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7"/>
  </p:notesMasterIdLst>
  <p:handoutMasterIdLst>
    <p:handoutMasterId r:id="rId58"/>
  </p:handoutMasterIdLst>
  <p:sldIdLst>
    <p:sldId id="835" r:id="rId2"/>
    <p:sldId id="930" r:id="rId3"/>
    <p:sldId id="1050" r:id="rId4"/>
    <p:sldId id="1054" r:id="rId5"/>
    <p:sldId id="1006" r:id="rId6"/>
    <p:sldId id="1066" r:id="rId7"/>
    <p:sldId id="1007" r:id="rId8"/>
    <p:sldId id="960" r:id="rId9"/>
    <p:sldId id="1014" r:id="rId10"/>
    <p:sldId id="1015" r:id="rId11"/>
    <p:sldId id="1016" r:id="rId12"/>
    <p:sldId id="986" r:id="rId13"/>
    <p:sldId id="978" r:id="rId14"/>
    <p:sldId id="977" r:id="rId15"/>
    <p:sldId id="1068" r:id="rId16"/>
    <p:sldId id="1071" r:id="rId17"/>
    <p:sldId id="979" r:id="rId18"/>
    <p:sldId id="985" r:id="rId19"/>
    <p:sldId id="987" r:id="rId20"/>
    <p:sldId id="1084" r:id="rId21"/>
    <p:sldId id="988" r:id="rId22"/>
    <p:sldId id="989" r:id="rId23"/>
    <p:sldId id="1020" r:id="rId24"/>
    <p:sldId id="1085" r:id="rId25"/>
    <p:sldId id="1069" r:id="rId26"/>
    <p:sldId id="1074" r:id="rId27"/>
    <p:sldId id="1075" r:id="rId28"/>
    <p:sldId id="1067" r:id="rId29"/>
    <p:sldId id="1072" r:id="rId30"/>
    <p:sldId id="1056" r:id="rId31"/>
    <p:sldId id="1082" r:id="rId32"/>
    <p:sldId id="1021" r:id="rId33"/>
    <p:sldId id="1080" r:id="rId34"/>
    <p:sldId id="1078" r:id="rId35"/>
    <p:sldId id="1079" r:id="rId36"/>
    <p:sldId id="1057" r:id="rId37"/>
    <p:sldId id="1081" r:id="rId38"/>
    <p:sldId id="1022" r:id="rId39"/>
    <p:sldId id="1023" r:id="rId40"/>
    <p:sldId id="1025" r:id="rId41"/>
    <p:sldId id="1053" r:id="rId42"/>
    <p:sldId id="1055" r:id="rId43"/>
    <p:sldId id="1086" r:id="rId44"/>
    <p:sldId id="1095" r:id="rId45"/>
    <p:sldId id="1093" r:id="rId46"/>
    <p:sldId id="1094" r:id="rId47"/>
    <p:sldId id="1087" r:id="rId48"/>
    <p:sldId id="1096" r:id="rId49"/>
    <p:sldId id="1058" r:id="rId50"/>
    <p:sldId id="1088" r:id="rId51"/>
    <p:sldId id="1089" r:id="rId52"/>
    <p:sldId id="1090" r:id="rId53"/>
    <p:sldId id="1091" r:id="rId54"/>
    <p:sldId id="1092" r:id="rId55"/>
    <p:sldId id="976" r:id="rId56"/>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93"/>
    <a:srgbClr val="B8F8A6"/>
    <a:srgbClr val="DCDDEC"/>
    <a:srgbClr val="E1E2EF"/>
    <a:srgbClr val="FFC1C1"/>
    <a:srgbClr val="CDF2FF"/>
    <a:srgbClr val="B9EDFF"/>
    <a:srgbClr val="E1FCFF"/>
    <a:srgbClr val="FFE5E5"/>
    <a:srgbClr val="FFE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0929"/>
  </p:normalViewPr>
  <p:slideViewPr>
    <p:cSldViewPr>
      <p:cViewPr varScale="1">
        <p:scale>
          <a:sx n="139" d="100"/>
          <a:sy n="139" d="100"/>
        </p:scale>
        <p:origin x="72"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NEU\Courses\INFO_7375_Neural_Networks_AI\Sources\activation_fun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Sigmoid Activation Function</a:t>
            </a:r>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43998887327242914"/>
        </c:manualLayout>
      </c:layout>
      <c:scatterChart>
        <c:scatterStyle val="smoothMarker"/>
        <c:varyColors val="0"/>
        <c:ser>
          <c:idx val="0"/>
          <c:order val="0"/>
          <c:tx>
            <c:v>Sigmoid</c:v>
          </c:tx>
          <c:spPr>
            <a:ln w="28575" cap="rnd">
              <a:solidFill>
                <a:srgbClr val="002060"/>
              </a:solidFill>
              <a:round/>
            </a:ln>
            <a:effectLst/>
          </c:spPr>
          <c:marker>
            <c:symbol val="none"/>
          </c:marker>
          <c:xVal>
            <c:numRef>
              <c:f>Sigmoid!$A$5:$A$26</c:f>
              <c:numCache>
                <c:formatCode>General</c:formatCode>
                <c:ptCount val="22"/>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Sigmoid!$B$5:$B$25</c:f>
              <c:numCache>
                <c:formatCode>General</c:formatCode>
                <c:ptCount val="21"/>
                <c:pt idx="0">
                  <c:v>6.6928509242848554E-3</c:v>
                </c:pt>
                <c:pt idx="1">
                  <c:v>1.7986209962091559E-2</c:v>
                </c:pt>
                <c:pt idx="2">
                  <c:v>4.7425873177566781E-2</c:v>
                </c:pt>
                <c:pt idx="3">
                  <c:v>0.11920292202211755</c:v>
                </c:pt>
                <c:pt idx="4">
                  <c:v>0.18242552380635635</c:v>
                </c:pt>
                <c:pt idx="5">
                  <c:v>0.2689414213699951</c:v>
                </c:pt>
                <c:pt idx="6">
                  <c:v>0.31002551887238755</c:v>
                </c:pt>
                <c:pt idx="7">
                  <c:v>0.35434369377420455</c:v>
                </c:pt>
                <c:pt idx="8">
                  <c:v>0.401312339887548</c:v>
                </c:pt>
                <c:pt idx="9">
                  <c:v>0.45016600268752216</c:v>
                </c:pt>
                <c:pt idx="10">
                  <c:v>0.5</c:v>
                </c:pt>
                <c:pt idx="11">
                  <c:v>0.54983399731247795</c:v>
                </c:pt>
                <c:pt idx="12">
                  <c:v>0.598687660112452</c:v>
                </c:pt>
                <c:pt idx="13">
                  <c:v>0.6456563062257954</c:v>
                </c:pt>
                <c:pt idx="14">
                  <c:v>0.6899744811276125</c:v>
                </c:pt>
                <c:pt idx="15">
                  <c:v>0.7310585786300049</c:v>
                </c:pt>
                <c:pt idx="16">
                  <c:v>0.81757447619364365</c:v>
                </c:pt>
                <c:pt idx="17">
                  <c:v>0.88079707797788231</c:v>
                </c:pt>
                <c:pt idx="18">
                  <c:v>0.95257412682243336</c:v>
                </c:pt>
                <c:pt idx="19">
                  <c:v>0.98201379003790845</c:v>
                </c:pt>
                <c:pt idx="20">
                  <c:v>0.99330714907571527</c:v>
                </c:pt>
              </c:numCache>
            </c:numRef>
          </c:yVal>
          <c:smooth val="1"/>
          <c:extLst>
            <c:ext xmlns:c16="http://schemas.microsoft.com/office/drawing/2014/chart" uri="{C3380CC4-5D6E-409C-BE32-E72D297353CC}">
              <c16:uniqueId val="{00000000-7D00-4822-BD4B-5416DA6A720F}"/>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Sigmoid!$C$5:$C$25</c:f>
              <c:numCache>
                <c:formatCode>General</c:formatCode>
                <c:ptCount val="21"/>
                <c:pt idx="0">
                  <c:v>6.6480566707901546E-3</c:v>
                </c:pt>
                <c:pt idx="1">
                  <c:v>1.7662706213291118E-2</c:v>
                </c:pt>
                <c:pt idx="2">
                  <c:v>4.5176659730912137E-2</c:v>
                </c:pt>
                <c:pt idx="3">
                  <c:v>0.10499358540350651</c:v>
                </c:pt>
                <c:pt idx="4">
                  <c:v>0.14914645207033286</c:v>
                </c:pt>
                <c:pt idx="5">
                  <c:v>0.19661193324148185</c:v>
                </c:pt>
                <c:pt idx="6">
                  <c:v>0.21390969652029443</c:v>
                </c:pt>
                <c:pt idx="7">
                  <c:v>0.2287842404566573</c:v>
                </c:pt>
                <c:pt idx="8">
                  <c:v>0.24026074574152914</c:v>
                </c:pt>
                <c:pt idx="9">
                  <c:v>0.24751657271185995</c:v>
                </c:pt>
                <c:pt idx="10">
                  <c:v>0.25</c:v>
                </c:pt>
                <c:pt idx="11">
                  <c:v>0.24751657271185995</c:v>
                </c:pt>
                <c:pt idx="12">
                  <c:v>0.24026074574152914</c:v>
                </c:pt>
                <c:pt idx="13">
                  <c:v>0.22878424045665732</c:v>
                </c:pt>
                <c:pt idx="14">
                  <c:v>0.2139096965202944</c:v>
                </c:pt>
                <c:pt idx="15">
                  <c:v>0.19661193324148185</c:v>
                </c:pt>
                <c:pt idx="16">
                  <c:v>0.14914645207033286</c:v>
                </c:pt>
                <c:pt idx="17">
                  <c:v>0.10499358540350662</c:v>
                </c:pt>
                <c:pt idx="18">
                  <c:v>4.5176659730911999E-2</c:v>
                </c:pt>
                <c:pt idx="19">
                  <c:v>1.7662706213291107E-2</c:v>
                </c:pt>
                <c:pt idx="20">
                  <c:v>6.6480566707900332E-3</c:v>
                </c:pt>
              </c:numCache>
            </c:numRef>
          </c:yVal>
          <c:smooth val="1"/>
          <c:extLst>
            <c:ext xmlns:c16="http://schemas.microsoft.com/office/drawing/2014/chart" uri="{C3380CC4-5D6E-409C-BE32-E72D297353CC}">
              <c16:uniqueId val="{00000001-7D00-4822-BD4B-5416DA6A720F}"/>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z</a:t>
                </a:r>
              </a:p>
            </c:rich>
          </c:tx>
          <c:layout>
            <c:manualLayout>
              <c:xMode val="edge"/>
              <c:yMode val="edge"/>
              <c:x val="0.92808063059291412"/>
              <c:y val="0.740175186313040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5.2813814990860408E-2"/>
          <c:y val="0.78137661261636426"/>
          <c:w val="0.8346064841500308"/>
          <c:h val="0.193721791123883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tanh(z) Activation Function</a:t>
            </a:r>
          </a:p>
        </c:rich>
      </c:tx>
      <c:layout>
        <c:manualLayout>
          <c:xMode val="edge"/>
          <c:yMode val="edge"/>
          <c:x val="5.1370978147918488E-3"/>
          <c:y val="1.92881800918643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61903579760863214"/>
        </c:manualLayout>
      </c:layout>
      <c:scatterChart>
        <c:scatterStyle val="smoothMarker"/>
        <c:varyColors val="0"/>
        <c:ser>
          <c:idx val="0"/>
          <c:order val="0"/>
          <c:tx>
            <c:v>tanh</c:v>
          </c:tx>
          <c:spPr>
            <a:ln w="28575" cap="rnd">
              <a:solidFill>
                <a:srgbClr val="00206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Sigmoid!$D$5:$D$25</c:f>
              <c:numCache>
                <c:formatCode>General</c:formatCode>
                <c:ptCount val="21"/>
                <c:pt idx="0">
                  <c:v>-0.999909204262595</c:v>
                </c:pt>
                <c:pt idx="1">
                  <c:v>-0.99932929973906692</c:v>
                </c:pt>
                <c:pt idx="2">
                  <c:v>-0.99505475368673058</c:v>
                </c:pt>
                <c:pt idx="3">
                  <c:v>-0.96402758007581701</c:v>
                </c:pt>
                <c:pt idx="4">
                  <c:v>-0.9051482536448664</c:v>
                </c:pt>
                <c:pt idx="5">
                  <c:v>-0.76159415595576485</c:v>
                </c:pt>
                <c:pt idx="6">
                  <c:v>-0.66403677026784902</c:v>
                </c:pt>
                <c:pt idx="7">
                  <c:v>-0.53704956699803541</c:v>
                </c:pt>
                <c:pt idx="8">
                  <c:v>-0.37994896225522484</c:v>
                </c:pt>
                <c:pt idx="9">
                  <c:v>-0.19737532022490403</c:v>
                </c:pt>
                <c:pt idx="10">
                  <c:v>0</c:v>
                </c:pt>
                <c:pt idx="11">
                  <c:v>0.19737532022490403</c:v>
                </c:pt>
                <c:pt idx="12">
                  <c:v>0.37994896225522484</c:v>
                </c:pt>
                <c:pt idx="13">
                  <c:v>0.53704956699803541</c:v>
                </c:pt>
                <c:pt idx="14">
                  <c:v>0.66403677026784902</c:v>
                </c:pt>
                <c:pt idx="15">
                  <c:v>0.76159415595576485</c:v>
                </c:pt>
                <c:pt idx="16">
                  <c:v>0.9051482536448664</c:v>
                </c:pt>
                <c:pt idx="17">
                  <c:v>0.96402758007581701</c:v>
                </c:pt>
                <c:pt idx="18">
                  <c:v>0.99505475368673058</c:v>
                </c:pt>
                <c:pt idx="19">
                  <c:v>0.99932929973906692</c:v>
                </c:pt>
                <c:pt idx="20">
                  <c:v>0.999909204262595</c:v>
                </c:pt>
              </c:numCache>
            </c:numRef>
          </c:yVal>
          <c:smooth val="1"/>
          <c:extLst>
            <c:ext xmlns:c16="http://schemas.microsoft.com/office/drawing/2014/chart" uri="{C3380CC4-5D6E-409C-BE32-E72D297353CC}">
              <c16:uniqueId val="{00000000-78E8-4ECF-B135-7B9167241C4A}"/>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Sigmoid!$E$5:$E$25</c:f>
              <c:numCache>
                <c:formatCode>General</c:formatCode>
                <c:ptCount val="21"/>
                <c:pt idx="0">
                  <c:v>1.8158323094408235E-4</c:v>
                </c:pt>
                <c:pt idx="1">
                  <c:v>1.3409506830260876E-3</c:v>
                </c:pt>
                <c:pt idx="2">
                  <c:v>9.8660371654399892E-3</c:v>
                </c:pt>
                <c:pt idx="3">
                  <c:v>7.0650824853164207E-2</c:v>
                </c:pt>
                <c:pt idx="4">
                  <c:v>0.18070663892364858</c:v>
                </c:pt>
                <c:pt idx="5">
                  <c:v>0.41997434161402614</c:v>
                </c:pt>
                <c:pt idx="6">
                  <c:v>0.55905516773224395</c:v>
                </c:pt>
                <c:pt idx="7">
                  <c:v>0.71157776258722261</c:v>
                </c:pt>
                <c:pt idx="8">
                  <c:v>0.85563878608117772</c:v>
                </c:pt>
                <c:pt idx="9">
                  <c:v>0.96104298296611657</c:v>
                </c:pt>
                <c:pt idx="10">
                  <c:v>1</c:v>
                </c:pt>
                <c:pt idx="11">
                  <c:v>0.96104298296611657</c:v>
                </c:pt>
                <c:pt idx="12">
                  <c:v>0.85563878608117772</c:v>
                </c:pt>
                <c:pt idx="13">
                  <c:v>0.71157776258722261</c:v>
                </c:pt>
                <c:pt idx="14">
                  <c:v>0.55905516773224395</c:v>
                </c:pt>
                <c:pt idx="15">
                  <c:v>0.41997434161402614</c:v>
                </c:pt>
                <c:pt idx="16">
                  <c:v>0.18070663892364858</c:v>
                </c:pt>
                <c:pt idx="17">
                  <c:v>7.0650824853164207E-2</c:v>
                </c:pt>
                <c:pt idx="18">
                  <c:v>9.8660371654399892E-3</c:v>
                </c:pt>
                <c:pt idx="19">
                  <c:v>1.3409506830260876E-3</c:v>
                </c:pt>
                <c:pt idx="20">
                  <c:v>1.8158323094408235E-4</c:v>
                </c:pt>
              </c:numCache>
            </c:numRef>
          </c:yVal>
          <c:smooth val="1"/>
          <c:extLst>
            <c:ext xmlns:c16="http://schemas.microsoft.com/office/drawing/2014/chart" uri="{C3380CC4-5D6E-409C-BE32-E72D297353CC}">
              <c16:uniqueId val="{00000001-78E8-4ECF-B135-7B9167241C4A}"/>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z</a:t>
                </a:r>
              </a:p>
            </c:rich>
          </c:tx>
          <c:layout>
            <c:manualLayout>
              <c:xMode val="edge"/>
              <c:yMode val="edge"/>
              <c:x val="0.89850268933657318"/>
              <c:y val="0.605724590272544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0.13459115375576461"/>
          <c:y val="0.80041137992500389"/>
          <c:w val="0.80890077028152507"/>
          <c:h val="0.198980546744954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35472" y="1047751"/>
            <a:ext cx="3984127" cy="3657600"/>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1047751"/>
            <a:ext cx="3984127" cy="363266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3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15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54</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3277094" y="4863299"/>
            <a:ext cx="3289170" cy="300082"/>
          </a:xfrm>
          <a:prstGeom prst="rect">
            <a:avLst/>
          </a:prstGeom>
          <a:noFill/>
          <a:ln w="9525">
            <a:noFill/>
            <a:miter lim="800000"/>
            <a:headEnd/>
            <a:tailEnd/>
          </a:ln>
          <a:effectLst/>
        </p:spPr>
        <p:txBody>
          <a:bodyPr wrap="none">
            <a:spAutoFit/>
          </a:bodyPr>
          <a:lstStyle/>
          <a:p>
            <a:pPr>
              <a:defRPr/>
            </a:pPr>
            <a:r>
              <a:rPr lang="en-US" sz="1350" dirty="0"/>
              <a:t>Chapter 19 – Recurrent Neural Networks</a:t>
            </a:r>
          </a:p>
        </p:txBody>
      </p:sp>
      <p:sp>
        <p:nvSpPr>
          <p:cNvPr id="64533" name="Line 21"/>
          <p:cNvSpPr>
            <a:spLocks noChangeShapeType="1"/>
          </p:cNvSpPr>
          <p:nvPr userDrawn="1"/>
        </p:nvSpPr>
        <p:spPr bwMode="auto">
          <a:xfrm>
            <a:off x="762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75" r:id="rId5"/>
    <p:sldLayoutId id="2147483674" r:id="rId6"/>
    <p:sldLayoutId id="2147483683" r:id="rId7"/>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slideLayout" Target="../slideLayouts/slideLayout5.x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7.bin"/><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16.bin"/><Relationship Id="rId1" Type="http://schemas.openxmlformats.org/officeDocument/2006/relationships/slideLayout" Target="../slideLayouts/slideLayout5.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9.bin"/><Relationship Id="rId1" Type="http://schemas.openxmlformats.org/officeDocument/2006/relationships/slideLayout" Target="../slideLayouts/slideLayout5.xml"/><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2.xml"/><Relationship Id="rId3" Type="http://schemas.openxmlformats.org/officeDocument/2006/relationships/image" Target="../media/image33.wmf"/><Relationship Id="rId7" Type="http://schemas.openxmlformats.org/officeDocument/2006/relationships/image" Target="../media/image35.wmf"/><Relationship Id="rId12" Type="http://schemas.openxmlformats.org/officeDocument/2006/relationships/image" Target="../media/image37.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oleObject" Target="../embeddings/oleObject25.bin"/><Relationship Id="rId5" Type="http://schemas.openxmlformats.org/officeDocument/2006/relationships/image" Target="../media/image34.emf"/><Relationship Id="rId15" Type="http://schemas.openxmlformats.org/officeDocument/2006/relationships/image" Target="../media/image38.wmf"/><Relationship Id="rId10" Type="http://schemas.openxmlformats.org/officeDocument/2006/relationships/image" Target="../media/image36.wmf"/><Relationship Id="rId4" Type="http://schemas.openxmlformats.org/officeDocument/2006/relationships/oleObject" Target="../embeddings/oleObject22.bin"/><Relationship Id="rId9" Type="http://schemas.openxmlformats.org/officeDocument/2006/relationships/oleObject" Target="../embeddings/oleObject24.bin"/><Relationship Id="rId14"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838200" y="3562350"/>
            <a:ext cx="7772400" cy="533400"/>
          </a:xfrm>
        </p:spPr>
        <p:txBody>
          <a:bodyPr/>
          <a:lstStyle/>
          <a:p>
            <a:pPr marL="2459038" indent="-2459038"/>
            <a:r>
              <a:rPr lang="en-US" dirty="0"/>
              <a:t>Chapter 19 – Recurrent Neural Networks</a:t>
            </a:r>
          </a:p>
        </p:txBody>
      </p:sp>
    </p:spTree>
    <p:extLst>
      <p:ext uri="{BB962C8B-B14F-4D97-AF65-F5344CB8AC3E}">
        <p14:creationId xmlns:p14="http://schemas.microsoft.com/office/powerpoint/2010/main" val="127349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6589-4D3C-5328-FB34-5BC59393C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972EC8-C5D4-FA77-46E0-0B9CB245F6DA}"/>
              </a:ext>
            </a:extLst>
          </p:cNvPr>
          <p:cNvSpPr>
            <a:spLocks noGrp="1"/>
          </p:cNvSpPr>
          <p:nvPr>
            <p:ph type="title"/>
          </p:nvPr>
        </p:nvSpPr>
        <p:spPr>
          <a:xfrm>
            <a:off x="685801" y="285750"/>
            <a:ext cx="8381999" cy="490538"/>
          </a:xfrm>
        </p:spPr>
        <p:txBody>
          <a:bodyPr/>
          <a:lstStyle/>
          <a:p>
            <a:r>
              <a:rPr lang="en-US" dirty="0"/>
              <a:t>Sequential States of a Recurrent Neural Network</a:t>
            </a:r>
          </a:p>
        </p:txBody>
      </p:sp>
      <p:sp>
        <p:nvSpPr>
          <p:cNvPr id="6" name="Content Placeholder 5">
            <a:extLst>
              <a:ext uri="{FF2B5EF4-FFF2-40B4-BE49-F238E27FC236}">
                <a16:creationId xmlns:a16="http://schemas.microsoft.com/office/drawing/2014/main" id="{4F9F9438-EFAC-1C72-2A6A-F400D094D19E}"/>
              </a:ext>
            </a:extLst>
          </p:cNvPr>
          <p:cNvSpPr>
            <a:spLocks noGrp="1"/>
          </p:cNvSpPr>
          <p:nvPr>
            <p:ph sz="half" idx="2"/>
          </p:nvPr>
        </p:nvSpPr>
        <p:spPr>
          <a:xfrm>
            <a:off x="152400" y="950119"/>
            <a:ext cx="4484731" cy="1287012"/>
          </a:xfrm>
        </p:spPr>
        <p:txBody>
          <a:bodyPr/>
          <a:lstStyle/>
          <a:p>
            <a:r>
              <a:rPr lang="en-US" dirty="0"/>
              <a:t>The feedback of the neuron outputs to their input together with time-varying input in the RNN lead to a dynamic behavior of the network.</a:t>
            </a:r>
          </a:p>
          <a:p>
            <a:r>
              <a:rPr lang="en-US" dirty="0"/>
              <a:t>Let’s describe the behavior of RNN as a series of discrete time steps.</a:t>
            </a:r>
          </a:p>
        </p:txBody>
      </p:sp>
      <p:sp>
        <p:nvSpPr>
          <p:cNvPr id="3" name="Content Placeholder 2">
            <a:extLst>
              <a:ext uri="{FF2B5EF4-FFF2-40B4-BE49-F238E27FC236}">
                <a16:creationId xmlns:a16="http://schemas.microsoft.com/office/drawing/2014/main" id="{C7588D12-7E3F-2726-E262-EDD3505A1DEF}"/>
              </a:ext>
            </a:extLst>
          </p:cNvPr>
          <p:cNvSpPr>
            <a:spLocks noGrp="1"/>
          </p:cNvSpPr>
          <p:nvPr>
            <p:ph sz="half" idx="10"/>
          </p:nvPr>
        </p:nvSpPr>
        <p:spPr>
          <a:xfrm>
            <a:off x="131415" y="2898969"/>
            <a:ext cx="8382000" cy="1727666"/>
          </a:xfrm>
        </p:spPr>
        <p:txBody>
          <a:bodyPr/>
          <a:lstStyle/>
          <a:p>
            <a:r>
              <a:rPr lang="en-US" dirty="0"/>
              <a:t>These time steps may reflect </a:t>
            </a:r>
          </a:p>
          <a:p>
            <a:pPr lvl="1"/>
            <a:r>
              <a:rPr lang="en-US" dirty="0"/>
              <a:t>the flow of the time-series inputs or </a:t>
            </a:r>
          </a:p>
          <a:p>
            <a:pPr lvl="1"/>
            <a:r>
              <a:rPr lang="en-US" dirty="0"/>
              <a:t>a sequence of the events like each next word in a text sentence causes a change of the input status.</a:t>
            </a:r>
          </a:p>
          <a:p>
            <a:r>
              <a:rPr lang="en-US" dirty="0"/>
              <a:t>Thus, a RNN state discretely evolves over the sequence of its discrete states (time-steps).</a:t>
            </a:r>
          </a:p>
          <a:p>
            <a:endParaRPr lang="en-US" dirty="0"/>
          </a:p>
        </p:txBody>
      </p:sp>
      <p:grpSp>
        <p:nvGrpSpPr>
          <p:cNvPr id="4" name="Group 3">
            <a:extLst>
              <a:ext uri="{FF2B5EF4-FFF2-40B4-BE49-F238E27FC236}">
                <a16:creationId xmlns:a16="http://schemas.microsoft.com/office/drawing/2014/main" id="{0B42AC84-27FD-91BD-5A34-1A2A1A52A45B}"/>
              </a:ext>
            </a:extLst>
          </p:cNvPr>
          <p:cNvGrpSpPr/>
          <p:nvPr/>
        </p:nvGrpSpPr>
        <p:grpSpPr>
          <a:xfrm>
            <a:off x="5791200" y="950119"/>
            <a:ext cx="2998067" cy="2673188"/>
            <a:chOff x="5729561" y="1066297"/>
            <a:chExt cx="2998067" cy="2673188"/>
          </a:xfrm>
        </p:grpSpPr>
        <p:sp>
          <p:nvSpPr>
            <p:cNvPr id="5" name="TextBox 4">
              <a:extLst>
                <a:ext uri="{FF2B5EF4-FFF2-40B4-BE49-F238E27FC236}">
                  <a16:creationId xmlns:a16="http://schemas.microsoft.com/office/drawing/2014/main" id="{048FE9A8-744C-43C0-2C2C-2DDF1939F21A}"/>
                </a:ext>
              </a:extLst>
            </p:cNvPr>
            <p:cNvSpPr txBox="1"/>
            <p:nvPr/>
          </p:nvSpPr>
          <p:spPr>
            <a:xfrm>
              <a:off x="5729561" y="1405014"/>
              <a:ext cx="1031850" cy="403957"/>
            </a:xfrm>
            <a:prstGeom prst="rect">
              <a:avLst/>
            </a:prstGeom>
            <a:noFill/>
            <a:ln w="12700">
              <a:noFill/>
            </a:ln>
          </p:spPr>
          <p:txBody>
            <a:bodyPr wrap="square" lIns="0" tIns="0" rIns="0" bIns="34290" rtlCol="0">
              <a:spAutoFit/>
            </a:bodyPr>
            <a:lstStyle/>
            <a:p>
              <a:r>
                <a:rPr lang="en-US" sz="1200" dirty="0"/>
                <a:t>Current time step input </a:t>
              </a:r>
              <a:endParaRPr lang="en-US" sz="1200" baseline="30000" dirty="0"/>
            </a:p>
          </p:txBody>
        </p:sp>
        <p:grpSp>
          <p:nvGrpSpPr>
            <p:cNvPr id="7" name="Group 6">
              <a:extLst>
                <a:ext uri="{FF2B5EF4-FFF2-40B4-BE49-F238E27FC236}">
                  <a16:creationId xmlns:a16="http://schemas.microsoft.com/office/drawing/2014/main" id="{B90C6F16-07FC-B60C-0A72-7F0A5A01D534}"/>
                </a:ext>
              </a:extLst>
            </p:cNvPr>
            <p:cNvGrpSpPr/>
            <p:nvPr/>
          </p:nvGrpSpPr>
          <p:grpSpPr>
            <a:xfrm>
              <a:off x="5812977" y="2118816"/>
              <a:ext cx="2914651" cy="1620669"/>
              <a:chOff x="5807506" y="1787295"/>
              <a:chExt cx="2914651" cy="1620669"/>
            </a:xfrm>
          </p:grpSpPr>
          <p:grpSp>
            <p:nvGrpSpPr>
              <p:cNvPr id="12" name="Group 11">
                <a:extLst>
                  <a:ext uri="{FF2B5EF4-FFF2-40B4-BE49-F238E27FC236}">
                    <a16:creationId xmlns:a16="http://schemas.microsoft.com/office/drawing/2014/main" id="{6FD7A835-E0FE-1DF1-D07A-F5DECB0306BF}"/>
                  </a:ext>
                </a:extLst>
              </p:cNvPr>
              <p:cNvGrpSpPr/>
              <p:nvPr/>
            </p:nvGrpSpPr>
            <p:grpSpPr>
              <a:xfrm>
                <a:off x="6720837" y="1787295"/>
                <a:ext cx="791347" cy="1620669"/>
                <a:chOff x="5245087" y="1454660"/>
                <a:chExt cx="1359893" cy="2160892"/>
              </a:xfrm>
            </p:grpSpPr>
            <p:grpSp>
              <p:nvGrpSpPr>
                <p:cNvPr id="59" name="Group 58">
                  <a:extLst>
                    <a:ext uri="{FF2B5EF4-FFF2-40B4-BE49-F238E27FC236}">
                      <a16:creationId xmlns:a16="http://schemas.microsoft.com/office/drawing/2014/main" id="{BA4C7482-C96F-B086-37C7-D645136ACB24}"/>
                    </a:ext>
                  </a:extLst>
                </p:cNvPr>
                <p:cNvGrpSpPr/>
                <p:nvPr/>
              </p:nvGrpSpPr>
              <p:grpSpPr>
                <a:xfrm>
                  <a:off x="5245087" y="1454660"/>
                  <a:ext cx="1359893" cy="2160892"/>
                  <a:chOff x="6414180" y="1600200"/>
                  <a:chExt cx="1046608" cy="1623739"/>
                </a:xfrm>
              </p:grpSpPr>
              <p:sp>
                <p:nvSpPr>
                  <p:cNvPr id="80" name="Oval 79">
                    <a:extLst>
                      <a:ext uri="{FF2B5EF4-FFF2-40B4-BE49-F238E27FC236}">
                        <a16:creationId xmlns:a16="http://schemas.microsoft.com/office/drawing/2014/main" id="{1F078FA0-DC29-61AC-61E4-42EE5D03A2DF}"/>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1" name="Oval 80">
                    <a:extLst>
                      <a:ext uri="{FF2B5EF4-FFF2-40B4-BE49-F238E27FC236}">
                        <a16:creationId xmlns:a16="http://schemas.microsoft.com/office/drawing/2014/main" id="{C3186801-0009-3AE8-763F-A0CF3FECCB49}"/>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2" name="Oval 81">
                    <a:extLst>
                      <a:ext uri="{FF2B5EF4-FFF2-40B4-BE49-F238E27FC236}">
                        <a16:creationId xmlns:a16="http://schemas.microsoft.com/office/drawing/2014/main" id="{98D96834-86DD-248E-30C8-384572F0F3D3}"/>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3" name="Oval 82">
                    <a:extLst>
                      <a:ext uri="{FF2B5EF4-FFF2-40B4-BE49-F238E27FC236}">
                        <a16:creationId xmlns:a16="http://schemas.microsoft.com/office/drawing/2014/main" id="{D6E834D5-D91E-E567-A81F-B4CE591EE884}"/>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4" name="Oval 83">
                    <a:extLst>
                      <a:ext uri="{FF2B5EF4-FFF2-40B4-BE49-F238E27FC236}">
                        <a16:creationId xmlns:a16="http://schemas.microsoft.com/office/drawing/2014/main" id="{77C73C9B-5794-9A2D-512D-C0A00C0C3CD9}"/>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5" name="Oval 84">
                    <a:extLst>
                      <a:ext uri="{FF2B5EF4-FFF2-40B4-BE49-F238E27FC236}">
                        <a16:creationId xmlns:a16="http://schemas.microsoft.com/office/drawing/2014/main" id="{1CCF8A2F-71B8-74E5-C06D-AF29157E7876}"/>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98" name="Oval 97">
                    <a:extLst>
                      <a:ext uri="{FF2B5EF4-FFF2-40B4-BE49-F238E27FC236}">
                        <a16:creationId xmlns:a16="http://schemas.microsoft.com/office/drawing/2014/main" id="{72F119E6-6D85-0D0C-1E7D-2DD8C3F675D5}"/>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60" name="Straight Connector 59">
                  <a:extLst>
                    <a:ext uri="{FF2B5EF4-FFF2-40B4-BE49-F238E27FC236}">
                      <a16:creationId xmlns:a16="http://schemas.microsoft.com/office/drawing/2014/main" id="{79A4E707-3812-4632-1234-2DB504E65E0B}"/>
                    </a:ext>
                  </a:extLst>
                </p:cNvPr>
                <p:cNvCxnSpPr>
                  <a:stCxn id="84" idx="7"/>
                  <a:endCxn id="82"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53BA7D51-B7F8-0D96-9893-B071F699A66D}"/>
                    </a:ext>
                  </a:extLst>
                </p:cNvPr>
                <p:cNvCxnSpPr>
                  <a:stCxn id="98" idx="0"/>
                  <a:endCxn id="83"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F208A937-ACFE-4EA0-7A73-741BEDB47993}"/>
                    </a:ext>
                  </a:extLst>
                </p:cNvPr>
                <p:cNvCxnSpPr>
                  <a:stCxn id="81" idx="4"/>
                  <a:endCxn id="83"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158551D1-B63F-7C62-944E-C93AB967892E}"/>
                    </a:ext>
                  </a:extLst>
                </p:cNvPr>
                <p:cNvCxnSpPr>
                  <a:stCxn id="84" idx="5"/>
                  <a:endCxn id="98"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1D4EBF1D-90B7-32A3-7283-7CBE52D1623E}"/>
                    </a:ext>
                  </a:extLst>
                </p:cNvPr>
                <p:cNvCxnSpPr>
                  <a:stCxn id="84" idx="5"/>
                  <a:endCxn id="85"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a:extLst>
                    <a:ext uri="{FF2B5EF4-FFF2-40B4-BE49-F238E27FC236}">
                      <a16:creationId xmlns:a16="http://schemas.microsoft.com/office/drawing/2014/main" id="{0FC4989E-A428-D60B-E243-A5FC9BC21B2A}"/>
                    </a:ext>
                  </a:extLst>
                </p:cNvPr>
                <p:cNvCxnSpPr>
                  <a:endCxn id="81"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97C53C59-829C-0181-5F31-961E9C8E49E7}"/>
                    </a:ext>
                  </a:extLst>
                </p:cNvPr>
                <p:cNvCxnSpPr>
                  <a:stCxn id="85" idx="0"/>
                  <a:endCxn id="83"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9A263F26-CA6F-AFA7-BCEA-891D1AF2E264}"/>
                    </a:ext>
                  </a:extLst>
                </p:cNvPr>
                <p:cNvCxnSpPr>
                  <a:stCxn id="98"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4E156710-8ADD-B0C6-BEC2-643816550348}"/>
                    </a:ext>
                  </a:extLst>
                </p:cNvPr>
                <p:cNvCxnSpPr>
                  <a:stCxn id="98" idx="7"/>
                  <a:endCxn id="85"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2171E5AE-88C9-2416-8AEC-9F6BE8834767}"/>
                    </a:ext>
                  </a:extLst>
                </p:cNvPr>
                <p:cNvCxnSpPr>
                  <a:stCxn id="82" idx="5"/>
                  <a:endCxn id="83"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033692F6-BE83-79FF-874D-C4A0DCA2735D}"/>
                    </a:ext>
                  </a:extLst>
                </p:cNvPr>
                <p:cNvCxnSpPr>
                  <a:stCxn id="84" idx="7"/>
                  <a:endCxn id="81"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95858EDB-EF2E-3470-8C53-A119F20156A9}"/>
                    </a:ext>
                  </a:extLst>
                </p:cNvPr>
                <p:cNvCxnSpPr>
                  <a:stCxn id="82" idx="7"/>
                  <a:endCxn id="80"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74D441AA-19F6-894B-9F59-FDA00486BE76}"/>
                    </a:ext>
                  </a:extLst>
                </p:cNvPr>
                <p:cNvCxnSpPr>
                  <a:stCxn id="85"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F10EBB20-0B68-76FF-ECDB-8AF8934552D1}"/>
                    </a:ext>
                  </a:extLst>
                </p:cNvPr>
                <p:cNvCxnSpPr>
                  <a:stCxn id="82" idx="5"/>
                  <a:endCxn id="85"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4342F73B-3788-090E-CD68-7CFBE89246E1}"/>
                    </a:ext>
                  </a:extLst>
                </p:cNvPr>
                <p:cNvCxnSpPr>
                  <a:stCxn id="84" idx="7"/>
                  <a:endCxn id="83"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47B3AFE3-F909-733D-867B-396DC8E841A8}"/>
                    </a:ext>
                  </a:extLst>
                </p:cNvPr>
                <p:cNvCxnSpPr>
                  <a:stCxn id="84" idx="7"/>
                  <a:endCxn id="80"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383B8245-E62D-7591-D16B-63777A303083}"/>
                    </a:ext>
                  </a:extLst>
                </p:cNvPr>
                <p:cNvCxnSpPr>
                  <a:stCxn id="83" idx="1"/>
                  <a:endCxn id="80"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a:extLst>
                    <a:ext uri="{FF2B5EF4-FFF2-40B4-BE49-F238E27FC236}">
                      <a16:creationId xmlns:a16="http://schemas.microsoft.com/office/drawing/2014/main" id="{13E5DC8D-A9E0-AB3F-7BBE-CA2C63636851}"/>
                    </a:ext>
                  </a:extLst>
                </p:cNvPr>
                <p:cNvCxnSpPr>
                  <a:stCxn id="98" idx="0"/>
                  <a:endCxn id="80"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6BE81AFD-78AB-A030-AB46-E1328733EE35}"/>
                    </a:ext>
                  </a:extLst>
                </p:cNvPr>
                <p:cNvCxnSpPr>
                  <a:stCxn id="98" idx="0"/>
                  <a:endCxn id="81"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a:extLst>
                    <a:ext uri="{FF2B5EF4-FFF2-40B4-BE49-F238E27FC236}">
                      <a16:creationId xmlns:a16="http://schemas.microsoft.com/office/drawing/2014/main" id="{15253E08-52A6-6C2B-AF31-747B5ED22B4A}"/>
                    </a:ext>
                  </a:extLst>
                </p:cNvPr>
                <p:cNvCxnSpPr>
                  <a:stCxn id="80" idx="5"/>
                  <a:endCxn id="81"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a:extLst>
                  <a:ext uri="{FF2B5EF4-FFF2-40B4-BE49-F238E27FC236}">
                    <a16:creationId xmlns:a16="http://schemas.microsoft.com/office/drawing/2014/main" id="{84E4DE97-3F3B-40BA-3564-D16C41922F16}"/>
                  </a:ext>
                </a:extLst>
              </p:cNvPr>
              <p:cNvGrpSpPr/>
              <p:nvPr/>
            </p:nvGrpSpPr>
            <p:grpSpPr>
              <a:xfrm>
                <a:off x="6836068" y="1863351"/>
                <a:ext cx="1649739" cy="1468557"/>
                <a:chOff x="5778491" y="1364345"/>
                <a:chExt cx="1649739" cy="1468557"/>
              </a:xfrm>
            </p:grpSpPr>
            <p:cxnSp>
              <p:nvCxnSpPr>
                <p:cNvPr id="45" name="Straight Connector 44">
                  <a:extLst>
                    <a:ext uri="{FF2B5EF4-FFF2-40B4-BE49-F238E27FC236}">
                      <a16:creationId xmlns:a16="http://schemas.microsoft.com/office/drawing/2014/main" id="{F7D1A2DE-35FD-72B1-3B38-093855EB2402}"/>
                    </a:ext>
                  </a:extLst>
                </p:cNvPr>
                <p:cNvCxnSpPr>
                  <a:stCxn id="80" idx="6"/>
                  <a:endCxn id="22"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16A2A0B2-29D5-00D1-C942-642262247EAE}"/>
                    </a:ext>
                  </a:extLst>
                </p:cNvPr>
                <p:cNvCxnSpPr>
                  <a:stCxn id="83" idx="6"/>
                  <a:endCxn id="22"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412A98D-BFCA-6227-AE36-E763DF714AA9}"/>
                    </a:ext>
                  </a:extLst>
                </p:cNvPr>
                <p:cNvCxnSpPr>
                  <a:stCxn id="82" idx="6"/>
                  <a:endCxn id="22"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F483A043-7244-3AFD-1403-1B7CB2E22748}"/>
                    </a:ext>
                  </a:extLst>
                </p:cNvPr>
                <p:cNvCxnSpPr>
                  <a:cxnSpLocks/>
                  <a:stCxn id="84" idx="6"/>
                  <a:endCxn id="20"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4F1B77AF-AF07-7DB9-0944-E7273BCBC48D}"/>
                    </a:ext>
                  </a:extLst>
                </p:cNvPr>
                <p:cNvCxnSpPr>
                  <a:cxnSpLocks/>
                  <a:stCxn id="98" idx="6"/>
                  <a:endCxn id="20"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0F310366-35F4-0A41-4C65-936D5BDCE70C}"/>
                    </a:ext>
                  </a:extLst>
                </p:cNvPr>
                <p:cNvCxnSpPr>
                  <a:stCxn id="98" idx="6"/>
                  <a:endCxn id="22"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CE9F8CCC-21B1-BDED-A82D-731B03F66A00}"/>
                    </a:ext>
                  </a:extLst>
                </p:cNvPr>
                <p:cNvCxnSpPr>
                  <a:cxnSpLocks/>
                  <a:stCxn id="80" idx="6"/>
                  <a:endCxn id="20"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520E165B-72FA-7CBF-3C99-CF1EB8F840BA}"/>
                    </a:ext>
                  </a:extLst>
                </p:cNvPr>
                <p:cNvCxnSpPr>
                  <a:cxnSpLocks/>
                  <a:stCxn id="83" idx="6"/>
                  <a:endCxn id="20"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9B6DE86F-52EA-7F02-B9B2-0B1627F0C380}"/>
                    </a:ext>
                  </a:extLst>
                </p:cNvPr>
                <p:cNvCxnSpPr>
                  <a:cxnSpLocks/>
                  <a:stCxn id="82" idx="6"/>
                  <a:endCxn id="20"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A96270F4-7F7B-E22D-51A4-B44E327C3110}"/>
                    </a:ext>
                  </a:extLst>
                </p:cNvPr>
                <p:cNvCxnSpPr>
                  <a:stCxn id="84" idx="6"/>
                  <a:endCxn id="22"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FE4D40DA-28C2-47CA-4E25-275FA63BEC63}"/>
                    </a:ext>
                  </a:extLst>
                </p:cNvPr>
                <p:cNvCxnSpPr>
                  <a:cxnSpLocks/>
                  <a:stCxn id="85" idx="6"/>
                  <a:endCxn id="20"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6D337264-6F69-C3E7-B23E-FEE0E18566FC}"/>
                    </a:ext>
                  </a:extLst>
                </p:cNvPr>
                <p:cNvCxnSpPr>
                  <a:stCxn id="85" idx="6"/>
                  <a:endCxn id="22"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E0DA5F11-0B46-423D-AADB-8DAD4EFB2BEF}"/>
                    </a:ext>
                  </a:extLst>
                </p:cNvPr>
                <p:cNvCxnSpPr>
                  <a:stCxn id="81" idx="6"/>
                  <a:endCxn id="22"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4301F6EE-E89B-41E0-8A4D-D499F7C37FFD}"/>
                    </a:ext>
                  </a:extLst>
                </p:cNvPr>
                <p:cNvCxnSpPr>
                  <a:cxnSpLocks/>
                  <a:stCxn id="81" idx="6"/>
                  <a:endCxn id="20"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60BAB89C-730C-3E15-F3A6-8B59099F13CC}"/>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15" name="Rectangle 14">
                <a:extLst>
                  <a:ext uri="{FF2B5EF4-FFF2-40B4-BE49-F238E27FC236}">
                    <a16:creationId xmlns:a16="http://schemas.microsoft.com/office/drawing/2014/main" id="{3BD4E86D-8DE3-7677-970C-8EE37B2E029C}"/>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6" name="TextBox 15">
                <a:extLst>
                  <a:ext uri="{FF2B5EF4-FFF2-40B4-BE49-F238E27FC236}">
                    <a16:creationId xmlns:a16="http://schemas.microsoft.com/office/drawing/2014/main" id="{7FCE45CA-3F94-3968-0CBA-901804E432D8}"/>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7" name="TextBox 16">
                <a:extLst>
                  <a:ext uri="{FF2B5EF4-FFF2-40B4-BE49-F238E27FC236}">
                    <a16:creationId xmlns:a16="http://schemas.microsoft.com/office/drawing/2014/main" id="{AE663C87-3525-33FB-E7C1-51DA0E5A21E3}"/>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8" name="TextBox 17">
                <a:extLst>
                  <a:ext uri="{FF2B5EF4-FFF2-40B4-BE49-F238E27FC236}">
                    <a16:creationId xmlns:a16="http://schemas.microsoft.com/office/drawing/2014/main" id="{98CB8EAA-C766-E523-FA6F-FD27345C286A}"/>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9" name="Rectangle 18">
                <a:extLst>
                  <a:ext uri="{FF2B5EF4-FFF2-40B4-BE49-F238E27FC236}">
                    <a16:creationId xmlns:a16="http://schemas.microsoft.com/office/drawing/2014/main" id="{9D018F9E-D9F8-3C1C-3333-31A0F3EB8FD2}"/>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0" name="TextBox 19">
                <a:extLst>
                  <a:ext uri="{FF2B5EF4-FFF2-40B4-BE49-F238E27FC236}">
                    <a16:creationId xmlns:a16="http://schemas.microsoft.com/office/drawing/2014/main" id="{49EEF8B0-9467-39A5-6B21-31ED3B798BC3}"/>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21" name="TextBox 20">
                <a:extLst>
                  <a:ext uri="{FF2B5EF4-FFF2-40B4-BE49-F238E27FC236}">
                    <a16:creationId xmlns:a16="http://schemas.microsoft.com/office/drawing/2014/main" id="{0F531A45-29FF-791F-7473-DAEA2D8FFF5A}"/>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22" name="TextBox 21">
                <a:extLst>
                  <a:ext uri="{FF2B5EF4-FFF2-40B4-BE49-F238E27FC236}">
                    <a16:creationId xmlns:a16="http://schemas.microsoft.com/office/drawing/2014/main" id="{B546B21B-FB03-D948-1AAA-71D74C0BC7FE}"/>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23" name="Group 22">
                <a:extLst>
                  <a:ext uri="{FF2B5EF4-FFF2-40B4-BE49-F238E27FC236}">
                    <a16:creationId xmlns:a16="http://schemas.microsoft.com/office/drawing/2014/main" id="{9A6A5AB0-B474-F733-FDE2-857AF9077564}"/>
                  </a:ext>
                </a:extLst>
              </p:cNvPr>
              <p:cNvGrpSpPr/>
              <p:nvPr/>
            </p:nvGrpSpPr>
            <p:grpSpPr>
              <a:xfrm>
                <a:off x="6031944" y="1863351"/>
                <a:ext cx="1365014" cy="1468557"/>
                <a:chOff x="4974367" y="1288145"/>
                <a:chExt cx="1365014" cy="1468557"/>
              </a:xfrm>
            </p:grpSpPr>
            <p:cxnSp>
              <p:nvCxnSpPr>
                <p:cNvPr id="24" name="Straight Connector 23">
                  <a:extLst>
                    <a:ext uri="{FF2B5EF4-FFF2-40B4-BE49-F238E27FC236}">
                      <a16:creationId xmlns:a16="http://schemas.microsoft.com/office/drawing/2014/main" id="{93A0725F-61D2-8CA4-87E1-BBCB9C77D15E}"/>
                    </a:ext>
                  </a:extLst>
                </p:cNvPr>
                <p:cNvCxnSpPr>
                  <a:endCxn id="80"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DA6975D6-DB94-EBC3-4230-54DB3F978AF5}"/>
                    </a:ext>
                  </a:extLst>
                </p:cNvPr>
                <p:cNvCxnSpPr>
                  <a:stCxn id="14" idx="3"/>
                  <a:endCxn id="84"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B282F148-7DE2-762B-1496-D03A918AC651}"/>
                    </a:ext>
                  </a:extLst>
                </p:cNvPr>
                <p:cNvCxnSpPr>
                  <a:stCxn id="16" idx="3"/>
                  <a:endCxn id="80"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00E19B4F-4405-8EA0-3C77-C598CF27990B}"/>
                    </a:ext>
                  </a:extLst>
                </p:cNvPr>
                <p:cNvCxnSpPr>
                  <a:stCxn id="16" idx="3"/>
                  <a:endCxn id="82"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B7D64F70-BB81-53FD-6583-E9F9D6364CC9}"/>
                    </a:ext>
                  </a:extLst>
                </p:cNvPr>
                <p:cNvCxnSpPr>
                  <a:stCxn id="14" idx="3"/>
                  <a:endCxn id="83"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89B79A0B-6859-8EF9-5F34-1C04AC4E6AE3}"/>
                    </a:ext>
                  </a:extLst>
                </p:cNvPr>
                <p:cNvCxnSpPr>
                  <a:stCxn id="16" idx="3"/>
                  <a:endCxn id="81"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5CDC1ADE-500F-C7C5-8DAB-50E263D85D2F}"/>
                    </a:ext>
                  </a:extLst>
                </p:cNvPr>
                <p:cNvCxnSpPr>
                  <a:stCxn id="14" idx="3"/>
                  <a:endCxn id="98"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853D37BD-9F64-1C94-7E15-FE8F0A14F067}"/>
                    </a:ext>
                  </a:extLst>
                </p:cNvPr>
                <p:cNvCxnSpPr>
                  <a:stCxn id="16" idx="3"/>
                  <a:endCxn id="83"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F49037D5-536B-37F1-A00F-DAFE9ABB9275}"/>
                    </a:ext>
                  </a:extLst>
                </p:cNvPr>
                <p:cNvCxnSpPr>
                  <a:stCxn id="14" idx="3"/>
                  <a:endCxn id="85"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97A23F62-2A5E-248F-C872-3B51C7F6AD87}"/>
                    </a:ext>
                  </a:extLst>
                </p:cNvPr>
                <p:cNvCxnSpPr>
                  <a:stCxn id="16" idx="3"/>
                  <a:endCxn id="84"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4769C469-6CB1-D5AE-F3BF-1755094FEB36}"/>
                    </a:ext>
                  </a:extLst>
                </p:cNvPr>
                <p:cNvCxnSpPr>
                  <a:stCxn id="14" idx="3"/>
                  <a:endCxn id="80"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C830A0CC-D0C0-B09F-CAD8-A1AA8C3DCE63}"/>
                    </a:ext>
                  </a:extLst>
                </p:cNvPr>
                <p:cNvCxnSpPr>
                  <a:stCxn id="14" idx="3"/>
                  <a:endCxn id="82"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95304646-65D9-9DDE-23C8-76117AD9906C}"/>
                    </a:ext>
                  </a:extLst>
                </p:cNvPr>
                <p:cNvCxnSpPr>
                  <a:stCxn id="14" idx="3"/>
                  <a:endCxn id="81"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8CFF748C-4FDC-89BC-48D2-5C525152B63A}"/>
                    </a:ext>
                  </a:extLst>
                </p:cNvPr>
                <p:cNvCxnSpPr>
                  <a:stCxn id="18" idx="3"/>
                  <a:endCxn id="82"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32A7174C-341F-EAAC-1A17-B760C457D57D}"/>
                    </a:ext>
                  </a:extLst>
                </p:cNvPr>
                <p:cNvCxnSpPr>
                  <a:stCxn id="18" idx="3"/>
                  <a:endCxn id="81"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72F220A9-0F50-87FE-D78B-337B17A2DC9B}"/>
                    </a:ext>
                  </a:extLst>
                </p:cNvPr>
                <p:cNvCxnSpPr>
                  <a:stCxn id="18" idx="3"/>
                  <a:endCxn id="84"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4ECE9A7C-86C2-FCB9-1149-E572ED52785D}"/>
                    </a:ext>
                  </a:extLst>
                </p:cNvPr>
                <p:cNvCxnSpPr>
                  <a:stCxn id="18" idx="3"/>
                  <a:endCxn id="83"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6F73B36B-2E74-CA06-A8EA-FD407B518073}"/>
                    </a:ext>
                  </a:extLst>
                </p:cNvPr>
                <p:cNvCxnSpPr>
                  <a:stCxn id="18" idx="3"/>
                  <a:endCxn id="85"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96B4B9C4-9843-1F3B-FD51-4E89F89C3685}"/>
                    </a:ext>
                  </a:extLst>
                </p:cNvPr>
                <p:cNvCxnSpPr>
                  <a:stCxn id="18" idx="3"/>
                  <a:endCxn id="98"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07F8E104-5180-30CA-E6BD-182D23517849}"/>
                    </a:ext>
                  </a:extLst>
                </p:cNvPr>
                <p:cNvCxnSpPr>
                  <a:stCxn id="16" idx="3"/>
                  <a:endCxn id="98"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7EB206C-2746-8788-C826-8FB6D5258E88}"/>
                    </a:ext>
                  </a:extLst>
                </p:cNvPr>
                <p:cNvCxnSpPr>
                  <a:stCxn id="16" idx="3"/>
                  <a:endCxn id="85"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 name="TextBox 7">
              <a:extLst>
                <a:ext uri="{FF2B5EF4-FFF2-40B4-BE49-F238E27FC236}">
                  <a16:creationId xmlns:a16="http://schemas.microsoft.com/office/drawing/2014/main" id="{AE9C9EEA-2BEF-99DE-3815-D7D2AF253705}"/>
                </a:ext>
              </a:extLst>
            </p:cNvPr>
            <p:cNvSpPr txBox="1"/>
            <p:nvPr/>
          </p:nvSpPr>
          <p:spPr>
            <a:xfrm>
              <a:off x="6819192" y="1090471"/>
              <a:ext cx="776093" cy="588623"/>
            </a:xfrm>
            <a:prstGeom prst="rect">
              <a:avLst/>
            </a:prstGeom>
            <a:noFill/>
            <a:ln w="12700">
              <a:noFill/>
            </a:ln>
          </p:spPr>
          <p:txBody>
            <a:bodyPr wrap="square" lIns="0" tIns="0" rIns="0" bIns="34290" rtlCol="0">
              <a:spAutoFit/>
            </a:bodyPr>
            <a:lstStyle/>
            <a:p>
              <a:pPr algn="ctr"/>
              <a:r>
                <a:rPr lang="en-US" sz="1200" dirty="0"/>
                <a:t>Previous time step  activation</a:t>
              </a:r>
              <a:endParaRPr lang="en-US" sz="1200" baseline="30000" dirty="0"/>
            </a:p>
          </p:txBody>
        </p:sp>
        <p:cxnSp>
          <p:nvCxnSpPr>
            <p:cNvPr id="9" name="Straight Arrow Connector 8">
              <a:extLst>
                <a:ext uri="{FF2B5EF4-FFF2-40B4-BE49-F238E27FC236}">
                  <a16:creationId xmlns:a16="http://schemas.microsoft.com/office/drawing/2014/main" id="{41A26D52-0377-DDB9-F47A-C04CF46B7FC7}"/>
                </a:ext>
              </a:extLst>
            </p:cNvPr>
            <p:cNvCxnSpPr/>
            <p:nvPr/>
          </p:nvCxnSpPr>
          <p:spPr bwMode="auto">
            <a:xfrm flipV="1">
              <a:off x="5812977" y="1831169"/>
              <a:ext cx="849536" cy="12412"/>
            </a:xfrm>
            <a:prstGeom prst="straightConnector1">
              <a:avLst/>
            </a:prstGeom>
            <a:solidFill>
              <a:schemeClr val="accent1"/>
            </a:solidFill>
            <a:ln w="63500" cap="flat" cmpd="sng" algn="ctr">
              <a:solidFill>
                <a:srgbClr val="00B05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Shape 9">
              <a:extLst>
                <a:ext uri="{FF2B5EF4-FFF2-40B4-BE49-F238E27FC236}">
                  <a16:creationId xmlns:a16="http://schemas.microsoft.com/office/drawing/2014/main" id="{BC27B3EC-5CF1-C3D5-F756-CE2DEF770EA7}"/>
                </a:ext>
              </a:extLst>
            </p:cNvPr>
            <p:cNvSpPr/>
            <p:nvPr/>
          </p:nvSpPr>
          <p:spPr bwMode="auto">
            <a:xfrm>
              <a:off x="6269358" y="1066297"/>
              <a:ext cx="1773561" cy="251834"/>
            </a:xfrm>
            <a:custGeom>
              <a:avLst/>
              <a:gdLst>
                <a:gd name="connsiteX0" fmla="*/ 825023 w 1125677"/>
                <a:gd name="connsiteY0" fmla="*/ 251138 h 251834"/>
                <a:gd name="connsiteX1" fmla="*/ 986864 w 1125677"/>
                <a:gd name="connsiteY1" fmla="*/ 234954 h 251834"/>
                <a:gd name="connsiteX2" fmla="*/ 1116336 w 1125677"/>
                <a:gd name="connsiteY2" fmla="*/ 137850 h 251834"/>
                <a:gd name="connsiteX3" fmla="*/ 1083968 w 1125677"/>
                <a:gd name="connsiteY3" fmla="*/ 24561 h 251834"/>
                <a:gd name="connsiteX4" fmla="*/ 833115 w 1125677"/>
                <a:gd name="connsiteY4" fmla="*/ 285 h 251834"/>
                <a:gd name="connsiteX5" fmla="*/ 242396 w 1125677"/>
                <a:gd name="connsiteY5" fmla="*/ 32653 h 251834"/>
                <a:gd name="connsiteX6" fmla="*/ 32004 w 1125677"/>
                <a:gd name="connsiteY6" fmla="*/ 121666 h 251834"/>
                <a:gd name="connsiteX7" fmla="*/ 40096 w 1125677"/>
                <a:gd name="connsiteY7" fmla="*/ 218770 h 251834"/>
                <a:gd name="connsiteX8" fmla="*/ 404237 w 1125677"/>
                <a:gd name="connsiteY8" fmla="*/ 234954 h 25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677" h="251834">
                  <a:moveTo>
                    <a:pt x="825023" y="251138"/>
                  </a:moveTo>
                  <a:cubicBezTo>
                    <a:pt x="881667" y="252486"/>
                    <a:pt x="938312" y="253835"/>
                    <a:pt x="986864" y="234954"/>
                  </a:cubicBezTo>
                  <a:cubicBezTo>
                    <a:pt x="1035416" y="216073"/>
                    <a:pt x="1100152" y="172915"/>
                    <a:pt x="1116336" y="137850"/>
                  </a:cubicBezTo>
                  <a:cubicBezTo>
                    <a:pt x="1132520" y="102785"/>
                    <a:pt x="1131172" y="47489"/>
                    <a:pt x="1083968" y="24561"/>
                  </a:cubicBezTo>
                  <a:cubicBezTo>
                    <a:pt x="1036764" y="1633"/>
                    <a:pt x="973377" y="-1064"/>
                    <a:pt x="833115" y="285"/>
                  </a:cubicBezTo>
                  <a:cubicBezTo>
                    <a:pt x="692853" y="1634"/>
                    <a:pt x="375914" y="12423"/>
                    <a:pt x="242396" y="32653"/>
                  </a:cubicBezTo>
                  <a:cubicBezTo>
                    <a:pt x="108878" y="52883"/>
                    <a:pt x="65721" y="90646"/>
                    <a:pt x="32004" y="121666"/>
                  </a:cubicBezTo>
                  <a:cubicBezTo>
                    <a:pt x="-1713" y="152685"/>
                    <a:pt x="-21943" y="199889"/>
                    <a:pt x="40096" y="218770"/>
                  </a:cubicBezTo>
                  <a:cubicBezTo>
                    <a:pt x="102135" y="237651"/>
                    <a:pt x="253186" y="236302"/>
                    <a:pt x="404237" y="234954"/>
                  </a:cubicBezTo>
                </a:path>
              </a:pathLst>
            </a:custGeom>
            <a:noFill/>
            <a:ln w="63500" cap="flat" cmpd="sng" algn="ctr">
              <a:solidFill>
                <a:srgbClr val="00B050"/>
              </a:solidFill>
              <a:prstDash val="solid"/>
              <a:miter lim="800000"/>
              <a:headEnd type="none" w="med" len="med"/>
              <a:tailEnd type="triangle" w="med" len="med"/>
            </a:ln>
            <a:effectLst/>
          </p:spPr>
          <p:txBody>
            <a:bodyPr rtlCol="0" anchor="ctr"/>
            <a:lstStyle/>
            <a:p>
              <a:pPr algn="ctr"/>
              <a:endParaRPr lang="en-US"/>
            </a:p>
          </p:txBody>
        </p:sp>
        <p:sp>
          <p:nvSpPr>
            <p:cNvPr id="11" name="TextBox 10">
              <a:extLst>
                <a:ext uri="{FF2B5EF4-FFF2-40B4-BE49-F238E27FC236}">
                  <a16:creationId xmlns:a16="http://schemas.microsoft.com/office/drawing/2014/main" id="{807D1532-765C-19C3-7485-F9871EADBE9C}"/>
                </a:ext>
              </a:extLst>
            </p:cNvPr>
            <p:cNvSpPr txBox="1"/>
            <p:nvPr/>
          </p:nvSpPr>
          <p:spPr>
            <a:xfrm>
              <a:off x="6398530" y="1889931"/>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spTree>
    <p:extLst>
      <p:ext uri="{BB962C8B-B14F-4D97-AF65-F5344CB8AC3E}">
        <p14:creationId xmlns:p14="http://schemas.microsoft.com/office/powerpoint/2010/main" val="161356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FF840-B62B-658B-8A1E-FD2BADE32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A73BC-80BF-69CA-73F7-256311B30959}"/>
              </a:ext>
            </a:extLst>
          </p:cNvPr>
          <p:cNvSpPr>
            <a:spLocks noGrp="1"/>
          </p:cNvSpPr>
          <p:nvPr>
            <p:ph type="title"/>
          </p:nvPr>
        </p:nvSpPr>
        <p:spPr>
          <a:xfrm>
            <a:off x="1393827" y="285750"/>
            <a:ext cx="7521573" cy="490538"/>
          </a:xfrm>
        </p:spPr>
        <p:txBody>
          <a:bodyPr/>
          <a:lstStyle/>
          <a:p>
            <a:r>
              <a:rPr lang="en-US" dirty="0"/>
              <a:t>RNN Internal Memory</a:t>
            </a:r>
          </a:p>
        </p:txBody>
      </p:sp>
      <p:sp>
        <p:nvSpPr>
          <p:cNvPr id="6" name="Content Placeholder 5">
            <a:extLst>
              <a:ext uri="{FF2B5EF4-FFF2-40B4-BE49-F238E27FC236}">
                <a16:creationId xmlns:a16="http://schemas.microsoft.com/office/drawing/2014/main" id="{89091B71-EE85-0FB1-AC13-63A2B8B5E263}"/>
              </a:ext>
            </a:extLst>
          </p:cNvPr>
          <p:cNvSpPr>
            <a:spLocks noGrp="1"/>
          </p:cNvSpPr>
          <p:nvPr>
            <p:ph idx="1"/>
          </p:nvPr>
        </p:nvSpPr>
        <p:spPr>
          <a:xfrm>
            <a:off x="304800" y="895350"/>
            <a:ext cx="5383213" cy="1092429"/>
          </a:xfrm>
        </p:spPr>
        <p:txBody>
          <a:bodyPr/>
          <a:lstStyle/>
          <a:p>
            <a:r>
              <a:rPr lang="en-US" dirty="0"/>
              <a:t>A new state of the RNN at each time step is formed by the input and the previous RNN state (activation in the recurrent hidden layer) due to the neural recurrent feedback. (Do not confuse this with the output layer.)</a:t>
            </a:r>
          </a:p>
          <a:p>
            <a:r>
              <a:rPr lang="en-US" dirty="0"/>
              <a:t>As we have already seen, Recurrent Neural Networks are a type of Neural Networks that have an internal memory of the activation at the previous time step and function to combine it with the current input to feed it as the neurons input.</a:t>
            </a:r>
          </a:p>
          <a:p>
            <a:endParaRPr lang="en-US" dirty="0"/>
          </a:p>
        </p:txBody>
      </p:sp>
      <p:grpSp>
        <p:nvGrpSpPr>
          <p:cNvPr id="164" name="Group 163">
            <a:extLst>
              <a:ext uri="{FF2B5EF4-FFF2-40B4-BE49-F238E27FC236}">
                <a16:creationId xmlns:a16="http://schemas.microsoft.com/office/drawing/2014/main" id="{176C59AC-5793-A984-5A72-C70BD5F896A5}"/>
              </a:ext>
            </a:extLst>
          </p:cNvPr>
          <p:cNvGrpSpPr/>
          <p:nvPr/>
        </p:nvGrpSpPr>
        <p:grpSpPr>
          <a:xfrm>
            <a:off x="5729561" y="1066297"/>
            <a:ext cx="2998067" cy="2673188"/>
            <a:chOff x="5729561" y="1066297"/>
            <a:chExt cx="2998067" cy="2673188"/>
          </a:xfrm>
        </p:grpSpPr>
        <p:sp>
          <p:nvSpPr>
            <p:cNvPr id="16" name="TextBox 15">
              <a:extLst>
                <a:ext uri="{FF2B5EF4-FFF2-40B4-BE49-F238E27FC236}">
                  <a16:creationId xmlns:a16="http://schemas.microsoft.com/office/drawing/2014/main" id="{95E8CF61-D17F-CD33-99A7-621E74032F0C}"/>
                </a:ext>
              </a:extLst>
            </p:cNvPr>
            <p:cNvSpPr txBox="1"/>
            <p:nvPr/>
          </p:nvSpPr>
          <p:spPr>
            <a:xfrm>
              <a:off x="5729561" y="1405014"/>
              <a:ext cx="1031850" cy="403957"/>
            </a:xfrm>
            <a:prstGeom prst="rect">
              <a:avLst/>
            </a:prstGeom>
            <a:noFill/>
            <a:ln w="12700">
              <a:noFill/>
            </a:ln>
          </p:spPr>
          <p:txBody>
            <a:bodyPr wrap="square" lIns="0" tIns="0" rIns="0" bIns="34290" rtlCol="0">
              <a:spAutoFit/>
            </a:bodyPr>
            <a:lstStyle/>
            <a:p>
              <a:r>
                <a:rPr lang="en-US" sz="1200" dirty="0"/>
                <a:t>Current time step input </a:t>
              </a:r>
              <a:endParaRPr lang="en-US" sz="1200" baseline="30000" dirty="0"/>
            </a:p>
          </p:txBody>
        </p:sp>
        <p:grpSp>
          <p:nvGrpSpPr>
            <p:cNvPr id="163" name="Group 162">
              <a:extLst>
                <a:ext uri="{FF2B5EF4-FFF2-40B4-BE49-F238E27FC236}">
                  <a16:creationId xmlns:a16="http://schemas.microsoft.com/office/drawing/2014/main" id="{BE0CAEA9-57E9-1700-DD3B-0C1C3A82F47A}"/>
                </a:ext>
              </a:extLst>
            </p:cNvPr>
            <p:cNvGrpSpPr/>
            <p:nvPr/>
          </p:nvGrpSpPr>
          <p:grpSpPr>
            <a:xfrm>
              <a:off x="5812977" y="2118816"/>
              <a:ext cx="2914651" cy="1620669"/>
              <a:chOff x="5807506" y="1787295"/>
              <a:chExt cx="2914651" cy="1620669"/>
            </a:xfrm>
          </p:grpSpPr>
          <p:grpSp>
            <p:nvGrpSpPr>
              <p:cNvPr id="4" name="Group 3">
                <a:extLst>
                  <a:ext uri="{FF2B5EF4-FFF2-40B4-BE49-F238E27FC236}">
                    <a16:creationId xmlns:a16="http://schemas.microsoft.com/office/drawing/2014/main" id="{9D005385-05C7-C5E5-B463-F5B69B3B1EB5}"/>
                  </a:ext>
                </a:extLst>
              </p:cNvPr>
              <p:cNvGrpSpPr/>
              <p:nvPr/>
            </p:nvGrpSpPr>
            <p:grpSpPr>
              <a:xfrm>
                <a:off x="6720837" y="1787295"/>
                <a:ext cx="791347" cy="1620669"/>
                <a:chOff x="5245087" y="1454660"/>
                <a:chExt cx="1359893" cy="2160892"/>
              </a:xfrm>
            </p:grpSpPr>
            <p:grpSp>
              <p:nvGrpSpPr>
                <p:cNvPr id="56" name="Group 55">
                  <a:extLst>
                    <a:ext uri="{FF2B5EF4-FFF2-40B4-BE49-F238E27FC236}">
                      <a16:creationId xmlns:a16="http://schemas.microsoft.com/office/drawing/2014/main" id="{EE70DEAD-5DA8-30BD-961C-65748486A10B}"/>
                    </a:ext>
                  </a:extLst>
                </p:cNvPr>
                <p:cNvGrpSpPr/>
                <p:nvPr/>
              </p:nvGrpSpPr>
              <p:grpSpPr>
                <a:xfrm>
                  <a:off x="5245087" y="1454660"/>
                  <a:ext cx="1359893" cy="2160892"/>
                  <a:chOff x="6414180" y="1600200"/>
                  <a:chExt cx="1046608" cy="1623739"/>
                </a:xfrm>
              </p:grpSpPr>
              <p:sp>
                <p:nvSpPr>
                  <p:cNvPr id="77" name="Oval 76">
                    <a:extLst>
                      <a:ext uri="{FF2B5EF4-FFF2-40B4-BE49-F238E27FC236}">
                        <a16:creationId xmlns:a16="http://schemas.microsoft.com/office/drawing/2014/main" id="{8EE5056C-2B39-8DD2-3D91-CC5DA0E01017}"/>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8" name="Oval 77">
                    <a:extLst>
                      <a:ext uri="{FF2B5EF4-FFF2-40B4-BE49-F238E27FC236}">
                        <a16:creationId xmlns:a16="http://schemas.microsoft.com/office/drawing/2014/main" id="{9DB0B833-6213-923A-1109-B7D4F8460FD7}"/>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9" name="Oval 78">
                    <a:extLst>
                      <a:ext uri="{FF2B5EF4-FFF2-40B4-BE49-F238E27FC236}">
                        <a16:creationId xmlns:a16="http://schemas.microsoft.com/office/drawing/2014/main" id="{3D98CBDB-F26B-95A5-8F9B-DB2622203B53}"/>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0" name="Oval 79">
                    <a:extLst>
                      <a:ext uri="{FF2B5EF4-FFF2-40B4-BE49-F238E27FC236}">
                        <a16:creationId xmlns:a16="http://schemas.microsoft.com/office/drawing/2014/main" id="{BA5E4027-9F4D-D521-AD8C-A70142A09C2B}"/>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1" name="Oval 80">
                    <a:extLst>
                      <a:ext uri="{FF2B5EF4-FFF2-40B4-BE49-F238E27FC236}">
                        <a16:creationId xmlns:a16="http://schemas.microsoft.com/office/drawing/2014/main" id="{62D0C0FA-FED6-BC1E-671A-B3EAC205EAEA}"/>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2" name="Oval 81">
                    <a:extLst>
                      <a:ext uri="{FF2B5EF4-FFF2-40B4-BE49-F238E27FC236}">
                        <a16:creationId xmlns:a16="http://schemas.microsoft.com/office/drawing/2014/main" id="{99E31E3E-C1E2-73B1-778F-B0D082EEEBC5}"/>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3" name="Oval 82">
                    <a:extLst>
                      <a:ext uri="{FF2B5EF4-FFF2-40B4-BE49-F238E27FC236}">
                        <a16:creationId xmlns:a16="http://schemas.microsoft.com/office/drawing/2014/main" id="{6BB87EBE-1F34-CD38-7370-C5360E8AFD63}"/>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57" name="Straight Connector 56">
                  <a:extLst>
                    <a:ext uri="{FF2B5EF4-FFF2-40B4-BE49-F238E27FC236}">
                      <a16:creationId xmlns:a16="http://schemas.microsoft.com/office/drawing/2014/main" id="{CF781000-AC0B-41AD-559A-74D6AA3121DE}"/>
                    </a:ext>
                  </a:extLst>
                </p:cNvPr>
                <p:cNvCxnSpPr>
                  <a:stCxn id="81" idx="7"/>
                  <a:endCxn id="79"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D683B699-EBC3-7D13-AD1B-F64FE19C8C07}"/>
                    </a:ext>
                  </a:extLst>
                </p:cNvPr>
                <p:cNvCxnSpPr>
                  <a:stCxn id="83" idx="0"/>
                  <a:endCxn id="80"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E3479E69-E802-D48F-3130-03EA6CA475F6}"/>
                    </a:ext>
                  </a:extLst>
                </p:cNvPr>
                <p:cNvCxnSpPr>
                  <a:stCxn id="78" idx="4"/>
                  <a:endCxn id="80"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03AA5988-386D-272A-3DAC-C21B49DE89CA}"/>
                    </a:ext>
                  </a:extLst>
                </p:cNvPr>
                <p:cNvCxnSpPr>
                  <a:stCxn id="81" idx="5"/>
                  <a:endCxn id="83"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173ED603-F0FB-CBB3-698E-E2F97EDD4F75}"/>
                    </a:ext>
                  </a:extLst>
                </p:cNvPr>
                <p:cNvCxnSpPr>
                  <a:stCxn id="81" idx="5"/>
                  <a:endCxn id="82"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524A01B3-0A07-9BD1-F81D-5561D76D26D8}"/>
                    </a:ext>
                  </a:extLst>
                </p:cNvPr>
                <p:cNvCxnSpPr>
                  <a:endCxn id="78"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ED24608C-8D79-3ED6-1678-586962A3B2E7}"/>
                    </a:ext>
                  </a:extLst>
                </p:cNvPr>
                <p:cNvCxnSpPr>
                  <a:stCxn id="82" idx="0"/>
                  <a:endCxn id="80"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C0EC00F2-FE52-0204-EF98-262C2B970056}"/>
                    </a:ext>
                  </a:extLst>
                </p:cNvPr>
                <p:cNvCxnSpPr>
                  <a:stCxn id="83"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a:extLst>
                    <a:ext uri="{FF2B5EF4-FFF2-40B4-BE49-F238E27FC236}">
                      <a16:creationId xmlns:a16="http://schemas.microsoft.com/office/drawing/2014/main" id="{F040F60C-4A17-7159-FF09-9A3200AF910A}"/>
                    </a:ext>
                  </a:extLst>
                </p:cNvPr>
                <p:cNvCxnSpPr>
                  <a:stCxn id="83" idx="7"/>
                  <a:endCxn id="82"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BE16B3CC-EDED-C62A-B1E6-5E6F4EE7D2F3}"/>
                    </a:ext>
                  </a:extLst>
                </p:cNvPr>
                <p:cNvCxnSpPr>
                  <a:stCxn id="79" idx="5"/>
                  <a:endCxn id="80"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CEAAB558-552D-47F2-9BEA-4DC06F325908}"/>
                    </a:ext>
                  </a:extLst>
                </p:cNvPr>
                <p:cNvCxnSpPr>
                  <a:stCxn id="81" idx="7"/>
                  <a:endCxn id="78"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A157EC8C-E620-104D-F343-D280CDB13226}"/>
                    </a:ext>
                  </a:extLst>
                </p:cNvPr>
                <p:cNvCxnSpPr>
                  <a:stCxn id="79" idx="7"/>
                  <a:endCxn id="77"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A905A868-DE91-1D2E-1EA3-A3ABD768D9A6}"/>
                    </a:ext>
                  </a:extLst>
                </p:cNvPr>
                <p:cNvCxnSpPr>
                  <a:stCxn id="82"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38724D5B-3ACD-E633-1F99-B9864E93D63C}"/>
                    </a:ext>
                  </a:extLst>
                </p:cNvPr>
                <p:cNvCxnSpPr>
                  <a:stCxn id="79" idx="5"/>
                  <a:endCxn id="82"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7B4A4533-D00F-E3D8-7E69-E4877F217074}"/>
                    </a:ext>
                  </a:extLst>
                </p:cNvPr>
                <p:cNvCxnSpPr>
                  <a:stCxn id="81" idx="7"/>
                  <a:endCxn id="80"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03E70E4E-A07C-4073-2AD1-6DCF89254927}"/>
                    </a:ext>
                  </a:extLst>
                </p:cNvPr>
                <p:cNvCxnSpPr>
                  <a:stCxn id="81" idx="7"/>
                  <a:endCxn id="77"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C727AD79-1B86-EEEA-DC90-44A367064BF5}"/>
                    </a:ext>
                  </a:extLst>
                </p:cNvPr>
                <p:cNvCxnSpPr>
                  <a:stCxn id="80" idx="1"/>
                  <a:endCxn id="77"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020D7F53-D112-403A-1B1B-D329162FF504}"/>
                    </a:ext>
                  </a:extLst>
                </p:cNvPr>
                <p:cNvCxnSpPr>
                  <a:stCxn id="83" idx="0"/>
                  <a:endCxn id="77"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2D84938C-F781-09DC-848C-581507A0BCF2}"/>
                    </a:ext>
                  </a:extLst>
                </p:cNvPr>
                <p:cNvCxnSpPr>
                  <a:stCxn id="83" idx="0"/>
                  <a:endCxn id="78"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BC14C0C2-0D93-8B3E-7244-3D80AAF5A9B8}"/>
                    </a:ext>
                  </a:extLst>
                </p:cNvPr>
                <p:cNvCxnSpPr>
                  <a:stCxn id="77" idx="5"/>
                  <a:endCxn id="78"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a:extLst>
                  <a:ext uri="{FF2B5EF4-FFF2-40B4-BE49-F238E27FC236}">
                    <a16:creationId xmlns:a16="http://schemas.microsoft.com/office/drawing/2014/main" id="{97CFC435-6F71-31FC-E8BA-AA0855BEE28A}"/>
                  </a:ext>
                </a:extLst>
              </p:cNvPr>
              <p:cNvGrpSpPr/>
              <p:nvPr/>
            </p:nvGrpSpPr>
            <p:grpSpPr>
              <a:xfrm>
                <a:off x="6836068" y="1863351"/>
                <a:ext cx="1649739" cy="1468557"/>
                <a:chOff x="5778491" y="1364345"/>
                <a:chExt cx="1649739" cy="1468557"/>
              </a:xfrm>
            </p:grpSpPr>
            <p:cxnSp>
              <p:nvCxnSpPr>
                <p:cNvPr id="42" name="Straight Connector 41">
                  <a:extLst>
                    <a:ext uri="{FF2B5EF4-FFF2-40B4-BE49-F238E27FC236}">
                      <a16:creationId xmlns:a16="http://schemas.microsoft.com/office/drawing/2014/main" id="{FEE64E98-C0B7-D52A-106B-177D99644115}"/>
                    </a:ext>
                  </a:extLst>
                </p:cNvPr>
                <p:cNvCxnSpPr>
                  <a:stCxn id="77" idx="6"/>
                  <a:endCxn id="15"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3F6CAA14-C8CA-5CFB-E05D-66F4C3FEE117}"/>
                    </a:ext>
                  </a:extLst>
                </p:cNvPr>
                <p:cNvCxnSpPr>
                  <a:stCxn id="80" idx="6"/>
                  <a:endCxn id="15"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B60A4741-8376-D315-3F23-2782E9F859BE}"/>
                    </a:ext>
                  </a:extLst>
                </p:cNvPr>
                <p:cNvCxnSpPr>
                  <a:stCxn id="79" idx="6"/>
                  <a:endCxn id="15"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6B6EB83C-B43F-3473-1D64-6992C09BA31E}"/>
                    </a:ext>
                  </a:extLst>
                </p:cNvPr>
                <p:cNvCxnSpPr>
                  <a:cxnSpLocks/>
                  <a:stCxn id="81" idx="6"/>
                  <a:endCxn id="13"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22380608-7C22-5543-398E-E1B0D7AE1182}"/>
                    </a:ext>
                  </a:extLst>
                </p:cNvPr>
                <p:cNvCxnSpPr>
                  <a:cxnSpLocks/>
                  <a:stCxn id="83" idx="6"/>
                  <a:endCxn id="13"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C79F901-F3C2-0834-0D5E-B6D1C11BE2B6}"/>
                    </a:ext>
                  </a:extLst>
                </p:cNvPr>
                <p:cNvCxnSpPr>
                  <a:stCxn id="83" idx="6"/>
                  <a:endCxn id="15"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EB4AA1E-589B-0F6C-E982-8545A7043781}"/>
                    </a:ext>
                  </a:extLst>
                </p:cNvPr>
                <p:cNvCxnSpPr>
                  <a:cxnSpLocks/>
                  <a:stCxn id="77" idx="6"/>
                  <a:endCxn id="13"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9914436A-7D81-4FFD-F61A-AE6559E727B8}"/>
                    </a:ext>
                  </a:extLst>
                </p:cNvPr>
                <p:cNvCxnSpPr>
                  <a:cxnSpLocks/>
                  <a:stCxn id="80" idx="6"/>
                  <a:endCxn id="13"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987FE911-04C7-EB21-3568-1CD5E1274501}"/>
                    </a:ext>
                  </a:extLst>
                </p:cNvPr>
                <p:cNvCxnSpPr>
                  <a:cxnSpLocks/>
                  <a:stCxn id="79" idx="6"/>
                  <a:endCxn id="13"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3DDA4376-5262-E99A-1CD3-C5945B71C7DF}"/>
                    </a:ext>
                  </a:extLst>
                </p:cNvPr>
                <p:cNvCxnSpPr>
                  <a:stCxn id="81" idx="6"/>
                  <a:endCxn id="15"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A4BD2F4C-9023-30CE-E65A-FBB56AC6AEB3}"/>
                    </a:ext>
                  </a:extLst>
                </p:cNvPr>
                <p:cNvCxnSpPr>
                  <a:cxnSpLocks/>
                  <a:stCxn id="82" idx="6"/>
                  <a:endCxn id="13"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CB235F09-FE62-3733-0867-6EAD81C90E63}"/>
                    </a:ext>
                  </a:extLst>
                </p:cNvPr>
                <p:cNvCxnSpPr>
                  <a:stCxn id="82" idx="6"/>
                  <a:endCxn id="15"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39F65249-0D2F-56DE-BEF1-645E1FA77EBE}"/>
                    </a:ext>
                  </a:extLst>
                </p:cNvPr>
                <p:cNvCxnSpPr>
                  <a:stCxn id="78" idx="6"/>
                  <a:endCxn id="15"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CBCEB6B5-DB30-4DC9-FE34-2B6A2A2A3A4A}"/>
                    </a:ext>
                  </a:extLst>
                </p:cNvPr>
                <p:cNvCxnSpPr>
                  <a:cxnSpLocks/>
                  <a:stCxn id="78" idx="6"/>
                  <a:endCxn id="13"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Box 6">
                <a:extLst>
                  <a:ext uri="{FF2B5EF4-FFF2-40B4-BE49-F238E27FC236}">
                    <a16:creationId xmlns:a16="http://schemas.microsoft.com/office/drawing/2014/main" id="{703215C1-09AE-72ED-5539-B9FA6CF7279C}"/>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8" name="Rectangle 7">
                <a:extLst>
                  <a:ext uri="{FF2B5EF4-FFF2-40B4-BE49-F238E27FC236}">
                    <a16:creationId xmlns:a16="http://schemas.microsoft.com/office/drawing/2014/main" id="{1E43F3C2-EFFF-4CBD-2CF5-94AF3587EEC1}"/>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9" name="TextBox 8">
                <a:extLst>
                  <a:ext uri="{FF2B5EF4-FFF2-40B4-BE49-F238E27FC236}">
                    <a16:creationId xmlns:a16="http://schemas.microsoft.com/office/drawing/2014/main" id="{482FD27B-F788-2FDC-5D3E-295E723098A3}"/>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0" name="TextBox 9">
                <a:extLst>
                  <a:ext uri="{FF2B5EF4-FFF2-40B4-BE49-F238E27FC236}">
                    <a16:creationId xmlns:a16="http://schemas.microsoft.com/office/drawing/2014/main" id="{1F8BF5C6-AD8D-3D42-E104-C89E44752715}"/>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1" name="TextBox 10">
                <a:extLst>
                  <a:ext uri="{FF2B5EF4-FFF2-40B4-BE49-F238E27FC236}">
                    <a16:creationId xmlns:a16="http://schemas.microsoft.com/office/drawing/2014/main" id="{3041AF5F-021E-2743-6B2F-91473591A748}"/>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2" name="Rectangle 11">
                <a:extLst>
                  <a:ext uri="{FF2B5EF4-FFF2-40B4-BE49-F238E27FC236}">
                    <a16:creationId xmlns:a16="http://schemas.microsoft.com/office/drawing/2014/main" id="{84AC8031-5365-BA74-5EAE-13A5DA4D782A}"/>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3" name="TextBox 12">
                <a:extLst>
                  <a:ext uri="{FF2B5EF4-FFF2-40B4-BE49-F238E27FC236}">
                    <a16:creationId xmlns:a16="http://schemas.microsoft.com/office/drawing/2014/main" id="{2B6E5285-C355-2A25-92DD-F5E5EFABD78B}"/>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14" name="TextBox 13">
                <a:extLst>
                  <a:ext uri="{FF2B5EF4-FFF2-40B4-BE49-F238E27FC236}">
                    <a16:creationId xmlns:a16="http://schemas.microsoft.com/office/drawing/2014/main" id="{625F1F50-8C3A-ECE5-F1D6-A638DF5F997F}"/>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15" name="TextBox 14">
                <a:extLst>
                  <a:ext uri="{FF2B5EF4-FFF2-40B4-BE49-F238E27FC236}">
                    <a16:creationId xmlns:a16="http://schemas.microsoft.com/office/drawing/2014/main" id="{4EFD9DD1-19CA-CD38-08D6-5102A558D3FF}"/>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17" name="Group 16">
                <a:extLst>
                  <a:ext uri="{FF2B5EF4-FFF2-40B4-BE49-F238E27FC236}">
                    <a16:creationId xmlns:a16="http://schemas.microsoft.com/office/drawing/2014/main" id="{B95BE4BF-7AC3-69F8-A9CF-23566F8D38CB}"/>
                  </a:ext>
                </a:extLst>
              </p:cNvPr>
              <p:cNvGrpSpPr/>
              <p:nvPr/>
            </p:nvGrpSpPr>
            <p:grpSpPr>
              <a:xfrm>
                <a:off x="6031944" y="1863351"/>
                <a:ext cx="1365014" cy="1468557"/>
                <a:chOff x="4974367" y="1288145"/>
                <a:chExt cx="1365014" cy="1468557"/>
              </a:xfrm>
            </p:grpSpPr>
            <p:cxnSp>
              <p:nvCxnSpPr>
                <p:cNvPr id="21" name="Straight Connector 20">
                  <a:extLst>
                    <a:ext uri="{FF2B5EF4-FFF2-40B4-BE49-F238E27FC236}">
                      <a16:creationId xmlns:a16="http://schemas.microsoft.com/office/drawing/2014/main" id="{9AECCE13-669C-3CB2-F791-5A37B31FF5DD}"/>
                    </a:ext>
                  </a:extLst>
                </p:cNvPr>
                <p:cNvCxnSpPr>
                  <a:endCxn id="77"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53B164D9-FDD5-CA63-FAA1-79D94FF25235}"/>
                    </a:ext>
                  </a:extLst>
                </p:cNvPr>
                <p:cNvCxnSpPr>
                  <a:stCxn id="7" idx="3"/>
                  <a:endCxn id="81"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4C71436F-EF30-11DD-7262-04E90CEB3D74}"/>
                    </a:ext>
                  </a:extLst>
                </p:cNvPr>
                <p:cNvCxnSpPr>
                  <a:stCxn id="9" idx="3"/>
                  <a:endCxn id="77"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68DD0A6E-9E9E-D3C9-794F-0E9931BA5C86}"/>
                    </a:ext>
                  </a:extLst>
                </p:cNvPr>
                <p:cNvCxnSpPr>
                  <a:stCxn id="9" idx="3"/>
                  <a:endCxn id="79"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B760C407-0161-FD71-0526-2C132F891341}"/>
                    </a:ext>
                  </a:extLst>
                </p:cNvPr>
                <p:cNvCxnSpPr>
                  <a:stCxn id="7" idx="3"/>
                  <a:endCxn id="80"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2F0F2FE8-72D1-4E33-AE71-26CD552BDF2E}"/>
                    </a:ext>
                  </a:extLst>
                </p:cNvPr>
                <p:cNvCxnSpPr>
                  <a:stCxn id="9" idx="3"/>
                  <a:endCxn id="78"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0B72E0E3-B3E4-9006-9292-33C8548BDA01}"/>
                    </a:ext>
                  </a:extLst>
                </p:cNvPr>
                <p:cNvCxnSpPr>
                  <a:stCxn id="7" idx="3"/>
                  <a:endCxn id="83"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88BFA1A6-6EF1-7C66-FB4C-6754E6E2C628}"/>
                    </a:ext>
                  </a:extLst>
                </p:cNvPr>
                <p:cNvCxnSpPr>
                  <a:stCxn id="9" idx="3"/>
                  <a:endCxn id="80"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CEBC13D3-6A49-1681-0E1E-9BF7A2A1D007}"/>
                    </a:ext>
                  </a:extLst>
                </p:cNvPr>
                <p:cNvCxnSpPr>
                  <a:stCxn id="7" idx="3"/>
                  <a:endCxn id="82"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7A6B7EDC-7D7D-2F26-931B-559C3D532F13}"/>
                    </a:ext>
                  </a:extLst>
                </p:cNvPr>
                <p:cNvCxnSpPr>
                  <a:stCxn id="9" idx="3"/>
                  <a:endCxn id="81"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AEBB191D-0440-0229-8903-605B2001B2D0}"/>
                    </a:ext>
                  </a:extLst>
                </p:cNvPr>
                <p:cNvCxnSpPr>
                  <a:stCxn id="7" idx="3"/>
                  <a:endCxn id="77"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0D6ECB4D-4935-40E8-0D51-D97E3F70D772}"/>
                    </a:ext>
                  </a:extLst>
                </p:cNvPr>
                <p:cNvCxnSpPr>
                  <a:stCxn id="7" idx="3"/>
                  <a:endCxn id="79"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F465050A-9789-9C63-122F-0EB49401922B}"/>
                    </a:ext>
                  </a:extLst>
                </p:cNvPr>
                <p:cNvCxnSpPr>
                  <a:stCxn id="7" idx="3"/>
                  <a:endCxn id="78"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758611A3-BB3B-B797-5461-DAEE84924C4A}"/>
                    </a:ext>
                  </a:extLst>
                </p:cNvPr>
                <p:cNvCxnSpPr>
                  <a:stCxn id="11" idx="3"/>
                  <a:endCxn id="79"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E05FC9FF-9F94-3CD9-5E4E-EC10899F6C86}"/>
                    </a:ext>
                  </a:extLst>
                </p:cNvPr>
                <p:cNvCxnSpPr>
                  <a:stCxn id="11" idx="3"/>
                  <a:endCxn id="78"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376A86BE-6EE8-8288-9337-74361C7C3517}"/>
                    </a:ext>
                  </a:extLst>
                </p:cNvPr>
                <p:cNvCxnSpPr>
                  <a:stCxn id="11" idx="3"/>
                  <a:endCxn id="81"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997DC78-AC7F-9E5C-82B8-D30F0855415A}"/>
                    </a:ext>
                  </a:extLst>
                </p:cNvPr>
                <p:cNvCxnSpPr>
                  <a:stCxn id="11" idx="3"/>
                  <a:endCxn id="80"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15A15622-6334-4B1E-6586-D2235B815D3F}"/>
                    </a:ext>
                  </a:extLst>
                </p:cNvPr>
                <p:cNvCxnSpPr>
                  <a:stCxn id="11" idx="3"/>
                  <a:endCxn id="82"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18CC1CD8-B847-76B7-5DB7-8F0358D8C206}"/>
                    </a:ext>
                  </a:extLst>
                </p:cNvPr>
                <p:cNvCxnSpPr>
                  <a:stCxn id="11" idx="3"/>
                  <a:endCxn id="83"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4B56497C-3E5E-D5A9-EF3D-915C485AD8EB}"/>
                    </a:ext>
                  </a:extLst>
                </p:cNvPr>
                <p:cNvCxnSpPr>
                  <a:stCxn id="9" idx="3"/>
                  <a:endCxn id="83"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A5C5274F-EB7E-034E-ED6F-00D5CB10D59E}"/>
                    </a:ext>
                  </a:extLst>
                </p:cNvPr>
                <p:cNvCxnSpPr>
                  <a:stCxn id="9" idx="3"/>
                  <a:endCxn id="82"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8" name="TextBox 17">
              <a:extLst>
                <a:ext uri="{FF2B5EF4-FFF2-40B4-BE49-F238E27FC236}">
                  <a16:creationId xmlns:a16="http://schemas.microsoft.com/office/drawing/2014/main" id="{5461B3D5-8E12-BBA5-E299-D077696F86D1}"/>
                </a:ext>
              </a:extLst>
            </p:cNvPr>
            <p:cNvSpPr txBox="1"/>
            <p:nvPr/>
          </p:nvSpPr>
          <p:spPr>
            <a:xfrm>
              <a:off x="6819192" y="1090471"/>
              <a:ext cx="776093" cy="588623"/>
            </a:xfrm>
            <a:prstGeom prst="rect">
              <a:avLst/>
            </a:prstGeom>
            <a:noFill/>
            <a:ln w="12700">
              <a:noFill/>
            </a:ln>
          </p:spPr>
          <p:txBody>
            <a:bodyPr wrap="square" lIns="0" tIns="0" rIns="0" bIns="34290" rtlCol="0">
              <a:spAutoFit/>
            </a:bodyPr>
            <a:lstStyle/>
            <a:p>
              <a:pPr algn="ctr"/>
              <a:r>
                <a:rPr lang="en-US" sz="1200" dirty="0"/>
                <a:t>Previous time step  activation</a:t>
              </a:r>
              <a:endParaRPr lang="en-US" sz="1200" baseline="30000" dirty="0"/>
            </a:p>
          </p:txBody>
        </p:sp>
        <p:cxnSp>
          <p:nvCxnSpPr>
            <p:cNvPr id="19" name="Straight Arrow Connector 18">
              <a:extLst>
                <a:ext uri="{FF2B5EF4-FFF2-40B4-BE49-F238E27FC236}">
                  <a16:creationId xmlns:a16="http://schemas.microsoft.com/office/drawing/2014/main" id="{9DBBB621-9EF7-A698-5A29-6DAB1C9A3AFF}"/>
                </a:ext>
              </a:extLst>
            </p:cNvPr>
            <p:cNvCxnSpPr/>
            <p:nvPr/>
          </p:nvCxnSpPr>
          <p:spPr bwMode="auto">
            <a:xfrm flipV="1">
              <a:off x="5812977" y="1831169"/>
              <a:ext cx="849536" cy="12412"/>
            </a:xfrm>
            <a:prstGeom prst="straightConnector1">
              <a:avLst/>
            </a:prstGeom>
            <a:solidFill>
              <a:schemeClr val="accent1"/>
            </a:solidFill>
            <a:ln w="63500" cap="flat" cmpd="sng" algn="ctr">
              <a:solidFill>
                <a:srgbClr val="00B05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Freeform: Shape 19">
              <a:extLst>
                <a:ext uri="{FF2B5EF4-FFF2-40B4-BE49-F238E27FC236}">
                  <a16:creationId xmlns:a16="http://schemas.microsoft.com/office/drawing/2014/main" id="{E1B510D8-8CB6-5EA1-F365-ADB1C8E68594}"/>
                </a:ext>
              </a:extLst>
            </p:cNvPr>
            <p:cNvSpPr/>
            <p:nvPr/>
          </p:nvSpPr>
          <p:spPr bwMode="auto">
            <a:xfrm>
              <a:off x="6269358" y="1066297"/>
              <a:ext cx="1773561" cy="251834"/>
            </a:xfrm>
            <a:custGeom>
              <a:avLst/>
              <a:gdLst>
                <a:gd name="connsiteX0" fmla="*/ 825023 w 1125677"/>
                <a:gd name="connsiteY0" fmla="*/ 251138 h 251834"/>
                <a:gd name="connsiteX1" fmla="*/ 986864 w 1125677"/>
                <a:gd name="connsiteY1" fmla="*/ 234954 h 251834"/>
                <a:gd name="connsiteX2" fmla="*/ 1116336 w 1125677"/>
                <a:gd name="connsiteY2" fmla="*/ 137850 h 251834"/>
                <a:gd name="connsiteX3" fmla="*/ 1083968 w 1125677"/>
                <a:gd name="connsiteY3" fmla="*/ 24561 h 251834"/>
                <a:gd name="connsiteX4" fmla="*/ 833115 w 1125677"/>
                <a:gd name="connsiteY4" fmla="*/ 285 h 251834"/>
                <a:gd name="connsiteX5" fmla="*/ 242396 w 1125677"/>
                <a:gd name="connsiteY5" fmla="*/ 32653 h 251834"/>
                <a:gd name="connsiteX6" fmla="*/ 32004 w 1125677"/>
                <a:gd name="connsiteY6" fmla="*/ 121666 h 251834"/>
                <a:gd name="connsiteX7" fmla="*/ 40096 w 1125677"/>
                <a:gd name="connsiteY7" fmla="*/ 218770 h 251834"/>
                <a:gd name="connsiteX8" fmla="*/ 404237 w 1125677"/>
                <a:gd name="connsiteY8" fmla="*/ 234954 h 25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677" h="251834">
                  <a:moveTo>
                    <a:pt x="825023" y="251138"/>
                  </a:moveTo>
                  <a:cubicBezTo>
                    <a:pt x="881667" y="252486"/>
                    <a:pt x="938312" y="253835"/>
                    <a:pt x="986864" y="234954"/>
                  </a:cubicBezTo>
                  <a:cubicBezTo>
                    <a:pt x="1035416" y="216073"/>
                    <a:pt x="1100152" y="172915"/>
                    <a:pt x="1116336" y="137850"/>
                  </a:cubicBezTo>
                  <a:cubicBezTo>
                    <a:pt x="1132520" y="102785"/>
                    <a:pt x="1131172" y="47489"/>
                    <a:pt x="1083968" y="24561"/>
                  </a:cubicBezTo>
                  <a:cubicBezTo>
                    <a:pt x="1036764" y="1633"/>
                    <a:pt x="973377" y="-1064"/>
                    <a:pt x="833115" y="285"/>
                  </a:cubicBezTo>
                  <a:cubicBezTo>
                    <a:pt x="692853" y="1634"/>
                    <a:pt x="375914" y="12423"/>
                    <a:pt x="242396" y="32653"/>
                  </a:cubicBezTo>
                  <a:cubicBezTo>
                    <a:pt x="108878" y="52883"/>
                    <a:pt x="65721" y="90646"/>
                    <a:pt x="32004" y="121666"/>
                  </a:cubicBezTo>
                  <a:cubicBezTo>
                    <a:pt x="-1713" y="152685"/>
                    <a:pt x="-21943" y="199889"/>
                    <a:pt x="40096" y="218770"/>
                  </a:cubicBezTo>
                  <a:cubicBezTo>
                    <a:pt x="102135" y="237651"/>
                    <a:pt x="253186" y="236302"/>
                    <a:pt x="404237" y="234954"/>
                  </a:cubicBezTo>
                </a:path>
              </a:pathLst>
            </a:custGeom>
            <a:noFill/>
            <a:ln w="63500" cap="flat" cmpd="sng" algn="ctr">
              <a:solidFill>
                <a:srgbClr val="00B050"/>
              </a:solidFill>
              <a:prstDash val="solid"/>
              <a:miter lim="800000"/>
              <a:headEnd type="none" w="med" len="med"/>
              <a:tailEnd type="triangle" w="med" len="med"/>
            </a:ln>
            <a:effectLst/>
          </p:spPr>
          <p:txBody>
            <a:bodyPr rtlCol="0" anchor="ctr"/>
            <a:lstStyle/>
            <a:p>
              <a:pPr algn="ctr"/>
              <a:endParaRPr lang="en-US"/>
            </a:p>
          </p:txBody>
        </p:sp>
        <p:sp>
          <p:nvSpPr>
            <p:cNvPr id="161" name="TextBox 160">
              <a:extLst>
                <a:ext uri="{FF2B5EF4-FFF2-40B4-BE49-F238E27FC236}">
                  <a16:creationId xmlns:a16="http://schemas.microsoft.com/office/drawing/2014/main" id="{9042C7DA-6535-B606-D787-44E7B0D250FF}"/>
                </a:ext>
              </a:extLst>
            </p:cNvPr>
            <p:cNvSpPr txBox="1"/>
            <p:nvPr/>
          </p:nvSpPr>
          <p:spPr>
            <a:xfrm>
              <a:off x="6398530" y="1889931"/>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spTree>
    <p:extLst>
      <p:ext uri="{BB962C8B-B14F-4D97-AF65-F5344CB8AC3E}">
        <p14:creationId xmlns:p14="http://schemas.microsoft.com/office/powerpoint/2010/main" val="186289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0F2D7-B1A9-B8A6-3A21-618B8A092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EF2FB-0F00-65E8-DFEA-C4C23B7C1E2B}"/>
              </a:ext>
            </a:extLst>
          </p:cNvPr>
          <p:cNvSpPr>
            <a:spLocks noGrp="1"/>
          </p:cNvSpPr>
          <p:nvPr>
            <p:ph type="title"/>
          </p:nvPr>
        </p:nvSpPr>
        <p:spPr/>
        <p:txBody>
          <a:bodyPr/>
          <a:lstStyle/>
          <a:p>
            <a:r>
              <a:rPr lang="en-US" dirty="0"/>
              <a:t>Time Steps Like Frames in a Movie</a:t>
            </a:r>
          </a:p>
        </p:txBody>
      </p:sp>
      <p:sp>
        <p:nvSpPr>
          <p:cNvPr id="3" name="Content Placeholder 2">
            <a:extLst>
              <a:ext uri="{FF2B5EF4-FFF2-40B4-BE49-F238E27FC236}">
                <a16:creationId xmlns:a16="http://schemas.microsoft.com/office/drawing/2014/main" id="{8AD6687D-CE64-6083-284F-16E1ED7B14E1}"/>
              </a:ext>
            </a:extLst>
          </p:cNvPr>
          <p:cNvSpPr>
            <a:spLocks noGrp="1"/>
          </p:cNvSpPr>
          <p:nvPr>
            <p:ph sz="half" idx="2"/>
          </p:nvPr>
        </p:nvSpPr>
        <p:spPr>
          <a:xfrm>
            <a:off x="228600" y="801470"/>
            <a:ext cx="8763000" cy="551080"/>
          </a:xfrm>
        </p:spPr>
        <p:txBody>
          <a:bodyPr/>
          <a:lstStyle/>
          <a:p>
            <a:r>
              <a:rPr lang="en-US" dirty="0"/>
              <a:t>At each time step t, input X</a:t>
            </a:r>
            <a:r>
              <a:rPr lang="en-US" baseline="30000" dirty="0"/>
              <a:t>&lt;t&gt;</a:t>
            </a:r>
            <a:r>
              <a:rPr lang="en-US" dirty="0"/>
              <a:t> combined with the activation at the previous step A</a:t>
            </a:r>
            <a:r>
              <a:rPr lang="en-US" baseline="30000" dirty="0"/>
              <a:t>&lt;t-1&gt; </a:t>
            </a:r>
            <a:r>
              <a:rPr lang="en-US" dirty="0"/>
              <a:t>are applied to the neuron that leads to activation A</a:t>
            </a:r>
            <a:r>
              <a:rPr lang="en-US" baseline="30000" dirty="0"/>
              <a:t>&lt;t&gt;</a:t>
            </a:r>
            <a:r>
              <a:rPr lang="en-US" dirty="0"/>
              <a:t> and output Ŷ</a:t>
            </a:r>
            <a:r>
              <a:rPr lang="en-US" baseline="30000" dirty="0"/>
              <a:t>&lt;t&gt;</a:t>
            </a:r>
            <a:r>
              <a:rPr lang="en-US" dirty="0"/>
              <a:t>.</a:t>
            </a:r>
          </a:p>
        </p:txBody>
      </p:sp>
      <p:sp>
        <p:nvSpPr>
          <p:cNvPr id="73" name="Content Placeholder 72">
            <a:extLst>
              <a:ext uri="{FF2B5EF4-FFF2-40B4-BE49-F238E27FC236}">
                <a16:creationId xmlns:a16="http://schemas.microsoft.com/office/drawing/2014/main" id="{F148DB28-103C-0B0C-3440-59AD13F1EF1B}"/>
              </a:ext>
            </a:extLst>
          </p:cNvPr>
          <p:cNvSpPr>
            <a:spLocks noGrp="1"/>
          </p:cNvSpPr>
          <p:nvPr>
            <p:ph sz="half" idx="10"/>
          </p:nvPr>
        </p:nvSpPr>
        <p:spPr>
          <a:xfrm>
            <a:off x="228600" y="3976787"/>
            <a:ext cx="8683215" cy="457200"/>
          </a:xfrm>
        </p:spPr>
        <p:txBody>
          <a:bodyPr/>
          <a:lstStyle/>
          <a:p>
            <a:r>
              <a:rPr lang="en-US" dirty="0"/>
              <a:t>The time steps are sequentially following one after another like frames in a movie.</a:t>
            </a:r>
          </a:p>
          <a:p>
            <a:r>
              <a:rPr lang="en-US" dirty="0"/>
              <a:t>RNN reminds a DNN with the time-steps playing the role of layers.</a:t>
            </a:r>
          </a:p>
        </p:txBody>
      </p:sp>
      <p:grpSp>
        <p:nvGrpSpPr>
          <p:cNvPr id="12" name="Group 11">
            <a:extLst>
              <a:ext uri="{FF2B5EF4-FFF2-40B4-BE49-F238E27FC236}">
                <a16:creationId xmlns:a16="http://schemas.microsoft.com/office/drawing/2014/main" id="{78E4E273-52F1-CE6E-2097-8917FDB23CAB}"/>
              </a:ext>
            </a:extLst>
          </p:cNvPr>
          <p:cNvGrpSpPr/>
          <p:nvPr/>
        </p:nvGrpSpPr>
        <p:grpSpPr>
          <a:xfrm>
            <a:off x="2057400" y="1655052"/>
            <a:ext cx="6854415" cy="2265661"/>
            <a:chOff x="1366488" y="1809750"/>
            <a:chExt cx="6854415" cy="2265661"/>
          </a:xfrm>
        </p:grpSpPr>
        <p:sp>
          <p:nvSpPr>
            <p:cNvPr id="14" name="TextBox 13">
              <a:extLst>
                <a:ext uri="{FF2B5EF4-FFF2-40B4-BE49-F238E27FC236}">
                  <a16:creationId xmlns:a16="http://schemas.microsoft.com/office/drawing/2014/main" id="{0C765C66-7547-013B-988E-D3E4294B926E}"/>
                </a:ext>
              </a:extLst>
            </p:cNvPr>
            <p:cNvSpPr txBox="1"/>
            <p:nvPr/>
          </p:nvSpPr>
          <p:spPr>
            <a:xfrm>
              <a:off x="1366488" y="2241196"/>
              <a:ext cx="1768144" cy="1821011"/>
            </a:xfrm>
            <a:prstGeom prst="rect">
              <a:avLst/>
            </a:prstGeom>
            <a:noFill/>
            <a:ln w="19050">
              <a:noFill/>
            </a:ln>
          </p:spPr>
          <p:txBody>
            <a:bodyPr wrap="square" rtlCol="0">
              <a:spAutoFit/>
            </a:bodyPr>
            <a:lstStyle/>
            <a:p>
              <a:pPr>
                <a:spcBef>
                  <a:spcPts val="3500"/>
                </a:spcBef>
              </a:pPr>
              <a:r>
                <a:rPr lang="en-US" dirty="0"/>
                <a:t>Output Ŷ</a:t>
              </a:r>
              <a:r>
                <a:rPr lang="en-US" baseline="30000" dirty="0"/>
                <a:t>&lt;t&gt;</a:t>
              </a:r>
            </a:p>
            <a:p>
              <a:pPr>
                <a:spcBef>
                  <a:spcPts val="3500"/>
                </a:spcBef>
              </a:pPr>
              <a:r>
                <a:rPr lang="en-US" dirty="0"/>
                <a:t>Activation A</a:t>
              </a:r>
              <a:r>
                <a:rPr lang="en-US" baseline="30000" dirty="0"/>
                <a:t>&lt;t&gt;</a:t>
              </a:r>
              <a:endParaRPr lang="en-US" dirty="0"/>
            </a:p>
            <a:p>
              <a:pPr>
                <a:spcBef>
                  <a:spcPts val="3500"/>
                </a:spcBef>
              </a:pPr>
              <a:r>
                <a:rPr lang="en-US" dirty="0"/>
                <a:t>Input X</a:t>
              </a:r>
              <a:r>
                <a:rPr lang="en-US" baseline="30000" dirty="0"/>
                <a:t>&lt;t&gt;</a:t>
              </a:r>
              <a:endParaRPr lang="en-US" dirty="0"/>
            </a:p>
          </p:txBody>
        </p:sp>
        <p:sp>
          <p:nvSpPr>
            <p:cNvPr id="16" name="TextBox 15">
              <a:extLst>
                <a:ext uri="{FF2B5EF4-FFF2-40B4-BE49-F238E27FC236}">
                  <a16:creationId xmlns:a16="http://schemas.microsoft.com/office/drawing/2014/main" id="{48FB5409-26B1-0C7B-23E4-789D43CEE8CB}"/>
                </a:ext>
              </a:extLst>
            </p:cNvPr>
            <p:cNvSpPr txBox="1"/>
            <p:nvPr/>
          </p:nvSpPr>
          <p:spPr>
            <a:xfrm>
              <a:off x="1872897" y="1809750"/>
              <a:ext cx="6313189" cy="369332"/>
            </a:xfrm>
            <a:prstGeom prst="rect">
              <a:avLst/>
            </a:prstGeom>
            <a:noFill/>
            <a:ln w="19050">
              <a:noFill/>
            </a:ln>
          </p:spPr>
          <p:txBody>
            <a:bodyPr wrap="square">
              <a:spAutoFit/>
            </a:bodyPr>
            <a:lstStyle/>
            <a:p>
              <a:pPr>
                <a:spcBef>
                  <a:spcPts val="3500"/>
                </a:spcBef>
              </a:pPr>
              <a:r>
                <a:rPr lang="en-US" dirty="0"/>
                <a:t>Time step:     t₀        t₁        t₂     </a:t>
              </a:r>
              <a:r>
                <a:rPr lang="en-US" b="1" dirty="0"/>
                <a:t> …       </a:t>
              </a:r>
              <a:r>
                <a:rPr lang="en-US" dirty="0"/>
                <a:t>  t        </a:t>
              </a:r>
              <a:r>
                <a:rPr lang="en-US" b="1" dirty="0"/>
                <a:t>…</a:t>
              </a:r>
              <a:r>
                <a:rPr lang="en-US" dirty="0"/>
                <a:t>        T</a:t>
              </a:r>
              <a:endParaRPr lang="en-US" b="1" dirty="0"/>
            </a:p>
          </p:txBody>
        </p:sp>
        <p:grpSp>
          <p:nvGrpSpPr>
            <p:cNvPr id="10" name="Group 9">
              <a:extLst>
                <a:ext uri="{FF2B5EF4-FFF2-40B4-BE49-F238E27FC236}">
                  <a16:creationId xmlns:a16="http://schemas.microsoft.com/office/drawing/2014/main" id="{881360A7-77E2-D6BD-3E75-48C0A8BCF189}"/>
                </a:ext>
              </a:extLst>
            </p:cNvPr>
            <p:cNvGrpSpPr/>
            <p:nvPr/>
          </p:nvGrpSpPr>
          <p:grpSpPr>
            <a:xfrm>
              <a:off x="3236893" y="2253746"/>
              <a:ext cx="4984010" cy="1821665"/>
              <a:chOff x="3236893" y="2253746"/>
              <a:chExt cx="4984010" cy="1821665"/>
            </a:xfrm>
          </p:grpSpPr>
          <p:cxnSp>
            <p:nvCxnSpPr>
              <p:cNvPr id="42" name="Straight Arrow Connector 41">
                <a:extLst>
                  <a:ext uri="{FF2B5EF4-FFF2-40B4-BE49-F238E27FC236}">
                    <a16:creationId xmlns:a16="http://schemas.microsoft.com/office/drawing/2014/main" id="{E3D30BCA-2EF0-C724-8FA7-D4D4D9DA20EC}"/>
                  </a:ext>
                </a:extLst>
              </p:cNvPr>
              <p:cNvCxnSpPr>
                <a:cxnSpLocks/>
                <a:stCxn id="4" idx="6"/>
              </p:cNvCxnSpPr>
              <p:nvPr/>
            </p:nvCxnSpPr>
            <p:spPr bwMode="auto">
              <a:xfrm>
                <a:off x="3728683" y="3162763"/>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A723A72E-C5BE-4C1F-830E-61EBC0E65859}"/>
                  </a:ext>
                </a:extLst>
              </p:cNvPr>
              <p:cNvCxnSpPr>
                <a:cxnSpLocks/>
              </p:cNvCxnSpPr>
              <p:nvPr/>
            </p:nvCxnSpPr>
            <p:spPr bwMode="auto">
              <a:xfrm>
                <a:off x="4479866" y="3166976"/>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59548EC7-42AA-59A9-C828-184480E86FB7}"/>
                  </a:ext>
                </a:extLst>
              </p:cNvPr>
              <p:cNvCxnSpPr>
                <a:cxnSpLocks/>
              </p:cNvCxnSpPr>
              <p:nvPr/>
            </p:nvCxnSpPr>
            <p:spPr bwMode="auto">
              <a:xfrm>
                <a:off x="5220909" y="3166976"/>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631E3A51-88A1-BFBF-861E-EBBC85812F7A}"/>
                  </a:ext>
                </a:extLst>
              </p:cNvPr>
              <p:cNvCxnSpPr>
                <a:cxnSpLocks/>
              </p:cNvCxnSpPr>
              <p:nvPr/>
            </p:nvCxnSpPr>
            <p:spPr bwMode="auto">
              <a:xfrm>
                <a:off x="6679972" y="3166976"/>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7C83AFDE-02BF-2039-1E56-2EDBDAC86B86}"/>
                  </a:ext>
                </a:extLst>
              </p:cNvPr>
              <p:cNvCxnSpPr>
                <a:cxnSpLocks/>
              </p:cNvCxnSpPr>
              <p:nvPr/>
            </p:nvCxnSpPr>
            <p:spPr bwMode="auto">
              <a:xfrm>
                <a:off x="7418480" y="3166976"/>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E289AD31-7A44-6CBC-C67D-77D51D3413C2}"/>
                  </a:ext>
                </a:extLst>
              </p:cNvPr>
              <p:cNvSpPr txBox="1"/>
              <p:nvPr/>
            </p:nvSpPr>
            <p:spPr>
              <a:xfrm>
                <a:off x="6973632" y="2920869"/>
                <a:ext cx="491206" cy="369332"/>
              </a:xfrm>
              <a:prstGeom prst="rect">
                <a:avLst/>
              </a:prstGeom>
              <a:noFill/>
              <a:ln w="19050">
                <a:noFill/>
              </a:ln>
            </p:spPr>
            <p:txBody>
              <a:bodyPr wrap="square">
                <a:spAutoFit/>
              </a:bodyPr>
              <a:lstStyle/>
              <a:p>
                <a:r>
                  <a:rPr lang="en-US" b="1" dirty="0"/>
                  <a:t>…</a:t>
                </a:r>
                <a:endParaRPr lang="en-US" dirty="0"/>
              </a:p>
            </p:txBody>
          </p:sp>
          <p:grpSp>
            <p:nvGrpSpPr>
              <p:cNvPr id="78" name="Group 77">
                <a:extLst>
                  <a:ext uri="{FF2B5EF4-FFF2-40B4-BE49-F238E27FC236}">
                    <a16:creationId xmlns:a16="http://schemas.microsoft.com/office/drawing/2014/main" id="{7D82949E-2AD6-D3B2-9D99-750ACF367C9C}"/>
                  </a:ext>
                </a:extLst>
              </p:cNvPr>
              <p:cNvGrpSpPr/>
              <p:nvPr/>
            </p:nvGrpSpPr>
            <p:grpSpPr>
              <a:xfrm>
                <a:off x="3236893" y="2253746"/>
                <a:ext cx="525546" cy="1821665"/>
                <a:chOff x="3236893" y="2266950"/>
                <a:chExt cx="525546" cy="1821665"/>
              </a:xfrm>
            </p:grpSpPr>
            <p:sp>
              <p:nvSpPr>
                <p:cNvPr id="4" name="Oval 3">
                  <a:extLst>
                    <a:ext uri="{FF2B5EF4-FFF2-40B4-BE49-F238E27FC236}">
                      <a16:creationId xmlns:a16="http://schemas.microsoft.com/office/drawing/2014/main" id="{B595F884-1C6C-24FF-5B40-0FFB4F5558FD}"/>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cxnSp>
              <p:nvCxnSpPr>
                <p:cNvPr id="9" name="Straight Arrow Connector 8">
                  <a:extLst>
                    <a:ext uri="{FF2B5EF4-FFF2-40B4-BE49-F238E27FC236}">
                      <a16:creationId xmlns:a16="http://schemas.microsoft.com/office/drawing/2014/main" id="{D167955B-F050-499F-F263-41704F735C9C}"/>
                    </a:ext>
                  </a:extLst>
                </p:cNvPr>
                <p:cNvCxnSpPr>
                  <a:cxnSpLocks/>
                  <a:stCxn id="4" idx="0"/>
                  <a:endCxn id="74"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52CB9841-2811-882B-E99E-BB7D4DE1BEC3}"/>
                    </a:ext>
                  </a:extLst>
                </p:cNvPr>
                <p:cNvCxnSpPr>
                  <a:cxnSpLocks/>
                  <a:endCxn id="4"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Rectangle 73">
                  <a:extLst>
                    <a:ext uri="{FF2B5EF4-FFF2-40B4-BE49-F238E27FC236}">
                      <a16:creationId xmlns:a16="http://schemas.microsoft.com/office/drawing/2014/main" id="{24B48473-9297-EF3F-B0A5-F201A99F6C3A}"/>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75" name="Rectangle 74">
                  <a:extLst>
                    <a:ext uri="{FF2B5EF4-FFF2-40B4-BE49-F238E27FC236}">
                      <a16:creationId xmlns:a16="http://schemas.microsoft.com/office/drawing/2014/main" id="{B6A5B6B0-09EA-7D37-D692-865CCE6E0829}"/>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79" name="Group 78">
                <a:extLst>
                  <a:ext uri="{FF2B5EF4-FFF2-40B4-BE49-F238E27FC236}">
                    <a16:creationId xmlns:a16="http://schemas.microsoft.com/office/drawing/2014/main" id="{64EE9C74-45A4-97A0-DDCF-16428DDA0C01}"/>
                  </a:ext>
                </a:extLst>
              </p:cNvPr>
              <p:cNvGrpSpPr/>
              <p:nvPr/>
            </p:nvGrpSpPr>
            <p:grpSpPr>
              <a:xfrm>
                <a:off x="3964960" y="2253746"/>
                <a:ext cx="525546" cy="1821665"/>
                <a:chOff x="3236893" y="2266950"/>
                <a:chExt cx="525546" cy="1821665"/>
              </a:xfrm>
            </p:grpSpPr>
            <p:sp>
              <p:nvSpPr>
                <p:cNvPr id="80" name="Oval 79">
                  <a:extLst>
                    <a:ext uri="{FF2B5EF4-FFF2-40B4-BE49-F238E27FC236}">
                      <a16:creationId xmlns:a16="http://schemas.microsoft.com/office/drawing/2014/main" id="{60B7952C-4D2A-AF4E-CA18-CC9F2F19BB62}"/>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81" name="Straight Arrow Connector 80">
                  <a:extLst>
                    <a:ext uri="{FF2B5EF4-FFF2-40B4-BE49-F238E27FC236}">
                      <a16:creationId xmlns:a16="http://schemas.microsoft.com/office/drawing/2014/main" id="{3905CD66-B0F5-DC5D-F2C2-F2637968CF1B}"/>
                    </a:ext>
                  </a:extLst>
                </p:cNvPr>
                <p:cNvCxnSpPr>
                  <a:cxnSpLocks/>
                  <a:stCxn id="80" idx="0"/>
                  <a:endCxn id="83"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a:extLst>
                    <a:ext uri="{FF2B5EF4-FFF2-40B4-BE49-F238E27FC236}">
                      <a16:creationId xmlns:a16="http://schemas.microsoft.com/office/drawing/2014/main" id="{7C67A04E-1F3A-DFD5-B8D6-BAE3788B3A11}"/>
                    </a:ext>
                  </a:extLst>
                </p:cNvPr>
                <p:cNvCxnSpPr>
                  <a:cxnSpLocks/>
                  <a:endCxn id="80"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ectangle 82">
                  <a:extLst>
                    <a:ext uri="{FF2B5EF4-FFF2-40B4-BE49-F238E27FC236}">
                      <a16:creationId xmlns:a16="http://schemas.microsoft.com/office/drawing/2014/main" id="{CF981489-B1D1-9A1A-6182-39B2E10CA2B6}"/>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84" name="Rectangle 83">
                  <a:extLst>
                    <a:ext uri="{FF2B5EF4-FFF2-40B4-BE49-F238E27FC236}">
                      <a16:creationId xmlns:a16="http://schemas.microsoft.com/office/drawing/2014/main" id="{6001D070-27DA-BE92-8734-E9C9EE413E69}"/>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5" name="Group 84">
                <a:extLst>
                  <a:ext uri="{FF2B5EF4-FFF2-40B4-BE49-F238E27FC236}">
                    <a16:creationId xmlns:a16="http://schemas.microsoft.com/office/drawing/2014/main" id="{C0B2F41A-12AA-532E-D065-E5D08708E8AD}"/>
                  </a:ext>
                </a:extLst>
              </p:cNvPr>
              <p:cNvGrpSpPr/>
              <p:nvPr/>
            </p:nvGrpSpPr>
            <p:grpSpPr>
              <a:xfrm>
                <a:off x="4736280" y="2253746"/>
                <a:ext cx="525546" cy="1821665"/>
                <a:chOff x="3236893" y="2266950"/>
                <a:chExt cx="525546" cy="1821665"/>
              </a:xfrm>
            </p:grpSpPr>
            <p:sp>
              <p:nvSpPr>
                <p:cNvPr id="86" name="Oval 85">
                  <a:extLst>
                    <a:ext uri="{FF2B5EF4-FFF2-40B4-BE49-F238E27FC236}">
                      <a16:creationId xmlns:a16="http://schemas.microsoft.com/office/drawing/2014/main" id="{1EB8BA20-150D-37D5-87EB-520529C52A40}"/>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87" name="Straight Arrow Connector 86">
                  <a:extLst>
                    <a:ext uri="{FF2B5EF4-FFF2-40B4-BE49-F238E27FC236}">
                      <a16:creationId xmlns:a16="http://schemas.microsoft.com/office/drawing/2014/main" id="{C90F1788-42D7-EE11-850C-180D3524F038}"/>
                    </a:ext>
                  </a:extLst>
                </p:cNvPr>
                <p:cNvCxnSpPr>
                  <a:cxnSpLocks/>
                  <a:stCxn id="86" idx="0"/>
                  <a:endCxn id="89"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7C83DABE-48F4-44BB-18D5-FD192842D3B9}"/>
                    </a:ext>
                  </a:extLst>
                </p:cNvPr>
                <p:cNvCxnSpPr>
                  <a:cxnSpLocks/>
                  <a:endCxn id="86"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Rectangle 88">
                  <a:extLst>
                    <a:ext uri="{FF2B5EF4-FFF2-40B4-BE49-F238E27FC236}">
                      <a16:creationId xmlns:a16="http://schemas.microsoft.com/office/drawing/2014/main" id="{70E49A1F-5738-E9D0-FB01-CF32F14B2D00}"/>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90" name="Rectangle 89">
                  <a:extLst>
                    <a:ext uri="{FF2B5EF4-FFF2-40B4-BE49-F238E27FC236}">
                      <a16:creationId xmlns:a16="http://schemas.microsoft.com/office/drawing/2014/main" id="{B7CB302C-ADB8-C8F1-CD0A-D161B0BF5C9A}"/>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91" name="Group 90">
                <a:extLst>
                  <a:ext uri="{FF2B5EF4-FFF2-40B4-BE49-F238E27FC236}">
                    <a16:creationId xmlns:a16="http://schemas.microsoft.com/office/drawing/2014/main" id="{257F3B60-9773-489F-B58D-3223763DE9ED}"/>
                  </a:ext>
                </a:extLst>
              </p:cNvPr>
              <p:cNvGrpSpPr/>
              <p:nvPr/>
            </p:nvGrpSpPr>
            <p:grpSpPr>
              <a:xfrm>
                <a:off x="6172200" y="2253746"/>
                <a:ext cx="525546" cy="1821665"/>
                <a:chOff x="3236893" y="2266950"/>
                <a:chExt cx="525546" cy="1821665"/>
              </a:xfrm>
            </p:grpSpPr>
            <p:sp>
              <p:nvSpPr>
                <p:cNvPr id="92" name="Oval 91">
                  <a:extLst>
                    <a:ext uri="{FF2B5EF4-FFF2-40B4-BE49-F238E27FC236}">
                      <a16:creationId xmlns:a16="http://schemas.microsoft.com/office/drawing/2014/main" id="{7EA8839B-B11A-8B57-6EF5-9305FA32EE1B}"/>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93" name="Straight Arrow Connector 92">
                  <a:extLst>
                    <a:ext uri="{FF2B5EF4-FFF2-40B4-BE49-F238E27FC236}">
                      <a16:creationId xmlns:a16="http://schemas.microsoft.com/office/drawing/2014/main" id="{BFE58333-3152-5103-15F3-BEA7050CA23D}"/>
                    </a:ext>
                  </a:extLst>
                </p:cNvPr>
                <p:cNvCxnSpPr>
                  <a:cxnSpLocks/>
                  <a:stCxn id="92" idx="0"/>
                  <a:endCxn id="95"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FD8776DD-E8AC-278E-42C4-6575AB4B766B}"/>
                    </a:ext>
                  </a:extLst>
                </p:cNvPr>
                <p:cNvCxnSpPr>
                  <a:cxnSpLocks/>
                  <a:endCxn id="92"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ectangle 94">
                  <a:extLst>
                    <a:ext uri="{FF2B5EF4-FFF2-40B4-BE49-F238E27FC236}">
                      <a16:creationId xmlns:a16="http://schemas.microsoft.com/office/drawing/2014/main" id="{A9820331-30B1-01AE-C1A9-C40B49787D29}"/>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96" name="Rectangle 95">
                  <a:extLst>
                    <a:ext uri="{FF2B5EF4-FFF2-40B4-BE49-F238E27FC236}">
                      <a16:creationId xmlns:a16="http://schemas.microsoft.com/office/drawing/2014/main" id="{5D5A2A9B-0A9A-B078-9816-2ECE83495F23}"/>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97" name="Group 96">
                <a:extLst>
                  <a:ext uri="{FF2B5EF4-FFF2-40B4-BE49-F238E27FC236}">
                    <a16:creationId xmlns:a16="http://schemas.microsoft.com/office/drawing/2014/main" id="{2831DDC2-6505-134A-752D-4154B048B625}"/>
                  </a:ext>
                </a:extLst>
              </p:cNvPr>
              <p:cNvGrpSpPr/>
              <p:nvPr/>
            </p:nvGrpSpPr>
            <p:grpSpPr>
              <a:xfrm>
                <a:off x="7695357" y="2253746"/>
                <a:ext cx="525546" cy="1821665"/>
                <a:chOff x="3236893" y="2266950"/>
                <a:chExt cx="525546" cy="1821665"/>
              </a:xfrm>
            </p:grpSpPr>
            <p:sp>
              <p:nvSpPr>
                <p:cNvPr id="98" name="Oval 97">
                  <a:extLst>
                    <a:ext uri="{FF2B5EF4-FFF2-40B4-BE49-F238E27FC236}">
                      <a16:creationId xmlns:a16="http://schemas.microsoft.com/office/drawing/2014/main" id="{ED68BD9E-57B7-766D-DA0D-B23EFEC10B81}"/>
                    </a:ext>
                  </a:extLst>
                </p:cNvPr>
                <p:cNvSpPr/>
                <p:nvPr/>
              </p:nvSpPr>
              <p:spPr bwMode="auto">
                <a:xfrm>
                  <a:off x="3259451"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99" name="Straight Arrow Connector 98">
                  <a:extLst>
                    <a:ext uri="{FF2B5EF4-FFF2-40B4-BE49-F238E27FC236}">
                      <a16:creationId xmlns:a16="http://schemas.microsoft.com/office/drawing/2014/main" id="{6958D97D-46F8-B07F-C41F-6290F5A9C84C}"/>
                    </a:ext>
                  </a:extLst>
                </p:cNvPr>
                <p:cNvCxnSpPr>
                  <a:cxnSpLocks/>
                  <a:stCxn id="98" idx="0"/>
                  <a:endCxn id="101" idx="2"/>
                </p:cNvCxnSpPr>
                <p:nvPr/>
              </p:nvCxnSpPr>
              <p:spPr bwMode="auto">
                <a:xfrm flipV="1">
                  <a:off x="3488051" y="2666324"/>
                  <a:ext cx="23423"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Arrow Connector 99">
                  <a:extLst>
                    <a:ext uri="{FF2B5EF4-FFF2-40B4-BE49-F238E27FC236}">
                      <a16:creationId xmlns:a16="http://schemas.microsoft.com/office/drawing/2014/main" id="{BED07979-9D8E-D06D-B069-2D3F68878FE8}"/>
                    </a:ext>
                  </a:extLst>
                </p:cNvPr>
                <p:cNvCxnSpPr>
                  <a:cxnSpLocks/>
                  <a:endCxn id="98" idx="4"/>
                </p:cNvCxnSpPr>
                <p:nvPr/>
              </p:nvCxnSpPr>
              <p:spPr bwMode="auto">
                <a:xfrm flipV="1">
                  <a:off x="3488051"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100">
                  <a:extLst>
                    <a:ext uri="{FF2B5EF4-FFF2-40B4-BE49-F238E27FC236}">
                      <a16:creationId xmlns:a16="http://schemas.microsoft.com/office/drawing/2014/main" id="{BC015F94-C755-0904-23B6-DC6989D42D21}"/>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102" name="Rectangle 101">
                  <a:extLst>
                    <a:ext uri="{FF2B5EF4-FFF2-40B4-BE49-F238E27FC236}">
                      <a16:creationId xmlns:a16="http://schemas.microsoft.com/office/drawing/2014/main" id="{931A7297-17EF-972F-1A33-4E76141CC6AC}"/>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cxnSp>
            <p:nvCxnSpPr>
              <p:cNvPr id="7" name="Straight Arrow Connector 6">
                <a:extLst>
                  <a:ext uri="{FF2B5EF4-FFF2-40B4-BE49-F238E27FC236}">
                    <a16:creationId xmlns:a16="http://schemas.microsoft.com/office/drawing/2014/main" id="{503C7144-C622-16E1-F7C5-5C35C4719D9A}"/>
                  </a:ext>
                </a:extLst>
              </p:cNvPr>
              <p:cNvCxnSpPr>
                <a:cxnSpLocks/>
              </p:cNvCxnSpPr>
              <p:nvPr/>
            </p:nvCxnSpPr>
            <p:spPr bwMode="auto">
              <a:xfrm>
                <a:off x="5949388" y="3154367"/>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376AFCA0-67B5-5DDB-77AA-C3C31ECABEAD}"/>
                  </a:ext>
                </a:extLst>
              </p:cNvPr>
              <p:cNvSpPr txBox="1"/>
              <p:nvPr/>
            </p:nvSpPr>
            <p:spPr>
              <a:xfrm>
                <a:off x="5504540" y="2908260"/>
                <a:ext cx="491206" cy="369332"/>
              </a:xfrm>
              <a:prstGeom prst="rect">
                <a:avLst/>
              </a:prstGeom>
              <a:noFill/>
              <a:ln w="19050">
                <a:noFill/>
              </a:ln>
            </p:spPr>
            <p:txBody>
              <a:bodyPr wrap="square">
                <a:spAutoFit/>
              </a:bodyPr>
              <a:lstStyle/>
              <a:p>
                <a:r>
                  <a:rPr lang="en-US" b="1" dirty="0"/>
                  <a:t>…</a:t>
                </a:r>
                <a:endParaRPr lang="en-US" dirty="0"/>
              </a:p>
            </p:txBody>
          </p:sp>
        </p:grpSp>
      </p:grpSp>
    </p:spTree>
    <p:extLst>
      <p:ext uri="{BB962C8B-B14F-4D97-AF65-F5344CB8AC3E}">
        <p14:creationId xmlns:p14="http://schemas.microsoft.com/office/powerpoint/2010/main" val="147312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BD87D-97B5-39DA-8E17-CED026A4C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314C-F10C-34B3-1795-B5A4BD33081F}"/>
              </a:ext>
            </a:extLst>
          </p:cNvPr>
          <p:cNvSpPr>
            <a:spLocks noGrp="1"/>
          </p:cNvSpPr>
          <p:nvPr>
            <p:ph type="title"/>
          </p:nvPr>
        </p:nvSpPr>
        <p:spPr/>
        <p:txBody>
          <a:bodyPr/>
          <a:lstStyle/>
          <a:p>
            <a:r>
              <a:rPr lang="en-US" dirty="0"/>
              <a:t>Math for RNNs</a:t>
            </a:r>
          </a:p>
        </p:txBody>
      </p:sp>
      <p:sp>
        <p:nvSpPr>
          <p:cNvPr id="3" name="Content Placeholder 2">
            <a:extLst>
              <a:ext uri="{FF2B5EF4-FFF2-40B4-BE49-F238E27FC236}">
                <a16:creationId xmlns:a16="http://schemas.microsoft.com/office/drawing/2014/main" id="{3398BA11-47EC-443A-109A-17BFEAC3474F}"/>
              </a:ext>
            </a:extLst>
          </p:cNvPr>
          <p:cNvSpPr>
            <a:spLocks noGrp="1"/>
          </p:cNvSpPr>
          <p:nvPr>
            <p:ph idx="1"/>
          </p:nvPr>
        </p:nvSpPr>
        <p:spPr>
          <a:xfrm>
            <a:off x="381000" y="819150"/>
            <a:ext cx="8458200" cy="490538"/>
          </a:xfrm>
        </p:spPr>
        <p:txBody>
          <a:bodyPr/>
          <a:lstStyle/>
          <a:p>
            <a:r>
              <a:rPr lang="en-US" dirty="0"/>
              <a:t>The activation in the recurrent layer A</a:t>
            </a:r>
            <a:r>
              <a:rPr lang="en-US" baseline="30000" dirty="0"/>
              <a:t>&lt;t&gt;</a:t>
            </a:r>
            <a:r>
              <a:rPr lang="en-US" dirty="0"/>
              <a:t> and the output layer Y</a:t>
            </a:r>
            <a:r>
              <a:rPr lang="en-US" baseline="30000" dirty="0"/>
              <a:t>&lt;t&gt;</a:t>
            </a:r>
            <a:r>
              <a:rPr lang="en-US" dirty="0"/>
              <a:t> at time step &lt;t&gt; are expressed as</a:t>
            </a:r>
          </a:p>
          <a:p>
            <a:endParaRPr lang="en-US" dirty="0"/>
          </a:p>
          <a:p>
            <a:endParaRPr lang="en-US" dirty="0"/>
          </a:p>
          <a:p>
            <a:endParaRPr lang="en-US" dirty="0"/>
          </a:p>
          <a:p>
            <a:endParaRPr lang="en-US" dirty="0"/>
          </a:p>
          <a:p>
            <a:pPr>
              <a:buClr>
                <a:schemeClr val="bg1"/>
              </a:buClr>
            </a:pPr>
            <a:r>
              <a:rPr lang="en-US" dirty="0"/>
              <a:t>where </a:t>
            </a:r>
            <a:r>
              <a:rPr lang="en-US" dirty="0" err="1"/>
              <a:t>f</a:t>
            </a:r>
            <a:r>
              <a:rPr lang="en-US" baseline="-25000" dirty="0" err="1"/>
              <a:t>A</a:t>
            </a:r>
            <a:r>
              <a:rPr lang="en-US" baseline="30000" dirty="0"/>
              <a:t> </a:t>
            </a:r>
            <a:r>
              <a:rPr lang="en-US" dirty="0"/>
              <a:t>and </a:t>
            </a:r>
            <a:r>
              <a:rPr lang="en-US" dirty="0" err="1"/>
              <a:t>f</a:t>
            </a:r>
            <a:r>
              <a:rPr lang="en-US" baseline="-25000" dirty="0" err="1"/>
              <a:t>Y</a:t>
            </a:r>
            <a:r>
              <a:rPr lang="en-US" dirty="0"/>
              <a:t> are the activation functions for the neurons in the recurrent connection [A] and the output connection [Y], respectively, W</a:t>
            </a:r>
            <a:r>
              <a:rPr lang="en-US" baseline="-25000" dirty="0"/>
              <a:t>AX </a:t>
            </a:r>
            <a:r>
              <a:rPr lang="en-US" dirty="0"/>
              <a:t>is the signal transmission matrix from input to recurrent layer, W</a:t>
            </a:r>
            <a:r>
              <a:rPr lang="en-US" baseline="-25000" dirty="0"/>
              <a:t>AA </a:t>
            </a:r>
            <a:r>
              <a:rPr lang="en-US" dirty="0"/>
              <a:t>is the transmission matrix inside the recurrent layer (feedback), W</a:t>
            </a:r>
            <a:r>
              <a:rPr lang="en-US" baseline="-25000" dirty="0"/>
              <a:t>YA</a:t>
            </a:r>
            <a:r>
              <a:rPr lang="en-US" dirty="0"/>
              <a:t>, is the transmission matrix from the hidden (recurrent) layer to the output layer, </a:t>
            </a:r>
            <a:r>
              <a:rPr lang="en-US" dirty="0" err="1"/>
              <a:t>b</a:t>
            </a:r>
            <a:r>
              <a:rPr lang="en-US" baseline="-25000" dirty="0" err="1"/>
              <a:t>A</a:t>
            </a:r>
            <a:r>
              <a:rPr lang="en-US" dirty="0"/>
              <a:t> and </a:t>
            </a:r>
            <a:r>
              <a:rPr lang="en-US" dirty="0" err="1"/>
              <a:t>b</a:t>
            </a:r>
            <a:r>
              <a:rPr lang="en-US" baseline="-25000" dirty="0" err="1"/>
              <a:t>Y</a:t>
            </a:r>
            <a:r>
              <a:rPr lang="en-US" dirty="0"/>
              <a:t> are respective biases in the recurrent and output layers, and A</a:t>
            </a:r>
            <a:r>
              <a:rPr lang="en-US" baseline="30000" dirty="0"/>
              <a:t>&lt;t&gt;</a:t>
            </a:r>
            <a:r>
              <a:rPr lang="en-US" dirty="0"/>
              <a:t> is the input vector at time step &lt;t&gt;.</a:t>
            </a:r>
          </a:p>
        </p:txBody>
      </p:sp>
      <p:graphicFrame>
        <p:nvGraphicFramePr>
          <p:cNvPr id="4" name="Object 3">
            <a:extLst>
              <a:ext uri="{FF2B5EF4-FFF2-40B4-BE49-F238E27FC236}">
                <a16:creationId xmlns:a16="http://schemas.microsoft.com/office/drawing/2014/main" id="{487A0E73-C8BB-141E-A17E-470DFB3BC4F3}"/>
              </a:ext>
            </a:extLst>
          </p:cNvPr>
          <p:cNvGraphicFramePr>
            <a:graphicFrameLocks noChangeAspect="1"/>
          </p:cNvGraphicFramePr>
          <p:nvPr>
            <p:extLst>
              <p:ext uri="{D42A27DB-BD31-4B8C-83A1-F6EECF244321}">
                <p14:modId xmlns:p14="http://schemas.microsoft.com/office/powerpoint/2010/main" val="2524436362"/>
              </p:ext>
            </p:extLst>
          </p:nvPr>
        </p:nvGraphicFramePr>
        <p:xfrm>
          <a:off x="1423988" y="1454150"/>
          <a:ext cx="5016500" cy="1235075"/>
        </p:xfrm>
        <a:graphic>
          <a:graphicData uri="http://schemas.openxmlformats.org/presentationml/2006/ole">
            <mc:AlternateContent xmlns:mc="http://schemas.openxmlformats.org/markup-compatibility/2006">
              <mc:Choice xmlns:v="urn:schemas-microsoft-com:vml" Requires="v">
                <p:oleObj name="Equation" r:id="rId2" imgW="2476440" imgH="609480" progId="Equation.DSMT4">
                  <p:embed/>
                </p:oleObj>
              </mc:Choice>
              <mc:Fallback>
                <p:oleObj name="Equation" r:id="rId2" imgW="2476440" imgH="609480" progId="Equation.DSMT4">
                  <p:embed/>
                  <p:pic>
                    <p:nvPicPr>
                      <p:cNvPr id="4" name="Object 3">
                        <a:extLst>
                          <a:ext uri="{FF2B5EF4-FFF2-40B4-BE49-F238E27FC236}">
                            <a16:creationId xmlns:a16="http://schemas.microsoft.com/office/drawing/2014/main" id="{C0B875FC-BF26-F565-E935-9AC7E51066C9}"/>
                          </a:ext>
                        </a:extLst>
                      </p:cNvPr>
                      <p:cNvPicPr/>
                      <p:nvPr/>
                    </p:nvPicPr>
                    <p:blipFill>
                      <a:blip r:embed="rId3"/>
                      <a:stretch>
                        <a:fillRect/>
                      </a:stretch>
                    </p:blipFill>
                    <p:spPr>
                      <a:xfrm>
                        <a:off x="1423988" y="1454150"/>
                        <a:ext cx="5016500" cy="1235075"/>
                      </a:xfrm>
                      <a:prstGeom prst="rect">
                        <a:avLst/>
                      </a:prstGeom>
                    </p:spPr>
                  </p:pic>
                </p:oleObj>
              </mc:Fallback>
            </mc:AlternateContent>
          </a:graphicData>
        </a:graphic>
      </p:graphicFrame>
    </p:spTree>
    <p:extLst>
      <p:ext uri="{BB962C8B-B14F-4D97-AF65-F5344CB8AC3E}">
        <p14:creationId xmlns:p14="http://schemas.microsoft.com/office/powerpoint/2010/main" val="334106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9E5-72C8-2989-A70A-A7CDBE70A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B0D52-C4EC-58DB-4047-A691350ADE10}"/>
              </a:ext>
            </a:extLst>
          </p:cNvPr>
          <p:cNvSpPr>
            <a:spLocks noGrp="1"/>
          </p:cNvSpPr>
          <p:nvPr>
            <p:ph type="title"/>
          </p:nvPr>
        </p:nvSpPr>
        <p:spPr>
          <a:xfrm>
            <a:off x="1606663" y="191659"/>
            <a:ext cx="6723055" cy="490538"/>
          </a:xfrm>
        </p:spPr>
        <p:txBody>
          <a:bodyPr/>
          <a:lstStyle/>
          <a:p>
            <a:r>
              <a:rPr lang="en-US" dirty="0"/>
              <a:t>Computational Schema for RNN</a:t>
            </a:r>
          </a:p>
        </p:txBody>
      </p:sp>
      <p:sp>
        <p:nvSpPr>
          <p:cNvPr id="3" name="Content Placeholder 2">
            <a:extLst>
              <a:ext uri="{FF2B5EF4-FFF2-40B4-BE49-F238E27FC236}">
                <a16:creationId xmlns:a16="http://schemas.microsoft.com/office/drawing/2014/main" id="{B307FF2B-B687-E18E-EC08-49B49E54B811}"/>
              </a:ext>
            </a:extLst>
          </p:cNvPr>
          <p:cNvSpPr>
            <a:spLocks noGrp="1"/>
          </p:cNvSpPr>
          <p:nvPr>
            <p:ph idx="1"/>
          </p:nvPr>
        </p:nvSpPr>
        <p:spPr>
          <a:xfrm>
            <a:off x="255172" y="1002607"/>
            <a:ext cx="2960875" cy="804996"/>
          </a:xfrm>
        </p:spPr>
        <p:txBody>
          <a:bodyPr/>
          <a:lstStyle/>
          <a:p>
            <a:r>
              <a:rPr lang="en-US" dirty="0"/>
              <a:t>The computational schema for one time step &lt;t&gt; of RMM looks as following:</a:t>
            </a:r>
          </a:p>
        </p:txBody>
      </p:sp>
      <p:grpSp>
        <p:nvGrpSpPr>
          <p:cNvPr id="172" name="Group 171">
            <a:extLst>
              <a:ext uri="{FF2B5EF4-FFF2-40B4-BE49-F238E27FC236}">
                <a16:creationId xmlns:a16="http://schemas.microsoft.com/office/drawing/2014/main" id="{79AC0C50-93A6-A08C-324A-2DEA5207090B}"/>
              </a:ext>
            </a:extLst>
          </p:cNvPr>
          <p:cNvGrpSpPr/>
          <p:nvPr/>
        </p:nvGrpSpPr>
        <p:grpSpPr>
          <a:xfrm>
            <a:off x="2297692" y="738726"/>
            <a:ext cx="6591136" cy="4053289"/>
            <a:chOff x="3941213" y="829221"/>
            <a:chExt cx="5164523" cy="3449475"/>
          </a:xfrm>
        </p:grpSpPr>
        <p:sp>
          <p:nvSpPr>
            <p:cNvPr id="153" name="Rectangle 152">
              <a:extLst>
                <a:ext uri="{FF2B5EF4-FFF2-40B4-BE49-F238E27FC236}">
                  <a16:creationId xmlns:a16="http://schemas.microsoft.com/office/drawing/2014/main" id="{57C313BD-45CF-EEE2-6B3A-4EC52AB054C4}"/>
                </a:ext>
              </a:extLst>
            </p:cNvPr>
            <p:cNvSpPr/>
            <p:nvPr/>
          </p:nvSpPr>
          <p:spPr bwMode="auto">
            <a:xfrm>
              <a:off x="4878770" y="1279806"/>
              <a:ext cx="3248552" cy="2524834"/>
            </a:xfrm>
            <a:prstGeom prst="rect">
              <a:avLst/>
            </a:prstGeom>
            <a:solidFill>
              <a:schemeClr val="bg1">
                <a:lumMod val="95000"/>
              </a:schemeClr>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1" name="Straight Arrow Connector 10">
              <a:extLst>
                <a:ext uri="{FF2B5EF4-FFF2-40B4-BE49-F238E27FC236}">
                  <a16:creationId xmlns:a16="http://schemas.microsoft.com/office/drawing/2014/main" id="{5EA5CB1D-D759-3726-C4D7-4B1D8AFC1A56}"/>
                </a:ext>
              </a:extLst>
            </p:cNvPr>
            <p:cNvCxnSpPr>
              <a:stCxn id="14" idx="3"/>
              <a:endCxn id="15" idx="2"/>
            </p:cNvCxnSpPr>
            <p:nvPr/>
          </p:nvCxnSpPr>
          <p:spPr bwMode="auto">
            <a:xfrm>
              <a:off x="4518147" y="2914485"/>
              <a:ext cx="721248" cy="325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692F7456-F17F-6CD0-6287-3ADBC78A1262}"/>
                </a:ext>
              </a:extLst>
            </p:cNvPr>
            <p:cNvSpPr txBox="1"/>
            <p:nvPr/>
          </p:nvSpPr>
          <p:spPr>
            <a:xfrm>
              <a:off x="3941213" y="2775985"/>
              <a:ext cx="576934" cy="276999"/>
            </a:xfrm>
            <a:prstGeom prst="rect">
              <a:avLst/>
            </a:prstGeom>
            <a:noFill/>
          </p:spPr>
          <p:txBody>
            <a:bodyPr wrap="square" lIns="0" tIns="0" rIns="0" bIns="0">
              <a:spAutoFit/>
            </a:bodyPr>
            <a:lstStyle/>
            <a:p>
              <a:pPr algn="ctr"/>
              <a:r>
                <a:rPr lang="en-US" dirty="0"/>
                <a:t>A</a:t>
              </a:r>
              <a:r>
                <a:rPr lang="en-US" baseline="30000" dirty="0"/>
                <a:t>&lt;t-1&gt;</a:t>
              </a:r>
              <a:endParaRPr lang="en-US" dirty="0"/>
            </a:p>
          </p:txBody>
        </p:sp>
        <p:grpSp>
          <p:nvGrpSpPr>
            <p:cNvPr id="57" name="Group 56">
              <a:extLst>
                <a:ext uri="{FF2B5EF4-FFF2-40B4-BE49-F238E27FC236}">
                  <a16:creationId xmlns:a16="http://schemas.microsoft.com/office/drawing/2014/main" id="{F3DA3B44-C5E8-CAFE-7B51-252AE8CA4259}"/>
                </a:ext>
              </a:extLst>
            </p:cNvPr>
            <p:cNvGrpSpPr/>
            <p:nvPr/>
          </p:nvGrpSpPr>
          <p:grpSpPr>
            <a:xfrm>
              <a:off x="5239395" y="2773284"/>
              <a:ext cx="318661" cy="288915"/>
              <a:chOff x="1971814" y="2944808"/>
              <a:chExt cx="318661" cy="288915"/>
            </a:xfrm>
          </p:grpSpPr>
          <p:sp>
            <p:nvSpPr>
              <p:cNvPr id="15" name="Oval 14">
                <a:extLst>
                  <a:ext uri="{FF2B5EF4-FFF2-40B4-BE49-F238E27FC236}">
                    <a16:creationId xmlns:a16="http://schemas.microsoft.com/office/drawing/2014/main" id="{3876103F-2017-03C1-56EF-8882D1049D74}"/>
                  </a:ext>
                </a:extLst>
              </p:cNvPr>
              <p:cNvSpPr/>
              <p:nvPr/>
            </p:nvSpPr>
            <p:spPr bwMode="auto">
              <a:xfrm>
                <a:off x="1971814" y="2944808"/>
                <a:ext cx="318661" cy="288915"/>
              </a:xfrm>
              <a:prstGeom prst="ellipse">
                <a:avLst/>
              </a:prstGeom>
              <a:solidFill>
                <a:srgbClr val="D7FBC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17" name="Straight Connector 16">
                <a:extLst>
                  <a:ext uri="{FF2B5EF4-FFF2-40B4-BE49-F238E27FC236}">
                    <a16:creationId xmlns:a16="http://schemas.microsoft.com/office/drawing/2014/main" id="{FD969122-F64B-305C-2D1C-EAF27FA5EE35}"/>
                  </a:ext>
                </a:extLst>
              </p:cNvPr>
              <p:cNvCxnSpPr>
                <a:cxnSpLocks/>
                <a:stCxn id="15" idx="1"/>
                <a:endCxn id="15" idx="5"/>
              </p:cNvCxnSpPr>
              <p:nvPr/>
            </p:nvCxnSpPr>
            <p:spPr bwMode="auto">
              <a:xfrm>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72050F4-AC26-C78E-7B96-34FA9FB1520C}"/>
                  </a:ext>
                </a:extLst>
              </p:cNvPr>
              <p:cNvCxnSpPr>
                <a:cxnSpLocks/>
                <a:stCxn id="15" idx="3"/>
                <a:endCxn id="15" idx="7"/>
              </p:cNvCxnSpPr>
              <p:nvPr/>
            </p:nvCxnSpPr>
            <p:spPr bwMode="auto">
              <a:xfrm flipV="1">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Group 44">
              <a:extLst>
                <a:ext uri="{FF2B5EF4-FFF2-40B4-BE49-F238E27FC236}">
                  <a16:creationId xmlns:a16="http://schemas.microsoft.com/office/drawing/2014/main" id="{F1BF56F8-2143-B8FC-2741-77A68C7C3C03}"/>
                </a:ext>
              </a:extLst>
            </p:cNvPr>
            <p:cNvGrpSpPr/>
            <p:nvPr/>
          </p:nvGrpSpPr>
          <p:grpSpPr>
            <a:xfrm>
              <a:off x="5901948" y="2789168"/>
              <a:ext cx="318661" cy="288915"/>
              <a:chOff x="2590800" y="2226820"/>
              <a:chExt cx="318661" cy="288915"/>
            </a:xfrm>
          </p:grpSpPr>
          <p:sp>
            <p:nvSpPr>
              <p:cNvPr id="23" name="Oval 22">
                <a:extLst>
                  <a:ext uri="{FF2B5EF4-FFF2-40B4-BE49-F238E27FC236}">
                    <a16:creationId xmlns:a16="http://schemas.microsoft.com/office/drawing/2014/main" id="{A698883A-EC39-EB27-A599-D48E136A2CC2}"/>
                  </a:ext>
                </a:extLst>
              </p:cNvPr>
              <p:cNvSpPr/>
              <p:nvPr/>
            </p:nvSpPr>
            <p:spPr bwMode="auto">
              <a:xfrm>
                <a:off x="2590800" y="2226820"/>
                <a:ext cx="318661" cy="288915"/>
              </a:xfrm>
              <a:prstGeom prst="ellipse">
                <a:avLst/>
              </a:prstGeom>
              <a:solidFill>
                <a:schemeClr val="accent2">
                  <a:lumMod val="20000"/>
                  <a:lumOff val="80000"/>
                </a:schemeClr>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39" name="Straight Connector 38">
                <a:extLst>
                  <a:ext uri="{FF2B5EF4-FFF2-40B4-BE49-F238E27FC236}">
                    <a16:creationId xmlns:a16="http://schemas.microsoft.com/office/drawing/2014/main" id="{D8A227E9-5A28-1A2D-DB5E-0A96D45062A8}"/>
                  </a:ext>
                </a:extLst>
              </p:cNvPr>
              <p:cNvCxnSpPr>
                <a:cxnSpLocks/>
                <a:stCxn id="23" idx="6"/>
                <a:endCxn id="23" idx="2"/>
              </p:cNvCxnSpPr>
              <p:nvPr/>
            </p:nvCxnSpPr>
            <p:spPr bwMode="auto">
              <a:xfrm flipH="1">
                <a:off x="2590800" y="2371278"/>
                <a:ext cx="318661" cy="0"/>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FE2D5F07-3589-6BAF-37AF-EA17FD3D2621}"/>
                  </a:ext>
                </a:extLst>
              </p:cNvPr>
              <p:cNvCxnSpPr>
                <a:cxnSpLocks/>
                <a:stCxn id="23" idx="0"/>
                <a:endCxn id="23" idx="4"/>
              </p:cNvCxnSpPr>
              <p:nvPr/>
            </p:nvCxnSpPr>
            <p:spPr bwMode="auto">
              <a:xfrm>
                <a:off x="2750131" y="2226820"/>
                <a:ext cx="0" cy="288915"/>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 name="TextBox 52">
              <a:extLst>
                <a:ext uri="{FF2B5EF4-FFF2-40B4-BE49-F238E27FC236}">
                  <a16:creationId xmlns:a16="http://schemas.microsoft.com/office/drawing/2014/main" id="{8D4E25E1-6D27-7E25-8549-1ED5D442AD20}"/>
                </a:ext>
              </a:extLst>
            </p:cNvPr>
            <p:cNvSpPr txBox="1"/>
            <p:nvPr/>
          </p:nvSpPr>
          <p:spPr>
            <a:xfrm>
              <a:off x="5102230" y="2483287"/>
              <a:ext cx="519551" cy="235735"/>
            </a:xfrm>
            <a:prstGeom prst="rect">
              <a:avLst/>
            </a:prstGeom>
            <a:noFill/>
          </p:spPr>
          <p:txBody>
            <a:bodyPr wrap="square" lIns="0" tIns="0" rIns="0" bIns="0">
              <a:spAutoFit/>
            </a:bodyPr>
            <a:lstStyle/>
            <a:p>
              <a:pPr algn="ctr"/>
              <a:r>
                <a:rPr lang="en-US" dirty="0"/>
                <a:t>W</a:t>
              </a:r>
              <a:r>
                <a:rPr lang="en-US" baseline="-25000" dirty="0"/>
                <a:t>AA</a:t>
              </a:r>
              <a:endParaRPr lang="en-US" baseline="30000" dirty="0"/>
            </a:p>
          </p:txBody>
        </p:sp>
        <p:cxnSp>
          <p:nvCxnSpPr>
            <p:cNvPr id="60" name="Straight Arrow Connector 59">
              <a:extLst>
                <a:ext uri="{FF2B5EF4-FFF2-40B4-BE49-F238E27FC236}">
                  <a16:creationId xmlns:a16="http://schemas.microsoft.com/office/drawing/2014/main" id="{7C79C8B8-9D46-4B61-426C-A8F8F82314CA}"/>
                </a:ext>
              </a:extLst>
            </p:cNvPr>
            <p:cNvCxnSpPr/>
            <p:nvPr/>
          </p:nvCxnSpPr>
          <p:spPr bwMode="auto">
            <a:xfrm rot="16200000" flipH="1">
              <a:off x="5740448" y="2739493"/>
              <a:ext cx="6408" cy="3818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Box 61">
              <a:extLst>
                <a:ext uri="{FF2B5EF4-FFF2-40B4-BE49-F238E27FC236}">
                  <a16:creationId xmlns:a16="http://schemas.microsoft.com/office/drawing/2014/main" id="{CB277B2B-2832-8C22-DC11-21C85A1F0F31}"/>
                </a:ext>
              </a:extLst>
            </p:cNvPr>
            <p:cNvSpPr txBox="1"/>
            <p:nvPr/>
          </p:nvSpPr>
          <p:spPr>
            <a:xfrm>
              <a:off x="5818410" y="2489197"/>
              <a:ext cx="423565" cy="235735"/>
            </a:xfrm>
            <a:prstGeom prst="rect">
              <a:avLst/>
            </a:prstGeom>
            <a:noFill/>
          </p:spPr>
          <p:txBody>
            <a:bodyPr wrap="square" lIns="0" tIns="0" rIns="0" bIns="0">
              <a:spAutoFit/>
            </a:bodyPr>
            <a:lstStyle/>
            <a:p>
              <a:pPr algn="ctr"/>
              <a:r>
                <a:rPr lang="en-US" dirty="0" err="1"/>
                <a:t>b</a:t>
              </a:r>
              <a:r>
                <a:rPr lang="en-US" baseline="-25000" dirty="0" err="1"/>
                <a:t>A</a:t>
              </a:r>
              <a:endParaRPr lang="en-US" dirty="0"/>
            </a:p>
          </p:txBody>
        </p:sp>
        <p:grpSp>
          <p:nvGrpSpPr>
            <p:cNvPr id="85" name="Group 84">
              <a:extLst>
                <a:ext uri="{FF2B5EF4-FFF2-40B4-BE49-F238E27FC236}">
                  <a16:creationId xmlns:a16="http://schemas.microsoft.com/office/drawing/2014/main" id="{FFDAFF88-F345-355B-E22A-8C48B50003A9}"/>
                </a:ext>
              </a:extLst>
            </p:cNvPr>
            <p:cNvGrpSpPr/>
            <p:nvPr/>
          </p:nvGrpSpPr>
          <p:grpSpPr>
            <a:xfrm>
              <a:off x="5428681" y="3078083"/>
              <a:ext cx="803743" cy="904365"/>
              <a:chOff x="1481399" y="3399207"/>
              <a:chExt cx="803743" cy="904365"/>
            </a:xfrm>
          </p:grpSpPr>
          <p:grpSp>
            <p:nvGrpSpPr>
              <p:cNvPr id="72" name="Group 71">
                <a:extLst>
                  <a:ext uri="{FF2B5EF4-FFF2-40B4-BE49-F238E27FC236}">
                    <a16:creationId xmlns:a16="http://schemas.microsoft.com/office/drawing/2014/main" id="{927E169C-A8E1-9606-F0BE-189480357798}"/>
                  </a:ext>
                </a:extLst>
              </p:cNvPr>
              <p:cNvGrpSpPr/>
              <p:nvPr/>
            </p:nvGrpSpPr>
            <p:grpSpPr>
              <a:xfrm>
                <a:off x="1966481" y="3634638"/>
                <a:ext cx="318661" cy="288915"/>
                <a:chOff x="1971814" y="2944808"/>
                <a:chExt cx="318661" cy="288915"/>
              </a:xfrm>
            </p:grpSpPr>
            <p:sp>
              <p:nvSpPr>
                <p:cNvPr id="73" name="Oval 72">
                  <a:extLst>
                    <a:ext uri="{FF2B5EF4-FFF2-40B4-BE49-F238E27FC236}">
                      <a16:creationId xmlns:a16="http://schemas.microsoft.com/office/drawing/2014/main" id="{C224252E-C344-1A2D-3576-D5F0C900C0E8}"/>
                    </a:ext>
                  </a:extLst>
                </p:cNvPr>
                <p:cNvSpPr/>
                <p:nvPr/>
              </p:nvSpPr>
              <p:spPr bwMode="auto">
                <a:xfrm>
                  <a:off x="1971814" y="2944808"/>
                  <a:ext cx="318661" cy="288915"/>
                </a:xfrm>
                <a:prstGeom prst="ellipse">
                  <a:avLst/>
                </a:prstGeom>
                <a:solidFill>
                  <a:srgbClr val="D7FBC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74" name="Straight Connector 73">
                  <a:extLst>
                    <a:ext uri="{FF2B5EF4-FFF2-40B4-BE49-F238E27FC236}">
                      <a16:creationId xmlns:a16="http://schemas.microsoft.com/office/drawing/2014/main" id="{9BBCFEA9-A4C4-7681-EF37-B6F416A4AC4A}"/>
                    </a:ext>
                  </a:extLst>
                </p:cNvPr>
                <p:cNvCxnSpPr>
                  <a:cxnSpLocks/>
                  <a:stCxn id="73" idx="1"/>
                  <a:endCxn id="73" idx="5"/>
                </p:cNvCxnSpPr>
                <p:nvPr/>
              </p:nvCxnSpPr>
              <p:spPr bwMode="auto">
                <a:xfrm>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2808BDC0-D5C6-43F3-69BB-7879D8293A0A}"/>
                    </a:ext>
                  </a:extLst>
                </p:cNvPr>
                <p:cNvCxnSpPr>
                  <a:cxnSpLocks/>
                  <a:stCxn id="73" idx="3"/>
                  <a:endCxn id="73" idx="7"/>
                </p:cNvCxnSpPr>
                <p:nvPr/>
              </p:nvCxnSpPr>
              <p:spPr bwMode="auto">
                <a:xfrm flipV="1">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7" name="TextBox 76">
                <a:extLst>
                  <a:ext uri="{FF2B5EF4-FFF2-40B4-BE49-F238E27FC236}">
                    <a16:creationId xmlns:a16="http://schemas.microsoft.com/office/drawing/2014/main" id="{51944B69-F484-9794-B2C4-530C8EF9EDB1}"/>
                  </a:ext>
                </a:extLst>
              </p:cNvPr>
              <p:cNvSpPr txBox="1"/>
              <p:nvPr/>
            </p:nvSpPr>
            <p:spPr>
              <a:xfrm>
                <a:off x="1481399" y="3638405"/>
                <a:ext cx="515873" cy="235735"/>
              </a:xfrm>
              <a:prstGeom prst="rect">
                <a:avLst/>
              </a:prstGeom>
              <a:noFill/>
            </p:spPr>
            <p:txBody>
              <a:bodyPr wrap="square" lIns="0" tIns="0" rIns="0" bIns="0">
                <a:spAutoFit/>
              </a:bodyPr>
              <a:lstStyle/>
              <a:p>
                <a:pPr algn="ctr"/>
                <a:r>
                  <a:rPr lang="en-US" dirty="0"/>
                  <a:t>W</a:t>
                </a:r>
                <a:r>
                  <a:rPr lang="en-US" baseline="-25000" dirty="0"/>
                  <a:t>AX</a:t>
                </a:r>
                <a:endParaRPr lang="en-US" baseline="30000" dirty="0"/>
              </a:p>
            </p:txBody>
          </p:sp>
          <p:cxnSp>
            <p:nvCxnSpPr>
              <p:cNvPr id="78" name="Straight Arrow Connector 77">
                <a:extLst>
                  <a:ext uri="{FF2B5EF4-FFF2-40B4-BE49-F238E27FC236}">
                    <a16:creationId xmlns:a16="http://schemas.microsoft.com/office/drawing/2014/main" id="{039B641A-059B-9535-8803-48CA4DA08D7F}"/>
                  </a:ext>
                </a:extLst>
              </p:cNvPr>
              <p:cNvCxnSpPr>
                <a:cxnSpLocks/>
                <a:stCxn id="167" idx="0"/>
                <a:endCxn id="73" idx="4"/>
              </p:cNvCxnSpPr>
              <p:nvPr/>
            </p:nvCxnSpPr>
            <p:spPr bwMode="auto">
              <a:xfrm flipH="1" flipV="1">
                <a:off x="2125811" y="3923553"/>
                <a:ext cx="11184" cy="38001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6606E01A-D11A-685D-3DC6-21EBD600E174}"/>
                  </a:ext>
                </a:extLst>
              </p:cNvPr>
              <p:cNvCxnSpPr>
                <a:stCxn id="73" idx="0"/>
                <a:endCxn id="23" idx="4"/>
              </p:cNvCxnSpPr>
              <p:nvPr/>
            </p:nvCxnSpPr>
            <p:spPr bwMode="auto">
              <a:xfrm flipH="1" flipV="1">
                <a:off x="2113997" y="3399207"/>
                <a:ext cx="11815" cy="235431"/>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8" name="Straight Arrow Connector 87">
              <a:extLst>
                <a:ext uri="{FF2B5EF4-FFF2-40B4-BE49-F238E27FC236}">
                  <a16:creationId xmlns:a16="http://schemas.microsoft.com/office/drawing/2014/main" id="{913F1FFF-BC1F-235A-C10D-A181D1D4B71E}"/>
                </a:ext>
              </a:extLst>
            </p:cNvPr>
            <p:cNvCxnSpPr/>
            <p:nvPr/>
          </p:nvCxnSpPr>
          <p:spPr bwMode="auto">
            <a:xfrm>
              <a:off x="6221991" y="2927217"/>
              <a:ext cx="317279" cy="1387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90">
              <a:extLst>
                <a:ext uri="{FF2B5EF4-FFF2-40B4-BE49-F238E27FC236}">
                  <a16:creationId xmlns:a16="http://schemas.microsoft.com/office/drawing/2014/main" id="{C528AF93-93BF-0135-DA1E-145F48168EF2}"/>
                </a:ext>
              </a:extLst>
            </p:cNvPr>
            <p:cNvCxnSpPr>
              <a:stCxn id="152" idx="6"/>
              <a:endCxn id="93" idx="1"/>
            </p:cNvCxnSpPr>
            <p:nvPr/>
          </p:nvCxnSpPr>
          <p:spPr bwMode="auto">
            <a:xfrm flipV="1">
              <a:off x="6959729" y="2910952"/>
              <a:ext cx="1569073" cy="1361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Arrow Connector 91">
              <a:extLst>
                <a:ext uri="{FF2B5EF4-FFF2-40B4-BE49-F238E27FC236}">
                  <a16:creationId xmlns:a16="http://schemas.microsoft.com/office/drawing/2014/main" id="{17B7500A-F177-0B54-D7D4-191898F1D44B}"/>
                </a:ext>
              </a:extLst>
            </p:cNvPr>
            <p:cNvCxnSpPr/>
            <p:nvPr/>
          </p:nvCxnSpPr>
          <p:spPr bwMode="auto">
            <a:xfrm flipH="1" flipV="1">
              <a:off x="7059986" y="2677095"/>
              <a:ext cx="11528" cy="26186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TextBox 92">
              <a:extLst>
                <a:ext uri="{FF2B5EF4-FFF2-40B4-BE49-F238E27FC236}">
                  <a16:creationId xmlns:a16="http://schemas.microsoft.com/office/drawing/2014/main" id="{74E6996F-455F-8B64-CBC5-5216B7C71DC8}"/>
                </a:ext>
              </a:extLst>
            </p:cNvPr>
            <p:cNvSpPr txBox="1"/>
            <p:nvPr/>
          </p:nvSpPr>
          <p:spPr>
            <a:xfrm>
              <a:off x="8528802" y="2772452"/>
              <a:ext cx="576934" cy="276999"/>
            </a:xfrm>
            <a:prstGeom prst="rect">
              <a:avLst/>
            </a:prstGeom>
            <a:noFill/>
          </p:spPr>
          <p:txBody>
            <a:bodyPr wrap="square" lIns="0" tIns="0" rIns="0" bIns="0">
              <a:spAutoFit/>
            </a:bodyPr>
            <a:lstStyle/>
            <a:p>
              <a:pPr algn="ctr"/>
              <a:r>
                <a:rPr lang="en-US" dirty="0"/>
                <a:t>A</a:t>
              </a:r>
              <a:r>
                <a:rPr lang="en-US" baseline="30000" dirty="0"/>
                <a:t>&lt;t&gt;</a:t>
              </a:r>
              <a:endParaRPr lang="en-US" dirty="0"/>
            </a:p>
          </p:txBody>
        </p:sp>
        <p:grpSp>
          <p:nvGrpSpPr>
            <p:cNvPr id="95" name="Group 94">
              <a:extLst>
                <a:ext uri="{FF2B5EF4-FFF2-40B4-BE49-F238E27FC236}">
                  <a16:creationId xmlns:a16="http://schemas.microsoft.com/office/drawing/2014/main" id="{DF59BFE9-2DA5-A0AF-C9AE-F21E31BAD41A}"/>
                </a:ext>
              </a:extLst>
            </p:cNvPr>
            <p:cNvGrpSpPr/>
            <p:nvPr/>
          </p:nvGrpSpPr>
          <p:grpSpPr>
            <a:xfrm>
              <a:off x="6896649" y="2361881"/>
              <a:ext cx="318661" cy="288915"/>
              <a:chOff x="1971814" y="2944808"/>
              <a:chExt cx="318661" cy="288915"/>
            </a:xfrm>
          </p:grpSpPr>
          <p:sp>
            <p:nvSpPr>
              <p:cNvPr id="96" name="Oval 95">
                <a:extLst>
                  <a:ext uri="{FF2B5EF4-FFF2-40B4-BE49-F238E27FC236}">
                    <a16:creationId xmlns:a16="http://schemas.microsoft.com/office/drawing/2014/main" id="{8339AC47-D482-67B8-B417-4151A47939B2}"/>
                  </a:ext>
                </a:extLst>
              </p:cNvPr>
              <p:cNvSpPr/>
              <p:nvPr/>
            </p:nvSpPr>
            <p:spPr bwMode="auto">
              <a:xfrm>
                <a:off x="1971814" y="2944808"/>
                <a:ext cx="318661" cy="288915"/>
              </a:xfrm>
              <a:prstGeom prst="ellipse">
                <a:avLst/>
              </a:prstGeom>
              <a:solidFill>
                <a:srgbClr val="D7FBC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97" name="Straight Connector 96">
                <a:extLst>
                  <a:ext uri="{FF2B5EF4-FFF2-40B4-BE49-F238E27FC236}">
                    <a16:creationId xmlns:a16="http://schemas.microsoft.com/office/drawing/2014/main" id="{0B637D36-A252-4312-C320-2288E771ACA7}"/>
                  </a:ext>
                </a:extLst>
              </p:cNvPr>
              <p:cNvCxnSpPr>
                <a:cxnSpLocks/>
                <a:stCxn id="96" idx="1"/>
                <a:endCxn id="96" idx="5"/>
              </p:cNvCxnSpPr>
              <p:nvPr/>
            </p:nvCxnSpPr>
            <p:spPr bwMode="auto">
              <a:xfrm>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Connector 97">
                <a:extLst>
                  <a:ext uri="{FF2B5EF4-FFF2-40B4-BE49-F238E27FC236}">
                    <a16:creationId xmlns:a16="http://schemas.microsoft.com/office/drawing/2014/main" id="{64A015AE-94A3-335D-8D82-6DABF6CF51F7}"/>
                  </a:ext>
                </a:extLst>
              </p:cNvPr>
              <p:cNvCxnSpPr>
                <a:cxnSpLocks/>
                <a:stCxn id="96" idx="3"/>
                <a:endCxn id="96" idx="7"/>
              </p:cNvCxnSpPr>
              <p:nvPr/>
            </p:nvCxnSpPr>
            <p:spPr bwMode="auto">
              <a:xfrm flipV="1">
                <a:off x="2018481" y="2987119"/>
                <a:ext cx="225327" cy="204293"/>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9" name="Straight Arrow Connector 98">
              <a:extLst>
                <a:ext uri="{FF2B5EF4-FFF2-40B4-BE49-F238E27FC236}">
                  <a16:creationId xmlns:a16="http://schemas.microsoft.com/office/drawing/2014/main" id="{DF756A11-58A0-36F0-A4E5-B1492667E8B9}"/>
                </a:ext>
              </a:extLst>
            </p:cNvPr>
            <p:cNvCxnSpPr>
              <a:cxnSpLocks/>
            </p:cNvCxnSpPr>
            <p:nvPr/>
          </p:nvCxnSpPr>
          <p:spPr bwMode="auto">
            <a:xfrm flipV="1">
              <a:off x="7044422" y="2108849"/>
              <a:ext cx="0" cy="24411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a:extLst>
                <a:ext uri="{FF2B5EF4-FFF2-40B4-BE49-F238E27FC236}">
                  <a16:creationId xmlns:a16="http://schemas.microsoft.com/office/drawing/2014/main" id="{02F02089-C72B-36D9-3504-53131F1F75D1}"/>
                </a:ext>
              </a:extLst>
            </p:cNvPr>
            <p:cNvSpPr txBox="1"/>
            <p:nvPr/>
          </p:nvSpPr>
          <p:spPr>
            <a:xfrm>
              <a:off x="7260149" y="2352963"/>
              <a:ext cx="574734" cy="235735"/>
            </a:xfrm>
            <a:prstGeom prst="rect">
              <a:avLst/>
            </a:prstGeom>
            <a:noFill/>
          </p:spPr>
          <p:txBody>
            <a:bodyPr wrap="square" lIns="0" tIns="0" rIns="0" bIns="0">
              <a:spAutoFit/>
            </a:bodyPr>
            <a:lstStyle/>
            <a:p>
              <a:pPr algn="ctr"/>
              <a:r>
                <a:rPr lang="en-US" dirty="0"/>
                <a:t>W</a:t>
              </a:r>
              <a:r>
                <a:rPr lang="en-US" baseline="-25000" dirty="0"/>
                <a:t>YA</a:t>
              </a:r>
              <a:endParaRPr lang="en-US" baseline="30000" dirty="0"/>
            </a:p>
          </p:txBody>
        </p:sp>
        <p:sp>
          <p:nvSpPr>
            <p:cNvPr id="104" name="TextBox 103">
              <a:extLst>
                <a:ext uri="{FF2B5EF4-FFF2-40B4-BE49-F238E27FC236}">
                  <a16:creationId xmlns:a16="http://schemas.microsoft.com/office/drawing/2014/main" id="{ED30AAAD-8018-A035-3CC9-AA9C14C5C0A6}"/>
                </a:ext>
              </a:extLst>
            </p:cNvPr>
            <p:cNvSpPr txBox="1"/>
            <p:nvPr/>
          </p:nvSpPr>
          <p:spPr>
            <a:xfrm>
              <a:off x="7200442" y="1862412"/>
              <a:ext cx="423565" cy="235735"/>
            </a:xfrm>
            <a:prstGeom prst="rect">
              <a:avLst/>
            </a:prstGeom>
            <a:noFill/>
          </p:spPr>
          <p:txBody>
            <a:bodyPr wrap="square" lIns="0" tIns="0" rIns="0" bIns="0">
              <a:spAutoFit/>
            </a:bodyPr>
            <a:lstStyle/>
            <a:p>
              <a:pPr algn="ctr"/>
              <a:r>
                <a:rPr lang="en-US" dirty="0" err="1"/>
                <a:t>b</a:t>
              </a:r>
              <a:r>
                <a:rPr lang="en-US" baseline="-25000" dirty="0" err="1"/>
                <a:t>Y</a:t>
              </a:r>
              <a:endParaRPr lang="en-US" dirty="0"/>
            </a:p>
          </p:txBody>
        </p:sp>
        <p:sp>
          <p:nvSpPr>
            <p:cNvPr id="106" name="Oval 105">
              <a:extLst>
                <a:ext uri="{FF2B5EF4-FFF2-40B4-BE49-F238E27FC236}">
                  <a16:creationId xmlns:a16="http://schemas.microsoft.com/office/drawing/2014/main" id="{4C2A83BB-0D51-1FE0-A80E-1E15B590EBEF}"/>
                </a:ext>
              </a:extLst>
            </p:cNvPr>
            <p:cNvSpPr/>
            <p:nvPr/>
          </p:nvSpPr>
          <p:spPr bwMode="auto">
            <a:xfrm>
              <a:off x="6815460" y="1368028"/>
              <a:ext cx="423565" cy="288915"/>
            </a:xfrm>
            <a:prstGeom prst="ellipse">
              <a:avLst/>
            </a:prstGeom>
            <a:solidFill>
              <a:srgbClr val="FFEBAB"/>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b" anchorCtr="0" compatLnSpc="1">
              <a:prstTxWarp prst="textNoShape">
                <a:avLst/>
              </a:prstTxWarp>
            </a:bodyPr>
            <a:lstStyle/>
            <a:p>
              <a:pPr algn="ctr"/>
              <a:r>
                <a:rPr lang="en-US" sz="1600" dirty="0" err="1"/>
                <a:t>f</a:t>
              </a:r>
              <a:r>
                <a:rPr lang="en-US" sz="1800" baseline="-25000" dirty="0" err="1"/>
                <a:t>Y</a:t>
              </a:r>
              <a:endParaRPr lang="en-US" sz="1600" dirty="0"/>
            </a:p>
          </p:txBody>
        </p:sp>
        <p:cxnSp>
          <p:nvCxnSpPr>
            <p:cNvPr id="108" name="Straight Arrow Connector 107">
              <a:extLst>
                <a:ext uri="{FF2B5EF4-FFF2-40B4-BE49-F238E27FC236}">
                  <a16:creationId xmlns:a16="http://schemas.microsoft.com/office/drawing/2014/main" id="{9F1226C9-F42A-C529-394C-2CE416DB54EA}"/>
                </a:ext>
              </a:extLst>
            </p:cNvPr>
            <p:cNvCxnSpPr>
              <a:cxnSpLocks/>
              <a:stCxn id="112" idx="0"/>
              <a:endCxn id="106" idx="4"/>
            </p:cNvCxnSpPr>
            <p:nvPr/>
          </p:nvCxnSpPr>
          <p:spPr bwMode="auto">
            <a:xfrm flipH="1" flipV="1">
              <a:off x="7027243" y="1656943"/>
              <a:ext cx="1142" cy="18539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1" name="Group 110">
              <a:extLst>
                <a:ext uri="{FF2B5EF4-FFF2-40B4-BE49-F238E27FC236}">
                  <a16:creationId xmlns:a16="http://schemas.microsoft.com/office/drawing/2014/main" id="{B0F20098-3CB8-8E48-371D-C08B9306C372}"/>
                </a:ext>
              </a:extLst>
            </p:cNvPr>
            <p:cNvGrpSpPr/>
            <p:nvPr/>
          </p:nvGrpSpPr>
          <p:grpSpPr>
            <a:xfrm>
              <a:off x="6869055" y="1842335"/>
              <a:ext cx="318661" cy="288915"/>
              <a:chOff x="2590800" y="2226820"/>
              <a:chExt cx="318661" cy="288915"/>
            </a:xfrm>
          </p:grpSpPr>
          <p:sp>
            <p:nvSpPr>
              <p:cNvPr id="112" name="Oval 111">
                <a:extLst>
                  <a:ext uri="{FF2B5EF4-FFF2-40B4-BE49-F238E27FC236}">
                    <a16:creationId xmlns:a16="http://schemas.microsoft.com/office/drawing/2014/main" id="{098245B4-7B0F-58E1-C9CC-FF67C8BCDCF0}"/>
                  </a:ext>
                </a:extLst>
              </p:cNvPr>
              <p:cNvSpPr/>
              <p:nvPr/>
            </p:nvSpPr>
            <p:spPr bwMode="auto">
              <a:xfrm>
                <a:off x="2590800" y="2226820"/>
                <a:ext cx="318661" cy="288915"/>
              </a:xfrm>
              <a:prstGeom prst="ellipse">
                <a:avLst/>
              </a:prstGeom>
              <a:solidFill>
                <a:schemeClr val="accent2">
                  <a:lumMod val="20000"/>
                  <a:lumOff val="80000"/>
                </a:schemeClr>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113" name="Straight Connector 112">
                <a:extLst>
                  <a:ext uri="{FF2B5EF4-FFF2-40B4-BE49-F238E27FC236}">
                    <a16:creationId xmlns:a16="http://schemas.microsoft.com/office/drawing/2014/main" id="{7110FB26-7886-0EC3-63E1-AE2231666F56}"/>
                  </a:ext>
                </a:extLst>
              </p:cNvPr>
              <p:cNvCxnSpPr>
                <a:cxnSpLocks/>
                <a:stCxn id="112" idx="6"/>
                <a:endCxn id="112" idx="2"/>
              </p:cNvCxnSpPr>
              <p:nvPr/>
            </p:nvCxnSpPr>
            <p:spPr bwMode="auto">
              <a:xfrm flipH="1">
                <a:off x="2590800" y="2371278"/>
                <a:ext cx="318661" cy="0"/>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Straight Connector 113">
                <a:extLst>
                  <a:ext uri="{FF2B5EF4-FFF2-40B4-BE49-F238E27FC236}">
                    <a16:creationId xmlns:a16="http://schemas.microsoft.com/office/drawing/2014/main" id="{4EEC1AF1-2730-9BCC-459A-19751ECCDD61}"/>
                  </a:ext>
                </a:extLst>
              </p:cNvPr>
              <p:cNvCxnSpPr>
                <a:cxnSpLocks/>
                <a:stCxn id="112" idx="0"/>
                <a:endCxn id="112" idx="4"/>
              </p:cNvCxnSpPr>
              <p:nvPr/>
            </p:nvCxnSpPr>
            <p:spPr bwMode="auto">
              <a:xfrm>
                <a:off x="2750131" y="2226820"/>
                <a:ext cx="0" cy="288915"/>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1" name="Straight Arrow Connector 120">
              <a:extLst>
                <a:ext uri="{FF2B5EF4-FFF2-40B4-BE49-F238E27FC236}">
                  <a16:creationId xmlns:a16="http://schemas.microsoft.com/office/drawing/2014/main" id="{A7855FB7-529C-C483-853B-F163ADE70091}"/>
                </a:ext>
              </a:extLst>
            </p:cNvPr>
            <p:cNvCxnSpPr>
              <a:cxnSpLocks/>
              <a:stCxn id="106" idx="0"/>
              <a:endCxn id="166" idx="2"/>
            </p:cNvCxnSpPr>
            <p:nvPr/>
          </p:nvCxnSpPr>
          <p:spPr bwMode="auto">
            <a:xfrm flipH="1" flipV="1">
              <a:off x="7024992" y="1151171"/>
              <a:ext cx="2251" cy="21685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Oval 151">
              <a:extLst>
                <a:ext uri="{FF2B5EF4-FFF2-40B4-BE49-F238E27FC236}">
                  <a16:creationId xmlns:a16="http://schemas.microsoft.com/office/drawing/2014/main" id="{7ACB61A6-3CCE-53CF-B87B-252541780CD3}"/>
                </a:ext>
              </a:extLst>
            </p:cNvPr>
            <p:cNvSpPr/>
            <p:nvPr/>
          </p:nvSpPr>
          <p:spPr bwMode="auto">
            <a:xfrm>
              <a:off x="6483052" y="2771050"/>
              <a:ext cx="476677" cy="307034"/>
            </a:xfrm>
            <a:prstGeom prst="ellipse">
              <a:avLst/>
            </a:prstGeom>
            <a:solidFill>
              <a:srgbClr val="FFEBAB"/>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b" anchorCtr="0" compatLnSpc="1">
              <a:prstTxWarp prst="textNoShape">
                <a:avLst/>
              </a:prstTxWarp>
            </a:bodyPr>
            <a:lstStyle/>
            <a:p>
              <a:pPr algn="ctr"/>
              <a:r>
                <a:rPr lang="en-US" sz="1600" dirty="0" err="1"/>
                <a:t>f</a:t>
              </a:r>
              <a:r>
                <a:rPr lang="en-US" sz="1600" baseline="-25000" dirty="0" err="1"/>
                <a:t>A</a:t>
              </a:r>
              <a:endParaRPr lang="en-US" sz="1600" dirty="0"/>
            </a:p>
          </p:txBody>
        </p:sp>
        <p:sp>
          <p:nvSpPr>
            <p:cNvPr id="166" name="Rectangle 165">
              <a:extLst>
                <a:ext uri="{FF2B5EF4-FFF2-40B4-BE49-F238E27FC236}">
                  <a16:creationId xmlns:a16="http://schemas.microsoft.com/office/drawing/2014/main" id="{97A24B0C-8EA4-00CA-9DD5-011A6016571D}"/>
                </a:ext>
              </a:extLst>
            </p:cNvPr>
            <p:cNvSpPr/>
            <p:nvPr/>
          </p:nvSpPr>
          <p:spPr bwMode="auto">
            <a:xfrm>
              <a:off x="6774027" y="829221"/>
              <a:ext cx="501930" cy="321950"/>
            </a:xfrm>
            <a:prstGeom prst="rect">
              <a:avLst/>
            </a:prstGeom>
            <a:solidFill>
              <a:srgbClr val="FFE5E5"/>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Ŷ</a:t>
              </a:r>
              <a:r>
                <a:rPr kumimoji="0" lang="en-US" sz="2000" b="0" i="0" u="none" strike="noStrike" cap="none" normalizeH="0" baseline="30000" dirty="0">
                  <a:ln>
                    <a:noFill/>
                  </a:ln>
                  <a:solidFill>
                    <a:schemeClr val="tx1"/>
                  </a:solidFill>
                  <a:effectLst/>
                  <a:latin typeface="Tahoma" pitchFamily="34" charset="0"/>
                </a:rPr>
                <a:t>&lt;t&gt;</a:t>
              </a:r>
            </a:p>
          </p:txBody>
        </p:sp>
        <p:sp>
          <p:nvSpPr>
            <p:cNvPr id="167" name="Rectangle 166">
              <a:extLst>
                <a:ext uri="{FF2B5EF4-FFF2-40B4-BE49-F238E27FC236}">
                  <a16:creationId xmlns:a16="http://schemas.microsoft.com/office/drawing/2014/main" id="{CC0D8415-E39F-805B-EDD5-EEBB38ACB4BF}"/>
                </a:ext>
              </a:extLst>
            </p:cNvPr>
            <p:cNvSpPr/>
            <p:nvPr/>
          </p:nvSpPr>
          <p:spPr bwMode="auto">
            <a:xfrm>
              <a:off x="5833313" y="3982449"/>
              <a:ext cx="501930" cy="296247"/>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X</a:t>
              </a:r>
              <a:r>
                <a:rPr kumimoji="0" lang="en-US" sz="2000" b="0" i="0" u="none" strike="noStrike" cap="none" normalizeH="0" baseline="30000" dirty="0">
                  <a:ln>
                    <a:noFill/>
                  </a:ln>
                  <a:solidFill>
                    <a:schemeClr val="tx1"/>
                  </a:solidFill>
                  <a:effectLst/>
                  <a:latin typeface="Tahoma" pitchFamily="34" charset="0"/>
                </a:rPr>
                <a:t>&lt;t&gt;</a:t>
              </a:r>
              <a:endParaRPr kumimoji="0" lang="en-US" sz="2000" b="0" i="0" u="none" strike="noStrike" cap="none" normalizeH="0" baseline="0" dirty="0">
                <a:ln>
                  <a:noFill/>
                </a:ln>
                <a:solidFill>
                  <a:schemeClr val="tx1"/>
                </a:solidFill>
                <a:effectLst/>
                <a:latin typeface="Tahoma" pitchFamily="34" charset="0"/>
              </a:endParaRPr>
            </a:p>
          </p:txBody>
        </p:sp>
      </p:grpSp>
    </p:spTree>
    <p:extLst>
      <p:ext uri="{BB962C8B-B14F-4D97-AF65-F5344CB8AC3E}">
        <p14:creationId xmlns:p14="http://schemas.microsoft.com/office/powerpoint/2010/main" val="88229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4D649-73FD-E775-3CA4-9FD7A81F0CF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B3921E-60EB-A240-4830-795ECD23B8EC}"/>
              </a:ext>
            </a:extLst>
          </p:cNvPr>
          <p:cNvSpPr txBox="1"/>
          <p:nvPr/>
        </p:nvSpPr>
        <p:spPr>
          <a:xfrm rot="20891098">
            <a:off x="896344" y="2100571"/>
            <a:ext cx="7730647" cy="646331"/>
          </a:xfrm>
          <a:prstGeom prst="rect">
            <a:avLst/>
          </a:prstGeom>
          <a:noFill/>
        </p:spPr>
        <p:txBody>
          <a:bodyPr wrap="square" rtlCol="0">
            <a:spAutoFit/>
          </a:bodyPr>
          <a:lstStyle/>
          <a:p>
            <a:r>
              <a:rPr lang="en-US" sz="3600" dirty="0">
                <a:solidFill>
                  <a:srgbClr val="333399"/>
                </a:solidFill>
              </a:rPr>
              <a:t>Types of Recurrent Neural Networks</a:t>
            </a:r>
          </a:p>
        </p:txBody>
      </p:sp>
    </p:spTree>
    <p:extLst>
      <p:ext uri="{BB962C8B-B14F-4D97-AF65-F5344CB8AC3E}">
        <p14:creationId xmlns:p14="http://schemas.microsoft.com/office/powerpoint/2010/main" val="31906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4A556-DB3B-75E6-C89E-6054041D0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15AF7-F688-E6AD-18FF-28F69256E5D7}"/>
              </a:ext>
            </a:extLst>
          </p:cNvPr>
          <p:cNvSpPr>
            <a:spLocks noGrp="1"/>
          </p:cNvSpPr>
          <p:nvPr>
            <p:ph type="title"/>
          </p:nvPr>
        </p:nvSpPr>
        <p:spPr>
          <a:xfrm>
            <a:off x="435473" y="285750"/>
            <a:ext cx="8556128" cy="490538"/>
          </a:xfrm>
        </p:spPr>
        <p:txBody>
          <a:bodyPr/>
          <a:lstStyle/>
          <a:p>
            <a:pPr algn="r"/>
            <a:r>
              <a:rPr lang="en-US" dirty="0"/>
              <a:t>RNN in Series of Time Steps of Input and Output</a:t>
            </a:r>
          </a:p>
        </p:txBody>
      </p:sp>
      <p:sp>
        <p:nvSpPr>
          <p:cNvPr id="3" name="Content Placeholder 2">
            <a:extLst>
              <a:ext uri="{FF2B5EF4-FFF2-40B4-BE49-F238E27FC236}">
                <a16:creationId xmlns:a16="http://schemas.microsoft.com/office/drawing/2014/main" id="{7F5087DA-3E64-7BA7-B87C-1D981C4269E1}"/>
              </a:ext>
            </a:extLst>
          </p:cNvPr>
          <p:cNvSpPr>
            <a:spLocks noGrp="1"/>
          </p:cNvSpPr>
          <p:nvPr>
            <p:ph sz="half" idx="2"/>
          </p:nvPr>
        </p:nvSpPr>
        <p:spPr>
          <a:xfrm>
            <a:off x="225047" y="861024"/>
            <a:ext cx="8364639" cy="643476"/>
          </a:xfrm>
        </p:spPr>
        <p:txBody>
          <a:bodyPr/>
          <a:lstStyle/>
          <a:p>
            <a:r>
              <a:rPr lang="en-US" dirty="0"/>
              <a:t>Thus, an RNN is a self-reconnected single hidden layer network in its time evolution.</a:t>
            </a:r>
          </a:p>
          <a:p>
            <a:endParaRPr lang="en-US" dirty="0"/>
          </a:p>
        </p:txBody>
      </p:sp>
      <p:sp>
        <p:nvSpPr>
          <p:cNvPr id="106" name="Content Placeholder 105">
            <a:extLst>
              <a:ext uri="{FF2B5EF4-FFF2-40B4-BE49-F238E27FC236}">
                <a16:creationId xmlns:a16="http://schemas.microsoft.com/office/drawing/2014/main" id="{510BC78C-4881-0EC0-EA3A-D39CAB01AB79}"/>
              </a:ext>
            </a:extLst>
          </p:cNvPr>
          <p:cNvSpPr>
            <a:spLocks noGrp="1"/>
          </p:cNvSpPr>
          <p:nvPr>
            <p:ph sz="half" idx="10"/>
          </p:nvPr>
        </p:nvSpPr>
        <p:spPr>
          <a:xfrm>
            <a:off x="225047" y="1467348"/>
            <a:ext cx="2752950" cy="990151"/>
          </a:xfrm>
        </p:spPr>
        <p:txBody>
          <a:bodyPr/>
          <a:lstStyle/>
          <a:p>
            <a:r>
              <a:rPr lang="en-US" dirty="0"/>
              <a:t>The input series consists of T</a:t>
            </a:r>
            <a:r>
              <a:rPr lang="en-US" baseline="-25000" dirty="0"/>
              <a:t>X</a:t>
            </a:r>
            <a:r>
              <a:rPr lang="en-US" dirty="0"/>
              <a:t> time steps while the output may consist of T</a:t>
            </a:r>
            <a:r>
              <a:rPr lang="en-US" baseline="-25000" dirty="0"/>
              <a:t>Y</a:t>
            </a:r>
            <a:r>
              <a:rPr lang="en-US" dirty="0"/>
              <a:t> time steps.</a:t>
            </a:r>
          </a:p>
          <a:p>
            <a:r>
              <a:rPr lang="en-US" dirty="0"/>
              <a:t>T</a:t>
            </a:r>
            <a:r>
              <a:rPr lang="en-US" baseline="-25000" dirty="0"/>
              <a:t>Y</a:t>
            </a:r>
            <a:r>
              <a:rPr lang="en-US" dirty="0"/>
              <a:t> may be different from T</a:t>
            </a:r>
            <a:r>
              <a:rPr lang="en-US" baseline="-25000" dirty="0"/>
              <a:t>X</a:t>
            </a:r>
            <a:r>
              <a:rPr lang="en-US" dirty="0"/>
              <a:t> .</a:t>
            </a:r>
          </a:p>
          <a:p>
            <a:r>
              <a:rPr lang="en-US" dirty="0" err="1"/>
              <a:t>Generaly</a:t>
            </a:r>
            <a:r>
              <a:rPr lang="en-US" dirty="0"/>
              <a:t> speaking, series T</a:t>
            </a:r>
            <a:r>
              <a:rPr lang="en-US" baseline="-25000" dirty="0"/>
              <a:t>X</a:t>
            </a:r>
            <a:r>
              <a:rPr lang="en-US" dirty="0"/>
              <a:t>, T</a:t>
            </a:r>
            <a:r>
              <a:rPr lang="en-US" baseline="-25000" dirty="0"/>
              <a:t>Y</a:t>
            </a:r>
            <a:r>
              <a:rPr lang="en-US" dirty="0"/>
              <a:t> may start at different times steps.</a:t>
            </a:r>
          </a:p>
          <a:p>
            <a:endParaRPr lang="en-US" dirty="0"/>
          </a:p>
        </p:txBody>
      </p:sp>
      <p:grpSp>
        <p:nvGrpSpPr>
          <p:cNvPr id="107" name="Group 106">
            <a:extLst>
              <a:ext uri="{FF2B5EF4-FFF2-40B4-BE49-F238E27FC236}">
                <a16:creationId xmlns:a16="http://schemas.microsoft.com/office/drawing/2014/main" id="{2E97808B-A149-AB04-8376-A59239BA24DB}"/>
              </a:ext>
            </a:extLst>
          </p:cNvPr>
          <p:cNvGrpSpPr/>
          <p:nvPr/>
        </p:nvGrpSpPr>
        <p:grpSpPr>
          <a:xfrm>
            <a:off x="2977997" y="1276350"/>
            <a:ext cx="5920043" cy="3380498"/>
            <a:chOff x="2977997" y="1276350"/>
            <a:chExt cx="5920043" cy="3380498"/>
          </a:xfrm>
        </p:grpSpPr>
        <p:grpSp>
          <p:nvGrpSpPr>
            <p:cNvPr id="108" name="Group 107">
              <a:extLst>
                <a:ext uri="{FF2B5EF4-FFF2-40B4-BE49-F238E27FC236}">
                  <a16:creationId xmlns:a16="http://schemas.microsoft.com/office/drawing/2014/main" id="{61FEE14E-C81D-AA66-1CE5-2928B1814D05}"/>
                </a:ext>
              </a:extLst>
            </p:cNvPr>
            <p:cNvGrpSpPr/>
            <p:nvPr/>
          </p:nvGrpSpPr>
          <p:grpSpPr>
            <a:xfrm>
              <a:off x="2977997" y="1807682"/>
              <a:ext cx="943367" cy="2319183"/>
              <a:chOff x="3157029" y="1847312"/>
              <a:chExt cx="1275680" cy="2984726"/>
            </a:xfrm>
          </p:grpSpPr>
          <p:grpSp>
            <p:nvGrpSpPr>
              <p:cNvPr id="178" name="Group 177">
                <a:extLst>
                  <a:ext uri="{FF2B5EF4-FFF2-40B4-BE49-F238E27FC236}">
                    <a16:creationId xmlns:a16="http://schemas.microsoft.com/office/drawing/2014/main" id="{EDB551F9-74BE-E7EA-4C03-42CD0AF3140B}"/>
                  </a:ext>
                </a:extLst>
              </p:cNvPr>
              <p:cNvGrpSpPr/>
              <p:nvPr/>
            </p:nvGrpSpPr>
            <p:grpSpPr>
              <a:xfrm>
                <a:off x="3200400" y="2497849"/>
                <a:ext cx="1046333" cy="1494612"/>
                <a:chOff x="3200400" y="2497849"/>
                <a:chExt cx="1046333" cy="1494612"/>
              </a:xfrm>
            </p:grpSpPr>
            <p:grpSp>
              <p:nvGrpSpPr>
                <p:cNvPr id="184" name="Group 183">
                  <a:extLst>
                    <a:ext uri="{FF2B5EF4-FFF2-40B4-BE49-F238E27FC236}">
                      <a16:creationId xmlns:a16="http://schemas.microsoft.com/office/drawing/2014/main" id="{0EB49F8C-45DA-290A-DD1B-3308D3B005F7}"/>
                    </a:ext>
                  </a:extLst>
                </p:cNvPr>
                <p:cNvGrpSpPr/>
                <p:nvPr/>
              </p:nvGrpSpPr>
              <p:grpSpPr>
                <a:xfrm>
                  <a:off x="3837024" y="2497849"/>
                  <a:ext cx="409709" cy="1494612"/>
                  <a:chOff x="6201526" y="1646074"/>
                  <a:chExt cx="206422" cy="846521"/>
                </a:xfrm>
              </p:grpSpPr>
              <p:sp>
                <p:nvSpPr>
                  <p:cNvPr id="186" name="Rectangle 185">
                    <a:extLst>
                      <a:ext uri="{FF2B5EF4-FFF2-40B4-BE49-F238E27FC236}">
                        <a16:creationId xmlns:a16="http://schemas.microsoft.com/office/drawing/2014/main" id="{496C2413-4E21-6234-1F84-5895ECFA761F}"/>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87" name="Oval 186">
                    <a:extLst>
                      <a:ext uri="{FF2B5EF4-FFF2-40B4-BE49-F238E27FC236}">
                        <a16:creationId xmlns:a16="http://schemas.microsoft.com/office/drawing/2014/main" id="{264B52DA-DD6F-23BF-8C04-A3343ABD577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88" name="Oval 187">
                    <a:extLst>
                      <a:ext uri="{FF2B5EF4-FFF2-40B4-BE49-F238E27FC236}">
                        <a16:creationId xmlns:a16="http://schemas.microsoft.com/office/drawing/2014/main" id="{A11CD1E0-79B0-86C2-35F9-421385AADA8C}"/>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89" name="Oval 188">
                    <a:extLst>
                      <a:ext uri="{FF2B5EF4-FFF2-40B4-BE49-F238E27FC236}">
                        <a16:creationId xmlns:a16="http://schemas.microsoft.com/office/drawing/2014/main" id="{07120430-63A8-50C5-5BBC-362C59EE4008}"/>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90" name="Oval 189">
                    <a:extLst>
                      <a:ext uri="{FF2B5EF4-FFF2-40B4-BE49-F238E27FC236}">
                        <a16:creationId xmlns:a16="http://schemas.microsoft.com/office/drawing/2014/main" id="{1495C91F-6542-C4E3-8FC1-9E746A43753B}"/>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91" name="TextBox 190">
                    <a:extLst>
                      <a:ext uri="{FF2B5EF4-FFF2-40B4-BE49-F238E27FC236}">
                        <a16:creationId xmlns:a16="http://schemas.microsoft.com/office/drawing/2014/main" id="{C3812F59-3E02-3929-0518-628F67DD7BC3}"/>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85" name="Straight Arrow Connector 184">
                  <a:extLst>
                    <a:ext uri="{FF2B5EF4-FFF2-40B4-BE49-F238E27FC236}">
                      <a16:creationId xmlns:a16="http://schemas.microsoft.com/office/drawing/2014/main" id="{6F3D85D0-3AFD-AD00-E36F-A430A0D5ABD2}"/>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9" name="TextBox 178">
                <a:extLst>
                  <a:ext uri="{FF2B5EF4-FFF2-40B4-BE49-F238E27FC236}">
                    <a16:creationId xmlns:a16="http://schemas.microsoft.com/office/drawing/2014/main" id="{F5019E46-FE3B-0116-362D-1F596E3E098F}"/>
                  </a:ext>
                </a:extLst>
              </p:cNvPr>
              <p:cNvSpPr txBox="1"/>
              <p:nvPr/>
            </p:nvSpPr>
            <p:spPr>
              <a:xfrm>
                <a:off x="3157029" y="2755284"/>
                <a:ext cx="685162"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&lt;0&gt;</a:t>
                </a:r>
              </a:p>
            </p:txBody>
          </p:sp>
          <p:sp>
            <p:nvSpPr>
              <p:cNvPr id="180" name="TextBox 179">
                <a:extLst>
                  <a:ext uri="{FF2B5EF4-FFF2-40B4-BE49-F238E27FC236}">
                    <a16:creationId xmlns:a16="http://schemas.microsoft.com/office/drawing/2014/main" id="{34CB18D6-3EF7-48B7-9114-EBFA874B874A}"/>
                  </a:ext>
                </a:extLst>
              </p:cNvPr>
              <p:cNvSpPr txBox="1"/>
              <p:nvPr/>
            </p:nvSpPr>
            <p:spPr>
              <a:xfrm>
                <a:off x="3696861" y="1847312"/>
                <a:ext cx="685163"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&lt;1&gt;</a:t>
                </a:r>
              </a:p>
            </p:txBody>
          </p:sp>
          <p:sp>
            <p:nvSpPr>
              <p:cNvPr id="181" name="TextBox 180">
                <a:extLst>
                  <a:ext uri="{FF2B5EF4-FFF2-40B4-BE49-F238E27FC236}">
                    <a16:creationId xmlns:a16="http://schemas.microsoft.com/office/drawing/2014/main" id="{1ED6F62E-3550-51BA-2BEF-43B4DE43BB62}"/>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&lt;1&gt;</a:t>
                </a:r>
              </a:p>
            </p:txBody>
          </p:sp>
          <p:cxnSp>
            <p:nvCxnSpPr>
              <p:cNvPr id="182" name="Straight Arrow Connector 181">
                <a:extLst>
                  <a:ext uri="{FF2B5EF4-FFF2-40B4-BE49-F238E27FC236}">
                    <a16:creationId xmlns:a16="http://schemas.microsoft.com/office/drawing/2014/main" id="{981D2A7B-4893-26A4-2287-97EBD992F70A}"/>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481544E0-8AD0-229B-0D78-E95357C965E0}"/>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9" name="Group 108">
              <a:extLst>
                <a:ext uri="{FF2B5EF4-FFF2-40B4-BE49-F238E27FC236}">
                  <a16:creationId xmlns:a16="http://schemas.microsoft.com/office/drawing/2014/main" id="{08E8022D-DA38-BC9A-57B2-95F92535D05C}"/>
                </a:ext>
              </a:extLst>
            </p:cNvPr>
            <p:cNvGrpSpPr/>
            <p:nvPr/>
          </p:nvGrpSpPr>
          <p:grpSpPr>
            <a:xfrm>
              <a:off x="3859762" y="1807682"/>
              <a:ext cx="969750" cy="2319183"/>
              <a:chOff x="3121353" y="1847312"/>
              <a:chExt cx="1311356" cy="2984726"/>
            </a:xfrm>
          </p:grpSpPr>
          <p:grpSp>
            <p:nvGrpSpPr>
              <p:cNvPr id="164" name="Group 163">
                <a:extLst>
                  <a:ext uri="{FF2B5EF4-FFF2-40B4-BE49-F238E27FC236}">
                    <a16:creationId xmlns:a16="http://schemas.microsoft.com/office/drawing/2014/main" id="{4D5F0E9D-4B1F-1D1F-5ECB-FD8D495E5172}"/>
                  </a:ext>
                </a:extLst>
              </p:cNvPr>
              <p:cNvGrpSpPr/>
              <p:nvPr/>
            </p:nvGrpSpPr>
            <p:grpSpPr>
              <a:xfrm>
                <a:off x="3164724" y="2497849"/>
                <a:ext cx="1082009" cy="1494612"/>
                <a:chOff x="3164724" y="2497849"/>
                <a:chExt cx="1082009" cy="1494612"/>
              </a:xfrm>
            </p:grpSpPr>
            <p:grpSp>
              <p:nvGrpSpPr>
                <p:cNvPr id="170" name="Group 169">
                  <a:extLst>
                    <a:ext uri="{FF2B5EF4-FFF2-40B4-BE49-F238E27FC236}">
                      <a16:creationId xmlns:a16="http://schemas.microsoft.com/office/drawing/2014/main" id="{5AD305CD-82C8-BD04-28E5-944CB41777F3}"/>
                    </a:ext>
                  </a:extLst>
                </p:cNvPr>
                <p:cNvGrpSpPr/>
                <p:nvPr/>
              </p:nvGrpSpPr>
              <p:grpSpPr>
                <a:xfrm>
                  <a:off x="3837024" y="2497849"/>
                  <a:ext cx="409709" cy="1494612"/>
                  <a:chOff x="6201526" y="1646074"/>
                  <a:chExt cx="206422" cy="846521"/>
                </a:xfrm>
              </p:grpSpPr>
              <p:sp>
                <p:nvSpPr>
                  <p:cNvPr id="172" name="Rectangle 171">
                    <a:extLst>
                      <a:ext uri="{FF2B5EF4-FFF2-40B4-BE49-F238E27FC236}">
                        <a16:creationId xmlns:a16="http://schemas.microsoft.com/office/drawing/2014/main" id="{4B9B936A-DB5F-6E88-FCFB-73FD293B2A62}"/>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73" name="Oval 172">
                    <a:extLst>
                      <a:ext uri="{FF2B5EF4-FFF2-40B4-BE49-F238E27FC236}">
                        <a16:creationId xmlns:a16="http://schemas.microsoft.com/office/drawing/2014/main" id="{2A3A4FAF-0BEC-6F1D-5F9C-5C797D751D9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4" name="Oval 173">
                    <a:extLst>
                      <a:ext uri="{FF2B5EF4-FFF2-40B4-BE49-F238E27FC236}">
                        <a16:creationId xmlns:a16="http://schemas.microsoft.com/office/drawing/2014/main" id="{65A6E09A-342E-EB6B-5BF8-D402F4E837CC}"/>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5" name="Oval 174">
                    <a:extLst>
                      <a:ext uri="{FF2B5EF4-FFF2-40B4-BE49-F238E27FC236}">
                        <a16:creationId xmlns:a16="http://schemas.microsoft.com/office/drawing/2014/main" id="{61BE2563-8A4B-996C-4224-C1F01CA0000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6" name="Oval 175">
                    <a:extLst>
                      <a:ext uri="{FF2B5EF4-FFF2-40B4-BE49-F238E27FC236}">
                        <a16:creationId xmlns:a16="http://schemas.microsoft.com/office/drawing/2014/main" id="{064688EA-78FA-5A8E-AE31-4BD791C66405}"/>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7" name="TextBox 176">
                    <a:extLst>
                      <a:ext uri="{FF2B5EF4-FFF2-40B4-BE49-F238E27FC236}">
                        <a16:creationId xmlns:a16="http://schemas.microsoft.com/office/drawing/2014/main" id="{094ACC90-63E3-0015-B7EE-BD78961AB432}"/>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71" name="Straight Arrow Connector 170">
                  <a:extLst>
                    <a:ext uri="{FF2B5EF4-FFF2-40B4-BE49-F238E27FC236}">
                      <a16:creationId xmlns:a16="http://schemas.microsoft.com/office/drawing/2014/main" id="{95D62686-DEEF-A803-3035-489E31A70EA2}"/>
                    </a:ext>
                  </a:extLst>
                </p:cNvPr>
                <p:cNvCxnSpPr/>
                <p:nvPr/>
              </p:nvCxnSpPr>
              <p:spPr bwMode="auto">
                <a:xfrm flipV="1">
                  <a:off x="3164724"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 name="TextBox 164">
                <a:extLst>
                  <a:ext uri="{FF2B5EF4-FFF2-40B4-BE49-F238E27FC236}">
                    <a16:creationId xmlns:a16="http://schemas.microsoft.com/office/drawing/2014/main" id="{4A0FC100-5085-2104-3FD4-575A63942414}"/>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&lt;1&gt;</a:t>
                </a:r>
              </a:p>
            </p:txBody>
          </p:sp>
          <p:sp>
            <p:nvSpPr>
              <p:cNvPr id="166" name="TextBox 165">
                <a:extLst>
                  <a:ext uri="{FF2B5EF4-FFF2-40B4-BE49-F238E27FC236}">
                    <a16:creationId xmlns:a16="http://schemas.microsoft.com/office/drawing/2014/main" id="{E826FB69-8EEF-73FF-F2FB-4E3064649A1A}"/>
                  </a:ext>
                </a:extLst>
              </p:cNvPr>
              <p:cNvSpPr txBox="1"/>
              <p:nvPr/>
            </p:nvSpPr>
            <p:spPr>
              <a:xfrm>
                <a:off x="3696861" y="1847312"/>
                <a:ext cx="685163"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&lt;2&gt;</a:t>
                </a:r>
              </a:p>
            </p:txBody>
          </p:sp>
          <p:sp>
            <p:nvSpPr>
              <p:cNvPr id="167" name="TextBox 166">
                <a:extLst>
                  <a:ext uri="{FF2B5EF4-FFF2-40B4-BE49-F238E27FC236}">
                    <a16:creationId xmlns:a16="http://schemas.microsoft.com/office/drawing/2014/main" id="{685CAF04-FBF8-1A5B-EAE5-08ECF6CA5403}"/>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&lt;2&gt;</a:t>
                </a:r>
              </a:p>
            </p:txBody>
          </p:sp>
          <p:cxnSp>
            <p:nvCxnSpPr>
              <p:cNvPr id="168" name="Straight Arrow Connector 167">
                <a:extLst>
                  <a:ext uri="{FF2B5EF4-FFF2-40B4-BE49-F238E27FC236}">
                    <a16:creationId xmlns:a16="http://schemas.microsoft.com/office/drawing/2014/main" id="{7831FD7C-A6FE-C70B-72FD-41BA3D82BAA3}"/>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B5800950-D83B-0A9B-D1DD-18B5EE6B5C5A}"/>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0" name="TextBox 109">
              <a:extLst>
                <a:ext uri="{FF2B5EF4-FFF2-40B4-BE49-F238E27FC236}">
                  <a16:creationId xmlns:a16="http://schemas.microsoft.com/office/drawing/2014/main" id="{DF9D0D08-82F3-4FCE-7841-EB098B115A94}"/>
                </a:ext>
              </a:extLst>
            </p:cNvPr>
            <p:cNvSpPr txBox="1"/>
            <p:nvPr/>
          </p:nvSpPr>
          <p:spPr>
            <a:xfrm>
              <a:off x="5207879" y="2652345"/>
              <a:ext cx="506678" cy="286361"/>
            </a:xfrm>
            <a:prstGeom prst="rect">
              <a:avLst/>
            </a:prstGeom>
            <a:noFill/>
            <a:ln w="12700">
              <a:noFill/>
            </a:ln>
          </p:spPr>
          <p:txBody>
            <a:bodyPr wrap="square" lIns="0" tIns="0" rIns="0" bIns="34290" rtlCol="0">
              <a:spAutoFit/>
            </a:bodyPr>
            <a:lstStyle/>
            <a:p>
              <a:pPr algn="ctr"/>
              <a:r>
                <a:rPr lang="en-US" sz="1600" b="1" dirty="0"/>
                <a:t>…</a:t>
              </a:r>
              <a:endParaRPr lang="en-US" sz="1600" b="1" baseline="30000" dirty="0"/>
            </a:p>
          </p:txBody>
        </p:sp>
        <p:grpSp>
          <p:nvGrpSpPr>
            <p:cNvPr id="111" name="Group 110">
              <a:extLst>
                <a:ext uri="{FF2B5EF4-FFF2-40B4-BE49-F238E27FC236}">
                  <a16:creationId xmlns:a16="http://schemas.microsoft.com/office/drawing/2014/main" id="{E831FE01-F910-C708-BD05-FAE0E69D8469}"/>
                </a:ext>
              </a:extLst>
            </p:cNvPr>
            <p:cNvGrpSpPr/>
            <p:nvPr/>
          </p:nvGrpSpPr>
          <p:grpSpPr>
            <a:xfrm>
              <a:off x="5564490" y="1807682"/>
              <a:ext cx="1095274" cy="2319183"/>
              <a:chOff x="2951611" y="1847312"/>
              <a:chExt cx="1481098" cy="2984726"/>
            </a:xfrm>
          </p:grpSpPr>
          <p:grpSp>
            <p:nvGrpSpPr>
              <p:cNvPr id="150" name="Group 149">
                <a:extLst>
                  <a:ext uri="{FF2B5EF4-FFF2-40B4-BE49-F238E27FC236}">
                    <a16:creationId xmlns:a16="http://schemas.microsoft.com/office/drawing/2014/main" id="{FE3F6AF0-5DD6-961A-B1B9-205C7607F408}"/>
                  </a:ext>
                </a:extLst>
              </p:cNvPr>
              <p:cNvGrpSpPr/>
              <p:nvPr/>
            </p:nvGrpSpPr>
            <p:grpSpPr>
              <a:xfrm>
                <a:off x="3200400" y="2497849"/>
                <a:ext cx="1046333" cy="1494612"/>
                <a:chOff x="3200400" y="2497849"/>
                <a:chExt cx="1046333" cy="1494612"/>
              </a:xfrm>
            </p:grpSpPr>
            <p:grpSp>
              <p:nvGrpSpPr>
                <p:cNvPr id="156" name="Group 155">
                  <a:extLst>
                    <a:ext uri="{FF2B5EF4-FFF2-40B4-BE49-F238E27FC236}">
                      <a16:creationId xmlns:a16="http://schemas.microsoft.com/office/drawing/2014/main" id="{10FFB299-D6A8-1E3D-64E1-FF77E54FE603}"/>
                    </a:ext>
                  </a:extLst>
                </p:cNvPr>
                <p:cNvGrpSpPr/>
                <p:nvPr/>
              </p:nvGrpSpPr>
              <p:grpSpPr>
                <a:xfrm>
                  <a:off x="3837024" y="2497849"/>
                  <a:ext cx="409709" cy="1494612"/>
                  <a:chOff x="6201526" y="1646074"/>
                  <a:chExt cx="206422" cy="846521"/>
                </a:xfrm>
              </p:grpSpPr>
              <p:sp>
                <p:nvSpPr>
                  <p:cNvPr id="158" name="Rectangle 157">
                    <a:extLst>
                      <a:ext uri="{FF2B5EF4-FFF2-40B4-BE49-F238E27FC236}">
                        <a16:creationId xmlns:a16="http://schemas.microsoft.com/office/drawing/2014/main" id="{5F832FF9-B3B0-A0A7-8E8B-125F112DD9BA}"/>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59" name="Oval 158">
                    <a:extLst>
                      <a:ext uri="{FF2B5EF4-FFF2-40B4-BE49-F238E27FC236}">
                        <a16:creationId xmlns:a16="http://schemas.microsoft.com/office/drawing/2014/main" id="{1E6154C8-E912-0AB7-7F9D-7E5DEF33D872}"/>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60" name="Oval 159">
                    <a:extLst>
                      <a:ext uri="{FF2B5EF4-FFF2-40B4-BE49-F238E27FC236}">
                        <a16:creationId xmlns:a16="http://schemas.microsoft.com/office/drawing/2014/main" id="{1BD85992-CE74-DD67-D998-5721E229DEE7}"/>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61" name="Oval 160">
                    <a:extLst>
                      <a:ext uri="{FF2B5EF4-FFF2-40B4-BE49-F238E27FC236}">
                        <a16:creationId xmlns:a16="http://schemas.microsoft.com/office/drawing/2014/main" id="{F183AADC-036E-E10E-48C9-F2CDC69A7C4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62" name="Oval 161">
                    <a:extLst>
                      <a:ext uri="{FF2B5EF4-FFF2-40B4-BE49-F238E27FC236}">
                        <a16:creationId xmlns:a16="http://schemas.microsoft.com/office/drawing/2014/main" id="{0C77CF76-7686-6F1F-0356-C813995CD106}"/>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63" name="TextBox 162">
                    <a:extLst>
                      <a:ext uri="{FF2B5EF4-FFF2-40B4-BE49-F238E27FC236}">
                        <a16:creationId xmlns:a16="http://schemas.microsoft.com/office/drawing/2014/main" id="{D967DF7A-7C9E-167C-893E-78E1423304D6}"/>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57" name="Straight Arrow Connector 156">
                  <a:extLst>
                    <a:ext uri="{FF2B5EF4-FFF2-40B4-BE49-F238E27FC236}">
                      <a16:creationId xmlns:a16="http://schemas.microsoft.com/office/drawing/2014/main" id="{ABDFFEE2-30C1-4D7E-A119-6297B8528FFD}"/>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1" name="TextBox 150">
                <a:extLst>
                  <a:ext uri="{FF2B5EF4-FFF2-40B4-BE49-F238E27FC236}">
                    <a16:creationId xmlns:a16="http://schemas.microsoft.com/office/drawing/2014/main" id="{D7D43FDE-0F8C-17F3-A2F4-E3D71A4F7A76}"/>
                  </a:ext>
                </a:extLst>
              </p:cNvPr>
              <p:cNvSpPr txBox="1"/>
              <p:nvPr/>
            </p:nvSpPr>
            <p:spPr>
              <a:xfrm>
                <a:off x="2951611" y="2755284"/>
                <a:ext cx="890581" cy="408583"/>
              </a:xfrm>
              <a:prstGeom prst="rect">
                <a:avLst/>
              </a:prstGeom>
              <a:noFill/>
              <a:ln w="12700">
                <a:noFill/>
              </a:ln>
            </p:spPr>
            <p:txBody>
              <a:bodyPr wrap="square" lIns="0" tIns="0" rIns="0" bIns="34290" rtlCol="0">
                <a:spAutoFit/>
              </a:bodyPr>
              <a:lstStyle/>
              <a:p>
                <a:pPr algn="ctr"/>
                <a:r>
                  <a:rPr lang="en-US" sz="1600" dirty="0"/>
                  <a:t>A</a:t>
                </a:r>
                <a:r>
                  <a:rPr lang="en-US" sz="1600" baseline="30000" dirty="0"/>
                  <a:t>&lt;Tx-1&gt;</a:t>
                </a:r>
              </a:p>
            </p:txBody>
          </p:sp>
          <p:sp>
            <p:nvSpPr>
              <p:cNvPr id="152" name="TextBox 151">
                <a:extLst>
                  <a:ext uri="{FF2B5EF4-FFF2-40B4-BE49-F238E27FC236}">
                    <a16:creationId xmlns:a16="http://schemas.microsoft.com/office/drawing/2014/main" id="{DCB45D91-759D-1E3E-2B61-5D2E9CE76065}"/>
                  </a:ext>
                </a:extLst>
              </p:cNvPr>
              <p:cNvSpPr txBox="1"/>
              <p:nvPr/>
            </p:nvSpPr>
            <p:spPr>
              <a:xfrm>
                <a:off x="3696860" y="1847312"/>
                <a:ext cx="685162"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&lt;Tx&gt;</a:t>
                </a:r>
              </a:p>
            </p:txBody>
          </p:sp>
          <p:sp>
            <p:nvSpPr>
              <p:cNvPr id="153" name="TextBox 152">
                <a:extLst>
                  <a:ext uri="{FF2B5EF4-FFF2-40B4-BE49-F238E27FC236}">
                    <a16:creationId xmlns:a16="http://schemas.microsoft.com/office/drawing/2014/main" id="{7E6E574A-DB1A-65C4-0CEE-CBD9E8C089F3}"/>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&lt;Tx&gt;</a:t>
                </a:r>
              </a:p>
            </p:txBody>
          </p:sp>
          <p:cxnSp>
            <p:nvCxnSpPr>
              <p:cNvPr id="154" name="Straight Arrow Connector 153">
                <a:extLst>
                  <a:ext uri="{FF2B5EF4-FFF2-40B4-BE49-F238E27FC236}">
                    <a16:creationId xmlns:a16="http://schemas.microsoft.com/office/drawing/2014/main" id="{D7C6EF19-51BD-A709-7413-2271C02BE223}"/>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a:extLst>
                  <a:ext uri="{FF2B5EF4-FFF2-40B4-BE49-F238E27FC236}">
                    <a16:creationId xmlns:a16="http://schemas.microsoft.com/office/drawing/2014/main" id="{99C9EE46-25B2-E4E0-7016-88AECD7AFAA4}"/>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2" name="TextBox 111">
              <a:extLst>
                <a:ext uri="{FF2B5EF4-FFF2-40B4-BE49-F238E27FC236}">
                  <a16:creationId xmlns:a16="http://schemas.microsoft.com/office/drawing/2014/main" id="{D1CF2518-EBE6-EE81-BA9E-80165BC7D2C0}"/>
                </a:ext>
              </a:extLst>
            </p:cNvPr>
            <p:cNvSpPr txBox="1"/>
            <p:nvPr/>
          </p:nvSpPr>
          <p:spPr>
            <a:xfrm>
              <a:off x="7016409" y="2635298"/>
              <a:ext cx="506678" cy="286361"/>
            </a:xfrm>
            <a:prstGeom prst="rect">
              <a:avLst/>
            </a:prstGeom>
            <a:noFill/>
            <a:ln w="12700">
              <a:noFill/>
            </a:ln>
          </p:spPr>
          <p:txBody>
            <a:bodyPr wrap="square" lIns="0" tIns="0" rIns="0" bIns="34290" rtlCol="0">
              <a:spAutoFit/>
            </a:bodyPr>
            <a:lstStyle/>
            <a:p>
              <a:pPr algn="ctr"/>
              <a:r>
                <a:rPr lang="en-US" sz="1600" b="1" dirty="0"/>
                <a:t>…</a:t>
              </a:r>
              <a:endParaRPr lang="en-US" sz="1600" b="1" baseline="30000" dirty="0"/>
            </a:p>
          </p:txBody>
        </p:sp>
        <p:grpSp>
          <p:nvGrpSpPr>
            <p:cNvPr id="113" name="Group 112">
              <a:extLst>
                <a:ext uri="{FF2B5EF4-FFF2-40B4-BE49-F238E27FC236}">
                  <a16:creationId xmlns:a16="http://schemas.microsoft.com/office/drawing/2014/main" id="{4CE660C5-6DB2-34CF-5504-6A5EDB779162}"/>
                </a:ext>
              </a:extLst>
            </p:cNvPr>
            <p:cNvGrpSpPr/>
            <p:nvPr/>
          </p:nvGrpSpPr>
          <p:grpSpPr>
            <a:xfrm>
              <a:off x="7268767" y="1807682"/>
              <a:ext cx="1125758" cy="1666818"/>
              <a:chOff x="2859703" y="1847312"/>
              <a:chExt cx="1522320" cy="2145149"/>
            </a:xfrm>
          </p:grpSpPr>
          <p:grpSp>
            <p:nvGrpSpPr>
              <p:cNvPr id="138" name="Group 137">
                <a:extLst>
                  <a:ext uri="{FF2B5EF4-FFF2-40B4-BE49-F238E27FC236}">
                    <a16:creationId xmlns:a16="http://schemas.microsoft.com/office/drawing/2014/main" id="{F5455D7D-70EE-F0F6-9B6D-9572E7239C5B}"/>
                  </a:ext>
                </a:extLst>
              </p:cNvPr>
              <p:cNvGrpSpPr/>
              <p:nvPr/>
            </p:nvGrpSpPr>
            <p:grpSpPr>
              <a:xfrm>
                <a:off x="3200400" y="2497849"/>
                <a:ext cx="1046333" cy="1494612"/>
                <a:chOff x="3200400" y="2497849"/>
                <a:chExt cx="1046333" cy="1494612"/>
              </a:xfrm>
            </p:grpSpPr>
            <p:grpSp>
              <p:nvGrpSpPr>
                <p:cNvPr id="142" name="Group 141">
                  <a:extLst>
                    <a:ext uri="{FF2B5EF4-FFF2-40B4-BE49-F238E27FC236}">
                      <a16:creationId xmlns:a16="http://schemas.microsoft.com/office/drawing/2014/main" id="{E0E05C91-6554-4174-C1B5-F90765C6F8EB}"/>
                    </a:ext>
                  </a:extLst>
                </p:cNvPr>
                <p:cNvGrpSpPr/>
                <p:nvPr/>
              </p:nvGrpSpPr>
              <p:grpSpPr>
                <a:xfrm>
                  <a:off x="3837024" y="2497849"/>
                  <a:ext cx="409709" cy="1494612"/>
                  <a:chOff x="6201526" y="1646074"/>
                  <a:chExt cx="206422" cy="846521"/>
                </a:xfrm>
              </p:grpSpPr>
              <p:sp>
                <p:nvSpPr>
                  <p:cNvPr id="144" name="Rectangle 143">
                    <a:extLst>
                      <a:ext uri="{FF2B5EF4-FFF2-40B4-BE49-F238E27FC236}">
                        <a16:creationId xmlns:a16="http://schemas.microsoft.com/office/drawing/2014/main" id="{A21E93A1-3DC1-7FC9-2371-D3C8C1E15C50}"/>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45" name="Oval 144">
                    <a:extLst>
                      <a:ext uri="{FF2B5EF4-FFF2-40B4-BE49-F238E27FC236}">
                        <a16:creationId xmlns:a16="http://schemas.microsoft.com/office/drawing/2014/main" id="{FFC6624C-0908-E9FC-512E-A12C68792D2D}"/>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6" name="Oval 145">
                    <a:extLst>
                      <a:ext uri="{FF2B5EF4-FFF2-40B4-BE49-F238E27FC236}">
                        <a16:creationId xmlns:a16="http://schemas.microsoft.com/office/drawing/2014/main" id="{AD4CB81B-96B1-37C9-AE04-E52F7303223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7" name="Oval 146">
                    <a:extLst>
                      <a:ext uri="{FF2B5EF4-FFF2-40B4-BE49-F238E27FC236}">
                        <a16:creationId xmlns:a16="http://schemas.microsoft.com/office/drawing/2014/main" id="{D4545630-E8F7-0C67-7D52-0DD147369BA6}"/>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8" name="Oval 147">
                    <a:extLst>
                      <a:ext uri="{FF2B5EF4-FFF2-40B4-BE49-F238E27FC236}">
                        <a16:creationId xmlns:a16="http://schemas.microsoft.com/office/drawing/2014/main" id="{A2E76489-2B52-1FF0-68C3-E3E13BD638F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9" name="TextBox 148">
                    <a:extLst>
                      <a:ext uri="{FF2B5EF4-FFF2-40B4-BE49-F238E27FC236}">
                        <a16:creationId xmlns:a16="http://schemas.microsoft.com/office/drawing/2014/main" id="{49B52D47-7FB2-62C8-5523-9CF3CBDBD132}"/>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43" name="Straight Arrow Connector 142">
                  <a:extLst>
                    <a:ext uri="{FF2B5EF4-FFF2-40B4-BE49-F238E27FC236}">
                      <a16:creationId xmlns:a16="http://schemas.microsoft.com/office/drawing/2014/main" id="{987BBFE3-DAEC-25A0-33A1-2DB4CE7CB631}"/>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9" name="TextBox 138">
                <a:extLst>
                  <a:ext uri="{FF2B5EF4-FFF2-40B4-BE49-F238E27FC236}">
                    <a16:creationId xmlns:a16="http://schemas.microsoft.com/office/drawing/2014/main" id="{058D59B3-F152-B5CB-25EE-1EE4DCB7BE90}"/>
                  </a:ext>
                </a:extLst>
              </p:cNvPr>
              <p:cNvSpPr txBox="1"/>
              <p:nvPr/>
            </p:nvSpPr>
            <p:spPr>
              <a:xfrm>
                <a:off x="2859703" y="2755286"/>
                <a:ext cx="982490" cy="408583"/>
              </a:xfrm>
              <a:prstGeom prst="rect">
                <a:avLst/>
              </a:prstGeom>
              <a:noFill/>
              <a:ln w="12700">
                <a:noFill/>
              </a:ln>
            </p:spPr>
            <p:txBody>
              <a:bodyPr wrap="square" lIns="0" tIns="0" rIns="0" bIns="34290" rtlCol="0">
                <a:spAutoFit/>
              </a:bodyPr>
              <a:lstStyle/>
              <a:p>
                <a:pPr algn="ctr"/>
                <a:r>
                  <a:rPr lang="en-US" sz="1600" dirty="0"/>
                  <a:t>A</a:t>
                </a:r>
                <a:r>
                  <a:rPr lang="en-US" sz="1600" baseline="30000" dirty="0"/>
                  <a:t>&lt;Ty-1&gt;</a:t>
                </a:r>
              </a:p>
            </p:txBody>
          </p:sp>
          <p:sp>
            <p:nvSpPr>
              <p:cNvPr id="140" name="TextBox 139">
                <a:extLst>
                  <a:ext uri="{FF2B5EF4-FFF2-40B4-BE49-F238E27FC236}">
                    <a16:creationId xmlns:a16="http://schemas.microsoft.com/office/drawing/2014/main" id="{73E49FC5-3EFA-42A2-48EA-CF12996CF6BF}"/>
                  </a:ext>
                </a:extLst>
              </p:cNvPr>
              <p:cNvSpPr txBox="1"/>
              <p:nvPr/>
            </p:nvSpPr>
            <p:spPr>
              <a:xfrm>
                <a:off x="3696861" y="1847312"/>
                <a:ext cx="685162"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&lt;Ty&gt;</a:t>
                </a:r>
              </a:p>
            </p:txBody>
          </p:sp>
          <p:cxnSp>
            <p:nvCxnSpPr>
              <p:cNvPr id="141" name="Straight Arrow Connector 140">
                <a:extLst>
                  <a:ext uri="{FF2B5EF4-FFF2-40B4-BE49-F238E27FC236}">
                    <a16:creationId xmlns:a16="http://schemas.microsoft.com/office/drawing/2014/main" id="{99B275E0-3D41-D2DA-F106-5C59A59D22FA}"/>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4" name="Straight Arrow Connector 113">
              <a:extLst>
                <a:ext uri="{FF2B5EF4-FFF2-40B4-BE49-F238E27FC236}">
                  <a16:creationId xmlns:a16="http://schemas.microsoft.com/office/drawing/2014/main" id="{D69265D9-28BF-2AB4-B35E-FBFC066D0E7D}"/>
                </a:ext>
              </a:extLst>
            </p:cNvPr>
            <p:cNvCxnSpPr/>
            <p:nvPr/>
          </p:nvCxnSpPr>
          <p:spPr bwMode="auto">
            <a:xfrm flipV="1">
              <a:off x="8423436" y="2832642"/>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a:extLst>
                <a:ext uri="{FF2B5EF4-FFF2-40B4-BE49-F238E27FC236}">
                  <a16:creationId xmlns:a16="http://schemas.microsoft.com/office/drawing/2014/main" id="{700479EF-EFDD-9BCD-316F-BAFE2DC18D9F}"/>
                </a:ext>
              </a:extLst>
            </p:cNvPr>
            <p:cNvSpPr txBox="1"/>
            <p:nvPr/>
          </p:nvSpPr>
          <p:spPr>
            <a:xfrm>
              <a:off x="8391362" y="2506459"/>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&lt;Ty&gt;</a:t>
              </a:r>
            </a:p>
          </p:txBody>
        </p:sp>
        <p:cxnSp>
          <p:nvCxnSpPr>
            <p:cNvPr id="116" name="Straight Arrow Connector 115">
              <a:extLst>
                <a:ext uri="{FF2B5EF4-FFF2-40B4-BE49-F238E27FC236}">
                  <a16:creationId xmlns:a16="http://schemas.microsoft.com/office/drawing/2014/main" id="{E69D5919-1385-1E59-6D02-34E66B74022D}"/>
                </a:ext>
              </a:extLst>
            </p:cNvPr>
            <p:cNvCxnSpPr/>
            <p:nvPr/>
          </p:nvCxnSpPr>
          <p:spPr bwMode="auto">
            <a:xfrm flipV="1">
              <a:off x="4732340" y="2831894"/>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TextBox 116">
              <a:extLst>
                <a:ext uri="{FF2B5EF4-FFF2-40B4-BE49-F238E27FC236}">
                  <a16:creationId xmlns:a16="http://schemas.microsoft.com/office/drawing/2014/main" id="{8651112F-3682-85B4-B0A4-A424C057B63B}"/>
                </a:ext>
              </a:extLst>
            </p:cNvPr>
            <p:cNvSpPr txBox="1"/>
            <p:nvPr/>
          </p:nvSpPr>
          <p:spPr>
            <a:xfrm>
              <a:off x="4700267" y="2505711"/>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&lt;2&gt;</a:t>
              </a:r>
            </a:p>
          </p:txBody>
        </p:sp>
        <p:cxnSp>
          <p:nvCxnSpPr>
            <p:cNvPr id="118" name="Straight Arrow Connector 117">
              <a:extLst>
                <a:ext uri="{FF2B5EF4-FFF2-40B4-BE49-F238E27FC236}">
                  <a16:creationId xmlns:a16="http://schemas.microsoft.com/office/drawing/2014/main" id="{909A8793-8549-7A68-0879-8367BEFFD339}"/>
                </a:ext>
              </a:extLst>
            </p:cNvPr>
            <p:cNvCxnSpPr/>
            <p:nvPr/>
          </p:nvCxnSpPr>
          <p:spPr bwMode="auto">
            <a:xfrm flipV="1">
              <a:off x="6596043" y="2822181"/>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TextBox 118">
              <a:extLst>
                <a:ext uri="{FF2B5EF4-FFF2-40B4-BE49-F238E27FC236}">
                  <a16:creationId xmlns:a16="http://schemas.microsoft.com/office/drawing/2014/main" id="{C5137954-5E17-F7F1-9E4D-D8ACB117072D}"/>
                </a:ext>
              </a:extLst>
            </p:cNvPr>
            <p:cNvSpPr txBox="1"/>
            <p:nvPr/>
          </p:nvSpPr>
          <p:spPr>
            <a:xfrm>
              <a:off x="6563970" y="2495998"/>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&lt;Tx&gt;</a:t>
              </a:r>
            </a:p>
          </p:txBody>
        </p:sp>
        <p:sp>
          <p:nvSpPr>
            <p:cNvPr id="120" name="Left Brace 119">
              <a:extLst>
                <a:ext uri="{FF2B5EF4-FFF2-40B4-BE49-F238E27FC236}">
                  <a16:creationId xmlns:a16="http://schemas.microsoft.com/office/drawing/2014/main" id="{7C185C8C-F150-BDFD-5873-BFEDD889325A}"/>
                </a:ext>
              </a:extLst>
            </p:cNvPr>
            <p:cNvSpPr/>
            <p:nvPr/>
          </p:nvSpPr>
          <p:spPr bwMode="auto">
            <a:xfrm rot="5400000">
              <a:off x="5758470" y="-845440"/>
              <a:ext cx="246762" cy="5023512"/>
            </a:xfrm>
            <a:prstGeom prst="leftBrace">
              <a:avLst>
                <a:gd name="adj1" fmla="val 42738"/>
                <a:gd name="adj2" fmla="val 51684"/>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21" name="Left Brace 120">
              <a:extLst>
                <a:ext uri="{FF2B5EF4-FFF2-40B4-BE49-F238E27FC236}">
                  <a16:creationId xmlns:a16="http://schemas.microsoft.com/office/drawing/2014/main" id="{53877158-6BF4-0213-5564-CBC3938F9AA9}"/>
                </a:ext>
              </a:extLst>
            </p:cNvPr>
            <p:cNvSpPr/>
            <p:nvPr/>
          </p:nvSpPr>
          <p:spPr bwMode="auto">
            <a:xfrm rot="16200000" flipV="1">
              <a:off x="4905358" y="2687393"/>
              <a:ext cx="285014" cy="3195047"/>
            </a:xfrm>
            <a:prstGeom prst="leftBrace">
              <a:avLst>
                <a:gd name="adj1" fmla="val 42738"/>
                <a:gd name="adj2" fmla="val 51684"/>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22" name="TextBox 121">
              <a:extLst>
                <a:ext uri="{FF2B5EF4-FFF2-40B4-BE49-F238E27FC236}">
                  <a16:creationId xmlns:a16="http://schemas.microsoft.com/office/drawing/2014/main" id="{13107EC1-813D-E9AF-49DC-E8524FD96826}"/>
                </a:ext>
              </a:extLst>
            </p:cNvPr>
            <p:cNvSpPr txBox="1"/>
            <p:nvPr/>
          </p:nvSpPr>
          <p:spPr>
            <a:xfrm>
              <a:off x="5608925" y="1276350"/>
              <a:ext cx="506678" cy="286361"/>
            </a:xfrm>
            <a:prstGeom prst="rect">
              <a:avLst/>
            </a:prstGeom>
            <a:noFill/>
            <a:ln w="12700">
              <a:noFill/>
            </a:ln>
          </p:spPr>
          <p:txBody>
            <a:bodyPr wrap="square" lIns="0" tIns="0" rIns="0" bIns="34290" rtlCol="0">
              <a:spAutoFit/>
            </a:bodyPr>
            <a:lstStyle/>
            <a:p>
              <a:pPr algn="ctr"/>
              <a:r>
                <a:rPr lang="en-US" sz="1600" dirty="0"/>
                <a:t>T</a:t>
              </a:r>
              <a:r>
                <a:rPr lang="en-US" sz="1600" baseline="-25000" dirty="0"/>
                <a:t>Y</a:t>
              </a:r>
            </a:p>
          </p:txBody>
        </p:sp>
        <p:sp>
          <p:nvSpPr>
            <p:cNvPr id="123" name="TextBox 122">
              <a:extLst>
                <a:ext uri="{FF2B5EF4-FFF2-40B4-BE49-F238E27FC236}">
                  <a16:creationId xmlns:a16="http://schemas.microsoft.com/office/drawing/2014/main" id="{9F6F496F-E07E-8CE4-F675-773E4FDE32E7}"/>
                </a:ext>
              </a:extLst>
            </p:cNvPr>
            <p:cNvSpPr txBox="1"/>
            <p:nvPr/>
          </p:nvSpPr>
          <p:spPr>
            <a:xfrm>
              <a:off x="4704841" y="4370487"/>
              <a:ext cx="506678" cy="286361"/>
            </a:xfrm>
            <a:prstGeom prst="rect">
              <a:avLst/>
            </a:prstGeom>
            <a:noFill/>
            <a:ln w="12700">
              <a:noFill/>
            </a:ln>
          </p:spPr>
          <p:txBody>
            <a:bodyPr wrap="square" lIns="0" tIns="0" rIns="0" bIns="34290" rtlCol="0">
              <a:spAutoFit/>
            </a:bodyPr>
            <a:lstStyle/>
            <a:p>
              <a:pPr algn="ctr"/>
              <a:r>
                <a:rPr lang="en-US" sz="1600" dirty="0"/>
                <a:t>T</a:t>
              </a:r>
              <a:r>
                <a:rPr lang="en-US" sz="1600" baseline="-25000" dirty="0"/>
                <a:t>X</a:t>
              </a:r>
            </a:p>
          </p:txBody>
        </p:sp>
        <p:sp>
          <p:nvSpPr>
            <p:cNvPr id="124" name="TextBox 123">
              <a:extLst>
                <a:ext uri="{FF2B5EF4-FFF2-40B4-BE49-F238E27FC236}">
                  <a16:creationId xmlns:a16="http://schemas.microsoft.com/office/drawing/2014/main" id="{1024820C-6C6A-0B12-67C0-56919EA30C0F}"/>
                </a:ext>
              </a:extLst>
            </p:cNvPr>
            <p:cNvSpPr txBox="1"/>
            <p:nvPr/>
          </p:nvSpPr>
          <p:spPr>
            <a:xfrm>
              <a:off x="3116756" y="3521884"/>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25" name="TextBox 124">
              <a:extLst>
                <a:ext uri="{FF2B5EF4-FFF2-40B4-BE49-F238E27FC236}">
                  <a16:creationId xmlns:a16="http://schemas.microsoft.com/office/drawing/2014/main" id="{A1FF80C3-4849-A0E3-9061-F8E8ADF14A89}"/>
                </a:ext>
              </a:extLst>
            </p:cNvPr>
            <p:cNvSpPr txBox="1"/>
            <p:nvPr/>
          </p:nvSpPr>
          <p:spPr>
            <a:xfrm>
              <a:off x="3104802" y="1994540"/>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26" name="TextBox 125">
              <a:extLst>
                <a:ext uri="{FF2B5EF4-FFF2-40B4-BE49-F238E27FC236}">
                  <a16:creationId xmlns:a16="http://schemas.microsoft.com/office/drawing/2014/main" id="{45B0C1C6-3A82-4D79-E81E-5BA892AC3136}"/>
                </a:ext>
              </a:extLst>
            </p:cNvPr>
            <p:cNvSpPr txBox="1"/>
            <p:nvPr/>
          </p:nvSpPr>
          <p:spPr>
            <a:xfrm>
              <a:off x="3833985" y="289827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27" name="TextBox 126">
              <a:extLst>
                <a:ext uri="{FF2B5EF4-FFF2-40B4-BE49-F238E27FC236}">
                  <a16:creationId xmlns:a16="http://schemas.microsoft.com/office/drawing/2014/main" id="{076292B8-F4BD-2D23-EB0E-1B69CDD88A2C}"/>
                </a:ext>
              </a:extLst>
            </p:cNvPr>
            <p:cNvSpPr txBox="1"/>
            <p:nvPr/>
          </p:nvSpPr>
          <p:spPr>
            <a:xfrm>
              <a:off x="4049075" y="3525239"/>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28" name="TextBox 127">
              <a:extLst>
                <a:ext uri="{FF2B5EF4-FFF2-40B4-BE49-F238E27FC236}">
                  <a16:creationId xmlns:a16="http://schemas.microsoft.com/office/drawing/2014/main" id="{B8F18FB1-1F0C-EBCA-7345-49A2708C9728}"/>
                </a:ext>
              </a:extLst>
            </p:cNvPr>
            <p:cNvSpPr txBox="1"/>
            <p:nvPr/>
          </p:nvSpPr>
          <p:spPr>
            <a:xfrm>
              <a:off x="4037121" y="1997895"/>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29" name="TextBox 128">
              <a:extLst>
                <a:ext uri="{FF2B5EF4-FFF2-40B4-BE49-F238E27FC236}">
                  <a16:creationId xmlns:a16="http://schemas.microsoft.com/office/drawing/2014/main" id="{44EFB420-E004-DF23-BEE2-F9481632F4B8}"/>
                </a:ext>
              </a:extLst>
            </p:cNvPr>
            <p:cNvSpPr txBox="1"/>
            <p:nvPr/>
          </p:nvSpPr>
          <p:spPr>
            <a:xfrm>
              <a:off x="4766304" y="2901627"/>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30" name="TextBox 129">
              <a:extLst>
                <a:ext uri="{FF2B5EF4-FFF2-40B4-BE49-F238E27FC236}">
                  <a16:creationId xmlns:a16="http://schemas.microsoft.com/office/drawing/2014/main" id="{5BD5DD20-8CA4-F90B-082E-4BB1947E69A4}"/>
                </a:ext>
              </a:extLst>
            </p:cNvPr>
            <p:cNvSpPr txBox="1"/>
            <p:nvPr/>
          </p:nvSpPr>
          <p:spPr>
            <a:xfrm>
              <a:off x="5874736" y="3521884"/>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31" name="TextBox 130">
              <a:extLst>
                <a:ext uri="{FF2B5EF4-FFF2-40B4-BE49-F238E27FC236}">
                  <a16:creationId xmlns:a16="http://schemas.microsoft.com/office/drawing/2014/main" id="{FBB4A9D3-435B-3246-39EA-9897574CED75}"/>
                </a:ext>
              </a:extLst>
            </p:cNvPr>
            <p:cNvSpPr txBox="1"/>
            <p:nvPr/>
          </p:nvSpPr>
          <p:spPr>
            <a:xfrm>
              <a:off x="5862782" y="1994540"/>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32" name="TextBox 131">
              <a:extLst>
                <a:ext uri="{FF2B5EF4-FFF2-40B4-BE49-F238E27FC236}">
                  <a16:creationId xmlns:a16="http://schemas.microsoft.com/office/drawing/2014/main" id="{794020D5-F876-BE8A-A813-014DA7989753}"/>
                </a:ext>
              </a:extLst>
            </p:cNvPr>
            <p:cNvSpPr txBox="1"/>
            <p:nvPr/>
          </p:nvSpPr>
          <p:spPr>
            <a:xfrm>
              <a:off x="6591965" y="289827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33" name="TextBox 132">
              <a:extLst>
                <a:ext uri="{FF2B5EF4-FFF2-40B4-BE49-F238E27FC236}">
                  <a16:creationId xmlns:a16="http://schemas.microsoft.com/office/drawing/2014/main" id="{B8330822-2F2F-6CDE-D9FC-B91C294DB527}"/>
                </a:ext>
              </a:extLst>
            </p:cNvPr>
            <p:cNvSpPr txBox="1"/>
            <p:nvPr/>
          </p:nvSpPr>
          <p:spPr>
            <a:xfrm>
              <a:off x="7627662" y="3554143"/>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34" name="TextBox 133">
              <a:extLst>
                <a:ext uri="{FF2B5EF4-FFF2-40B4-BE49-F238E27FC236}">
                  <a16:creationId xmlns:a16="http://schemas.microsoft.com/office/drawing/2014/main" id="{55369FB3-562B-470C-6680-D6E9733E1500}"/>
                </a:ext>
              </a:extLst>
            </p:cNvPr>
            <p:cNvSpPr txBox="1"/>
            <p:nvPr/>
          </p:nvSpPr>
          <p:spPr>
            <a:xfrm>
              <a:off x="7615708" y="2026799"/>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35" name="TextBox 134">
              <a:extLst>
                <a:ext uri="{FF2B5EF4-FFF2-40B4-BE49-F238E27FC236}">
                  <a16:creationId xmlns:a16="http://schemas.microsoft.com/office/drawing/2014/main" id="{84F7538C-4C5D-5614-0B01-9316E6383E35}"/>
                </a:ext>
              </a:extLst>
            </p:cNvPr>
            <p:cNvSpPr txBox="1"/>
            <p:nvPr/>
          </p:nvSpPr>
          <p:spPr>
            <a:xfrm>
              <a:off x="8344891" y="2930531"/>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36" name="TextBox 135">
              <a:extLst>
                <a:ext uri="{FF2B5EF4-FFF2-40B4-BE49-F238E27FC236}">
                  <a16:creationId xmlns:a16="http://schemas.microsoft.com/office/drawing/2014/main" id="{2F8BCB57-7231-1AF0-44BC-B3CF55217421}"/>
                </a:ext>
              </a:extLst>
            </p:cNvPr>
            <p:cNvSpPr txBox="1"/>
            <p:nvPr/>
          </p:nvSpPr>
          <p:spPr>
            <a:xfrm>
              <a:off x="5733971" y="288836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37" name="TextBox 136">
              <a:extLst>
                <a:ext uri="{FF2B5EF4-FFF2-40B4-BE49-F238E27FC236}">
                  <a16:creationId xmlns:a16="http://schemas.microsoft.com/office/drawing/2014/main" id="{E93C8422-8FBC-060A-5977-B59DB1B873CB}"/>
                </a:ext>
              </a:extLst>
            </p:cNvPr>
            <p:cNvSpPr txBox="1"/>
            <p:nvPr/>
          </p:nvSpPr>
          <p:spPr>
            <a:xfrm>
              <a:off x="7454923" y="2917778"/>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grpSp>
    </p:spTree>
    <p:extLst>
      <p:ext uri="{BB962C8B-B14F-4D97-AF65-F5344CB8AC3E}">
        <p14:creationId xmlns:p14="http://schemas.microsoft.com/office/powerpoint/2010/main" val="317594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2F37D-BE50-F977-DD56-D8F65677E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158C0-50F3-D1F4-69FD-E4F2EC014BF6}"/>
              </a:ext>
            </a:extLst>
          </p:cNvPr>
          <p:cNvSpPr>
            <a:spLocks noGrp="1"/>
          </p:cNvSpPr>
          <p:nvPr>
            <p:ph type="title"/>
          </p:nvPr>
        </p:nvSpPr>
        <p:spPr/>
        <p:txBody>
          <a:bodyPr/>
          <a:lstStyle/>
          <a:p>
            <a:r>
              <a:rPr lang="en-US" dirty="0"/>
              <a:t>Types of Recurrent Neural Networks</a:t>
            </a:r>
          </a:p>
        </p:txBody>
      </p:sp>
      <p:sp>
        <p:nvSpPr>
          <p:cNvPr id="3" name="Content Placeholder 2">
            <a:extLst>
              <a:ext uri="{FF2B5EF4-FFF2-40B4-BE49-F238E27FC236}">
                <a16:creationId xmlns:a16="http://schemas.microsoft.com/office/drawing/2014/main" id="{7ADC583A-54B9-6DCD-1F04-6604F676F441}"/>
              </a:ext>
            </a:extLst>
          </p:cNvPr>
          <p:cNvSpPr>
            <a:spLocks noGrp="1"/>
          </p:cNvSpPr>
          <p:nvPr>
            <p:ph idx="1"/>
          </p:nvPr>
        </p:nvSpPr>
        <p:spPr>
          <a:xfrm>
            <a:off x="1066800" y="1733550"/>
            <a:ext cx="7467600" cy="2057400"/>
          </a:xfrm>
        </p:spPr>
        <p:txBody>
          <a:bodyPr/>
          <a:lstStyle/>
          <a:p>
            <a:r>
              <a:rPr lang="en-US" dirty="0"/>
              <a:t>The four commonly used types of Recurrent Neural Networks:</a:t>
            </a:r>
          </a:p>
          <a:p>
            <a:pPr lvl="1"/>
            <a:r>
              <a:rPr lang="en-US" dirty="0"/>
              <a:t>One-to-One</a:t>
            </a:r>
          </a:p>
          <a:p>
            <a:pPr lvl="1"/>
            <a:r>
              <a:rPr lang="en-US" dirty="0"/>
              <a:t>One-to-Many</a:t>
            </a:r>
          </a:p>
          <a:p>
            <a:pPr lvl="1"/>
            <a:r>
              <a:rPr lang="en-US" dirty="0"/>
              <a:t>Many-to-One</a:t>
            </a:r>
          </a:p>
          <a:p>
            <a:pPr lvl="1"/>
            <a:r>
              <a:rPr lang="en-US" dirty="0"/>
              <a:t>Many-to-Many</a:t>
            </a:r>
          </a:p>
        </p:txBody>
      </p:sp>
    </p:spTree>
    <p:extLst>
      <p:ext uri="{BB962C8B-B14F-4D97-AF65-F5344CB8AC3E}">
        <p14:creationId xmlns:p14="http://schemas.microsoft.com/office/powerpoint/2010/main" val="219991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44DB5-3A2F-8AB0-BF40-5784380D5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B93FC-DDB4-2215-14B6-74F68F0E6A48}"/>
              </a:ext>
            </a:extLst>
          </p:cNvPr>
          <p:cNvSpPr>
            <a:spLocks noGrp="1"/>
          </p:cNvSpPr>
          <p:nvPr>
            <p:ph type="title"/>
          </p:nvPr>
        </p:nvSpPr>
        <p:spPr>
          <a:xfrm>
            <a:off x="457200" y="238040"/>
            <a:ext cx="8607563" cy="490538"/>
          </a:xfrm>
          <a:solidFill>
            <a:schemeClr val="bg1"/>
          </a:solidFill>
        </p:spPr>
        <p:txBody>
          <a:bodyPr/>
          <a:lstStyle/>
          <a:p>
            <a:r>
              <a:rPr lang="en-US" dirty="0"/>
              <a:t>Types of Recurrent Neural Networks: One-to-One</a:t>
            </a:r>
          </a:p>
        </p:txBody>
      </p:sp>
      <p:sp>
        <p:nvSpPr>
          <p:cNvPr id="3" name="Content Placeholder 2">
            <a:extLst>
              <a:ext uri="{FF2B5EF4-FFF2-40B4-BE49-F238E27FC236}">
                <a16:creationId xmlns:a16="http://schemas.microsoft.com/office/drawing/2014/main" id="{1FF611B8-AA96-DAB0-2018-E0AF5DA48F46}"/>
              </a:ext>
            </a:extLst>
          </p:cNvPr>
          <p:cNvSpPr>
            <a:spLocks noGrp="1"/>
          </p:cNvSpPr>
          <p:nvPr>
            <p:ph sz="half" idx="2"/>
          </p:nvPr>
        </p:nvSpPr>
        <p:spPr>
          <a:xfrm>
            <a:off x="231636" y="928265"/>
            <a:ext cx="8607564" cy="772968"/>
          </a:xfrm>
        </p:spPr>
        <p:txBody>
          <a:bodyPr/>
          <a:lstStyle/>
          <a:p>
            <a:r>
              <a:rPr lang="en-US" dirty="0"/>
              <a:t>The most straightforward type of RNN is One-to-One, which allows a single input and a single output. </a:t>
            </a:r>
          </a:p>
          <a:p>
            <a:r>
              <a:rPr lang="en-US" dirty="0"/>
              <a:t>It has fixed input and output sizes and acts as a standard neural network. </a:t>
            </a:r>
          </a:p>
          <a:p>
            <a:r>
              <a:rPr lang="en-US" dirty="0"/>
              <a:t>The One-to-One application can be found in Image Classification.</a:t>
            </a:r>
          </a:p>
        </p:txBody>
      </p:sp>
      <p:sp>
        <p:nvSpPr>
          <p:cNvPr id="38" name="Content Placeholder 37">
            <a:extLst>
              <a:ext uri="{FF2B5EF4-FFF2-40B4-BE49-F238E27FC236}">
                <a16:creationId xmlns:a16="http://schemas.microsoft.com/office/drawing/2014/main" id="{C61F7AB3-F07C-4803-CE3A-B53488AC1B19}"/>
              </a:ext>
            </a:extLst>
          </p:cNvPr>
          <p:cNvSpPr>
            <a:spLocks noGrp="1"/>
          </p:cNvSpPr>
          <p:nvPr>
            <p:ph sz="half" idx="10"/>
          </p:nvPr>
        </p:nvSpPr>
        <p:spPr>
          <a:xfrm>
            <a:off x="4670985" y="2952750"/>
            <a:ext cx="3939616" cy="772968"/>
          </a:xfrm>
        </p:spPr>
        <p:txBody>
          <a:bodyPr/>
          <a:lstStyle/>
          <a:p>
            <a:pPr marL="0" indent="0">
              <a:buNone/>
            </a:pPr>
            <a:r>
              <a:rPr lang="en-US" b="1" dirty="0"/>
              <a:t>Examples:</a:t>
            </a:r>
          </a:p>
          <a:p>
            <a:r>
              <a:rPr lang="en-US" dirty="0"/>
              <a:t>Traditional neural networks</a:t>
            </a:r>
          </a:p>
        </p:txBody>
      </p:sp>
      <p:grpSp>
        <p:nvGrpSpPr>
          <p:cNvPr id="8" name="Group 7">
            <a:extLst>
              <a:ext uri="{FF2B5EF4-FFF2-40B4-BE49-F238E27FC236}">
                <a16:creationId xmlns:a16="http://schemas.microsoft.com/office/drawing/2014/main" id="{142E2700-668C-22E6-B588-A419BDBF3C66}"/>
              </a:ext>
            </a:extLst>
          </p:cNvPr>
          <p:cNvGrpSpPr/>
          <p:nvPr/>
        </p:nvGrpSpPr>
        <p:grpSpPr>
          <a:xfrm>
            <a:off x="2971800" y="2792249"/>
            <a:ext cx="525546" cy="1821665"/>
            <a:chOff x="3236893" y="2266950"/>
            <a:chExt cx="525546" cy="1821665"/>
          </a:xfrm>
        </p:grpSpPr>
        <p:sp>
          <p:nvSpPr>
            <p:cNvPr id="33" name="Oval 32">
              <a:extLst>
                <a:ext uri="{FF2B5EF4-FFF2-40B4-BE49-F238E27FC236}">
                  <a16:creationId xmlns:a16="http://schemas.microsoft.com/office/drawing/2014/main" id="{23CA5955-B326-13AF-E390-41A3627DE45E}"/>
                </a:ext>
              </a:extLst>
            </p:cNvPr>
            <p:cNvSpPr/>
            <p:nvPr/>
          </p:nvSpPr>
          <p:spPr bwMode="auto">
            <a:xfrm>
              <a:off x="3271483" y="2947367"/>
              <a:ext cx="457200" cy="457200"/>
            </a:xfrm>
            <a:prstGeom prst="ellipse">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34" name="Straight Arrow Connector 33">
              <a:extLst>
                <a:ext uri="{FF2B5EF4-FFF2-40B4-BE49-F238E27FC236}">
                  <a16:creationId xmlns:a16="http://schemas.microsoft.com/office/drawing/2014/main" id="{93C3A161-A813-8D79-8FCD-1D3B1071A77F}"/>
                </a:ext>
              </a:extLst>
            </p:cNvPr>
            <p:cNvCxnSpPr>
              <a:cxnSpLocks/>
              <a:stCxn id="33" idx="0"/>
              <a:endCxn id="3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8E159111-B892-4240-C22F-F15E1B8EFEDB}"/>
                </a:ext>
              </a:extLst>
            </p:cNvPr>
            <p:cNvCxnSpPr>
              <a:cxnSpLocks/>
              <a:endCxn id="33"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5">
              <a:extLst>
                <a:ext uri="{FF2B5EF4-FFF2-40B4-BE49-F238E27FC236}">
                  <a16:creationId xmlns:a16="http://schemas.microsoft.com/office/drawing/2014/main" id="{74232844-B0DF-37BA-941E-AC8208A2BE8F}"/>
                </a:ext>
              </a:extLst>
            </p:cNvPr>
            <p:cNvSpPr/>
            <p:nvPr/>
          </p:nvSpPr>
          <p:spPr bwMode="auto">
            <a:xfrm>
              <a:off x="3260509" y="2266950"/>
              <a:ext cx="501930" cy="399374"/>
            </a:xfrm>
            <a:prstGeom prst="rect">
              <a:avLst/>
            </a:prstGeom>
            <a:solidFill>
              <a:srgbClr val="FFE5E5"/>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37" name="Rectangle 36">
              <a:extLst>
                <a:ext uri="{FF2B5EF4-FFF2-40B4-BE49-F238E27FC236}">
                  <a16:creationId xmlns:a16="http://schemas.microsoft.com/office/drawing/2014/main" id="{BFD2E720-404A-FCA6-44E7-AE64695D5182}"/>
                </a:ext>
              </a:extLst>
            </p:cNvPr>
            <p:cNvSpPr/>
            <p:nvPr/>
          </p:nvSpPr>
          <p:spPr bwMode="auto">
            <a:xfrm>
              <a:off x="3236893" y="3689241"/>
              <a:ext cx="501930" cy="399374"/>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sp>
        <p:nvSpPr>
          <p:cNvPr id="73" name="TextBox 72">
            <a:extLst>
              <a:ext uri="{FF2B5EF4-FFF2-40B4-BE49-F238E27FC236}">
                <a16:creationId xmlns:a16="http://schemas.microsoft.com/office/drawing/2014/main" id="{8FCB376B-BEFB-36FB-B9BB-6FB578EDE238}"/>
              </a:ext>
            </a:extLst>
          </p:cNvPr>
          <p:cNvSpPr txBox="1"/>
          <p:nvPr/>
        </p:nvSpPr>
        <p:spPr>
          <a:xfrm>
            <a:off x="596380" y="3288000"/>
            <a:ext cx="1659610" cy="369332"/>
          </a:xfrm>
          <a:prstGeom prst="rect">
            <a:avLst/>
          </a:prstGeom>
          <a:noFill/>
        </p:spPr>
        <p:txBody>
          <a:bodyPr wrap="square">
            <a:spAutoFit/>
          </a:bodyPr>
          <a:lstStyle/>
          <a:p>
            <a:r>
              <a:rPr lang="en-US" dirty="0"/>
              <a:t>T</a:t>
            </a:r>
            <a:r>
              <a:rPr lang="en-US" baseline="-25000" dirty="0"/>
              <a:t>X</a:t>
            </a:r>
            <a:r>
              <a:rPr lang="en-US" dirty="0"/>
              <a:t> = T</a:t>
            </a:r>
            <a:r>
              <a:rPr lang="en-US" baseline="-25000" dirty="0"/>
              <a:t>Y</a:t>
            </a:r>
            <a:r>
              <a:rPr lang="en-US" dirty="0"/>
              <a:t> = 1</a:t>
            </a:r>
          </a:p>
        </p:txBody>
      </p:sp>
    </p:spTree>
    <p:extLst>
      <p:ext uri="{BB962C8B-B14F-4D97-AF65-F5344CB8AC3E}">
        <p14:creationId xmlns:p14="http://schemas.microsoft.com/office/powerpoint/2010/main" val="351255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87A77-30E0-808A-D24A-BF4C70946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8A70D-31F5-C144-581F-DA019DD3AE85}"/>
              </a:ext>
            </a:extLst>
          </p:cNvPr>
          <p:cNvSpPr>
            <a:spLocks noGrp="1"/>
          </p:cNvSpPr>
          <p:nvPr>
            <p:ph type="title"/>
          </p:nvPr>
        </p:nvSpPr>
        <p:spPr>
          <a:xfrm>
            <a:off x="304801" y="361950"/>
            <a:ext cx="8859078" cy="338138"/>
          </a:xfrm>
          <a:solidFill>
            <a:schemeClr val="bg1"/>
          </a:solidFill>
        </p:spPr>
        <p:txBody>
          <a:bodyPr/>
          <a:lstStyle/>
          <a:p>
            <a:r>
              <a:rPr lang="en-US" dirty="0"/>
              <a:t>Types of Recurrent Neural Networks: One-to-Many</a:t>
            </a:r>
          </a:p>
        </p:txBody>
      </p:sp>
      <p:sp>
        <p:nvSpPr>
          <p:cNvPr id="3" name="Content Placeholder 2">
            <a:extLst>
              <a:ext uri="{FF2B5EF4-FFF2-40B4-BE49-F238E27FC236}">
                <a16:creationId xmlns:a16="http://schemas.microsoft.com/office/drawing/2014/main" id="{49A91B16-861D-20D9-0E87-5116D198A88D}"/>
              </a:ext>
            </a:extLst>
          </p:cNvPr>
          <p:cNvSpPr>
            <a:spLocks noGrp="1"/>
          </p:cNvSpPr>
          <p:nvPr>
            <p:ph idx="1"/>
          </p:nvPr>
        </p:nvSpPr>
        <p:spPr>
          <a:xfrm>
            <a:off x="434975" y="1098321"/>
            <a:ext cx="3696306" cy="2387829"/>
          </a:xfrm>
        </p:spPr>
        <p:txBody>
          <a:bodyPr/>
          <a:lstStyle/>
          <a:p>
            <a:r>
              <a:rPr lang="en-US" dirty="0"/>
              <a:t>One-to-Many is a type of RNN that expects multiple outputs on a single input given to the model. </a:t>
            </a:r>
          </a:p>
          <a:p>
            <a:r>
              <a:rPr lang="en-US" dirty="0"/>
              <a:t>The input size is fixed and gives a series of data outputs. </a:t>
            </a:r>
          </a:p>
        </p:txBody>
      </p:sp>
      <p:grpSp>
        <p:nvGrpSpPr>
          <p:cNvPr id="108" name="Group 107">
            <a:extLst>
              <a:ext uri="{FF2B5EF4-FFF2-40B4-BE49-F238E27FC236}">
                <a16:creationId xmlns:a16="http://schemas.microsoft.com/office/drawing/2014/main" id="{A598B4F8-D9F0-6C81-55CA-3484BB5AB46B}"/>
              </a:ext>
            </a:extLst>
          </p:cNvPr>
          <p:cNvGrpSpPr/>
          <p:nvPr/>
        </p:nvGrpSpPr>
        <p:grpSpPr>
          <a:xfrm>
            <a:off x="4572000" y="1352550"/>
            <a:ext cx="4295078" cy="1821665"/>
            <a:chOff x="4572000" y="1276350"/>
            <a:chExt cx="4295078" cy="1821665"/>
          </a:xfrm>
        </p:grpSpPr>
        <p:cxnSp>
          <p:nvCxnSpPr>
            <p:cNvPr id="72" name="Straight Arrow Connector 71">
              <a:extLst>
                <a:ext uri="{FF2B5EF4-FFF2-40B4-BE49-F238E27FC236}">
                  <a16:creationId xmlns:a16="http://schemas.microsoft.com/office/drawing/2014/main" id="{DC0377FC-67F3-D78D-5840-40B1AC5CD51E}"/>
                </a:ext>
              </a:extLst>
            </p:cNvPr>
            <p:cNvCxnSpPr>
              <a:cxnSpLocks/>
              <a:stCxn id="103" idx="6"/>
            </p:cNvCxnSpPr>
            <p:nvPr/>
          </p:nvCxnSpPr>
          <p:spPr bwMode="auto">
            <a:xfrm>
              <a:off x="5063790" y="2185367"/>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4751EC7D-40DB-438D-0E34-FD02D95A5074}"/>
                </a:ext>
              </a:extLst>
            </p:cNvPr>
            <p:cNvCxnSpPr>
              <a:cxnSpLocks/>
            </p:cNvCxnSpPr>
            <p:nvPr/>
          </p:nvCxnSpPr>
          <p:spPr bwMode="auto">
            <a:xfrm>
              <a:off x="5814973" y="2189580"/>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a:extLst>
                <a:ext uri="{FF2B5EF4-FFF2-40B4-BE49-F238E27FC236}">
                  <a16:creationId xmlns:a16="http://schemas.microsoft.com/office/drawing/2014/main" id="{72A4D9CE-C958-D418-B42D-2F36C87D5E01}"/>
                </a:ext>
              </a:extLst>
            </p:cNvPr>
            <p:cNvCxnSpPr>
              <a:cxnSpLocks/>
            </p:cNvCxnSpPr>
            <p:nvPr/>
          </p:nvCxnSpPr>
          <p:spPr bwMode="auto">
            <a:xfrm>
              <a:off x="6556016" y="2189580"/>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a:extLst>
                <a:ext uri="{FF2B5EF4-FFF2-40B4-BE49-F238E27FC236}">
                  <a16:creationId xmlns:a16="http://schemas.microsoft.com/office/drawing/2014/main" id="{F659E4CB-DA1E-51F5-38C6-FDE43AF052D6}"/>
                </a:ext>
              </a:extLst>
            </p:cNvPr>
            <p:cNvCxnSpPr>
              <a:cxnSpLocks/>
            </p:cNvCxnSpPr>
            <p:nvPr/>
          </p:nvCxnSpPr>
          <p:spPr bwMode="auto">
            <a:xfrm>
              <a:off x="7325944" y="2189580"/>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id="{77F1542A-1BDD-D3EC-480B-CE14D7EA0055}"/>
                </a:ext>
              </a:extLst>
            </p:cNvPr>
            <p:cNvCxnSpPr>
              <a:cxnSpLocks/>
            </p:cNvCxnSpPr>
            <p:nvPr/>
          </p:nvCxnSpPr>
          <p:spPr bwMode="auto">
            <a:xfrm>
              <a:off x="8064452" y="2189580"/>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a:extLst>
                <a:ext uri="{FF2B5EF4-FFF2-40B4-BE49-F238E27FC236}">
                  <a16:creationId xmlns:a16="http://schemas.microsoft.com/office/drawing/2014/main" id="{480C0914-2DDA-7D0C-272D-D8CE5FADE4A7}"/>
                </a:ext>
              </a:extLst>
            </p:cNvPr>
            <p:cNvSpPr txBox="1"/>
            <p:nvPr/>
          </p:nvSpPr>
          <p:spPr>
            <a:xfrm>
              <a:off x="7626766" y="1925256"/>
              <a:ext cx="564637" cy="369332"/>
            </a:xfrm>
            <a:prstGeom prst="rect">
              <a:avLst/>
            </a:prstGeom>
            <a:noFill/>
            <a:ln w="19050">
              <a:noFill/>
            </a:ln>
          </p:spPr>
          <p:txBody>
            <a:bodyPr wrap="square">
              <a:spAutoFit/>
            </a:bodyPr>
            <a:lstStyle/>
            <a:p>
              <a:r>
                <a:rPr lang="en-US" b="1" dirty="0"/>
                <a:t>…</a:t>
              </a:r>
              <a:endParaRPr lang="en-US" dirty="0"/>
            </a:p>
          </p:txBody>
        </p:sp>
        <p:grpSp>
          <p:nvGrpSpPr>
            <p:cNvPr id="78" name="Group 77">
              <a:extLst>
                <a:ext uri="{FF2B5EF4-FFF2-40B4-BE49-F238E27FC236}">
                  <a16:creationId xmlns:a16="http://schemas.microsoft.com/office/drawing/2014/main" id="{AF48346B-C5BE-C4BF-A6BF-FC016207548F}"/>
                </a:ext>
              </a:extLst>
            </p:cNvPr>
            <p:cNvGrpSpPr/>
            <p:nvPr/>
          </p:nvGrpSpPr>
          <p:grpSpPr>
            <a:xfrm>
              <a:off x="4572000" y="1276350"/>
              <a:ext cx="525546" cy="1821665"/>
              <a:chOff x="3236893" y="2266950"/>
              <a:chExt cx="525546" cy="1821665"/>
            </a:xfrm>
          </p:grpSpPr>
          <p:sp>
            <p:nvSpPr>
              <p:cNvPr id="103" name="Oval 102">
                <a:extLst>
                  <a:ext uri="{FF2B5EF4-FFF2-40B4-BE49-F238E27FC236}">
                    <a16:creationId xmlns:a16="http://schemas.microsoft.com/office/drawing/2014/main" id="{8AD600E8-32E5-3EC4-E842-B6212B82BD7D}"/>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104" name="Straight Arrow Connector 103">
                <a:extLst>
                  <a:ext uri="{FF2B5EF4-FFF2-40B4-BE49-F238E27FC236}">
                    <a16:creationId xmlns:a16="http://schemas.microsoft.com/office/drawing/2014/main" id="{D5A32A42-C8CB-D45B-CA82-7E5680524BEB}"/>
                  </a:ext>
                </a:extLst>
              </p:cNvPr>
              <p:cNvCxnSpPr>
                <a:cxnSpLocks/>
                <a:stCxn id="103" idx="0"/>
                <a:endCxn id="10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Straight Arrow Connector 104">
                <a:extLst>
                  <a:ext uri="{FF2B5EF4-FFF2-40B4-BE49-F238E27FC236}">
                    <a16:creationId xmlns:a16="http://schemas.microsoft.com/office/drawing/2014/main" id="{5C44D90B-67DE-84F7-5853-BA8C566BF943}"/>
                  </a:ext>
                </a:extLst>
              </p:cNvPr>
              <p:cNvCxnSpPr>
                <a:cxnSpLocks/>
                <a:endCxn id="103"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Rectangle 105">
                <a:extLst>
                  <a:ext uri="{FF2B5EF4-FFF2-40B4-BE49-F238E27FC236}">
                    <a16:creationId xmlns:a16="http://schemas.microsoft.com/office/drawing/2014/main" id="{03965B95-6E33-FF54-4B23-29C95164822B}"/>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107" name="Rectangle 106">
                <a:extLst>
                  <a:ext uri="{FF2B5EF4-FFF2-40B4-BE49-F238E27FC236}">
                    <a16:creationId xmlns:a16="http://schemas.microsoft.com/office/drawing/2014/main" id="{5BE5CF60-D921-8FD6-FD09-50B28F08D3B8}"/>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79" name="Group 78">
              <a:extLst>
                <a:ext uri="{FF2B5EF4-FFF2-40B4-BE49-F238E27FC236}">
                  <a16:creationId xmlns:a16="http://schemas.microsoft.com/office/drawing/2014/main" id="{8AE221E3-7F83-0361-0963-95DA07002CFB}"/>
                </a:ext>
              </a:extLst>
            </p:cNvPr>
            <p:cNvGrpSpPr/>
            <p:nvPr/>
          </p:nvGrpSpPr>
          <p:grpSpPr>
            <a:xfrm>
              <a:off x="5323683" y="1276350"/>
              <a:ext cx="501930" cy="1137617"/>
              <a:chOff x="3260509" y="2266950"/>
              <a:chExt cx="501930" cy="1137617"/>
            </a:xfrm>
          </p:grpSpPr>
          <p:sp>
            <p:nvSpPr>
              <p:cNvPr id="98" name="Oval 97">
                <a:extLst>
                  <a:ext uri="{FF2B5EF4-FFF2-40B4-BE49-F238E27FC236}">
                    <a16:creationId xmlns:a16="http://schemas.microsoft.com/office/drawing/2014/main" id="{45CE482A-C42C-2761-6BB4-D5B00E78CF8B}"/>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99" name="Straight Arrow Connector 98">
                <a:extLst>
                  <a:ext uri="{FF2B5EF4-FFF2-40B4-BE49-F238E27FC236}">
                    <a16:creationId xmlns:a16="http://schemas.microsoft.com/office/drawing/2014/main" id="{5FD00362-E62C-F5AA-3708-D32329250E55}"/>
                  </a:ext>
                </a:extLst>
              </p:cNvPr>
              <p:cNvCxnSpPr>
                <a:cxnSpLocks/>
                <a:stCxn id="98" idx="0"/>
                <a:endCxn id="101"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100">
                <a:extLst>
                  <a:ext uri="{FF2B5EF4-FFF2-40B4-BE49-F238E27FC236}">
                    <a16:creationId xmlns:a16="http://schemas.microsoft.com/office/drawing/2014/main" id="{EDF4305B-258F-1A38-C053-FCC50C3FE799}"/>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grpSp>
        <p:grpSp>
          <p:nvGrpSpPr>
            <p:cNvPr id="80" name="Group 79">
              <a:extLst>
                <a:ext uri="{FF2B5EF4-FFF2-40B4-BE49-F238E27FC236}">
                  <a16:creationId xmlns:a16="http://schemas.microsoft.com/office/drawing/2014/main" id="{20CCCBD3-7072-0294-F215-F1EAFD908258}"/>
                </a:ext>
              </a:extLst>
            </p:cNvPr>
            <p:cNvGrpSpPr/>
            <p:nvPr/>
          </p:nvGrpSpPr>
          <p:grpSpPr>
            <a:xfrm>
              <a:off x="6095003" y="1276350"/>
              <a:ext cx="501930" cy="1137617"/>
              <a:chOff x="3260509" y="2266950"/>
              <a:chExt cx="501930" cy="1137617"/>
            </a:xfrm>
          </p:grpSpPr>
          <p:sp>
            <p:nvSpPr>
              <p:cNvPr id="93" name="Oval 92">
                <a:extLst>
                  <a:ext uri="{FF2B5EF4-FFF2-40B4-BE49-F238E27FC236}">
                    <a16:creationId xmlns:a16="http://schemas.microsoft.com/office/drawing/2014/main" id="{FA7F70F1-8B04-D097-A3E8-D34CAAD59616}"/>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94" name="Straight Arrow Connector 93">
                <a:extLst>
                  <a:ext uri="{FF2B5EF4-FFF2-40B4-BE49-F238E27FC236}">
                    <a16:creationId xmlns:a16="http://schemas.microsoft.com/office/drawing/2014/main" id="{FC5DB44D-0B74-A9C5-0C52-2DEF87F8E840}"/>
                  </a:ext>
                </a:extLst>
              </p:cNvPr>
              <p:cNvCxnSpPr>
                <a:cxnSpLocks/>
                <a:stCxn id="93" idx="0"/>
                <a:endCxn id="9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Rectangle 95">
                <a:extLst>
                  <a:ext uri="{FF2B5EF4-FFF2-40B4-BE49-F238E27FC236}">
                    <a16:creationId xmlns:a16="http://schemas.microsoft.com/office/drawing/2014/main" id="{B940F4AF-FD96-65E7-6204-BC4721E03691}"/>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grpSp>
        <p:grpSp>
          <p:nvGrpSpPr>
            <p:cNvPr id="81" name="Group 80">
              <a:extLst>
                <a:ext uri="{FF2B5EF4-FFF2-40B4-BE49-F238E27FC236}">
                  <a16:creationId xmlns:a16="http://schemas.microsoft.com/office/drawing/2014/main" id="{49FA0C89-F58B-8BA9-EB54-3A026C631DF8}"/>
                </a:ext>
              </a:extLst>
            </p:cNvPr>
            <p:cNvGrpSpPr/>
            <p:nvPr/>
          </p:nvGrpSpPr>
          <p:grpSpPr>
            <a:xfrm>
              <a:off x="6841788" y="1276350"/>
              <a:ext cx="501930" cy="1137617"/>
              <a:chOff x="3260509" y="2266950"/>
              <a:chExt cx="501930" cy="1137617"/>
            </a:xfrm>
          </p:grpSpPr>
          <p:sp>
            <p:nvSpPr>
              <p:cNvPr id="88" name="Oval 87">
                <a:extLst>
                  <a:ext uri="{FF2B5EF4-FFF2-40B4-BE49-F238E27FC236}">
                    <a16:creationId xmlns:a16="http://schemas.microsoft.com/office/drawing/2014/main" id="{800926C7-C572-80FF-F7CC-A77F96577BE5}"/>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89" name="Straight Arrow Connector 88">
                <a:extLst>
                  <a:ext uri="{FF2B5EF4-FFF2-40B4-BE49-F238E27FC236}">
                    <a16:creationId xmlns:a16="http://schemas.microsoft.com/office/drawing/2014/main" id="{2A271418-7655-61EF-0929-A0645711345D}"/>
                  </a:ext>
                </a:extLst>
              </p:cNvPr>
              <p:cNvCxnSpPr>
                <a:cxnSpLocks/>
                <a:stCxn id="88" idx="0"/>
                <a:endCxn id="91"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Rectangle 90">
                <a:extLst>
                  <a:ext uri="{FF2B5EF4-FFF2-40B4-BE49-F238E27FC236}">
                    <a16:creationId xmlns:a16="http://schemas.microsoft.com/office/drawing/2014/main" id="{077B0F2A-DB7C-71A3-643F-E1408EABAB7E}"/>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grpSp>
        <p:grpSp>
          <p:nvGrpSpPr>
            <p:cNvPr id="82" name="Group 81">
              <a:extLst>
                <a:ext uri="{FF2B5EF4-FFF2-40B4-BE49-F238E27FC236}">
                  <a16:creationId xmlns:a16="http://schemas.microsoft.com/office/drawing/2014/main" id="{CC30DF0F-BA36-B113-9581-C0756CDF8362}"/>
                </a:ext>
              </a:extLst>
            </p:cNvPr>
            <p:cNvGrpSpPr/>
            <p:nvPr/>
          </p:nvGrpSpPr>
          <p:grpSpPr>
            <a:xfrm>
              <a:off x="8365148" y="1291845"/>
              <a:ext cx="501930" cy="1137617"/>
              <a:chOff x="3260509" y="2266950"/>
              <a:chExt cx="501930" cy="1137617"/>
            </a:xfrm>
          </p:grpSpPr>
          <p:sp>
            <p:nvSpPr>
              <p:cNvPr id="83" name="Oval 82">
                <a:extLst>
                  <a:ext uri="{FF2B5EF4-FFF2-40B4-BE49-F238E27FC236}">
                    <a16:creationId xmlns:a16="http://schemas.microsoft.com/office/drawing/2014/main" id="{4B57F974-7027-5125-324E-1497F21BF801}"/>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84" name="Straight Arrow Connector 83">
                <a:extLst>
                  <a:ext uri="{FF2B5EF4-FFF2-40B4-BE49-F238E27FC236}">
                    <a16:creationId xmlns:a16="http://schemas.microsoft.com/office/drawing/2014/main" id="{EC1A5C05-5B32-D556-DF1A-934F412FCA81}"/>
                  </a:ext>
                </a:extLst>
              </p:cNvPr>
              <p:cNvCxnSpPr>
                <a:cxnSpLocks/>
                <a:stCxn id="83" idx="0"/>
                <a:endCxn id="8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85">
                <a:extLst>
                  <a:ext uri="{FF2B5EF4-FFF2-40B4-BE49-F238E27FC236}">
                    <a16:creationId xmlns:a16="http://schemas.microsoft.com/office/drawing/2014/main" id="{D39D492A-C7F9-7B1A-16E8-D4B48E91BDB8}"/>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grpSp>
      </p:grpSp>
      <p:sp>
        <p:nvSpPr>
          <p:cNvPr id="109" name="TextBox 108">
            <a:extLst>
              <a:ext uri="{FF2B5EF4-FFF2-40B4-BE49-F238E27FC236}">
                <a16:creationId xmlns:a16="http://schemas.microsoft.com/office/drawing/2014/main" id="{71A896E3-04FB-DD10-EE22-60384326A3BC}"/>
              </a:ext>
            </a:extLst>
          </p:cNvPr>
          <p:cNvSpPr txBox="1"/>
          <p:nvPr/>
        </p:nvSpPr>
        <p:spPr>
          <a:xfrm>
            <a:off x="5741474" y="3409298"/>
            <a:ext cx="1659610" cy="369332"/>
          </a:xfrm>
          <a:prstGeom prst="rect">
            <a:avLst/>
          </a:prstGeom>
          <a:noFill/>
        </p:spPr>
        <p:txBody>
          <a:bodyPr wrap="square">
            <a:spAutoFit/>
          </a:bodyPr>
          <a:lstStyle/>
          <a:p>
            <a:r>
              <a:rPr lang="en-US" dirty="0"/>
              <a:t>T</a:t>
            </a:r>
            <a:r>
              <a:rPr lang="en-US" baseline="-25000" dirty="0"/>
              <a:t>X</a:t>
            </a:r>
            <a:r>
              <a:rPr lang="en-US" dirty="0"/>
              <a:t> = 1; T</a:t>
            </a:r>
            <a:r>
              <a:rPr lang="en-US" baseline="-25000" dirty="0"/>
              <a:t>Y</a:t>
            </a:r>
            <a:r>
              <a:rPr lang="en-US" dirty="0"/>
              <a:t> &gt; 1</a:t>
            </a:r>
          </a:p>
        </p:txBody>
      </p:sp>
    </p:spTree>
    <p:extLst>
      <p:ext uri="{BB962C8B-B14F-4D97-AF65-F5344CB8AC3E}">
        <p14:creationId xmlns:p14="http://schemas.microsoft.com/office/powerpoint/2010/main" val="98473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2057400" y="1657350"/>
            <a:ext cx="5619750" cy="2070214"/>
          </a:xfrm>
        </p:spPr>
        <p:txBody>
          <a:bodyPr/>
          <a:lstStyle/>
          <a:p>
            <a:r>
              <a:rPr lang="en-US" dirty="0"/>
              <a:t>The RNN Architecture</a:t>
            </a:r>
          </a:p>
          <a:p>
            <a:r>
              <a:rPr lang="en-US" dirty="0"/>
              <a:t>Discrete Time RNNs</a:t>
            </a:r>
          </a:p>
          <a:p>
            <a:r>
              <a:rPr lang="en-US" dirty="0"/>
              <a:t>Types of RNNs</a:t>
            </a:r>
          </a:p>
          <a:p>
            <a:r>
              <a:rPr lang="en-US" dirty="0"/>
              <a:t>RNN Loss Function</a:t>
            </a:r>
          </a:p>
          <a:p>
            <a:r>
              <a:rPr lang="en-US" dirty="0"/>
              <a:t>RNN Forward- and Backpropagation</a:t>
            </a:r>
          </a:p>
          <a:p>
            <a:r>
              <a:rPr lang="en-US" dirty="0"/>
              <a:t>Variants of RNN</a:t>
            </a:r>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32CC4-6A5E-796A-976B-A2CC33B7C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BA112-142B-1C5B-E0E4-B2B84983F253}"/>
              </a:ext>
            </a:extLst>
          </p:cNvPr>
          <p:cNvSpPr>
            <a:spLocks noGrp="1"/>
          </p:cNvSpPr>
          <p:nvPr>
            <p:ph type="title"/>
          </p:nvPr>
        </p:nvSpPr>
        <p:spPr>
          <a:xfrm>
            <a:off x="304801" y="361950"/>
            <a:ext cx="8859078" cy="338138"/>
          </a:xfrm>
          <a:solidFill>
            <a:schemeClr val="bg1"/>
          </a:solidFill>
        </p:spPr>
        <p:txBody>
          <a:bodyPr/>
          <a:lstStyle/>
          <a:p>
            <a:r>
              <a:rPr lang="en-US" dirty="0"/>
              <a:t>Types of Recurrent Neural Networks: One-to-Many</a:t>
            </a:r>
          </a:p>
        </p:txBody>
      </p:sp>
      <p:sp>
        <p:nvSpPr>
          <p:cNvPr id="3" name="Content Placeholder 2">
            <a:extLst>
              <a:ext uri="{FF2B5EF4-FFF2-40B4-BE49-F238E27FC236}">
                <a16:creationId xmlns:a16="http://schemas.microsoft.com/office/drawing/2014/main" id="{E3FCF595-441B-D7E7-D4B2-FE64E53F5805}"/>
              </a:ext>
            </a:extLst>
          </p:cNvPr>
          <p:cNvSpPr>
            <a:spLocks noGrp="1"/>
          </p:cNvSpPr>
          <p:nvPr>
            <p:ph idx="1"/>
          </p:nvPr>
        </p:nvSpPr>
        <p:spPr>
          <a:xfrm>
            <a:off x="434975" y="1428751"/>
            <a:ext cx="3696306" cy="3022370"/>
          </a:xfrm>
        </p:spPr>
        <p:txBody>
          <a:bodyPr/>
          <a:lstStyle/>
          <a:p>
            <a:r>
              <a:rPr lang="en-US" dirty="0"/>
              <a:t>One-to-Many connected is the type if a RNN where the out put </a:t>
            </a:r>
            <a:r>
              <a:rPr kumimoji="0" lang="en-US" sz="2000" b="0" i="0" u="none" strike="noStrike" cap="none" normalizeH="0" baseline="0" dirty="0">
                <a:ln>
                  <a:noFill/>
                </a:ln>
                <a:solidFill>
                  <a:schemeClr val="tx1"/>
                </a:solidFill>
                <a:effectLst/>
                <a:latin typeface="Tahoma" pitchFamily="34" charset="0"/>
              </a:rPr>
              <a:t>Ŷ</a:t>
            </a:r>
            <a:r>
              <a:rPr kumimoji="0" lang="en-US" sz="2000" b="0" i="0" u="none" strike="noStrike" cap="none" normalizeH="0" baseline="30000" dirty="0">
                <a:ln>
                  <a:noFill/>
                </a:ln>
                <a:solidFill>
                  <a:schemeClr val="tx1"/>
                </a:solidFill>
                <a:effectLst/>
                <a:latin typeface="Tahoma" pitchFamily="34" charset="0"/>
              </a:rPr>
              <a:t>&lt;t&gt; </a:t>
            </a:r>
            <a:r>
              <a:rPr lang="en-US" dirty="0"/>
              <a:t>is applied to the input on step &lt;t+1&gt; </a:t>
            </a:r>
          </a:p>
          <a:p>
            <a:r>
              <a:rPr lang="en-US" dirty="0"/>
              <a:t>Its applications can be found in applications like Music Generation and Image Captioning.</a:t>
            </a:r>
          </a:p>
        </p:txBody>
      </p:sp>
      <p:sp>
        <p:nvSpPr>
          <p:cNvPr id="109" name="TextBox 108">
            <a:extLst>
              <a:ext uri="{FF2B5EF4-FFF2-40B4-BE49-F238E27FC236}">
                <a16:creationId xmlns:a16="http://schemas.microsoft.com/office/drawing/2014/main" id="{2122835A-2F04-79A4-9C5E-A63DD553D36F}"/>
              </a:ext>
            </a:extLst>
          </p:cNvPr>
          <p:cNvSpPr txBox="1"/>
          <p:nvPr/>
        </p:nvSpPr>
        <p:spPr>
          <a:xfrm>
            <a:off x="5641313" y="3409950"/>
            <a:ext cx="1659610" cy="369332"/>
          </a:xfrm>
          <a:prstGeom prst="rect">
            <a:avLst/>
          </a:prstGeom>
          <a:noFill/>
        </p:spPr>
        <p:txBody>
          <a:bodyPr wrap="square">
            <a:spAutoFit/>
          </a:bodyPr>
          <a:lstStyle/>
          <a:p>
            <a:r>
              <a:rPr lang="en-US" dirty="0"/>
              <a:t>T</a:t>
            </a:r>
            <a:r>
              <a:rPr lang="en-US" baseline="-25000" dirty="0"/>
              <a:t>X</a:t>
            </a:r>
            <a:r>
              <a:rPr lang="en-US" dirty="0"/>
              <a:t> = 1; T</a:t>
            </a:r>
            <a:r>
              <a:rPr lang="en-US" baseline="-25000" dirty="0"/>
              <a:t>Y</a:t>
            </a:r>
            <a:r>
              <a:rPr lang="en-US" dirty="0"/>
              <a:t> &gt; 1</a:t>
            </a:r>
          </a:p>
        </p:txBody>
      </p:sp>
      <p:grpSp>
        <p:nvGrpSpPr>
          <p:cNvPr id="39" name="Group 38">
            <a:extLst>
              <a:ext uri="{FF2B5EF4-FFF2-40B4-BE49-F238E27FC236}">
                <a16:creationId xmlns:a16="http://schemas.microsoft.com/office/drawing/2014/main" id="{0F7D50FD-002C-5501-B563-7E21ED68C674}"/>
              </a:ext>
            </a:extLst>
          </p:cNvPr>
          <p:cNvGrpSpPr/>
          <p:nvPr/>
        </p:nvGrpSpPr>
        <p:grpSpPr>
          <a:xfrm>
            <a:off x="4446185" y="1539196"/>
            <a:ext cx="4295078" cy="1821665"/>
            <a:chOff x="4446185" y="1539196"/>
            <a:chExt cx="4295078" cy="1821665"/>
          </a:xfrm>
        </p:grpSpPr>
        <p:grpSp>
          <p:nvGrpSpPr>
            <p:cNvPr id="108" name="Group 107">
              <a:extLst>
                <a:ext uri="{FF2B5EF4-FFF2-40B4-BE49-F238E27FC236}">
                  <a16:creationId xmlns:a16="http://schemas.microsoft.com/office/drawing/2014/main" id="{D541FCBB-9099-19F2-5C20-181E996193FD}"/>
                </a:ext>
              </a:extLst>
            </p:cNvPr>
            <p:cNvGrpSpPr/>
            <p:nvPr/>
          </p:nvGrpSpPr>
          <p:grpSpPr>
            <a:xfrm>
              <a:off x="4446185" y="1539196"/>
              <a:ext cx="4295078" cy="1821665"/>
              <a:chOff x="4572000" y="1276350"/>
              <a:chExt cx="4295078" cy="1821665"/>
            </a:xfrm>
          </p:grpSpPr>
          <p:cxnSp>
            <p:nvCxnSpPr>
              <p:cNvPr id="72" name="Straight Arrow Connector 71">
                <a:extLst>
                  <a:ext uri="{FF2B5EF4-FFF2-40B4-BE49-F238E27FC236}">
                    <a16:creationId xmlns:a16="http://schemas.microsoft.com/office/drawing/2014/main" id="{E3582935-6C37-39C9-5C06-718CDF24F63B}"/>
                  </a:ext>
                </a:extLst>
              </p:cNvPr>
              <p:cNvCxnSpPr>
                <a:cxnSpLocks/>
                <a:stCxn id="103" idx="6"/>
              </p:cNvCxnSpPr>
              <p:nvPr/>
            </p:nvCxnSpPr>
            <p:spPr bwMode="auto">
              <a:xfrm>
                <a:off x="5063790" y="2185367"/>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EAFD33AA-C448-5230-98BB-97977E126950}"/>
                  </a:ext>
                </a:extLst>
              </p:cNvPr>
              <p:cNvCxnSpPr>
                <a:cxnSpLocks/>
              </p:cNvCxnSpPr>
              <p:nvPr/>
            </p:nvCxnSpPr>
            <p:spPr bwMode="auto">
              <a:xfrm>
                <a:off x="5814973" y="2189580"/>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a:extLst>
                  <a:ext uri="{FF2B5EF4-FFF2-40B4-BE49-F238E27FC236}">
                    <a16:creationId xmlns:a16="http://schemas.microsoft.com/office/drawing/2014/main" id="{146D3A92-9779-C0C9-8F8E-7172E97A89AC}"/>
                  </a:ext>
                </a:extLst>
              </p:cNvPr>
              <p:cNvCxnSpPr>
                <a:cxnSpLocks/>
              </p:cNvCxnSpPr>
              <p:nvPr/>
            </p:nvCxnSpPr>
            <p:spPr bwMode="auto">
              <a:xfrm>
                <a:off x="6556016" y="2189580"/>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a:extLst>
                  <a:ext uri="{FF2B5EF4-FFF2-40B4-BE49-F238E27FC236}">
                    <a16:creationId xmlns:a16="http://schemas.microsoft.com/office/drawing/2014/main" id="{CD649E0F-9C8A-D911-5C5D-4BBE9A07BBB9}"/>
                  </a:ext>
                </a:extLst>
              </p:cNvPr>
              <p:cNvCxnSpPr>
                <a:cxnSpLocks/>
              </p:cNvCxnSpPr>
              <p:nvPr/>
            </p:nvCxnSpPr>
            <p:spPr bwMode="auto">
              <a:xfrm>
                <a:off x="7325944" y="2189580"/>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id="{E13CC670-0842-399C-F6FA-8C2CB179ABDF}"/>
                  </a:ext>
                </a:extLst>
              </p:cNvPr>
              <p:cNvCxnSpPr>
                <a:cxnSpLocks/>
              </p:cNvCxnSpPr>
              <p:nvPr/>
            </p:nvCxnSpPr>
            <p:spPr bwMode="auto">
              <a:xfrm>
                <a:off x="8064452" y="2189580"/>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a:extLst>
                  <a:ext uri="{FF2B5EF4-FFF2-40B4-BE49-F238E27FC236}">
                    <a16:creationId xmlns:a16="http://schemas.microsoft.com/office/drawing/2014/main" id="{0C299EB1-5413-00FD-8C9B-53594C3D079E}"/>
                  </a:ext>
                </a:extLst>
              </p:cNvPr>
              <p:cNvSpPr txBox="1"/>
              <p:nvPr/>
            </p:nvSpPr>
            <p:spPr>
              <a:xfrm>
                <a:off x="7626766" y="1925256"/>
                <a:ext cx="564637" cy="369332"/>
              </a:xfrm>
              <a:prstGeom prst="rect">
                <a:avLst/>
              </a:prstGeom>
              <a:noFill/>
              <a:ln w="19050">
                <a:noFill/>
              </a:ln>
            </p:spPr>
            <p:txBody>
              <a:bodyPr wrap="square">
                <a:spAutoFit/>
              </a:bodyPr>
              <a:lstStyle/>
              <a:p>
                <a:r>
                  <a:rPr lang="en-US" b="1" dirty="0"/>
                  <a:t>…</a:t>
                </a:r>
                <a:endParaRPr lang="en-US" dirty="0"/>
              </a:p>
            </p:txBody>
          </p:sp>
          <p:grpSp>
            <p:nvGrpSpPr>
              <p:cNvPr id="78" name="Group 77">
                <a:extLst>
                  <a:ext uri="{FF2B5EF4-FFF2-40B4-BE49-F238E27FC236}">
                    <a16:creationId xmlns:a16="http://schemas.microsoft.com/office/drawing/2014/main" id="{F0A2B062-437B-1115-5329-D18717CC8A22}"/>
                  </a:ext>
                </a:extLst>
              </p:cNvPr>
              <p:cNvGrpSpPr/>
              <p:nvPr/>
            </p:nvGrpSpPr>
            <p:grpSpPr>
              <a:xfrm>
                <a:off x="4572000" y="1276350"/>
                <a:ext cx="525546" cy="1821665"/>
                <a:chOff x="3236893" y="2266950"/>
                <a:chExt cx="525546" cy="1821665"/>
              </a:xfrm>
            </p:grpSpPr>
            <p:sp>
              <p:nvSpPr>
                <p:cNvPr id="103" name="Oval 102">
                  <a:extLst>
                    <a:ext uri="{FF2B5EF4-FFF2-40B4-BE49-F238E27FC236}">
                      <a16:creationId xmlns:a16="http://schemas.microsoft.com/office/drawing/2014/main" id="{99A5A2F7-1C39-71AA-C11E-84EAAA6AB207}"/>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104" name="Straight Arrow Connector 103">
                  <a:extLst>
                    <a:ext uri="{FF2B5EF4-FFF2-40B4-BE49-F238E27FC236}">
                      <a16:creationId xmlns:a16="http://schemas.microsoft.com/office/drawing/2014/main" id="{66E4B06E-74A1-3BA0-317F-0B0A9909A5A0}"/>
                    </a:ext>
                  </a:extLst>
                </p:cNvPr>
                <p:cNvCxnSpPr>
                  <a:cxnSpLocks/>
                  <a:stCxn id="103" idx="0"/>
                  <a:endCxn id="10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Straight Arrow Connector 104">
                  <a:extLst>
                    <a:ext uri="{FF2B5EF4-FFF2-40B4-BE49-F238E27FC236}">
                      <a16:creationId xmlns:a16="http://schemas.microsoft.com/office/drawing/2014/main" id="{B46BF3CD-F826-AEDF-6B0D-690964193338}"/>
                    </a:ext>
                  </a:extLst>
                </p:cNvPr>
                <p:cNvCxnSpPr>
                  <a:cxnSpLocks/>
                  <a:endCxn id="103"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Rectangle 105">
                  <a:extLst>
                    <a:ext uri="{FF2B5EF4-FFF2-40B4-BE49-F238E27FC236}">
                      <a16:creationId xmlns:a16="http://schemas.microsoft.com/office/drawing/2014/main" id="{BC7B7A8F-4F8E-B664-A38D-E2D72BF9B888}"/>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107" name="Rectangle 106">
                  <a:extLst>
                    <a:ext uri="{FF2B5EF4-FFF2-40B4-BE49-F238E27FC236}">
                      <a16:creationId xmlns:a16="http://schemas.microsoft.com/office/drawing/2014/main" id="{8EB1689D-C220-5B34-9824-24175527B6AC}"/>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79" name="Group 78">
                <a:extLst>
                  <a:ext uri="{FF2B5EF4-FFF2-40B4-BE49-F238E27FC236}">
                    <a16:creationId xmlns:a16="http://schemas.microsoft.com/office/drawing/2014/main" id="{3A235D05-567B-37B1-1437-8218C0515C25}"/>
                  </a:ext>
                </a:extLst>
              </p:cNvPr>
              <p:cNvGrpSpPr/>
              <p:nvPr/>
            </p:nvGrpSpPr>
            <p:grpSpPr>
              <a:xfrm>
                <a:off x="5323683" y="1276350"/>
                <a:ext cx="501930" cy="1137617"/>
                <a:chOff x="3260509" y="2266950"/>
                <a:chExt cx="501930" cy="1137617"/>
              </a:xfrm>
            </p:grpSpPr>
            <p:sp>
              <p:nvSpPr>
                <p:cNvPr id="98" name="Oval 97">
                  <a:extLst>
                    <a:ext uri="{FF2B5EF4-FFF2-40B4-BE49-F238E27FC236}">
                      <a16:creationId xmlns:a16="http://schemas.microsoft.com/office/drawing/2014/main" id="{75931D98-87AF-EFF8-99D0-9B90E9ED29E5}"/>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99" name="Straight Arrow Connector 98">
                  <a:extLst>
                    <a:ext uri="{FF2B5EF4-FFF2-40B4-BE49-F238E27FC236}">
                      <a16:creationId xmlns:a16="http://schemas.microsoft.com/office/drawing/2014/main" id="{5F5C6985-3759-E93A-9A7A-A53B2D835857}"/>
                    </a:ext>
                  </a:extLst>
                </p:cNvPr>
                <p:cNvCxnSpPr>
                  <a:cxnSpLocks/>
                  <a:stCxn id="98" idx="0"/>
                  <a:endCxn id="101"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100">
                  <a:extLst>
                    <a:ext uri="{FF2B5EF4-FFF2-40B4-BE49-F238E27FC236}">
                      <a16:creationId xmlns:a16="http://schemas.microsoft.com/office/drawing/2014/main" id="{1633602A-FE3E-F4D5-8D3B-D3EEF6CD8798}"/>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grpSp>
          <p:grpSp>
            <p:nvGrpSpPr>
              <p:cNvPr id="80" name="Group 79">
                <a:extLst>
                  <a:ext uri="{FF2B5EF4-FFF2-40B4-BE49-F238E27FC236}">
                    <a16:creationId xmlns:a16="http://schemas.microsoft.com/office/drawing/2014/main" id="{B5C97CAC-0756-655D-C35B-1644F9712D18}"/>
                  </a:ext>
                </a:extLst>
              </p:cNvPr>
              <p:cNvGrpSpPr/>
              <p:nvPr/>
            </p:nvGrpSpPr>
            <p:grpSpPr>
              <a:xfrm>
                <a:off x="6095003" y="1276350"/>
                <a:ext cx="501930" cy="1137617"/>
                <a:chOff x="3260509" y="2266950"/>
                <a:chExt cx="501930" cy="1137617"/>
              </a:xfrm>
            </p:grpSpPr>
            <p:sp>
              <p:nvSpPr>
                <p:cNvPr id="93" name="Oval 92">
                  <a:extLst>
                    <a:ext uri="{FF2B5EF4-FFF2-40B4-BE49-F238E27FC236}">
                      <a16:creationId xmlns:a16="http://schemas.microsoft.com/office/drawing/2014/main" id="{E47CE45F-EE67-01C1-24A1-EA4622AB65A3}"/>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94" name="Straight Arrow Connector 93">
                  <a:extLst>
                    <a:ext uri="{FF2B5EF4-FFF2-40B4-BE49-F238E27FC236}">
                      <a16:creationId xmlns:a16="http://schemas.microsoft.com/office/drawing/2014/main" id="{1199EA7F-C6B1-B4F0-8CC6-51CD1767FA66}"/>
                    </a:ext>
                  </a:extLst>
                </p:cNvPr>
                <p:cNvCxnSpPr>
                  <a:cxnSpLocks/>
                  <a:stCxn id="93" idx="0"/>
                  <a:endCxn id="9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Rectangle 95">
                  <a:extLst>
                    <a:ext uri="{FF2B5EF4-FFF2-40B4-BE49-F238E27FC236}">
                      <a16:creationId xmlns:a16="http://schemas.microsoft.com/office/drawing/2014/main" id="{BBDC6499-0C16-9020-3B61-24A07821887E}"/>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grpSp>
          <p:grpSp>
            <p:nvGrpSpPr>
              <p:cNvPr id="81" name="Group 80">
                <a:extLst>
                  <a:ext uri="{FF2B5EF4-FFF2-40B4-BE49-F238E27FC236}">
                    <a16:creationId xmlns:a16="http://schemas.microsoft.com/office/drawing/2014/main" id="{6BAD631E-BC8A-A11F-6F96-900B393ABBD6}"/>
                  </a:ext>
                </a:extLst>
              </p:cNvPr>
              <p:cNvGrpSpPr/>
              <p:nvPr/>
            </p:nvGrpSpPr>
            <p:grpSpPr>
              <a:xfrm>
                <a:off x="6841788" y="1276350"/>
                <a:ext cx="501930" cy="1137617"/>
                <a:chOff x="3260509" y="2266950"/>
                <a:chExt cx="501930" cy="1137617"/>
              </a:xfrm>
            </p:grpSpPr>
            <p:sp>
              <p:nvSpPr>
                <p:cNvPr id="88" name="Oval 87">
                  <a:extLst>
                    <a:ext uri="{FF2B5EF4-FFF2-40B4-BE49-F238E27FC236}">
                      <a16:creationId xmlns:a16="http://schemas.microsoft.com/office/drawing/2014/main" id="{B2715000-818E-374B-C84F-D94827478428}"/>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89" name="Straight Arrow Connector 88">
                  <a:extLst>
                    <a:ext uri="{FF2B5EF4-FFF2-40B4-BE49-F238E27FC236}">
                      <a16:creationId xmlns:a16="http://schemas.microsoft.com/office/drawing/2014/main" id="{C8F59B8D-8812-F6B4-C27C-92F1A88FF8CA}"/>
                    </a:ext>
                  </a:extLst>
                </p:cNvPr>
                <p:cNvCxnSpPr>
                  <a:cxnSpLocks/>
                  <a:stCxn id="88" idx="0"/>
                  <a:endCxn id="91"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Rectangle 90">
                  <a:extLst>
                    <a:ext uri="{FF2B5EF4-FFF2-40B4-BE49-F238E27FC236}">
                      <a16:creationId xmlns:a16="http://schemas.microsoft.com/office/drawing/2014/main" id="{EF48DD3B-9B51-3572-72CE-F6DED87AFA89}"/>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grpSp>
          <p:grpSp>
            <p:nvGrpSpPr>
              <p:cNvPr id="82" name="Group 81">
                <a:extLst>
                  <a:ext uri="{FF2B5EF4-FFF2-40B4-BE49-F238E27FC236}">
                    <a16:creationId xmlns:a16="http://schemas.microsoft.com/office/drawing/2014/main" id="{8A66263C-7236-15B3-9E9F-70D60458B883}"/>
                  </a:ext>
                </a:extLst>
              </p:cNvPr>
              <p:cNvGrpSpPr/>
              <p:nvPr/>
            </p:nvGrpSpPr>
            <p:grpSpPr>
              <a:xfrm>
                <a:off x="8365148" y="1291845"/>
                <a:ext cx="501930" cy="1137617"/>
                <a:chOff x="3260509" y="2266950"/>
                <a:chExt cx="501930" cy="1137617"/>
              </a:xfrm>
            </p:grpSpPr>
            <p:sp>
              <p:nvSpPr>
                <p:cNvPr id="83" name="Oval 82">
                  <a:extLst>
                    <a:ext uri="{FF2B5EF4-FFF2-40B4-BE49-F238E27FC236}">
                      <a16:creationId xmlns:a16="http://schemas.microsoft.com/office/drawing/2014/main" id="{6C068C95-D14A-15DD-CC38-7BADB29BDC96}"/>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84" name="Straight Arrow Connector 83">
                  <a:extLst>
                    <a:ext uri="{FF2B5EF4-FFF2-40B4-BE49-F238E27FC236}">
                      <a16:creationId xmlns:a16="http://schemas.microsoft.com/office/drawing/2014/main" id="{BF674595-A39C-78F3-7C6C-6EAC44799F83}"/>
                    </a:ext>
                  </a:extLst>
                </p:cNvPr>
                <p:cNvCxnSpPr>
                  <a:cxnSpLocks/>
                  <a:stCxn id="83" idx="0"/>
                  <a:endCxn id="86"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85">
                  <a:extLst>
                    <a:ext uri="{FF2B5EF4-FFF2-40B4-BE49-F238E27FC236}">
                      <a16:creationId xmlns:a16="http://schemas.microsoft.com/office/drawing/2014/main" id="{3C92625F-A694-EE36-89D9-0A5D165933A9}"/>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grpSp>
        </p:grpSp>
        <p:sp>
          <p:nvSpPr>
            <p:cNvPr id="34" name="Freeform: Shape 33">
              <a:extLst>
                <a:ext uri="{FF2B5EF4-FFF2-40B4-BE49-F238E27FC236}">
                  <a16:creationId xmlns:a16="http://schemas.microsoft.com/office/drawing/2014/main" id="{0E4311D7-5B21-AE39-BC1A-234B937CB6F7}"/>
                </a:ext>
              </a:extLst>
            </p:cNvPr>
            <p:cNvSpPr/>
            <p:nvPr/>
          </p:nvSpPr>
          <p:spPr bwMode="auto">
            <a:xfrm>
              <a:off x="4967654" y="1707767"/>
              <a:ext cx="530076" cy="1352997"/>
            </a:xfrm>
            <a:custGeom>
              <a:avLst/>
              <a:gdLst>
                <a:gd name="connsiteX0" fmla="*/ 0 w 530076"/>
                <a:gd name="connsiteY0" fmla="*/ 33110 h 1352997"/>
                <a:gd name="connsiteX1" fmla="*/ 52754 w 530076"/>
                <a:gd name="connsiteY1" fmla="*/ 41902 h 1352997"/>
                <a:gd name="connsiteX2" fmla="*/ 61546 w 530076"/>
                <a:gd name="connsiteY2" fmla="*/ 446348 h 1352997"/>
                <a:gd name="connsiteX3" fmla="*/ 96715 w 530076"/>
                <a:gd name="connsiteY3" fmla="*/ 1140941 h 1352997"/>
                <a:gd name="connsiteX4" fmla="*/ 290146 w 530076"/>
                <a:gd name="connsiteY4" fmla="*/ 1343164 h 1352997"/>
                <a:gd name="connsiteX5" fmla="*/ 501161 w 530076"/>
                <a:gd name="connsiteY5" fmla="*/ 1299202 h 1352997"/>
                <a:gd name="connsiteX6" fmla="*/ 527538 w 530076"/>
                <a:gd name="connsiteY6" fmla="*/ 1105771 h 1352997"/>
                <a:gd name="connsiteX7" fmla="*/ 527538 w 530076"/>
                <a:gd name="connsiteY7" fmla="*/ 991471 h 135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076" h="1352997">
                  <a:moveTo>
                    <a:pt x="0" y="33110"/>
                  </a:moveTo>
                  <a:cubicBezTo>
                    <a:pt x="21248" y="3069"/>
                    <a:pt x="42496" y="-26971"/>
                    <a:pt x="52754" y="41902"/>
                  </a:cubicBezTo>
                  <a:cubicBezTo>
                    <a:pt x="63012" y="110775"/>
                    <a:pt x="54219" y="263175"/>
                    <a:pt x="61546" y="446348"/>
                  </a:cubicBezTo>
                  <a:cubicBezTo>
                    <a:pt x="68873" y="629521"/>
                    <a:pt x="58615" y="991472"/>
                    <a:pt x="96715" y="1140941"/>
                  </a:cubicBezTo>
                  <a:cubicBezTo>
                    <a:pt x="134815" y="1290410"/>
                    <a:pt x="222738" y="1316787"/>
                    <a:pt x="290146" y="1343164"/>
                  </a:cubicBezTo>
                  <a:cubicBezTo>
                    <a:pt x="357554" y="1369541"/>
                    <a:pt x="461596" y="1338767"/>
                    <a:pt x="501161" y="1299202"/>
                  </a:cubicBezTo>
                  <a:cubicBezTo>
                    <a:pt x="540726" y="1259637"/>
                    <a:pt x="523142" y="1157060"/>
                    <a:pt x="527538" y="1105771"/>
                  </a:cubicBezTo>
                  <a:cubicBezTo>
                    <a:pt x="531934" y="1054482"/>
                    <a:pt x="529736" y="1022976"/>
                    <a:pt x="527538" y="991471"/>
                  </a:cubicBez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35" name="Freeform: Shape 34">
              <a:extLst>
                <a:ext uri="{FF2B5EF4-FFF2-40B4-BE49-F238E27FC236}">
                  <a16:creationId xmlns:a16="http://schemas.microsoft.com/office/drawing/2014/main" id="{BA9536C0-1A8A-B879-A8C8-C03D59919CCD}"/>
                </a:ext>
              </a:extLst>
            </p:cNvPr>
            <p:cNvSpPr/>
            <p:nvPr/>
          </p:nvSpPr>
          <p:spPr bwMode="auto">
            <a:xfrm>
              <a:off x="5718223" y="1707766"/>
              <a:ext cx="530076" cy="1352997"/>
            </a:xfrm>
            <a:custGeom>
              <a:avLst/>
              <a:gdLst>
                <a:gd name="connsiteX0" fmla="*/ 0 w 530076"/>
                <a:gd name="connsiteY0" fmla="*/ 33110 h 1352997"/>
                <a:gd name="connsiteX1" fmla="*/ 52754 w 530076"/>
                <a:gd name="connsiteY1" fmla="*/ 41902 h 1352997"/>
                <a:gd name="connsiteX2" fmla="*/ 61546 w 530076"/>
                <a:gd name="connsiteY2" fmla="*/ 446348 h 1352997"/>
                <a:gd name="connsiteX3" fmla="*/ 96715 w 530076"/>
                <a:gd name="connsiteY3" fmla="*/ 1140941 h 1352997"/>
                <a:gd name="connsiteX4" fmla="*/ 290146 w 530076"/>
                <a:gd name="connsiteY4" fmla="*/ 1343164 h 1352997"/>
                <a:gd name="connsiteX5" fmla="*/ 501161 w 530076"/>
                <a:gd name="connsiteY5" fmla="*/ 1299202 h 1352997"/>
                <a:gd name="connsiteX6" fmla="*/ 527538 w 530076"/>
                <a:gd name="connsiteY6" fmla="*/ 1105771 h 1352997"/>
                <a:gd name="connsiteX7" fmla="*/ 527538 w 530076"/>
                <a:gd name="connsiteY7" fmla="*/ 991471 h 135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076" h="1352997">
                  <a:moveTo>
                    <a:pt x="0" y="33110"/>
                  </a:moveTo>
                  <a:cubicBezTo>
                    <a:pt x="21248" y="3069"/>
                    <a:pt x="42496" y="-26971"/>
                    <a:pt x="52754" y="41902"/>
                  </a:cubicBezTo>
                  <a:cubicBezTo>
                    <a:pt x="63012" y="110775"/>
                    <a:pt x="54219" y="263175"/>
                    <a:pt x="61546" y="446348"/>
                  </a:cubicBezTo>
                  <a:cubicBezTo>
                    <a:pt x="68873" y="629521"/>
                    <a:pt x="58615" y="991472"/>
                    <a:pt x="96715" y="1140941"/>
                  </a:cubicBezTo>
                  <a:cubicBezTo>
                    <a:pt x="134815" y="1290410"/>
                    <a:pt x="222738" y="1316787"/>
                    <a:pt x="290146" y="1343164"/>
                  </a:cubicBezTo>
                  <a:cubicBezTo>
                    <a:pt x="357554" y="1369541"/>
                    <a:pt x="461596" y="1338767"/>
                    <a:pt x="501161" y="1299202"/>
                  </a:cubicBezTo>
                  <a:cubicBezTo>
                    <a:pt x="540726" y="1259637"/>
                    <a:pt x="523142" y="1157060"/>
                    <a:pt x="527538" y="1105771"/>
                  </a:cubicBezTo>
                  <a:cubicBezTo>
                    <a:pt x="531934" y="1054482"/>
                    <a:pt x="529736" y="1022976"/>
                    <a:pt x="527538" y="991471"/>
                  </a:cubicBez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36" name="Freeform: Shape 35">
              <a:extLst>
                <a:ext uri="{FF2B5EF4-FFF2-40B4-BE49-F238E27FC236}">
                  <a16:creationId xmlns:a16="http://schemas.microsoft.com/office/drawing/2014/main" id="{0E888504-7AAA-CB69-F70C-ACDE54B9D888}"/>
                </a:ext>
              </a:extLst>
            </p:cNvPr>
            <p:cNvSpPr/>
            <p:nvPr/>
          </p:nvSpPr>
          <p:spPr bwMode="auto">
            <a:xfrm>
              <a:off x="6490632" y="1690384"/>
              <a:ext cx="530076" cy="1352997"/>
            </a:xfrm>
            <a:custGeom>
              <a:avLst/>
              <a:gdLst>
                <a:gd name="connsiteX0" fmla="*/ 0 w 530076"/>
                <a:gd name="connsiteY0" fmla="*/ 33110 h 1352997"/>
                <a:gd name="connsiteX1" fmla="*/ 52754 w 530076"/>
                <a:gd name="connsiteY1" fmla="*/ 41902 h 1352997"/>
                <a:gd name="connsiteX2" fmla="*/ 61546 w 530076"/>
                <a:gd name="connsiteY2" fmla="*/ 446348 h 1352997"/>
                <a:gd name="connsiteX3" fmla="*/ 96715 w 530076"/>
                <a:gd name="connsiteY3" fmla="*/ 1140941 h 1352997"/>
                <a:gd name="connsiteX4" fmla="*/ 290146 w 530076"/>
                <a:gd name="connsiteY4" fmla="*/ 1343164 h 1352997"/>
                <a:gd name="connsiteX5" fmla="*/ 501161 w 530076"/>
                <a:gd name="connsiteY5" fmla="*/ 1299202 h 1352997"/>
                <a:gd name="connsiteX6" fmla="*/ 527538 w 530076"/>
                <a:gd name="connsiteY6" fmla="*/ 1105771 h 1352997"/>
                <a:gd name="connsiteX7" fmla="*/ 527538 w 530076"/>
                <a:gd name="connsiteY7" fmla="*/ 991471 h 135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076" h="1352997">
                  <a:moveTo>
                    <a:pt x="0" y="33110"/>
                  </a:moveTo>
                  <a:cubicBezTo>
                    <a:pt x="21248" y="3069"/>
                    <a:pt x="42496" y="-26971"/>
                    <a:pt x="52754" y="41902"/>
                  </a:cubicBezTo>
                  <a:cubicBezTo>
                    <a:pt x="63012" y="110775"/>
                    <a:pt x="54219" y="263175"/>
                    <a:pt x="61546" y="446348"/>
                  </a:cubicBezTo>
                  <a:cubicBezTo>
                    <a:pt x="68873" y="629521"/>
                    <a:pt x="58615" y="991472"/>
                    <a:pt x="96715" y="1140941"/>
                  </a:cubicBezTo>
                  <a:cubicBezTo>
                    <a:pt x="134815" y="1290410"/>
                    <a:pt x="222738" y="1316787"/>
                    <a:pt x="290146" y="1343164"/>
                  </a:cubicBezTo>
                  <a:cubicBezTo>
                    <a:pt x="357554" y="1369541"/>
                    <a:pt x="461596" y="1338767"/>
                    <a:pt x="501161" y="1299202"/>
                  </a:cubicBezTo>
                  <a:cubicBezTo>
                    <a:pt x="540726" y="1259637"/>
                    <a:pt x="523142" y="1157060"/>
                    <a:pt x="527538" y="1105771"/>
                  </a:cubicBezTo>
                  <a:cubicBezTo>
                    <a:pt x="531934" y="1054482"/>
                    <a:pt x="529736" y="1022976"/>
                    <a:pt x="527538" y="991471"/>
                  </a:cubicBez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37" name="Freeform: Shape 36">
              <a:extLst>
                <a:ext uri="{FF2B5EF4-FFF2-40B4-BE49-F238E27FC236}">
                  <a16:creationId xmlns:a16="http://schemas.microsoft.com/office/drawing/2014/main" id="{56ADA854-CE48-7FDC-BD6C-E2A9AE199C13}"/>
                </a:ext>
              </a:extLst>
            </p:cNvPr>
            <p:cNvSpPr/>
            <p:nvPr/>
          </p:nvSpPr>
          <p:spPr bwMode="auto">
            <a:xfrm>
              <a:off x="7230497" y="1690384"/>
              <a:ext cx="530076" cy="1352997"/>
            </a:xfrm>
            <a:custGeom>
              <a:avLst/>
              <a:gdLst>
                <a:gd name="connsiteX0" fmla="*/ 0 w 530076"/>
                <a:gd name="connsiteY0" fmla="*/ 33110 h 1352997"/>
                <a:gd name="connsiteX1" fmla="*/ 52754 w 530076"/>
                <a:gd name="connsiteY1" fmla="*/ 41902 h 1352997"/>
                <a:gd name="connsiteX2" fmla="*/ 61546 w 530076"/>
                <a:gd name="connsiteY2" fmla="*/ 446348 h 1352997"/>
                <a:gd name="connsiteX3" fmla="*/ 96715 w 530076"/>
                <a:gd name="connsiteY3" fmla="*/ 1140941 h 1352997"/>
                <a:gd name="connsiteX4" fmla="*/ 290146 w 530076"/>
                <a:gd name="connsiteY4" fmla="*/ 1343164 h 1352997"/>
                <a:gd name="connsiteX5" fmla="*/ 501161 w 530076"/>
                <a:gd name="connsiteY5" fmla="*/ 1299202 h 1352997"/>
                <a:gd name="connsiteX6" fmla="*/ 527538 w 530076"/>
                <a:gd name="connsiteY6" fmla="*/ 1105771 h 1352997"/>
                <a:gd name="connsiteX7" fmla="*/ 527538 w 530076"/>
                <a:gd name="connsiteY7" fmla="*/ 991471 h 135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076" h="1352997">
                  <a:moveTo>
                    <a:pt x="0" y="33110"/>
                  </a:moveTo>
                  <a:cubicBezTo>
                    <a:pt x="21248" y="3069"/>
                    <a:pt x="42496" y="-26971"/>
                    <a:pt x="52754" y="41902"/>
                  </a:cubicBezTo>
                  <a:cubicBezTo>
                    <a:pt x="63012" y="110775"/>
                    <a:pt x="54219" y="263175"/>
                    <a:pt x="61546" y="446348"/>
                  </a:cubicBezTo>
                  <a:cubicBezTo>
                    <a:pt x="68873" y="629521"/>
                    <a:pt x="58615" y="991472"/>
                    <a:pt x="96715" y="1140941"/>
                  </a:cubicBezTo>
                  <a:cubicBezTo>
                    <a:pt x="134815" y="1290410"/>
                    <a:pt x="222738" y="1316787"/>
                    <a:pt x="290146" y="1343164"/>
                  </a:cubicBezTo>
                  <a:cubicBezTo>
                    <a:pt x="357554" y="1369541"/>
                    <a:pt x="461596" y="1338767"/>
                    <a:pt x="501161" y="1299202"/>
                  </a:cubicBezTo>
                  <a:cubicBezTo>
                    <a:pt x="540726" y="1259637"/>
                    <a:pt x="523142" y="1157060"/>
                    <a:pt x="527538" y="1105771"/>
                  </a:cubicBezTo>
                  <a:cubicBezTo>
                    <a:pt x="531934" y="1054482"/>
                    <a:pt x="529736" y="1022976"/>
                    <a:pt x="527538" y="991471"/>
                  </a:cubicBez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38" name="Freeform: Shape 37">
              <a:extLst>
                <a:ext uri="{FF2B5EF4-FFF2-40B4-BE49-F238E27FC236}">
                  <a16:creationId xmlns:a16="http://schemas.microsoft.com/office/drawing/2014/main" id="{30454B6F-999F-093E-C63B-B8FA2CE26431}"/>
                </a:ext>
              </a:extLst>
            </p:cNvPr>
            <p:cNvSpPr/>
            <p:nvPr/>
          </p:nvSpPr>
          <p:spPr bwMode="auto">
            <a:xfrm>
              <a:off x="7985269" y="1694288"/>
              <a:ext cx="530076" cy="1352997"/>
            </a:xfrm>
            <a:custGeom>
              <a:avLst/>
              <a:gdLst>
                <a:gd name="connsiteX0" fmla="*/ 0 w 530076"/>
                <a:gd name="connsiteY0" fmla="*/ 33110 h 1352997"/>
                <a:gd name="connsiteX1" fmla="*/ 52754 w 530076"/>
                <a:gd name="connsiteY1" fmla="*/ 41902 h 1352997"/>
                <a:gd name="connsiteX2" fmla="*/ 61546 w 530076"/>
                <a:gd name="connsiteY2" fmla="*/ 446348 h 1352997"/>
                <a:gd name="connsiteX3" fmla="*/ 96715 w 530076"/>
                <a:gd name="connsiteY3" fmla="*/ 1140941 h 1352997"/>
                <a:gd name="connsiteX4" fmla="*/ 290146 w 530076"/>
                <a:gd name="connsiteY4" fmla="*/ 1343164 h 1352997"/>
                <a:gd name="connsiteX5" fmla="*/ 501161 w 530076"/>
                <a:gd name="connsiteY5" fmla="*/ 1299202 h 1352997"/>
                <a:gd name="connsiteX6" fmla="*/ 527538 w 530076"/>
                <a:gd name="connsiteY6" fmla="*/ 1105771 h 1352997"/>
                <a:gd name="connsiteX7" fmla="*/ 527538 w 530076"/>
                <a:gd name="connsiteY7" fmla="*/ 991471 h 135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076" h="1352997">
                  <a:moveTo>
                    <a:pt x="0" y="33110"/>
                  </a:moveTo>
                  <a:cubicBezTo>
                    <a:pt x="21248" y="3069"/>
                    <a:pt x="42496" y="-26971"/>
                    <a:pt x="52754" y="41902"/>
                  </a:cubicBezTo>
                  <a:cubicBezTo>
                    <a:pt x="63012" y="110775"/>
                    <a:pt x="54219" y="263175"/>
                    <a:pt x="61546" y="446348"/>
                  </a:cubicBezTo>
                  <a:cubicBezTo>
                    <a:pt x="68873" y="629521"/>
                    <a:pt x="58615" y="991472"/>
                    <a:pt x="96715" y="1140941"/>
                  </a:cubicBezTo>
                  <a:cubicBezTo>
                    <a:pt x="134815" y="1290410"/>
                    <a:pt x="222738" y="1316787"/>
                    <a:pt x="290146" y="1343164"/>
                  </a:cubicBezTo>
                  <a:cubicBezTo>
                    <a:pt x="357554" y="1369541"/>
                    <a:pt x="461596" y="1338767"/>
                    <a:pt x="501161" y="1299202"/>
                  </a:cubicBezTo>
                  <a:cubicBezTo>
                    <a:pt x="540726" y="1259637"/>
                    <a:pt x="523142" y="1157060"/>
                    <a:pt x="527538" y="1105771"/>
                  </a:cubicBezTo>
                  <a:cubicBezTo>
                    <a:pt x="531934" y="1054482"/>
                    <a:pt x="529736" y="1022976"/>
                    <a:pt x="527538" y="991471"/>
                  </a:cubicBez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grpSp>
    </p:spTree>
    <p:extLst>
      <p:ext uri="{BB962C8B-B14F-4D97-AF65-F5344CB8AC3E}">
        <p14:creationId xmlns:p14="http://schemas.microsoft.com/office/powerpoint/2010/main" val="403909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28EE1-DCA3-CF15-9BFF-74999676D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77AD2-8E46-E418-1D7F-6748969D5B2E}"/>
              </a:ext>
            </a:extLst>
          </p:cNvPr>
          <p:cNvSpPr>
            <a:spLocks noGrp="1"/>
          </p:cNvSpPr>
          <p:nvPr>
            <p:ph type="title"/>
          </p:nvPr>
        </p:nvSpPr>
        <p:spPr>
          <a:xfrm>
            <a:off x="304801" y="300714"/>
            <a:ext cx="8859078" cy="399374"/>
          </a:xfrm>
          <a:solidFill>
            <a:schemeClr val="bg1"/>
          </a:solidFill>
        </p:spPr>
        <p:txBody>
          <a:bodyPr/>
          <a:lstStyle/>
          <a:p>
            <a:r>
              <a:rPr lang="en-US" dirty="0"/>
              <a:t>Types of Recurrent Neural Networks: Many-to-One</a:t>
            </a:r>
          </a:p>
        </p:txBody>
      </p:sp>
      <p:sp>
        <p:nvSpPr>
          <p:cNvPr id="3" name="Content Placeholder 2">
            <a:extLst>
              <a:ext uri="{FF2B5EF4-FFF2-40B4-BE49-F238E27FC236}">
                <a16:creationId xmlns:a16="http://schemas.microsoft.com/office/drawing/2014/main" id="{EE7DDC2D-5B08-1E7F-94AF-FEBEB01F3F23}"/>
              </a:ext>
            </a:extLst>
          </p:cNvPr>
          <p:cNvSpPr>
            <a:spLocks noGrp="1"/>
          </p:cNvSpPr>
          <p:nvPr>
            <p:ph idx="1"/>
          </p:nvPr>
        </p:nvSpPr>
        <p:spPr>
          <a:xfrm>
            <a:off x="434975" y="1098321"/>
            <a:ext cx="3603625" cy="3352800"/>
          </a:xfrm>
        </p:spPr>
        <p:txBody>
          <a:bodyPr/>
          <a:lstStyle/>
          <a:p>
            <a:r>
              <a:rPr lang="en-US" dirty="0"/>
              <a:t>Many-to-One RNN converges a sequence of inputs into a single output by a series of hidden layers learning the features. </a:t>
            </a:r>
          </a:p>
          <a:p>
            <a:r>
              <a:rPr lang="en-US" dirty="0"/>
              <a:t>Sentiment Analysis and classification is a common example of this type of Recurrent Neural Network.</a:t>
            </a:r>
          </a:p>
        </p:txBody>
      </p:sp>
      <p:grpSp>
        <p:nvGrpSpPr>
          <p:cNvPr id="75" name="Group 74">
            <a:extLst>
              <a:ext uri="{FF2B5EF4-FFF2-40B4-BE49-F238E27FC236}">
                <a16:creationId xmlns:a16="http://schemas.microsoft.com/office/drawing/2014/main" id="{21F9758A-2B0E-EA6A-CD39-54A6EF192A16}"/>
              </a:ext>
            </a:extLst>
          </p:cNvPr>
          <p:cNvGrpSpPr/>
          <p:nvPr/>
        </p:nvGrpSpPr>
        <p:grpSpPr>
          <a:xfrm>
            <a:off x="4427064" y="1200150"/>
            <a:ext cx="4281961" cy="1821665"/>
            <a:chOff x="3236893" y="2253746"/>
            <a:chExt cx="4281961" cy="1821665"/>
          </a:xfrm>
        </p:grpSpPr>
        <p:cxnSp>
          <p:nvCxnSpPr>
            <p:cNvPr id="39" name="Straight Arrow Connector 38">
              <a:extLst>
                <a:ext uri="{FF2B5EF4-FFF2-40B4-BE49-F238E27FC236}">
                  <a16:creationId xmlns:a16="http://schemas.microsoft.com/office/drawing/2014/main" id="{E11185DC-22AE-E985-6E0F-1A7A491FCFEE}"/>
                </a:ext>
              </a:extLst>
            </p:cNvPr>
            <p:cNvCxnSpPr>
              <a:cxnSpLocks/>
              <a:stCxn id="70" idx="6"/>
            </p:cNvCxnSpPr>
            <p:nvPr/>
          </p:nvCxnSpPr>
          <p:spPr bwMode="auto">
            <a:xfrm>
              <a:off x="3728683" y="3162763"/>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C44B5BAA-1E4A-0886-E688-43947887848A}"/>
                </a:ext>
              </a:extLst>
            </p:cNvPr>
            <p:cNvCxnSpPr>
              <a:cxnSpLocks/>
            </p:cNvCxnSpPr>
            <p:nvPr/>
          </p:nvCxnSpPr>
          <p:spPr bwMode="auto">
            <a:xfrm>
              <a:off x="4479866" y="3166976"/>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120F378A-608E-68E2-15D3-F4C01F48DDE0}"/>
                </a:ext>
              </a:extLst>
            </p:cNvPr>
            <p:cNvCxnSpPr>
              <a:cxnSpLocks/>
            </p:cNvCxnSpPr>
            <p:nvPr/>
          </p:nvCxnSpPr>
          <p:spPr bwMode="auto">
            <a:xfrm>
              <a:off x="5220909" y="3166976"/>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7E3517BE-2881-DFF3-BAF2-E3599C729A92}"/>
                </a:ext>
              </a:extLst>
            </p:cNvPr>
            <p:cNvCxnSpPr>
              <a:cxnSpLocks/>
            </p:cNvCxnSpPr>
            <p:nvPr/>
          </p:nvCxnSpPr>
          <p:spPr bwMode="auto">
            <a:xfrm>
              <a:off x="5990837" y="3166976"/>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B36C4519-F349-B118-D371-106CBEA1B95C}"/>
                </a:ext>
              </a:extLst>
            </p:cNvPr>
            <p:cNvCxnSpPr>
              <a:cxnSpLocks/>
            </p:cNvCxnSpPr>
            <p:nvPr/>
          </p:nvCxnSpPr>
          <p:spPr bwMode="auto">
            <a:xfrm>
              <a:off x="6729345" y="3166976"/>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C34C6F0B-A62A-4C35-F0B7-8A11DD587995}"/>
                </a:ext>
              </a:extLst>
            </p:cNvPr>
            <p:cNvSpPr txBox="1"/>
            <p:nvPr/>
          </p:nvSpPr>
          <p:spPr>
            <a:xfrm>
              <a:off x="6324600" y="2920869"/>
              <a:ext cx="564637" cy="369332"/>
            </a:xfrm>
            <a:prstGeom prst="rect">
              <a:avLst/>
            </a:prstGeom>
            <a:noFill/>
            <a:ln w="19050">
              <a:noFill/>
            </a:ln>
          </p:spPr>
          <p:txBody>
            <a:bodyPr wrap="square">
              <a:spAutoFit/>
            </a:bodyPr>
            <a:lstStyle/>
            <a:p>
              <a:r>
                <a:rPr lang="en-US" b="1" dirty="0"/>
                <a:t>…</a:t>
              </a:r>
              <a:endParaRPr lang="en-US" dirty="0"/>
            </a:p>
          </p:txBody>
        </p:sp>
        <p:grpSp>
          <p:nvGrpSpPr>
            <p:cNvPr id="45" name="Group 44">
              <a:extLst>
                <a:ext uri="{FF2B5EF4-FFF2-40B4-BE49-F238E27FC236}">
                  <a16:creationId xmlns:a16="http://schemas.microsoft.com/office/drawing/2014/main" id="{87429F06-E844-61CC-E44C-E8AF84F96D35}"/>
                </a:ext>
              </a:extLst>
            </p:cNvPr>
            <p:cNvGrpSpPr/>
            <p:nvPr/>
          </p:nvGrpSpPr>
          <p:grpSpPr>
            <a:xfrm>
              <a:off x="3236893" y="2934163"/>
              <a:ext cx="501930" cy="1141248"/>
              <a:chOff x="3236893" y="2947367"/>
              <a:chExt cx="501930" cy="1141248"/>
            </a:xfrm>
          </p:grpSpPr>
          <p:sp>
            <p:nvSpPr>
              <p:cNvPr id="70" name="Oval 69">
                <a:extLst>
                  <a:ext uri="{FF2B5EF4-FFF2-40B4-BE49-F238E27FC236}">
                    <a16:creationId xmlns:a16="http://schemas.microsoft.com/office/drawing/2014/main" id="{6C5EA088-D689-C732-2F32-29DA589FB7F0}"/>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72" name="Straight Arrow Connector 71">
                <a:extLst>
                  <a:ext uri="{FF2B5EF4-FFF2-40B4-BE49-F238E27FC236}">
                    <a16:creationId xmlns:a16="http://schemas.microsoft.com/office/drawing/2014/main" id="{1A983BE3-5EC6-80FF-7803-3C3B14A27D3C}"/>
                  </a:ext>
                </a:extLst>
              </p:cNvPr>
              <p:cNvCxnSpPr>
                <a:cxnSpLocks/>
                <a:endCxn id="70"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Rectangle 73">
                <a:extLst>
                  <a:ext uri="{FF2B5EF4-FFF2-40B4-BE49-F238E27FC236}">
                    <a16:creationId xmlns:a16="http://schemas.microsoft.com/office/drawing/2014/main" id="{43180FB5-2CB5-4182-1927-4E616BC716B3}"/>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46" name="Group 45">
              <a:extLst>
                <a:ext uri="{FF2B5EF4-FFF2-40B4-BE49-F238E27FC236}">
                  <a16:creationId xmlns:a16="http://schemas.microsoft.com/office/drawing/2014/main" id="{B37CF687-B393-A3E0-3804-BD6889DD491C}"/>
                </a:ext>
              </a:extLst>
            </p:cNvPr>
            <p:cNvGrpSpPr/>
            <p:nvPr/>
          </p:nvGrpSpPr>
          <p:grpSpPr>
            <a:xfrm>
              <a:off x="3964960" y="2934163"/>
              <a:ext cx="501930" cy="1141248"/>
              <a:chOff x="3236893" y="2947367"/>
              <a:chExt cx="501930" cy="1141248"/>
            </a:xfrm>
          </p:grpSpPr>
          <p:sp>
            <p:nvSpPr>
              <p:cNvPr id="65" name="Oval 64">
                <a:extLst>
                  <a:ext uri="{FF2B5EF4-FFF2-40B4-BE49-F238E27FC236}">
                    <a16:creationId xmlns:a16="http://schemas.microsoft.com/office/drawing/2014/main" id="{9D69AD14-1D98-DFA7-858F-94754FD2235E}"/>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67" name="Straight Arrow Connector 66">
                <a:extLst>
                  <a:ext uri="{FF2B5EF4-FFF2-40B4-BE49-F238E27FC236}">
                    <a16:creationId xmlns:a16="http://schemas.microsoft.com/office/drawing/2014/main" id="{62ADE0D2-6364-0EE6-FE5D-61FB129D1B03}"/>
                  </a:ext>
                </a:extLst>
              </p:cNvPr>
              <p:cNvCxnSpPr>
                <a:cxnSpLocks/>
                <a:endCxn id="65"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ectangle 68">
                <a:extLst>
                  <a:ext uri="{FF2B5EF4-FFF2-40B4-BE49-F238E27FC236}">
                    <a16:creationId xmlns:a16="http://schemas.microsoft.com/office/drawing/2014/main" id="{8397F08B-5457-7D44-0919-1A4C5081D60E}"/>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47" name="Group 46">
              <a:extLst>
                <a:ext uri="{FF2B5EF4-FFF2-40B4-BE49-F238E27FC236}">
                  <a16:creationId xmlns:a16="http://schemas.microsoft.com/office/drawing/2014/main" id="{09485A34-8F25-7FEE-0BE0-152E7A62740A}"/>
                </a:ext>
              </a:extLst>
            </p:cNvPr>
            <p:cNvGrpSpPr/>
            <p:nvPr/>
          </p:nvGrpSpPr>
          <p:grpSpPr>
            <a:xfrm>
              <a:off x="4736280" y="2934163"/>
              <a:ext cx="501930" cy="1141248"/>
              <a:chOff x="3236893" y="2947367"/>
              <a:chExt cx="501930" cy="1141248"/>
            </a:xfrm>
          </p:grpSpPr>
          <p:sp>
            <p:nvSpPr>
              <p:cNvPr id="60" name="Oval 59">
                <a:extLst>
                  <a:ext uri="{FF2B5EF4-FFF2-40B4-BE49-F238E27FC236}">
                    <a16:creationId xmlns:a16="http://schemas.microsoft.com/office/drawing/2014/main" id="{4007C37F-92C3-2A9D-B32C-CA12463B137A}"/>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62" name="Straight Arrow Connector 61">
                <a:extLst>
                  <a:ext uri="{FF2B5EF4-FFF2-40B4-BE49-F238E27FC236}">
                    <a16:creationId xmlns:a16="http://schemas.microsoft.com/office/drawing/2014/main" id="{6BA3146A-41D3-B052-1521-09EBC5D2AD38}"/>
                  </a:ext>
                </a:extLst>
              </p:cNvPr>
              <p:cNvCxnSpPr>
                <a:cxnSpLocks/>
                <a:endCxn id="60"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63">
                <a:extLst>
                  <a:ext uri="{FF2B5EF4-FFF2-40B4-BE49-F238E27FC236}">
                    <a16:creationId xmlns:a16="http://schemas.microsoft.com/office/drawing/2014/main" id="{4B02A976-B324-A7C6-F003-A7D0D79CA33C}"/>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48" name="Group 47">
              <a:extLst>
                <a:ext uri="{FF2B5EF4-FFF2-40B4-BE49-F238E27FC236}">
                  <a16:creationId xmlns:a16="http://schemas.microsoft.com/office/drawing/2014/main" id="{23AA0D51-C59F-3F25-ED6D-A0C9BDA1AE13}"/>
                </a:ext>
              </a:extLst>
            </p:cNvPr>
            <p:cNvGrpSpPr/>
            <p:nvPr/>
          </p:nvGrpSpPr>
          <p:grpSpPr>
            <a:xfrm>
              <a:off x="5483065" y="2934163"/>
              <a:ext cx="501930" cy="1141248"/>
              <a:chOff x="3236893" y="2947367"/>
              <a:chExt cx="501930" cy="1141248"/>
            </a:xfrm>
          </p:grpSpPr>
          <p:sp>
            <p:nvSpPr>
              <p:cNvPr id="55" name="Oval 54">
                <a:extLst>
                  <a:ext uri="{FF2B5EF4-FFF2-40B4-BE49-F238E27FC236}">
                    <a16:creationId xmlns:a16="http://schemas.microsoft.com/office/drawing/2014/main" id="{33AE0E01-9A83-D069-BDAA-E77B791966E8}"/>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57" name="Straight Arrow Connector 56">
                <a:extLst>
                  <a:ext uri="{FF2B5EF4-FFF2-40B4-BE49-F238E27FC236}">
                    <a16:creationId xmlns:a16="http://schemas.microsoft.com/office/drawing/2014/main" id="{4E9269BA-C2D9-8823-C901-D0D4A654ACF7}"/>
                  </a:ext>
                </a:extLst>
              </p:cNvPr>
              <p:cNvCxnSpPr>
                <a:cxnSpLocks/>
                <a:endCxn id="55"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58">
                <a:extLst>
                  <a:ext uri="{FF2B5EF4-FFF2-40B4-BE49-F238E27FC236}">
                    <a16:creationId xmlns:a16="http://schemas.microsoft.com/office/drawing/2014/main" id="{6DCB46F5-CE14-142A-A834-9399DA8C8046}"/>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49" name="Group 48">
              <a:extLst>
                <a:ext uri="{FF2B5EF4-FFF2-40B4-BE49-F238E27FC236}">
                  <a16:creationId xmlns:a16="http://schemas.microsoft.com/office/drawing/2014/main" id="{AE378032-1EB0-9A4B-F70E-065551C0C830}"/>
                </a:ext>
              </a:extLst>
            </p:cNvPr>
            <p:cNvGrpSpPr/>
            <p:nvPr/>
          </p:nvGrpSpPr>
          <p:grpSpPr>
            <a:xfrm>
              <a:off x="6993308" y="2253746"/>
              <a:ext cx="525546" cy="1821665"/>
              <a:chOff x="3236893" y="2266950"/>
              <a:chExt cx="525546" cy="1821665"/>
            </a:xfrm>
          </p:grpSpPr>
          <p:sp>
            <p:nvSpPr>
              <p:cNvPr id="50" name="Oval 49">
                <a:extLst>
                  <a:ext uri="{FF2B5EF4-FFF2-40B4-BE49-F238E27FC236}">
                    <a16:creationId xmlns:a16="http://schemas.microsoft.com/office/drawing/2014/main" id="{FE4914D8-668B-3F5B-F661-344FEAF78569}"/>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51" name="Straight Arrow Connector 50">
                <a:extLst>
                  <a:ext uri="{FF2B5EF4-FFF2-40B4-BE49-F238E27FC236}">
                    <a16:creationId xmlns:a16="http://schemas.microsoft.com/office/drawing/2014/main" id="{5855A614-F62F-E443-FD6D-E6DF80052425}"/>
                  </a:ext>
                </a:extLst>
              </p:cNvPr>
              <p:cNvCxnSpPr>
                <a:cxnSpLocks/>
                <a:stCxn id="50" idx="0"/>
                <a:endCxn id="53"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638F694A-3959-4C8B-A32F-5E4B4DB9B0C3}"/>
                  </a:ext>
                </a:extLst>
              </p:cNvPr>
              <p:cNvCxnSpPr>
                <a:cxnSpLocks/>
                <a:endCxn id="50"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52">
                <a:extLst>
                  <a:ext uri="{FF2B5EF4-FFF2-40B4-BE49-F238E27FC236}">
                    <a16:creationId xmlns:a16="http://schemas.microsoft.com/office/drawing/2014/main" id="{CF0F6429-8DB5-04D8-DF15-7EF24E989E6F}"/>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54" name="Rectangle 53">
                <a:extLst>
                  <a:ext uri="{FF2B5EF4-FFF2-40B4-BE49-F238E27FC236}">
                    <a16:creationId xmlns:a16="http://schemas.microsoft.com/office/drawing/2014/main" id="{DC82240F-7410-2217-2162-C994DA5672AF}"/>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grpSp>
      <p:sp>
        <p:nvSpPr>
          <p:cNvPr id="76" name="TextBox 75">
            <a:extLst>
              <a:ext uri="{FF2B5EF4-FFF2-40B4-BE49-F238E27FC236}">
                <a16:creationId xmlns:a16="http://schemas.microsoft.com/office/drawing/2014/main" id="{855E4D1A-938C-3B54-5408-2603062A4C9B}"/>
              </a:ext>
            </a:extLst>
          </p:cNvPr>
          <p:cNvSpPr txBox="1"/>
          <p:nvPr/>
        </p:nvSpPr>
        <p:spPr>
          <a:xfrm>
            <a:off x="5578680" y="3467677"/>
            <a:ext cx="1659610" cy="369332"/>
          </a:xfrm>
          <a:prstGeom prst="rect">
            <a:avLst/>
          </a:prstGeom>
          <a:noFill/>
        </p:spPr>
        <p:txBody>
          <a:bodyPr wrap="square">
            <a:spAutoFit/>
          </a:bodyPr>
          <a:lstStyle/>
          <a:p>
            <a:r>
              <a:rPr lang="en-US" dirty="0"/>
              <a:t>T</a:t>
            </a:r>
            <a:r>
              <a:rPr lang="en-US" baseline="-25000" dirty="0"/>
              <a:t>X</a:t>
            </a:r>
            <a:r>
              <a:rPr lang="en-US" dirty="0"/>
              <a:t> &gt; 1; T</a:t>
            </a:r>
            <a:r>
              <a:rPr lang="en-US" baseline="-25000" dirty="0"/>
              <a:t>Y</a:t>
            </a:r>
            <a:r>
              <a:rPr lang="en-US" dirty="0"/>
              <a:t> = 1</a:t>
            </a:r>
          </a:p>
        </p:txBody>
      </p:sp>
    </p:spTree>
    <p:extLst>
      <p:ext uri="{BB962C8B-B14F-4D97-AF65-F5344CB8AC3E}">
        <p14:creationId xmlns:p14="http://schemas.microsoft.com/office/powerpoint/2010/main" val="15702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6C279-299F-5F49-922B-E2689E60F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11897-D6BD-88C5-DBD7-5C86FEA92D75}"/>
              </a:ext>
            </a:extLst>
          </p:cNvPr>
          <p:cNvSpPr>
            <a:spLocks noGrp="1"/>
          </p:cNvSpPr>
          <p:nvPr>
            <p:ph type="title"/>
          </p:nvPr>
        </p:nvSpPr>
        <p:spPr>
          <a:xfrm>
            <a:off x="228600" y="355120"/>
            <a:ext cx="8935279" cy="344967"/>
          </a:xfrm>
          <a:solidFill>
            <a:schemeClr val="bg1"/>
          </a:solidFill>
        </p:spPr>
        <p:txBody>
          <a:bodyPr/>
          <a:lstStyle/>
          <a:p>
            <a:r>
              <a:rPr lang="en-US" dirty="0"/>
              <a:t>Types of Recurrent Neural Networks: Many-to-Many</a:t>
            </a:r>
          </a:p>
        </p:txBody>
      </p:sp>
      <p:sp>
        <p:nvSpPr>
          <p:cNvPr id="3" name="Content Placeholder 2">
            <a:extLst>
              <a:ext uri="{FF2B5EF4-FFF2-40B4-BE49-F238E27FC236}">
                <a16:creationId xmlns:a16="http://schemas.microsoft.com/office/drawing/2014/main" id="{E795621A-B75E-C714-DE45-02AA6DCD1315}"/>
              </a:ext>
            </a:extLst>
          </p:cNvPr>
          <p:cNvSpPr>
            <a:spLocks noGrp="1"/>
          </p:cNvSpPr>
          <p:nvPr>
            <p:ph idx="1"/>
          </p:nvPr>
        </p:nvSpPr>
        <p:spPr>
          <a:xfrm>
            <a:off x="102304" y="895350"/>
            <a:ext cx="4423981" cy="3352800"/>
          </a:xfrm>
        </p:spPr>
        <p:txBody>
          <a:bodyPr/>
          <a:lstStyle/>
          <a:p>
            <a:r>
              <a:rPr lang="en-US" dirty="0"/>
              <a:t>Many-to-Many is used to generate a sequence of output data from a sequence of input units. </a:t>
            </a:r>
          </a:p>
          <a:p>
            <a:r>
              <a:rPr lang="en-US" dirty="0"/>
              <a:t>Name entity recognition is a common example of this type of Recurrent Neural Network</a:t>
            </a:r>
          </a:p>
          <a:p>
            <a:r>
              <a:rPr lang="en-US" dirty="0"/>
              <a:t>This type of RNN is further divided into ﻿the following two subcategories</a:t>
            </a:r>
          </a:p>
          <a:p>
            <a:pPr lvl="1"/>
            <a:r>
              <a:rPr lang="en-US" dirty="0"/>
              <a:t>Full many-to-many as shown in this slide</a:t>
            </a:r>
          </a:p>
          <a:p>
            <a:pPr lvl="1"/>
            <a:r>
              <a:rPr lang="en-US" dirty="0"/>
              <a:t>Partial many-to-many as </a:t>
            </a:r>
            <a:r>
              <a:rPr lang="en-US" dirty="0" err="1"/>
              <a:t>shwn</a:t>
            </a:r>
            <a:r>
              <a:rPr lang="en-US" dirty="0"/>
              <a:t> in the next slide.</a:t>
            </a:r>
          </a:p>
          <a:p>
            <a:endParaRPr lang="en-US" dirty="0"/>
          </a:p>
        </p:txBody>
      </p:sp>
      <p:grpSp>
        <p:nvGrpSpPr>
          <p:cNvPr id="75" name="Group 74">
            <a:extLst>
              <a:ext uri="{FF2B5EF4-FFF2-40B4-BE49-F238E27FC236}">
                <a16:creationId xmlns:a16="http://schemas.microsoft.com/office/drawing/2014/main" id="{7349AE71-9E0B-2874-869C-92442C3EDB64}"/>
              </a:ext>
            </a:extLst>
          </p:cNvPr>
          <p:cNvGrpSpPr/>
          <p:nvPr/>
        </p:nvGrpSpPr>
        <p:grpSpPr>
          <a:xfrm>
            <a:off x="4572000" y="1047750"/>
            <a:ext cx="4281961" cy="1821665"/>
            <a:chOff x="3236893" y="2253746"/>
            <a:chExt cx="4281961" cy="1821665"/>
          </a:xfrm>
        </p:grpSpPr>
        <p:cxnSp>
          <p:nvCxnSpPr>
            <p:cNvPr id="76" name="Straight Arrow Connector 75">
              <a:extLst>
                <a:ext uri="{FF2B5EF4-FFF2-40B4-BE49-F238E27FC236}">
                  <a16:creationId xmlns:a16="http://schemas.microsoft.com/office/drawing/2014/main" id="{816F0051-EE78-7495-D25A-E12CCF73B74F}"/>
                </a:ext>
              </a:extLst>
            </p:cNvPr>
            <p:cNvCxnSpPr>
              <a:cxnSpLocks/>
              <a:stCxn id="107" idx="6"/>
            </p:cNvCxnSpPr>
            <p:nvPr/>
          </p:nvCxnSpPr>
          <p:spPr bwMode="auto">
            <a:xfrm>
              <a:off x="3728683" y="3162763"/>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B9F93BDD-2D03-B73D-53C8-20DEF5BC236E}"/>
                </a:ext>
              </a:extLst>
            </p:cNvPr>
            <p:cNvCxnSpPr>
              <a:cxnSpLocks/>
            </p:cNvCxnSpPr>
            <p:nvPr/>
          </p:nvCxnSpPr>
          <p:spPr bwMode="auto">
            <a:xfrm>
              <a:off x="4479866" y="3166976"/>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F9B1FE4C-82BF-5C96-623A-5330C70D24EC}"/>
                </a:ext>
              </a:extLst>
            </p:cNvPr>
            <p:cNvCxnSpPr>
              <a:cxnSpLocks/>
            </p:cNvCxnSpPr>
            <p:nvPr/>
          </p:nvCxnSpPr>
          <p:spPr bwMode="auto">
            <a:xfrm>
              <a:off x="5220909" y="3166976"/>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641A7979-34B0-85F9-8607-554CEB6BE998}"/>
                </a:ext>
              </a:extLst>
            </p:cNvPr>
            <p:cNvCxnSpPr>
              <a:cxnSpLocks/>
            </p:cNvCxnSpPr>
            <p:nvPr/>
          </p:nvCxnSpPr>
          <p:spPr bwMode="auto">
            <a:xfrm>
              <a:off x="5990837" y="3166976"/>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88FC6A4F-5177-D06B-8C38-90F141CF75F3}"/>
                </a:ext>
              </a:extLst>
            </p:cNvPr>
            <p:cNvCxnSpPr>
              <a:cxnSpLocks/>
            </p:cNvCxnSpPr>
            <p:nvPr/>
          </p:nvCxnSpPr>
          <p:spPr bwMode="auto">
            <a:xfrm>
              <a:off x="6729345" y="3166976"/>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a:extLst>
                <a:ext uri="{FF2B5EF4-FFF2-40B4-BE49-F238E27FC236}">
                  <a16:creationId xmlns:a16="http://schemas.microsoft.com/office/drawing/2014/main" id="{2A6A2840-7495-48D1-D620-C9702F135F83}"/>
                </a:ext>
              </a:extLst>
            </p:cNvPr>
            <p:cNvSpPr txBox="1"/>
            <p:nvPr/>
          </p:nvSpPr>
          <p:spPr>
            <a:xfrm>
              <a:off x="6324600" y="2920869"/>
              <a:ext cx="564637" cy="369332"/>
            </a:xfrm>
            <a:prstGeom prst="rect">
              <a:avLst/>
            </a:prstGeom>
            <a:noFill/>
            <a:ln w="19050">
              <a:noFill/>
            </a:ln>
          </p:spPr>
          <p:txBody>
            <a:bodyPr wrap="square">
              <a:spAutoFit/>
            </a:bodyPr>
            <a:lstStyle/>
            <a:p>
              <a:r>
                <a:rPr lang="en-US" b="1" dirty="0"/>
                <a:t>…</a:t>
              </a:r>
              <a:endParaRPr lang="en-US" dirty="0"/>
            </a:p>
          </p:txBody>
        </p:sp>
        <p:grpSp>
          <p:nvGrpSpPr>
            <p:cNvPr id="82" name="Group 81">
              <a:extLst>
                <a:ext uri="{FF2B5EF4-FFF2-40B4-BE49-F238E27FC236}">
                  <a16:creationId xmlns:a16="http://schemas.microsoft.com/office/drawing/2014/main" id="{6A0D4833-3A68-1832-BDCB-BF02C292EB5E}"/>
                </a:ext>
              </a:extLst>
            </p:cNvPr>
            <p:cNvGrpSpPr/>
            <p:nvPr/>
          </p:nvGrpSpPr>
          <p:grpSpPr>
            <a:xfrm>
              <a:off x="3236893" y="2253746"/>
              <a:ext cx="525546" cy="1821665"/>
              <a:chOff x="3236893" y="2266950"/>
              <a:chExt cx="525546" cy="1821665"/>
            </a:xfrm>
          </p:grpSpPr>
          <p:sp>
            <p:nvSpPr>
              <p:cNvPr id="107" name="Oval 106">
                <a:extLst>
                  <a:ext uri="{FF2B5EF4-FFF2-40B4-BE49-F238E27FC236}">
                    <a16:creationId xmlns:a16="http://schemas.microsoft.com/office/drawing/2014/main" id="{883737A1-7C62-033A-322D-5319791B4673}"/>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108" name="Straight Arrow Connector 107">
                <a:extLst>
                  <a:ext uri="{FF2B5EF4-FFF2-40B4-BE49-F238E27FC236}">
                    <a16:creationId xmlns:a16="http://schemas.microsoft.com/office/drawing/2014/main" id="{E7986711-6173-40B2-E095-D2C28C55C93B}"/>
                  </a:ext>
                </a:extLst>
              </p:cNvPr>
              <p:cNvCxnSpPr>
                <a:cxnSpLocks/>
                <a:stCxn id="107" idx="0"/>
                <a:endCxn id="110"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a:extLst>
                  <a:ext uri="{FF2B5EF4-FFF2-40B4-BE49-F238E27FC236}">
                    <a16:creationId xmlns:a16="http://schemas.microsoft.com/office/drawing/2014/main" id="{CACA5A9C-A0B5-F675-65A6-C823659799DC}"/>
                  </a:ext>
                </a:extLst>
              </p:cNvPr>
              <p:cNvCxnSpPr>
                <a:cxnSpLocks/>
                <a:endCxn id="107"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Rectangle 109">
                <a:extLst>
                  <a:ext uri="{FF2B5EF4-FFF2-40B4-BE49-F238E27FC236}">
                    <a16:creationId xmlns:a16="http://schemas.microsoft.com/office/drawing/2014/main" id="{42DCCD6D-70FD-47AF-49FA-FE8D52C03D0F}"/>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111" name="Rectangle 110">
                <a:extLst>
                  <a:ext uri="{FF2B5EF4-FFF2-40B4-BE49-F238E27FC236}">
                    <a16:creationId xmlns:a16="http://schemas.microsoft.com/office/drawing/2014/main" id="{9227FB7F-60BF-4801-7851-7C6DF713383E}"/>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3" name="Group 82">
              <a:extLst>
                <a:ext uri="{FF2B5EF4-FFF2-40B4-BE49-F238E27FC236}">
                  <a16:creationId xmlns:a16="http://schemas.microsoft.com/office/drawing/2014/main" id="{DF70065A-FB2D-D2F1-5DD2-B89ABBE0B529}"/>
                </a:ext>
              </a:extLst>
            </p:cNvPr>
            <p:cNvGrpSpPr/>
            <p:nvPr/>
          </p:nvGrpSpPr>
          <p:grpSpPr>
            <a:xfrm>
              <a:off x="3964960" y="2253746"/>
              <a:ext cx="525546" cy="1821665"/>
              <a:chOff x="3236893" y="2266950"/>
              <a:chExt cx="525546" cy="1821665"/>
            </a:xfrm>
          </p:grpSpPr>
          <p:sp>
            <p:nvSpPr>
              <p:cNvPr id="102" name="Oval 101">
                <a:extLst>
                  <a:ext uri="{FF2B5EF4-FFF2-40B4-BE49-F238E27FC236}">
                    <a16:creationId xmlns:a16="http://schemas.microsoft.com/office/drawing/2014/main" id="{8071E152-F43F-9E1E-FCF8-FA3908231582}"/>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103" name="Straight Arrow Connector 102">
                <a:extLst>
                  <a:ext uri="{FF2B5EF4-FFF2-40B4-BE49-F238E27FC236}">
                    <a16:creationId xmlns:a16="http://schemas.microsoft.com/office/drawing/2014/main" id="{25EC4863-F96B-8733-BCF0-0072C0723392}"/>
                  </a:ext>
                </a:extLst>
              </p:cNvPr>
              <p:cNvCxnSpPr>
                <a:cxnSpLocks/>
                <a:stCxn id="102" idx="0"/>
                <a:endCxn id="105"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Arrow Connector 103">
                <a:extLst>
                  <a:ext uri="{FF2B5EF4-FFF2-40B4-BE49-F238E27FC236}">
                    <a16:creationId xmlns:a16="http://schemas.microsoft.com/office/drawing/2014/main" id="{B24F4BAE-EA9D-3870-8754-86A2BEF69BF1}"/>
                  </a:ext>
                </a:extLst>
              </p:cNvPr>
              <p:cNvCxnSpPr>
                <a:cxnSpLocks/>
                <a:endCxn id="102"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Rectangle 104">
                <a:extLst>
                  <a:ext uri="{FF2B5EF4-FFF2-40B4-BE49-F238E27FC236}">
                    <a16:creationId xmlns:a16="http://schemas.microsoft.com/office/drawing/2014/main" id="{7628FF49-10C3-0A0B-65C0-29E72999C2C5}"/>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106" name="Rectangle 105">
                <a:extLst>
                  <a:ext uri="{FF2B5EF4-FFF2-40B4-BE49-F238E27FC236}">
                    <a16:creationId xmlns:a16="http://schemas.microsoft.com/office/drawing/2014/main" id="{001A1211-11A1-9C6E-4A06-57CDF420BA0D}"/>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4" name="Group 83">
              <a:extLst>
                <a:ext uri="{FF2B5EF4-FFF2-40B4-BE49-F238E27FC236}">
                  <a16:creationId xmlns:a16="http://schemas.microsoft.com/office/drawing/2014/main" id="{CF1FA28A-91DA-9EE4-D068-6CB95B0A5B74}"/>
                </a:ext>
              </a:extLst>
            </p:cNvPr>
            <p:cNvGrpSpPr/>
            <p:nvPr/>
          </p:nvGrpSpPr>
          <p:grpSpPr>
            <a:xfrm>
              <a:off x="4736280" y="2253746"/>
              <a:ext cx="525546" cy="1821665"/>
              <a:chOff x="3236893" y="2266950"/>
              <a:chExt cx="525546" cy="1821665"/>
            </a:xfrm>
          </p:grpSpPr>
          <p:sp>
            <p:nvSpPr>
              <p:cNvPr id="97" name="Oval 96">
                <a:extLst>
                  <a:ext uri="{FF2B5EF4-FFF2-40B4-BE49-F238E27FC236}">
                    <a16:creationId xmlns:a16="http://schemas.microsoft.com/office/drawing/2014/main" id="{D3378BD6-4269-0C83-3B25-844969E140E3}"/>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98" name="Straight Arrow Connector 97">
                <a:extLst>
                  <a:ext uri="{FF2B5EF4-FFF2-40B4-BE49-F238E27FC236}">
                    <a16:creationId xmlns:a16="http://schemas.microsoft.com/office/drawing/2014/main" id="{86EDCBCF-5E97-52C8-603C-FE6E666951CC}"/>
                  </a:ext>
                </a:extLst>
              </p:cNvPr>
              <p:cNvCxnSpPr>
                <a:cxnSpLocks/>
                <a:stCxn id="97" idx="0"/>
                <a:endCxn id="100"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a:extLst>
                  <a:ext uri="{FF2B5EF4-FFF2-40B4-BE49-F238E27FC236}">
                    <a16:creationId xmlns:a16="http://schemas.microsoft.com/office/drawing/2014/main" id="{51276CFA-727D-2436-3602-797A22E0513E}"/>
                  </a:ext>
                </a:extLst>
              </p:cNvPr>
              <p:cNvCxnSpPr>
                <a:cxnSpLocks/>
                <a:endCxn id="97"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Rectangle 99">
                <a:extLst>
                  <a:ext uri="{FF2B5EF4-FFF2-40B4-BE49-F238E27FC236}">
                    <a16:creationId xmlns:a16="http://schemas.microsoft.com/office/drawing/2014/main" id="{EAEEB65B-242A-6ACF-3DF5-DDB7A226EE12}"/>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sp>
            <p:nvSpPr>
              <p:cNvPr id="101" name="Rectangle 100">
                <a:extLst>
                  <a:ext uri="{FF2B5EF4-FFF2-40B4-BE49-F238E27FC236}">
                    <a16:creationId xmlns:a16="http://schemas.microsoft.com/office/drawing/2014/main" id="{FCEE3645-7792-805D-B6B6-F82331AB3660}"/>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5" name="Group 84">
              <a:extLst>
                <a:ext uri="{FF2B5EF4-FFF2-40B4-BE49-F238E27FC236}">
                  <a16:creationId xmlns:a16="http://schemas.microsoft.com/office/drawing/2014/main" id="{EF577D34-3DCA-4384-2FA6-72E39C0ACFB2}"/>
                </a:ext>
              </a:extLst>
            </p:cNvPr>
            <p:cNvGrpSpPr/>
            <p:nvPr/>
          </p:nvGrpSpPr>
          <p:grpSpPr>
            <a:xfrm>
              <a:off x="5483065" y="2253746"/>
              <a:ext cx="525546" cy="1821665"/>
              <a:chOff x="3236893" y="2266950"/>
              <a:chExt cx="525546" cy="1821665"/>
            </a:xfrm>
          </p:grpSpPr>
          <p:sp>
            <p:nvSpPr>
              <p:cNvPr id="92" name="Oval 91">
                <a:extLst>
                  <a:ext uri="{FF2B5EF4-FFF2-40B4-BE49-F238E27FC236}">
                    <a16:creationId xmlns:a16="http://schemas.microsoft.com/office/drawing/2014/main" id="{7E68EC65-87D6-1A6A-56F6-A11F4795C3C4}"/>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93" name="Straight Arrow Connector 92">
                <a:extLst>
                  <a:ext uri="{FF2B5EF4-FFF2-40B4-BE49-F238E27FC236}">
                    <a16:creationId xmlns:a16="http://schemas.microsoft.com/office/drawing/2014/main" id="{14882DC2-575C-E042-F87B-88525A4F660F}"/>
                  </a:ext>
                </a:extLst>
              </p:cNvPr>
              <p:cNvCxnSpPr>
                <a:cxnSpLocks/>
                <a:stCxn id="92" idx="0"/>
                <a:endCxn id="95"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4B412629-680A-1513-8616-13A2BA54D687}"/>
                  </a:ext>
                </a:extLst>
              </p:cNvPr>
              <p:cNvCxnSpPr>
                <a:cxnSpLocks/>
                <a:endCxn id="92"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ectangle 94">
                <a:extLst>
                  <a:ext uri="{FF2B5EF4-FFF2-40B4-BE49-F238E27FC236}">
                    <a16:creationId xmlns:a16="http://schemas.microsoft.com/office/drawing/2014/main" id="{80522BDD-2D2B-B4A8-D5CF-A9F755C8B1A8}"/>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sp>
            <p:nvSpPr>
              <p:cNvPr id="96" name="Rectangle 95">
                <a:extLst>
                  <a:ext uri="{FF2B5EF4-FFF2-40B4-BE49-F238E27FC236}">
                    <a16:creationId xmlns:a16="http://schemas.microsoft.com/office/drawing/2014/main" id="{24C42909-2675-89C4-5F4A-5886F1E1ACA7}"/>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6" name="Group 85">
              <a:extLst>
                <a:ext uri="{FF2B5EF4-FFF2-40B4-BE49-F238E27FC236}">
                  <a16:creationId xmlns:a16="http://schemas.microsoft.com/office/drawing/2014/main" id="{487E8A00-7DE2-0979-EB4F-547488B5D2F5}"/>
                </a:ext>
              </a:extLst>
            </p:cNvPr>
            <p:cNvGrpSpPr/>
            <p:nvPr/>
          </p:nvGrpSpPr>
          <p:grpSpPr>
            <a:xfrm>
              <a:off x="6993308" y="2253746"/>
              <a:ext cx="525546" cy="1821665"/>
              <a:chOff x="3236893" y="2266950"/>
              <a:chExt cx="525546" cy="1821665"/>
            </a:xfrm>
          </p:grpSpPr>
          <p:sp>
            <p:nvSpPr>
              <p:cNvPr id="87" name="Oval 86">
                <a:extLst>
                  <a:ext uri="{FF2B5EF4-FFF2-40B4-BE49-F238E27FC236}">
                    <a16:creationId xmlns:a16="http://schemas.microsoft.com/office/drawing/2014/main" id="{DA7507A0-5930-5E98-7A45-077A280AA9D6}"/>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88" name="Straight Arrow Connector 87">
                <a:extLst>
                  <a:ext uri="{FF2B5EF4-FFF2-40B4-BE49-F238E27FC236}">
                    <a16:creationId xmlns:a16="http://schemas.microsoft.com/office/drawing/2014/main" id="{A8300817-2DDA-1613-2DE9-1AEC23040593}"/>
                  </a:ext>
                </a:extLst>
              </p:cNvPr>
              <p:cNvCxnSpPr>
                <a:cxnSpLocks/>
                <a:stCxn id="87" idx="0"/>
                <a:endCxn id="90"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3ED87A26-19F8-9BD2-0154-C5A5647602BF}"/>
                  </a:ext>
                </a:extLst>
              </p:cNvPr>
              <p:cNvCxnSpPr>
                <a:cxnSpLocks/>
                <a:endCxn id="87"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E10D06C4-C7C9-2688-1D3F-067987B0D632}"/>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91" name="Rectangle 90">
                <a:extLst>
                  <a:ext uri="{FF2B5EF4-FFF2-40B4-BE49-F238E27FC236}">
                    <a16:creationId xmlns:a16="http://schemas.microsoft.com/office/drawing/2014/main" id="{43D75976-A50A-1819-B2D4-2108DC4CD641}"/>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grpSp>
      <p:sp>
        <p:nvSpPr>
          <p:cNvPr id="112" name="TextBox 111">
            <a:extLst>
              <a:ext uri="{FF2B5EF4-FFF2-40B4-BE49-F238E27FC236}">
                <a16:creationId xmlns:a16="http://schemas.microsoft.com/office/drawing/2014/main" id="{285B8AC2-EC6B-EEA2-FEAF-5030F6629E31}"/>
              </a:ext>
            </a:extLst>
          </p:cNvPr>
          <p:cNvSpPr txBox="1"/>
          <p:nvPr/>
        </p:nvSpPr>
        <p:spPr>
          <a:xfrm>
            <a:off x="5339809" y="3427180"/>
            <a:ext cx="3275281" cy="369332"/>
          </a:xfrm>
          <a:prstGeom prst="rect">
            <a:avLst/>
          </a:prstGeom>
          <a:noFill/>
        </p:spPr>
        <p:txBody>
          <a:bodyPr wrap="square">
            <a:spAutoFit/>
          </a:bodyPr>
          <a:lstStyle/>
          <a:p>
            <a:r>
              <a:rPr lang="en-US" dirty="0"/>
              <a:t>Full many-to-many: T</a:t>
            </a:r>
            <a:r>
              <a:rPr lang="en-US" baseline="-25000" dirty="0"/>
              <a:t>X</a:t>
            </a:r>
            <a:r>
              <a:rPr lang="en-US" dirty="0"/>
              <a:t> = T</a:t>
            </a:r>
            <a:r>
              <a:rPr lang="en-US" baseline="-25000" dirty="0"/>
              <a:t>Y</a:t>
            </a:r>
            <a:endParaRPr lang="en-US" dirty="0"/>
          </a:p>
        </p:txBody>
      </p:sp>
    </p:spTree>
    <p:extLst>
      <p:ext uri="{BB962C8B-B14F-4D97-AF65-F5344CB8AC3E}">
        <p14:creationId xmlns:p14="http://schemas.microsoft.com/office/powerpoint/2010/main" val="170966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5BA89-3040-CC34-5504-E5A6157B7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768F-A796-0E42-37B7-3EAD615BD842}"/>
              </a:ext>
            </a:extLst>
          </p:cNvPr>
          <p:cNvSpPr>
            <a:spLocks noGrp="1"/>
          </p:cNvSpPr>
          <p:nvPr>
            <p:ph type="title"/>
          </p:nvPr>
        </p:nvSpPr>
        <p:spPr>
          <a:xfrm>
            <a:off x="217351" y="610633"/>
            <a:ext cx="8935279" cy="344967"/>
          </a:xfrm>
          <a:noFill/>
        </p:spPr>
        <p:txBody>
          <a:bodyPr/>
          <a:lstStyle/>
          <a:p>
            <a:pPr algn="r"/>
            <a:r>
              <a:rPr lang="en-US" dirty="0"/>
              <a:t>Types of Recurrent Neural Networks: </a:t>
            </a:r>
            <a:br>
              <a:rPr lang="en-US" dirty="0"/>
            </a:br>
            <a:r>
              <a:rPr lang="en-US" dirty="0"/>
              <a:t>Partial Many-to-Many</a:t>
            </a:r>
          </a:p>
        </p:txBody>
      </p:sp>
      <p:sp>
        <p:nvSpPr>
          <p:cNvPr id="3" name="Content Placeholder 2">
            <a:extLst>
              <a:ext uri="{FF2B5EF4-FFF2-40B4-BE49-F238E27FC236}">
                <a16:creationId xmlns:a16="http://schemas.microsoft.com/office/drawing/2014/main" id="{B43AA742-3F86-9E46-6CF3-7558A36E51CF}"/>
              </a:ext>
            </a:extLst>
          </p:cNvPr>
          <p:cNvSpPr>
            <a:spLocks noGrp="1"/>
          </p:cNvSpPr>
          <p:nvPr>
            <p:ph idx="1"/>
          </p:nvPr>
        </p:nvSpPr>
        <p:spPr>
          <a:xfrm>
            <a:off x="87300" y="882401"/>
            <a:ext cx="4686905" cy="1515574"/>
          </a:xfrm>
        </p:spPr>
        <p:txBody>
          <a:bodyPr/>
          <a:lstStyle/>
          <a:p>
            <a:r>
              <a:rPr lang="en-US" dirty="0"/>
              <a:t>Partial Many-to-Many is used to generate a sequence of output data from unpaired sequence of input units. </a:t>
            </a:r>
          </a:p>
          <a:p>
            <a:r>
              <a:rPr lang="en-US" dirty="0"/>
              <a:t>Typical application for the partial many-to-many RNN is machine translation.</a:t>
            </a:r>
          </a:p>
          <a:p>
            <a:endParaRPr lang="en-US" dirty="0"/>
          </a:p>
        </p:txBody>
      </p:sp>
      <p:grpSp>
        <p:nvGrpSpPr>
          <p:cNvPr id="75" name="Group 74">
            <a:extLst>
              <a:ext uri="{FF2B5EF4-FFF2-40B4-BE49-F238E27FC236}">
                <a16:creationId xmlns:a16="http://schemas.microsoft.com/office/drawing/2014/main" id="{1B910CA6-671D-07E8-B2D0-FD93C8A82A17}"/>
              </a:ext>
            </a:extLst>
          </p:cNvPr>
          <p:cNvGrpSpPr/>
          <p:nvPr/>
        </p:nvGrpSpPr>
        <p:grpSpPr>
          <a:xfrm>
            <a:off x="4572000" y="1047750"/>
            <a:ext cx="4281961" cy="1821665"/>
            <a:chOff x="3236893" y="2253746"/>
            <a:chExt cx="4281961" cy="1821665"/>
          </a:xfrm>
        </p:grpSpPr>
        <p:cxnSp>
          <p:nvCxnSpPr>
            <p:cNvPr id="76" name="Straight Arrow Connector 75">
              <a:extLst>
                <a:ext uri="{FF2B5EF4-FFF2-40B4-BE49-F238E27FC236}">
                  <a16:creationId xmlns:a16="http://schemas.microsoft.com/office/drawing/2014/main" id="{95ED13FF-E62D-0556-38FB-612F5D8BF7C0}"/>
                </a:ext>
              </a:extLst>
            </p:cNvPr>
            <p:cNvCxnSpPr>
              <a:cxnSpLocks/>
              <a:stCxn id="107" idx="6"/>
            </p:cNvCxnSpPr>
            <p:nvPr/>
          </p:nvCxnSpPr>
          <p:spPr bwMode="auto">
            <a:xfrm>
              <a:off x="3728683" y="3162763"/>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243EEAFE-C3E2-3480-2971-451F0E6BF636}"/>
                </a:ext>
              </a:extLst>
            </p:cNvPr>
            <p:cNvCxnSpPr>
              <a:cxnSpLocks/>
            </p:cNvCxnSpPr>
            <p:nvPr/>
          </p:nvCxnSpPr>
          <p:spPr bwMode="auto">
            <a:xfrm>
              <a:off x="4479866" y="3166976"/>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2534D3B6-D7EA-A5F2-A1CA-E57C14E734A8}"/>
                </a:ext>
              </a:extLst>
            </p:cNvPr>
            <p:cNvCxnSpPr>
              <a:cxnSpLocks/>
            </p:cNvCxnSpPr>
            <p:nvPr/>
          </p:nvCxnSpPr>
          <p:spPr bwMode="auto">
            <a:xfrm>
              <a:off x="5220909" y="3166976"/>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314A10BB-063D-98E2-AF28-90B55087DF2D}"/>
                </a:ext>
              </a:extLst>
            </p:cNvPr>
            <p:cNvCxnSpPr>
              <a:cxnSpLocks/>
            </p:cNvCxnSpPr>
            <p:nvPr/>
          </p:nvCxnSpPr>
          <p:spPr bwMode="auto">
            <a:xfrm>
              <a:off x="5990837" y="3166976"/>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CBBD7735-C885-1469-466D-A9DD78EFBAFF}"/>
                </a:ext>
              </a:extLst>
            </p:cNvPr>
            <p:cNvCxnSpPr>
              <a:cxnSpLocks/>
            </p:cNvCxnSpPr>
            <p:nvPr/>
          </p:nvCxnSpPr>
          <p:spPr bwMode="auto">
            <a:xfrm>
              <a:off x="6729345" y="3166976"/>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a:extLst>
                <a:ext uri="{FF2B5EF4-FFF2-40B4-BE49-F238E27FC236}">
                  <a16:creationId xmlns:a16="http://schemas.microsoft.com/office/drawing/2014/main" id="{EE992961-3831-9942-9F39-9C05AA7C2B6B}"/>
                </a:ext>
              </a:extLst>
            </p:cNvPr>
            <p:cNvSpPr txBox="1"/>
            <p:nvPr/>
          </p:nvSpPr>
          <p:spPr>
            <a:xfrm>
              <a:off x="6324600" y="2920869"/>
              <a:ext cx="564637" cy="369332"/>
            </a:xfrm>
            <a:prstGeom prst="rect">
              <a:avLst/>
            </a:prstGeom>
            <a:noFill/>
            <a:ln w="19050">
              <a:noFill/>
            </a:ln>
          </p:spPr>
          <p:txBody>
            <a:bodyPr wrap="square">
              <a:spAutoFit/>
            </a:bodyPr>
            <a:lstStyle/>
            <a:p>
              <a:r>
                <a:rPr lang="en-US" b="1" dirty="0"/>
                <a:t>…</a:t>
              </a:r>
              <a:endParaRPr lang="en-US" dirty="0"/>
            </a:p>
          </p:txBody>
        </p:sp>
        <p:grpSp>
          <p:nvGrpSpPr>
            <p:cNvPr id="82" name="Group 81">
              <a:extLst>
                <a:ext uri="{FF2B5EF4-FFF2-40B4-BE49-F238E27FC236}">
                  <a16:creationId xmlns:a16="http://schemas.microsoft.com/office/drawing/2014/main" id="{1121FCA8-3C84-AFD5-F199-DA6B3B412F26}"/>
                </a:ext>
              </a:extLst>
            </p:cNvPr>
            <p:cNvGrpSpPr/>
            <p:nvPr/>
          </p:nvGrpSpPr>
          <p:grpSpPr>
            <a:xfrm>
              <a:off x="3236893" y="2934163"/>
              <a:ext cx="501930" cy="1141248"/>
              <a:chOff x="3236893" y="2947367"/>
              <a:chExt cx="501930" cy="1141248"/>
            </a:xfrm>
          </p:grpSpPr>
          <p:sp>
            <p:nvSpPr>
              <p:cNvPr id="107" name="Oval 106">
                <a:extLst>
                  <a:ext uri="{FF2B5EF4-FFF2-40B4-BE49-F238E27FC236}">
                    <a16:creationId xmlns:a16="http://schemas.microsoft.com/office/drawing/2014/main" id="{B1C2318B-4F03-59BD-5AFD-0CB84DFCE1CB}"/>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109" name="Straight Arrow Connector 108">
                <a:extLst>
                  <a:ext uri="{FF2B5EF4-FFF2-40B4-BE49-F238E27FC236}">
                    <a16:creationId xmlns:a16="http://schemas.microsoft.com/office/drawing/2014/main" id="{4B9364B0-02F8-E80E-EE3C-7A0116ACE1F4}"/>
                  </a:ext>
                </a:extLst>
              </p:cNvPr>
              <p:cNvCxnSpPr>
                <a:cxnSpLocks/>
                <a:endCxn id="107"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Rectangle 110">
                <a:extLst>
                  <a:ext uri="{FF2B5EF4-FFF2-40B4-BE49-F238E27FC236}">
                    <a16:creationId xmlns:a16="http://schemas.microsoft.com/office/drawing/2014/main" id="{A4976694-9909-FBDB-A003-3A54FD045B0D}"/>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3" name="Group 82">
              <a:extLst>
                <a:ext uri="{FF2B5EF4-FFF2-40B4-BE49-F238E27FC236}">
                  <a16:creationId xmlns:a16="http://schemas.microsoft.com/office/drawing/2014/main" id="{2349F0B1-BA0F-8A8D-AA25-F175DEEB9847}"/>
                </a:ext>
              </a:extLst>
            </p:cNvPr>
            <p:cNvGrpSpPr/>
            <p:nvPr/>
          </p:nvGrpSpPr>
          <p:grpSpPr>
            <a:xfrm>
              <a:off x="3964960" y="2934163"/>
              <a:ext cx="501930" cy="1141248"/>
              <a:chOff x="3236893" y="2947367"/>
              <a:chExt cx="501930" cy="1141248"/>
            </a:xfrm>
          </p:grpSpPr>
          <p:sp>
            <p:nvSpPr>
              <p:cNvPr id="102" name="Oval 101">
                <a:extLst>
                  <a:ext uri="{FF2B5EF4-FFF2-40B4-BE49-F238E27FC236}">
                    <a16:creationId xmlns:a16="http://schemas.microsoft.com/office/drawing/2014/main" id="{782F17D5-B6DB-0B7A-1508-5DCAE67414BF}"/>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104" name="Straight Arrow Connector 103">
                <a:extLst>
                  <a:ext uri="{FF2B5EF4-FFF2-40B4-BE49-F238E27FC236}">
                    <a16:creationId xmlns:a16="http://schemas.microsoft.com/office/drawing/2014/main" id="{37A6A9DD-33E6-13FF-C742-106244818051}"/>
                  </a:ext>
                </a:extLst>
              </p:cNvPr>
              <p:cNvCxnSpPr>
                <a:cxnSpLocks/>
                <a:endCxn id="102"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Rectangle 105">
                <a:extLst>
                  <a:ext uri="{FF2B5EF4-FFF2-40B4-BE49-F238E27FC236}">
                    <a16:creationId xmlns:a16="http://schemas.microsoft.com/office/drawing/2014/main" id="{050CB247-8AFD-1EC1-9BEA-A2A87F710CE5}"/>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4" name="Group 83">
              <a:extLst>
                <a:ext uri="{FF2B5EF4-FFF2-40B4-BE49-F238E27FC236}">
                  <a16:creationId xmlns:a16="http://schemas.microsoft.com/office/drawing/2014/main" id="{1EE61EA1-C2E1-3E07-BB64-ECF8DF539A2D}"/>
                </a:ext>
              </a:extLst>
            </p:cNvPr>
            <p:cNvGrpSpPr/>
            <p:nvPr/>
          </p:nvGrpSpPr>
          <p:grpSpPr>
            <a:xfrm>
              <a:off x="4736280" y="2934163"/>
              <a:ext cx="501930" cy="1141248"/>
              <a:chOff x="3236893" y="2947367"/>
              <a:chExt cx="501930" cy="1141248"/>
            </a:xfrm>
          </p:grpSpPr>
          <p:sp>
            <p:nvSpPr>
              <p:cNvPr id="97" name="Oval 96">
                <a:extLst>
                  <a:ext uri="{FF2B5EF4-FFF2-40B4-BE49-F238E27FC236}">
                    <a16:creationId xmlns:a16="http://schemas.microsoft.com/office/drawing/2014/main" id="{850CC344-1A0D-E5CD-06CD-59D6695B9031}"/>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99" name="Straight Arrow Connector 98">
                <a:extLst>
                  <a:ext uri="{FF2B5EF4-FFF2-40B4-BE49-F238E27FC236}">
                    <a16:creationId xmlns:a16="http://schemas.microsoft.com/office/drawing/2014/main" id="{8566B130-8860-F4B9-325C-18ECC14E03D0}"/>
                  </a:ext>
                </a:extLst>
              </p:cNvPr>
              <p:cNvCxnSpPr>
                <a:cxnSpLocks/>
                <a:endCxn id="97"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100">
                <a:extLst>
                  <a:ext uri="{FF2B5EF4-FFF2-40B4-BE49-F238E27FC236}">
                    <a16:creationId xmlns:a16="http://schemas.microsoft.com/office/drawing/2014/main" id="{92159F32-5C68-ECCA-F5AC-B4F22024E096}"/>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85" name="Group 84">
              <a:extLst>
                <a:ext uri="{FF2B5EF4-FFF2-40B4-BE49-F238E27FC236}">
                  <a16:creationId xmlns:a16="http://schemas.microsoft.com/office/drawing/2014/main" id="{E2C980D5-57E9-7884-7D6B-AAB1F1ABC75B}"/>
                </a:ext>
              </a:extLst>
            </p:cNvPr>
            <p:cNvGrpSpPr/>
            <p:nvPr/>
          </p:nvGrpSpPr>
          <p:grpSpPr>
            <a:xfrm>
              <a:off x="5506681" y="2253746"/>
              <a:ext cx="501930" cy="1137617"/>
              <a:chOff x="3260509" y="2266950"/>
              <a:chExt cx="501930" cy="1137617"/>
            </a:xfrm>
          </p:grpSpPr>
          <p:sp>
            <p:nvSpPr>
              <p:cNvPr id="92" name="Oval 91">
                <a:extLst>
                  <a:ext uri="{FF2B5EF4-FFF2-40B4-BE49-F238E27FC236}">
                    <a16:creationId xmlns:a16="http://schemas.microsoft.com/office/drawing/2014/main" id="{A96AE339-2104-4D47-368E-00C84CB68C41}"/>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93" name="Straight Arrow Connector 92">
                <a:extLst>
                  <a:ext uri="{FF2B5EF4-FFF2-40B4-BE49-F238E27FC236}">
                    <a16:creationId xmlns:a16="http://schemas.microsoft.com/office/drawing/2014/main" id="{E40ED3D7-795C-4C3C-C6D5-76E20253B9E5}"/>
                  </a:ext>
                </a:extLst>
              </p:cNvPr>
              <p:cNvCxnSpPr>
                <a:cxnSpLocks/>
                <a:stCxn id="92" idx="0"/>
                <a:endCxn id="95"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ectangle 94">
                <a:extLst>
                  <a:ext uri="{FF2B5EF4-FFF2-40B4-BE49-F238E27FC236}">
                    <a16:creationId xmlns:a16="http://schemas.microsoft.com/office/drawing/2014/main" id="{6232BDA8-CC7E-1F04-03B2-7F120B1EE5A4}"/>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grpSp>
        <p:grpSp>
          <p:nvGrpSpPr>
            <p:cNvPr id="86" name="Group 85">
              <a:extLst>
                <a:ext uri="{FF2B5EF4-FFF2-40B4-BE49-F238E27FC236}">
                  <a16:creationId xmlns:a16="http://schemas.microsoft.com/office/drawing/2014/main" id="{8C26471C-9FA9-2ABD-5D96-7B1C69003399}"/>
                </a:ext>
              </a:extLst>
            </p:cNvPr>
            <p:cNvGrpSpPr/>
            <p:nvPr/>
          </p:nvGrpSpPr>
          <p:grpSpPr>
            <a:xfrm>
              <a:off x="7016924" y="2253746"/>
              <a:ext cx="501930" cy="1137617"/>
              <a:chOff x="3260509" y="2266950"/>
              <a:chExt cx="501930" cy="1137617"/>
            </a:xfrm>
          </p:grpSpPr>
          <p:sp>
            <p:nvSpPr>
              <p:cNvPr id="87" name="Oval 86">
                <a:extLst>
                  <a:ext uri="{FF2B5EF4-FFF2-40B4-BE49-F238E27FC236}">
                    <a16:creationId xmlns:a16="http://schemas.microsoft.com/office/drawing/2014/main" id="{C5096713-B4AB-4962-6056-52F5EEBD027D}"/>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88" name="Straight Arrow Connector 87">
                <a:extLst>
                  <a:ext uri="{FF2B5EF4-FFF2-40B4-BE49-F238E27FC236}">
                    <a16:creationId xmlns:a16="http://schemas.microsoft.com/office/drawing/2014/main" id="{FED3F2CE-5B43-CFB6-AD9E-22CD9BB15385}"/>
                  </a:ext>
                </a:extLst>
              </p:cNvPr>
              <p:cNvCxnSpPr>
                <a:cxnSpLocks/>
                <a:stCxn id="87" idx="0"/>
                <a:endCxn id="90"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FC14DD82-EB2E-5BC8-128F-2C05CAE2B434}"/>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grpSp>
      </p:grpSp>
      <p:sp>
        <p:nvSpPr>
          <p:cNvPr id="112" name="TextBox 111">
            <a:extLst>
              <a:ext uri="{FF2B5EF4-FFF2-40B4-BE49-F238E27FC236}">
                <a16:creationId xmlns:a16="http://schemas.microsoft.com/office/drawing/2014/main" id="{6F2571FD-83F6-8CF2-4AE8-122FE925C37E}"/>
              </a:ext>
            </a:extLst>
          </p:cNvPr>
          <p:cNvSpPr txBox="1"/>
          <p:nvPr/>
        </p:nvSpPr>
        <p:spPr>
          <a:xfrm>
            <a:off x="631159" y="3576308"/>
            <a:ext cx="3275281" cy="369332"/>
          </a:xfrm>
          <a:prstGeom prst="rect">
            <a:avLst/>
          </a:prstGeom>
          <a:noFill/>
        </p:spPr>
        <p:txBody>
          <a:bodyPr wrap="square">
            <a:spAutoFit/>
          </a:bodyPr>
          <a:lstStyle/>
          <a:p>
            <a:r>
              <a:rPr lang="en-US" dirty="0"/>
              <a:t>Partial many-to-many: T</a:t>
            </a:r>
            <a:r>
              <a:rPr lang="en-US" baseline="-25000" dirty="0"/>
              <a:t>X</a:t>
            </a:r>
            <a:r>
              <a:rPr lang="en-US" dirty="0"/>
              <a:t> ≠ T</a:t>
            </a:r>
            <a:r>
              <a:rPr lang="en-US" baseline="-25000" dirty="0"/>
              <a:t>Y</a:t>
            </a:r>
            <a:endParaRPr lang="en-US" dirty="0"/>
          </a:p>
        </p:txBody>
      </p:sp>
      <p:grpSp>
        <p:nvGrpSpPr>
          <p:cNvPr id="4" name="Group 3">
            <a:extLst>
              <a:ext uri="{FF2B5EF4-FFF2-40B4-BE49-F238E27FC236}">
                <a16:creationId xmlns:a16="http://schemas.microsoft.com/office/drawing/2014/main" id="{C807C9D5-594B-8649-3B60-A227CB8A8379}"/>
              </a:ext>
            </a:extLst>
          </p:cNvPr>
          <p:cNvGrpSpPr/>
          <p:nvPr/>
        </p:nvGrpSpPr>
        <p:grpSpPr>
          <a:xfrm>
            <a:off x="4574677" y="3014873"/>
            <a:ext cx="4281961" cy="1821665"/>
            <a:chOff x="3236893" y="2253746"/>
            <a:chExt cx="4281961" cy="1821665"/>
          </a:xfrm>
        </p:grpSpPr>
        <p:cxnSp>
          <p:nvCxnSpPr>
            <p:cNvPr id="5" name="Straight Arrow Connector 4">
              <a:extLst>
                <a:ext uri="{FF2B5EF4-FFF2-40B4-BE49-F238E27FC236}">
                  <a16:creationId xmlns:a16="http://schemas.microsoft.com/office/drawing/2014/main" id="{ABBFFEB5-E077-6745-F6FF-C0BFF680E2A6}"/>
                </a:ext>
              </a:extLst>
            </p:cNvPr>
            <p:cNvCxnSpPr>
              <a:cxnSpLocks/>
              <a:stCxn id="36" idx="6"/>
            </p:cNvCxnSpPr>
            <p:nvPr/>
          </p:nvCxnSpPr>
          <p:spPr bwMode="auto">
            <a:xfrm>
              <a:off x="3728683" y="3162763"/>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0AADE408-ACC6-ABDD-C1FE-46E9AB9FC8D3}"/>
                </a:ext>
              </a:extLst>
            </p:cNvPr>
            <p:cNvCxnSpPr>
              <a:cxnSpLocks/>
            </p:cNvCxnSpPr>
            <p:nvPr/>
          </p:nvCxnSpPr>
          <p:spPr bwMode="auto">
            <a:xfrm>
              <a:off x="4479866" y="3166976"/>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a:extLst>
                <a:ext uri="{FF2B5EF4-FFF2-40B4-BE49-F238E27FC236}">
                  <a16:creationId xmlns:a16="http://schemas.microsoft.com/office/drawing/2014/main" id="{498A7C40-CABB-6998-7557-2E9CFEF2BE3C}"/>
                </a:ext>
              </a:extLst>
            </p:cNvPr>
            <p:cNvCxnSpPr>
              <a:cxnSpLocks/>
            </p:cNvCxnSpPr>
            <p:nvPr/>
          </p:nvCxnSpPr>
          <p:spPr bwMode="auto">
            <a:xfrm>
              <a:off x="5220909" y="3166976"/>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8B380461-7D71-12F9-421D-3C431E0E88AE}"/>
                </a:ext>
              </a:extLst>
            </p:cNvPr>
            <p:cNvCxnSpPr>
              <a:cxnSpLocks/>
            </p:cNvCxnSpPr>
            <p:nvPr/>
          </p:nvCxnSpPr>
          <p:spPr bwMode="auto">
            <a:xfrm>
              <a:off x="5990837" y="3166976"/>
              <a:ext cx="28130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8130A197-2CBF-7E1F-9D06-AD0927F5B185}"/>
                </a:ext>
              </a:extLst>
            </p:cNvPr>
            <p:cNvCxnSpPr>
              <a:cxnSpLocks/>
            </p:cNvCxnSpPr>
            <p:nvPr/>
          </p:nvCxnSpPr>
          <p:spPr bwMode="auto">
            <a:xfrm>
              <a:off x="6729345" y="3166976"/>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5D1F0E65-A09E-652D-89A8-1ECBE86B9FF7}"/>
                </a:ext>
              </a:extLst>
            </p:cNvPr>
            <p:cNvSpPr txBox="1"/>
            <p:nvPr/>
          </p:nvSpPr>
          <p:spPr>
            <a:xfrm>
              <a:off x="6324600" y="2920869"/>
              <a:ext cx="564637" cy="369332"/>
            </a:xfrm>
            <a:prstGeom prst="rect">
              <a:avLst/>
            </a:prstGeom>
            <a:noFill/>
            <a:ln w="19050">
              <a:noFill/>
            </a:ln>
          </p:spPr>
          <p:txBody>
            <a:bodyPr wrap="square">
              <a:spAutoFit/>
            </a:bodyPr>
            <a:lstStyle/>
            <a:p>
              <a:r>
                <a:rPr lang="en-US" b="1" dirty="0"/>
                <a:t>…</a:t>
              </a:r>
              <a:endParaRPr lang="en-US" dirty="0"/>
            </a:p>
          </p:txBody>
        </p:sp>
        <p:grpSp>
          <p:nvGrpSpPr>
            <p:cNvPr id="11" name="Group 10">
              <a:extLst>
                <a:ext uri="{FF2B5EF4-FFF2-40B4-BE49-F238E27FC236}">
                  <a16:creationId xmlns:a16="http://schemas.microsoft.com/office/drawing/2014/main" id="{C5CB8248-0CC0-DE44-D68D-A57265400D43}"/>
                </a:ext>
              </a:extLst>
            </p:cNvPr>
            <p:cNvGrpSpPr/>
            <p:nvPr/>
          </p:nvGrpSpPr>
          <p:grpSpPr>
            <a:xfrm>
              <a:off x="3236893" y="2934163"/>
              <a:ext cx="501930" cy="1141248"/>
              <a:chOff x="3236893" y="2947367"/>
              <a:chExt cx="501930" cy="1141248"/>
            </a:xfrm>
          </p:grpSpPr>
          <p:sp>
            <p:nvSpPr>
              <p:cNvPr id="36" name="Oval 35">
                <a:extLst>
                  <a:ext uri="{FF2B5EF4-FFF2-40B4-BE49-F238E27FC236}">
                    <a16:creationId xmlns:a16="http://schemas.microsoft.com/office/drawing/2014/main" id="{37AB2877-075B-6447-3AD2-6A24A6E199E7}"/>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38" name="Straight Arrow Connector 37">
                <a:extLst>
                  <a:ext uri="{FF2B5EF4-FFF2-40B4-BE49-F238E27FC236}">
                    <a16:creationId xmlns:a16="http://schemas.microsoft.com/office/drawing/2014/main" id="{0FBC7A94-671A-EA89-668B-A346DC7F6B22}"/>
                  </a:ext>
                </a:extLst>
              </p:cNvPr>
              <p:cNvCxnSpPr>
                <a:cxnSpLocks/>
                <a:endCxn id="36"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a:extLst>
                  <a:ext uri="{FF2B5EF4-FFF2-40B4-BE49-F238E27FC236}">
                    <a16:creationId xmlns:a16="http://schemas.microsoft.com/office/drawing/2014/main" id="{A261BE6D-2C69-1522-A2AC-97CA5641189B}"/>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2" name="Group 11">
              <a:extLst>
                <a:ext uri="{FF2B5EF4-FFF2-40B4-BE49-F238E27FC236}">
                  <a16:creationId xmlns:a16="http://schemas.microsoft.com/office/drawing/2014/main" id="{ABB5F0CB-37B5-237E-BA81-E084FDA02A1E}"/>
                </a:ext>
              </a:extLst>
            </p:cNvPr>
            <p:cNvGrpSpPr/>
            <p:nvPr/>
          </p:nvGrpSpPr>
          <p:grpSpPr>
            <a:xfrm>
              <a:off x="3964960" y="2253746"/>
              <a:ext cx="525546" cy="1821665"/>
              <a:chOff x="3236893" y="2266950"/>
              <a:chExt cx="525546" cy="1821665"/>
            </a:xfrm>
          </p:grpSpPr>
          <p:sp>
            <p:nvSpPr>
              <p:cNvPr id="31" name="Oval 30">
                <a:extLst>
                  <a:ext uri="{FF2B5EF4-FFF2-40B4-BE49-F238E27FC236}">
                    <a16:creationId xmlns:a16="http://schemas.microsoft.com/office/drawing/2014/main" id="{CBBFF614-191A-D5D6-FA13-F1C8AC3465A6}"/>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32" name="Straight Arrow Connector 31">
                <a:extLst>
                  <a:ext uri="{FF2B5EF4-FFF2-40B4-BE49-F238E27FC236}">
                    <a16:creationId xmlns:a16="http://schemas.microsoft.com/office/drawing/2014/main" id="{C40ADAB9-EA47-B822-B8D1-93F0A42B121F}"/>
                  </a:ext>
                </a:extLst>
              </p:cNvPr>
              <p:cNvCxnSpPr>
                <a:cxnSpLocks/>
                <a:stCxn id="31" idx="0"/>
                <a:endCxn id="34"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A7121452-7596-D0A5-A101-C297CB785764}"/>
                  </a:ext>
                </a:extLst>
              </p:cNvPr>
              <p:cNvCxnSpPr>
                <a:cxnSpLocks/>
                <a:endCxn id="31"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F93C7362-29EA-EA6A-23EB-3518E8110A6F}"/>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35" name="Rectangle 34">
                <a:extLst>
                  <a:ext uri="{FF2B5EF4-FFF2-40B4-BE49-F238E27FC236}">
                    <a16:creationId xmlns:a16="http://schemas.microsoft.com/office/drawing/2014/main" id="{CB7C1AC2-1BFF-B30F-B119-9BF6F19FC98D}"/>
                  </a:ext>
                </a:extLst>
              </p:cNvPr>
              <p:cNvSpPr/>
              <p:nvPr/>
            </p:nvSpPr>
            <p:spPr bwMode="auto">
              <a:xfrm>
                <a:off x="3236893"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3" name="Group 12">
              <a:extLst>
                <a:ext uri="{FF2B5EF4-FFF2-40B4-BE49-F238E27FC236}">
                  <a16:creationId xmlns:a16="http://schemas.microsoft.com/office/drawing/2014/main" id="{31EB1BE7-CF15-B13E-E86A-8517A638AE5A}"/>
                </a:ext>
              </a:extLst>
            </p:cNvPr>
            <p:cNvGrpSpPr/>
            <p:nvPr/>
          </p:nvGrpSpPr>
          <p:grpSpPr>
            <a:xfrm>
              <a:off x="4770870" y="2934163"/>
              <a:ext cx="1235374" cy="1141248"/>
              <a:chOff x="3271483" y="2947367"/>
              <a:chExt cx="1235374" cy="1141248"/>
            </a:xfrm>
          </p:grpSpPr>
          <p:sp>
            <p:nvSpPr>
              <p:cNvPr id="26" name="Oval 25">
                <a:extLst>
                  <a:ext uri="{FF2B5EF4-FFF2-40B4-BE49-F238E27FC236}">
                    <a16:creationId xmlns:a16="http://schemas.microsoft.com/office/drawing/2014/main" id="{BBBAFBDD-CA0F-AE3C-75FC-3925972F7452}"/>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28" name="Straight Arrow Connector 27">
                <a:extLst>
                  <a:ext uri="{FF2B5EF4-FFF2-40B4-BE49-F238E27FC236}">
                    <a16:creationId xmlns:a16="http://schemas.microsoft.com/office/drawing/2014/main" id="{52E412DC-94EA-4C82-D43F-9611CE082BDD}"/>
                  </a:ext>
                </a:extLst>
              </p:cNvPr>
              <p:cNvCxnSpPr>
                <a:cxnSpLocks/>
              </p:cNvCxnSpPr>
              <p:nvPr/>
            </p:nvCxnSpPr>
            <p:spPr bwMode="auto">
              <a:xfrm flipV="1">
                <a:off x="4268117"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9">
                <a:extLst>
                  <a:ext uri="{FF2B5EF4-FFF2-40B4-BE49-F238E27FC236}">
                    <a16:creationId xmlns:a16="http://schemas.microsoft.com/office/drawing/2014/main" id="{83A0A5EF-1371-3545-38AA-7493EB51630F}"/>
                  </a:ext>
                </a:extLst>
              </p:cNvPr>
              <p:cNvSpPr/>
              <p:nvPr/>
            </p:nvSpPr>
            <p:spPr bwMode="auto">
              <a:xfrm>
                <a:off x="4004927" y="3689241"/>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4" name="Group 13">
              <a:extLst>
                <a:ext uri="{FF2B5EF4-FFF2-40B4-BE49-F238E27FC236}">
                  <a16:creationId xmlns:a16="http://schemas.microsoft.com/office/drawing/2014/main" id="{DAC880D8-98B5-CDDB-8984-DE6C82474E51}"/>
                </a:ext>
              </a:extLst>
            </p:cNvPr>
            <p:cNvGrpSpPr/>
            <p:nvPr/>
          </p:nvGrpSpPr>
          <p:grpSpPr>
            <a:xfrm>
              <a:off x="4741980" y="2253746"/>
              <a:ext cx="1232875" cy="1137617"/>
              <a:chOff x="2495808" y="2266950"/>
              <a:chExt cx="1232875" cy="1137617"/>
            </a:xfrm>
          </p:grpSpPr>
          <p:sp>
            <p:nvSpPr>
              <p:cNvPr id="21" name="Oval 20">
                <a:extLst>
                  <a:ext uri="{FF2B5EF4-FFF2-40B4-BE49-F238E27FC236}">
                    <a16:creationId xmlns:a16="http://schemas.microsoft.com/office/drawing/2014/main" id="{DD4CDBD5-4B49-4DB9-3996-382B9881905F}"/>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cxnSp>
            <p:nvCxnSpPr>
              <p:cNvPr id="22" name="Straight Arrow Connector 21">
                <a:extLst>
                  <a:ext uri="{FF2B5EF4-FFF2-40B4-BE49-F238E27FC236}">
                    <a16:creationId xmlns:a16="http://schemas.microsoft.com/office/drawing/2014/main" id="{64323DE4-869D-1D8B-F858-2E35E1644F08}"/>
                  </a:ext>
                </a:extLst>
              </p:cNvPr>
              <p:cNvCxnSpPr>
                <a:cxnSpLocks/>
                <a:endCxn id="24" idx="2"/>
              </p:cNvCxnSpPr>
              <p:nvPr/>
            </p:nvCxnSpPr>
            <p:spPr bwMode="auto">
              <a:xfrm flipV="1">
                <a:off x="2735382"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a:extLst>
                  <a:ext uri="{FF2B5EF4-FFF2-40B4-BE49-F238E27FC236}">
                    <a16:creationId xmlns:a16="http://schemas.microsoft.com/office/drawing/2014/main" id="{DE242EFF-B1E9-1BF2-6737-005C6328213C}"/>
                  </a:ext>
                </a:extLst>
              </p:cNvPr>
              <p:cNvSpPr/>
              <p:nvPr/>
            </p:nvSpPr>
            <p:spPr bwMode="auto">
              <a:xfrm>
                <a:off x="2495808"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grpSp>
        <p:grpSp>
          <p:nvGrpSpPr>
            <p:cNvPr id="15" name="Group 14">
              <a:extLst>
                <a:ext uri="{FF2B5EF4-FFF2-40B4-BE49-F238E27FC236}">
                  <a16:creationId xmlns:a16="http://schemas.microsoft.com/office/drawing/2014/main" id="{C6F50D69-B0B3-094F-B8C2-B956328D9AEF}"/>
                </a:ext>
              </a:extLst>
            </p:cNvPr>
            <p:cNvGrpSpPr/>
            <p:nvPr/>
          </p:nvGrpSpPr>
          <p:grpSpPr>
            <a:xfrm>
              <a:off x="7016924" y="2253746"/>
              <a:ext cx="501930" cy="1137617"/>
              <a:chOff x="3260509" y="2266950"/>
              <a:chExt cx="501930" cy="1137617"/>
            </a:xfrm>
          </p:grpSpPr>
          <p:sp>
            <p:nvSpPr>
              <p:cNvPr id="16" name="Oval 15">
                <a:extLst>
                  <a:ext uri="{FF2B5EF4-FFF2-40B4-BE49-F238E27FC236}">
                    <a16:creationId xmlns:a16="http://schemas.microsoft.com/office/drawing/2014/main" id="{7376C91A-888A-27A9-C74F-6952C17376F2}"/>
                  </a:ext>
                </a:extLst>
              </p:cNvPr>
              <p:cNvSpPr/>
              <p:nvPr/>
            </p:nvSpPr>
            <p:spPr bwMode="auto">
              <a:xfrm>
                <a:off x="3271483" y="2947367"/>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17" name="Straight Arrow Connector 16">
                <a:extLst>
                  <a:ext uri="{FF2B5EF4-FFF2-40B4-BE49-F238E27FC236}">
                    <a16:creationId xmlns:a16="http://schemas.microsoft.com/office/drawing/2014/main" id="{4DAD8993-D0E1-F53F-D37F-865CF04AF01B}"/>
                  </a:ext>
                </a:extLst>
              </p:cNvPr>
              <p:cNvCxnSpPr>
                <a:cxnSpLocks/>
                <a:stCxn id="16" idx="0"/>
                <a:endCxn id="19" idx="2"/>
              </p:cNvCxnSpPr>
              <p:nvPr/>
            </p:nvCxnSpPr>
            <p:spPr bwMode="auto">
              <a:xfrm flipV="1">
                <a:off x="3500083" y="2666324"/>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4A34B387-FF5E-3123-F5EC-A80C8B7ABDB1}"/>
                  </a:ext>
                </a:extLst>
              </p:cNvPr>
              <p:cNvSpPr/>
              <p:nvPr/>
            </p:nvSpPr>
            <p:spPr bwMode="auto">
              <a:xfrm>
                <a:off x="3260509" y="2266950"/>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grpSp>
      </p:grpSp>
      <p:cxnSp>
        <p:nvCxnSpPr>
          <p:cNvPr id="42" name="Straight Connector 41">
            <a:extLst>
              <a:ext uri="{FF2B5EF4-FFF2-40B4-BE49-F238E27FC236}">
                <a16:creationId xmlns:a16="http://schemas.microsoft.com/office/drawing/2014/main" id="{755243FE-C78C-166F-D3E8-E2CB6D867825}"/>
              </a:ext>
            </a:extLst>
          </p:cNvPr>
          <p:cNvCxnSpPr/>
          <p:nvPr/>
        </p:nvCxnSpPr>
        <p:spPr bwMode="auto">
          <a:xfrm>
            <a:off x="4077938" y="2952750"/>
            <a:ext cx="4894996" cy="0"/>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2840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A1A7-0DC7-C013-B423-B9DB8C37708F}"/>
              </a:ext>
            </a:extLst>
          </p:cNvPr>
          <p:cNvSpPr>
            <a:spLocks noGrp="1"/>
          </p:cNvSpPr>
          <p:nvPr>
            <p:ph type="title"/>
          </p:nvPr>
        </p:nvSpPr>
        <p:spPr/>
        <p:txBody>
          <a:bodyPr/>
          <a:lstStyle/>
          <a:p>
            <a:r>
              <a:rPr lang="en-US" dirty="0"/>
              <a:t>Summary of Types of RNN</a:t>
            </a:r>
          </a:p>
        </p:txBody>
      </p:sp>
      <p:pic>
        <p:nvPicPr>
          <p:cNvPr id="4" name="Picture 3">
            <a:extLst>
              <a:ext uri="{FF2B5EF4-FFF2-40B4-BE49-F238E27FC236}">
                <a16:creationId xmlns:a16="http://schemas.microsoft.com/office/drawing/2014/main" id="{610E2404-4722-23BF-1331-1C7230E192A1}"/>
              </a:ext>
            </a:extLst>
          </p:cNvPr>
          <p:cNvPicPr>
            <a:picLocks noChangeAspect="1"/>
          </p:cNvPicPr>
          <p:nvPr/>
        </p:nvPicPr>
        <p:blipFill>
          <a:blip r:embed="rId2"/>
          <a:stretch>
            <a:fillRect/>
          </a:stretch>
        </p:blipFill>
        <p:spPr>
          <a:xfrm>
            <a:off x="1304142" y="1613065"/>
            <a:ext cx="2194750" cy="935817"/>
          </a:xfrm>
          <a:prstGeom prst="rect">
            <a:avLst/>
          </a:prstGeom>
        </p:spPr>
      </p:pic>
      <p:pic>
        <p:nvPicPr>
          <p:cNvPr id="36" name="Picture 35">
            <a:extLst>
              <a:ext uri="{FF2B5EF4-FFF2-40B4-BE49-F238E27FC236}">
                <a16:creationId xmlns:a16="http://schemas.microsoft.com/office/drawing/2014/main" id="{4C0E975C-1546-1454-5F8D-397BA2DC8C17}"/>
              </a:ext>
            </a:extLst>
          </p:cNvPr>
          <p:cNvPicPr>
            <a:picLocks noChangeAspect="1"/>
          </p:cNvPicPr>
          <p:nvPr/>
        </p:nvPicPr>
        <p:blipFill>
          <a:blip r:embed="rId3"/>
          <a:stretch>
            <a:fillRect/>
          </a:stretch>
        </p:blipFill>
        <p:spPr>
          <a:xfrm>
            <a:off x="626293" y="3497909"/>
            <a:ext cx="2372008" cy="1014215"/>
          </a:xfrm>
          <a:prstGeom prst="rect">
            <a:avLst/>
          </a:prstGeom>
        </p:spPr>
      </p:pic>
      <p:pic>
        <p:nvPicPr>
          <p:cNvPr id="66" name="Picture 65">
            <a:extLst>
              <a:ext uri="{FF2B5EF4-FFF2-40B4-BE49-F238E27FC236}">
                <a16:creationId xmlns:a16="http://schemas.microsoft.com/office/drawing/2014/main" id="{1DFB3FD3-AD75-8D70-C86E-41508475297F}"/>
              </a:ext>
            </a:extLst>
          </p:cNvPr>
          <p:cNvPicPr>
            <a:picLocks noChangeAspect="1"/>
          </p:cNvPicPr>
          <p:nvPr/>
        </p:nvPicPr>
        <p:blipFill>
          <a:blip r:embed="rId4"/>
          <a:stretch>
            <a:fillRect/>
          </a:stretch>
        </p:blipFill>
        <p:spPr>
          <a:xfrm>
            <a:off x="3513546" y="3487530"/>
            <a:ext cx="2372008" cy="1014215"/>
          </a:xfrm>
          <a:prstGeom prst="rect">
            <a:avLst/>
          </a:prstGeom>
        </p:spPr>
      </p:pic>
      <p:pic>
        <p:nvPicPr>
          <p:cNvPr id="67" name="Picture 66">
            <a:extLst>
              <a:ext uri="{FF2B5EF4-FFF2-40B4-BE49-F238E27FC236}">
                <a16:creationId xmlns:a16="http://schemas.microsoft.com/office/drawing/2014/main" id="{B3D7FEF7-1FC1-0F07-B982-A16241C54FAB}"/>
              </a:ext>
            </a:extLst>
          </p:cNvPr>
          <p:cNvPicPr>
            <a:picLocks noChangeAspect="1"/>
          </p:cNvPicPr>
          <p:nvPr/>
        </p:nvPicPr>
        <p:blipFill>
          <a:blip r:embed="rId4"/>
          <a:stretch>
            <a:fillRect/>
          </a:stretch>
        </p:blipFill>
        <p:spPr>
          <a:xfrm>
            <a:off x="6400799" y="3497909"/>
            <a:ext cx="2372008" cy="1014215"/>
          </a:xfrm>
          <a:prstGeom prst="rect">
            <a:avLst/>
          </a:prstGeom>
        </p:spPr>
      </p:pic>
      <p:sp>
        <p:nvSpPr>
          <p:cNvPr id="68" name="TextBox 67">
            <a:extLst>
              <a:ext uri="{FF2B5EF4-FFF2-40B4-BE49-F238E27FC236}">
                <a16:creationId xmlns:a16="http://schemas.microsoft.com/office/drawing/2014/main" id="{578DB141-8EF1-3CB7-EC58-9195BBDC658C}"/>
              </a:ext>
            </a:extLst>
          </p:cNvPr>
          <p:cNvSpPr txBox="1"/>
          <p:nvPr/>
        </p:nvSpPr>
        <p:spPr>
          <a:xfrm>
            <a:off x="1750875" y="1193245"/>
            <a:ext cx="1600200" cy="369332"/>
          </a:xfrm>
          <a:prstGeom prst="rect">
            <a:avLst/>
          </a:prstGeom>
          <a:noFill/>
        </p:spPr>
        <p:txBody>
          <a:bodyPr wrap="square">
            <a:spAutoFit/>
          </a:bodyPr>
          <a:lstStyle/>
          <a:p>
            <a:r>
              <a:rPr lang="en-US" dirty="0"/>
              <a:t>One-to-Many</a:t>
            </a:r>
          </a:p>
        </p:txBody>
      </p:sp>
      <p:pic>
        <p:nvPicPr>
          <p:cNvPr id="75" name="Picture 74">
            <a:extLst>
              <a:ext uri="{FF2B5EF4-FFF2-40B4-BE49-F238E27FC236}">
                <a16:creationId xmlns:a16="http://schemas.microsoft.com/office/drawing/2014/main" id="{7A810ECF-D84F-E4FF-CB31-21422C00B7F8}"/>
              </a:ext>
            </a:extLst>
          </p:cNvPr>
          <p:cNvPicPr>
            <a:picLocks noChangeAspect="1"/>
          </p:cNvPicPr>
          <p:nvPr/>
        </p:nvPicPr>
        <p:blipFill>
          <a:blip r:embed="rId5"/>
          <a:stretch>
            <a:fillRect/>
          </a:stretch>
        </p:blipFill>
        <p:spPr>
          <a:xfrm>
            <a:off x="520458" y="1588154"/>
            <a:ext cx="317742" cy="951358"/>
          </a:xfrm>
          <a:prstGeom prst="rect">
            <a:avLst/>
          </a:prstGeom>
        </p:spPr>
      </p:pic>
      <p:sp>
        <p:nvSpPr>
          <p:cNvPr id="76" name="TextBox 75">
            <a:extLst>
              <a:ext uri="{FF2B5EF4-FFF2-40B4-BE49-F238E27FC236}">
                <a16:creationId xmlns:a16="http://schemas.microsoft.com/office/drawing/2014/main" id="{529FBF87-49F7-CCDA-27EA-3E62E13A1F0A}"/>
              </a:ext>
            </a:extLst>
          </p:cNvPr>
          <p:cNvSpPr txBox="1"/>
          <p:nvPr/>
        </p:nvSpPr>
        <p:spPr>
          <a:xfrm>
            <a:off x="38100" y="1193245"/>
            <a:ext cx="1600200" cy="369332"/>
          </a:xfrm>
          <a:prstGeom prst="rect">
            <a:avLst/>
          </a:prstGeom>
          <a:noFill/>
        </p:spPr>
        <p:txBody>
          <a:bodyPr wrap="square">
            <a:spAutoFit/>
          </a:bodyPr>
          <a:lstStyle/>
          <a:p>
            <a:r>
              <a:rPr lang="en-US" dirty="0"/>
              <a:t>One-to-One</a:t>
            </a:r>
          </a:p>
        </p:txBody>
      </p:sp>
      <p:pic>
        <p:nvPicPr>
          <p:cNvPr id="77" name="Picture 76">
            <a:extLst>
              <a:ext uri="{FF2B5EF4-FFF2-40B4-BE49-F238E27FC236}">
                <a16:creationId xmlns:a16="http://schemas.microsoft.com/office/drawing/2014/main" id="{0D9EC902-B819-C8CD-892A-6E87CCBDB71D}"/>
              </a:ext>
            </a:extLst>
          </p:cNvPr>
          <p:cNvPicPr>
            <a:picLocks noChangeAspect="1"/>
          </p:cNvPicPr>
          <p:nvPr/>
        </p:nvPicPr>
        <p:blipFill>
          <a:blip r:embed="rId6"/>
          <a:stretch>
            <a:fillRect/>
          </a:stretch>
        </p:blipFill>
        <p:spPr>
          <a:xfrm>
            <a:off x="3839738" y="1610017"/>
            <a:ext cx="2248206" cy="961733"/>
          </a:xfrm>
          <a:prstGeom prst="rect">
            <a:avLst/>
          </a:prstGeom>
        </p:spPr>
      </p:pic>
      <p:sp>
        <p:nvSpPr>
          <p:cNvPr id="78" name="TextBox 77">
            <a:extLst>
              <a:ext uri="{FF2B5EF4-FFF2-40B4-BE49-F238E27FC236}">
                <a16:creationId xmlns:a16="http://schemas.microsoft.com/office/drawing/2014/main" id="{79439AC3-C496-F449-FEE7-F244F2C25ADB}"/>
              </a:ext>
            </a:extLst>
          </p:cNvPr>
          <p:cNvSpPr txBox="1"/>
          <p:nvPr/>
        </p:nvSpPr>
        <p:spPr>
          <a:xfrm>
            <a:off x="3609403" y="1193245"/>
            <a:ext cx="2708878" cy="369332"/>
          </a:xfrm>
          <a:prstGeom prst="rect">
            <a:avLst/>
          </a:prstGeom>
          <a:noFill/>
        </p:spPr>
        <p:txBody>
          <a:bodyPr wrap="square">
            <a:spAutoFit/>
          </a:bodyPr>
          <a:lstStyle/>
          <a:p>
            <a:r>
              <a:rPr lang="en-US" dirty="0"/>
              <a:t>One-to-Many Connected</a:t>
            </a:r>
          </a:p>
        </p:txBody>
      </p:sp>
      <p:sp>
        <p:nvSpPr>
          <p:cNvPr id="79" name="TextBox 78">
            <a:extLst>
              <a:ext uri="{FF2B5EF4-FFF2-40B4-BE49-F238E27FC236}">
                <a16:creationId xmlns:a16="http://schemas.microsoft.com/office/drawing/2014/main" id="{86A51AE8-D963-A641-F6BB-805338CCC638}"/>
              </a:ext>
            </a:extLst>
          </p:cNvPr>
          <p:cNvSpPr txBox="1"/>
          <p:nvPr/>
        </p:nvSpPr>
        <p:spPr>
          <a:xfrm>
            <a:off x="6726066" y="1193245"/>
            <a:ext cx="1600200" cy="369332"/>
          </a:xfrm>
          <a:prstGeom prst="rect">
            <a:avLst/>
          </a:prstGeom>
          <a:noFill/>
        </p:spPr>
        <p:txBody>
          <a:bodyPr wrap="square">
            <a:spAutoFit/>
          </a:bodyPr>
          <a:lstStyle/>
          <a:p>
            <a:r>
              <a:rPr lang="en-US" dirty="0"/>
              <a:t>Many-to-One</a:t>
            </a:r>
          </a:p>
        </p:txBody>
      </p:sp>
      <p:sp>
        <p:nvSpPr>
          <p:cNvPr id="80" name="TextBox 79">
            <a:extLst>
              <a:ext uri="{FF2B5EF4-FFF2-40B4-BE49-F238E27FC236}">
                <a16:creationId xmlns:a16="http://schemas.microsoft.com/office/drawing/2014/main" id="{68408ADC-543E-CDF4-72D6-EA656F134EC8}"/>
              </a:ext>
            </a:extLst>
          </p:cNvPr>
          <p:cNvSpPr txBox="1"/>
          <p:nvPr/>
        </p:nvSpPr>
        <p:spPr>
          <a:xfrm>
            <a:off x="3513546" y="3028950"/>
            <a:ext cx="2372008" cy="369332"/>
          </a:xfrm>
          <a:prstGeom prst="rect">
            <a:avLst/>
          </a:prstGeom>
          <a:noFill/>
        </p:spPr>
        <p:txBody>
          <a:bodyPr wrap="square">
            <a:spAutoFit/>
          </a:bodyPr>
          <a:lstStyle/>
          <a:p>
            <a:r>
              <a:rPr lang="en-US" dirty="0"/>
              <a:t>Many-to-Many Partial</a:t>
            </a:r>
          </a:p>
        </p:txBody>
      </p:sp>
      <p:sp>
        <p:nvSpPr>
          <p:cNvPr id="81" name="TextBox 80">
            <a:extLst>
              <a:ext uri="{FF2B5EF4-FFF2-40B4-BE49-F238E27FC236}">
                <a16:creationId xmlns:a16="http://schemas.microsoft.com/office/drawing/2014/main" id="{2407D055-8EE5-1619-54C1-3F6664A3B4E7}"/>
              </a:ext>
            </a:extLst>
          </p:cNvPr>
          <p:cNvSpPr txBox="1"/>
          <p:nvPr/>
        </p:nvSpPr>
        <p:spPr>
          <a:xfrm>
            <a:off x="838200" y="3028950"/>
            <a:ext cx="2194750" cy="369332"/>
          </a:xfrm>
          <a:prstGeom prst="rect">
            <a:avLst/>
          </a:prstGeom>
          <a:noFill/>
        </p:spPr>
        <p:txBody>
          <a:bodyPr wrap="square">
            <a:spAutoFit/>
          </a:bodyPr>
          <a:lstStyle/>
          <a:p>
            <a:r>
              <a:rPr lang="en-US" dirty="0"/>
              <a:t>Many-to-Many Full</a:t>
            </a:r>
          </a:p>
        </p:txBody>
      </p:sp>
      <p:sp>
        <p:nvSpPr>
          <p:cNvPr id="83" name="TextBox 82">
            <a:extLst>
              <a:ext uri="{FF2B5EF4-FFF2-40B4-BE49-F238E27FC236}">
                <a16:creationId xmlns:a16="http://schemas.microsoft.com/office/drawing/2014/main" id="{CB24060C-AB4F-B37A-48C5-854B478A5A62}"/>
              </a:ext>
            </a:extLst>
          </p:cNvPr>
          <p:cNvSpPr txBox="1"/>
          <p:nvPr/>
        </p:nvSpPr>
        <p:spPr>
          <a:xfrm>
            <a:off x="6340162" y="3024554"/>
            <a:ext cx="2372008" cy="369332"/>
          </a:xfrm>
          <a:prstGeom prst="rect">
            <a:avLst/>
          </a:prstGeom>
          <a:noFill/>
        </p:spPr>
        <p:txBody>
          <a:bodyPr wrap="square">
            <a:spAutoFit/>
          </a:bodyPr>
          <a:lstStyle/>
          <a:p>
            <a:r>
              <a:rPr lang="en-US" dirty="0"/>
              <a:t>Many-to-Many Partial</a:t>
            </a:r>
          </a:p>
        </p:txBody>
      </p:sp>
      <p:pic>
        <p:nvPicPr>
          <p:cNvPr id="3" name="Picture 2">
            <a:extLst>
              <a:ext uri="{FF2B5EF4-FFF2-40B4-BE49-F238E27FC236}">
                <a16:creationId xmlns:a16="http://schemas.microsoft.com/office/drawing/2014/main" id="{E96256F0-5B64-B694-B35B-117F7D25CA65}"/>
              </a:ext>
            </a:extLst>
          </p:cNvPr>
          <p:cNvPicPr>
            <a:picLocks noChangeAspect="1"/>
          </p:cNvPicPr>
          <p:nvPr/>
        </p:nvPicPr>
        <p:blipFill>
          <a:blip r:embed="rId7"/>
          <a:stretch>
            <a:fillRect/>
          </a:stretch>
        </p:blipFill>
        <p:spPr>
          <a:xfrm>
            <a:off x="6639608" y="1610017"/>
            <a:ext cx="2248205" cy="961279"/>
          </a:xfrm>
          <a:prstGeom prst="rect">
            <a:avLst/>
          </a:prstGeom>
        </p:spPr>
      </p:pic>
    </p:spTree>
    <p:extLst>
      <p:ext uri="{BB962C8B-B14F-4D97-AF65-F5344CB8AC3E}">
        <p14:creationId xmlns:p14="http://schemas.microsoft.com/office/powerpoint/2010/main" val="92707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B00E4-0400-0C65-86B5-EDDCDFFA6A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8936FF6-B974-53EE-33B6-CE0B952A205B}"/>
              </a:ext>
            </a:extLst>
          </p:cNvPr>
          <p:cNvSpPr txBox="1"/>
          <p:nvPr/>
        </p:nvSpPr>
        <p:spPr>
          <a:xfrm rot="20891098">
            <a:off x="2185131" y="1967217"/>
            <a:ext cx="6428062" cy="646331"/>
          </a:xfrm>
          <a:prstGeom prst="rect">
            <a:avLst/>
          </a:prstGeom>
          <a:noFill/>
        </p:spPr>
        <p:txBody>
          <a:bodyPr wrap="square" rtlCol="0">
            <a:spAutoFit/>
          </a:bodyPr>
          <a:lstStyle/>
          <a:p>
            <a:r>
              <a:rPr lang="en-US" sz="3600" dirty="0">
                <a:solidFill>
                  <a:srgbClr val="333399"/>
                </a:solidFill>
              </a:rPr>
              <a:t>RNN Loss Function</a:t>
            </a:r>
          </a:p>
        </p:txBody>
      </p:sp>
    </p:spTree>
    <p:extLst>
      <p:ext uri="{BB962C8B-B14F-4D97-AF65-F5344CB8AC3E}">
        <p14:creationId xmlns:p14="http://schemas.microsoft.com/office/powerpoint/2010/main" val="312098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E28CD-27B9-E408-5686-907A45712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39BAC9-1533-2682-62F7-9B9E701FD5A3}"/>
              </a:ext>
            </a:extLst>
          </p:cNvPr>
          <p:cNvSpPr>
            <a:spLocks noGrp="1"/>
          </p:cNvSpPr>
          <p:nvPr>
            <p:ph type="title"/>
          </p:nvPr>
        </p:nvSpPr>
        <p:spPr>
          <a:xfrm>
            <a:off x="1393827" y="285750"/>
            <a:ext cx="7521573" cy="490538"/>
          </a:xfrm>
        </p:spPr>
        <p:txBody>
          <a:bodyPr/>
          <a:lstStyle/>
          <a:p>
            <a:r>
              <a:rPr lang="en-US" dirty="0"/>
              <a:t>RNN Loss Function for a Batch of Patterns</a:t>
            </a:r>
          </a:p>
        </p:txBody>
      </p:sp>
      <p:sp>
        <p:nvSpPr>
          <p:cNvPr id="3" name="Content Placeholder 2">
            <a:extLst>
              <a:ext uri="{FF2B5EF4-FFF2-40B4-BE49-F238E27FC236}">
                <a16:creationId xmlns:a16="http://schemas.microsoft.com/office/drawing/2014/main" id="{B9CE66C1-8FFD-D76A-0AA7-6689919F0D6E}"/>
              </a:ext>
            </a:extLst>
          </p:cNvPr>
          <p:cNvSpPr>
            <a:spLocks noGrp="1"/>
          </p:cNvSpPr>
          <p:nvPr>
            <p:ph idx="1"/>
          </p:nvPr>
        </p:nvSpPr>
        <p:spPr>
          <a:xfrm>
            <a:off x="446087" y="895350"/>
            <a:ext cx="8251825" cy="1930629"/>
          </a:xfrm>
        </p:spPr>
        <p:txBody>
          <a:bodyPr/>
          <a:lstStyle/>
          <a:p>
            <a:r>
              <a:rPr lang="en-US" dirty="0"/>
              <a:t>Training a RNN as any neural network is done by defining and minimizing a loss function that measures the error/deviation between the predicted (computed) value and the ground truth (labeled). </a:t>
            </a:r>
          </a:p>
          <a:p>
            <a:r>
              <a:rPr lang="en-US" dirty="0"/>
              <a:t>In an RNN the role of layers is played by the time steps in the output signals.</a:t>
            </a:r>
          </a:p>
          <a:p>
            <a:r>
              <a:rPr lang="en-US" dirty="0"/>
              <a:t>Thus, an RNN is a self-reconnected single hidden layer network in its time evolution.</a:t>
            </a:r>
          </a:p>
          <a:p>
            <a:r>
              <a:rPr lang="en-US" dirty="0"/>
              <a:t>The total loss function for one full pattern (sample) is computed as a sum of a loss functions for all time steps </a:t>
            </a:r>
            <a:r>
              <a:rPr lang="en-US" b="1" i="1" dirty="0"/>
              <a:t>from t=1 through t=T</a:t>
            </a:r>
            <a:r>
              <a:rPr lang="en-US" b="1" i="1" baseline="-25000" dirty="0"/>
              <a:t>Y </a:t>
            </a:r>
            <a:r>
              <a:rPr lang="en-US" b="1" i="1" dirty="0"/>
              <a:t>that represent the labeled output for the time series</a:t>
            </a:r>
            <a:r>
              <a:rPr lang="en-US" dirty="0"/>
              <a:t>. </a:t>
            </a:r>
          </a:p>
          <a:p>
            <a:endParaRPr lang="en-US" dirty="0"/>
          </a:p>
        </p:txBody>
      </p:sp>
      <p:graphicFrame>
        <p:nvGraphicFramePr>
          <p:cNvPr id="4" name="Object 3">
            <a:extLst>
              <a:ext uri="{FF2B5EF4-FFF2-40B4-BE49-F238E27FC236}">
                <a16:creationId xmlns:a16="http://schemas.microsoft.com/office/drawing/2014/main" id="{09063BA1-0515-6E78-49A8-139D43247B64}"/>
              </a:ext>
            </a:extLst>
          </p:cNvPr>
          <p:cNvGraphicFramePr>
            <a:graphicFrameLocks noChangeAspect="1"/>
          </p:cNvGraphicFramePr>
          <p:nvPr>
            <p:extLst>
              <p:ext uri="{D42A27DB-BD31-4B8C-83A1-F6EECF244321}">
                <p14:modId xmlns:p14="http://schemas.microsoft.com/office/powerpoint/2010/main" val="1085564133"/>
              </p:ext>
            </p:extLst>
          </p:nvPr>
        </p:nvGraphicFramePr>
        <p:xfrm>
          <a:off x="3124200" y="3984625"/>
          <a:ext cx="3151188" cy="885825"/>
        </p:xfrm>
        <a:graphic>
          <a:graphicData uri="http://schemas.openxmlformats.org/presentationml/2006/ole">
            <mc:AlternateContent xmlns:mc="http://schemas.openxmlformats.org/markup-compatibility/2006">
              <mc:Choice xmlns:v="urn:schemas-microsoft-com:vml" Requires="v">
                <p:oleObj name="Equation" r:id="rId2" imgW="1587240" imgH="444240" progId="Equation.DSMT4">
                  <p:embed/>
                </p:oleObj>
              </mc:Choice>
              <mc:Fallback>
                <p:oleObj name="Equation" r:id="rId2" imgW="1587240" imgH="444240" progId="Equation.DSMT4">
                  <p:embed/>
                  <p:pic>
                    <p:nvPicPr>
                      <p:cNvPr id="4" name="Object 3">
                        <a:extLst>
                          <a:ext uri="{FF2B5EF4-FFF2-40B4-BE49-F238E27FC236}">
                            <a16:creationId xmlns:a16="http://schemas.microsoft.com/office/drawing/2014/main" id="{917276AB-80CB-3CCD-B6D7-E44A3B418263}"/>
                          </a:ext>
                        </a:extLst>
                      </p:cNvPr>
                      <p:cNvPicPr/>
                      <p:nvPr/>
                    </p:nvPicPr>
                    <p:blipFill>
                      <a:blip r:embed="rId3"/>
                      <a:stretch>
                        <a:fillRect/>
                      </a:stretch>
                    </p:blipFill>
                    <p:spPr>
                      <a:xfrm>
                        <a:off x="3124200" y="3984625"/>
                        <a:ext cx="3151188" cy="885825"/>
                      </a:xfrm>
                      <a:prstGeom prst="rect">
                        <a:avLst/>
                      </a:prstGeom>
                    </p:spPr>
                  </p:pic>
                </p:oleObj>
              </mc:Fallback>
            </mc:AlternateContent>
          </a:graphicData>
        </a:graphic>
      </p:graphicFrame>
    </p:spTree>
    <p:extLst>
      <p:ext uri="{BB962C8B-B14F-4D97-AF65-F5344CB8AC3E}">
        <p14:creationId xmlns:p14="http://schemas.microsoft.com/office/powerpoint/2010/main" val="2631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9911E-4FD0-918F-AB5E-440044D31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23EDE-D8E5-C737-83BE-040F0A4513F0}"/>
              </a:ext>
            </a:extLst>
          </p:cNvPr>
          <p:cNvSpPr>
            <a:spLocks noGrp="1"/>
          </p:cNvSpPr>
          <p:nvPr>
            <p:ph type="title"/>
          </p:nvPr>
        </p:nvSpPr>
        <p:spPr>
          <a:xfrm>
            <a:off x="1393827" y="285750"/>
            <a:ext cx="7521573" cy="490538"/>
          </a:xfrm>
        </p:spPr>
        <p:txBody>
          <a:bodyPr/>
          <a:lstStyle/>
          <a:p>
            <a:r>
              <a:rPr lang="en-US" dirty="0"/>
              <a:t>RNN Loss Function for Multiple Samples </a:t>
            </a:r>
          </a:p>
        </p:txBody>
      </p:sp>
      <p:sp>
        <p:nvSpPr>
          <p:cNvPr id="3" name="Content Placeholder 2">
            <a:extLst>
              <a:ext uri="{FF2B5EF4-FFF2-40B4-BE49-F238E27FC236}">
                <a16:creationId xmlns:a16="http://schemas.microsoft.com/office/drawing/2014/main" id="{B69FFEC7-A435-4868-69BE-5B3C23A2D572}"/>
              </a:ext>
            </a:extLst>
          </p:cNvPr>
          <p:cNvSpPr>
            <a:spLocks noGrp="1"/>
          </p:cNvSpPr>
          <p:nvPr>
            <p:ph idx="1"/>
          </p:nvPr>
        </p:nvSpPr>
        <p:spPr>
          <a:xfrm>
            <a:off x="446087" y="895350"/>
            <a:ext cx="8251825" cy="1930629"/>
          </a:xfrm>
        </p:spPr>
        <p:txBody>
          <a:bodyPr/>
          <a:lstStyle/>
          <a:p>
            <a:r>
              <a:rPr lang="en-US" dirty="0"/>
              <a:t>In an RNN each training pattern (p) consists of T</a:t>
            </a:r>
            <a:r>
              <a:rPr lang="en-US" baseline="-25000" dirty="0"/>
              <a:t>Y</a:t>
            </a:r>
            <a:r>
              <a:rPr lang="en-US" dirty="0"/>
              <a:t> output time steps.</a:t>
            </a:r>
          </a:p>
          <a:p>
            <a:r>
              <a:rPr lang="en-US" dirty="0"/>
              <a:t>The training batch consists of m patterns, i.e. p = 1, 2, …, M.</a:t>
            </a:r>
          </a:p>
          <a:p>
            <a:endParaRPr lang="en-US" dirty="0"/>
          </a:p>
          <a:p>
            <a:endParaRPr lang="en-US" dirty="0"/>
          </a:p>
          <a:p>
            <a:endParaRPr lang="en-US" dirty="0"/>
          </a:p>
          <a:p>
            <a:r>
              <a:rPr lang="en-US" dirty="0"/>
              <a:t>Thus, the total loss function for the entire training batch is</a:t>
            </a:r>
          </a:p>
          <a:p>
            <a:endParaRPr lang="en-US" dirty="0"/>
          </a:p>
        </p:txBody>
      </p:sp>
      <p:graphicFrame>
        <p:nvGraphicFramePr>
          <p:cNvPr id="4" name="Object 3">
            <a:extLst>
              <a:ext uri="{FF2B5EF4-FFF2-40B4-BE49-F238E27FC236}">
                <a16:creationId xmlns:a16="http://schemas.microsoft.com/office/drawing/2014/main" id="{4F0919F2-8CFF-2B23-CA4D-132305E6E557}"/>
              </a:ext>
            </a:extLst>
          </p:cNvPr>
          <p:cNvGraphicFramePr>
            <a:graphicFrameLocks noChangeAspect="1"/>
          </p:cNvGraphicFramePr>
          <p:nvPr>
            <p:extLst>
              <p:ext uri="{D42A27DB-BD31-4B8C-83A1-F6EECF244321}">
                <p14:modId xmlns:p14="http://schemas.microsoft.com/office/powerpoint/2010/main" val="2390946757"/>
              </p:ext>
            </p:extLst>
          </p:nvPr>
        </p:nvGraphicFramePr>
        <p:xfrm>
          <a:off x="2409904" y="1569472"/>
          <a:ext cx="3956050" cy="885825"/>
        </p:xfrm>
        <a:graphic>
          <a:graphicData uri="http://schemas.openxmlformats.org/presentationml/2006/ole">
            <mc:AlternateContent xmlns:mc="http://schemas.openxmlformats.org/markup-compatibility/2006">
              <mc:Choice xmlns:v="urn:schemas-microsoft-com:vml" Requires="v">
                <p:oleObj name="Equation" r:id="rId2" imgW="1993680" imgH="444240" progId="Equation.DSMT4">
                  <p:embed/>
                </p:oleObj>
              </mc:Choice>
              <mc:Fallback>
                <p:oleObj name="Equation" r:id="rId2" imgW="1993680" imgH="444240" progId="Equation.DSMT4">
                  <p:embed/>
                  <p:pic>
                    <p:nvPicPr>
                      <p:cNvPr id="4" name="Object 3">
                        <a:extLst>
                          <a:ext uri="{FF2B5EF4-FFF2-40B4-BE49-F238E27FC236}">
                            <a16:creationId xmlns:a16="http://schemas.microsoft.com/office/drawing/2014/main" id="{09063BA1-0515-6E78-49A8-139D43247B64}"/>
                          </a:ext>
                        </a:extLst>
                      </p:cNvPr>
                      <p:cNvPicPr/>
                      <p:nvPr/>
                    </p:nvPicPr>
                    <p:blipFill>
                      <a:blip r:embed="rId3"/>
                      <a:stretch>
                        <a:fillRect/>
                      </a:stretch>
                    </p:blipFill>
                    <p:spPr>
                      <a:xfrm>
                        <a:off x="2409904" y="1569472"/>
                        <a:ext cx="3956050" cy="8858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6032BCC-B878-0C38-10E3-C5D2AE96FDFD}"/>
              </a:ext>
            </a:extLst>
          </p:cNvPr>
          <p:cNvGraphicFramePr>
            <a:graphicFrameLocks noChangeAspect="1"/>
          </p:cNvGraphicFramePr>
          <p:nvPr>
            <p:extLst>
              <p:ext uri="{D42A27DB-BD31-4B8C-83A1-F6EECF244321}">
                <p14:modId xmlns:p14="http://schemas.microsoft.com/office/powerpoint/2010/main" val="147049233"/>
              </p:ext>
            </p:extLst>
          </p:nvPr>
        </p:nvGraphicFramePr>
        <p:xfrm>
          <a:off x="1752600" y="2970439"/>
          <a:ext cx="5270659" cy="885825"/>
        </p:xfrm>
        <a:graphic>
          <a:graphicData uri="http://schemas.openxmlformats.org/presentationml/2006/ole">
            <mc:AlternateContent xmlns:mc="http://schemas.openxmlformats.org/markup-compatibility/2006">
              <mc:Choice xmlns:v="urn:schemas-microsoft-com:vml" Requires="v">
                <p:oleObj name="Equation" r:id="rId4" imgW="3022560" imgH="507960" progId="Equation.DSMT4">
                  <p:embed/>
                </p:oleObj>
              </mc:Choice>
              <mc:Fallback>
                <p:oleObj name="Equation" r:id="rId4" imgW="3022560" imgH="507960" progId="Equation.DSMT4">
                  <p:embed/>
                  <p:pic>
                    <p:nvPicPr>
                      <p:cNvPr id="0" name=""/>
                      <p:cNvPicPr/>
                      <p:nvPr/>
                    </p:nvPicPr>
                    <p:blipFill>
                      <a:blip r:embed="rId5"/>
                      <a:stretch>
                        <a:fillRect/>
                      </a:stretch>
                    </p:blipFill>
                    <p:spPr>
                      <a:xfrm>
                        <a:off x="1752600" y="2970439"/>
                        <a:ext cx="5270659" cy="885825"/>
                      </a:xfrm>
                      <a:prstGeom prst="rect">
                        <a:avLst/>
                      </a:prstGeom>
                    </p:spPr>
                  </p:pic>
                </p:oleObj>
              </mc:Fallback>
            </mc:AlternateContent>
          </a:graphicData>
        </a:graphic>
      </p:graphicFrame>
    </p:spTree>
    <p:extLst>
      <p:ext uri="{BB962C8B-B14F-4D97-AF65-F5344CB8AC3E}">
        <p14:creationId xmlns:p14="http://schemas.microsoft.com/office/powerpoint/2010/main" val="3114602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61B41-5955-3397-DF1C-59D26BE3696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8218FFC-6C88-27B1-5682-5AE50285FA0E}"/>
              </a:ext>
            </a:extLst>
          </p:cNvPr>
          <p:cNvSpPr txBox="1"/>
          <p:nvPr/>
        </p:nvSpPr>
        <p:spPr>
          <a:xfrm rot="20891098">
            <a:off x="900594" y="2118611"/>
            <a:ext cx="7549668" cy="646331"/>
          </a:xfrm>
          <a:prstGeom prst="rect">
            <a:avLst/>
          </a:prstGeom>
          <a:noFill/>
        </p:spPr>
        <p:txBody>
          <a:bodyPr wrap="square" rtlCol="0">
            <a:spAutoFit/>
          </a:bodyPr>
          <a:lstStyle/>
          <a:p>
            <a:r>
              <a:rPr lang="en-US" sz="3600" dirty="0">
                <a:solidFill>
                  <a:srgbClr val="333399"/>
                </a:solidFill>
              </a:rPr>
              <a:t>RNN Forward- and Backpropagation</a:t>
            </a:r>
          </a:p>
        </p:txBody>
      </p:sp>
    </p:spTree>
    <p:extLst>
      <p:ext uri="{BB962C8B-B14F-4D97-AF65-F5344CB8AC3E}">
        <p14:creationId xmlns:p14="http://schemas.microsoft.com/office/powerpoint/2010/main" val="35708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72D49-6466-7CA7-58CE-9F0975310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6A5F3-369B-58DB-6179-15E2106DB159}"/>
              </a:ext>
            </a:extLst>
          </p:cNvPr>
          <p:cNvSpPr>
            <a:spLocks noGrp="1"/>
          </p:cNvSpPr>
          <p:nvPr>
            <p:ph type="title"/>
          </p:nvPr>
        </p:nvSpPr>
        <p:spPr>
          <a:xfrm>
            <a:off x="435473" y="285750"/>
            <a:ext cx="8556128" cy="490538"/>
          </a:xfrm>
        </p:spPr>
        <p:txBody>
          <a:bodyPr/>
          <a:lstStyle/>
          <a:p>
            <a:pPr algn="r"/>
            <a:r>
              <a:rPr lang="en-US" dirty="0"/>
              <a:t>RNN in Series of Time Steps of Input and Output</a:t>
            </a:r>
          </a:p>
        </p:txBody>
      </p:sp>
      <p:sp>
        <p:nvSpPr>
          <p:cNvPr id="3" name="Content Placeholder 2">
            <a:extLst>
              <a:ext uri="{FF2B5EF4-FFF2-40B4-BE49-F238E27FC236}">
                <a16:creationId xmlns:a16="http://schemas.microsoft.com/office/drawing/2014/main" id="{1D280D6B-9552-541B-7837-3A8299005156}"/>
              </a:ext>
            </a:extLst>
          </p:cNvPr>
          <p:cNvSpPr>
            <a:spLocks noGrp="1"/>
          </p:cNvSpPr>
          <p:nvPr>
            <p:ph sz="half" idx="2"/>
          </p:nvPr>
        </p:nvSpPr>
        <p:spPr>
          <a:xfrm>
            <a:off x="225047" y="861024"/>
            <a:ext cx="8364639" cy="643476"/>
          </a:xfrm>
        </p:spPr>
        <p:txBody>
          <a:bodyPr/>
          <a:lstStyle/>
          <a:p>
            <a:r>
              <a:rPr lang="en-US" dirty="0"/>
              <a:t>Thus, an RNN is a self-reconnected single hidden layer network in its time evolution.</a:t>
            </a:r>
          </a:p>
          <a:p>
            <a:endParaRPr lang="en-US" dirty="0"/>
          </a:p>
        </p:txBody>
      </p:sp>
      <p:sp>
        <p:nvSpPr>
          <p:cNvPr id="106" name="Content Placeholder 105">
            <a:extLst>
              <a:ext uri="{FF2B5EF4-FFF2-40B4-BE49-F238E27FC236}">
                <a16:creationId xmlns:a16="http://schemas.microsoft.com/office/drawing/2014/main" id="{B2EC7CDC-F97B-823C-5B57-A0E2022E1678}"/>
              </a:ext>
            </a:extLst>
          </p:cNvPr>
          <p:cNvSpPr>
            <a:spLocks noGrp="1"/>
          </p:cNvSpPr>
          <p:nvPr>
            <p:ph sz="half" idx="10"/>
          </p:nvPr>
        </p:nvSpPr>
        <p:spPr>
          <a:xfrm>
            <a:off x="225047" y="1467348"/>
            <a:ext cx="2752950" cy="990151"/>
          </a:xfrm>
        </p:spPr>
        <p:txBody>
          <a:bodyPr/>
          <a:lstStyle/>
          <a:p>
            <a:r>
              <a:rPr lang="en-US" dirty="0"/>
              <a:t>The input series consists of T</a:t>
            </a:r>
            <a:r>
              <a:rPr lang="en-US" baseline="-25000" dirty="0"/>
              <a:t>X</a:t>
            </a:r>
            <a:r>
              <a:rPr lang="en-US" dirty="0"/>
              <a:t> time steps while the output may consist of T</a:t>
            </a:r>
            <a:r>
              <a:rPr lang="en-US" baseline="-25000" dirty="0"/>
              <a:t>Y</a:t>
            </a:r>
            <a:r>
              <a:rPr lang="en-US" dirty="0"/>
              <a:t> time steps.</a:t>
            </a:r>
          </a:p>
          <a:p>
            <a:r>
              <a:rPr lang="en-US" dirty="0"/>
              <a:t>T</a:t>
            </a:r>
            <a:r>
              <a:rPr lang="en-US" baseline="-25000" dirty="0"/>
              <a:t>Y</a:t>
            </a:r>
            <a:r>
              <a:rPr lang="en-US" dirty="0"/>
              <a:t> may be different from T</a:t>
            </a:r>
            <a:r>
              <a:rPr lang="en-US" baseline="-25000" dirty="0"/>
              <a:t>X</a:t>
            </a:r>
            <a:r>
              <a:rPr lang="en-US" dirty="0"/>
              <a:t> .</a:t>
            </a:r>
          </a:p>
          <a:p>
            <a:r>
              <a:rPr lang="en-US" dirty="0"/>
              <a:t>Generally speaking, series T</a:t>
            </a:r>
            <a:r>
              <a:rPr lang="en-US" baseline="-25000" dirty="0"/>
              <a:t>X</a:t>
            </a:r>
            <a:r>
              <a:rPr lang="en-US" dirty="0"/>
              <a:t>, T</a:t>
            </a:r>
            <a:r>
              <a:rPr lang="en-US" baseline="-25000" dirty="0"/>
              <a:t>Y</a:t>
            </a:r>
            <a:r>
              <a:rPr lang="en-US" dirty="0"/>
              <a:t> may start at different times.</a:t>
            </a:r>
          </a:p>
          <a:p>
            <a:endParaRPr lang="en-US" dirty="0"/>
          </a:p>
        </p:txBody>
      </p:sp>
      <p:grpSp>
        <p:nvGrpSpPr>
          <p:cNvPr id="27" name="Group 26">
            <a:extLst>
              <a:ext uri="{FF2B5EF4-FFF2-40B4-BE49-F238E27FC236}">
                <a16:creationId xmlns:a16="http://schemas.microsoft.com/office/drawing/2014/main" id="{7F7D332E-93AC-4454-D501-54D562F2BB55}"/>
              </a:ext>
            </a:extLst>
          </p:cNvPr>
          <p:cNvGrpSpPr/>
          <p:nvPr/>
        </p:nvGrpSpPr>
        <p:grpSpPr>
          <a:xfrm>
            <a:off x="2977997" y="1276350"/>
            <a:ext cx="5920043" cy="3380498"/>
            <a:chOff x="2977997" y="1276350"/>
            <a:chExt cx="5920043" cy="3380498"/>
          </a:xfrm>
        </p:grpSpPr>
        <p:grpSp>
          <p:nvGrpSpPr>
            <p:cNvPr id="45" name="Group 44">
              <a:extLst>
                <a:ext uri="{FF2B5EF4-FFF2-40B4-BE49-F238E27FC236}">
                  <a16:creationId xmlns:a16="http://schemas.microsoft.com/office/drawing/2014/main" id="{9FE70E57-7278-2CD1-78E2-4C9EC992F05B}"/>
                </a:ext>
              </a:extLst>
            </p:cNvPr>
            <p:cNvGrpSpPr/>
            <p:nvPr/>
          </p:nvGrpSpPr>
          <p:grpSpPr>
            <a:xfrm>
              <a:off x="2977997" y="1807682"/>
              <a:ext cx="943367" cy="2319183"/>
              <a:chOff x="3157029" y="1847312"/>
              <a:chExt cx="1275680" cy="2984726"/>
            </a:xfrm>
          </p:grpSpPr>
          <p:grpSp>
            <p:nvGrpSpPr>
              <p:cNvPr id="28" name="Group 27">
                <a:extLst>
                  <a:ext uri="{FF2B5EF4-FFF2-40B4-BE49-F238E27FC236}">
                    <a16:creationId xmlns:a16="http://schemas.microsoft.com/office/drawing/2014/main" id="{864F9E54-A94E-AC51-BF76-6DAB32476D06}"/>
                  </a:ext>
                </a:extLst>
              </p:cNvPr>
              <p:cNvGrpSpPr/>
              <p:nvPr/>
            </p:nvGrpSpPr>
            <p:grpSpPr>
              <a:xfrm>
                <a:off x="3200400" y="2497849"/>
                <a:ext cx="1046333" cy="1494612"/>
                <a:chOff x="3200400" y="2497849"/>
                <a:chExt cx="1046333" cy="1494612"/>
              </a:xfrm>
            </p:grpSpPr>
            <p:grpSp>
              <p:nvGrpSpPr>
                <p:cNvPr id="15" name="Group 14">
                  <a:extLst>
                    <a:ext uri="{FF2B5EF4-FFF2-40B4-BE49-F238E27FC236}">
                      <a16:creationId xmlns:a16="http://schemas.microsoft.com/office/drawing/2014/main" id="{4B4461DD-635A-0472-7941-318F4A0A93E5}"/>
                    </a:ext>
                  </a:extLst>
                </p:cNvPr>
                <p:cNvGrpSpPr/>
                <p:nvPr/>
              </p:nvGrpSpPr>
              <p:grpSpPr>
                <a:xfrm>
                  <a:off x="3837024" y="2497849"/>
                  <a:ext cx="409709" cy="1494612"/>
                  <a:chOff x="6201526" y="1646074"/>
                  <a:chExt cx="206422" cy="846521"/>
                </a:xfrm>
              </p:grpSpPr>
              <p:sp>
                <p:nvSpPr>
                  <p:cNvPr id="19" name="Rectangle 18">
                    <a:extLst>
                      <a:ext uri="{FF2B5EF4-FFF2-40B4-BE49-F238E27FC236}">
                        <a16:creationId xmlns:a16="http://schemas.microsoft.com/office/drawing/2014/main" id="{38A58C5A-BE90-739A-7B68-2BD8680E401B}"/>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0" name="Oval 19">
                    <a:extLst>
                      <a:ext uri="{FF2B5EF4-FFF2-40B4-BE49-F238E27FC236}">
                        <a16:creationId xmlns:a16="http://schemas.microsoft.com/office/drawing/2014/main" id="{99D06BE6-98B3-FF36-64E0-942E01BE9775}"/>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1" name="Oval 20">
                    <a:extLst>
                      <a:ext uri="{FF2B5EF4-FFF2-40B4-BE49-F238E27FC236}">
                        <a16:creationId xmlns:a16="http://schemas.microsoft.com/office/drawing/2014/main" id="{7AA0005D-D50A-7402-B067-4671A6A54014}"/>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 name="Oval 21">
                    <a:extLst>
                      <a:ext uri="{FF2B5EF4-FFF2-40B4-BE49-F238E27FC236}">
                        <a16:creationId xmlns:a16="http://schemas.microsoft.com/office/drawing/2014/main" id="{AFCECB8F-5A91-CB0C-93D3-5A8C2E6853F0}"/>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 name="Oval 22">
                    <a:extLst>
                      <a:ext uri="{FF2B5EF4-FFF2-40B4-BE49-F238E27FC236}">
                        <a16:creationId xmlns:a16="http://schemas.microsoft.com/office/drawing/2014/main" id="{1ABF569B-18C4-D236-1751-CDE9E9EEC98D}"/>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4" name="TextBox 23">
                    <a:extLst>
                      <a:ext uri="{FF2B5EF4-FFF2-40B4-BE49-F238E27FC236}">
                        <a16:creationId xmlns:a16="http://schemas.microsoft.com/office/drawing/2014/main" id="{74F5DEE9-943F-F283-3A4C-1A5128D153C0}"/>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6" name="Straight Arrow Connector 15">
                  <a:extLst>
                    <a:ext uri="{FF2B5EF4-FFF2-40B4-BE49-F238E27FC236}">
                      <a16:creationId xmlns:a16="http://schemas.microsoft.com/office/drawing/2014/main" id="{5C91FF1B-3573-B867-3CEB-921A9B987A99}"/>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TextBox 38">
                <a:extLst>
                  <a:ext uri="{FF2B5EF4-FFF2-40B4-BE49-F238E27FC236}">
                    <a16:creationId xmlns:a16="http://schemas.microsoft.com/office/drawing/2014/main" id="{796039BF-F031-C5C8-F036-38B749C8A163}"/>
                  </a:ext>
                </a:extLst>
              </p:cNvPr>
              <p:cNvSpPr txBox="1"/>
              <p:nvPr/>
            </p:nvSpPr>
            <p:spPr>
              <a:xfrm>
                <a:off x="3157029" y="2755284"/>
                <a:ext cx="685162"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&lt;0&gt;</a:t>
                </a:r>
              </a:p>
            </p:txBody>
          </p:sp>
          <p:sp>
            <p:nvSpPr>
              <p:cNvPr id="40" name="TextBox 39">
                <a:extLst>
                  <a:ext uri="{FF2B5EF4-FFF2-40B4-BE49-F238E27FC236}">
                    <a16:creationId xmlns:a16="http://schemas.microsoft.com/office/drawing/2014/main" id="{58C7DBC4-32C3-E3C5-78BF-12E63B543068}"/>
                  </a:ext>
                </a:extLst>
              </p:cNvPr>
              <p:cNvSpPr txBox="1"/>
              <p:nvPr/>
            </p:nvSpPr>
            <p:spPr>
              <a:xfrm>
                <a:off x="3696861" y="1847312"/>
                <a:ext cx="685163"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&lt;1&gt;</a:t>
                </a:r>
              </a:p>
            </p:txBody>
          </p:sp>
          <p:sp>
            <p:nvSpPr>
              <p:cNvPr id="41" name="TextBox 40">
                <a:extLst>
                  <a:ext uri="{FF2B5EF4-FFF2-40B4-BE49-F238E27FC236}">
                    <a16:creationId xmlns:a16="http://schemas.microsoft.com/office/drawing/2014/main" id="{8B208403-87E7-03E4-1A25-9E3292BA4CC5}"/>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&lt;1&gt;</a:t>
                </a:r>
              </a:p>
            </p:txBody>
          </p:sp>
          <p:cxnSp>
            <p:nvCxnSpPr>
              <p:cNvPr id="42" name="Straight Arrow Connector 41">
                <a:extLst>
                  <a:ext uri="{FF2B5EF4-FFF2-40B4-BE49-F238E27FC236}">
                    <a16:creationId xmlns:a16="http://schemas.microsoft.com/office/drawing/2014/main" id="{794F502A-AE5C-150A-2348-E13B6410F0CD}"/>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B0BABEB8-906F-0B48-D3AE-70942CC92068}"/>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45">
              <a:extLst>
                <a:ext uri="{FF2B5EF4-FFF2-40B4-BE49-F238E27FC236}">
                  <a16:creationId xmlns:a16="http://schemas.microsoft.com/office/drawing/2014/main" id="{5ABEA5E6-5543-4C6E-542D-6885109996C6}"/>
                </a:ext>
              </a:extLst>
            </p:cNvPr>
            <p:cNvGrpSpPr/>
            <p:nvPr/>
          </p:nvGrpSpPr>
          <p:grpSpPr>
            <a:xfrm>
              <a:off x="3859762" y="1807682"/>
              <a:ext cx="969750" cy="2319183"/>
              <a:chOff x="3121353" y="1847312"/>
              <a:chExt cx="1311356" cy="2984726"/>
            </a:xfrm>
          </p:grpSpPr>
          <p:grpSp>
            <p:nvGrpSpPr>
              <p:cNvPr id="47" name="Group 46">
                <a:extLst>
                  <a:ext uri="{FF2B5EF4-FFF2-40B4-BE49-F238E27FC236}">
                    <a16:creationId xmlns:a16="http://schemas.microsoft.com/office/drawing/2014/main" id="{E514F4E6-35F5-7CDD-0387-B5DE2A99E762}"/>
                  </a:ext>
                </a:extLst>
              </p:cNvPr>
              <p:cNvGrpSpPr/>
              <p:nvPr/>
            </p:nvGrpSpPr>
            <p:grpSpPr>
              <a:xfrm>
                <a:off x="3164724" y="2497849"/>
                <a:ext cx="1082009" cy="1494612"/>
                <a:chOff x="3164724" y="2497849"/>
                <a:chExt cx="1082009" cy="1494612"/>
              </a:xfrm>
            </p:grpSpPr>
            <p:grpSp>
              <p:nvGrpSpPr>
                <p:cNvPr id="53" name="Group 52">
                  <a:extLst>
                    <a:ext uri="{FF2B5EF4-FFF2-40B4-BE49-F238E27FC236}">
                      <a16:creationId xmlns:a16="http://schemas.microsoft.com/office/drawing/2014/main" id="{0532A8FF-4A75-966E-3002-AC8ECE3E8E86}"/>
                    </a:ext>
                  </a:extLst>
                </p:cNvPr>
                <p:cNvGrpSpPr/>
                <p:nvPr/>
              </p:nvGrpSpPr>
              <p:grpSpPr>
                <a:xfrm>
                  <a:off x="3837024" y="2497849"/>
                  <a:ext cx="409709" cy="1494612"/>
                  <a:chOff x="6201526" y="1646074"/>
                  <a:chExt cx="206422" cy="846521"/>
                </a:xfrm>
              </p:grpSpPr>
              <p:sp>
                <p:nvSpPr>
                  <p:cNvPr id="55" name="Rectangle 54">
                    <a:extLst>
                      <a:ext uri="{FF2B5EF4-FFF2-40B4-BE49-F238E27FC236}">
                        <a16:creationId xmlns:a16="http://schemas.microsoft.com/office/drawing/2014/main" id="{5B34C34E-4D35-5DED-A043-D150779E3B88}"/>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56" name="Oval 55">
                    <a:extLst>
                      <a:ext uri="{FF2B5EF4-FFF2-40B4-BE49-F238E27FC236}">
                        <a16:creationId xmlns:a16="http://schemas.microsoft.com/office/drawing/2014/main" id="{A783A5B2-795D-CC2D-D49E-3752E6D70E90}"/>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57" name="Oval 56">
                    <a:extLst>
                      <a:ext uri="{FF2B5EF4-FFF2-40B4-BE49-F238E27FC236}">
                        <a16:creationId xmlns:a16="http://schemas.microsoft.com/office/drawing/2014/main" id="{4068A40E-D28F-3A29-5815-85F2818A2DA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58" name="Oval 57">
                    <a:extLst>
                      <a:ext uri="{FF2B5EF4-FFF2-40B4-BE49-F238E27FC236}">
                        <a16:creationId xmlns:a16="http://schemas.microsoft.com/office/drawing/2014/main" id="{9C1D72AD-CA0D-0071-59DA-6269D277B98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59" name="Oval 58">
                    <a:extLst>
                      <a:ext uri="{FF2B5EF4-FFF2-40B4-BE49-F238E27FC236}">
                        <a16:creationId xmlns:a16="http://schemas.microsoft.com/office/drawing/2014/main" id="{44D53C2A-2D85-6389-7910-3B0E3E70EB68}"/>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60" name="TextBox 59">
                    <a:extLst>
                      <a:ext uri="{FF2B5EF4-FFF2-40B4-BE49-F238E27FC236}">
                        <a16:creationId xmlns:a16="http://schemas.microsoft.com/office/drawing/2014/main" id="{A9389449-C669-852D-B6F3-2DE87A87C078}"/>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54" name="Straight Arrow Connector 53">
                  <a:extLst>
                    <a:ext uri="{FF2B5EF4-FFF2-40B4-BE49-F238E27FC236}">
                      <a16:creationId xmlns:a16="http://schemas.microsoft.com/office/drawing/2014/main" id="{240D1C89-6155-9445-75EB-A2157029FC26}"/>
                    </a:ext>
                  </a:extLst>
                </p:cNvPr>
                <p:cNvCxnSpPr/>
                <p:nvPr/>
              </p:nvCxnSpPr>
              <p:spPr bwMode="auto">
                <a:xfrm flipV="1">
                  <a:off x="3164724"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TextBox 47">
                <a:extLst>
                  <a:ext uri="{FF2B5EF4-FFF2-40B4-BE49-F238E27FC236}">
                    <a16:creationId xmlns:a16="http://schemas.microsoft.com/office/drawing/2014/main" id="{27B5B443-C519-B95A-B0B8-BB10FBC2C4E5}"/>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&lt;1&gt;</a:t>
                </a:r>
              </a:p>
            </p:txBody>
          </p:sp>
          <p:sp>
            <p:nvSpPr>
              <p:cNvPr id="49" name="TextBox 48">
                <a:extLst>
                  <a:ext uri="{FF2B5EF4-FFF2-40B4-BE49-F238E27FC236}">
                    <a16:creationId xmlns:a16="http://schemas.microsoft.com/office/drawing/2014/main" id="{E88F59A9-8F36-4EAE-A843-5038CC07A4E6}"/>
                  </a:ext>
                </a:extLst>
              </p:cNvPr>
              <p:cNvSpPr txBox="1"/>
              <p:nvPr/>
            </p:nvSpPr>
            <p:spPr>
              <a:xfrm>
                <a:off x="3696861" y="1847312"/>
                <a:ext cx="685163"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&lt;2&gt;</a:t>
                </a:r>
              </a:p>
            </p:txBody>
          </p:sp>
          <p:sp>
            <p:nvSpPr>
              <p:cNvPr id="50" name="TextBox 49">
                <a:extLst>
                  <a:ext uri="{FF2B5EF4-FFF2-40B4-BE49-F238E27FC236}">
                    <a16:creationId xmlns:a16="http://schemas.microsoft.com/office/drawing/2014/main" id="{EBAD5E8B-3102-9E91-AA71-866381B2685E}"/>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&lt;2&gt;</a:t>
                </a:r>
              </a:p>
            </p:txBody>
          </p:sp>
          <p:cxnSp>
            <p:nvCxnSpPr>
              <p:cNvPr id="51" name="Straight Arrow Connector 50">
                <a:extLst>
                  <a:ext uri="{FF2B5EF4-FFF2-40B4-BE49-F238E27FC236}">
                    <a16:creationId xmlns:a16="http://schemas.microsoft.com/office/drawing/2014/main" id="{0C179106-D5CD-6D04-0EE2-2A370C306746}"/>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91164757-9CE0-90B7-473E-C47ABF8EB71A}"/>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TextBox 60">
              <a:extLst>
                <a:ext uri="{FF2B5EF4-FFF2-40B4-BE49-F238E27FC236}">
                  <a16:creationId xmlns:a16="http://schemas.microsoft.com/office/drawing/2014/main" id="{8829D84D-4D84-870B-FFE7-E222514AAB05}"/>
                </a:ext>
              </a:extLst>
            </p:cNvPr>
            <p:cNvSpPr txBox="1"/>
            <p:nvPr/>
          </p:nvSpPr>
          <p:spPr>
            <a:xfrm>
              <a:off x="5207879" y="2652345"/>
              <a:ext cx="506678" cy="286361"/>
            </a:xfrm>
            <a:prstGeom prst="rect">
              <a:avLst/>
            </a:prstGeom>
            <a:noFill/>
            <a:ln w="12700">
              <a:noFill/>
            </a:ln>
          </p:spPr>
          <p:txBody>
            <a:bodyPr wrap="square" lIns="0" tIns="0" rIns="0" bIns="34290" rtlCol="0">
              <a:spAutoFit/>
            </a:bodyPr>
            <a:lstStyle/>
            <a:p>
              <a:pPr algn="ctr"/>
              <a:r>
                <a:rPr lang="en-US" sz="1600" b="1" dirty="0"/>
                <a:t>…</a:t>
              </a:r>
              <a:endParaRPr lang="en-US" sz="1600" b="1" baseline="30000" dirty="0"/>
            </a:p>
          </p:txBody>
        </p:sp>
        <p:grpSp>
          <p:nvGrpSpPr>
            <p:cNvPr id="63" name="Group 62">
              <a:extLst>
                <a:ext uri="{FF2B5EF4-FFF2-40B4-BE49-F238E27FC236}">
                  <a16:creationId xmlns:a16="http://schemas.microsoft.com/office/drawing/2014/main" id="{F8FF0810-F1F1-43E9-2B66-EFEAF90002BD}"/>
                </a:ext>
              </a:extLst>
            </p:cNvPr>
            <p:cNvGrpSpPr/>
            <p:nvPr/>
          </p:nvGrpSpPr>
          <p:grpSpPr>
            <a:xfrm>
              <a:off x="5564490" y="1807682"/>
              <a:ext cx="1095274" cy="2319183"/>
              <a:chOff x="2951611" y="1847312"/>
              <a:chExt cx="1481098" cy="2984726"/>
            </a:xfrm>
          </p:grpSpPr>
          <p:grpSp>
            <p:nvGrpSpPr>
              <p:cNvPr id="64" name="Group 63">
                <a:extLst>
                  <a:ext uri="{FF2B5EF4-FFF2-40B4-BE49-F238E27FC236}">
                    <a16:creationId xmlns:a16="http://schemas.microsoft.com/office/drawing/2014/main" id="{21B1C2A2-CF6C-8F8C-35EA-ADD59AC3C641}"/>
                  </a:ext>
                </a:extLst>
              </p:cNvPr>
              <p:cNvGrpSpPr/>
              <p:nvPr/>
            </p:nvGrpSpPr>
            <p:grpSpPr>
              <a:xfrm>
                <a:off x="3200400" y="2497849"/>
                <a:ext cx="1046333" cy="1494612"/>
                <a:chOff x="3200400" y="2497849"/>
                <a:chExt cx="1046333" cy="1494612"/>
              </a:xfrm>
            </p:grpSpPr>
            <p:grpSp>
              <p:nvGrpSpPr>
                <p:cNvPr id="70" name="Group 69">
                  <a:extLst>
                    <a:ext uri="{FF2B5EF4-FFF2-40B4-BE49-F238E27FC236}">
                      <a16:creationId xmlns:a16="http://schemas.microsoft.com/office/drawing/2014/main" id="{EB5E540C-A219-6511-9D29-9D11FCA8EB41}"/>
                    </a:ext>
                  </a:extLst>
                </p:cNvPr>
                <p:cNvGrpSpPr/>
                <p:nvPr/>
              </p:nvGrpSpPr>
              <p:grpSpPr>
                <a:xfrm>
                  <a:off x="3837024" y="2497849"/>
                  <a:ext cx="409709" cy="1494612"/>
                  <a:chOff x="6201526" y="1646074"/>
                  <a:chExt cx="206422" cy="846521"/>
                </a:xfrm>
              </p:grpSpPr>
              <p:sp>
                <p:nvSpPr>
                  <p:cNvPr id="72" name="Rectangle 71">
                    <a:extLst>
                      <a:ext uri="{FF2B5EF4-FFF2-40B4-BE49-F238E27FC236}">
                        <a16:creationId xmlns:a16="http://schemas.microsoft.com/office/drawing/2014/main" id="{6ADD6919-1398-8E2B-18F9-B12B2DD8DEC0}"/>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73" name="Oval 72">
                    <a:extLst>
                      <a:ext uri="{FF2B5EF4-FFF2-40B4-BE49-F238E27FC236}">
                        <a16:creationId xmlns:a16="http://schemas.microsoft.com/office/drawing/2014/main" id="{9E335501-777D-78B3-5187-AAFFC8F086E3}"/>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74" name="Oval 73">
                    <a:extLst>
                      <a:ext uri="{FF2B5EF4-FFF2-40B4-BE49-F238E27FC236}">
                        <a16:creationId xmlns:a16="http://schemas.microsoft.com/office/drawing/2014/main" id="{B0EC0F4F-8325-CFB2-118E-EE101AA8D33A}"/>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75" name="Oval 74">
                    <a:extLst>
                      <a:ext uri="{FF2B5EF4-FFF2-40B4-BE49-F238E27FC236}">
                        <a16:creationId xmlns:a16="http://schemas.microsoft.com/office/drawing/2014/main" id="{9FF1D10B-9192-9C55-1B2A-4C599C6048D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76" name="Oval 75">
                    <a:extLst>
                      <a:ext uri="{FF2B5EF4-FFF2-40B4-BE49-F238E27FC236}">
                        <a16:creationId xmlns:a16="http://schemas.microsoft.com/office/drawing/2014/main" id="{A40D4C3E-4917-6E34-88C3-67F380AD28CE}"/>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77" name="TextBox 76">
                    <a:extLst>
                      <a:ext uri="{FF2B5EF4-FFF2-40B4-BE49-F238E27FC236}">
                        <a16:creationId xmlns:a16="http://schemas.microsoft.com/office/drawing/2014/main" id="{80047E17-0385-4157-0F84-6D771F253A9B}"/>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71" name="Straight Arrow Connector 70">
                  <a:extLst>
                    <a:ext uri="{FF2B5EF4-FFF2-40B4-BE49-F238E27FC236}">
                      <a16:creationId xmlns:a16="http://schemas.microsoft.com/office/drawing/2014/main" id="{042DBC1E-E6AE-2C88-D7B0-DF95CD97A55C}"/>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 name="TextBox 64">
                <a:extLst>
                  <a:ext uri="{FF2B5EF4-FFF2-40B4-BE49-F238E27FC236}">
                    <a16:creationId xmlns:a16="http://schemas.microsoft.com/office/drawing/2014/main" id="{3FDD71F6-20A6-09DE-754E-643121253DE1}"/>
                  </a:ext>
                </a:extLst>
              </p:cNvPr>
              <p:cNvSpPr txBox="1"/>
              <p:nvPr/>
            </p:nvSpPr>
            <p:spPr>
              <a:xfrm>
                <a:off x="2951611" y="2755284"/>
                <a:ext cx="890581" cy="408583"/>
              </a:xfrm>
              <a:prstGeom prst="rect">
                <a:avLst/>
              </a:prstGeom>
              <a:noFill/>
              <a:ln w="12700">
                <a:noFill/>
              </a:ln>
            </p:spPr>
            <p:txBody>
              <a:bodyPr wrap="square" lIns="0" tIns="0" rIns="0" bIns="34290" rtlCol="0">
                <a:spAutoFit/>
              </a:bodyPr>
              <a:lstStyle/>
              <a:p>
                <a:pPr algn="ctr"/>
                <a:r>
                  <a:rPr lang="en-US" sz="1600" dirty="0"/>
                  <a:t>A</a:t>
                </a:r>
                <a:r>
                  <a:rPr lang="en-US" sz="1600" baseline="30000" dirty="0"/>
                  <a:t>&lt;Tx-1&gt;</a:t>
                </a:r>
              </a:p>
            </p:txBody>
          </p:sp>
          <p:sp>
            <p:nvSpPr>
              <p:cNvPr id="66" name="TextBox 65">
                <a:extLst>
                  <a:ext uri="{FF2B5EF4-FFF2-40B4-BE49-F238E27FC236}">
                    <a16:creationId xmlns:a16="http://schemas.microsoft.com/office/drawing/2014/main" id="{EA1A0E52-D092-3362-62DB-F2DD8817EEF6}"/>
                  </a:ext>
                </a:extLst>
              </p:cNvPr>
              <p:cNvSpPr txBox="1"/>
              <p:nvPr/>
            </p:nvSpPr>
            <p:spPr>
              <a:xfrm>
                <a:off x="3696860" y="1847312"/>
                <a:ext cx="685162"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&lt;Tx&gt;</a:t>
                </a:r>
              </a:p>
            </p:txBody>
          </p:sp>
          <p:sp>
            <p:nvSpPr>
              <p:cNvPr id="67" name="TextBox 66">
                <a:extLst>
                  <a:ext uri="{FF2B5EF4-FFF2-40B4-BE49-F238E27FC236}">
                    <a16:creationId xmlns:a16="http://schemas.microsoft.com/office/drawing/2014/main" id="{BBF35B25-283E-8AA0-62F0-B7AFDFBA7002}"/>
                  </a:ext>
                </a:extLst>
              </p:cNvPr>
              <p:cNvSpPr txBox="1"/>
              <p:nvPr/>
            </p:nvSpPr>
            <p:spPr>
              <a:xfrm>
                <a:off x="3747547" y="4463499"/>
                <a:ext cx="685162" cy="368539"/>
              </a:xfrm>
              <a:prstGeom prst="rect">
                <a:avLst/>
              </a:prstGeom>
              <a:noFill/>
              <a:ln w="12700">
                <a:noFill/>
              </a:ln>
            </p:spPr>
            <p:txBody>
              <a:bodyPr wrap="square" lIns="0" tIns="0" rIns="0" bIns="34290" rtlCol="0">
                <a:spAutoFit/>
              </a:bodyPr>
              <a:lstStyle/>
              <a:p>
                <a:pPr algn="ctr"/>
                <a:r>
                  <a:rPr lang="en-US" sz="1600" dirty="0"/>
                  <a:t>X</a:t>
                </a:r>
                <a:r>
                  <a:rPr lang="en-US" sz="1600" baseline="30000" dirty="0"/>
                  <a:t>&lt;Tx&gt;</a:t>
                </a:r>
              </a:p>
            </p:txBody>
          </p:sp>
          <p:cxnSp>
            <p:nvCxnSpPr>
              <p:cNvPr id="68" name="Straight Arrow Connector 67">
                <a:extLst>
                  <a:ext uri="{FF2B5EF4-FFF2-40B4-BE49-F238E27FC236}">
                    <a16:creationId xmlns:a16="http://schemas.microsoft.com/office/drawing/2014/main" id="{7505F392-178B-753A-FD33-F91C4D177774}"/>
                  </a:ext>
                </a:extLst>
              </p:cNvPr>
              <p:cNvCxnSpPr/>
              <p:nvPr/>
            </p:nvCxnSpPr>
            <p:spPr bwMode="auto">
              <a:xfrm flipV="1">
                <a:off x="4077222" y="4087187"/>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a:extLst>
                  <a:ext uri="{FF2B5EF4-FFF2-40B4-BE49-F238E27FC236}">
                    <a16:creationId xmlns:a16="http://schemas.microsoft.com/office/drawing/2014/main" id="{5556D6AC-63BB-16B1-7CA4-1E747AD3B0AE}"/>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8" name="TextBox 77">
              <a:extLst>
                <a:ext uri="{FF2B5EF4-FFF2-40B4-BE49-F238E27FC236}">
                  <a16:creationId xmlns:a16="http://schemas.microsoft.com/office/drawing/2014/main" id="{3F8CA9C1-96CA-D143-A2EB-9EBF1D0FFE81}"/>
                </a:ext>
              </a:extLst>
            </p:cNvPr>
            <p:cNvSpPr txBox="1"/>
            <p:nvPr/>
          </p:nvSpPr>
          <p:spPr>
            <a:xfrm>
              <a:off x="7016409" y="2635298"/>
              <a:ext cx="506678" cy="286361"/>
            </a:xfrm>
            <a:prstGeom prst="rect">
              <a:avLst/>
            </a:prstGeom>
            <a:noFill/>
            <a:ln w="12700">
              <a:noFill/>
            </a:ln>
          </p:spPr>
          <p:txBody>
            <a:bodyPr wrap="square" lIns="0" tIns="0" rIns="0" bIns="34290" rtlCol="0">
              <a:spAutoFit/>
            </a:bodyPr>
            <a:lstStyle/>
            <a:p>
              <a:pPr algn="ctr"/>
              <a:r>
                <a:rPr lang="en-US" sz="1600" b="1" dirty="0"/>
                <a:t>…</a:t>
              </a:r>
              <a:endParaRPr lang="en-US" sz="1600" b="1" baseline="30000" dirty="0"/>
            </a:p>
          </p:txBody>
        </p:sp>
        <p:grpSp>
          <p:nvGrpSpPr>
            <p:cNvPr id="80" name="Group 79">
              <a:extLst>
                <a:ext uri="{FF2B5EF4-FFF2-40B4-BE49-F238E27FC236}">
                  <a16:creationId xmlns:a16="http://schemas.microsoft.com/office/drawing/2014/main" id="{0BE08B65-FC41-E685-7635-CEEEED69B1EC}"/>
                </a:ext>
              </a:extLst>
            </p:cNvPr>
            <p:cNvGrpSpPr/>
            <p:nvPr/>
          </p:nvGrpSpPr>
          <p:grpSpPr>
            <a:xfrm>
              <a:off x="7268767" y="1807682"/>
              <a:ext cx="1125758" cy="1666818"/>
              <a:chOff x="2859703" y="1847312"/>
              <a:chExt cx="1522320" cy="2145149"/>
            </a:xfrm>
          </p:grpSpPr>
          <p:grpSp>
            <p:nvGrpSpPr>
              <p:cNvPr id="81" name="Group 80">
                <a:extLst>
                  <a:ext uri="{FF2B5EF4-FFF2-40B4-BE49-F238E27FC236}">
                    <a16:creationId xmlns:a16="http://schemas.microsoft.com/office/drawing/2014/main" id="{FDBA3D44-C2E1-6566-161B-A3AA1AEC6501}"/>
                  </a:ext>
                </a:extLst>
              </p:cNvPr>
              <p:cNvGrpSpPr/>
              <p:nvPr/>
            </p:nvGrpSpPr>
            <p:grpSpPr>
              <a:xfrm>
                <a:off x="3200400" y="2497849"/>
                <a:ext cx="1046333" cy="1494612"/>
                <a:chOff x="3200400" y="2497849"/>
                <a:chExt cx="1046333" cy="1494612"/>
              </a:xfrm>
            </p:grpSpPr>
            <p:grpSp>
              <p:nvGrpSpPr>
                <p:cNvPr id="87" name="Group 86">
                  <a:extLst>
                    <a:ext uri="{FF2B5EF4-FFF2-40B4-BE49-F238E27FC236}">
                      <a16:creationId xmlns:a16="http://schemas.microsoft.com/office/drawing/2014/main" id="{04793C50-AE22-1863-A0B1-B6D800C4DDE2}"/>
                    </a:ext>
                  </a:extLst>
                </p:cNvPr>
                <p:cNvGrpSpPr/>
                <p:nvPr/>
              </p:nvGrpSpPr>
              <p:grpSpPr>
                <a:xfrm>
                  <a:off x="3837024" y="2497849"/>
                  <a:ext cx="409709" cy="1494612"/>
                  <a:chOff x="6201526" y="1646074"/>
                  <a:chExt cx="206422" cy="846521"/>
                </a:xfrm>
              </p:grpSpPr>
              <p:sp>
                <p:nvSpPr>
                  <p:cNvPr id="89" name="Rectangle 88">
                    <a:extLst>
                      <a:ext uri="{FF2B5EF4-FFF2-40B4-BE49-F238E27FC236}">
                        <a16:creationId xmlns:a16="http://schemas.microsoft.com/office/drawing/2014/main" id="{3F74D04C-5EF6-B4A3-C7FE-A0CD7825FC62}"/>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90" name="Oval 89">
                    <a:extLst>
                      <a:ext uri="{FF2B5EF4-FFF2-40B4-BE49-F238E27FC236}">
                        <a16:creationId xmlns:a16="http://schemas.microsoft.com/office/drawing/2014/main" id="{15588633-224C-739E-BCD7-FB0D4C400C19}"/>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91" name="Oval 90">
                    <a:extLst>
                      <a:ext uri="{FF2B5EF4-FFF2-40B4-BE49-F238E27FC236}">
                        <a16:creationId xmlns:a16="http://schemas.microsoft.com/office/drawing/2014/main" id="{75D5B2FE-DCCE-3EF0-6EF3-72724B46A548}"/>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92" name="Oval 91">
                    <a:extLst>
                      <a:ext uri="{FF2B5EF4-FFF2-40B4-BE49-F238E27FC236}">
                        <a16:creationId xmlns:a16="http://schemas.microsoft.com/office/drawing/2014/main" id="{28B82B18-12FC-B8CF-CF90-8CFF5A92FF65}"/>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93" name="Oval 92">
                    <a:extLst>
                      <a:ext uri="{FF2B5EF4-FFF2-40B4-BE49-F238E27FC236}">
                        <a16:creationId xmlns:a16="http://schemas.microsoft.com/office/drawing/2014/main" id="{B216E2AA-E381-53F7-8551-E000B4449176}"/>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94" name="TextBox 93">
                    <a:extLst>
                      <a:ext uri="{FF2B5EF4-FFF2-40B4-BE49-F238E27FC236}">
                        <a16:creationId xmlns:a16="http://schemas.microsoft.com/office/drawing/2014/main" id="{20E1EAB5-0BBA-C732-CBC2-8A11D193A8FD}"/>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88" name="Straight Arrow Connector 87">
                  <a:extLst>
                    <a:ext uri="{FF2B5EF4-FFF2-40B4-BE49-F238E27FC236}">
                      <a16:creationId xmlns:a16="http://schemas.microsoft.com/office/drawing/2014/main" id="{1FD90420-3E81-B3C1-B23C-EEA80E74EF40}"/>
                    </a:ext>
                  </a:extLst>
                </p:cNvPr>
                <p:cNvCxnSpPr/>
                <p:nvPr/>
              </p:nvCxnSpPr>
              <p:spPr bwMode="auto">
                <a:xfrm flipV="1">
                  <a:off x="3200400" y="3175072"/>
                  <a:ext cx="60977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 name="TextBox 81">
                <a:extLst>
                  <a:ext uri="{FF2B5EF4-FFF2-40B4-BE49-F238E27FC236}">
                    <a16:creationId xmlns:a16="http://schemas.microsoft.com/office/drawing/2014/main" id="{9E515416-C18F-7C10-2639-4A72B267545C}"/>
                  </a:ext>
                </a:extLst>
              </p:cNvPr>
              <p:cNvSpPr txBox="1"/>
              <p:nvPr/>
            </p:nvSpPr>
            <p:spPr>
              <a:xfrm>
                <a:off x="2859703" y="2755286"/>
                <a:ext cx="982490" cy="408583"/>
              </a:xfrm>
              <a:prstGeom prst="rect">
                <a:avLst/>
              </a:prstGeom>
              <a:noFill/>
              <a:ln w="12700">
                <a:noFill/>
              </a:ln>
            </p:spPr>
            <p:txBody>
              <a:bodyPr wrap="square" lIns="0" tIns="0" rIns="0" bIns="34290" rtlCol="0">
                <a:spAutoFit/>
              </a:bodyPr>
              <a:lstStyle/>
              <a:p>
                <a:pPr algn="ctr"/>
                <a:r>
                  <a:rPr lang="en-US" sz="1600" dirty="0"/>
                  <a:t>A</a:t>
                </a:r>
                <a:r>
                  <a:rPr lang="en-US" sz="1600" baseline="30000" dirty="0"/>
                  <a:t>&lt;Ty-1&gt;</a:t>
                </a:r>
              </a:p>
            </p:txBody>
          </p:sp>
          <p:sp>
            <p:nvSpPr>
              <p:cNvPr id="83" name="TextBox 82">
                <a:extLst>
                  <a:ext uri="{FF2B5EF4-FFF2-40B4-BE49-F238E27FC236}">
                    <a16:creationId xmlns:a16="http://schemas.microsoft.com/office/drawing/2014/main" id="{2C330088-1E4C-042E-07DD-0FD854513860}"/>
                  </a:ext>
                </a:extLst>
              </p:cNvPr>
              <p:cNvSpPr txBox="1"/>
              <p:nvPr/>
            </p:nvSpPr>
            <p:spPr>
              <a:xfrm>
                <a:off x="3696861" y="1847312"/>
                <a:ext cx="685162" cy="368539"/>
              </a:xfrm>
              <a:prstGeom prst="rect">
                <a:avLst/>
              </a:prstGeom>
              <a:noFill/>
              <a:ln w="12700">
                <a:noFill/>
              </a:ln>
            </p:spPr>
            <p:txBody>
              <a:bodyPr wrap="square" lIns="0" tIns="0" rIns="0" bIns="34290" rtlCol="0">
                <a:spAutoFit/>
              </a:bodyPr>
              <a:lstStyle/>
              <a:p>
                <a:pPr algn="ctr"/>
                <a:r>
                  <a:rPr lang="en-US" sz="1600" dirty="0"/>
                  <a:t>Ŷ</a:t>
                </a:r>
                <a:r>
                  <a:rPr lang="en-US" sz="1600" baseline="30000" dirty="0"/>
                  <a:t>&lt;Ty&gt;</a:t>
                </a:r>
              </a:p>
            </p:txBody>
          </p:sp>
          <p:cxnSp>
            <p:nvCxnSpPr>
              <p:cNvPr id="86" name="Straight Arrow Connector 85">
                <a:extLst>
                  <a:ext uri="{FF2B5EF4-FFF2-40B4-BE49-F238E27FC236}">
                    <a16:creationId xmlns:a16="http://schemas.microsoft.com/office/drawing/2014/main" id="{01E4DBD9-7224-BCEB-8B47-99E9E9183D69}"/>
                  </a:ext>
                </a:extLst>
              </p:cNvPr>
              <p:cNvCxnSpPr/>
              <p:nvPr/>
            </p:nvCxnSpPr>
            <p:spPr bwMode="auto">
              <a:xfrm flipV="1">
                <a:off x="4038600" y="2114550"/>
                <a:ext cx="0" cy="31336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5" name="Straight Arrow Connector 94">
              <a:extLst>
                <a:ext uri="{FF2B5EF4-FFF2-40B4-BE49-F238E27FC236}">
                  <a16:creationId xmlns:a16="http://schemas.microsoft.com/office/drawing/2014/main" id="{92E51810-0D21-F62E-087A-9D63668C8B2B}"/>
                </a:ext>
              </a:extLst>
            </p:cNvPr>
            <p:cNvCxnSpPr/>
            <p:nvPr/>
          </p:nvCxnSpPr>
          <p:spPr bwMode="auto">
            <a:xfrm flipV="1">
              <a:off x="8423436" y="2832642"/>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TextBox 95">
              <a:extLst>
                <a:ext uri="{FF2B5EF4-FFF2-40B4-BE49-F238E27FC236}">
                  <a16:creationId xmlns:a16="http://schemas.microsoft.com/office/drawing/2014/main" id="{F02D0E3D-B596-0E5B-506C-82A036825F94}"/>
                </a:ext>
              </a:extLst>
            </p:cNvPr>
            <p:cNvSpPr txBox="1"/>
            <p:nvPr/>
          </p:nvSpPr>
          <p:spPr>
            <a:xfrm>
              <a:off x="8391362" y="2506459"/>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&lt;Ty&gt;</a:t>
              </a:r>
            </a:p>
          </p:txBody>
        </p:sp>
        <p:cxnSp>
          <p:nvCxnSpPr>
            <p:cNvPr id="97" name="Straight Arrow Connector 96">
              <a:extLst>
                <a:ext uri="{FF2B5EF4-FFF2-40B4-BE49-F238E27FC236}">
                  <a16:creationId xmlns:a16="http://schemas.microsoft.com/office/drawing/2014/main" id="{8949A1C7-A7E9-5A20-CDAC-BEEF1FBD07E2}"/>
                </a:ext>
              </a:extLst>
            </p:cNvPr>
            <p:cNvCxnSpPr/>
            <p:nvPr/>
          </p:nvCxnSpPr>
          <p:spPr bwMode="auto">
            <a:xfrm flipV="1">
              <a:off x="4732340" y="2831894"/>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TextBox 97">
              <a:extLst>
                <a:ext uri="{FF2B5EF4-FFF2-40B4-BE49-F238E27FC236}">
                  <a16:creationId xmlns:a16="http://schemas.microsoft.com/office/drawing/2014/main" id="{708B100D-F2E7-709B-1D55-1CB8FEDCED3F}"/>
                </a:ext>
              </a:extLst>
            </p:cNvPr>
            <p:cNvSpPr txBox="1"/>
            <p:nvPr/>
          </p:nvSpPr>
          <p:spPr>
            <a:xfrm>
              <a:off x="4700267" y="2505711"/>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&lt;2&gt;</a:t>
              </a:r>
            </a:p>
          </p:txBody>
        </p:sp>
        <p:cxnSp>
          <p:nvCxnSpPr>
            <p:cNvPr id="99" name="Straight Arrow Connector 98">
              <a:extLst>
                <a:ext uri="{FF2B5EF4-FFF2-40B4-BE49-F238E27FC236}">
                  <a16:creationId xmlns:a16="http://schemas.microsoft.com/office/drawing/2014/main" id="{F561724F-577A-4E28-81B3-020F1EC6A383}"/>
                </a:ext>
              </a:extLst>
            </p:cNvPr>
            <p:cNvCxnSpPr/>
            <p:nvPr/>
          </p:nvCxnSpPr>
          <p:spPr bwMode="auto">
            <a:xfrm flipV="1">
              <a:off x="6596043" y="2822181"/>
              <a:ext cx="45093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TextBox 99">
              <a:extLst>
                <a:ext uri="{FF2B5EF4-FFF2-40B4-BE49-F238E27FC236}">
                  <a16:creationId xmlns:a16="http://schemas.microsoft.com/office/drawing/2014/main" id="{37611900-28A1-A7B3-05FD-8F1D4442DD82}"/>
                </a:ext>
              </a:extLst>
            </p:cNvPr>
            <p:cNvSpPr txBox="1"/>
            <p:nvPr/>
          </p:nvSpPr>
          <p:spPr>
            <a:xfrm>
              <a:off x="6563970" y="2495998"/>
              <a:ext cx="506678"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&lt;Tx&gt;</a:t>
              </a:r>
            </a:p>
          </p:txBody>
        </p:sp>
        <p:sp>
          <p:nvSpPr>
            <p:cNvPr id="101" name="Left Brace 100">
              <a:extLst>
                <a:ext uri="{FF2B5EF4-FFF2-40B4-BE49-F238E27FC236}">
                  <a16:creationId xmlns:a16="http://schemas.microsoft.com/office/drawing/2014/main" id="{C4DAD431-8687-510A-AC15-6FD3EB7DC359}"/>
                </a:ext>
              </a:extLst>
            </p:cNvPr>
            <p:cNvSpPr/>
            <p:nvPr/>
          </p:nvSpPr>
          <p:spPr bwMode="auto">
            <a:xfrm rot="5400000">
              <a:off x="5758470" y="-845440"/>
              <a:ext cx="246762" cy="5023512"/>
            </a:xfrm>
            <a:prstGeom prst="leftBrace">
              <a:avLst>
                <a:gd name="adj1" fmla="val 42738"/>
                <a:gd name="adj2" fmla="val 51684"/>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02" name="Left Brace 101">
              <a:extLst>
                <a:ext uri="{FF2B5EF4-FFF2-40B4-BE49-F238E27FC236}">
                  <a16:creationId xmlns:a16="http://schemas.microsoft.com/office/drawing/2014/main" id="{783CC2B5-0EA2-4025-4951-0B51F575BA01}"/>
                </a:ext>
              </a:extLst>
            </p:cNvPr>
            <p:cNvSpPr/>
            <p:nvPr/>
          </p:nvSpPr>
          <p:spPr bwMode="auto">
            <a:xfrm rot="16200000" flipV="1">
              <a:off x="4905358" y="2687393"/>
              <a:ext cx="285014" cy="3195047"/>
            </a:xfrm>
            <a:prstGeom prst="leftBrace">
              <a:avLst>
                <a:gd name="adj1" fmla="val 42738"/>
                <a:gd name="adj2" fmla="val 51684"/>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03" name="TextBox 102">
              <a:extLst>
                <a:ext uri="{FF2B5EF4-FFF2-40B4-BE49-F238E27FC236}">
                  <a16:creationId xmlns:a16="http://schemas.microsoft.com/office/drawing/2014/main" id="{58DD598A-67BC-62F8-0A6C-58A405B5078F}"/>
                </a:ext>
              </a:extLst>
            </p:cNvPr>
            <p:cNvSpPr txBox="1"/>
            <p:nvPr/>
          </p:nvSpPr>
          <p:spPr>
            <a:xfrm>
              <a:off x="5608925" y="1276350"/>
              <a:ext cx="506678" cy="286361"/>
            </a:xfrm>
            <a:prstGeom prst="rect">
              <a:avLst/>
            </a:prstGeom>
            <a:noFill/>
            <a:ln w="12700">
              <a:noFill/>
            </a:ln>
          </p:spPr>
          <p:txBody>
            <a:bodyPr wrap="square" lIns="0" tIns="0" rIns="0" bIns="34290" rtlCol="0">
              <a:spAutoFit/>
            </a:bodyPr>
            <a:lstStyle/>
            <a:p>
              <a:pPr algn="ctr"/>
              <a:r>
                <a:rPr lang="en-US" sz="1600" dirty="0"/>
                <a:t>T</a:t>
              </a:r>
              <a:r>
                <a:rPr lang="en-US" sz="1600" baseline="-25000" dirty="0"/>
                <a:t>Y</a:t>
              </a:r>
            </a:p>
          </p:txBody>
        </p:sp>
        <p:sp>
          <p:nvSpPr>
            <p:cNvPr id="104" name="TextBox 103">
              <a:extLst>
                <a:ext uri="{FF2B5EF4-FFF2-40B4-BE49-F238E27FC236}">
                  <a16:creationId xmlns:a16="http://schemas.microsoft.com/office/drawing/2014/main" id="{C9C264FA-E2C5-2021-3907-9DAC4B68EEB0}"/>
                </a:ext>
              </a:extLst>
            </p:cNvPr>
            <p:cNvSpPr txBox="1"/>
            <p:nvPr/>
          </p:nvSpPr>
          <p:spPr>
            <a:xfrm>
              <a:off x="4704841" y="4370487"/>
              <a:ext cx="506678" cy="286361"/>
            </a:xfrm>
            <a:prstGeom prst="rect">
              <a:avLst/>
            </a:prstGeom>
            <a:noFill/>
            <a:ln w="12700">
              <a:noFill/>
            </a:ln>
          </p:spPr>
          <p:txBody>
            <a:bodyPr wrap="square" lIns="0" tIns="0" rIns="0" bIns="34290" rtlCol="0">
              <a:spAutoFit/>
            </a:bodyPr>
            <a:lstStyle/>
            <a:p>
              <a:pPr algn="ctr"/>
              <a:r>
                <a:rPr lang="en-US" sz="1600" dirty="0"/>
                <a:t>T</a:t>
              </a:r>
              <a:r>
                <a:rPr lang="en-US" sz="1600" baseline="-25000" dirty="0"/>
                <a:t>X</a:t>
              </a:r>
            </a:p>
          </p:txBody>
        </p:sp>
        <p:sp>
          <p:nvSpPr>
            <p:cNvPr id="5" name="TextBox 4">
              <a:extLst>
                <a:ext uri="{FF2B5EF4-FFF2-40B4-BE49-F238E27FC236}">
                  <a16:creationId xmlns:a16="http://schemas.microsoft.com/office/drawing/2014/main" id="{8807DCFF-8090-C0A5-D993-00F4DC6F39B6}"/>
                </a:ext>
              </a:extLst>
            </p:cNvPr>
            <p:cNvSpPr txBox="1"/>
            <p:nvPr/>
          </p:nvSpPr>
          <p:spPr>
            <a:xfrm>
              <a:off x="3116756" y="3521884"/>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6" name="TextBox 5">
              <a:extLst>
                <a:ext uri="{FF2B5EF4-FFF2-40B4-BE49-F238E27FC236}">
                  <a16:creationId xmlns:a16="http://schemas.microsoft.com/office/drawing/2014/main" id="{993BC3B2-CF4A-76AD-6262-0FC94CB1703A}"/>
                </a:ext>
              </a:extLst>
            </p:cNvPr>
            <p:cNvSpPr txBox="1"/>
            <p:nvPr/>
          </p:nvSpPr>
          <p:spPr>
            <a:xfrm>
              <a:off x="3104802" y="1994540"/>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7" name="TextBox 6">
              <a:extLst>
                <a:ext uri="{FF2B5EF4-FFF2-40B4-BE49-F238E27FC236}">
                  <a16:creationId xmlns:a16="http://schemas.microsoft.com/office/drawing/2014/main" id="{27BA2AAD-50DA-0DA7-FCBF-76FE7E866A73}"/>
                </a:ext>
              </a:extLst>
            </p:cNvPr>
            <p:cNvSpPr txBox="1"/>
            <p:nvPr/>
          </p:nvSpPr>
          <p:spPr>
            <a:xfrm>
              <a:off x="3833985" y="289827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8" name="TextBox 7">
              <a:extLst>
                <a:ext uri="{FF2B5EF4-FFF2-40B4-BE49-F238E27FC236}">
                  <a16:creationId xmlns:a16="http://schemas.microsoft.com/office/drawing/2014/main" id="{D3CE8C31-21C5-7A40-BE70-7A7708913E38}"/>
                </a:ext>
              </a:extLst>
            </p:cNvPr>
            <p:cNvSpPr txBox="1"/>
            <p:nvPr/>
          </p:nvSpPr>
          <p:spPr>
            <a:xfrm>
              <a:off x="4049075" y="3525239"/>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9" name="TextBox 8">
              <a:extLst>
                <a:ext uri="{FF2B5EF4-FFF2-40B4-BE49-F238E27FC236}">
                  <a16:creationId xmlns:a16="http://schemas.microsoft.com/office/drawing/2014/main" id="{56BEE645-B72F-DCC2-7F8A-8EB45B4B7C73}"/>
                </a:ext>
              </a:extLst>
            </p:cNvPr>
            <p:cNvSpPr txBox="1"/>
            <p:nvPr/>
          </p:nvSpPr>
          <p:spPr>
            <a:xfrm>
              <a:off x="4037121" y="1997895"/>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0" name="TextBox 9">
              <a:extLst>
                <a:ext uri="{FF2B5EF4-FFF2-40B4-BE49-F238E27FC236}">
                  <a16:creationId xmlns:a16="http://schemas.microsoft.com/office/drawing/2014/main" id="{F703DD39-BB01-0554-6F46-5DA3AEFB83EC}"/>
                </a:ext>
              </a:extLst>
            </p:cNvPr>
            <p:cNvSpPr txBox="1"/>
            <p:nvPr/>
          </p:nvSpPr>
          <p:spPr>
            <a:xfrm>
              <a:off x="4766304" y="2901627"/>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1" name="TextBox 10">
              <a:extLst>
                <a:ext uri="{FF2B5EF4-FFF2-40B4-BE49-F238E27FC236}">
                  <a16:creationId xmlns:a16="http://schemas.microsoft.com/office/drawing/2014/main" id="{F800CF96-D4F4-DC81-4724-42A7D275CAB8}"/>
                </a:ext>
              </a:extLst>
            </p:cNvPr>
            <p:cNvSpPr txBox="1"/>
            <p:nvPr/>
          </p:nvSpPr>
          <p:spPr>
            <a:xfrm>
              <a:off x="5874736" y="3521884"/>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2" name="TextBox 11">
              <a:extLst>
                <a:ext uri="{FF2B5EF4-FFF2-40B4-BE49-F238E27FC236}">
                  <a16:creationId xmlns:a16="http://schemas.microsoft.com/office/drawing/2014/main" id="{7D017D02-25D8-719F-D074-B85A2101F549}"/>
                </a:ext>
              </a:extLst>
            </p:cNvPr>
            <p:cNvSpPr txBox="1"/>
            <p:nvPr/>
          </p:nvSpPr>
          <p:spPr>
            <a:xfrm>
              <a:off x="5862782" y="1994540"/>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3" name="TextBox 12">
              <a:extLst>
                <a:ext uri="{FF2B5EF4-FFF2-40B4-BE49-F238E27FC236}">
                  <a16:creationId xmlns:a16="http://schemas.microsoft.com/office/drawing/2014/main" id="{A40DA663-17A3-E5D4-B2DB-F4DDDA2F69C0}"/>
                </a:ext>
              </a:extLst>
            </p:cNvPr>
            <p:cNvSpPr txBox="1"/>
            <p:nvPr/>
          </p:nvSpPr>
          <p:spPr>
            <a:xfrm>
              <a:off x="6591965" y="289827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14" name="TextBox 13">
              <a:extLst>
                <a:ext uri="{FF2B5EF4-FFF2-40B4-BE49-F238E27FC236}">
                  <a16:creationId xmlns:a16="http://schemas.microsoft.com/office/drawing/2014/main" id="{8AE77BC1-AAD4-913A-CC2D-3B7D93026727}"/>
                </a:ext>
              </a:extLst>
            </p:cNvPr>
            <p:cNvSpPr txBox="1"/>
            <p:nvPr/>
          </p:nvSpPr>
          <p:spPr>
            <a:xfrm>
              <a:off x="7627662" y="3554143"/>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AX</a:t>
              </a:r>
            </a:p>
          </p:txBody>
        </p:sp>
        <p:sp>
          <p:nvSpPr>
            <p:cNvPr id="17" name="TextBox 16">
              <a:extLst>
                <a:ext uri="{FF2B5EF4-FFF2-40B4-BE49-F238E27FC236}">
                  <a16:creationId xmlns:a16="http://schemas.microsoft.com/office/drawing/2014/main" id="{C8BD3568-AB89-50FB-811C-01D76C9CF3E8}"/>
                </a:ext>
              </a:extLst>
            </p:cNvPr>
            <p:cNvSpPr txBox="1"/>
            <p:nvPr/>
          </p:nvSpPr>
          <p:spPr>
            <a:xfrm>
              <a:off x="7615708" y="2026799"/>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YA</a:t>
              </a:r>
            </a:p>
          </p:txBody>
        </p:sp>
        <p:sp>
          <p:nvSpPr>
            <p:cNvPr id="18" name="TextBox 17">
              <a:extLst>
                <a:ext uri="{FF2B5EF4-FFF2-40B4-BE49-F238E27FC236}">
                  <a16:creationId xmlns:a16="http://schemas.microsoft.com/office/drawing/2014/main" id="{C06EC03F-A370-80DF-7839-2F6F2703EFCD}"/>
                </a:ext>
              </a:extLst>
            </p:cNvPr>
            <p:cNvSpPr txBox="1"/>
            <p:nvPr/>
          </p:nvSpPr>
          <p:spPr>
            <a:xfrm>
              <a:off x="8344891" y="2930531"/>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25" name="TextBox 24">
              <a:extLst>
                <a:ext uri="{FF2B5EF4-FFF2-40B4-BE49-F238E27FC236}">
                  <a16:creationId xmlns:a16="http://schemas.microsoft.com/office/drawing/2014/main" id="{8D6700EC-05BA-6D39-ED84-97DA80AF6614}"/>
                </a:ext>
              </a:extLst>
            </p:cNvPr>
            <p:cNvSpPr txBox="1"/>
            <p:nvPr/>
          </p:nvSpPr>
          <p:spPr>
            <a:xfrm>
              <a:off x="5733971" y="2888362"/>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sp>
          <p:nvSpPr>
            <p:cNvPr id="26" name="TextBox 25">
              <a:extLst>
                <a:ext uri="{FF2B5EF4-FFF2-40B4-BE49-F238E27FC236}">
                  <a16:creationId xmlns:a16="http://schemas.microsoft.com/office/drawing/2014/main" id="{3501D7DC-1C47-D848-C824-DAFBF8E374BA}"/>
                </a:ext>
              </a:extLst>
            </p:cNvPr>
            <p:cNvSpPr txBox="1"/>
            <p:nvPr/>
          </p:nvSpPr>
          <p:spPr>
            <a:xfrm>
              <a:off x="7454923" y="2917778"/>
              <a:ext cx="506678" cy="286361"/>
            </a:xfrm>
            <a:prstGeom prst="rect">
              <a:avLst/>
            </a:prstGeom>
            <a:noFill/>
            <a:ln w="12700">
              <a:noFill/>
            </a:ln>
          </p:spPr>
          <p:txBody>
            <a:bodyPr wrap="square" lIns="0" tIns="0" rIns="0" bIns="34290" rtlCol="0">
              <a:spAutoFit/>
            </a:bodyPr>
            <a:lstStyle/>
            <a:p>
              <a:pPr algn="ctr"/>
              <a:r>
                <a:rPr lang="en-US" sz="1600" dirty="0"/>
                <a:t>W</a:t>
              </a:r>
              <a:r>
                <a:rPr lang="en-US" sz="1600" baseline="-25000" dirty="0"/>
                <a:t>AA</a:t>
              </a:r>
            </a:p>
          </p:txBody>
        </p:sp>
      </p:grpSp>
    </p:spTree>
    <p:extLst>
      <p:ext uri="{BB962C8B-B14F-4D97-AF65-F5344CB8AC3E}">
        <p14:creationId xmlns:p14="http://schemas.microsoft.com/office/powerpoint/2010/main" val="5929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D7D8-EF31-CE74-AF6F-BBE19DADF188}"/>
              </a:ext>
            </a:extLst>
          </p:cNvPr>
          <p:cNvSpPr>
            <a:spLocks noGrp="1"/>
          </p:cNvSpPr>
          <p:nvPr>
            <p:ph type="title"/>
          </p:nvPr>
        </p:nvSpPr>
        <p:spPr/>
        <p:txBody>
          <a:bodyPr/>
          <a:lstStyle/>
          <a:p>
            <a:r>
              <a:rPr lang="en-US" dirty="0"/>
              <a:t>Sequential Data</a:t>
            </a:r>
          </a:p>
        </p:txBody>
      </p:sp>
      <p:sp>
        <p:nvSpPr>
          <p:cNvPr id="3" name="Content Placeholder 2">
            <a:extLst>
              <a:ext uri="{FF2B5EF4-FFF2-40B4-BE49-F238E27FC236}">
                <a16:creationId xmlns:a16="http://schemas.microsoft.com/office/drawing/2014/main" id="{8162B957-D976-B33B-7DCE-DC56BC1F2828}"/>
              </a:ext>
            </a:extLst>
          </p:cNvPr>
          <p:cNvSpPr>
            <a:spLocks noGrp="1"/>
          </p:cNvSpPr>
          <p:nvPr>
            <p:ph idx="1"/>
          </p:nvPr>
        </p:nvSpPr>
        <p:spPr>
          <a:xfrm>
            <a:off x="304801" y="1047750"/>
            <a:ext cx="3276600" cy="3456385"/>
          </a:xfrm>
        </p:spPr>
        <p:txBody>
          <a:bodyPr/>
          <a:lstStyle/>
          <a:p>
            <a:pPr>
              <a:spcBef>
                <a:spcPts val="1200"/>
              </a:spcBef>
              <a:spcAft>
                <a:spcPts val="600"/>
              </a:spcAft>
            </a:pPr>
            <a:r>
              <a:rPr lang="en-US" sz="1800" dirty="0"/>
              <a:t>Speech recognition</a:t>
            </a:r>
          </a:p>
          <a:p>
            <a:pPr>
              <a:spcBef>
                <a:spcPts val="1200"/>
              </a:spcBef>
              <a:spcAft>
                <a:spcPts val="600"/>
              </a:spcAft>
            </a:pPr>
            <a:r>
              <a:rPr lang="en-US" sz="1800" dirty="0"/>
              <a:t>Music generation</a:t>
            </a:r>
          </a:p>
          <a:p>
            <a:pPr>
              <a:spcBef>
                <a:spcPts val="1200"/>
              </a:spcBef>
              <a:spcAft>
                <a:spcPts val="600"/>
              </a:spcAft>
            </a:pPr>
            <a:r>
              <a:rPr lang="en-US" sz="1800" dirty="0"/>
              <a:t>Sentiment classification</a:t>
            </a:r>
          </a:p>
          <a:p>
            <a:pPr>
              <a:spcBef>
                <a:spcPts val="1200"/>
              </a:spcBef>
              <a:spcAft>
                <a:spcPts val="600"/>
              </a:spcAft>
            </a:pPr>
            <a:r>
              <a:rPr lang="en-US" sz="1800" dirty="0"/>
              <a:t>DNA sequence analysis</a:t>
            </a:r>
          </a:p>
          <a:p>
            <a:pPr>
              <a:spcBef>
                <a:spcPts val="1200"/>
              </a:spcBef>
              <a:spcAft>
                <a:spcPts val="600"/>
              </a:spcAft>
            </a:pPr>
            <a:r>
              <a:rPr lang="en-US" sz="1800" dirty="0"/>
              <a:t>Machine translation</a:t>
            </a:r>
          </a:p>
          <a:p>
            <a:pPr>
              <a:spcBef>
                <a:spcPts val="1200"/>
              </a:spcBef>
              <a:spcAft>
                <a:spcPts val="600"/>
              </a:spcAft>
            </a:pPr>
            <a:r>
              <a:rPr lang="en-US" sz="1800" dirty="0"/>
              <a:t>Video activity recognition</a:t>
            </a:r>
          </a:p>
          <a:p>
            <a:pPr>
              <a:spcBef>
                <a:spcPts val="1200"/>
              </a:spcBef>
              <a:spcAft>
                <a:spcPts val="600"/>
              </a:spcAft>
            </a:pPr>
            <a:r>
              <a:rPr lang="en-US" sz="1800" dirty="0"/>
              <a:t>Name entry recognition</a:t>
            </a:r>
          </a:p>
        </p:txBody>
      </p:sp>
      <p:pic>
        <p:nvPicPr>
          <p:cNvPr id="5" name="Picture 4" descr="A blue sound waveform with white background&#10;&#10;Description automatically generated">
            <a:extLst>
              <a:ext uri="{FF2B5EF4-FFF2-40B4-BE49-F238E27FC236}">
                <a16:creationId xmlns:a16="http://schemas.microsoft.com/office/drawing/2014/main" id="{93B830A0-1A21-156C-2C85-C4A68E40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813" y="895350"/>
            <a:ext cx="2847975" cy="642938"/>
          </a:xfrm>
          <a:prstGeom prst="rect">
            <a:avLst/>
          </a:prstGeom>
        </p:spPr>
      </p:pic>
      <p:pic>
        <p:nvPicPr>
          <p:cNvPr id="9" name="Picture 8">
            <a:extLst>
              <a:ext uri="{FF2B5EF4-FFF2-40B4-BE49-F238E27FC236}">
                <a16:creationId xmlns:a16="http://schemas.microsoft.com/office/drawing/2014/main" id="{A66A6F32-4899-7590-CE29-CF632352A63D}"/>
              </a:ext>
            </a:extLst>
          </p:cNvPr>
          <p:cNvPicPr>
            <a:picLocks noChangeAspect="1"/>
          </p:cNvPicPr>
          <p:nvPr/>
        </p:nvPicPr>
        <p:blipFill rotWithShape="1">
          <a:blip r:embed="rId3"/>
          <a:srcRect t="22330"/>
          <a:stretch/>
        </p:blipFill>
        <p:spPr>
          <a:xfrm>
            <a:off x="6157591" y="1538288"/>
            <a:ext cx="2681608" cy="381000"/>
          </a:xfrm>
          <a:prstGeom prst="rect">
            <a:avLst/>
          </a:prstGeom>
        </p:spPr>
      </p:pic>
      <p:pic>
        <p:nvPicPr>
          <p:cNvPr id="10" name="Picture 9">
            <a:extLst>
              <a:ext uri="{FF2B5EF4-FFF2-40B4-BE49-F238E27FC236}">
                <a16:creationId xmlns:a16="http://schemas.microsoft.com/office/drawing/2014/main" id="{1C5B898F-FF64-1A8B-D54B-D6879E552245}"/>
              </a:ext>
            </a:extLst>
          </p:cNvPr>
          <p:cNvPicPr>
            <a:picLocks noChangeAspect="1"/>
          </p:cNvPicPr>
          <p:nvPr/>
        </p:nvPicPr>
        <p:blipFill>
          <a:blip r:embed="rId4"/>
          <a:stretch>
            <a:fillRect/>
          </a:stretch>
        </p:blipFill>
        <p:spPr>
          <a:xfrm>
            <a:off x="6234090" y="2049784"/>
            <a:ext cx="1638529" cy="323895"/>
          </a:xfrm>
          <a:prstGeom prst="rect">
            <a:avLst/>
          </a:prstGeom>
        </p:spPr>
      </p:pic>
      <p:sp>
        <p:nvSpPr>
          <p:cNvPr id="12" name="TextBox 11">
            <a:extLst>
              <a:ext uri="{FF2B5EF4-FFF2-40B4-BE49-F238E27FC236}">
                <a16:creationId xmlns:a16="http://schemas.microsoft.com/office/drawing/2014/main" id="{99194D63-3B25-46EF-26ED-A825DDEBB9FE}"/>
              </a:ext>
            </a:extLst>
          </p:cNvPr>
          <p:cNvSpPr txBox="1"/>
          <p:nvPr/>
        </p:nvSpPr>
        <p:spPr>
          <a:xfrm>
            <a:off x="5973001" y="876278"/>
            <a:ext cx="2534770" cy="642937"/>
          </a:xfrm>
          <a:prstGeom prst="rect">
            <a:avLst/>
          </a:prstGeom>
          <a:noFill/>
        </p:spPr>
        <p:txBody>
          <a:bodyPr wrap="square">
            <a:spAutoFit/>
          </a:bodyPr>
          <a:lstStyle/>
          <a:p>
            <a:pPr marL="0" indent="0">
              <a:spcBef>
                <a:spcPts val="1200"/>
              </a:spcBef>
              <a:spcAft>
                <a:spcPts val="600"/>
              </a:spcAft>
              <a:buNone/>
            </a:pPr>
            <a:r>
              <a:rPr lang="en-US" sz="1800" kern="0" dirty="0"/>
              <a:t>“Rain in Spain stays mainly in the plane.”</a:t>
            </a:r>
          </a:p>
        </p:txBody>
      </p:sp>
      <p:sp>
        <p:nvSpPr>
          <p:cNvPr id="13" name="TextBox 12">
            <a:extLst>
              <a:ext uri="{FF2B5EF4-FFF2-40B4-BE49-F238E27FC236}">
                <a16:creationId xmlns:a16="http://schemas.microsoft.com/office/drawing/2014/main" id="{F1EFF8FC-9599-5395-45A1-7D2AEC63F237}"/>
              </a:ext>
            </a:extLst>
          </p:cNvPr>
          <p:cNvSpPr txBox="1"/>
          <p:nvPr/>
        </p:nvSpPr>
        <p:spPr>
          <a:xfrm>
            <a:off x="6187543" y="2500313"/>
            <a:ext cx="2847974" cy="369332"/>
          </a:xfrm>
          <a:prstGeom prst="rect">
            <a:avLst/>
          </a:prstGeom>
          <a:noFill/>
        </p:spPr>
        <p:txBody>
          <a:bodyPr wrap="square">
            <a:spAutoFit/>
          </a:bodyPr>
          <a:lstStyle/>
          <a:p>
            <a:pPr marL="0" indent="0">
              <a:spcBef>
                <a:spcPts val="1200"/>
              </a:spcBef>
              <a:spcAft>
                <a:spcPts val="600"/>
              </a:spcAft>
              <a:buNone/>
            </a:pPr>
            <a:r>
              <a:rPr lang="en-US" sz="1800" kern="0" dirty="0"/>
              <a:t>AEYCDILSEKWTGIHVSAD</a:t>
            </a:r>
          </a:p>
        </p:txBody>
      </p:sp>
      <p:pic>
        <p:nvPicPr>
          <p:cNvPr id="15" name="Picture 14" descr="A diagram of a structure&#10;&#10;Description automatically generated">
            <a:extLst>
              <a:ext uri="{FF2B5EF4-FFF2-40B4-BE49-F238E27FC236}">
                <a16:creationId xmlns:a16="http://schemas.microsoft.com/office/drawing/2014/main" id="{E2D3DBC7-CB14-7435-0345-4AA1B59DEA31}"/>
              </a:ext>
            </a:extLst>
          </p:cNvPr>
          <p:cNvPicPr>
            <a:picLocks noChangeAspect="1"/>
          </p:cNvPicPr>
          <p:nvPr/>
        </p:nvPicPr>
        <p:blipFill rotWithShape="1">
          <a:blip r:embed="rId5">
            <a:extLst>
              <a:ext uri="{28A0092B-C50C-407E-A947-70E740481C1C}">
                <a14:useLocalDpi xmlns:a14="http://schemas.microsoft.com/office/drawing/2010/main" val="0"/>
              </a:ext>
            </a:extLst>
          </a:blip>
          <a:srcRect l="75123" t="10001" r="6958" b="12430"/>
          <a:stretch/>
        </p:blipFill>
        <p:spPr>
          <a:xfrm rot="16200000">
            <a:off x="4091599" y="1780460"/>
            <a:ext cx="369331" cy="1932385"/>
          </a:xfrm>
          <a:prstGeom prst="rect">
            <a:avLst/>
          </a:prstGeom>
        </p:spPr>
      </p:pic>
      <p:grpSp>
        <p:nvGrpSpPr>
          <p:cNvPr id="22" name="Group 21">
            <a:extLst>
              <a:ext uri="{FF2B5EF4-FFF2-40B4-BE49-F238E27FC236}">
                <a16:creationId xmlns:a16="http://schemas.microsoft.com/office/drawing/2014/main" id="{3EFC27AA-59B4-1E15-4D27-F0B9A7F6C9A1}"/>
              </a:ext>
            </a:extLst>
          </p:cNvPr>
          <p:cNvGrpSpPr/>
          <p:nvPr/>
        </p:nvGrpSpPr>
        <p:grpSpPr>
          <a:xfrm>
            <a:off x="5486400" y="1216819"/>
            <a:ext cx="457200" cy="3107531"/>
            <a:chOff x="5486400" y="1216819"/>
            <a:chExt cx="457200" cy="3107531"/>
          </a:xfrm>
        </p:grpSpPr>
        <p:cxnSp>
          <p:nvCxnSpPr>
            <p:cNvPr id="8" name="Straight Arrow Connector 7">
              <a:extLst>
                <a:ext uri="{FF2B5EF4-FFF2-40B4-BE49-F238E27FC236}">
                  <a16:creationId xmlns:a16="http://schemas.microsoft.com/office/drawing/2014/main" id="{393CD53D-213F-3633-8C69-9FC94DBA4301}"/>
                </a:ext>
              </a:extLst>
            </p:cNvPr>
            <p:cNvCxnSpPr/>
            <p:nvPr/>
          </p:nvCxnSpPr>
          <p:spPr bwMode="auto">
            <a:xfrm>
              <a:off x="5486400" y="1216819"/>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160FD699-75A2-FE57-3680-4E2F2898A585}"/>
                </a:ext>
              </a:extLst>
            </p:cNvPr>
            <p:cNvCxnSpPr/>
            <p:nvPr/>
          </p:nvCxnSpPr>
          <p:spPr bwMode="auto">
            <a:xfrm>
              <a:off x="5486400" y="1734741"/>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1274B60-2C42-B373-2BCC-1C84481DFDCE}"/>
                </a:ext>
              </a:extLst>
            </p:cNvPr>
            <p:cNvCxnSpPr/>
            <p:nvPr/>
          </p:nvCxnSpPr>
          <p:spPr bwMode="auto">
            <a:xfrm>
              <a:off x="5486400" y="2770585"/>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0C8878DC-DC78-E9E5-1005-516381E4910E}"/>
                </a:ext>
              </a:extLst>
            </p:cNvPr>
            <p:cNvCxnSpPr/>
            <p:nvPr/>
          </p:nvCxnSpPr>
          <p:spPr bwMode="auto">
            <a:xfrm>
              <a:off x="5486400" y="3288507"/>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F9794203-1E59-0149-9E59-0EDF4A09AA4C}"/>
                </a:ext>
              </a:extLst>
            </p:cNvPr>
            <p:cNvCxnSpPr/>
            <p:nvPr/>
          </p:nvCxnSpPr>
          <p:spPr bwMode="auto">
            <a:xfrm>
              <a:off x="5486400" y="3806429"/>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AA675BC3-CC2B-C525-CF6A-093473DA773B}"/>
                </a:ext>
              </a:extLst>
            </p:cNvPr>
            <p:cNvCxnSpPr/>
            <p:nvPr/>
          </p:nvCxnSpPr>
          <p:spPr bwMode="auto">
            <a:xfrm>
              <a:off x="5486400" y="4324350"/>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D4169A22-45CF-8017-3C31-82942618F055}"/>
                </a:ext>
              </a:extLst>
            </p:cNvPr>
            <p:cNvCxnSpPr/>
            <p:nvPr/>
          </p:nvCxnSpPr>
          <p:spPr bwMode="auto">
            <a:xfrm>
              <a:off x="5486400" y="2252663"/>
              <a:ext cx="457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TextBox 22">
            <a:extLst>
              <a:ext uri="{FF2B5EF4-FFF2-40B4-BE49-F238E27FC236}">
                <a16:creationId xmlns:a16="http://schemas.microsoft.com/office/drawing/2014/main" id="{37FDA940-5420-F2C6-C83D-5EFEFD400096}"/>
              </a:ext>
            </a:extLst>
          </p:cNvPr>
          <p:cNvSpPr txBox="1"/>
          <p:nvPr/>
        </p:nvSpPr>
        <p:spPr>
          <a:xfrm>
            <a:off x="3200400" y="3063030"/>
            <a:ext cx="5181600" cy="369332"/>
          </a:xfrm>
          <a:prstGeom prst="rect">
            <a:avLst/>
          </a:prstGeom>
          <a:noFill/>
        </p:spPr>
        <p:txBody>
          <a:bodyPr wrap="square">
            <a:spAutoFit/>
          </a:bodyPr>
          <a:lstStyle/>
          <a:p>
            <a:pPr marL="0" indent="0">
              <a:spcBef>
                <a:spcPts val="1200"/>
              </a:spcBef>
              <a:spcAft>
                <a:spcPts val="600"/>
              </a:spcAft>
              <a:buNone/>
            </a:pPr>
            <a:r>
              <a:rPr lang="en-US" sz="1800" kern="0" dirty="0"/>
              <a:t>“Wie </a:t>
            </a:r>
            <a:r>
              <a:rPr lang="en-US" sz="1800" kern="0" dirty="0" err="1"/>
              <a:t>geht</a:t>
            </a:r>
            <a:r>
              <a:rPr lang="en-US" sz="1800" kern="0" dirty="0"/>
              <a:t> es </a:t>
            </a:r>
            <a:r>
              <a:rPr lang="en-US" sz="1800" kern="0" dirty="0" err="1"/>
              <a:t>inen</a:t>
            </a:r>
            <a:r>
              <a:rPr lang="en-US" sz="1800" kern="0" dirty="0"/>
              <a:t>?”               “How are you?”</a:t>
            </a:r>
          </a:p>
        </p:txBody>
      </p:sp>
      <p:pic>
        <p:nvPicPr>
          <p:cNvPr id="25" name="Picture 24" descr="A person and person standing in front of a camera&#10;&#10;Description automatically generated">
            <a:extLst>
              <a:ext uri="{FF2B5EF4-FFF2-40B4-BE49-F238E27FC236}">
                <a16:creationId xmlns:a16="http://schemas.microsoft.com/office/drawing/2014/main" id="{3FF2A0BC-E723-03F2-B1A0-A6270FD3E79A}"/>
              </a:ext>
            </a:extLst>
          </p:cNvPr>
          <p:cNvPicPr>
            <a:picLocks noChangeAspect="1"/>
          </p:cNvPicPr>
          <p:nvPr/>
        </p:nvPicPr>
        <p:blipFill rotWithShape="1">
          <a:blip r:embed="rId6">
            <a:extLst>
              <a:ext uri="{28A0092B-C50C-407E-A947-70E740481C1C}">
                <a14:useLocalDpi xmlns:a14="http://schemas.microsoft.com/office/drawing/2010/main" val="0"/>
              </a:ext>
            </a:extLst>
          </a:blip>
          <a:srcRect t="36081" b="32129"/>
          <a:stretch/>
        </p:blipFill>
        <p:spPr>
          <a:xfrm>
            <a:off x="3336966" y="3598725"/>
            <a:ext cx="1979994" cy="356293"/>
          </a:xfrm>
          <a:prstGeom prst="rect">
            <a:avLst/>
          </a:prstGeom>
        </p:spPr>
      </p:pic>
      <p:sp>
        <p:nvSpPr>
          <p:cNvPr id="26" name="TextBox 25">
            <a:extLst>
              <a:ext uri="{FF2B5EF4-FFF2-40B4-BE49-F238E27FC236}">
                <a16:creationId xmlns:a16="http://schemas.microsoft.com/office/drawing/2014/main" id="{BA395EC2-AC82-72DF-F223-88EB02E3292C}"/>
              </a:ext>
            </a:extLst>
          </p:cNvPr>
          <p:cNvSpPr txBox="1"/>
          <p:nvPr/>
        </p:nvSpPr>
        <p:spPr>
          <a:xfrm>
            <a:off x="6234090" y="3615942"/>
            <a:ext cx="2847974" cy="369332"/>
          </a:xfrm>
          <a:prstGeom prst="rect">
            <a:avLst/>
          </a:prstGeom>
          <a:noFill/>
        </p:spPr>
        <p:txBody>
          <a:bodyPr wrap="square">
            <a:spAutoFit/>
          </a:bodyPr>
          <a:lstStyle/>
          <a:p>
            <a:pPr marL="0" indent="0">
              <a:spcBef>
                <a:spcPts val="1200"/>
              </a:spcBef>
              <a:spcAft>
                <a:spcPts val="600"/>
              </a:spcAft>
              <a:buNone/>
            </a:pPr>
            <a:r>
              <a:rPr lang="en-US" sz="1800" kern="0" dirty="0"/>
              <a:t>Grand Canyon overlook.</a:t>
            </a:r>
          </a:p>
        </p:txBody>
      </p:sp>
      <p:sp>
        <p:nvSpPr>
          <p:cNvPr id="27" name="TextBox 26">
            <a:extLst>
              <a:ext uri="{FF2B5EF4-FFF2-40B4-BE49-F238E27FC236}">
                <a16:creationId xmlns:a16="http://schemas.microsoft.com/office/drawing/2014/main" id="{C0EB1095-AD88-7AAF-71FC-700B00739965}"/>
              </a:ext>
            </a:extLst>
          </p:cNvPr>
          <p:cNvSpPr txBox="1"/>
          <p:nvPr/>
        </p:nvSpPr>
        <p:spPr>
          <a:xfrm>
            <a:off x="3217549" y="2029554"/>
            <a:ext cx="2117430" cy="369332"/>
          </a:xfrm>
          <a:prstGeom prst="rect">
            <a:avLst/>
          </a:prstGeom>
          <a:noFill/>
        </p:spPr>
        <p:txBody>
          <a:bodyPr wrap="square">
            <a:spAutoFit/>
          </a:bodyPr>
          <a:lstStyle/>
          <a:p>
            <a:pPr marL="0" indent="0">
              <a:spcBef>
                <a:spcPts val="1200"/>
              </a:spcBef>
              <a:spcAft>
                <a:spcPts val="600"/>
              </a:spcAft>
              <a:buNone/>
            </a:pPr>
            <a:r>
              <a:rPr lang="en-US" sz="1800" kern="0" dirty="0"/>
              <a:t>It is a good book.</a:t>
            </a:r>
          </a:p>
        </p:txBody>
      </p:sp>
      <p:sp>
        <p:nvSpPr>
          <p:cNvPr id="29" name="TextBox 28">
            <a:extLst>
              <a:ext uri="{FF2B5EF4-FFF2-40B4-BE49-F238E27FC236}">
                <a16:creationId xmlns:a16="http://schemas.microsoft.com/office/drawing/2014/main" id="{23A6DB63-F4B4-328E-5CEA-B148FCF5B235}"/>
              </a:ext>
            </a:extLst>
          </p:cNvPr>
          <p:cNvSpPr txBox="1"/>
          <p:nvPr/>
        </p:nvSpPr>
        <p:spPr>
          <a:xfrm>
            <a:off x="3211951" y="4031359"/>
            <a:ext cx="2274449" cy="646331"/>
          </a:xfrm>
          <a:prstGeom prst="rect">
            <a:avLst/>
          </a:prstGeom>
          <a:noFill/>
        </p:spPr>
        <p:txBody>
          <a:bodyPr wrap="square">
            <a:spAutoFit/>
          </a:bodyPr>
          <a:lstStyle/>
          <a:p>
            <a:r>
              <a:rPr lang="en-US" dirty="0"/>
              <a:t>"Tesla's battery innovations in 2023"</a:t>
            </a:r>
          </a:p>
        </p:txBody>
      </p:sp>
      <p:sp>
        <p:nvSpPr>
          <p:cNvPr id="31" name="TextBox 30">
            <a:extLst>
              <a:ext uri="{FF2B5EF4-FFF2-40B4-BE49-F238E27FC236}">
                <a16:creationId xmlns:a16="http://schemas.microsoft.com/office/drawing/2014/main" id="{09A797C4-ECD9-194F-2FFF-09813F21D3D8}"/>
              </a:ext>
            </a:extLst>
          </p:cNvPr>
          <p:cNvSpPr txBox="1"/>
          <p:nvPr/>
        </p:nvSpPr>
        <p:spPr>
          <a:xfrm>
            <a:off x="6157591" y="4024318"/>
            <a:ext cx="3375518" cy="646331"/>
          </a:xfrm>
          <a:prstGeom prst="rect">
            <a:avLst/>
          </a:prstGeom>
          <a:noFill/>
        </p:spPr>
        <p:txBody>
          <a:bodyPr wrap="square">
            <a:spAutoFit/>
          </a:bodyPr>
          <a:lstStyle/>
          <a:p>
            <a:r>
              <a:rPr lang="en-US" dirty="0"/>
              <a:t>"Tesla" is a company, and "2023" is a specific year”</a:t>
            </a:r>
          </a:p>
        </p:txBody>
      </p:sp>
      <p:pic>
        <p:nvPicPr>
          <p:cNvPr id="33" name="Picture 32" descr="A speaker with a sound wave&#10;&#10;Description automatically generated">
            <a:extLst>
              <a:ext uri="{FF2B5EF4-FFF2-40B4-BE49-F238E27FC236}">
                <a16:creationId xmlns:a16="http://schemas.microsoft.com/office/drawing/2014/main" id="{F201C002-33E4-C7FF-B698-AF928C5846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9391" y="1554002"/>
            <a:ext cx="1309688" cy="349571"/>
          </a:xfrm>
          <a:prstGeom prst="rect">
            <a:avLst/>
          </a:prstGeom>
        </p:spPr>
      </p:pic>
    </p:spTree>
    <p:extLst>
      <p:ext uri="{BB962C8B-B14F-4D97-AF65-F5344CB8AC3E}">
        <p14:creationId xmlns:p14="http://schemas.microsoft.com/office/powerpoint/2010/main" val="45926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D8542-3E93-CD59-7054-2444F1F57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86FA4-1F3D-793E-3D3E-2FEC93449ECB}"/>
              </a:ext>
            </a:extLst>
          </p:cNvPr>
          <p:cNvSpPr>
            <a:spLocks noGrp="1"/>
          </p:cNvSpPr>
          <p:nvPr>
            <p:ph type="title"/>
          </p:nvPr>
        </p:nvSpPr>
        <p:spPr>
          <a:xfrm>
            <a:off x="1477698" y="260959"/>
            <a:ext cx="7345074" cy="490538"/>
          </a:xfrm>
        </p:spPr>
        <p:txBody>
          <a:bodyPr/>
          <a:lstStyle/>
          <a:p>
            <a:r>
              <a:rPr lang="en-US" dirty="0"/>
              <a:t>RNN Forward Propagation Through Time</a:t>
            </a:r>
          </a:p>
        </p:txBody>
      </p:sp>
      <p:grpSp>
        <p:nvGrpSpPr>
          <p:cNvPr id="247" name="Group 246">
            <a:extLst>
              <a:ext uri="{FF2B5EF4-FFF2-40B4-BE49-F238E27FC236}">
                <a16:creationId xmlns:a16="http://schemas.microsoft.com/office/drawing/2014/main" id="{5D048343-F92E-4847-7EBA-6DC8B9276744}"/>
              </a:ext>
            </a:extLst>
          </p:cNvPr>
          <p:cNvGrpSpPr/>
          <p:nvPr/>
        </p:nvGrpSpPr>
        <p:grpSpPr>
          <a:xfrm>
            <a:off x="660537" y="858887"/>
            <a:ext cx="2914651" cy="1849554"/>
            <a:chOff x="5812977" y="1889931"/>
            <a:chExt cx="2914651" cy="1849554"/>
          </a:xfrm>
        </p:grpSpPr>
        <p:grpSp>
          <p:nvGrpSpPr>
            <p:cNvPr id="249" name="Group 248">
              <a:extLst>
                <a:ext uri="{FF2B5EF4-FFF2-40B4-BE49-F238E27FC236}">
                  <a16:creationId xmlns:a16="http://schemas.microsoft.com/office/drawing/2014/main" id="{5060125F-B775-EE14-C8B3-E921AA42978A}"/>
                </a:ext>
              </a:extLst>
            </p:cNvPr>
            <p:cNvGrpSpPr/>
            <p:nvPr/>
          </p:nvGrpSpPr>
          <p:grpSpPr>
            <a:xfrm>
              <a:off x="5812977" y="2118816"/>
              <a:ext cx="2914651" cy="1620669"/>
              <a:chOff x="5807506" y="1787295"/>
              <a:chExt cx="2914651" cy="1620669"/>
            </a:xfrm>
          </p:grpSpPr>
          <p:grpSp>
            <p:nvGrpSpPr>
              <p:cNvPr id="254" name="Group 253">
                <a:extLst>
                  <a:ext uri="{FF2B5EF4-FFF2-40B4-BE49-F238E27FC236}">
                    <a16:creationId xmlns:a16="http://schemas.microsoft.com/office/drawing/2014/main" id="{3DA99C51-5F87-67D1-AA6A-AEBC9196D86F}"/>
                  </a:ext>
                </a:extLst>
              </p:cNvPr>
              <p:cNvGrpSpPr/>
              <p:nvPr/>
            </p:nvGrpSpPr>
            <p:grpSpPr>
              <a:xfrm>
                <a:off x="6720837" y="1787295"/>
                <a:ext cx="791347" cy="1620669"/>
                <a:chOff x="5245087" y="1454660"/>
                <a:chExt cx="1359893" cy="2160892"/>
              </a:xfrm>
            </p:grpSpPr>
            <p:grpSp>
              <p:nvGrpSpPr>
                <p:cNvPr id="301" name="Group 300">
                  <a:extLst>
                    <a:ext uri="{FF2B5EF4-FFF2-40B4-BE49-F238E27FC236}">
                      <a16:creationId xmlns:a16="http://schemas.microsoft.com/office/drawing/2014/main" id="{4BC07387-EE3E-01AE-4A01-5D2F47700B05}"/>
                    </a:ext>
                  </a:extLst>
                </p:cNvPr>
                <p:cNvGrpSpPr/>
                <p:nvPr/>
              </p:nvGrpSpPr>
              <p:grpSpPr>
                <a:xfrm>
                  <a:off x="5245087" y="1454660"/>
                  <a:ext cx="1359893" cy="2160892"/>
                  <a:chOff x="6414180" y="1600200"/>
                  <a:chExt cx="1046608" cy="1623739"/>
                </a:xfrm>
              </p:grpSpPr>
              <p:sp>
                <p:nvSpPr>
                  <p:cNvPr id="322" name="Oval 321">
                    <a:extLst>
                      <a:ext uri="{FF2B5EF4-FFF2-40B4-BE49-F238E27FC236}">
                        <a16:creationId xmlns:a16="http://schemas.microsoft.com/office/drawing/2014/main" id="{9E7633A7-6D4F-E8D3-0F18-8B7F15BB685D}"/>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3" name="Oval 322">
                    <a:extLst>
                      <a:ext uri="{FF2B5EF4-FFF2-40B4-BE49-F238E27FC236}">
                        <a16:creationId xmlns:a16="http://schemas.microsoft.com/office/drawing/2014/main" id="{4894F070-4379-0321-A24B-253DBEAFFF4F}"/>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4" name="Oval 323">
                    <a:extLst>
                      <a:ext uri="{FF2B5EF4-FFF2-40B4-BE49-F238E27FC236}">
                        <a16:creationId xmlns:a16="http://schemas.microsoft.com/office/drawing/2014/main" id="{E861375B-0C15-10D5-04CF-CCE4F535113B}"/>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5" name="Oval 324">
                    <a:extLst>
                      <a:ext uri="{FF2B5EF4-FFF2-40B4-BE49-F238E27FC236}">
                        <a16:creationId xmlns:a16="http://schemas.microsoft.com/office/drawing/2014/main" id="{6652B632-9FAC-3ADA-22C0-99ADBBE1B20A}"/>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6" name="Oval 325">
                    <a:extLst>
                      <a:ext uri="{FF2B5EF4-FFF2-40B4-BE49-F238E27FC236}">
                        <a16:creationId xmlns:a16="http://schemas.microsoft.com/office/drawing/2014/main" id="{A412050C-E2F9-BE3C-5685-7FB1C07F9B99}"/>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7" name="Oval 326">
                    <a:extLst>
                      <a:ext uri="{FF2B5EF4-FFF2-40B4-BE49-F238E27FC236}">
                        <a16:creationId xmlns:a16="http://schemas.microsoft.com/office/drawing/2014/main" id="{146F91BD-5B86-4A82-1F11-9F1327405F91}"/>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328" name="Oval 327">
                    <a:extLst>
                      <a:ext uri="{FF2B5EF4-FFF2-40B4-BE49-F238E27FC236}">
                        <a16:creationId xmlns:a16="http://schemas.microsoft.com/office/drawing/2014/main" id="{A04E75EB-D6FD-3604-3E3A-DBC0F3F3FB79}"/>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302" name="Straight Connector 301">
                  <a:extLst>
                    <a:ext uri="{FF2B5EF4-FFF2-40B4-BE49-F238E27FC236}">
                      <a16:creationId xmlns:a16="http://schemas.microsoft.com/office/drawing/2014/main" id="{D1EBB0E0-5846-BC68-98DC-4589A7728104}"/>
                    </a:ext>
                  </a:extLst>
                </p:cNvPr>
                <p:cNvCxnSpPr>
                  <a:stCxn id="326" idx="7"/>
                  <a:endCxn id="324"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Straight Connector 302">
                  <a:extLst>
                    <a:ext uri="{FF2B5EF4-FFF2-40B4-BE49-F238E27FC236}">
                      <a16:creationId xmlns:a16="http://schemas.microsoft.com/office/drawing/2014/main" id="{BDEACAC3-4CA1-94F2-9ACB-FD0F6C72065E}"/>
                    </a:ext>
                  </a:extLst>
                </p:cNvPr>
                <p:cNvCxnSpPr>
                  <a:stCxn id="328" idx="0"/>
                  <a:endCxn id="325"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4" name="Straight Connector 303">
                  <a:extLst>
                    <a:ext uri="{FF2B5EF4-FFF2-40B4-BE49-F238E27FC236}">
                      <a16:creationId xmlns:a16="http://schemas.microsoft.com/office/drawing/2014/main" id="{29884B2A-8314-9848-9AB4-B7372BC45A86}"/>
                    </a:ext>
                  </a:extLst>
                </p:cNvPr>
                <p:cNvCxnSpPr>
                  <a:stCxn id="323" idx="4"/>
                  <a:endCxn id="325"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5" name="Straight Connector 304">
                  <a:extLst>
                    <a:ext uri="{FF2B5EF4-FFF2-40B4-BE49-F238E27FC236}">
                      <a16:creationId xmlns:a16="http://schemas.microsoft.com/office/drawing/2014/main" id="{4F65EE03-5C5E-F7A6-F2B9-A5E8FB9B035F}"/>
                    </a:ext>
                  </a:extLst>
                </p:cNvPr>
                <p:cNvCxnSpPr>
                  <a:stCxn id="326" idx="5"/>
                  <a:endCxn id="328"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6" name="Straight Connector 305">
                  <a:extLst>
                    <a:ext uri="{FF2B5EF4-FFF2-40B4-BE49-F238E27FC236}">
                      <a16:creationId xmlns:a16="http://schemas.microsoft.com/office/drawing/2014/main" id="{3D504780-D1A4-59D3-BB1C-138D8E04371D}"/>
                    </a:ext>
                  </a:extLst>
                </p:cNvPr>
                <p:cNvCxnSpPr>
                  <a:stCxn id="326" idx="5"/>
                  <a:endCxn id="327"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 name="Straight Connector 306">
                  <a:extLst>
                    <a:ext uri="{FF2B5EF4-FFF2-40B4-BE49-F238E27FC236}">
                      <a16:creationId xmlns:a16="http://schemas.microsoft.com/office/drawing/2014/main" id="{50D56ABC-6736-3159-C355-51BBEC56044C}"/>
                    </a:ext>
                  </a:extLst>
                </p:cNvPr>
                <p:cNvCxnSpPr>
                  <a:endCxn id="323"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 name="Straight Connector 307">
                  <a:extLst>
                    <a:ext uri="{FF2B5EF4-FFF2-40B4-BE49-F238E27FC236}">
                      <a16:creationId xmlns:a16="http://schemas.microsoft.com/office/drawing/2014/main" id="{3E783091-D4FE-2722-22C4-8B86169BD67F}"/>
                    </a:ext>
                  </a:extLst>
                </p:cNvPr>
                <p:cNvCxnSpPr>
                  <a:stCxn id="327" idx="0"/>
                  <a:endCxn id="325"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 name="Straight Connector 308">
                  <a:extLst>
                    <a:ext uri="{FF2B5EF4-FFF2-40B4-BE49-F238E27FC236}">
                      <a16:creationId xmlns:a16="http://schemas.microsoft.com/office/drawing/2014/main" id="{51EE55F3-50CC-DF27-FCCE-E7D630DE4489}"/>
                    </a:ext>
                  </a:extLst>
                </p:cNvPr>
                <p:cNvCxnSpPr>
                  <a:stCxn id="328"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 name="Straight Connector 309">
                  <a:extLst>
                    <a:ext uri="{FF2B5EF4-FFF2-40B4-BE49-F238E27FC236}">
                      <a16:creationId xmlns:a16="http://schemas.microsoft.com/office/drawing/2014/main" id="{8C7DB299-FEA3-1DF2-696C-E655D7E2EECB}"/>
                    </a:ext>
                  </a:extLst>
                </p:cNvPr>
                <p:cNvCxnSpPr>
                  <a:stCxn id="328" idx="7"/>
                  <a:endCxn id="327"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 name="Straight Connector 310">
                  <a:extLst>
                    <a:ext uri="{FF2B5EF4-FFF2-40B4-BE49-F238E27FC236}">
                      <a16:creationId xmlns:a16="http://schemas.microsoft.com/office/drawing/2014/main" id="{EF6C3C19-5467-678A-23C5-A645CE574D9E}"/>
                    </a:ext>
                  </a:extLst>
                </p:cNvPr>
                <p:cNvCxnSpPr>
                  <a:stCxn id="324" idx="5"/>
                  <a:endCxn id="325"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2" name="Straight Connector 311">
                  <a:extLst>
                    <a:ext uri="{FF2B5EF4-FFF2-40B4-BE49-F238E27FC236}">
                      <a16:creationId xmlns:a16="http://schemas.microsoft.com/office/drawing/2014/main" id="{316138B2-B967-2E7D-93A5-75CD8EEE4ECE}"/>
                    </a:ext>
                  </a:extLst>
                </p:cNvPr>
                <p:cNvCxnSpPr>
                  <a:stCxn id="326" idx="7"/>
                  <a:endCxn id="323"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 name="Straight Connector 312">
                  <a:extLst>
                    <a:ext uri="{FF2B5EF4-FFF2-40B4-BE49-F238E27FC236}">
                      <a16:creationId xmlns:a16="http://schemas.microsoft.com/office/drawing/2014/main" id="{C57CF7E9-B7A4-5D02-E229-B911507C197D}"/>
                    </a:ext>
                  </a:extLst>
                </p:cNvPr>
                <p:cNvCxnSpPr>
                  <a:stCxn id="324" idx="7"/>
                  <a:endCxn id="322"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4" name="Straight Connector 313">
                  <a:extLst>
                    <a:ext uri="{FF2B5EF4-FFF2-40B4-BE49-F238E27FC236}">
                      <a16:creationId xmlns:a16="http://schemas.microsoft.com/office/drawing/2014/main" id="{44C480B1-141B-A87C-A633-9C5362B7A90B}"/>
                    </a:ext>
                  </a:extLst>
                </p:cNvPr>
                <p:cNvCxnSpPr>
                  <a:stCxn id="327"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5" name="Straight Connector 314">
                  <a:extLst>
                    <a:ext uri="{FF2B5EF4-FFF2-40B4-BE49-F238E27FC236}">
                      <a16:creationId xmlns:a16="http://schemas.microsoft.com/office/drawing/2014/main" id="{8F8DB01A-11A3-CA28-1EA0-A917925AE0A9}"/>
                    </a:ext>
                  </a:extLst>
                </p:cNvPr>
                <p:cNvCxnSpPr>
                  <a:stCxn id="324" idx="5"/>
                  <a:endCxn id="327"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6" name="Straight Connector 315">
                  <a:extLst>
                    <a:ext uri="{FF2B5EF4-FFF2-40B4-BE49-F238E27FC236}">
                      <a16:creationId xmlns:a16="http://schemas.microsoft.com/office/drawing/2014/main" id="{CC472CEA-4FF5-4B3A-60F4-8DEF15C4B34F}"/>
                    </a:ext>
                  </a:extLst>
                </p:cNvPr>
                <p:cNvCxnSpPr>
                  <a:stCxn id="326" idx="7"/>
                  <a:endCxn id="325"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 name="Straight Connector 316">
                  <a:extLst>
                    <a:ext uri="{FF2B5EF4-FFF2-40B4-BE49-F238E27FC236}">
                      <a16:creationId xmlns:a16="http://schemas.microsoft.com/office/drawing/2014/main" id="{F24F19A1-7B07-E7CD-2C61-9A9ADB2ADF60}"/>
                    </a:ext>
                  </a:extLst>
                </p:cNvPr>
                <p:cNvCxnSpPr>
                  <a:stCxn id="326" idx="7"/>
                  <a:endCxn id="322"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 name="Straight Connector 317">
                  <a:extLst>
                    <a:ext uri="{FF2B5EF4-FFF2-40B4-BE49-F238E27FC236}">
                      <a16:creationId xmlns:a16="http://schemas.microsoft.com/office/drawing/2014/main" id="{55FD9A80-FF9F-A67A-9BDC-9C56EB8839AB}"/>
                    </a:ext>
                  </a:extLst>
                </p:cNvPr>
                <p:cNvCxnSpPr>
                  <a:stCxn id="325" idx="1"/>
                  <a:endCxn id="322"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 name="Straight Connector 318">
                  <a:extLst>
                    <a:ext uri="{FF2B5EF4-FFF2-40B4-BE49-F238E27FC236}">
                      <a16:creationId xmlns:a16="http://schemas.microsoft.com/office/drawing/2014/main" id="{E906EFF6-65FB-EE7B-C828-F28F41E040AC}"/>
                    </a:ext>
                  </a:extLst>
                </p:cNvPr>
                <p:cNvCxnSpPr>
                  <a:stCxn id="328" idx="0"/>
                  <a:endCxn id="322"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0" name="Straight Connector 319">
                  <a:extLst>
                    <a:ext uri="{FF2B5EF4-FFF2-40B4-BE49-F238E27FC236}">
                      <a16:creationId xmlns:a16="http://schemas.microsoft.com/office/drawing/2014/main" id="{6D466025-D6B3-BC4C-5A33-9E9F2763ED90}"/>
                    </a:ext>
                  </a:extLst>
                </p:cNvPr>
                <p:cNvCxnSpPr>
                  <a:stCxn id="328" idx="0"/>
                  <a:endCxn id="323"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 name="Straight Connector 320">
                  <a:extLst>
                    <a:ext uri="{FF2B5EF4-FFF2-40B4-BE49-F238E27FC236}">
                      <a16:creationId xmlns:a16="http://schemas.microsoft.com/office/drawing/2014/main" id="{FB05A66E-9B79-70E8-0C76-94C9285472DC}"/>
                    </a:ext>
                  </a:extLst>
                </p:cNvPr>
                <p:cNvCxnSpPr>
                  <a:stCxn id="322" idx="5"/>
                  <a:endCxn id="323"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5" name="Group 254">
                <a:extLst>
                  <a:ext uri="{FF2B5EF4-FFF2-40B4-BE49-F238E27FC236}">
                    <a16:creationId xmlns:a16="http://schemas.microsoft.com/office/drawing/2014/main" id="{152ED295-45E4-B012-CC43-003B14AFB7B9}"/>
                  </a:ext>
                </a:extLst>
              </p:cNvPr>
              <p:cNvGrpSpPr/>
              <p:nvPr/>
            </p:nvGrpSpPr>
            <p:grpSpPr>
              <a:xfrm>
                <a:off x="6836068" y="1863351"/>
                <a:ext cx="1649739" cy="1468557"/>
                <a:chOff x="5778491" y="1364345"/>
                <a:chExt cx="1649739" cy="1468557"/>
              </a:xfrm>
            </p:grpSpPr>
            <p:cxnSp>
              <p:nvCxnSpPr>
                <p:cNvPr id="287" name="Straight Connector 286">
                  <a:extLst>
                    <a:ext uri="{FF2B5EF4-FFF2-40B4-BE49-F238E27FC236}">
                      <a16:creationId xmlns:a16="http://schemas.microsoft.com/office/drawing/2014/main" id="{605830A5-A208-0F79-D6B4-E68540D16CB1}"/>
                    </a:ext>
                  </a:extLst>
                </p:cNvPr>
                <p:cNvCxnSpPr>
                  <a:stCxn id="322" idx="6"/>
                  <a:endCxn id="264"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8" name="Straight Connector 287">
                  <a:extLst>
                    <a:ext uri="{FF2B5EF4-FFF2-40B4-BE49-F238E27FC236}">
                      <a16:creationId xmlns:a16="http://schemas.microsoft.com/office/drawing/2014/main" id="{53223156-B839-F40C-21CD-30BE009FF5AF}"/>
                    </a:ext>
                  </a:extLst>
                </p:cNvPr>
                <p:cNvCxnSpPr>
                  <a:stCxn id="325" idx="6"/>
                  <a:endCxn id="264"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 name="Straight Connector 288">
                  <a:extLst>
                    <a:ext uri="{FF2B5EF4-FFF2-40B4-BE49-F238E27FC236}">
                      <a16:creationId xmlns:a16="http://schemas.microsoft.com/office/drawing/2014/main" id="{6845EE42-7521-325A-62EF-45C86CA1305E}"/>
                    </a:ext>
                  </a:extLst>
                </p:cNvPr>
                <p:cNvCxnSpPr>
                  <a:stCxn id="324" idx="6"/>
                  <a:endCxn id="264"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 name="Straight Connector 289">
                  <a:extLst>
                    <a:ext uri="{FF2B5EF4-FFF2-40B4-BE49-F238E27FC236}">
                      <a16:creationId xmlns:a16="http://schemas.microsoft.com/office/drawing/2014/main" id="{8EBCA71F-473C-B157-6360-53CB19AE7675}"/>
                    </a:ext>
                  </a:extLst>
                </p:cNvPr>
                <p:cNvCxnSpPr>
                  <a:cxnSpLocks/>
                  <a:stCxn id="326" idx="6"/>
                  <a:endCxn id="262"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1" name="Straight Connector 290">
                  <a:extLst>
                    <a:ext uri="{FF2B5EF4-FFF2-40B4-BE49-F238E27FC236}">
                      <a16:creationId xmlns:a16="http://schemas.microsoft.com/office/drawing/2014/main" id="{A6D2608B-A36A-61BE-38FE-934B005F357E}"/>
                    </a:ext>
                  </a:extLst>
                </p:cNvPr>
                <p:cNvCxnSpPr>
                  <a:cxnSpLocks/>
                  <a:stCxn id="328" idx="6"/>
                  <a:endCxn id="262"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 name="Straight Connector 291">
                  <a:extLst>
                    <a:ext uri="{FF2B5EF4-FFF2-40B4-BE49-F238E27FC236}">
                      <a16:creationId xmlns:a16="http://schemas.microsoft.com/office/drawing/2014/main" id="{ACE66D35-5F5A-6B69-7AE7-B74F928161E5}"/>
                    </a:ext>
                  </a:extLst>
                </p:cNvPr>
                <p:cNvCxnSpPr>
                  <a:stCxn id="328" idx="6"/>
                  <a:endCxn id="264"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Straight Connector 292">
                  <a:extLst>
                    <a:ext uri="{FF2B5EF4-FFF2-40B4-BE49-F238E27FC236}">
                      <a16:creationId xmlns:a16="http://schemas.microsoft.com/office/drawing/2014/main" id="{75136093-A90D-A0C7-4B26-99EECDEB3C43}"/>
                    </a:ext>
                  </a:extLst>
                </p:cNvPr>
                <p:cNvCxnSpPr>
                  <a:cxnSpLocks/>
                  <a:stCxn id="322" idx="6"/>
                  <a:endCxn id="262"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Straight Connector 293">
                  <a:extLst>
                    <a:ext uri="{FF2B5EF4-FFF2-40B4-BE49-F238E27FC236}">
                      <a16:creationId xmlns:a16="http://schemas.microsoft.com/office/drawing/2014/main" id="{3ADF100F-A4F4-F7D2-8339-FF69694CE139}"/>
                    </a:ext>
                  </a:extLst>
                </p:cNvPr>
                <p:cNvCxnSpPr>
                  <a:cxnSpLocks/>
                  <a:stCxn id="325" idx="6"/>
                  <a:endCxn id="262"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5" name="Straight Connector 294">
                  <a:extLst>
                    <a:ext uri="{FF2B5EF4-FFF2-40B4-BE49-F238E27FC236}">
                      <a16:creationId xmlns:a16="http://schemas.microsoft.com/office/drawing/2014/main" id="{E3DF1B3A-AAA9-19A9-0E6A-6F31D73BFC44}"/>
                    </a:ext>
                  </a:extLst>
                </p:cNvPr>
                <p:cNvCxnSpPr>
                  <a:cxnSpLocks/>
                  <a:stCxn id="324" idx="6"/>
                  <a:endCxn id="262"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Straight Connector 295">
                  <a:extLst>
                    <a:ext uri="{FF2B5EF4-FFF2-40B4-BE49-F238E27FC236}">
                      <a16:creationId xmlns:a16="http://schemas.microsoft.com/office/drawing/2014/main" id="{FB1CA04E-1420-FDDD-23FC-18C254E0D4CF}"/>
                    </a:ext>
                  </a:extLst>
                </p:cNvPr>
                <p:cNvCxnSpPr>
                  <a:stCxn id="326" idx="6"/>
                  <a:endCxn id="264"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 name="Straight Connector 296">
                  <a:extLst>
                    <a:ext uri="{FF2B5EF4-FFF2-40B4-BE49-F238E27FC236}">
                      <a16:creationId xmlns:a16="http://schemas.microsoft.com/office/drawing/2014/main" id="{B420D358-6569-2C72-A8E4-04105712FA7F}"/>
                    </a:ext>
                  </a:extLst>
                </p:cNvPr>
                <p:cNvCxnSpPr>
                  <a:cxnSpLocks/>
                  <a:stCxn id="327" idx="6"/>
                  <a:endCxn id="262"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 name="Straight Connector 297">
                  <a:extLst>
                    <a:ext uri="{FF2B5EF4-FFF2-40B4-BE49-F238E27FC236}">
                      <a16:creationId xmlns:a16="http://schemas.microsoft.com/office/drawing/2014/main" id="{618F13ED-F3A9-2BB2-9D08-0771B2C178AD}"/>
                    </a:ext>
                  </a:extLst>
                </p:cNvPr>
                <p:cNvCxnSpPr>
                  <a:stCxn id="327" idx="6"/>
                  <a:endCxn id="264"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9" name="Straight Connector 298">
                  <a:extLst>
                    <a:ext uri="{FF2B5EF4-FFF2-40B4-BE49-F238E27FC236}">
                      <a16:creationId xmlns:a16="http://schemas.microsoft.com/office/drawing/2014/main" id="{1CDFD90D-D737-A20B-E228-2822430AD4AD}"/>
                    </a:ext>
                  </a:extLst>
                </p:cNvPr>
                <p:cNvCxnSpPr>
                  <a:stCxn id="323" idx="6"/>
                  <a:endCxn id="264"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0" name="Straight Connector 299">
                  <a:extLst>
                    <a:ext uri="{FF2B5EF4-FFF2-40B4-BE49-F238E27FC236}">
                      <a16:creationId xmlns:a16="http://schemas.microsoft.com/office/drawing/2014/main" id="{34A210A1-8851-3F12-4D5A-5A25BD051F0D}"/>
                    </a:ext>
                  </a:extLst>
                </p:cNvPr>
                <p:cNvCxnSpPr>
                  <a:cxnSpLocks/>
                  <a:stCxn id="323" idx="6"/>
                  <a:endCxn id="262"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6" name="TextBox 255">
                <a:extLst>
                  <a:ext uri="{FF2B5EF4-FFF2-40B4-BE49-F238E27FC236}">
                    <a16:creationId xmlns:a16="http://schemas.microsoft.com/office/drawing/2014/main" id="{B74B850E-4AAE-5207-034F-22E0135C875E}"/>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257" name="Rectangle 256">
                <a:extLst>
                  <a:ext uri="{FF2B5EF4-FFF2-40B4-BE49-F238E27FC236}">
                    <a16:creationId xmlns:a16="http://schemas.microsoft.com/office/drawing/2014/main" id="{3C1E3894-BF6B-B142-9326-1247E0803E45}"/>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58" name="TextBox 257">
                <a:extLst>
                  <a:ext uri="{FF2B5EF4-FFF2-40B4-BE49-F238E27FC236}">
                    <a16:creationId xmlns:a16="http://schemas.microsoft.com/office/drawing/2014/main" id="{45A5B29F-08BA-81CB-7F6C-672C54BD49C5}"/>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259" name="TextBox 258">
                <a:extLst>
                  <a:ext uri="{FF2B5EF4-FFF2-40B4-BE49-F238E27FC236}">
                    <a16:creationId xmlns:a16="http://schemas.microsoft.com/office/drawing/2014/main" id="{3D3F5E69-3148-0CCD-B17F-CDF2CDFF02AE}"/>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260" name="TextBox 259">
                <a:extLst>
                  <a:ext uri="{FF2B5EF4-FFF2-40B4-BE49-F238E27FC236}">
                    <a16:creationId xmlns:a16="http://schemas.microsoft.com/office/drawing/2014/main" id="{6DECE037-C57C-1AA5-6B76-AF6B45968CA6}"/>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261" name="Rectangle 260">
                <a:extLst>
                  <a:ext uri="{FF2B5EF4-FFF2-40B4-BE49-F238E27FC236}">
                    <a16:creationId xmlns:a16="http://schemas.microsoft.com/office/drawing/2014/main" id="{AA52CA7D-8841-587D-D5F9-1920F0108C4F}"/>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62" name="TextBox 261">
                <a:extLst>
                  <a:ext uri="{FF2B5EF4-FFF2-40B4-BE49-F238E27FC236}">
                    <a16:creationId xmlns:a16="http://schemas.microsoft.com/office/drawing/2014/main" id="{4CE8709A-43D7-AD5D-20D1-9BC19558F018}"/>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263" name="TextBox 262">
                <a:extLst>
                  <a:ext uri="{FF2B5EF4-FFF2-40B4-BE49-F238E27FC236}">
                    <a16:creationId xmlns:a16="http://schemas.microsoft.com/office/drawing/2014/main" id="{95CDD27D-1BBB-1F70-A355-C4F73B06798A}"/>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264" name="TextBox 263">
                <a:extLst>
                  <a:ext uri="{FF2B5EF4-FFF2-40B4-BE49-F238E27FC236}">
                    <a16:creationId xmlns:a16="http://schemas.microsoft.com/office/drawing/2014/main" id="{A4918B49-75E1-3A87-3721-5B352D316AE3}"/>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265" name="Group 264">
                <a:extLst>
                  <a:ext uri="{FF2B5EF4-FFF2-40B4-BE49-F238E27FC236}">
                    <a16:creationId xmlns:a16="http://schemas.microsoft.com/office/drawing/2014/main" id="{DD23E2EF-E8FE-D688-E061-0F2CD8D23DB4}"/>
                  </a:ext>
                </a:extLst>
              </p:cNvPr>
              <p:cNvGrpSpPr/>
              <p:nvPr/>
            </p:nvGrpSpPr>
            <p:grpSpPr>
              <a:xfrm>
                <a:off x="6031944" y="1863351"/>
                <a:ext cx="1365014" cy="1468557"/>
                <a:chOff x="4974367" y="1288145"/>
                <a:chExt cx="1365014" cy="1468557"/>
              </a:xfrm>
            </p:grpSpPr>
            <p:cxnSp>
              <p:nvCxnSpPr>
                <p:cNvPr id="266" name="Straight Connector 265">
                  <a:extLst>
                    <a:ext uri="{FF2B5EF4-FFF2-40B4-BE49-F238E27FC236}">
                      <a16:creationId xmlns:a16="http://schemas.microsoft.com/office/drawing/2014/main" id="{7ADFAE8C-D09A-D014-AA5C-E324392A40BE}"/>
                    </a:ext>
                  </a:extLst>
                </p:cNvPr>
                <p:cNvCxnSpPr>
                  <a:endCxn id="322"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Straight Connector 266">
                  <a:extLst>
                    <a:ext uri="{FF2B5EF4-FFF2-40B4-BE49-F238E27FC236}">
                      <a16:creationId xmlns:a16="http://schemas.microsoft.com/office/drawing/2014/main" id="{4F9933D3-A3E3-094D-E7A4-3C3C327EFFBC}"/>
                    </a:ext>
                  </a:extLst>
                </p:cNvPr>
                <p:cNvCxnSpPr>
                  <a:stCxn id="256" idx="3"/>
                  <a:endCxn id="326"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 name="Straight Connector 267">
                  <a:extLst>
                    <a:ext uri="{FF2B5EF4-FFF2-40B4-BE49-F238E27FC236}">
                      <a16:creationId xmlns:a16="http://schemas.microsoft.com/office/drawing/2014/main" id="{52CE29AB-49BB-B258-49B6-B21210658FB6}"/>
                    </a:ext>
                  </a:extLst>
                </p:cNvPr>
                <p:cNvCxnSpPr>
                  <a:stCxn id="258" idx="3"/>
                  <a:endCxn id="322"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 name="Straight Connector 268">
                  <a:extLst>
                    <a:ext uri="{FF2B5EF4-FFF2-40B4-BE49-F238E27FC236}">
                      <a16:creationId xmlns:a16="http://schemas.microsoft.com/office/drawing/2014/main" id="{26D5F98C-0F9C-1351-C58F-DE9847654570}"/>
                    </a:ext>
                  </a:extLst>
                </p:cNvPr>
                <p:cNvCxnSpPr>
                  <a:stCxn id="258" idx="3"/>
                  <a:endCxn id="324"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Connector 269">
                  <a:extLst>
                    <a:ext uri="{FF2B5EF4-FFF2-40B4-BE49-F238E27FC236}">
                      <a16:creationId xmlns:a16="http://schemas.microsoft.com/office/drawing/2014/main" id="{2E7F1813-D4A9-C220-744D-C1D290191D32}"/>
                    </a:ext>
                  </a:extLst>
                </p:cNvPr>
                <p:cNvCxnSpPr>
                  <a:stCxn id="256" idx="3"/>
                  <a:endCxn id="325"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Straight Connector 270">
                  <a:extLst>
                    <a:ext uri="{FF2B5EF4-FFF2-40B4-BE49-F238E27FC236}">
                      <a16:creationId xmlns:a16="http://schemas.microsoft.com/office/drawing/2014/main" id="{15DF112C-B962-09DC-768E-FB4B71AFCD48}"/>
                    </a:ext>
                  </a:extLst>
                </p:cNvPr>
                <p:cNvCxnSpPr>
                  <a:stCxn id="258" idx="3"/>
                  <a:endCxn id="323"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Straight Connector 271">
                  <a:extLst>
                    <a:ext uri="{FF2B5EF4-FFF2-40B4-BE49-F238E27FC236}">
                      <a16:creationId xmlns:a16="http://schemas.microsoft.com/office/drawing/2014/main" id="{A609D467-DFCC-C8C2-E44B-980186A9EE4D}"/>
                    </a:ext>
                  </a:extLst>
                </p:cNvPr>
                <p:cNvCxnSpPr>
                  <a:stCxn id="256" idx="3"/>
                  <a:endCxn id="328"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Connector 272">
                  <a:extLst>
                    <a:ext uri="{FF2B5EF4-FFF2-40B4-BE49-F238E27FC236}">
                      <a16:creationId xmlns:a16="http://schemas.microsoft.com/office/drawing/2014/main" id="{04C6866C-266A-C988-A774-736BC97C9EAB}"/>
                    </a:ext>
                  </a:extLst>
                </p:cNvPr>
                <p:cNvCxnSpPr>
                  <a:stCxn id="258" idx="3"/>
                  <a:endCxn id="325"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 name="Straight Connector 273">
                  <a:extLst>
                    <a:ext uri="{FF2B5EF4-FFF2-40B4-BE49-F238E27FC236}">
                      <a16:creationId xmlns:a16="http://schemas.microsoft.com/office/drawing/2014/main" id="{3017CDE0-18D4-0DF9-08B3-99BD55E72595}"/>
                    </a:ext>
                  </a:extLst>
                </p:cNvPr>
                <p:cNvCxnSpPr>
                  <a:stCxn id="256" idx="3"/>
                  <a:endCxn id="327"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821CF746-770C-D5CB-27D2-2DDCE366FCC7}"/>
                    </a:ext>
                  </a:extLst>
                </p:cNvPr>
                <p:cNvCxnSpPr>
                  <a:stCxn id="258" idx="3"/>
                  <a:endCxn id="326"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 name="Straight Connector 275">
                  <a:extLst>
                    <a:ext uri="{FF2B5EF4-FFF2-40B4-BE49-F238E27FC236}">
                      <a16:creationId xmlns:a16="http://schemas.microsoft.com/office/drawing/2014/main" id="{CE0FB061-D938-C976-41E8-62099C928377}"/>
                    </a:ext>
                  </a:extLst>
                </p:cNvPr>
                <p:cNvCxnSpPr>
                  <a:stCxn id="256" idx="3"/>
                  <a:endCxn id="322"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 name="Straight Connector 276">
                  <a:extLst>
                    <a:ext uri="{FF2B5EF4-FFF2-40B4-BE49-F238E27FC236}">
                      <a16:creationId xmlns:a16="http://schemas.microsoft.com/office/drawing/2014/main" id="{B8C3CD37-20D4-E57A-E995-3EB4203D7BEC}"/>
                    </a:ext>
                  </a:extLst>
                </p:cNvPr>
                <p:cNvCxnSpPr>
                  <a:stCxn id="256" idx="3"/>
                  <a:endCxn id="324"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8" name="Straight Connector 277">
                  <a:extLst>
                    <a:ext uri="{FF2B5EF4-FFF2-40B4-BE49-F238E27FC236}">
                      <a16:creationId xmlns:a16="http://schemas.microsoft.com/office/drawing/2014/main" id="{47E794DD-9F6B-ED38-C2C9-EA7873005505}"/>
                    </a:ext>
                  </a:extLst>
                </p:cNvPr>
                <p:cNvCxnSpPr>
                  <a:stCxn id="256" idx="3"/>
                  <a:endCxn id="323"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9" name="Straight Connector 278">
                  <a:extLst>
                    <a:ext uri="{FF2B5EF4-FFF2-40B4-BE49-F238E27FC236}">
                      <a16:creationId xmlns:a16="http://schemas.microsoft.com/office/drawing/2014/main" id="{DAFC2960-9E16-8AEB-9972-B194023CF4F0}"/>
                    </a:ext>
                  </a:extLst>
                </p:cNvPr>
                <p:cNvCxnSpPr>
                  <a:stCxn id="260" idx="3"/>
                  <a:endCxn id="324"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0" name="Straight Connector 279">
                  <a:extLst>
                    <a:ext uri="{FF2B5EF4-FFF2-40B4-BE49-F238E27FC236}">
                      <a16:creationId xmlns:a16="http://schemas.microsoft.com/office/drawing/2014/main" id="{2A7D6ECB-E5D5-9DB1-0D8C-A99D5BBB6B70}"/>
                    </a:ext>
                  </a:extLst>
                </p:cNvPr>
                <p:cNvCxnSpPr>
                  <a:stCxn id="260" idx="3"/>
                  <a:endCxn id="323"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 name="Straight Connector 280">
                  <a:extLst>
                    <a:ext uri="{FF2B5EF4-FFF2-40B4-BE49-F238E27FC236}">
                      <a16:creationId xmlns:a16="http://schemas.microsoft.com/office/drawing/2014/main" id="{7ADDD48A-4C6C-253E-8CD2-28BEA6CE76BB}"/>
                    </a:ext>
                  </a:extLst>
                </p:cNvPr>
                <p:cNvCxnSpPr>
                  <a:stCxn id="260" idx="3"/>
                  <a:endCxn id="326"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 name="Straight Connector 281">
                  <a:extLst>
                    <a:ext uri="{FF2B5EF4-FFF2-40B4-BE49-F238E27FC236}">
                      <a16:creationId xmlns:a16="http://schemas.microsoft.com/office/drawing/2014/main" id="{E0A69211-DF9E-91DA-F2F1-945E64C9965C}"/>
                    </a:ext>
                  </a:extLst>
                </p:cNvPr>
                <p:cNvCxnSpPr>
                  <a:stCxn id="260" idx="3"/>
                  <a:endCxn id="325"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3" name="Straight Connector 282">
                  <a:extLst>
                    <a:ext uri="{FF2B5EF4-FFF2-40B4-BE49-F238E27FC236}">
                      <a16:creationId xmlns:a16="http://schemas.microsoft.com/office/drawing/2014/main" id="{C135EB6A-7EFC-F86E-0070-9A7694781E35}"/>
                    </a:ext>
                  </a:extLst>
                </p:cNvPr>
                <p:cNvCxnSpPr>
                  <a:stCxn id="260" idx="3"/>
                  <a:endCxn id="327"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4" name="Straight Connector 283">
                  <a:extLst>
                    <a:ext uri="{FF2B5EF4-FFF2-40B4-BE49-F238E27FC236}">
                      <a16:creationId xmlns:a16="http://schemas.microsoft.com/office/drawing/2014/main" id="{77A36EF1-44A8-AA06-3EFA-5ACA2B6EA7FE}"/>
                    </a:ext>
                  </a:extLst>
                </p:cNvPr>
                <p:cNvCxnSpPr>
                  <a:stCxn id="260" idx="3"/>
                  <a:endCxn id="328"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 name="Straight Connector 284">
                  <a:extLst>
                    <a:ext uri="{FF2B5EF4-FFF2-40B4-BE49-F238E27FC236}">
                      <a16:creationId xmlns:a16="http://schemas.microsoft.com/office/drawing/2014/main" id="{AF6A7F77-A4D0-C044-C72B-6952B7B6FCAB}"/>
                    </a:ext>
                  </a:extLst>
                </p:cNvPr>
                <p:cNvCxnSpPr>
                  <a:stCxn id="258" idx="3"/>
                  <a:endCxn id="328"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 name="Straight Connector 285">
                  <a:extLst>
                    <a:ext uri="{FF2B5EF4-FFF2-40B4-BE49-F238E27FC236}">
                      <a16:creationId xmlns:a16="http://schemas.microsoft.com/office/drawing/2014/main" id="{582E8D23-E2E8-0BC3-6319-FB7F8D662F8E}"/>
                    </a:ext>
                  </a:extLst>
                </p:cNvPr>
                <p:cNvCxnSpPr>
                  <a:stCxn id="258" idx="3"/>
                  <a:endCxn id="327"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53" name="TextBox 252">
              <a:extLst>
                <a:ext uri="{FF2B5EF4-FFF2-40B4-BE49-F238E27FC236}">
                  <a16:creationId xmlns:a16="http://schemas.microsoft.com/office/drawing/2014/main" id="{DD8D8731-704F-812F-CB22-C4C096BE45F7}"/>
                </a:ext>
              </a:extLst>
            </p:cNvPr>
            <p:cNvSpPr txBox="1"/>
            <p:nvPr/>
          </p:nvSpPr>
          <p:spPr>
            <a:xfrm>
              <a:off x="6398530" y="1889931"/>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grpSp>
        <p:nvGrpSpPr>
          <p:cNvPr id="336" name="Group 335">
            <a:extLst>
              <a:ext uri="{FF2B5EF4-FFF2-40B4-BE49-F238E27FC236}">
                <a16:creationId xmlns:a16="http://schemas.microsoft.com/office/drawing/2014/main" id="{3DA59F93-FDCC-EAF7-DF44-D47FBA82F8C3}"/>
              </a:ext>
            </a:extLst>
          </p:cNvPr>
          <p:cNvGrpSpPr/>
          <p:nvPr/>
        </p:nvGrpSpPr>
        <p:grpSpPr>
          <a:xfrm>
            <a:off x="4319499" y="844877"/>
            <a:ext cx="4712164" cy="3045266"/>
            <a:chOff x="4038600" y="776288"/>
            <a:chExt cx="4712164" cy="3045266"/>
          </a:xfrm>
          <a:noFill/>
        </p:grpSpPr>
        <p:grpSp>
          <p:nvGrpSpPr>
            <p:cNvPr id="162" name="Group 161">
              <a:extLst>
                <a:ext uri="{FF2B5EF4-FFF2-40B4-BE49-F238E27FC236}">
                  <a16:creationId xmlns:a16="http://schemas.microsoft.com/office/drawing/2014/main" id="{A66F3199-5C5D-E62D-A736-E8966F6FC67C}"/>
                </a:ext>
              </a:extLst>
            </p:cNvPr>
            <p:cNvGrpSpPr/>
            <p:nvPr/>
          </p:nvGrpSpPr>
          <p:grpSpPr>
            <a:xfrm>
              <a:off x="4038600" y="1194051"/>
              <a:ext cx="813776" cy="1875396"/>
              <a:chOff x="3027891" y="1847312"/>
              <a:chExt cx="1404818" cy="3069718"/>
            </a:xfrm>
            <a:grpFill/>
          </p:grpSpPr>
          <p:grpSp>
            <p:nvGrpSpPr>
              <p:cNvPr id="232" name="Group 231">
                <a:extLst>
                  <a:ext uri="{FF2B5EF4-FFF2-40B4-BE49-F238E27FC236}">
                    <a16:creationId xmlns:a16="http://schemas.microsoft.com/office/drawing/2014/main" id="{E52BD7CC-4E0F-1C7E-76CC-43806859B102}"/>
                  </a:ext>
                </a:extLst>
              </p:cNvPr>
              <p:cNvGrpSpPr/>
              <p:nvPr/>
            </p:nvGrpSpPr>
            <p:grpSpPr>
              <a:xfrm>
                <a:off x="3200400" y="2497849"/>
                <a:ext cx="1046333" cy="1494612"/>
                <a:chOff x="3200400" y="2497849"/>
                <a:chExt cx="1046333" cy="1494612"/>
              </a:xfrm>
              <a:grpFill/>
            </p:grpSpPr>
            <p:grpSp>
              <p:nvGrpSpPr>
                <p:cNvPr id="238" name="Group 237">
                  <a:extLst>
                    <a:ext uri="{FF2B5EF4-FFF2-40B4-BE49-F238E27FC236}">
                      <a16:creationId xmlns:a16="http://schemas.microsoft.com/office/drawing/2014/main" id="{DC2D2A9C-C15F-41AF-BC31-5705C854C48F}"/>
                    </a:ext>
                  </a:extLst>
                </p:cNvPr>
                <p:cNvGrpSpPr/>
                <p:nvPr/>
              </p:nvGrpSpPr>
              <p:grpSpPr>
                <a:xfrm>
                  <a:off x="3837024" y="2497849"/>
                  <a:ext cx="409709" cy="1494612"/>
                  <a:chOff x="6201526" y="1646074"/>
                  <a:chExt cx="206422" cy="846521"/>
                </a:xfrm>
                <a:grpFill/>
              </p:grpSpPr>
              <p:sp>
                <p:nvSpPr>
                  <p:cNvPr id="240" name="Rectangle 239">
                    <a:extLst>
                      <a:ext uri="{FF2B5EF4-FFF2-40B4-BE49-F238E27FC236}">
                        <a16:creationId xmlns:a16="http://schemas.microsoft.com/office/drawing/2014/main" id="{4BA6474C-3859-7358-D2B8-459F220DC39B}"/>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41" name="Oval 240">
                    <a:extLst>
                      <a:ext uri="{FF2B5EF4-FFF2-40B4-BE49-F238E27FC236}">
                        <a16:creationId xmlns:a16="http://schemas.microsoft.com/office/drawing/2014/main" id="{18ED18BB-A37C-6495-404A-EEB1AE135792}"/>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2" name="Oval 241">
                    <a:extLst>
                      <a:ext uri="{FF2B5EF4-FFF2-40B4-BE49-F238E27FC236}">
                        <a16:creationId xmlns:a16="http://schemas.microsoft.com/office/drawing/2014/main" id="{2C3E33BE-3DA3-8241-2965-E7CD0412AD87}"/>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3" name="Oval 242">
                    <a:extLst>
                      <a:ext uri="{FF2B5EF4-FFF2-40B4-BE49-F238E27FC236}">
                        <a16:creationId xmlns:a16="http://schemas.microsoft.com/office/drawing/2014/main" id="{F1F079CE-1432-193A-A3F0-3E07EB500FF1}"/>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4" name="Oval 243">
                    <a:extLst>
                      <a:ext uri="{FF2B5EF4-FFF2-40B4-BE49-F238E27FC236}">
                        <a16:creationId xmlns:a16="http://schemas.microsoft.com/office/drawing/2014/main" id="{15CC0C78-2968-F222-CE60-18E4D31B5B99}"/>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5" name="TextBox 244">
                    <a:extLst>
                      <a:ext uri="{FF2B5EF4-FFF2-40B4-BE49-F238E27FC236}">
                        <a16:creationId xmlns:a16="http://schemas.microsoft.com/office/drawing/2014/main" id="{4908C26E-7455-A789-D52D-5C62D70C9DD1}"/>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39" name="Straight Arrow Connector 238">
                  <a:extLst>
                    <a:ext uri="{FF2B5EF4-FFF2-40B4-BE49-F238E27FC236}">
                      <a16:creationId xmlns:a16="http://schemas.microsoft.com/office/drawing/2014/main" id="{957EBC8B-70F6-1A66-2E94-5E39A568A3C2}"/>
                    </a:ext>
                  </a:extLst>
                </p:cNvPr>
                <p:cNvCxnSpPr/>
                <p:nvPr/>
              </p:nvCxnSpPr>
              <p:spPr bwMode="auto">
                <a:xfrm flipV="1">
                  <a:off x="3200400" y="3175072"/>
                  <a:ext cx="609777"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3" name="TextBox 232">
                <a:extLst>
                  <a:ext uri="{FF2B5EF4-FFF2-40B4-BE49-F238E27FC236}">
                    <a16:creationId xmlns:a16="http://schemas.microsoft.com/office/drawing/2014/main" id="{06B8AF9E-60BB-EDD4-7E8A-7694ACF77754}"/>
                  </a:ext>
                </a:extLst>
              </p:cNvPr>
              <p:cNvSpPr txBox="1"/>
              <p:nvPr/>
            </p:nvSpPr>
            <p:spPr>
              <a:xfrm>
                <a:off x="3027891" y="2755284"/>
                <a:ext cx="814300"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&lt;0&gt;</a:t>
                </a:r>
              </a:p>
            </p:txBody>
          </p:sp>
          <p:sp>
            <p:nvSpPr>
              <p:cNvPr id="234" name="TextBox 233">
                <a:extLst>
                  <a:ext uri="{FF2B5EF4-FFF2-40B4-BE49-F238E27FC236}">
                    <a16:creationId xmlns:a16="http://schemas.microsoft.com/office/drawing/2014/main" id="{6193085A-A5D6-8107-EC12-D19BB4B338D0}"/>
                  </a:ext>
                </a:extLst>
              </p:cNvPr>
              <p:cNvSpPr txBox="1"/>
              <p:nvPr/>
            </p:nvSpPr>
            <p:spPr>
              <a:xfrm>
                <a:off x="3696861" y="1847312"/>
                <a:ext cx="685164" cy="453531"/>
              </a:xfrm>
              <a:prstGeom prst="rect">
                <a:avLst/>
              </a:prstGeom>
              <a:grpFill/>
              <a:ln w="12700">
                <a:noFill/>
              </a:ln>
            </p:spPr>
            <p:txBody>
              <a:bodyPr wrap="square" lIns="0" tIns="0" rIns="0" bIns="34290" rtlCol="0">
                <a:spAutoFit/>
              </a:bodyPr>
              <a:lstStyle/>
              <a:p>
                <a:pPr algn="ctr"/>
                <a:r>
                  <a:rPr lang="en-US" sz="1400" dirty="0"/>
                  <a:t>Ŷ</a:t>
                </a:r>
                <a:r>
                  <a:rPr lang="en-US" sz="1400" baseline="30000" dirty="0"/>
                  <a:t>&lt;1&gt;</a:t>
                </a:r>
              </a:p>
            </p:txBody>
          </p:sp>
          <p:sp>
            <p:nvSpPr>
              <p:cNvPr id="235" name="TextBox 234">
                <a:extLst>
                  <a:ext uri="{FF2B5EF4-FFF2-40B4-BE49-F238E27FC236}">
                    <a16:creationId xmlns:a16="http://schemas.microsoft.com/office/drawing/2014/main" id="{AA0A3F06-41BE-F8BE-8F7D-00A28442AD17}"/>
                  </a:ext>
                </a:extLst>
              </p:cNvPr>
              <p:cNvSpPr txBox="1"/>
              <p:nvPr/>
            </p:nvSpPr>
            <p:spPr>
              <a:xfrm>
                <a:off x="3747547" y="4463499"/>
                <a:ext cx="685162" cy="453531"/>
              </a:xfrm>
              <a:prstGeom prst="rect">
                <a:avLst/>
              </a:prstGeom>
              <a:grpFill/>
              <a:ln w="12700">
                <a:noFill/>
              </a:ln>
            </p:spPr>
            <p:txBody>
              <a:bodyPr wrap="square" lIns="0" tIns="0" rIns="0" bIns="34290" rtlCol="0">
                <a:spAutoFit/>
              </a:bodyPr>
              <a:lstStyle/>
              <a:p>
                <a:pPr algn="ctr"/>
                <a:r>
                  <a:rPr lang="en-US" sz="1400" dirty="0"/>
                  <a:t>X</a:t>
                </a:r>
                <a:r>
                  <a:rPr lang="en-US" sz="1400" baseline="30000" dirty="0"/>
                  <a:t>&lt;1&gt;</a:t>
                </a:r>
              </a:p>
            </p:txBody>
          </p:sp>
          <p:cxnSp>
            <p:nvCxnSpPr>
              <p:cNvPr id="236" name="Straight Arrow Connector 235">
                <a:extLst>
                  <a:ext uri="{FF2B5EF4-FFF2-40B4-BE49-F238E27FC236}">
                    <a16:creationId xmlns:a16="http://schemas.microsoft.com/office/drawing/2014/main" id="{34399090-BA84-9FD7-4C0A-AF84008FE7F9}"/>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 name="Straight Arrow Connector 236">
                <a:extLst>
                  <a:ext uri="{FF2B5EF4-FFF2-40B4-BE49-F238E27FC236}">
                    <a16:creationId xmlns:a16="http://schemas.microsoft.com/office/drawing/2014/main" id="{A1F842D0-2B22-2C8E-05BA-62134A1A970E}"/>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E7A0EF58-D8D8-9838-E22C-832361F01F98}"/>
                </a:ext>
              </a:extLst>
            </p:cNvPr>
            <p:cNvGrpSpPr/>
            <p:nvPr/>
          </p:nvGrpSpPr>
          <p:grpSpPr>
            <a:xfrm>
              <a:off x="4761887" y="1194051"/>
              <a:ext cx="801869" cy="1875396"/>
              <a:chOff x="3048446" y="1847312"/>
              <a:chExt cx="1384263" cy="3069718"/>
            </a:xfrm>
            <a:grpFill/>
          </p:grpSpPr>
          <p:grpSp>
            <p:nvGrpSpPr>
              <p:cNvPr id="218" name="Group 217">
                <a:extLst>
                  <a:ext uri="{FF2B5EF4-FFF2-40B4-BE49-F238E27FC236}">
                    <a16:creationId xmlns:a16="http://schemas.microsoft.com/office/drawing/2014/main" id="{614533DA-E1C7-E4D7-8E0B-363299D13EBB}"/>
                  </a:ext>
                </a:extLst>
              </p:cNvPr>
              <p:cNvGrpSpPr/>
              <p:nvPr/>
            </p:nvGrpSpPr>
            <p:grpSpPr>
              <a:xfrm>
                <a:off x="3164724" y="2497849"/>
                <a:ext cx="1082009" cy="1494612"/>
                <a:chOff x="3164724" y="2497849"/>
                <a:chExt cx="1082009" cy="1494612"/>
              </a:xfrm>
              <a:grpFill/>
            </p:grpSpPr>
            <p:grpSp>
              <p:nvGrpSpPr>
                <p:cNvPr id="224" name="Group 223">
                  <a:extLst>
                    <a:ext uri="{FF2B5EF4-FFF2-40B4-BE49-F238E27FC236}">
                      <a16:creationId xmlns:a16="http://schemas.microsoft.com/office/drawing/2014/main" id="{0325CED9-3067-6732-5365-9A2BA9354A7A}"/>
                    </a:ext>
                  </a:extLst>
                </p:cNvPr>
                <p:cNvGrpSpPr/>
                <p:nvPr/>
              </p:nvGrpSpPr>
              <p:grpSpPr>
                <a:xfrm>
                  <a:off x="3837024" y="2497849"/>
                  <a:ext cx="409709" cy="1494612"/>
                  <a:chOff x="6201526" y="1646074"/>
                  <a:chExt cx="206422" cy="846521"/>
                </a:xfrm>
                <a:grpFill/>
              </p:grpSpPr>
              <p:sp>
                <p:nvSpPr>
                  <p:cNvPr id="226" name="Rectangle 225">
                    <a:extLst>
                      <a:ext uri="{FF2B5EF4-FFF2-40B4-BE49-F238E27FC236}">
                        <a16:creationId xmlns:a16="http://schemas.microsoft.com/office/drawing/2014/main" id="{B8414FDE-7A76-CC26-2502-6FFD9517A0E2}"/>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27" name="Oval 226">
                    <a:extLst>
                      <a:ext uri="{FF2B5EF4-FFF2-40B4-BE49-F238E27FC236}">
                        <a16:creationId xmlns:a16="http://schemas.microsoft.com/office/drawing/2014/main" id="{760D8E11-9A56-F5F7-AEDF-82FF12519C9F}"/>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28" name="Oval 227">
                    <a:extLst>
                      <a:ext uri="{FF2B5EF4-FFF2-40B4-BE49-F238E27FC236}">
                        <a16:creationId xmlns:a16="http://schemas.microsoft.com/office/drawing/2014/main" id="{2C5A8E84-9167-3E10-2655-FF8259B11166}"/>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29" name="Oval 228">
                    <a:extLst>
                      <a:ext uri="{FF2B5EF4-FFF2-40B4-BE49-F238E27FC236}">
                        <a16:creationId xmlns:a16="http://schemas.microsoft.com/office/drawing/2014/main" id="{687BE483-FCDE-DA4F-88E1-243E32EFA892}"/>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30" name="Oval 229">
                    <a:extLst>
                      <a:ext uri="{FF2B5EF4-FFF2-40B4-BE49-F238E27FC236}">
                        <a16:creationId xmlns:a16="http://schemas.microsoft.com/office/drawing/2014/main" id="{78A47AE6-D460-A7BB-A608-8A8C205AE9D0}"/>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31" name="TextBox 230">
                    <a:extLst>
                      <a:ext uri="{FF2B5EF4-FFF2-40B4-BE49-F238E27FC236}">
                        <a16:creationId xmlns:a16="http://schemas.microsoft.com/office/drawing/2014/main" id="{A0DF1533-708C-8578-5770-02C6520255FD}"/>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25" name="Straight Arrow Connector 224">
                  <a:extLst>
                    <a:ext uri="{FF2B5EF4-FFF2-40B4-BE49-F238E27FC236}">
                      <a16:creationId xmlns:a16="http://schemas.microsoft.com/office/drawing/2014/main" id="{C7044C36-22F3-A647-84FA-1C00C35DE2CA}"/>
                    </a:ext>
                  </a:extLst>
                </p:cNvPr>
                <p:cNvCxnSpPr>
                  <a:cxnSpLocks/>
                </p:cNvCxnSpPr>
                <p:nvPr/>
              </p:nvCxnSpPr>
              <p:spPr bwMode="auto">
                <a:xfrm>
                  <a:off x="3164724" y="3175072"/>
                  <a:ext cx="713799"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9" name="TextBox 218">
                <a:extLst>
                  <a:ext uri="{FF2B5EF4-FFF2-40B4-BE49-F238E27FC236}">
                    <a16:creationId xmlns:a16="http://schemas.microsoft.com/office/drawing/2014/main" id="{01DAA682-A72A-EE9C-F18D-5C107FB9EF0D}"/>
                  </a:ext>
                </a:extLst>
              </p:cNvPr>
              <p:cNvSpPr txBox="1"/>
              <p:nvPr/>
            </p:nvSpPr>
            <p:spPr>
              <a:xfrm>
                <a:off x="3048446" y="2755284"/>
                <a:ext cx="758071"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&lt;1&gt;</a:t>
                </a:r>
              </a:p>
            </p:txBody>
          </p:sp>
          <p:sp>
            <p:nvSpPr>
              <p:cNvPr id="220" name="TextBox 219">
                <a:extLst>
                  <a:ext uri="{FF2B5EF4-FFF2-40B4-BE49-F238E27FC236}">
                    <a16:creationId xmlns:a16="http://schemas.microsoft.com/office/drawing/2014/main" id="{9B573FDE-34CD-946C-3A3A-99A0DA6F78CE}"/>
                  </a:ext>
                </a:extLst>
              </p:cNvPr>
              <p:cNvSpPr txBox="1"/>
              <p:nvPr/>
            </p:nvSpPr>
            <p:spPr>
              <a:xfrm>
                <a:off x="3696862" y="1847312"/>
                <a:ext cx="685163" cy="453531"/>
              </a:xfrm>
              <a:prstGeom prst="rect">
                <a:avLst/>
              </a:prstGeom>
              <a:grpFill/>
              <a:ln w="12700">
                <a:noFill/>
              </a:ln>
            </p:spPr>
            <p:txBody>
              <a:bodyPr wrap="square" lIns="0" tIns="0" rIns="0" bIns="34290" rtlCol="0">
                <a:spAutoFit/>
              </a:bodyPr>
              <a:lstStyle/>
              <a:p>
                <a:pPr algn="ctr"/>
                <a:r>
                  <a:rPr lang="en-US" sz="1400" dirty="0"/>
                  <a:t>Ŷ</a:t>
                </a:r>
                <a:r>
                  <a:rPr lang="en-US" sz="1400" baseline="30000" dirty="0"/>
                  <a:t>&lt;2&gt;</a:t>
                </a:r>
              </a:p>
            </p:txBody>
          </p:sp>
          <p:sp>
            <p:nvSpPr>
              <p:cNvPr id="221" name="TextBox 220">
                <a:extLst>
                  <a:ext uri="{FF2B5EF4-FFF2-40B4-BE49-F238E27FC236}">
                    <a16:creationId xmlns:a16="http://schemas.microsoft.com/office/drawing/2014/main" id="{EDCC6D6B-B154-C4A8-6703-AAC9A3F3F0FF}"/>
                  </a:ext>
                </a:extLst>
              </p:cNvPr>
              <p:cNvSpPr txBox="1"/>
              <p:nvPr/>
            </p:nvSpPr>
            <p:spPr>
              <a:xfrm>
                <a:off x="3747548" y="4463499"/>
                <a:ext cx="685161" cy="453531"/>
              </a:xfrm>
              <a:prstGeom prst="rect">
                <a:avLst/>
              </a:prstGeom>
              <a:grpFill/>
              <a:ln w="12700">
                <a:noFill/>
              </a:ln>
            </p:spPr>
            <p:txBody>
              <a:bodyPr wrap="square" lIns="0" tIns="0" rIns="0" bIns="34290" rtlCol="0">
                <a:spAutoFit/>
              </a:bodyPr>
              <a:lstStyle/>
              <a:p>
                <a:pPr algn="ctr"/>
                <a:r>
                  <a:rPr lang="en-US" sz="1400" dirty="0"/>
                  <a:t>X</a:t>
                </a:r>
                <a:r>
                  <a:rPr lang="en-US" sz="1400" baseline="30000" dirty="0"/>
                  <a:t>&lt;2&gt;</a:t>
                </a:r>
              </a:p>
            </p:txBody>
          </p:sp>
          <p:cxnSp>
            <p:nvCxnSpPr>
              <p:cNvPr id="222" name="Straight Arrow Connector 221">
                <a:extLst>
                  <a:ext uri="{FF2B5EF4-FFF2-40B4-BE49-F238E27FC236}">
                    <a16:creationId xmlns:a16="http://schemas.microsoft.com/office/drawing/2014/main" id="{3862FE59-A4D4-BF57-45D7-0FFEE2E5B779}"/>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Straight Arrow Connector 222">
                <a:extLst>
                  <a:ext uri="{FF2B5EF4-FFF2-40B4-BE49-F238E27FC236}">
                    <a16:creationId xmlns:a16="http://schemas.microsoft.com/office/drawing/2014/main" id="{265569F6-DD00-A68E-DED8-799385D635D5}"/>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4" name="TextBox 163">
              <a:extLst>
                <a:ext uri="{FF2B5EF4-FFF2-40B4-BE49-F238E27FC236}">
                  <a16:creationId xmlns:a16="http://schemas.microsoft.com/office/drawing/2014/main" id="{A8BA7564-AFED-34ED-B541-ACB96587BD62}"/>
                </a:ext>
              </a:extLst>
            </p:cNvPr>
            <p:cNvSpPr txBox="1"/>
            <p:nvPr/>
          </p:nvSpPr>
          <p:spPr>
            <a:xfrm>
              <a:off x="5860143" y="1858173"/>
              <a:ext cx="396897" cy="277077"/>
            </a:xfrm>
            <a:prstGeom prst="rect">
              <a:avLst/>
            </a:prstGeom>
            <a:grpFill/>
            <a:ln w="12700">
              <a:noFill/>
            </a:ln>
          </p:spPr>
          <p:txBody>
            <a:bodyPr wrap="square" lIns="0" tIns="0" rIns="0" bIns="34290" rtlCol="0">
              <a:spAutoFit/>
            </a:bodyPr>
            <a:lstStyle/>
            <a:p>
              <a:pPr algn="ctr"/>
              <a:r>
                <a:rPr lang="en-US" sz="1400" b="1" dirty="0"/>
                <a:t>…</a:t>
              </a:r>
              <a:endParaRPr lang="en-US" sz="1400" b="1" baseline="30000" dirty="0"/>
            </a:p>
          </p:txBody>
        </p:sp>
        <p:grpSp>
          <p:nvGrpSpPr>
            <p:cNvPr id="165" name="Group 164">
              <a:extLst>
                <a:ext uri="{FF2B5EF4-FFF2-40B4-BE49-F238E27FC236}">
                  <a16:creationId xmlns:a16="http://schemas.microsoft.com/office/drawing/2014/main" id="{E3232CD7-6B9F-30AC-593B-1C56D85BBCAC}"/>
                </a:ext>
              </a:extLst>
            </p:cNvPr>
            <p:cNvGrpSpPr/>
            <p:nvPr/>
          </p:nvGrpSpPr>
          <p:grpSpPr>
            <a:xfrm>
              <a:off x="6082312" y="1194051"/>
              <a:ext cx="915139" cy="2034540"/>
              <a:chOff x="2852908" y="1847312"/>
              <a:chExt cx="1579801" cy="3330209"/>
            </a:xfrm>
            <a:grpFill/>
          </p:grpSpPr>
          <p:grpSp>
            <p:nvGrpSpPr>
              <p:cNvPr id="204" name="Group 203">
                <a:extLst>
                  <a:ext uri="{FF2B5EF4-FFF2-40B4-BE49-F238E27FC236}">
                    <a16:creationId xmlns:a16="http://schemas.microsoft.com/office/drawing/2014/main" id="{6C9353E0-09E6-7B47-5113-59FF7287816D}"/>
                  </a:ext>
                </a:extLst>
              </p:cNvPr>
              <p:cNvGrpSpPr/>
              <p:nvPr/>
            </p:nvGrpSpPr>
            <p:grpSpPr>
              <a:xfrm>
                <a:off x="3200400" y="2497849"/>
                <a:ext cx="1046333" cy="1494612"/>
                <a:chOff x="3200400" y="2497849"/>
                <a:chExt cx="1046333" cy="1494612"/>
              </a:xfrm>
              <a:grpFill/>
            </p:grpSpPr>
            <p:grpSp>
              <p:nvGrpSpPr>
                <p:cNvPr id="210" name="Group 209">
                  <a:extLst>
                    <a:ext uri="{FF2B5EF4-FFF2-40B4-BE49-F238E27FC236}">
                      <a16:creationId xmlns:a16="http://schemas.microsoft.com/office/drawing/2014/main" id="{B56EF9FF-7665-AFCF-BA05-DD45FA2E39A1}"/>
                    </a:ext>
                  </a:extLst>
                </p:cNvPr>
                <p:cNvGrpSpPr/>
                <p:nvPr/>
              </p:nvGrpSpPr>
              <p:grpSpPr>
                <a:xfrm>
                  <a:off x="3837024" y="2497849"/>
                  <a:ext cx="409709" cy="1494612"/>
                  <a:chOff x="6201526" y="1646074"/>
                  <a:chExt cx="206422" cy="846521"/>
                </a:xfrm>
                <a:grpFill/>
              </p:grpSpPr>
              <p:sp>
                <p:nvSpPr>
                  <p:cNvPr id="212" name="Rectangle 211">
                    <a:extLst>
                      <a:ext uri="{FF2B5EF4-FFF2-40B4-BE49-F238E27FC236}">
                        <a16:creationId xmlns:a16="http://schemas.microsoft.com/office/drawing/2014/main" id="{2AB8B01B-91C4-28A5-5059-74700A52D007}"/>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13" name="Oval 212">
                    <a:extLst>
                      <a:ext uri="{FF2B5EF4-FFF2-40B4-BE49-F238E27FC236}">
                        <a16:creationId xmlns:a16="http://schemas.microsoft.com/office/drawing/2014/main" id="{DBB3B14F-831A-063D-DC3F-0CFDD79A664E}"/>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4" name="Oval 213">
                    <a:extLst>
                      <a:ext uri="{FF2B5EF4-FFF2-40B4-BE49-F238E27FC236}">
                        <a16:creationId xmlns:a16="http://schemas.microsoft.com/office/drawing/2014/main" id="{2E840ACB-58BB-E8FC-8240-DA21E88332AC}"/>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5" name="Oval 214">
                    <a:extLst>
                      <a:ext uri="{FF2B5EF4-FFF2-40B4-BE49-F238E27FC236}">
                        <a16:creationId xmlns:a16="http://schemas.microsoft.com/office/drawing/2014/main" id="{F76080FA-B741-0D9F-5968-A61A2EBF17AB}"/>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6" name="Oval 215">
                    <a:extLst>
                      <a:ext uri="{FF2B5EF4-FFF2-40B4-BE49-F238E27FC236}">
                        <a16:creationId xmlns:a16="http://schemas.microsoft.com/office/drawing/2014/main" id="{FB76BB75-D441-2F7C-4B2A-056B903FB10E}"/>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7" name="TextBox 216">
                    <a:extLst>
                      <a:ext uri="{FF2B5EF4-FFF2-40B4-BE49-F238E27FC236}">
                        <a16:creationId xmlns:a16="http://schemas.microsoft.com/office/drawing/2014/main" id="{E01A927B-7A31-BF58-90BF-14BACDF84A8C}"/>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11" name="Straight Arrow Connector 210">
                  <a:extLst>
                    <a:ext uri="{FF2B5EF4-FFF2-40B4-BE49-F238E27FC236}">
                      <a16:creationId xmlns:a16="http://schemas.microsoft.com/office/drawing/2014/main" id="{17250468-9B95-4CD1-8531-1734752ACFFA}"/>
                    </a:ext>
                  </a:extLst>
                </p:cNvPr>
                <p:cNvCxnSpPr/>
                <p:nvPr/>
              </p:nvCxnSpPr>
              <p:spPr bwMode="auto">
                <a:xfrm flipV="1">
                  <a:off x="3200400" y="3175072"/>
                  <a:ext cx="609777"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5" name="TextBox 204">
                <a:extLst>
                  <a:ext uri="{FF2B5EF4-FFF2-40B4-BE49-F238E27FC236}">
                    <a16:creationId xmlns:a16="http://schemas.microsoft.com/office/drawing/2014/main" id="{11D644AA-EFF7-BFC3-4219-B712BD93CF19}"/>
                  </a:ext>
                </a:extLst>
              </p:cNvPr>
              <p:cNvSpPr txBox="1"/>
              <p:nvPr/>
            </p:nvSpPr>
            <p:spPr>
              <a:xfrm>
                <a:off x="2852908" y="2755283"/>
                <a:ext cx="989285"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&lt;Tx-1&gt;</a:t>
                </a:r>
              </a:p>
            </p:txBody>
          </p:sp>
          <p:sp>
            <p:nvSpPr>
              <p:cNvPr id="206" name="TextBox 205">
                <a:extLst>
                  <a:ext uri="{FF2B5EF4-FFF2-40B4-BE49-F238E27FC236}">
                    <a16:creationId xmlns:a16="http://schemas.microsoft.com/office/drawing/2014/main" id="{0D7E76EA-616F-0E13-7673-E40D64AA6C34}"/>
                  </a:ext>
                </a:extLst>
              </p:cNvPr>
              <p:cNvSpPr txBox="1"/>
              <p:nvPr/>
            </p:nvSpPr>
            <p:spPr>
              <a:xfrm>
                <a:off x="3696861" y="1847312"/>
                <a:ext cx="685162" cy="714022"/>
              </a:xfrm>
              <a:prstGeom prst="rect">
                <a:avLst/>
              </a:prstGeom>
              <a:grpFill/>
              <a:ln w="12700">
                <a:noFill/>
              </a:ln>
            </p:spPr>
            <p:txBody>
              <a:bodyPr wrap="square" lIns="0" tIns="0" rIns="0" bIns="34290" rtlCol="0">
                <a:spAutoFit/>
              </a:bodyPr>
              <a:lstStyle/>
              <a:p>
                <a:pPr algn="ctr"/>
                <a:r>
                  <a:rPr lang="en-US" sz="1400" dirty="0"/>
                  <a:t>Ŷ</a:t>
                </a:r>
                <a:r>
                  <a:rPr lang="en-US" sz="1400" baseline="30000" dirty="0"/>
                  <a:t>&lt;Tx&gt;</a:t>
                </a:r>
              </a:p>
            </p:txBody>
          </p:sp>
          <p:sp>
            <p:nvSpPr>
              <p:cNvPr id="207" name="TextBox 206">
                <a:extLst>
                  <a:ext uri="{FF2B5EF4-FFF2-40B4-BE49-F238E27FC236}">
                    <a16:creationId xmlns:a16="http://schemas.microsoft.com/office/drawing/2014/main" id="{D8D68AB3-B358-79DC-3EAF-0D5112BC2501}"/>
                  </a:ext>
                </a:extLst>
              </p:cNvPr>
              <p:cNvSpPr txBox="1"/>
              <p:nvPr/>
            </p:nvSpPr>
            <p:spPr>
              <a:xfrm>
                <a:off x="3747547" y="4463499"/>
                <a:ext cx="685162" cy="714022"/>
              </a:xfrm>
              <a:prstGeom prst="rect">
                <a:avLst/>
              </a:prstGeom>
              <a:grpFill/>
              <a:ln w="12700">
                <a:noFill/>
              </a:ln>
            </p:spPr>
            <p:txBody>
              <a:bodyPr wrap="square" lIns="0" tIns="0" rIns="0" bIns="34290" rtlCol="0">
                <a:spAutoFit/>
              </a:bodyPr>
              <a:lstStyle/>
              <a:p>
                <a:pPr algn="ctr"/>
                <a:r>
                  <a:rPr lang="en-US" sz="1400" dirty="0"/>
                  <a:t>X</a:t>
                </a:r>
                <a:r>
                  <a:rPr lang="en-US" sz="1400" baseline="30000" dirty="0"/>
                  <a:t>&lt;Tx&gt;</a:t>
                </a:r>
              </a:p>
            </p:txBody>
          </p:sp>
          <p:cxnSp>
            <p:nvCxnSpPr>
              <p:cNvPr id="208" name="Straight Arrow Connector 207">
                <a:extLst>
                  <a:ext uri="{FF2B5EF4-FFF2-40B4-BE49-F238E27FC236}">
                    <a16:creationId xmlns:a16="http://schemas.microsoft.com/office/drawing/2014/main" id="{326275D5-9492-0CDB-338B-291B59484384}"/>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a:extLst>
                  <a:ext uri="{FF2B5EF4-FFF2-40B4-BE49-F238E27FC236}">
                    <a16:creationId xmlns:a16="http://schemas.microsoft.com/office/drawing/2014/main" id="{0AB06A6B-2D82-F053-0C7C-0055A67FA0E6}"/>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6" name="TextBox 165">
              <a:extLst>
                <a:ext uri="{FF2B5EF4-FFF2-40B4-BE49-F238E27FC236}">
                  <a16:creationId xmlns:a16="http://schemas.microsoft.com/office/drawing/2014/main" id="{DAA00FE0-426A-552C-9464-0BFAFE8C431C}"/>
                </a:ext>
              </a:extLst>
            </p:cNvPr>
            <p:cNvSpPr txBox="1"/>
            <p:nvPr/>
          </p:nvSpPr>
          <p:spPr>
            <a:xfrm>
              <a:off x="7276823" y="1844769"/>
              <a:ext cx="396897" cy="277077"/>
            </a:xfrm>
            <a:prstGeom prst="rect">
              <a:avLst/>
            </a:prstGeom>
            <a:grpFill/>
            <a:ln w="12700">
              <a:noFill/>
            </a:ln>
          </p:spPr>
          <p:txBody>
            <a:bodyPr wrap="square" lIns="0" tIns="0" rIns="0" bIns="34290" rtlCol="0">
              <a:spAutoFit/>
            </a:bodyPr>
            <a:lstStyle/>
            <a:p>
              <a:pPr algn="ctr"/>
              <a:r>
                <a:rPr lang="en-US" sz="1400" b="1" dirty="0"/>
                <a:t>…</a:t>
              </a:r>
              <a:endParaRPr lang="en-US" sz="1400" b="1" baseline="30000" dirty="0"/>
            </a:p>
          </p:txBody>
        </p:sp>
        <p:grpSp>
          <p:nvGrpSpPr>
            <p:cNvPr id="167" name="Group 166">
              <a:extLst>
                <a:ext uri="{FF2B5EF4-FFF2-40B4-BE49-F238E27FC236}">
                  <a16:creationId xmlns:a16="http://schemas.microsoft.com/office/drawing/2014/main" id="{860181C2-F73F-878B-464E-1F52B01EBFA1}"/>
                </a:ext>
              </a:extLst>
            </p:cNvPr>
            <p:cNvGrpSpPr/>
            <p:nvPr/>
          </p:nvGrpSpPr>
          <p:grpSpPr>
            <a:xfrm>
              <a:off x="7462359" y="1194051"/>
              <a:ext cx="893991" cy="1310546"/>
              <a:chOff x="2838735" y="1847312"/>
              <a:chExt cx="1543288" cy="2145149"/>
            </a:xfrm>
            <a:grpFill/>
          </p:grpSpPr>
          <p:grpSp>
            <p:nvGrpSpPr>
              <p:cNvPr id="192" name="Group 191">
                <a:extLst>
                  <a:ext uri="{FF2B5EF4-FFF2-40B4-BE49-F238E27FC236}">
                    <a16:creationId xmlns:a16="http://schemas.microsoft.com/office/drawing/2014/main" id="{79F73337-14EE-8F27-B27D-69CB3B3DFBB1}"/>
                  </a:ext>
                </a:extLst>
              </p:cNvPr>
              <p:cNvGrpSpPr/>
              <p:nvPr/>
            </p:nvGrpSpPr>
            <p:grpSpPr>
              <a:xfrm>
                <a:off x="3200400" y="2497849"/>
                <a:ext cx="1046333" cy="1494612"/>
                <a:chOff x="3200400" y="2497849"/>
                <a:chExt cx="1046333" cy="1494612"/>
              </a:xfrm>
              <a:grpFill/>
            </p:grpSpPr>
            <p:grpSp>
              <p:nvGrpSpPr>
                <p:cNvPr id="196" name="Group 195">
                  <a:extLst>
                    <a:ext uri="{FF2B5EF4-FFF2-40B4-BE49-F238E27FC236}">
                      <a16:creationId xmlns:a16="http://schemas.microsoft.com/office/drawing/2014/main" id="{012F360A-7C29-4B9D-4AB6-CCE08C478038}"/>
                    </a:ext>
                  </a:extLst>
                </p:cNvPr>
                <p:cNvGrpSpPr/>
                <p:nvPr/>
              </p:nvGrpSpPr>
              <p:grpSpPr>
                <a:xfrm>
                  <a:off x="3837024" y="2497849"/>
                  <a:ext cx="409709" cy="1494612"/>
                  <a:chOff x="6201526" y="1646074"/>
                  <a:chExt cx="206422" cy="846521"/>
                </a:xfrm>
                <a:grpFill/>
              </p:grpSpPr>
              <p:sp>
                <p:nvSpPr>
                  <p:cNvPr id="198" name="Rectangle 197">
                    <a:extLst>
                      <a:ext uri="{FF2B5EF4-FFF2-40B4-BE49-F238E27FC236}">
                        <a16:creationId xmlns:a16="http://schemas.microsoft.com/office/drawing/2014/main" id="{BAA71634-323A-3B36-916D-F8A732BA5A36}"/>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99" name="Oval 198">
                    <a:extLst>
                      <a:ext uri="{FF2B5EF4-FFF2-40B4-BE49-F238E27FC236}">
                        <a16:creationId xmlns:a16="http://schemas.microsoft.com/office/drawing/2014/main" id="{DEB13CF9-703F-F311-FB43-D275E22B2F31}"/>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0" name="Oval 199">
                    <a:extLst>
                      <a:ext uri="{FF2B5EF4-FFF2-40B4-BE49-F238E27FC236}">
                        <a16:creationId xmlns:a16="http://schemas.microsoft.com/office/drawing/2014/main" id="{A5D67345-8265-DBF7-48D0-0F5F7F71EB6A}"/>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1" name="Oval 200">
                    <a:extLst>
                      <a:ext uri="{FF2B5EF4-FFF2-40B4-BE49-F238E27FC236}">
                        <a16:creationId xmlns:a16="http://schemas.microsoft.com/office/drawing/2014/main" id="{73703349-7893-D3CC-CD22-53C92FEF7AF0}"/>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2" name="Oval 201">
                    <a:extLst>
                      <a:ext uri="{FF2B5EF4-FFF2-40B4-BE49-F238E27FC236}">
                        <a16:creationId xmlns:a16="http://schemas.microsoft.com/office/drawing/2014/main" id="{CE37D2AE-F651-5F39-D338-ABE842DE27A5}"/>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3" name="TextBox 202">
                    <a:extLst>
                      <a:ext uri="{FF2B5EF4-FFF2-40B4-BE49-F238E27FC236}">
                        <a16:creationId xmlns:a16="http://schemas.microsoft.com/office/drawing/2014/main" id="{43B951A5-2C93-1DF9-BEAD-864CB1DEF69A}"/>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197" name="Straight Arrow Connector 196">
                  <a:extLst>
                    <a:ext uri="{FF2B5EF4-FFF2-40B4-BE49-F238E27FC236}">
                      <a16:creationId xmlns:a16="http://schemas.microsoft.com/office/drawing/2014/main" id="{701357D3-2AAA-7238-2D7A-4AA4DED778DF}"/>
                    </a:ext>
                  </a:extLst>
                </p:cNvPr>
                <p:cNvCxnSpPr/>
                <p:nvPr/>
              </p:nvCxnSpPr>
              <p:spPr bwMode="auto">
                <a:xfrm flipV="1">
                  <a:off x="3200400" y="3175072"/>
                  <a:ext cx="609777"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3" name="TextBox 192">
                <a:extLst>
                  <a:ext uri="{FF2B5EF4-FFF2-40B4-BE49-F238E27FC236}">
                    <a16:creationId xmlns:a16="http://schemas.microsoft.com/office/drawing/2014/main" id="{FF07BCAE-E029-7A75-024E-712A286EA3A0}"/>
                  </a:ext>
                </a:extLst>
              </p:cNvPr>
              <p:cNvSpPr txBox="1"/>
              <p:nvPr/>
            </p:nvSpPr>
            <p:spPr>
              <a:xfrm>
                <a:off x="2838735" y="2755285"/>
                <a:ext cx="1105782"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&lt;Ty-1&gt;</a:t>
                </a:r>
              </a:p>
            </p:txBody>
          </p:sp>
          <p:sp>
            <p:nvSpPr>
              <p:cNvPr id="194" name="TextBox 193">
                <a:extLst>
                  <a:ext uri="{FF2B5EF4-FFF2-40B4-BE49-F238E27FC236}">
                    <a16:creationId xmlns:a16="http://schemas.microsoft.com/office/drawing/2014/main" id="{BEB3BB46-0A4D-1951-15C1-602A06D74A00}"/>
                  </a:ext>
                </a:extLst>
              </p:cNvPr>
              <p:cNvSpPr txBox="1"/>
              <p:nvPr/>
            </p:nvSpPr>
            <p:spPr>
              <a:xfrm>
                <a:off x="3696861" y="1847312"/>
                <a:ext cx="685162" cy="714022"/>
              </a:xfrm>
              <a:prstGeom prst="rect">
                <a:avLst/>
              </a:prstGeom>
              <a:grpFill/>
              <a:ln w="12700">
                <a:noFill/>
              </a:ln>
            </p:spPr>
            <p:txBody>
              <a:bodyPr wrap="square" lIns="0" tIns="0" rIns="0" bIns="34290" rtlCol="0">
                <a:spAutoFit/>
              </a:bodyPr>
              <a:lstStyle/>
              <a:p>
                <a:pPr algn="ctr"/>
                <a:r>
                  <a:rPr lang="en-US" sz="1400" dirty="0"/>
                  <a:t>Ŷ</a:t>
                </a:r>
                <a:r>
                  <a:rPr lang="en-US" sz="1400" baseline="30000" dirty="0"/>
                  <a:t>&lt;Ty&gt;</a:t>
                </a:r>
              </a:p>
            </p:txBody>
          </p:sp>
          <p:cxnSp>
            <p:nvCxnSpPr>
              <p:cNvPr id="195" name="Straight Arrow Connector 194">
                <a:extLst>
                  <a:ext uri="{FF2B5EF4-FFF2-40B4-BE49-F238E27FC236}">
                    <a16:creationId xmlns:a16="http://schemas.microsoft.com/office/drawing/2014/main" id="{79EA25A8-9399-4E97-C3D8-F76EDA79875D}"/>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8" name="Straight Arrow Connector 167">
              <a:extLst>
                <a:ext uri="{FF2B5EF4-FFF2-40B4-BE49-F238E27FC236}">
                  <a16:creationId xmlns:a16="http://schemas.microsoft.com/office/drawing/2014/main" id="{CA23A8CF-0C3D-7858-F052-BD10FFFFBAEF}"/>
                </a:ext>
              </a:extLst>
            </p:cNvPr>
            <p:cNvCxnSpPr/>
            <p:nvPr/>
          </p:nvCxnSpPr>
          <p:spPr bwMode="auto">
            <a:xfrm flipV="1">
              <a:off x="8378992" y="1999932"/>
              <a:ext cx="353229"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9" name="TextBox 168">
              <a:extLst>
                <a:ext uri="{FF2B5EF4-FFF2-40B4-BE49-F238E27FC236}">
                  <a16:creationId xmlns:a16="http://schemas.microsoft.com/office/drawing/2014/main" id="{9308FE8C-5957-A975-1378-CCDD19BC2FA7}"/>
                </a:ext>
              </a:extLst>
            </p:cNvPr>
            <p:cNvSpPr txBox="1"/>
            <p:nvPr/>
          </p:nvSpPr>
          <p:spPr>
            <a:xfrm>
              <a:off x="8277979" y="1743469"/>
              <a:ext cx="472785"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&lt;Ty&gt;</a:t>
              </a:r>
            </a:p>
          </p:txBody>
        </p:sp>
        <p:cxnSp>
          <p:nvCxnSpPr>
            <p:cNvPr id="170" name="Straight Arrow Connector 169">
              <a:extLst>
                <a:ext uri="{FF2B5EF4-FFF2-40B4-BE49-F238E27FC236}">
                  <a16:creationId xmlns:a16="http://schemas.microsoft.com/office/drawing/2014/main" id="{86EA8E8F-6E10-29E6-56A5-38A3A43E0E5C}"/>
                </a:ext>
              </a:extLst>
            </p:cNvPr>
            <p:cNvCxnSpPr/>
            <p:nvPr/>
          </p:nvCxnSpPr>
          <p:spPr bwMode="auto">
            <a:xfrm flipV="1">
              <a:off x="5487639" y="1999344"/>
              <a:ext cx="353229"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 name="TextBox 170">
              <a:extLst>
                <a:ext uri="{FF2B5EF4-FFF2-40B4-BE49-F238E27FC236}">
                  <a16:creationId xmlns:a16="http://schemas.microsoft.com/office/drawing/2014/main" id="{0585E106-E20F-48D8-4084-B8D1A843703F}"/>
                </a:ext>
              </a:extLst>
            </p:cNvPr>
            <p:cNvSpPr txBox="1"/>
            <p:nvPr/>
          </p:nvSpPr>
          <p:spPr>
            <a:xfrm>
              <a:off x="5462515" y="1742880"/>
              <a:ext cx="464604"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&lt;2&gt;</a:t>
              </a:r>
            </a:p>
          </p:txBody>
        </p:sp>
        <p:cxnSp>
          <p:nvCxnSpPr>
            <p:cNvPr id="172" name="Straight Arrow Connector 171">
              <a:extLst>
                <a:ext uri="{FF2B5EF4-FFF2-40B4-BE49-F238E27FC236}">
                  <a16:creationId xmlns:a16="http://schemas.microsoft.com/office/drawing/2014/main" id="{02BC7726-7404-686C-507E-F1E0D8A11521}"/>
                </a:ext>
              </a:extLst>
            </p:cNvPr>
            <p:cNvCxnSpPr/>
            <p:nvPr/>
          </p:nvCxnSpPr>
          <p:spPr bwMode="auto">
            <a:xfrm flipV="1">
              <a:off x="6947536" y="1991707"/>
              <a:ext cx="353229"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 name="TextBox 172">
              <a:extLst>
                <a:ext uri="{FF2B5EF4-FFF2-40B4-BE49-F238E27FC236}">
                  <a16:creationId xmlns:a16="http://schemas.microsoft.com/office/drawing/2014/main" id="{D1D90536-5B68-FE2C-59FC-FF40CE786E39}"/>
                </a:ext>
              </a:extLst>
            </p:cNvPr>
            <p:cNvSpPr txBox="1"/>
            <p:nvPr/>
          </p:nvSpPr>
          <p:spPr>
            <a:xfrm>
              <a:off x="6858089" y="1735244"/>
              <a:ext cx="461220"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&lt;Tx&gt;</a:t>
              </a:r>
            </a:p>
          </p:txBody>
        </p:sp>
        <p:sp>
          <p:nvSpPr>
            <p:cNvPr id="174" name="Left Brace 173">
              <a:extLst>
                <a:ext uri="{FF2B5EF4-FFF2-40B4-BE49-F238E27FC236}">
                  <a16:creationId xmlns:a16="http://schemas.microsoft.com/office/drawing/2014/main" id="{ECD7D266-E15A-FA57-DA7E-F013C3431C0D}"/>
                </a:ext>
              </a:extLst>
            </p:cNvPr>
            <p:cNvSpPr/>
            <p:nvPr/>
          </p:nvSpPr>
          <p:spPr bwMode="auto">
            <a:xfrm rot="5400000">
              <a:off x="6277404" y="-865394"/>
              <a:ext cx="226933" cy="3929507"/>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175" name="Left Brace 174">
              <a:extLst>
                <a:ext uri="{FF2B5EF4-FFF2-40B4-BE49-F238E27FC236}">
                  <a16:creationId xmlns:a16="http://schemas.microsoft.com/office/drawing/2014/main" id="{FD611652-E0C4-A8A7-3CC5-D29FA81DFE36}"/>
                </a:ext>
              </a:extLst>
            </p:cNvPr>
            <p:cNvSpPr/>
            <p:nvPr/>
          </p:nvSpPr>
          <p:spPr bwMode="auto">
            <a:xfrm rot="16200000" flipV="1">
              <a:off x="5622752" y="1890401"/>
              <a:ext cx="224094" cy="2502782"/>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176" name="TextBox 175">
              <a:extLst>
                <a:ext uri="{FF2B5EF4-FFF2-40B4-BE49-F238E27FC236}">
                  <a16:creationId xmlns:a16="http://schemas.microsoft.com/office/drawing/2014/main" id="{3CF383E8-FC10-025C-726C-C72DE772CB7D}"/>
                </a:ext>
              </a:extLst>
            </p:cNvPr>
            <p:cNvSpPr txBox="1"/>
            <p:nvPr/>
          </p:nvSpPr>
          <p:spPr>
            <a:xfrm>
              <a:off x="6174296" y="776288"/>
              <a:ext cx="396897" cy="277077"/>
            </a:xfrm>
            <a:prstGeom prst="rect">
              <a:avLst/>
            </a:prstGeom>
            <a:grpFill/>
            <a:ln w="12700">
              <a:noFill/>
            </a:ln>
          </p:spPr>
          <p:txBody>
            <a:bodyPr wrap="square" lIns="0" tIns="0" rIns="0" bIns="34290" rtlCol="0">
              <a:spAutoFit/>
            </a:bodyPr>
            <a:lstStyle/>
            <a:p>
              <a:pPr algn="ctr"/>
              <a:r>
                <a:rPr lang="en-US" sz="1400" dirty="0"/>
                <a:t>T</a:t>
              </a:r>
              <a:r>
                <a:rPr lang="en-US" sz="1400" baseline="-25000" dirty="0"/>
                <a:t>Y</a:t>
              </a:r>
            </a:p>
          </p:txBody>
        </p:sp>
        <p:sp>
          <p:nvSpPr>
            <p:cNvPr id="177" name="TextBox 176">
              <a:extLst>
                <a:ext uri="{FF2B5EF4-FFF2-40B4-BE49-F238E27FC236}">
                  <a16:creationId xmlns:a16="http://schemas.microsoft.com/office/drawing/2014/main" id="{403493B4-1BAC-BE1C-4EEC-FF7B8B0058CC}"/>
                </a:ext>
              </a:extLst>
            </p:cNvPr>
            <p:cNvSpPr txBox="1"/>
            <p:nvPr/>
          </p:nvSpPr>
          <p:spPr>
            <a:xfrm>
              <a:off x="5466098" y="3209073"/>
              <a:ext cx="396897" cy="277077"/>
            </a:xfrm>
            <a:prstGeom prst="rect">
              <a:avLst/>
            </a:prstGeom>
            <a:grpFill/>
            <a:ln w="12700">
              <a:noFill/>
            </a:ln>
          </p:spPr>
          <p:txBody>
            <a:bodyPr wrap="square" lIns="0" tIns="0" rIns="0" bIns="34290" rtlCol="0">
              <a:spAutoFit/>
            </a:bodyPr>
            <a:lstStyle/>
            <a:p>
              <a:pPr algn="ctr"/>
              <a:r>
                <a:rPr lang="en-US" sz="1400" dirty="0"/>
                <a:t>T</a:t>
              </a:r>
              <a:r>
                <a:rPr lang="en-US" sz="1400" baseline="-25000" dirty="0"/>
                <a:t>X</a:t>
              </a:r>
            </a:p>
          </p:txBody>
        </p:sp>
        <p:sp>
          <p:nvSpPr>
            <p:cNvPr id="178" name="TextBox 177">
              <a:extLst>
                <a:ext uri="{FF2B5EF4-FFF2-40B4-BE49-F238E27FC236}">
                  <a16:creationId xmlns:a16="http://schemas.microsoft.com/office/drawing/2014/main" id="{10EBAE49-E6F3-E5F7-D7AF-2BA35AF911DD}"/>
                </a:ext>
              </a:extLst>
            </p:cNvPr>
            <p:cNvSpPr txBox="1"/>
            <p:nvPr/>
          </p:nvSpPr>
          <p:spPr>
            <a:xfrm>
              <a:off x="4222100" y="254185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79" name="TextBox 178">
              <a:extLst>
                <a:ext uri="{FF2B5EF4-FFF2-40B4-BE49-F238E27FC236}">
                  <a16:creationId xmlns:a16="http://schemas.microsoft.com/office/drawing/2014/main" id="{A5F06E5A-DF18-1269-C347-A1B4C81E8735}"/>
                </a:ext>
              </a:extLst>
            </p:cNvPr>
            <p:cNvSpPr txBox="1"/>
            <p:nvPr/>
          </p:nvSpPr>
          <p:spPr>
            <a:xfrm>
              <a:off x="4212736" y="1340969"/>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0" name="TextBox 179">
              <a:extLst>
                <a:ext uri="{FF2B5EF4-FFF2-40B4-BE49-F238E27FC236}">
                  <a16:creationId xmlns:a16="http://schemas.microsoft.com/office/drawing/2014/main" id="{E63404B1-ACBA-0A03-A545-85C4BA9A3C5C}"/>
                </a:ext>
              </a:extLst>
            </p:cNvPr>
            <p:cNvSpPr txBox="1"/>
            <p:nvPr/>
          </p:nvSpPr>
          <p:spPr>
            <a:xfrm>
              <a:off x="4783928" y="2051534"/>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1" name="TextBox 180">
              <a:extLst>
                <a:ext uri="{FF2B5EF4-FFF2-40B4-BE49-F238E27FC236}">
                  <a16:creationId xmlns:a16="http://schemas.microsoft.com/office/drawing/2014/main" id="{E8C95860-0DD3-B5D7-CE7B-F3287F0FA019}"/>
                </a:ext>
              </a:extLst>
            </p:cNvPr>
            <p:cNvSpPr txBox="1"/>
            <p:nvPr/>
          </p:nvSpPr>
          <p:spPr>
            <a:xfrm>
              <a:off x="4952415" y="2544491"/>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2" name="TextBox 181">
              <a:extLst>
                <a:ext uri="{FF2B5EF4-FFF2-40B4-BE49-F238E27FC236}">
                  <a16:creationId xmlns:a16="http://schemas.microsoft.com/office/drawing/2014/main" id="{DC0F617F-8E62-94B4-1FF8-4D20DBEEC7AA}"/>
                </a:ext>
              </a:extLst>
            </p:cNvPr>
            <p:cNvSpPr txBox="1"/>
            <p:nvPr/>
          </p:nvSpPr>
          <p:spPr>
            <a:xfrm>
              <a:off x="4943051" y="1343607"/>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3" name="TextBox 182">
              <a:extLst>
                <a:ext uri="{FF2B5EF4-FFF2-40B4-BE49-F238E27FC236}">
                  <a16:creationId xmlns:a16="http://schemas.microsoft.com/office/drawing/2014/main" id="{F6E3D85A-73A4-D95D-77D0-46249D99CE15}"/>
                </a:ext>
              </a:extLst>
            </p:cNvPr>
            <p:cNvSpPr txBox="1"/>
            <p:nvPr/>
          </p:nvSpPr>
          <p:spPr>
            <a:xfrm>
              <a:off x="5514244" y="2054172"/>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4" name="TextBox 183">
              <a:extLst>
                <a:ext uri="{FF2B5EF4-FFF2-40B4-BE49-F238E27FC236}">
                  <a16:creationId xmlns:a16="http://schemas.microsoft.com/office/drawing/2014/main" id="{E44DA727-9009-221A-F9FF-0BB3F9187B5B}"/>
                </a:ext>
              </a:extLst>
            </p:cNvPr>
            <p:cNvSpPr txBox="1"/>
            <p:nvPr/>
          </p:nvSpPr>
          <p:spPr>
            <a:xfrm>
              <a:off x="6382514" y="254185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5" name="TextBox 184">
              <a:extLst>
                <a:ext uri="{FF2B5EF4-FFF2-40B4-BE49-F238E27FC236}">
                  <a16:creationId xmlns:a16="http://schemas.microsoft.com/office/drawing/2014/main" id="{7B396383-6D2A-C54E-B4C9-8982DCA5A271}"/>
                </a:ext>
              </a:extLst>
            </p:cNvPr>
            <p:cNvSpPr txBox="1"/>
            <p:nvPr/>
          </p:nvSpPr>
          <p:spPr>
            <a:xfrm>
              <a:off x="6373150" y="1340969"/>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6" name="TextBox 185">
              <a:extLst>
                <a:ext uri="{FF2B5EF4-FFF2-40B4-BE49-F238E27FC236}">
                  <a16:creationId xmlns:a16="http://schemas.microsoft.com/office/drawing/2014/main" id="{0F0EDE0F-71EB-490F-1C52-B806E4991816}"/>
                </a:ext>
              </a:extLst>
            </p:cNvPr>
            <p:cNvSpPr txBox="1"/>
            <p:nvPr/>
          </p:nvSpPr>
          <p:spPr>
            <a:xfrm>
              <a:off x="6944341" y="2051534"/>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7" name="TextBox 186">
              <a:extLst>
                <a:ext uri="{FF2B5EF4-FFF2-40B4-BE49-F238E27FC236}">
                  <a16:creationId xmlns:a16="http://schemas.microsoft.com/office/drawing/2014/main" id="{64DFA2B8-5F1B-97F3-309B-70379CAE7C85}"/>
                </a:ext>
              </a:extLst>
            </p:cNvPr>
            <p:cNvSpPr txBox="1"/>
            <p:nvPr/>
          </p:nvSpPr>
          <p:spPr>
            <a:xfrm>
              <a:off x="7755636" y="2567216"/>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8" name="TextBox 187">
              <a:extLst>
                <a:ext uri="{FF2B5EF4-FFF2-40B4-BE49-F238E27FC236}">
                  <a16:creationId xmlns:a16="http://schemas.microsoft.com/office/drawing/2014/main" id="{174876BC-C3E4-5830-365D-D239D1B573D6}"/>
                </a:ext>
              </a:extLst>
            </p:cNvPr>
            <p:cNvSpPr txBox="1"/>
            <p:nvPr/>
          </p:nvSpPr>
          <p:spPr>
            <a:xfrm>
              <a:off x="7746273" y="136633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9" name="TextBox 188">
              <a:extLst>
                <a:ext uri="{FF2B5EF4-FFF2-40B4-BE49-F238E27FC236}">
                  <a16:creationId xmlns:a16="http://schemas.microsoft.com/office/drawing/2014/main" id="{7942A6E3-4650-2EFA-5E90-DEE02C35D4D1}"/>
                </a:ext>
              </a:extLst>
            </p:cNvPr>
            <p:cNvSpPr txBox="1"/>
            <p:nvPr/>
          </p:nvSpPr>
          <p:spPr>
            <a:xfrm>
              <a:off x="8317465" y="2076898"/>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90" name="TextBox 189">
              <a:extLst>
                <a:ext uri="{FF2B5EF4-FFF2-40B4-BE49-F238E27FC236}">
                  <a16:creationId xmlns:a16="http://schemas.microsoft.com/office/drawing/2014/main" id="{420478EB-B6D9-31CA-1DAD-7514CBFF64CF}"/>
                </a:ext>
              </a:extLst>
            </p:cNvPr>
            <p:cNvSpPr txBox="1"/>
            <p:nvPr/>
          </p:nvSpPr>
          <p:spPr>
            <a:xfrm>
              <a:off x="6272248" y="2043742"/>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91" name="TextBox 190">
              <a:extLst>
                <a:ext uri="{FF2B5EF4-FFF2-40B4-BE49-F238E27FC236}">
                  <a16:creationId xmlns:a16="http://schemas.microsoft.com/office/drawing/2014/main" id="{10F5FB42-DC36-4F6D-9CC8-3CA93AFEB39B}"/>
                </a:ext>
              </a:extLst>
            </p:cNvPr>
            <p:cNvSpPr txBox="1"/>
            <p:nvPr/>
          </p:nvSpPr>
          <p:spPr>
            <a:xfrm>
              <a:off x="7620325" y="2066871"/>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334" name="Left Brace 333">
              <a:extLst>
                <a:ext uri="{FF2B5EF4-FFF2-40B4-BE49-F238E27FC236}">
                  <a16:creationId xmlns:a16="http://schemas.microsoft.com/office/drawing/2014/main" id="{B830EB5E-E26F-2314-0BA4-E6D4624EEE27}"/>
                </a:ext>
              </a:extLst>
            </p:cNvPr>
            <p:cNvSpPr/>
            <p:nvPr/>
          </p:nvSpPr>
          <p:spPr bwMode="auto">
            <a:xfrm rot="16200000" flipV="1">
              <a:off x="6327738" y="1515793"/>
              <a:ext cx="178993" cy="3923513"/>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335" name="TextBox 334">
              <a:extLst>
                <a:ext uri="{FF2B5EF4-FFF2-40B4-BE49-F238E27FC236}">
                  <a16:creationId xmlns:a16="http://schemas.microsoft.com/office/drawing/2014/main" id="{91E34A3B-3E65-2084-87D3-D0359A5A5FA1}"/>
                </a:ext>
              </a:extLst>
            </p:cNvPr>
            <p:cNvSpPr txBox="1"/>
            <p:nvPr/>
          </p:nvSpPr>
          <p:spPr>
            <a:xfrm>
              <a:off x="6236578" y="3571486"/>
              <a:ext cx="396897" cy="250068"/>
            </a:xfrm>
            <a:prstGeom prst="rect">
              <a:avLst/>
            </a:prstGeom>
            <a:grpFill/>
            <a:ln w="12700">
              <a:noFill/>
            </a:ln>
          </p:spPr>
          <p:txBody>
            <a:bodyPr wrap="square" lIns="0" tIns="0" rIns="0" bIns="34290" rtlCol="0">
              <a:spAutoFit/>
            </a:bodyPr>
            <a:lstStyle/>
            <a:p>
              <a:pPr algn="ctr"/>
              <a:r>
                <a:rPr lang="en-US" sz="1400" dirty="0"/>
                <a:t>T</a:t>
              </a:r>
              <a:endParaRPr lang="en-US" sz="1400" baseline="-25000" dirty="0"/>
            </a:p>
          </p:txBody>
        </p:sp>
      </p:grpSp>
      <p:grpSp>
        <p:nvGrpSpPr>
          <p:cNvPr id="338" name="Group 337">
            <a:extLst>
              <a:ext uri="{FF2B5EF4-FFF2-40B4-BE49-F238E27FC236}">
                <a16:creationId xmlns:a16="http://schemas.microsoft.com/office/drawing/2014/main" id="{875ED5B9-7117-F230-7E37-D6FF9FE95EA5}"/>
              </a:ext>
            </a:extLst>
          </p:cNvPr>
          <p:cNvGrpSpPr/>
          <p:nvPr/>
        </p:nvGrpSpPr>
        <p:grpSpPr>
          <a:xfrm>
            <a:off x="328609" y="2976275"/>
            <a:ext cx="6126047" cy="1805275"/>
            <a:chOff x="328609" y="2976275"/>
            <a:chExt cx="6126047" cy="1805275"/>
          </a:xfrm>
        </p:grpSpPr>
        <p:graphicFrame>
          <p:nvGraphicFramePr>
            <p:cNvPr id="75" name="Object 74">
              <a:extLst>
                <a:ext uri="{FF2B5EF4-FFF2-40B4-BE49-F238E27FC236}">
                  <a16:creationId xmlns:a16="http://schemas.microsoft.com/office/drawing/2014/main" id="{58FB8D93-FD7B-4E6C-7EBC-284860C230A2}"/>
                </a:ext>
              </a:extLst>
            </p:cNvPr>
            <p:cNvGraphicFramePr>
              <a:graphicFrameLocks noChangeAspect="1"/>
            </p:cNvGraphicFramePr>
            <p:nvPr>
              <p:extLst>
                <p:ext uri="{D42A27DB-BD31-4B8C-83A1-F6EECF244321}">
                  <p14:modId xmlns:p14="http://schemas.microsoft.com/office/powerpoint/2010/main" val="179606816"/>
                </p:ext>
              </p:extLst>
            </p:nvPr>
          </p:nvGraphicFramePr>
          <p:xfrm>
            <a:off x="328609" y="2976275"/>
            <a:ext cx="4071937" cy="1400175"/>
          </p:xfrm>
          <a:graphic>
            <a:graphicData uri="http://schemas.openxmlformats.org/presentationml/2006/ole">
              <mc:AlternateContent xmlns:mc="http://schemas.openxmlformats.org/markup-compatibility/2006">
                <mc:Choice xmlns:v="urn:schemas-microsoft-com:vml" Requires="v">
                  <p:oleObj name="Equation" r:id="rId2" imgW="2400120" imgH="825480" progId="Equation.DSMT4">
                    <p:embed/>
                  </p:oleObj>
                </mc:Choice>
                <mc:Fallback>
                  <p:oleObj name="Equation" r:id="rId2" imgW="2400120" imgH="825480" progId="Equation.DSMT4">
                    <p:embed/>
                    <p:pic>
                      <p:nvPicPr>
                        <p:cNvPr id="0" name=""/>
                        <p:cNvPicPr/>
                        <p:nvPr/>
                      </p:nvPicPr>
                      <p:blipFill>
                        <a:blip r:embed="rId3"/>
                        <a:stretch>
                          <a:fillRect/>
                        </a:stretch>
                      </p:blipFill>
                      <p:spPr>
                        <a:xfrm>
                          <a:off x="328609" y="2976275"/>
                          <a:ext cx="4071937" cy="1400175"/>
                        </a:xfrm>
                        <a:prstGeom prst="rect">
                          <a:avLst/>
                        </a:prstGeom>
                      </p:spPr>
                    </p:pic>
                  </p:oleObj>
                </mc:Fallback>
              </mc:AlternateContent>
            </a:graphicData>
          </a:graphic>
        </p:graphicFrame>
        <p:graphicFrame>
          <p:nvGraphicFramePr>
            <p:cNvPr id="331" name="Object 330">
              <a:extLst>
                <a:ext uri="{FF2B5EF4-FFF2-40B4-BE49-F238E27FC236}">
                  <a16:creationId xmlns:a16="http://schemas.microsoft.com/office/drawing/2014/main" id="{69F26881-95F9-F930-FE3E-8BE6C975F33A}"/>
                </a:ext>
              </a:extLst>
            </p:cNvPr>
            <p:cNvGraphicFramePr>
              <a:graphicFrameLocks noChangeAspect="1"/>
            </p:cNvGraphicFramePr>
            <p:nvPr>
              <p:extLst>
                <p:ext uri="{D42A27DB-BD31-4B8C-83A1-F6EECF244321}">
                  <p14:modId xmlns:p14="http://schemas.microsoft.com/office/powerpoint/2010/main" val="463567388"/>
                </p:ext>
              </p:extLst>
            </p:nvPr>
          </p:nvGraphicFramePr>
          <p:xfrm>
            <a:off x="5511410" y="4248150"/>
            <a:ext cx="943246" cy="484317"/>
          </p:xfrm>
          <a:graphic>
            <a:graphicData uri="http://schemas.openxmlformats.org/presentationml/2006/ole">
              <mc:AlternateContent xmlns:mc="http://schemas.openxmlformats.org/markup-compatibility/2006">
                <mc:Choice xmlns:v="urn:schemas-microsoft-com:vml" Requires="v">
                  <p:oleObj name="Equation" r:id="rId4" imgW="495000" imgH="253800" progId="Equation.DSMT4">
                    <p:embed/>
                  </p:oleObj>
                </mc:Choice>
                <mc:Fallback>
                  <p:oleObj name="Equation" r:id="rId4" imgW="495000" imgH="253800" progId="Equation.DSMT4">
                    <p:embed/>
                    <p:pic>
                      <p:nvPicPr>
                        <p:cNvPr id="0" name=""/>
                        <p:cNvPicPr/>
                        <p:nvPr/>
                      </p:nvPicPr>
                      <p:blipFill>
                        <a:blip r:embed="rId5"/>
                        <a:stretch>
                          <a:fillRect/>
                        </a:stretch>
                      </p:blipFill>
                      <p:spPr>
                        <a:xfrm>
                          <a:off x="5511410" y="4248150"/>
                          <a:ext cx="943246" cy="484317"/>
                        </a:xfrm>
                        <a:prstGeom prst="rect">
                          <a:avLst/>
                        </a:prstGeom>
                      </p:spPr>
                    </p:pic>
                  </p:oleObj>
                </mc:Fallback>
              </mc:AlternateContent>
            </a:graphicData>
          </a:graphic>
        </p:graphicFrame>
        <p:sp>
          <p:nvSpPr>
            <p:cNvPr id="332" name="Arrow: Right 331">
              <a:extLst>
                <a:ext uri="{FF2B5EF4-FFF2-40B4-BE49-F238E27FC236}">
                  <a16:creationId xmlns:a16="http://schemas.microsoft.com/office/drawing/2014/main" id="{B40A5648-64ED-75BF-A759-3A78FCB6E133}"/>
                </a:ext>
              </a:extLst>
            </p:cNvPr>
            <p:cNvSpPr/>
            <p:nvPr/>
          </p:nvSpPr>
          <p:spPr bwMode="auto">
            <a:xfrm>
              <a:off x="4725514" y="4376450"/>
              <a:ext cx="527769" cy="27707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33" name="TextBox 332">
              <a:extLst>
                <a:ext uri="{FF2B5EF4-FFF2-40B4-BE49-F238E27FC236}">
                  <a16:creationId xmlns:a16="http://schemas.microsoft.com/office/drawing/2014/main" id="{855C31F8-6917-D942-F7E4-4634BD345FD9}"/>
                </a:ext>
              </a:extLst>
            </p:cNvPr>
            <p:cNvSpPr txBox="1"/>
            <p:nvPr/>
          </p:nvSpPr>
          <p:spPr>
            <a:xfrm>
              <a:off x="389765" y="4435871"/>
              <a:ext cx="2170601" cy="311624"/>
            </a:xfrm>
            <a:prstGeom prst="rect">
              <a:avLst/>
            </a:prstGeom>
            <a:noFill/>
            <a:ln w="12700">
              <a:noFill/>
            </a:ln>
          </p:spPr>
          <p:txBody>
            <a:bodyPr wrap="square" lIns="0" tIns="0" rIns="0" bIns="34290" rtlCol="0">
              <a:spAutoFit/>
            </a:bodyPr>
            <a:lstStyle/>
            <a:p>
              <a:r>
                <a:rPr lang="en-US" dirty="0"/>
                <a:t>for t = 1, … T</a:t>
              </a:r>
              <a:endParaRPr lang="en-US" baseline="-25000" dirty="0"/>
            </a:p>
          </p:txBody>
        </p:sp>
        <p:sp>
          <p:nvSpPr>
            <p:cNvPr id="337" name="Right Bracket 336">
              <a:extLst>
                <a:ext uri="{FF2B5EF4-FFF2-40B4-BE49-F238E27FC236}">
                  <a16:creationId xmlns:a16="http://schemas.microsoft.com/office/drawing/2014/main" id="{8253821A-782B-EB54-DB68-4B650FB4CB5A}"/>
                </a:ext>
              </a:extLst>
            </p:cNvPr>
            <p:cNvSpPr/>
            <p:nvPr/>
          </p:nvSpPr>
          <p:spPr bwMode="auto">
            <a:xfrm>
              <a:off x="4294242" y="3071596"/>
              <a:ext cx="106304" cy="1709954"/>
            </a:xfrm>
            <a:prstGeom prst="rightBracket">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spTree>
    <p:extLst>
      <p:ext uri="{BB962C8B-B14F-4D97-AF65-F5344CB8AC3E}">
        <p14:creationId xmlns:p14="http://schemas.microsoft.com/office/powerpoint/2010/main" val="993194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E7135-080D-0D50-C892-60B6182E7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B07FD6-0B38-8692-D92B-561BE18B5E71}"/>
              </a:ext>
            </a:extLst>
          </p:cNvPr>
          <p:cNvSpPr>
            <a:spLocks noGrp="1"/>
          </p:cNvSpPr>
          <p:nvPr>
            <p:ph type="title"/>
          </p:nvPr>
        </p:nvSpPr>
        <p:spPr>
          <a:xfrm>
            <a:off x="1590744" y="260959"/>
            <a:ext cx="7232027" cy="490538"/>
          </a:xfrm>
        </p:spPr>
        <p:txBody>
          <a:bodyPr/>
          <a:lstStyle/>
          <a:p>
            <a:r>
              <a:rPr lang="en-US" dirty="0"/>
              <a:t>RNN Backpropagation Through Time</a:t>
            </a:r>
          </a:p>
        </p:txBody>
      </p:sp>
      <p:grpSp>
        <p:nvGrpSpPr>
          <p:cNvPr id="20" name="Group 19">
            <a:extLst>
              <a:ext uri="{FF2B5EF4-FFF2-40B4-BE49-F238E27FC236}">
                <a16:creationId xmlns:a16="http://schemas.microsoft.com/office/drawing/2014/main" id="{5D4BCFC8-5F1D-BA81-A206-0EB9A4C0FA6A}"/>
              </a:ext>
            </a:extLst>
          </p:cNvPr>
          <p:cNvGrpSpPr/>
          <p:nvPr/>
        </p:nvGrpSpPr>
        <p:grpSpPr>
          <a:xfrm>
            <a:off x="152400" y="895350"/>
            <a:ext cx="7755971" cy="3503833"/>
            <a:chOff x="1066800" y="1047750"/>
            <a:chExt cx="7755971" cy="3503833"/>
          </a:xfrm>
        </p:grpSpPr>
        <p:grpSp>
          <p:nvGrpSpPr>
            <p:cNvPr id="336" name="Group 335">
              <a:extLst>
                <a:ext uri="{FF2B5EF4-FFF2-40B4-BE49-F238E27FC236}">
                  <a16:creationId xmlns:a16="http://schemas.microsoft.com/office/drawing/2014/main" id="{3F238A1A-ED33-25D8-27F8-CD3269407B69}"/>
                </a:ext>
              </a:extLst>
            </p:cNvPr>
            <p:cNvGrpSpPr/>
            <p:nvPr/>
          </p:nvGrpSpPr>
          <p:grpSpPr>
            <a:xfrm>
              <a:off x="1066800" y="1047750"/>
              <a:ext cx="5724456" cy="3503833"/>
              <a:chOff x="4038600" y="776288"/>
              <a:chExt cx="4712164" cy="3045266"/>
            </a:xfrm>
            <a:noFill/>
          </p:grpSpPr>
          <p:grpSp>
            <p:nvGrpSpPr>
              <p:cNvPr id="162" name="Group 161">
                <a:extLst>
                  <a:ext uri="{FF2B5EF4-FFF2-40B4-BE49-F238E27FC236}">
                    <a16:creationId xmlns:a16="http://schemas.microsoft.com/office/drawing/2014/main" id="{8C5945E2-06E7-0A40-3859-95619EC57167}"/>
                  </a:ext>
                </a:extLst>
              </p:cNvPr>
              <p:cNvGrpSpPr/>
              <p:nvPr/>
            </p:nvGrpSpPr>
            <p:grpSpPr>
              <a:xfrm>
                <a:off x="4038600" y="1194051"/>
                <a:ext cx="813776" cy="1875396"/>
                <a:chOff x="3027891" y="1847312"/>
                <a:chExt cx="1404818" cy="3069718"/>
              </a:xfrm>
              <a:grpFill/>
            </p:grpSpPr>
            <p:grpSp>
              <p:nvGrpSpPr>
                <p:cNvPr id="232" name="Group 231">
                  <a:extLst>
                    <a:ext uri="{FF2B5EF4-FFF2-40B4-BE49-F238E27FC236}">
                      <a16:creationId xmlns:a16="http://schemas.microsoft.com/office/drawing/2014/main" id="{9B65E6F6-7F46-C98B-8547-4FD49A13010A}"/>
                    </a:ext>
                  </a:extLst>
                </p:cNvPr>
                <p:cNvGrpSpPr/>
                <p:nvPr/>
              </p:nvGrpSpPr>
              <p:grpSpPr>
                <a:xfrm>
                  <a:off x="3200400" y="2497849"/>
                  <a:ext cx="1046333" cy="1494612"/>
                  <a:chOff x="3200400" y="2497849"/>
                  <a:chExt cx="1046333" cy="1494612"/>
                </a:xfrm>
                <a:grpFill/>
              </p:grpSpPr>
              <p:grpSp>
                <p:nvGrpSpPr>
                  <p:cNvPr id="238" name="Group 237">
                    <a:extLst>
                      <a:ext uri="{FF2B5EF4-FFF2-40B4-BE49-F238E27FC236}">
                        <a16:creationId xmlns:a16="http://schemas.microsoft.com/office/drawing/2014/main" id="{EB2A35F0-B04F-8C75-7687-BF527666F6F3}"/>
                      </a:ext>
                    </a:extLst>
                  </p:cNvPr>
                  <p:cNvGrpSpPr/>
                  <p:nvPr/>
                </p:nvGrpSpPr>
                <p:grpSpPr>
                  <a:xfrm>
                    <a:off x="3837024" y="2497849"/>
                    <a:ext cx="409709" cy="1494612"/>
                    <a:chOff x="6201526" y="1646074"/>
                    <a:chExt cx="206422" cy="846521"/>
                  </a:xfrm>
                  <a:grpFill/>
                </p:grpSpPr>
                <p:sp>
                  <p:nvSpPr>
                    <p:cNvPr id="240" name="Rectangle 239">
                      <a:extLst>
                        <a:ext uri="{FF2B5EF4-FFF2-40B4-BE49-F238E27FC236}">
                          <a16:creationId xmlns:a16="http://schemas.microsoft.com/office/drawing/2014/main" id="{A052195F-8D0B-9F19-C307-523527829906}"/>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41" name="Oval 240">
                      <a:extLst>
                        <a:ext uri="{FF2B5EF4-FFF2-40B4-BE49-F238E27FC236}">
                          <a16:creationId xmlns:a16="http://schemas.microsoft.com/office/drawing/2014/main" id="{42FA6B0E-B74A-DE93-90CE-0321BC743159}"/>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2" name="Oval 241">
                      <a:extLst>
                        <a:ext uri="{FF2B5EF4-FFF2-40B4-BE49-F238E27FC236}">
                          <a16:creationId xmlns:a16="http://schemas.microsoft.com/office/drawing/2014/main" id="{FFCDCD0D-0C64-1B56-E25D-C9429B50612A}"/>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3" name="Oval 242">
                      <a:extLst>
                        <a:ext uri="{FF2B5EF4-FFF2-40B4-BE49-F238E27FC236}">
                          <a16:creationId xmlns:a16="http://schemas.microsoft.com/office/drawing/2014/main" id="{5F8556EA-7C91-60F3-D07F-E1DB2D56F3F4}"/>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4" name="Oval 243">
                      <a:extLst>
                        <a:ext uri="{FF2B5EF4-FFF2-40B4-BE49-F238E27FC236}">
                          <a16:creationId xmlns:a16="http://schemas.microsoft.com/office/drawing/2014/main" id="{B8842CA1-C4F8-2D36-F5B0-72E61F0D99BC}"/>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5" name="TextBox 244">
                      <a:extLst>
                        <a:ext uri="{FF2B5EF4-FFF2-40B4-BE49-F238E27FC236}">
                          <a16:creationId xmlns:a16="http://schemas.microsoft.com/office/drawing/2014/main" id="{F6C57F2A-8FC0-7B53-463D-D7415902DC85}"/>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39" name="Straight Arrow Connector 238">
                    <a:extLst>
                      <a:ext uri="{FF2B5EF4-FFF2-40B4-BE49-F238E27FC236}">
                        <a16:creationId xmlns:a16="http://schemas.microsoft.com/office/drawing/2014/main" id="{4C6187BB-7744-9849-C6DE-5BB0378B9F3E}"/>
                      </a:ext>
                    </a:extLst>
                  </p:cNvPr>
                  <p:cNvCxnSpPr/>
                  <p:nvPr/>
                </p:nvCxnSpPr>
                <p:spPr bwMode="auto">
                  <a:xfrm flipV="1">
                    <a:off x="3200400" y="3175072"/>
                    <a:ext cx="609777" cy="0"/>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3" name="TextBox 232">
                  <a:extLst>
                    <a:ext uri="{FF2B5EF4-FFF2-40B4-BE49-F238E27FC236}">
                      <a16:creationId xmlns:a16="http://schemas.microsoft.com/office/drawing/2014/main" id="{BF1B09CE-4FBC-62BD-8389-DAE28A0489F3}"/>
                    </a:ext>
                  </a:extLst>
                </p:cNvPr>
                <p:cNvSpPr txBox="1"/>
                <p:nvPr/>
              </p:nvSpPr>
              <p:spPr>
                <a:xfrm>
                  <a:off x="3027891" y="2755284"/>
                  <a:ext cx="814300"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&lt;0&gt;</a:t>
                  </a:r>
                </a:p>
              </p:txBody>
            </p:sp>
            <p:sp>
              <p:nvSpPr>
                <p:cNvPr id="234" name="TextBox 233">
                  <a:extLst>
                    <a:ext uri="{FF2B5EF4-FFF2-40B4-BE49-F238E27FC236}">
                      <a16:creationId xmlns:a16="http://schemas.microsoft.com/office/drawing/2014/main" id="{B9B6CAE4-E29F-F7B1-AB07-02E72F403DCE}"/>
                    </a:ext>
                  </a:extLst>
                </p:cNvPr>
                <p:cNvSpPr txBox="1"/>
                <p:nvPr/>
              </p:nvSpPr>
              <p:spPr>
                <a:xfrm>
                  <a:off x="3696861" y="1847312"/>
                  <a:ext cx="685164" cy="453531"/>
                </a:xfrm>
                <a:prstGeom prst="rect">
                  <a:avLst/>
                </a:prstGeom>
                <a:grpFill/>
                <a:ln w="12700">
                  <a:noFill/>
                </a:ln>
              </p:spPr>
              <p:txBody>
                <a:bodyPr wrap="square" lIns="0" tIns="0" rIns="0" bIns="34290" rtlCol="0">
                  <a:spAutoFit/>
                </a:bodyPr>
                <a:lstStyle/>
                <a:p>
                  <a:pPr algn="ctr"/>
                  <a:r>
                    <a:rPr lang="en-US" sz="1400" dirty="0"/>
                    <a:t>Ŷ</a:t>
                  </a:r>
                  <a:r>
                    <a:rPr lang="en-US" sz="1400" baseline="30000" dirty="0"/>
                    <a:t>&lt;1&gt;</a:t>
                  </a:r>
                </a:p>
              </p:txBody>
            </p:sp>
            <p:sp>
              <p:nvSpPr>
                <p:cNvPr id="235" name="TextBox 234">
                  <a:extLst>
                    <a:ext uri="{FF2B5EF4-FFF2-40B4-BE49-F238E27FC236}">
                      <a16:creationId xmlns:a16="http://schemas.microsoft.com/office/drawing/2014/main" id="{68716D63-FF30-D672-361C-3B85400D5587}"/>
                    </a:ext>
                  </a:extLst>
                </p:cNvPr>
                <p:cNvSpPr txBox="1"/>
                <p:nvPr/>
              </p:nvSpPr>
              <p:spPr>
                <a:xfrm>
                  <a:off x="3747547" y="4463499"/>
                  <a:ext cx="685162" cy="453531"/>
                </a:xfrm>
                <a:prstGeom prst="rect">
                  <a:avLst/>
                </a:prstGeom>
                <a:grpFill/>
                <a:ln w="12700">
                  <a:noFill/>
                </a:ln>
              </p:spPr>
              <p:txBody>
                <a:bodyPr wrap="square" lIns="0" tIns="0" rIns="0" bIns="34290" rtlCol="0">
                  <a:spAutoFit/>
                </a:bodyPr>
                <a:lstStyle/>
                <a:p>
                  <a:pPr algn="ctr"/>
                  <a:r>
                    <a:rPr lang="en-US" sz="1400" dirty="0"/>
                    <a:t>X</a:t>
                  </a:r>
                  <a:r>
                    <a:rPr lang="en-US" sz="1400" baseline="30000" dirty="0"/>
                    <a:t>&lt;1&gt;</a:t>
                  </a:r>
                </a:p>
              </p:txBody>
            </p:sp>
            <p:cxnSp>
              <p:nvCxnSpPr>
                <p:cNvPr id="236" name="Straight Arrow Connector 235">
                  <a:extLst>
                    <a:ext uri="{FF2B5EF4-FFF2-40B4-BE49-F238E27FC236}">
                      <a16:creationId xmlns:a16="http://schemas.microsoft.com/office/drawing/2014/main" id="{440C5F57-7CE4-ED63-4ACA-14A563C809C6}"/>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 name="Straight Arrow Connector 236">
                  <a:extLst>
                    <a:ext uri="{FF2B5EF4-FFF2-40B4-BE49-F238E27FC236}">
                      <a16:creationId xmlns:a16="http://schemas.microsoft.com/office/drawing/2014/main" id="{10E34132-9E82-7582-9F64-61F791803004}"/>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FF3F6416-3333-E75E-3B15-EAA93D5ECC48}"/>
                  </a:ext>
                </a:extLst>
              </p:cNvPr>
              <p:cNvGrpSpPr/>
              <p:nvPr/>
            </p:nvGrpSpPr>
            <p:grpSpPr>
              <a:xfrm>
                <a:off x="4761887" y="1194051"/>
                <a:ext cx="801869" cy="1875396"/>
                <a:chOff x="3048446" y="1847312"/>
                <a:chExt cx="1384263" cy="3069718"/>
              </a:xfrm>
              <a:grpFill/>
            </p:grpSpPr>
            <p:grpSp>
              <p:nvGrpSpPr>
                <p:cNvPr id="218" name="Group 217">
                  <a:extLst>
                    <a:ext uri="{FF2B5EF4-FFF2-40B4-BE49-F238E27FC236}">
                      <a16:creationId xmlns:a16="http://schemas.microsoft.com/office/drawing/2014/main" id="{3D150092-6040-B1D2-006F-925B9A241A0E}"/>
                    </a:ext>
                  </a:extLst>
                </p:cNvPr>
                <p:cNvGrpSpPr/>
                <p:nvPr/>
              </p:nvGrpSpPr>
              <p:grpSpPr>
                <a:xfrm>
                  <a:off x="3164724" y="2497849"/>
                  <a:ext cx="1082009" cy="1494612"/>
                  <a:chOff x="3164724" y="2497849"/>
                  <a:chExt cx="1082009" cy="1494612"/>
                </a:xfrm>
                <a:grpFill/>
              </p:grpSpPr>
              <p:grpSp>
                <p:nvGrpSpPr>
                  <p:cNvPr id="224" name="Group 223">
                    <a:extLst>
                      <a:ext uri="{FF2B5EF4-FFF2-40B4-BE49-F238E27FC236}">
                        <a16:creationId xmlns:a16="http://schemas.microsoft.com/office/drawing/2014/main" id="{55D2F256-F159-EC27-5341-5A9CA8E3AC94}"/>
                      </a:ext>
                    </a:extLst>
                  </p:cNvPr>
                  <p:cNvGrpSpPr/>
                  <p:nvPr/>
                </p:nvGrpSpPr>
                <p:grpSpPr>
                  <a:xfrm>
                    <a:off x="3837024" y="2497849"/>
                    <a:ext cx="409709" cy="1494612"/>
                    <a:chOff x="6201526" y="1646074"/>
                    <a:chExt cx="206422" cy="846521"/>
                  </a:xfrm>
                  <a:grpFill/>
                </p:grpSpPr>
                <p:sp>
                  <p:nvSpPr>
                    <p:cNvPr id="226" name="Rectangle 225">
                      <a:extLst>
                        <a:ext uri="{FF2B5EF4-FFF2-40B4-BE49-F238E27FC236}">
                          <a16:creationId xmlns:a16="http://schemas.microsoft.com/office/drawing/2014/main" id="{F1FEC064-210B-F0CB-2512-23EC07AEA132}"/>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27" name="Oval 226">
                      <a:extLst>
                        <a:ext uri="{FF2B5EF4-FFF2-40B4-BE49-F238E27FC236}">
                          <a16:creationId xmlns:a16="http://schemas.microsoft.com/office/drawing/2014/main" id="{0C66FBAC-7B7C-749C-DD23-871515FAB1EB}"/>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28" name="Oval 227">
                      <a:extLst>
                        <a:ext uri="{FF2B5EF4-FFF2-40B4-BE49-F238E27FC236}">
                          <a16:creationId xmlns:a16="http://schemas.microsoft.com/office/drawing/2014/main" id="{A5AAEA5C-F15A-F77E-A0B0-A8F12E46D7AA}"/>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29" name="Oval 228">
                      <a:extLst>
                        <a:ext uri="{FF2B5EF4-FFF2-40B4-BE49-F238E27FC236}">
                          <a16:creationId xmlns:a16="http://schemas.microsoft.com/office/drawing/2014/main" id="{295EC404-C74C-28F1-F199-680481B11D37}"/>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30" name="Oval 229">
                      <a:extLst>
                        <a:ext uri="{FF2B5EF4-FFF2-40B4-BE49-F238E27FC236}">
                          <a16:creationId xmlns:a16="http://schemas.microsoft.com/office/drawing/2014/main" id="{F62D6782-D029-8D45-A6BB-5B9894A6E82D}"/>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31" name="TextBox 230">
                      <a:extLst>
                        <a:ext uri="{FF2B5EF4-FFF2-40B4-BE49-F238E27FC236}">
                          <a16:creationId xmlns:a16="http://schemas.microsoft.com/office/drawing/2014/main" id="{C39466B2-1430-F8E1-4E26-A6FBE7179414}"/>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25" name="Straight Arrow Connector 224">
                    <a:extLst>
                      <a:ext uri="{FF2B5EF4-FFF2-40B4-BE49-F238E27FC236}">
                        <a16:creationId xmlns:a16="http://schemas.microsoft.com/office/drawing/2014/main" id="{7EEAA1B2-948B-E924-DE9B-39D91551743B}"/>
                      </a:ext>
                    </a:extLst>
                  </p:cNvPr>
                  <p:cNvCxnSpPr>
                    <a:cxnSpLocks/>
                  </p:cNvCxnSpPr>
                  <p:nvPr/>
                </p:nvCxnSpPr>
                <p:spPr bwMode="auto">
                  <a:xfrm>
                    <a:off x="3164724" y="3175072"/>
                    <a:ext cx="713799"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9" name="TextBox 218">
                  <a:extLst>
                    <a:ext uri="{FF2B5EF4-FFF2-40B4-BE49-F238E27FC236}">
                      <a16:creationId xmlns:a16="http://schemas.microsoft.com/office/drawing/2014/main" id="{C01E72D0-FFEB-3B72-8671-58E29C6E6AEB}"/>
                    </a:ext>
                  </a:extLst>
                </p:cNvPr>
                <p:cNvSpPr txBox="1"/>
                <p:nvPr/>
              </p:nvSpPr>
              <p:spPr>
                <a:xfrm>
                  <a:off x="3048446" y="2755284"/>
                  <a:ext cx="758071"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&lt;1&gt;</a:t>
                  </a:r>
                </a:p>
              </p:txBody>
            </p:sp>
            <p:sp>
              <p:nvSpPr>
                <p:cNvPr id="220" name="TextBox 219">
                  <a:extLst>
                    <a:ext uri="{FF2B5EF4-FFF2-40B4-BE49-F238E27FC236}">
                      <a16:creationId xmlns:a16="http://schemas.microsoft.com/office/drawing/2014/main" id="{92E0C8BC-7A27-75EB-40AE-9C74ADADBB3F}"/>
                    </a:ext>
                  </a:extLst>
                </p:cNvPr>
                <p:cNvSpPr txBox="1"/>
                <p:nvPr/>
              </p:nvSpPr>
              <p:spPr>
                <a:xfrm>
                  <a:off x="3696862" y="1847312"/>
                  <a:ext cx="685163" cy="453531"/>
                </a:xfrm>
                <a:prstGeom prst="rect">
                  <a:avLst/>
                </a:prstGeom>
                <a:grpFill/>
                <a:ln w="12700">
                  <a:noFill/>
                </a:ln>
              </p:spPr>
              <p:txBody>
                <a:bodyPr wrap="square" lIns="0" tIns="0" rIns="0" bIns="34290" rtlCol="0">
                  <a:spAutoFit/>
                </a:bodyPr>
                <a:lstStyle/>
                <a:p>
                  <a:pPr algn="ctr"/>
                  <a:r>
                    <a:rPr lang="en-US" sz="1400" dirty="0"/>
                    <a:t>Ŷ</a:t>
                  </a:r>
                  <a:r>
                    <a:rPr lang="en-US" sz="1400" baseline="30000" dirty="0"/>
                    <a:t>&lt;2&gt;</a:t>
                  </a:r>
                </a:p>
              </p:txBody>
            </p:sp>
            <p:sp>
              <p:nvSpPr>
                <p:cNvPr id="221" name="TextBox 220">
                  <a:extLst>
                    <a:ext uri="{FF2B5EF4-FFF2-40B4-BE49-F238E27FC236}">
                      <a16:creationId xmlns:a16="http://schemas.microsoft.com/office/drawing/2014/main" id="{6BF77380-4857-E28F-7267-DB1D5433C50E}"/>
                    </a:ext>
                  </a:extLst>
                </p:cNvPr>
                <p:cNvSpPr txBox="1"/>
                <p:nvPr/>
              </p:nvSpPr>
              <p:spPr>
                <a:xfrm>
                  <a:off x="3747548" y="4463499"/>
                  <a:ext cx="685161" cy="453531"/>
                </a:xfrm>
                <a:prstGeom prst="rect">
                  <a:avLst/>
                </a:prstGeom>
                <a:grpFill/>
                <a:ln w="12700">
                  <a:noFill/>
                </a:ln>
              </p:spPr>
              <p:txBody>
                <a:bodyPr wrap="square" lIns="0" tIns="0" rIns="0" bIns="34290" rtlCol="0">
                  <a:spAutoFit/>
                </a:bodyPr>
                <a:lstStyle/>
                <a:p>
                  <a:pPr algn="ctr"/>
                  <a:r>
                    <a:rPr lang="en-US" sz="1400" dirty="0"/>
                    <a:t>X</a:t>
                  </a:r>
                  <a:r>
                    <a:rPr lang="en-US" sz="1400" baseline="30000" dirty="0"/>
                    <a:t>&lt;2&gt;</a:t>
                  </a:r>
                </a:p>
              </p:txBody>
            </p:sp>
            <p:cxnSp>
              <p:nvCxnSpPr>
                <p:cNvPr id="222" name="Straight Arrow Connector 221">
                  <a:extLst>
                    <a:ext uri="{FF2B5EF4-FFF2-40B4-BE49-F238E27FC236}">
                      <a16:creationId xmlns:a16="http://schemas.microsoft.com/office/drawing/2014/main" id="{3322E0D2-55D3-A203-0824-E5CCB72F0CC1}"/>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Straight Arrow Connector 222">
                  <a:extLst>
                    <a:ext uri="{FF2B5EF4-FFF2-40B4-BE49-F238E27FC236}">
                      <a16:creationId xmlns:a16="http://schemas.microsoft.com/office/drawing/2014/main" id="{26DD9719-6B07-C5F0-DAA1-021B0AEE04B8}"/>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4" name="TextBox 163">
                <a:extLst>
                  <a:ext uri="{FF2B5EF4-FFF2-40B4-BE49-F238E27FC236}">
                    <a16:creationId xmlns:a16="http://schemas.microsoft.com/office/drawing/2014/main" id="{E75E7DEC-926D-F33B-6578-A1928AC94DAD}"/>
                  </a:ext>
                </a:extLst>
              </p:cNvPr>
              <p:cNvSpPr txBox="1"/>
              <p:nvPr/>
            </p:nvSpPr>
            <p:spPr>
              <a:xfrm>
                <a:off x="5860143" y="1858173"/>
                <a:ext cx="396897" cy="217340"/>
              </a:xfrm>
              <a:prstGeom prst="rect">
                <a:avLst/>
              </a:prstGeom>
              <a:grpFill/>
              <a:ln w="12700">
                <a:noFill/>
              </a:ln>
            </p:spPr>
            <p:txBody>
              <a:bodyPr wrap="square" lIns="0" tIns="0" rIns="0" bIns="34290" rtlCol="0">
                <a:spAutoFit/>
              </a:bodyPr>
              <a:lstStyle/>
              <a:p>
                <a:pPr algn="ctr"/>
                <a:r>
                  <a:rPr lang="en-US" sz="1400" b="1" dirty="0">
                    <a:solidFill>
                      <a:srgbClr val="92D050"/>
                    </a:solidFill>
                  </a:rPr>
                  <a:t>…</a:t>
                </a:r>
                <a:endParaRPr lang="en-US" sz="1400" b="1" baseline="30000" dirty="0">
                  <a:solidFill>
                    <a:srgbClr val="92D050"/>
                  </a:solidFill>
                </a:endParaRPr>
              </a:p>
            </p:txBody>
          </p:sp>
          <p:grpSp>
            <p:nvGrpSpPr>
              <p:cNvPr id="165" name="Group 164">
                <a:extLst>
                  <a:ext uri="{FF2B5EF4-FFF2-40B4-BE49-F238E27FC236}">
                    <a16:creationId xmlns:a16="http://schemas.microsoft.com/office/drawing/2014/main" id="{4A1B0FAF-B677-DD9D-4CFA-8F7A494A952E}"/>
                  </a:ext>
                </a:extLst>
              </p:cNvPr>
              <p:cNvGrpSpPr/>
              <p:nvPr/>
            </p:nvGrpSpPr>
            <p:grpSpPr>
              <a:xfrm>
                <a:off x="6082312" y="1194051"/>
                <a:ext cx="915139" cy="2034540"/>
                <a:chOff x="2852908" y="1847312"/>
                <a:chExt cx="1579801" cy="3330209"/>
              </a:xfrm>
              <a:grpFill/>
            </p:grpSpPr>
            <p:grpSp>
              <p:nvGrpSpPr>
                <p:cNvPr id="204" name="Group 203">
                  <a:extLst>
                    <a:ext uri="{FF2B5EF4-FFF2-40B4-BE49-F238E27FC236}">
                      <a16:creationId xmlns:a16="http://schemas.microsoft.com/office/drawing/2014/main" id="{8E4788FE-E099-9739-34FB-93D946630731}"/>
                    </a:ext>
                  </a:extLst>
                </p:cNvPr>
                <p:cNvGrpSpPr/>
                <p:nvPr/>
              </p:nvGrpSpPr>
              <p:grpSpPr>
                <a:xfrm>
                  <a:off x="3200400" y="2497849"/>
                  <a:ext cx="1046333" cy="1494612"/>
                  <a:chOff x="3200400" y="2497849"/>
                  <a:chExt cx="1046333" cy="1494612"/>
                </a:xfrm>
                <a:grpFill/>
              </p:grpSpPr>
              <p:grpSp>
                <p:nvGrpSpPr>
                  <p:cNvPr id="210" name="Group 209">
                    <a:extLst>
                      <a:ext uri="{FF2B5EF4-FFF2-40B4-BE49-F238E27FC236}">
                        <a16:creationId xmlns:a16="http://schemas.microsoft.com/office/drawing/2014/main" id="{8E6D46E4-37D5-47C4-BE61-D68B49A8391D}"/>
                      </a:ext>
                    </a:extLst>
                  </p:cNvPr>
                  <p:cNvGrpSpPr/>
                  <p:nvPr/>
                </p:nvGrpSpPr>
                <p:grpSpPr>
                  <a:xfrm>
                    <a:off x="3837024" y="2497849"/>
                    <a:ext cx="409709" cy="1494612"/>
                    <a:chOff x="6201526" y="1646074"/>
                    <a:chExt cx="206422" cy="846521"/>
                  </a:xfrm>
                  <a:grpFill/>
                </p:grpSpPr>
                <p:sp>
                  <p:nvSpPr>
                    <p:cNvPr id="212" name="Rectangle 211">
                      <a:extLst>
                        <a:ext uri="{FF2B5EF4-FFF2-40B4-BE49-F238E27FC236}">
                          <a16:creationId xmlns:a16="http://schemas.microsoft.com/office/drawing/2014/main" id="{F7EC938D-A2C6-401B-E244-D83964255452}"/>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13" name="Oval 212">
                      <a:extLst>
                        <a:ext uri="{FF2B5EF4-FFF2-40B4-BE49-F238E27FC236}">
                          <a16:creationId xmlns:a16="http://schemas.microsoft.com/office/drawing/2014/main" id="{526F219C-7CAF-3B5B-9798-7AFEFCC31FA9}"/>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4" name="Oval 213">
                      <a:extLst>
                        <a:ext uri="{FF2B5EF4-FFF2-40B4-BE49-F238E27FC236}">
                          <a16:creationId xmlns:a16="http://schemas.microsoft.com/office/drawing/2014/main" id="{2951CA95-9A61-9DEE-8721-9D0B909D7BE8}"/>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5" name="Oval 214">
                      <a:extLst>
                        <a:ext uri="{FF2B5EF4-FFF2-40B4-BE49-F238E27FC236}">
                          <a16:creationId xmlns:a16="http://schemas.microsoft.com/office/drawing/2014/main" id="{35AF1E8D-9464-BD26-DDAA-B4A558E3401D}"/>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6" name="Oval 215">
                      <a:extLst>
                        <a:ext uri="{FF2B5EF4-FFF2-40B4-BE49-F238E27FC236}">
                          <a16:creationId xmlns:a16="http://schemas.microsoft.com/office/drawing/2014/main" id="{F8762320-8093-1292-3E84-4A642D2F75EB}"/>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17" name="TextBox 216">
                      <a:extLst>
                        <a:ext uri="{FF2B5EF4-FFF2-40B4-BE49-F238E27FC236}">
                          <a16:creationId xmlns:a16="http://schemas.microsoft.com/office/drawing/2014/main" id="{EAA078DB-FF0A-4A9A-47C2-4690B9F46C7B}"/>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211" name="Straight Arrow Connector 210">
                    <a:extLst>
                      <a:ext uri="{FF2B5EF4-FFF2-40B4-BE49-F238E27FC236}">
                        <a16:creationId xmlns:a16="http://schemas.microsoft.com/office/drawing/2014/main" id="{D253496A-D9E3-55F1-63A4-C1C2AEEB415D}"/>
                      </a:ext>
                    </a:extLst>
                  </p:cNvPr>
                  <p:cNvCxnSpPr/>
                  <p:nvPr/>
                </p:nvCxnSpPr>
                <p:spPr bwMode="auto">
                  <a:xfrm flipV="1">
                    <a:off x="3200400" y="3175072"/>
                    <a:ext cx="609777"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5" name="TextBox 204">
                  <a:extLst>
                    <a:ext uri="{FF2B5EF4-FFF2-40B4-BE49-F238E27FC236}">
                      <a16:creationId xmlns:a16="http://schemas.microsoft.com/office/drawing/2014/main" id="{554D33F5-A16D-2152-F141-AB381CB88679}"/>
                    </a:ext>
                  </a:extLst>
                </p:cNvPr>
                <p:cNvSpPr txBox="1"/>
                <p:nvPr/>
              </p:nvSpPr>
              <p:spPr>
                <a:xfrm>
                  <a:off x="2852908" y="2755283"/>
                  <a:ext cx="989285"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&lt;Tx-1&gt;</a:t>
                  </a:r>
                </a:p>
              </p:txBody>
            </p:sp>
            <p:sp>
              <p:nvSpPr>
                <p:cNvPr id="206" name="TextBox 205">
                  <a:extLst>
                    <a:ext uri="{FF2B5EF4-FFF2-40B4-BE49-F238E27FC236}">
                      <a16:creationId xmlns:a16="http://schemas.microsoft.com/office/drawing/2014/main" id="{2E52B95F-74ED-804E-4BEA-27D60FE416B5}"/>
                    </a:ext>
                  </a:extLst>
                </p:cNvPr>
                <p:cNvSpPr txBox="1"/>
                <p:nvPr/>
              </p:nvSpPr>
              <p:spPr>
                <a:xfrm>
                  <a:off x="3696861" y="1847312"/>
                  <a:ext cx="685162" cy="714022"/>
                </a:xfrm>
                <a:prstGeom prst="rect">
                  <a:avLst/>
                </a:prstGeom>
                <a:grpFill/>
                <a:ln w="12700">
                  <a:noFill/>
                </a:ln>
              </p:spPr>
              <p:txBody>
                <a:bodyPr wrap="square" lIns="0" tIns="0" rIns="0" bIns="34290" rtlCol="0">
                  <a:spAutoFit/>
                </a:bodyPr>
                <a:lstStyle/>
                <a:p>
                  <a:pPr algn="ctr"/>
                  <a:r>
                    <a:rPr lang="en-US" sz="1400" dirty="0"/>
                    <a:t>Ŷ</a:t>
                  </a:r>
                  <a:r>
                    <a:rPr lang="en-US" sz="1400" baseline="30000" dirty="0"/>
                    <a:t>&lt;Tx&gt;</a:t>
                  </a:r>
                </a:p>
              </p:txBody>
            </p:sp>
            <p:sp>
              <p:nvSpPr>
                <p:cNvPr id="207" name="TextBox 206">
                  <a:extLst>
                    <a:ext uri="{FF2B5EF4-FFF2-40B4-BE49-F238E27FC236}">
                      <a16:creationId xmlns:a16="http://schemas.microsoft.com/office/drawing/2014/main" id="{6F13EC7B-BDE6-F30D-DA17-522727FFD8AD}"/>
                    </a:ext>
                  </a:extLst>
                </p:cNvPr>
                <p:cNvSpPr txBox="1"/>
                <p:nvPr/>
              </p:nvSpPr>
              <p:spPr>
                <a:xfrm>
                  <a:off x="3747547" y="4463499"/>
                  <a:ext cx="685162" cy="714022"/>
                </a:xfrm>
                <a:prstGeom prst="rect">
                  <a:avLst/>
                </a:prstGeom>
                <a:grpFill/>
                <a:ln w="12700">
                  <a:noFill/>
                </a:ln>
              </p:spPr>
              <p:txBody>
                <a:bodyPr wrap="square" lIns="0" tIns="0" rIns="0" bIns="34290" rtlCol="0">
                  <a:spAutoFit/>
                </a:bodyPr>
                <a:lstStyle/>
                <a:p>
                  <a:pPr algn="ctr"/>
                  <a:r>
                    <a:rPr lang="en-US" sz="1400" dirty="0"/>
                    <a:t>X</a:t>
                  </a:r>
                  <a:r>
                    <a:rPr lang="en-US" sz="1400" baseline="30000" dirty="0"/>
                    <a:t>&lt;Tx&gt;</a:t>
                  </a:r>
                </a:p>
              </p:txBody>
            </p:sp>
            <p:cxnSp>
              <p:nvCxnSpPr>
                <p:cNvPr id="208" name="Straight Arrow Connector 207">
                  <a:extLst>
                    <a:ext uri="{FF2B5EF4-FFF2-40B4-BE49-F238E27FC236}">
                      <a16:creationId xmlns:a16="http://schemas.microsoft.com/office/drawing/2014/main" id="{6D2AD836-BE06-4234-F2E6-D128E94F9D8A}"/>
                    </a:ext>
                  </a:extLst>
                </p:cNvPr>
                <p:cNvCxnSpPr/>
                <p:nvPr/>
              </p:nvCxnSpPr>
              <p:spPr bwMode="auto">
                <a:xfrm flipV="1">
                  <a:off x="4077222" y="4087187"/>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a:extLst>
                    <a:ext uri="{FF2B5EF4-FFF2-40B4-BE49-F238E27FC236}">
                      <a16:creationId xmlns:a16="http://schemas.microsoft.com/office/drawing/2014/main" id="{9EFEDCF8-AE7B-767D-34EC-EEBEC3CFF7CD}"/>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6" name="TextBox 165">
                <a:extLst>
                  <a:ext uri="{FF2B5EF4-FFF2-40B4-BE49-F238E27FC236}">
                    <a16:creationId xmlns:a16="http://schemas.microsoft.com/office/drawing/2014/main" id="{8DFEC2E3-8A15-8E2C-B104-B8D7232F2F61}"/>
                  </a:ext>
                </a:extLst>
              </p:cNvPr>
              <p:cNvSpPr txBox="1"/>
              <p:nvPr/>
            </p:nvSpPr>
            <p:spPr>
              <a:xfrm>
                <a:off x="7276823" y="1844769"/>
                <a:ext cx="396897" cy="217340"/>
              </a:xfrm>
              <a:prstGeom prst="rect">
                <a:avLst/>
              </a:prstGeom>
              <a:grpFill/>
              <a:ln w="12700">
                <a:noFill/>
              </a:ln>
            </p:spPr>
            <p:txBody>
              <a:bodyPr wrap="square" lIns="0" tIns="0" rIns="0" bIns="34290" rtlCol="0">
                <a:spAutoFit/>
              </a:bodyPr>
              <a:lstStyle/>
              <a:p>
                <a:pPr algn="ctr"/>
                <a:r>
                  <a:rPr lang="en-US" sz="1400" b="1" dirty="0">
                    <a:solidFill>
                      <a:srgbClr val="92D050"/>
                    </a:solidFill>
                  </a:rPr>
                  <a:t>…</a:t>
                </a:r>
                <a:endParaRPr lang="en-US" sz="1400" b="1" baseline="30000" dirty="0">
                  <a:solidFill>
                    <a:srgbClr val="92D050"/>
                  </a:solidFill>
                </a:endParaRPr>
              </a:p>
            </p:txBody>
          </p:sp>
          <p:grpSp>
            <p:nvGrpSpPr>
              <p:cNvPr id="167" name="Group 166">
                <a:extLst>
                  <a:ext uri="{FF2B5EF4-FFF2-40B4-BE49-F238E27FC236}">
                    <a16:creationId xmlns:a16="http://schemas.microsoft.com/office/drawing/2014/main" id="{F4EA9C14-B2D0-A614-878F-9C5E3420A03F}"/>
                  </a:ext>
                </a:extLst>
              </p:cNvPr>
              <p:cNvGrpSpPr/>
              <p:nvPr/>
            </p:nvGrpSpPr>
            <p:grpSpPr>
              <a:xfrm>
                <a:off x="7462359" y="1194051"/>
                <a:ext cx="893991" cy="1310546"/>
                <a:chOff x="2838735" y="1847312"/>
                <a:chExt cx="1543288" cy="2145149"/>
              </a:xfrm>
              <a:grpFill/>
            </p:grpSpPr>
            <p:grpSp>
              <p:nvGrpSpPr>
                <p:cNvPr id="192" name="Group 191">
                  <a:extLst>
                    <a:ext uri="{FF2B5EF4-FFF2-40B4-BE49-F238E27FC236}">
                      <a16:creationId xmlns:a16="http://schemas.microsoft.com/office/drawing/2014/main" id="{C4BEDFD8-0BDA-C640-E6BB-11B1953A889C}"/>
                    </a:ext>
                  </a:extLst>
                </p:cNvPr>
                <p:cNvGrpSpPr/>
                <p:nvPr/>
              </p:nvGrpSpPr>
              <p:grpSpPr>
                <a:xfrm>
                  <a:off x="3200400" y="2497849"/>
                  <a:ext cx="1046333" cy="1494612"/>
                  <a:chOff x="3200400" y="2497849"/>
                  <a:chExt cx="1046333" cy="1494612"/>
                </a:xfrm>
                <a:grpFill/>
              </p:grpSpPr>
              <p:grpSp>
                <p:nvGrpSpPr>
                  <p:cNvPr id="196" name="Group 195">
                    <a:extLst>
                      <a:ext uri="{FF2B5EF4-FFF2-40B4-BE49-F238E27FC236}">
                        <a16:creationId xmlns:a16="http://schemas.microsoft.com/office/drawing/2014/main" id="{7BB10340-0322-7359-9766-6F12BC665F4A}"/>
                      </a:ext>
                    </a:extLst>
                  </p:cNvPr>
                  <p:cNvGrpSpPr/>
                  <p:nvPr/>
                </p:nvGrpSpPr>
                <p:grpSpPr>
                  <a:xfrm>
                    <a:off x="3837024" y="2497849"/>
                    <a:ext cx="409709" cy="1494612"/>
                    <a:chOff x="6201526" y="1646074"/>
                    <a:chExt cx="206422" cy="846521"/>
                  </a:xfrm>
                  <a:grpFill/>
                </p:grpSpPr>
                <p:sp>
                  <p:nvSpPr>
                    <p:cNvPr id="198" name="Rectangle 197">
                      <a:extLst>
                        <a:ext uri="{FF2B5EF4-FFF2-40B4-BE49-F238E27FC236}">
                          <a16:creationId xmlns:a16="http://schemas.microsoft.com/office/drawing/2014/main" id="{0C365C9D-28C0-92B6-A955-AA69FF30BA08}"/>
                        </a:ext>
                      </a:extLst>
                    </p:cNvPr>
                    <p:cNvSpPr/>
                    <p:nvPr/>
                  </p:nvSpPr>
                  <p:spPr bwMode="auto">
                    <a:xfrm>
                      <a:off x="6213022" y="1646074"/>
                      <a:ext cx="188071" cy="846521"/>
                    </a:xfrm>
                    <a:prstGeom prst="rect">
                      <a:avLst/>
                    </a:prstGeom>
                    <a:grp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99" name="Oval 198">
                      <a:extLst>
                        <a:ext uri="{FF2B5EF4-FFF2-40B4-BE49-F238E27FC236}">
                          <a16:creationId xmlns:a16="http://schemas.microsoft.com/office/drawing/2014/main" id="{DDD931EE-04EE-46A7-E2EF-9E6F150A319B}"/>
                        </a:ext>
                      </a:extLst>
                    </p:cNvPr>
                    <p:cNvSpPr/>
                    <p:nvPr/>
                  </p:nvSpPr>
                  <p:spPr bwMode="auto">
                    <a:xfrm>
                      <a:off x="6248400" y="1661159"/>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0" name="Oval 199">
                      <a:extLst>
                        <a:ext uri="{FF2B5EF4-FFF2-40B4-BE49-F238E27FC236}">
                          <a16:creationId xmlns:a16="http://schemas.microsoft.com/office/drawing/2014/main" id="{F8EE818D-4D22-8B5D-7E90-1BD87F7185DE}"/>
                        </a:ext>
                      </a:extLst>
                    </p:cNvPr>
                    <p:cNvSpPr/>
                    <p:nvPr/>
                  </p:nvSpPr>
                  <p:spPr bwMode="auto">
                    <a:xfrm>
                      <a:off x="6248400" y="1851697"/>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1" name="Oval 200">
                      <a:extLst>
                        <a:ext uri="{FF2B5EF4-FFF2-40B4-BE49-F238E27FC236}">
                          <a16:creationId xmlns:a16="http://schemas.microsoft.com/office/drawing/2014/main" id="{2C539099-FBDA-4959-D6C3-6320A689D362}"/>
                        </a:ext>
                      </a:extLst>
                    </p:cNvPr>
                    <p:cNvSpPr/>
                    <p:nvPr/>
                  </p:nvSpPr>
                  <p:spPr bwMode="auto">
                    <a:xfrm>
                      <a:off x="6248400" y="2042235"/>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2" name="Oval 201">
                      <a:extLst>
                        <a:ext uri="{FF2B5EF4-FFF2-40B4-BE49-F238E27FC236}">
                          <a16:creationId xmlns:a16="http://schemas.microsoft.com/office/drawing/2014/main" id="{A54449FE-E588-AA0C-73AA-DE9E07516CBB}"/>
                        </a:ext>
                      </a:extLst>
                    </p:cNvPr>
                    <p:cNvSpPr/>
                    <p:nvPr/>
                  </p:nvSpPr>
                  <p:spPr bwMode="auto">
                    <a:xfrm>
                      <a:off x="6248400" y="2347556"/>
                      <a:ext cx="115118" cy="108879"/>
                    </a:xfrm>
                    <a:prstGeom prst="ellipse">
                      <a:avLst/>
                    </a:prstGeom>
                    <a:grp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03" name="TextBox 202">
                      <a:extLst>
                        <a:ext uri="{FF2B5EF4-FFF2-40B4-BE49-F238E27FC236}">
                          <a16:creationId xmlns:a16="http://schemas.microsoft.com/office/drawing/2014/main" id="{FEBAC5A3-4DF9-E54C-B38F-C292174BB2F2}"/>
                        </a:ext>
                      </a:extLst>
                    </p:cNvPr>
                    <p:cNvSpPr txBox="1"/>
                    <p:nvPr/>
                  </p:nvSpPr>
                  <p:spPr>
                    <a:xfrm>
                      <a:off x="6201526" y="2107573"/>
                      <a:ext cx="206422" cy="221306"/>
                    </a:xfrm>
                    <a:prstGeom prst="rect">
                      <a:avLst/>
                    </a:prstGeom>
                    <a:grpFill/>
                  </p:spPr>
                  <p:txBody>
                    <a:bodyPr wrap="square" lIns="0" tIns="0" rIns="0" bIns="0" rtlCol="0">
                      <a:spAutoFit/>
                    </a:bodyPr>
                    <a:lstStyle/>
                    <a:p>
                      <a:pPr algn="ctr"/>
                      <a:r>
                        <a:rPr lang="en-US" sz="1400" b="1" dirty="0"/>
                        <a:t>…</a:t>
                      </a:r>
                    </a:p>
                  </p:txBody>
                </p:sp>
              </p:grpSp>
              <p:cxnSp>
                <p:nvCxnSpPr>
                  <p:cNvPr id="197" name="Straight Arrow Connector 196">
                    <a:extLst>
                      <a:ext uri="{FF2B5EF4-FFF2-40B4-BE49-F238E27FC236}">
                        <a16:creationId xmlns:a16="http://schemas.microsoft.com/office/drawing/2014/main" id="{DE8C7CC8-37BC-C9A4-5191-80113C998869}"/>
                      </a:ext>
                    </a:extLst>
                  </p:cNvPr>
                  <p:cNvCxnSpPr/>
                  <p:nvPr/>
                </p:nvCxnSpPr>
                <p:spPr bwMode="auto">
                  <a:xfrm flipV="1">
                    <a:off x="3200400" y="3175072"/>
                    <a:ext cx="609777"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3" name="TextBox 192">
                  <a:extLst>
                    <a:ext uri="{FF2B5EF4-FFF2-40B4-BE49-F238E27FC236}">
                      <a16:creationId xmlns:a16="http://schemas.microsoft.com/office/drawing/2014/main" id="{33565986-AA6B-B5CD-E610-0705F99E8CC9}"/>
                    </a:ext>
                  </a:extLst>
                </p:cNvPr>
                <p:cNvSpPr txBox="1"/>
                <p:nvPr/>
              </p:nvSpPr>
              <p:spPr>
                <a:xfrm>
                  <a:off x="2838735" y="2755285"/>
                  <a:ext cx="1105782" cy="271766"/>
                </a:xfrm>
                <a:prstGeom prst="rect">
                  <a:avLst/>
                </a:prstGeom>
                <a:grpFill/>
                <a:ln w="12700">
                  <a:noFill/>
                </a:ln>
              </p:spPr>
              <p:txBody>
                <a:bodyPr wrap="square" lIns="0" tIns="0" rIns="0" bIns="34290" rtlCol="0">
                  <a:spAutoFit/>
                </a:bodyPr>
                <a:lstStyle/>
                <a:p>
                  <a:pPr algn="ctr"/>
                  <a:r>
                    <a:rPr lang="en-US" sz="1400" dirty="0"/>
                    <a:t>A</a:t>
                  </a:r>
                  <a:r>
                    <a:rPr lang="en-US" sz="1400" baseline="30000" dirty="0"/>
                    <a:t>&lt;Ty-1&gt;</a:t>
                  </a:r>
                </a:p>
              </p:txBody>
            </p:sp>
            <p:sp>
              <p:nvSpPr>
                <p:cNvPr id="194" name="TextBox 193">
                  <a:extLst>
                    <a:ext uri="{FF2B5EF4-FFF2-40B4-BE49-F238E27FC236}">
                      <a16:creationId xmlns:a16="http://schemas.microsoft.com/office/drawing/2014/main" id="{88D71B2E-50A1-FFCA-08A1-5D9DD535E8A1}"/>
                    </a:ext>
                  </a:extLst>
                </p:cNvPr>
                <p:cNvSpPr txBox="1"/>
                <p:nvPr/>
              </p:nvSpPr>
              <p:spPr>
                <a:xfrm>
                  <a:off x="3696861" y="1847312"/>
                  <a:ext cx="685162" cy="714022"/>
                </a:xfrm>
                <a:prstGeom prst="rect">
                  <a:avLst/>
                </a:prstGeom>
                <a:grpFill/>
                <a:ln w="12700">
                  <a:noFill/>
                </a:ln>
              </p:spPr>
              <p:txBody>
                <a:bodyPr wrap="square" lIns="0" tIns="0" rIns="0" bIns="34290" rtlCol="0">
                  <a:spAutoFit/>
                </a:bodyPr>
                <a:lstStyle/>
                <a:p>
                  <a:pPr algn="ctr"/>
                  <a:r>
                    <a:rPr lang="en-US" sz="1400" dirty="0"/>
                    <a:t>Ŷ</a:t>
                  </a:r>
                  <a:r>
                    <a:rPr lang="en-US" sz="1400" baseline="30000" dirty="0"/>
                    <a:t>&lt;Ty&gt;</a:t>
                  </a:r>
                </a:p>
              </p:txBody>
            </p:sp>
            <p:cxnSp>
              <p:nvCxnSpPr>
                <p:cNvPr id="195" name="Straight Arrow Connector 194">
                  <a:extLst>
                    <a:ext uri="{FF2B5EF4-FFF2-40B4-BE49-F238E27FC236}">
                      <a16:creationId xmlns:a16="http://schemas.microsoft.com/office/drawing/2014/main" id="{B135229B-B685-36F0-2A40-FCC46851440C}"/>
                    </a:ext>
                  </a:extLst>
                </p:cNvPr>
                <p:cNvCxnSpPr/>
                <p:nvPr/>
              </p:nvCxnSpPr>
              <p:spPr bwMode="auto">
                <a:xfrm flipV="1">
                  <a:off x="4038600" y="2114550"/>
                  <a:ext cx="0" cy="313363"/>
                </a:xfrm>
                <a:prstGeom prst="straightConnector1">
                  <a:avLst/>
                </a:prstGeom>
                <a:grp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8" name="Straight Arrow Connector 167">
                <a:extLst>
                  <a:ext uri="{FF2B5EF4-FFF2-40B4-BE49-F238E27FC236}">
                    <a16:creationId xmlns:a16="http://schemas.microsoft.com/office/drawing/2014/main" id="{9306976C-2C2B-EA0C-1DC1-B8518A5D937A}"/>
                  </a:ext>
                </a:extLst>
              </p:cNvPr>
              <p:cNvCxnSpPr/>
              <p:nvPr/>
            </p:nvCxnSpPr>
            <p:spPr bwMode="auto">
              <a:xfrm flipV="1">
                <a:off x="8378992" y="1999932"/>
                <a:ext cx="353229"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9" name="TextBox 168">
                <a:extLst>
                  <a:ext uri="{FF2B5EF4-FFF2-40B4-BE49-F238E27FC236}">
                    <a16:creationId xmlns:a16="http://schemas.microsoft.com/office/drawing/2014/main" id="{EC14F9B0-ED8A-D110-33D7-C4BBCB0AD983}"/>
                  </a:ext>
                </a:extLst>
              </p:cNvPr>
              <p:cNvSpPr txBox="1"/>
              <p:nvPr/>
            </p:nvSpPr>
            <p:spPr>
              <a:xfrm>
                <a:off x="8277979" y="1743469"/>
                <a:ext cx="472785"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&lt;Ty&gt;</a:t>
                </a:r>
              </a:p>
            </p:txBody>
          </p:sp>
          <p:cxnSp>
            <p:nvCxnSpPr>
              <p:cNvPr id="170" name="Straight Arrow Connector 169">
                <a:extLst>
                  <a:ext uri="{FF2B5EF4-FFF2-40B4-BE49-F238E27FC236}">
                    <a16:creationId xmlns:a16="http://schemas.microsoft.com/office/drawing/2014/main" id="{5C2B0CE8-C7B4-B414-65FC-24A7F1187A48}"/>
                  </a:ext>
                </a:extLst>
              </p:cNvPr>
              <p:cNvCxnSpPr/>
              <p:nvPr/>
            </p:nvCxnSpPr>
            <p:spPr bwMode="auto">
              <a:xfrm flipV="1">
                <a:off x="5487639" y="1999344"/>
                <a:ext cx="353229"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 name="TextBox 170">
                <a:extLst>
                  <a:ext uri="{FF2B5EF4-FFF2-40B4-BE49-F238E27FC236}">
                    <a16:creationId xmlns:a16="http://schemas.microsoft.com/office/drawing/2014/main" id="{48BFFB54-BD78-E384-C4B3-94632D53440E}"/>
                  </a:ext>
                </a:extLst>
              </p:cNvPr>
              <p:cNvSpPr txBox="1"/>
              <p:nvPr/>
            </p:nvSpPr>
            <p:spPr>
              <a:xfrm>
                <a:off x="5462515" y="1742880"/>
                <a:ext cx="464604"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&lt;2&gt;</a:t>
                </a:r>
              </a:p>
            </p:txBody>
          </p:sp>
          <p:cxnSp>
            <p:nvCxnSpPr>
              <p:cNvPr id="172" name="Straight Arrow Connector 171">
                <a:extLst>
                  <a:ext uri="{FF2B5EF4-FFF2-40B4-BE49-F238E27FC236}">
                    <a16:creationId xmlns:a16="http://schemas.microsoft.com/office/drawing/2014/main" id="{836B1A04-A8C8-CDB2-9928-DE8F40D3F201}"/>
                  </a:ext>
                </a:extLst>
              </p:cNvPr>
              <p:cNvCxnSpPr/>
              <p:nvPr/>
            </p:nvCxnSpPr>
            <p:spPr bwMode="auto">
              <a:xfrm flipV="1">
                <a:off x="6947536" y="1991707"/>
                <a:ext cx="353229" cy="0"/>
              </a:xfrm>
              <a:prstGeom prst="straightConnector1">
                <a:avLst/>
              </a:prstGeom>
              <a:grp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 name="TextBox 172">
                <a:extLst>
                  <a:ext uri="{FF2B5EF4-FFF2-40B4-BE49-F238E27FC236}">
                    <a16:creationId xmlns:a16="http://schemas.microsoft.com/office/drawing/2014/main" id="{A316EE69-70FF-BE19-B1B6-0DE510E61BE5}"/>
                  </a:ext>
                </a:extLst>
              </p:cNvPr>
              <p:cNvSpPr txBox="1"/>
              <p:nvPr/>
            </p:nvSpPr>
            <p:spPr>
              <a:xfrm>
                <a:off x="6858089" y="1735244"/>
                <a:ext cx="461220" cy="166031"/>
              </a:xfrm>
              <a:prstGeom prst="rect">
                <a:avLst/>
              </a:prstGeom>
              <a:grpFill/>
              <a:ln w="12700">
                <a:noFill/>
              </a:ln>
            </p:spPr>
            <p:txBody>
              <a:bodyPr wrap="square" lIns="0" tIns="0" rIns="0" bIns="34290" rtlCol="0">
                <a:spAutoFit/>
              </a:bodyPr>
              <a:lstStyle/>
              <a:p>
                <a:pPr algn="ctr"/>
                <a:r>
                  <a:rPr lang="en-US" sz="1400" dirty="0"/>
                  <a:t>A</a:t>
                </a:r>
                <a:r>
                  <a:rPr lang="en-US" sz="1400" baseline="30000" dirty="0"/>
                  <a:t>&lt;Tx&gt;</a:t>
                </a:r>
              </a:p>
            </p:txBody>
          </p:sp>
          <p:sp>
            <p:nvSpPr>
              <p:cNvPr id="174" name="Left Brace 173">
                <a:extLst>
                  <a:ext uri="{FF2B5EF4-FFF2-40B4-BE49-F238E27FC236}">
                    <a16:creationId xmlns:a16="http://schemas.microsoft.com/office/drawing/2014/main" id="{3B4822A0-E3C7-593C-2DA4-42E024FF3115}"/>
                  </a:ext>
                </a:extLst>
              </p:cNvPr>
              <p:cNvSpPr/>
              <p:nvPr/>
            </p:nvSpPr>
            <p:spPr bwMode="auto">
              <a:xfrm rot="5400000">
                <a:off x="6277404" y="-865394"/>
                <a:ext cx="226933" cy="3929507"/>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175" name="Left Brace 174">
                <a:extLst>
                  <a:ext uri="{FF2B5EF4-FFF2-40B4-BE49-F238E27FC236}">
                    <a16:creationId xmlns:a16="http://schemas.microsoft.com/office/drawing/2014/main" id="{198CFCBC-0D97-E09E-53A1-1151F6E7DB47}"/>
                  </a:ext>
                </a:extLst>
              </p:cNvPr>
              <p:cNvSpPr/>
              <p:nvPr/>
            </p:nvSpPr>
            <p:spPr bwMode="auto">
              <a:xfrm rot="16200000" flipV="1">
                <a:off x="5622752" y="1890401"/>
                <a:ext cx="224094" cy="2502782"/>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176" name="TextBox 175">
                <a:extLst>
                  <a:ext uri="{FF2B5EF4-FFF2-40B4-BE49-F238E27FC236}">
                    <a16:creationId xmlns:a16="http://schemas.microsoft.com/office/drawing/2014/main" id="{25380F6F-C77A-67E0-476B-0B7CFFEA6F0D}"/>
                  </a:ext>
                </a:extLst>
              </p:cNvPr>
              <p:cNvSpPr txBox="1"/>
              <p:nvPr/>
            </p:nvSpPr>
            <p:spPr>
              <a:xfrm>
                <a:off x="6174296" y="776288"/>
                <a:ext cx="396897" cy="277077"/>
              </a:xfrm>
              <a:prstGeom prst="rect">
                <a:avLst/>
              </a:prstGeom>
              <a:grpFill/>
              <a:ln w="12700">
                <a:noFill/>
              </a:ln>
            </p:spPr>
            <p:txBody>
              <a:bodyPr wrap="square" lIns="0" tIns="0" rIns="0" bIns="34290" rtlCol="0">
                <a:spAutoFit/>
              </a:bodyPr>
              <a:lstStyle/>
              <a:p>
                <a:pPr algn="ctr"/>
                <a:r>
                  <a:rPr lang="en-US" sz="1400" dirty="0"/>
                  <a:t>T</a:t>
                </a:r>
                <a:r>
                  <a:rPr lang="en-US" sz="1400" baseline="-25000" dirty="0"/>
                  <a:t>Y</a:t>
                </a:r>
              </a:p>
            </p:txBody>
          </p:sp>
          <p:sp>
            <p:nvSpPr>
              <p:cNvPr id="177" name="TextBox 176">
                <a:extLst>
                  <a:ext uri="{FF2B5EF4-FFF2-40B4-BE49-F238E27FC236}">
                    <a16:creationId xmlns:a16="http://schemas.microsoft.com/office/drawing/2014/main" id="{D5AF4576-B7E0-2FF3-8B26-8F383D31656A}"/>
                  </a:ext>
                </a:extLst>
              </p:cNvPr>
              <p:cNvSpPr txBox="1"/>
              <p:nvPr/>
            </p:nvSpPr>
            <p:spPr>
              <a:xfrm>
                <a:off x="5466098" y="3209073"/>
                <a:ext cx="396897" cy="277077"/>
              </a:xfrm>
              <a:prstGeom prst="rect">
                <a:avLst/>
              </a:prstGeom>
              <a:grpFill/>
              <a:ln w="12700">
                <a:noFill/>
              </a:ln>
            </p:spPr>
            <p:txBody>
              <a:bodyPr wrap="square" lIns="0" tIns="0" rIns="0" bIns="34290" rtlCol="0">
                <a:spAutoFit/>
              </a:bodyPr>
              <a:lstStyle/>
              <a:p>
                <a:pPr algn="ctr"/>
                <a:r>
                  <a:rPr lang="en-US" sz="1400" dirty="0"/>
                  <a:t>T</a:t>
                </a:r>
                <a:r>
                  <a:rPr lang="en-US" sz="1400" baseline="-25000" dirty="0"/>
                  <a:t>X</a:t>
                </a:r>
              </a:p>
            </p:txBody>
          </p:sp>
          <p:sp>
            <p:nvSpPr>
              <p:cNvPr id="178" name="TextBox 177">
                <a:extLst>
                  <a:ext uri="{FF2B5EF4-FFF2-40B4-BE49-F238E27FC236}">
                    <a16:creationId xmlns:a16="http://schemas.microsoft.com/office/drawing/2014/main" id="{6BE487F5-DF3F-DA85-2D60-ED0E1A1AD605}"/>
                  </a:ext>
                </a:extLst>
              </p:cNvPr>
              <p:cNvSpPr txBox="1"/>
              <p:nvPr/>
            </p:nvSpPr>
            <p:spPr>
              <a:xfrm>
                <a:off x="4222100" y="254185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79" name="TextBox 178">
                <a:extLst>
                  <a:ext uri="{FF2B5EF4-FFF2-40B4-BE49-F238E27FC236}">
                    <a16:creationId xmlns:a16="http://schemas.microsoft.com/office/drawing/2014/main" id="{05499AAA-6A67-690E-31B3-6498CFC20C08}"/>
                  </a:ext>
                </a:extLst>
              </p:cNvPr>
              <p:cNvSpPr txBox="1"/>
              <p:nvPr/>
            </p:nvSpPr>
            <p:spPr>
              <a:xfrm>
                <a:off x="4212736" y="1340969"/>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0" name="TextBox 179">
                <a:extLst>
                  <a:ext uri="{FF2B5EF4-FFF2-40B4-BE49-F238E27FC236}">
                    <a16:creationId xmlns:a16="http://schemas.microsoft.com/office/drawing/2014/main" id="{42B01ADB-92B3-1F3F-F4ED-EB2B35D25838}"/>
                  </a:ext>
                </a:extLst>
              </p:cNvPr>
              <p:cNvSpPr txBox="1"/>
              <p:nvPr/>
            </p:nvSpPr>
            <p:spPr>
              <a:xfrm>
                <a:off x="4783928" y="2051534"/>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1" name="TextBox 180">
                <a:extLst>
                  <a:ext uri="{FF2B5EF4-FFF2-40B4-BE49-F238E27FC236}">
                    <a16:creationId xmlns:a16="http://schemas.microsoft.com/office/drawing/2014/main" id="{09921130-6E04-D533-A80C-B5A56A4C0C2D}"/>
                  </a:ext>
                </a:extLst>
              </p:cNvPr>
              <p:cNvSpPr txBox="1"/>
              <p:nvPr/>
            </p:nvSpPr>
            <p:spPr>
              <a:xfrm>
                <a:off x="4952415" y="2544491"/>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2" name="TextBox 181">
                <a:extLst>
                  <a:ext uri="{FF2B5EF4-FFF2-40B4-BE49-F238E27FC236}">
                    <a16:creationId xmlns:a16="http://schemas.microsoft.com/office/drawing/2014/main" id="{60335AAE-8632-1416-D506-48EDBADA91D9}"/>
                  </a:ext>
                </a:extLst>
              </p:cNvPr>
              <p:cNvSpPr txBox="1"/>
              <p:nvPr/>
            </p:nvSpPr>
            <p:spPr>
              <a:xfrm>
                <a:off x="4943051" y="1343607"/>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3" name="TextBox 182">
                <a:extLst>
                  <a:ext uri="{FF2B5EF4-FFF2-40B4-BE49-F238E27FC236}">
                    <a16:creationId xmlns:a16="http://schemas.microsoft.com/office/drawing/2014/main" id="{9D1EFC63-170C-82C6-0884-921A2BA70D74}"/>
                  </a:ext>
                </a:extLst>
              </p:cNvPr>
              <p:cNvSpPr txBox="1"/>
              <p:nvPr/>
            </p:nvSpPr>
            <p:spPr>
              <a:xfrm>
                <a:off x="5514244" y="2054172"/>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4" name="TextBox 183">
                <a:extLst>
                  <a:ext uri="{FF2B5EF4-FFF2-40B4-BE49-F238E27FC236}">
                    <a16:creationId xmlns:a16="http://schemas.microsoft.com/office/drawing/2014/main" id="{AC0893F8-677B-5FFC-163D-027BC5EDBDD0}"/>
                  </a:ext>
                </a:extLst>
              </p:cNvPr>
              <p:cNvSpPr txBox="1"/>
              <p:nvPr/>
            </p:nvSpPr>
            <p:spPr>
              <a:xfrm>
                <a:off x="6382514" y="254185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5" name="TextBox 184">
                <a:extLst>
                  <a:ext uri="{FF2B5EF4-FFF2-40B4-BE49-F238E27FC236}">
                    <a16:creationId xmlns:a16="http://schemas.microsoft.com/office/drawing/2014/main" id="{443DAF41-A3D3-1AE6-BE04-C8D191D8B7E3}"/>
                  </a:ext>
                </a:extLst>
              </p:cNvPr>
              <p:cNvSpPr txBox="1"/>
              <p:nvPr/>
            </p:nvSpPr>
            <p:spPr>
              <a:xfrm>
                <a:off x="6373150" y="1340969"/>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6" name="TextBox 185">
                <a:extLst>
                  <a:ext uri="{FF2B5EF4-FFF2-40B4-BE49-F238E27FC236}">
                    <a16:creationId xmlns:a16="http://schemas.microsoft.com/office/drawing/2014/main" id="{D791FBFA-C9DC-122A-762B-5BCC54E44DE1}"/>
                  </a:ext>
                </a:extLst>
              </p:cNvPr>
              <p:cNvSpPr txBox="1"/>
              <p:nvPr/>
            </p:nvSpPr>
            <p:spPr>
              <a:xfrm>
                <a:off x="6944341" y="2051534"/>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87" name="TextBox 186">
                <a:extLst>
                  <a:ext uri="{FF2B5EF4-FFF2-40B4-BE49-F238E27FC236}">
                    <a16:creationId xmlns:a16="http://schemas.microsoft.com/office/drawing/2014/main" id="{15B4569F-F546-3E04-56E4-88F9842F5EAC}"/>
                  </a:ext>
                </a:extLst>
              </p:cNvPr>
              <p:cNvSpPr txBox="1"/>
              <p:nvPr/>
            </p:nvSpPr>
            <p:spPr>
              <a:xfrm>
                <a:off x="7755636" y="2567216"/>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AX</a:t>
                </a:r>
              </a:p>
            </p:txBody>
          </p:sp>
          <p:sp>
            <p:nvSpPr>
              <p:cNvPr id="188" name="TextBox 187">
                <a:extLst>
                  <a:ext uri="{FF2B5EF4-FFF2-40B4-BE49-F238E27FC236}">
                    <a16:creationId xmlns:a16="http://schemas.microsoft.com/office/drawing/2014/main" id="{675DA8B3-AD0F-DC7C-FCF0-BD5C76A35D54}"/>
                  </a:ext>
                </a:extLst>
              </p:cNvPr>
              <p:cNvSpPr txBox="1"/>
              <p:nvPr/>
            </p:nvSpPr>
            <p:spPr>
              <a:xfrm>
                <a:off x="7746273" y="1366333"/>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YA</a:t>
                </a:r>
              </a:p>
            </p:txBody>
          </p:sp>
          <p:sp>
            <p:nvSpPr>
              <p:cNvPr id="189" name="TextBox 188">
                <a:extLst>
                  <a:ext uri="{FF2B5EF4-FFF2-40B4-BE49-F238E27FC236}">
                    <a16:creationId xmlns:a16="http://schemas.microsoft.com/office/drawing/2014/main" id="{01819347-3C94-07D2-E5C7-1091BEB7A546}"/>
                  </a:ext>
                </a:extLst>
              </p:cNvPr>
              <p:cNvSpPr txBox="1"/>
              <p:nvPr/>
            </p:nvSpPr>
            <p:spPr>
              <a:xfrm>
                <a:off x="8317465" y="2076898"/>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90" name="TextBox 189">
                <a:extLst>
                  <a:ext uri="{FF2B5EF4-FFF2-40B4-BE49-F238E27FC236}">
                    <a16:creationId xmlns:a16="http://schemas.microsoft.com/office/drawing/2014/main" id="{2060D863-5AC8-0D8A-C3FA-7037958BB78E}"/>
                  </a:ext>
                </a:extLst>
              </p:cNvPr>
              <p:cNvSpPr txBox="1"/>
              <p:nvPr/>
            </p:nvSpPr>
            <p:spPr>
              <a:xfrm>
                <a:off x="6272248" y="2043742"/>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191" name="TextBox 190">
                <a:extLst>
                  <a:ext uri="{FF2B5EF4-FFF2-40B4-BE49-F238E27FC236}">
                    <a16:creationId xmlns:a16="http://schemas.microsoft.com/office/drawing/2014/main" id="{5490C4C7-F6A8-BAD6-22F1-FF35BA36749F}"/>
                  </a:ext>
                </a:extLst>
              </p:cNvPr>
              <p:cNvSpPr txBox="1"/>
              <p:nvPr/>
            </p:nvSpPr>
            <p:spPr>
              <a:xfrm>
                <a:off x="7620325" y="2066871"/>
                <a:ext cx="396897" cy="277077"/>
              </a:xfrm>
              <a:prstGeom prst="rect">
                <a:avLst/>
              </a:prstGeom>
              <a:grpFill/>
              <a:ln w="12700">
                <a:noFill/>
              </a:ln>
            </p:spPr>
            <p:txBody>
              <a:bodyPr wrap="square" lIns="0" tIns="0" rIns="0" bIns="34290" rtlCol="0">
                <a:spAutoFit/>
              </a:bodyPr>
              <a:lstStyle/>
              <a:p>
                <a:pPr algn="ctr"/>
                <a:r>
                  <a:rPr lang="en-US" sz="1400" dirty="0"/>
                  <a:t>W</a:t>
                </a:r>
                <a:r>
                  <a:rPr lang="en-US" sz="1400" baseline="-25000" dirty="0"/>
                  <a:t>AA</a:t>
                </a:r>
              </a:p>
            </p:txBody>
          </p:sp>
          <p:sp>
            <p:nvSpPr>
              <p:cNvPr id="334" name="Left Brace 333">
                <a:extLst>
                  <a:ext uri="{FF2B5EF4-FFF2-40B4-BE49-F238E27FC236}">
                    <a16:creationId xmlns:a16="http://schemas.microsoft.com/office/drawing/2014/main" id="{43E3C7EA-0E40-04F1-27E5-7660431F3916}"/>
                  </a:ext>
                </a:extLst>
              </p:cNvPr>
              <p:cNvSpPr/>
              <p:nvPr/>
            </p:nvSpPr>
            <p:spPr bwMode="auto">
              <a:xfrm rot="16200000" flipV="1">
                <a:off x="6327738" y="1515793"/>
                <a:ext cx="178993" cy="3923513"/>
              </a:xfrm>
              <a:prstGeom prst="leftBrace">
                <a:avLst>
                  <a:gd name="adj1" fmla="val 42738"/>
                  <a:gd name="adj2" fmla="val 51684"/>
                </a:avLst>
              </a:prstGeom>
              <a:grpFill/>
              <a:ln w="12700" cap="flat" cmpd="sng" algn="ctr">
                <a:solidFill>
                  <a:srgbClr val="002060"/>
                </a:solidFill>
                <a:prstDash val="solid"/>
                <a:miter lim="800000"/>
                <a:headEnd type="none" w="med" len="med"/>
                <a:tailEnd type="none" w="lg" len="lg"/>
              </a:ln>
              <a:effectLst/>
            </p:spPr>
            <p:txBody>
              <a:bodyPr rtlCol="0" anchor="ctr"/>
              <a:lstStyle/>
              <a:p>
                <a:pPr algn="ctr"/>
                <a:endParaRPr lang="en-US" sz="1400"/>
              </a:p>
            </p:txBody>
          </p:sp>
          <p:sp>
            <p:nvSpPr>
              <p:cNvPr id="335" name="TextBox 334">
                <a:extLst>
                  <a:ext uri="{FF2B5EF4-FFF2-40B4-BE49-F238E27FC236}">
                    <a16:creationId xmlns:a16="http://schemas.microsoft.com/office/drawing/2014/main" id="{E2E15EDA-FA60-123B-5D18-2915417B3261}"/>
                  </a:ext>
                </a:extLst>
              </p:cNvPr>
              <p:cNvSpPr txBox="1"/>
              <p:nvPr/>
            </p:nvSpPr>
            <p:spPr>
              <a:xfrm>
                <a:off x="6236578" y="3571486"/>
                <a:ext cx="396897" cy="250068"/>
              </a:xfrm>
              <a:prstGeom prst="rect">
                <a:avLst/>
              </a:prstGeom>
              <a:grpFill/>
              <a:ln w="12700">
                <a:noFill/>
              </a:ln>
            </p:spPr>
            <p:txBody>
              <a:bodyPr wrap="square" lIns="0" tIns="0" rIns="0" bIns="34290" rtlCol="0">
                <a:spAutoFit/>
              </a:bodyPr>
              <a:lstStyle/>
              <a:p>
                <a:pPr algn="ctr"/>
                <a:r>
                  <a:rPr lang="en-US" sz="1400" dirty="0"/>
                  <a:t>T</a:t>
                </a:r>
                <a:endParaRPr lang="en-US" sz="1400" baseline="-25000" dirty="0"/>
              </a:p>
            </p:txBody>
          </p:sp>
        </p:grpSp>
        <p:grpSp>
          <p:nvGrpSpPr>
            <p:cNvPr id="3" name="Group 2">
              <a:extLst>
                <a:ext uri="{FF2B5EF4-FFF2-40B4-BE49-F238E27FC236}">
                  <a16:creationId xmlns:a16="http://schemas.microsoft.com/office/drawing/2014/main" id="{E5C0AD2E-B948-26C7-01D2-90B1B8EF0194}"/>
                </a:ext>
              </a:extLst>
            </p:cNvPr>
            <p:cNvGrpSpPr/>
            <p:nvPr/>
          </p:nvGrpSpPr>
          <p:grpSpPr>
            <a:xfrm>
              <a:off x="2040364" y="2639767"/>
              <a:ext cx="4981030" cy="265490"/>
              <a:chOff x="1890667" y="3786486"/>
              <a:chExt cx="4981030" cy="265490"/>
            </a:xfrm>
          </p:grpSpPr>
          <p:cxnSp>
            <p:nvCxnSpPr>
              <p:cNvPr id="4" name="Straight Arrow Connector 3">
                <a:extLst>
                  <a:ext uri="{FF2B5EF4-FFF2-40B4-BE49-F238E27FC236}">
                    <a16:creationId xmlns:a16="http://schemas.microsoft.com/office/drawing/2014/main" id="{FD264FB1-FD2E-5C78-A504-8CEFE962C1CF}"/>
                  </a:ext>
                </a:extLst>
              </p:cNvPr>
              <p:cNvCxnSpPr>
                <a:cxnSpLocks/>
              </p:cNvCxnSpPr>
              <p:nvPr/>
            </p:nvCxnSpPr>
            <p:spPr bwMode="auto">
              <a:xfrm flipH="1">
                <a:off x="1890667" y="3971104"/>
                <a:ext cx="502313" cy="0"/>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A34726CD-486F-F85F-8A70-47B62C98F17D}"/>
                  </a:ext>
                </a:extLst>
              </p:cNvPr>
              <p:cNvSpPr txBox="1"/>
              <p:nvPr/>
            </p:nvSpPr>
            <p:spPr>
              <a:xfrm flipH="1">
                <a:off x="3143030" y="3801908"/>
                <a:ext cx="482161" cy="250068"/>
              </a:xfrm>
              <a:prstGeom prst="rect">
                <a:avLst/>
              </a:prstGeom>
              <a:noFill/>
              <a:ln w="12700">
                <a:noFill/>
              </a:ln>
            </p:spPr>
            <p:txBody>
              <a:bodyPr wrap="square" lIns="0" tIns="0" rIns="0" bIns="34290" rtlCol="0">
                <a:spAutoFit/>
              </a:bodyPr>
              <a:lstStyle/>
              <a:p>
                <a:pPr algn="ctr"/>
                <a:r>
                  <a:rPr lang="en-US" sz="1400" b="1" dirty="0">
                    <a:solidFill>
                      <a:srgbClr val="FF0000"/>
                    </a:solidFill>
                  </a:rPr>
                  <a:t>…</a:t>
                </a:r>
                <a:endParaRPr lang="en-US" sz="1400" b="1" baseline="30000" dirty="0">
                  <a:solidFill>
                    <a:srgbClr val="FF0000"/>
                  </a:solidFill>
                </a:endParaRPr>
              </a:p>
            </p:txBody>
          </p:sp>
          <p:cxnSp>
            <p:nvCxnSpPr>
              <p:cNvPr id="6" name="Straight Arrow Connector 5">
                <a:extLst>
                  <a:ext uri="{FF2B5EF4-FFF2-40B4-BE49-F238E27FC236}">
                    <a16:creationId xmlns:a16="http://schemas.microsoft.com/office/drawing/2014/main" id="{335C9BCB-FAC4-6D8A-A5B5-4A3E112CFFBE}"/>
                  </a:ext>
                </a:extLst>
              </p:cNvPr>
              <p:cNvCxnSpPr>
                <a:cxnSpLocks/>
              </p:cNvCxnSpPr>
              <p:nvPr/>
            </p:nvCxnSpPr>
            <p:spPr bwMode="auto">
              <a:xfrm flipH="1" flipV="1">
                <a:off x="3657462" y="3971104"/>
                <a:ext cx="429111" cy="0"/>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0293921E-4E7E-E772-4783-980B2B65E3F2}"/>
                  </a:ext>
                </a:extLst>
              </p:cNvPr>
              <p:cNvSpPr txBox="1"/>
              <p:nvPr/>
            </p:nvSpPr>
            <p:spPr>
              <a:xfrm flipH="1">
                <a:off x="4864048" y="3786486"/>
                <a:ext cx="482161" cy="250068"/>
              </a:xfrm>
              <a:prstGeom prst="rect">
                <a:avLst/>
              </a:prstGeom>
              <a:noFill/>
              <a:ln w="12700">
                <a:noFill/>
              </a:ln>
            </p:spPr>
            <p:txBody>
              <a:bodyPr wrap="square" lIns="0" tIns="0" rIns="0" bIns="34290" rtlCol="0">
                <a:spAutoFit/>
              </a:bodyPr>
              <a:lstStyle/>
              <a:p>
                <a:pPr algn="ctr"/>
                <a:r>
                  <a:rPr lang="en-US" sz="1400" b="1" dirty="0">
                    <a:solidFill>
                      <a:srgbClr val="FF0000"/>
                    </a:solidFill>
                  </a:rPr>
                  <a:t>…</a:t>
                </a:r>
                <a:endParaRPr lang="en-US" sz="1400" b="1" baseline="30000" dirty="0">
                  <a:solidFill>
                    <a:srgbClr val="FF0000"/>
                  </a:solidFill>
                </a:endParaRPr>
              </a:p>
            </p:txBody>
          </p:sp>
          <p:cxnSp>
            <p:nvCxnSpPr>
              <p:cNvPr id="8" name="Straight Arrow Connector 7">
                <a:extLst>
                  <a:ext uri="{FF2B5EF4-FFF2-40B4-BE49-F238E27FC236}">
                    <a16:creationId xmlns:a16="http://schemas.microsoft.com/office/drawing/2014/main" id="{E996B17F-8BDC-0804-2A4A-1E80B7D9C89F}"/>
                  </a:ext>
                </a:extLst>
              </p:cNvPr>
              <p:cNvCxnSpPr>
                <a:cxnSpLocks/>
              </p:cNvCxnSpPr>
              <p:nvPr/>
            </p:nvCxnSpPr>
            <p:spPr bwMode="auto">
              <a:xfrm flipH="1" flipV="1">
                <a:off x="5343953" y="3971104"/>
                <a:ext cx="429113" cy="0"/>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4DE193EB-8744-2061-E515-3C209FECD029}"/>
                  </a:ext>
                </a:extLst>
              </p:cNvPr>
              <p:cNvCxnSpPr>
                <a:cxnSpLocks/>
              </p:cNvCxnSpPr>
              <p:nvPr/>
            </p:nvCxnSpPr>
            <p:spPr bwMode="auto">
              <a:xfrm flipH="1">
                <a:off x="6202991" y="3953953"/>
                <a:ext cx="668706" cy="11061"/>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B5156C89-51F3-9598-6700-1621850784F0}"/>
                  </a:ext>
                </a:extLst>
              </p:cNvPr>
              <p:cNvCxnSpPr>
                <a:cxnSpLocks/>
              </p:cNvCxnSpPr>
              <p:nvPr/>
            </p:nvCxnSpPr>
            <p:spPr bwMode="auto">
              <a:xfrm flipH="1" flipV="1">
                <a:off x="2690502" y="3964337"/>
                <a:ext cx="429112" cy="0"/>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E41BA878-7A04-F865-FF4A-53952D46F5B4}"/>
                  </a:ext>
                </a:extLst>
              </p:cNvPr>
              <p:cNvCxnSpPr>
                <a:cxnSpLocks/>
              </p:cNvCxnSpPr>
              <p:nvPr/>
            </p:nvCxnSpPr>
            <p:spPr bwMode="auto">
              <a:xfrm flipH="1" flipV="1">
                <a:off x="4464022" y="3955550"/>
                <a:ext cx="429112" cy="0"/>
              </a:xfrm>
              <a:prstGeom prst="straightConnector1">
                <a:avLst/>
              </a:prstGeom>
              <a:no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 name="Straight Arrow Connector 11">
              <a:extLst>
                <a:ext uri="{FF2B5EF4-FFF2-40B4-BE49-F238E27FC236}">
                  <a16:creationId xmlns:a16="http://schemas.microsoft.com/office/drawing/2014/main" id="{98F2BE1A-4671-AF7C-69A6-5F722F87CBFF}"/>
                </a:ext>
              </a:extLst>
            </p:cNvPr>
            <p:cNvCxnSpPr/>
            <p:nvPr/>
          </p:nvCxnSpPr>
          <p:spPr bwMode="auto">
            <a:xfrm flipV="1">
              <a:off x="6308859" y="1673862"/>
              <a:ext cx="429112" cy="0"/>
            </a:xfrm>
            <a:prstGeom prst="straightConnector1">
              <a:avLst/>
            </a:prstGeom>
            <a:noFill/>
            <a:ln w="25400" cap="flat" cmpd="sng" algn="ctr">
              <a:solidFill>
                <a:srgbClr val="92D05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ight Brace 12">
              <a:extLst>
                <a:ext uri="{FF2B5EF4-FFF2-40B4-BE49-F238E27FC236}">
                  <a16:creationId xmlns:a16="http://schemas.microsoft.com/office/drawing/2014/main" id="{3B14C06C-9569-3B5C-52A0-538E9FCC8B11}"/>
                </a:ext>
              </a:extLst>
            </p:cNvPr>
            <p:cNvSpPr/>
            <p:nvPr/>
          </p:nvSpPr>
          <p:spPr bwMode="auto">
            <a:xfrm>
              <a:off x="6906641" y="1673861"/>
              <a:ext cx="229507" cy="787883"/>
            </a:xfrm>
            <a:prstGeom prst="rightBrace">
              <a:avLst>
                <a:gd name="adj1" fmla="val 67554"/>
                <a:gd name="adj2" fmla="val 48781"/>
              </a:avLst>
            </a:prstGeom>
            <a:noFill/>
            <a:ln w="25400" cap="flat" cmpd="sng" algn="ctr">
              <a:solidFill>
                <a:srgbClr val="92D050"/>
              </a:solidFill>
              <a:prstDash val="solid"/>
              <a:miter lim="800000"/>
              <a:headEnd type="none" w="med" len="med"/>
              <a:tailEnd type="none" w="lg" len="lg"/>
            </a:ln>
            <a:effectLst/>
          </p:spPr>
          <p:txBody>
            <a:bodyPr rtlCol="0" anchor="ctr"/>
            <a:lstStyle/>
            <a:p>
              <a:pPr algn="ctr"/>
              <a:endParaRPr lang="en-US"/>
            </a:p>
          </p:txBody>
        </p:sp>
        <p:graphicFrame>
          <p:nvGraphicFramePr>
            <p:cNvPr id="15" name="Object 14">
              <a:extLst>
                <a:ext uri="{FF2B5EF4-FFF2-40B4-BE49-F238E27FC236}">
                  <a16:creationId xmlns:a16="http://schemas.microsoft.com/office/drawing/2014/main" id="{6714FEF6-D5E5-2353-C3C7-6ECA304C6CEC}"/>
                </a:ext>
              </a:extLst>
            </p:cNvPr>
            <p:cNvGraphicFramePr>
              <a:graphicFrameLocks noChangeAspect="1"/>
            </p:cNvGraphicFramePr>
            <p:nvPr>
              <p:extLst>
                <p:ext uri="{D42A27DB-BD31-4B8C-83A1-F6EECF244321}">
                  <p14:modId xmlns:p14="http://schemas.microsoft.com/office/powerpoint/2010/main" val="3275089079"/>
                </p:ext>
              </p:extLst>
            </p:nvPr>
          </p:nvGraphicFramePr>
          <p:xfrm>
            <a:off x="7235271" y="1860831"/>
            <a:ext cx="1587500" cy="431800"/>
          </p:xfrm>
          <a:graphic>
            <a:graphicData uri="http://schemas.openxmlformats.org/presentationml/2006/ole">
              <mc:AlternateContent xmlns:mc="http://schemas.openxmlformats.org/markup-compatibility/2006">
                <mc:Choice xmlns:v="urn:schemas-microsoft-com:vml" Requires="v">
                  <p:oleObj name="Equation" r:id="rId2" imgW="1587240" imgH="431640" progId="Equation.DSMT4">
                    <p:embed/>
                  </p:oleObj>
                </mc:Choice>
                <mc:Fallback>
                  <p:oleObj name="Equation" r:id="rId2" imgW="1587240" imgH="431640" progId="Equation.DSMT4">
                    <p:embed/>
                    <p:pic>
                      <p:nvPicPr>
                        <p:cNvPr id="0" name=""/>
                        <p:cNvPicPr/>
                        <p:nvPr/>
                      </p:nvPicPr>
                      <p:blipFill>
                        <a:blip r:embed="rId3"/>
                        <a:stretch>
                          <a:fillRect/>
                        </a:stretch>
                      </p:blipFill>
                      <p:spPr>
                        <a:xfrm>
                          <a:off x="7235271" y="1860831"/>
                          <a:ext cx="1587500" cy="431800"/>
                        </a:xfrm>
                        <a:prstGeom prst="rect">
                          <a:avLst/>
                        </a:prstGeom>
                      </p:spPr>
                    </p:pic>
                  </p:oleObj>
                </mc:Fallback>
              </mc:AlternateContent>
            </a:graphicData>
          </a:graphic>
        </p:graphicFrame>
        <p:cxnSp>
          <p:nvCxnSpPr>
            <p:cNvPr id="16" name="Straight Arrow Connector 15">
              <a:extLst>
                <a:ext uri="{FF2B5EF4-FFF2-40B4-BE49-F238E27FC236}">
                  <a16:creationId xmlns:a16="http://schemas.microsoft.com/office/drawing/2014/main" id="{7B88F642-1E5B-920D-E329-9A3D3B54104E}"/>
                </a:ext>
              </a:extLst>
            </p:cNvPr>
            <p:cNvCxnSpPr>
              <a:cxnSpLocks/>
            </p:cNvCxnSpPr>
            <p:nvPr/>
          </p:nvCxnSpPr>
          <p:spPr bwMode="auto">
            <a:xfrm flipH="1">
              <a:off x="7034494" y="2240901"/>
              <a:ext cx="509306" cy="566333"/>
            </a:xfrm>
            <a:prstGeom prst="straightConnector1">
              <a:avLst/>
            </a:prstGeom>
            <a:noFill/>
            <a:ln w="25400" cap="flat" cmpd="sng" algn="ctr">
              <a:solidFill>
                <a:srgbClr val="FF000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Box 20">
            <a:extLst>
              <a:ext uri="{FF2B5EF4-FFF2-40B4-BE49-F238E27FC236}">
                <a16:creationId xmlns:a16="http://schemas.microsoft.com/office/drawing/2014/main" id="{B67BEFEB-31E0-CC21-D0BB-D96A028401EB}"/>
              </a:ext>
            </a:extLst>
          </p:cNvPr>
          <p:cNvSpPr txBox="1"/>
          <p:nvPr/>
        </p:nvSpPr>
        <p:spPr>
          <a:xfrm>
            <a:off x="5942125" y="2944732"/>
            <a:ext cx="3165074" cy="1973617"/>
          </a:xfrm>
          <a:prstGeom prst="rect">
            <a:avLst/>
          </a:prstGeom>
          <a:noFill/>
          <a:ln w="12700">
            <a:noFill/>
          </a:ln>
        </p:spPr>
        <p:txBody>
          <a:bodyPr wrap="square" lIns="0" tIns="0" rIns="0" bIns="34290" rtlCol="0">
            <a:spAutoFit/>
          </a:bodyPr>
          <a:lstStyle/>
          <a:p>
            <a:r>
              <a:rPr lang="en-US" dirty="0"/>
              <a:t>Backpropagation in a RNN looks like backpropagation in an MNN </a:t>
            </a:r>
          </a:p>
          <a:p>
            <a:pPr marL="176213" indent="-176213">
              <a:buClr>
                <a:srgbClr val="002060"/>
              </a:buClr>
              <a:buFont typeface="Wingdings" panose="05000000000000000000" pitchFamily="2" charset="2"/>
              <a:buChar char="§"/>
            </a:pPr>
            <a:r>
              <a:rPr lang="en-US" dirty="0"/>
              <a:t>through time for RNN vs through layers in MNN</a:t>
            </a:r>
          </a:p>
          <a:p>
            <a:pPr marL="176213" indent="-176213">
              <a:buClr>
                <a:srgbClr val="002060"/>
              </a:buClr>
              <a:buFont typeface="Wingdings" panose="05000000000000000000" pitchFamily="2" charset="2"/>
              <a:buChar char="§"/>
            </a:pPr>
            <a:r>
              <a:rPr lang="en-US" dirty="0"/>
              <a:t>with all the same weight matrices through all layers.</a:t>
            </a:r>
          </a:p>
        </p:txBody>
      </p:sp>
    </p:spTree>
    <p:extLst>
      <p:ext uri="{BB962C8B-B14F-4D97-AF65-F5344CB8AC3E}">
        <p14:creationId xmlns:p14="http://schemas.microsoft.com/office/powerpoint/2010/main" val="1859879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43D3F-C612-9830-357D-F5DA52F1C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90690-430C-633B-D63F-2A2A20C3ECEA}"/>
              </a:ext>
            </a:extLst>
          </p:cNvPr>
          <p:cNvSpPr>
            <a:spLocks noGrp="1"/>
          </p:cNvSpPr>
          <p:nvPr>
            <p:ph type="title"/>
          </p:nvPr>
        </p:nvSpPr>
        <p:spPr>
          <a:xfrm>
            <a:off x="1447800" y="285750"/>
            <a:ext cx="7543800" cy="490538"/>
          </a:xfrm>
        </p:spPr>
        <p:txBody>
          <a:bodyPr/>
          <a:lstStyle/>
          <a:p>
            <a:r>
              <a:rPr lang="en-US" sz="2800" dirty="0"/>
              <a:t>RNN Backpropagation				(1/2)</a:t>
            </a:r>
          </a:p>
        </p:txBody>
      </p:sp>
      <p:sp>
        <p:nvSpPr>
          <p:cNvPr id="3" name="Content Placeholder 2">
            <a:extLst>
              <a:ext uri="{FF2B5EF4-FFF2-40B4-BE49-F238E27FC236}">
                <a16:creationId xmlns:a16="http://schemas.microsoft.com/office/drawing/2014/main" id="{46F68EAC-1B3D-B92E-0C25-C76B6592F558}"/>
              </a:ext>
            </a:extLst>
          </p:cNvPr>
          <p:cNvSpPr>
            <a:spLocks noGrp="1"/>
          </p:cNvSpPr>
          <p:nvPr>
            <p:ph idx="1"/>
          </p:nvPr>
        </p:nvSpPr>
        <p:spPr>
          <a:xfrm>
            <a:off x="152400" y="776288"/>
            <a:ext cx="8839200" cy="3456385"/>
          </a:xfrm>
        </p:spPr>
        <p:txBody>
          <a:bodyPr/>
          <a:lstStyle/>
          <a:p>
            <a:r>
              <a:rPr lang="en-US" dirty="0"/>
              <a:t>The second part of the training is the backward pass where the various derivatives are calculated. </a:t>
            </a:r>
          </a:p>
          <a:p>
            <a:r>
              <a:rPr lang="en-US" dirty="0"/>
              <a:t>This training becomes the more complex in Recurrent Neural Networks processing sequential time-sequence data as the model backpropagate the gradients through all the hidden layers and also through time. </a:t>
            </a:r>
          </a:p>
          <a:p>
            <a:r>
              <a:rPr lang="en-US" dirty="0"/>
              <a:t>Hence, in each time step, the process has to sum up all the contributions backward from the last time step through the initial time step similarly as it propagates back through neuron layers in the multilayer neural networks.</a:t>
            </a:r>
          </a:p>
          <a:p>
            <a:endParaRPr lang="en-US" dirty="0"/>
          </a:p>
          <a:p>
            <a:endParaRPr lang="en-US" dirty="0"/>
          </a:p>
          <a:p>
            <a:endParaRPr lang="en-US" dirty="0"/>
          </a:p>
          <a:p>
            <a:pPr>
              <a:buClr>
                <a:schemeClr val="bg1"/>
              </a:buClr>
            </a:pPr>
            <a:r>
              <a:rPr lang="en-US" dirty="0"/>
              <a:t>where W includes W</a:t>
            </a:r>
            <a:r>
              <a:rPr lang="en-US" baseline="-25000" dirty="0"/>
              <a:t>AX</a:t>
            </a:r>
            <a:r>
              <a:rPr lang="en-US" dirty="0"/>
              <a:t> , W</a:t>
            </a:r>
            <a:r>
              <a:rPr lang="en-US" baseline="-25000" dirty="0"/>
              <a:t>AA</a:t>
            </a:r>
            <a:r>
              <a:rPr lang="en-US" dirty="0"/>
              <a:t> , W</a:t>
            </a:r>
            <a:r>
              <a:rPr lang="en-US" baseline="-25000" dirty="0"/>
              <a:t>YA</a:t>
            </a:r>
            <a:r>
              <a:rPr lang="en-US" dirty="0"/>
              <a:t> and b includes </a:t>
            </a:r>
            <a:r>
              <a:rPr lang="en-US" dirty="0" err="1"/>
              <a:t>b</a:t>
            </a:r>
            <a:r>
              <a:rPr lang="en-US" baseline="-25000" dirty="0" err="1"/>
              <a:t>A</a:t>
            </a:r>
            <a:r>
              <a:rPr lang="en-US" dirty="0"/>
              <a:t> , </a:t>
            </a:r>
            <a:r>
              <a:rPr lang="en-US" dirty="0" err="1"/>
              <a:t>b</a:t>
            </a:r>
            <a:r>
              <a:rPr lang="en-US" baseline="-25000" dirty="0" err="1"/>
              <a:t>Y</a:t>
            </a:r>
            <a:r>
              <a:rPr lang="en-US" dirty="0"/>
              <a:t> .</a:t>
            </a:r>
          </a:p>
        </p:txBody>
      </p:sp>
      <p:grpSp>
        <p:nvGrpSpPr>
          <p:cNvPr id="7" name="Group 6">
            <a:extLst>
              <a:ext uri="{FF2B5EF4-FFF2-40B4-BE49-F238E27FC236}">
                <a16:creationId xmlns:a16="http://schemas.microsoft.com/office/drawing/2014/main" id="{68C6A89D-1973-C032-A4D4-446B3EBEA8AC}"/>
              </a:ext>
            </a:extLst>
          </p:cNvPr>
          <p:cNvGrpSpPr/>
          <p:nvPr/>
        </p:nvGrpSpPr>
        <p:grpSpPr>
          <a:xfrm>
            <a:off x="1841500" y="3509962"/>
            <a:ext cx="5461000" cy="857250"/>
            <a:chOff x="2132013" y="3865401"/>
            <a:chExt cx="5461000" cy="857250"/>
          </a:xfrm>
        </p:grpSpPr>
        <p:graphicFrame>
          <p:nvGraphicFramePr>
            <p:cNvPr id="4" name="Object 3">
              <a:extLst>
                <a:ext uri="{FF2B5EF4-FFF2-40B4-BE49-F238E27FC236}">
                  <a16:creationId xmlns:a16="http://schemas.microsoft.com/office/drawing/2014/main" id="{EDB6881D-D5F2-E351-1BFD-38FCF4FE521A}"/>
                </a:ext>
              </a:extLst>
            </p:cNvPr>
            <p:cNvGraphicFramePr>
              <a:graphicFrameLocks noChangeAspect="1"/>
            </p:cNvGraphicFramePr>
            <p:nvPr>
              <p:extLst>
                <p:ext uri="{D42A27DB-BD31-4B8C-83A1-F6EECF244321}">
                  <p14:modId xmlns:p14="http://schemas.microsoft.com/office/powerpoint/2010/main" val="3479939885"/>
                </p:ext>
              </p:extLst>
            </p:nvPr>
          </p:nvGraphicFramePr>
          <p:xfrm>
            <a:off x="2132013" y="3882864"/>
            <a:ext cx="2100262" cy="839787"/>
          </p:xfrm>
          <a:graphic>
            <a:graphicData uri="http://schemas.openxmlformats.org/presentationml/2006/ole">
              <mc:AlternateContent xmlns:mc="http://schemas.openxmlformats.org/markup-compatibility/2006">
                <mc:Choice xmlns:v="urn:schemas-microsoft-com:vml" Requires="v">
                  <p:oleObj name="Equation" r:id="rId2" imgW="1079280" imgH="431640" progId="Equation.DSMT4">
                    <p:embed/>
                  </p:oleObj>
                </mc:Choice>
                <mc:Fallback>
                  <p:oleObj name="Equation" r:id="rId2" imgW="1079280" imgH="431640" progId="Equation.DSMT4">
                    <p:embed/>
                    <p:pic>
                      <p:nvPicPr>
                        <p:cNvPr id="4" name="Object 3">
                          <a:extLst>
                            <a:ext uri="{FF2B5EF4-FFF2-40B4-BE49-F238E27FC236}">
                              <a16:creationId xmlns:a16="http://schemas.microsoft.com/office/drawing/2014/main" id="{15FFB0D8-C650-8C46-D532-417907E329EE}"/>
                            </a:ext>
                          </a:extLst>
                        </p:cNvPr>
                        <p:cNvPicPr/>
                        <p:nvPr/>
                      </p:nvPicPr>
                      <p:blipFill>
                        <a:blip r:embed="rId3"/>
                        <a:stretch>
                          <a:fillRect/>
                        </a:stretch>
                      </p:blipFill>
                      <p:spPr>
                        <a:xfrm>
                          <a:off x="2132013" y="3882864"/>
                          <a:ext cx="2100262" cy="8397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F35C24B-AF03-4E6F-59AA-131DD819B6D2}"/>
                </a:ext>
              </a:extLst>
            </p:cNvPr>
            <p:cNvGraphicFramePr>
              <a:graphicFrameLocks noChangeAspect="1"/>
            </p:cNvGraphicFramePr>
            <p:nvPr>
              <p:extLst>
                <p:ext uri="{D42A27DB-BD31-4B8C-83A1-F6EECF244321}">
                  <p14:modId xmlns:p14="http://schemas.microsoft.com/office/powerpoint/2010/main" val="4191693973"/>
                </p:ext>
              </p:extLst>
            </p:nvPr>
          </p:nvGraphicFramePr>
          <p:xfrm>
            <a:off x="5492750" y="3865401"/>
            <a:ext cx="2100263" cy="839788"/>
          </p:xfrm>
          <a:graphic>
            <a:graphicData uri="http://schemas.openxmlformats.org/presentationml/2006/ole">
              <mc:AlternateContent xmlns:mc="http://schemas.openxmlformats.org/markup-compatibility/2006">
                <mc:Choice xmlns:v="urn:schemas-microsoft-com:vml" Requires="v">
                  <p:oleObj name="Equation" r:id="rId4" imgW="1079280" imgH="431640" progId="Equation.DSMT4">
                    <p:embed/>
                  </p:oleObj>
                </mc:Choice>
                <mc:Fallback>
                  <p:oleObj name="Equation" r:id="rId4" imgW="1079280" imgH="431640" progId="Equation.DSMT4">
                    <p:embed/>
                    <p:pic>
                      <p:nvPicPr>
                        <p:cNvPr id="0" name=""/>
                        <p:cNvPicPr/>
                        <p:nvPr/>
                      </p:nvPicPr>
                      <p:blipFill>
                        <a:blip r:embed="rId5"/>
                        <a:stretch>
                          <a:fillRect/>
                        </a:stretch>
                      </p:blipFill>
                      <p:spPr>
                        <a:xfrm>
                          <a:off x="5492750" y="3865401"/>
                          <a:ext cx="2100263" cy="8397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A5128FC8-2410-2EBD-411F-6FB5286378A7}"/>
                </a:ext>
              </a:extLst>
            </p:cNvPr>
            <p:cNvSpPr txBox="1"/>
            <p:nvPr/>
          </p:nvSpPr>
          <p:spPr>
            <a:xfrm>
              <a:off x="4572000" y="4129566"/>
              <a:ext cx="467464" cy="311624"/>
            </a:xfrm>
            <a:prstGeom prst="rect">
              <a:avLst/>
            </a:prstGeom>
            <a:noFill/>
            <a:ln w="12700">
              <a:noFill/>
            </a:ln>
          </p:spPr>
          <p:txBody>
            <a:bodyPr wrap="square" lIns="0" tIns="0" rIns="0" bIns="34290" rtlCol="0">
              <a:spAutoFit/>
            </a:bodyPr>
            <a:lstStyle/>
            <a:p>
              <a:r>
                <a:rPr lang="en-US" dirty="0"/>
                <a:t>and</a:t>
              </a:r>
              <a:endParaRPr lang="en-US" baseline="-25000" dirty="0"/>
            </a:p>
          </p:txBody>
        </p:sp>
      </p:grpSp>
    </p:spTree>
    <p:extLst>
      <p:ext uri="{BB962C8B-B14F-4D97-AF65-F5344CB8AC3E}">
        <p14:creationId xmlns:p14="http://schemas.microsoft.com/office/powerpoint/2010/main" val="2804898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B0AE0-11DB-E360-2578-4B4E29BD1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53D57-29FC-D7F0-2BDF-FA55553067AB}"/>
              </a:ext>
            </a:extLst>
          </p:cNvPr>
          <p:cNvSpPr>
            <a:spLocks noGrp="1"/>
          </p:cNvSpPr>
          <p:nvPr>
            <p:ph type="title"/>
          </p:nvPr>
        </p:nvSpPr>
        <p:spPr>
          <a:xfrm>
            <a:off x="1447800" y="285750"/>
            <a:ext cx="7543800" cy="490538"/>
          </a:xfrm>
        </p:spPr>
        <p:txBody>
          <a:bodyPr/>
          <a:lstStyle/>
          <a:p>
            <a:r>
              <a:rPr lang="en-US" sz="2800" dirty="0"/>
              <a:t>RNN Backpropagation 				(2/2)</a:t>
            </a:r>
          </a:p>
        </p:txBody>
      </p:sp>
      <p:sp>
        <p:nvSpPr>
          <p:cNvPr id="3" name="Content Placeholder 2">
            <a:extLst>
              <a:ext uri="{FF2B5EF4-FFF2-40B4-BE49-F238E27FC236}">
                <a16:creationId xmlns:a16="http://schemas.microsoft.com/office/drawing/2014/main" id="{D8B1BCFC-E742-5FEE-1FA0-F27BC097092F}"/>
              </a:ext>
            </a:extLst>
          </p:cNvPr>
          <p:cNvSpPr>
            <a:spLocks noGrp="1"/>
          </p:cNvSpPr>
          <p:nvPr>
            <p:ph idx="1"/>
          </p:nvPr>
        </p:nvSpPr>
        <p:spPr>
          <a:xfrm>
            <a:off x="214076" y="940596"/>
            <a:ext cx="7226537" cy="411954"/>
          </a:xfrm>
        </p:spPr>
        <p:txBody>
          <a:bodyPr/>
          <a:lstStyle/>
          <a:p>
            <a:r>
              <a:rPr lang="en-US" sz="1800" dirty="0"/>
              <a:t>In a greater detail, the derivatives look as follows: </a:t>
            </a:r>
          </a:p>
          <a:p>
            <a:endParaRPr lang="en-US" sz="1800" dirty="0"/>
          </a:p>
        </p:txBody>
      </p:sp>
      <p:grpSp>
        <p:nvGrpSpPr>
          <p:cNvPr id="7" name="Group 6">
            <a:extLst>
              <a:ext uri="{FF2B5EF4-FFF2-40B4-BE49-F238E27FC236}">
                <a16:creationId xmlns:a16="http://schemas.microsoft.com/office/drawing/2014/main" id="{60C37B1C-2014-123A-B226-B480CE62FEE6}"/>
              </a:ext>
            </a:extLst>
          </p:cNvPr>
          <p:cNvGrpSpPr/>
          <p:nvPr/>
        </p:nvGrpSpPr>
        <p:grpSpPr>
          <a:xfrm>
            <a:off x="1676400" y="1657350"/>
            <a:ext cx="5485597" cy="2648416"/>
            <a:chOff x="2108200" y="2975935"/>
            <a:chExt cx="5485597" cy="2648416"/>
          </a:xfrm>
        </p:grpSpPr>
        <p:graphicFrame>
          <p:nvGraphicFramePr>
            <p:cNvPr id="4" name="Object 3">
              <a:extLst>
                <a:ext uri="{FF2B5EF4-FFF2-40B4-BE49-F238E27FC236}">
                  <a16:creationId xmlns:a16="http://schemas.microsoft.com/office/drawing/2014/main" id="{FBE8AA0A-D954-B20F-E717-19C901F8C1D2}"/>
                </a:ext>
              </a:extLst>
            </p:cNvPr>
            <p:cNvGraphicFramePr>
              <a:graphicFrameLocks noChangeAspect="1"/>
            </p:cNvGraphicFramePr>
            <p:nvPr/>
          </p:nvGraphicFramePr>
          <p:xfrm>
            <a:off x="2108200" y="2981164"/>
            <a:ext cx="2149475" cy="2643187"/>
          </p:xfrm>
          <a:graphic>
            <a:graphicData uri="http://schemas.openxmlformats.org/presentationml/2006/ole">
              <mc:AlternateContent xmlns:mc="http://schemas.openxmlformats.org/markup-compatibility/2006">
                <mc:Choice xmlns:v="urn:schemas-microsoft-com:vml" Requires="v">
                  <p:oleObj name="Equation" r:id="rId2" imgW="1104840" imgH="1358640" progId="Equation.DSMT4">
                    <p:embed/>
                  </p:oleObj>
                </mc:Choice>
                <mc:Fallback>
                  <p:oleObj name="Equation" r:id="rId2" imgW="1104840" imgH="1358640" progId="Equation.DSMT4">
                    <p:embed/>
                    <p:pic>
                      <p:nvPicPr>
                        <p:cNvPr id="4" name="Object 3">
                          <a:extLst>
                            <a:ext uri="{FF2B5EF4-FFF2-40B4-BE49-F238E27FC236}">
                              <a16:creationId xmlns:a16="http://schemas.microsoft.com/office/drawing/2014/main" id="{EDB6881D-D5F2-E351-1BFD-38FCF4FE521A}"/>
                            </a:ext>
                          </a:extLst>
                        </p:cNvPr>
                        <p:cNvPicPr/>
                        <p:nvPr/>
                      </p:nvPicPr>
                      <p:blipFill>
                        <a:blip r:embed="rId3"/>
                        <a:stretch>
                          <a:fillRect/>
                        </a:stretch>
                      </p:blipFill>
                      <p:spPr>
                        <a:xfrm>
                          <a:off x="2108200" y="2981164"/>
                          <a:ext cx="2149475" cy="26431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C4B2D96-983B-56D9-F446-BDA405851003}"/>
                </a:ext>
              </a:extLst>
            </p:cNvPr>
            <p:cNvGraphicFramePr>
              <a:graphicFrameLocks noChangeAspect="1"/>
            </p:cNvGraphicFramePr>
            <p:nvPr>
              <p:extLst>
                <p:ext uri="{D42A27DB-BD31-4B8C-83A1-F6EECF244321}">
                  <p14:modId xmlns:p14="http://schemas.microsoft.com/office/powerpoint/2010/main" val="571362493"/>
                </p:ext>
              </p:extLst>
            </p:nvPr>
          </p:nvGraphicFramePr>
          <p:xfrm>
            <a:off x="5493535" y="2975935"/>
            <a:ext cx="2100262" cy="2617788"/>
          </p:xfrm>
          <a:graphic>
            <a:graphicData uri="http://schemas.openxmlformats.org/presentationml/2006/ole">
              <mc:AlternateContent xmlns:mc="http://schemas.openxmlformats.org/markup-compatibility/2006">
                <mc:Choice xmlns:v="urn:schemas-microsoft-com:vml" Requires="v">
                  <p:oleObj name="Equation" r:id="rId4" imgW="1079280" imgH="1346040" progId="Equation.DSMT4">
                    <p:embed/>
                  </p:oleObj>
                </mc:Choice>
                <mc:Fallback>
                  <p:oleObj name="Equation" r:id="rId4" imgW="1079280" imgH="1346040" progId="Equation.DSMT4">
                    <p:embed/>
                    <p:pic>
                      <p:nvPicPr>
                        <p:cNvPr id="5" name="Object 4">
                          <a:extLst>
                            <a:ext uri="{FF2B5EF4-FFF2-40B4-BE49-F238E27FC236}">
                              <a16:creationId xmlns:a16="http://schemas.microsoft.com/office/drawing/2014/main" id="{6F35C24B-AF03-4E6F-59AA-131DD819B6D2}"/>
                            </a:ext>
                          </a:extLst>
                        </p:cNvPr>
                        <p:cNvPicPr/>
                        <p:nvPr/>
                      </p:nvPicPr>
                      <p:blipFill>
                        <a:blip r:embed="rId5"/>
                        <a:stretch>
                          <a:fillRect/>
                        </a:stretch>
                      </p:blipFill>
                      <p:spPr>
                        <a:xfrm>
                          <a:off x="5493535" y="2975935"/>
                          <a:ext cx="2100262" cy="26177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CA3AB48-E14B-E993-453E-CBE4E5D38B43}"/>
                </a:ext>
              </a:extLst>
            </p:cNvPr>
            <p:cNvSpPr txBox="1"/>
            <p:nvPr/>
          </p:nvSpPr>
          <p:spPr>
            <a:xfrm>
              <a:off x="4572000" y="4129566"/>
              <a:ext cx="467464" cy="311624"/>
            </a:xfrm>
            <a:prstGeom prst="rect">
              <a:avLst/>
            </a:prstGeom>
            <a:noFill/>
            <a:ln w="12700">
              <a:noFill/>
            </a:ln>
          </p:spPr>
          <p:txBody>
            <a:bodyPr wrap="square" lIns="0" tIns="0" rIns="0" bIns="34290" rtlCol="0">
              <a:spAutoFit/>
            </a:bodyPr>
            <a:lstStyle/>
            <a:p>
              <a:r>
                <a:rPr lang="en-US" dirty="0"/>
                <a:t>and</a:t>
              </a:r>
              <a:endParaRPr lang="en-US" baseline="-25000" dirty="0"/>
            </a:p>
          </p:txBody>
        </p:sp>
      </p:grpSp>
    </p:spTree>
    <p:extLst>
      <p:ext uri="{BB962C8B-B14F-4D97-AF65-F5344CB8AC3E}">
        <p14:creationId xmlns:p14="http://schemas.microsoft.com/office/powerpoint/2010/main" val="1798237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481D5-FC86-B9A2-C7A0-1077350A57A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88F978-C7C4-604D-9761-4AF6D9E83705}"/>
              </a:ext>
            </a:extLst>
          </p:cNvPr>
          <p:cNvSpPr/>
          <p:nvPr/>
        </p:nvSpPr>
        <p:spPr bwMode="auto">
          <a:xfrm>
            <a:off x="5163570" y="3335639"/>
            <a:ext cx="2209800" cy="1524000"/>
          </a:xfrm>
          <a:prstGeom prst="rect">
            <a:avLst/>
          </a:prstGeom>
          <a:solidFill>
            <a:srgbClr val="FFE59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355D5EEC-F35B-1E59-ECA9-78D33BE75B4A}"/>
              </a:ext>
            </a:extLst>
          </p:cNvPr>
          <p:cNvSpPr>
            <a:spLocks noGrp="1"/>
          </p:cNvSpPr>
          <p:nvPr>
            <p:ph type="title"/>
          </p:nvPr>
        </p:nvSpPr>
        <p:spPr>
          <a:xfrm>
            <a:off x="1447800" y="285750"/>
            <a:ext cx="7566023" cy="490538"/>
          </a:xfrm>
        </p:spPr>
        <p:txBody>
          <a:bodyPr/>
          <a:lstStyle/>
          <a:p>
            <a:r>
              <a:rPr lang="en-US" dirty="0"/>
              <a:t>Unified Notation for RNN Propagation (1/2)</a:t>
            </a:r>
          </a:p>
        </p:txBody>
      </p:sp>
      <p:sp>
        <p:nvSpPr>
          <p:cNvPr id="7" name="Rectangle 6">
            <a:extLst>
              <a:ext uri="{FF2B5EF4-FFF2-40B4-BE49-F238E27FC236}">
                <a16:creationId xmlns:a16="http://schemas.microsoft.com/office/drawing/2014/main" id="{225AEE5A-36AF-6A43-6872-65F84BD23346}"/>
              </a:ext>
            </a:extLst>
          </p:cNvPr>
          <p:cNvSpPr/>
          <p:nvPr/>
        </p:nvSpPr>
        <p:spPr bwMode="auto">
          <a:xfrm>
            <a:off x="1850834" y="1504950"/>
            <a:ext cx="2286000" cy="1524000"/>
          </a:xfrm>
          <a:prstGeom prst="rect">
            <a:avLst/>
          </a:prstGeom>
          <a:solidFill>
            <a:srgbClr val="B8F8A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Content Placeholder 3">
            <a:extLst>
              <a:ext uri="{FF2B5EF4-FFF2-40B4-BE49-F238E27FC236}">
                <a16:creationId xmlns:a16="http://schemas.microsoft.com/office/drawing/2014/main" id="{B7031AFF-85E8-FC03-2B0F-D39A6B93FE2D}"/>
              </a:ext>
            </a:extLst>
          </p:cNvPr>
          <p:cNvSpPr>
            <a:spLocks noGrp="1"/>
          </p:cNvSpPr>
          <p:nvPr>
            <p:ph idx="1"/>
          </p:nvPr>
        </p:nvSpPr>
        <p:spPr>
          <a:xfrm>
            <a:off x="762000" y="757238"/>
            <a:ext cx="8251823" cy="635229"/>
          </a:xfrm>
        </p:spPr>
        <p:txBody>
          <a:bodyPr/>
          <a:lstStyle/>
          <a:p>
            <a:r>
              <a:rPr lang="en-US" dirty="0"/>
              <a:t>We can unify the notation for forward propagation by combining matrices </a:t>
            </a:r>
            <a:r>
              <a:rPr lang="en-US" sz="2000" dirty="0"/>
              <a:t>W</a:t>
            </a:r>
            <a:r>
              <a:rPr lang="en-US" sz="2000" baseline="-25000" dirty="0"/>
              <a:t>AX</a:t>
            </a:r>
            <a:r>
              <a:rPr lang="en-US" sz="2000" dirty="0"/>
              <a:t> and W</a:t>
            </a:r>
            <a:r>
              <a:rPr lang="en-US" sz="2000" baseline="-25000" dirty="0"/>
              <a:t>AA</a:t>
            </a:r>
            <a:r>
              <a:rPr lang="en-US" dirty="0"/>
              <a:t> as well as vectors A</a:t>
            </a:r>
            <a:r>
              <a:rPr lang="en-US" sz="2000" dirty="0"/>
              <a:t> , X</a:t>
            </a:r>
            <a:r>
              <a:rPr lang="en-US" dirty="0"/>
              <a:t> .</a:t>
            </a:r>
          </a:p>
          <a:p>
            <a:endParaRPr lang="en-US" dirty="0"/>
          </a:p>
        </p:txBody>
      </p:sp>
      <p:sp>
        <p:nvSpPr>
          <p:cNvPr id="9" name="Rectangle 8">
            <a:extLst>
              <a:ext uri="{FF2B5EF4-FFF2-40B4-BE49-F238E27FC236}">
                <a16:creationId xmlns:a16="http://schemas.microsoft.com/office/drawing/2014/main" id="{C9520829-CC20-618E-B890-939497D86D35}"/>
              </a:ext>
            </a:extLst>
          </p:cNvPr>
          <p:cNvSpPr/>
          <p:nvPr/>
        </p:nvSpPr>
        <p:spPr bwMode="auto">
          <a:xfrm>
            <a:off x="5584634" y="1504950"/>
            <a:ext cx="2209800" cy="1524000"/>
          </a:xfrm>
          <a:prstGeom prst="rect">
            <a:avLst/>
          </a:prstGeom>
          <a:solidFill>
            <a:srgbClr val="FFE59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aphicFrame>
        <p:nvGraphicFramePr>
          <p:cNvPr id="3" name="Object 2">
            <a:extLst>
              <a:ext uri="{FF2B5EF4-FFF2-40B4-BE49-F238E27FC236}">
                <a16:creationId xmlns:a16="http://schemas.microsoft.com/office/drawing/2014/main" id="{6715CCFE-50AA-4BC6-18ED-601C82780339}"/>
              </a:ext>
            </a:extLst>
          </p:cNvPr>
          <p:cNvGraphicFramePr>
            <a:graphicFrameLocks noChangeAspect="1"/>
          </p:cNvGraphicFramePr>
          <p:nvPr>
            <p:extLst>
              <p:ext uri="{D42A27DB-BD31-4B8C-83A1-F6EECF244321}">
                <p14:modId xmlns:p14="http://schemas.microsoft.com/office/powerpoint/2010/main" val="151343599"/>
              </p:ext>
            </p:extLst>
          </p:nvPr>
        </p:nvGraphicFramePr>
        <p:xfrm>
          <a:off x="1158877" y="1480339"/>
          <a:ext cx="6826246" cy="1548611"/>
        </p:xfrm>
        <a:graphic>
          <a:graphicData uri="http://schemas.openxmlformats.org/presentationml/2006/ole">
            <mc:AlternateContent xmlns:mc="http://schemas.openxmlformats.org/markup-compatibility/2006">
              <mc:Choice xmlns:v="urn:schemas-microsoft-com:vml" Requires="v">
                <p:oleObj name="Equation" r:id="rId2" imgW="4483080" imgH="1015920" progId="Equation.DSMT4">
                  <p:embed/>
                </p:oleObj>
              </mc:Choice>
              <mc:Fallback>
                <p:oleObj name="Equation" r:id="rId2" imgW="4483080" imgH="1015920" progId="Equation.DSMT4">
                  <p:embed/>
                  <p:pic>
                    <p:nvPicPr>
                      <p:cNvPr id="3" name="Object 2">
                        <a:extLst>
                          <a:ext uri="{FF2B5EF4-FFF2-40B4-BE49-F238E27FC236}">
                            <a16:creationId xmlns:a16="http://schemas.microsoft.com/office/drawing/2014/main" id="{A066EF30-A3AA-E7A5-28D6-278FB9BBADC7}"/>
                          </a:ext>
                        </a:extLst>
                      </p:cNvPr>
                      <p:cNvPicPr/>
                      <p:nvPr/>
                    </p:nvPicPr>
                    <p:blipFill>
                      <a:blip r:embed="rId3"/>
                      <a:stretch>
                        <a:fillRect/>
                      </a:stretch>
                    </p:blipFill>
                    <p:spPr>
                      <a:xfrm>
                        <a:off x="1158877" y="1480339"/>
                        <a:ext cx="6826246" cy="154861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EB6A7C6D-D2C4-2978-F1F4-98EC3AA674F1}"/>
              </a:ext>
            </a:extLst>
          </p:cNvPr>
          <p:cNvSpPr/>
          <p:nvPr/>
        </p:nvSpPr>
        <p:spPr bwMode="auto">
          <a:xfrm>
            <a:off x="2795625" y="3333750"/>
            <a:ext cx="2209800" cy="1524000"/>
          </a:xfrm>
          <a:prstGeom prst="rect">
            <a:avLst/>
          </a:prstGeom>
          <a:solidFill>
            <a:srgbClr val="B8F8A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aphicFrame>
        <p:nvGraphicFramePr>
          <p:cNvPr id="6" name="Object 5">
            <a:extLst>
              <a:ext uri="{FF2B5EF4-FFF2-40B4-BE49-F238E27FC236}">
                <a16:creationId xmlns:a16="http://schemas.microsoft.com/office/drawing/2014/main" id="{4534F9DB-17BA-31F3-9E90-E63516CC4D11}"/>
              </a:ext>
            </a:extLst>
          </p:cNvPr>
          <p:cNvGraphicFramePr>
            <a:graphicFrameLocks noChangeAspect="1"/>
          </p:cNvGraphicFramePr>
          <p:nvPr>
            <p:extLst>
              <p:ext uri="{D42A27DB-BD31-4B8C-83A1-F6EECF244321}">
                <p14:modId xmlns:p14="http://schemas.microsoft.com/office/powerpoint/2010/main" val="1094123675"/>
              </p:ext>
            </p:extLst>
          </p:nvPr>
        </p:nvGraphicFramePr>
        <p:xfrm>
          <a:off x="2140366" y="3333750"/>
          <a:ext cx="5391150" cy="1524000"/>
        </p:xfrm>
        <a:graphic>
          <a:graphicData uri="http://schemas.openxmlformats.org/presentationml/2006/ole">
            <mc:AlternateContent xmlns:mc="http://schemas.openxmlformats.org/markup-compatibility/2006">
              <mc:Choice xmlns:v="urn:schemas-microsoft-com:vml" Requires="v">
                <p:oleObj name="Equation" r:id="rId4" imgW="3593880" imgH="1015920" progId="Equation.DSMT4">
                  <p:embed/>
                </p:oleObj>
              </mc:Choice>
              <mc:Fallback>
                <p:oleObj name="Equation" r:id="rId4" imgW="3593880" imgH="1015920" progId="Equation.DSMT4">
                  <p:embed/>
                  <p:pic>
                    <p:nvPicPr>
                      <p:cNvPr id="0" name=""/>
                      <p:cNvPicPr/>
                      <p:nvPr/>
                    </p:nvPicPr>
                    <p:blipFill>
                      <a:blip r:embed="rId5"/>
                      <a:stretch>
                        <a:fillRect/>
                      </a:stretch>
                    </p:blipFill>
                    <p:spPr>
                      <a:xfrm>
                        <a:off x="2140366" y="3333750"/>
                        <a:ext cx="5391150" cy="1524000"/>
                      </a:xfrm>
                      <a:prstGeom prst="rect">
                        <a:avLst/>
                      </a:prstGeom>
                    </p:spPr>
                  </p:pic>
                </p:oleObj>
              </mc:Fallback>
            </mc:AlternateContent>
          </a:graphicData>
        </a:graphic>
      </p:graphicFrame>
      <p:cxnSp>
        <p:nvCxnSpPr>
          <p:cNvPr id="12" name="Straight Arrow Connector 11">
            <a:extLst>
              <a:ext uri="{FF2B5EF4-FFF2-40B4-BE49-F238E27FC236}">
                <a16:creationId xmlns:a16="http://schemas.microsoft.com/office/drawing/2014/main" id="{4F791FEC-97CA-312E-285D-665FFDD021C9}"/>
              </a:ext>
            </a:extLst>
          </p:cNvPr>
          <p:cNvCxnSpPr/>
          <p:nvPr/>
        </p:nvCxnSpPr>
        <p:spPr bwMode="auto">
          <a:xfrm>
            <a:off x="3505200" y="3028950"/>
            <a:ext cx="152400" cy="2286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7C11F03D-F5C5-4E6A-818E-CC5F74DBD572}"/>
              </a:ext>
            </a:extLst>
          </p:cNvPr>
          <p:cNvCxnSpPr/>
          <p:nvPr/>
        </p:nvCxnSpPr>
        <p:spPr bwMode="auto">
          <a:xfrm flipH="1">
            <a:off x="6268470" y="3085641"/>
            <a:ext cx="152400" cy="2286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4511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DADF5-EE5C-28BC-53A6-5312B3608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8A6C5-5FD7-3587-18A3-E902DB582821}"/>
              </a:ext>
            </a:extLst>
          </p:cNvPr>
          <p:cNvSpPr>
            <a:spLocks noGrp="1"/>
          </p:cNvSpPr>
          <p:nvPr>
            <p:ph type="title"/>
          </p:nvPr>
        </p:nvSpPr>
        <p:spPr>
          <a:xfrm>
            <a:off x="1371600" y="290570"/>
            <a:ext cx="7616517" cy="490538"/>
          </a:xfrm>
        </p:spPr>
        <p:txBody>
          <a:bodyPr/>
          <a:lstStyle/>
          <a:p>
            <a:r>
              <a:rPr lang="en-US" dirty="0"/>
              <a:t>Unified Notation for RNN Propagation (2/2)</a:t>
            </a:r>
          </a:p>
        </p:txBody>
      </p:sp>
      <p:sp>
        <p:nvSpPr>
          <p:cNvPr id="4" name="Content Placeholder 3">
            <a:extLst>
              <a:ext uri="{FF2B5EF4-FFF2-40B4-BE49-F238E27FC236}">
                <a16:creationId xmlns:a16="http://schemas.microsoft.com/office/drawing/2014/main" id="{3D841B17-65F7-4F3B-AB19-2FDD475EBEF2}"/>
              </a:ext>
            </a:extLst>
          </p:cNvPr>
          <p:cNvSpPr>
            <a:spLocks noGrp="1"/>
          </p:cNvSpPr>
          <p:nvPr>
            <p:ph idx="1"/>
          </p:nvPr>
        </p:nvSpPr>
        <p:spPr>
          <a:xfrm>
            <a:off x="762000" y="757238"/>
            <a:ext cx="8251823" cy="635229"/>
          </a:xfrm>
        </p:spPr>
        <p:txBody>
          <a:bodyPr/>
          <a:lstStyle/>
          <a:p>
            <a:r>
              <a:rPr lang="en-US" dirty="0"/>
              <a:t>We can unify the notation for RNN propagation by combining matrices </a:t>
            </a:r>
            <a:r>
              <a:rPr lang="en-US" sz="2000" dirty="0"/>
              <a:t>W</a:t>
            </a:r>
            <a:r>
              <a:rPr lang="en-US" sz="2000" baseline="-25000" dirty="0"/>
              <a:t>AX</a:t>
            </a:r>
            <a:r>
              <a:rPr lang="en-US" sz="2000" dirty="0"/>
              <a:t> and W</a:t>
            </a:r>
            <a:r>
              <a:rPr lang="en-US" sz="2000" baseline="-25000" dirty="0"/>
              <a:t>AA</a:t>
            </a:r>
            <a:r>
              <a:rPr lang="en-US" dirty="0"/>
              <a:t> as well as vectors A</a:t>
            </a:r>
            <a:r>
              <a:rPr lang="en-US" sz="2000" dirty="0"/>
              <a:t> , X</a:t>
            </a:r>
            <a:r>
              <a:rPr lang="en-US" dirty="0"/>
              <a:t> .</a:t>
            </a:r>
          </a:p>
          <a:p>
            <a:endParaRPr lang="en-US" dirty="0"/>
          </a:p>
        </p:txBody>
      </p:sp>
      <p:grpSp>
        <p:nvGrpSpPr>
          <p:cNvPr id="15" name="Group 14">
            <a:extLst>
              <a:ext uri="{FF2B5EF4-FFF2-40B4-BE49-F238E27FC236}">
                <a16:creationId xmlns:a16="http://schemas.microsoft.com/office/drawing/2014/main" id="{B55BF2D4-7426-9B16-E454-4AB9354A07D4}"/>
              </a:ext>
            </a:extLst>
          </p:cNvPr>
          <p:cNvGrpSpPr/>
          <p:nvPr/>
        </p:nvGrpSpPr>
        <p:grpSpPr>
          <a:xfrm>
            <a:off x="838200" y="1598555"/>
            <a:ext cx="3405188" cy="3254375"/>
            <a:chOff x="255653" y="1572753"/>
            <a:chExt cx="3405188" cy="3254375"/>
          </a:xfrm>
        </p:grpSpPr>
        <p:sp>
          <p:nvSpPr>
            <p:cNvPr id="10" name="Rectangle 9">
              <a:extLst>
                <a:ext uri="{FF2B5EF4-FFF2-40B4-BE49-F238E27FC236}">
                  <a16:creationId xmlns:a16="http://schemas.microsoft.com/office/drawing/2014/main" id="{760D5811-D970-C8F6-8224-75648FC2E88F}"/>
                </a:ext>
              </a:extLst>
            </p:cNvPr>
            <p:cNvSpPr/>
            <p:nvPr/>
          </p:nvSpPr>
          <p:spPr bwMode="auto">
            <a:xfrm>
              <a:off x="2980981" y="3106056"/>
              <a:ext cx="567175" cy="1421731"/>
            </a:xfrm>
            <a:prstGeom prst="rect">
              <a:avLst/>
            </a:prstGeom>
            <a:solidFill>
              <a:srgbClr val="FFE59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Rectangle 6">
              <a:extLst>
                <a:ext uri="{FF2B5EF4-FFF2-40B4-BE49-F238E27FC236}">
                  <a16:creationId xmlns:a16="http://schemas.microsoft.com/office/drawing/2014/main" id="{91EE4340-AED2-55CE-2825-3FDBDF28C935}"/>
                </a:ext>
              </a:extLst>
            </p:cNvPr>
            <p:cNvSpPr/>
            <p:nvPr/>
          </p:nvSpPr>
          <p:spPr bwMode="auto">
            <a:xfrm>
              <a:off x="1100044" y="1633077"/>
              <a:ext cx="576356" cy="1360297"/>
            </a:xfrm>
            <a:prstGeom prst="rect">
              <a:avLst/>
            </a:prstGeom>
            <a:solidFill>
              <a:srgbClr val="B8F8A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Rectangle 7">
              <a:extLst>
                <a:ext uri="{FF2B5EF4-FFF2-40B4-BE49-F238E27FC236}">
                  <a16:creationId xmlns:a16="http://schemas.microsoft.com/office/drawing/2014/main" id="{B0D02C80-DACE-A1D0-829A-E1988E264495}"/>
                </a:ext>
              </a:extLst>
            </p:cNvPr>
            <p:cNvSpPr/>
            <p:nvPr/>
          </p:nvSpPr>
          <p:spPr bwMode="auto">
            <a:xfrm>
              <a:off x="2971800" y="1633077"/>
              <a:ext cx="576356" cy="1442147"/>
            </a:xfrm>
            <a:prstGeom prst="rect">
              <a:avLst/>
            </a:prstGeom>
            <a:solidFill>
              <a:srgbClr val="B8F8A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9" name="Rectangle 8">
              <a:extLst>
                <a:ext uri="{FF2B5EF4-FFF2-40B4-BE49-F238E27FC236}">
                  <a16:creationId xmlns:a16="http://schemas.microsoft.com/office/drawing/2014/main" id="{39DD40F3-1A56-C388-82EE-6E091396DC32}"/>
                </a:ext>
              </a:extLst>
            </p:cNvPr>
            <p:cNvSpPr/>
            <p:nvPr/>
          </p:nvSpPr>
          <p:spPr bwMode="auto">
            <a:xfrm>
              <a:off x="1102762" y="3085640"/>
              <a:ext cx="452839" cy="1442147"/>
            </a:xfrm>
            <a:prstGeom prst="rect">
              <a:avLst/>
            </a:prstGeom>
            <a:solidFill>
              <a:srgbClr val="FFE59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aphicFrame>
          <p:nvGraphicFramePr>
            <p:cNvPr id="3" name="Object 2">
              <a:extLst>
                <a:ext uri="{FF2B5EF4-FFF2-40B4-BE49-F238E27FC236}">
                  <a16:creationId xmlns:a16="http://schemas.microsoft.com/office/drawing/2014/main" id="{B89ADA54-DE99-B269-8FE5-4E90F4D56F3E}"/>
                </a:ext>
              </a:extLst>
            </p:cNvPr>
            <p:cNvGraphicFramePr>
              <a:graphicFrameLocks noChangeAspect="1"/>
            </p:cNvGraphicFramePr>
            <p:nvPr>
              <p:extLst>
                <p:ext uri="{D42A27DB-BD31-4B8C-83A1-F6EECF244321}">
                  <p14:modId xmlns:p14="http://schemas.microsoft.com/office/powerpoint/2010/main" val="3695963188"/>
                </p:ext>
              </p:extLst>
            </p:nvPr>
          </p:nvGraphicFramePr>
          <p:xfrm>
            <a:off x="255653" y="1572753"/>
            <a:ext cx="3405188" cy="3254375"/>
          </p:xfrm>
          <a:graphic>
            <a:graphicData uri="http://schemas.openxmlformats.org/presentationml/2006/ole">
              <mc:AlternateContent xmlns:mc="http://schemas.openxmlformats.org/markup-compatibility/2006">
                <mc:Choice xmlns:v="urn:schemas-microsoft-com:vml" Requires="v">
                  <p:oleObj name="Equation" r:id="rId2" imgW="2234880" imgH="2133360" progId="Equation.DSMT4">
                    <p:embed/>
                  </p:oleObj>
                </mc:Choice>
                <mc:Fallback>
                  <p:oleObj name="Equation" r:id="rId2" imgW="2234880" imgH="2133360" progId="Equation.DSMT4">
                    <p:embed/>
                    <p:pic>
                      <p:nvPicPr>
                        <p:cNvPr id="3" name="Object 2">
                          <a:extLst>
                            <a:ext uri="{FF2B5EF4-FFF2-40B4-BE49-F238E27FC236}">
                              <a16:creationId xmlns:a16="http://schemas.microsoft.com/office/drawing/2014/main" id="{6715CCFE-50AA-4BC6-18ED-601C82780339}"/>
                            </a:ext>
                          </a:extLst>
                        </p:cNvPr>
                        <p:cNvPicPr/>
                        <p:nvPr/>
                      </p:nvPicPr>
                      <p:blipFill>
                        <a:blip r:embed="rId3"/>
                        <a:stretch>
                          <a:fillRect/>
                        </a:stretch>
                      </p:blipFill>
                      <p:spPr>
                        <a:xfrm>
                          <a:off x="255653" y="1572753"/>
                          <a:ext cx="3405188" cy="3254375"/>
                        </a:xfrm>
                        <a:prstGeom prst="rect">
                          <a:avLst/>
                        </a:prstGeom>
                      </p:spPr>
                    </p:pic>
                  </p:oleObj>
                </mc:Fallback>
              </mc:AlternateContent>
            </a:graphicData>
          </a:graphic>
        </p:graphicFrame>
      </p:grpSp>
      <p:graphicFrame>
        <p:nvGraphicFramePr>
          <p:cNvPr id="16" name="Object 15">
            <a:extLst>
              <a:ext uri="{FF2B5EF4-FFF2-40B4-BE49-F238E27FC236}">
                <a16:creationId xmlns:a16="http://schemas.microsoft.com/office/drawing/2014/main" id="{58ECFDC1-635C-4B5E-660F-F76DFB012D5C}"/>
              </a:ext>
            </a:extLst>
          </p:cNvPr>
          <p:cNvGraphicFramePr>
            <a:graphicFrameLocks noChangeAspect="1"/>
          </p:cNvGraphicFramePr>
          <p:nvPr>
            <p:extLst>
              <p:ext uri="{D42A27DB-BD31-4B8C-83A1-F6EECF244321}">
                <p14:modId xmlns:p14="http://schemas.microsoft.com/office/powerpoint/2010/main" val="2421167288"/>
              </p:ext>
            </p:extLst>
          </p:nvPr>
        </p:nvGraphicFramePr>
        <p:xfrm>
          <a:off x="5668768" y="2023040"/>
          <a:ext cx="2373229" cy="1350962"/>
        </p:xfrm>
        <a:graphic>
          <a:graphicData uri="http://schemas.openxmlformats.org/presentationml/2006/ole">
            <mc:AlternateContent xmlns:mc="http://schemas.openxmlformats.org/markup-compatibility/2006">
              <mc:Choice xmlns:v="urn:schemas-microsoft-com:vml" Requires="v">
                <p:oleObj name="Equation" r:id="rId4" imgW="1295280" imgH="736560" progId="Equation.DSMT4">
                  <p:embed/>
                </p:oleObj>
              </mc:Choice>
              <mc:Fallback>
                <p:oleObj name="Equation" r:id="rId4" imgW="1295280" imgH="736560" progId="Equation.DSMT4">
                  <p:embed/>
                  <p:pic>
                    <p:nvPicPr>
                      <p:cNvPr id="0" name=""/>
                      <p:cNvPicPr/>
                      <p:nvPr/>
                    </p:nvPicPr>
                    <p:blipFill>
                      <a:blip r:embed="rId5"/>
                      <a:stretch>
                        <a:fillRect/>
                      </a:stretch>
                    </p:blipFill>
                    <p:spPr>
                      <a:xfrm>
                        <a:off x="5668768" y="2023040"/>
                        <a:ext cx="2373229" cy="1350962"/>
                      </a:xfrm>
                      <a:prstGeom prst="rect">
                        <a:avLst/>
                      </a:prstGeom>
                    </p:spPr>
                  </p:pic>
                </p:oleObj>
              </mc:Fallback>
            </mc:AlternateContent>
          </a:graphicData>
        </a:graphic>
      </p:graphicFrame>
    </p:spTree>
    <p:extLst>
      <p:ext uri="{BB962C8B-B14F-4D97-AF65-F5344CB8AC3E}">
        <p14:creationId xmlns:p14="http://schemas.microsoft.com/office/powerpoint/2010/main" val="261431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2D705-966D-C5C9-AEDB-31F9E72F35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8B0B45-5528-A0E3-1F64-4CB30006EAA2}"/>
              </a:ext>
            </a:extLst>
          </p:cNvPr>
          <p:cNvSpPr>
            <a:spLocks noGrp="1"/>
          </p:cNvSpPr>
          <p:nvPr>
            <p:ph type="title"/>
          </p:nvPr>
        </p:nvSpPr>
        <p:spPr>
          <a:xfrm>
            <a:off x="990601" y="285750"/>
            <a:ext cx="8032556" cy="490538"/>
          </a:xfrm>
        </p:spPr>
        <p:txBody>
          <a:bodyPr/>
          <a:lstStyle/>
          <a:p>
            <a:r>
              <a:rPr lang="en-US" dirty="0"/>
              <a:t>Unified Notation for RNN Forward Propagation</a:t>
            </a:r>
          </a:p>
        </p:txBody>
      </p:sp>
      <p:grpSp>
        <p:nvGrpSpPr>
          <p:cNvPr id="5" name="Group 4">
            <a:extLst>
              <a:ext uri="{FF2B5EF4-FFF2-40B4-BE49-F238E27FC236}">
                <a16:creationId xmlns:a16="http://schemas.microsoft.com/office/drawing/2014/main" id="{DD3B1006-0B8A-687D-2C23-29E9B9AB1203}"/>
              </a:ext>
            </a:extLst>
          </p:cNvPr>
          <p:cNvGrpSpPr/>
          <p:nvPr/>
        </p:nvGrpSpPr>
        <p:grpSpPr>
          <a:xfrm>
            <a:off x="5105400" y="1115199"/>
            <a:ext cx="2914651" cy="1861364"/>
            <a:chOff x="5812977" y="1878121"/>
            <a:chExt cx="2914651" cy="1861364"/>
          </a:xfrm>
        </p:grpSpPr>
        <p:grpSp>
          <p:nvGrpSpPr>
            <p:cNvPr id="6" name="Group 5">
              <a:extLst>
                <a:ext uri="{FF2B5EF4-FFF2-40B4-BE49-F238E27FC236}">
                  <a16:creationId xmlns:a16="http://schemas.microsoft.com/office/drawing/2014/main" id="{F7922755-9394-16C4-5654-21799917116A}"/>
                </a:ext>
              </a:extLst>
            </p:cNvPr>
            <p:cNvGrpSpPr/>
            <p:nvPr/>
          </p:nvGrpSpPr>
          <p:grpSpPr>
            <a:xfrm>
              <a:off x="5812977" y="2118816"/>
              <a:ext cx="2914651" cy="1620669"/>
              <a:chOff x="5807506" y="1787295"/>
              <a:chExt cx="2914651" cy="1620669"/>
            </a:xfrm>
          </p:grpSpPr>
          <p:grpSp>
            <p:nvGrpSpPr>
              <p:cNvPr id="8" name="Group 7">
                <a:extLst>
                  <a:ext uri="{FF2B5EF4-FFF2-40B4-BE49-F238E27FC236}">
                    <a16:creationId xmlns:a16="http://schemas.microsoft.com/office/drawing/2014/main" id="{C84F4F8B-46E4-E19E-4BEF-B88F5241AC2D}"/>
                  </a:ext>
                </a:extLst>
              </p:cNvPr>
              <p:cNvGrpSpPr/>
              <p:nvPr/>
            </p:nvGrpSpPr>
            <p:grpSpPr>
              <a:xfrm>
                <a:off x="6720837" y="1787295"/>
                <a:ext cx="791347" cy="1620669"/>
                <a:chOff x="5245087" y="1454660"/>
                <a:chExt cx="1359893" cy="2160892"/>
              </a:xfrm>
            </p:grpSpPr>
            <p:grpSp>
              <p:nvGrpSpPr>
                <p:cNvPr id="55" name="Group 54">
                  <a:extLst>
                    <a:ext uri="{FF2B5EF4-FFF2-40B4-BE49-F238E27FC236}">
                      <a16:creationId xmlns:a16="http://schemas.microsoft.com/office/drawing/2014/main" id="{DB2B8C53-ECAB-F7FF-732E-B63B7CA1975C}"/>
                    </a:ext>
                  </a:extLst>
                </p:cNvPr>
                <p:cNvGrpSpPr/>
                <p:nvPr/>
              </p:nvGrpSpPr>
              <p:grpSpPr>
                <a:xfrm>
                  <a:off x="5245087" y="1454660"/>
                  <a:ext cx="1359893" cy="2160892"/>
                  <a:chOff x="6414180" y="1600200"/>
                  <a:chExt cx="1046608" cy="1623739"/>
                </a:xfrm>
              </p:grpSpPr>
              <p:sp>
                <p:nvSpPr>
                  <p:cNvPr id="76" name="Oval 75">
                    <a:extLst>
                      <a:ext uri="{FF2B5EF4-FFF2-40B4-BE49-F238E27FC236}">
                        <a16:creationId xmlns:a16="http://schemas.microsoft.com/office/drawing/2014/main" id="{2DC8DA62-BBAD-FFD4-6CA2-D9E6F0100B2F}"/>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7" name="Oval 76">
                    <a:extLst>
                      <a:ext uri="{FF2B5EF4-FFF2-40B4-BE49-F238E27FC236}">
                        <a16:creationId xmlns:a16="http://schemas.microsoft.com/office/drawing/2014/main" id="{E52A0889-10C8-A041-29EE-6501DA94A90B}"/>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8" name="Oval 77">
                    <a:extLst>
                      <a:ext uri="{FF2B5EF4-FFF2-40B4-BE49-F238E27FC236}">
                        <a16:creationId xmlns:a16="http://schemas.microsoft.com/office/drawing/2014/main" id="{4FEC89A4-0C1C-EE9E-523C-7CA162D1F115}"/>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9" name="Oval 78">
                    <a:extLst>
                      <a:ext uri="{FF2B5EF4-FFF2-40B4-BE49-F238E27FC236}">
                        <a16:creationId xmlns:a16="http://schemas.microsoft.com/office/drawing/2014/main" id="{64FC5F8A-0447-57AF-111C-8809D10DABD4}"/>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0" name="Oval 79">
                    <a:extLst>
                      <a:ext uri="{FF2B5EF4-FFF2-40B4-BE49-F238E27FC236}">
                        <a16:creationId xmlns:a16="http://schemas.microsoft.com/office/drawing/2014/main" id="{CCBD58F2-D862-0544-71A6-100D942D17DD}"/>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1" name="Oval 80">
                    <a:extLst>
                      <a:ext uri="{FF2B5EF4-FFF2-40B4-BE49-F238E27FC236}">
                        <a16:creationId xmlns:a16="http://schemas.microsoft.com/office/drawing/2014/main" id="{A5EB4A07-AA0E-A8AB-1E64-22FDA78EE7CE}"/>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2" name="Oval 81">
                    <a:extLst>
                      <a:ext uri="{FF2B5EF4-FFF2-40B4-BE49-F238E27FC236}">
                        <a16:creationId xmlns:a16="http://schemas.microsoft.com/office/drawing/2014/main" id="{0B8AEA55-72D9-617B-7748-25B3DE4DC391}"/>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56" name="Straight Connector 55">
                  <a:extLst>
                    <a:ext uri="{FF2B5EF4-FFF2-40B4-BE49-F238E27FC236}">
                      <a16:creationId xmlns:a16="http://schemas.microsoft.com/office/drawing/2014/main" id="{1DEA5A6D-5EA9-1B94-041F-B2C35E12DF74}"/>
                    </a:ext>
                  </a:extLst>
                </p:cNvPr>
                <p:cNvCxnSpPr>
                  <a:stCxn id="80" idx="7"/>
                  <a:endCxn id="78"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B2DA6F99-19B3-00B5-79EE-67AAF09B8615}"/>
                    </a:ext>
                  </a:extLst>
                </p:cNvPr>
                <p:cNvCxnSpPr>
                  <a:stCxn id="82" idx="0"/>
                  <a:endCxn id="79"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7B49CD3F-ECAA-4F93-E5F4-1A2AF927F7D9}"/>
                    </a:ext>
                  </a:extLst>
                </p:cNvPr>
                <p:cNvCxnSpPr>
                  <a:stCxn id="77" idx="4"/>
                  <a:endCxn id="79"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E33DB19E-E19F-E4CA-D24F-E13A6126DCC9}"/>
                    </a:ext>
                  </a:extLst>
                </p:cNvPr>
                <p:cNvCxnSpPr>
                  <a:stCxn id="80" idx="5"/>
                  <a:endCxn id="82"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3018C64E-195C-88BB-0156-23949DFC5178}"/>
                    </a:ext>
                  </a:extLst>
                </p:cNvPr>
                <p:cNvCxnSpPr>
                  <a:stCxn id="80" idx="5"/>
                  <a:endCxn id="81"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A067AA3A-923B-3EE7-6A46-26470ACAA14F}"/>
                    </a:ext>
                  </a:extLst>
                </p:cNvPr>
                <p:cNvCxnSpPr>
                  <a:endCxn id="77"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02A2EC8A-9848-CD9C-6CA8-3C6AE0532E11}"/>
                    </a:ext>
                  </a:extLst>
                </p:cNvPr>
                <p:cNvCxnSpPr>
                  <a:stCxn id="81" idx="0"/>
                  <a:endCxn id="79"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F0976705-EB1E-2FD2-3058-42C0DD7F0E49}"/>
                    </a:ext>
                  </a:extLst>
                </p:cNvPr>
                <p:cNvCxnSpPr>
                  <a:stCxn id="82"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75B8FB7A-3E36-F618-CAA1-E1E37C41B43A}"/>
                    </a:ext>
                  </a:extLst>
                </p:cNvPr>
                <p:cNvCxnSpPr>
                  <a:stCxn id="82" idx="7"/>
                  <a:endCxn id="81"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a:extLst>
                    <a:ext uri="{FF2B5EF4-FFF2-40B4-BE49-F238E27FC236}">
                      <a16:creationId xmlns:a16="http://schemas.microsoft.com/office/drawing/2014/main" id="{9B3B0646-BF14-0B5C-C0DB-0C9AADE894A8}"/>
                    </a:ext>
                  </a:extLst>
                </p:cNvPr>
                <p:cNvCxnSpPr>
                  <a:stCxn id="78" idx="5"/>
                  <a:endCxn id="79"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C9EC1FA4-FCC0-F099-7DB9-EA627FAF1A17}"/>
                    </a:ext>
                  </a:extLst>
                </p:cNvPr>
                <p:cNvCxnSpPr>
                  <a:stCxn id="80" idx="7"/>
                  <a:endCxn id="77"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A9BC30C0-8399-AC7F-9EB6-6C09578FF7B4}"/>
                    </a:ext>
                  </a:extLst>
                </p:cNvPr>
                <p:cNvCxnSpPr>
                  <a:stCxn id="78" idx="7"/>
                  <a:endCxn id="76"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5298BE8E-FCB1-245B-5155-D5C6C11B1B99}"/>
                    </a:ext>
                  </a:extLst>
                </p:cNvPr>
                <p:cNvCxnSpPr>
                  <a:stCxn id="81"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1AE41D90-A989-51B9-F319-E842C380137D}"/>
                    </a:ext>
                  </a:extLst>
                </p:cNvPr>
                <p:cNvCxnSpPr>
                  <a:stCxn id="78" idx="5"/>
                  <a:endCxn id="81"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98857A24-E7B8-30AC-8E4C-5F29F5B8FDE9}"/>
                    </a:ext>
                  </a:extLst>
                </p:cNvPr>
                <p:cNvCxnSpPr>
                  <a:stCxn id="80" idx="7"/>
                  <a:endCxn id="79"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3B15D8D0-80BA-7011-9F81-BF7C3C37B8CD}"/>
                    </a:ext>
                  </a:extLst>
                </p:cNvPr>
                <p:cNvCxnSpPr>
                  <a:stCxn id="80" idx="7"/>
                  <a:endCxn id="76"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50B745CF-F1AE-AB5D-759A-F79C956BA4F8}"/>
                    </a:ext>
                  </a:extLst>
                </p:cNvPr>
                <p:cNvCxnSpPr>
                  <a:stCxn id="79" idx="1"/>
                  <a:endCxn id="76"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F785CE75-5F07-AE77-4CAC-B2263EC926BD}"/>
                    </a:ext>
                  </a:extLst>
                </p:cNvPr>
                <p:cNvCxnSpPr>
                  <a:stCxn id="82" idx="0"/>
                  <a:endCxn id="76"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81EA60EE-65C5-FE57-9F84-B1B7163FEDE3}"/>
                    </a:ext>
                  </a:extLst>
                </p:cNvPr>
                <p:cNvCxnSpPr>
                  <a:stCxn id="82" idx="0"/>
                  <a:endCxn id="77"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576D2F6F-AEE8-4F44-5A74-01BBB9D83CBF}"/>
                    </a:ext>
                  </a:extLst>
                </p:cNvPr>
                <p:cNvCxnSpPr>
                  <a:stCxn id="76" idx="5"/>
                  <a:endCxn id="77"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B964D2BE-E2F2-0BC3-44CD-3C424B1397A8}"/>
                  </a:ext>
                </a:extLst>
              </p:cNvPr>
              <p:cNvGrpSpPr/>
              <p:nvPr/>
            </p:nvGrpSpPr>
            <p:grpSpPr>
              <a:xfrm>
                <a:off x="6836068" y="1863351"/>
                <a:ext cx="1649739" cy="1468557"/>
                <a:chOff x="5778491" y="1364345"/>
                <a:chExt cx="1649739" cy="1468557"/>
              </a:xfrm>
            </p:grpSpPr>
            <p:cxnSp>
              <p:nvCxnSpPr>
                <p:cNvPr id="41" name="Straight Connector 40">
                  <a:extLst>
                    <a:ext uri="{FF2B5EF4-FFF2-40B4-BE49-F238E27FC236}">
                      <a16:creationId xmlns:a16="http://schemas.microsoft.com/office/drawing/2014/main" id="{4356CCD6-CAD0-7CA9-E0B3-FAFC3AEB51E0}"/>
                    </a:ext>
                  </a:extLst>
                </p:cNvPr>
                <p:cNvCxnSpPr>
                  <a:stCxn id="76" idx="6"/>
                  <a:endCxn id="18"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5F6EA2D4-5B0C-3F9D-A8DB-D22CE7BCE93A}"/>
                    </a:ext>
                  </a:extLst>
                </p:cNvPr>
                <p:cNvCxnSpPr>
                  <a:stCxn id="79" idx="6"/>
                  <a:endCxn id="18"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6B8B1A44-40D8-C704-9EAA-130469C94621}"/>
                    </a:ext>
                  </a:extLst>
                </p:cNvPr>
                <p:cNvCxnSpPr>
                  <a:stCxn id="78" idx="6"/>
                  <a:endCxn id="18"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EBABE05-7C40-B30B-B7B3-8E7FF72088A4}"/>
                    </a:ext>
                  </a:extLst>
                </p:cNvPr>
                <p:cNvCxnSpPr>
                  <a:cxnSpLocks/>
                  <a:stCxn id="80" idx="6"/>
                  <a:endCxn id="16"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69226963-52C4-9012-0F80-75782D28245C}"/>
                    </a:ext>
                  </a:extLst>
                </p:cNvPr>
                <p:cNvCxnSpPr>
                  <a:cxnSpLocks/>
                  <a:stCxn id="82" idx="6"/>
                  <a:endCxn id="16"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054A6EAE-8966-22F6-DF20-DBB2002FE2EE}"/>
                    </a:ext>
                  </a:extLst>
                </p:cNvPr>
                <p:cNvCxnSpPr>
                  <a:stCxn id="82" idx="6"/>
                  <a:endCxn id="18"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AEDA9324-AEEC-2025-2B7E-CD3875E7DB05}"/>
                    </a:ext>
                  </a:extLst>
                </p:cNvPr>
                <p:cNvCxnSpPr>
                  <a:cxnSpLocks/>
                  <a:stCxn id="76" idx="6"/>
                  <a:endCxn id="16"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79A6247A-1EBB-EC57-5828-723C9D10E80C}"/>
                    </a:ext>
                  </a:extLst>
                </p:cNvPr>
                <p:cNvCxnSpPr>
                  <a:cxnSpLocks/>
                  <a:stCxn id="79" idx="6"/>
                  <a:endCxn id="16"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B4A23131-DD7A-5C48-5E9A-4099745E7B4A}"/>
                    </a:ext>
                  </a:extLst>
                </p:cNvPr>
                <p:cNvCxnSpPr>
                  <a:cxnSpLocks/>
                  <a:stCxn id="78" idx="6"/>
                  <a:endCxn id="16"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7B90B976-4BA3-9AD7-82D4-6E706CC4EDEB}"/>
                    </a:ext>
                  </a:extLst>
                </p:cNvPr>
                <p:cNvCxnSpPr>
                  <a:stCxn id="80" idx="6"/>
                  <a:endCxn id="18"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AEA149A5-67F1-349B-C2F6-7793D203FB69}"/>
                    </a:ext>
                  </a:extLst>
                </p:cNvPr>
                <p:cNvCxnSpPr>
                  <a:cxnSpLocks/>
                  <a:stCxn id="81" idx="6"/>
                  <a:endCxn id="16"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76411183-5061-3342-4D36-E52E5B21F46C}"/>
                    </a:ext>
                  </a:extLst>
                </p:cNvPr>
                <p:cNvCxnSpPr>
                  <a:stCxn id="81" idx="6"/>
                  <a:endCxn id="18"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561B796A-E75D-D9F9-C583-0E3D12E6C7C5}"/>
                    </a:ext>
                  </a:extLst>
                </p:cNvPr>
                <p:cNvCxnSpPr>
                  <a:stCxn id="77" idx="6"/>
                  <a:endCxn id="18"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A18A344C-A30C-FBB9-4E72-E2CE666C58C7}"/>
                    </a:ext>
                  </a:extLst>
                </p:cNvPr>
                <p:cNvCxnSpPr>
                  <a:cxnSpLocks/>
                  <a:stCxn id="77" idx="6"/>
                  <a:endCxn id="16"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extBox 9">
                <a:extLst>
                  <a:ext uri="{FF2B5EF4-FFF2-40B4-BE49-F238E27FC236}">
                    <a16:creationId xmlns:a16="http://schemas.microsoft.com/office/drawing/2014/main" id="{40611CC9-28D3-FD36-F072-61FAE6A925C5}"/>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11" name="Rectangle 10">
                <a:extLst>
                  <a:ext uri="{FF2B5EF4-FFF2-40B4-BE49-F238E27FC236}">
                    <a16:creationId xmlns:a16="http://schemas.microsoft.com/office/drawing/2014/main" id="{DBC992AD-5F7B-ACF9-A437-6F01F2F08821}"/>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2" name="TextBox 11">
                <a:extLst>
                  <a:ext uri="{FF2B5EF4-FFF2-40B4-BE49-F238E27FC236}">
                    <a16:creationId xmlns:a16="http://schemas.microsoft.com/office/drawing/2014/main" id="{5E1C011F-2CFE-6F83-1A76-8D23C317ECEC}"/>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3" name="TextBox 12">
                <a:extLst>
                  <a:ext uri="{FF2B5EF4-FFF2-40B4-BE49-F238E27FC236}">
                    <a16:creationId xmlns:a16="http://schemas.microsoft.com/office/drawing/2014/main" id="{52397340-7007-3D28-BC20-8DED529657C1}"/>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4" name="TextBox 13">
                <a:extLst>
                  <a:ext uri="{FF2B5EF4-FFF2-40B4-BE49-F238E27FC236}">
                    <a16:creationId xmlns:a16="http://schemas.microsoft.com/office/drawing/2014/main" id="{1A5F922E-3B61-EB59-5F0C-4941AFA1AA7B}"/>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5" name="Rectangle 14">
                <a:extLst>
                  <a:ext uri="{FF2B5EF4-FFF2-40B4-BE49-F238E27FC236}">
                    <a16:creationId xmlns:a16="http://schemas.microsoft.com/office/drawing/2014/main" id="{3E21AF53-5580-549A-01E0-C39EE8B491A5}"/>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6" name="TextBox 15">
                <a:extLst>
                  <a:ext uri="{FF2B5EF4-FFF2-40B4-BE49-F238E27FC236}">
                    <a16:creationId xmlns:a16="http://schemas.microsoft.com/office/drawing/2014/main" id="{366FAF7B-692E-BEAA-FF79-13F12722B2F4}"/>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17" name="TextBox 16">
                <a:extLst>
                  <a:ext uri="{FF2B5EF4-FFF2-40B4-BE49-F238E27FC236}">
                    <a16:creationId xmlns:a16="http://schemas.microsoft.com/office/drawing/2014/main" id="{3CEDB02C-7A12-53B0-9DCC-32279BD32F68}"/>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18" name="TextBox 17">
                <a:extLst>
                  <a:ext uri="{FF2B5EF4-FFF2-40B4-BE49-F238E27FC236}">
                    <a16:creationId xmlns:a16="http://schemas.microsoft.com/office/drawing/2014/main" id="{21A41BE0-A537-8669-4CFC-0FB5698D06F9}"/>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19" name="Group 18">
                <a:extLst>
                  <a:ext uri="{FF2B5EF4-FFF2-40B4-BE49-F238E27FC236}">
                    <a16:creationId xmlns:a16="http://schemas.microsoft.com/office/drawing/2014/main" id="{C234F70C-5C14-FC96-2642-D5FCC20354BF}"/>
                  </a:ext>
                </a:extLst>
              </p:cNvPr>
              <p:cNvGrpSpPr/>
              <p:nvPr/>
            </p:nvGrpSpPr>
            <p:grpSpPr>
              <a:xfrm>
                <a:off x="6031944" y="1863351"/>
                <a:ext cx="1365014" cy="1468557"/>
                <a:chOff x="4974367" y="1288145"/>
                <a:chExt cx="1365014" cy="1468557"/>
              </a:xfrm>
            </p:grpSpPr>
            <p:cxnSp>
              <p:nvCxnSpPr>
                <p:cNvPr id="20" name="Straight Connector 19">
                  <a:extLst>
                    <a:ext uri="{FF2B5EF4-FFF2-40B4-BE49-F238E27FC236}">
                      <a16:creationId xmlns:a16="http://schemas.microsoft.com/office/drawing/2014/main" id="{61C70AC2-628A-41CD-CBAE-ACD41F36DACF}"/>
                    </a:ext>
                  </a:extLst>
                </p:cNvPr>
                <p:cNvCxnSpPr>
                  <a:endCxn id="76"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3F14C6B1-745A-C7B2-07FD-0CD3BAC87681}"/>
                    </a:ext>
                  </a:extLst>
                </p:cNvPr>
                <p:cNvCxnSpPr>
                  <a:stCxn id="10" idx="3"/>
                  <a:endCxn id="80"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9868D180-7849-D668-B6DD-5CF75C9B81E5}"/>
                    </a:ext>
                  </a:extLst>
                </p:cNvPr>
                <p:cNvCxnSpPr>
                  <a:stCxn id="12" idx="3"/>
                  <a:endCxn id="76"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62717EE9-6996-10C2-3EBC-09F778A255CC}"/>
                    </a:ext>
                  </a:extLst>
                </p:cNvPr>
                <p:cNvCxnSpPr>
                  <a:stCxn id="12" idx="3"/>
                  <a:endCxn id="78"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041220DC-EC12-75E9-4B4B-4B6641B1DFF3}"/>
                    </a:ext>
                  </a:extLst>
                </p:cNvPr>
                <p:cNvCxnSpPr>
                  <a:stCxn id="10" idx="3"/>
                  <a:endCxn id="79"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7F0851DD-9358-E467-6C81-117F660DAE04}"/>
                    </a:ext>
                  </a:extLst>
                </p:cNvPr>
                <p:cNvCxnSpPr>
                  <a:stCxn id="12" idx="3"/>
                  <a:endCxn id="77"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8B305BB7-F5A4-5CB7-CCD2-00DAFBCD1A64}"/>
                    </a:ext>
                  </a:extLst>
                </p:cNvPr>
                <p:cNvCxnSpPr>
                  <a:stCxn id="10" idx="3"/>
                  <a:endCxn id="82"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922CDA8A-D546-7FA8-24C1-60CAA02FB734}"/>
                    </a:ext>
                  </a:extLst>
                </p:cNvPr>
                <p:cNvCxnSpPr>
                  <a:stCxn id="12" idx="3"/>
                  <a:endCxn id="79"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6F34029F-8178-ED50-A635-5E3B1AABBA86}"/>
                    </a:ext>
                  </a:extLst>
                </p:cNvPr>
                <p:cNvCxnSpPr>
                  <a:stCxn id="10" idx="3"/>
                  <a:endCxn id="81"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4211DE52-F816-76E4-D03E-0C27F8E61442}"/>
                    </a:ext>
                  </a:extLst>
                </p:cNvPr>
                <p:cNvCxnSpPr>
                  <a:stCxn id="12" idx="3"/>
                  <a:endCxn id="80"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3819C7EC-F819-ED46-BBFC-E443E8C725D9}"/>
                    </a:ext>
                  </a:extLst>
                </p:cNvPr>
                <p:cNvCxnSpPr>
                  <a:stCxn id="10" idx="3"/>
                  <a:endCxn id="76"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597A6621-F21E-0F35-92FC-B4E4376368ED}"/>
                    </a:ext>
                  </a:extLst>
                </p:cNvPr>
                <p:cNvCxnSpPr>
                  <a:stCxn id="10" idx="3"/>
                  <a:endCxn id="78"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90F85976-DB0D-E6B0-030C-42A88C85FF58}"/>
                    </a:ext>
                  </a:extLst>
                </p:cNvPr>
                <p:cNvCxnSpPr>
                  <a:stCxn id="10" idx="3"/>
                  <a:endCxn id="77"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95BC4F11-7DE0-7488-3E57-BFE906964B4B}"/>
                    </a:ext>
                  </a:extLst>
                </p:cNvPr>
                <p:cNvCxnSpPr>
                  <a:stCxn id="14" idx="3"/>
                  <a:endCxn id="78"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AD933238-1B38-D473-C003-37E68602D308}"/>
                    </a:ext>
                  </a:extLst>
                </p:cNvPr>
                <p:cNvCxnSpPr>
                  <a:stCxn id="14" idx="3"/>
                  <a:endCxn id="77"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6D21CEDF-C800-2ABE-8DA5-B372885A5593}"/>
                    </a:ext>
                  </a:extLst>
                </p:cNvPr>
                <p:cNvCxnSpPr>
                  <a:stCxn id="14" idx="3"/>
                  <a:endCxn id="80"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FBD8D0B8-F81A-39EB-69CB-FB2BAC925C33}"/>
                    </a:ext>
                  </a:extLst>
                </p:cNvPr>
                <p:cNvCxnSpPr>
                  <a:stCxn id="14" idx="3"/>
                  <a:endCxn id="79"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E920FDCC-A409-86B7-3E98-B5D5D7839DD8}"/>
                    </a:ext>
                  </a:extLst>
                </p:cNvPr>
                <p:cNvCxnSpPr>
                  <a:stCxn id="14" idx="3"/>
                  <a:endCxn id="81"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A9F1AA3B-884D-E317-3448-2872CE62324B}"/>
                    </a:ext>
                  </a:extLst>
                </p:cNvPr>
                <p:cNvCxnSpPr>
                  <a:stCxn id="14" idx="3"/>
                  <a:endCxn id="82"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50E92582-34DA-5EC7-1E6A-343D9F34E972}"/>
                    </a:ext>
                  </a:extLst>
                </p:cNvPr>
                <p:cNvCxnSpPr>
                  <a:stCxn id="12" idx="3"/>
                  <a:endCxn id="82"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2C81FDFD-13C4-150E-29DD-DF3D4F4DBFA7}"/>
                    </a:ext>
                  </a:extLst>
                </p:cNvPr>
                <p:cNvCxnSpPr>
                  <a:stCxn id="12" idx="3"/>
                  <a:endCxn id="81"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7" name="TextBox 6">
              <a:extLst>
                <a:ext uri="{FF2B5EF4-FFF2-40B4-BE49-F238E27FC236}">
                  <a16:creationId xmlns:a16="http://schemas.microsoft.com/office/drawing/2014/main" id="{F407D19C-2775-018F-4CB6-D836BCBF773C}"/>
                </a:ext>
              </a:extLst>
            </p:cNvPr>
            <p:cNvSpPr txBox="1"/>
            <p:nvPr/>
          </p:nvSpPr>
          <p:spPr>
            <a:xfrm>
              <a:off x="6134455" y="1878121"/>
              <a:ext cx="2329098" cy="219291"/>
            </a:xfrm>
            <a:prstGeom prst="rect">
              <a:avLst/>
            </a:prstGeom>
            <a:noFill/>
            <a:ln w="12700">
              <a:noFill/>
            </a:ln>
          </p:spPr>
          <p:txBody>
            <a:bodyPr wrap="square" lIns="0" tIns="0" rIns="0" bIns="34290" rtlCol="0">
              <a:spAutoFit/>
            </a:bodyPr>
            <a:lstStyle/>
            <a:p>
              <a:r>
                <a:rPr lang="en-US" sz="1200" dirty="0"/>
                <a:t>W</a:t>
              </a:r>
              <a:r>
                <a:rPr lang="en-US" sz="1200" baseline="-25000" dirty="0"/>
                <a:t>A</a:t>
              </a:r>
              <a:r>
                <a:rPr lang="en-US" sz="1200" dirty="0"/>
                <a:t> = [ W</a:t>
              </a:r>
              <a:r>
                <a:rPr lang="en-US" sz="1200" baseline="-25000" dirty="0"/>
                <a:t>AX </a:t>
              </a:r>
              <a:r>
                <a:rPr lang="en-US" sz="1200" dirty="0"/>
                <a:t>| W</a:t>
              </a:r>
              <a:r>
                <a:rPr lang="en-US" sz="1200" baseline="-25000" dirty="0"/>
                <a:t>AX</a:t>
              </a:r>
              <a:r>
                <a:rPr lang="en-US" sz="1200" dirty="0"/>
                <a:t> ]          W</a:t>
              </a:r>
              <a:r>
                <a:rPr lang="en-US" sz="1200" baseline="-25000" dirty="0"/>
                <a:t>YA</a:t>
              </a:r>
            </a:p>
          </p:txBody>
        </p:sp>
      </p:grpSp>
      <p:grpSp>
        <p:nvGrpSpPr>
          <p:cNvPr id="170" name="Group 169">
            <a:extLst>
              <a:ext uri="{FF2B5EF4-FFF2-40B4-BE49-F238E27FC236}">
                <a16:creationId xmlns:a16="http://schemas.microsoft.com/office/drawing/2014/main" id="{A2E7720F-12F9-BD9B-9907-C02F30B3FE82}"/>
              </a:ext>
            </a:extLst>
          </p:cNvPr>
          <p:cNvGrpSpPr/>
          <p:nvPr/>
        </p:nvGrpSpPr>
        <p:grpSpPr>
          <a:xfrm>
            <a:off x="389765" y="2976563"/>
            <a:ext cx="6064891" cy="1804987"/>
            <a:chOff x="389765" y="2976563"/>
            <a:chExt cx="6064891" cy="1804987"/>
          </a:xfrm>
        </p:grpSpPr>
        <p:graphicFrame>
          <p:nvGraphicFramePr>
            <p:cNvPr id="171" name="Object 170">
              <a:extLst>
                <a:ext uri="{FF2B5EF4-FFF2-40B4-BE49-F238E27FC236}">
                  <a16:creationId xmlns:a16="http://schemas.microsoft.com/office/drawing/2014/main" id="{774CB807-EE25-00F5-57BA-DED10CE00941}"/>
                </a:ext>
              </a:extLst>
            </p:cNvPr>
            <p:cNvGraphicFramePr>
              <a:graphicFrameLocks noChangeAspect="1"/>
            </p:cNvGraphicFramePr>
            <p:nvPr>
              <p:extLst>
                <p:ext uri="{D42A27DB-BD31-4B8C-83A1-F6EECF244321}">
                  <p14:modId xmlns:p14="http://schemas.microsoft.com/office/powerpoint/2010/main" val="2522851763"/>
                </p:ext>
              </p:extLst>
            </p:nvPr>
          </p:nvGraphicFramePr>
          <p:xfrm>
            <a:off x="942975" y="2976563"/>
            <a:ext cx="2843213" cy="1400175"/>
          </p:xfrm>
          <a:graphic>
            <a:graphicData uri="http://schemas.openxmlformats.org/presentationml/2006/ole">
              <mc:AlternateContent xmlns:mc="http://schemas.openxmlformats.org/markup-compatibility/2006">
                <mc:Choice xmlns:v="urn:schemas-microsoft-com:vml" Requires="v">
                  <p:oleObj name="Equation" r:id="rId2" imgW="1676160" imgH="825480" progId="Equation.DSMT4">
                    <p:embed/>
                  </p:oleObj>
                </mc:Choice>
                <mc:Fallback>
                  <p:oleObj name="Equation" r:id="rId2" imgW="1676160" imgH="825480" progId="Equation.DSMT4">
                    <p:embed/>
                    <p:pic>
                      <p:nvPicPr>
                        <p:cNvPr id="75" name="Object 74">
                          <a:extLst>
                            <a:ext uri="{FF2B5EF4-FFF2-40B4-BE49-F238E27FC236}">
                              <a16:creationId xmlns:a16="http://schemas.microsoft.com/office/drawing/2014/main" id="{58FB8D93-FD7B-4E6C-7EBC-284860C230A2}"/>
                            </a:ext>
                          </a:extLst>
                        </p:cNvPr>
                        <p:cNvPicPr/>
                        <p:nvPr/>
                      </p:nvPicPr>
                      <p:blipFill>
                        <a:blip r:embed="rId3"/>
                        <a:stretch>
                          <a:fillRect/>
                        </a:stretch>
                      </p:blipFill>
                      <p:spPr>
                        <a:xfrm>
                          <a:off x="942975" y="2976563"/>
                          <a:ext cx="2843213" cy="1400175"/>
                        </a:xfrm>
                        <a:prstGeom prst="rect">
                          <a:avLst/>
                        </a:prstGeom>
                      </p:spPr>
                    </p:pic>
                  </p:oleObj>
                </mc:Fallback>
              </mc:AlternateContent>
            </a:graphicData>
          </a:graphic>
        </p:graphicFrame>
        <p:graphicFrame>
          <p:nvGraphicFramePr>
            <p:cNvPr id="172" name="Object 171">
              <a:extLst>
                <a:ext uri="{FF2B5EF4-FFF2-40B4-BE49-F238E27FC236}">
                  <a16:creationId xmlns:a16="http://schemas.microsoft.com/office/drawing/2014/main" id="{61B618C5-45FD-3B50-4F37-66E23D061377}"/>
                </a:ext>
              </a:extLst>
            </p:cNvPr>
            <p:cNvGraphicFramePr>
              <a:graphicFrameLocks noChangeAspect="1"/>
            </p:cNvGraphicFramePr>
            <p:nvPr>
              <p:extLst>
                <p:ext uri="{D42A27DB-BD31-4B8C-83A1-F6EECF244321}">
                  <p14:modId xmlns:p14="http://schemas.microsoft.com/office/powerpoint/2010/main" val="3917184355"/>
                </p:ext>
              </p:extLst>
            </p:nvPr>
          </p:nvGraphicFramePr>
          <p:xfrm>
            <a:off x="5511410" y="4248150"/>
            <a:ext cx="943246" cy="484317"/>
          </p:xfrm>
          <a:graphic>
            <a:graphicData uri="http://schemas.openxmlformats.org/presentationml/2006/ole">
              <mc:AlternateContent xmlns:mc="http://schemas.openxmlformats.org/markup-compatibility/2006">
                <mc:Choice xmlns:v="urn:schemas-microsoft-com:vml" Requires="v">
                  <p:oleObj name="Equation" r:id="rId4" imgW="495000" imgH="253800" progId="Equation.DSMT4">
                    <p:embed/>
                  </p:oleObj>
                </mc:Choice>
                <mc:Fallback>
                  <p:oleObj name="Equation" r:id="rId4" imgW="495000" imgH="253800" progId="Equation.DSMT4">
                    <p:embed/>
                    <p:pic>
                      <p:nvPicPr>
                        <p:cNvPr id="331" name="Object 330">
                          <a:extLst>
                            <a:ext uri="{FF2B5EF4-FFF2-40B4-BE49-F238E27FC236}">
                              <a16:creationId xmlns:a16="http://schemas.microsoft.com/office/drawing/2014/main" id="{69F26881-95F9-F930-FE3E-8BE6C975F33A}"/>
                            </a:ext>
                          </a:extLst>
                        </p:cNvPr>
                        <p:cNvPicPr/>
                        <p:nvPr/>
                      </p:nvPicPr>
                      <p:blipFill>
                        <a:blip r:embed="rId5"/>
                        <a:stretch>
                          <a:fillRect/>
                        </a:stretch>
                      </p:blipFill>
                      <p:spPr>
                        <a:xfrm>
                          <a:off x="5511410" y="4248150"/>
                          <a:ext cx="943246" cy="484317"/>
                        </a:xfrm>
                        <a:prstGeom prst="rect">
                          <a:avLst/>
                        </a:prstGeom>
                      </p:spPr>
                    </p:pic>
                  </p:oleObj>
                </mc:Fallback>
              </mc:AlternateContent>
            </a:graphicData>
          </a:graphic>
        </p:graphicFrame>
        <p:sp>
          <p:nvSpPr>
            <p:cNvPr id="173" name="Arrow: Right 172">
              <a:extLst>
                <a:ext uri="{FF2B5EF4-FFF2-40B4-BE49-F238E27FC236}">
                  <a16:creationId xmlns:a16="http://schemas.microsoft.com/office/drawing/2014/main" id="{C7C72687-322B-0143-D1A5-FA6B5E6A76DE}"/>
                </a:ext>
              </a:extLst>
            </p:cNvPr>
            <p:cNvSpPr/>
            <p:nvPr/>
          </p:nvSpPr>
          <p:spPr bwMode="auto">
            <a:xfrm>
              <a:off x="4725514" y="4376450"/>
              <a:ext cx="527769" cy="27707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74" name="TextBox 173">
              <a:extLst>
                <a:ext uri="{FF2B5EF4-FFF2-40B4-BE49-F238E27FC236}">
                  <a16:creationId xmlns:a16="http://schemas.microsoft.com/office/drawing/2014/main" id="{72724995-86E4-B7B2-A078-40491B793EE9}"/>
                </a:ext>
              </a:extLst>
            </p:cNvPr>
            <p:cNvSpPr txBox="1"/>
            <p:nvPr/>
          </p:nvSpPr>
          <p:spPr>
            <a:xfrm>
              <a:off x="389765" y="4435871"/>
              <a:ext cx="2170601" cy="311624"/>
            </a:xfrm>
            <a:prstGeom prst="rect">
              <a:avLst/>
            </a:prstGeom>
            <a:noFill/>
            <a:ln w="12700">
              <a:noFill/>
            </a:ln>
          </p:spPr>
          <p:txBody>
            <a:bodyPr wrap="square" lIns="0" tIns="0" rIns="0" bIns="34290" rtlCol="0">
              <a:spAutoFit/>
            </a:bodyPr>
            <a:lstStyle/>
            <a:p>
              <a:r>
                <a:rPr lang="en-US" dirty="0"/>
                <a:t>for t = 1, … T</a:t>
              </a:r>
              <a:endParaRPr lang="en-US" baseline="-25000" dirty="0"/>
            </a:p>
          </p:txBody>
        </p:sp>
        <p:sp>
          <p:nvSpPr>
            <p:cNvPr id="175" name="Right Bracket 174">
              <a:extLst>
                <a:ext uri="{FF2B5EF4-FFF2-40B4-BE49-F238E27FC236}">
                  <a16:creationId xmlns:a16="http://schemas.microsoft.com/office/drawing/2014/main" id="{44D15B73-625A-59E9-6A00-DB48C0368CA7}"/>
                </a:ext>
              </a:extLst>
            </p:cNvPr>
            <p:cNvSpPr/>
            <p:nvPr/>
          </p:nvSpPr>
          <p:spPr bwMode="auto">
            <a:xfrm>
              <a:off x="4294242" y="3071596"/>
              <a:ext cx="106304" cy="1709954"/>
            </a:xfrm>
            <a:prstGeom prst="rightBracket">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graphicFrame>
        <p:nvGraphicFramePr>
          <p:cNvPr id="176" name="Object 175">
            <a:extLst>
              <a:ext uri="{FF2B5EF4-FFF2-40B4-BE49-F238E27FC236}">
                <a16:creationId xmlns:a16="http://schemas.microsoft.com/office/drawing/2014/main" id="{9E7BC62D-AF33-5FCF-226C-6225699A1087}"/>
              </a:ext>
            </a:extLst>
          </p:cNvPr>
          <p:cNvGraphicFramePr>
            <a:graphicFrameLocks noChangeAspect="1"/>
          </p:cNvGraphicFramePr>
          <p:nvPr>
            <p:extLst>
              <p:ext uri="{D42A27DB-BD31-4B8C-83A1-F6EECF244321}">
                <p14:modId xmlns:p14="http://schemas.microsoft.com/office/powerpoint/2010/main" val="707867012"/>
              </p:ext>
            </p:extLst>
          </p:nvPr>
        </p:nvGraphicFramePr>
        <p:xfrm>
          <a:off x="936392" y="1282061"/>
          <a:ext cx="2170602" cy="853248"/>
        </p:xfrm>
        <a:graphic>
          <a:graphicData uri="http://schemas.openxmlformats.org/presentationml/2006/ole">
            <mc:AlternateContent xmlns:mc="http://schemas.openxmlformats.org/markup-compatibility/2006">
              <mc:Choice xmlns:v="urn:schemas-microsoft-com:vml" Requires="v">
                <p:oleObj name="Equation" r:id="rId6" imgW="1295280" imgH="507960" progId="Equation.DSMT4">
                  <p:embed/>
                </p:oleObj>
              </mc:Choice>
              <mc:Fallback>
                <p:oleObj name="Equation" r:id="rId6" imgW="1295280" imgH="507960" progId="Equation.DSMT4">
                  <p:embed/>
                  <p:pic>
                    <p:nvPicPr>
                      <p:cNvPr id="0" name=""/>
                      <p:cNvPicPr/>
                      <p:nvPr/>
                    </p:nvPicPr>
                    <p:blipFill>
                      <a:blip r:embed="rId7"/>
                      <a:stretch>
                        <a:fillRect/>
                      </a:stretch>
                    </p:blipFill>
                    <p:spPr>
                      <a:xfrm>
                        <a:off x="936392" y="1282061"/>
                        <a:ext cx="2170602" cy="853248"/>
                      </a:xfrm>
                      <a:prstGeom prst="rect">
                        <a:avLst/>
                      </a:prstGeom>
                    </p:spPr>
                  </p:pic>
                </p:oleObj>
              </mc:Fallback>
            </mc:AlternateContent>
          </a:graphicData>
        </a:graphic>
      </p:graphicFrame>
    </p:spTree>
    <p:extLst>
      <p:ext uri="{BB962C8B-B14F-4D97-AF65-F5344CB8AC3E}">
        <p14:creationId xmlns:p14="http://schemas.microsoft.com/office/powerpoint/2010/main" val="3625296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ACCD4-46D4-2739-F729-C0B28623F2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F8883B-50E1-11CC-24F4-F70A8737B7CF}"/>
              </a:ext>
            </a:extLst>
          </p:cNvPr>
          <p:cNvSpPr>
            <a:spLocks noGrp="1"/>
          </p:cNvSpPr>
          <p:nvPr>
            <p:ph type="title"/>
          </p:nvPr>
        </p:nvSpPr>
        <p:spPr>
          <a:xfrm>
            <a:off x="1371599" y="285750"/>
            <a:ext cx="7651557" cy="490538"/>
          </a:xfrm>
        </p:spPr>
        <p:txBody>
          <a:bodyPr/>
          <a:lstStyle/>
          <a:p>
            <a:r>
              <a:rPr lang="en-US" dirty="0"/>
              <a:t>Unified Notation for RNN Backpropagation</a:t>
            </a:r>
          </a:p>
        </p:txBody>
      </p:sp>
      <p:grpSp>
        <p:nvGrpSpPr>
          <p:cNvPr id="5" name="Group 4">
            <a:extLst>
              <a:ext uri="{FF2B5EF4-FFF2-40B4-BE49-F238E27FC236}">
                <a16:creationId xmlns:a16="http://schemas.microsoft.com/office/drawing/2014/main" id="{F41FCFC6-65C2-FB41-142F-21F2ABB5F861}"/>
              </a:ext>
            </a:extLst>
          </p:cNvPr>
          <p:cNvGrpSpPr/>
          <p:nvPr/>
        </p:nvGrpSpPr>
        <p:grpSpPr>
          <a:xfrm>
            <a:off x="838200" y="1049143"/>
            <a:ext cx="2914651" cy="1861364"/>
            <a:chOff x="5812977" y="1878121"/>
            <a:chExt cx="2914651" cy="1861364"/>
          </a:xfrm>
        </p:grpSpPr>
        <p:grpSp>
          <p:nvGrpSpPr>
            <p:cNvPr id="6" name="Group 5">
              <a:extLst>
                <a:ext uri="{FF2B5EF4-FFF2-40B4-BE49-F238E27FC236}">
                  <a16:creationId xmlns:a16="http://schemas.microsoft.com/office/drawing/2014/main" id="{78A98A45-828F-BD7C-91FF-DA1F56E93744}"/>
                </a:ext>
              </a:extLst>
            </p:cNvPr>
            <p:cNvGrpSpPr/>
            <p:nvPr/>
          </p:nvGrpSpPr>
          <p:grpSpPr>
            <a:xfrm>
              <a:off x="5812977" y="2118816"/>
              <a:ext cx="2914651" cy="1620669"/>
              <a:chOff x="5807506" y="1787295"/>
              <a:chExt cx="2914651" cy="1620669"/>
            </a:xfrm>
          </p:grpSpPr>
          <p:grpSp>
            <p:nvGrpSpPr>
              <p:cNvPr id="8" name="Group 7">
                <a:extLst>
                  <a:ext uri="{FF2B5EF4-FFF2-40B4-BE49-F238E27FC236}">
                    <a16:creationId xmlns:a16="http://schemas.microsoft.com/office/drawing/2014/main" id="{76998C33-51B3-BCD0-AD17-34130E02030C}"/>
                  </a:ext>
                </a:extLst>
              </p:cNvPr>
              <p:cNvGrpSpPr/>
              <p:nvPr/>
            </p:nvGrpSpPr>
            <p:grpSpPr>
              <a:xfrm>
                <a:off x="6720837" y="1787295"/>
                <a:ext cx="791347" cy="1620669"/>
                <a:chOff x="5245087" y="1454660"/>
                <a:chExt cx="1359893" cy="2160892"/>
              </a:xfrm>
            </p:grpSpPr>
            <p:grpSp>
              <p:nvGrpSpPr>
                <p:cNvPr id="55" name="Group 54">
                  <a:extLst>
                    <a:ext uri="{FF2B5EF4-FFF2-40B4-BE49-F238E27FC236}">
                      <a16:creationId xmlns:a16="http://schemas.microsoft.com/office/drawing/2014/main" id="{8DEDA8F9-E962-4F06-5FD6-DFA9E8A3E9FA}"/>
                    </a:ext>
                  </a:extLst>
                </p:cNvPr>
                <p:cNvGrpSpPr/>
                <p:nvPr/>
              </p:nvGrpSpPr>
              <p:grpSpPr>
                <a:xfrm>
                  <a:off x="5245087" y="1454660"/>
                  <a:ext cx="1359893" cy="2160892"/>
                  <a:chOff x="6414180" y="1600200"/>
                  <a:chExt cx="1046608" cy="1623739"/>
                </a:xfrm>
              </p:grpSpPr>
              <p:sp>
                <p:nvSpPr>
                  <p:cNvPr id="76" name="Oval 75">
                    <a:extLst>
                      <a:ext uri="{FF2B5EF4-FFF2-40B4-BE49-F238E27FC236}">
                        <a16:creationId xmlns:a16="http://schemas.microsoft.com/office/drawing/2014/main" id="{71EBDFA9-E5DE-2317-8D7B-90DE1117C4AE}"/>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7" name="Oval 76">
                    <a:extLst>
                      <a:ext uri="{FF2B5EF4-FFF2-40B4-BE49-F238E27FC236}">
                        <a16:creationId xmlns:a16="http://schemas.microsoft.com/office/drawing/2014/main" id="{53C1A9F2-8DA2-932D-2BCE-81AC89F9691C}"/>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8" name="Oval 77">
                    <a:extLst>
                      <a:ext uri="{FF2B5EF4-FFF2-40B4-BE49-F238E27FC236}">
                        <a16:creationId xmlns:a16="http://schemas.microsoft.com/office/drawing/2014/main" id="{B2B9CF29-AE68-B378-0623-FE4087EF370A}"/>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9" name="Oval 78">
                    <a:extLst>
                      <a:ext uri="{FF2B5EF4-FFF2-40B4-BE49-F238E27FC236}">
                        <a16:creationId xmlns:a16="http://schemas.microsoft.com/office/drawing/2014/main" id="{FCBB6CC3-CB29-1838-0DF2-C19AFB01EE8B}"/>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0" name="Oval 79">
                    <a:extLst>
                      <a:ext uri="{FF2B5EF4-FFF2-40B4-BE49-F238E27FC236}">
                        <a16:creationId xmlns:a16="http://schemas.microsoft.com/office/drawing/2014/main" id="{E1837F59-209A-4FEA-9891-1D029B089847}"/>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1" name="Oval 80">
                    <a:extLst>
                      <a:ext uri="{FF2B5EF4-FFF2-40B4-BE49-F238E27FC236}">
                        <a16:creationId xmlns:a16="http://schemas.microsoft.com/office/drawing/2014/main" id="{8600C956-176C-4B46-F67D-196C75C30EF1}"/>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2" name="Oval 81">
                    <a:extLst>
                      <a:ext uri="{FF2B5EF4-FFF2-40B4-BE49-F238E27FC236}">
                        <a16:creationId xmlns:a16="http://schemas.microsoft.com/office/drawing/2014/main" id="{EB1E5BFB-896D-9426-542E-2805C6CA63CD}"/>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56" name="Straight Connector 55">
                  <a:extLst>
                    <a:ext uri="{FF2B5EF4-FFF2-40B4-BE49-F238E27FC236}">
                      <a16:creationId xmlns:a16="http://schemas.microsoft.com/office/drawing/2014/main" id="{E36F3562-F8CD-2D3C-D2EC-8E36607A7135}"/>
                    </a:ext>
                  </a:extLst>
                </p:cNvPr>
                <p:cNvCxnSpPr>
                  <a:stCxn id="80" idx="7"/>
                  <a:endCxn id="78"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C91DFDA9-877E-D76C-941B-D5E990185AA8}"/>
                    </a:ext>
                  </a:extLst>
                </p:cNvPr>
                <p:cNvCxnSpPr>
                  <a:stCxn id="82" idx="0"/>
                  <a:endCxn id="79"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82622CED-9CEB-C745-EA0E-1BF4D2216EE7}"/>
                    </a:ext>
                  </a:extLst>
                </p:cNvPr>
                <p:cNvCxnSpPr>
                  <a:stCxn id="77" idx="4"/>
                  <a:endCxn id="79"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0D86C60D-6334-2417-7689-4CA6E2ABE416}"/>
                    </a:ext>
                  </a:extLst>
                </p:cNvPr>
                <p:cNvCxnSpPr>
                  <a:stCxn id="80" idx="5"/>
                  <a:endCxn id="82"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65230A69-3E28-0739-4B05-51FD57103DCF}"/>
                    </a:ext>
                  </a:extLst>
                </p:cNvPr>
                <p:cNvCxnSpPr>
                  <a:stCxn id="80" idx="5"/>
                  <a:endCxn id="81"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4F3350C9-1CBE-1FCF-C48A-4E287DE3A101}"/>
                    </a:ext>
                  </a:extLst>
                </p:cNvPr>
                <p:cNvCxnSpPr>
                  <a:endCxn id="77"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9C3ADC68-1673-C0FC-1204-31ED49F4BB68}"/>
                    </a:ext>
                  </a:extLst>
                </p:cNvPr>
                <p:cNvCxnSpPr>
                  <a:stCxn id="81" idx="0"/>
                  <a:endCxn id="79"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5E5B6E27-F4DF-1291-7F79-82992C7E7264}"/>
                    </a:ext>
                  </a:extLst>
                </p:cNvPr>
                <p:cNvCxnSpPr>
                  <a:stCxn id="82"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1F2DBBA6-241D-417D-A295-FDFF17827EDE}"/>
                    </a:ext>
                  </a:extLst>
                </p:cNvPr>
                <p:cNvCxnSpPr>
                  <a:stCxn id="82" idx="7"/>
                  <a:endCxn id="81"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a:extLst>
                    <a:ext uri="{FF2B5EF4-FFF2-40B4-BE49-F238E27FC236}">
                      <a16:creationId xmlns:a16="http://schemas.microsoft.com/office/drawing/2014/main" id="{2CA8AA00-5D13-1ABF-47BA-0969F53EEDBF}"/>
                    </a:ext>
                  </a:extLst>
                </p:cNvPr>
                <p:cNvCxnSpPr>
                  <a:stCxn id="78" idx="5"/>
                  <a:endCxn id="79"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B6DF7BF1-68AF-0374-4BE2-67E28A7D736C}"/>
                    </a:ext>
                  </a:extLst>
                </p:cNvPr>
                <p:cNvCxnSpPr>
                  <a:stCxn id="80" idx="7"/>
                  <a:endCxn id="77"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0A958BE4-D15C-79E4-02FD-02F9EDCC0BA2}"/>
                    </a:ext>
                  </a:extLst>
                </p:cNvPr>
                <p:cNvCxnSpPr>
                  <a:stCxn id="78" idx="7"/>
                  <a:endCxn id="76"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4B071404-16B1-2017-4168-86ECD09D9649}"/>
                    </a:ext>
                  </a:extLst>
                </p:cNvPr>
                <p:cNvCxnSpPr>
                  <a:stCxn id="81"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A45DC89A-BEBD-470E-A163-CD516DB5F878}"/>
                    </a:ext>
                  </a:extLst>
                </p:cNvPr>
                <p:cNvCxnSpPr>
                  <a:stCxn id="78" idx="5"/>
                  <a:endCxn id="81"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BDC97764-F403-74C8-AEF0-20D73BBCB3AE}"/>
                    </a:ext>
                  </a:extLst>
                </p:cNvPr>
                <p:cNvCxnSpPr>
                  <a:stCxn id="80" idx="7"/>
                  <a:endCxn id="79"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D55C4511-E54F-BC6C-BD0D-2DEBB9393480}"/>
                    </a:ext>
                  </a:extLst>
                </p:cNvPr>
                <p:cNvCxnSpPr>
                  <a:stCxn id="80" idx="7"/>
                  <a:endCxn id="76"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D655010C-F8B7-6959-A469-F93B412A46FD}"/>
                    </a:ext>
                  </a:extLst>
                </p:cNvPr>
                <p:cNvCxnSpPr>
                  <a:stCxn id="79" idx="1"/>
                  <a:endCxn id="76"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FC7FAB4E-3FC2-AAAB-4A50-659C188819D8}"/>
                    </a:ext>
                  </a:extLst>
                </p:cNvPr>
                <p:cNvCxnSpPr>
                  <a:stCxn id="82" idx="0"/>
                  <a:endCxn id="76"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C14C15E8-042E-D9E6-AD69-624BA03FEAFB}"/>
                    </a:ext>
                  </a:extLst>
                </p:cNvPr>
                <p:cNvCxnSpPr>
                  <a:stCxn id="82" idx="0"/>
                  <a:endCxn id="77"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900DD25E-0043-AAA2-C5BA-3E08AD322587}"/>
                    </a:ext>
                  </a:extLst>
                </p:cNvPr>
                <p:cNvCxnSpPr>
                  <a:stCxn id="76" idx="5"/>
                  <a:endCxn id="77"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B5C34A28-C97D-F759-1F2C-053099E4B323}"/>
                  </a:ext>
                </a:extLst>
              </p:cNvPr>
              <p:cNvGrpSpPr/>
              <p:nvPr/>
            </p:nvGrpSpPr>
            <p:grpSpPr>
              <a:xfrm>
                <a:off x="6836068" y="1863351"/>
                <a:ext cx="1649739" cy="1468557"/>
                <a:chOff x="5778491" y="1364345"/>
                <a:chExt cx="1649739" cy="1468557"/>
              </a:xfrm>
            </p:grpSpPr>
            <p:cxnSp>
              <p:nvCxnSpPr>
                <p:cNvPr id="41" name="Straight Connector 40">
                  <a:extLst>
                    <a:ext uri="{FF2B5EF4-FFF2-40B4-BE49-F238E27FC236}">
                      <a16:creationId xmlns:a16="http://schemas.microsoft.com/office/drawing/2014/main" id="{4BA57C23-1B4A-77C9-1339-BB01359FCFB3}"/>
                    </a:ext>
                  </a:extLst>
                </p:cNvPr>
                <p:cNvCxnSpPr>
                  <a:stCxn id="76" idx="6"/>
                  <a:endCxn id="18"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316A4170-DC6D-011E-4CB8-8D1ED9713A29}"/>
                    </a:ext>
                  </a:extLst>
                </p:cNvPr>
                <p:cNvCxnSpPr>
                  <a:stCxn id="79" idx="6"/>
                  <a:endCxn id="18"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AF7CF958-8951-65AB-9FDA-00BA730B6B89}"/>
                    </a:ext>
                  </a:extLst>
                </p:cNvPr>
                <p:cNvCxnSpPr>
                  <a:stCxn id="78" idx="6"/>
                  <a:endCxn id="18"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72A6D6E4-11C8-49A5-417E-77C46BA5B0E7}"/>
                    </a:ext>
                  </a:extLst>
                </p:cNvPr>
                <p:cNvCxnSpPr>
                  <a:cxnSpLocks/>
                  <a:stCxn id="80" idx="6"/>
                  <a:endCxn id="16"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2D35E215-C4FF-4813-6E4B-D8BF21D97FF9}"/>
                    </a:ext>
                  </a:extLst>
                </p:cNvPr>
                <p:cNvCxnSpPr>
                  <a:cxnSpLocks/>
                  <a:stCxn id="82" idx="6"/>
                  <a:endCxn id="16"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640953C2-293B-B40A-28F6-D8CB00EF5DD0}"/>
                    </a:ext>
                  </a:extLst>
                </p:cNvPr>
                <p:cNvCxnSpPr>
                  <a:stCxn id="82" idx="6"/>
                  <a:endCxn id="18"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28F49E91-B6B4-F76B-D6A1-1C16D811F6A9}"/>
                    </a:ext>
                  </a:extLst>
                </p:cNvPr>
                <p:cNvCxnSpPr>
                  <a:cxnSpLocks/>
                  <a:stCxn id="76" idx="6"/>
                  <a:endCxn id="16"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52F41191-7959-0825-0BE7-C941DFFA863A}"/>
                    </a:ext>
                  </a:extLst>
                </p:cNvPr>
                <p:cNvCxnSpPr>
                  <a:cxnSpLocks/>
                  <a:stCxn id="79" idx="6"/>
                  <a:endCxn id="16"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EFB99677-56DF-4891-D8E3-FD5FEA05AAE1}"/>
                    </a:ext>
                  </a:extLst>
                </p:cNvPr>
                <p:cNvCxnSpPr>
                  <a:cxnSpLocks/>
                  <a:stCxn id="78" idx="6"/>
                  <a:endCxn id="16"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67E6E5D6-1F1F-9695-0D13-5C32E7E8012D}"/>
                    </a:ext>
                  </a:extLst>
                </p:cNvPr>
                <p:cNvCxnSpPr>
                  <a:stCxn id="80" idx="6"/>
                  <a:endCxn id="18"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5DB64950-5841-309F-46B2-541A603F69F3}"/>
                    </a:ext>
                  </a:extLst>
                </p:cNvPr>
                <p:cNvCxnSpPr>
                  <a:cxnSpLocks/>
                  <a:stCxn id="81" idx="6"/>
                  <a:endCxn id="16"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D38CC402-6C64-6DD7-186F-2D345C365701}"/>
                    </a:ext>
                  </a:extLst>
                </p:cNvPr>
                <p:cNvCxnSpPr>
                  <a:stCxn id="81" idx="6"/>
                  <a:endCxn id="18"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2B31AAA9-6AFB-63C6-CA1D-5A0E7B963ACE}"/>
                    </a:ext>
                  </a:extLst>
                </p:cNvPr>
                <p:cNvCxnSpPr>
                  <a:stCxn id="77" idx="6"/>
                  <a:endCxn id="18"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BFFBA65E-C415-2F8F-7443-93AFE21A054D}"/>
                    </a:ext>
                  </a:extLst>
                </p:cNvPr>
                <p:cNvCxnSpPr>
                  <a:cxnSpLocks/>
                  <a:stCxn id="77" idx="6"/>
                  <a:endCxn id="16"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extBox 9">
                <a:extLst>
                  <a:ext uri="{FF2B5EF4-FFF2-40B4-BE49-F238E27FC236}">
                    <a16:creationId xmlns:a16="http://schemas.microsoft.com/office/drawing/2014/main" id="{06595252-6235-1A79-1A8C-A4D371EFB98A}"/>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11" name="Rectangle 10">
                <a:extLst>
                  <a:ext uri="{FF2B5EF4-FFF2-40B4-BE49-F238E27FC236}">
                    <a16:creationId xmlns:a16="http://schemas.microsoft.com/office/drawing/2014/main" id="{CD34ECC0-3924-127B-059B-98C08CB454D3}"/>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2" name="TextBox 11">
                <a:extLst>
                  <a:ext uri="{FF2B5EF4-FFF2-40B4-BE49-F238E27FC236}">
                    <a16:creationId xmlns:a16="http://schemas.microsoft.com/office/drawing/2014/main" id="{82044E62-DDDC-4863-21CF-5761D3F5C7C5}"/>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3" name="TextBox 12">
                <a:extLst>
                  <a:ext uri="{FF2B5EF4-FFF2-40B4-BE49-F238E27FC236}">
                    <a16:creationId xmlns:a16="http://schemas.microsoft.com/office/drawing/2014/main" id="{7D4A5076-3D18-B67C-A50F-390AE371E33B}"/>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4" name="TextBox 13">
                <a:extLst>
                  <a:ext uri="{FF2B5EF4-FFF2-40B4-BE49-F238E27FC236}">
                    <a16:creationId xmlns:a16="http://schemas.microsoft.com/office/drawing/2014/main" id="{479CF8B3-8344-7AC7-87B3-FD4DABAFA456}"/>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5" name="Rectangle 14">
                <a:extLst>
                  <a:ext uri="{FF2B5EF4-FFF2-40B4-BE49-F238E27FC236}">
                    <a16:creationId xmlns:a16="http://schemas.microsoft.com/office/drawing/2014/main" id="{E5C62E7B-60E7-1A77-7FD6-C13BD30D4140}"/>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6" name="TextBox 15">
                <a:extLst>
                  <a:ext uri="{FF2B5EF4-FFF2-40B4-BE49-F238E27FC236}">
                    <a16:creationId xmlns:a16="http://schemas.microsoft.com/office/drawing/2014/main" id="{8956C922-01A2-345E-99F0-F570311C9C05}"/>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17" name="TextBox 16">
                <a:extLst>
                  <a:ext uri="{FF2B5EF4-FFF2-40B4-BE49-F238E27FC236}">
                    <a16:creationId xmlns:a16="http://schemas.microsoft.com/office/drawing/2014/main" id="{649B68A2-D727-F9B6-CD74-D3894BE05330}"/>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18" name="TextBox 17">
                <a:extLst>
                  <a:ext uri="{FF2B5EF4-FFF2-40B4-BE49-F238E27FC236}">
                    <a16:creationId xmlns:a16="http://schemas.microsoft.com/office/drawing/2014/main" id="{0A453BEF-FC49-3F11-76FB-4A7271CD1784}"/>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19" name="Group 18">
                <a:extLst>
                  <a:ext uri="{FF2B5EF4-FFF2-40B4-BE49-F238E27FC236}">
                    <a16:creationId xmlns:a16="http://schemas.microsoft.com/office/drawing/2014/main" id="{2C34BBD8-2FD7-BA1C-C809-1BC4F46B3515}"/>
                  </a:ext>
                </a:extLst>
              </p:cNvPr>
              <p:cNvGrpSpPr/>
              <p:nvPr/>
            </p:nvGrpSpPr>
            <p:grpSpPr>
              <a:xfrm>
                <a:off x="6031944" y="1863351"/>
                <a:ext cx="1365014" cy="1468557"/>
                <a:chOff x="4974367" y="1288145"/>
                <a:chExt cx="1365014" cy="1468557"/>
              </a:xfrm>
            </p:grpSpPr>
            <p:cxnSp>
              <p:nvCxnSpPr>
                <p:cNvPr id="20" name="Straight Connector 19">
                  <a:extLst>
                    <a:ext uri="{FF2B5EF4-FFF2-40B4-BE49-F238E27FC236}">
                      <a16:creationId xmlns:a16="http://schemas.microsoft.com/office/drawing/2014/main" id="{DDD558FE-D391-0549-5746-D36D3387415A}"/>
                    </a:ext>
                  </a:extLst>
                </p:cNvPr>
                <p:cNvCxnSpPr>
                  <a:endCxn id="76"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C2685CAA-10FC-203E-CA75-B8BA309F0400}"/>
                    </a:ext>
                  </a:extLst>
                </p:cNvPr>
                <p:cNvCxnSpPr>
                  <a:stCxn id="10" idx="3"/>
                  <a:endCxn id="80"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77CD07F2-5487-E748-500A-6F3882A54819}"/>
                    </a:ext>
                  </a:extLst>
                </p:cNvPr>
                <p:cNvCxnSpPr>
                  <a:stCxn id="12" idx="3"/>
                  <a:endCxn id="76"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B4FB5BDC-B40C-7B3F-BDB1-205FA565BAC3}"/>
                    </a:ext>
                  </a:extLst>
                </p:cNvPr>
                <p:cNvCxnSpPr>
                  <a:stCxn id="12" idx="3"/>
                  <a:endCxn id="78"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9A48F8EB-A6A5-8D8E-D73A-DBF5AF66D7F9}"/>
                    </a:ext>
                  </a:extLst>
                </p:cNvPr>
                <p:cNvCxnSpPr>
                  <a:stCxn id="10" idx="3"/>
                  <a:endCxn id="79"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CD0ADDC7-C285-5EE9-6C94-6A789C899945}"/>
                    </a:ext>
                  </a:extLst>
                </p:cNvPr>
                <p:cNvCxnSpPr>
                  <a:stCxn id="12" idx="3"/>
                  <a:endCxn id="77"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EAB37E23-CE39-2B9D-5D85-F1BC5DA19AB1}"/>
                    </a:ext>
                  </a:extLst>
                </p:cNvPr>
                <p:cNvCxnSpPr>
                  <a:stCxn id="10" idx="3"/>
                  <a:endCxn id="82"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8604C0F7-841B-5562-3945-E477E8B97BDC}"/>
                    </a:ext>
                  </a:extLst>
                </p:cNvPr>
                <p:cNvCxnSpPr>
                  <a:stCxn id="12" idx="3"/>
                  <a:endCxn id="79"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D2C069AA-F39D-A99F-73CE-4F14AE46D184}"/>
                    </a:ext>
                  </a:extLst>
                </p:cNvPr>
                <p:cNvCxnSpPr>
                  <a:stCxn id="10" idx="3"/>
                  <a:endCxn id="81"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52F4C2A4-AD7F-F2F3-FFD1-306C5DCD6E75}"/>
                    </a:ext>
                  </a:extLst>
                </p:cNvPr>
                <p:cNvCxnSpPr>
                  <a:stCxn id="12" idx="3"/>
                  <a:endCxn id="80"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98CC6D57-F724-DE49-7943-A1F18E5D85F9}"/>
                    </a:ext>
                  </a:extLst>
                </p:cNvPr>
                <p:cNvCxnSpPr>
                  <a:stCxn id="10" idx="3"/>
                  <a:endCxn id="76"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2D3C0B6A-A21B-9427-F433-7E89F4F22F9D}"/>
                    </a:ext>
                  </a:extLst>
                </p:cNvPr>
                <p:cNvCxnSpPr>
                  <a:stCxn id="10" idx="3"/>
                  <a:endCxn id="78"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16BCA811-4444-DBB6-6F41-E1AC26E4C2E8}"/>
                    </a:ext>
                  </a:extLst>
                </p:cNvPr>
                <p:cNvCxnSpPr>
                  <a:stCxn id="10" idx="3"/>
                  <a:endCxn id="77"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5389690F-DF6E-92C9-EEE7-70B4457F3173}"/>
                    </a:ext>
                  </a:extLst>
                </p:cNvPr>
                <p:cNvCxnSpPr>
                  <a:stCxn id="14" idx="3"/>
                  <a:endCxn id="78"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19836F9F-6A35-3D2F-F71E-E06D48EC5B7C}"/>
                    </a:ext>
                  </a:extLst>
                </p:cNvPr>
                <p:cNvCxnSpPr>
                  <a:stCxn id="14" idx="3"/>
                  <a:endCxn id="77"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3187D5E3-42AA-7AA7-71E9-00B86B7DFB83}"/>
                    </a:ext>
                  </a:extLst>
                </p:cNvPr>
                <p:cNvCxnSpPr>
                  <a:stCxn id="14" idx="3"/>
                  <a:endCxn id="80"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BC4A53F2-1129-C607-89B3-C9CE85229933}"/>
                    </a:ext>
                  </a:extLst>
                </p:cNvPr>
                <p:cNvCxnSpPr>
                  <a:stCxn id="14" idx="3"/>
                  <a:endCxn id="79"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843190C9-9137-FE84-0354-DAD5DBD95B9B}"/>
                    </a:ext>
                  </a:extLst>
                </p:cNvPr>
                <p:cNvCxnSpPr>
                  <a:stCxn id="14" idx="3"/>
                  <a:endCxn id="81"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732E18B2-2A40-8CBA-EC94-A479764405E7}"/>
                    </a:ext>
                  </a:extLst>
                </p:cNvPr>
                <p:cNvCxnSpPr>
                  <a:stCxn id="14" idx="3"/>
                  <a:endCxn id="82"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C1CDC029-5678-2E17-0803-1EE719022EDA}"/>
                    </a:ext>
                  </a:extLst>
                </p:cNvPr>
                <p:cNvCxnSpPr>
                  <a:stCxn id="12" idx="3"/>
                  <a:endCxn id="82"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6FD5B9D4-4072-686B-0DE8-40405F2CF1CE}"/>
                    </a:ext>
                  </a:extLst>
                </p:cNvPr>
                <p:cNvCxnSpPr>
                  <a:stCxn id="12" idx="3"/>
                  <a:endCxn id="81"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7" name="TextBox 6">
              <a:extLst>
                <a:ext uri="{FF2B5EF4-FFF2-40B4-BE49-F238E27FC236}">
                  <a16:creationId xmlns:a16="http://schemas.microsoft.com/office/drawing/2014/main" id="{DB8094A6-0EC9-2A43-BB04-744F0CA55D7C}"/>
                </a:ext>
              </a:extLst>
            </p:cNvPr>
            <p:cNvSpPr txBox="1"/>
            <p:nvPr/>
          </p:nvSpPr>
          <p:spPr>
            <a:xfrm>
              <a:off x="6134455" y="1878121"/>
              <a:ext cx="2329098" cy="219291"/>
            </a:xfrm>
            <a:prstGeom prst="rect">
              <a:avLst/>
            </a:prstGeom>
            <a:noFill/>
            <a:ln w="12700">
              <a:noFill/>
            </a:ln>
          </p:spPr>
          <p:txBody>
            <a:bodyPr wrap="square" lIns="0" tIns="0" rIns="0" bIns="34290" rtlCol="0">
              <a:spAutoFit/>
            </a:bodyPr>
            <a:lstStyle/>
            <a:p>
              <a:r>
                <a:rPr lang="en-US" sz="1200" dirty="0"/>
                <a:t>W</a:t>
              </a:r>
              <a:r>
                <a:rPr lang="en-US" sz="1200" baseline="-25000" dirty="0"/>
                <a:t>A</a:t>
              </a:r>
              <a:r>
                <a:rPr lang="en-US" sz="1200" dirty="0"/>
                <a:t> = [ W</a:t>
              </a:r>
              <a:r>
                <a:rPr lang="en-US" sz="1200" baseline="-25000" dirty="0"/>
                <a:t>AX </a:t>
              </a:r>
              <a:r>
                <a:rPr lang="en-US" sz="1200" dirty="0"/>
                <a:t>| W</a:t>
              </a:r>
              <a:r>
                <a:rPr lang="en-US" sz="1200" baseline="-25000" dirty="0"/>
                <a:t>AX</a:t>
              </a:r>
              <a:r>
                <a:rPr lang="en-US" sz="1200" dirty="0"/>
                <a:t> ]          W</a:t>
              </a:r>
              <a:r>
                <a:rPr lang="en-US" sz="1200" baseline="-25000" dirty="0"/>
                <a:t>Y</a:t>
              </a:r>
            </a:p>
          </p:txBody>
        </p:sp>
      </p:grpSp>
      <p:grpSp>
        <p:nvGrpSpPr>
          <p:cNvPr id="2" name="Group 1">
            <a:extLst>
              <a:ext uri="{FF2B5EF4-FFF2-40B4-BE49-F238E27FC236}">
                <a16:creationId xmlns:a16="http://schemas.microsoft.com/office/drawing/2014/main" id="{2A19BE8B-1F03-1AA9-001D-1C3DDDCCC63E}"/>
              </a:ext>
            </a:extLst>
          </p:cNvPr>
          <p:cNvGrpSpPr/>
          <p:nvPr/>
        </p:nvGrpSpPr>
        <p:grpSpPr>
          <a:xfrm>
            <a:off x="2978450" y="2853639"/>
            <a:ext cx="5461000" cy="1746250"/>
            <a:chOff x="2132013" y="3420435"/>
            <a:chExt cx="5461000" cy="1746250"/>
          </a:xfrm>
        </p:grpSpPr>
        <p:graphicFrame>
          <p:nvGraphicFramePr>
            <p:cNvPr id="3" name="Object 2">
              <a:extLst>
                <a:ext uri="{FF2B5EF4-FFF2-40B4-BE49-F238E27FC236}">
                  <a16:creationId xmlns:a16="http://schemas.microsoft.com/office/drawing/2014/main" id="{49EA8EC9-9DD2-C1D8-9EEA-80FB4E4A9E8A}"/>
                </a:ext>
              </a:extLst>
            </p:cNvPr>
            <p:cNvGraphicFramePr>
              <a:graphicFrameLocks noChangeAspect="1"/>
            </p:cNvGraphicFramePr>
            <p:nvPr>
              <p:extLst>
                <p:ext uri="{D42A27DB-BD31-4B8C-83A1-F6EECF244321}">
                  <p14:modId xmlns:p14="http://schemas.microsoft.com/office/powerpoint/2010/main" val="2134034231"/>
                </p:ext>
              </p:extLst>
            </p:nvPr>
          </p:nvGraphicFramePr>
          <p:xfrm>
            <a:off x="2132013" y="3437898"/>
            <a:ext cx="2100262" cy="1728787"/>
          </p:xfrm>
          <a:graphic>
            <a:graphicData uri="http://schemas.openxmlformats.org/presentationml/2006/ole">
              <mc:AlternateContent xmlns:mc="http://schemas.openxmlformats.org/markup-compatibility/2006">
                <mc:Choice xmlns:v="urn:schemas-microsoft-com:vml" Requires="v">
                  <p:oleObj name="Equation" r:id="rId2" imgW="1079280" imgH="888840" progId="Equation.DSMT4">
                    <p:embed/>
                  </p:oleObj>
                </mc:Choice>
                <mc:Fallback>
                  <p:oleObj name="Equation" r:id="rId2" imgW="1079280" imgH="888840" progId="Equation.DSMT4">
                    <p:embed/>
                    <p:pic>
                      <p:nvPicPr>
                        <p:cNvPr id="4" name="Object 3">
                          <a:extLst>
                            <a:ext uri="{FF2B5EF4-FFF2-40B4-BE49-F238E27FC236}">
                              <a16:creationId xmlns:a16="http://schemas.microsoft.com/office/drawing/2014/main" id="{FBE8AA0A-D954-B20F-E717-19C901F8C1D2}"/>
                            </a:ext>
                          </a:extLst>
                        </p:cNvPr>
                        <p:cNvPicPr/>
                        <p:nvPr/>
                      </p:nvPicPr>
                      <p:blipFill>
                        <a:blip r:embed="rId3"/>
                        <a:stretch>
                          <a:fillRect/>
                        </a:stretch>
                      </p:blipFill>
                      <p:spPr>
                        <a:xfrm>
                          <a:off x="2132013" y="3437898"/>
                          <a:ext cx="2100262" cy="1728787"/>
                        </a:xfrm>
                        <a:prstGeom prst="rect">
                          <a:avLst/>
                        </a:prstGeom>
                      </p:spPr>
                    </p:pic>
                  </p:oleObj>
                </mc:Fallback>
              </mc:AlternateContent>
            </a:graphicData>
          </a:graphic>
        </p:graphicFrame>
        <p:graphicFrame>
          <p:nvGraphicFramePr>
            <p:cNvPr id="176" name="Object 175">
              <a:extLst>
                <a:ext uri="{FF2B5EF4-FFF2-40B4-BE49-F238E27FC236}">
                  <a16:creationId xmlns:a16="http://schemas.microsoft.com/office/drawing/2014/main" id="{0BE2C1BC-A841-F6B9-7517-0F73B36F47BD}"/>
                </a:ext>
              </a:extLst>
            </p:cNvPr>
            <p:cNvGraphicFramePr>
              <a:graphicFrameLocks noChangeAspect="1"/>
            </p:cNvGraphicFramePr>
            <p:nvPr>
              <p:extLst>
                <p:ext uri="{D42A27DB-BD31-4B8C-83A1-F6EECF244321}">
                  <p14:modId xmlns:p14="http://schemas.microsoft.com/office/powerpoint/2010/main" val="488339695"/>
                </p:ext>
              </p:extLst>
            </p:nvPr>
          </p:nvGraphicFramePr>
          <p:xfrm>
            <a:off x="5492750" y="3420435"/>
            <a:ext cx="2100263" cy="1728788"/>
          </p:xfrm>
          <a:graphic>
            <a:graphicData uri="http://schemas.openxmlformats.org/presentationml/2006/ole">
              <mc:AlternateContent xmlns:mc="http://schemas.openxmlformats.org/markup-compatibility/2006">
                <mc:Choice xmlns:v="urn:schemas-microsoft-com:vml" Requires="v">
                  <p:oleObj name="Equation" r:id="rId4" imgW="1079280" imgH="888840" progId="Equation.DSMT4">
                    <p:embed/>
                  </p:oleObj>
                </mc:Choice>
                <mc:Fallback>
                  <p:oleObj name="Equation" r:id="rId4" imgW="1079280" imgH="888840" progId="Equation.DSMT4">
                    <p:embed/>
                    <p:pic>
                      <p:nvPicPr>
                        <p:cNvPr id="5" name="Object 4">
                          <a:extLst>
                            <a:ext uri="{FF2B5EF4-FFF2-40B4-BE49-F238E27FC236}">
                              <a16:creationId xmlns:a16="http://schemas.microsoft.com/office/drawing/2014/main" id="{BC4B2D96-983B-56D9-F446-BDA405851003}"/>
                            </a:ext>
                          </a:extLst>
                        </p:cNvPr>
                        <p:cNvPicPr/>
                        <p:nvPr/>
                      </p:nvPicPr>
                      <p:blipFill>
                        <a:blip r:embed="rId5"/>
                        <a:stretch>
                          <a:fillRect/>
                        </a:stretch>
                      </p:blipFill>
                      <p:spPr>
                        <a:xfrm>
                          <a:off x="5492750" y="3420435"/>
                          <a:ext cx="2100263" cy="1728788"/>
                        </a:xfrm>
                        <a:prstGeom prst="rect">
                          <a:avLst/>
                        </a:prstGeom>
                      </p:spPr>
                    </p:pic>
                  </p:oleObj>
                </mc:Fallback>
              </mc:AlternateContent>
            </a:graphicData>
          </a:graphic>
        </p:graphicFrame>
        <p:sp>
          <p:nvSpPr>
            <p:cNvPr id="177" name="TextBox 176">
              <a:extLst>
                <a:ext uri="{FF2B5EF4-FFF2-40B4-BE49-F238E27FC236}">
                  <a16:creationId xmlns:a16="http://schemas.microsoft.com/office/drawing/2014/main" id="{4E444061-2AFD-6B40-71A1-BA23A0E43B85}"/>
                </a:ext>
              </a:extLst>
            </p:cNvPr>
            <p:cNvSpPr txBox="1"/>
            <p:nvPr/>
          </p:nvSpPr>
          <p:spPr>
            <a:xfrm>
              <a:off x="4572000" y="4129566"/>
              <a:ext cx="467464" cy="311624"/>
            </a:xfrm>
            <a:prstGeom prst="rect">
              <a:avLst/>
            </a:prstGeom>
            <a:noFill/>
            <a:ln w="12700">
              <a:noFill/>
            </a:ln>
          </p:spPr>
          <p:txBody>
            <a:bodyPr wrap="square" lIns="0" tIns="0" rIns="0" bIns="34290" rtlCol="0">
              <a:spAutoFit/>
            </a:bodyPr>
            <a:lstStyle/>
            <a:p>
              <a:r>
                <a:rPr lang="en-US" dirty="0"/>
                <a:t>and</a:t>
              </a:r>
              <a:endParaRPr lang="en-US" baseline="-25000" dirty="0"/>
            </a:p>
          </p:txBody>
        </p:sp>
      </p:grpSp>
    </p:spTree>
    <p:extLst>
      <p:ext uri="{BB962C8B-B14F-4D97-AF65-F5344CB8AC3E}">
        <p14:creationId xmlns:p14="http://schemas.microsoft.com/office/powerpoint/2010/main" val="399294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5F84-58C6-2E89-B315-C9874C074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C6AFA-CA14-F9B3-EB66-C7310D46FDEF}"/>
              </a:ext>
            </a:extLst>
          </p:cNvPr>
          <p:cNvSpPr>
            <a:spLocks noGrp="1"/>
          </p:cNvSpPr>
          <p:nvPr>
            <p:ph type="title"/>
          </p:nvPr>
        </p:nvSpPr>
        <p:spPr>
          <a:xfrm>
            <a:off x="1219200" y="285750"/>
            <a:ext cx="7812082" cy="490538"/>
          </a:xfrm>
        </p:spPr>
        <p:txBody>
          <a:bodyPr/>
          <a:lstStyle/>
          <a:p>
            <a:r>
              <a:rPr lang="en-US" dirty="0"/>
              <a:t>Most Common Activation Functions for RNN</a:t>
            </a:r>
          </a:p>
        </p:txBody>
      </p:sp>
      <p:sp>
        <p:nvSpPr>
          <p:cNvPr id="3" name="Content Placeholder 2">
            <a:extLst>
              <a:ext uri="{FF2B5EF4-FFF2-40B4-BE49-F238E27FC236}">
                <a16:creationId xmlns:a16="http://schemas.microsoft.com/office/drawing/2014/main" id="{FF667F30-2DA5-0A27-3B83-F9FCE8CE03C9}"/>
              </a:ext>
            </a:extLst>
          </p:cNvPr>
          <p:cNvSpPr>
            <a:spLocks noGrp="1"/>
          </p:cNvSpPr>
          <p:nvPr>
            <p:ph idx="1"/>
          </p:nvPr>
        </p:nvSpPr>
        <p:spPr>
          <a:xfrm>
            <a:off x="152400" y="811667"/>
            <a:ext cx="8777261" cy="635229"/>
          </a:xfrm>
        </p:spPr>
        <p:txBody>
          <a:bodyPr/>
          <a:lstStyle/>
          <a:p>
            <a:pPr marL="0" indent="0">
              <a:buNone/>
            </a:pPr>
            <a:r>
              <a:rPr lang="en-US" dirty="0"/>
              <a:t>The most common activation functions for RNN are sigmoid, tanh, and </a:t>
            </a:r>
            <a:r>
              <a:rPr lang="en-US" dirty="0" err="1"/>
              <a:t>ReLU</a:t>
            </a:r>
            <a:endParaRPr lang="en-US" dirty="0"/>
          </a:p>
        </p:txBody>
      </p:sp>
      <p:graphicFrame>
        <p:nvGraphicFramePr>
          <p:cNvPr id="4" name="Object 3">
            <a:extLst>
              <a:ext uri="{FF2B5EF4-FFF2-40B4-BE49-F238E27FC236}">
                <a16:creationId xmlns:a16="http://schemas.microsoft.com/office/drawing/2014/main" id="{83A1F785-9D7E-FED1-ABB7-FB4F7B3E46A1}"/>
              </a:ext>
            </a:extLst>
          </p:cNvPr>
          <p:cNvGraphicFramePr>
            <a:graphicFrameLocks noChangeAspect="1"/>
          </p:cNvGraphicFramePr>
          <p:nvPr/>
        </p:nvGraphicFramePr>
        <p:xfrm>
          <a:off x="6452682" y="1272312"/>
          <a:ext cx="2330450" cy="447675"/>
        </p:xfrm>
        <a:graphic>
          <a:graphicData uri="http://schemas.openxmlformats.org/presentationml/2006/ole">
            <mc:AlternateContent xmlns:mc="http://schemas.openxmlformats.org/markup-compatibility/2006">
              <mc:Choice xmlns:v="urn:schemas-microsoft-com:vml" Requires="v">
                <p:oleObj name="Equation" r:id="rId2" imgW="1054080" imgH="203040" progId="Equation.DSMT4">
                  <p:embed/>
                </p:oleObj>
              </mc:Choice>
              <mc:Fallback>
                <p:oleObj name="Equation" r:id="rId2" imgW="1054080" imgH="203040" progId="Equation.DSMT4">
                  <p:embed/>
                  <p:pic>
                    <p:nvPicPr>
                      <p:cNvPr id="4" name="Object 3">
                        <a:extLst>
                          <a:ext uri="{FF2B5EF4-FFF2-40B4-BE49-F238E27FC236}">
                            <a16:creationId xmlns:a16="http://schemas.microsoft.com/office/drawing/2014/main" id="{EFF0C6CC-89B6-0120-EC35-53185B53A594}"/>
                          </a:ext>
                        </a:extLst>
                      </p:cNvPr>
                      <p:cNvPicPr>
                        <a:picLocks noChangeAspect="1" noChangeArrowheads="1"/>
                      </p:cNvPicPr>
                      <p:nvPr/>
                    </p:nvPicPr>
                    <p:blipFill>
                      <a:blip r:embed="rId3"/>
                      <a:srcRect/>
                      <a:stretch>
                        <a:fillRect/>
                      </a:stretch>
                    </p:blipFill>
                    <p:spPr bwMode="auto">
                      <a:xfrm>
                        <a:off x="6452682" y="1272312"/>
                        <a:ext cx="2330450" cy="447675"/>
                      </a:xfrm>
                      <a:prstGeom prst="rect">
                        <a:avLst/>
                      </a:prstGeom>
                      <a:noFill/>
                      <a:ln>
                        <a:noFill/>
                      </a:ln>
                    </p:spPr>
                  </p:pic>
                </p:oleObj>
              </mc:Fallback>
            </mc:AlternateContent>
          </a:graphicData>
        </a:graphic>
      </p:graphicFrame>
      <p:grpSp>
        <p:nvGrpSpPr>
          <p:cNvPr id="5" name="Group 4">
            <a:extLst>
              <a:ext uri="{FF2B5EF4-FFF2-40B4-BE49-F238E27FC236}">
                <a16:creationId xmlns:a16="http://schemas.microsoft.com/office/drawing/2014/main" id="{F309DD52-A465-E032-B3F0-0AED28046C09}"/>
              </a:ext>
            </a:extLst>
          </p:cNvPr>
          <p:cNvGrpSpPr/>
          <p:nvPr/>
        </p:nvGrpSpPr>
        <p:grpSpPr>
          <a:xfrm>
            <a:off x="6629401" y="3088542"/>
            <a:ext cx="2273113" cy="1545018"/>
            <a:chOff x="6370531" y="2675694"/>
            <a:chExt cx="2794987" cy="1936016"/>
          </a:xfrm>
        </p:grpSpPr>
        <p:grpSp>
          <p:nvGrpSpPr>
            <p:cNvPr id="6" name="Group 5">
              <a:extLst>
                <a:ext uri="{FF2B5EF4-FFF2-40B4-BE49-F238E27FC236}">
                  <a16:creationId xmlns:a16="http://schemas.microsoft.com/office/drawing/2014/main" id="{8396A5D7-9ED4-D222-695B-0D12462E79E4}"/>
                </a:ext>
              </a:extLst>
            </p:cNvPr>
            <p:cNvGrpSpPr/>
            <p:nvPr/>
          </p:nvGrpSpPr>
          <p:grpSpPr>
            <a:xfrm>
              <a:off x="6374809" y="2675694"/>
              <a:ext cx="2355618" cy="1380234"/>
              <a:chOff x="4687371" y="5084234"/>
              <a:chExt cx="2016264" cy="1568934"/>
            </a:xfrm>
          </p:grpSpPr>
          <p:cxnSp>
            <p:nvCxnSpPr>
              <p:cNvPr id="18" name="Straight Connector 17">
                <a:extLst>
                  <a:ext uri="{FF2B5EF4-FFF2-40B4-BE49-F238E27FC236}">
                    <a16:creationId xmlns:a16="http://schemas.microsoft.com/office/drawing/2014/main" id="{803B7200-69C7-25A5-1D6F-776A97F37115}"/>
                  </a:ext>
                </a:extLst>
              </p:cNvPr>
              <p:cNvCxnSpPr/>
              <p:nvPr/>
            </p:nvCxnSpPr>
            <p:spPr bwMode="auto">
              <a:xfrm flipH="1">
                <a:off x="5586383" y="5306578"/>
                <a:ext cx="20073" cy="11338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176880B0-A1AA-E3A3-2DDB-7196B753A831}"/>
                  </a:ext>
                </a:extLst>
              </p:cNvPr>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487FE179-E420-F5AB-557A-23AECDC23881}"/>
                  </a:ext>
                </a:extLst>
              </p:cNvPr>
              <p:cNvSpPr txBox="1"/>
              <p:nvPr/>
            </p:nvSpPr>
            <p:spPr>
              <a:xfrm>
                <a:off x="6381746" y="6302454"/>
                <a:ext cx="321889" cy="350714"/>
              </a:xfrm>
              <a:prstGeom prst="rect">
                <a:avLst/>
              </a:prstGeom>
              <a:noFill/>
            </p:spPr>
            <p:txBody>
              <a:bodyPr wrap="square" lIns="0" tIns="0" rIns="0" bIns="0" rtlCol="0">
                <a:spAutoFit/>
              </a:bodyPr>
              <a:lstStyle/>
              <a:p>
                <a:pPr algn="ctr"/>
                <a:r>
                  <a:rPr lang="en-US" sz="1600" dirty="0"/>
                  <a:t>z</a:t>
                </a:r>
              </a:p>
            </p:txBody>
          </p:sp>
          <p:sp>
            <p:nvSpPr>
              <p:cNvPr id="21" name="TextBox 20">
                <a:extLst>
                  <a:ext uri="{FF2B5EF4-FFF2-40B4-BE49-F238E27FC236}">
                    <a16:creationId xmlns:a16="http://schemas.microsoft.com/office/drawing/2014/main" id="{163D5945-1FE9-FC6D-F7BD-ACF7908B62B1}"/>
                  </a:ext>
                </a:extLst>
              </p:cNvPr>
              <p:cNvSpPr txBox="1"/>
              <p:nvPr/>
            </p:nvSpPr>
            <p:spPr>
              <a:xfrm>
                <a:off x="5132819" y="5084234"/>
                <a:ext cx="409474" cy="350713"/>
              </a:xfrm>
              <a:prstGeom prst="rect">
                <a:avLst/>
              </a:prstGeom>
              <a:noFill/>
            </p:spPr>
            <p:txBody>
              <a:bodyPr wrap="square" lIns="0" tIns="0" rIns="0" bIns="0" rtlCol="0">
                <a:spAutoFit/>
              </a:bodyPr>
              <a:lstStyle/>
              <a:p>
                <a:pPr algn="ctr"/>
                <a:r>
                  <a:rPr lang="en-US" sz="1600" dirty="0"/>
                  <a:t>f(z)</a:t>
                </a:r>
              </a:p>
            </p:txBody>
          </p:sp>
        </p:grpSp>
        <p:cxnSp>
          <p:nvCxnSpPr>
            <p:cNvPr id="7" name="Straight Connector 6">
              <a:extLst>
                <a:ext uri="{FF2B5EF4-FFF2-40B4-BE49-F238E27FC236}">
                  <a16:creationId xmlns:a16="http://schemas.microsoft.com/office/drawing/2014/main" id="{A36370F6-A078-B672-2A15-24B9D95EDE90}"/>
                </a:ext>
              </a:extLst>
            </p:cNvPr>
            <p:cNvCxnSpPr/>
            <p:nvPr/>
          </p:nvCxnSpPr>
          <p:spPr bwMode="auto">
            <a:xfrm flipH="1">
              <a:off x="6418072" y="3407148"/>
              <a:ext cx="1939402" cy="1097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D8874472-FCE8-E040-8667-FFA24B1C1BF9}"/>
                </a:ext>
              </a:extLst>
            </p:cNvPr>
            <p:cNvSpPr txBox="1"/>
            <p:nvPr/>
          </p:nvSpPr>
          <p:spPr>
            <a:xfrm>
              <a:off x="7129191" y="3106408"/>
              <a:ext cx="294917" cy="308532"/>
            </a:xfrm>
            <a:prstGeom prst="rect">
              <a:avLst/>
            </a:prstGeom>
            <a:noFill/>
          </p:spPr>
          <p:txBody>
            <a:bodyPr wrap="square" lIns="0" tIns="0" rIns="0" bIns="0" rtlCol="0">
              <a:spAutoFit/>
            </a:bodyPr>
            <a:lstStyle/>
            <a:p>
              <a:pPr algn="ctr"/>
              <a:r>
                <a:rPr lang="en-US" sz="1600" dirty="0"/>
                <a:t>1</a:t>
              </a:r>
            </a:p>
          </p:txBody>
        </p:sp>
        <p:sp>
          <p:nvSpPr>
            <p:cNvPr id="9" name="TextBox 8">
              <a:extLst>
                <a:ext uri="{FF2B5EF4-FFF2-40B4-BE49-F238E27FC236}">
                  <a16:creationId xmlns:a16="http://schemas.microsoft.com/office/drawing/2014/main" id="{279A2FC7-5ED7-2442-D150-D294DC2EB6B7}"/>
                </a:ext>
              </a:extLst>
            </p:cNvPr>
            <p:cNvSpPr txBox="1"/>
            <p:nvPr/>
          </p:nvSpPr>
          <p:spPr>
            <a:xfrm>
              <a:off x="7101280" y="3522191"/>
              <a:ext cx="323849" cy="308532"/>
            </a:xfrm>
            <a:prstGeom prst="rect">
              <a:avLst/>
            </a:prstGeom>
            <a:noFill/>
          </p:spPr>
          <p:txBody>
            <a:bodyPr wrap="square" lIns="0" tIns="0" rIns="0" bIns="0" rtlCol="0">
              <a:spAutoFit/>
            </a:bodyPr>
            <a:lstStyle/>
            <a:p>
              <a:pPr algn="ctr"/>
              <a:r>
                <a:rPr lang="en-US" sz="1600" dirty="0"/>
                <a:t>0</a:t>
              </a:r>
            </a:p>
          </p:txBody>
        </p:sp>
        <p:sp>
          <p:nvSpPr>
            <p:cNvPr id="10" name="TextBox 9">
              <a:extLst>
                <a:ext uri="{FF2B5EF4-FFF2-40B4-BE49-F238E27FC236}">
                  <a16:creationId xmlns:a16="http://schemas.microsoft.com/office/drawing/2014/main" id="{484B3377-5361-41B1-DD4E-28FF851F30F2}"/>
                </a:ext>
              </a:extLst>
            </p:cNvPr>
            <p:cNvSpPr txBox="1"/>
            <p:nvPr/>
          </p:nvSpPr>
          <p:spPr>
            <a:xfrm>
              <a:off x="7258827" y="3912578"/>
              <a:ext cx="352097" cy="308532"/>
            </a:xfrm>
            <a:prstGeom prst="rect">
              <a:avLst/>
            </a:prstGeom>
            <a:noFill/>
          </p:spPr>
          <p:txBody>
            <a:bodyPr wrap="square" lIns="0" tIns="0" rIns="0" bIns="0" rtlCol="0">
              <a:spAutoFit/>
            </a:bodyPr>
            <a:lstStyle/>
            <a:p>
              <a:pPr algn="ctr"/>
              <a:r>
                <a:rPr lang="en-US" sz="1600" dirty="0"/>
                <a:t>0</a:t>
              </a:r>
            </a:p>
          </p:txBody>
        </p:sp>
        <p:cxnSp>
          <p:nvCxnSpPr>
            <p:cNvPr id="11" name="Straight Connector 10">
              <a:extLst>
                <a:ext uri="{FF2B5EF4-FFF2-40B4-BE49-F238E27FC236}">
                  <a16:creationId xmlns:a16="http://schemas.microsoft.com/office/drawing/2014/main" id="{8CB396B0-6BF8-DFF5-45EF-266B76537020}"/>
                </a:ext>
              </a:extLst>
            </p:cNvPr>
            <p:cNvCxnSpPr/>
            <p:nvPr/>
          </p:nvCxnSpPr>
          <p:spPr bwMode="auto">
            <a:xfrm flipV="1">
              <a:off x="7418673" y="2871296"/>
              <a:ext cx="895536" cy="98450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5E36065-013A-C9B9-F012-26B0E64A7C37}"/>
                </a:ext>
              </a:extLst>
            </p:cNvPr>
            <p:cNvCxnSpPr/>
            <p:nvPr/>
          </p:nvCxnSpPr>
          <p:spPr bwMode="auto">
            <a:xfrm flipH="1" flipV="1">
              <a:off x="6370531" y="3830780"/>
              <a:ext cx="1022387" cy="424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C63E0-7A3E-C767-CDB9-A0A2A0CF4F3B}"/>
                </a:ext>
              </a:extLst>
            </p:cNvPr>
            <p:cNvCxnSpPr/>
            <p:nvPr/>
          </p:nvCxnSpPr>
          <p:spPr bwMode="auto">
            <a:xfrm flipH="1" flipV="1">
              <a:off x="6426198" y="3868764"/>
              <a:ext cx="1022387" cy="424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E4F6E35A-93AF-C89B-4CA9-1F8E05B05AAF}"/>
                </a:ext>
              </a:extLst>
            </p:cNvPr>
            <p:cNvCxnSpPr/>
            <p:nvPr/>
          </p:nvCxnSpPr>
          <p:spPr bwMode="auto">
            <a:xfrm flipH="1">
              <a:off x="7460343" y="3438718"/>
              <a:ext cx="894019" cy="604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921B4C7D-ACB3-8A35-67EC-BD3103D037ED}"/>
                </a:ext>
              </a:extLst>
            </p:cNvPr>
            <p:cNvSpPr txBox="1"/>
            <p:nvPr/>
          </p:nvSpPr>
          <p:spPr>
            <a:xfrm>
              <a:off x="6707010" y="4187478"/>
              <a:ext cx="2458508" cy="424232"/>
            </a:xfrm>
            <a:prstGeom prst="rect">
              <a:avLst/>
            </a:prstGeom>
            <a:noFill/>
          </p:spPr>
          <p:txBody>
            <a:bodyPr wrap="square" rtlCol="0">
              <a:spAutoFit/>
            </a:bodyPr>
            <a:lstStyle/>
            <a:p>
              <a:r>
                <a:rPr lang="en-US" sz="1600" dirty="0" err="1"/>
                <a:t>ReLU</a:t>
              </a:r>
              <a:r>
                <a:rPr lang="en-US" sz="1600" dirty="0"/>
                <a:t>      Derivative</a:t>
              </a:r>
            </a:p>
          </p:txBody>
        </p:sp>
        <p:cxnSp>
          <p:nvCxnSpPr>
            <p:cNvPr id="16" name="Straight Connector 15">
              <a:extLst>
                <a:ext uri="{FF2B5EF4-FFF2-40B4-BE49-F238E27FC236}">
                  <a16:creationId xmlns:a16="http://schemas.microsoft.com/office/drawing/2014/main" id="{CFCEFB51-5E2F-23DF-6E55-9DB211F84C0D}"/>
                </a:ext>
              </a:extLst>
            </p:cNvPr>
            <p:cNvCxnSpPr/>
            <p:nvPr/>
          </p:nvCxnSpPr>
          <p:spPr bwMode="auto">
            <a:xfrm flipH="1">
              <a:off x="6389549" y="4369029"/>
              <a:ext cx="29748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0DA5A6C0-E47F-671B-E9F9-B423D97FFF82}"/>
                </a:ext>
              </a:extLst>
            </p:cNvPr>
            <p:cNvCxnSpPr/>
            <p:nvPr/>
          </p:nvCxnSpPr>
          <p:spPr bwMode="auto">
            <a:xfrm flipH="1">
              <a:off x="7306094" y="4369029"/>
              <a:ext cx="29748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24" name="Object 23">
            <a:extLst>
              <a:ext uri="{FF2B5EF4-FFF2-40B4-BE49-F238E27FC236}">
                <a16:creationId xmlns:a16="http://schemas.microsoft.com/office/drawing/2014/main" id="{BF5ADA98-5052-67CE-CA8F-A12E3D964CF5}"/>
              </a:ext>
            </a:extLst>
          </p:cNvPr>
          <p:cNvGraphicFramePr>
            <a:graphicFrameLocks noChangeAspect="1"/>
          </p:cNvGraphicFramePr>
          <p:nvPr/>
        </p:nvGraphicFramePr>
        <p:xfrm>
          <a:off x="6483162" y="1870797"/>
          <a:ext cx="2419350" cy="896937"/>
        </p:xfrm>
        <a:graphic>
          <a:graphicData uri="http://schemas.openxmlformats.org/presentationml/2006/ole">
            <mc:AlternateContent xmlns:mc="http://schemas.openxmlformats.org/markup-compatibility/2006">
              <mc:Choice xmlns:v="urn:schemas-microsoft-com:vml" Requires="v">
                <p:oleObj name="Equation" r:id="rId4" imgW="2418800" imgH="897685" progId="Equation.DSMT4">
                  <p:embed/>
                </p:oleObj>
              </mc:Choice>
              <mc:Fallback>
                <p:oleObj name="Equation" r:id="rId4" imgW="2418800" imgH="897685" progId="Equation.DSMT4">
                  <p:embed/>
                  <p:pic>
                    <p:nvPicPr>
                      <p:cNvPr id="24" name="Object 23">
                        <a:extLst>
                          <a:ext uri="{FF2B5EF4-FFF2-40B4-BE49-F238E27FC236}">
                            <a16:creationId xmlns:a16="http://schemas.microsoft.com/office/drawing/2014/main" id="{43A03244-A708-CA1E-ECE8-61CA2F668827}"/>
                          </a:ext>
                        </a:extLst>
                      </p:cNvPr>
                      <p:cNvPicPr/>
                      <p:nvPr/>
                    </p:nvPicPr>
                    <p:blipFill>
                      <a:blip r:embed="rId5"/>
                      <a:stretch>
                        <a:fillRect/>
                      </a:stretch>
                    </p:blipFill>
                    <p:spPr>
                      <a:xfrm>
                        <a:off x="6483162" y="1870797"/>
                        <a:ext cx="2419350" cy="896937"/>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845C390A-5D8A-71CF-A54F-B44584DF627E}"/>
              </a:ext>
            </a:extLst>
          </p:cNvPr>
          <p:cNvGraphicFramePr>
            <a:graphicFrameLocks noChangeAspect="1"/>
          </p:cNvGraphicFramePr>
          <p:nvPr/>
        </p:nvGraphicFramePr>
        <p:xfrm>
          <a:off x="315210" y="1084574"/>
          <a:ext cx="2687132" cy="694079"/>
        </p:xfrm>
        <a:graphic>
          <a:graphicData uri="http://schemas.openxmlformats.org/presentationml/2006/ole">
            <mc:AlternateContent xmlns:mc="http://schemas.openxmlformats.org/markup-compatibility/2006">
              <mc:Choice xmlns:v="urn:schemas-microsoft-com:vml" Requires="v">
                <p:oleObj name="Equation" r:id="rId6" imgW="1612800" imgH="419040" progId="Equation.DSMT4">
                  <p:embed/>
                </p:oleObj>
              </mc:Choice>
              <mc:Fallback>
                <p:oleObj name="Equation" r:id="rId6" imgW="1612800" imgH="419040" progId="Equation.DSMT4">
                  <p:embed/>
                  <p:pic>
                    <p:nvPicPr>
                      <p:cNvPr id="25" name="Object 24">
                        <a:extLst>
                          <a:ext uri="{FF2B5EF4-FFF2-40B4-BE49-F238E27FC236}">
                            <a16:creationId xmlns:a16="http://schemas.microsoft.com/office/drawing/2014/main" id="{1642687D-1400-7530-EF2D-E0153542E792}"/>
                          </a:ext>
                        </a:extLst>
                      </p:cNvPr>
                      <p:cNvPicPr>
                        <a:picLocks noChangeAspect="1" noChangeArrowheads="1"/>
                      </p:cNvPicPr>
                      <p:nvPr/>
                    </p:nvPicPr>
                    <p:blipFill>
                      <a:blip r:embed="rId7"/>
                      <a:srcRect/>
                      <a:stretch>
                        <a:fillRect/>
                      </a:stretch>
                    </p:blipFill>
                    <p:spPr bwMode="auto">
                      <a:xfrm>
                        <a:off x="315210" y="1084574"/>
                        <a:ext cx="2687132" cy="694079"/>
                      </a:xfrm>
                      <a:prstGeom prst="rect">
                        <a:avLst/>
                      </a:prstGeom>
                      <a:noFill/>
                      <a:ln>
                        <a:noFill/>
                      </a:ln>
                    </p:spPr>
                  </p:pic>
                </p:oleObj>
              </mc:Fallback>
            </mc:AlternateContent>
          </a:graphicData>
        </a:graphic>
      </p:graphicFrame>
      <p:graphicFrame>
        <p:nvGraphicFramePr>
          <p:cNvPr id="26" name="Chart 25">
            <a:extLst>
              <a:ext uri="{FF2B5EF4-FFF2-40B4-BE49-F238E27FC236}">
                <a16:creationId xmlns:a16="http://schemas.microsoft.com/office/drawing/2014/main" id="{34748A40-9C75-5CC8-88F1-65E8EB156B91}"/>
              </a:ext>
            </a:extLst>
          </p:cNvPr>
          <p:cNvGraphicFramePr>
            <a:graphicFrameLocks/>
          </p:cNvGraphicFramePr>
          <p:nvPr/>
        </p:nvGraphicFramePr>
        <p:xfrm>
          <a:off x="468328" y="2880831"/>
          <a:ext cx="2472213" cy="184420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Object 26">
            <a:extLst>
              <a:ext uri="{FF2B5EF4-FFF2-40B4-BE49-F238E27FC236}">
                <a16:creationId xmlns:a16="http://schemas.microsoft.com/office/drawing/2014/main" id="{646B65E3-4AFE-3B2A-9455-04845E7531DA}"/>
              </a:ext>
            </a:extLst>
          </p:cNvPr>
          <p:cNvGraphicFramePr>
            <a:graphicFrameLocks noChangeAspect="1"/>
          </p:cNvGraphicFramePr>
          <p:nvPr/>
        </p:nvGraphicFramePr>
        <p:xfrm>
          <a:off x="228426" y="1870797"/>
          <a:ext cx="2687132" cy="678277"/>
        </p:xfrm>
        <a:graphic>
          <a:graphicData uri="http://schemas.openxmlformats.org/presentationml/2006/ole">
            <mc:AlternateContent xmlns:mc="http://schemas.openxmlformats.org/markup-compatibility/2006">
              <mc:Choice xmlns:v="urn:schemas-microsoft-com:vml" Requires="v">
                <p:oleObj name="Equation" r:id="rId9" imgW="1562040" imgH="393480" progId="Equation.DSMT4">
                  <p:embed/>
                </p:oleObj>
              </mc:Choice>
              <mc:Fallback>
                <p:oleObj name="Equation" r:id="rId9" imgW="1562040" imgH="393480" progId="Equation.DSMT4">
                  <p:embed/>
                  <p:pic>
                    <p:nvPicPr>
                      <p:cNvPr id="27" name="Object 26">
                        <a:extLst>
                          <a:ext uri="{FF2B5EF4-FFF2-40B4-BE49-F238E27FC236}">
                            <a16:creationId xmlns:a16="http://schemas.microsoft.com/office/drawing/2014/main" id="{C0FADDC2-A82F-CC3F-AD7E-61900439BDA4}"/>
                          </a:ext>
                        </a:extLst>
                      </p:cNvPr>
                      <p:cNvPicPr/>
                      <p:nvPr/>
                    </p:nvPicPr>
                    <p:blipFill>
                      <a:blip r:embed="rId10"/>
                      <a:stretch>
                        <a:fillRect/>
                      </a:stretch>
                    </p:blipFill>
                    <p:spPr>
                      <a:xfrm>
                        <a:off x="228426" y="1870797"/>
                        <a:ext cx="2687132" cy="678277"/>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9F4FE419-C33F-148D-023A-BAF7B77C958A}"/>
              </a:ext>
            </a:extLst>
          </p:cNvPr>
          <p:cNvGraphicFramePr>
            <a:graphicFrameLocks noChangeAspect="1"/>
          </p:cNvGraphicFramePr>
          <p:nvPr/>
        </p:nvGraphicFramePr>
        <p:xfrm>
          <a:off x="3398459" y="1146191"/>
          <a:ext cx="2675315" cy="670251"/>
        </p:xfrm>
        <a:graphic>
          <a:graphicData uri="http://schemas.openxmlformats.org/presentationml/2006/ole">
            <mc:AlternateContent xmlns:mc="http://schemas.openxmlformats.org/markup-compatibility/2006">
              <mc:Choice xmlns:v="urn:schemas-microsoft-com:vml" Requires="v">
                <p:oleObj name="Equation" r:id="rId11" imgW="1562040" imgH="393480" progId="Equation.DSMT4">
                  <p:embed/>
                </p:oleObj>
              </mc:Choice>
              <mc:Fallback>
                <p:oleObj name="Equation" r:id="rId11" imgW="1562040" imgH="393480" progId="Equation.DSMT4">
                  <p:embed/>
                  <p:pic>
                    <p:nvPicPr>
                      <p:cNvPr id="28" name="Object 27">
                        <a:extLst>
                          <a:ext uri="{FF2B5EF4-FFF2-40B4-BE49-F238E27FC236}">
                            <a16:creationId xmlns:a16="http://schemas.microsoft.com/office/drawing/2014/main" id="{8F0E5118-C641-4731-A369-30F5C13FB363}"/>
                          </a:ext>
                        </a:extLst>
                      </p:cNvPr>
                      <p:cNvPicPr>
                        <a:picLocks noChangeAspect="1" noChangeArrowheads="1"/>
                      </p:cNvPicPr>
                      <p:nvPr/>
                    </p:nvPicPr>
                    <p:blipFill>
                      <a:blip r:embed="rId12"/>
                      <a:srcRect/>
                      <a:stretch>
                        <a:fillRect/>
                      </a:stretch>
                    </p:blipFill>
                    <p:spPr bwMode="auto">
                      <a:xfrm>
                        <a:off x="3398459" y="1146191"/>
                        <a:ext cx="2675315" cy="670251"/>
                      </a:xfrm>
                      <a:prstGeom prst="rect">
                        <a:avLst/>
                      </a:prstGeom>
                      <a:noFill/>
                      <a:ln>
                        <a:noFill/>
                      </a:ln>
                    </p:spPr>
                  </p:pic>
                </p:oleObj>
              </mc:Fallback>
            </mc:AlternateContent>
          </a:graphicData>
        </a:graphic>
      </p:graphicFrame>
      <p:graphicFrame>
        <p:nvGraphicFramePr>
          <p:cNvPr id="29" name="Chart 28">
            <a:extLst>
              <a:ext uri="{FF2B5EF4-FFF2-40B4-BE49-F238E27FC236}">
                <a16:creationId xmlns:a16="http://schemas.microsoft.com/office/drawing/2014/main" id="{06EACC05-CA42-E896-3408-81F72F62068D}"/>
              </a:ext>
            </a:extLst>
          </p:cNvPr>
          <p:cNvGraphicFramePr>
            <a:graphicFrameLocks/>
          </p:cNvGraphicFramePr>
          <p:nvPr/>
        </p:nvGraphicFramePr>
        <p:xfrm>
          <a:off x="3354115" y="2954203"/>
          <a:ext cx="2472213" cy="1975303"/>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0" name="Object 29">
            <a:extLst>
              <a:ext uri="{FF2B5EF4-FFF2-40B4-BE49-F238E27FC236}">
                <a16:creationId xmlns:a16="http://schemas.microsoft.com/office/drawing/2014/main" id="{DA4044D4-5846-4058-EF2E-7C7E9D6495BF}"/>
              </a:ext>
            </a:extLst>
          </p:cNvPr>
          <p:cNvGraphicFramePr>
            <a:graphicFrameLocks noChangeAspect="1"/>
          </p:cNvGraphicFramePr>
          <p:nvPr/>
        </p:nvGraphicFramePr>
        <p:xfrm>
          <a:off x="3487205" y="2023889"/>
          <a:ext cx="2394558" cy="643825"/>
        </p:xfrm>
        <a:graphic>
          <a:graphicData uri="http://schemas.openxmlformats.org/presentationml/2006/ole">
            <mc:AlternateContent xmlns:mc="http://schemas.openxmlformats.org/markup-compatibility/2006">
              <mc:Choice xmlns:v="urn:schemas-microsoft-com:vml" Requires="v">
                <p:oleObj name="Equation" r:id="rId14" imgW="1460160" imgH="393480" progId="Equation.DSMT4">
                  <p:embed/>
                </p:oleObj>
              </mc:Choice>
              <mc:Fallback>
                <p:oleObj name="Equation" r:id="rId14" imgW="1460160" imgH="393480" progId="Equation.DSMT4">
                  <p:embed/>
                  <p:pic>
                    <p:nvPicPr>
                      <p:cNvPr id="30" name="Object 29">
                        <a:extLst>
                          <a:ext uri="{FF2B5EF4-FFF2-40B4-BE49-F238E27FC236}">
                            <a16:creationId xmlns:a16="http://schemas.microsoft.com/office/drawing/2014/main" id="{388C9CC2-13D3-BDEB-59E7-F59873CC7A5D}"/>
                          </a:ext>
                        </a:extLst>
                      </p:cNvPr>
                      <p:cNvPicPr/>
                      <p:nvPr/>
                    </p:nvPicPr>
                    <p:blipFill>
                      <a:blip r:embed="rId15"/>
                      <a:stretch>
                        <a:fillRect/>
                      </a:stretch>
                    </p:blipFill>
                    <p:spPr>
                      <a:xfrm>
                        <a:off x="3487205" y="2023889"/>
                        <a:ext cx="2394558" cy="643825"/>
                      </a:xfrm>
                      <a:prstGeom prst="rect">
                        <a:avLst/>
                      </a:prstGeom>
                    </p:spPr>
                  </p:pic>
                </p:oleObj>
              </mc:Fallback>
            </mc:AlternateContent>
          </a:graphicData>
        </a:graphic>
      </p:graphicFrame>
      <p:cxnSp>
        <p:nvCxnSpPr>
          <p:cNvPr id="32" name="Straight Connector 31">
            <a:extLst>
              <a:ext uri="{FF2B5EF4-FFF2-40B4-BE49-F238E27FC236}">
                <a16:creationId xmlns:a16="http://schemas.microsoft.com/office/drawing/2014/main" id="{9D395CFE-11A4-CDF6-5AE9-0163B2CB70EA}"/>
              </a:ext>
            </a:extLst>
          </p:cNvPr>
          <p:cNvCxnSpPr/>
          <p:nvPr/>
        </p:nvCxnSpPr>
        <p:spPr bwMode="auto">
          <a:xfrm>
            <a:off x="3200400" y="1272312"/>
            <a:ext cx="0" cy="3452727"/>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0C2DAC8E-B36E-6518-0922-68962D9DB439}"/>
              </a:ext>
            </a:extLst>
          </p:cNvPr>
          <p:cNvCxnSpPr/>
          <p:nvPr/>
        </p:nvCxnSpPr>
        <p:spPr bwMode="auto">
          <a:xfrm>
            <a:off x="6172200" y="1307844"/>
            <a:ext cx="0" cy="3452727"/>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43859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217F4-DA77-C6C5-0580-69AB8B044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80311-AD53-ADEB-76AE-12CA275CEF73}"/>
              </a:ext>
            </a:extLst>
          </p:cNvPr>
          <p:cNvSpPr>
            <a:spLocks noGrp="1"/>
          </p:cNvSpPr>
          <p:nvPr>
            <p:ph type="title"/>
          </p:nvPr>
        </p:nvSpPr>
        <p:spPr/>
        <p:txBody>
          <a:bodyPr/>
          <a:lstStyle/>
          <a:p>
            <a:r>
              <a:rPr lang="en-US" dirty="0"/>
              <a:t>Vanishing and Exploding Gradients</a:t>
            </a:r>
          </a:p>
        </p:txBody>
      </p:sp>
      <p:sp>
        <p:nvSpPr>
          <p:cNvPr id="3" name="Content Placeholder 2">
            <a:extLst>
              <a:ext uri="{FF2B5EF4-FFF2-40B4-BE49-F238E27FC236}">
                <a16:creationId xmlns:a16="http://schemas.microsoft.com/office/drawing/2014/main" id="{64689EE7-2E4C-F276-5314-D45935AB61C3}"/>
              </a:ext>
            </a:extLst>
          </p:cNvPr>
          <p:cNvSpPr>
            <a:spLocks noGrp="1"/>
          </p:cNvSpPr>
          <p:nvPr>
            <p:ph idx="1"/>
          </p:nvPr>
        </p:nvSpPr>
        <p:spPr/>
        <p:txBody>
          <a:bodyPr/>
          <a:lstStyle/>
          <a:p>
            <a:r>
              <a:rPr lang="en-US" dirty="0"/>
              <a:t>The vanishing and exploding gradient phenomena are often encountered in the context of RNNs. </a:t>
            </a:r>
          </a:p>
          <a:p>
            <a:r>
              <a:rPr lang="en-US" dirty="0"/>
              <a:t>The reason why they happen is that it is difficult to capture long term dependencies because of multiplicative gradient that can be exponentially decreasing/increasing with respect to the number of layers.</a:t>
            </a:r>
          </a:p>
        </p:txBody>
      </p:sp>
      <p:sp>
        <p:nvSpPr>
          <p:cNvPr id="6" name="AutoShape 2">
            <a:extLst>
              <a:ext uri="{FF2B5EF4-FFF2-40B4-BE49-F238E27FC236}">
                <a16:creationId xmlns:a16="http://schemas.microsoft.com/office/drawing/2014/main" id="{D09BC611-6090-A348-A450-D8C306461DDF}"/>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210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8485-19F3-DC23-4529-A1A55E947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B172-5CCB-8F9E-90F3-E7214FC2664C}"/>
              </a:ext>
            </a:extLst>
          </p:cNvPr>
          <p:cNvSpPr>
            <a:spLocks noGrp="1"/>
          </p:cNvSpPr>
          <p:nvPr>
            <p:ph type="title"/>
          </p:nvPr>
        </p:nvSpPr>
        <p:spPr/>
        <p:txBody>
          <a:bodyPr/>
          <a:lstStyle/>
          <a:p>
            <a:r>
              <a:rPr lang="en-US" dirty="0"/>
              <a:t>Why not a Standard Network?</a:t>
            </a:r>
          </a:p>
        </p:txBody>
      </p:sp>
      <p:sp>
        <p:nvSpPr>
          <p:cNvPr id="3" name="Content Placeholder 2">
            <a:extLst>
              <a:ext uri="{FF2B5EF4-FFF2-40B4-BE49-F238E27FC236}">
                <a16:creationId xmlns:a16="http://schemas.microsoft.com/office/drawing/2014/main" id="{3A2BC5C7-C51D-A97C-0EEB-320A9EDB8A40}"/>
              </a:ext>
            </a:extLst>
          </p:cNvPr>
          <p:cNvSpPr>
            <a:spLocks noGrp="1"/>
          </p:cNvSpPr>
          <p:nvPr>
            <p:ph idx="1"/>
          </p:nvPr>
        </p:nvSpPr>
        <p:spPr>
          <a:xfrm>
            <a:off x="446088" y="2729954"/>
            <a:ext cx="8251823" cy="940029"/>
          </a:xfrm>
        </p:spPr>
        <p:txBody>
          <a:bodyPr/>
          <a:lstStyle/>
          <a:p>
            <a:pPr marL="0" indent="0">
              <a:buNone/>
            </a:pPr>
            <a:r>
              <a:rPr lang="en-US" dirty="0"/>
              <a:t>Problems:</a:t>
            </a:r>
          </a:p>
          <a:p>
            <a:r>
              <a:rPr lang="en-US" dirty="0"/>
              <a:t>Inputs, outputs can be of different length in different cases.</a:t>
            </a:r>
          </a:p>
          <a:p>
            <a:r>
              <a:rPr lang="en-US" dirty="0"/>
              <a:t>Does not share features learned across different positions of text.</a:t>
            </a:r>
          </a:p>
          <a:p>
            <a:endParaRPr lang="en-US" dirty="0"/>
          </a:p>
          <a:p>
            <a:pPr marL="0" indent="0">
              <a:buNone/>
            </a:pPr>
            <a:r>
              <a:rPr lang="en-US" dirty="0"/>
              <a:t>Example of inputs of different length:</a:t>
            </a:r>
          </a:p>
          <a:p>
            <a:r>
              <a:rPr lang="en-US" dirty="0"/>
              <a:t>“Aristotle was a teacher of Alexander the Great.”</a:t>
            </a:r>
          </a:p>
          <a:p>
            <a:r>
              <a:rPr lang="en-US" dirty="0"/>
              <a:t>“Aristotle was a philosopher.”</a:t>
            </a:r>
          </a:p>
        </p:txBody>
      </p:sp>
      <p:grpSp>
        <p:nvGrpSpPr>
          <p:cNvPr id="107" name="Group 106">
            <a:extLst>
              <a:ext uri="{FF2B5EF4-FFF2-40B4-BE49-F238E27FC236}">
                <a16:creationId xmlns:a16="http://schemas.microsoft.com/office/drawing/2014/main" id="{64915A81-530B-F8AC-87EE-EE9E7DCB5BE8}"/>
              </a:ext>
            </a:extLst>
          </p:cNvPr>
          <p:cNvGrpSpPr/>
          <p:nvPr/>
        </p:nvGrpSpPr>
        <p:grpSpPr>
          <a:xfrm>
            <a:off x="2286000" y="895350"/>
            <a:ext cx="4191000" cy="1698901"/>
            <a:chOff x="1828800" y="919661"/>
            <a:chExt cx="4191000" cy="1698901"/>
          </a:xfrm>
        </p:grpSpPr>
        <p:grpSp>
          <p:nvGrpSpPr>
            <p:cNvPr id="20" name="Group 19">
              <a:extLst>
                <a:ext uri="{FF2B5EF4-FFF2-40B4-BE49-F238E27FC236}">
                  <a16:creationId xmlns:a16="http://schemas.microsoft.com/office/drawing/2014/main" id="{5EF219BA-C0B1-42DA-60E2-8C741ABCC002}"/>
                </a:ext>
              </a:extLst>
            </p:cNvPr>
            <p:cNvGrpSpPr/>
            <p:nvPr/>
          </p:nvGrpSpPr>
          <p:grpSpPr>
            <a:xfrm>
              <a:off x="2943091" y="1047750"/>
              <a:ext cx="409709" cy="1494612"/>
              <a:chOff x="6201526" y="1646074"/>
              <a:chExt cx="206422" cy="846521"/>
            </a:xfrm>
          </p:grpSpPr>
          <p:sp>
            <p:nvSpPr>
              <p:cNvPr id="23" name="Rectangle 22">
                <a:extLst>
                  <a:ext uri="{FF2B5EF4-FFF2-40B4-BE49-F238E27FC236}">
                    <a16:creationId xmlns:a16="http://schemas.microsoft.com/office/drawing/2014/main" id="{62032BE3-DD61-1AA6-1269-BDB5B5A37304}"/>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4" name="Oval 23">
                <a:extLst>
                  <a:ext uri="{FF2B5EF4-FFF2-40B4-BE49-F238E27FC236}">
                    <a16:creationId xmlns:a16="http://schemas.microsoft.com/office/drawing/2014/main" id="{94A13A5B-E0AD-3893-CA82-042E58B02A4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5" name="Oval 24">
                <a:extLst>
                  <a:ext uri="{FF2B5EF4-FFF2-40B4-BE49-F238E27FC236}">
                    <a16:creationId xmlns:a16="http://schemas.microsoft.com/office/drawing/2014/main" id="{2B40F5D9-B8A4-E7ED-28E6-BCD8F87FA174}"/>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6" name="Oval 25">
                <a:extLst>
                  <a:ext uri="{FF2B5EF4-FFF2-40B4-BE49-F238E27FC236}">
                    <a16:creationId xmlns:a16="http://schemas.microsoft.com/office/drawing/2014/main" id="{3AD2120A-BA16-EC6F-790E-3DAA245ADB86}"/>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7" name="Oval 26">
                <a:extLst>
                  <a:ext uri="{FF2B5EF4-FFF2-40B4-BE49-F238E27FC236}">
                    <a16:creationId xmlns:a16="http://schemas.microsoft.com/office/drawing/2014/main" id="{C20E23DE-CD19-C42D-7DB3-814FD916E2A4}"/>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8" name="TextBox 27">
                <a:extLst>
                  <a:ext uri="{FF2B5EF4-FFF2-40B4-BE49-F238E27FC236}">
                    <a16:creationId xmlns:a16="http://schemas.microsoft.com/office/drawing/2014/main" id="{85F51533-61B8-8576-D03F-7A9438F33DFE}"/>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grpSp>
          <p:nvGrpSpPr>
            <p:cNvPr id="78" name="Group 77">
              <a:extLst>
                <a:ext uri="{FF2B5EF4-FFF2-40B4-BE49-F238E27FC236}">
                  <a16:creationId xmlns:a16="http://schemas.microsoft.com/office/drawing/2014/main" id="{57043F13-B2FA-89FF-B351-5A0F81AAEFE0}"/>
                </a:ext>
              </a:extLst>
            </p:cNvPr>
            <p:cNvGrpSpPr/>
            <p:nvPr/>
          </p:nvGrpSpPr>
          <p:grpSpPr>
            <a:xfrm>
              <a:off x="1828800" y="983505"/>
              <a:ext cx="533400" cy="1635057"/>
              <a:chOff x="1687136" y="1290250"/>
              <a:chExt cx="533400" cy="1635057"/>
            </a:xfrm>
          </p:grpSpPr>
          <p:sp>
            <p:nvSpPr>
              <p:cNvPr id="22" name="TextBox 21">
                <a:extLst>
                  <a:ext uri="{FF2B5EF4-FFF2-40B4-BE49-F238E27FC236}">
                    <a16:creationId xmlns:a16="http://schemas.microsoft.com/office/drawing/2014/main" id="{FEAAA837-7851-88BE-C715-5E3EBF1B18FD}"/>
                  </a:ext>
                </a:extLst>
              </p:cNvPr>
              <p:cNvSpPr txBox="1"/>
              <p:nvPr/>
            </p:nvSpPr>
            <p:spPr>
              <a:xfrm>
                <a:off x="1687136" y="1290250"/>
                <a:ext cx="533400" cy="276999"/>
              </a:xfrm>
              <a:prstGeom prst="rect">
                <a:avLst/>
              </a:prstGeom>
              <a:noFill/>
              <a:ln w="12700">
                <a:solidFill>
                  <a:schemeClr val="tx1"/>
                </a:solidFill>
              </a:ln>
            </p:spPr>
            <p:txBody>
              <a:bodyPr wrap="square" lIns="0" tIns="0" rIns="0" bIns="0" rtlCol="0">
                <a:spAutoFit/>
              </a:bodyPr>
              <a:lstStyle/>
              <a:p>
                <a:pPr algn="ctr"/>
                <a:r>
                  <a:rPr lang="en-US" dirty="0"/>
                  <a:t>X</a:t>
                </a:r>
                <a:r>
                  <a:rPr lang="en-US" baseline="30000" dirty="0"/>
                  <a:t>&lt;1&gt;</a:t>
                </a:r>
              </a:p>
            </p:txBody>
          </p:sp>
          <p:sp>
            <p:nvSpPr>
              <p:cNvPr id="75" name="TextBox 74">
                <a:extLst>
                  <a:ext uri="{FF2B5EF4-FFF2-40B4-BE49-F238E27FC236}">
                    <a16:creationId xmlns:a16="http://schemas.microsoft.com/office/drawing/2014/main" id="{EE8A40A5-3F29-4BC4-1F30-8C0ABF95C0D9}"/>
                  </a:ext>
                </a:extLst>
              </p:cNvPr>
              <p:cNvSpPr txBox="1"/>
              <p:nvPr/>
            </p:nvSpPr>
            <p:spPr>
              <a:xfrm>
                <a:off x="1687136" y="1736363"/>
                <a:ext cx="533400" cy="276999"/>
              </a:xfrm>
              <a:prstGeom prst="rect">
                <a:avLst/>
              </a:prstGeom>
              <a:noFill/>
              <a:ln w="12700">
                <a:solidFill>
                  <a:schemeClr val="tx1"/>
                </a:solidFill>
              </a:ln>
            </p:spPr>
            <p:txBody>
              <a:bodyPr wrap="square" lIns="0" tIns="0" rIns="0" bIns="0" rtlCol="0">
                <a:spAutoFit/>
              </a:bodyPr>
              <a:lstStyle/>
              <a:p>
                <a:pPr algn="ctr"/>
                <a:r>
                  <a:rPr lang="en-US" dirty="0"/>
                  <a:t>X</a:t>
                </a:r>
                <a:r>
                  <a:rPr lang="en-US" baseline="30000" dirty="0"/>
                  <a:t>&lt;2&gt;</a:t>
                </a:r>
              </a:p>
            </p:txBody>
          </p:sp>
          <p:sp>
            <p:nvSpPr>
              <p:cNvPr id="76" name="TextBox 75">
                <a:extLst>
                  <a:ext uri="{FF2B5EF4-FFF2-40B4-BE49-F238E27FC236}">
                    <a16:creationId xmlns:a16="http://schemas.microsoft.com/office/drawing/2014/main" id="{DDBDAD4A-CB37-2D6F-E823-63464C73F113}"/>
                  </a:ext>
                </a:extLst>
              </p:cNvPr>
              <p:cNvSpPr txBox="1"/>
              <p:nvPr/>
            </p:nvSpPr>
            <p:spPr>
              <a:xfrm>
                <a:off x="1687136" y="2648308"/>
                <a:ext cx="533400" cy="276999"/>
              </a:xfrm>
              <a:prstGeom prst="rect">
                <a:avLst/>
              </a:prstGeom>
              <a:noFill/>
              <a:ln w="12700">
                <a:solidFill>
                  <a:schemeClr val="tx1"/>
                </a:solidFill>
              </a:ln>
            </p:spPr>
            <p:txBody>
              <a:bodyPr wrap="square" lIns="0" tIns="0" rIns="0" bIns="0" rtlCol="0">
                <a:spAutoFit/>
              </a:bodyPr>
              <a:lstStyle/>
              <a:p>
                <a:pPr algn="ctr"/>
                <a:r>
                  <a:rPr lang="en-US" dirty="0"/>
                  <a:t>X</a:t>
                </a:r>
                <a:r>
                  <a:rPr lang="en-US" baseline="30000" dirty="0"/>
                  <a:t>&lt;Tx&gt;</a:t>
                </a:r>
              </a:p>
            </p:txBody>
          </p:sp>
          <p:sp>
            <p:nvSpPr>
              <p:cNvPr id="77" name="TextBox 76">
                <a:extLst>
                  <a:ext uri="{FF2B5EF4-FFF2-40B4-BE49-F238E27FC236}">
                    <a16:creationId xmlns:a16="http://schemas.microsoft.com/office/drawing/2014/main" id="{8E461194-B7B8-082C-7E9C-3D097E3E1C7D}"/>
                  </a:ext>
                </a:extLst>
              </p:cNvPr>
              <p:cNvSpPr txBox="1"/>
              <p:nvPr/>
            </p:nvSpPr>
            <p:spPr>
              <a:xfrm>
                <a:off x="1687136" y="2182345"/>
                <a:ext cx="533400" cy="276999"/>
              </a:xfrm>
              <a:prstGeom prst="rect">
                <a:avLst/>
              </a:prstGeom>
              <a:noFill/>
              <a:ln w="12700">
                <a:noFill/>
              </a:ln>
            </p:spPr>
            <p:txBody>
              <a:bodyPr wrap="square" lIns="0" tIns="0" rIns="0" bIns="0" rtlCol="0">
                <a:spAutoFit/>
              </a:bodyPr>
              <a:lstStyle/>
              <a:p>
                <a:pPr algn="ctr"/>
                <a:r>
                  <a:rPr lang="en-US" b="1" dirty="0"/>
                  <a:t>…</a:t>
                </a:r>
                <a:endParaRPr lang="en-US" b="1" baseline="30000" dirty="0"/>
              </a:p>
            </p:txBody>
          </p:sp>
        </p:grpSp>
        <p:grpSp>
          <p:nvGrpSpPr>
            <p:cNvPr id="79" name="Group 78">
              <a:extLst>
                <a:ext uri="{FF2B5EF4-FFF2-40B4-BE49-F238E27FC236}">
                  <a16:creationId xmlns:a16="http://schemas.microsoft.com/office/drawing/2014/main" id="{832FFD22-B55C-CF31-4694-4BF28FA8B549}"/>
                </a:ext>
              </a:extLst>
            </p:cNvPr>
            <p:cNvGrpSpPr/>
            <p:nvPr/>
          </p:nvGrpSpPr>
          <p:grpSpPr>
            <a:xfrm>
              <a:off x="4367144" y="1030625"/>
              <a:ext cx="409709" cy="1494612"/>
              <a:chOff x="6201526" y="1646074"/>
              <a:chExt cx="206422" cy="846521"/>
            </a:xfrm>
          </p:grpSpPr>
          <p:sp>
            <p:nvSpPr>
              <p:cNvPr id="80" name="Rectangle 79">
                <a:extLst>
                  <a:ext uri="{FF2B5EF4-FFF2-40B4-BE49-F238E27FC236}">
                    <a16:creationId xmlns:a16="http://schemas.microsoft.com/office/drawing/2014/main" id="{DA7CDDA7-3B61-08E7-575B-DB0012CEEBF4}"/>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1" name="Oval 80">
                <a:extLst>
                  <a:ext uri="{FF2B5EF4-FFF2-40B4-BE49-F238E27FC236}">
                    <a16:creationId xmlns:a16="http://schemas.microsoft.com/office/drawing/2014/main" id="{E4FEF653-96C9-B355-99C2-F4B3E502AB52}"/>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2" name="Oval 81">
                <a:extLst>
                  <a:ext uri="{FF2B5EF4-FFF2-40B4-BE49-F238E27FC236}">
                    <a16:creationId xmlns:a16="http://schemas.microsoft.com/office/drawing/2014/main" id="{CB8EAF30-8E42-6E0F-B81F-0F1A587085CF}"/>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3" name="Oval 82">
                <a:extLst>
                  <a:ext uri="{FF2B5EF4-FFF2-40B4-BE49-F238E27FC236}">
                    <a16:creationId xmlns:a16="http://schemas.microsoft.com/office/drawing/2014/main" id="{46CD8581-BF69-5C7C-E99E-2458C93DE37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4" name="Oval 83">
                <a:extLst>
                  <a:ext uri="{FF2B5EF4-FFF2-40B4-BE49-F238E27FC236}">
                    <a16:creationId xmlns:a16="http://schemas.microsoft.com/office/drawing/2014/main" id="{443CAB84-DE51-5831-1E36-542473C80EEC}"/>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5" name="TextBox 84">
                <a:extLst>
                  <a:ext uri="{FF2B5EF4-FFF2-40B4-BE49-F238E27FC236}">
                    <a16:creationId xmlns:a16="http://schemas.microsoft.com/office/drawing/2014/main" id="{EBC96ED4-FF28-219B-DF9D-60818BAD40DA}"/>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grpSp>
          <p:nvGrpSpPr>
            <p:cNvPr id="86" name="Group 85">
              <a:extLst>
                <a:ext uri="{FF2B5EF4-FFF2-40B4-BE49-F238E27FC236}">
                  <a16:creationId xmlns:a16="http://schemas.microsoft.com/office/drawing/2014/main" id="{7518C89A-7517-CDB8-1C44-A3221D602046}"/>
                </a:ext>
              </a:extLst>
            </p:cNvPr>
            <p:cNvGrpSpPr/>
            <p:nvPr/>
          </p:nvGrpSpPr>
          <p:grpSpPr>
            <a:xfrm>
              <a:off x="5486400" y="919661"/>
              <a:ext cx="533400" cy="1635057"/>
              <a:chOff x="1687136" y="1290250"/>
              <a:chExt cx="533400" cy="1635057"/>
            </a:xfrm>
          </p:grpSpPr>
          <p:sp>
            <p:nvSpPr>
              <p:cNvPr id="87" name="TextBox 86">
                <a:extLst>
                  <a:ext uri="{FF2B5EF4-FFF2-40B4-BE49-F238E27FC236}">
                    <a16:creationId xmlns:a16="http://schemas.microsoft.com/office/drawing/2014/main" id="{21039099-F9A5-6F03-9DE1-AEB053B28E67}"/>
                  </a:ext>
                </a:extLst>
              </p:cNvPr>
              <p:cNvSpPr txBox="1"/>
              <p:nvPr/>
            </p:nvSpPr>
            <p:spPr>
              <a:xfrm>
                <a:off x="1687136" y="1290250"/>
                <a:ext cx="533400" cy="276999"/>
              </a:xfrm>
              <a:prstGeom prst="rect">
                <a:avLst/>
              </a:prstGeom>
              <a:noFill/>
              <a:ln w="12700">
                <a:solidFill>
                  <a:schemeClr val="tx1"/>
                </a:solidFill>
              </a:ln>
            </p:spPr>
            <p:txBody>
              <a:bodyPr wrap="square" lIns="0" tIns="0" rIns="0" bIns="0" rtlCol="0">
                <a:spAutoFit/>
              </a:bodyPr>
              <a:lstStyle/>
              <a:p>
                <a:pPr algn="ctr"/>
                <a:r>
                  <a:rPr lang="en-US" dirty="0"/>
                  <a:t>Ŷ</a:t>
                </a:r>
                <a:r>
                  <a:rPr lang="en-US" baseline="30000" dirty="0"/>
                  <a:t>&lt;1&gt;</a:t>
                </a:r>
              </a:p>
            </p:txBody>
          </p:sp>
          <p:sp>
            <p:nvSpPr>
              <p:cNvPr id="88" name="TextBox 87">
                <a:extLst>
                  <a:ext uri="{FF2B5EF4-FFF2-40B4-BE49-F238E27FC236}">
                    <a16:creationId xmlns:a16="http://schemas.microsoft.com/office/drawing/2014/main" id="{76F07B3C-5A88-C78C-DFC0-03888928FBC3}"/>
                  </a:ext>
                </a:extLst>
              </p:cNvPr>
              <p:cNvSpPr txBox="1"/>
              <p:nvPr/>
            </p:nvSpPr>
            <p:spPr>
              <a:xfrm>
                <a:off x="1687136" y="1736363"/>
                <a:ext cx="533400" cy="276999"/>
              </a:xfrm>
              <a:prstGeom prst="rect">
                <a:avLst/>
              </a:prstGeom>
              <a:noFill/>
              <a:ln w="12700">
                <a:solidFill>
                  <a:schemeClr val="tx1"/>
                </a:solidFill>
              </a:ln>
            </p:spPr>
            <p:txBody>
              <a:bodyPr wrap="square" lIns="0" tIns="0" rIns="0" bIns="0" rtlCol="0">
                <a:spAutoFit/>
              </a:bodyPr>
              <a:lstStyle/>
              <a:p>
                <a:pPr algn="ctr"/>
                <a:r>
                  <a:rPr lang="en-US" dirty="0"/>
                  <a:t>Ŷ</a:t>
                </a:r>
                <a:r>
                  <a:rPr lang="en-US" baseline="30000" dirty="0"/>
                  <a:t>&lt;2&gt;</a:t>
                </a:r>
              </a:p>
            </p:txBody>
          </p:sp>
          <p:sp>
            <p:nvSpPr>
              <p:cNvPr id="89" name="TextBox 88">
                <a:extLst>
                  <a:ext uri="{FF2B5EF4-FFF2-40B4-BE49-F238E27FC236}">
                    <a16:creationId xmlns:a16="http://schemas.microsoft.com/office/drawing/2014/main" id="{C8552225-5EE9-82B7-8560-F9058FA0BFCC}"/>
                  </a:ext>
                </a:extLst>
              </p:cNvPr>
              <p:cNvSpPr txBox="1"/>
              <p:nvPr/>
            </p:nvSpPr>
            <p:spPr>
              <a:xfrm>
                <a:off x="1687136" y="2648308"/>
                <a:ext cx="533400" cy="276999"/>
              </a:xfrm>
              <a:prstGeom prst="rect">
                <a:avLst/>
              </a:prstGeom>
              <a:noFill/>
              <a:ln w="12700">
                <a:solidFill>
                  <a:schemeClr val="tx1"/>
                </a:solidFill>
              </a:ln>
            </p:spPr>
            <p:txBody>
              <a:bodyPr wrap="square" lIns="0" tIns="0" rIns="0" bIns="0" rtlCol="0">
                <a:spAutoFit/>
              </a:bodyPr>
              <a:lstStyle/>
              <a:p>
                <a:pPr algn="ctr"/>
                <a:r>
                  <a:rPr lang="en-US" dirty="0"/>
                  <a:t>Ŷ</a:t>
                </a:r>
                <a:r>
                  <a:rPr lang="en-US" baseline="30000" dirty="0"/>
                  <a:t>&lt;Ty&gt;</a:t>
                </a:r>
              </a:p>
            </p:txBody>
          </p:sp>
          <p:sp>
            <p:nvSpPr>
              <p:cNvPr id="90" name="TextBox 89">
                <a:extLst>
                  <a:ext uri="{FF2B5EF4-FFF2-40B4-BE49-F238E27FC236}">
                    <a16:creationId xmlns:a16="http://schemas.microsoft.com/office/drawing/2014/main" id="{62AFEFB8-3E3F-0606-E14D-A05A96E2913E}"/>
                  </a:ext>
                </a:extLst>
              </p:cNvPr>
              <p:cNvSpPr txBox="1"/>
              <p:nvPr/>
            </p:nvSpPr>
            <p:spPr>
              <a:xfrm>
                <a:off x="1687136" y="2182345"/>
                <a:ext cx="533400" cy="276999"/>
              </a:xfrm>
              <a:prstGeom prst="rect">
                <a:avLst/>
              </a:prstGeom>
              <a:noFill/>
              <a:ln w="12700">
                <a:noFill/>
              </a:ln>
            </p:spPr>
            <p:txBody>
              <a:bodyPr wrap="square" lIns="0" tIns="0" rIns="0" bIns="0" rtlCol="0">
                <a:spAutoFit/>
              </a:bodyPr>
              <a:lstStyle/>
              <a:p>
                <a:pPr algn="ctr"/>
                <a:r>
                  <a:rPr lang="en-US" b="1" dirty="0"/>
                  <a:t>…</a:t>
                </a:r>
                <a:endParaRPr lang="en-US" b="1" baseline="30000" dirty="0"/>
              </a:p>
            </p:txBody>
          </p:sp>
        </p:grpSp>
        <p:cxnSp>
          <p:nvCxnSpPr>
            <p:cNvPr id="92" name="Straight Arrow Connector 91">
              <a:extLst>
                <a:ext uri="{FF2B5EF4-FFF2-40B4-BE49-F238E27FC236}">
                  <a16:creationId xmlns:a16="http://schemas.microsoft.com/office/drawing/2014/main" id="{75A422CD-0941-A603-A27B-B7EF6A96B4E7}"/>
                </a:ext>
              </a:extLst>
            </p:cNvPr>
            <p:cNvCxnSpPr/>
            <p:nvPr/>
          </p:nvCxnSpPr>
          <p:spPr bwMode="auto">
            <a:xfrm flipV="1">
              <a:off x="4876800" y="1074384"/>
              <a:ext cx="457200" cy="147885"/>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92">
              <a:extLst>
                <a:ext uri="{FF2B5EF4-FFF2-40B4-BE49-F238E27FC236}">
                  <a16:creationId xmlns:a16="http://schemas.microsoft.com/office/drawing/2014/main" id="{17565603-849D-E21F-D5AE-2CFCCBF89FE2}"/>
                </a:ext>
              </a:extLst>
            </p:cNvPr>
            <p:cNvCxnSpPr/>
            <p:nvPr/>
          </p:nvCxnSpPr>
          <p:spPr bwMode="auto">
            <a:xfrm flipV="1">
              <a:off x="4876800" y="1504273"/>
              <a:ext cx="457200" cy="7273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85721614-7FCE-A995-B77F-A246414C762A}"/>
                </a:ext>
              </a:extLst>
            </p:cNvPr>
            <p:cNvCxnSpPr/>
            <p:nvPr/>
          </p:nvCxnSpPr>
          <p:spPr bwMode="auto">
            <a:xfrm flipV="1">
              <a:off x="3581400" y="1730084"/>
              <a:ext cx="609600" cy="17125"/>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a:extLst>
                <a:ext uri="{FF2B5EF4-FFF2-40B4-BE49-F238E27FC236}">
                  <a16:creationId xmlns:a16="http://schemas.microsoft.com/office/drawing/2014/main" id="{C0673A09-2BCA-C630-631A-E34E0C9B717A}"/>
                </a:ext>
              </a:extLst>
            </p:cNvPr>
            <p:cNvCxnSpPr/>
            <p:nvPr/>
          </p:nvCxnSpPr>
          <p:spPr bwMode="auto">
            <a:xfrm>
              <a:off x="2450527" y="1568117"/>
              <a:ext cx="421836" cy="17791"/>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147EE8E2-8482-EF09-98D1-B261313EF631}"/>
                </a:ext>
              </a:extLst>
            </p:cNvPr>
            <p:cNvCxnSpPr/>
            <p:nvPr/>
          </p:nvCxnSpPr>
          <p:spPr bwMode="auto">
            <a:xfrm>
              <a:off x="2450527" y="1116552"/>
              <a:ext cx="421836" cy="13294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a:extLst>
                <a:ext uri="{FF2B5EF4-FFF2-40B4-BE49-F238E27FC236}">
                  <a16:creationId xmlns:a16="http://schemas.microsoft.com/office/drawing/2014/main" id="{1F4F2F78-CA27-2F52-2215-F2C05D78AD92}"/>
                </a:ext>
              </a:extLst>
            </p:cNvPr>
            <p:cNvCxnSpPr/>
            <p:nvPr/>
          </p:nvCxnSpPr>
          <p:spPr bwMode="auto">
            <a:xfrm flipV="1">
              <a:off x="2485891" y="2277719"/>
              <a:ext cx="386472" cy="17005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a:extLst>
                <a:ext uri="{FF2B5EF4-FFF2-40B4-BE49-F238E27FC236}">
                  <a16:creationId xmlns:a16="http://schemas.microsoft.com/office/drawing/2014/main" id="{5C2B119B-EC9B-9FDC-FE92-D357612B44F5}"/>
                </a:ext>
              </a:extLst>
            </p:cNvPr>
            <p:cNvCxnSpPr/>
            <p:nvPr/>
          </p:nvCxnSpPr>
          <p:spPr bwMode="auto">
            <a:xfrm>
              <a:off x="4876800" y="2286282"/>
              <a:ext cx="457200" cy="12993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061757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61350-E6E0-877E-87EA-FF4B319CB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C94D1-B768-C847-1638-02E2F6FA4338}"/>
              </a:ext>
            </a:extLst>
          </p:cNvPr>
          <p:cNvSpPr>
            <a:spLocks noGrp="1"/>
          </p:cNvSpPr>
          <p:nvPr>
            <p:ph type="title"/>
          </p:nvPr>
        </p:nvSpPr>
        <p:spPr/>
        <p:txBody>
          <a:bodyPr/>
          <a:lstStyle/>
          <a:p>
            <a:r>
              <a:rPr lang="en-US" dirty="0"/>
              <a:t>Gradient Clipping</a:t>
            </a:r>
          </a:p>
        </p:txBody>
      </p:sp>
      <p:sp>
        <p:nvSpPr>
          <p:cNvPr id="3" name="Content Placeholder 2">
            <a:extLst>
              <a:ext uri="{FF2B5EF4-FFF2-40B4-BE49-F238E27FC236}">
                <a16:creationId xmlns:a16="http://schemas.microsoft.com/office/drawing/2014/main" id="{AE7EA8F8-2E59-D8EB-9518-4EC83B923003}"/>
              </a:ext>
            </a:extLst>
          </p:cNvPr>
          <p:cNvSpPr>
            <a:spLocks noGrp="1"/>
          </p:cNvSpPr>
          <p:nvPr>
            <p:ph idx="1"/>
          </p:nvPr>
        </p:nvSpPr>
        <p:spPr>
          <a:xfrm>
            <a:off x="279400" y="1018215"/>
            <a:ext cx="8686800" cy="1099882"/>
          </a:xfrm>
        </p:spPr>
        <p:txBody>
          <a:bodyPr/>
          <a:lstStyle/>
          <a:p>
            <a:r>
              <a:rPr lang="en-US" dirty="0"/>
              <a:t>Gradient clipping is a technique used to cope with the exploding gradient problem sometimes encountered when performing backpropagation. </a:t>
            </a:r>
          </a:p>
          <a:p>
            <a:r>
              <a:rPr lang="en-US" dirty="0"/>
              <a:t>By capping the maximum value, C, for the gradient, this phenomenon is controlled in practice.</a:t>
            </a:r>
          </a:p>
        </p:txBody>
      </p:sp>
      <p:sp>
        <p:nvSpPr>
          <p:cNvPr id="6" name="AutoShape 2">
            <a:extLst>
              <a:ext uri="{FF2B5EF4-FFF2-40B4-BE49-F238E27FC236}">
                <a16:creationId xmlns:a16="http://schemas.microsoft.com/office/drawing/2014/main" id="{05C830F5-DCB9-30F9-C540-EE3C60FC6B11}"/>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17592DBF-9A5B-D430-27B2-E7945A6AEB81}"/>
              </a:ext>
            </a:extLst>
          </p:cNvPr>
          <p:cNvGrpSpPr/>
          <p:nvPr/>
        </p:nvGrpSpPr>
        <p:grpSpPr>
          <a:xfrm>
            <a:off x="2286000" y="2463122"/>
            <a:ext cx="4218025" cy="2089828"/>
            <a:chOff x="2364205" y="2240098"/>
            <a:chExt cx="4218025" cy="2089828"/>
          </a:xfrm>
        </p:grpSpPr>
        <p:cxnSp>
          <p:nvCxnSpPr>
            <p:cNvPr id="19" name="Straight Connector 18">
              <a:extLst>
                <a:ext uri="{FF2B5EF4-FFF2-40B4-BE49-F238E27FC236}">
                  <a16:creationId xmlns:a16="http://schemas.microsoft.com/office/drawing/2014/main" id="{BD740D96-0F7F-2990-2D2B-664D0092AB60}"/>
                </a:ext>
              </a:extLst>
            </p:cNvPr>
            <p:cNvCxnSpPr/>
            <p:nvPr/>
          </p:nvCxnSpPr>
          <p:spPr bwMode="auto">
            <a:xfrm>
              <a:off x="2804504" y="2419350"/>
              <a:ext cx="0" cy="162674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7659C6-5AF6-25A1-F5A4-85515E2B8218}"/>
                </a:ext>
              </a:extLst>
            </p:cNvPr>
            <p:cNvCxnSpPr/>
            <p:nvPr/>
          </p:nvCxnSpPr>
          <p:spPr bwMode="auto">
            <a:xfrm flipH="1">
              <a:off x="2762995" y="4022417"/>
              <a:ext cx="2952005"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F73084A4-FB83-7F64-0E33-1095AB24AE0B}"/>
                </a:ext>
              </a:extLst>
            </p:cNvPr>
            <p:cNvSpPr txBox="1"/>
            <p:nvPr/>
          </p:nvSpPr>
          <p:spPr>
            <a:xfrm>
              <a:off x="2730764" y="2240098"/>
              <a:ext cx="1481825" cy="276999"/>
            </a:xfrm>
            <a:prstGeom prst="rect">
              <a:avLst/>
            </a:prstGeom>
            <a:noFill/>
          </p:spPr>
          <p:txBody>
            <a:bodyPr wrap="square" lIns="0" tIns="0" rIns="0" bIns="0" rtlCol="0">
              <a:spAutoFit/>
            </a:bodyPr>
            <a:lstStyle/>
            <a:p>
              <a:pPr algn="ctr"/>
              <a:r>
                <a:rPr lang="en-US" dirty="0"/>
                <a:t>||∇</a:t>
              </a:r>
              <a:r>
                <a:rPr lang="en-US" baseline="-25000" dirty="0"/>
                <a:t>W</a:t>
              </a:r>
              <a:r>
                <a:rPr lang="en-US" dirty="0"/>
                <a:t>||</a:t>
              </a:r>
              <a:r>
                <a:rPr lang="en-US" baseline="-25000" dirty="0"/>
                <a:t>clipped</a:t>
              </a:r>
            </a:p>
          </p:txBody>
        </p:sp>
        <p:cxnSp>
          <p:nvCxnSpPr>
            <p:cNvPr id="8" name="Straight Connector 7">
              <a:extLst>
                <a:ext uri="{FF2B5EF4-FFF2-40B4-BE49-F238E27FC236}">
                  <a16:creationId xmlns:a16="http://schemas.microsoft.com/office/drawing/2014/main" id="{7537A7CA-0181-F920-A127-8E3E73722B4E}"/>
                </a:ext>
              </a:extLst>
            </p:cNvPr>
            <p:cNvCxnSpPr/>
            <p:nvPr/>
          </p:nvCxnSpPr>
          <p:spPr bwMode="auto">
            <a:xfrm flipH="1">
              <a:off x="2819400" y="2818843"/>
              <a:ext cx="1328050" cy="10453"/>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8B8D27C-088E-447A-8F08-4233D1477052}"/>
                </a:ext>
              </a:extLst>
            </p:cNvPr>
            <p:cNvSpPr txBox="1"/>
            <p:nvPr/>
          </p:nvSpPr>
          <p:spPr>
            <a:xfrm>
              <a:off x="2364205" y="2672320"/>
              <a:ext cx="448900" cy="276999"/>
            </a:xfrm>
            <a:prstGeom prst="rect">
              <a:avLst/>
            </a:prstGeom>
            <a:noFill/>
          </p:spPr>
          <p:txBody>
            <a:bodyPr wrap="square" lIns="0" tIns="0" rIns="0" bIns="0" rtlCol="0">
              <a:spAutoFit/>
            </a:bodyPr>
            <a:lstStyle/>
            <a:p>
              <a:pPr algn="ctr"/>
              <a:r>
                <a:rPr lang="en-US" dirty="0"/>
                <a:t>C</a:t>
              </a:r>
            </a:p>
          </p:txBody>
        </p:sp>
        <p:sp>
          <p:nvSpPr>
            <p:cNvPr id="10" name="TextBox 9">
              <a:extLst>
                <a:ext uri="{FF2B5EF4-FFF2-40B4-BE49-F238E27FC236}">
                  <a16:creationId xmlns:a16="http://schemas.microsoft.com/office/drawing/2014/main" id="{92C1C848-19F5-F40C-7BC5-780C95C510A7}"/>
                </a:ext>
              </a:extLst>
            </p:cNvPr>
            <p:cNvSpPr txBox="1"/>
            <p:nvPr/>
          </p:nvSpPr>
          <p:spPr>
            <a:xfrm>
              <a:off x="4079062" y="4052927"/>
              <a:ext cx="492938" cy="276999"/>
            </a:xfrm>
            <a:prstGeom prst="rect">
              <a:avLst/>
            </a:prstGeom>
            <a:noFill/>
          </p:spPr>
          <p:txBody>
            <a:bodyPr wrap="square" lIns="0" tIns="0" rIns="0" bIns="0" rtlCol="0">
              <a:spAutoFit/>
            </a:bodyPr>
            <a:lstStyle/>
            <a:p>
              <a:pPr algn="ctr"/>
              <a:r>
                <a:rPr lang="en-US" dirty="0"/>
                <a:t>C</a:t>
              </a:r>
            </a:p>
          </p:txBody>
        </p:sp>
        <p:sp>
          <p:nvSpPr>
            <p:cNvPr id="11" name="TextBox 10">
              <a:extLst>
                <a:ext uri="{FF2B5EF4-FFF2-40B4-BE49-F238E27FC236}">
                  <a16:creationId xmlns:a16="http://schemas.microsoft.com/office/drawing/2014/main" id="{14F9CF19-CF2D-4041-442D-5497610E3317}"/>
                </a:ext>
              </a:extLst>
            </p:cNvPr>
            <p:cNvSpPr txBox="1"/>
            <p:nvPr/>
          </p:nvSpPr>
          <p:spPr>
            <a:xfrm>
              <a:off x="2397657" y="3988970"/>
              <a:ext cx="535935" cy="276999"/>
            </a:xfrm>
            <a:prstGeom prst="rect">
              <a:avLst/>
            </a:prstGeom>
            <a:noFill/>
          </p:spPr>
          <p:txBody>
            <a:bodyPr wrap="square" lIns="0" tIns="0" rIns="0" bIns="0" rtlCol="0">
              <a:spAutoFit/>
            </a:bodyPr>
            <a:lstStyle/>
            <a:p>
              <a:pPr algn="ctr"/>
              <a:r>
                <a:rPr lang="en-US" dirty="0"/>
                <a:t>0</a:t>
              </a:r>
            </a:p>
          </p:txBody>
        </p:sp>
        <p:cxnSp>
          <p:nvCxnSpPr>
            <p:cNvPr id="12" name="Straight Connector 11">
              <a:extLst>
                <a:ext uri="{FF2B5EF4-FFF2-40B4-BE49-F238E27FC236}">
                  <a16:creationId xmlns:a16="http://schemas.microsoft.com/office/drawing/2014/main" id="{FB2D63BC-B848-EED8-54BC-A9ABE1A56251}"/>
                </a:ext>
              </a:extLst>
            </p:cNvPr>
            <p:cNvCxnSpPr/>
            <p:nvPr/>
          </p:nvCxnSpPr>
          <p:spPr bwMode="auto">
            <a:xfrm flipV="1">
              <a:off x="2795904" y="2805818"/>
              <a:ext cx="1351546" cy="1215023"/>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59C4FF08-F913-238A-46BA-A9C86E351F5A}"/>
                </a:ext>
              </a:extLst>
            </p:cNvPr>
            <p:cNvCxnSpPr/>
            <p:nvPr/>
          </p:nvCxnSpPr>
          <p:spPr bwMode="auto">
            <a:xfrm flipH="1" flipV="1">
              <a:off x="4137584" y="2811991"/>
              <a:ext cx="1556199" cy="518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E50E5F65-9E7A-0437-D33F-78F97C870DA6}"/>
                </a:ext>
              </a:extLst>
            </p:cNvPr>
            <p:cNvSpPr txBox="1"/>
            <p:nvPr/>
          </p:nvSpPr>
          <p:spPr>
            <a:xfrm>
              <a:off x="5631401" y="3932121"/>
              <a:ext cx="950829" cy="276999"/>
            </a:xfrm>
            <a:prstGeom prst="rect">
              <a:avLst/>
            </a:prstGeom>
            <a:noFill/>
          </p:spPr>
          <p:txBody>
            <a:bodyPr wrap="square" lIns="0" tIns="0" rIns="0" bIns="0">
              <a:spAutoFit/>
            </a:bodyPr>
            <a:lstStyle/>
            <a:p>
              <a:pPr algn="ctr"/>
              <a:r>
                <a:rPr lang="en-US" sz="1800" dirty="0"/>
                <a:t>||∇</a:t>
              </a:r>
              <a:r>
                <a:rPr lang="en-US" sz="1800" baseline="-25000" dirty="0"/>
                <a:t>W</a:t>
              </a:r>
              <a:r>
                <a:rPr lang="en-US" sz="1800" dirty="0"/>
                <a:t>||</a:t>
              </a:r>
            </a:p>
          </p:txBody>
        </p:sp>
        <p:cxnSp>
          <p:nvCxnSpPr>
            <p:cNvPr id="32" name="Straight Connector 31">
              <a:extLst>
                <a:ext uri="{FF2B5EF4-FFF2-40B4-BE49-F238E27FC236}">
                  <a16:creationId xmlns:a16="http://schemas.microsoft.com/office/drawing/2014/main" id="{BC339DC2-C13F-D536-2D4E-092EBCC8E757}"/>
                </a:ext>
              </a:extLst>
            </p:cNvPr>
            <p:cNvCxnSpPr/>
            <p:nvPr/>
          </p:nvCxnSpPr>
          <p:spPr bwMode="auto">
            <a:xfrm flipH="1" flipV="1">
              <a:off x="4134653" y="2837066"/>
              <a:ext cx="2931" cy="130526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16576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38547" y="2477417"/>
            <a:ext cx="3940205" cy="646331"/>
          </a:xfrm>
          <a:prstGeom prst="rect">
            <a:avLst/>
          </a:prstGeom>
          <a:noFill/>
        </p:spPr>
        <p:txBody>
          <a:bodyPr wrap="square" rtlCol="0">
            <a:spAutoFit/>
          </a:bodyPr>
          <a:lstStyle/>
          <a:p>
            <a:r>
              <a:rPr lang="en-US" sz="3600" dirty="0">
                <a:solidFill>
                  <a:srgbClr val="333399"/>
                </a:solidFill>
              </a:rPr>
              <a:t>Bidirectional RNN</a:t>
            </a:r>
          </a:p>
        </p:txBody>
      </p:sp>
    </p:spTree>
    <p:extLst>
      <p:ext uri="{BB962C8B-B14F-4D97-AF65-F5344CB8AC3E}">
        <p14:creationId xmlns:p14="http://schemas.microsoft.com/office/powerpoint/2010/main" val="382099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p:txBody>
          <a:bodyPr/>
          <a:lstStyle/>
          <a:p>
            <a:r>
              <a:rPr lang="en-US" dirty="0"/>
              <a:t>Forward Flowing Context</a:t>
            </a:r>
          </a:p>
        </p:txBody>
      </p:sp>
      <p:sp>
        <p:nvSpPr>
          <p:cNvPr id="10" name="Content Placeholder 9">
            <a:extLst>
              <a:ext uri="{FF2B5EF4-FFF2-40B4-BE49-F238E27FC236}">
                <a16:creationId xmlns:a16="http://schemas.microsoft.com/office/drawing/2014/main" id="{9864E347-1A93-B4C6-8B07-FE783B6C8DF3}"/>
              </a:ext>
            </a:extLst>
          </p:cNvPr>
          <p:cNvSpPr>
            <a:spLocks noGrp="1"/>
          </p:cNvSpPr>
          <p:nvPr>
            <p:ph idx="1"/>
          </p:nvPr>
        </p:nvSpPr>
        <p:spPr>
          <a:xfrm>
            <a:off x="434975" y="1098321"/>
            <a:ext cx="8300824" cy="987071"/>
          </a:xfrm>
        </p:spPr>
        <p:txBody>
          <a:bodyPr/>
          <a:lstStyle/>
          <a:p>
            <a:r>
              <a:rPr lang="en-US" dirty="0"/>
              <a:t>Quite often, the context (meaning) of our phrases flows unidirectionally forward.</a:t>
            </a:r>
          </a:p>
          <a:p>
            <a:r>
              <a:rPr lang="en-US" dirty="0"/>
              <a:t>Example: “Mister Smith was eating a sandwich.”</a:t>
            </a:r>
          </a:p>
        </p:txBody>
      </p:sp>
      <p:sp>
        <p:nvSpPr>
          <p:cNvPr id="20" name="TextBox 19">
            <a:extLst>
              <a:ext uri="{FF2B5EF4-FFF2-40B4-BE49-F238E27FC236}">
                <a16:creationId xmlns:a16="http://schemas.microsoft.com/office/drawing/2014/main" id="{7C37D497-239A-3AB3-D8E0-8219F876BD84}"/>
              </a:ext>
            </a:extLst>
          </p:cNvPr>
          <p:cNvSpPr txBox="1"/>
          <p:nvPr/>
        </p:nvSpPr>
        <p:spPr>
          <a:xfrm>
            <a:off x="7873745" y="1276444"/>
            <a:ext cx="510326" cy="369332"/>
          </a:xfrm>
          <a:prstGeom prst="rect">
            <a:avLst/>
          </a:prstGeom>
          <a:noFill/>
          <a:ln w="19050">
            <a:noFill/>
          </a:ln>
        </p:spPr>
        <p:txBody>
          <a:bodyPr wrap="square">
            <a:spAutoFit/>
          </a:bodyPr>
          <a:lstStyle/>
          <a:p>
            <a:r>
              <a:rPr lang="en-US" b="1" dirty="0"/>
              <a:t>…</a:t>
            </a:r>
            <a:endParaRPr lang="en-US" dirty="0"/>
          </a:p>
        </p:txBody>
      </p:sp>
      <p:grpSp>
        <p:nvGrpSpPr>
          <p:cNvPr id="73" name="Group 72">
            <a:extLst>
              <a:ext uri="{FF2B5EF4-FFF2-40B4-BE49-F238E27FC236}">
                <a16:creationId xmlns:a16="http://schemas.microsoft.com/office/drawing/2014/main" id="{6BA5B7F6-660D-9CC8-3F81-C798E974ACDA}"/>
              </a:ext>
            </a:extLst>
          </p:cNvPr>
          <p:cNvGrpSpPr/>
          <p:nvPr/>
        </p:nvGrpSpPr>
        <p:grpSpPr>
          <a:xfrm>
            <a:off x="1143000" y="2343150"/>
            <a:ext cx="6047402" cy="2138350"/>
            <a:chOff x="1653422" y="2495550"/>
            <a:chExt cx="6047402" cy="2138350"/>
          </a:xfrm>
        </p:grpSpPr>
        <p:cxnSp>
          <p:nvCxnSpPr>
            <p:cNvPr id="15" name="Straight Arrow Connector 14">
              <a:extLst>
                <a:ext uri="{FF2B5EF4-FFF2-40B4-BE49-F238E27FC236}">
                  <a16:creationId xmlns:a16="http://schemas.microsoft.com/office/drawing/2014/main" id="{A768D6E0-E630-EA96-822A-05846109C3C3}"/>
                </a:ext>
              </a:extLst>
            </p:cNvPr>
            <p:cNvCxnSpPr>
              <a:cxnSpLocks/>
            </p:cNvCxnSpPr>
            <p:nvPr/>
          </p:nvCxnSpPr>
          <p:spPr bwMode="auto">
            <a:xfrm>
              <a:off x="4602716" y="3400384"/>
              <a:ext cx="258957" cy="171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526F965F-05B5-33E7-0B76-CA908D3F4260}"/>
                </a:ext>
              </a:extLst>
            </p:cNvPr>
            <p:cNvCxnSpPr>
              <a:cxnSpLocks/>
            </p:cNvCxnSpPr>
            <p:nvPr/>
          </p:nvCxnSpPr>
          <p:spPr bwMode="auto">
            <a:xfrm>
              <a:off x="2967756" y="3408966"/>
              <a:ext cx="294892"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F91F84DF-A207-BEED-A5DC-9EE7EB0EA538}"/>
                </a:ext>
              </a:extLst>
            </p:cNvPr>
            <p:cNvCxnSpPr>
              <a:cxnSpLocks/>
            </p:cNvCxnSpPr>
            <p:nvPr/>
          </p:nvCxnSpPr>
          <p:spPr bwMode="auto">
            <a:xfrm>
              <a:off x="3737645" y="3408966"/>
              <a:ext cx="324901"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43A2F1B4-8EEB-219D-2C2E-F7FA4D84E661}"/>
                </a:ext>
              </a:extLst>
            </p:cNvPr>
            <p:cNvCxnSpPr>
              <a:cxnSpLocks/>
            </p:cNvCxnSpPr>
            <p:nvPr/>
          </p:nvCxnSpPr>
          <p:spPr bwMode="auto">
            <a:xfrm>
              <a:off x="5384137" y="3408966"/>
              <a:ext cx="29225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88CCE618-6AF8-F471-E20D-EC6BAC5D9580}"/>
                </a:ext>
              </a:extLst>
            </p:cNvPr>
            <p:cNvCxnSpPr>
              <a:cxnSpLocks/>
            </p:cNvCxnSpPr>
            <p:nvPr/>
          </p:nvCxnSpPr>
          <p:spPr bwMode="auto">
            <a:xfrm>
              <a:off x="6203404" y="3400198"/>
              <a:ext cx="29225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Group 20">
              <a:extLst>
                <a:ext uri="{FF2B5EF4-FFF2-40B4-BE49-F238E27FC236}">
                  <a16:creationId xmlns:a16="http://schemas.microsoft.com/office/drawing/2014/main" id="{38931B01-E763-726B-695F-69E7E9A3319D}"/>
                </a:ext>
              </a:extLst>
            </p:cNvPr>
            <p:cNvGrpSpPr/>
            <p:nvPr/>
          </p:nvGrpSpPr>
          <p:grpSpPr>
            <a:xfrm>
              <a:off x="4045314" y="2495550"/>
              <a:ext cx="557402" cy="1821665"/>
              <a:chOff x="3236893" y="2266950"/>
              <a:chExt cx="536518" cy="1821665"/>
            </a:xfrm>
          </p:grpSpPr>
          <p:sp>
            <p:nvSpPr>
              <p:cNvPr id="48" name="Oval 47">
                <a:extLst>
                  <a:ext uri="{FF2B5EF4-FFF2-40B4-BE49-F238E27FC236}">
                    <a16:creationId xmlns:a16="http://schemas.microsoft.com/office/drawing/2014/main" id="{E77C72A9-CDB3-040B-9C5E-71F205557FF8}"/>
                  </a:ext>
                </a:extLst>
              </p:cNvPr>
              <p:cNvSpPr/>
              <p:nvPr/>
            </p:nvSpPr>
            <p:spPr bwMode="auto">
              <a:xfrm>
                <a:off x="3271482"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&lt;3&gt;</a:t>
                </a:r>
                <a:endParaRPr kumimoji="0" lang="en-US" b="0" i="0" u="none" strike="noStrike" cap="none" normalizeH="0" baseline="0" dirty="0">
                  <a:ln>
                    <a:noFill/>
                  </a:ln>
                  <a:solidFill>
                    <a:schemeClr val="tx1"/>
                  </a:solidFill>
                  <a:effectLst/>
                  <a:latin typeface="Tahoma" pitchFamily="34" charset="0"/>
                </a:endParaRPr>
              </a:p>
            </p:txBody>
          </p:sp>
          <p:cxnSp>
            <p:nvCxnSpPr>
              <p:cNvPr id="49" name="Straight Arrow Connector 48">
                <a:extLst>
                  <a:ext uri="{FF2B5EF4-FFF2-40B4-BE49-F238E27FC236}">
                    <a16:creationId xmlns:a16="http://schemas.microsoft.com/office/drawing/2014/main" id="{B76BDCE6-80E1-2B57-D32D-E5C298733726}"/>
                  </a:ext>
                </a:extLst>
              </p:cNvPr>
              <p:cNvCxnSpPr>
                <a:cxnSpLocks/>
                <a:stCxn id="48" idx="0"/>
                <a:endCxn id="51" idx="2"/>
              </p:cNvCxnSpPr>
              <p:nvPr/>
            </p:nvCxnSpPr>
            <p:spPr bwMode="auto">
              <a:xfrm flipH="1" flipV="1">
                <a:off x="3511474"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4496E648-85FC-BAB8-6949-994BA0AE9C0E}"/>
                  </a:ext>
                </a:extLst>
              </p:cNvPr>
              <p:cNvCxnSpPr>
                <a:cxnSpLocks/>
                <a:endCxn id="48"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50">
                <a:extLst>
                  <a:ext uri="{FF2B5EF4-FFF2-40B4-BE49-F238E27FC236}">
                    <a16:creationId xmlns:a16="http://schemas.microsoft.com/office/drawing/2014/main" id="{E58ED262-9C86-6EF4-DEEE-E839CCBA1CFF}"/>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&lt;3&gt;</a:t>
                </a:r>
              </a:p>
            </p:txBody>
          </p:sp>
          <p:sp>
            <p:nvSpPr>
              <p:cNvPr id="52" name="Rectangle 51">
                <a:extLst>
                  <a:ext uri="{FF2B5EF4-FFF2-40B4-BE49-F238E27FC236}">
                    <a16:creationId xmlns:a16="http://schemas.microsoft.com/office/drawing/2014/main" id="{C7B561E4-F700-2FBB-5B7C-D7BA4552131A}"/>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&lt;0&gt;</a:t>
                </a:r>
                <a:endParaRPr kumimoji="0" lang="en-US" b="0" i="0" u="none" strike="noStrike" cap="none" normalizeH="0" baseline="0" dirty="0">
                  <a:ln>
                    <a:noFill/>
                  </a:ln>
                  <a:solidFill>
                    <a:schemeClr val="tx1"/>
                  </a:solidFill>
                  <a:effectLst/>
                  <a:latin typeface="Tahoma" pitchFamily="34" charset="0"/>
                </a:endParaRPr>
              </a:p>
            </p:txBody>
          </p:sp>
        </p:grpSp>
        <p:grpSp>
          <p:nvGrpSpPr>
            <p:cNvPr id="22" name="Group 21">
              <a:extLst>
                <a:ext uri="{FF2B5EF4-FFF2-40B4-BE49-F238E27FC236}">
                  <a16:creationId xmlns:a16="http://schemas.microsoft.com/office/drawing/2014/main" id="{E4E5E399-D36C-8795-6DB1-4B7EA4A294B6}"/>
                </a:ext>
              </a:extLst>
            </p:cNvPr>
            <p:cNvGrpSpPr/>
            <p:nvPr/>
          </p:nvGrpSpPr>
          <p:grpSpPr>
            <a:xfrm>
              <a:off x="2432807" y="2495550"/>
              <a:ext cx="557402" cy="1821665"/>
              <a:chOff x="3236893" y="2266950"/>
              <a:chExt cx="536518" cy="1821665"/>
            </a:xfrm>
          </p:grpSpPr>
          <p:sp>
            <p:nvSpPr>
              <p:cNvPr id="43" name="Oval 42">
                <a:extLst>
                  <a:ext uri="{FF2B5EF4-FFF2-40B4-BE49-F238E27FC236}">
                    <a16:creationId xmlns:a16="http://schemas.microsoft.com/office/drawing/2014/main" id="{AE976D8F-4F97-43E5-4833-47DBF5E878A7}"/>
                  </a:ext>
                </a:extLst>
              </p:cNvPr>
              <p:cNvSpPr/>
              <p:nvPr/>
            </p:nvSpPr>
            <p:spPr bwMode="auto">
              <a:xfrm>
                <a:off x="3271482"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cxnSp>
            <p:nvCxnSpPr>
              <p:cNvPr id="44" name="Straight Arrow Connector 43">
                <a:extLst>
                  <a:ext uri="{FF2B5EF4-FFF2-40B4-BE49-F238E27FC236}">
                    <a16:creationId xmlns:a16="http://schemas.microsoft.com/office/drawing/2014/main" id="{26AD487E-FAD4-C7A2-917C-B629DF7B920C}"/>
                  </a:ext>
                </a:extLst>
              </p:cNvPr>
              <p:cNvCxnSpPr>
                <a:cxnSpLocks/>
                <a:stCxn id="43" idx="0"/>
                <a:endCxn id="46" idx="2"/>
              </p:cNvCxnSpPr>
              <p:nvPr/>
            </p:nvCxnSpPr>
            <p:spPr bwMode="auto">
              <a:xfrm flipH="1" flipV="1">
                <a:off x="3511474"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D05F087E-D077-3398-BB1C-5CF4F8664036}"/>
                  </a:ext>
                </a:extLst>
              </p:cNvPr>
              <p:cNvCxnSpPr>
                <a:cxnSpLocks/>
                <a:endCxn id="43"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E58C4278-00CB-978A-2DAA-0B17BD9C7CC0}"/>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47" name="Rectangle 46">
                <a:extLst>
                  <a:ext uri="{FF2B5EF4-FFF2-40B4-BE49-F238E27FC236}">
                    <a16:creationId xmlns:a16="http://schemas.microsoft.com/office/drawing/2014/main" id="{DEAFB2B5-FC86-2F6F-E5AF-90E6341BA84A}"/>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grpSp>
        <p:grpSp>
          <p:nvGrpSpPr>
            <p:cNvPr id="23" name="Group 22">
              <a:extLst>
                <a:ext uri="{FF2B5EF4-FFF2-40B4-BE49-F238E27FC236}">
                  <a16:creationId xmlns:a16="http://schemas.microsoft.com/office/drawing/2014/main" id="{CB88B158-91C7-215D-C143-91CC5E80CFC4}"/>
                </a:ext>
              </a:extLst>
            </p:cNvPr>
            <p:cNvGrpSpPr/>
            <p:nvPr/>
          </p:nvGrpSpPr>
          <p:grpSpPr>
            <a:xfrm>
              <a:off x="3234151" y="2495550"/>
              <a:ext cx="557402" cy="1821665"/>
              <a:chOff x="3236893" y="2266950"/>
              <a:chExt cx="536518" cy="1821665"/>
            </a:xfrm>
          </p:grpSpPr>
          <p:sp>
            <p:nvSpPr>
              <p:cNvPr id="38" name="Oval 37">
                <a:extLst>
                  <a:ext uri="{FF2B5EF4-FFF2-40B4-BE49-F238E27FC236}">
                    <a16:creationId xmlns:a16="http://schemas.microsoft.com/office/drawing/2014/main" id="{AAF1430A-E668-69D8-B0B2-0286CFBB36AF}"/>
                  </a:ext>
                </a:extLst>
              </p:cNvPr>
              <p:cNvSpPr/>
              <p:nvPr/>
            </p:nvSpPr>
            <p:spPr bwMode="auto">
              <a:xfrm>
                <a:off x="3271482"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cxnSp>
            <p:nvCxnSpPr>
              <p:cNvPr id="39" name="Straight Arrow Connector 38">
                <a:extLst>
                  <a:ext uri="{FF2B5EF4-FFF2-40B4-BE49-F238E27FC236}">
                    <a16:creationId xmlns:a16="http://schemas.microsoft.com/office/drawing/2014/main" id="{B0785E1D-AB43-C9DC-B648-42EDFDFFF2A8}"/>
                  </a:ext>
                </a:extLst>
              </p:cNvPr>
              <p:cNvCxnSpPr>
                <a:cxnSpLocks/>
                <a:stCxn id="38" idx="0"/>
                <a:endCxn id="41" idx="2"/>
              </p:cNvCxnSpPr>
              <p:nvPr/>
            </p:nvCxnSpPr>
            <p:spPr bwMode="auto">
              <a:xfrm flipH="1" flipV="1">
                <a:off x="3511474"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68A4CAF0-D633-ADE5-2BCC-3EB08372C32E}"/>
                  </a:ext>
                </a:extLst>
              </p:cNvPr>
              <p:cNvCxnSpPr>
                <a:cxnSpLocks/>
                <a:endCxn id="38"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a16="http://schemas.microsoft.com/office/drawing/2014/main" id="{94166297-ED9E-8D2F-1968-AF501889D694}"/>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&lt;2&gt;</a:t>
                </a:r>
              </a:p>
            </p:txBody>
          </p:sp>
          <p:sp>
            <p:nvSpPr>
              <p:cNvPr id="42" name="Rectangle 41">
                <a:extLst>
                  <a:ext uri="{FF2B5EF4-FFF2-40B4-BE49-F238E27FC236}">
                    <a16:creationId xmlns:a16="http://schemas.microsoft.com/office/drawing/2014/main" id="{DEDD6195-0A89-921E-D60D-407A89DFE0C5}"/>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grpSp>
        <p:grpSp>
          <p:nvGrpSpPr>
            <p:cNvPr id="24" name="Group 23">
              <a:extLst>
                <a:ext uri="{FF2B5EF4-FFF2-40B4-BE49-F238E27FC236}">
                  <a16:creationId xmlns:a16="http://schemas.microsoft.com/office/drawing/2014/main" id="{8B0D840F-9A1E-68C7-2E4A-1B7E5DE06D4A}"/>
                </a:ext>
              </a:extLst>
            </p:cNvPr>
            <p:cNvGrpSpPr/>
            <p:nvPr/>
          </p:nvGrpSpPr>
          <p:grpSpPr>
            <a:xfrm>
              <a:off x="4824805" y="2495550"/>
              <a:ext cx="557402" cy="1821665"/>
              <a:chOff x="3236893" y="2266950"/>
              <a:chExt cx="536518" cy="1821665"/>
            </a:xfrm>
          </p:grpSpPr>
          <p:sp>
            <p:nvSpPr>
              <p:cNvPr id="33" name="Oval 32">
                <a:extLst>
                  <a:ext uri="{FF2B5EF4-FFF2-40B4-BE49-F238E27FC236}">
                    <a16:creationId xmlns:a16="http://schemas.microsoft.com/office/drawing/2014/main" id="{A4B39B63-71E7-279A-081B-6A279A8D506A}"/>
                  </a:ext>
                </a:extLst>
              </p:cNvPr>
              <p:cNvSpPr/>
              <p:nvPr/>
            </p:nvSpPr>
            <p:spPr bwMode="auto">
              <a:xfrm>
                <a:off x="3271482"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&lt;4&gt;</a:t>
                </a:r>
                <a:endParaRPr kumimoji="0" lang="en-US" b="0" i="0" u="none" strike="noStrike" cap="none" normalizeH="0" baseline="0" dirty="0">
                  <a:ln>
                    <a:noFill/>
                  </a:ln>
                  <a:solidFill>
                    <a:schemeClr val="tx1"/>
                  </a:solidFill>
                  <a:effectLst/>
                  <a:latin typeface="Tahoma" pitchFamily="34" charset="0"/>
                </a:endParaRPr>
              </a:p>
            </p:txBody>
          </p:sp>
          <p:cxnSp>
            <p:nvCxnSpPr>
              <p:cNvPr id="34" name="Straight Arrow Connector 33">
                <a:extLst>
                  <a:ext uri="{FF2B5EF4-FFF2-40B4-BE49-F238E27FC236}">
                    <a16:creationId xmlns:a16="http://schemas.microsoft.com/office/drawing/2014/main" id="{5BBF10B5-7082-5373-9113-9A5BE0396E7E}"/>
                  </a:ext>
                </a:extLst>
              </p:cNvPr>
              <p:cNvCxnSpPr>
                <a:cxnSpLocks/>
                <a:stCxn id="33" idx="0"/>
                <a:endCxn id="36" idx="2"/>
              </p:cNvCxnSpPr>
              <p:nvPr/>
            </p:nvCxnSpPr>
            <p:spPr bwMode="auto">
              <a:xfrm flipH="1" flipV="1">
                <a:off x="3511474"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E769C297-3F6E-B008-0B19-B3B4D37E3B0C}"/>
                  </a:ext>
                </a:extLst>
              </p:cNvPr>
              <p:cNvCxnSpPr>
                <a:cxnSpLocks/>
                <a:endCxn id="33"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5">
                <a:extLst>
                  <a:ext uri="{FF2B5EF4-FFF2-40B4-BE49-F238E27FC236}">
                    <a16:creationId xmlns:a16="http://schemas.microsoft.com/office/drawing/2014/main" id="{F507A251-B632-2D3E-3352-CBC55C77DD5D}"/>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&lt;4&gt;</a:t>
                </a:r>
              </a:p>
            </p:txBody>
          </p:sp>
          <p:sp>
            <p:nvSpPr>
              <p:cNvPr id="37" name="Rectangle 36">
                <a:extLst>
                  <a:ext uri="{FF2B5EF4-FFF2-40B4-BE49-F238E27FC236}">
                    <a16:creationId xmlns:a16="http://schemas.microsoft.com/office/drawing/2014/main" id="{E047BD0F-638F-3030-F501-901C07C65F53}"/>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&lt;t&gt;</a:t>
                </a:r>
                <a:endParaRPr kumimoji="0" lang="en-US" b="0" i="0" u="none" strike="noStrike" cap="none" normalizeH="0" baseline="0" dirty="0">
                  <a:ln>
                    <a:noFill/>
                  </a:ln>
                  <a:solidFill>
                    <a:schemeClr val="tx1"/>
                  </a:solidFill>
                  <a:effectLst/>
                  <a:latin typeface="Tahoma" pitchFamily="34" charset="0"/>
                </a:endParaRPr>
              </a:p>
            </p:txBody>
          </p:sp>
        </p:grpSp>
        <p:grpSp>
          <p:nvGrpSpPr>
            <p:cNvPr id="25" name="Group 24">
              <a:extLst>
                <a:ext uri="{FF2B5EF4-FFF2-40B4-BE49-F238E27FC236}">
                  <a16:creationId xmlns:a16="http://schemas.microsoft.com/office/drawing/2014/main" id="{9B8F84E9-B140-6091-B462-E87521DEB20B}"/>
                </a:ext>
              </a:extLst>
            </p:cNvPr>
            <p:cNvGrpSpPr/>
            <p:nvPr/>
          </p:nvGrpSpPr>
          <p:grpSpPr>
            <a:xfrm>
              <a:off x="6483059" y="2495550"/>
              <a:ext cx="546003" cy="1821665"/>
              <a:chOff x="3236893" y="2266950"/>
              <a:chExt cx="525546" cy="1821665"/>
            </a:xfrm>
          </p:grpSpPr>
          <p:sp>
            <p:nvSpPr>
              <p:cNvPr id="28" name="Oval 27">
                <a:extLst>
                  <a:ext uri="{FF2B5EF4-FFF2-40B4-BE49-F238E27FC236}">
                    <a16:creationId xmlns:a16="http://schemas.microsoft.com/office/drawing/2014/main" id="{3BD8C91E-4FE5-D7A4-ACA8-D53B603DE7F8}"/>
                  </a:ext>
                </a:extLst>
              </p:cNvPr>
              <p:cNvSpPr/>
              <p:nvPr/>
            </p:nvSpPr>
            <p:spPr bwMode="auto">
              <a:xfrm>
                <a:off x="3259450"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&lt;6&gt;</a:t>
                </a:r>
                <a:endParaRPr kumimoji="0" lang="en-US" b="0" i="0" u="none" strike="noStrike" cap="none" normalizeH="0" baseline="0" dirty="0">
                  <a:ln>
                    <a:noFill/>
                  </a:ln>
                  <a:solidFill>
                    <a:schemeClr val="tx1"/>
                  </a:solidFill>
                  <a:effectLst/>
                  <a:latin typeface="Tahoma" pitchFamily="34" charset="0"/>
                </a:endParaRPr>
              </a:p>
            </p:txBody>
          </p:sp>
          <p:cxnSp>
            <p:nvCxnSpPr>
              <p:cNvPr id="29" name="Straight Arrow Connector 28">
                <a:extLst>
                  <a:ext uri="{FF2B5EF4-FFF2-40B4-BE49-F238E27FC236}">
                    <a16:creationId xmlns:a16="http://schemas.microsoft.com/office/drawing/2014/main" id="{392DB2FD-D10C-030C-9D88-87E2381A8070}"/>
                  </a:ext>
                </a:extLst>
              </p:cNvPr>
              <p:cNvCxnSpPr>
                <a:cxnSpLocks/>
                <a:stCxn id="28" idx="0"/>
                <a:endCxn id="31" idx="2"/>
              </p:cNvCxnSpPr>
              <p:nvPr/>
            </p:nvCxnSpPr>
            <p:spPr bwMode="auto">
              <a:xfrm flipV="1">
                <a:off x="3510415"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6BC61D3F-4401-B59A-D243-EB3E1EB473CD}"/>
                  </a:ext>
                </a:extLst>
              </p:cNvPr>
              <p:cNvCxnSpPr>
                <a:cxnSpLocks/>
                <a:endCxn id="28" idx="4"/>
              </p:cNvCxnSpPr>
              <p:nvPr/>
            </p:nvCxnSpPr>
            <p:spPr bwMode="auto">
              <a:xfrm flipV="1">
                <a:off x="3488051"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a:extLst>
                  <a:ext uri="{FF2B5EF4-FFF2-40B4-BE49-F238E27FC236}">
                    <a16:creationId xmlns:a16="http://schemas.microsoft.com/office/drawing/2014/main" id="{49FB7346-E339-F3FE-EB7C-DEC68EB20FD4}"/>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&lt;6&gt;</a:t>
                </a:r>
              </a:p>
            </p:txBody>
          </p:sp>
          <p:sp>
            <p:nvSpPr>
              <p:cNvPr id="32" name="Rectangle 31">
                <a:extLst>
                  <a:ext uri="{FF2B5EF4-FFF2-40B4-BE49-F238E27FC236}">
                    <a16:creationId xmlns:a16="http://schemas.microsoft.com/office/drawing/2014/main" id="{5C336792-31CB-A753-F201-314792A6B070}"/>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&lt;T&gt;</a:t>
                </a:r>
                <a:endParaRPr kumimoji="0" lang="en-US" b="0" i="0" u="none" strike="noStrike" cap="none" normalizeH="0" baseline="0" dirty="0">
                  <a:ln>
                    <a:noFill/>
                  </a:ln>
                  <a:solidFill>
                    <a:schemeClr val="tx1"/>
                  </a:solidFill>
                  <a:effectLst/>
                  <a:latin typeface="Tahoma" pitchFamily="34" charset="0"/>
                </a:endParaRPr>
              </a:p>
            </p:txBody>
          </p:sp>
        </p:grpSp>
        <p:cxnSp>
          <p:nvCxnSpPr>
            <p:cNvPr id="26" name="Straight Arrow Connector 25">
              <a:extLst>
                <a:ext uri="{FF2B5EF4-FFF2-40B4-BE49-F238E27FC236}">
                  <a16:creationId xmlns:a16="http://schemas.microsoft.com/office/drawing/2014/main" id="{993FEABA-914A-8019-92DE-D2924B106DBA}"/>
                </a:ext>
              </a:extLst>
            </p:cNvPr>
            <p:cNvCxnSpPr>
              <a:cxnSpLocks/>
            </p:cNvCxnSpPr>
            <p:nvPr/>
          </p:nvCxnSpPr>
          <p:spPr bwMode="auto">
            <a:xfrm>
              <a:off x="2175687" y="3400198"/>
              <a:ext cx="29225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DF848FEE-7D7B-AC50-96CC-FD47CE27AD4C}"/>
                </a:ext>
              </a:extLst>
            </p:cNvPr>
            <p:cNvSpPr txBox="1"/>
            <p:nvPr/>
          </p:nvSpPr>
          <p:spPr>
            <a:xfrm>
              <a:off x="2457342" y="4264568"/>
              <a:ext cx="5243482" cy="369332"/>
            </a:xfrm>
            <a:prstGeom prst="rect">
              <a:avLst/>
            </a:prstGeom>
            <a:noFill/>
          </p:spPr>
          <p:txBody>
            <a:bodyPr wrap="square">
              <a:spAutoFit/>
            </a:bodyPr>
            <a:lstStyle/>
            <a:p>
              <a:r>
                <a:rPr lang="en-US" dirty="0"/>
                <a:t>He       was    eating      a     sandwich    .  </a:t>
              </a:r>
            </a:p>
          </p:txBody>
        </p:sp>
        <p:sp>
          <p:nvSpPr>
            <p:cNvPr id="66" name="Rectangle 65">
              <a:extLst>
                <a:ext uri="{FF2B5EF4-FFF2-40B4-BE49-F238E27FC236}">
                  <a16:creationId xmlns:a16="http://schemas.microsoft.com/office/drawing/2014/main" id="{56B72BAC-D71A-94DB-7C37-84A66596D845}"/>
                </a:ext>
              </a:extLst>
            </p:cNvPr>
            <p:cNvSpPr/>
            <p:nvPr/>
          </p:nvSpPr>
          <p:spPr bwMode="auto">
            <a:xfrm>
              <a:off x="1653422" y="3180372"/>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&lt;0&gt;</a:t>
              </a:r>
              <a:endParaRPr kumimoji="0" lang="en-US" b="0" i="0" u="none" strike="noStrike" cap="none" normalizeH="0" baseline="0" dirty="0">
                <a:ln>
                  <a:noFill/>
                </a:ln>
                <a:solidFill>
                  <a:schemeClr val="tx1"/>
                </a:solidFill>
                <a:effectLst/>
                <a:latin typeface="Tahoma" pitchFamily="34" charset="0"/>
              </a:endParaRPr>
            </a:p>
          </p:txBody>
        </p:sp>
        <p:grpSp>
          <p:nvGrpSpPr>
            <p:cNvPr id="67" name="Group 66">
              <a:extLst>
                <a:ext uri="{FF2B5EF4-FFF2-40B4-BE49-F238E27FC236}">
                  <a16:creationId xmlns:a16="http://schemas.microsoft.com/office/drawing/2014/main" id="{F7C1C98B-3212-E9CD-6AFC-CDBFBD5E0720}"/>
                </a:ext>
              </a:extLst>
            </p:cNvPr>
            <p:cNvGrpSpPr/>
            <p:nvPr/>
          </p:nvGrpSpPr>
          <p:grpSpPr>
            <a:xfrm>
              <a:off x="5648636" y="2497947"/>
              <a:ext cx="557402" cy="1821665"/>
              <a:chOff x="3236893" y="2266950"/>
              <a:chExt cx="536518" cy="1821665"/>
            </a:xfrm>
          </p:grpSpPr>
          <p:sp>
            <p:nvSpPr>
              <p:cNvPr id="68" name="Oval 67">
                <a:extLst>
                  <a:ext uri="{FF2B5EF4-FFF2-40B4-BE49-F238E27FC236}">
                    <a16:creationId xmlns:a16="http://schemas.microsoft.com/office/drawing/2014/main" id="{3554A0A7-FFDA-A7EF-5F89-02BAD07A506F}"/>
                  </a:ext>
                </a:extLst>
              </p:cNvPr>
              <p:cNvSpPr/>
              <p:nvPr/>
            </p:nvSpPr>
            <p:spPr bwMode="auto">
              <a:xfrm>
                <a:off x="3271482" y="2921464"/>
                <a:ext cx="501929"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&lt;5&gt;</a:t>
                </a:r>
                <a:endParaRPr kumimoji="0" lang="en-US" b="0" i="0" u="none" strike="noStrike" cap="none" normalizeH="0" baseline="0" dirty="0">
                  <a:ln>
                    <a:noFill/>
                  </a:ln>
                  <a:solidFill>
                    <a:schemeClr val="tx1"/>
                  </a:solidFill>
                  <a:effectLst/>
                  <a:latin typeface="Tahoma" pitchFamily="34" charset="0"/>
                </a:endParaRPr>
              </a:p>
            </p:txBody>
          </p:sp>
          <p:cxnSp>
            <p:nvCxnSpPr>
              <p:cNvPr id="69" name="Straight Arrow Connector 68">
                <a:extLst>
                  <a:ext uri="{FF2B5EF4-FFF2-40B4-BE49-F238E27FC236}">
                    <a16:creationId xmlns:a16="http://schemas.microsoft.com/office/drawing/2014/main" id="{22F670D6-1087-717A-3F99-7358B59AA541}"/>
                  </a:ext>
                </a:extLst>
              </p:cNvPr>
              <p:cNvCxnSpPr>
                <a:cxnSpLocks/>
                <a:stCxn id="68" idx="0"/>
                <a:endCxn id="71" idx="2"/>
              </p:cNvCxnSpPr>
              <p:nvPr/>
            </p:nvCxnSpPr>
            <p:spPr bwMode="auto">
              <a:xfrm flipH="1" flipV="1">
                <a:off x="3511474" y="2666324"/>
                <a:ext cx="0" cy="2551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a:extLst>
                  <a:ext uri="{FF2B5EF4-FFF2-40B4-BE49-F238E27FC236}">
                    <a16:creationId xmlns:a16="http://schemas.microsoft.com/office/drawing/2014/main" id="{DCD65637-98B7-DD32-13DE-8501AAD004CF}"/>
                  </a:ext>
                </a:extLst>
              </p:cNvPr>
              <p:cNvCxnSpPr>
                <a:cxnSpLocks/>
                <a:endCxn id="68" idx="4"/>
              </p:cNvCxnSpPr>
              <p:nvPr/>
            </p:nvCxnSpPr>
            <p:spPr bwMode="auto">
              <a:xfrm flipV="1">
                <a:off x="3500083" y="3404567"/>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ectangle 70">
                <a:extLst>
                  <a:ext uri="{FF2B5EF4-FFF2-40B4-BE49-F238E27FC236}">
                    <a16:creationId xmlns:a16="http://schemas.microsoft.com/office/drawing/2014/main" id="{BCAC213B-281C-997A-43D6-4B7CCD50AD2E}"/>
                  </a:ext>
                </a:extLst>
              </p:cNvPr>
              <p:cNvSpPr/>
              <p:nvPr/>
            </p:nvSpPr>
            <p:spPr bwMode="auto">
              <a:xfrm>
                <a:off x="3260509" y="2266950"/>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&lt;5&gt;</a:t>
                </a:r>
              </a:p>
            </p:txBody>
          </p:sp>
          <p:sp>
            <p:nvSpPr>
              <p:cNvPr id="72" name="Rectangle 71">
                <a:extLst>
                  <a:ext uri="{FF2B5EF4-FFF2-40B4-BE49-F238E27FC236}">
                    <a16:creationId xmlns:a16="http://schemas.microsoft.com/office/drawing/2014/main" id="{C13C6530-55B7-BED9-5DD5-83931417CF58}"/>
                  </a:ext>
                </a:extLst>
              </p:cNvPr>
              <p:cNvSpPr/>
              <p:nvPr/>
            </p:nvSpPr>
            <p:spPr bwMode="auto">
              <a:xfrm>
                <a:off x="3236893" y="3689241"/>
                <a:ext cx="501930"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&lt;t&gt;</a:t>
                </a:r>
                <a:endParaRPr kumimoji="0" lang="en-US" b="0" i="0" u="none" strike="noStrike" cap="none" normalizeH="0" baseline="0" dirty="0">
                  <a:ln>
                    <a:noFill/>
                  </a:ln>
                  <a:solidFill>
                    <a:schemeClr val="tx1"/>
                  </a:solidFill>
                  <a:effectLst/>
                  <a:latin typeface="Tahoma" pitchFamily="34" charset="0"/>
                </a:endParaRPr>
              </a:p>
            </p:txBody>
          </p:sp>
        </p:grpSp>
      </p:grpSp>
    </p:spTree>
    <p:extLst>
      <p:ext uri="{BB962C8B-B14F-4D97-AF65-F5344CB8AC3E}">
        <p14:creationId xmlns:p14="http://schemas.microsoft.com/office/powerpoint/2010/main" val="3904343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p:txBody>
          <a:bodyPr/>
          <a:lstStyle/>
          <a:p>
            <a:r>
              <a:rPr lang="en-US" dirty="0"/>
              <a:t>Getting Information from the Future</a:t>
            </a:r>
          </a:p>
        </p:txBody>
      </p:sp>
      <p:sp>
        <p:nvSpPr>
          <p:cNvPr id="10" name="Content Placeholder 9">
            <a:extLst>
              <a:ext uri="{FF2B5EF4-FFF2-40B4-BE49-F238E27FC236}">
                <a16:creationId xmlns:a16="http://schemas.microsoft.com/office/drawing/2014/main" id="{9864E347-1A93-B4C6-8B07-FE783B6C8DF3}"/>
              </a:ext>
            </a:extLst>
          </p:cNvPr>
          <p:cNvSpPr>
            <a:spLocks noGrp="1"/>
          </p:cNvSpPr>
          <p:nvPr>
            <p:ph idx="1"/>
          </p:nvPr>
        </p:nvSpPr>
        <p:spPr>
          <a:xfrm>
            <a:off x="709939" y="760309"/>
            <a:ext cx="8251823" cy="987071"/>
          </a:xfrm>
        </p:spPr>
        <p:txBody>
          <a:bodyPr/>
          <a:lstStyle/>
          <a:p>
            <a:r>
              <a:rPr lang="en-US" dirty="0"/>
              <a:t>Sometimes, we need the context to understand the entire sentence.</a:t>
            </a:r>
          </a:p>
          <a:p>
            <a:r>
              <a:rPr lang="en-US" dirty="0"/>
              <a:t>It means, we need to understand the end of a sentence or a phrase, or a longer part of text to understand its beginning.</a:t>
            </a:r>
          </a:p>
        </p:txBody>
      </p:sp>
      <p:grpSp>
        <p:nvGrpSpPr>
          <p:cNvPr id="9" name="Group 8">
            <a:extLst>
              <a:ext uri="{FF2B5EF4-FFF2-40B4-BE49-F238E27FC236}">
                <a16:creationId xmlns:a16="http://schemas.microsoft.com/office/drawing/2014/main" id="{BCA74DE3-1503-BBB6-5A68-305AA3F0FDA2}"/>
              </a:ext>
            </a:extLst>
          </p:cNvPr>
          <p:cNvGrpSpPr/>
          <p:nvPr/>
        </p:nvGrpSpPr>
        <p:grpSpPr>
          <a:xfrm>
            <a:off x="609600" y="2235551"/>
            <a:ext cx="5496832" cy="762000"/>
            <a:chOff x="724676" y="1069130"/>
            <a:chExt cx="5496832" cy="762000"/>
          </a:xfrm>
        </p:grpSpPr>
        <p:sp>
          <p:nvSpPr>
            <p:cNvPr id="4" name="TextBox 3">
              <a:extLst>
                <a:ext uri="{FF2B5EF4-FFF2-40B4-BE49-F238E27FC236}">
                  <a16:creationId xmlns:a16="http://schemas.microsoft.com/office/drawing/2014/main" id="{B0B9F568-7FE9-224E-6EA2-375F916E9AEF}"/>
                </a:ext>
              </a:extLst>
            </p:cNvPr>
            <p:cNvSpPr txBox="1"/>
            <p:nvPr/>
          </p:nvSpPr>
          <p:spPr>
            <a:xfrm>
              <a:off x="757335" y="1123950"/>
              <a:ext cx="5464173" cy="646331"/>
            </a:xfrm>
            <a:prstGeom prst="rect">
              <a:avLst/>
            </a:prstGeom>
            <a:noFill/>
          </p:spPr>
          <p:txBody>
            <a:bodyPr wrap="square" rtlCol="0">
              <a:spAutoFit/>
            </a:bodyPr>
            <a:lstStyle/>
            <a:p>
              <a:r>
                <a:rPr lang="en-US" dirty="0"/>
                <a:t>He said, “Teddy bears are on sale!” </a:t>
              </a:r>
            </a:p>
            <a:p>
              <a:r>
                <a:rPr lang="en-US" dirty="0"/>
                <a:t>He said, “Teddy Roosevelt was a great President!”</a:t>
              </a:r>
            </a:p>
          </p:txBody>
        </p:sp>
        <p:sp>
          <p:nvSpPr>
            <p:cNvPr id="5" name="Rectangle 4">
              <a:extLst>
                <a:ext uri="{FF2B5EF4-FFF2-40B4-BE49-F238E27FC236}">
                  <a16:creationId xmlns:a16="http://schemas.microsoft.com/office/drawing/2014/main" id="{68C9107B-A70F-4441-788C-97EF3761D30B}"/>
                </a:ext>
              </a:extLst>
            </p:cNvPr>
            <p:cNvSpPr/>
            <p:nvPr/>
          </p:nvSpPr>
          <p:spPr bwMode="auto">
            <a:xfrm>
              <a:off x="724676" y="1069130"/>
              <a:ext cx="1752600" cy="762000"/>
            </a:xfrm>
            <a:prstGeom prst="rect">
              <a:avLst/>
            </a:prstGeom>
            <a:noFill/>
            <a:ln w="254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
        <p:nvSpPr>
          <p:cNvPr id="8" name="TextBox 7">
            <a:extLst>
              <a:ext uri="{FF2B5EF4-FFF2-40B4-BE49-F238E27FC236}">
                <a16:creationId xmlns:a16="http://schemas.microsoft.com/office/drawing/2014/main" id="{BEB0A744-6AE5-8C7A-DE79-6DD13E1202CE}"/>
              </a:ext>
            </a:extLst>
          </p:cNvPr>
          <p:cNvSpPr txBox="1"/>
          <p:nvPr/>
        </p:nvSpPr>
        <p:spPr>
          <a:xfrm>
            <a:off x="4264894" y="3482414"/>
            <a:ext cx="3823996" cy="646331"/>
          </a:xfrm>
          <a:prstGeom prst="rect">
            <a:avLst/>
          </a:prstGeom>
          <a:noFill/>
        </p:spPr>
        <p:txBody>
          <a:bodyPr wrap="square">
            <a:spAutoFit/>
          </a:bodyPr>
          <a:lstStyle/>
          <a:p>
            <a:r>
              <a:rPr lang="en-US" dirty="0"/>
              <a:t>“The book is incredibly challenging to read, but worth every second,”</a:t>
            </a:r>
          </a:p>
        </p:txBody>
      </p:sp>
    </p:spTree>
    <p:extLst>
      <p:ext uri="{BB962C8B-B14F-4D97-AF65-F5344CB8AC3E}">
        <p14:creationId xmlns:p14="http://schemas.microsoft.com/office/powerpoint/2010/main" val="358382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399BE-FAD7-96FA-1658-26F994BC1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711B0-ACE4-4279-A9A0-9CC144BDF777}"/>
              </a:ext>
            </a:extLst>
          </p:cNvPr>
          <p:cNvSpPr>
            <a:spLocks noGrp="1"/>
          </p:cNvSpPr>
          <p:nvPr>
            <p:ph type="title"/>
          </p:nvPr>
        </p:nvSpPr>
        <p:spPr>
          <a:xfrm>
            <a:off x="1491122" y="285750"/>
            <a:ext cx="7496367" cy="490538"/>
          </a:xfrm>
        </p:spPr>
        <p:txBody>
          <a:bodyPr/>
          <a:lstStyle/>
          <a:p>
            <a:r>
              <a:rPr lang="en-US" dirty="0"/>
              <a:t>Bidirectional RNN (BRNN)</a:t>
            </a:r>
          </a:p>
        </p:txBody>
      </p:sp>
      <p:grpSp>
        <p:nvGrpSpPr>
          <p:cNvPr id="193" name="Group 192">
            <a:extLst>
              <a:ext uri="{FF2B5EF4-FFF2-40B4-BE49-F238E27FC236}">
                <a16:creationId xmlns:a16="http://schemas.microsoft.com/office/drawing/2014/main" id="{87BCD248-946D-5752-B75C-DD425EF1B6B3}"/>
              </a:ext>
            </a:extLst>
          </p:cNvPr>
          <p:cNvGrpSpPr/>
          <p:nvPr/>
        </p:nvGrpSpPr>
        <p:grpSpPr>
          <a:xfrm>
            <a:off x="914400" y="1504950"/>
            <a:ext cx="6934200" cy="2765537"/>
            <a:chOff x="914400" y="1758753"/>
            <a:chExt cx="6324600" cy="2511734"/>
          </a:xfrm>
        </p:grpSpPr>
        <p:sp>
          <p:nvSpPr>
            <p:cNvPr id="53" name="TextBox 52">
              <a:extLst>
                <a:ext uri="{FF2B5EF4-FFF2-40B4-BE49-F238E27FC236}">
                  <a16:creationId xmlns:a16="http://schemas.microsoft.com/office/drawing/2014/main" id="{B042649F-574C-298C-E05D-45C2AFF2F7AC}"/>
                </a:ext>
              </a:extLst>
            </p:cNvPr>
            <p:cNvSpPr txBox="1"/>
            <p:nvPr/>
          </p:nvSpPr>
          <p:spPr>
            <a:xfrm>
              <a:off x="4563365" y="2493412"/>
              <a:ext cx="491206" cy="369332"/>
            </a:xfrm>
            <a:prstGeom prst="rect">
              <a:avLst/>
            </a:prstGeom>
            <a:noFill/>
            <a:ln w="19050">
              <a:noFill/>
            </a:ln>
          </p:spPr>
          <p:txBody>
            <a:bodyPr wrap="square">
              <a:spAutoFit/>
            </a:bodyPr>
            <a:lstStyle/>
            <a:p>
              <a:r>
                <a:rPr lang="en-US" b="1" dirty="0"/>
                <a:t>…</a:t>
              </a:r>
              <a:endParaRPr lang="en-US" dirty="0"/>
            </a:p>
          </p:txBody>
        </p:sp>
        <p:sp>
          <p:nvSpPr>
            <p:cNvPr id="60" name="TextBox 59">
              <a:extLst>
                <a:ext uri="{FF2B5EF4-FFF2-40B4-BE49-F238E27FC236}">
                  <a16:creationId xmlns:a16="http://schemas.microsoft.com/office/drawing/2014/main" id="{34C7124A-B515-5E98-39A1-111E1576C65E}"/>
                </a:ext>
              </a:extLst>
            </p:cNvPr>
            <p:cNvSpPr txBox="1"/>
            <p:nvPr/>
          </p:nvSpPr>
          <p:spPr>
            <a:xfrm>
              <a:off x="4780179" y="2967561"/>
              <a:ext cx="491206" cy="369332"/>
            </a:xfrm>
            <a:prstGeom prst="rect">
              <a:avLst/>
            </a:prstGeom>
            <a:noFill/>
            <a:ln w="19050">
              <a:noFill/>
            </a:ln>
          </p:spPr>
          <p:txBody>
            <a:bodyPr wrap="square">
              <a:spAutoFit/>
            </a:bodyPr>
            <a:lstStyle/>
            <a:p>
              <a:r>
                <a:rPr lang="en-US" b="1" dirty="0"/>
                <a:t>…</a:t>
              </a:r>
              <a:endParaRPr lang="en-US" dirty="0"/>
            </a:p>
          </p:txBody>
        </p:sp>
        <p:grpSp>
          <p:nvGrpSpPr>
            <p:cNvPr id="39" name="Group 38">
              <a:extLst>
                <a:ext uri="{FF2B5EF4-FFF2-40B4-BE49-F238E27FC236}">
                  <a16:creationId xmlns:a16="http://schemas.microsoft.com/office/drawing/2014/main" id="{31BC6436-802C-DA56-9C3E-079FF686CAD2}"/>
                </a:ext>
              </a:extLst>
            </p:cNvPr>
            <p:cNvGrpSpPr/>
            <p:nvPr/>
          </p:nvGrpSpPr>
          <p:grpSpPr>
            <a:xfrm>
              <a:off x="1676400" y="1766845"/>
              <a:ext cx="1417018" cy="2484677"/>
              <a:chOff x="1676400" y="1766845"/>
              <a:chExt cx="1417018" cy="2484677"/>
            </a:xfrm>
          </p:grpSpPr>
          <p:cxnSp>
            <p:nvCxnSpPr>
              <p:cNvPr id="48" name="Straight Arrow Connector 47">
                <a:extLst>
                  <a:ext uri="{FF2B5EF4-FFF2-40B4-BE49-F238E27FC236}">
                    <a16:creationId xmlns:a16="http://schemas.microsoft.com/office/drawing/2014/main" id="{98278407-19FC-CC4C-9A65-88FBE8A6E0A5}"/>
                  </a:ext>
                </a:extLst>
              </p:cNvPr>
              <p:cNvCxnSpPr>
                <a:cxnSpLocks/>
                <a:stCxn id="81" idx="6"/>
                <a:endCxn id="134" idx="2"/>
              </p:cNvCxnSpPr>
              <p:nvPr/>
            </p:nvCxnSpPr>
            <p:spPr bwMode="auto">
              <a:xfrm flipV="1">
                <a:off x="2636218" y="3224816"/>
                <a:ext cx="457200" cy="809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Oval 80">
                <a:extLst>
                  <a:ext uri="{FF2B5EF4-FFF2-40B4-BE49-F238E27FC236}">
                    <a16:creationId xmlns:a16="http://schemas.microsoft.com/office/drawing/2014/main" id="{8DE27972-FE5C-4357-05EF-99CFC62713A5}"/>
                  </a:ext>
                </a:extLst>
              </p:cNvPr>
              <p:cNvSpPr/>
              <p:nvPr/>
            </p:nvSpPr>
            <p:spPr bwMode="auto">
              <a:xfrm>
                <a:off x="2179018" y="3004308"/>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82" name="Straight Arrow Connector 81">
                <a:extLst>
                  <a:ext uri="{FF2B5EF4-FFF2-40B4-BE49-F238E27FC236}">
                    <a16:creationId xmlns:a16="http://schemas.microsoft.com/office/drawing/2014/main" id="{6AD309CC-2810-A3AE-2F4C-99592AA9D2DC}"/>
                  </a:ext>
                </a:extLst>
              </p:cNvPr>
              <p:cNvCxnSpPr>
                <a:cxnSpLocks/>
                <a:stCxn id="81" idx="0"/>
              </p:cNvCxnSpPr>
              <p:nvPr/>
            </p:nvCxnSpPr>
            <p:spPr bwMode="auto">
              <a:xfrm flipH="1" flipV="1">
                <a:off x="2387861" y="2399078"/>
                <a:ext cx="19757" cy="60523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DFF61D2D-7B24-2878-01EC-2B4A479AED56}"/>
                  </a:ext>
                </a:extLst>
              </p:cNvPr>
              <p:cNvCxnSpPr>
                <a:cxnSpLocks/>
                <a:endCxn id="81" idx="4"/>
              </p:cNvCxnSpPr>
              <p:nvPr/>
            </p:nvCxnSpPr>
            <p:spPr bwMode="auto">
              <a:xfrm flipV="1">
                <a:off x="2407618" y="3461508"/>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84">
                <a:extLst>
                  <a:ext uri="{FF2B5EF4-FFF2-40B4-BE49-F238E27FC236}">
                    <a16:creationId xmlns:a16="http://schemas.microsoft.com/office/drawing/2014/main" id="{218E0FF3-CD97-A7B8-972F-C8C668765479}"/>
                  </a:ext>
                </a:extLst>
              </p:cNvPr>
              <p:cNvSpPr/>
              <p:nvPr/>
            </p:nvSpPr>
            <p:spPr bwMode="auto">
              <a:xfrm>
                <a:off x="1899247" y="3852148"/>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5" name="Oval 4">
                <a:extLst>
                  <a:ext uri="{FF2B5EF4-FFF2-40B4-BE49-F238E27FC236}">
                    <a16:creationId xmlns:a16="http://schemas.microsoft.com/office/drawing/2014/main" id="{172FD923-127C-9E34-3498-3F3537EE38F4}"/>
                  </a:ext>
                </a:extLst>
              </p:cNvPr>
              <p:cNvSpPr/>
              <p:nvPr/>
            </p:nvSpPr>
            <p:spPr bwMode="auto">
              <a:xfrm>
                <a:off x="1676400" y="2510361"/>
                <a:ext cx="457200" cy="457200"/>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6" name="Straight Arrow Connector 5">
                <a:extLst>
                  <a:ext uri="{FF2B5EF4-FFF2-40B4-BE49-F238E27FC236}">
                    <a16:creationId xmlns:a16="http://schemas.microsoft.com/office/drawing/2014/main" id="{B72B5601-7C1D-21E4-C018-7269B008FCD4}"/>
                  </a:ext>
                </a:extLst>
              </p:cNvPr>
              <p:cNvCxnSpPr>
                <a:cxnSpLocks/>
              </p:cNvCxnSpPr>
              <p:nvPr/>
            </p:nvCxnSpPr>
            <p:spPr bwMode="auto">
              <a:xfrm flipV="1">
                <a:off x="1905551" y="2981726"/>
                <a:ext cx="0" cy="73729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a:extLst>
                  <a:ext uri="{FF2B5EF4-FFF2-40B4-BE49-F238E27FC236}">
                    <a16:creationId xmlns:a16="http://schemas.microsoft.com/office/drawing/2014/main" id="{3EF11E39-E10D-2CEC-4032-4D9F028EC154}"/>
                  </a:ext>
                </a:extLst>
              </p:cNvPr>
              <p:cNvSpPr/>
              <p:nvPr/>
            </p:nvSpPr>
            <p:spPr bwMode="auto">
              <a:xfrm>
                <a:off x="1899247" y="1766845"/>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cxnSp>
            <p:nvCxnSpPr>
              <p:cNvPr id="15" name="Straight Arrow Connector 14">
                <a:extLst>
                  <a:ext uri="{FF2B5EF4-FFF2-40B4-BE49-F238E27FC236}">
                    <a16:creationId xmlns:a16="http://schemas.microsoft.com/office/drawing/2014/main" id="{97B739FA-4C51-4A6C-0808-AAF7E95AF779}"/>
                  </a:ext>
                </a:extLst>
              </p:cNvPr>
              <p:cNvCxnSpPr>
                <a:cxnSpLocks/>
              </p:cNvCxnSpPr>
              <p:nvPr/>
            </p:nvCxnSpPr>
            <p:spPr bwMode="auto">
              <a:xfrm flipH="1" flipV="1">
                <a:off x="1896908" y="2398107"/>
                <a:ext cx="2406" cy="11354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4F114373-7136-36BB-A6A5-60274B0E3059}"/>
                  </a:ext>
                </a:extLst>
              </p:cNvPr>
              <p:cNvCxnSpPr>
                <a:cxnSpLocks/>
              </p:cNvCxnSpPr>
              <p:nvPr/>
            </p:nvCxnSpPr>
            <p:spPr bwMode="auto">
              <a:xfrm flipV="1">
                <a:off x="2142192" y="2141565"/>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6AC0C8D-798E-60D7-B907-054DEC281D03}"/>
                  </a:ext>
                </a:extLst>
              </p:cNvPr>
              <p:cNvCxnSpPr>
                <a:cxnSpLocks/>
              </p:cNvCxnSpPr>
              <p:nvPr/>
            </p:nvCxnSpPr>
            <p:spPr bwMode="auto">
              <a:xfrm flipH="1" flipV="1">
                <a:off x="2142192" y="3718122"/>
                <a:ext cx="0" cy="134026"/>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52E4E029-530B-E95A-8E52-61F83D45F40C}"/>
                  </a:ext>
                </a:extLst>
              </p:cNvPr>
              <p:cNvCxnSpPr>
                <a:cxnSpLocks/>
              </p:cNvCxnSpPr>
              <p:nvPr/>
            </p:nvCxnSpPr>
            <p:spPr bwMode="auto">
              <a:xfrm>
                <a:off x="1905000" y="3715231"/>
                <a:ext cx="502618" cy="289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83674A36-5321-CB20-4CE4-85D555FA05E1}"/>
                  </a:ext>
                </a:extLst>
              </p:cNvPr>
              <p:cNvCxnSpPr>
                <a:cxnSpLocks/>
              </p:cNvCxnSpPr>
              <p:nvPr/>
            </p:nvCxnSpPr>
            <p:spPr bwMode="auto">
              <a:xfrm>
                <a:off x="1896908" y="2398107"/>
                <a:ext cx="490953" cy="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5DB67EA3-D531-1B89-12A9-DE66D1FA5EB2}"/>
                  </a:ext>
                </a:extLst>
              </p:cNvPr>
              <p:cNvCxnSpPr>
                <a:cxnSpLocks/>
              </p:cNvCxnSpPr>
              <p:nvPr/>
            </p:nvCxnSpPr>
            <p:spPr bwMode="auto">
              <a:xfrm flipH="1" flipV="1">
                <a:off x="2133600" y="2739827"/>
                <a:ext cx="609600" cy="556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7" name="Group 186">
              <a:extLst>
                <a:ext uri="{FF2B5EF4-FFF2-40B4-BE49-F238E27FC236}">
                  <a16:creationId xmlns:a16="http://schemas.microsoft.com/office/drawing/2014/main" id="{9A559A36-8354-D745-B81D-0C9B9ED80CC6}"/>
                </a:ext>
              </a:extLst>
            </p:cNvPr>
            <p:cNvGrpSpPr/>
            <p:nvPr/>
          </p:nvGrpSpPr>
          <p:grpSpPr>
            <a:xfrm>
              <a:off x="914400" y="2934449"/>
              <a:ext cx="1264618" cy="605230"/>
              <a:chOff x="837904" y="2928004"/>
              <a:chExt cx="1264618" cy="605230"/>
            </a:xfrm>
          </p:grpSpPr>
          <p:sp>
            <p:nvSpPr>
              <p:cNvPr id="186" name="Oval 185">
                <a:extLst>
                  <a:ext uri="{FF2B5EF4-FFF2-40B4-BE49-F238E27FC236}">
                    <a16:creationId xmlns:a16="http://schemas.microsoft.com/office/drawing/2014/main" id="{42F6A915-9760-041F-FA09-6B1355D70F0A}"/>
                  </a:ext>
                </a:extLst>
              </p:cNvPr>
              <p:cNvSpPr/>
              <p:nvPr/>
            </p:nvSpPr>
            <p:spPr bwMode="auto">
              <a:xfrm>
                <a:off x="837904" y="2928004"/>
                <a:ext cx="609896" cy="60523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cxnSp>
            <p:nvCxnSpPr>
              <p:cNvPr id="123" name="Straight Arrow Connector 122">
                <a:extLst>
                  <a:ext uri="{FF2B5EF4-FFF2-40B4-BE49-F238E27FC236}">
                    <a16:creationId xmlns:a16="http://schemas.microsoft.com/office/drawing/2014/main" id="{CA180E68-F937-F984-D149-6240D0839B1D}"/>
                  </a:ext>
                </a:extLst>
              </p:cNvPr>
              <p:cNvCxnSpPr>
                <a:cxnSpLocks/>
                <a:stCxn id="124" idx="6"/>
                <a:endCxn id="81" idx="2"/>
              </p:cNvCxnSpPr>
              <p:nvPr/>
            </p:nvCxnSpPr>
            <p:spPr bwMode="auto">
              <a:xfrm flipV="1">
                <a:off x="1371600" y="3226463"/>
                <a:ext cx="730922" cy="343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Oval 123">
                <a:extLst>
                  <a:ext uri="{FF2B5EF4-FFF2-40B4-BE49-F238E27FC236}">
                    <a16:creationId xmlns:a16="http://schemas.microsoft.com/office/drawing/2014/main" id="{EF9B76C0-B7BC-A2F8-668C-0BF60A155352}"/>
                  </a:ext>
                </a:extLst>
              </p:cNvPr>
              <p:cNvSpPr/>
              <p:nvPr/>
            </p:nvSpPr>
            <p:spPr bwMode="auto">
              <a:xfrm>
                <a:off x="914400" y="3001302"/>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A</a:t>
                </a:r>
                <a:r>
                  <a:rPr kumimoji="0" lang="en-US" sz="1600" b="0" i="0" u="none" strike="noStrike" cap="none" normalizeH="0" baseline="3000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91" name="Group 190">
              <a:extLst>
                <a:ext uri="{FF2B5EF4-FFF2-40B4-BE49-F238E27FC236}">
                  <a16:creationId xmlns:a16="http://schemas.microsoft.com/office/drawing/2014/main" id="{FF337843-B3AE-AE31-1D68-570E6EDDF2D5}"/>
                </a:ext>
              </a:extLst>
            </p:cNvPr>
            <p:cNvGrpSpPr/>
            <p:nvPr/>
          </p:nvGrpSpPr>
          <p:grpSpPr>
            <a:xfrm>
              <a:off x="6633381" y="2469437"/>
              <a:ext cx="605619" cy="599428"/>
              <a:chOff x="6463646" y="2469437"/>
              <a:chExt cx="605619" cy="599428"/>
            </a:xfrm>
          </p:grpSpPr>
          <p:sp>
            <p:nvSpPr>
              <p:cNvPr id="185" name="Oval 184">
                <a:extLst>
                  <a:ext uri="{FF2B5EF4-FFF2-40B4-BE49-F238E27FC236}">
                    <a16:creationId xmlns:a16="http://schemas.microsoft.com/office/drawing/2014/main" id="{575795BB-9BD9-4992-2E88-681F4BDB4A8B}"/>
                  </a:ext>
                </a:extLst>
              </p:cNvPr>
              <p:cNvSpPr/>
              <p:nvPr/>
            </p:nvSpPr>
            <p:spPr bwMode="auto">
              <a:xfrm>
                <a:off x="6463646" y="2469437"/>
                <a:ext cx="605619" cy="599428"/>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sp>
            <p:nvSpPr>
              <p:cNvPr id="125" name="Oval 124">
                <a:extLst>
                  <a:ext uri="{FF2B5EF4-FFF2-40B4-BE49-F238E27FC236}">
                    <a16:creationId xmlns:a16="http://schemas.microsoft.com/office/drawing/2014/main" id="{2964D343-601C-8E69-7C1D-2B3DDE89D124}"/>
                  </a:ext>
                </a:extLst>
              </p:cNvPr>
              <p:cNvSpPr/>
              <p:nvPr/>
            </p:nvSpPr>
            <p:spPr bwMode="auto">
              <a:xfrm>
                <a:off x="6537856" y="2535758"/>
                <a:ext cx="457200" cy="457200"/>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32" name="Group 131">
              <a:extLst>
                <a:ext uri="{FF2B5EF4-FFF2-40B4-BE49-F238E27FC236}">
                  <a16:creationId xmlns:a16="http://schemas.microsoft.com/office/drawing/2014/main" id="{EC363274-6E27-8043-9D7D-8C80EC8B3C3D}"/>
                </a:ext>
              </a:extLst>
            </p:cNvPr>
            <p:cNvGrpSpPr/>
            <p:nvPr/>
          </p:nvGrpSpPr>
          <p:grpSpPr>
            <a:xfrm>
              <a:off x="2590800" y="1758753"/>
              <a:ext cx="1384380" cy="2484677"/>
              <a:chOff x="1676400" y="1766845"/>
              <a:chExt cx="1384380" cy="2484677"/>
            </a:xfrm>
          </p:grpSpPr>
          <p:cxnSp>
            <p:nvCxnSpPr>
              <p:cNvPr id="133" name="Straight Arrow Connector 132">
                <a:extLst>
                  <a:ext uri="{FF2B5EF4-FFF2-40B4-BE49-F238E27FC236}">
                    <a16:creationId xmlns:a16="http://schemas.microsoft.com/office/drawing/2014/main" id="{53333721-1483-2FE7-23E0-C46E86811DB1}"/>
                  </a:ext>
                </a:extLst>
              </p:cNvPr>
              <p:cNvCxnSpPr>
                <a:cxnSpLocks/>
                <a:stCxn id="134" idx="6"/>
                <a:endCxn id="150" idx="2"/>
              </p:cNvCxnSpPr>
              <p:nvPr/>
            </p:nvCxnSpPr>
            <p:spPr bwMode="auto">
              <a:xfrm>
                <a:off x="2636218" y="3232908"/>
                <a:ext cx="424562" cy="809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 name="Oval 133">
                <a:extLst>
                  <a:ext uri="{FF2B5EF4-FFF2-40B4-BE49-F238E27FC236}">
                    <a16:creationId xmlns:a16="http://schemas.microsoft.com/office/drawing/2014/main" id="{8AE3F228-0867-30CB-A3D9-5E6024FD159B}"/>
                  </a:ext>
                </a:extLst>
              </p:cNvPr>
              <p:cNvSpPr/>
              <p:nvPr/>
            </p:nvSpPr>
            <p:spPr bwMode="auto">
              <a:xfrm>
                <a:off x="2179018" y="3004308"/>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cxnSp>
            <p:nvCxnSpPr>
              <p:cNvPr id="135" name="Straight Arrow Connector 134">
                <a:extLst>
                  <a:ext uri="{FF2B5EF4-FFF2-40B4-BE49-F238E27FC236}">
                    <a16:creationId xmlns:a16="http://schemas.microsoft.com/office/drawing/2014/main" id="{DF34CBAA-CB6E-5B79-EDEA-FE3E0E95A96C}"/>
                  </a:ext>
                </a:extLst>
              </p:cNvPr>
              <p:cNvCxnSpPr>
                <a:cxnSpLocks/>
                <a:stCxn id="134" idx="0"/>
              </p:cNvCxnSpPr>
              <p:nvPr/>
            </p:nvCxnSpPr>
            <p:spPr bwMode="auto">
              <a:xfrm flipH="1" flipV="1">
                <a:off x="2387861" y="2399078"/>
                <a:ext cx="19757" cy="60523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Arrow Connector 135">
                <a:extLst>
                  <a:ext uri="{FF2B5EF4-FFF2-40B4-BE49-F238E27FC236}">
                    <a16:creationId xmlns:a16="http://schemas.microsoft.com/office/drawing/2014/main" id="{FA9EFF85-D0EC-E7AF-DCCB-C9CC27B61C53}"/>
                  </a:ext>
                </a:extLst>
              </p:cNvPr>
              <p:cNvCxnSpPr>
                <a:cxnSpLocks/>
                <a:endCxn id="134" idx="4"/>
              </p:cNvCxnSpPr>
              <p:nvPr/>
            </p:nvCxnSpPr>
            <p:spPr bwMode="auto">
              <a:xfrm flipV="1">
                <a:off x="2407618" y="3461508"/>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Rectangle 136">
                <a:extLst>
                  <a:ext uri="{FF2B5EF4-FFF2-40B4-BE49-F238E27FC236}">
                    <a16:creationId xmlns:a16="http://schemas.microsoft.com/office/drawing/2014/main" id="{A40FEF4D-2009-94FD-B72A-68B241722FA6}"/>
                  </a:ext>
                </a:extLst>
              </p:cNvPr>
              <p:cNvSpPr/>
              <p:nvPr/>
            </p:nvSpPr>
            <p:spPr bwMode="auto">
              <a:xfrm>
                <a:off x="1899247" y="3852148"/>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138" name="Oval 137">
                <a:extLst>
                  <a:ext uri="{FF2B5EF4-FFF2-40B4-BE49-F238E27FC236}">
                    <a16:creationId xmlns:a16="http://schemas.microsoft.com/office/drawing/2014/main" id="{A771F575-C1F1-67F2-C0D3-13BC02D07FD8}"/>
                  </a:ext>
                </a:extLst>
              </p:cNvPr>
              <p:cNvSpPr/>
              <p:nvPr/>
            </p:nvSpPr>
            <p:spPr bwMode="auto">
              <a:xfrm>
                <a:off x="1676400" y="2510361"/>
                <a:ext cx="457200" cy="457200"/>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cxnSp>
            <p:nvCxnSpPr>
              <p:cNvPr id="139" name="Straight Arrow Connector 138">
                <a:extLst>
                  <a:ext uri="{FF2B5EF4-FFF2-40B4-BE49-F238E27FC236}">
                    <a16:creationId xmlns:a16="http://schemas.microsoft.com/office/drawing/2014/main" id="{88C932E5-BAFC-C8BC-D0CB-65E881C051B0}"/>
                  </a:ext>
                </a:extLst>
              </p:cNvPr>
              <p:cNvCxnSpPr>
                <a:cxnSpLocks/>
              </p:cNvCxnSpPr>
              <p:nvPr/>
            </p:nvCxnSpPr>
            <p:spPr bwMode="auto">
              <a:xfrm flipV="1">
                <a:off x="1905551" y="2981726"/>
                <a:ext cx="0" cy="73729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Rectangle 139">
                <a:extLst>
                  <a:ext uri="{FF2B5EF4-FFF2-40B4-BE49-F238E27FC236}">
                    <a16:creationId xmlns:a16="http://schemas.microsoft.com/office/drawing/2014/main" id="{024ADCF9-8067-9F65-D4E3-F4CFC826A8BA}"/>
                  </a:ext>
                </a:extLst>
              </p:cNvPr>
              <p:cNvSpPr/>
              <p:nvPr/>
            </p:nvSpPr>
            <p:spPr bwMode="auto">
              <a:xfrm>
                <a:off x="1899247" y="1766845"/>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cxnSp>
            <p:nvCxnSpPr>
              <p:cNvPr id="141" name="Straight Arrow Connector 140">
                <a:extLst>
                  <a:ext uri="{FF2B5EF4-FFF2-40B4-BE49-F238E27FC236}">
                    <a16:creationId xmlns:a16="http://schemas.microsoft.com/office/drawing/2014/main" id="{211F79A5-F0F7-2EDC-9621-51D274B0A1D4}"/>
                  </a:ext>
                </a:extLst>
              </p:cNvPr>
              <p:cNvCxnSpPr>
                <a:cxnSpLocks/>
              </p:cNvCxnSpPr>
              <p:nvPr/>
            </p:nvCxnSpPr>
            <p:spPr bwMode="auto">
              <a:xfrm flipH="1" flipV="1">
                <a:off x="1896908" y="2398107"/>
                <a:ext cx="2406" cy="11354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Straight Arrow Connector 141">
                <a:extLst>
                  <a:ext uri="{FF2B5EF4-FFF2-40B4-BE49-F238E27FC236}">
                    <a16:creationId xmlns:a16="http://schemas.microsoft.com/office/drawing/2014/main" id="{122277EF-53A2-377D-0C1C-68625739EC6E}"/>
                  </a:ext>
                </a:extLst>
              </p:cNvPr>
              <p:cNvCxnSpPr>
                <a:cxnSpLocks/>
              </p:cNvCxnSpPr>
              <p:nvPr/>
            </p:nvCxnSpPr>
            <p:spPr bwMode="auto">
              <a:xfrm flipV="1">
                <a:off x="2142192" y="2141565"/>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a:extLst>
                  <a:ext uri="{FF2B5EF4-FFF2-40B4-BE49-F238E27FC236}">
                    <a16:creationId xmlns:a16="http://schemas.microsoft.com/office/drawing/2014/main" id="{FC43EAB1-8CA1-8C51-2C2F-4507B0029721}"/>
                  </a:ext>
                </a:extLst>
              </p:cNvPr>
              <p:cNvCxnSpPr>
                <a:cxnSpLocks/>
              </p:cNvCxnSpPr>
              <p:nvPr/>
            </p:nvCxnSpPr>
            <p:spPr bwMode="auto">
              <a:xfrm flipH="1" flipV="1">
                <a:off x="2142192" y="3718122"/>
                <a:ext cx="0" cy="134026"/>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Arrow Connector 143">
                <a:extLst>
                  <a:ext uri="{FF2B5EF4-FFF2-40B4-BE49-F238E27FC236}">
                    <a16:creationId xmlns:a16="http://schemas.microsoft.com/office/drawing/2014/main" id="{8FA0F348-E1B9-F59B-9DCF-2C7CF45ADC1C}"/>
                  </a:ext>
                </a:extLst>
              </p:cNvPr>
              <p:cNvCxnSpPr>
                <a:cxnSpLocks/>
              </p:cNvCxnSpPr>
              <p:nvPr/>
            </p:nvCxnSpPr>
            <p:spPr bwMode="auto">
              <a:xfrm>
                <a:off x="1905000" y="3715231"/>
                <a:ext cx="502618" cy="289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Arrow Connector 144">
                <a:extLst>
                  <a:ext uri="{FF2B5EF4-FFF2-40B4-BE49-F238E27FC236}">
                    <a16:creationId xmlns:a16="http://schemas.microsoft.com/office/drawing/2014/main" id="{4F5F574F-F048-B0EF-F863-A5732DBC6268}"/>
                  </a:ext>
                </a:extLst>
              </p:cNvPr>
              <p:cNvCxnSpPr>
                <a:cxnSpLocks/>
              </p:cNvCxnSpPr>
              <p:nvPr/>
            </p:nvCxnSpPr>
            <p:spPr bwMode="auto">
              <a:xfrm>
                <a:off x="1896908" y="2398107"/>
                <a:ext cx="490953" cy="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a:extLst>
                  <a:ext uri="{FF2B5EF4-FFF2-40B4-BE49-F238E27FC236}">
                    <a16:creationId xmlns:a16="http://schemas.microsoft.com/office/drawing/2014/main" id="{A2684860-58D1-2B03-3E20-C0BD4D0DCE45}"/>
                  </a:ext>
                </a:extLst>
              </p:cNvPr>
              <p:cNvCxnSpPr>
                <a:cxnSpLocks/>
              </p:cNvCxnSpPr>
              <p:nvPr/>
            </p:nvCxnSpPr>
            <p:spPr bwMode="auto">
              <a:xfrm flipH="1" flipV="1">
                <a:off x="2133600" y="2739827"/>
                <a:ext cx="609600" cy="556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8" name="Group 147">
              <a:extLst>
                <a:ext uri="{FF2B5EF4-FFF2-40B4-BE49-F238E27FC236}">
                  <a16:creationId xmlns:a16="http://schemas.microsoft.com/office/drawing/2014/main" id="{7873379E-9DD5-B79E-A077-67970EA7EEAC}"/>
                </a:ext>
              </a:extLst>
            </p:cNvPr>
            <p:cNvGrpSpPr/>
            <p:nvPr/>
          </p:nvGrpSpPr>
          <p:grpSpPr>
            <a:xfrm>
              <a:off x="3472562" y="1766845"/>
              <a:ext cx="1295400" cy="2484677"/>
              <a:chOff x="1676400" y="1766845"/>
              <a:chExt cx="1295400" cy="2484677"/>
            </a:xfrm>
          </p:grpSpPr>
          <p:cxnSp>
            <p:nvCxnSpPr>
              <p:cNvPr id="149" name="Straight Arrow Connector 148">
                <a:extLst>
                  <a:ext uri="{FF2B5EF4-FFF2-40B4-BE49-F238E27FC236}">
                    <a16:creationId xmlns:a16="http://schemas.microsoft.com/office/drawing/2014/main" id="{B2FE8671-6755-D4B2-DCC5-6277DC227F7C}"/>
                  </a:ext>
                </a:extLst>
              </p:cNvPr>
              <p:cNvCxnSpPr>
                <a:cxnSpLocks/>
                <a:stCxn id="150" idx="6"/>
              </p:cNvCxnSpPr>
              <p:nvPr/>
            </p:nvCxnSpPr>
            <p:spPr bwMode="auto">
              <a:xfrm>
                <a:off x="2636218" y="3232908"/>
                <a:ext cx="335582" cy="96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Oval 149">
                <a:extLst>
                  <a:ext uri="{FF2B5EF4-FFF2-40B4-BE49-F238E27FC236}">
                    <a16:creationId xmlns:a16="http://schemas.microsoft.com/office/drawing/2014/main" id="{4268596B-3133-A94E-BD8A-0F4276F3BC71}"/>
                  </a:ext>
                </a:extLst>
              </p:cNvPr>
              <p:cNvSpPr/>
              <p:nvPr/>
            </p:nvSpPr>
            <p:spPr bwMode="auto">
              <a:xfrm>
                <a:off x="2179018" y="3004308"/>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cxnSp>
            <p:nvCxnSpPr>
              <p:cNvPr id="151" name="Straight Arrow Connector 150">
                <a:extLst>
                  <a:ext uri="{FF2B5EF4-FFF2-40B4-BE49-F238E27FC236}">
                    <a16:creationId xmlns:a16="http://schemas.microsoft.com/office/drawing/2014/main" id="{5C29741E-78F8-FCFF-0868-666BAFFB9730}"/>
                  </a:ext>
                </a:extLst>
              </p:cNvPr>
              <p:cNvCxnSpPr>
                <a:cxnSpLocks/>
                <a:stCxn id="150" idx="0"/>
              </p:cNvCxnSpPr>
              <p:nvPr/>
            </p:nvCxnSpPr>
            <p:spPr bwMode="auto">
              <a:xfrm flipH="1" flipV="1">
                <a:off x="2387861" y="2399078"/>
                <a:ext cx="19757" cy="60523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Straight Arrow Connector 151">
                <a:extLst>
                  <a:ext uri="{FF2B5EF4-FFF2-40B4-BE49-F238E27FC236}">
                    <a16:creationId xmlns:a16="http://schemas.microsoft.com/office/drawing/2014/main" id="{5B222CAF-4C1D-4565-BDA0-91CF2F4FF7B8}"/>
                  </a:ext>
                </a:extLst>
              </p:cNvPr>
              <p:cNvCxnSpPr>
                <a:cxnSpLocks/>
                <a:endCxn id="150" idx="4"/>
              </p:cNvCxnSpPr>
              <p:nvPr/>
            </p:nvCxnSpPr>
            <p:spPr bwMode="auto">
              <a:xfrm flipV="1">
                <a:off x="2407618" y="3461508"/>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Rectangle 152">
                <a:extLst>
                  <a:ext uri="{FF2B5EF4-FFF2-40B4-BE49-F238E27FC236}">
                    <a16:creationId xmlns:a16="http://schemas.microsoft.com/office/drawing/2014/main" id="{0F06FDE9-BEE2-D928-8997-F5EF1AA3E94A}"/>
                  </a:ext>
                </a:extLst>
              </p:cNvPr>
              <p:cNvSpPr/>
              <p:nvPr/>
            </p:nvSpPr>
            <p:spPr bwMode="auto">
              <a:xfrm>
                <a:off x="1899247" y="3852148"/>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sp>
            <p:nvSpPr>
              <p:cNvPr id="154" name="Oval 153">
                <a:extLst>
                  <a:ext uri="{FF2B5EF4-FFF2-40B4-BE49-F238E27FC236}">
                    <a16:creationId xmlns:a16="http://schemas.microsoft.com/office/drawing/2014/main" id="{B71FF40A-7343-7DB0-DB4D-C44411B60ABC}"/>
                  </a:ext>
                </a:extLst>
              </p:cNvPr>
              <p:cNvSpPr/>
              <p:nvPr/>
            </p:nvSpPr>
            <p:spPr bwMode="auto">
              <a:xfrm>
                <a:off x="1676400" y="2510361"/>
                <a:ext cx="457200" cy="457200"/>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&lt;T-2&gt;</a:t>
                </a:r>
                <a:endParaRPr kumimoji="0" lang="en-US" sz="1600" b="0" i="0" u="none" strike="noStrike" cap="none" normalizeH="0" baseline="0" dirty="0">
                  <a:ln>
                    <a:noFill/>
                  </a:ln>
                  <a:solidFill>
                    <a:schemeClr val="tx1"/>
                  </a:solidFill>
                  <a:effectLst/>
                  <a:latin typeface="Tahoma" pitchFamily="34" charset="0"/>
                </a:endParaRPr>
              </a:p>
            </p:txBody>
          </p:sp>
          <p:cxnSp>
            <p:nvCxnSpPr>
              <p:cNvPr id="155" name="Straight Arrow Connector 154">
                <a:extLst>
                  <a:ext uri="{FF2B5EF4-FFF2-40B4-BE49-F238E27FC236}">
                    <a16:creationId xmlns:a16="http://schemas.microsoft.com/office/drawing/2014/main" id="{AEFE403F-9234-9AB2-0F47-B0141398C55C}"/>
                  </a:ext>
                </a:extLst>
              </p:cNvPr>
              <p:cNvCxnSpPr>
                <a:cxnSpLocks/>
              </p:cNvCxnSpPr>
              <p:nvPr/>
            </p:nvCxnSpPr>
            <p:spPr bwMode="auto">
              <a:xfrm flipV="1">
                <a:off x="1905551" y="2981726"/>
                <a:ext cx="0" cy="73729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 name="Rectangle 155">
                <a:extLst>
                  <a:ext uri="{FF2B5EF4-FFF2-40B4-BE49-F238E27FC236}">
                    <a16:creationId xmlns:a16="http://schemas.microsoft.com/office/drawing/2014/main" id="{9673C251-A360-00F0-4CB5-D9391B2FA271}"/>
                  </a:ext>
                </a:extLst>
              </p:cNvPr>
              <p:cNvSpPr/>
              <p:nvPr/>
            </p:nvSpPr>
            <p:spPr bwMode="auto">
              <a:xfrm>
                <a:off x="1899247" y="1766845"/>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cxnSp>
            <p:nvCxnSpPr>
              <p:cNvPr id="157" name="Straight Arrow Connector 156">
                <a:extLst>
                  <a:ext uri="{FF2B5EF4-FFF2-40B4-BE49-F238E27FC236}">
                    <a16:creationId xmlns:a16="http://schemas.microsoft.com/office/drawing/2014/main" id="{44DD026E-DB1B-5292-592B-CC9C09A29C48}"/>
                  </a:ext>
                </a:extLst>
              </p:cNvPr>
              <p:cNvCxnSpPr>
                <a:cxnSpLocks/>
              </p:cNvCxnSpPr>
              <p:nvPr/>
            </p:nvCxnSpPr>
            <p:spPr bwMode="auto">
              <a:xfrm flipH="1" flipV="1">
                <a:off x="1896908" y="2398107"/>
                <a:ext cx="2406" cy="11354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57">
                <a:extLst>
                  <a:ext uri="{FF2B5EF4-FFF2-40B4-BE49-F238E27FC236}">
                    <a16:creationId xmlns:a16="http://schemas.microsoft.com/office/drawing/2014/main" id="{D5106822-BF03-B735-46B1-E557E629B8ED}"/>
                  </a:ext>
                </a:extLst>
              </p:cNvPr>
              <p:cNvCxnSpPr>
                <a:cxnSpLocks/>
              </p:cNvCxnSpPr>
              <p:nvPr/>
            </p:nvCxnSpPr>
            <p:spPr bwMode="auto">
              <a:xfrm flipV="1">
                <a:off x="2142192" y="2141565"/>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Straight Arrow Connector 158">
                <a:extLst>
                  <a:ext uri="{FF2B5EF4-FFF2-40B4-BE49-F238E27FC236}">
                    <a16:creationId xmlns:a16="http://schemas.microsoft.com/office/drawing/2014/main" id="{00F4793B-EAD5-18BA-BAE4-79DB21B68547}"/>
                  </a:ext>
                </a:extLst>
              </p:cNvPr>
              <p:cNvCxnSpPr>
                <a:cxnSpLocks/>
              </p:cNvCxnSpPr>
              <p:nvPr/>
            </p:nvCxnSpPr>
            <p:spPr bwMode="auto">
              <a:xfrm flipH="1" flipV="1">
                <a:off x="2142192" y="3718122"/>
                <a:ext cx="0" cy="134026"/>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Straight Arrow Connector 159">
                <a:extLst>
                  <a:ext uri="{FF2B5EF4-FFF2-40B4-BE49-F238E27FC236}">
                    <a16:creationId xmlns:a16="http://schemas.microsoft.com/office/drawing/2014/main" id="{7E244125-6C8E-600A-1109-C6297B823F92}"/>
                  </a:ext>
                </a:extLst>
              </p:cNvPr>
              <p:cNvCxnSpPr>
                <a:cxnSpLocks/>
              </p:cNvCxnSpPr>
              <p:nvPr/>
            </p:nvCxnSpPr>
            <p:spPr bwMode="auto">
              <a:xfrm>
                <a:off x="1905000" y="3715231"/>
                <a:ext cx="502618" cy="289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60">
                <a:extLst>
                  <a:ext uri="{FF2B5EF4-FFF2-40B4-BE49-F238E27FC236}">
                    <a16:creationId xmlns:a16="http://schemas.microsoft.com/office/drawing/2014/main" id="{2F1BE42C-1BAC-FD33-988C-383F89545058}"/>
                  </a:ext>
                </a:extLst>
              </p:cNvPr>
              <p:cNvCxnSpPr>
                <a:cxnSpLocks/>
              </p:cNvCxnSpPr>
              <p:nvPr/>
            </p:nvCxnSpPr>
            <p:spPr bwMode="auto">
              <a:xfrm>
                <a:off x="1896908" y="2398107"/>
                <a:ext cx="490953" cy="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7369E4A6-25F0-C1A4-4A3C-EA81DC6D45F8}"/>
                  </a:ext>
                </a:extLst>
              </p:cNvPr>
              <p:cNvCxnSpPr>
                <a:cxnSpLocks/>
              </p:cNvCxnSpPr>
              <p:nvPr/>
            </p:nvCxnSpPr>
            <p:spPr bwMode="auto">
              <a:xfrm flipH="1" flipV="1">
                <a:off x="2133600" y="2739827"/>
                <a:ext cx="609600" cy="556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 name="Group 163">
              <a:extLst>
                <a:ext uri="{FF2B5EF4-FFF2-40B4-BE49-F238E27FC236}">
                  <a16:creationId xmlns:a16="http://schemas.microsoft.com/office/drawing/2014/main" id="{58AAA04B-05FE-7079-9B59-867F2A2A44E2}"/>
                </a:ext>
              </a:extLst>
            </p:cNvPr>
            <p:cNvGrpSpPr/>
            <p:nvPr/>
          </p:nvGrpSpPr>
          <p:grpSpPr>
            <a:xfrm>
              <a:off x="5453988" y="1785810"/>
              <a:ext cx="1179393" cy="2484677"/>
              <a:chOff x="1676400" y="1766845"/>
              <a:chExt cx="1179393" cy="2484677"/>
            </a:xfrm>
          </p:grpSpPr>
          <p:sp>
            <p:nvSpPr>
              <p:cNvPr id="166" name="Oval 165">
                <a:extLst>
                  <a:ext uri="{FF2B5EF4-FFF2-40B4-BE49-F238E27FC236}">
                    <a16:creationId xmlns:a16="http://schemas.microsoft.com/office/drawing/2014/main" id="{E0EB53BA-FB68-EC7B-2364-8E600AAA9483}"/>
                  </a:ext>
                </a:extLst>
              </p:cNvPr>
              <p:cNvSpPr/>
              <p:nvPr/>
            </p:nvSpPr>
            <p:spPr bwMode="auto">
              <a:xfrm>
                <a:off x="2179018" y="3004308"/>
                <a:ext cx="457200" cy="457200"/>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cxnSp>
            <p:nvCxnSpPr>
              <p:cNvPr id="167" name="Straight Arrow Connector 166">
                <a:extLst>
                  <a:ext uri="{FF2B5EF4-FFF2-40B4-BE49-F238E27FC236}">
                    <a16:creationId xmlns:a16="http://schemas.microsoft.com/office/drawing/2014/main" id="{53437948-4DD9-FA5E-7B01-8AE06B3C8518}"/>
                  </a:ext>
                </a:extLst>
              </p:cNvPr>
              <p:cNvCxnSpPr>
                <a:cxnSpLocks/>
                <a:stCxn id="166" idx="0"/>
              </p:cNvCxnSpPr>
              <p:nvPr/>
            </p:nvCxnSpPr>
            <p:spPr bwMode="auto">
              <a:xfrm flipH="1" flipV="1">
                <a:off x="2387861" y="2399078"/>
                <a:ext cx="19757" cy="60523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Arrow Connector 167">
                <a:extLst>
                  <a:ext uri="{FF2B5EF4-FFF2-40B4-BE49-F238E27FC236}">
                    <a16:creationId xmlns:a16="http://schemas.microsoft.com/office/drawing/2014/main" id="{CF9C3250-656B-0E1D-E23E-1607A37ED6CD}"/>
                  </a:ext>
                </a:extLst>
              </p:cNvPr>
              <p:cNvCxnSpPr>
                <a:cxnSpLocks/>
                <a:endCxn id="166" idx="4"/>
              </p:cNvCxnSpPr>
              <p:nvPr/>
            </p:nvCxnSpPr>
            <p:spPr bwMode="auto">
              <a:xfrm flipV="1">
                <a:off x="2407618" y="3461508"/>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9" name="Rectangle 168">
                <a:extLst>
                  <a:ext uri="{FF2B5EF4-FFF2-40B4-BE49-F238E27FC236}">
                    <a16:creationId xmlns:a16="http://schemas.microsoft.com/office/drawing/2014/main" id="{AD8E09C9-611B-6217-F3F7-2E895DCC828C}"/>
                  </a:ext>
                </a:extLst>
              </p:cNvPr>
              <p:cNvSpPr/>
              <p:nvPr/>
            </p:nvSpPr>
            <p:spPr bwMode="auto">
              <a:xfrm>
                <a:off x="1899247" y="3852148"/>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170" name="Oval 169">
                <a:extLst>
                  <a:ext uri="{FF2B5EF4-FFF2-40B4-BE49-F238E27FC236}">
                    <a16:creationId xmlns:a16="http://schemas.microsoft.com/office/drawing/2014/main" id="{C297D9CF-1B8F-BD5A-D760-84A08A2154E8}"/>
                  </a:ext>
                </a:extLst>
              </p:cNvPr>
              <p:cNvSpPr/>
              <p:nvPr/>
            </p:nvSpPr>
            <p:spPr bwMode="auto">
              <a:xfrm>
                <a:off x="1676400" y="2510361"/>
                <a:ext cx="457200" cy="457200"/>
              </a:xfrm>
              <a:prstGeom prst="ellipse">
                <a:avLst/>
              </a:prstGeom>
              <a:solidFill>
                <a:srgbClr val="E1E2E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cxnSp>
            <p:nvCxnSpPr>
              <p:cNvPr id="171" name="Straight Arrow Connector 170">
                <a:extLst>
                  <a:ext uri="{FF2B5EF4-FFF2-40B4-BE49-F238E27FC236}">
                    <a16:creationId xmlns:a16="http://schemas.microsoft.com/office/drawing/2014/main" id="{93932A74-2343-0572-AFE9-B7928FE77730}"/>
                  </a:ext>
                </a:extLst>
              </p:cNvPr>
              <p:cNvCxnSpPr>
                <a:cxnSpLocks/>
              </p:cNvCxnSpPr>
              <p:nvPr/>
            </p:nvCxnSpPr>
            <p:spPr bwMode="auto">
              <a:xfrm flipV="1">
                <a:off x="1905551" y="2981726"/>
                <a:ext cx="0" cy="73729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2" name="Rectangle 171">
                <a:extLst>
                  <a:ext uri="{FF2B5EF4-FFF2-40B4-BE49-F238E27FC236}">
                    <a16:creationId xmlns:a16="http://schemas.microsoft.com/office/drawing/2014/main" id="{98A3DE9B-A3A5-DE6C-8E49-1C172922BB48}"/>
                  </a:ext>
                </a:extLst>
              </p:cNvPr>
              <p:cNvSpPr/>
              <p:nvPr/>
            </p:nvSpPr>
            <p:spPr bwMode="auto">
              <a:xfrm>
                <a:off x="1899247" y="1766845"/>
                <a:ext cx="501930" cy="399374"/>
              </a:xfrm>
              <a:prstGeom prst="rect">
                <a:avLst/>
              </a:prstGeom>
              <a:solidFill>
                <a:srgbClr val="FFE5E5"/>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cxnSp>
            <p:nvCxnSpPr>
              <p:cNvPr id="173" name="Straight Arrow Connector 172">
                <a:extLst>
                  <a:ext uri="{FF2B5EF4-FFF2-40B4-BE49-F238E27FC236}">
                    <a16:creationId xmlns:a16="http://schemas.microsoft.com/office/drawing/2014/main" id="{8B623EAE-50D0-3EFF-43F6-F0ACDDF02C91}"/>
                  </a:ext>
                </a:extLst>
              </p:cNvPr>
              <p:cNvCxnSpPr>
                <a:cxnSpLocks/>
              </p:cNvCxnSpPr>
              <p:nvPr/>
            </p:nvCxnSpPr>
            <p:spPr bwMode="auto">
              <a:xfrm flipH="1" flipV="1">
                <a:off x="1896908" y="2398107"/>
                <a:ext cx="2406" cy="11354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Arrow Connector 173">
                <a:extLst>
                  <a:ext uri="{FF2B5EF4-FFF2-40B4-BE49-F238E27FC236}">
                    <a16:creationId xmlns:a16="http://schemas.microsoft.com/office/drawing/2014/main" id="{4A9F0AC9-6067-14DC-3749-901E0124B9BC}"/>
                  </a:ext>
                </a:extLst>
              </p:cNvPr>
              <p:cNvCxnSpPr>
                <a:cxnSpLocks/>
              </p:cNvCxnSpPr>
              <p:nvPr/>
            </p:nvCxnSpPr>
            <p:spPr bwMode="auto">
              <a:xfrm flipV="1">
                <a:off x="2142192" y="2141565"/>
                <a:ext cx="0" cy="2575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Arrow Connector 174">
                <a:extLst>
                  <a:ext uri="{FF2B5EF4-FFF2-40B4-BE49-F238E27FC236}">
                    <a16:creationId xmlns:a16="http://schemas.microsoft.com/office/drawing/2014/main" id="{8C86D7B8-A167-43B6-F3ED-A586C341D88A}"/>
                  </a:ext>
                </a:extLst>
              </p:cNvPr>
              <p:cNvCxnSpPr>
                <a:cxnSpLocks/>
              </p:cNvCxnSpPr>
              <p:nvPr/>
            </p:nvCxnSpPr>
            <p:spPr bwMode="auto">
              <a:xfrm flipH="1" flipV="1">
                <a:off x="2142192" y="3718122"/>
                <a:ext cx="0" cy="134026"/>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Arrow Connector 175">
                <a:extLst>
                  <a:ext uri="{FF2B5EF4-FFF2-40B4-BE49-F238E27FC236}">
                    <a16:creationId xmlns:a16="http://schemas.microsoft.com/office/drawing/2014/main" id="{624C78BB-A939-61D6-ABA9-75C65DDCA27B}"/>
                  </a:ext>
                </a:extLst>
              </p:cNvPr>
              <p:cNvCxnSpPr>
                <a:cxnSpLocks/>
              </p:cNvCxnSpPr>
              <p:nvPr/>
            </p:nvCxnSpPr>
            <p:spPr bwMode="auto">
              <a:xfrm>
                <a:off x="1905000" y="3715231"/>
                <a:ext cx="502618" cy="289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Arrow Connector 176">
                <a:extLst>
                  <a:ext uri="{FF2B5EF4-FFF2-40B4-BE49-F238E27FC236}">
                    <a16:creationId xmlns:a16="http://schemas.microsoft.com/office/drawing/2014/main" id="{BB78D9EC-5F09-37ED-D01C-F2E8FCCEA351}"/>
                  </a:ext>
                </a:extLst>
              </p:cNvPr>
              <p:cNvCxnSpPr>
                <a:cxnSpLocks/>
              </p:cNvCxnSpPr>
              <p:nvPr/>
            </p:nvCxnSpPr>
            <p:spPr bwMode="auto">
              <a:xfrm>
                <a:off x="1896908" y="2398107"/>
                <a:ext cx="490953" cy="0"/>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Arrow Connector 177">
                <a:extLst>
                  <a:ext uri="{FF2B5EF4-FFF2-40B4-BE49-F238E27FC236}">
                    <a16:creationId xmlns:a16="http://schemas.microsoft.com/office/drawing/2014/main" id="{712635E2-8593-57BD-24FE-4DDA3FFAA607}"/>
                  </a:ext>
                </a:extLst>
              </p:cNvPr>
              <p:cNvCxnSpPr>
                <a:cxnSpLocks/>
                <a:stCxn id="185" idx="2"/>
              </p:cNvCxnSpPr>
              <p:nvPr/>
            </p:nvCxnSpPr>
            <p:spPr bwMode="auto">
              <a:xfrm flipH="1" flipV="1">
                <a:off x="2133600" y="2739827"/>
                <a:ext cx="722193" cy="1035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79" name="Straight Arrow Connector 178">
              <a:extLst>
                <a:ext uri="{FF2B5EF4-FFF2-40B4-BE49-F238E27FC236}">
                  <a16:creationId xmlns:a16="http://schemas.microsoft.com/office/drawing/2014/main" id="{D546AFBE-2B70-6769-11E7-BEC25C9E2FBD}"/>
                </a:ext>
              </a:extLst>
            </p:cNvPr>
            <p:cNvCxnSpPr>
              <a:cxnSpLocks/>
              <a:endCxn id="166" idx="2"/>
            </p:cNvCxnSpPr>
            <p:nvPr/>
          </p:nvCxnSpPr>
          <p:spPr bwMode="auto">
            <a:xfrm flipV="1">
              <a:off x="5453988" y="3251873"/>
              <a:ext cx="502618" cy="1224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CCD96F08-6D49-FD70-A139-FCFE0F22B554}"/>
                </a:ext>
              </a:extLst>
            </p:cNvPr>
            <p:cNvCxnSpPr>
              <a:cxnSpLocks/>
              <a:stCxn id="170" idx="2"/>
            </p:cNvCxnSpPr>
            <p:nvPr/>
          </p:nvCxnSpPr>
          <p:spPr bwMode="auto">
            <a:xfrm flipH="1">
              <a:off x="5025782" y="2757926"/>
              <a:ext cx="428206"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72902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EDC4-EEAE-E9B9-D343-91E62DAB3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A1275-7280-5CE2-C2F8-2789DBB6BF42}"/>
              </a:ext>
            </a:extLst>
          </p:cNvPr>
          <p:cNvSpPr>
            <a:spLocks noGrp="1"/>
          </p:cNvSpPr>
          <p:nvPr>
            <p:ph type="title"/>
          </p:nvPr>
        </p:nvSpPr>
        <p:spPr>
          <a:xfrm>
            <a:off x="1752600" y="285750"/>
            <a:ext cx="4648200" cy="490538"/>
          </a:xfrm>
        </p:spPr>
        <p:txBody>
          <a:bodyPr/>
          <a:lstStyle/>
          <a:p>
            <a:r>
              <a:rPr lang="en-US" dirty="0"/>
              <a:t>Explanation of BRNN (1/2)</a:t>
            </a:r>
          </a:p>
        </p:txBody>
      </p:sp>
      <p:sp>
        <p:nvSpPr>
          <p:cNvPr id="3" name="Content Placeholder 2">
            <a:extLst>
              <a:ext uri="{FF2B5EF4-FFF2-40B4-BE49-F238E27FC236}">
                <a16:creationId xmlns:a16="http://schemas.microsoft.com/office/drawing/2014/main" id="{14D199EE-B473-54F8-23F4-6C5847E8EA00}"/>
              </a:ext>
            </a:extLst>
          </p:cNvPr>
          <p:cNvSpPr>
            <a:spLocks noGrp="1"/>
          </p:cNvSpPr>
          <p:nvPr>
            <p:ph idx="1"/>
          </p:nvPr>
        </p:nvSpPr>
        <p:spPr>
          <a:xfrm>
            <a:off x="457200" y="971550"/>
            <a:ext cx="8153400" cy="3200400"/>
          </a:xfrm>
        </p:spPr>
        <p:txBody>
          <a:bodyPr/>
          <a:lstStyle/>
          <a:p>
            <a:r>
              <a:rPr lang="en-US" dirty="0"/>
              <a:t>A typical RNN relies on past and present events. However, there can be situations where a prediction depends on past, present, and </a:t>
            </a:r>
            <a:r>
              <a:rPr lang="en-US" b="1" i="1" dirty="0"/>
              <a:t>future event</a:t>
            </a:r>
            <a:r>
              <a:rPr lang="en-US" dirty="0"/>
              <a:t>s.</a:t>
            </a:r>
          </a:p>
          <a:p>
            <a:r>
              <a:rPr lang="en-US" dirty="0"/>
              <a:t>For example, predicting a word to be included in a sentence might require us to look into the future, i.e., a word in a sentence could depend on a future event. </a:t>
            </a:r>
          </a:p>
          <a:p>
            <a:pPr lvl="1"/>
            <a:r>
              <a:rPr lang="en-US" dirty="0"/>
              <a:t>Such linguistic dependencies are customary in several text prediction tasks. </a:t>
            </a:r>
          </a:p>
          <a:p>
            <a:r>
              <a:rPr lang="en-US" dirty="0"/>
              <a:t>Thus, capturing and analyzing both past and future events is helpful.</a:t>
            </a:r>
          </a:p>
          <a:p>
            <a:r>
              <a:rPr lang="en-US" dirty="0"/>
              <a:t>To enable straight (past) and reverse traversal of input (future), Bidirectional RNNs or BRNNs are used. </a:t>
            </a:r>
          </a:p>
          <a:p>
            <a:endParaRPr lang="en-US" dirty="0"/>
          </a:p>
        </p:txBody>
      </p:sp>
    </p:spTree>
    <p:extLst>
      <p:ext uri="{BB962C8B-B14F-4D97-AF65-F5344CB8AC3E}">
        <p14:creationId xmlns:p14="http://schemas.microsoft.com/office/powerpoint/2010/main" val="1058326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4158-E400-2683-ABEB-C2838E7A5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76E4D-2CFE-A2CB-D5BB-92695B22FEEF}"/>
              </a:ext>
            </a:extLst>
          </p:cNvPr>
          <p:cNvSpPr>
            <a:spLocks noGrp="1"/>
          </p:cNvSpPr>
          <p:nvPr>
            <p:ph type="title"/>
          </p:nvPr>
        </p:nvSpPr>
        <p:spPr>
          <a:xfrm>
            <a:off x="1752600" y="285750"/>
            <a:ext cx="4648200" cy="490538"/>
          </a:xfrm>
        </p:spPr>
        <p:txBody>
          <a:bodyPr/>
          <a:lstStyle/>
          <a:p>
            <a:r>
              <a:rPr lang="en-US" dirty="0"/>
              <a:t>Explanation of BRNN (2/2)</a:t>
            </a:r>
          </a:p>
        </p:txBody>
      </p:sp>
      <p:sp>
        <p:nvSpPr>
          <p:cNvPr id="3" name="Content Placeholder 2">
            <a:extLst>
              <a:ext uri="{FF2B5EF4-FFF2-40B4-BE49-F238E27FC236}">
                <a16:creationId xmlns:a16="http://schemas.microsoft.com/office/drawing/2014/main" id="{70701476-66C4-BE14-632A-7DA4548E38E3}"/>
              </a:ext>
            </a:extLst>
          </p:cNvPr>
          <p:cNvSpPr>
            <a:spLocks noGrp="1"/>
          </p:cNvSpPr>
          <p:nvPr>
            <p:ph idx="1"/>
          </p:nvPr>
        </p:nvSpPr>
        <p:spPr>
          <a:xfrm>
            <a:off x="533400" y="1276350"/>
            <a:ext cx="7924800" cy="2895600"/>
          </a:xfrm>
        </p:spPr>
        <p:txBody>
          <a:bodyPr/>
          <a:lstStyle/>
          <a:p>
            <a:r>
              <a:rPr lang="en-US" dirty="0"/>
              <a:t>A BRNN is a combination of two RNNs - one RNN moves forward, beginning from the start of the data sequence, and the other, moves backward, beginning from the end of the data sequence. </a:t>
            </a:r>
          </a:p>
          <a:p>
            <a:r>
              <a:rPr lang="en-US" dirty="0"/>
              <a:t>The outputs of the two RNNs are usually concatenated at each time step, though there are other options, e.g. summation. </a:t>
            </a:r>
          </a:p>
          <a:p>
            <a:r>
              <a:rPr lang="en-US" dirty="0"/>
              <a:t>The individual network blocks in a BRNN can either be a traditional RNN, GRU, or LSTM depending upon the use-case.</a:t>
            </a:r>
          </a:p>
          <a:p>
            <a:endParaRPr lang="en-US" dirty="0"/>
          </a:p>
        </p:txBody>
      </p:sp>
    </p:spTree>
    <p:extLst>
      <p:ext uri="{BB962C8B-B14F-4D97-AF65-F5344CB8AC3E}">
        <p14:creationId xmlns:p14="http://schemas.microsoft.com/office/powerpoint/2010/main" val="816969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990600" y="285750"/>
            <a:ext cx="7991369" cy="490538"/>
          </a:xfrm>
        </p:spPr>
        <p:txBody>
          <a:bodyPr/>
          <a:lstStyle/>
          <a:p>
            <a:r>
              <a:rPr lang="en-US" dirty="0"/>
              <a:t>Bidirectional RNN (BRNN) as an Acyclic Graph</a:t>
            </a:r>
          </a:p>
        </p:txBody>
      </p:sp>
      <p:sp>
        <p:nvSpPr>
          <p:cNvPr id="65" name="TextBox 64">
            <a:extLst>
              <a:ext uri="{FF2B5EF4-FFF2-40B4-BE49-F238E27FC236}">
                <a16:creationId xmlns:a16="http://schemas.microsoft.com/office/drawing/2014/main" id="{589DA7BB-CA89-85AF-96A1-0C4A116687BA}"/>
              </a:ext>
            </a:extLst>
          </p:cNvPr>
          <p:cNvSpPr txBox="1"/>
          <p:nvPr/>
        </p:nvSpPr>
        <p:spPr>
          <a:xfrm>
            <a:off x="2568821" y="953226"/>
            <a:ext cx="3115762"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&lt;t&gt;</a:t>
            </a:r>
            <a:r>
              <a:rPr lang="en-US" dirty="0"/>
              <a:t> = f(W</a:t>
            </a:r>
            <a:r>
              <a:rPr lang="en-US" baseline="-25000" dirty="0"/>
              <a:t>Y</a:t>
            </a:r>
            <a:r>
              <a:rPr lang="en-US" dirty="0"/>
              <a:t>[A</a:t>
            </a:r>
            <a:r>
              <a:rPr kumimoji="0" lang="en-US" b="0" i="0" u="none" strike="noStrike" cap="none" normalizeH="0" baseline="30000" dirty="0">
                <a:ln>
                  <a:noFill/>
                </a:ln>
                <a:solidFill>
                  <a:schemeClr val="tx1"/>
                </a:solidFill>
                <a:effectLst/>
                <a:latin typeface="Tahoma" pitchFamily="34" charset="0"/>
              </a:rPr>
              <a:t>&lt;t&gt;</a:t>
            </a:r>
            <a:r>
              <a:rPr lang="en-US" dirty="0"/>
              <a:t>,B</a:t>
            </a:r>
            <a:r>
              <a:rPr kumimoji="0" lang="en-US" b="0" i="0" u="none" strike="noStrike" cap="none" normalizeH="0" baseline="30000" dirty="0">
                <a:ln>
                  <a:noFill/>
                </a:ln>
                <a:solidFill>
                  <a:schemeClr val="tx1"/>
                </a:solidFill>
                <a:effectLst/>
                <a:latin typeface="Tahoma" pitchFamily="34" charset="0"/>
              </a:rPr>
              <a:t>&lt;t&gt;</a:t>
            </a:r>
            <a:r>
              <a:rPr lang="en-US" dirty="0"/>
              <a:t>] + </a:t>
            </a:r>
            <a:r>
              <a:rPr lang="en-US" dirty="0" err="1"/>
              <a:t>b</a:t>
            </a:r>
            <a:r>
              <a:rPr lang="en-US" baseline="-25000" dirty="0" err="1"/>
              <a:t>Y</a:t>
            </a:r>
            <a:r>
              <a:rPr lang="en-US" dirty="0"/>
              <a:t>) </a:t>
            </a:r>
          </a:p>
        </p:txBody>
      </p:sp>
      <p:grpSp>
        <p:nvGrpSpPr>
          <p:cNvPr id="177" name="Group 176">
            <a:extLst>
              <a:ext uri="{FF2B5EF4-FFF2-40B4-BE49-F238E27FC236}">
                <a16:creationId xmlns:a16="http://schemas.microsoft.com/office/drawing/2014/main" id="{5ADD479A-C17A-38E3-3979-28F14013A986}"/>
              </a:ext>
            </a:extLst>
          </p:cNvPr>
          <p:cNvGrpSpPr/>
          <p:nvPr/>
        </p:nvGrpSpPr>
        <p:grpSpPr>
          <a:xfrm>
            <a:off x="228600" y="1581150"/>
            <a:ext cx="8402278" cy="2333247"/>
            <a:chOff x="381000" y="1319332"/>
            <a:chExt cx="8402278" cy="2333247"/>
          </a:xfrm>
        </p:grpSpPr>
        <p:cxnSp>
          <p:nvCxnSpPr>
            <p:cNvPr id="64" name="Straight Arrow Connector 63">
              <a:extLst>
                <a:ext uri="{FF2B5EF4-FFF2-40B4-BE49-F238E27FC236}">
                  <a16:creationId xmlns:a16="http://schemas.microsoft.com/office/drawing/2014/main" id="{91953ED4-7727-1AD3-E2CB-03D47F5B9E76}"/>
                </a:ext>
              </a:extLst>
            </p:cNvPr>
            <p:cNvCxnSpPr>
              <a:cxnSpLocks/>
            </p:cNvCxnSpPr>
            <p:nvPr/>
          </p:nvCxnSpPr>
          <p:spPr bwMode="auto">
            <a:xfrm>
              <a:off x="970134" y="2371143"/>
              <a:ext cx="29225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Rectangle 65">
              <a:extLst>
                <a:ext uri="{FF2B5EF4-FFF2-40B4-BE49-F238E27FC236}">
                  <a16:creationId xmlns:a16="http://schemas.microsoft.com/office/drawing/2014/main" id="{F92A25AE-606A-2251-9E91-DD8EFD9BB13F}"/>
                </a:ext>
              </a:extLst>
            </p:cNvPr>
            <p:cNvSpPr/>
            <p:nvPr/>
          </p:nvSpPr>
          <p:spPr bwMode="auto">
            <a:xfrm>
              <a:off x="381000" y="2178066"/>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GRU</a:t>
              </a:r>
            </a:p>
            <a:p>
              <a:pPr marL="0" marR="0" indent="0" algn="ctr" defTabSz="914400" rtl="0" eaLnBrk="1" fontAlgn="base" latinLnBrk="0" hangingPunct="1">
                <a:lnSpc>
                  <a:spcPct val="100000"/>
                </a:lnSpc>
                <a:spcBef>
                  <a:spcPct val="0"/>
                </a:spcBef>
                <a:spcAft>
                  <a:spcPct val="0"/>
                </a:spcAft>
                <a:buClrTx/>
                <a:buSzTx/>
                <a:buFontTx/>
                <a:buNone/>
                <a:tabLst/>
              </a:pPr>
              <a:r>
                <a:rPr lang="en-US" dirty="0"/>
                <a:t>LSTM</a:t>
              </a:r>
              <a:endParaRPr kumimoji="0" lang="en-US" b="0" i="0" u="none" strike="noStrike" cap="none" normalizeH="0" baseline="0" dirty="0">
                <a:ln>
                  <a:noFill/>
                </a:ln>
                <a:solidFill>
                  <a:schemeClr val="tx1"/>
                </a:solidFill>
                <a:effectLst/>
                <a:latin typeface="Tahoma" pitchFamily="34" charset="0"/>
              </a:endParaRPr>
            </a:p>
          </p:txBody>
        </p:sp>
        <p:grpSp>
          <p:nvGrpSpPr>
            <p:cNvPr id="109" name="Group 108">
              <a:extLst>
                <a:ext uri="{FF2B5EF4-FFF2-40B4-BE49-F238E27FC236}">
                  <a16:creationId xmlns:a16="http://schemas.microsoft.com/office/drawing/2014/main" id="{62BEF56F-6F78-7199-DC16-1EF676C0E281}"/>
                </a:ext>
              </a:extLst>
            </p:cNvPr>
            <p:cNvGrpSpPr/>
            <p:nvPr/>
          </p:nvGrpSpPr>
          <p:grpSpPr>
            <a:xfrm>
              <a:off x="1272520" y="1319332"/>
              <a:ext cx="2044429" cy="2329574"/>
              <a:chOff x="1882120" y="1352550"/>
              <a:chExt cx="2044429" cy="2329574"/>
            </a:xfrm>
          </p:grpSpPr>
          <p:sp>
            <p:nvSpPr>
              <p:cNvPr id="88" name="Oval 87">
                <a:extLst>
                  <a:ext uri="{FF2B5EF4-FFF2-40B4-BE49-F238E27FC236}">
                    <a16:creationId xmlns:a16="http://schemas.microsoft.com/office/drawing/2014/main" id="{BD4CF66D-E1A2-78FF-5B00-4940ABC6189C}"/>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cxnSp>
            <p:nvCxnSpPr>
              <p:cNvPr id="89" name="Straight Arrow Connector 88">
                <a:extLst>
                  <a:ext uri="{FF2B5EF4-FFF2-40B4-BE49-F238E27FC236}">
                    <a16:creationId xmlns:a16="http://schemas.microsoft.com/office/drawing/2014/main" id="{02FC0282-386B-5E30-30F7-B356AF87C030}"/>
                  </a:ext>
                </a:extLst>
              </p:cNvPr>
              <p:cNvCxnSpPr>
                <a:cxnSpLocks/>
                <a:stCxn id="88" idx="0"/>
                <a:endCxn id="91"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E35B1198-9FF6-8B31-E766-845F7027EA71}"/>
                  </a:ext>
                </a:extLst>
              </p:cNvPr>
              <p:cNvCxnSpPr>
                <a:cxnSpLocks/>
                <a:stCxn id="92" idx="0"/>
                <a:endCxn id="88"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Rectangle 90">
                <a:extLst>
                  <a:ext uri="{FF2B5EF4-FFF2-40B4-BE49-F238E27FC236}">
                    <a16:creationId xmlns:a16="http://schemas.microsoft.com/office/drawing/2014/main" id="{FB5C3C83-9F00-A4A9-033E-607610C0E996}"/>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92" name="Rectangle 91">
                <a:extLst>
                  <a:ext uri="{FF2B5EF4-FFF2-40B4-BE49-F238E27FC236}">
                    <a16:creationId xmlns:a16="http://schemas.microsoft.com/office/drawing/2014/main" id="{55A43F98-F708-1C79-189D-BF3060AB67EC}"/>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sp>
            <p:nvSpPr>
              <p:cNvPr id="98" name="Oval 97">
                <a:extLst>
                  <a:ext uri="{FF2B5EF4-FFF2-40B4-BE49-F238E27FC236}">
                    <a16:creationId xmlns:a16="http://schemas.microsoft.com/office/drawing/2014/main" id="{7F4FB952-B43F-A5BD-5E7E-2B42DC90C252}"/>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cxnSp>
            <p:nvCxnSpPr>
              <p:cNvPr id="100" name="Straight Arrow Connector 99">
                <a:extLst>
                  <a:ext uri="{FF2B5EF4-FFF2-40B4-BE49-F238E27FC236}">
                    <a16:creationId xmlns:a16="http://schemas.microsoft.com/office/drawing/2014/main" id="{13E8A786-171E-FA0B-AC1C-F8D551524B0D}"/>
                  </a:ext>
                </a:extLst>
              </p:cNvPr>
              <p:cNvCxnSpPr>
                <a:cxnSpLocks/>
                <a:stCxn id="92" idx="0"/>
                <a:endCxn id="98"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Arrow Connector 103">
                <a:extLst>
                  <a:ext uri="{FF2B5EF4-FFF2-40B4-BE49-F238E27FC236}">
                    <a16:creationId xmlns:a16="http://schemas.microsoft.com/office/drawing/2014/main" id="{1C781F30-2A72-B8D8-AC45-D13A10424625}"/>
                  </a:ext>
                </a:extLst>
              </p:cNvPr>
              <p:cNvCxnSpPr>
                <a:cxnSpLocks/>
                <a:stCxn id="98" idx="0"/>
                <a:endCxn id="91"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Freeform: Shape 106">
                <a:extLst>
                  <a:ext uri="{FF2B5EF4-FFF2-40B4-BE49-F238E27FC236}">
                    <a16:creationId xmlns:a16="http://schemas.microsoft.com/office/drawing/2014/main" id="{CF4D6EF4-38A4-4BD0-C651-449979D3E931}"/>
                  </a:ext>
                </a:extLst>
              </p:cNvPr>
              <p:cNvSpPr/>
              <p:nvPr/>
            </p:nvSpPr>
            <p:spPr bwMode="auto">
              <a:xfrm>
                <a:off x="2295331" y="1964305"/>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chemeClr val="accent6">
                    <a:lumMod val="75000"/>
                  </a:schemeClr>
                </a:solidFill>
                <a:prstDash val="solid"/>
                <a:miter lim="800000"/>
                <a:headEnd type="none" w="med" len="med"/>
                <a:tailEnd type="triangle" w="lg" len="lg"/>
              </a:ln>
              <a:effectLst/>
            </p:spPr>
            <p:txBody>
              <a:bodyPr rtlCol="0" anchor="ctr"/>
              <a:lstStyle/>
              <a:p>
                <a:pPr algn="ctr"/>
                <a:endParaRPr lang="en-US"/>
              </a:p>
            </p:txBody>
          </p:sp>
          <p:sp>
            <p:nvSpPr>
              <p:cNvPr id="108" name="Freeform: Shape 107">
                <a:extLst>
                  <a:ext uri="{FF2B5EF4-FFF2-40B4-BE49-F238E27FC236}">
                    <a16:creationId xmlns:a16="http://schemas.microsoft.com/office/drawing/2014/main" id="{5273A783-C579-E422-B15B-0B2EBC33EA5C}"/>
                  </a:ext>
                </a:extLst>
              </p:cNvPr>
              <p:cNvSpPr/>
              <p:nvPr/>
            </p:nvSpPr>
            <p:spPr bwMode="auto">
              <a:xfrm flipH="1" flipV="1">
                <a:off x="2993488" y="2767490"/>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rgbClr val="00B050"/>
                </a:solidFill>
                <a:prstDash val="solid"/>
                <a:miter lim="800000"/>
                <a:headEnd type="none" w="med" len="med"/>
                <a:tailEnd type="triangle" w="lg" len="lg"/>
              </a:ln>
              <a:effectLst/>
            </p:spPr>
            <p:txBody>
              <a:bodyPr rtlCol="0" anchor="ctr"/>
              <a:lstStyle/>
              <a:p>
                <a:pPr algn="ctr"/>
                <a:endParaRPr lang="en-US"/>
              </a:p>
            </p:txBody>
          </p:sp>
        </p:grpSp>
        <p:grpSp>
          <p:nvGrpSpPr>
            <p:cNvPr id="122" name="Group 121">
              <a:extLst>
                <a:ext uri="{FF2B5EF4-FFF2-40B4-BE49-F238E27FC236}">
                  <a16:creationId xmlns:a16="http://schemas.microsoft.com/office/drawing/2014/main" id="{EF04B8CE-5FD4-2817-9B72-CAEA22857A99}"/>
                </a:ext>
              </a:extLst>
            </p:cNvPr>
            <p:cNvGrpSpPr/>
            <p:nvPr/>
          </p:nvGrpSpPr>
          <p:grpSpPr>
            <a:xfrm>
              <a:off x="2570931" y="1319332"/>
              <a:ext cx="2044429" cy="2329574"/>
              <a:chOff x="1882120" y="1352550"/>
              <a:chExt cx="2044429" cy="2329574"/>
            </a:xfrm>
          </p:grpSpPr>
          <p:sp>
            <p:nvSpPr>
              <p:cNvPr id="123" name="Oval 122">
                <a:extLst>
                  <a:ext uri="{FF2B5EF4-FFF2-40B4-BE49-F238E27FC236}">
                    <a16:creationId xmlns:a16="http://schemas.microsoft.com/office/drawing/2014/main" id="{81F5E6E8-282F-9A69-0DCA-A2B37CD7A37F}"/>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cxnSp>
            <p:nvCxnSpPr>
              <p:cNvPr id="124" name="Straight Arrow Connector 123">
                <a:extLst>
                  <a:ext uri="{FF2B5EF4-FFF2-40B4-BE49-F238E27FC236}">
                    <a16:creationId xmlns:a16="http://schemas.microsoft.com/office/drawing/2014/main" id="{4713BCBF-F483-5397-C87B-D5BA312762F2}"/>
                  </a:ext>
                </a:extLst>
              </p:cNvPr>
              <p:cNvCxnSpPr>
                <a:cxnSpLocks/>
                <a:stCxn id="123" idx="0"/>
                <a:endCxn id="126"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a:extLst>
                  <a:ext uri="{FF2B5EF4-FFF2-40B4-BE49-F238E27FC236}">
                    <a16:creationId xmlns:a16="http://schemas.microsoft.com/office/drawing/2014/main" id="{34671BDA-77BA-9F60-25F1-2C613A3954F2}"/>
                  </a:ext>
                </a:extLst>
              </p:cNvPr>
              <p:cNvCxnSpPr>
                <a:cxnSpLocks/>
                <a:stCxn id="127" idx="0"/>
                <a:endCxn id="123"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Rectangle 125">
                <a:extLst>
                  <a:ext uri="{FF2B5EF4-FFF2-40B4-BE49-F238E27FC236}">
                    <a16:creationId xmlns:a16="http://schemas.microsoft.com/office/drawing/2014/main" id="{609B45DE-9EEF-792E-7F1C-5C5D5F3E2600}"/>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&lt;2&gt;</a:t>
                </a:r>
              </a:p>
            </p:txBody>
          </p:sp>
          <p:sp>
            <p:nvSpPr>
              <p:cNvPr id="127" name="Rectangle 126">
                <a:extLst>
                  <a:ext uri="{FF2B5EF4-FFF2-40B4-BE49-F238E27FC236}">
                    <a16:creationId xmlns:a16="http://schemas.microsoft.com/office/drawing/2014/main" id="{211C87B0-9BF4-EE39-F89C-040D6B54A61C}"/>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sp>
            <p:nvSpPr>
              <p:cNvPr id="128" name="Oval 127">
                <a:extLst>
                  <a:ext uri="{FF2B5EF4-FFF2-40B4-BE49-F238E27FC236}">
                    <a16:creationId xmlns:a16="http://schemas.microsoft.com/office/drawing/2014/main" id="{0C7A4787-2A72-E6D7-5540-9419FCD03BD3}"/>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cxnSp>
            <p:nvCxnSpPr>
              <p:cNvPr id="129" name="Straight Arrow Connector 128">
                <a:extLst>
                  <a:ext uri="{FF2B5EF4-FFF2-40B4-BE49-F238E27FC236}">
                    <a16:creationId xmlns:a16="http://schemas.microsoft.com/office/drawing/2014/main" id="{A071B1A3-039F-C25B-2225-34FC3167FE58}"/>
                  </a:ext>
                </a:extLst>
              </p:cNvPr>
              <p:cNvCxnSpPr>
                <a:cxnSpLocks/>
                <a:stCxn id="127" idx="0"/>
                <a:endCxn id="128"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a:extLst>
                  <a:ext uri="{FF2B5EF4-FFF2-40B4-BE49-F238E27FC236}">
                    <a16:creationId xmlns:a16="http://schemas.microsoft.com/office/drawing/2014/main" id="{EF31DBA0-5B91-ADFF-125C-F3055D7C0C53}"/>
                  </a:ext>
                </a:extLst>
              </p:cNvPr>
              <p:cNvCxnSpPr>
                <a:cxnSpLocks/>
                <a:stCxn id="128" idx="0"/>
                <a:endCxn id="126"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Freeform: Shape 130">
                <a:extLst>
                  <a:ext uri="{FF2B5EF4-FFF2-40B4-BE49-F238E27FC236}">
                    <a16:creationId xmlns:a16="http://schemas.microsoft.com/office/drawing/2014/main" id="{C21AF9D3-C337-8FC7-C4D6-783F5678C416}"/>
                  </a:ext>
                </a:extLst>
              </p:cNvPr>
              <p:cNvSpPr/>
              <p:nvPr/>
            </p:nvSpPr>
            <p:spPr bwMode="auto">
              <a:xfrm>
                <a:off x="2295331" y="1964305"/>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chemeClr val="accent6">
                    <a:lumMod val="75000"/>
                  </a:schemeClr>
                </a:solidFill>
                <a:prstDash val="solid"/>
                <a:miter lim="800000"/>
                <a:headEnd type="none" w="med" len="med"/>
                <a:tailEnd type="triangle" w="lg" len="lg"/>
              </a:ln>
              <a:effectLst/>
            </p:spPr>
            <p:txBody>
              <a:bodyPr rtlCol="0" anchor="ctr"/>
              <a:lstStyle/>
              <a:p>
                <a:pPr algn="ctr"/>
                <a:endParaRPr lang="en-US"/>
              </a:p>
            </p:txBody>
          </p:sp>
          <p:sp>
            <p:nvSpPr>
              <p:cNvPr id="132" name="Freeform: Shape 131">
                <a:extLst>
                  <a:ext uri="{FF2B5EF4-FFF2-40B4-BE49-F238E27FC236}">
                    <a16:creationId xmlns:a16="http://schemas.microsoft.com/office/drawing/2014/main" id="{9769288A-49B6-C754-D1C1-EB38722BEDC5}"/>
                  </a:ext>
                </a:extLst>
              </p:cNvPr>
              <p:cNvSpPr/>
              <p:nvPr/>
            </p:nvSpPr>
            <p:spPr bwMode="auto">
              <a:xfrm flipH="1" flipV="1">
                <a:off x="2993488" y="2767490"/>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rgbClr val="00B050"/>
                </a:solidFill>
                <a:prstDash val="solid"/>
                <a:miter lim="800000"/>
                <a:headEnd type="none" w="med" len="med"/>
                <a:tailEnd type="triangle" w="lg" len="lg"/>
              </a:ln>
              <a:effectLst/>
            </p:spPr>
            <p:txBody>
              <a:bodyPr rtlCol="0" anchor="ctr"/>
              <a:lstStyle/>
              <a:p>
                <a:pPr algn="ctr"/>
                <a:endParaRPr lang="en-US"/>
              </a:p>
            </p:txBody>
          </p:sp>
        </p:grpSp>
        <p:grpSp>
          <p:nvGrpSpPr>
            <p:cNvPr id="133" name="Group 132">
              <a:extLst>
                <a:ext uri="{FF2B5EF4-FFF2-40B4-BE49-F238E27FC236}">
                  <a16:creationId xmlns:a16="http://schemas.microsoft.com/office/drawing/2014/main" id="{8688E9FC-4F29-2755-4C62-98ADC037A3B6}"/>
                </a:ext>
              </a:extLst>
            </p:cNvPr>
            <p:cNvGrpSpPr/>
            <p:nvPr/>
          </p:nvGrpSpPr>
          <p:grpSpPr>
            <a:xfrm>
              <a:off x="3869341" y="1319332"/>
              <a:ext cx="2044429" cy="2329574"/>
              <a:chOff x="1882120" y="1352550"/>
              <a:chExt cx="2044429" cy="2329574"/>
            </a:xfrm>
          </p:grpSpPr>
          <p:sp>
            <p:nvSpPr>
              <p:cNvPr id="134" name="Oval 133">
                <a:extLst>
                  <a:ext uri="{FF2B5EF4-FFF2-40B4-BE49-F238E27FC236}">
                    <a16:creationId xmlns:a16="http://schemas.microsoft.com/office/drawing/2014/main" id="{7D4C0E64-1802-ECE5-6F39-720E5A135466}"/>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&lt;3&gt;</a:t>
                </a:r>
                <a:endParaRPr kumimoji="0" lang="en-US" b="0" i="0" u="none" strike="noStrike" cap="none" normalizeH="0" baseline="0" dirty="0">
                  <a:ln>
                    <a:noFill/>
                  </a:ln>
                  <a:solidFill>
                    <a:schemeClr val="tx1"/>
                  </a:solidFill>
                  <a:effectLst/>
                  <a:latin typeface="Tahoma" pitchFamily="34" charset="0"/>
                </a:endParaRPr>
              </a:p>
            </p:txBody>
          </p:sp>
          <p:cxnSp>
            <p:nvCxnSpPr>
              <p:cNvPr id="135" name="Straight Arrow Connector 134">
                <a:extLst>
                  <a:ext uri="{FF2B5EF4-FFF2-40B4-BE49-F238E27FC236}">
                    <a16:creationId xmlns:a16="http://schemas.microsoft.com/office/drawing/2014/main" id="{D82B8E27-220C-1401-36EC-6442D125946E}"/>
                  </a:ext>
                </a:extLst>
              </p:cNvPr>
              <p:cNvCxnSpPr>
                <a:cxnSpLocks/>
                <a:stCxn id="134" idx="0"/>
                <a:endCxn id="137"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Arrow Connector 135">
                <a:extLst>
                  <a:ext uri="{FF2B5EF4-FFF2-40B4-BE49-F238E27FC236}">
                    <a16:creationId xmlns:a16="http://schemas.microsoft.com/office/drawing/2014/main" id="{AFD6F6BA-0CDC-73AB-E935-6EAB04DAE395}"/>
                  </a:ext>
                </a:extLst>
              </p:cNvPr>
              <p:cNvCxnSpPr>
                <a:cxnSpLocks/>
                <a:stCxn id="138" idx="0"/>
                <a:endCxn id="134"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Rectangle 136">
                <a:extLst>
                  <a:ext uri="{FF2B5EF4-FFF2-40B4-BE49-F238E27FC236}">
                    <a16:creationId xmlns:a16="http://schemas.microsoft.com/office/drawing/2014/main" id="{F8EFC53E-F373-9314-53CD-5A718938142A}"/>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&lt;3&gt;</a:t>
                </a:r>
              </a:p>
            </p:txBody>
          </p:sp>
          <p:sp>
            <p:nvSpPr>
              <p:cNvPr id="138" name="Rectangle 137">
                <a:extLst>
                  <a:ext uri="{FF2B5EF4-FFF2-40B4-BE49-F238E27FC236}">
                    <a16:creationId xmlns:a16="http://schemas.microsoft.com/office/drawing/2014/main" id="{7CCCC72B-CC99-785D-D42A-2AFC2678CC40}"/>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&lt;3&gt;</a:t>
                </a:r>
                <a:endParaRPr kumimoji="0" lang="en-US" b="0" i="0" u="none" strike="noStrike" cap="none" normalizeH="0" baseline="0" dirty="0">
                  <a:ln>
                    <a:noFill/>
                  </a:ln>
                  <a:solidFill>
                    <a:schemeClr val="tx1"/>
                  </a:solidFill>
                  <a:effectLst/>
                  <a:latin typeface="Tahoma" pitchFamily="34" charset="0"/>
                </a:endParaRPr>
              </a:p>
            </p:txBody>
          </p:sp>
          <p:sp>
            <p:nvSpPr>
              <p:cNvPr id="139" name="Oval 138">
                <a:extLst>
                  <a:ext uri="{FF2B5EF4-FFF2-40B4-BE49-F238E27FC236}">
                    <a16:creationId xmlns:a16="http://schemas.microsoft.com/office/drawing/2014/main" id="{AEECAD7F-959A-5C2A-FB46-6EFA68B7A613}"/>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&lt;3&gt;</a:t>
                </a:r>
                <a:endParaRPr kumimoji="0" lang="en-US" b="0" i="0" u="none" strike="noStrike" cap="none" normalizeH="0" baseline="0" dirty="0">
                  <a:ln>
                    <a:noFill/>
                  </a:ln>
                  <a:solidFill>
                    <a:schemeClr val="tx1"/>
                  </a:solidFill>
                  <a:effectLst/>
                  <a:latin typeface="Tahoma" pitchFamily="34" charset="0"/>
                </a:endParaRPr>
              </a:p>
            </p:txBody>
          </p:sp>
          <p:cxnSp>
            <p:nvCxnSpPr>
              <p:cNvPr id="140" name="Straight Arrow Connector 139">
                <a:extLst>
                  <a:ext uri="{FF2B5EF4-FFF2-40B4-BE49-F238E27FC236}">
                    <a16:creationId xmlns:a16="http://schemas.microsoft.com/office/drawing/2014/main" id="{EB356DE1-499B-693E-F979-AA4F3BFA17BA}"/>
                  </a:ext>
                </a:extLst>
              </p:cNvPr>
              <p:cNvCxnSpPr>
                <a:cxnSpLocks/>
                <a:stCxn id="138" idx="0"/>
                <a:endCxn id="139"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Arrow Connector 140">
                <a:extLst>
                  <a:ext uri="{FF2B5EF4-FFF2-40B4-BE49-F238E27FC236}">
                    <a16:creationId xmlns:a16="http://schemas.microsoft.com/office/drawing/2014/main" id="{D33CCF3F-6AF0-E64C-4EF0-40BCF9872E17}"/>
                  </a:ext>
                </a:extLst>
              </p:cNvPr>
              <p:cNvCxnSpPr>
                <a:cxnSpLocks/>
                <a:stCxn id="139" idx="0"/>
                <a:endCxn id="137"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Freeform: Shape 141">
                <a:extLst>
                  <a:ext uri="{FF2B5EF4-FFF2-40B4-BE49-F238E27FC236}">
                    <a16:creationId xmlns:a16="http://schemas.microsoft.com/office/drawing/2014/main" id="{B0265560-544E-E22B-D54D-8B9F0CB1F9D4}"/>
                  </a:ext>
                </a:extLst>
              </p:cNvPr>
              <p:cNvSpPr/>
              <p:nvPr/>
            </p:nvSpPr>
            <p:spPr bwMode="auto">
              <a:xfrm>
                <a:off x="2295331" y="1964305"/>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chemeClr val="accent6">
                    <a:lumMod val="75000"/>
                  </a:schemeClr>
                </a:solidFill>
                <a:prstDash val="solid"/>
                <a:miter lim="800000"/>
                <a:headEnd type="none" w="med" len="med"/>
                <a:tailEnd type="triangle" w="lg" len="lg"/>
              </a:ln>
              <a:effectLst/>
            </p:spPr>
            <p:txBody>
              <a:bodyPr rtlCol="0" anchor="ctr"/>
              <a:lstStyle/>
              <a:p>
                <a:pPr algn="ctr"/>
                <a:endParaRPr lang="en-US"/>
              </a:p>
            </p:txBody>
          </p:sp>
          <p:sp>
            <p:nvSpPr>
              <p:cNvPr id="143" name="Freeform: Shape 142">
                <a:extLst>
                  <a:ext uri="{FF2B5EF4-FFF2-40B4-BE49-F238E27FC236}">
                    <a16:creationId xmlns:a16="http://schemas.microsoft.com/office/drawing/2014/main" id="{C0AA578F-9798-1A7F-A423-E031C64C5BE8}"/>
                  </a:ext>
                </a:extLst>
              </p:cNvPr>
              <p:cNvSpPr/>
              <p:nvPr/>
            </p:nvSpPr>
            <p:spPr bwMode="auto">
              <a:xfrm flipH="1" flipV="1">
                <a:off x="2993488" y="2767490"/>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rgbClr val="00B050"/>
                </a:solidFill>
                <a:prstDash val="solid"/>
                <a:miter lim="800000"/>
                <a:headEnd type="none" w="med" len="med"/>
                <a:tailEnd type="triangle" w="lg" len="lg"/>
              </a:ln>
              <a:effectLst/>
            </p:spPr>
            <p:txBody>
              <a:bodyPr rtlCol="0" anchor="ctr"/>
              <a:lstStyle/>
              <a:p>
                <a:pPr algn="ctr"/>
                <a:endParaRPr lang="en-US"/>
              </a:p>
            </p:txBody>
          </p:sp>
        </p:grpSp>
        <p:grpSp>
          <p:nvGrpSpPr>
            <p:cNvPr id="144" name="Group 143">
              <a:extLst>
                <a:ext uri="{FF2B5EF4-FFF2-40B4-BE49-F238E27FC236}">
                  <a16:creationId xmlns:a16="http://schemas.microsoft.com/office/drawing/2014/main" id="{6966B856-9462-19A5-99B6-911C85629911}"/>
                </a:ext>
              </a:extLst>
            </p:cNvPr>
            <p:cNvGrpSpPr/>
            <p:nvPr/>
          </p:nvGrpSpPr>
          <p:grpSpPr>
            <a:xfrm>
              <a:off x="5127904" y="1319332"/>
              <a:ext cx="2044429" cy="2329574"/>
              <a:chOff x="1882120" y="1352550"/>
              <a:chExt cx="2044429" cy="2329574"/>
            </a:xfrm>
          </p:grpSpPr>
          <p:sp>
            <p:nvSpPr>
              <p:cNvPr id="145" name="Oval 144">
                <a:extLst>
                  <a:ext uri="{FF2B5EF4-FFF2-40B4-BE49-F238E27FC236}">
                    <a16:creationId xmlns:a16="http://schemas.microsoft.com/office/drawing/2014/main" id="{03AB01C7-D502-18E0-3ECC-010DB30ADAE1}"/>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&lt;4&gt;</a:t>
                </a:r>
                <a:endParaRPr kumimoji="0" lang="en-US" b="0" i="0" u="none" strike="noStrike" cap="none" normalizeH="0" baseline="0" dirty="0">
                  <a:ln>
                    <a:noFill/>
                  </a:ln>
                  <a:solidFill>
                    <a:schemeClr val="tx1"/>
                  </a:solidFill>
                  <a:effectLst/>
                  <a:latin typeface="Tahoma" pitchFamily="34" charset="0"/>
                </a:endParaRPr>
              </a:p>
            </p:txBody>
          </p:sp>
          <p:cxnSp>
            <p:nvCxnSpPr>
              <p:cNvPr id="146" name="Straight Arrow Connector 145">
                <a:extLst>
                  <a:ext uri="{FF2B5EF4-FFF2-40B4-BE49-F238E27FC236}">
                    <a16:creationId xmlns:a16="http://schemas.microsoft.com/office/drawing/2014/main" id="{74734F1E-82A9-2AF6-8E26-F9EAAE8643E1}"/>
                  </a:ext>
                </a:extLst>
              </p:cNvPr>
              <p:cNvCxnSpPr>
                <a:cxnSpLocks/>
                <a:stCxn id="145" idx="0"/>
                <a:endCxn id="148"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a:extLst>
                  <a:ext uri="{FF2B5EF4-FFF2-40B4-BE49-F238E27FC236}">
                    <a16:creationId xmlns:a16="http://schemas.microsoft.com/office/drawing/2014/main" id="{171D8818-659B-B109-12B6-48D16EC91B51}"/>
                  </a:ext>
                </a:extLst>
              </p:cNvPr>
              <p:cNvCxnSpPr>
                <a:cxnSpLocks/>
                <a:stCxn id="149" idx="0"/>
                <a:endCxn id="145"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Rectangle 147">
                <a:extLst>
                  <a:ext uri="{FF2B5EF4-FFF2-40B4-BE49-F238E27FC236}">
                    <a16:creationId xmlns:a16="http://schemas.microsoft.com/office/drawing/2014/main" id="{19CA9EB0-6127-BAB4-7E58-FEB2202741EB}"/>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&lt;4&gt;</a:t>
                </a:r>
              </a:p>
            </p:txBody>
          </p:sp>
          <p:sp>
            <p:nvSpPr>
              <p:cNvPr id="149" name="Rectangle 148">
                <a:extLst>
                  <a:ext uri="{FF2B5EF4-FFF2-40B4-BE49-F238E27FC236}">
                    <a16:creationId xmlns:a16="http://schemas.microsoft.com/office/drawing/2014/main" id="{D9F80A98-7AB4-A189-4B74-F6EB22768DCA}"/>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&lt;4&gt;</a:t>
                </a:r>
                <a:endParaRPr kumimoji="0" lang="en-US" b="0" i="0" u="none" strike="noStrike" cap="none" normalizeH="0" baseline="0" dirty="0">
                  <a:ln>
                    <a:noFill/>
                  </a:ln>
                  <a:solidFill>
                    <a:schemeClr val="tx1"/>
                  </a:solidFill>
                  <a:effectLst/>
                  <a:latin typeface="Tahoma" pitchFamily="34" charset="0"/>
                </a:endParaRPr>
              </a:p>
            </p:txBody>
          </p:sp>
          <p:sp>
            <p:nvSpPr>
              <p:cNvPr id="150" name="Oval 149">
                <a:extLst>
                  <a:ext uri="{FF2B5EF4-FFF2-40B4-BE49-F238E27FC236}">
                    <a16:creationId xmlns:a16="http://schemas.microsoft.com/office/drawing/2014/main" id="{AF5BA7F4-38F2-666F-0714-83BFA8929D15}"/>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&lt;4&gt;</a:t>
                </a:r>
                <a:endParaRPr kumimoji="0" lang="en-US" b="0" i="0" u="none" strike="noStrike" cap="none" normalizeH="0" baseline="0" dirty="0">
                  <a:ln>
                    <a:noFill/>
                  </a:ln>
                  <a:solidFill>
                    <a:schemeClr val="tx1"/>
                  </a:solidFill>
                  <a:effectLst/>
                  <a:latin typeface="Tahoma" pitchFamily="34" charset="0"/>
                </a:endParaRPr>
              </a:p>
            </p:txBody>
          </p:sp>
          <p:cxnSp>
            <p:nvCxnSpPr>
              <p:cNvPr id="151" name="Straight Arrow Connector 150">
                <a:extLst>
                  <a:ext uri="{FF2B5EF4-FFF2-40B4-BE49-F238E27FC236}">
                    <a16:creationId xmlns:a16="http://schemas.microsoft.com/office/drawing/2014/main" id="{6E82E385-522C-284C-0D2E-9F56FF22D67C}"/>
                  </a:ext>
                </a:extLst>
              </p:cNvPr>
              <p:cNvCxnSpPr>
                <a:cxnSpLocks/>
                <a:stCxn id="149" idx="0"/>
                <a:endCxn id="150"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Straight Arrow Connector 151">
                <a:extLst>
                  <a:ext uri="{FF2B5EF4-FFF2-40B4-BE49-F238E27FC236}">
                    <a16:creationId xmlns:a16="http://schemas.microsoft.com/office/drawing/2014/main" id="{0512B9EE-F076-8A90-4F3B-3CEF31C38418}"/>
                  </a:ext>
                </a:extLst>
              </p:cNvPr>
              <p:cNvCxnSpPr>
                <a:cxnSpLocks/>
                <a:stCxn id="150" idx="0"/>
                <a:endCxn id="148"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Freeform: Shape 152">
                <a:extLst>
                  <a:ext uri="{FF2B5EF4-FFF2-40B4-BE49-F238E27FC236}">
                    <a16:creationId xmlns:a16="http://schemas.microsoft.com/office/drawing/2014/main" id="{E27EDD96-5273-997E-1DA5-ECFD37DEB5E8}"/>
                  </a:ext>
                </a:extLst>
              </p:cNvPr>
              <p:cNvSpPr/>
              <p:nvPr/>
            </p:nvSpPr>
            <p:spPr bwMode="auto">
              <a:xfrm>
                <a:off x="2295331" y="1964305"/>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chemeClr val="accent6">
                    <a:lumMod val="75000"/>
                  </a:schemeClr>
                </a:solidFill>
                <a:prstDash val="solid"/>
                <a:miter lim="800000"/>
                <a:headEnd type="none" w="med" len="med"/>
                <a:tailEnd type="triangle" w="lg" len="lg"/>
              </a:ln>
              <a:effectLst/>
            </p:spPr>
            <p:txBody>
              <a:bodyPr rtlCol="0" anchor="ctr"/>
              <a:lstStyle/>
              <a:p>
                <a:pPr algn="ctr"/>
                <a:endParaRPr lang="en-US"/>
              </a:p>
            </p:txBody>
          </p:sp>
          <p:sp>
            <p:nvSpPr>
              <p:cNvPr id="154" name="Freeform: Shape 153">
                <a:extLst>
                  <a:ext uri="{FF2B5EF4-FFF2-40B4-BE49-F238E27FC236}">
                    <a16:creationId xmlns:a16="http://schemas.microsoft.com/office/drawing/2014/main" id="{AE902683-64F8-6CBD-BC1A-EFBF7E76CD60}"/>
                  </a:ext>
                </a:extLst>
              </p:cNvPr>
              <p:cNvSpPr/>
              <p:nvPr/>
            </p:nvSpPr>
            <p:spPr bwMode="auto">
              <a:xfrm flipH="1" flipV="1">
                <a:off x="2993488" y="2767490"/>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rgbClr val="00B050"/>
                </a:solidFill>
                <a:prstDash val="solid"/>
                <a:miter lim="800000"/>
                <a:headEnd type="none" w="med" len="med"/>
                <a:tailEnd type="triangle" w="lg" len="lg"/>
              </a:ln>
              <a:effectLst/>
            </p:spPr>
            <p:txBody>
              <a:bodyPr rtlCol="0" anchor="ctr"/>
              <a:lstStyle/>
              <a:p>
                <a:pPr algn="ctr"/>
                <a:endParaRPr lang="en-US"/>
              </a:p>
            </p:txBody>
          </p:sp>
        </p:grpSp>
        <p:grpSp>
          <p:nvGrpSpPr>
            <p:cNvPr id="155" name="Group 154">
              <a:extLst>
                <a:ext uri="{FF2B5EF4-FFF2-40B4-BE49-F238E27FC236}">
                  <a16:creationId xmlns:a16="http://schemas.microsoft.com/office/drawing/2014/main" id="{497729C5-78CA-8DF0-204E-3B158D28B6B0}"/>
                </a:ext>
              </a:extLst>
            </p:cNvPr>
            <p:cNvGrpSpPr/>
            <p:nvPr/>
          </p:nvGrpSpPr>
          <p:grpSpPr>
            <a:xfrm>
              <a:off x="7629331" y="1319332"/>
              <a:ext cx="1153947" cy="2329574"/>
              <a:chOff x="1882120" y="1352550"/>
              <a:chExt cx="1153947" cy="2329574"/>
            </a:xfrm>
          </p:grpSpPr>
          <p:sp>
            <p:nvSpPr>
              <p:cNvPr id="156" name="Oval 155">
                <a:extLst>
                  <a:ext uri="{FF2B5EF4-FFF2-40B4-BE49-F238E27FC236}">
                    <a16:creationId xmlns:a16="http://schemas.microsoft.com/office/drawing/2014/main" id="{D77D9027-A00D-8DE7-A911-DA308EC3FF5D}"/>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&lt;6&gt;</a:t>
                </a:r>
                <a:endParaRPr kumimoji="0" lang="en-US" b="0" i="0" u="none" strike="noStrike" cap="none" normalizeH="0" baseline="0" dirty="0">
                  <a:ln>
                    <a:noFill/>
                  </a:ln>
                  <a:solidFill>
                    <a:schemeClr val="tx1"/>
                  </a:solidFill>
                  <a:effectLst/>
                  <a:latin typeface="Tahoma" pitchFamily="34" charset="0"/>
                </a:endParaRPr>
              </a:p>
            </p:txBody>
          </p:sp>
          <p:cxnSp>
            <p:nvCxnSpPr>
              <p:cNvPr id="157" name="Straight Arrow Connector 156">
                <a:extLst>
                  <a:ext uri="{FF2B5EF4-FFF2-40B4-BE49-F238E27FC236}">
                    <a16:creationId xmlns:a16="http://schemas.microsoft.com/office/drawing/2014/main" id="{13459D78-8789-5888-D166-42AD59DFE9DE}"/>
                  </a:ext>
                </a:extLst>
              </p:cNvPr>
              <p:cNvCxnSpPr>
                <a:cxnSpLocks/>
                <a:stCxn id="156" idx="0"/>
                <a:endCxn id="159"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57">
                <a:extLst>
                  <a:ext uri="{FF2B5EF4-FFF2-40B4-BE49-F238E27FC236}">
                    <a16:creationId xmlns:a16="http://schemas.microsoft.com/office/drawing/2014/main" id="{C5C9395F-59A6-810B-280F-308FF8FA68FA}"/>
                  </a:ext>
                </a:extLst>
              </p:cNvPr>
              <p:cNvCxnSpPr>
                <a:cxnSpLocks/>
                <a:stCxn id="160" idx="0"/>
                <a:endCxn id="156"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Rectangle 158">
                <a:extLst>
                  <a:ext uri="{FF2B5EF4-FFF2-40B4-BE49-F238E27FC236}">
                    <a16:creationId xmlns:a16="http://schemas.microsoft.com/office/drawing/2014/main" id="{D7C03075-973F-E958-CF36-AEB5EC4709DA}"/>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&lt;6&gt;</a:t>
                </a:r>
              </a:p>
            </p:txBody>
          </p:sp>
          <p:sp>
            <p:nvSpPr>
              <p:cNvPr id="160" name="Rectangle 159">
                <a:extLst>
                  <a:ext uri="{FF2B5EF4-FFF2-40B4-BE49-F238E27FC236}">
                    <a16:creationId xmlns:a16="http://schemas.microsoft.com/office/drawing/2014/main" id="{1F653268-04D4-F919-3F63-58AAA1C2419E}"/>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&lt;6&gt;</a:t>
                </a:r>
                <a:endParaRPr kumimoji="0" lang="en-US" b="0" i="0" u="none" strike="noStrike" cap="none" normalizeH="0" baseline="0" dirty="0">
                  <a:ln>
                    <a:noFill/>
                  </a:ln>
                  <a:solidFill>
                    <a:schemeClr val="tx1"/>
                  </a:solidFill>
                  <a:effectLst/>
                  <a:latin typeface="Tahoma" pitchFamily="34" charset="0"/>
                </a:endParaRPr>
              </a:p>
            </p:txBody>
          </p:sp>
          <p:sp>
            <p:nvSpPr>
              <p:cNvPr id="161" name="Oval 160">
                <a:extLst>
                  <a:ext uri="{FF2B5EF4-FFF2-40B4-BE49-F238E27FC236}">
                    <a16:creationId xmlns:a16="http://schemas.microsoft.com/office/drawing/2014/main" id="{F8326A79-F61C-2BC7-C3A0-887CAE7DA3F5}"/>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&lt;6&gt;</a:t>
                </a:r>
                <a:endParaRPr kumimoji="0" lang="en-US" b="0" i="0" u="none" strike="noStrike" cap="none" normalizeH="0" baseline="0" dirty="0">
                  <a:ln>
                    <a:noFill/>
                  </a:ln>
                  <a:solidFill>
                    <a:schemeClr val="tx1"/>
                  </a:solidFill>
                  <a:effectLst/>
                  <a:latin typeface="Tahoma" pitchFamily="34" charset="0"/>
                </a:endParaRPr>
              </a:p>
            </p:txBody>
          </p:sp>
          <p:cxnSp>
            <p:nvCxnSpPr>
              <p:cNvPr id="162" name="Straight Arrow Connector 161">
                <a:extLst>
                  <a:ext uri="{FF2B5EF4-FFF2-40B4-BE49-F238E27FC236}">
                    <a16:creationId xmlns:a16="http://schemas.microsoft.com/office/drawing/2014/main" id="{DE0E364D-D6CC-8E94-EA73-936AA2A9D5E4}"/>
                  </a:ext>
                </a:extLst>
              </p:cNvPr>
              <p:cNvCxnSpPr>
                <a:cxnSpLocks/>
                <a:stCxn id="160" idx="0"/>
                <a:endCxn id="161"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2F4B37CE-7EA9-DA95-D105-2B3347D8BD42}"/>
                  </a:ext>
                </a:extLst>
              </p:cNvPr>
              <p:cNvCxnSpPr>
                <a:cxnSpLocks/>
                <a:stCxn id="161" idx="0"/>
                <a:endCxn id="159"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6" name="Group 165">
              <a:extLst>
                <a:ext uri="{FF2B5EF4-FFF2-40B4-BE49-F238E27FC236}">
                  <a16:creationId xmlns:a16="http://schemas.microsoft.com/office/drawing/2014/main" id="{B37A7466-3DCD-89E6-9EAC-A3F5C408B6EB}"/>
                </a:ext>
              </a:extLst>
            </p:cNvPr>
            <p:cNvGrpSpPr/>
            <p:nvPr/>
          </p:nvGrpSpPr>
          <p:grpSpPr>
            <a:xfrm>
              <a:off x="6385778" y="1323005"/>
              <a:ext cx="2044429" cy="2329574"/>
              <a:chOff x="1882120" y="1352550"/>
              <a:chExt cx="2044429" cy="2329574"/>
            </a:xfrm>
          </p:grpSpPr>
          <p:sp>
            <p:nvSpPr>
              <p:cNvPr id="167" name="Oval 166">
                <a:extLst>
                  <a:ext uri="{FF2B5EF4-FFF2-40B4-BE49-F238E27FC236}">
                    <a16:creationId xmlns:a16="http://schemas.microsoft.com/office/drawing/2014/main" id="{1531C435-1F46-F0C1-1D9A-E7BE8EF68F07}"/>
                  </a:ext>
                </a:extLst>
              </p:cNvPr>
              <p:cNvSpPr/>
              <p:nvPr/>
            </p:nvSpPr>
            <p:spPr bwMode="auto">
              <a:xfrm>
                <a:off x="1882120" y="2157089"/>
                <a:ext cx="521467" cy="483103"/>
              </a:xfrm>
              <a:prstGeom prst="ellipse">
                <a:avLst/>
              </a:prstGeom>
              <a:solidFill>
                <a:schemeClr val="accent2">
                  <a:lumMod val="20000"/>
                  <a:lumOff val="80000"/>
                </a:schemeClr>
              </a:solidFill>
              <a:ln w="19050" cap="flat" cmpd="sng" algn="ctr">
                <a:solidFill>
                  <a:schemeClr val="accent6">
                    <a:lumMod val="50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&lt;5&gt;</a:t>
                </a:r>
                <a:endParaRPr kumimoji="0" lang="en-US" b="0" i="0" u="none" strike="noStrike" cap="none" normalizeH="0" baseline="0" dirty="0">
                  <a:ln>
                    <a:noFill/>
                  </a:ln>
                  <a:solidFill>
                    <a:schemeClr val="tx1"/>
                  </a:solidFill>
                  <a:effectLst/>
                  <a:latin typeface="Tahoma" pitchFamily="34" charset="0"/>
                </a:endParaRPr>
              </a:p>
            </p:txBody>
          </p:sp>
          <p:cxnSp>
            <p:nvCxnSpPr>
              <p:cNvPr id="168" name="Straight Arrow Connector 167">
                <a:extLst>
                  <a:ext uri="{FF2B5EF4-FFF2-40B4-BE49-F238E27FC236}">
                    <a16:creationId xmlns:a16="http://schemas.microsoft.com/office/drawing/2014/main" id="{3AAE5D08-1E2D-C855-05F6-5455747A743E}"/>
                  </a:ext>
                </a:extLst>
              </p:cNvPr>
              <p:cNvCxnSpPr>
                <a:cxnSpLocks/>
                <a:stCxn id="167" idx="0"/>
                <a:endCxn id="170" idx="2"/>
              </p:cNvCxnSpPr>
              <p:nvPr/>
            </p:nvCxnSpPr>
            <p:spPr bwMode="auto">
              <a:xfrm flipV="1">
                <a:off x="2142854" y="1751924"/>
                <a:ext cx="298055" cy="405165"/>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4DE904AE-059D-5A27-4E97-47288FC9D0EF}"/>
                  </a:ext>
                </a:extLst>
              </p:cNvPr>
              <p:cNvCxnSpPr>
                <a:cxnSpLocks/>
                <a:stCxn id="171" idx="0"/>
                <a:endCxn id="167" idx="4"/>
              </p:cNvCxnSpPr>
              <p:nvPr/>
            </p:nvCxnSpPr>
            <p:spPr bwMode="auto">
              <a:xfrm flipH="1" flipV="1">
                <a:off x="2142854" y="2640192"/>
                <a:ext cx="478888" cy="64255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Rectangle 169">
                <a:extLst>
                  <a:ext uri="{FF2B5EF4-FFF2-40B4-BE49-F238E27FC236}">
                    <a16:creationId xmlns:a16="http://schemas.microsoft.com/office/drawing/2014/main" id="{B25725D5-7C41-A3D6-C074-4802AE356EEF}"/>
                  </a:ext>
                </a:extLst>
              </p:cNvPr>
              <p:cNvSpPr/>
              <p:nvPr/>
            </p:nvSpPr>
            <p:spPr bwMode="auto">
              <a:xfrm>
                <a:off x="2180175" y="13525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&lt;5&gt;</a:t>
                </a:r>
              </a:p>
            </p:txBody>
          </p:sp>
          <p:sp>
            <p:nvSpPr>
              <p:cNvPr id="171" name="Rectangle 170">
                <a:extLst>
                  <a:ext uri="{FF2B5EF4-FFF2-40B4-BE49-F238E27FC236}">
                    <a16:creationId xmlns:a16="http://schemas.microsoft.com/office/drawing/2014/main" id="{B38305C8-19FD-AF07-DDC9-76F9953FFBE7}"/>
                  </a:ext>
                </a:extLst>
              </p:cNvPr>
              <p:cNvSpPr/>
              <p:nvPr/>
            </p:nvSpPr>
            <p:spPr bwMode="auto">
              <a:xfrm>
                <a:off x="2361008" y="328275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&lt;5&gt;</a:t>
                </a:r>
                <a:endParaRPr kumimoji="0" lang="en-US" b="0" i="0" u="none" strike="noStrike" cap="none" normalizeH="0" baseline="0" dirty="0">
                  <a:ln>
                    <a:noFill/>
                  </a:ln>
                  <a:solidFill>
                    <a:schemeClr val="tx1"/>
                  </a:solidFill>
                  <a:effectLst/>
                  <a:latin typeface="Tahoma" pitchFamily="34" charset="0"/>
                </a:endParaRPr>
              </a:p>
            </p:txBody>
          </p:sp>
          <p:sp>
            <p:nvSpPr>
              <p:cNvPr id="172" name="Oval 171">
                <a:extLst>
                  <a:ext uri="{FF2B5EF4-FFF2-40B4-BE49-F238E27FC236}">
                    <a16:creationId xmlns:a16="http://schemas.microsoft.com/office/drawing/2014/main" id="{463C2A38-DD9B-4BB5-993A-083F9CD4319B}"/>
                  </a:ext>
                </a:extLst>
              </p:cNvPr>
              <p:cNvSpPr/>
              <p:nvPr/>
            </p:nvSpPr>
            <p:spPr bwMode="auto">
              <a:xfrm>
                <a:off x="2514600" y="2432240"/>
                <a:ext cx="521467" cy="483103"/>
              </a:xfrm>
              <a:prstGeom prst="ellipse">
                <a:avLst/>
              </a:prstGeom>
              <a:solidFill>
                <a:schemeClr val="accent1">
                  <a:lumMod val="40000"/>
                  <a:lumOff val="60000"/>
                </a:schemeClr>
              </a:solidFill>
              <a:ln w="25400" cap="flat" cmpd="sng" algn="ctr">
                <a:solidFill>
                  <a:srgbClr val="00B05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B</a:t>
                </a:r>
                <a:r>
                  <a:rPr kumimoji="0" lang="en-US" b="0" i="0" u="none" strike="noStrike" cap="none" normalizeH="0" baseline="30000" dirty="0">
                    <a:ln>
                      <a:noFill/>
                    </a:ln>
                    <a:solidFill>
                      <a:schemeClr val="tx1"/>
                    </a:solidFill>
                    <a:effectLst/>
                    <a:latin typeface="Tahoma" pitchFamily="34" charset="0"/>
                  </a:rPr>
                  <a:t>&lt;5&gt;</a:t>
                </a:r>
                <a:endParaRPr kumimoji="0" lang="en-US" b="0" i="0" u="none" strike="noStrike" cap="none" normalizeH="0" baseline="0" dirty="0">
                  <a:ln>
                    <a:noFill/>
                  </a:ln>
                  <a:solidFill>
                    <a:schemeClr val="tx1"/>
                  </a:solidFill>
                  <a:effectLst/>
                  <a:latin typeface="Tahoma" pitchFamily="34" charset="0"/>
                </a:endParaRPr>
              </a:p>
            </p:txBody>
          </p:sp>
          <p:cxnSp>
            <p:nvCxnSpPr>
              <p:cNvPr id="173" name="Straight Arrow Connector 172">
                <a:extLst>
                  <a:ext uri="{FF2B5EF4-FFF2-40B4-BE49-F238E27FC236}">
                    <a16:creationId xmlns:a16="http://schemas.microsoft.com/office/drawing/2014/main" id="{FF531DDD-DB9F-DDF5-2612-202171191B23}"/>
                  </a:ext>
                </a:extLst>
              </p:cNvPr>
              <p:cNvCxnSpPr>
                <a:cxnSpLocks/>
                <a:stCxn id="171" idx="0"/>
                <a:endCxn id="172" idx="4"/>
              </p:cNvCxnSpPr>
              <p:nvPr/>
            </p:nvCxnSpPr>
            <p:spPr bwMode="auto">
              <a:xfrm flipV="1">
                <a:off x="2621742" y="2915343"/>
                <a:ext cx="153592" cy="3674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Arrow Connector 173">
                <a:extLst>
                  <a:ext uri="{FF2B5EF4-FFF2-40B4-BE49-F238E27FC236}">
                    <a16:creationId xmlns:a16="http://schemas.microsoft.com/office/drawing/2014/main" id="{940F8DE3-7D3F-F0D9-ED0F-CE2F44749743}"/>
                  </a:ext>
                </a:extLst>
              </p:cNvPr>
              <p:cNvCxnSpPr>
                <a:cxnSpLocks/>
                <a:stCxn id="172" idx="0"/>
                <a:endCxn id="170" idx="2"/>
              </p:cNvCxnSpPr>
              <p:nvPr/>
            </p:nvCxnSpPr>
            <p:spPr bwMode="auto">
              <a:xfrm flipH="1" flipV="1">
                <a:off x="2440909" y="1751924"/>
                <a:ext cx="334425" cy="68031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 name="Freeform: Shape 174">
                <a:extLst>
                  <a:ext uri="{FF2B5EF4-FFF2-40B4-BE49-F238E27FC236}">
                    <a16:creationId xmlns:a16="http://schemas.microsoft.com/office/drawing/2014/main" id="{87D1C31B-1B97-028E-A533-4604AF9F1116}"/>
                  </a:ext>
                </a:extLst>
              </p:cNvPr>
              <p:cNvSpPr/>
              <p:nvPr/>
            </p:nvSpPr>
            <p:spPr bwMode="auto">
              <a:xfrm>
                <a:off x="2295331" y="1964305"/>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chemeClr val="accent6">
                    <a:lumMod val="75000"/>
                  </a:schemeClr>
                </a:solidFill>
                <a:prstDash val="solid"/>
                <a:miter lim="800000"/>
                <a:headEnd type="none" w="med" len="med"/>
                <a:tailEnd type="triangle" w="lg" len="lg"/>
              </a:ln>
              <a:effectLst/>
            </p:spPr>
            <p:txBody>
              <a:bodyPr rtlCol="0" anchor="ctr"/>
              <a:lstStyle/>
              <a:p>
                <a:pPr algn="ctr"/>
                <a:endParaRPr lang="en-US"/>
              </a:p>
            </p:txBody>
          </p:sp>
          <p:sp>
            <p:nvSpPr>
              <p:cNvPr id="176" name="Freeform: Shape 175">
                <a:extLst>
                  <a:ext uri="{FF2B5EF4-FFF2-40B4-BE49-F238E27FC236}">
                    <a16:creationId xmlns:a16="http://schemas.microsoft.com/office/drawing/2014/main" id="{D187138C-48D1-59EC-36F7-87E11AD535D0}"/>
                  </a:ext>
                </a:extLst>
              </p:cNvPr>
              <p:cNvSpPr/>
              <p:nvPr/>
            </p:nvSpPr>
            <p:spPr bwMode="auto">
              <a:xfrm flipH="1" flipV="1">
                <a:off x="2993488" y="2767490"/>
                <a:ext cx="933061" cy="247050"/>
              </a:xfrm>
              <a:custGeom>
                <a:avLst/>
                <a:gdLst>
                  <a:gd name="connsiteX0" fmla="*/ 0 w 933061"/>
                  <a:gd name="connsiteY0" fmla="*/ 247050 h 247050"/>
                  <a:gd name="connsiteX1" fmla="*/ 345232 w 933061"/>
                  <a:gd name="connsiteY1" fmla="*/ 23115 h 247050"/>
                  <a:gd name="connsiteX2" fmla="*/ 615820 w 933061"/>
                  <a:gd name="connsiteY2" fmla="*/ 32446 h 247050"/>
                  <a:gd name="connsiteX3" fmla="*/ 933061 w 933061"/>
                  <a:gd name="connsiteY3" fmla="*/ 247050 h 247050"/>
                </a:gdLst>
                <a:ahLst/>
                <a:cxnLst>
                  <a:cxn ang="0">
                    <a:pos x="connsiteX0" y="connsiteY0"/>
                  </a:cxn>
                  <a:cxn ang="0">
                    <a:pos x="connsiteX1" y="connsiteY1"/>
                  </a:cxn>
                  <a:cxn ang="0">
                    <a:pos x="connsiteX2" y="connsiteY2"/>
                  </a:cxn>
                  <a:cxn ang="0">
                    <a:pos x="connsiteX3" y="connsiteY3"/>
                  </a:cxn>
                </a:cxnLst>
                <a:rect l="l" t="t" r="r" b="b"/>
                <a:pathLst>
                  <a:path w="933061" h="247050">
                    <a:moveTo>
                      <a:pt x="0" y="247050"/>
                    </a:moveTo>
                    <a:cubicBezTo>
                      <a:pt x="121297" y="152966"/>
                      <a:pt x="242595" y="58882"/>
                      <a:pt x="345232" y="23115"/>
                    </a:cubicBezTo>
                    <a:cubicBezTo>
                      <a:pt x="447869" y="-12652"/>
                      <a:pt x="517849" y="-4877"/>
                      <a:pt x="615820" y="32446"/>
                    </a:cubicBezTo>
                    <a:cubicBezTo>
                      <a:pt x="713792" y="69768"/>
                      <a:pt x="823426" y="158409"/>
                      <a:pt x="933061" y="247050"/>
                    </a:cubicBezTo>
                  </a:path>
                </a:pathLst>
              </a:custGeom>
              <a:noFill/>
              <a:ln w="25400" cap="flat" cmpd="sng" algn="ctr">
                <a:solidFill>
                  <a:srgbClr val="00B050"/>
                </a:solidFill>
                <a:prstDash val="solid"/>
                <a:miter lim="800000"/>
                <a:headEnd type="none" w="med" len="med"/>
                <a:tailEnd type="triangle" w="lg" len="lg"/>
              </a:ln>
              <a:effectLst/>
            </p:spPr>
            <p:txBody>
              <a:bodyPr rtlCol="0" anchor="ctr"/>
              <a:lstStyle/>
              <a:p>
                <a:pPr algn="ctr"/>
                <a:endParaRPr lang="en-US"/>
              </a:p>
            </p:txBody>
          </p:sp>
        </p:grpSp>
      </p:grpSp>
      <p:sp>
        <p:nvSpPr>
          <p:cNvPr id="178" name="TextBox 177">
            <a:extLst>
              <a:ext uri="{FF2B5EF4-FFF2-40B4-BE49-F238E27FC236}">
                <a16:creationId xmlns:a16="http://schemas.microsoft.com/office/drawing/2014/main" id="{AEBA8594-D937-0FF9-063C-0B07EB2F2BDA}"/>
              </a:ext>
            </a:extLst>
          </p:cNvPr>
          <p:cNvSpPr txBox="1"/>
          <p:nvPr/>
        </p:nvSpPr>
        <p:spPr>
          <a:xfrm>
            <a:off x="1653219" y="3887958"/>
            <a:ext cx="7328750"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He            said               ,                 “            Teddy         Roosevelt</a:t>
            </a:r>
            <a:endParaRPr lang="en-US" dirty="0"/>
          </a:p>
        </p:txBody>
      </p:sp>
      <p:sp>
        <p:nvSpPr>
          <p:cNvPr id="179" name="TextBox 178">
            <a:extLst>
              <a:ext uri="{FF2B5EF4-FFF2-40B4-BE49-F238E27FC236}">
                <a16:creationId xmlns:a16="http://schemas.microsoft.com/office/drawing/2014/main" id="{1A2BCCCE-2869-E3C4-D981-70A216F87C24}"/>
              </a:ext>
            </a:extLst>
          </p:cNvPr>
          <p:cNvSpPr txBox="1"/>
          <p:nvPr/>
        </p:nvSpPr>
        <p:spPr>
          <a:xfrm>
            <a:off x="301046" y="4367203"/>
            <a:ext cx="1712288"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Acyclic graph</a:t>
            </a:r>
            <a:endParaRPr lang="en-US" dirty="0"/>
          </a:p>
        </p:txBody>
      </p:sp>
      <p:sp>
        <p:nvSpPr>
          <p:cNvPr id="180" name="TextBox 179">
            <a:extLst>
              <a:ext uri="{FF2B5EF4-FFF2-40B4-BE49-F238E27FC236}">
                <a16:creationId xmlns:a16="http://schemas.microsoft.com/office/drawing/2014/main" id="{E9A54A58-D21D-B26A-552A-BFAB32120F71}"/>
              </a:ext>
            </a:extLst>
          </p:cNvPr>
          <p:cNvSpPr txBox="1"/>
          <p:nvPr/>
        </p:nvSpPr>
        <p:spPr>
          <a:xfrm>
            <a:off x="3513494" y="4367203"/>
            <a:ext cx="2094490"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BRRN with LSTM</a:t>
            </a:r>
            <a:endParaRPr lang="en-US" dirty="0"/>
          </a:p>
        </p:txBody>
      </p:sp>
    </p:spTree>
    <p:extLst>
      <p:ext uri="{BB962C8B-B14F-4D97-AF65-F5344CB8AC3E}">
        <p14:creationId xmlns:p14="http://schemas.microsoft.com/office/powerpoint/2010/main" val="3907096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DA639-08F8-AE41-53C0-62F8CA1D0389}"/>
              </a:ext>
            </a:extLst>
          </p:cNvPr>
          <p:cNvSpPr>
            <a:spLocks noGrp="1"/>
          </p:cNvSpPr>
          <p:nvPr>
            <p:ph type="title"/>
          </p:nvPr>
        </p:nvSpPr>
        <p:spPr/>
        <p:txBody>
          <a:bodyPr/>
          <a:lstStyle/>
          <a:p>
            <a:r>
              <a:rPr lang="en-US" dirty="0"/>
              <a:t>Acyclic Graphs</a:t>
            </a:r>
          </a:p>
        </p:txBody>
      </p:sp>
      <p:sp>
        <p:nvSpPr>
          <p:cNvPr id="4" name="Content Placeholder 3">
            <a:extLst>
              <a:ext uri="{FF2B5EF4-FFF2-40B4-BE49-F238E27FC236}">
                <a16:creationId xmlns:a16="http://schemas.microsoft.com/office/drawing/2014/main" id="{2D1F200C-2F14-2D27-F10F-C5EAF53079B1}"/>
              </a:ext>
            </a:extLst>
          </p:cNvPr>
          <p:cNvSpPr>
            <a:spLocks noGrp="1"/>
          </p:cNvSpPr>
          <p:nvPr>
            <p:ph sz="half" idx="2"/>
          </p:nvPr>
        </p:nvSpPr>
        <p:spPr>
          <a:xfrm>
            <a:off x="292199" y="1494383"/>
            <a:ext cx="4463155" cy="765675"/>
          </a:xfrm>
        </p:spPr>
        <p:txBody>
          <a:bodyPr/>
          <a:lstStyle/>
          <a:p>
            <a:r>
              <a:rPr lang="en-US" dirty="0"/>
              <a:t>An </a:t>
            </a:r>
            <a:r>
              <a:rPr lang="en-US" b="1" i="1" dirty="0"/>
              <a:t>acyclic graph </a:t>
            </a:r>
            <a:r>
              <a:rPr lang="en-US" dirty="0"/>
              <a:t>is a graph having no graph cycles. </a:t>
            </a:r>
          </a:p>
          <a:p>
            <a:r>
              <a:rPr lang="en-US" dirty="0"/>
              <a:t>Acyclic graphs are bipartite. </a:t>
            </a:r>
          </a:p>
          <a:p>
            <a:pPr marL="0" indent="0">
              <a:buNone/>
            </a:pPr>
            <a:endParaRPr lang="en-US" dirty="0"/>
          </a:p>
        </p:txBody>
      </p:sp>
      <p:sp>
        <p:nvSpPr>
          <p:cNvPr id="47" name="Content Placeholder 46">
            <a:extLst>
              <a:ext uri="{FF2B5EF4-FFF2-40B4-BE49-F238E27FC236}">
                <a16:creationId xmlns:a16="http://schemas.microsoft.com/office/drawing/2014/main" id="{667F19CD-DA36-3194-F8A3-D2929F600BF1}"/>
              </a:ext>
            </a:extLst>
          </p:cNvPr>
          <p:cNvSpPr>
            <a:spLocks noGrp="1"/>
          </p:cNvSpPr>
          <p:nvPr>
            <p:ph sz="half" idx="10"/>
          </p:nvPr>
        </p:nvSpPr>
        <p:spPr>
          <a:xfrm>
            <a:off x="279377" y="2558995"/>
            <a:ext cx="8175128" cy="1008186"/>
          </a:xfrm>
        </p:spPr>
        <p:txBody>
          <a:bodyPr/>
          <a:lstStyle/>
          <a:p>
            <a:r>
              <a:rPr lang="en-US" sz="1800" dirty="0"/>
              <a:t>A connected acyclic graph is known as a tree, and a possibly disconnected acyclic graph is known as a forest (i.e., a collection of trees). </a:t>
            </a:r>
          </a:p>
          <a:p>
            <a:r>
              <a:rPr lang="en-US" sz="1800" dirty="0"/>
              <a:t>The </a:t>
            </a:r>
            <a:r>
              <a:rPr lang="en-US" sz="1800" b="1" i="1" dirty="0"/>
              <a:t>critical path </a:t>
            </a:r>
            <a:r>
              <a:rPr lang="en-US" sz="1800" dirty="0"/>
              <a:t>is the entire path through the diagram that will take the </a:t>
            </a:r>
            <a:r>
              <a:rPr lang="en-US" sz="1800" b="1" i="1" dirty="0"/>
              <a:t>longest amount of time to complete</a:t>
            </a:r>
            <a:r>
              <a:rPr lang="en-US" sz="1800" dirty="0"/>
              <a:t>. This sets the precedent of what time the whole process needs to be completed by and gives other shorter activities some slack time.</a:t>
            </a:r>
          </a:p>
          <a:p>
            <a:r>
              <a:rPr lang="en-US" sz="1800" dirty="0"/>
              <a:t>For more information you can watch: https://www.youtube.com/watch?v=hSXDdQaVFD4</a:t>
            </a:r>
          </a:p>
          <a:p>
            <a:endParaRPr lang="en-US" sz="1800" dirty="0"/>
          </a:p>
          <a:p>
            <a:endParaRPr lang="en-US" dirty="0"/>
          </a:p>
        </p:txBody>
      </p:sp>
      <p:sp>
        <p:nvSpPr>
          <p:cNvPr id="7" name="Oval 6">
            <a:extLst>
              <a:ext uri="{FF2B5EF4-FFF2-40B4-BE49-F238E27FC236}">
                <a16:creationId xmlns:a16="http://schemas.microsoft.com/office/drawing/2014/main" id="{47212C2D-365F-B449-6A6A-1DD22A9B3CB7}"/>
              </a:ext>
            </a:extLst>
          </p:cNvPr>
          <p:cNvSpPr/>
          <p:nvPr/>
        </p:nvSpPr>
        <p:spPr bwMode="auto">
          <a:xfrm>
            <a:off x="4648200" y="712815"/>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1</a:t>
            </a:r>
          </a:p>
        </p:txBody>
      </p:sp>
      <p:sp>
        <p:nvSpPr>
          <p:cNvPr id="10" name="Oval 9">
            <a:extLst>
              <a:ext uri="{FF2B5EF4-FFF2-40B4-BE49-F238E27FC236}">
                <a16:creationId xmlns:a16="http://schemas.microsoft.com/office/drawing/2014/main" id="{56D0390F-D77D-A885-6472-71D2DCFE7A23}"/>
              </a:ext>
            </a:extLst>
          </p:cNvPr>
          <p:cNvSpPr/>
          <p:nvPr/>
        </p:nvSpPr>
        <p:spPr bwMode="auto">
          <a:xfrm>
            <a:off x="5867400" y="712815"/>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2</a:t>
            </a:r>
          </a:p>
        </p:txBody>
      </p:sp>
      <p:sp>
        <p:nvSpPr>
          <p:cNvPr id="11" name="Oval 10">
            <a:extLst>
              <a:ext uri="{FF2B5EF4-FFF2-40B4-BE49-F238E27FC236}">
                <a16:creationId xmlns:a16="http://schemas.microsoft.com/office/drawing/2014/main" id="{C26E099C-97E6-4867-0C69-936B2DE7556E}"/>
              </a:ext>
            </a:extLst>
          </p:cNvPr>
          <p:cNvSpPr/>
          <p:nvPr/>
        </p:nvSpPr>
        <p:spPr bwMode="auto">
          <a:xfrm>
            <a:off x="5007006" y="1631289"/>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3</a:t>
            </a:r>
          </a:p>
        </p:txBody>
      </p:sp>
      <p:sp>
        <p:nvSpPr>
          <p:cNvPr id="12" name="Oval 11">
            <a:extLst>
              <a:ext uri="{FF2B5EF4-FFF2-40B4-BE49-F238E27FC236}">
                <a16:creationId xmlns:a16="http://schemas.microsoft.com/office/drawing/2014/main" id="{C75187DB-EAE1-9C3A-19CB-8A0C39CF5670}"/>
              </a:ext>
            </a:extLst>
          </p:cNvPr>
          <p:cNvSpPr/>
          <p:nvPr/>
        </p:nvSpPr>
        <p:spPr bwMode="auto">
          <a:xfrm>
            <a:off x="7257495" y="518058"/>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4</a:t>
            </a:r>
          </a:p>
        </p:txBody>
      </p:sp>
      <p:sp>
        <p:nvSpPr>
          <p:cNvPr id="13" name="Oval 12">
            <a:extLst>
              <a:ext uri="{FF2B5EF4-FFF2-40B4-BE49-F238E27FC236}">
                <a16:creationId xmlns:a16="http://schemas.microsoft.com/office/drawing/2014/main" id="{9067D166-46DE-AE72-B516-21B7D19BBB93}"/>
              </a:ext>
            </a:extLst>
          </p:cNvPr>
          <p:cNvSpPr/>
          <p:nvPr/>
        </p:nvSpPr>
        <p:spPr bwMode="auto">
          <a:xfrm>
            <a:off x="6578090" y="1369508"/>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5</a:t>
            </a:r>
          </a:p>
        </p:txBody>
      </p:sp>
      <p:sp>
        <p:nvSpPr>
          <p:cNvPr id="14" name="Oval 13">
            <a:extLst>
              <a:ext uri="{FF2B5EF4-FFF2-40B4-BE49-F238E27FC236}">
                <a16:creationId xmlns:a16="http://schemas.microsoft.com/office/drawing/2014/main" id="{5FF2CA45-ADFE-186C-5A86-CB9A43CBBB3E}"/>
              </a:ext>
            </a:extLst>
          </p:cNvPr>
          <p:cNvSpPr/>
          <p:nvPr/>
        </p:nvSpPr>
        <p:spPr bwMode="auto">
          <a:xfrm>
            <a:off x="6900169" y="2192558"/>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6</a:t>
            </a:r>
          </a:p>
        </p:txBody>
      </p:sp>
      <p:sp>
        <p:nvSpPr>
          <p:cNvPr id="15" name="Oval 14">
            <a:extLst>
              <a:ext uri="{FF2B5EF4-FFF2-40B4-BE49-F238E27FC236}">
                <a16:creationId xmlns:a16="http://schemas.microsoft.com/office/drawing/2014/main" id="{E9E010C9-0DB1-2B6D-4834-6A57B8DC4A93}"/>
              </a:ext>
            </a:extLst>
          </p:cNvPr>
          <p:cNvSpPr/>
          <p:nvPr/>
        </p:nvSpPr>
        <p:spPr bwMode="auto">
          <a:xfrm>
            <a:off x="8179292" y="907571"/>
            <a:ext cx="381000" cy="38951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7</a:t>
            </a:r>
          </a:p>
        </p:txBody>
      </p:sp>
      <p:cxnSp>
        <p:nvCxnSpPr>
          <p:cNvPr id="17" name="Straight Arrow Connector 16">
            <a:extLst>
              <a:ext uri="{FF2B5EF4-FFF2-40B4-BE49-F238E27FC236}">
                <a16:creationId xmlns:a16="http://schemas.microsoft.com/office/drawing/2014/main" id="{653A7C77-7E74-CB8A-9E37-00642F6EFF32}"/>
              </a:ext>
            </a:extLst>
          </p:cNvPr>
          <p:cNvCxnSpPr/>
          <p:nvPr/>
        </p:nvCxnSpPr>
        <p:spPr bwMode="auto">
          <a:xfrm>
            <a:off x="5029200" y="906146"/>
            <a:ext cx="838200" cy="0"/>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1CF4BA54-8F99-E758-BC7A-352D1B4944B2}"/>
              </a:ext>
            </a:extLst>
          </p:cNvPr>
          <p:cNvCxnSpPr>
            <a:endCxn id="12" idx="2"/>
          </p:cNvCxnSpPr>
          <p:nvPr/>
        </p:nvCxnSpPr>
        <p:spPr bwMode="auto">
          <a:xfrm flipV="1">
            <a:off x="6214786" y="712815"/>
            <a:ext cx="1042709" cy="193331"/>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90D2EE77-E355-3F3F-6059-B53BE7110564}"/>
              </a:ext>
            </a:extLst>
          </p:cNvPr>
          <p:cNvCxnSpPr>
            <a:stCxn id="7" idx="5"/>
            <a:endCxn id="11" idx="0"/>
          </p:cNvCxnSpPr>
          <p:nvPr/>
        </p:nvCxnSpPr>
        <p:spPr bwMode="auto">
          <a:xfrm>
            <a:off x="4973404" y="1045285"/>
            <a:ext cx="224102" cy="586004"/>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93334CE9-11D2-BED9-EA44-50785CD79DCE}"/>
              </a:ext>
            </a:extLst>
          </p:cNvPr>
          <p:cNvCxnSpPr>
            <a:stCxn id="11" idx="5"/>
            <a:endCxn id="14" idx="2"/>
          </p:cNvCxnSpPr>
          <p:nvPr/>
        </p:nvCxnSpPr>
        <p:spPr bwMode="auto">
          <a:xfrm>
            <a:off x="5332210" y="1963759"/>
            <a:ext cx="1567959" cy="423556"/>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BF6EFC4B-43F3-7E8C-46D8-F6452D93658C}"/>
              </a:ext>
            </a:extLst>
          </p:cNvPr>
          <p:cNvCxnSpPr>
            <a:stCxn id="10" idx="4"/>
            <a:endCxn id="13" idx="1"/>
          </p:cNvCxnSpPr>
          <p:nvPr/>
        </p:nvCxnSpPr>
        <p:spPr bwMode="auto">
          <a:xfrm>
            <a:off x="6057900" y="1102328"/>
            <a:ext cx="575986" cy="324223"/>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34679CC8-6303-D3B1-3A20-C9AAEFB61883}"/>
              </a:ext>
            </a:extLst>
          </p:cNvPr>
          <p:cNvCxnSpPr>
            <a:stCxn id="14" idx="0"/>
            <a:endCxn id="13" idx="5"/>
          </p:cNvCxnSpPr>
          <p:nvPr/>
        </p:nvCxnSpPr>
        <p:spPr bwMode="auto">
          <a:xfrm flipH="1" flipV="1">
            <a:off x="6903294" y="1701978"/>
            <a:ext cx="187375" cy="490580"/>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363E72FE-937E-88F3-8C91-5F51B2204188}"/>
              </a:ext>
            </a:extLst>
          </p:cNvPr>
          <p:cNvCxnSpPr>
            <a:stCxn id="14" idx="7"/>
            <a:endCxn id="15" idx="3"/>
          </p:cNvCxnSpPr>
          <p:nvPr/>
        </p:nvCxnSpPr>
        <p:spPr bwMode="auto">
          <a:xfrm flipV="1">
            <a:off x="7225373" y="1240041"/>
            <a:ext cx="1009715" cy="1009560"/>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3A96D720-AD5B-11ED-4BCB-CA93CE27243F}"/>
              </a:ext>
            </a:extLst>
          </p:cNvPr>
          <p:cNvCxnSpPr>
            <a:endCxn id="15" idx="1"/>
          </p:cNvCxnSpPr>
          <p:nvPr/>
        </p:nvCxnSpPr>
        <p:spPr bwMode="auto">
          <a:xfrm>
            <a:off x="7531592" y="719338"/>
            <a:ext cx="703496" cy="245276"/>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020C0114-305E-3A10-5702-87AC710054E9}"/>
              </a:ext>
            </a:extLst>
          </p:cNvPr>
          <p:cNvCxnSpPr>
            <a:stCxn id="13" idx="6"/>
            <a:endCxn id="15" idx="2"/>
          </p:cNvCxnSpPr>
          <p:nvPr/>
        </p:nvCxnSpPr>
        <p:spPr bwMode="auto">
          <a:xfrm flipV="1">
            <a:off x="6959090" y="1102328"/>
            <a:ext cx="1220202" cy="461937"/>
          </a:xfrm>
          <a:prstGeom prst="straightConnector1">
            <a:avLst/>
          </a:prstGeom>
          <a:solidFill>
            <a:schemeClr val="accent1"/>
          </a:solidFill>
          <a:ln w="25400" cap="flat" cmpd="sng" algn="ctr">
            <a:solidFill>
              <a:srgbClr val="00206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59978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072695" y="2380759"/>
            <a:ext cx="2996056" cy="646331"/>
          </a:xfrm>
          <a:prstGeom prst="rect">
            <a:avLst/>
          </a:prstGeom>
          <a:noFill/>
        </p:spPr>
        <p:txBody>
          <a:bodyPr wrap="square" rtlCol="0">
            <a:spAutoFit/>
          </a:bodyPr>
          <a:lstStyle/>
          <a:p>
            <a:r>
              <a:rPr lang="en-US" sz="3600" dirty="0">
                <a:solidFill>
                  <a:srgbClr val="333399"/>
                </a:solidFill>
              </a:rPr>
              <a:t>Deep RNN</a:t>
            </a:r>
          </a:p>
        </p:txBody>
      </p:sp>
    </p:spTree>
    <p:extLst>
      <p:ext uri="{BB962C8B-B14F-4D97-AF65-F5344CB8AC3E}">
        <p14:creationId xmlns:p14="http://schemas.microsoft.com/office/powerpoint/2010/main" val="408038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CF2CC-C22D-E62F-CC05-441D6E342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6CAC5-FB7E-6F2E-6026-48F24205F58C}"/>
              </a:ext>
            </a:extLst>
          </p:cNvPr>
          <p:cNvSpPr>
            <a:spLocks noGrp="1"/>
          </p:cNvSpPr>
          <p:nvPr>
            <p:ph type="title"/>
          </p:nvPr>
        </p:nvSpPr>
        <p:spPr>
          <a:xfrm>
            <a:off x="914399" y="285750"/>
            <a:ext cx="8077201" cy="490538"/>
          </a:xfrm>
        </p:spPr>
        <p:txBody>
          <a:bodyPr/>
          <a:lstStyle/>
          <a:p>
            <a:r>
              <a:rPr lang="en-US" dirty="0"/>
              <a:t>The Concept of a Recurrent Neural Networks</a:t>
            </a:r>
          </a:p>
        </p:txBody>
      </p:sp>
      <p:sp>
        <p:nvSpPr>
          <p:cNvPr id="3" name="Content Placeholder 2">
            <a:extLst>
              <a:ext uri="{FF2B5EF4-FFF2-40B4-BE49-F238E27FC236}">
                <a16:creationId xmlns:a16="http://schemas.microsoft.com/office/drawing/2014/main" id="{B90F2B68-5A7B-AE4B-9739-88B357486083}"/>
              </a:ext>
            </a:extLst>
          </p:cNvPr>
          <p:cNvSpPr>
            <a:spLocks noGrp="1"/>
          </p:cNvSpPr>
          <p:nvPr>
            <p:ph sz="quarter" idx="10"/>
          </p:nvPr>
        </p:nvSpPr>
        <p:spPr>
          <a:xfrm>
            <a:off x="252103" y="1278842"/>
            <a:ext cx="5085955" cy="1085850"/>
          </a:xfrm>
        </p:spPr>
        <p:txBody>
          <a:bodyPr/>
          <a:lstStyle/>
          <a:p>
            <a:r>
              <a:rPr lang="en-US" dirty="0"/>
              <a:t>Conceptually, a recurrent neural network  has </a:t>
            </a:r>
          </a:p>
          <a:p>
            <a:pPr lvl="1"/>
            <a:r>
              <a:rPr lang="en-US" dirty="0"/>
              <a:t>an input layer</a:t>
            </a:r>
          </a:p>
          <a:p>
            <a:pPr lvl="1"/>
            <a:r>
              <a:rPr lang="en-US" dirty="0"/>
              <a:t>only one hidden neuron layer connected to itself</a:t>
            </a:r>
          </a:p>
          <a:p>
            <a:pPr lvl="1"/>
            <a:r>
              <a:rPr lang="en-US" dirty="0"/>
              <a:t>an output layer</a:t>
            </a:r>
          </a:p>
        </p:txBody>
      </p:sp>
      <p:sp>
        <p:nvSpPr>
          <p:cNvPr id="4" name="Content Placeholder 3">
            <a:extLst>
              <a:ext uri="{FF2B5EF4-FFF2-40B4-BE49-F238E27FC236}">
                <a16:creationId xmlns:a16="http://schemas.microsoft.com/office/drawing/2014/main" id="{4A464F17-7CB3-A186-593A-8C73E7F6DBC9}"/>
              </a:ext>
            </a:extLst>
          </p:cNvPr>
          <p:cNvSpPr>
            <a:spLocks noGrp="1"/>
          </p:cNvSpPr>
          <p:nvPr>
            <p:ph sz="quarter" idx="11"/>
          </p:nvPr>
        </p:nvSpPr>
        <p:spPr>
          <a:xfrm>
            <a:off x="321908" y="3288762"/>
            <a:ext cx="8500184" cy="527331"/>
          </a:xfrm>
        </p:spPr>
        <p:txBody>
          <a:bodyPr/>
          <a:lstStyle/>
          <a:p>
            <a:r>
              <a:rPr lang="en-US" dirty="0"/>
              <a:t>Such an architecture permits the redirection from the physical dimension of the neural network into the time dimension that allows for the processing of the input of different sizes. .</a:t>
            </a:r>
          </a:p>
        </p:txBody>
      </p:sp>
      <p:sp>
        <p:nvSpPr>
          <p:cNvPr id="5" name="AutoShape 2" descr="Image result for pattern recognition using artificial neural network">
            <a:extLst>
              <a:ext uri="{FF2B5EF4-FFF2-40B4-BE49-F238E27FC236}">
                <a16:creationId xmlns:a16="http://schemas.microsoft.com/office/drawing/2014/main" id="{CCE7EE39-3F67-03C3-2ED4-8AF132D27349}"/>
              </a:ext>
            </a:extLst>
          </p:cNvPr>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45" name="Group 44">
            <a:extLst>
              <a:ext uri="{FF2B5EF4-FFF2-40B4-BE49-F238E27FC236}">
                <a16:creationId xmlns:a16="http://schemas.microsoft.com/office/drawing/2014/main" id="{9B8C14F3-D789-3759-2579-048E3A87FF0E}"/>
              </a:ext>
            </a:extLst>
          </p:cNvPr>
          <p:cNvGrpSpPr/>
          <p:nvPr/>
        </p:nvGrpSpPr>
        <p:grpSpPr>
          <a:xfrm>
            <a:off x="5791200" y="844407"/>
            <a:ext cx="2914651" cy="1844448"/>
            <a:chOff x="5791200" y="844407"/>
            <a:chExt cx="2914651" cy="1844448"/>
          </a:xfrm>
        </p:grpSpPr>
        <p:sp>
          <p:nvSpPr>
            <p:cNvPr id="88" name="TextBox 87">
              <a:extLst>
                <a:ext uri="{FF2B5EF4-FFF2-40B4-BE49-F238E27FC236}">
                  <a16:creationId xmlns:a16="http://schemas.microsoft.com/office/drawing/2014/main" id="{E54CA7A7-EFC4-18A1-F472-5AE96FFBF67A}"/>
                </a:ext>
              </a:extLst>
            </p:cNvPr>
            <p:cNvSpPr txBox="1"/>
            <p:nvPr/>
          </p:nvSpPr>
          <p:spPr>
            <a:xfrm>
              <a:off x="5827977" y="1379351"/>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89" name="Rectangle 88">
              <a:extLst>
                <a:ext uri="{FF2B5EF4-FFF2-40B4-BE49-F238E27FC236}">
                  <a16:creationId xmlns:a16="http://schemas.microsoft.com/office/drawing/2014/main" id="{3D2E9737-BCC8-EEA9-EBF9-FAF03F9E0BCA}"/>
                </a:ext>
              </a:extLst>
            </p:cNvPr>
            <p:cNvSpPr/>
            <p:nvPr/>
          </p:nvSpPr>
          <p:spPr bwMode="auto">
            <a:xfrm>
              <a:off x="5791200" y="1326886"/>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90" name="TextBox 89">
              <a:extLst>
                <a:ext uri="{FF2B5EF4-FFF2-40B4-BE49-F238E27FC236}">
                  <a16:creationId xmlns:a16="http://schemas.microsoft.com/office/drawing/2014/main" id="{E17D11E3-A27F-BED5-36EE-AE72491CD85F}"/>
                </a:ext>
              </a:extLst>
            </p:cNvPr>
            <p:cNvSpPr txBox="1"/>
            <p:nvPr/>
          </p:nvSpPr>
          <p:spPr>
            <a:xfrm>
              <a:off x="5836064" y="1712122"/>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91" name="TextBox 90">
              <a:extLst>
                <a:ext uri="{FF2B5EF4-FFF2-40B4-BE49-F238E27FC236}">
                  <a16:creationId xmlns:a16="http://schemas.microsoft.com/office/drawing/2014/main" id="{105ED9F6-0260-33E1-D1DE-A205962BAD5C}"/>
                </a:ext>
              </a:extLst>
            </p:cNvPr>
            <p:cNvSpPr txBox="1"/>
            <p:nvPr/>
          </p:nvSpPr>
          <p:spPr>
            <a:xfrm>
              <a:off x="5839834" y="1986474"/>
              <a:ext cx="188494" cy="184666"/>
            </a:xfrm>
            <a:prstGeom prst="rect">
              <a:avLst/>
            </a:prstGeom>
            <a:noFill/>
            <a:ln>
              <a:noFill/>
            </a:ln>
          </p:spPr>
          <p:txBody>
            <a:bodyPr wrap="square" lIns="0" tIns="0" rIns="0" bIns="0" rtlCol="0">
              <a:spAutoFit/>
            </a:bodyPr>
            <a:lstStyle/>
            <a:p>
              <a:pPr algn="ctr"/>
              <a:r>
                <a:rPr lang="en-US" sz="1200" dirty="0"/>
                <a:t>…</a:t>
              </a:r>
            </a:p>
          </p:txBody>
        </p:sp>
        <p:sp>
          <p:nvSpPr>
            <p:cNvPr id="92" name="TextBox 91">
              <a:extLst>
                <a:ext uri="{FF2B5EF4-FFF2-40B4-BE49-F238E27FC236}">
                  <a16:creationId xmlns:a16="http://schemas.microsoft.com/office/drawing/2014/main" id="{17DF488B-D4F1-36CA-F16F-E15D63291E09}"/>
                </a:ext>
              </a:extLst>
            </p:cNvPr>
            <p:cNvSpPr txBox="1"/>
            <p:nvPr/>
          </p:nvSpPr>
          <p:spPr>
            <a:xfrm>
              <a:off x="5836064" y="2271992"/>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93" name="Rectangle 92">
              <a:extLst>
                <a:ext uri="{FF2B5EF4-FFF2-40B4-BE49-F238E27FC236}">
                  <a16:creationId xmlns:a16="http://schemas.microsoft.com/office/drawing/2014/main" id="{BF7712C5-2B85-43AB-03B1-E1544D41B656}"/>
                </a:ext>
              </a:extLst>
            </p:cNvPr>
            <p:cNvSpPr/>
            <p:nvPr/>
          </p:nvSpPr>
          <p:spPr bwMode="auto">
            <a:xfrm>
              <a:off x="8424638" y="1561732"/>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94" name="TextBox 93">
              <a:extLst>
                <a:ext uri="{FF2B5EF4-FFF2-40B4-BE49-F238E27FC236}">
                  <a16:creationId xmlns:a16="http://schemas.microsoft.com/office/drawing/2014/main" id="{97264E35-D1FC-D44C-788F-055BA6BC9855}"/>
                </a:ext>
              </a:extLst>
            </p:cNvPr>
            <p:cNvSpPr txBox="1"/>
            <p:nvPr/>
          </p:nvSpPr>
          <p:spPr>
            <a:xfrm>
              <a:off x="8463789" y="1606412"/>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95" name="TextBox 94">
              <a:extLst>
                <a:ext uri="{FF2B5EF4-FFF2-40B4-BE49-F238E27FC236}">
                  <a16:creationId xmlns:a16="http://schemas.microsoft.com/office/drawing/2014/main" id="{B4E72385-4DDD-445A-A9A7-0AD6E2E42481}"/>
                </a:ext>
              </a:extLst>
            </p:cNvPr>
            <p:cNvSpPr txBox="1"/>
            <p:nvPr/>
          </p:nvSpPr>
          <p:spPr>
            <a:xfrm>
              <a:off x="8473271" y="1849216"/>
              <a:ext cx="188494" cy="184666"/>
            </a:xfrm>
            <a:prstGeom prst="rect">
              <a:avLst/>
            </a:prstGeom>
            <a:noFill/>
          </p:spPr>
          <p:txBody>
            <a:bodyPr wrap="square" lIns="0" tIns="0" rIns="0" bIns="0" rtlCol="0">
              <a:spAutoFit/>
            </a:bodyPr>
            <a:lstStyle/>
            <a:p>
              <a:pPr algn="ctr"/>
              <a:r>
                <a:rPr lang="en-US" sz="1200" dirty="0"/>
                <a:t>…</a:t>
              </a:r>
            </a:p>
          </p:txBody>
        </p:sp>
        <p:sp>
          <p:nvSpPr>
            <p:cNvPr id="96" name="TextBox 95">
              <a:extLst>
                <a:ext uri="{FF2B5EF4-FFF2-40B4-BE49-F238E27FC236}">
                  <a16:creationId xmlns:a16="http://schemas.microsoft.com/office/drawing/2014/main" id="{B35E14BC-7925-A293-F23A-6E420D7153AC}"/>
                </a:ext>
              </a:extLst>
            </p:cNvPr>
            <p:cNvSpPr txBox="1"/>
            <p:nvPr/>
          </p:nvSpPr>
          <p:spPr>
            <a:xfrm>
              <a:off x="8469501" y="2109875"/>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9" name="Group 8">
              <a:extLst>
                <a:ext uri="{FF2B5EF4-FFF2-40B4-BE49-F238E27FC236}">
                  <a16:creationId xmlns:a16="http://schemas.microsoft.com/office/drawing/2014/main" id="{42867273-D00D-8817-5D5E-6B54E5D49513}"/>
                </a:ext>
              </a:extLst>
            </p:cNvPr>
            <p:cNvGrpSpPr/>
            <p:nvPr/>
          </p:nvGrpSpPr>
          <p:grpSpPr>
            <a:xfrm>
              <a:off x="6993567" y="1194243"/>
              <a:ext cx="409709" cy="1494612"/>
              <a:chOff x="6201526" y="1646074"/>
              <a:chExt cx="206422" cy="846521"/>
            </a:xfrm>
          </p:grpSpPr>
          <p:sp>
            <p:nvSpPr>
              <p:cNvPr id="22" name="Rectangle 21">
                <a:extLst>
                  <a:ext uri="{FF2B5EF4-FFF2-40B4-BE49-F238E27FC236}">
                    <a16:creationId xmlns:a16="http://schemas.microsoft.com/office/drawing/2014/main" id="{38FB3D22-3FF5-AC36-99CC-6F7C0FA68D8E}"/>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3" name="Oval 22">
                <a:extLst>
                  <a:ext uri="{FF2B5EF4-FFF2-40B4-BE49-F238E27FC236}">
                    <a16:creationId xmlns:a16="http://schemas.microsoft.com/office/drawing/2014/main" id="{5D960D50-D854-1964-8621-BA979B70F3E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 name="Oval 23">
                <a:extLst>
                  <a:ext uri="{FF2B5EF4-FFF2-40B4-BE49-F238E27FC236}">
                    <a16:creationId xmlns:a16="http://schemas.microsoft.com/office/drawing/2014/main" id="{77757BA9-6F2C-8347-2727-393E9BE04117}"/>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5" name="Oval 24">
                <a:extLst>
                  <a:ext uri="{FF2B5EF4-FFF2-40B4-BE49-F238E27FC236}">
                    <a16:creationId xmlns:a16="http://schemas.microsoft.com/office/drawing/2014/main" id="{C5F43FED-58AF-7FCD-CA21-9C69F4A3C9FC}"/>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6" name="Oval 25">
                <a:extLst>
                  <a:ext uri="{FF2B5EF4-FFF2-40B4-BE49-F238E27FC236}">
                    <a16:creationId xmlns:a16="http://schemas.microsoft.com/office/drawing/2014/main" id="{50A56E77-23B0-E8CE-3C06-69887F476A55}"/>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7" name="TextBox 26">
                <a:extLst>
                  <a:ext uri="{FF2B5EF4-FFF2-40B4-BE49-F238E27FC236}">
                    <a16:creationId xmlns:a16="http://schemas.microsoft.com/office/drawing/2014/main" id="{ED4219A3-D30F-4DF0-FF30-45F3AB057C18}"/>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38" name="Straight Arrow Connector 37">
              <a:extLst>
                <a:ext uri="{FF2B5EF4-FFF2-40B4-BE49-F238E27FC236}">
                  <a16:creationId xmlns:a16="http://schemas.microsoft.com/office/drawing/2014/main" id="{0EB89FD4-A533-964C-180D-6FD5D98F6F05}"/>
                </a:ext>
              </a:extLst>
            </p:cNvPr>
            <p:cNvCxnSpPr/>
            <p:nvPr/>
          </p:nvCxnSpPr>
          <p:spPr bwMode="auto">
            <a:xfrm flipV="1">
              <a:off x="6239598" y="1885139"/>
              <a:ext cx="609600" cy="17125"/>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CB7D40C8-77C2-20AB-667A-E3492DDEEB51}"/>
                </a:ext>
              </a:extLst>
            </p:cNvPr>
            <p:cNvCxnSpPr/>
            <p:nvPr/>
          </p:nvCxnSpPr>
          <p:spPr bwMode="auto">
            <a:xfrm flipV="1">
              <a:off x="7609157" y="1862710"/>
              <a:ext cx="609600" cy="17125"/>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Freeform: Shape 39">
              <a:extLst>
                <a:ext uri="{FF2B5EF4-FFF2-40B4-BE49-F238E27FC236}">
                  <a16:creationId xmlns:a16="http://schemas.microsoft.com/office/drawing/2014/main" id="{C18EFE3F-2CE3-0C28-99AC-2CAF3E6AF734}"/>
                </a:ext>
              </a:extLst>
            </p:cNvPr>
            <p:cNvSpPr/>
            <p:nvPr/>
          </p:nvSpPr>
          <p:spPr bwMode="auto">
            <a:xfrm flipV="1">
              <a:off x="6682764" y="1080054"/>
              <a:ext cx="1144493" cy="742993"/>
            </a:xfrm>
            <a:custGeom>
              <a:avLst/>
              <a:gdLst>
                <a:gd name="connsiteX0" fmla="*/ 842349 w 1144493"/>
                <a:gd name="connsiteY0" fmla="*/ 0 h 927013"/>
                <a:gd name="connsiteX1" fmla="*/ 1105396 w 1144493"/>
                <a:gd name="connsiteY1" fmla="*/ 212943 h 927013"/>
                <a:gd name="connsiteX2" fmla="*/ 1130448 w 1144493"/>
                <a:gd name="connsiteY2" fmla="*/ 563672 h 927013"/>
                <a:gd name="connsiteX3" fmla="*/ 980136 w 1144493"/>
                <a:gd name="connsiteY3" fmla="*/ 814192 h 927013"/>
                <a:gd name="connsiteX4" fmla="*/ 554251 w 1144493"/>
                <a:gd name="connsiteY4" fmla="*/ 926926 h 927013"/>
                <a:gd name="connsiteX5" fmla="*/ 190996 w 1144493"/>
                <a:gd name="connsiteY5" fmla="*/ 826718 h 927013"/>
                <a:gd name="connsiteX6" fmla="*/ 40684 w 1144493"/>
                <a:gd name="connsiteY6" fmla="*/ 526093 h 927013"/>
                <a:gd name="connsiteX7" fmla="*/ 3106 w 1144493"/>
                <a:gd name="connsiteY7" fmla="*/ 300625 h 927013"/>
                <a:gd name="connsiteX8" fmla="*/ 103314 w 1144493"/>
                <a:gd name="connsiteY8" fmla="*/ 50104 h 92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493" h="927013">
                  <a:moveTo>
                    <a:pt x="842349" y="0"/>
                  </a:moveTo>
                  <a:cubicBezTo>
                    <a:pt x="949864" y="59499"/>
                    <a:pt x="1057380" y="118998"/>
                    <a:pt x="1105396" y="212943"/>
                  </a:cubicBezTo>
                  <a:cubicBezTo>
                    <a:pt x="1153412" y="306888"/>
                    <a:pt x="1151325" y="463464"/>
                    <a:pt x="1130448" y="563672"/>
                  </a:cubicBezTo>
                  <a:cubicBezTo>
                    <a:pt x="1109571" y="663880"/>
                    <a:pt x="1076169" y="753650"/>
                    <a:pt x="980136" y="814192"/>
                  </a:cubicBezTo>
                  <a:cubicBezTo>
                    <a:pt x="884103" y="874734"/>
                    <a:pt x="685774" y="924838"/>
                    <a:pt x="554251" y="926926"/>
                  </a:cubicBezTo>
                  <a:cubicBezTo>
                    <a:pt x="422728" y="929014"/>
                    <a:pt x="276590" y="893524"/>
                    <a:pt x="190996" y="826718"/>
                  </a:cubicBezTo>
                  <a:cubicBezTo>
                    <a:pt x="105401" y="759913"/>
                    <a:pt x="71999" y="613775"/>
                    <a:pt x="40684" y="526093"/>
                  </a:cubicBezTo>
                  <a:cubicBezTo>
                    <a:pt x="9369" y="438411"/>
                    <a:pt x="-7332" y="379956"/>
                    <a:pt x="3106" y="300625"/>
                  </a:cubicBezTo>
                  <a:cubicBezTo>
                    <a:pt x="13544" y="221294"/>
                    <a:pt x="58429" y="135699"/>
                    <a:pt x="103314" y="50104"/>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4" name="TextBox 43">
              <a:extLst>
                <a:ext uri="{FF2B5EF4-FFF2-40B4-BE49-F238E27FC236}">
                  <a16:creationId xmlns:a16="http://schemas.microsoft.com/office/drawing/2014/main" id="{DF26D58F-96FA-CD64-36B6-F2369ACC02E2}"/>
                </a:ext>
              </a:extLst>
            </p:cNvPr>
            <p:cNvSpPr txBox="1"/>
            <p:nvPr/>
          </p:nvSpPr>
          <p:spPr>
            <a:xfrm>
              <a:off x="6324600" y="844407"/>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spTree>
    <p:extLst>
      <p:ext uri="{BB962C8B-B14F-4D97-AF65-F5344CB8AC3E}">
        <p14:creationId xmlns:p14="http://schemas.microsoft.com/office/powerpoint/2010/main" val="2509325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1393827" y="285750"/>
            <a:ext cx="7445373" cy="490538"/>
          </a:xfrm>
        </p:spPr>
        <p:txBody>
          <a:bodyPr/>
          <a:lstStyle/>
          <a:p>
            <a:r>
              <a:rPr lang="en-US" dirty="0"/>
              <a:t>Deep RNN (DRNN): Through Deep Pass</a:t>
            </a:r>
          </a:p>
        </p:txBody>
      </p:sp>
      <p:sp>
        <p:nvSpPr>
          <p:cNvPr id="179" name="TextBox 178">
            <a:extLst>
              <a:ext uri="{FF2B5EF4-FFF2-40B4-BE49-F238E27FC236}">
                <a16:creationId xmlns:a16="http://schemas.microsoft.com/office/drawing/2014/main" id="{1A2BCCCE-2869-E3C4-D981-70A216F87C24}"/>
              </a:ext>
            </a:extLst>
          </p:cNvPr>
          <p:cNvSpPr txBox="1"/>
          <p:nvPr/>
        </p:nvSpPr>
        <p:spPr>
          <a:xfrm>
            <a:off x="662551" y="4487163"/>
            <a:ext cx="1712288"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Acyclic graph</a:t>
            </a:r>
            <a:endParaRPr lang="en-US" dirty="0"/>
          </a:p>
        </p:txBody>
      </p:sp>
      <p:grpSp>
        <p:nvGrpSpPr>
          <p:cNvPr id="62" name="Group 61">
            <a:extLst>
              <a:ext uri="{FF2B5EF4-FFF2-40B4-BE49-F238E27FC236}">
                <a16:creationId xmlns:a16="http://schemas.microsoft.com/office/drawing/2014/main" id="{22835C2E-5D46-72D6-F469-008D6FF3744E}"/>
              </a:ext>
            </a:extLst>
          </p:cNvPr>
          <p:cNvGrpSpPr/>
          <p:nvPr/>
        </p:nvGrpSpPr>
        <p:grpSpPr>
          <a:xfrm>
            <a:off x="457200" y="1200150"/>
            <a:ext cx="7188620" cy="3238052"/>
            <a:chOff x="454624" y="1428066"/>
            <a:chExt cx="7188620" cy="3238052"/>
          </a:xfrm>
        </p:grpSpPr>
        <p:grpSp>
          <p:nvGrpSpPr>
            <p:cNvPr id="61" name="Group 60">
              <a:extLst>
                <a:ext uri="{FF2B5EF4-FFF2-40B4-BE49-F238E27FC236}">
                  <a16:creationId xmlns:a16="http://schemas.microsoft.com/office/drawing/2014/main" id="{E78233F7-0809-B442-EBE3-DD34B711E395}"/>
                </a:ext>
              </a:extLst>
            </p:cNvPr>
            <p:cNvGrpSpPr/>
            <p:nvPr/>
          </p:nvGrpSpPr>
          <p:grpSpPr>
            <a:xfrm>
              <a:off x="1500755" y="1428066"/>
              <a:ext cx="6142489" cy="3238052"/>
              <a:chOff x="1500755" y="1428066"/>
              <a:chExt cx="6142489" cy="3238052"/>
            </a:xfrm>
          </p:grpSpPr>
          <p:grpSp>
            <p:nvGrpSpPr>
              <p:cNvPr id="193" name="Group 192">
                <a:extLst>
                  <a:ext uri="{FF2B5EF4-FFF2-40B4-BE49-F238E27FC236}">
                    <a16:creationId xmlns:a16="http://schemas.microsoft.com/office/drawing/2014/main" id="{BCA140E3-E46F-9504-6417-48DE870D0B1C}"/>
                  </a:ext>
                </a:extLst>
              </p:cNvPr>
              <p:cNvGrpSpPr/>
              <p:nvPr/>
            </p:nvGrpSpPr>
            <p:grpSpPr>
              <a:xfrm>
                <a:off x="1500755" y="1428066"/>
                <a:ext cx="6142489" cy="3238052"/>
                <a:chOff x="855632" y="1392862"/>
                <a:chExt cx="6142489" cy="3238052"/>
              </a:xfrm>
            </p:grpSpPr>
            <p:sp>
              <p:nvSpPr>
                <p:cNvPr id="16" name="Rectangle 15">
                  <a:extLst>
                    <a:ext uri="{FF2B5EF4-FFF2-40B4-BE49-F238E27FC236}">
                      <a16:creationId xmlns:a16="http://schemas.microsoft.com/office/drawing/2014/main" id="{5DFC4287-5486-447F-F45C-9845A0947C7A}"/>
                    </a:ext>
                  </a:extLst>
                </p:cNvPr>
                <p:cNvSpPr/>
                <p:nvPr/>
              </p:nvSpPr>
              <p:spPr bwMode="auto">
                <a:xfrm>
                  <a:off x="855632" y="2037208"/>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[3]&lt;0&gt;</a:t>
                  </a:r>
                  <a:endParaRPr kumimoji="0" lang="en-US" b="0" i="0" u="none" strike="noStrike" cap="none" normalizeH="0" baseline="0" dirty="0">
                    <a:ln>
                      <a:noFill/>
                    </a:ln>
                    <a:solidFill>
                      <a:schemeClr val="tx1"/>
                    </a:solidFill>
                    <a:effectLst/>
                    <a:latin typeface="Tahoma" pitchFamily="34" charset="0"/>
                  </a:endParaRPr>
                </a:p>
              </p:txBody>
            </p:sp>
            <p:grpSp>
              <p:nvGrpSpPr>
                <p:cNvPr id="76" name="Group 75">
                  <a:extLst>
                    <a:ext uri="{FF2B5EF4-FFF2-40B4-BE49-F238E27FC236}">
                      <a16:creationId xmlns:a16="http://schemas.microsoft.com/office/drawing/2014/main" id="{F7AE630C-08A7-DA5E-C05B-4B07D532FCF8}"/>
                    </a:ext>
                  </a:extLst>
                </p:cNvPr>
                <p:cNvGrpSpPr/>
                <p:nvPr/>
              </p:nvGrpSpPr>
              <p:grpSpPr>
                <a:xfrm>
                  <a:off x="1524000" y="1434641"/>
                  <a:ext cx="1130721" cy="3196273"/>
                  <a:chOff x="1524000" y="1434641"/>
                  <a:chExt cx="1130721" cy="3196273"/>
                </a:xfrm>
              </p:grpSpPr>
              <p:sp>
                <p:nvSpPr>
                  <p:cNvPr id="38" name="Oval 37">
                    <a:extLst>
                      <a:ext uri="{FF2B5EF4-FFF2-40B4-BE49-F238E27FC236}">
                        <a16:creationId xmlns:a16="http://schemas.microsoft.com/office/drawing/2014/main" id="{0E0158E6-E9EC-1696-E1D1-B66E6A875976}"/>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[3]&lt;1&gt;</a:t>
                    </a:r>
                    <a:endParaRPr kumimoji="0" lang="en-US" b="0" i="0" u="none" strike="noStrike" cap="none" normalizeH="0" baseline="0" dirty="0">
                      <a:ln>
                        <a:noFill/>
                      </a:ln>
                      <a:solidFill>
                        <a:schemeClr val="tx1"/>
                      </a:solidFill>
                      <a:effectLst/>
                      <a:latin typeface="Tahoma" pitchFamily="34" charset="0"/>
                    </a:endParaRPr>
                  </a:p>
                </p:txBody>
              </p:sp>
              <p:cxnSp>
                <p:nvCxnSpPr>
                  <p:cNvPr id="39" name="Straight Arrow Connector 38">
                    <a:extLst>
                      <a:ext uri="{FF2B5EF4-FFF2-40B4-BE49-F238E27FC236}">
                        <a16:creationId xmlns:a16="http://schemas.microsoft.com/office/drawing/2014/main" id="{72E3249B-6FBB-09A5-712F-A29491CB0207}"/>
                      </a:ext>
                    </a:extLst>
                  </p:cNvPr>
                  <p:cNvCxnSpPr>
                    <a:cxnSpLocks/>
                    <a:stCxn id="38" idx="0"/>
                    <a:endCxn id="41" idx="2"/>
                  </p:cNvCxnSpPr>
                  <p:nvPr/>
                </p:nvCxnSpPr>
                <p:spPr bwMode="auto">
                  <a:xfrm flipV="1">
                    <a:off x="2309270" y="1683684"/>
                    <a:ext cx="0" cy="31166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a16="http://schemas.microsoft.com/office/drawing/2014/main" id="{A7B801D9-50C9-212B-E058-F432E96E5235}"/>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42" name="Rectangle 41">
                    <a:extLst>
                      <a:ext uri="{FF2B5EF4-FFF2-40B4-BE49-F238E27FC236}">
                        <a16:creationId xmlns:a16="http://schemas.microsoft.com/office/drawing/2014/main" id="{14EFC277-AA4C-0F0A-38E4-526054BAD11D}"/>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cxnSp>
                <p:nvCxnSpPr>
                  <p:cNvPr id="14" name="Straight Arrow Connector 13">
                    <a:extLst>
                      <a:ext uri="{FF2B5EF4-FFF2-40B4-BE49-F238E27FC236}">
                        <a16:creationId xmlns:a16="http://schemas.microsoft.com/office/drawing/2014/main" id="{BA7F3909-B801-D13F-648A-38DDC15D9E77}"/>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a:extLst>
                      <a:ext uri="{FF2B5EF4-FFF2-40B4-BE49-F238E27FC236}">
                        <a16:creationId xmlns:a16="http://schemas.microsoft.com/office/drawing/2014/main" id="{4902D165-6356-87B8-51DB-4BCE6D5F1A6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[2]&lt;1&gt;</a:t>
                    </a:r>
                    <a:endParaRPr kumimoji="0" lang="en-US" b="0" i="0" u="none" strike="noStrike" cap="none" normalizeH="0" baseline="0" dirty="0">
                      <a:ln>
                        <a:noFill/>
                      </a:ln>
                      <a:solidFill>
                        <a:schemeClr val="tx1"/>
                      </a:solidFill>
                      <a:effectLst/>
                      <a:latin typeface="Tahoma" pitchFamily="34" charset="0"/>
                    </a:endParaRPr>
                  </a:p>
                </p:txBody>
              </p:sp>
              <p:cxnSp>
                <p:nvCxnSpPr>
                  <p:cNvPr id="49" name="Straight Arrow Connector 48">
                    <a:extLst>
                      <a:ext uri="{FF2B5EF4-FFF2-40B4-BE49-F238E27FC236}">
                        <a16:creationId xmlns:a16="http://schemas.microsoft.com/office/drawing/2014/main" id="{39FCF8E9-B7F4-415F-FDDF-447DD36C9FC7}"/>
                      </a:ext>
                    </a:extLst>
                  </p:cNvPr>
                  <p:cNvCxnSpPr>
                    <a:cxnSpLocks/>
                    <a:stCxn id="48" idx="0"/>
                    <a:endCxn id="38" idx="4"/>
                  </p:cNvCxnSpPr>
                  <p:nvPr/>
                </p:nvCxnSpPr>
                <p:spPr bwMode="auto">
                  <a:xfrm flipH="1" flipV="1">
                    <a:off x="2309270" y="2478447"/>
                    <a:ext cx="8691" cy="2716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FD95B402-1FC4-58FA-F5AF-CB6DD6AAD9D7}"/>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51">
                    <a:extLst>
                      <a:ext uri="{FF2B5EF4-FFF2-40B4-BE49-F238E27FC236}">
                        <a16:creationId xmlns:a16="http://schemas.microsoft.com/office/drawing/2014/main" id="{73DBFB82-F1EF-764A-857D-94B7E757233B}"/>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[1]&lt;1&gt;</a:t>
                    </a:r>
                    <a:endParaRPr kumimoji="0" lang="en-US" b="0" i="0" u="none" strike="noStrike" cap="none" normalizeH="0" baseline="0" dirty="0">
                      <a:ln>
                        <a:noFill/>
                      </a:ln>
                      <a:solidFill>
                        <a:schemeClr val="tx1"/>
                      </a:solidFill>
                      <a:effectLst/>
                      <a:latin typeface="Tahoma" pitchFamily="34" charset="0"/>
                    </a:endParaRPr>
                  </a:p>
                </p:txBody>
              </p:sp>
              <p:cxnSp>
                <p:nvCxnSpPr>
                  <p:cNvPr id="53" name="Straight Arrow Connector 52">
                    <a:extLst>
                      <a:ext uri="{FF2B5EF4-FFF2-40B4-BE49-F238E27FC236}">
                        <a16:creationId xmlns:a16="http://schemas.microsoft.com/office/drawing/2014/main" id="{6CBD1420-C522-C212-32E5-7BE05BF08D85}"/>
                      </a:ext>
                    </a:extLst>
                  </p:cNvPr>
                  <p:cNvCxnSpPr>
                    <a:cxnSpLocks/>
                    <a:stCxn id="52" idx="0"/>
                    <a:endCxn id="48" idx="4"/>
                  </p:cNvCxnSpPr>
                  <p:nvPr/>
                </p:nvCxnSpPr>
                <p:spPr bwMode="auto">
                  <a:xfrm flipH="1" flipV="1">
                    <a:off x="2317961" y="3233157"/>
                    <a:ext cx="3778"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2B368C57-FEA0-5C18-D0D5-DB6B3098BE84}"/>
                      </a:ext>
                    </a:extLst>
                  </p:cNvPr>
                  <p:cNvCxnSpPr>
                    <a:cxnSpLocks/>
                    <a:stCxn id="42" idx="0"/>
                    <a:endCxn id="52" idx="4"/>
                  </p:cNvCxnSpPr>
                  <p:nvPr/>
                </p:nvCxnSpPr>
                <p:spPr bwMode="auto">
                  <a:xfrm flipV="1">
                    <a:off x="2321739" y="3973900"/>
                    <a:ext cx="0"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2A3F8664-A609-CE59-6307-03BE80040F6E}"/>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a:extLst>
                    <a:ext uri="{FF2B5EF4-FFF2-40B4-BE49-F238E27FC236}">
                      <a16:creationId xmlns:a16="http://schemas.microsoft.com/office/drawing/2014/main" id="{6D43B7BC-C7FC-4CAB-EFB4-03557644E646}"/>
                    </a:ext>
                  </a:extLst>
                </p:cNvPr>
                <p:cNvGrpSpPr/>
                <p:nvPr/>
              </p:nvGrpSpPr>
              <p:grpSpPr>
                <a:xfrm>
                  <a:off x="2646029" y="1434641"/>
                  <a:ext cx="1130721" cy="3196273"/>
                  <a:chOff x="1524000" y="1434641"/>
                  <a:chExt cx="1130721" cy="3196273"/>
                </a:xfrm>
              </p:grpSpPr>
              <p:sp>
                <p:nvSpPr>
                  <p:cNvPr id="78" name="Oval 77">
                    <a:extLst>
                      <a:ext uri="{FF2B5EF4-FFF2-40B4-BE49-F238E27FC236}">
                        <a16:creationId xmlns:a16="http://schemas.microsoft.com/office/drawing/2014/main" id="{AE3CF190-F458-995B-308E-6F4D5B147A78}"/>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[3]&lt;2&gt;</a:t>
                    </a:r>
                    <a:endParaRPr kumimoji="0" lang="en-US" b="0" i="0" u="none" strike="noStrike" cap="none" normalizeH="0" baseline="0" dirty="0">
                      <a:ln>
                        <a:noFill/>
                      </a:ln>
                      <a:solidFill>
                        <a:schemeClr val="tx1"/>
                      </a:solidFill>
                      <a:effectLst/>
                      <a:latin typeface="Tahoma" pitchFamily="34" charset="0"/>
                    </a:endParaRPr>
                  </a:p>
                </p:txBody>
              </p:sp>
              <p:cxnSp>
                <p:nvCxnSpPr>
                  <p:cNvPr id="79" name="Straight Arrow Connector 78">
                    <a:extLst>
                      <a:ext uri="{FF2B5EF4-FFF2-40B4-BE49-F238E27FC236}">
                        <a16:creationId xmlns:a16="http://schemas.microsoft.com/office/drawing/2014/main" id="{ECDC4C27-E005-A406-9670-814EBE55E065}"/>
                      </a:ext>
                    </a:extLst>
                  </p:cNvPr>
                  <p:cNvCxnSpPr>
                    <a:cxnSpLocks/>
                    <a:stCxn id="78" idx="0"/>
                    <a:endCxn id="80" idx="2"/>
                  </p:cNvCxnSpPr>
                  <p:nvPr/>
                </p:nvCxnSpPr>
                <p:spPr bwMode="auto">
                  <a:xfrm flipV="1">
                    <a:off x="2309270" y="1683684"/>
                    <a:ext cx="8691" cy="31166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Rectangle 79">
                    <a:extLst>
                      <a:ext uri="{FF2B5EF4-FFF2-40B4-BE49-F238E27FC236}">
                        <a16:creationId xmlns:a16="http://schemas.microsoft.com/office/drawing/2014/main" id="{A55F5DB9-B7F5-46EB-F627-740B604DA480}"/>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&lt;2&gt;</a:t>
                    </a:r>
                  </a:p>
                </p:txBody>
              </p:sp>
              <p:sp>
                <p:nvSpPr>
                  <p:cNvPr id="81" name="Rectangle 80">
                    <a:extLst>
                      <a:ext uri="{FF2B5EF4-FFF2-40B4-BE49-F238E27FC236}">
                        <a16:creationId xmlns:a16="http://schemas.microsoft.com/office/drawing/2014/main" id="{233E5495-A0E7-263D-05C3-7A877EAB7AD8}"/>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cxnSp>
                <p:nvCxnSpPr>
                  <p:cNvPr id="82" name="Straight Arrow Connector 81">
                    <a:extLst>
                      <a:ext uri="{FF2B5EF4-FFF2-40B4-BE49-F238E27FC236}">
                        <a16:creationId xmlns:a16="http://schemas.microsoft.com/office/drawing/2014/main" id="{DFEAAE6B-1C89-F327-6534-45619D4D90CB}"/>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82">
                    <a:extLst>
                      <a:ext uri="{FF2B5EF4-FFF2-40B4-BE49-F238E27FC236}">
                        <a16:creationId xmlns:a16="http://schemas.microsoft.com/office/drawing/2014/main" id="{DE926300-E75C-95D4-08FF-9402871319C9}"/>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[2]&lt;2&gt;</a:t>
                    </a:r>
                    <a:endParaRPr kumimoji="0" lang="en-US" b="0" i="0" u="none" strike="noStrike" cap="none" normalizeH="0" baseline="0" dirty="0">
                      <a:ln>
                        <a:noFill/>
                      </a:ln>
                      <a:solidFill>
                        <a:schemeClr val="tx1"/>
                      </a:solidFill>
                      <a:effectLst/>
                      <a:latin typeface="Tahoma" pitchFamily="34" charset="0"/>
                    </a:endParaRPr>
                  </a:p>
                </p:txBody>
              </p:sp>
              <p:cxnSp>
                <p:nvCxnSpPr>
                  <p:cNvPr id="84" name="Straight Arrow Connector 83">
                    <a:extLst>
                      <a:ext uri="{FF2B5EF4-FFF2-40B4-BE49-F238E27FC236}">
                        <a16:creationId xmlns:a16="http://schemas.microsoft.com/office/drawing/2014/main" id="{3ACB9735-B877-EFE2-EE40-3193921E93E1}"/>
                      </a:ext>
                    </a:extLst>
                  </p:cNvPr>
                  <p:cNvCxnSpPr>
                    <a:cxnSpLocks/>
                    <a:stCxn id="83" idx="0"/>
                    <a:endCxn id="78" idx="4"/>
                  </p:cNvCxnSpPr>
                  <p:nvPr/>
                </p:nvCxnSpPr>
                <p:spPr bwMode="auto">
                  <a:xfrm flipH="1" flipV="1">
                    <a:off x="2309270" y="2478447"/>
                    <a:ext cx="8691" cy="2716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a:extLst>
                      <a:ext uri="{FF2B5EF4-FFF2-40B4-BE49-F238E27FC236}">
                        <a16:creationId xmlns:a16="http://schemas.microsoft.com/office/drawing/2014/main" id="{62CF8579-D253-900B-A27F-A4BF82006A65}"/>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Oval 85">
                    <a:extLst>
                      <a:ext uri="{FF2B5EF4-FFF2-40B4-BE49-F238E27FC236}">
                        <a16:creationId xmlns:a16="http://schemas.microsoft.com/office/drawing/2014/main" id="{25625474-43DA-73C3-62FE-1D013F9161AC}"/>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[1]&lt;2&gt;</a:t>
                    </a:r>
                    <a:endParaRPr kumimoji="0" lang="en-US" b="0" i="0" u="none" strike="noStrike" cap="none" normalizeH="0" baseline="0" dirty="0">
                      <a:ln>
                        <a:noFill/>
                      </a:ln>
                      <a:solidFill>
                        <a:schemeClr val="tx1"/>
                      </a:solidFill>
                      <a:effectLst/>
                      <a:latin typeface="Tahoma" pitchFamily="34" charset="0"/>
                    </a:endParaRPr>
                  </a:p>
                </p:txBody>
              </p:sp>
              <p:cxnSp>
                <p:nvCxnSpPr>
                  <p:cNvPr id="87" name="Straight Arrow Connector 86">
                    <a:extLst>
                      <a:ext uri="{FF2B5EF4-FFF2-40B4-BE49-F238E27FC236}">
                        <a16:creationId xmlns:a16="http://schemas.microsoft.com/office/drawing/2014/main" id="{B8F684CB-5827-3A03-FA71-F1209859A532}"/>
                      </a:ext>
                    </a:extLst>
                  </p:cNvPr>
                  <p:cNvCxnSpPr>
                    <a:cxnSpLocks/>
                    <a:stCxn id="86" idx="0"/>
                    <a:endCxn id="83" idx="4"/>
                  </p:cNvCxnSpPr>
                  <p:nvPr/>
                </p:nvCxnSpPr>
                <p:spPr bwMode="auto">
                  <a:xfrm flipH="1" flipV="1">
                    <a:off x="2317961" y="3233157"/>
                    <a:ext cx="3778"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92">
                    <a:extLst>
                      <a:ext uri="{FF2B5EF4-FFF2-40B4-BE49-F238E27FC236}">
                        <a16:creationId xmlns:a16="http://schemas.microsoft.com/office/drawing/2014/main" id="{F3574C6D-2A73-39F1-93D3-A2140587B0A0}"/>
                      </a:ext>
                    </a:extLst>
                  </p:cNvPr>
                  <p:cNvCxnSpPr>
                    <a:cxnSpLocks/>
                    <a:stCxn id="81" idx="0"/>
                    <a:endCxn id="86" idx="4"/>
                  </p:cNvCxnSpPr>
                  <p:nvPr/>
                </p:nvCxnSpPr>
                <p:spPr bwMode="auto">
                  <a:xfrm flipV="1">
                    <a:off x="2321739" y="3973900"/>
                    <a:ext cx="0"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C036E8E3-B2B7-D181-9345-BC2FCA436D6B}"/>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a:extLst>
                    <a:ext uri="{FF2B5EF4-FFF2-40B4-BE49-F238E27FC236}">
                      <a16:creationId xmlns:a16="http://schemas.microsoft.com/office/drawing/2014/main" id="{75CC9F1A-90F6-CAE0-B4F3-F1FA6B196A10}"/>
                    </a:ext>
                  </a:extLst>
                </p:cNvPr>
                <p:cNvGrpSpPr/>
                <p:nvPr/>
              </p:nvGrpSpPr>
              <p:grpSpPr>
                <a:xfrm>
                  <a:off x="3784874" y="1424704"/>
                  <a:ext cx="1130721" cy="3196273"/>
                  <a:chOff x="1524000" y="1434641"/>
                  <a:chExt cx="1130721" cy="3196273"/>
                </a:xfrm>
              </p:grpSpPr>
              <p:sp>
                <p:nvSpPr>
                  <p:cNvPr id="96" name="Oval 95">
                    <a:extLst>
                      <a:ext uri="{FF2B5EF4-FFF2-40B4-BE49-F238E27FC236}">
                        <a16:creationId xmlns:a16="http://schemas.microsoft.com/office/drawing/2014/main" id="{C5F5D109-F51F-7755-C5DA-FA82AC53142E}"/>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[3]&lt;3&gt;</a:t>
                    </a:r>
                    <a:endParaRPr kumimoji="0" lang="en-US" b="0" i="0" u="none" strike="noStrike" cap="none" normalizeH="0" baseline="0" dirty="0">
                      <a:ln>
                        <a:noFill/>
                      </a:ln>
                      <a:solidFill>
                        <a:schemeClr val="tx1"/>
                      </a:solidFill>
                      <a:effectLst/>
                      <a:latin typeface="Tahoma" pitchFamily="34" charset="0"/>
                    </a:endParaRPr>
                  </a:p>
                </p:txBody>
              </p:sp>
              <p:cxnSp>
                <p:nvCxnSpPr>
                  <p:cNvPr id="97" name="Straight Arrow Connector 96">
                    <a:extLst>
                      <a:ext uri="{FF2B5EF4-FFF2-40B4-BE49-F238E27FC236}">
                        <a16:creationId xmlns:a16="http://schemas.microsoft.com/office/drawing/2014/main" id="{45C4EDD0-8E65-2A7F-FBA8-B7A347BE326D}"/>
                      </a:ext>
                    </a:extLst>
                  </p:cNvPr>
                  <p:cNvCxnSpPr>
                    <a:cxnSpLocks/>
                    <a:stCxn id="96" idx="0"/>
                    <a:endCxn id="99" idx="2"/>
                  </p:cNvCxnSpPr>
                  <p:nvPr/>
                </p:nvCxnSpPr>
                <p:spPr bwMode="auto">
                  <a:xfrm flipV="1">
                    <a:off x="2309270" y="1683684"/>
                    <a:ext cx="8691" cy="31166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Rectangle 98">
                    <a:extLst>
                      <a:ext uri="{FF2B5EF4-FFF2-40B4-BE49-F238E27FC236}">
                        <a16:creationId xmlns:a16="http://schemas.microsoft.com/office/drawing/2014/main" id="{D4982FC1-6ED1-98C6-41EE-23A67E70795C}"/>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101" name="Rectangle 100">
                    <a:extLst>
                      <a:ext uri="{FF2B5EF4-FFF2-40B4-BE49-F238E27FC236}">
                        <a16:creationId xmlns:a16="http://schemas.microsoft.com/office/drawing/2014/main" id="{FD039EC2-DAAE-9F05-A495-571DCFA2936F}"/>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&lt;3&gt;</a:t>
                    </a:r>
                    <a:endParaRPr kumimoji="0" lang="en-US" b="0" i="0" u="none" strike="noStrike" cap="none" normalizeH="0" baseline="0" dirty="0">
                      <a:ln>
                        <a:noFill/>
                      </a:ln>
                      <a:solidFill>
                        <a:schemeClr val="tx1"/>
                      </a:solidFill>
                      <a:effectLst/>
                      <a:latin typeface="Tahoma" pitchFamily="34" charset="0"/>
                    </a:endParaRPr>
                  </a:p>
                </p:txBody>
              </p:sp>
              <p:cxnSp>
                <p:nvCxnSpPr>
                  <p:cNvPr id="102" name="Straight Arrow Connector 101">
                    <a:extLst>
                      <a:ext uri="{FF2B5EF4-FFF2-40B4-BE49-F238E27FC236}">
                        <a16:creationId xmlns:a16="http://schemas.microsoft.com/office/drawing/2014/main" id="{93ACA4A2-0503-1612-2088-80B697B9E7D2}"/>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Oval 102">
                    <a:extLst>
                      <a:ext uri="{FF2B5EF4-FFF2-40B4-BE49-F238E27FC236}">
                        <a16:creationId xmlns:a16="http://schemas.microsoft.com/office/drawing/2014/main" id="{B2370FE1-E487-0EA5-7784-EC2A2849B1C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[2]&lt;3&gt;</a:t>
                    </a:r>
                    <a:endParaRPr kumimoji="0" lang="en-US" b="0" i="0" u="none" strike="noStrike" cap="none" normalizeH="0" baseline="0" dirty="0">
                      <a:ln>
                        <a:noFill/>
                      </a:ln>
                      <a:solidFill>
                        <a:schemeClr val="tx1"/>
                      </a:solidFill>
                      <a:effectLst/>
                      <a:latin typeface="Tahoma" pitchFamily="34" charset="0"/>
                    </a:endParaRPr>
                  </a:p>
                </p:txBody>
              </p:sp>
              <p:cxnSp>
                <p:nvCxnSpPr>
                  <p:cNvPr id="105" name="Straight Arrow Connector 104">
                    <a:extLst>
                      <a:ext uri="{FF2B5EF4-FFF2-40B4-BE49-F238E27FC236}">
                        <a16:creationId xmlns:a16="http://schemas.microsoft.com/office/drawing/2014/main" id="{2CBC8868-448B-8803-830E-80A054487938}"/>
                      </a:ext>
                    </a:extLst>
                  </p:cNvPr>
                  <p:cNvCxnSpPr>
                    <a:cxnSpLocks/>
                    <a:stCxn id="103" idx="0"/>
                    <a:endCxn id="96" idx="4"/>
                  </p:cNvCxnSpPr>
                  <p:nvPr/>
                </p:nvCxnSpPr>
                <p:spPr bwMode="auto">
                  <a:xfrm flipH="1" flipV="1">
                    <a:off x="2309270" y="2478447"/>
                    <a:ext cx="8691" cy="2716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a:extLst>
                      <a:ext uri="{FF2B5EF4-FFF2-40B4-BE49-F238E27FC236}">
                        <a16:creationId xmlns:a16="http://schemas.microsoft.com/office/drawing/2014/main" id="{4C2E4E79-EFA4-2FD7-4CB2-72E6F3631A6B}"/>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Oval 109">
                    <a:extLst>
                      <a:ext uri="{FF2B5EF4-FFF2-40B4-BE49-F238E27FC236}">
                        <a16:creationId xmlns:a16="http://schemas.microsoft.com/office/drawing/2014/main" id="{2632B1D3-CB1C-4876-1E41-E2E8A5D1F234}"/>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[1]&lt;3&gt;</a:t>
                    </a:r>
                    <a:endParaRPr kumimoji="0" lang="en-US" b="0" i="0" u="none" strike="noStrike" cap="none" normalizeH="0" baseline="0" dirty="0">
                      <a:ln>
                        <a:noFill/>
                      </a:ln>
                      <a:solidFill>
                        <a:schemeClr val="tx1"/>
                      </a:solidFill>
                      <a:effectLst/>
                      <a:latin typeface="Tahoma" pitchFamily="34" charset="0"/>
                    </a:endParaRPr>
                  </a:p>
                </p:txBody>
              </p:sp>
              <p:cxnSp>
                <p:nvCxnSpPr>
                  <p:cNvPr id="111" name="Straight Arrow Connector 110">
                    <a:extLst>
                      <a:ext uri="{FF2B5EF4-FFF2-40B4-BE49-F238E27FC236}">
                        <a16:creationId xmlns:a16="http://schemas.microsoft.com/office/drawing/2014/main" id="{07953E64-58EF-5D4E-B5D6-7F267C1B6AB9}"/>
                      </a:ext>
                    </a:extLst>
                  </p:cNvPr>
                  <p:cNvCxnSpPr>
                    <a:cxnSpLocks/>
                    <a:stCxn id="110" idx="0"/>
                    <a:endCxn id="103" idx="4"/>
                  </p:cNvCxnSpPr>
                  <p:nvPr/>
                </p:nvCxnSpPr>
                <p:spPr bwMode="auto">
                  <a:xfrm flipH="1" flipV="1">
                    <a:off x="2317961" y="3233157"/>
                    <a:ext cx="3778"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Straight Arrow Connector 111">
                    <a:extLst>
                      <a:ext uri="{FF2B5EF4-FFF2-40B4-BE49-F238E27FC236}">
                        <a16:creationId xmlns:a16="http://schemas.microsoft.com/office/drawing/2014/main" id="{A29A7E6E-BD0F-9465-7620-D3EC0A1504E9}"/>
                      </a:ext>
                    </a:extLst>
                  </p:cNvPr>
                  <p:cNvCxnSpPr>
                    <a:cxnSpLocks/>
                    <a:stCxn id="101" idx="0"/>
                    <a:endCxn id="110" idx="4"/>
                  </p:cNvCxnSpPr>
                  <p:nvPr/>
                </p:nvCxnSpPr>
                <p:spPr bwMode="auto">
                  <a:xfrm flipV="1">
                    <a:off x="2321739" y="3973900"/>
                    <a:ext cx="0"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a:extLst>
                      <a:ext uri="{FF2B5EF4-FFF2-40B4-BE49-F238E27FC236}">
                        <a16:creationId xmlns:a16="http://schemas.microsoft.com/office/drawing/2014/main" id="{EA3D63D3-E1B0-AF60-C5FE-58EE95519330}"/>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4" name="Group 113">
                  <a:extLst>
                    <a:ext uri="{FF2B5EF4-FFF2-40B4-BE49-F238E27FC236}">
                      <a16:creationId xmlns:a16="http://schemas.microsoft.com/office/drawing/2014/main" id="{F22E6A6C-E544-8EEE-032B-853388F00601}"/>
                    </a:ext>
                  </a:extLst>
                </p:cNvPr>
                <p:cNvGrpSpPr/>
                <p:nvPr/>
              </p:nvGrpSpPr>
              <p:grpSpPr>
                <a:xfrm>
                  <a:off x="5867400" y="1392862"/>
                  <a:ext cx="1130721" cy="3196273"/>
                  <a:chOff x="1524000" y="1434641"/>
                  <a:chExt cx="1130721" cy="3196273"/>
                </a:xfrm>
              </p:grpSpPr>
              <p:sp>
                <p:nvSpPr>
                  <p:cNvPr id="115" name="Oval 114">
                    <a:extLst>
                      <a:ext uri="{FF2B5EF4-FFF2-40B4-BE49-F238E27FC236}">
                        <a16:creationId xmlns:a16="http://schemas.microsoft.com/office/drawing/2014/main" id="{FC13845F-8614-B4CC-F032-4EF2F883BFD6}"/>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[3]&lt;T&gt;</a:t>
                    </a:r>
                    <a:endParaRPr kumimoji="0" lang="en-US" b="0" i="0" u="none" strike="noStrike" cap="none" normalizeH="0" baseline="0" dirty="0">
                      <a:ln>
                        <a:noFill/>
                      </a:ln>
                      <a:solidFill>
                        <a:schemeClr val="tx1"/>
                      </a:solidFill>
                      <a:effectLst/>
                      <a:latin typeface="Tahoma" pitchFamily="34" charset="0"/>
                    </a:endParaRPr>
                  </a:p>
                </p:txBody>
              </p:sp>
              <p:cxnSp>
                <p:nvCxnSpPr>
                  <p:cNvPr id="116" name="Straight Arrow Connector 115">
                    <a:extLst>
                      <a:ext uri="{FF2B5EF4-FFF2-40B4-BE49-F238E27FC236}">
                        <a16:creationId xmlns:a16="http://schemas.microsoft.com/office/drawing/2014/main" id="{A7486750-6688-D1BA-C611-B8B5A973870B}"/>
                      </a:ext>
                    </a:extLst>
                  </p:cNvPr>
                  <p:cNvCxnSpPr>
                    <a:cxnSpLocks/>
                    <a:stCxn id="115" idx="0"/>
                    <a:endCxn id="117" idx="2"/>
                  </p:cNvCxnSpPr>
                  <p:nvPr/>
                </p:nvCxnSpPr>
                <p:spPr bwMode="auto">
                  <a:xfrm flipV="1">
                    <a:off x="2309270" y="1683684"/>
                    <a:ext cx="8691" cy="31166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Rectangle 116">
                    <a:extLst>
                      <a:ext uri="{FF2B5EF4-FFF2-40B4-BE49-F238E27FC236}">
                        <a16:creationId xmlns:a16="http://schemas.microsoft.com/office/drawing/2014/main" id="{5B56092B-726D-9F8C-A761-4078E2C16E1D}"/>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&lt;T&gt;</a:t>
                    </a:r>
                  </a:p>
                </p:txBody>
              </p:sp>
              <p:sp>
                <p:nvSpPr>
                  <p:cNvPr id="118" name="Rectangle 117">
                    <a:extLst>
                      <a:ext uri="{FF2B5EF4-FFF2-40B4-BE49-F238E27FC236}">
                        <a16:creationId xmlns:a16="http://schemas.microsoft.com/office/drawing/2014/main" id="{FA16EC4D-9D80-638F-5D47-85DE71F33192}"/>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&lt;T&gt;</a:t>
                    </a:r>
                    <a:endParaRPr kumimoji="0" lang="en-US" b="0" i="0" u="none" strike="noStrike" cap="none" normalizeH="0" baseline="0" dirty="0">
                      <a:ln>
                        <a:noFill/>
                      </a:ln>
                      <a:solidFill>
                        <a:schemeClr val="tx1"/>
                      </a:solidFill>
                      <a:effectLst/>
                      <a:latin typeface="Tahoma" pitchFamily="34" charset="0"/>
                    </a:endParaRPr>
                  </a:p>
                </p:txBody>
              </p:sp>
              <p:cxnSp>
                <p:nvCxnSpPr>
                  <p:cNvPr id="119" name="Straight Arrow Connector 118">
                    <a:extLst>
                      <a:ext uri="{FF2B5EF4-FFF2-40B4-BE49-F238E27FC236}">
                        <a16:creationId xmlns:a16="http://schemas.microsoft.com/office/drawing/2014/main" id="{BE12DFD2-BBFD-E676-5F3D-0642E0C21388}"/>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119">
                    <a:extLst>
                      <a:ext uri="{FF2B5EF4-FFF2-40B4-BE49-F238E27FC236}">
                        <a16:creationId xmlns:a16="http://schemas.microsoft.com/office/drawing/2014/main" id="{70D0DFC7-A35F-CA74-D94B-CB669F15FFE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[2]&lt;T&gt;</a:t>
                    </a:r>
                    <a:endParaRPr kumimoji="0" lang="en-US" b="0" i="0" u="none" strike="noStrike" cap="none" normalizeH="0" baseline="0" dirty="0">
                      <a:ln>
                        <a:noFill/>
                      </a:ln>
                      <a:solidFill>
                        <a:schemeClr val="tx1"/>
                      </a:solidFill>
                      <a:effectLst/>
                      <a:latin typeface="Tahoma" pitchFamily="34" charset="0"/>
                    </a:endParaRPr>
                  </a:p>
                </p:txBody>
              </p:sp>
              <p:cxnSp>
                <p:nvCxnSpPr>
                  <p:cNvPr id="121" name="Straight Arrow Connector 120">
                    <a:extLst>
                      <a:ext uri="{FF2B5EF4-FFF2-40B4-BE49-F238E27FC236}">
                        <a16:creationId xmlns:a16="http://schemas.microsoft.com/office/drawing/2014/main" id="{C6DB233A-E012-B39C-4CE9-1CAD82268321}"/>
                      </a:ext>
                    </a:extLst>
                  </p:cNvPr>
                  <p:cNvCxnSpPr>
                    <a:cxnSpLocks/>
                    <a:stCxn id="120" idx="0"/>
                    <a:endCxn id="115" idx="4"/>
                  </p:cNvCxnSpPr>
                  <p:nvPr/>
                </p:nvCxnSpPr>
                <p:spPr bwMode="auto">
                  <a:xfrm flipH="1" flipV="1">
                    <a:off x="2309270" y="2478447"/>
                    <a:ext cx="8691" cy="2716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1240888F-8942-4850-DE8A-24680FA029FC}"/>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Oval 164">
                    <a:extLst>
                      <a:ext uri="{FF2B5EF4-FFF2-40B4-BE49-F238E27FC236}">
                        <a16:creationId xmlns:a16="http://schemas.microsoft.com/office/drawing/2014/main" id="{4A1CB7B5-B062-B79B-D6C3-CE1F3474F715}"/>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[1]&lt;T&gt;</a:t>
                    </a:r>
                    <a:endParaRPr kumimoji="0" lang="en-US" b="0" i="0" u="none" strike="noStrike" cap="none" normalizeH="0" baseline="0" dirty="0">
                      <a:ln>
                        <a:noFill/>
                      </a:ln>
                      <a:solidFill>
                        <a:schemeClr val="tx1"/>
                      </a:solidFill>
                      <a:effectLst/>
                      <a:latin typeface="Tahoma" pitchFamily="34" charset="0"/>
                    </a:endParaRPr>
                  </a:p>
                </p:txBody>
              </p:sp>
              <p:cxnSp>
                <p:nvCxnSpPr>
                  <p:cNvPr id="181" name="Straight Arrow Connector 180">
                    <a:extLst>
                      <a:ext uri="{FF2B5EF4-FFF2-40B4-BE49-F238E27FC236}">
                        <a16:creationId xmlns:a16="http://schemas.microsoft.com/office/drawing/2014/main" id="{9791BE39-08EF-2D88-818B-5ABC85B921A4}"/>
                      </a:ext>
                    </a:extLst>
                  </p:cNvPr>
                  <p:cNvCxnSpPr>
                    <a:cxnSpLocks/>
                    <a:stCxn id="165" idx="0"/>
                    <a:endCxn id="120" idx="4"/>
                  </p:cNvCxnSpPr>
                  <p:nvPr/>
                </p:nvCxnSpPr>
                <p:spPr bwMode="auto">
                  <a:xfrm flipH="1" flipV="1">
                    <a:off x="2317961" y="3233157"/>
                    <a:ext cx="3778"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6C465093-AA11-0869-5AC4-C80D9D2D798C}"/>
                      </a:ext>
                    </a:extLst>
                  </p:cNvPr>
                  <p:cNvCxnSpPr>
                    <a:cxnSpLocks/>
                    <a:stCxn id="118" idx="0"/>
                    <a:endCxn id="165" idx="4"/>
                  </p:cNvCxnSpPr>
                  <p:nvPr/>
                </p:nvCxnSpPr>
                <p:spPr bwMode="auto">
                  <a:xfrm flipV="1">
                    <a:off x="2321739" y="3973900"/>
                    <a:ext cx="0" cy="25764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88351A08-C8DD-4E2E-D707-485CEBC30452}"/>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0" name="Group 189">
                  <a:extLst>
                    <a:ext uri="{FF2B5EF4-FFF2-40B4-BE49-F238E27FC236}">
                      <a16:creationId xmlns:a16="http://schemas.microsoft.com/office/drawing/2014/main" id="{5902D8EE-32E2-952D-0DB8-F1FE27A654F7}"/>
                    </a:ext>
                  </a:extLst>
                </p:cNvPr>
                <p:cNvGrpSpPr/>
                <p:nvPr/>
              </p:nvGrpSpPr>
              <p:grpSpPr>
                <a:xfrm>
                  <a:off x="4915595" y="1940735"/>
                  <a:ext cx="1088180" cy="1878511"/>
                  <a:chOff x="4915595" y="1940735"/>
                  <a:chExt cx="1088180" cy="1878511"/>
                </a:xfrm>
              </p:grpSpPr>
              <p:sp>
                <p:nvSpPr>
                  <p:cNvPr id="184" name="TextBox 183">
                    <a:extLst>
                      <a:ext uri="{FF2B5EF4-FFF2-40B4-BE49-F238E27FC236}">
                        <a16:creationId xmlns:a16="http://schemas.microsoft.com/office/drawing/2014/main" id="{BF37988A-DE8F-20D9-499A-BF5F23C7404A}"/>
                      </a:ext>
                    </a:extLst>
                  </p:cNvPr>
                  <p:cNvSpPr txBox="1"/>
                  <p:nvPr/>
                </p:nvSpPr>
                <p:spPr>
                  <a:xfrm>
                    <a:off x="5383715" y="1940735"/>
                    <a:ext cx="564637" cy="369332"/>
                  </a:xfrm>
                  <a:prstGeom prst="rect">
                    <a:avLst/>
                  </a:prstGeom>
                  <a:noFill/>
                  <a:ln w="19050">
                    <a:noFill/>
                  </a:ln>
                </p:spPr>
                <p:txBody>
                  <a:bodyPr wrap="square">
                    <a:spAutoFit/>
                  </a:bodyPr>
                  <a:lstStyle/>
                  <a:p>
                    <a:r>
                      <a:rPr lang="en-US" b="1" dirty="0"/>
                      <a:t>…</a:t>
                    </a:r>
                    <a:endParaRPr lang="en-US" dirty="0"/>
                  </a:p>
                </p:txBody>
              </p:sp>
              <p:sp>
                <p:nvSpPr>
                  <p:cNvPr id="185" name="TextBox 184">
                    <a:extLst>
                      <a:ext uri="{FF2B5EF4-FFF2-40B4-BE49-F238E27FC236}">
                        <a16:creationId xmlns:a16="http://schemas.microsoft.com/office/drawing/2014/main" id="{E97FF165-6491-A096-6E7B-02A6D53E1912}"/>
                      </a:ext>
                    </a:extLst>
                  </p:cNvPr>
                  <p:cNvSpPr txBox="1"/>
                  <p:nvPr/>
                </p:nvSpPr>
                <p:spPr>
                  <a:xfrm>
                    <a:off x="5426670" y="2729894"/>
                    <a:ext cx="564637" cy="369332"/>
                  </a:xfrm>
                  <a:prstGeom prst="rect">
                    <a:avLst/>
                  </a:prstGeom>
                  <a:noFill/>
                  <a:ln w="19050">
                    <a:noFill/>
                  </a:ln>
                </p:spPr>
                <p:txBody>
                  <a:bodyPr wrap="square">
                    <a:spAutoFit/>
                  </a:bodyPr>
                  <a:lstStyle/>
                  <a:p>
                    <a:r>
                      <a:rPr lang="en-US" b="1" dirty="0"/>
                      <a:t>…</a:t>
                    </a:r>
                    <a:endParaRPr lang="en-US" dirty="0"/>
                  </a:p>
                </p:txBody>
              </p:sp>
              <p:sp>
                <p:nvSpPr>
                  <p:cNvPr id="186" name="TextBox 185">
                    <a:extLst>
                      <a:ext uri="{FF2B5EF4-FFF2-40B4-BE49-F238E27FC236}">
                        <a16:creationId xmlns:a16="http://schemas.microsoft.com/office/drawing/2014/main" id="{48D0C51A-B6DF-037A-862A-3915344ED795}"/>
                      </a:ext>
                    </a:extLst>
                  </p:cNvPr>
                  <p:cNvSpPr txBox="1"/>
                  <p:nvPr/>
                </p:nvSpPr>
                <p:spPr>
                  <a:xfrm>
                    <a:off x="5439138" y="3449914"/>
                    <a:ext cx="564637" cy="369332"/>
                  </a:xfrm>
                  <a:prstGeom prst="rect">
                    <a:avLst/>
                  </a:prstGeom>
                  <a:noFill/>
                  <a:ln w="19050">
                    <a:noFill/>
                  </a:ln>
                </p:spPr>
                <p:txBody>
                  <a:bodyPr wrap="square">
                    <a:spAutoFit/>
                  </a:bodyPr>
                  <a:lstStyle/>
                  <a:p>
                    <a:r>
                      <a:rPr lang="en-US" b="1" dirty="0"/>
                      <a:t>…</a:t>
                    </a:r>
                    <a:endParaRPr lang="en-US" dirty="0"/>
                  </a:p>
                </p:txBody>
              </p:sp>
              <p:cxnSp>
                <p:nvCxnSpPr>
                  <p:cNvPr id="187" name="Straight Arrow Connector 186">
                    <a:extLst>
                      <a:ext uri="{FF2B5EF4-FFF2-40B4-BE49-F238E27FC236}">
                        <a16:creationId xmlns:a16="http://schemas.microsoft.com/office/drawing/2014/main" id="{7E227022-2258-0439-ABD6-95F7FA8184FA}"/>
                      </a:ext>
                    </a:extLst>
                  </p:cNvPr>
                  <p:cNvCxnSpPr>
                    <a:cxnSpLocks/>
                  </p:cNvCxnSpPr>
                  <p:nvPr/>
                </p:nvCxnSpPr>
                <p:spPr bwMode="auto">
                  <a:xfrm>
                    <a:off x="4915595" y="2199986"/>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Straight Arrow Connector 187">
                    <a:extLst>
                      <a:ext uri="{FF2B5EF4-FFF2-40B4-BE49-F238E27FC236}">
                        <a16:creationId xmlns:a16="http://schemas.microsoft.com/office/drawing/2014/main" id="{3756BFB9-B140-695F-0A82-64C726CD9065}"/>
                      </a:ext>
                    </a:extLst>
                  </p:cNvPr>
                  <p:cNvCxnSpPr>
                    <a:cxnSpLocks/>
                  </p:cNvCxnSpPr>
                  <p:nvPr/>
                </p:nvCxnSpPr>
                <p:spPr bwMode="auto">
                  <a:xfrm>
                    <a:off x="4915595" y="2975247"/>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Straight Arrow Connector 188">
                    <a:extLst>
                      <a:ext uri="{FF2B5EF4-FFF2-40B4-BE49-F238E27FC236}">
                        <a16:creationId xmlns:a16="http://schemas.microsoft.com/office/drawing/2014/main" id="{B85FB363-C894-5B35-6605-1F705A4C44A4}"/>
                      </a:ext>
                    </a:extLst>
                  </p:cNvPr>
                  <p:cNvCxnSpPr>
                    <a:cxnSpLocks/>
                  </p:cNvCxnSpPr>
                  <p:nvPr/>
                </p:nvCxnSpPr>
                <p:spPr bwMode="auto">
                  <a:xfrm>
                    <a:off x="4918699" y="3713930"/>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1" name="Rectangle 190">
                  <a:extLst>
                    <a:ext uri="{FF2B5EF4-FFF2-40B4-BE49-F238E27FC236}">
                      <a16:creationId xmlns:a16="http://schemas.microsoft.com/office/drawing/2014/main" id="{6C9A797C-B633-893B-B533-79A7A1914520}"/>
                    </a:ext>
                  </a:extLst>
                </p:cNvPr>
                <p:cNvSpPr/>
                <p:nvPr/>
              </p:nvSpPr>
              <p:spPr bwMode="auto">
                <a:xfrm>
                  <a:off x="863558" y="2789874"/>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[2]&lt;0&gt;</a:t>
                  </a:r>
                  <a:endParaRPr kumimoji="0" lang="en-US" b="0" i="0" u="none" strike="noStrike" cap="none" normalizeH="0" baseline="0" dirty="0">
                    <a:ln>
                      <a:noFill/>
                    </a:ln>
                    <a:solidFill>
                      <a:schemeClr val="tx1"/>
                    </a:solidFill>
                    <a:effectLst/>
                    <a:latin typeface="Tahoma" pitchFamily="34" charset="0"/>
                  </a:endParaRPr>
                </a:p>
              </p:txBody>
            </p:sp>
            <p:sp>
              <p:nvSpPr>
                <p:cNvPr id="192" name="Rectangle 191">
                  <a:extLst>
                    <a:ext uri="{FF2B5EF4-FFF2-40B4-BE49-F238E27FC236}">
                      <a16:creationId xmlns:a16="http://schemas.microsoft.com/office/drawing/2014/main" id="{2F914219-75A7-4EA0-C7B1-760CC94D1413}"/>
                    </a:ext>
                  </a:extLst>
                </p:cNvPr>
                <p:cNvSpPr/>
                <p:nvPr/>
              </p:nvSpPr>
              <p:spPr bwMode="auto">
                <a:xfrm>
                  <a:off x="890897" y="3541244"/>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[1]&lt;0&gt;</a:t>
                  </a:r>
                  <a:endParaRPr kumimoji="0" lang="en-US" b="0" i="0" u="none" strike="noStrike" cap="none" normalizeH="0" baseline="0" dirty="0">
                    <a:ln>
                      <a:noFill/>
                    </a:ln>
                    <a:solidFill>
                      <a:schemeClr val="tx1"/>
                    </a:solidFill>
                    <a:effectLst/>
                    <a:latin typeface="Tahoma" pitchFamily="34" charset="0"/>
                  </a:endParaRPr>
                </a:p>
              </p:txBody>
            </p:sp>
          </p:grpSp>
          <p:grpSp>
            <p:nvGrpSpPr>
              <p:cNvPr id="44" name="Group 43">
                <a:extLst>
                  <a:ext uri="{FF2B5EF4-FFF2-40B4-BE49-F238E27FC236}">
                    <a16:creationId xmlns:a16="http://schemas.microsoft.com/office/drawing/2014/main" id="{40ED1B04-98F2-4AA3-A8CE-503AB3C5F5C7}"/>
                  </a:ext>
                </a:extLst>
              </p:cNvPr>
              <p:cNvGrpSpPr/>
              <p:nvPr/>
            </p:nvGrpSpPr>
            <p:grpSpPr>
              <a:xfrm>
                <a:off x="2169123" y="1717377"/>
                <a:ext cx="5077642" cy="2666240"/>
                <a:chOff x="1308036" y="1554421"/>
                <a:chExt cx="5755128" cy="2563322"/>
              </a:xfrm>
            </p:grpSpPr>
            <p:sp>
              <p:nvSpPr>
                <p:cNvPr id="3" name="Rectangle 2">
                  <a:extLst>
                    <a:ext uri="{FF2B5EF4-FFF2-40B4-BE49-F238E27FC236}">
                      <a16:creationId xmlns:a16="http://schemas.microsoft.com/office/drawing/2014/main" id="{C90205F3-9002-C4B3-DFE9-103E7F9A8FFD}"/>
                    </a:ext>
                  </a:extLst>
                </p:cNvPr>
                <p:cNvSpPr/>
                <p:nvPr/>
              </p:nvSpPr>
              <p:spPr bwMode="auto">
                <a:xfrm>
                  <a:off x="5174970"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4" name="Rectangle 3">
                  <a:extLst>
                    <a:ext uri="{FF2B5EF4-FFF2-40B4-BE49-F238E27FC236}">
                      <a16:creationId xmlns:a16="http://schemas.microsoft.com/office/drawing/2014/main" id="{A131CB96-B837-7970-C1C8-1E1E740BF6DD}"/>
                    </a:ext>
                  </a:extLst>
                </p:cNvPr>
                <p:cNvSpPr/>
                <p:nvPr/>
              </p:nvSpPr>
              <p:spPr bwMode="auto">
                <a:xfrm>
                  <a:off x="5186904"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5" name="Rectangle 4">
                  <a:extLst>
                    <a:ext uri="{FF2B5EF4-FFF2-40B4-BE49-F238E27FC236}">
                      <a16:creationId xmlns:a16="http://schemas.microsoft.com/office/drawing/2014/main" id="{111786E2-EA4B-5063-73E2-3FB8ED0E390F}"/>
                    </a:ext>
                  </a:extLst>
                </p:cNvPr>
                <p:cNvSpPr/>
                <p:nvPr/>
              </p:nvSpPr>
              <p:spPr bwMode="auto">
                <a:xfrm>
                  <a:off x="5210836"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6" name="Rectangle 5">
                  <a:extLst>
                    <a:ext uri="{FF2B5EF4-FFF2-40B4-BE49-F238E27FC236}">
                      <a16:creationId xmlns:a16="http://schemas.microsoft.com/office/drawing/2014/main" id="{EFF7572B-4A4E-841D-C426-AB97CDDEC2F7}"/>
                    </a:ext>
                  </a:extLst>
                </p:cNvPr>
                <p:cNvSpPr/>
                <p:nvPr/>
              </p:nvSpPr>
              <p:spPr bwMode="auto">
                <a:xfrm>
                  <a:off x="4161588" y="2257260"/>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7" name="Rectangle 6">
                  <a:extLst>
                    <a:ext uri="{FF2B5EF4-FFF2-40B4-BE49-F238E27FC236}">
                      <a16:creationId xmlns:a16="http://schemas.microsoft.com/office/drawing/2014/main" id="{5CF58A86-0D2F-B8D9-993B-9307FE3B3424}"/>
                    </a:ext>
                  </a:extLst>
                </p:cNvPr>
                <p:cNvSpPr/>
                <p:nvPr/>
              </p:nvSpPr>
              <p:spPr bwMode="auto">
                <a:xfrm>
                  <a:off x="4117466" y="2971379"/>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8" name="Rectangle 7">
                  <a:extLst>
                    <a:ext uri="{FF2B5EF4-FFF2-40B4-BE49-F238E27FC236}">
                      <a16:creationId xmlns:a16="http://schemas.microsoft.com/office/drawing/2014/main" id="{F99F977F-C586-F990-C624-0ED795CD8A4C}"/>
                    </a:ext>
                  </a:extLst>
                </p:cNvPr>
                <p:cNvSpPr/>
                <p:nvPr/>
              </p:nvSpPr>
              <p:spPr bwMode="auto">
                <a:xfrm>
                  <a:off x="4202362" y="3770220"/>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9" name="Rectangle 8">
                  <a:extLst>
                    <a:ext uri="{FF2B5EF4-FFF2-40B4-BE49-F238E27FC236}">
                      <a16:creationId xmlns:a16="http://schemas.microsoft.com/office/drawing/2014/main" id="{A7F82A4C-0D74-762B-10F2-BCB0B2248969}"/>
                    </a:ext>
                  </a:extLst>
                </p:cNvPr>
                <p:cNvSpPr/>
                <p:nvPr/>
              </p:nvSpPr>
              <p:spPr bwMode="auto">
                <a:xfrm>
                  <a:off x="4176776" y="1562270"/>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11" name="Rectangle 10">
                  <a:extLst>
                    <a:ext uri="{FF2B5EF4-FFF2-40B4-BE49-F238E27FC236}">
                      <a16:creationId xmlns:a16="http://schemas.microsoft.com/office/drawing/2014/main" id="{97AAF836-F730-665F-BC17-79103B8B2BBE}"/>
                    </a:ext>
                  </a:extLst>
                </p:cNvPr>
                <p:cNvSpPr/>
                <p:nvPr/>
              </p:nvSpPr>
              <p:spPr bwMode="auto">
                <a:xfrm>
                  <a:off x="3871540"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12" name="Rectangle 11">
                  <a:extLst>
                    <a:ext uri="{FF2B5EF4-FFF2-40B4-BE49-F238E27FC236}">
                      <a16:creationId xmlns:a16="http://schemas.microsoft.com/office/drawing/2014/main" id="{05883314-20C9-FEF5-D26F-B237C62FB49C}"/>
                    </a:ext>
                  </a:extLst>
                </p:cNvPr>
                <p:cNvSpPr/>
                <p:nvPr/>
              </p:nvSpPr>
              <p:spPr bwMode="auto">
                <a:xfrm>
                  <a:off x="3883474"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13" name="Rectangle 12">
                  <a:extLst>
                    <a:ext uri="{FF2B5EF4-FFF2-40B4-BE49-F238E27FC236}">
                      <a16:creationId xmlns:a16="http://schemas.microsoft.com/office/drawing/2014/main" id="{DDF239D3-4A09-47B0-0B65-CDC838351590}"/>
                    </a:ext>
                  </a:extLst>
                </p:cNvPr>
                <p:cNvSpPr/>
                <p:nvPr/>
              </p:nvSpPr>
              <p:spPr bwMode="auto">
                <a:xfrm>
                  <a:off x="3933018"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15" name="Rectangle 14">
                  <a:extLst>
                    <a:ext uri="{FF2B5EF4-FFF2-40B4-BE49-F238E27FC236}">
                      <a16:creationId xmlns:a16="http://schemas.microsoft.com/office/drawing/2014/main" id="{161FB40B-E550-4401-414F-E941E4868993}"/>
                    </a:ext>
                  </a:extLst>
                </p:cNvPr>
                <p:cNvSpPr/>
                <p:nvPr/>
              </p:nvSpPr>
              <p:spPr bwMode="auto">
                <a:xfrm>
                  <a:off x="2876133" y="2265249"/>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17" name="Rectangle 16">
                  <a:extLst>
                    <a:ext uri="{FF2B5EF4-FFF2-40B4-BE49-F238E27FC236}">
                      <a16:creationId xmlns:a16="http://schemas.microsoft.com/office/drawing/2014/main" id="{E134F494-52B1-85BD-E4C2-59029A073526}"/>
                    </a:ext>
                  </a:extLst>
                </p:cNvPr>
                <p:cNvSpPr/>
                <p:nvPr/>
              </p:nvSpPr>
              <p:spPr bwMode="auto">
                <a:xfrm>
                  <a:off x="2822379" y="3012373"/>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18" name="Rectangle 17">
                  <a:extLst>
                    <a:ext uri="{FF2B5EF4-FFF2-40B4-BE49-F238E27FC236}">
                      <a16:creationId xmlns:a16="http://schemas.microsoft.com/office/drawing/2014/main" id="{B57BC554-E4FA-F6B7-A7D7-852C766EE9CC}"/>
                    </a:ext>
                  </a:extLst>
                </p:cNvPr>
                <p:cNvSpPr/>
                <p:nvPr/>
              </p:nvSpPr>
              <p:spPr bwMode="auto">
                <a:xfrm>
                  <a:off x="2897988" y="3785971"/>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19" name="Rectangle 18">
                  <a:extLst>
                    <a:ext uri="{FF2B5EF4-FFF2-40B4-BE49-F238E27FC236}">
                      <a16:creationId xmlns:a16="http://schemas.microsoft.com/office/drawing/2014/main" id="{4DB88D20-54C6-A1F3-A8E2-1787151CB0E5}"/>
                    </a:ext>
                  </a:extLst>
                </p:cNvPr>
                <p:cNvSpPr/>
                <p:nvPr/>
              </p:nvSpPr>
              <p:spPr bwMode="auto">
                <a:xfrm>
                  <a:off x="2872427" y="1570701"/>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20" name="Rectangle 19">
                  <a:extLst>
                    <a:ext uri="{FF2B5EF4-FFF2-40B4-BE49-F238E27FC236}">
                      <a16:creationId xmlns:a16="http://schemas.microsoft.com/office/drawing/2014/main" id="{74B56074-C666-DA34-3824-05C631E50C8A}"/>
                    </a:ext>
                  </a:extLst>
                </p:cNvPr>
                <p:cNvSpPr/>
                <p:nvPr/>
              </p:nvSpPr>
              <p:spPr bwMode="auto">
                <a:xfrm>
                  <a:off x="2637179"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21" name="Rectangle 20">
                  <a:extLst>
                    <a:ext uri="{FF2B5EF4-FFF2-40B4-BE49-F238E27FC236}">
                      <a16:creationId xmlns:a16="http://schemas.microsoft.com/office/drawing/2014/main" id="{D713DE51-1A54-03CF-F9F5-988E3EDC89ED}"/>
                    </a:ext>
                  </a:extLst>
                </p:cNvPr>
                <p:cNvSpPr/>
                <p:nvPr/>
              </p:nvSpPr>
              <p:spPr bwMode="auto">
                <a:xfrm>
                  <a:off x="2649113"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22" name="Rectangle 21">
                  <a:extLst>
                    <a:ext uri="{FF2B5EF4-FFF2-40B4-BE49-F238E27FC236}">
                      <a16:creationId xmlns:a16="http://schemas.microsoft.com/office/drawing/2014/main" id="{4FAF9910-A530-4527-F819-B307BC7AB13A}"/>
                    </a:ext>
                  </a:extLst>
                </p:cNvPr>
                <p:cNvSpPr/>
                <p:nvPr/>
              </p:nvSpPr>
              <p:spPr bwMode="auto">
                <a:xfrm>
                  <a:off x="2698657"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23" name="Rectangle 22">
                  <a:extLst>
                    <a:ext uri="{FF2B5EF4-FFF2-40B4-BE49-F238E27FC236}">
                      <a16:creationId xmlns:a16="http://schemas.microsoft.com/office/drawing/2014/main" id="{15C26792-14F1-7009-1842-3EC25CCF76E7}"/>
                    </a:ext>
                  </a:extLst>
                </p:cNvPr>
                <p:cNvSpPr/>
                <p:nvPr/>
              </p:nvSpPr>
              <p:spPr bwMode="auto">
                <a:xfrm>
                  <a:off x="1632913" y="2265249"/>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24" name="Rectangle 23">
                  <a:extLst>
                    <a:ext uri="{FF2B5EF4-FFF2-40B4-BE49-F238E27FC236}">
                      <a16:creationId xmlns:a16="http://schemas.microsoft.com/office/drawing/2014/main" id="{B658E17D-2A25-D281-8880-E59718CEB485}"/>
                    </a:ext>
                  </a:extLst>
                </p:cNvPr>
                <p:cNvSpPr/>
                <p:nvPr/>
              </p:nvSpPr>
              <p:spPr bwMode="auto">
                <a:xfrm>
                  <a:off x="1579158" y="3012373"/>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25" name="Rectangle 24">
                  <a:extLst>
                    <a:ext uri="{FF2B5EF4-FFF2-40B4-BE49-F238E27FC236}">
                      <a16:creationId xmlns:a16="http://schemas.microsoft.com/office/drawing/2014/main" id="{7AE34347-EC39-DCA6-3CBA-5C67902B14FE}"/>
                    </a:ext>
                  </a:extLst>
                </p:cNvPr>
                <p:cNvSpPr/>
                <p:nvPr/>
              </p:nvSpPr>
              <p:spPr bwMode="auto">
                <a:xfrm>
                  <a:off x="1654767" y="3785972"/>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26" name="Rectangle 25">
                  <a:extLst>
                    <a:ext uri="{FF2B5EF4-FFF2-40B4-BE49-F238E27FC236}">
                      <a16:creationId xmlns:a16="http://schemas.microsoft.com/office/drawing/2014/main" id="{E13C5E55-0655-1ED5-3391-8EA35ABE34A1}"/>
                    </a:ext>
                  </a:extLst>
                </p:cNvPr>
                <p:cNvSpPr/>
                <p:nvPr/>
              </p:nvSpPr>
              <p:spPr bwMode="auto">
                <a:xfrm>
                  <a:off x="1629206" y="1570701"/>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30" name="Rectangle 29">
                  <a:extLst>
                    <a:ext uri="{FF2B5EF4-FFF2-40B4-BE49-F238E27FC236}">
                      <a16:creationId xmlns:a16="http://schemas.microsoft.com/office/drawing/2014/main" id="{4BCF89DD-B406-CEF6-4A9F-DD63BFF1534A}"/>
                    </a:ext>
                  </a:extLst>
                </p:cNvPr>
                <p:cNvSpPr/>
                <p:nvPr/>
              </p:nvSpPr>
              <p:spPr bwMode="auto">
                <a:xfrm>
                  <a:off x="6512125" y="2274076"/>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31" name="Rectangle 30">
                  <a:extLst>
                    <a:ext uri="{FF2B5EF4-FFF2-40B4-BE49-F238E27FC236}">
                      <a16:creationId xmlns:a16="http://schemas.microsoft.com/office/drawing/2014/main" id="{97F95387-19C4-3F8B-4F96-F63720121859}"/>
                    </a:ext>
                  </a:extLst>
                </p:cNvPr>
                <p:cNvSpPr/>
                <p:nvPr/>
              </p:nvSpPr>
              <p:spPr bwMode="auto">
                <a:xfrm>
                  <a:off x="6491685" y="2971379"/>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32" name="Rectangle 31">
                  <a:extLst>
                    <a:ext uri="{FF2B5EF4-FFF2-40B4-BE49-F238E27FC236}">
                      <a16:creationId xmlns:a16="http://schemas.microsoft.com/office/drawing/2014/main" id="{91AD4A0B-B225-6D4A-331D-29C4A7453393}"/>
                    </a:ext>
                  </a:extLst>
                </p:cNvPr>
                <p:cNvSpPr/>
                <p:nvPr/>
              </p:nvSpPr>
              <p:spPr bwMode="auto">
                <a:xfrm>
                  <a:off x="6574867" y="3754622"/>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33" name="Rectangle 32">
                  <a:extLst>
                    <a:ext uri="{FF2B5EF4-FFF2-40B4-BE49-F238E27FC236}">
                      <a16:creationId xmlns:a16="http://schemas.microsoft.com/office/drawing/2014/main" id="{0610FF78-DF74-4A1E-6477-D31F9C97CEC6}"/>
                    </a:ext>
                  </a:extLst>
                </p:cNvPr>
                <p:cNvSpPr/>
                <p:nvPr/>
              </p:nvSpPr>
              <p:spPr bwMode="auto">
                <a:xfrm>
                  <a:off x="6531935" y="1554421"/>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34" name="Rectangle 33">
                  <a:extLst>
                    <a:ext uri="{FF2B5EF4-FFF2-40B4-BE49-F238E27FC236}">
                      <a16:creationId xmlns:a16="http://schemas.microsoft.com/office/drawing/2014/main" id="{5EF5563A-033A-E03B-64D3-30FA6E39FE1B}"/>
                    </a:ext>
                  </a:extLst>
                </p:cNvPr>
                <p:cNvSpPr/>
                <p:nvPr/>
              </p:nvSpPr>
              <p:spPr bwMode="auto">
                <a:xfrm>
                  <a:off x="6190693" y="1733553"/>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35" name="Rectangle 34">
                  <a:extLst>
                    <a:ext uri="{FF2B5EF4-FFF2-40B4-BE49-F238E27FC236}">
                      <a16:creationId xmlns:a16="http://schemas.microsoft.com/office/drawing/2014/main" id="{B97D1678-4353-644A-B160-A7807F00E3D0}"/>
                    </a:ext>
                  </a:extLst>
                </p:cNvPr>
                <p:cNvSpPr/>
                <p:nvPr/>
              </p:nvSpPr>
              <p:spPr bwMode="auto">
                <a:xfrm>
                  <a:off x="6202627" y="2463669"/>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36" name="Rectangle 35">
                  <a:extLst>
                    <a:ext uri="{FF2B5EF4-FFF2-40B4-BE49-F238E27FC236}">
                      <a16:creationId xmlns:a16="http://schemas.microsoft.com/office/drawing/2014/main" id="{1A0DE2FA-3429-7551-6A1E-1AEC9E244ADC}"/>
                    </a:ext>
                  </a:extLst>
                </p:cNvPr>
                <p:cNvSpPr/>
                <p:nvPr/>
              </p:nvSpPr>
              <p:spPr bwMode="auto">
                <a:xfrm>
                  <a:off x="6226560" y="3183234"/>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37" name="Rectangle 36">
                  <a:extLst>
                    <a:ext uri="{FF2B5EF4-FFF2-40B4-BE49-F238E27FC236}">
                      <a16:creationId xmlns:a16="http://schemas.microsoft.com/office/drawing/2014/main" id="{DF678423-D079-3A29-C334-9D20ECFF3630}"/>
                    </a:ext>
                  </a:extLst>
                </p:cNvPr>
                <p:cNvSpPr/>
                <p:nvPr/>
              </p:nvSpPr>
              <p:spPr bwMode="auto">
                <a:xfrm>
                  <a:off x="1308036" y="1742631"/>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40" name="Rectangle 39">
                  <a:extLst>
                    <a:ext uri="{FF2B5EF4-FFF2-40B4-BE49-F238E27FC236}">
                      <a16:creationId xmlns:a16="http://schemas.microsoft.com/office/drawing/2014/main" id="{FFBA1C4C-1F5F-9D51-E6F7-AFD489C1B071}"/>
                    </a:ext>
                  </a:extLst>
                </p:cNvPr>
                <p:cNvSpPr/>
                <p:nvPr/>
              </p:nvSpPr>
              <p:spPr bwMode="auto">
                <a:xfrm>
                  <a:off x="1319970" y="2472747"/>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43" name="Rectangle 42">
                  <a:extLst>
                    <a:ext uri="{FF2B5EF4-FFF2-40B4-BE49-F238E27FC236}">
                      <a16:creationId xmlns:a16="http://schemas.microsoft.com/office/drawing/2014/main" id="{30F30061-7D5A-17F5-151D-C5AFFF068C22}"/>
                    </a:ext>
                  </a:extLst>
                </p:cNvPr>
                <p:cNvSpPr/>
                <p:nvPr/>
              </p:nvSpPr>
              <p:spPr bwMode="auto">
                <a:xfrm>
                  <a:off x="1369515" y="3192312"/>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grpSp>
        </p:grpSp>
        <p:grpSp>
          <p:nvGrpSpPr>
            <p:cNvPr id="60" name="Group 59">
              <a:extLst>
                <a:ext uri="{FF2B5EF4-FFF2-40B4-BE49-F238E27FC236}">
                  <a16:creationId xmlns:a16="http://schemas.microsoft.com/office/drawing/2014/main" id="{CF5DD6F4-C693-7F28-B080-F4E4267909C3}"/>
                </a:ext>
              </a:extLst>
            </p:cNvPr>
            <p:cNvGrpSpPr/>
            <p:nvPr/>
          </p:nvGrpSpPr>
          <p:grpSpPr>
            <a:xfrm>
              <a:off x="454624" y="1658918"/>
              <a:ext cx="640251" cy="2724697"/>
              <a:chOff x="454624" y="1658919"/>
              <a:chExt cx="640251" cy="2663314"/>
            </a:xfrm>
          </p:grpSpPr>
          <p:sp>
            <p:nvSpPr>
              <p:cNvPr id="45" name="Rectangle 44">
                <a:extLst>
                  <a:ext uri="{FF2B5EF4-FFF2-40B4-BE49-F238E27FC236}">
                    <a16:creationId xmlns:a16="http://schemas.microsoft.com/office/drawing/2014/main" id="{08D28EF3-4DCC-F779-E96C-CD41FF66A8E6}"/>
                  </a:ext>
                </a:extLst>
              </p:cNvPr>
              <p:cNvSpPr/>
              <p:nvPr/>
            </p:nvSpPr>
            <p:spPr bwMode="auto">
              <a:xfrm>
                <a:off x="508378" y="2450372"/>
                <a:ext cx="493637"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46" name="Rectangle 45">
                <a:extLst>
                  <a:ext uri="{FF2B5EF4-FFF2-40B4-BE49-F238E27FC236}">
                    <a16:creationId xmlns:a16="http://schemas.microsoft.com/office/drawing/2014/main" id="{488BC538-4836-EFC0-2E3A-49DBB0F98F9D}"/>
                  </a:ext>
                </a:extLst>
              </p:cNvPr>
              <p:cNvSpPr/>
              <p:nvPr/>
            </p:nvSpPr>
            <p:spPr bwMode="auto">
              <a:xfrm>
                <a:off x="454624" y="3185576"/>
                <a:ext cx="571479"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47" name="Rectangle 46">
                <a:extLst>
                  <a:ext uri="{FF2B5EF4-FFF2-40B4-BE49-F238E27FC236}">
                    <a16:creationId xmlns:a16="http://schemas.microsoft.com/office/drawing/2014/main" id="{3B44F5CA-85B4-AE98-9F70-5640E99006B7}"/>
                  </a:ext>
                </a:extLst>
              </p:cNvPr>
              <p:cNvSpPr/>
              <p:nvPr/>
            </p:nvSpPr>
            <p:spPr bwMode="auto">
              <a:xfrm>
                <a:off x="555844" y="3999515"/>
                <a:ext cx="442464"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50" name="Rectangle 49">
                <a:extLst>
                  <a:ext uri="{FF2B5EF4-FFF2-40B4-BE49-F238E27FC236}">
                    <a16:creationId xmlns:a16="http://schemas.microsoft.com/office/drawing/2014/main" id="{AE50F1A4-A598-DB7F-0CEF-2F2C10BA71C1}"/>
                  </a:ext>
                </a:extLst>
              </p:cNvPr>
              <p:cNvSpPr/>
              <p:nvPr/>
            </p:nvSpPr>
            <p:spPr bwMode="auto">
              <a:xfrm>
                <a:off x="504671" y="1749376"/>
                <a:ext cx="493637"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56" name="Rectangle 55">
                <a:extLst>
                  <a:ext uri="{FF2B5EF4-FFF2-40B4-BE49-F238E27FC236}">
                    <a16:creationId xmlns:a16="http://schemas.microsoft.com/office/drawing/2014/main" id="{813F197F-CD07-AC90-E5FB-EEC104E5F0EE}"/>
                  </a:ext>
                </a:extLst>
              </p:cNvPr>
              <p:cNvSpPr/>
              <p:nvPr/>
            </p:nvSpPr>
            <p:spPr bwMode="auto">
              <a:xfrm>
                <a:off x="543033" y="1938268"/>
                <a:ext cx="442461" cy="353897"/>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57" name="Rectangle 56">
                <a:extLst>
                  <a:ext uri="{FF2B5EF4-FFF2-40B4-BE49-F238E27FC236}">
                    <a16:creationId xmlns:a16="http://schemas.microsoft.com/office/drawing/2014/main" id="{66ABC734-26EC-B396-BAEF-CFA380AEE8C4}"/>
                  </a:ext>
                </a:extLst>
              </p:cNvPr>
              <p:cNvSpPr/>
              <p:nvPr/>
            </p:nvSpPr>
            <p:spPr bwMode="auto">
              <a:xfrm>
                <a:off x="554967" y="2648460"/>
                <a:ext cx="442461"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58" name="Rectangle 57">
                <a:extLst>
                  <a:ext uri="{FF2B5EF4-FFF2-40B4-BE49-F238E27FC236}">
                    <a16:creationId xmlns:a16="http://schemas.microsoft.com/office/drawing/2014/main" id="{2EDD215B-F282-A44E-F9AE-219A117E69C6}"/>
                  </a:ext>
                </a:extLst>
              </p:cNvPr>
              <p:cNvSpPr/>
              <p:nvPr/>
            </p:nvSpPr>
            <p:spPr bwMode="auto">
              <a:xfrm>
                <a:off x="528309" y="3382258"/>
                <a:ext cx="442461" cy="322718"/>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cxnSp>
            <p:nvCxnSpPr>
              <p:cNvPr id="59" name="Straight Connector 58">
                <a:extLst>
                  <a:ext uri="{FF2B5EF4-FFF2-40B4-BE49-F238E27FC236}">
                    <a16:creationId xmlns:a16="http://schemas.microsoft.com/office/drawing/2014/main" id="{04E3664B-B380-3293-5E6F-A17783276C0A}"/>
                  </a:ext>
                </a:extLst>
              </p:cNvPr>
              <p:cNvCxnSpPr/>
              <p:nvPr/>
            </p:nvCxnSpPr>
            <p:spPr bwMode="auto">
              <a:xfrm>
                <a:off x="1094875" y="1658919"/>
                <a:ext cx="0" cy="2637499"/>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2724852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1393827" y="285750"/>
            <a:ext cx="7445373" cy="490538"/>
          </a:xfrm>
        </p:spPr>
        <p:txBody>
          <a:bodyPr/>
          <a:lstStyle/>
          <a:p>
            <a:r>
              <a:rPr lang="en-US" dirty="0"/>
              <a:t>Deep RNN (DRNN): Through Deep Pass</a:t>
            </a:r>
          </a:p>
        </p:txBody>
      </p:sp>
      <p:sp>
        <p:nvSpPr>
          <p:cNvPr id="27" name="TextBox 26">
            <a:extLst>
              <a:ext uri="{FF2B5EF4-FFF2-40B4-BE49-F238E27FC236}">
                <a16:creationId xmlns:a16="http://schemas.microsoft.com/office/drawing/2014/main" id="{06106E4A-BAF4-9270-E3A2-FE6387B0F459}"/>
              </a:ext>
            </a:extLst>
          </p:cNvPr>
          <p:cNvSpPr txBox="1"/>
          <p:nvPr/>
        </p:nvSpPr>
        <p:spPr>
          <a:xfrm>
            <a:off x="3657600" y="3583853"/>
            <a:ext cx="4997490" cy="1200329"/>
          </a:xfrm>
          <a:prstGeom prst="rect">
            <a:avLst/>
          </a:prstGeom>
          <a:noFill/>
          <a:ln>
            <a:solidFill>
              <a:srgbClr val="002060"/>
            </a:solidFill>
          </a:ln>
        </p:spPr>
        <p:txBody>
          <a:bodyPr wrap="square">
            <a:spAutoFit/>
          </a:bodyPr>
          <a:lstStyle/>
          <a:p>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[k]&lt;t&gt;</a:t>
            </a:r>
            <a:r>
              <a:rPr lang="en-US" dirty="0"/>
              <a:t> = f</a:t>
            </a:r>
            <a:r>
              <a:rPr kumimoji="0" lang="en-US" b="0" i="0" u="none" strike="noStrike" cap="none" normalizeH="0" baseline="30000" dirty="0">
                <a:ln>
                  <a:noFill/>
                </a:ln>
                <a:solidFill>
                  <a:schemeClr val="tx1"/>
                </a:solidFill>
                <a:effectLst/>
                <a:latin typeface="Tahoma" pitchFamily="34" charset="0"/>
              </a:rPr>
              <a:t>[k]</a:t>
            </a:r>
            <a:r>
              <a:rPr lang="en-US" dirty="0"/>
              <a:t>(W</a:t>
            </a:r>
            <a:r>
              <a:rPr lang="en-US" baseline="-25000" dirty="0"/>
              <a:t>A</a:t>
            </a:r>
            <a:r>
              <a:rPr kumimoji="0" lang="en-US" b="0" i="0" u="none" strike="noStrike" cap="none" normalizeH="0" baseline="30000" dirty="0">
                <a:ln>
                  <a:noFill/>
                </a:ln>
                <a:solidFill>
                  <a:schemeClr val="tx1"/>
                </a:solidFill>
                <a:effectLst/>
                <a:latin typeface="Tahoma" pitchFamily="34" charset="0"/>
              </a:rPr>
              <a:t>[k]</a:t>
            </a:r>
            <a:r>
              <a:rPr lang="en-US" dirty="0"/>
              <a:t>A</a:t>
            </a:r>
            <a:r>
              <a:rPr kumimoji="0" lang="en-US" b="0" i="0" u="none" strike="noStrike" cap="none" normalizeH="0" baseline="30000" dirty="0">
                <a:ln>
                  <a:noFill/>
                </a:ln>
                <a:solidFill>
                  <a:schemeClr val="tx1"/>
                </a:solidFill>
                <a:effectLst/>
                <a:latin typeface="Tahoma" pitchFamily="34" charset="0"/>
              </a:rPr>
              <a:t>[k]&lt;t-1&gt;</a:t>
            </a:r>
            <a:r>
              <a:rPr lang="en-US" dirty="0"/>
              <a:t> + W</a:t>
            </a:r>
            <a:r>
              <a:rPr lang="en-US" baseline="-25000" dirty="0"/>
              <a:t>Y</a:t>
            </a:r>
            <a:r>
              <a:rPr kumimoji="0" lang="en-US" b="0" i="0" u="none" strike="noStrike" cap="none" normalizeH="0" baseline="30000" dirty="0">
                <a:ln>
                  <a:noFill/>
                </a:ln>
                <a:solidFill>
                  <a:schemeClr val="tx1"/>
                </a:solidFill>
                <a:effectLst/>
                <a:latin typeface="Tahoma" pitchFamily="34" charset="0"/>
              </a:rPr>
              <a:t>[k]</a:t>
            </a:r>
            <a:r>
              <a:rPr lang="en-US" dirty="0"/>
              <a:t>A</a:t>
            </a:r>
            <a:r>
              <a:rPr kumimoji="0" lang="en-US" b="0" i="0" u="none" strike="noStrike" cap="none" normalizeH="0" baseline="30000" dirty="0">
                <a:ln>
                  <a:noFill/>
                </a:ln>
                <a:solidFill>
                  <a:schemeClr val="tx1"/>
                </a:solidFill>
                <a:effectLst/>
                <a:latin typeface="Tahoma" pitchFamily="34" charset="0"/>
              </a:rPr>
              <a:t>[k-1]&lt;t&gt;</a:t>
            </a:r>
            <a:r>
              <a:rPr lang="en-US" dirty="0"/>
              <a:t> + b</a:t>
            </a:r>
            <a:r>
              <a:rPr kumimoji="0" lang="en-US" b="0" i="0" u="none" strike="noStrike" cap="none" normalizeH="0" baseline="30000" dirty="0">
                <a:ln>
                  <a:noFill/>
                </a:ln>
                <a:solidFill>
                  <a:schemeClr val="tx1"/>
                </a:solidFill>
                <a:effectLst/>
                <a:latin typeface="Tahoma" pitchFamily="34" charset="0"/>
              </a:rPr>
              <a:t>[k]</a:t>
            </a:r>
            <a:r>
              <a:rPr lang="en-US" dirty="0"/>
              <a:t>)</a:t>
            </a:r>
          </a:p>
          <a:p>
            <a:endParaRPr lang="en-US" dirty="0"/>
          </a:p>
          <a:p>
            <a:r>
              <a:rPr lang="en-US" dirty="0"/>
              <a:t>A</a:t>
            </a:r>
            <a:r>
              <a:rPr kumimoji="0" lang="en-US" b="0" i="0" u="none" strike="noStrike" cap="none" normalizeH="0" baseline="30000" dirty="0">
                <a:ln>
                  <a:noFill/>
                </a:ln>
                <a:solidFill>
                  <a:schemeClr val="tx1"/>
                </a:solidFill>
                <a:effectLst/>
                <a:latin typeface="Tahoma" pitchFamily="34" charset="0"/>
              </a:rPr>
              <a:t>[0]&lt;t&gt;</a:t>
            </a:r>
            <a:r>
              <a:rPr lang="en-US" dirty="0"/>
              <a:t> = X</a:t>
            </a:r>
            <a:r>
              <a:rPr kumimoji="0" lang="en-US" b="0" i="0" u="none" strike="noStrike" cap="none" normalizeH="0" baseline="30000" dirty="0">
                <a:ln>
                  <a:noFill/>
                </a:ln>
                <a:solidFill>
                  <a:schemeClr val="tx1"/>
                </a:solidFill>
                <a:effectLst/>
                <a:latin typeface="Tahoma" pitchFamily="34" charset="0"/>
              </a:rPr>
              <a:t>&lt;t&gt;</a:t>
            </a:r>
            <a:r>
              <a:rPr lang="en-US" dirty="0"/>
              <a:t> </a:t>
            </a:r>
          </a:p>
          <a:p>
            <a:r>
              <a:rPr lang="en-US" dirty="0"/>
              <a:t>A</a:t>
            </a:r>
            <a:r>
              <a:rPr kumimoji="0" lang="en-US" b="0" i="0" u="none" strike="noStrike" cap="none" normalizeH="0" baseline="30000" dirty="0">
                <a:ln>
                  <a:noFill/>
                </a:ln>
                <a:solidFill>
                  <a:schemeClr val="tx1"/>
                </a:solidFill>
                <a:effectLst/>
                <a:latin typeface="Tahoma" pitchFamily="34" charset="0"/>
              </a:rPr>
              <a:t>[L]&lt;t&gt;</a:t>
            </a:r>
            <a:r>
              <a:rPr lang="en-US" dirty="0"/>
              <a:t> = Ŷ</a:t>
            </a:r>
            <a:r>
              <a:rPr kumimoji="0" lang="en-US" b="0" i="0" u="none" strike="noStrike" cap="none" normalizeH="0" baseline="30000" dirty="0">
                <a:ln>
                  <a:noFill/>
                </a:ln>
                <a:solidFill>
                  <a:schemeClr val="tx1"/>
                </a:solidFill>
                <a:effectLst/>
                <a:latin typeface="Tahoma" pitchFamily="34" charset="0"/>
              </a:rPr>
              <a:t>&lt;t&gt;</a:t>
            </a:r>
            <a:r>
              <a:rPr lang="en-US" dirty="0"/>
              <a:t> </a:t>
            </a:r>
          </a:p>
        </p:txBody>
      </p:sp>
      <p:pic>
        <p:nvPicPr>
          <p:cNvPr id="28" name="Picture 27">
            <a:extLst>
              <a:ext uri="{FF2B5EF4-FFF2-40B4-BE49-F238E27FC236}">
                <a16:creationId xmlns:a16="http://schemas.microsoft.com/office/drawing/2014/main" id="{A6E4C61F-8C4D-58B3-67BF-28D96AF689D2}"/>
              </a:ext>
            </a:extLst>
          </p:cNvPr>
          <p:cNvPicPr>
            <a:picLocks noChangeAspect="1"/>
          </p:cNvPicPr>
          <p:nvPr/>
        </p:nvPicPr>
        <p:blipFill>
          <a:blip r:embed="rId2"/>
          <a:stretch>
            <a:fillRect/>
          </a:stretch>
        </p:blipFill>
        <p:spPr>
          <a:xfrm>
            <a:off x="381000" y="864722"/>
            <a:ext cx="5656273" cy="2630825"/>
          </a:xfrm>
          <a:prstGeom prst="rect">
            <a:avLst/>
          </a:prstGeom>
        </p:spPr>
      </p:pic>
      <p:sp>
        <p:nvSpPr>
          <p:cNvPr id="29" name="Thought Bubble: Cloud 28">
            <a:extLst>
              <a:ext uri="{FF2B5EF4-FFF2-40B4-BE49-F238E27FC236}">
                <a16:creationId xmlns:a16="http://schemas.microsoft.com/office/drawing/2014/main" id="{6290A238-1C3A-C012-7409-C9C288B7FDB8}"/>
              </a:ext>
            </a:extLst>
          </p:cNvPr>
          <p:cNvSpPr/>
          <p:nvPr/>
        </p:nvSpPr>
        <p:spPr bwMode="auto">
          <a:xfrm>
            <a:off x="6671733" y="1885950"/>
            <a:ext cx="2057400" cy="1371600"/>
          </a:xfrm>
          <a:prstGeom prst="cloudCallout">
            <a:avLst>
              <a:gd name="adj1" fmla="val -24125"/>
              <a:gd name="adj2" fmla="val 75463"/>
            </a:avLst>
          </a:prstGeom>
          <a:noFill/>
          <a:ln w="19050" cap="flat" cmpd="sng" algn="ctr">
            <a:solidFill>
              <a:srgbClr val="FF0000"/>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From the previous layer at the same time step</a:t>
            </a:r>
          </a:p>
        </p:txBody>
      </p:sp>
    </p:spTree>
    <p:extLst>
      <p:ext uri="{BB962C8B-B14F-4D97-AF65-F5344CB8AC3E}">
        <p14:creationId xmlns:p14="http://schemas.microsoft.com/office/powerpoint/2010/main" val="2317637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1393827" y="285750"/>
            <a:ext cx="7445373" cy="490538"/>
          </a:xfrm>
        </p:spPr>
        <p:txBody>
          <a:bodyPr/>
          <a:lstStyle/>
          <a:p>
            <a:r>
              <a:rPr lang="en-US" dirty="0"/>
              <a:t>Deep RNN (DRNN): Time Step Pass</a:t>
            </a:r>
          </a:p>
        </p:txBody>
      </p:sp>
      <p:sp>
        <p:nvSpPr>
          <p:cNvPr id="65" name="TextBox 64">
            <a:extLst>
              <a:ext uri="{FF2B5EF4-FFF2-40B4-BE49-F238E27FC236}">
                <a16:creationId xmlns:a16="http://schemas.microsoft.com/office/drawing/2014/main" id="{589DA7BB-CA89-85AF-96A1-0C4A116687BA}"/>
              </a:ext>
            </a:extLst>
          </p:cNvPr>
          <p:cNvSpPr txBox="1"/>
          <p:nvPr/>
        </p:nvSpPr>
        <p:spPr>
          <a:xfrm>
            <a:off x="2646028" y="915830"/>
            <a:ext cx="4643073"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[k]&lt;t&gt;</a:t>
            </a:r>
            <a:r>
              <a:rPr lang="en-US" dirty="0"/>
              <a:t> = </a:t>
            </a:r>
            <a:r>
              <a:rPr lang="en-US" dirty="0" err="1"/>
              <a:t>f</a:t>
            </a:r>
            <a:r>
              <a:rPr lang="en-US" baseline="-25000" dirty="0" err="1"/>
              <a:t>Y</a:t>
            </a:r>
            <a:r>
              <a:rPr lang="en-US" baseline="-25000" dirty="0"/>
              <a:t> </a:t>
            </a:r>
            <a:r>
              <a:rPr lang="en-US" dirty="0"/>
              <a:t>(W</a:t>
            </a:r>
            <a:r>
              <a:rPr lang="en-US" baseline="-25000" dirty="0"/>
              <a:t>Y</a:t>
            </a:r>
            <a:r>
              <a:rPr lang="en-US" dirty="0"/>
              <a:t>[W</a:t>
            </a:r>
            <a:r>
              <a:rPr lang="en-US" baseline="-25000" dirty="0"/>
              <a:t>Y </a:t>
            </a:r>
            <a:r>
              <a:rPr lang="en-US" dirty="0"/>
              <a:t>A</a:t>
            </a:r>
            <a:r>
              <a:rPr kumimoji="0" lang="en-US" b="0" i="0" u="none" strike="noStrike" cap="none" normalizeH="0" baseline="30000" dirty="0">
                <a:ln>
                  <a:noFill/>
                </a:ln>
                <a:solidFill>
                  <a:schemeClr val="tx1"/>
                </a:solidFill>
                <a:effectLst/>
                <a:latin typeface="Tahoma" pitchFamily="34" charset="0"/>
              </a:rPr>
              <a:t>&lt;t&gt;</a:t>
            </a:r>
            <a:r>
              <a:rPr lang="en-US" dirty="0"/>
              <a:t>,A</a:t>
            </a:r>
            <a:r>
              <a:rPr kumimoji="0" lang="en-US" b="0" i="0" u="none" strike="noStrike" cap="none" normalizeH="0" baseline="30000" dirty="0">
                <a:ln>
                  <a:noFill/>
                </a:ln>
                <a:solidFill>
                  <a:schemeClr val="tx1"/>
                </a:solidFill>
                <a:effectLst/>
                <a:latin typeface="Tahoma" pitchFamily="34" charset="0"/>
              </a:rPr>
              <a:t>&lt;t&gt;</a:t>
            </a:r>
            <a:r>
              <a:rPr lang="en-US" dirty="0"/>
              <a:t>] + </a:t>
            </a:r>
            <a:r>
              <a:rPr lang="en-US" dirty="0" err="1"/>
              <a:t>b</a:t>
            </a:r>
            <a:r>
              <a:rPr lang="en-US" baseline="-25000" dirty="0" err="1"/>
              <a:t>Y</a:t>
            </a:r>
            <a:r>
              <a:rPr lang="en-US" dirty="0"/>
              <a:t>) </a:t>
            </a:r>
          </a:p>
        </p:txBody>
      </p:sp>
      <p:sp>
        <p:nvSpPr>
          <p:cNvPr id="179" name="TextBox 178">
            <a:extLst>
              <a:ext uri="{FF2B5EF4-FFF2-40B4-BE49-F238E27FC236}">
                <a16:creationId xmlns:a16="http://schemas.microsoft.com/office/drawing/2014/main" id="{1A2BCCCE-2869-E3C4-D981-70A216F87C24}"/>
              </a:ext>
            </a:extLst>
          </p:cNvPr>
          <p:cNvSpPr txBox="1"/>
          <p:nvPr/>
        </p:nvSpPr>
        <p:spPr>
          <a:xfrm>
            <a:off x="662551" y="4487163"/>
            <a:ext cx="1712288"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Acyclic graph</a:t>
            </a:r>
            <a:endParaRPr lang="en-US" dirty="0"/>
          </a:p>
        </p:txBody>
      </p:sp>
      <p:grpSp>
        <p:nvGrpSpPr>
          <p:cNvPr id="109" name="Group 108">
            <a:extLst>
              <a:ext uri="{FF2B5EF4-FFF2-40B4-BE49-F238E27FC236}">
                <a16:creationId xmlns:a16="http://schemas.microsoft.com/office/drawing/2014/main" id="{C58BFA82-4B1E-F964-1426-69C6E6C6363A}"/>
              </a:ext>
            </a:extLst>
          </p:cNvPr>
          <p:cNvGrpSpPr/>
          <p:nvPr/>
        </p:nvGrpSpPr>
        <p:grpSpPr>
          <a:xfrm>
            <a:off x="454624" y="1428066"/>
            <a:ext cx="7317776" cy="3238052"/>
            <a:chOff x="454624" y="1428066"/>
            <a:chExt cx="7317776" cy="3238052"/>
          </a:xfrm>
        </p:grpSpPr>
        <p:sp>
          <p:nvSpPr>
            <p:cNvPr id="16" name="Rectangle 15">
              <a:extLst>
                <a:ext uri="{FF2B5EF4-FFF2-40B4-BE49-F238E27FC236}">
                  <a16:creationId xmlns:a16="http://schemas.microsoft.com/office/drawing/2014/main" id="{5DFC4287-5486-447F-F45C-9845A0947C7A}"/>
                </a:ext>
              </a:extLst>
            </p:cNvPr>
            <p:cNvSpPr/>
            <p:nvPr/>
          </p:nvSpPr>
          <p:spPr bwMode="auto">
            <a:xfrm>
              <a:off x="1500755" y="2072412"/>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[3]&lt;0&gt;</a:t>
              </a:r>
              <a:endParaRPr kumimoji="0" lang="en-US" b="0" i="0" u="none" strike="noStrike" cap="none" normalizeH="0" baseline="0" dirty="0">
                <a:ln>
                  <a:noFill/>
                </a:ln>
                <a:solidFill>
                  <a:schemeClr val="tx1"/>
                </a:solidFill>
                <a:effectLst/>
                <a:latin typeface="Tahoma" pitchFamily="34" charset="0"/>
              </a:endParaRPr>
            </a:p>
          </p:txBody>
        </p:sp>
        <p:grpSp>
          <p:nvGrpSpPr>
            <p:cNvPr id="76" name="Group 75">
              <a:extLst>
                <a:ext uri="{FF2B5EF4-FFF2-40B4-BE49-F238E27FC236}">
                  <a16:creationId xmlns:a16="http://schemas.microsoft.com/office/drawing/2014/main" id="{F7AE630C-08A7-DA5E-C05B-4B07D532FCF8}"/>
                </a:ext>
              </a:extLst>
            </p:cNvPr>
            <p:cNvGrpSpPr/>
            <p:nvPr/>
          </p:nvGrpSpPr>
          <p:grpSpPr>
            <a:xfrm>
              <a:off x="2169123" y="1469845"/>
              <a:ext cx="1690459" cy="3196273"/>
              <a:chOff x="1524000" y="1434641"/>
              <a:chExt cx="1690459" cy="3196273"/>
            </a:xfrm>
          </p:grpSpPr>
          <p:sp>
            <p:nvSpPr>
              <p:cNvPr id="38" name="Oval 37">
                <a:extLst>
                  <a:ext uri="{FF2B5EF4-FFF2-40B4-BE49-F238E27FC236}">
                    <a16:creationId xmlns:a16="http://schemas.microsoft.com/office/drawing/2014/main" id="{0E0158E6-E9EC-1696-E1D1-B66E6A875976}"/>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[3]&lt;1&gt;</a:t>
                </a:r>
                <a:endParaRPr kumimoji="0" lang="en-US" b="0" i="0" u="none" strike="noStrike" cap="none" normalizeH="0" baseline="0" dirty="0">
                  <a:ln>
                    <a:noFill/>
                  </a:ln>
                  <a:solidFill>
                    <a:schemeClr val="tx1"/>
                  </a:solidFill>
                  <a:effectLst/>
                  <a:latin typeface="Tahoma" pitchFamily="34" charset="0"/>
                </a:endParaRPr>
              </a:p>
            </p:txBody>
          </p:sp>
          <p:cxnSp>
            <p:nvCxnSpPr>
              <p:cNvPr id="39" name="Straight Arrow Connector 38">
                <a:extLst>
                  <a:ext uri="{FF2B5EF4-FFF2-40B4-BE49-F238E27FC236}">
                    <a16:creationId xmlns:a16="http://schemas.microsoft.com/office/drawing/2014/main" id="{72E3249B-6FBB-09A5-712F-A29491CB0207}"/>
                  </a:ext>
                </a:extLst>
              </p:cNvPr>
              <p:cNvCxnSpPr>
                <a:cxnSpLocks/>
                <a:stCxn id="38" idx="0"/>
              </p:cNvCxnSpPr>
              <p:nvPr/>
            </p:nvCxnSpPr>
            <p:spPr bwMode="auto">
              <a:xfrm flipV="1">
                <a:off x="2309270" y="1690337"/>
                <a:ext cx="869986" cy="3050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a16="http://schemas.microsoft.com/office/drawing/2014/main" id="{A7B801D9-50C9-212B-E058-F432E96E5235}"/>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42" name="Rectangle 41">
                <a:extLst>
                  <a:ext uri="{FF2B5EF4-FFF2-40B4-BE49-F238E27FC236}">
                    <a16:creationId xmlns:a16="http://schemas.microsoft.com/office/drawing/2014/main" id="{14EFC277-AA4C-0F0A-38E4-526054BAD11D}"/>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&lt;1&gt;</a:t>
                </a:r>
                <a:endParaRPr kumimoji="0" lang="en-US" b="0" i="0" u="none" strike="noStrike" cap="none" normalizeH="0" baseline="0" dirty="0">
                  <a:ln>
                    <a:noFill/>
                  </a:ln>
                  <a:solidFill>
                    <a:schemeClr val="tx1"/>
                  </a:solidFill>
                  <a:effectLst/>
                  <a:latin typeface="Tahoma" pitchFamily="34" charset="0"/>
                </a:endParaRPr>
              </a:p>
            </p:txBody>
          </p:sp>
          <p:cxnSp>
            <p:nvCxnSpPr>
              <p:cNvPr id="14" name="Straight Arrow Connector 13">
                <a:extLst>
                  <a:ext uri="{FF2B5EF4-FFF2-40B4-BE49-F238E27FC236}">
                    <a16:creationId xmlns:a16="http://schemas.microsoft.com/office/drawing/2014/main" id="{BA7F3909-B801-D13F-648A-38DDC15D9E77}"/>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a:extLst>
                  <a:ext uri="{FF2B5EF4-FFF2-40B4-BE49-F238E27FC236}">
                    <a16:creationId xmlns:a16="http://schemas.microsoft.com/office/drawing/2014/main" id="{4902D165-6356-87B8-51DB-4BCE6D5F1A6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[2]&lt;1&gt;</a:t>
                </a:r>
                <a:endParaRPr kumimoji="0" lang="en-US" b="0" i="0" u="none" strike="noStrike" cap="none" normalizeH="0" baseline="0" dirty="0">
                  <a:ln>
                    <a:noFill/>
                  </a:ln>
                  <a:solidFill>
                    <a:schemeClr val="tx1"/>
                  </a:solidFill>
                  <a:effectLst/>
                  <a:latin typeface="Tahoma" pitchFamily="34" charset="0"/>
                </a:endParaRPr>
              </a:p>
            </p:txBody>
          </p:sp>
          <p:cxnSp>
            <p:nvCxnSpPr>
              <p:cNvPr id="49" name="Straight Arrow Connector 48">
                <a:extLst>
                  <a:ext uri="{FF2B5EF4-FFF2-40B4-BE49-F238E27FC236}">
                    <a16:creationId xmlns:a16="http://schemas.microsoft.com/office/drawing/2014/main" id="{39FCF8E9-B7F4-415F-FDDF-447DD36C9FC7}"/>
                  </a:ext>
                </a:extLst>
              </p:cNvPr>
              <p:cNvCxnSpPr>
                <a:cxnSpLocks/>
                <a:stCxn id="48" idx="0"/>
                <a:endCxn id="78" idx="3"/>
              </p:cNvCxnSpPr>
              <p:nvPr/>
            </p:nvCxnSpPr>
            <p:spPr bwMode="auto">
              <a:xfrm flipV="1">
                <a:off x="2317961" y="2407698"/>
                <a:ext cx="875213" cy="34235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FD95B402-1FC4-58FA-F5AF-CB6DD6AAD9D7}"/>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51">
                <a:extLst>
                  <a:ext uri="{FF2B5EF4-FFF2-40B4-BE49-F238E27FC236}">
                    <a16:creationId xmlns:a16="http://schemas.microsoft.com/office/drawing/2014/main" id="{73DBFB82-F1EF-764A-857D-94B7E757233B}"/>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[1]&lt;1&gt;</a:t>
                </a:r>
                <a:endParaRPr kumimoji="0" lang="en-US" b="0" i="0" u="none" strike="noStrike" cap="none" normalizeH="0" baseline="0" dirty="0">
                  <a:ln>
                    <a:noFill/>
                  </a:ln>
                  <a:solidFill>
                    <a:schemeClr val="tx1"/>
                  </a:solidFill>
                  <a:effectLst/>
                  <a:latin typeface="Tahoma" pitchFamily="34" charset="0"/>
                </a:endParaRPr>
              </a:p>
            </p:txBody>
          </p:sp>
          <p:cxnSp>
            <p:nvCxnSpPr>
              <p:cNvPr id="53" name="Straight Arrow Connector 52">
                <a:extLst>
                  <a:ext uri="{FF2B5EF4-FFF2-40B4-BE49-F238E27FC236}">
                    <a16:creationId xmlns:a16="http://schemas.microsoft.com/office/drawing/2014/main" id="{6CBD1420-C522-C212-32E5-7BE05BF08D85}"/>
                  </a:ext>
                </a:extLst>
              </p:cNvPr>
              <p:cNvCxnSpPr>
                <a:cxnSpLocks/>
                <a:stCxn id="52" idx="0"/>
                <a:endCxn id="83" idx="3"/>
              </p:cNvCxnSpPr>
              <p:nvPr/>
            </p:nvCxnSpPr>
            <p:spPr bwMode="auto">
              <a:xfrm flipV="1">
                <a:off x="2321739" y="3162408"/>
                <a:ext cx="880126" cy="32838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2B368C57-FEA0-5C18-D0D5-DB6B3098BE84}"/>
                  </a:ext>
                </a:extLst>
              </p:cNvPr>
              <p:cNvCxnSpPr>
                <a:cxnSpLocks/>
                <a:stCxn id="42" idx="0"/>
                <a:endCxn id="86" idx="3"/>
              </p:cNvCxnSpPr>
              <p:nvPr/>
            </p:nvCxnSpPr>
            <p:spPr bwMode="auto">
              <a:xfrm flipV="1">
                <a:off x="2321739" y="3903151"/>
                <a:ext cx="892720" cy="32838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2A3F8664-A609-CE59-6307-03BE80040F6E}"/>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a:extLst>
                <a:ext uri="{FF2B5EF4-FFF2-40B4-BE49-F238E27FC236}">
                  <a16:creationId xmlns:a16="http://schemas.microsoft.com/office/drawing/2014/main" id="{6D43B7BC-C7FC-4CAB-EFB4-03557644E646}"/>
                </a:ext>
              </a:extLst>
            </p:cNvPr>
            <p:cNvGrpSpPr/>
            <p:nvPr/>
          </p:nvGrpSpPr>
          <p:grpSpPr>
            <a:xfrm>
              <a:off x="3291152" y="1469845"/>
              <a:ext cx="1910405" cy="3196273"/>
              <a:chOff x="1524000" y="1434641"/>
              <a:chExt cx="1910405" cy="3196273"/>
            </a:xfrm>
          </p:grpSpPr>
          <p:sp>
            <p:nvSpPr>
              <p:cNvPr id="78" name="Oval 77">
                <a:extLst>
                  <a:ext uri="{FF2B5EF4-FFF2-40B4-BE49-F238E27FC236}">
                    <a16:creationId xmlns:a16="http://schemas.microsoft.com/office/drawing/2014/main" id="{AE3CF190-F458-995B-308E-6F4D5B147A78}"/>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[3]&lt;2&gt;</a:t>
                </a:r>
                <a:endParaRPr kumimoji="0" lang="en-US" b="0" i="0" u="none" strike="noStrike" cap="none" normalizeH="0" baseline="0" dirty="0">
                  <a:ln>
                    <a:noFill/>
                  </a:ln>
                  <a:solidFill>
                    <a:schemeClr val="tx1"/>
                  </a:solidFill>
                  <a:effectLst/>
                  <a:latin typeface="Tahoma" pitchFamily="34" charset="0"/>
                </a:endParaRPr>
              </a:p>
            </p:txBody>
          </p:sp>
          <p:cxnSp>
            <p:nvCxnSpPr>
              <p:cNvPr id="79" name="Straight Arrow Connector 78">
                <a:extLst>
                  <a:ext uri="{FF2B5EF4-FFF2-40B4-BE49-F238E27FC236}">
                    <a16:creationId xmlns:a16="http://schemas.microsoft.com/office/drawing/2014/main" id="{ECDC4C27-E005-A406-9670-814EBE55E065}"/>
                  </a:ext>
                </a:extLst>
              </p:cNvPr>
              <p:cNvCxnSpPr>
                <a:cxnSpLocks/>
                <a:stCxn id="78" idx="0"/>
              </p:cNvCxnSpPr>
              <p:nvPr/>
            </p:nvCxnSpPr>
            <p:spPr bwMode="auto">
              <a:xfrm flipV="1">
                <a:off x="2309270" y="1673747"/>
                <a:ext cx="952778" cy="32159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Rectangle 79">
                <a:extLst>
                  <a:ext uri="{FF2B5EF4-FFF2-40B4-BE49-F238E27FC236}">
                    <a16:creationId xmlns:a16="http://schemas.microsoft.com/office/drawing/2014/main" id="{A55F5DB9-B7F5-46EB-F627-740B604DA480}"/>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&lt;2&gt;</a:t>
                </a:r>
              </a:p>
            </p:txBody>
          </p:sp>
          <p:sp>
            <p:nvSpPr>
              <p:cNvPr id="81" name="Rectangle 80">
                <a:extLst>
                  <a:ext uri="{FF2B5EF4-FFF2-40B4-BE49-F238E27FC236}">
                    <a16:creationId xmlns:a16="http://schemas.microsoft.com/office/drawing/2014/main" id="{233E5495-A0E7-263D-05C3-7A877EAB7AD8}"/>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&lt;2&gt;</a:t>
                </a:r>
                <a:endParaRPr kumimoji="0" lang="en-US" b="0" i="0" u="none" strike="noStrike" cap="none" normalizeH="0" baseline="0" dirty="0">
                  <a:ln>
                    <a:noFill/>
                  </a:ln>
                  <a:solidFill>
                    <a:schemeClr val="tx1"/>
                  </a:solidFill>
                  <a:effectLst/>
                  <a:latin typeface="Tahoma" pitchFamily="34" charset="0"/>
                </a:endParaRPr>
              </a:p>
            </p:txBody>
          </p:sp>
          <p:cxnSp>
            <p:nvCxnSpPr>
              <p:cNvPr id="82" name="Straight Arrow Connector 81">
                <a:extLst>
                  <a:ext uri="{FF2B5EF4-FFF2-40B4-BE49-F238E27FC236}">
                    <a16:creationId xmlns:a16="http://schemas.microsoft.com/office/drawing/2014/main" id="{DFEAAE6B-1C89-F327-6534-45619D4D90CB}"/>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82">
                <a:extLst>
                  <a:ext uri="{FF2B5EF4-FFF2-40B4-BE49-F238E27FC236}">
                    <a16:creationId xmlns:a16="http://schemas.microsoft.com/office/drawing/2014/main" id="{DE926300-E75C-95D4-08FF-9402871319C9}"/>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[2]&lt;2&gt;</a:t>
                </a:r>
                <a:endParaRPr kumimoji="0" lang="en-US" b="0" i="0" u="none" strike="noStrike" cap="none" normalizeH="0" baseline="0" dirty="0">
                  <a:ln>
                    <a:noFill/>
                  </a:ln>
                  <a:solidFill>
                    <a:schemeClr val="tx1"/>
                  </a:solidFill>
                  <a:effectLst/>
                  <a:latin typeface="Tahoma" pitchFamily="34" charset="0"/>
                </a:endParaRPr>
              </a:p>
            </p:txBody>
          </p:sp>
          <p:cxnSp>
            <p:nvCxnSpPr>
              <p:cNvPr id="84" name="Straight Arrow Connector 83">
                <a:extLst>
                  <a:ext uri="{FF2B5EF4-FFF2-40B4-BE49-F238E27FC236}">
                    <a16:creationId xmlns:a16="http://schemas.microsoft.com/office/drawing/2014/main" id="{3ACB9735-B877-EFE2-EE40-3193921E93E1}"/>
                  </a:ext>
                </a:extLst>
              </p:cNvPr>
              <p:cNvCxnSpPr>
                <a:cxnSpLocks/>
                <a:stCxn id="83" idx="0"/>
                <a:endCxn id="6" idx="0"/>
              </p:cNvCxnSpPr>
              <p:nvPr/>
            </p:nvCxnSpPr>
            <p:spPr bwMode="auto">
              <a:xfrm flipV="1">
                <a:off x="2317961" y="2404764"/>
                <a:ext cx="1116444" cy="34529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a:extLst>
                  <a:ext uri="{FF2B5EF4-FFF2-40B4-BE49-F238E27FC236}">
                    <a16:creationId xmlns:a16="http://schemas.microsoft.com/office/drawing/2014/main" id="{62CF8579-D253-900B-A27F-A4BF82006A65}"/>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Oval 85">
                <a:extLst>
                  <a:ext uri="{FF2B5EF4-FFF2-40B4-BE49-F238E27FC236}">
                    <a16:creationId xmlns:a16="http://schemas.microsoft.com/office/drawing/2014/main" id="{25625474-43DA-73C3-62FE-1D013F9161AC}"/>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[1]&lt;2&gt;</a:t>
                </a:r>
                <a:endParaRPr kumimoji="0" lang="en-US" b="0" i="0" u="none" strike="noStrike" cap="none" normalizeH="0" baseline="0" dirty="0">
                  <a:ln>
                    <a:noFill/>
                  </a:ln>
                  <a:solidFill>
                    <a:schemeClr val="tx1"/>
                  </a:solidFill>
                  <a:effectLst/>
                  <a:latin typeface="Tahoma" pitchFamily="34" charset="0"/>
                </a:endParaRPr>
              </a:p>
            </p:txBody>
          </p:sp>
          <p:cxnSp>
            <p:nvCxnSpPr>
              <p:cNvPr id="87" name="Straight Arrow Connector 86">
                <a:extLst>
                  <a:ext uri="{FF2B5EF4-FFF2-40B4-BE49-F238E27FC236}">
                    <a16:creationId xmlns:a16="http://schemas.microsoft.com/office/drawing/2014/main" id="{B8F684CB-5827-3A03-FA71-F1209859A532}"/>
                  </a:ext>
                </a:extLst>
              </p:cNvPr>
              <p:cNvCxnSpPr>
                <a:cxnSpLocks/>
                <a:stCxn id="86" idx="0"/>
                <a:endCxn id="7" idx="0"/>
              </p:cNvCxnSpPr>
              <p:nvPr/>
            </p:nvCxnSpPr>
            <p:spPr bwMode="auto">
              <a:xfrm flipV="1">
                <a:off x="2321739" y="3147555"/>
                <a:ext cx="1108076" cy="34324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92">
                <a:extLst>
                  <a:ext uri="{FF2B5EF4-FFF2-40B4-BE49-F238E27FC236}">
                    <a16:creationId xmlns:a16="http://schemas.microsoft.com/office/drawing/2014/main" id="{F3574C6D-2A73-39F1-93D3-A2140587B0A0}"/>
                  </a:ext>
                </a:extLst>
              </p:cNvPr>
              <p:cNvCxnSpPr>
                <a:cxnSpLocks/>
                <a:stCxn id="81" idx="0"/>
                <a:endCxn id="110" idx="3"/>
              </p:cNvCxnSpPr>
              <p:nvPr/>
            </p:nvCxnSpPr>
            <p:spPr bwMode="auto">
              <a:xfrm flipV="1">
                <a:off x="2321739" y="3893214"/>
                <a:ext cx="909536" cy="338326"/>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C036E8E3-B2B7-D181-9345-BC2FCA436D6B}"/>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a:extLst>
                <a:ext uri="{FF2B5EF4-FFF2-40B4-BE49-F238E27FC236}">
                  <a16:creationId xmlns:a16="http://schemas.microsoft.com/office/drawing/2014/main" id="{75CC9F1A-90F6-CAE0-B4F3-F1FA6B196A10}"/>
                </a:ext>
              </a:extLst>
            </p:cNvPr>
            <p:cNvGrpSpPr/>
            <p:nvPr/>
          </p:nvGrpSpPr>
          <p:grpSpPr>
            <a:xfrm>
              <a:off x="4429997" y="1459908"/>
              <a:ext cx="1742203" cy="3196273"/>
              <a:chOff x="1524000" y="1434641"/>
              <a:chExt cx="1742203" cy="3196273"/>
            </a:xfrm>
          </p:grpSpPr>
          <p:sp>
            <p:nvSpPr>
              <p:cNvPr id="96" name="Oval 95">
                <a:extLst>
                  <a:ext uri="{FF2B5EF4-FFF2-40B4-BE49-F238E27FC236}">
                    <a16:creationId xmlns:a16="http://schemas.microsoft.com/office/drawing/2014/main" id="{C5F5D109-F51F-7755-C5DA-FA82AC53142E}"/>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[3]&lt;3&gt;</a:t>
                </a:r>
                <a:endParaRPr kumimoji="0" lang="en-US" b="0" i="0" u="none" strike="noStrike" cap="none" normalizeH="0" baseline="0" dirty="0">
                  <a:ln>
                    <a:noFill/>
                  </a:ln>
                  <a:solidFill>
                    <a:schemeClr val="tx1"/>
                  </a:solidFill>
                  <a:effectLst/>
                  <a:latin typeface="Tahoma" pitchFamily="34" charset="0"/>
                </a:endParaRPr>
              </a:p>
            </p:txBody>
          </p:sp>
          <p:cxnSp>
            <p:nvCxnSpPr>
              <p:cNvPr id="97" name="Straight Arrow Connector 96">
                <a:extLst>
                  <a:ext uri="{FF2B5EF4-FFF2-40B4-BE49-F238E27FC236}">
                    <a16:creationId xmlns:a16="http://schemas.microsoft.com/office/drawing/2014/main" id="{45C4EDD0-8E65-2A7F-FBA8-B7A347BE326D}"/>
                  </a:ext>
                </a:extLst>
              </p:cNvPr>
              <p:cNvCxnSpPr>
                <a:cxnSpLocks/>
                <a:stCxn id="96" idx="0"/>
              </p:cNvCxnSpPr>
              <p:nvPr/>
            </p:nvCxnSpPr>
            <p:spPr bwMode="auto">
              <a:xfrm flipV="1">
                <a:off x="2309270" y="1683684"/>
                <a:ext cx="868994" cy="31166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Rectangle 98">
                <a:extLst>
                  <a:ext uri="{FF2B5EF4-FFF2-40B4-BE49-F238E27FC236}">
                    <a16:creationId xmlns:a16="http://schemas.microsoft.com/office/drawing/2014/main" id="{D4982FC1-6ED1-98C6-41EE-23A67E70795C}"/>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&lt;1&gt;</a:t>
                </a:r>
              </a:p>
            </p:txBody>
          </p:sp>
          <p:sp>
            <p:nvSpPr>
              <p:cNvPr id="101" name="Rectangle 100">
                <a:extLst>
                  <a:ext uri="{FF2B5EF4-FFF2-40B4-BE49-F238E27FC236}">
                    <a16:creationId xmlns:a16="http://schemas.microsoft.com/office/drawing/2014/main" id="{FD039EC2-DAAE-9F05-A495-571DCFA2936F}"/>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a:t>
                </a:r>
                <a:r>
                  <a:rPr lang="en-US" baseline="30000" dirty="0"/>
                  <a:t>3</a:t>
                </a:r>
                <a:r>
                  <a:rPr kumimoji="0" lang="en-US" b="0" i="0" u="none" strike="noStrike" cap="none" normalizeH="0" baseline="30000" dirty="0">
                    <a:ln>
                      <a:noFill/>
                    </a:ln>
                    <a:solidFill>
                      <a:schemeClr val="tx1"/>
                    </a:solidFill>
                    <a:effectLst/>
                    <a:latin typeface="Tahoma" pitchFamily="34" charset="0"/>
                  </a:rPr>
                  <a:t>&gt;</a:t>
                </a:r>
                <a:endParaRPr kumimoji="0" lang="en-US" b="0" i="0" u="none" strike="noStrike" cap="none" normalizeH="0" baseline="0" dirty="0">
                  <a:ln>
                    <a:noFill/>
                  </a:ln>
                  <a:solidFill>
                    <a:schemeClr val="tx1"/>
                  </a:solidFill>
                  <a:effectLst/>
                  <a:latin typeface="Tahoma" pitchFamily="34" charset="0"/>
                </a:endParaRPr>
              </a:p>
            </p:txBody>
          </p:sp>
          <p:cxnSp>
            <p:nvCxnSpPr>
              <p:cNvPr id="102" name="Straight Arrow Connector 101">
                <a:extLst>
                  <a:ext uri="{FF2B5EF4-FFF2-40B4-BE49-F238E27FC236}">
                    <a16:creationId xmlns:a16="http://schemas.microsoft.com/office/drawing/2014/main" id="{93ACA4A2-0503-1612-2088-80B697B9E7D2}"/>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Oval 102">
                <a:extLst>
                  <a:ext uri="{FF2B5EF4-FFF2-40B4-BE49-F238E27FC236}">
                    <a16:creationId xmlns:a16="http://schemas.microsoft.com/office/drawing/2014/main" id="{B2370FE1-E487-0EA5-7784-EC2A2849B1C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[2]&lt;3&gt;</a:t>
                </a:r>
                <a:endParaRPr kumimoji="0" lang="en-US" b="0" i="0" u="none" strike="noStrike" cap="none" normalizeH="0" baseline="0" dirty="0">
                  <a:ln>
                    <a:noFill/>
                  </a:ln>
                  <a:solidFill>
                    <a:schemeClr val="tx1"/>
                  </a:solidFill>
                  <a:effectLst/>
                  <a:latin typeface="Tahoma" pitchFamily="34" charset="0"/>
                </a:endParaRPr>
              </a:p>
            </p:txBody>
          </p:sp>
          <p:cxnSp>
            <p:nvCxnSpPr>
              <p:cNvPr id="105" name="Straight Arrow Connector 104">
                <a:extLst>
                  <a:ext uri="{FF2B5EF4-FFF2-40B4-BE49-F238E27FC236}">
                    <a16:creationId xmlns:a16="http://schemas.microsoft.com/office/drawing/2014/main" id="{2CBC8868-448B-8803-830E-80A054487938}"/>
                  </a:ext>
                </a:extLst>
              </p:cNvPr>
              <p:cNvCxnSpPr>
                <a:cxnSpLocks/>
                <a:stCxn id="103" idx="0"/>
              </p:cNvCxnSpPr>
              <p:nvPr/>
            </p:nvCxnSpPr>
            <p:spPr bwMode="auto">
              <a:xfrm flipV="1">
                <a:off x="2317961" y="2417635"/>
                <a:ext cx="948242" cy="33241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a:extLst>
                  <a:ext uri="{FF2B5EF4-FFF2-40B4-BE49-F238E27FC236}">
                    <a16:creationId xmlns:a16="http://schemas.microsoft.com/office/drawing/2014/main" id="{4C2E4E79-EFA4-2FD7-4CB2-72E6F3631A6B}"/>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Oval 109">
                <a:extLst>
                  <a:ext uri="{FF2B5EF4-FFF2-40B4-BE49-F238E27FC236}">
                    <a16:creationId xmlns:a16="http://schemas.microsoft.com/office/drawing/2014/main" id="{2632B1D3-CB1C-4876-1E41-E2E8A5D1F234}"/>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[1]&lt;3&gt;</a:t>
                </a:r>
                <a:endParaRPr kumimoji="0" lang="en-US" b="0" i="0" u="none" strike="noStrike" cap="none" normalizeH="0" baseline="0" dirty="0">
                  <a:ln>
                    <a:noFill/>
                  </a:ln>
                  <a:solidFill>
                    <a:schemeClr val="tx1"/>
                  </a:solidFill>
                  <a:effectLst/>
                  <a:latin typeface="Tahoma" pitchFamily="34" charset="0"/>
                </a:endParaRPr>
              </a:p>
            </p:txBody>
          </p:sp>
          <p:cxnSp>
            <p:nvCxnSpPr>
              <p:cNvPr id="111" name="Straight Arrow Connector 110">
                <a:extLst>
                  <a:ext uri="{FF2B5EF4-FFF2-40B4-BE49-F238E27FC236}">
                    <a16:creationId xmlns:a16="http://schemas.microsoft.com/office/drawing/2014/main" id="{07953E64-58EF-5D4E-B5D6-7F267C1B6AB9}"/>
                  </a:ext>
                </a:extLst>
              </p:cNvPr>
              <p:cNvCxnSpPr>
                <a:cxnSpLocks/>
                <a:stCxn id="110" idx="0"/>
              </p:cNvCxnSpPr>
              <p:nvPr/>
            </p:nvCxnSpPr>
            <p:spPr bwMode="auto">
              <a:xfrm flipV="1">
                <a:off x="2321739" y="3195494"/>
                <a:ext cx="944464" cy="29530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Straight Arrow Connector 111">
                <a:extLst>
                  <a:ext uri="{FF2B5EF4-FFF2-40B4-BE49-F238E27FC236}">
                    <a16:creationId xmlns:a16="http://schemas.microsoft.com/office/drawing/2014/main" id="{A29A7E6E-BD0F-9465-7620-D3EC0A1504E9}"/>
                  </a:ext>
                </a:extLst>
              </p:cNvPr>
              <p:cNvCxnSpPr>
                <a:cxnSpLocks/>
                <a:stCxn id="101" idx="0"/>
              </p:cNvCxnSpPr>
              <p:nvPr/>
            </p:nvCxnSpPr>
            <p:spPr bwMode="auto">
              <a:xfrm flipV="1">
                <a:off x="2321739" y="3913088"/>
                <a:ext cx="856525" cy="318452"/>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a:extLst>
                  <a:ext uri="{FF2B5EF4-FFF2-40B4-BE49-F238E27FC236}">
                    <a16:creationId xmlns:a16="http://schemas.microsoft.com/office/drawing/2014/main" id="{EA3D63D3-E1B0-AF60-C5FE-58EE95519330}"/>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4" name="Group 113">
              <a:extLst>
                <a:ext uri="{FF2B5EF4-FFF2-40B4-BE49-F238E27FC236}">
                  <a16:creationId xmlns:a16="http://schemas.microsoft.com/office/drawing/2014/main" id="{F22E6A6C-E544-8EEE-032B-853388F00601}"/>
                </a:ext>
              </a:extLst>
            </p:cNvPr>
            <p:cNvGrpSpPr/>
            <p:nvPr/>
          </p:nvGrpSpPr>
          <p:grpSpPr>
            <a:xfrm>
              <a:off x="6258230" y="1428066"/>
              <a:ext cx="1514170" cy="3196273"/>
              <a:chOff x="1140551" y="1434641"/>
              <a:chExt cx="1514170" cy="3196273"/>
            </a:xfrm>
          </p:grpSpPr>
          <p:sp>
            <p:nvSpPr>
              <p:cNvPr id="115" name="Oval 114">
                <a:extLst>
                  <a:ext uri="{FF2B5EF4-FFF2-40B4-BE49-F238E27FC236}">
                    <a16:creationId xmlns:a16="http://schemas.microsoft.com/office/drawing/2014/main" id="{FC13845F-8614-B4CC-F032-4EF2F883BFD6}"/>
                  </a:ext>
                </a:extLst>
              </p:cNvPr>
              <p:cNvSpPr/>
              <p:nvPr/>
            </p:nvSpPr>
            <p:spPr bwMode="auto">
              <a:xfrm>
                <a:off x="1972510" y="199534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[3]&lt;T&gt;</a:t>
                </a:r>
                <a:endParaRPr kumimoji="0" lang="en-US" b="0" i="0" u="none" strike="noStrike" cap="none" normalizeH="0" baseline="0" dirty="0">
                  <a:ln>
                    <a:noFill/>
                  </a:ln>
                  <a:solidFill>
                    <a:schemeClr val="tx1"/>
                  </a:solidFill>
                  <a:effectLst/>
                  <a:latin typeface="Tahoma" pitchFamily="34" charset="0"/>
                </a:endParaRPr>
              </a:p>
            </p:txBody>
          </p:sp>
          <p:cxnSp>
            <p:nvCxnSpPr>
              <p:cNvPr id="116" name="Straight Arrow Connector 115">
                <a:extLst>
                  <a:ext uri="{FF2B5EF4-FFF2-40B4-BE49-F238E27FC236}">
                    <a16:creationId xmlns:a16="http://schemas.microsoft.com/office/drawing/2014/main" id="{A7486750-6688-D1BA-C611-B8B5A973870B}"/>
                  </a:ext>
                </a:extLst>
              </p:cNvPr>
              <p:cNvCxnSpPr>
                <a:cxnSpLocks/>
                <a:stCxn id="184" idx="0"/>
                <a:endCxn id="117" idx="2"/>
              </p:cNvCxnSpPr>
              <p:nvPr/>
            </p:nvCxnSpPr>
            <p:spPr bwMode="auto">
              <a:xfrm flipV="1">
                <a:off x="1322634" y="1683684"/>
                <a:ext cx="995327" cy="29883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Rectangle 116">
                <a:extLst>
                  <a:ext uri="{FF2B5EF4-FFF2-40B4-BE49-F238E27FC236}">
                    <a16:creationId xmlns:a16="http://schemas.microsoft.com/office/drawing/2014/main" id="{5B56092B-726D-9F8C-A761-4078E2C16E1D}"/>
                  </a:ext>
                </a:extLst>
              </p:cNvPr>
              <p:cNvSpPr/>
              <p:nvPr/>
            </p:nvSpPr>
            <p:spPr bwMode="auto">
              <a:xfrm>
                <a:off x="2057227" y="1434641"/>
                <a:ext cx="521468" cy="24904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Ŷ</a:t>
                </a:r>
                <a:r>
                  <a:rPr kumimoji="0" lang="en-US" b="0" i="0" u="none" strike="noStrike" cap="none" normalizeH="0" baseline="30000" dirty="0">
                    <a:ln>
                      <a:noFill/>
                    </a:ln>
                    <a:solidFill>
                      <a:schemeClr val="tx1"/>
                    </a:solidFill>
                    <a:effectLst/>
                    <a:latin typeface="Tahoma" pitchFamily="34" charset="0"/>
                  </a:rPr>
                  <a:t>&lt;T&gt;</a:t>
                </a:r>
              </a:p>
            </p:txBody>
          </p:sp>
          <p:sp>
            <p:nvSpPr>
              <p:cNvPr id="118" name="Rectangle 117">
                <a:extLst>
                  <a:ext uri="{FF2B5EF4-FFF2-40B4-BE49-F238E27FC236}">
                    <a16:creationId xmlns:a16="http://schemas.microsoft.com/office/drawing/2014/main" id="{FA16EC4D-9D80-638F-5D47-85DE71F33192}"/>
                  </a:ext>
                </a:extLst>
              </p:cNvPr>
              <p:cNvSpPr/>
              <p:nvPr/>
            </p:nvSpPr>
            <p:spPr bwMode="auto">
              <a:xfrm>
                <a:off x="2061005" y="4231540"/>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X</a:t>
                </a:r>
                <a:r>
                  <a:rPr kumimoji="0" lang="en-US" b="0" i="0" u="none" strike="noStrike" cap="none" normalizeH="0" baseline="30000" dirty="0">
                    <a:ln>
                      <a:noFill/>
                    </a:ln>
                    <a:solidFill>
                      <a:schemeClr val="tx1"/>
                    </a:solidFill>
                    <a:effectLst/>
                    <a:latin typeface="Tahoma" pitchFamily="34" charset="0"/>
                  </a:rPr>
                  <a:t>&lt;T&gt;</a:t>
                </a:r>
                <a:endParaRPr kumimoji="0" lang="en-US" b="0" i="0" u="none" strike="noStrike" cap="none" normalizeH="0" baseline="0" dirty="0">
                  <a:ln>
                    <a:noFill/>
                  </a:ln>
                  <a:solidFill>
                    <a:schemeClr val="tx1"/>
                  </a:solidFill>
                  <a:effectLst/>
                  <a:latin typeface="Tahoma" pitchFamily="34" charset="0"/>
                </a:endParaRPr>
              </a:p>
            </p:txBody>
          </p:sp>
          <p:cxnSp>
            <p:nvCxnSpPr>
              <p:cNvPr id="119" name="Straight Arrow Connector 118">
                <a:extLst>
                  <a:ext uri="{FF2B5EF4-FFF2-40B4-BE49-F238E27FC236}">
                    <a16:creationId xmlns:a16="http://schemas.microsoft.com/office/drawing/2014/main" id="{BE12DFD2-BBFD-E676-5F3D-0642E0C21388}"/>
                  </a:ext>
                </a:extLst>
              </p:cNvPr>
              <p:cNvCxnSpPr>
                <a:cxnSpLocks/>
              </p:cNvCxnSpPr>
              <p:nvPr/>
            </p:nvCxnSpPr>
            <p:spPr bwMode="auto">
              <a:xfrm>
                <a:off x="1524000" y="2226987"/>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119">
                <a:extLst>
                  <a:ext uri="{FF2B5EF4-FFF2-40B4-BE49-F238E27FC236}">
                    <a16:creationId xmlns:a16="http://schemas.microsoft.com/office/drawing/2014/main" id="{70D0DFC7-A35F-CA74-D94B-CB669F15FFED}"/>
                  </a:ext>
                </a:extLst>
              </p:cNvPr>
              <p:cNvSpPr/>
              <p:nvPr/>
            </p:nvSpPr>
            <p:spPr bwMode="auto">
              <a:xfrm>
                <a:off x="1981201" y="2750054"/>
                <a:ext cx="673520"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[2]&lt;T&gt;</a:t>
                </a:r>
                <a:endParaRPr kumimoji="0" lang="en-US" b="0" i="0" u="none" strike="noStrike" cap="none" normalizeH="0" baseline="0" dirty="0">
                  <a:ln>
                    <a:noFill/>
                  </a:ln>
                  <a:solidFill>
                    <a:schemeClr val="tx1"/>
                  </a:solidFill>
                  <a:effectLst/>
                  <a:latin typeface="Tahoma" pitchFamily="34" charset="0"/>
                </a:endParaRPr>
              </a:p>
            </p:txBody>
          </p:sp>
          <p:cxnSp>
            <p:nvCxnSpPr>
              <p:cNvPr id="121" name="Straight Arrow Connector 120">
                <a:extLst>
                  <a:ext uri="{FF2B5EF4-FFF2-40B4-BE49-F238E27FC236}">
                    <a16:creationId xmlns:a16="http://schemas.microsoft.com/office/drawing/2014/main" id="{C6DB233A-E012-B39C-4CE9-1CAD82268321}"/>
                  </a:ext>
                </a:extLst>
              </p:cNvPr>
              <p:cNvCxnSpPr>
                <a:cxnSpLocks/>
                <a:endCxn id="115" idx="3"/>
              </p:cNvCxnSpPr>
              <p:nvPr/>
            </p:nvCxnSpPr>
            <p:spPr bwMode="auto">
              <a:xfrm flipV="1">
                <a:off x="1140551" y="2407698"/>
                <a:ext cx="930594" cy="2998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1240888F-8942-4850-DE8A-24680FA029FC}"/>
                  </a:ext>
                </a:extLst>
              </p:cNvPr>
              <p:cNvCxnSpPr>
                <a:cxnSpLocks/>
              </p:cNvCxnSpPr>
              <p:nvPr/>
            </p:nvCxnSpPr>
            <p:spPr bwMode="auto">
              <a:xfrm>
                <a:off x="1524000" y="3002248"/>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Oval 164">
                <a:extLst>
                  <a:ext uri="{FF2B5EF4-FFF2-40B4-BE49-F238E27FC236}">
                    <a16:creationId xmlns:a16="http://schemas.microsoft.com/office/drawing/2014/main" id="{4A1CB7B5-B062-B79B-D6C3-CE1F3474F715}"/>
                  </a:ext>
                </a:extLst>
              </p:cNvPr>
              <p:cNvSpPr/>
              <p:nvPr/>
            </p:nvSpPr>
            <p:spPr bwMode="auto">
              <a:xfrm>
                <a:off x="1997448" y="3490797"/>
                <a:ext cx="648581" cy="483103"/>
              </a:xfrm>
              <a:prstGeom prst="ellipse">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[1]&lt;T&gt;</a:t>
                </a:r>
                <a:endParaRPr kumimoji="0" lang="en-US" b="0" i="0" u="none" strike="noStrike" cap="none" normalizeH="0" baseline="0" dirty="0">
                  <a:ln>
                    <a:noFill/>
                  </a:ln>
                  <a:solidFill>
                    <a:schemeClr val="tx1"/>
                  </a:solidFill>
                  <a:effectLst/>
                  <a:latin typeface="Tahoma" pitchFamily="34" charset="0"/>
                </a:endParaRPr>
              </a:p>
            </p:txBody>
          </p:sp>
          <p:cxnSp>
            <p:nvCxnSpPr>
              <p:cNvPr id="181" name="Straight Arrow Connector 180">
                <a:extLst>
                  <a:ext uri="{FF2B5EF4-FFF2-40B4-BE49-F238E27FC236}">
                    <a16:creationId xmlns:a16="http://schemas.microsoft.com/office/drawing/2014/main" id="{9791BE39-08EF-2D88-818B-5ABC85B921A4}"/>
                  </a:ext>
                </a:extLst>
              </p:cNvPr>
              <p:cNvCxnSpPr>
                <a:cxnSpLocks/>
                <a:endCxn id="120" idx="3"/>
              </p:cNvCxnSpPr>
              <p:nvPr/>
            </p:nvCxnSpPr>
            <p:spPr bwMode="auto">
              <a:xfrm flipV="1">
                <a:off x="1259877" y="3162408"/>
                <a:ext cx="819959" cy="26519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6C465093-AA11-0869-5AC4-C80D9D2D798C}"/>
                  </a:ext>
                </a:extLst>
              </p:cNvPr>
              <p:cNvCxnSpPr>
                <a:cxnSpLocks/>
                <a:endCxn id="165" idx="3"/>
              </p:cNvCxnSpPr>
              <p:nvPr/>
            </p:nvCxnSpPr>
            <p:spPr bwMode="auto">
              <a:xfrm flipV="1">
                <a:off x="1412277" y="3903151"/>
                <a:ext cx="680153" cy="328389"/>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88351A08-C8DD-4E2E-D707-485CEBC30452}"/>
                  </a:ext>
                </a:extLst>
              </p:cNvPr>
              <p:cNvCxnSpPr>
                <a:cxnSpLocks/>
              </p:cNvCxnSpPr>
              <p:nvPr/>
            </p:nvCxnSpPr>
            <p:spPr bwMode="auto">
              <a:xfrm>
                <a:off x="1527104" y="3740931"/>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0" name="Group 189">
              <a:extLst>
                <a:ext uri="{FF2B5EF4-FFF2-40B4-BE49-F238E27FC236}">
                  <a16:creationId xmlns:a16="http://schemas.microsoft.com/office/drawing/2014/main" id="{5902D8EE-32E2-952D-0DB8-F1FE27A654F7}"/>
                </a:ext>
              </a:extLst>
            </p:cNvPr>
            <p:cNvGrpSpPr/>
            <p:nvPr/>
          </p:nvGrpSpPr>
          <p:grpSpPr>
            <a:xfrm>
              <a:off x="5560718" y="1975939"/>
              <a:ext cx="1088180" cy="1878511"/>
              <a:chOff x="4915595" y="1940735"/>
              <a:chExt cx="1088180" cy="1878511"/>
            </a:xfrm>
          </p:grpSpPr>
          <p:sp>
            <p:nvSpPr>
              <p:cNvPr id="184" name="TextBox 183">
                <a:extLst>
                  <a:ext uri="{FF2B5EF4-FFF2-40B4-BE49-F238E27FC236}">
                    <a16:creationId xmlns:a16="http://schemas.microsoft.com/office/drawing/2014/main" id="{BF37988A-DE8F-20D9-499A-BF5F23C7404A}"/>
                  </a:ext>
                </a:extLst>
              </p:cNvPr>
              <p:cNvSpPr txBox="1"/>
              <p:nvPr/>
            </p:nvSpPr>
            <p:spPr>
              <a:xfrm>
                <a:off x="5383715" y="1940735"/>
                <a:ext cx="564637" cy="369332"/>
              </a:xfrm>
              <a:prstGeom prst="rect">
                <a:avLst/>
              </a:prstGeom>
              <a:noFill/>
              <a:ln w="19050">
                <a:noFill/>
              </a:ln>
            </p:spPr>
            <p:txBody>
              <a:bodyPr wrap="square">
                <a:spAutoFit/>
              </a:bodyPr>
              <a:lstStyle/>
              <a:p>
                <a:r>
                  <a:rPr lang="en-US" b="1" dirty="0"/>
                  <a:t>…</a:t>
                </a:r>
                <a:endParaRPr lang="en-US" dirty="0"/>
              </a:p>
            </p:txBody>
          </p:sp>
          <p:sp>
            <p:nvSpPr>
              <p:cNvPr id="185" name="TextBox 184">
                <a:extLst>
                  <a:ext uri="{FF2B5EF4-FFF2-40B4-BE49-F238E27FC236}">
                    <a16:creationId xmlns:a16="http://schemas.microsoft.com/office/drawing/2014/main" id="{E97FF165-6491-A096-6E7B-02A6D53E1912}"/>
                  </a:ext>
                </a:extLst>
              </p:cNvPr>
              <p:cNvSpPr txBox="1"/>
              <p:nvPr/>
            </p:nvSpPr>
            <p:spPr>
              <a:xfrm>
                <a:off x="5426670" y="2729894"/>
                <a:ext cx="564637" cy="369332"/>
              </a:xfrm>
              <a:prstGeom prst="rect">
                <a:avLst/>
              </a:prstGeom>
              <a:noFill/>
              <a:ln w="19050">
                <a:noFill/>
              </a:ln>
            </p:spPr>
            <p:txBody>
              <a:bodyPr wrap="square">
                <a:spAutoFit/>
              </a:bodyPr>
              <a:lstStyle/>
              <a:p>
                <a:r>
                  <a:rPr lang="en-US" b="1" dirty="0"/>
                  <a:t>…</a:t>
                </a:r>
                <a:endParaRPr lang="en-US" dirty="0"/>
              </a:p>
            </p:txBody>
          </p:sp>
          <p:sp>
            <p:nvSpPr>
              <p:cNvPr id="186" name="TextBox 185">
                <a:extLst>
                  <a:ext uri="{FF2B5EF4-FFF2-40B4-BE49-F238E27FC236}">
                    <a16:creationId xmlns:a16="http://schemas.microsoft.com/office/drawing/2014/main" id="{48D0C51A-B6DF-037A-862A-3915344ED795}"/>
                  </a:ext>
                </a:extLst>
              </p:cNvPr>
              <p:cNvSpPr txBox="1"/>
              <p:nvPr/>
            </p:nvSpPr>
            <p:spPr>
              <a:xfrm>
                <a:off x="5439138" y="3449914"/>
                <a:ext cx="564637" cy="369332"/>
              </a:xfrm>
              <a:prstGeom prst="rect">
                <a:avLst/>
              </a:prstGeom>
              <a:noFill/>
              <a:ln w="19050">
                <a:noFill/>
              </a:ln>
            </p:spPr>
            <p:txBody>
              <a:bodyPr wrap="square">
                <a:spAutoFit/>
              </a:bodyPr>
              <a:lstStyle/>
              <a:p>
                <a:r>
                  <a:rPr lang="en-US" b="1" dirty="0"/>
                  <a:t>…</a:t>
                </a:r>
                <a:endParaRPr lang="en-US" dirty="0"/>
              </a:p>
            </p:txBody>
          </p:sp>
          <p:cxnSp>
            <p:nvCxnSpPr>
              <p:cNvPr id="187" name="Straight Arrow Connector 186">
                <a:extLst>
                  <a:ext uri="{FF2B5EF4-FFF2-40B4-BE49-F238E27FC236}">
                    <a16:creationId xmlns:a16="http://schemas.microsoft.com/office/drawing/2014/main" id="{7E227022-2258-0439-ABD6-95F7FA8184FA}"/>
                  </a:ext>
                </a:extLst>
              </p:cNvPr>
              <p:cNvCxnSpPr>
                <a:cxnSpLocks/>
              </p:cNvCxnSpPr>
              <p:nvPr/>
            </p:nvCxnSpPr>
            <p:spPr bwMode="auto">
              <a:xfrm>
                <a:off x="4915595" y="2199986"/>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Straight Arrow Connector 187">
                <a:extLst>
                  <a:ext uri="{FF2B5EF4-FFF2-40B4-BE49-F238E27FC236}">
                    <a16:creationId xmlns:a16="http://schemas.microsoft.com/office/drawing/2014/main" id="{3756BFB9-B140-695F-0A82-64C726CD9065}"/>
                  </a:ext>
                </a:extLst>
              </p:cNvPr>
              <p:cNvCxnSpPr>
                <a:cxnSpLocks/>
              </p:cNvCxnSpPr>
              <p:nvPr/>
            </p:nvCxnSpPr>
            <p:spPr bwMode="auto">
              <a:xfrm>
                <a:off x="4915595" y="2975247"/>
                <a:ext cx="45318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Straight Arrow Connector 188">
                <a:extLst>
                  <a:ext uri="{FF2B5EF4-FFF2-40B4-BE49-F238E27FC236}">
                    <a16:creationId xmlns:a16="http://schemas.microsoft.com/office/drawing/2014/main" id="{B85FB363-C894-5B35-6605-1F705A4C44A4}"/>
                  </a:ext>
                </a:extLst>
              </p:cNvPr>
              <p:cNvCxnSpPr>
                <a:cxnSpLocks/>
              </p:cNvCxnSpPr>
              <p:nvPr/>
            </p:nvCxnSpPr>
            <p:spPr bwMode="auto">
              <a:xfrm>
                <a:off x="4918699" y="3713930"/>
                <a:ext cx="4572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1" name="Rectangle 190">
              <a:extLst>
                <a:ext uri="{FF2B5EF4-FFF2-40B4-BE49-F238E27FC236}">
                  <a16:creationId xmlns:a16="http://schemas.microsoft.com/office/drawing/2014/main" id="{6C9A797C-B633-893B-B533-79A7A1914520}"/>
                </a:ext>
              </a:extLst>
            </p:cNvPr>
            <p:cNvSpPr/>
            <p:nvPr/>
          </p:nvSpPr>
          <p:spPr bwMode="auto">
            <a:xfrm>
              <a:off x="1508681" y="2825078"/>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[2]&lt;0&gt;</a:t>
              </a:r>
              <a:endParaRPr kumimoji="0" lang="en-US" b="0" i="0" u="none" strike="noStrike" cap="none" normalizeH="0" baseline="0" dirty="0">
                <a:ln>
                  <a:noFill/>
                </a:ln>
                <a:solidFill>
                  <a:schemeClr val="tx1"/>
                </a:solidFill>
                <a:effectLst/>
                <a:latin typeface="Tahoma" pitchFamily="34" charset="0"/>
              </a:endParaRPr>
            </a:p>
          </p:txBody>
        </p:sp>
        <p:sp>
          <p:nvSpPr>
            <p:cNvPr id="192" name="Rectangle 191">
              <a:extLst>
                <a:ext uri="{FF2B5EF4-FFF2-40B4-BE49-F238E27FC236}">
                  <a16:creationId xmlns:a16="http://schemas.microsoft.com/office/drawing/2014/main" id="{2F914219-75A7-4EA0-C7B1-760CC94D1413}"/>
                </a:ext>
              </a:extLst>
            </p:cNvPr>
            <p:cNvSpPr/>
            <p:nvPr/>
          </p:nvSpPr>
          <p:spPr bwMode="auto">
            <a:xfrm>
              <a:off x="1536020" y="3576448"/>
              <a:ext cx="521468" cy="399374"/>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[1]&lt;0&gt;</a:t>
              </a:r>
              <a:endParaRPr kumimoji="0" lang="en-US" b="0" i="0" u="none" strike="noStrike" cap="none" normalizeH="0" baseline="0" dirty="0">
                <a:ln>
                  <a:noFill/>
                </a:ln>
                <a:solidFill>
                  <a:schemeClr val="tx1"/>
                </a:solidFill>
                <a:effectLst/>
                <a:latin typeface="Tahoma" pitchFamily="34" charset="0"/>
              </a:endParaRPr>
            </a:p>
          </p:txBody>
        </p:sp>
        <p:grpSp>
          <p:nvGrpSpPr>
            <p:cNvPr id="44" name="Group 43">
              <a:extLst>
                <a:ext uri="{FF2B5EF4-FFF2-40B4-BE49-F238E27FC236}">
                  <a16:creationId xmlns:a16="http://schemas.microsoft.com/office/drawing/2014/main" id="{40ED1B04-98F2-4AA3-A8CE-503AB3C5F5C7}"/>
                </a:ext>
              </a:extLst>
            </p:cNvPr>
            <p:cNvGrpSpPr/>
            <p:nvPr/>
          </p:nvGrpSpPr>
          <p:grpSpPr>
            <a:xfrm>
              <a:off x="2169123" y="1659867"/>
              <a:ext cx="4866681" cy="2644248"/>
              <a:chOff x="1308036" y="1499127"/>
              <a:chExt cx="5516022" cy="2542179"/>
            </a:xfrm>
          </p:grpSpPr>
          <p:sp>
            <p:nvSpPr>
              <p:cNvPr id="3" name="Rectangle 2">
                <a:extLst>
                  <a:ext uri="{FF2B5EF4-FFF2-40B4-BE49-F238E27FC236}">
                    <a16:creationId xmlns:a16="http://schemas.microsoft.com/office/drawing/2014/main" id="{C90205F3-9002-C4B3-DFE9-103E7F9A8FFD}"/>
                  </a:ext>
                </a:extLst>
              </p:cNvPr>
              <p:cNvSpPr/>
              <p:nvPr/>
            </p:nvSpPr>
            <p:spPr bwMode="auto">
              <a:xfrm>
                <a:off x="5174970"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4" name="Rectangle 3">
                <a:extLst>
                  <a:ext uri="{FF2B5EF4-FFF2-40B4-BE49-F238E27FC236}">
                    <a16:creationId xmlns:a16="http://schemas.microsoft.com/office/drawing/2014/main" id="{A131CB96-B837-7970-C1C8-1E1E740BF6DD}"/>
                  </a:ext>
                </a:extLst>
              </p:cNvPr>
              <p:cNvSpPr/>
              <p:nvPr/>
            </p:nvSpPr>
            <p:spPr bwMode="auto">
              <a:xfrm>
                <a:off x="5186904"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5" name="Rectangle 4">
                <a:extLst>
                  <a:ext uri="{FF2B5EF4-FFF2-40B4-BE49-F238E27FC236}">
                    <a16:creationId xmlns:a16="http://schemas.microsoft.com/office/drawing/2014/main" id="{111786E2-EA4B-5063-73E2-3FB8ED0E390F}"/>
                  </a:ext>
                </a:extLst>
              </p:cNvPr>
              <p:cNvSpPr/>
              <p:nvPr/>
            </p:nvSpPr>
            <p:spPr bwMode="auto">
              <a:xfrm>
                <a:off x="5210836"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6" name="Rectangle 5">
                <a:extLst>
                  <a:ext uri="{FF2B5EF4-FFF2-40B4-BE49-F238E27FC236}">
                    <a16:creationId xmlns:a16="http://schemas.microsoft.com/office/drawing/2014/main" id="{EFF7572B-4A4E-841D-C426-AB97CDDEC2F7}"/>
                  </a:ext>
                </a:extLst>
              </p:cNvPr>
              <p:cNvSpPr/>
              <p:nvPr/>
            </p:nvSpPr>
            <p:spPr bwMode="auto">
              <a:xfrm>
                <a:off x="4498253" y="2249116"/>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7" name="Rectangle 6">
                <a:extLst>
                  <a:ext uri="{FF2B5EF4-FFF2-40B4-BE49-F238E27FC236}">
                    <a16:creationId xmlns:a16="http://schemas.microsoft.com/office/drawing/2014/main" id="{5CF58A86-0D2F-B8D9-993B-9307FE3B3424}"/>
                  </a:ext>
                </a:extLst>
              </p:cNvPr>
              <p:cNvSpPr/>
              <p:nvPr/>
            </p:nvSpPr>
            <p:spPr bwMode="auto">
              <a:xfrm>
                <a:off x="4454130" y="2963235"/>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8" name="Rectangle 7">
                <a:extLst>
                  <a:ext uri="{FF2B5EF4-FFF2-40B4-BE49-F238E27FC236}">
                    <a16:creationId xmlns:a16="http://schemas.microsoft.com/office/drawing/2014/main" id="{F99F977F-C586-F990-C624-0ED795CD8A4C}"/>
                  </a:ext>
                </a:extLst>
              </p:cNvPr>
              <p:cNvSpPr/>
              <p:nvPr/>
            </p:nvSpPr>
            <p:spPr bwMode="auto">
              <a:xfrm>
                <a:off x="4539026" y="3693784"/>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9" name="Rectangle 8">
                <a:extLst>
                  <a:ext uri="{FF2B5EF4-FFF2-40B4-BE49-F238E27FC236}">
                    <a16:creationId xmlns:a16="http://schemas.microsoft.com/office/drawing/2014/main" id="{A7F82A4C-0D74-762B-10F2-BCB0B2248969}"/>
                  </a:ext>
                </a:extLst>
              </p:cNvPr>
              <p:cNvSpPr/>
              <p:nvPr/>
            </p:nvSpPr>
            <p:spPr bwMode="auto">
              <a:xfrm>
                <a:off x="4513440" y="1554130"/>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11" name="Rectangle 10">
                <a:extLst>
                  <a:ext uri="{FF2B5EF4-FFF2-40B4-BE49-F238E27FC236}">
                    <a16:creationId xmlns:a16="http://schemas.microsoft.com/office/drawing/2014/main" id="{97AAF836-F730-665F-BC17-79103B8B2BBE}"/>
                  </a:ext>
                </a:extLst>
              </p:cNvPr>
              <p:cNvSpPr/>
              <p:nvPr/>
            </p:nvSpPr>
            <p:spPr bwMode="auto">
              <a:xfrm>
                <a:off x="3871540"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12" name="Rectangle 11">
                <a:extLst>
                  <a:ext uri="{FF2B5EF4-FFF2-40B4-BE49-F238E27FC236}">
                    <a16:creationId xmlns:a16="http://schemas.microsoft.com/office/drawing/2014/main" id="{05883314-20C9-FEF5-D26F-B237C62FB49C}"/>
                  </a:ext>
                </a:extLst>
              </p:cNvPr>
              <p:cNvSpPr/>
              <p:nvPr/>
            </p:nvSpPr>
            <p:spPr bwMode="auto">
              <a:xfrm>
                <a:off x="3883474"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13" name="Rectangle 12">
                <a:extLst>
                  <a:ext uri="{FF2B5EF4-FFF2-40B4-BE49-F238E27FC236}">
                    <a16:creationId xmlns:a16="http://schemas.microsoft.com/office/drawing/2014/main" id="{DDF239D3-4A09-47B0-0B65-CDC838351590}"/>
                  </a:ext>
                </a:extLst>
              </p:cNvPr>
              <p:cNvSpPr/>
              <p:nvPr/>
            </p:nvSpPr>
            <p:spPr bwMode="auto">
              <a:xfrm>
                <a:off x="3933018"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15" name="Rectangle 14">
                <a:extLst>
                  <a:ext uri="{FF2B5EF4-FFF2-40B4-BE49-F238E27FC236}">
                    <a16:creationId xmlns:a16="http://schemas.microsoft.com/office/drawing/2014/main" id="{161FB40B-E550-4401-414F-E941E4868993}"/>
                  </a:ext>
                </a:extLst>
              </p:cNvPr>
              <p:cNvSpPr/>
              <p:nvPr/>
            </p:nvSpPr>
            <p:spPr bwMode="auto">
              <a:xfrm>
                <a:off x="3212799" y="2257105"/>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17" name="Rectangle 16">
                <a:extLst>
                  <a:ext uri="{FF2B5EF4-FFF2-40B4-BE49-F238E27FC236}">
                    <a16:creationId xmlns:a16="http://schemas.microsoft.com/office/drawing/2014/main" id="{E134F494-52B1-85BD-E4C2-59029A073526}"/>
                  </a:ext>
                </a:extLst>
              </p:cNvPr>
              <p:cNvSpPr/>
              <p:nvPr/>
            </p:nvSpPr>
            <p:spPr bwMode="auto">
              <a:xfrm>
                <a:off x="3159044" y="3004229"/>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18" name="Rectangle 17">
                <a:extLst>
                  <a:ext uri="{FF2B5EF4-FFF2-40B4-BE49-F238E27FC236}">
                    <a16:creationId xmlns:a16="http://schemas.microsoft.com/office/drawing/2014/main" id="{B57BC554-E4FA-F6B7-A7D7-852C766EE9CC}"/>
                  </a:ext>
                </a:extLst>
              </p:cNvPr>
              <p:cNvSpPr/>
              <p:nvPr/>
            </p:nvSpPr>
            <p:spPr bwMode="auto">
              <a:xfrm>
                <a:off x="3234652" y="3709534"/>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19" name="Rectangle 18">
                <a:extLst>
                  <a:ext uri="{FF2B5EF4-FFF2-40B4-BE49-F238E27FC236}">
                    <a16:creationId xmlns:a16="http://schemas.microsoft.com/office/drawing/2014/main" id="{4DB88D20-54C6-A1F3-A8E2-1787151CB0E5}"/>
                  </a:ext>
                </a:extLst>
              </p:cNvPr>
              <p:cNvSpPr/>
              <p:nvPr/>
            </p:nvSpPr>
            <p:spPr bwMode="auto">
              <a:xfrm>
                <a:off x="3209091" y="1562561"/>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20" name="Rectangle 19">
                <a:extLst>
                  <a:ext uri="{FF2B5EF4-FFF2-40B4-BE49-F238E27FC236}">
                    <a16:creationId xmlns:a16="http://schemas.microsoft.com/office/drawing/2014/main" id="{74B56074-C666-DA34-3824-05C631E50C8A}"/>
                  </a:ext>
                </a:extLst>
              </p:cNvPr>
              <p:cNvSpPr/>
              <p:nvPr/>
            </p:nvSpPr>
            <p:spPr bwMode="auto">
              <a:xfrm>
                <a:off x="2637179" y="1733005"/>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21" name="Rectangle 20">
                <a:extLst>
                  <a:ext uri="{FF2B5EF4-FFF2-40B4-BE49-F238E27FC236}">
                    <a16:creationId xmlns:a16="http://schemas.microsoft.com/office/drawing/2014/main" id="{D713DE51-1A54-03CF-F9F5-988E3EDC89ED}"/>
                  </a:ext>
                </a:extLst>
              </p:cNvPr>
              <p:cNvSpPr/>
              <p:nvPr/>
            </p:nvSpPr>
            <p:spPr bwMode="auto">
              <a:xfrm>
                <a:off x="2649113" y="2463121"/>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22" name="Rectangle 21">
                <a:extLst>
                  <a:ext uri="{FF2B5EF4-FFF2-40B4-BE49-F238E27FC236}">
                    <a16:creationId xmlns:a16="http://schemas.microsoft.com/office/drawing/2014/main" id="{4FAF9910-A530-4527-F819-B307BC7AB13A}"/>
                  </a:ext>
                </a:extLst>
              </p:cNvPr>
              <p:cNvSpPr/>
              <p:nvPr/>
            </p:nvSpPr>
            <p:spPr bwMode="auto">
              <a:xfrm>
                <a:off x="2698657" y="3182686"/>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23" name="Rectangle 22">
                <a:extLst>
                  <a:ext uri="{FF2B5EF4-FFF2-40B4-BE49-F238E27FC236}">
                    <a16:creationId xmlns:a16="http://schemas.microsoft.com/office/drawing/2014/main" id="{15C26792-14F1-7009-1842-3EC25CCF76E7}"/>
                  </a:ext>
                </a:extLst>
              </p:cNvPr>
              <p:cNvSpPr/>
              <p:nvPr/>
            </p:nvSpPr>
            <p:spPr bwMode="auto">
              <a:xfrm>
                <a:off x="1969578" y="2257105"/>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24" name="Rectangle 23">
                <a:extLst>
                  <a:ext uri="{FF2B5EF4-FFF2-40B4-BE49-F238E27FC236}">
                    <a16:creationId xmlns:a16="http://schemas.microsoft.com/office/drawing/2014/main" id="{B658E17D-2A25-D281-8880-E59718CEB485}"/>
                  </a:ext>
                </a:extLst>
              </p:cNvPr>
              <p:cNvSpPr/>
              <p:nvPr/>
            </p:nvSpPr>
            <p:spPr bwMode="auto">
              <a:xfrm>
                <a:off x="1915823" y="3004229"/>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25" name="Rectangle 24">
                <a:extLst>
                  <a:ext uri="{FF2B5EF4-FFF2-40B4-BE49-F238E27FC236}">
                    <a16:creationId xmlns:a16="http://schemas.microsoft.com/office/drawing/2014/main" id="{7AE34347-EC39-DCA6-3CBA-5C67902B14FE}"/>
                  </a:ext>
                </a:extLst>
              </p:cNvPr>
              <p:cNvSpPr/>
              <p:nvPr/>
            </p:nvSpPr>
            <p:spPr bwMode="auto">
              <a:xfrm>
                <a:off x="1991431" y="3709535"/>
                <a:ext cx="442464"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26" name="Rectangle 25">
                <a:extLst>
                  <a:ext uri="{FF2B5EF4-FFF2-40B4-BE49-F238E27FC236}">
                    <a16:creationId xmlns:a16="http://schemas.microsoft.com/office/drawing/2014/main" id="{E13C5E55-0655-1ED5-3391-8EA35ABE34A1}"/>
                  </a:ext>
                </a:extLst>
              </p:cNvPr>
              <p:cNvSpPr/>
              <p:nvPr/>
            </p:nvSpPr>
            <p:spPr bwMode="auto">
              <a:xfrm>
                <a:off x="1965871" y="1562561"/>
                <a:ext cx="493637"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30" name="Rectangle 29">
                <a:extLst>
                  <a:ext uri="{FF2B5EF4-FFF2-40B4-BE49-F238E27FC236}">
                    <a16:creationId xmlns:a16="http://schemas.microsoft.com/office/drawing/2014/main" id="{4BCF89DD-B406-CEF6-4A9F-DD63BFF1534A}"/>
                  </a:ext>
                </a:extLst>
              </p:cNvPr>
              <p:cNvSpPr/>
              <p:nvPr/>
            </p:nvSpPr>
            <p:spPr bwMode="auto">
              <a:xfrm>
                <a:off x="5949220" y="2144082"/>
                <a:ext cx="493638"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31" name="Rectangle 30">
                <a:extLst>
                  <a:ext uri="{FF2B5EF4-FFF2-40B4-BE49-F238E27FC236}">
                    <a16:creationId xmlns:a16="http://schemas.microsoft.com/office/drawing/2014/main" id="{97F95387-19C4-3F8B-4F96-F63720121859}"/>
                  </a:ext>
                </a:extLst>
              </p:cNvPr>
              <p:cNvSpPr/>
              <p:nvPr/>
            </p:nvSpPr>
            <p:spPr bwMode="auto">
              <a:xfrm>
                <a:off x="5852404" y="2881283"/>
                <a:ext cx="571479"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32" name="Rectangle 31">
                <a:extLst>
                  <a:ext uri="{FF2B5EF4-FFF2-40B4-BE49-F238E27FC236}">
                    <a16:creationId xmlns:a16="http://schemas.microsoft.com/office/drawing/2014/main" id="{91AD4A0B-B225-6D4A-331D-29C4A7453393}"/>
                  </a:ext>
                </a:extLst>
              </p:cNvPr>
              <p:cNvSpPr/>
              <p:nvPr/>
            </p:nvSpPr>
            <p:spPr bwMode="auto">
              <a:xfrm>
                <a:off x="5935263" y="3621399"/>
                <a:ext cx="442465"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33" name="Rectangle 32">
                <a:extLst>
                  <a:ext uri="{FF2B5EF4-FFF2-40B4-BE49-F238E27FC236}">
                    <a16:creationId xmlns:a16="http://schemas.microsoft.com/office/drawing/2014/main" id="{0610FF78-DF74-4A1E-6477-D31F9C97CEC6}"/>
                  </a:ext>
                </a:extLst>
              </p:cNvPr>
              <p:cNvSpPr/>
              <p:nvPr/>
            </p:nvSpPr>
            <p:spPr bwMode="auto">
              <a:xfrm>
                <a:off x="5929334" y="1499127"/>
                <a:ext cx="493638"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34" name="Rectangle 33">
                <a:extLst>
                  <a:ext uri="{FF2B5EF4-FFF2-40B4-BE49-F238E27FC236}">
                    <a16:creationId xmlns:a16="http://schemas.microsoft.com/office/drawing/2014/main" id="{5EF5563A-033A-E03B-64D3-30FA6E39FE1B}"/>
                  </a:ext>
                </a:extLst>
              </p:cNvPr>
              <p:cNvSpPr/>
              <p:nvPr/>
            </p:nvSpPr>
            <p:spPr bwMode="auto">
              <a:xfrm>
                <a:off x="6345730" y="1733553"/>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35" name="Rectangle 34">
                <a:extLst>
                  <a:ext uri="{FF2B5EF4-FFF2-40B4-BE49-F238E27FC236}">
                    <a16:creationId xmlns:a16="http://schemas.microsoft.com/office/drawing/2014/main" id="{B97D1678-4353-644A-B160-A7807F00E3D0}"/>
                  </a:ext>
                </a:extLst>
              </p:cNvPr>
              <p:cNvSpPr/>
              <p:nvPr/>
            </p:nvSpPr>
            <p:spPr bwMode="auto">
              <a:xfrm>
                <a:off x="6357663" y="2463669"/>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36" name="Rectangle 35">
                <a:extLst>
                  <a:ext uri="{FF2B5EF4-FFF2-40B4-BE49-F238E27FC236}">
                    <a16:creationId xmlns:a16="http://schemas.microsoft.com/office/drawing/2014/main" id="{1A0DE2FA-3429-7551-6A1E-1AEC9E244ADC}"/>
                  </a:ext>
                </a:extLst>
              </p:cNvPr>
              <p:cNvSpPr/>
              <p:nvPr/>
            </p:nvSpPr>
            <p:spPr bwMode="auto">
              <a:xfrm>
                <a:off x="6381597" y="3183234"/>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sp>
            <p:nvSpPr>
              <p:cNvPr id="37" name="Rectangle 36">
                <a:extLst>
                  <a:ext uri="{FF2B5EF4-FFF2-40B4-BE49-F238E27FC236}">
                    <a16:creationId xmlns:a16="http://schemas.microsoft.com/office/drawing/2014/main" id="{DF678423-D079-3A29-C334-9D20ECFF3630}"/>
                  </a:ext>
                </a:extLst>
              </p:cNvPr>
              <p:cNvSpPr/>
              <p:nvPr/>
            </p:nvSpPr>
            <p:spPr bwMode="auto">
              <a:xfrm>
                <a:off x="1308036" y="1742631"/>
                <a:ext cx="442461" cy="363825"/>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40" name="Rectangle 39">
                <a:extLst>
                  <a:ext uri="{FF2B5EF4-FFF2-40B4-BE49-F238E27FC236}">
                    <a16:creationId xmlns:a16="http://schemas.microsoft.com/office/drawing/2014/main" id="{FFBA1C4C-1F5F-9D51-E6F7-AFD489C1B071}"/>
                  </a:ext>
                </a:extLst>
              </p:cNvPr>
              <p:cNvSpPr/>
              <p:nvPr/>
            </p:nvSpPr>
            <p:spPr bwMode="auto">
              <a:xfrm>
                <a:off x="1319970" y="2472747"/>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43" name="Rectangle 42">
                <a:extLst>
                  <a:ext uri="{FF2B5EF4-FFF2-40B4-BE49-F238E27FC236}">
                    <a16:creationId xmlns:a16="http://schemas.microsoft.com/office/drawing/2014/main" id="{30F30061-7D5A-17F5-151D-C5AFFF068C22}"/>
                  </a:ext>
                </a:extLst>
              </p:cNvPr>
              <p:cNvSpPr/>
              <p:nvPr/>
            </p:nvSpPr>
            <p:spPr bwMode="auto">
              <a:xfrm>
                <a:off x="1369515" y="3192312"/>
                <a:ext cx="442461" cy="331771"/>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grpSp>
        <p:sp>
          <p:nvSpPr>
            <p:cNvPr id="45" name="Rectangle 44">
              <a:extLst>
                <a:ext uri="{FF2B5EF4-FFF2-40B4-BE49-F238E27FC236}">
                  <a16:creationId xmlns:a16="http://schemas.microsoft.com/office/drawing/2014/main" id="{08D28EF3-4DCC-F779-E96C-CD41FF66A8E6}"/>
                </a:ext>
              </a:extLst>
            </p:cNvPr>
            <p:cNvSpPr/>
            <p:nvPr/>
          </p:nvSpPr>
          <p:spPr bwMode="auto">
            <a:xfrm>
              <a:off x="508378" y="2468612"/>
              <a:ext cx="493637"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[3]</a:t>
              </a:r>
              <a:endParaRPr kumimoji="0" lang="en-US" sz="1600" b="0" i="0" u="none" strike="noStrike" cap="none" normalizeH="0" baseline="0" dirty="0">
                <a:ln>
                  <a:noFill/>
                </a:ln>
                <a:solidFill>
                  <a:srgbClr val="00B050"/>
                </a:solidFill>
                <a:effectLst/>
                <a:latin typeface="Tahoma" pitchFamily="34" charset="0"/>
              </a:endParaRPr>
            </a:p>
          </p:txBody>
        </p:sp>
        <p:sp>
          <p:nvSpPr>
            <p:cNvPr id="46" name="Rectangle 45">
              <a:extLst>
                <a:ext uri="{FF2B5EF4-FFF2-40B4-BE49-F238E27FC236}">
                  <a16:creationId xmlns:a16="http://schemas.microsoft.com/office/drawing/2014/main" id="{488BC538-4836-EFC0-2E3A-49DBB0F98F9D}"/>
                </a:ext>
              </a:extLst>
            </p:cNvPr>
            <p:cNvSpPr/>
            <p:nvPr/>
          </p:nvSpPr>
          <p:spPr bwMode="auto">
            <a:xfrm>
              <a:off x="454624" y="3220761"/>
              <a:ext cx="571479"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[2]</a:t>
              </a:r>
              <a:endParaRPr kumimoji="0" lang="en-US" sz="1600" b="0" i="0" u="none" strike="noStrike" cap="none" normalizeH="0" baseline="0" dirty="0">
                <a:ln>
                  <a:noFill/>
                </a:ln>
                <a:solidFill>
                  <a:srgbClr val="00B050"/>
                </a:solidFill>
                <a:effectLst/>
                <a:latin typeface="Tahoma" pitchFamily="34" charset="0"/>
              </a:endParaRPr>
            </a:p>
          </p:txBody>
        </p:sp>
        <p:sp>
          <p:nvSpPr>
            <p:cNvPr id="47" name="Rectangle 46">
              <a:extLst>
                <a:ext uri="{FF2B5EF4-FFF2-40B4-BE49-F238E27FC236}">
                  <a16:creationId xmlns:a16="http://schemas.microsoft.com/office/drawing/2014/main" id="{3B44F5CA-85B4-AE98-9F70-5640E99006B7}"/>
                </a:ext>
              </a:extLst>
            </p:cNvPr>
            <p:cNvSpPr/>
            <p:nvPr/>
          </p:nvSpPr>
          <p:spPr bwMode="auto">
            <a:xfrm>
              <a:off x="555844" y="4053459"/>
              <a:ext cx="442464"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[1]</a:t>
              </a:r>
              <a:endParaRPr kumimoji="0" lang="en-US" sz="1600" b="0" i="0" u="none" strike="noStrike" cap="none" normalizeH="0" baseline="0" dirty="0">
                <a:ln>
                  <a:noFill/>
                </a:ln>
                <a:solidFill>
                  <a:srgbClr val="00B050"/>
                </a:solidFill>
                <a:effectLst/>
                <a:latin typeface="Tahoma" pitchFamily="34" charset="0"/>
              </a:endParaRPr>
            </a:p>
          </p:txBody>
        </p:sp>
        <p:sp>
          <p:nvSpPr>
            <p:cNvPr id="50" name="Rectangle 49">
              <a:extLst>
                <a:ext uri="{FF2B5EF4-FFF2-40B4-BE49-F238E27FC236}">
                  <a16:creationId xmlns:a16="http://schemas.microsoft.com/office/drawing/2014/main" id="{AE50F1A4-A598-DB7F-0CEF-2F2C10BA71C1}"/>
                </a:ext>
              </a:extLst>
            </p:cNvPr>
            <p:cNvSpPr/>
            <p:nvPr/>
          </p:nvSpPr>
          <p:spPr bwMode="auto">
            <a:xfrm>
              <a:off x="504671" y="1751460"/>
              <a:ext cx="493637"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B050"/>
                  </a:solidFill>
                  <a:effectLst/>
                  <a:latin typeface="Tahoma" pitchFamily="34" charset="0"/>
                </a:rPr>
                <a:t>W</a:t>
              </a:r>
              <a:r>
                <a:rPr kumimoji="0" lang="en-US" sz="1600" b="0" i="0" u="none" strike="noStrike" cap="none" normalizeH="0" baseline="-25000" dirty="0">
                  <a:ln>
                    <a:noFill/>
                  </a:ln>
                  <a:solidFill>
                    <a:srgbClr val="00B050"/>
                  </a:solidFill>
                  <a:effectLst/>
                  <a:latin typeface="Tahoma" pitchFamily="34" charset="0"/>
                </a:rPr>
                <a:t>Y</a:t>
              </a:r>
              <a:r>
                <a:rPr kumimoji="0" lang="en-US" sz="1600" b="0" i="0" u="none" strike="noStrike" cap="none" normalizeH="0" baseline="30000" dirty="0">
                  <a:ln>
                    <a:noFill/>
                  </a:ln>
                  <a:solidFill>
                    <a:srgbClr val="00B050"/>
                  </a:solidFill>
                  <a:effectLst/>
                  <a:latin typeface="Tahoma" pitchFamily="34" charset="0"/>
                </a:rPr>
                <a:t>[4]</a:t>
              </a:r>
              <a:endParaRPr kumimoji="0" lang="en-US" sz="1600" b="0" i="0" u="none" strike="noStrike" cap="none" normalizeH="0" baseline="0" dirty="0">
                <a:ln>
                  <a:noFill/>
                </a:ln>
                <a:solidFill>
                  <a:srgbClr val="00B050"/>
                </a:solidFill>
                <a:effectLst/>
                <a:latin typeface="Tahoma" pitchFamily="34" charset="0"/>
              </a:endParaRPr>
            </a:p>
          </p:txBody>
        </p:sp>
        <p:sp>
          <p:nvSpPr>
            <p:cNvPr id="56" name="Rectangle 55">
              <a:extLst>
                <a:ext uri="{FF2B5EF4-FFF2-40B4-BE49-F238E27FC236}">
                  <a16:creationId xmlns:a16="http://schemas.microsoft.com/office/drawing/2014/main" id="{813F197F-CD07-AC90-E5FB-EEC104E5F0EE}"/>
                </a:ext>
              </a:extLst>
            </p:cNvPr>
            <p:cNvSpPr/>
            <p:nvPr/>
          </p:nvSpPr>
          <p:spPr bwMode="auto">
            <a:xfrm>
              <a:off x="543033" y="1944705"/>
              <a:ext cx="442461" cy="362053"/>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[3]</a:t>
              </a:r>
              <a:endParaRPr kumimoji="0" lang="en-US" sz="1600" b="0" i="0" u="none" strike="noStrike" cap="none" normalizeH="0" baseline="0" dirty="0">
                <a:ln>
                  <a:noFill/>
                </a:ln>
                <a:solidFill>
                  <a:srgbClr val="FF0000"/>
                </a:solidFill>
                <a:effectLst/>
                <a:latin typeface="Tahoma" pitchFamily="34" charset="0"/>
              </a:endParaRPr>
            </a:p>
          </p:txBody>
        </p:sp>
        <p:sp>
          <p:nvSpPr>
            <p:cNvPr id="57" name="Rectangle 56">
              <a:extLst>
                <a:ext uri="{FF2B5EF4-FFF2-40B4-BE49-F238E27FC236}">
                  <a16:creationId xmlns:a16="http://schemas.microsoft.com/office/drawing/2014/main" id="{66ABC734-26EC-B396-BAEF-CFA380AEE8C4}"/>
                </a:ext>
              </a:extLst>
            </p:cNvPr>
            <p:cNvSpPr/>
            <p:nvPr/>
          </p:nvSpPr>
          <p:spPr bwMode="auto">
            <a:xfrm>
              <a:off x="554967" y="2671266"/>
              <a:ext cx="442461"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[2]</a:t>
              </a:r>
              <a:endParaRPr kumimoji="0" lang="en-US" sz="1600" b="0" i="0" u="none" strike="noStrike" cap="none" normalizeH="0" baseline="0" dirty="0">
                <a:ln>
                  <a:noFill/>
                </a:ln>
                <a:solidFill>
                  <a:srgbClr val="FF0000"/>
                </a:solidFill>
                <a:effectLst/>
                <a:latin typeface="Tahoma" pitchFamily="34" charset="0"/>
              </a:endParaRPr>
            </a:p>
          </p:txBody>
        </p:sp>
        <p:sp>
          <p:nvSpPr>
            <p:cNvPr id="58" name="Rectangle 57">
              <a:extLst>
                <a:ext uri="{FF2B5EF4-FFF2-40B4-BE49-F238E27FC236}">
                  <a16:creationId xmlns:a16="http://schemas.microsoft.com/office/drawing/2014/main" id="{2EDD215B-F282-A44E-F9AE-219A117E69C6}"/>
                </a:ext>
              </a:extLst>
            </p:cNvPr>
            <p:cNvSpPr/>
            <p:nvPr/>
          </p:nvSpPr>
          <p:spPr bwMode="auto">
            <a:xfrm>
              <a:off x="528309" y="3421976"/>
              <a:ext cx="442461" cy="330156"/>
            </a:xfrm>
            <a:prstGeom prst="rect">
              <a:avLst/>
            </a:prstGeom>
            <a:noFill/>
            <a:ln w="190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W</a:t>
              </a:r>
              <a:r>
                <a:rPr kumimoji="0" lang="en-US" sz="1600" b="0" i="0" u="none" strike="noStrike" cap="none" normalizeH="0" baseline="-25000" dirty="0">
                  <a:ln>
                    <a:noFill/>
                  </a:ln>
                  <a:solidFill>
                    <a:srgbClr val="FF0000"/>
                  </a:solidFill>
                  <a:effectLst/>
                  <a:latin typeface="Tahoma" pitchFamily="34" charset="0"/>
                </a:rPr>
                <a:t>A</a:t>
              </a:r>
              <a:r>
                <a:rPr kumimoji="0" lang="en-US" sz="1600" b="0" i="0" u="none" strike="noStrike" cap="none" normalizeH="0" baseline="30000" dirty="0">
                  <a:ln>
                    <a:noFill/>
                  </a:ln>
                  <a:solidFill>
                    <a:srgbClr val="FF0000"/>
                  </a:solidFill>
                  <a:effectLst/>
                  <a:latin typeface="Tahoma" pitchFamily="34" charset="0"/>
                </a:rPr>
                <a:t>[1]</a:t>
              </a:r>
              <a:endParaRPr kumimoji="0" lang="en-US" sz="1600" b="0" i="0" u="none" strike="noStrike" cap="none" normalizeH="0" baseline="0" dirty="0">
                <a:ln>
                  <a:noFill/>
                </a:ln>
                <a:solidFill>
                  <a:srgbClr val="FF0000"/>
                </a:solidFill>
                <a:effectLst/>
                <a:latin typeface="Tahoma" pitchFamily="34" charset="0"/>
              </a:endParaRPr>
            </a:p>
          </p:txBody>
        </p:sp>
        <p:cxnSp>
          <p:nvCxnSpPr>
            <p:cNvPr id="59" name="Straight Connector 58">
              <a:extLst>
                <a:ext uri="{FF2B5EF4-FFF2-40B4-BE49-F238E27FC236}">
                  <a16:creationId xmlns:a16="http://schemas.microsoft.com/office/drawing/2014/main" id="{04E3664B-B380-3293-5E6F-A17783276C0A}"/>
                </a:ext>
              </a:extLst>
            </p:cNvPr>
            <p:cNvCxnSpPr/>
            <p:nvPr/>
          </p:nvCxnSpPr>
          <p:spPr bwMode="auto">
            <a:xfrm>
              <a:off x="1094875" y="1658918"/>
              <a:ext cx="0" cy="2698287"/>
            </a:xfrm>
            <a:prstGeom prst="line">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11491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1393827" y="285750"/>
            <a:ext cx="7445373" cy="490538"/>
          </a:xfrm>
        </p:spPr>
        <p:txBody>
          <a:bodyPr/>
          <a:lstStyle/>
          <a:p>
            <a:r>
              <a:rPr lang="en-US" dirty="0"/>
              <a:t>Deep RNN (DRNN): Time Step Pass</a:t>
            </a:r>
          </a:p>
        </p:txBody>
      </p:sp>
      <p:sp>
        <p:nvSpPr>
          <p:cNvPr id="27" name="TextBox 26">
            <a:extLst>
              <a:ext uri="{FF2B5EF4-FFF2-40B4-BE49-F238E27FC236}">
                <a16:creationId xmlns:a16="http://schemas.microsoft.com/office/drawing/2014/main" id="{06106E4A-BAF4-9270-E3A2-FE6387B0F459}"/>
              </a:ext>
            </a:extLst>
          </p:cNvPr>
          <p:cNvSpPr txBox="1"/>
          <p:nvPr/>
        </p:nvSpPr>
        <p:spPr>
          <a:xfrm>
            <a:off x="3276600" y="3657421"/>
            <a:ext cx="5275606" cy="1200329"/>
          </a:xfrm>
          <a:prstGeom prst="rect">
            <a:avLst/>
          </a:prstGeom>
          <a:noFill/>
          <a:ln>
            <a:solidFill>
              <a:srgbClr val="002060"/>
            </a:solidFill>
          </a:ln>
        </p:spPr>
        <p:txBody>
          <a:bodyPr wrap="square">
            <a:spAutoFit/>
          </a:bodyPr>
          <a:lstStyle/>
          <a:p>
            <a:r>
              <a:rPr kumimoji="0" lang="en-US" b="0" i="0" u="none" strike="noStrike" cap="none" normalizeH="0" baseline="0" dirty="0">
                <a:ln>
                  <a:noFill/>
                </a:ln>
                <a:solidFill>
                  <a:schemeClr val="tx1"/>
                </a:solidFill>
                <a:effectLst/>
                <a:latin typeface="Tahoma" pitchFamily="34" charset="0"/>
              </a:rPr>
              <a:t>A</a:t>
            </a:r>
            <a:r>
              <a:rPr kumimoji="0" lang="en-US" b="0" i="0" u="none" strike="noStrike" cap="none" normalizeH="0" baseline="30000" dirty="0">
                <a:ln>
                  <a:noFill/>
                </a:ln>
                <a:solidFill>
                  <a:schemeClr val="tx1"/>
                </a:solidFill>
                <a:effectLst/>
                <a:latin typeface="Tahoma" pitchFamily="34" charset="0"/>
              </a:rPr>
              <a:t>[k]&lt;t&gt;</a:t>
            </a:r>
            <a:r>
              <a:rPr lang="en-US" dirty="0"/>
              <a:t> = f</a:t>
            </a:r>
            <a:r>
              <a:rPr kumimoji="0" lang="en-US" b="0" i="0" u="none" strike="noStrike" cap="none" normalizeH="0" baseline="30000" dirty="0">
                <a:ln>
                  <a:noFill/>
                </a:ln>
                <a:solidFill>
                  <a:schemeClr val="tx1"/>
                </a:solidFill>
                <a:effectLst/>
                <a:latin typeface="Tahoma" pitchFamily="34" charset="0"/>
              </a:rPr>
              <a:t>[k]</a:t>
            </a:r>
            <a:r>
              <a:rPr lang="en-US" dirty="0"/>
              <a:t>(W</a:t>
            </a:r>
            <a:r>
              <a:rPr lang="en-US" baseline="-25000" dirty="0"/>
              <a:t>A</a:t>
            </a:r>
            <a:r>
              <a:rPr kumimoji="0" lang="en-US" b="0" i="0" u="none" strike="noStrike" cap="none" normalizeH="0" baseline="30000" dirty="0">
                <a:ln>
                  <a:noFill/>
                </a:ln>
                <a:solidFill>
                  <a:schemeClr val="tx1"/>
                </a:solidFill>
                <a:effectLst/>
                <a:latin typeface="Tahoma" pitchFamily="34" charset="0"/>
              </a:rPr>
              <a:t>[k]</a:t>
            </a:r>
            <a:r>
              <a:rPr lang="en-US" dirty="0"/>
              <a:t>A</a:t>
            </a:r>
            <a:r>
              <a:rPr kumimoji="0" lang="en-US" b="0" i="0" u="none" strike="noStrike" cap="none" normalizeH="0" baseline="30000" dirty="0">
                <a:ln>
                  <a:noFill/>
                </a:ln>
                <a:solidFill>
                  <a:schemeClr val="tx1"/>
                </a:solidFill>
                <a:effectLst/>
                <a:latin typeface="Tahoma" pitchFamily="34" charset="0"/>
              </a:rPr>
              <a:t>[k]&lt;t-1&gt;</a:t>
            </a:r>
            <a:r>
              <a:rPr lang="en-US" dirty="0"/>
              <a:t> + W</a:t>
            </a:r>
            <a:r>
              <a:rPr lang="en-US" baseline="-25000" dirty="0"/>
              <a:t>Y</a:t>
            </a:r>
            <a:r>
              <a:rPr kumimoji="0" lang="en-US" b="0" i="0" u="none" strike="noStrike" cap="none" normalizeH="0" baseline="30000" dirty="0">
                <a:ln>
                  <a:noFill/>
                </a:ln>
                <a:solidFill>
                  <a:schemeClr val="tx1"/>
                </a:solidFill>
                <a:effectLst/>
                <a:latin typeface="Tahoma" pitchFamily="34" charset="0"/>
              </a:rPr>
              <a:t>[k]</a:t>
            </a:r>
            <a:r>
              <a:rPr lang="en-US" dirty="0"/>
              <a:t>A</a:t>
            </a:r>
            <a:r>
              <a:rPr kumimoji="0" lang="en-US" b="0" i="0" u="none" strike="noStrike" cap="none" normalizeH="0" baseline="30000" dirty="0">
                <a:ln>
                  <a:noFill/>
                </a:ln>
                <a:solidFill>
                  <a:schemeClr val="tx1"/>
                </a:solidFill>
                <a:effectLst/>
                <a:latin typeface="Tahoma" pitchFamily="34" charset="0"/>
              </a:rPr>
              <a:t>[k-1]&lt;t-1&gt;</a:t>
            </a:r>
            <a:r>
              <a:rPr lang="en-US" dirty="0"/>
              <a:t> + b</a:t>
            </a:r>
            <a:r>
              <a:rPr kumimoji="0" lang="en-US" b="0" i="0" u="none" strike="noStrike" cap="none" normalizeH="0" baseline="30000" dirty="0">
                <a:ln>
                  <a:noFill/>
                </a:ln>
                <a:solidFill>
                  <a:schemeClr val="tx1"/>
                </a:solidFill>
                <a:effectLst/>
                <a:latin typeface="Tahoma" pitchFamily="34" charset="0"/>
              </a:rPr>
              <a:t>[k]</a:t>
            </a:r>
            <a:r>
              <a:rPr lang="en-US" dirty="0"/>
              <a:t>)</a:t>
            </a:r>
          </a:p>
          <a:p>
            <a:endParaRPr lang="en-US" dirty="0"/>
          </a:p>
          <a:p>
            <a:r>
              <a:rPr lang="en-US" dirty="0"/>
              <a:t>A</a:t>
            </a:r>
            <a:r>
              <a:rPr kumimoji="0" lang="en-US" b="0" i="0" u="none" strike="noStrike" cap="none" normalizeH="0" baseline="30000" dirty="0">
                <a:ln>
                  <a:noFill/>
                </a:ln>
                <a:solidFill>
                  <a:schemeClr val="tx1"/>
                </a:solidFill>
                <a:effectLst/>
                <a:latin typeface="Tahoma" pitchFamily="34" charset="0"/>
              </a:rPr>
              <a:t>[0]&lt;t&gt;</a:t>
            </a:r>
            <a:r>
              <a:rPr lang="en-US" dirty="0"/>
              <a:t> = X</a:t>
            </a:r>
            <a:r>
              <a:rPr kumimoji="0" lang="en-US" b="0" i="0" u="none" strike="noStrike" cap="none" normalizeH="0" baseline="30000" dirty="0">
                <a:ln>
                  <a:noFill/>
                </a:ln>
                <a:solidFill>
                  <a:schemeClr val="tx1"/>
                </a:solidFill>
                <a:effectLst/>
                <a:latin typeface="Tahoma" pitchFamily="34" charset="0"/>
              </a:rPr>
              <a:t>&lt;t&gt;</a:t>
            </a:r>
            <a:r>
              <a:rPr lang="en-US" dirty="0"/>
              <a:t> </a:t>
            </a:r>
          </a:p>
          <a:p>
            <a:r>
              <a:rPr lang="en-US" dirty="0"/>
              <a:t>A</a:t>
            </a:r>
            <a:r>
              <a:rPr kumimoji="0" lang="en-US" b="0" i="0" u="none" strike="noStrike" cap="none" normalizeH="0" baseline="30000" dirty="0">
                <a:ln>
                  <a:noFill/>
                </a:ln>
                <a:solidFill>
                  <a:schemeClr val="tx1"/>
                </a:solidFill>
                <a:effectLst/>
                <a:latin typeface="Tahoma" pitchFamily="34" charset="0"/>
              </a:rPr>
              <a:t>[L]&lt;t&gt;</a:t>
            </a:r>
            <a:r>
              <a:rPr lang="en-US" dirty="0"/>
              <a:t> = Ŷ</a:t>
            </a:r>
            <a:r>
              <a:rPr kumimoji="0" lang="en-US" b="0" i="0" u="none" strike="noStrike" cap="none" normalizeH="0" baseline="30000" dirty="0">
                <a:ln>
                  <a:noFill/>
                </a:ln>
                <a:solidFill>
                  <a:schemeClr val="tx1"/>
                </a:solidFill>
                <a:effectLst/>
                <a:latin typeface="Tahoma" pitchFamily="34" charset="0"/>
              </a:rPr>
              <a:t>&lt;t&gt;</a:t>
            </a:r>
            <a:r>
              <a:rPr lang="en-US" dirty="0"/>
              <a:t> </a:t>
            </a:r>
          </a:p>
        </p:txBody>
      </p:sp>
      <p:pic>
        <p:nvPicPr>
          <p:cNvPr id="3" name="Picture 2">
            <a:extLst>
              <a:ext uri="{FF2B5EF4-FFF2-40B4-BE49-F238E27FC236}">
                <a16:creationId xmlns:a16="http://schemas.microsoft.com/office/drawing/2014/main" id="{CE44A8B9-AA2A-E18A-EF82-537195C3868E}"/>
              </a:ext>
            </a:extLst>
          </p:cNvPr>
          <p:cNvPicPr>
            <a:picLocks noChangeAspect="1"/>
          </p:cNvPicPr>
          <p:nvPr/>
        </p:nvPicPr>
        <p:blipFill>
          <a:blip r:embed="rId2"/>
          <a:stretch>
            <a:fillRect/>
          </a:stretch>
        </p:blipFill>
        <p:spPr>
          <a:xfrm>
            <a:off x="271139" y="845544"/>
            <a:ext cx="5901061" cy="2697628"/>
          </a:xfrm>
          <a:prstGeom prst="rect">
            <a:avLst/>
          </a:prstGeom>
        </p:spPr>
      </p:pic>
      <p:sp>
        <p:nvSpPr>
          <p:cNvPr id="4" name="Thought Bubble: Cloud 3">
            <a:extLst>
              <a:ext uri="{FF2B5EF4-FFF2-40B4-BE49-F238E27FC236}">
                <a16:creationId xmlns:a16="http://schemas.microsoft.com/office/drawing/2014/main" id="{6E407CF1-3C22-1591-0BBB-8527B2DF3D03}"/>
              </a:ext>
            </a:extLst>
          </p:cNvPr>
          <p:cNvSpPr/>
          <p:nvPr/>
        </p:nvSpPr>
        <p:spPr bwMode="auto">
          <a:xfrm>
            <a:off x="6781800" y="1885950"/>
            <a:ext cx="2057400" cy="1371600"/>
          </a:xfrm>
          <a:prstGeom prst="cloudCallout">
            <a:avLst>
              <a:gd name="adj1" fmla="val -24125"/>
              <a:gd name="adj2" fmla="val 75463"/>
            </a:avLst>
          </a:prstGeom>
          <a:noFill/>
          <a:ln w="19050" cap="flat" cmpd="sng" algn="ctr">
            <a:solidFill>
              <a:srgbClr val="FF0000"/>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Tahoma" pitchFamily="34" charset="0"/>
              </a:rPr>
              <a:t>From the previous layer at the previous time step</a:t>
            </a:r>
          </a:p>
        </p:txBody>
      </p:sp>
    </p:spTree>
    <p:extLst>
      <p:ext uri="{BB962C8B-B14F-4D97-AF65-F5344CB8AC3E}">
        <p14:creationId xmlns:p14="http://schemas.microsoft.com/office/powerpoint/2010/main" val="3688394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680-9C26-26EE-474B-FFEE82F1AA6A}"/>
              </a:ext>
            </a:extLst>
          </p:cNvPr>
          <p:cNvSpPr>
            <a:spLocks noGrp="1"/>
          </p:cNvSpPr>
          <p:nvPr>
            <p:ph type="title"/>
          </p:nvPr>
        </p:nvSpPr>
        <p:spPr>
          <a:xfrm>
            <a:off x="1393827" y="285750"/>
            <a:ext cx="7445373" cy="490538"/>
          </a:xfrm>
        </p:spPr>
        <p:txBody>
          <a:bodyPr/>
          <a:lstStyle/>
          <a:p>
            <a:r>
              <a:rPr lang="en-US" dirty="0"/>
              <a:t>Deep vs Time Step Pass DRNNs</a:t>
            </a:r>
          </a:p>
        </p:txBody>
      </p:sp>
      <p:pic>
        <p:nvPicPr>
          <p:cNvPr id="3" name="Picture 2">
            <a:extLst>
              <a:ext uri="{FF2B5EF4-FFF2-40B4-BE49-F238E27FC236}">
                <a16:creationId xmlns:a16="http://schemas.microsoft.com/office/drawing/2014/main" id="{CE44A8B9-AA2A-E18A-EF82-537195C3868E}"/>
              </a:ext>
            </a:extLst>
          </p:cNvPr>
          <p:cNvPicPr>
            <a:picLocks noChangeAspect="1"/>
          </p:cNvPicPr>
          <p:nvPr/>
        </p:nvPicPr>
        <p:blipFill>
          <a:blip r:embed="rId2"/>
          <a:stretch>
            <a:fillRect/>
          </a:stretch>
        </p:blipFill>
        <p:spPr>
          <a:xfrm>
            <a:off x="4343400" y="2909354"/>
            <a:ext cx="4495800" cy="2055223"/>
          </a:xfrm>
          <a:prstGeom prst="rect">
            <a:avLst/>
          </a:prstGeom>
        </p:spPr>
      </p:pic>
      <p:pic>
        <p:nvPicPr>
          <p:cNvPr id="5" name="Picture 4">
            <a:extLst>
              <a:ext uri="{FF2B5EF4-FFF2-40B4-BE49-F238E27FC236}">
                <a16:creationId xmlns:a16="http://schemas.microsoft.com/office/drawing/2014/main" id="{270DB93C-2B5F-C976-E548-58BB5FD54C3A}"/>
              </a:ext>
            </a:extLst>
          </p:cNvPr>
          <p:cNvPicPr>
            <a:picLocks noChangeAspect="1"/>
          </p:cNvPicPr>
          <p:nvPr/>
        </p:nvPicPr>
        <p:blipFill>
          <a:blip r:embed="rId3"/>
          <a:stretch>
            <a:fillRect/>
          </a:stretch>
        </p:blipFill>
        <p:spPr>
          <a:xfrm>
            <a:off x="162984" y="1112956"/>
            <a:ext cx="4114800" cy="1913861"/>
          </a:xfrm>
          <a:prstGeom prst="rect">
            <a:avLst/>
          </a:prstGeom>
        </p:spPr>
      </p:pic>
      <p:cxnSp>
        <p:nvCxnSpPr>
          <p:cNvPr id="8" name="Straight Arrow Connector 7">
            <a:extLst>
              <a:ext uri="{FF2B5EF4-FFF2-40B4-BE49-F238E27FC236}">
                <a16:creationId xmlns:a16="http://schemas.microsoft.com/office/drawing/2014/main" id="{E8F2E6E5-F60E-3FDE-A77A-628CAED3263E}"/>
              </a:ext>
            </a:extLst>
          </p:cNvPr>
          <p:cNvCxnSpPr/>
          <p:nvPr/>
        </p:nvCxnSpPr>
        <p:spPr bwMode="auto">
          <a:xfrm flipV="1">
            <a:off x="5923493" y="3681946"/>
            <a:ext cx="1828800" cy="1066800"/>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9B96D02-4F91-9C9B-85CA-9EFEA4D11FC8}"/>
              </a:ext>
            </a:extLst>
          </p:cNvPr>
          <p:cNvCxnSpPr/>
          <p:nvPr/>
        </p:nvCxnSpPr>
        <p:spPr bwMode="auto">
          <a:xfrm flipV="1">
            <a:off x="5372100" y="3154300"/>
            <a:ext cx="2438400" cy="1424517"/>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89C18D01-8F30-BBAF-A2B7-588935F826E4}"/>
              </a:ext>
            </a:extLst>
          </p:cNvPr>
          <p:cNvCxnSpPr/>
          <p:nvPr/>
        </p:nvCxnSpPr>
        <p:spPr bwMode="auto">
          <a:xfrm flipV="1">
            <a:off x="5409142" y="3063582"/>
            <a:ext cx="1828800" cy="1066800"/>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0581480C-CFD2-F74B-B812-8760A150BE0E}"/>
              </a:ext>
            </a:extLst>
          </p:cNvPr>
          <p:cNvSpPr txBox="1"/>
          <p:nvPr/>
        </p:nvSpPr>
        <p:spPr>
          <a:xfrm>
            <a:off x="5116512" y="1152258"/>
            <a:ext cx="3722687" cy="1200329"/>
          </a:xfrm>
          <a:prstGeom prst="rect">
            <a:avLst/>
          </a:prstGeom>
          <a:noFill/>
          <a:ln>
            <a:solidFill>
              <a:srgbClr val="002060"/>
            </a:solidFill>
          </a:ln>
        </p:spPr>
        <p:txBody>
          <a:bodyPr wrap="square">
            <a:spAutoFit/>
          </a:bodyPr>
          <a:lstStyle/>
          <a:p>
            <a:r>
              <a:rPr kumimoji="0" lang="en-US" b="0" i="0" u="none" strike="noStrike" cap="none" normalizeH="0" baseline="0" dirty="0">
                <a:ln>
                  <a:noFill/>
                </a:ln>
                <a:solidFill>
                  <a:schemeClr val="tx1"/>
                </a:solidFill>
                <a:effectLst/>
                <a:latin typeface="Tahoma" pitchFamily="34" charset="0"/>
              </a:rPr>
              <a:t>Actually, both time-step pass and through deep pass DRNN architectures are topologically equivalent.</a:t>
            </a:r>
            <a:endParaRPr lang="en-US" dirty="0"/>
          </a:p>
        </p:txBody>
      </p:sp>
      <p:sp>
        <p:nvSpPr>
          <p:cNvPr id="17" name="TextBox 16">
            <a:extLst>
              <a:ext uri="{FF2B5EF4-FFF2-40B4-BE49-F238E27FC236}">
                <a16:creationId xmlns:a16="http://schemas.microsoft.com/office/drawing/2014/main" id="{F0744289-21AA-1DEB-18CD-0EB12813D6E1}"/>
              </a:ext>
            </a:extLst>
          </p:cNvPr>
          <p:cNvSpPr txBox="1"/>
          <p:nvPr/>
        </p:nvSpPr>
        <p:spPr>
          <a:xfrm>
            <a:off x="1066800" y="779607"/>
            <a:ext cx="2590800"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Time-step pass DRNN</a:t>
            </a:r>
            <a:endParaRPr lang="en-US" dirty="0"/>
          </a:p>
        </p:txBody>
      </p:sp>
      <p:sp>
        <p:nvSpPr>
          <p:cNvPr id="19" name="TextBox 18">
            <a:extLst>
              <a:ext uri="{FF2B5EF4-FFF2-40B4-BE49-F238E27FC236}">
                <a16:creationId xmlns:a16="http://schemas.microsoft.com/office/drawing/2014/main" id="{E9E95966-EC3F-F10F-403E-7B227BDDD1A5}"/>
              </a:ext>
            </a:extLst>
          </p:cNvPr>
          <p:cNvSpPr txBox="1"/>
          <p:nvPr/>
        </p:nvSpPr>
        <p:spPr>
          <a:xfrm>
            <a:off x="4866217" y="2509220"/>
            <a:ext cx="2914650" cy="369332"/>
          </a:xfrm>
          <a:prstGeom prst="rect">
            <a:avLst/>
          </a:prstGeom>
          <a:noFill/>
        </p:spPr>
        <p:txBody>
          <a:bodyPr wrap="square">
            <a:spAutoFit/>
          </a:bodyPr>
          <a:lstStyle/>
          <a:p>
            <a:r>
              <a:rPr kumimoji="0" lang="en-US" b="0" i="0" u="none" strike="noStrike" cap="none" normalizeH="0" baseline="0" dirty="0">
                <a:ln>
                  <a:noFill/>
                </a:ln>
                <a:solidFill>
                  <a:schemeClr val="tx1"/>
                </a:solidFill>
                <a:effectLst/>
                <a:latin typeface="Tahoma" pitchFamily="34" charset="0"/>
              </a:rPr>
              <a:t>Through deep pass DRNN </a:t>
            </a:r>
            <a:endParaRPr lang="en-US" dirty="0"/>
          </a:p>
        </p:txBody>
      </p:sp>
      <p:cxnSp>
        <p:nvCxnSpPr>
          <p:cNvPr id="20" name="Straight Arrow Connector 19">
            <a:extLst>
              <a:ext uri="{FF2B5EF4-FFF2-40B4-BE49-F238E27FC236}">
                <a16:creationId xmlns:a16="http://schemas.microsoft.com/office/drawing/2014/main" id="{77E88926-DBDC-BA9A-2FFF-E406AC4235F4}"/>
              </a:ext>
            </a:extLst>
          </p:cNvPr>
          <p:cNvCxnSpPr/>
          <p:nvPr/>
        </p:nvCxnSpPr>
        <p:spPr bwMode="auto">
          <a:xfrm flipV="1">
            <a:off x="2971800" y="1375619"/>
            <a:ext cx="0" cy="1363036"/>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63FA19D3-0536-0AC6-00B1-9AF4A675393E}"/>
              </a:ext>
            </a:extLst>
          </p:cNvPr>
          <p:cNvCxnSpPr/>
          <p:nvPr/>
        </p:nvCxnSpPr>
        <p:spPr bwMode="auto">
          <a:xfrm flipV="1">
            <a:off x="2296055" y="1375619"/>
            <a:ext cx="0" cy="1448000"/>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520D1415-4B2D-22B9-4EFD-B9898BB89C66}"/>
              </a:ext>
            </a:extLst>
          </p:cNvPr>
          <p:cNvCxnSpPr/>
          <p:nvPr/>
        </p:nvCxnSpPr>
        <p:spPr bwMode="auto">
          <a:xfrm flipV="1">
            <a:off x="1675871" y="1366007"/>
            <a:ext cx="0" cy="1372648"/>
          </a:xfrm>
          <a:prstGeom prst="straightConnector1">
            <a:avLst/>
          </a:prstGeom>
          <a:solidFill>
            <a:schemeClr val="accent1"/>
          </a:solidFill>
          <a:ln w="44450" cap="flat" cmpd="sng" algn="ctr">
            <a:solidFill>
              <a:srgbClr val="00B0F0"/>
            </a:solidFill>
            <a:prstDash val="sys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1380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838200" y="3562350"/>
            <a:ext cx="7772400" cy="533400"/>
          </a:xfrm>
        </p:spPr>
        <p:txBody>
          <a:bodyPr/>
          <a:lstStyle/>
          <a:p>
            <a:pPr marL="2459038" indent="-2459038"/>
            <a:r>
              <a:rPr lang="en-US" dirty="0"/>
              <a:t>Chapter 19 – Recurrent Neural Networks</a:t>
            </a:r>
          </a:p>
        </p:txBody>
      </p:sp>
    </p:spTree>
    <p:extLst>
      <p:ext uri="{BB962C8B-B14F-4D97-AF65-F5344CB8AC3E}">
        <p14:creationId xmlns:p14="http://schemas.microsoft.com/office/powerpoint/2010/main" val="65211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1096D-9636-8B81-3622-AA6E16BF3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2DA8E-8899-3393-FD24-71CA8842B226}"/>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DAFC1F2C-285D-9565-05F7-07252469F3B5}"/>
              </a:ext>
            </a:extLst>
          </p:cNvPr>
          <p:cNvSpPr>
            <a:spLocks noGrp="1"/>
          </p:cNvSpPr>
          <p:nvPr>
            <p:ph sz="quarter" idx="10"/>
          </p:nvPr>
        </p:nvSpPr>
        <p:spPr>
          <a:xfrm>
            <a:off x="165304" y="891043"/>
            <a:ext cx="5548851" cy="1085850"/>
          </a:xfrm>
        </p:spPr>
        <p:txBody>
          <a:bodyPr/>
          <a:lstStyle/>
          <a:p>
            <a:r>
              <a:rPr lang="en-US" dirty="0"/>
              <a:t>In a</a:t>
            </a:r>
            <a:r>
              <a:rPr lang="en-US" b="1" i="1" dirty="0"/>
              <a:t> recurrent neural network (RNN)</a:t>
            </a:r>
            <a:r>
              <a:rPr lang="en-US" dirty="0"/>
              <a:t>, the output of some or all neurons in the hidden layer (shown in Black) is connected to </a:t>
            </a:r>
          </a:p>
          <a:p>
            <a:pPr lvl="1"/>
            <a:r>
              <a:rPr lang="en-US" dirty="0"/>
              <a:t>their own input.</a:t>
            </a:r>
          </a:p>
          <a:p>
            <a:pPr lvl="1"/>
            <a:r>
              <a:rPr lang="en-US" dirty="0"/>
              <a:t>the inputs of other neurons in the same layer.</a:t>
            </a:r>
          </a:p>
          <a:p>
            <a:pPr lvl="1"/>
            <a:r>
              <a:rPr lang="en-US" dirty="0"/>
              <a:t>the inputs of all neurons including themselves.</a:t>
            </a:r>
          </a:p>
        </p:txBody>
      </p:sp>
      <p:sp>
        <p:nvSpPr>
          <p:cNvPr id="4" name="Content Placeholder 3">
            <a:extLst>
              <a:ext uri="{FF2B5EF4-FFF2-40B4-BE49-F238E27FC236}">
                <a16:creationId xmlns:a16="http://schemas.microsoft.com/office/drawing/2014/main" id="{4FF8DAA4-42ED-D807-DE05-4BCBED8EA7D1}"/>
              </a:ext>
            </a:extLst>
          </p:cNvPr>
          <p:cNvSpPr>
            <a:spLocks noGrp="1"/>
          </p:cNvSpPr>
          <p:nvPr>
            <p:ph sz="quarter" idx="11"/>
          </p:nvPr>
        </p:nvSpPr>
        <p:spPr>
          <a:xfrm>
            <a:off x="274869" y="3333750"/>
            <a:ext cx="8500184" cy="527331"/>
          </a:xfrm>
        </p:spPr>
        <p:txBody>
          <a:bodyPr/>
          <a:lstStyle/>
          <a:p>
            <a:r>
              <a:rPr lang="en-US" dirty="0"/>
              <a:t>In fully connected recurrent neural networks all neurons in the hidden layer are completely interconnected as shown in the figure in this slide.</a:t>
            </a:r>
          </a:p>
          <a:p>
            <a:r>
              <a:rPr lang="en-US" dirty="0"/>
              <a:t>Normally, there is just one hidden recurrent layer in an RNN, though it is possible to have many recurrent layers.</a:t>
            </a:r>
          </a:p>
        </p:txBody>
      </p:sp>
      <p:sp>
        <p:nvSpPr>
          <p:cNvPr id="5" name="AutoShape 2" descr="Image result for pattern recognition using artificial neural network">
            <a:extLst>
              <a:ext uri="{FF2B5EF4-FFF2-40B4-BE49-F238E27FC236}">
                <a16:creationId xmlns:a16="http://schemas.microsoft.com/office/drawing/2014/main" id="{59BEDBE1-D6A0-0BF5-5030-C687170DEFC4}"/>
              </a:ext>
            </a:extLst>
          </p:cNvPr>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6" name="Group 5">
            <a:extLst>
              <a:ext uri="{FF2B5EF4-FFF2-40B4-BE49-F238E27FC236}">
                <a16:creationId xmlns:a16="http://schemas.microsoft.com/office/drawing/2014/main" id="{80CD04C0-2A7D-4E79-C183-BD9E7354DE60}"/>
              </a:ext>
            </a:extLst>
          </p:cNvPr>
          <p:cNvGrpSpPr/>
          <p:nvPr/>
        </p:nvGrpSpPr>
        <p:grpSpPr>
          <a:xfrm>
            <a:off x="5867400" y="926226"/>
            <a:ext cx="2914651" cy="1849554"/>
            <a:chOff x="5812977" y="1889931"/>
            <a:chExt cx="2914651" cy="1849554"/>
          </a:xfrm>
        </p:grpSpPr>
        <p:grpSp>
          <p:nvGrpSpPr>
            <p:cNvPr id="7" name="Group 6">
              <a:extLst>
                <a:ext uri="{FF2B5EF4-FFF2-40B4-BE49-F238E27FC236}">
                  <a16:creationId xmlns:a16="http://schemas.microsoft.com/office/drawing/2014/main" id="{06EA79D2-6D8E-DA47-8BE8-C73DE3FC179D}"/>
                </a:ext>
              </a:extLst>
            </p:cNvPr>
            <p:cNvGrpSpPr/>
            <p:nvPr/>
          </p:nvGrpSpPr>
          <p:grpSpPr>
            <a:xfrm>
              <a:off x="5812977" y="2118816"/>
              <a:ext cx="2914651" cy="1620669"/>
              <a:chOff x="5807506" y="1787295"/>
              <a:chExt cx="2914651" cy="1620669"/>
            </a:xfrm>
          </p:grpSpPr>
          <p:grpSp>
            <p:nvGrpSpPr>
              <p:cNvPr id="9" name="Group 8">
                <a:extLst>
                  <a:ext uri="{FF2B5EF4-FFF2-40B4-BE49-F238E27FC236}">
                    <a16:creationId xmlns:a16="http://schemas.microsoft.com/office/drawing/2014/main" id="{8603D5F1-A52C-E75E-8A13-C267CF71C03F}"/>
                  </a:ext>
                </a:extLst>
              </p:cNvPr>
              <p:cNvGrpSpPr/>
              <p:nvPr/>
            </p:nvGrpSpPr>
            <p:grpSpPr>
              <a:xfrm>
                <a:off x="6720837" y="1787295"/>
                <a:ext cx="791347" cy="1620669"/>
                <a:chOff x="5245087" y="1454660"/>
                <a:chExt cx="1359893" cy="2160892"/>
              </a:xfrm>
            </p:grpSpPr>
            <p:grpSp>
              <p:nvGrpSpPr>
                <p:cNvPr id="56" name="Group 55">
                  <a:extLst>
                    <a:ext uri="{FF2B5EF4-FFF2-40B4-BE49-F238E27FC236}">
                      <a16:creationId xmlns:a16="http://schemas.microsoft.com/office/drawing/2014/main" id="{5881EDD0-5B44-BC70-A457-B8DE33BABFD9}"/>
                    </a:ext>
                  </a:extLst>
                </p:cNvPr>
                <p:cNvGrpSpPr/>
                <p:nvPr/>
              </p:nvGrpSpPr>
              <p:grpSpPr>
                <a:xfrm>
                  <a:off x="5245087" y="1454660"/>
                  <a:ext cx="1359893" cy="2160892"/>
                  <a:chOff x="6414180" y="1600200"/>
                  <a:chExt cx="1046608" cy="1623739"/>
                </a:xfrm>
              </p:grpSpPr>
              <p:sp>
                <p:nvSpPr>
                  <p:cNvPr id="77" name="Oval 76">
                    <a:extLst>
                      <a:ext uri="{FF2B5EF4-FFF2-40B4-BE49-F238E27FC236}">
                        <a16:creationId xmlns:a16="http://schemas.microsoft.com/office/drawing/2014/main" id="{C6C80309-B33C-A1CF-9BBA-93B8085A9035}"/>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8" name="Oval 77">
                    <a:extLst>
                      <a:ext uri="{FF2B5EF4-FFF2-40B4-BE49-F238E27FC236}">
                        <a16:creationId xmlns:a16="http://schemas.microsoft.com/office/drawing/2014/main" id="{D6970095-A3B7-6297-B683-24D07832C159}"/>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79" name="Oval 78">
                    <a:extLst>
                      <a:ext uri="{FF2B5EF4-FFF2-40B4-BE49-F238E27FC236}">
                        <a16:creationId xmlns:a16="http://schemas.microsoft.com/office/drawing/2014/main" id="{3E9D84FD-42EF-AE77-85F2-DA92205F9B47}"/>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0" name="Oval 79">
                    <a:extLst>
                      <a:ext uri="{FF2B5EF4-FFF2-40B4-BE49-F238E27FC236}">
                        <a16:creationId xmlns:a16="http://schemas.microsoft.com/office/drawing/2014/main" id="{3FF9F444-E091-8204-AA01-DB9B76F77D4C}"/>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1" name="Oval 80">
                    <a:extLst>
                      <a:ext uri="{FF2B5EF4-FFF2-40B4-BE49-F238E27FC236}">
                        <a16:creationId xmlns:a16="http://schemas.microsoft.com/office/drawing/2014/main" id="{E68CAD57-E9A4-8339-58CE-19C3943724EB}"/>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2" name="Oval 81">
                    <a:extLst>
                      <a:ext uri="{FF2B5EF4-FFF2-40B4-BE49-F238E27FC236}">
                        <a16:creationId xmlns:a16="http://schemas.microsoft.com/office/drawing/2014/main" id="{1487C1DC-F0D1-F3AA-B1C3-117A37C643D3}"/>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83" name="Oval 82">
                    <a:extLst>
                      <a:ext uri="{FF2B5EF4-FFF2-40B4-BE49-F238E27FC236}">
                        <a16:creationId xmlns:a16="http://schemas.microsoft.com/office/drawing/2014/main" id="{5B2BB4F1-3AA6-9BB4-C0E0-1504859FE071}"/>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57" name="Straight Connector 56">
                  <a:extLst>
                    <a:ext uri="{FF2B5EF4-FFF2-40B4-BE49-F238E27FC236}">
                      <a16:creationId xmlns:a16="http://schemas.microsoft.com/office/drawing/2014/main" id="{0DE0D4C4-1435-44EC-69CE-AC1B32F8618B}"/>
                    </a:ext>
                  </a:extLst>
                </p:cNvPr>
                <p:cNvCxnSpPr>
                  <a:stCxn id="81" idx="7"/>
                  <a:endCxn id="79"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5DF16A24-C891-7AB8-4FC9-960DD6A00AA8}"/>
                    </a:ext>
                  </a:extLst>
                </p:cNvPr>
                <p:cNvCxnSpPr>
                  <a:stCxn id="83" idx="0"/>
                  <a:endCxn id="80"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70705D37-5580-F43A-A197-44BDE6019859}"/>
                    </a:ext>
                  </a:extLst>
                </p:cNvPr>
                <p:cNvCxnSpPr>
                  <a:stCxn id="78" idx="4"/>
                  <a:endCxn id="80"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F714F5E6-D45E-9E88-0666-A05CE95997D2}"/>
                    </a:ext>
                  </a:extLst>
                </p:cNvPr>
                <p:cNvCxnSpPr>
                  <a:stCxn id="81" idx="5"/>
                  <a:endCxn id="83"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2E97340C-B16D-FDE5-4955-22D452183ACC}"/>
                    </a:ext>
                  </a:extLst>
                </p:cNvPr>
                <p:cNvCxnSpPr>
                  <a:stCxn id="81" idx="5"/>
                  <a:endCxn id="82"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0227FA14-3128-EE34-4EA5-0DFFF2CEE501}"/>
                    </a:ext>
                  </a:extLst>
                </p:cNvPr>
                <p:cNvCxnSpPr>
                  <a:endCxn id="78"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49B90E2D-22AA-B5FC-3CF7-E53A640D7001}"/>
                    </a:ext>
                  </a:extLst>
                </p:cNvPr>
                <p:cNvCxnSpPr>
                  <a:stCxn id="82" idx="0"/>
                  <a:endCxn id="80"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2F7AB8B5-263C-FFB2-5CB2-5650617CC1CC}"/>
                    </a:ext>
                  </a:extLst>
                </p:cNvPr>
                <p:cNvCxnSpPr>
                  <a:stCxn id="83"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a:extLst>
                    <a:ext uri="{FF2B5EF4-FFF2-40B4-BE49-F238E27FC236}">
                      <a16:creationId xmlns:a16="http://schemas.microsoft.com/office/drawing/2014/main" id="{6A42ACE6-8BB1-6297-A0DD-B85E9048A6BE}"/>
                    </a:ext>
                  </a:extLst>
                </p:cNvPr>
                <p:cNvCxnSpPr>
                  <a:stCxn id="83" idx="7"/>
                  <a:endCxn id="82"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B2CE6E2C-511E-1C6C-01A8-25B9E360EEC0}"/>
                    </a:ext>
                  </a:extLst>
                </p:cNvPr>
                <p:cNvCxnSpPr>
                  <a:stCxn id="79" idx="5"/>
                  <a:endCxn id="80"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901E2DB4-C247-C2A3-3BF6-B51A2B1F8269}"/>
                    </a:ext>
                  </a:extLst>
                </p:cNvPr>
                <p:cNvCxnSpPr>
                  <a:stCxn id="81" idx="7"/>
                  <a:endCxn id="78"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C114FB88-5DBE-4A04-602F-25BECB35EE74}"/>
                    </a:ext>
                  </a:extLst>
                </p:cNvPr>
                <p:cNvCxnSpPr>
                  <a:stCxn id="79" idx="7"/>
                  <a:endCxn id="77"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FB1254E0-C483-FB9F-9663-2F45D04B9838}"/>
                    </a:ext>
                  </a:extLst>
                </p:cNvPr>
                <p:cNvCxnSpPr>
                  <a:stCxn id="82"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1D3B3FD4-FB31-1B1B-FD11-7969F378392D}"/>
                    </a:ext>
                  </a:extLst>
                </p:cNvPr>
                <p:cNvCxnSpPr>
                  <a:stCxn id="79" idx="5"/>
                  <a:endCxn id="82"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7A55B42F-FBF3-346F-B1B8-29F2754B17A9}"/>
                    </a:ext>
                  </a:extLst>
                </p:cNvPr>
                <p:cNvCxnSpPr>
                  <a:stCxn id="81" idx="7"/>
                  <a:endCxn id="80"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C69B7812-A3F0-78DC-1507-FC1F172D0AE2}"/>
                    </a:ext>
                  </a:extLst>
                </p:cNvPr>
                <p:cNvCxnSpPr>
                  <a:stCxn id="81" idx="7"/>
                  <a:endCxn id="77"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363EC0B8-37B8-D09D-0277-90E1161A003E}"/>
                    </a:ext>
                  </a:extLst>
                </p:cNvPr>
                <p:cNvCxnSpPr>
                  <a:stCxn id="80" idx="1"/>
                  <a:endCxn id="77"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2E1F9E36-B968-E94E-3A93-4CB858C749F8}"/>
                    </a:ext>
                  </a:extLst>
                </p:cNvPr>
                <p:cNvCxnSpPr>
                  <a:stCxn id="83" idx="0"/>
                  <a:endCxn id="77"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FE7C913A-A347-4141-2924-9E4029AAF585}"/>
                    </a:ext>
                  </a:extLst>
                </p:cNvPr>
                <p:cNvCxnSpPr>
                  <a:stCxn id="83" idx="0"/>
                  <a:endCxn id="78"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89497D56-C237-B7D0-F739-7A944FD52D68}"/>
                    </a:ext>
                  </a:extLst>
                </p:cNvPr>
                <p:cNvCxnSpPr>
                  <a:stCxn id="77" idx="5"/>
                  <a:endCxn id="78"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9">
                <a:extLst>
                  <a:ext uri="{FF2B5EF4-FFF2-40B4-BE49-F238E27FC236}">
                    <a16:creationId xmlns:a16="http://schemas.microsoft.com/office/drawing/2014/main" id="{5FBF2AA5-3B5D-95AF-DABC-7C889307EFC2}"/>
                  </a:ext>
                </a:extLst>
              </p:cNvPr>
              <p:cNvGrpSpPr/>
              <p:nvPr/>
            </p:nvGrpSpPr>
            <p:grpSpPr>
              <a:xfrm>
                <a:off x="6836068" y="1863351"/>
                <a:ext cx="1649739" cy="1468557"/>
                <a:chOff x="5778491" y="1364345"/>
                <a:chExt cx="1649739" cy="1468557"/>
              </a:xfrm>
            </p:grpSpPr>
            <p:cxnSp>
              <p:nvCxnSpPr>
                <p:cNvPr id="42" name="Straight Connector 41">
                  <a:extLst>
                    <a:ext uri="{FF2B5EF4-FFF2-40B4-BE49-F238E27FC236}">
                      <a16:creationId xmlns:a16="http://schemas.microsoft.com/office/drawing/2014/main" id="{E550C377-DA8F-ADC8-EE13-5B68C2C6A0DF}"/>
                    </a:ext>
                  </a:extLst>
                </p:cNvPr>
                <p:cNvCxnSpPr>
                  <a:stCxn id="77" idx="6"/>
                  <a:endCxn id="19"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1AEEF048-4447-7083-1FEF-F56BF979C773}"/>
                    </a:ext>
                  </a:extLst>
                </p:cNvPr>
                <p:cNvCxnSpPr>
                  <a:stCxn id="80" idx="6"/>
                  <a:endCxn id="19"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851D438F-B4DD-ABD4-4AC5-3500A20F0616}"/>
                    </a:ext>
                  </a:extLst>
                </p:cNvPr>
                <p:cNvCxnSpPr>
                  <a:stCxn id="79" idx="6"/>
                  <a:endCxn id="19"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6C59FD74-BB79-2693-78D2-ED73F860EDE5}"/>
                    </a:ext>
                  </a:extLst>
                </p:cNvPr>
                <p:cNvCxnSpPr>
                  <a:cxnSpLocks/>
                  <a:stCxn id="81" idx="6"/>
                  <a:endCxn id="17"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5DBB855F-2A53-7020-7013-03449A945250}"/>
                    </a:ext>
                  </a:extLst>
                </p:cNvPr>
                <p:cNvCxnSpPr>
                  <a:cxnSpLocks/>
                  <a:stCxn id="83" idx="6"/>
                  <a:endCxn id="17"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87E71CFA-B339-F9B3-234C-964E5E88389A}"/>
                    </a:ext>
                  </a:extLst>
                </p:cNvPr>
                <p:cNvCxnSpPr>
                  <a:stCxn id="83" idx="6"/>
                  <a:endCxn id="19"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0DBE7D96-CA22-6E6C-60BC-B6939FBC8CCC}"/>
                    </a:ext>
                  </a:extLst>
                </p:cNvPr>
                <p:cNvCxnSpPr>
                  <a:cxnSpLocks/>
                  <a:stCxn id="77" idx="6"/>
                  <a:endCxn id="17"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DFEAB30B-F0A2-3898-0A26-516CA96177F4}"/>
                    </a:ext>
                  </a:extLst>
                </p:cNvPr>
                <p:cNvCxnSpPr>
                  <a:cxnSpLocks/>
                  <a:stCxn id="80" idx="6"/>
                  <a:endCxn id="17"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B9A8E521-3CFE-D851-2F57-6370D00474A3}"/>
                    </a:ext>
                  </a:extLst>
                </p:cNvPr>
                <p:cNvCxnSpPr>
                  <a:cxnSpLocks/>
                  <a:stCxn id="79" idx="6"/>
                  <a:endCxn id="17"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E43187DF-1D0D-B7DF-4C4E-A1DE5E63602E}"/>
                    </a:ext>
                  </a:extLst>
                </p:cNvPr>
                <p:cNvCxnSpPr>
                  <a:stCxn id="81" idx="6"/>
                  <a:endCxn id="19"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DF4CCD7A-948B-6E7A-4A18-63CDB8A23324}"/>
                    </a:ext>
                  </a:extLst>
                </p:cNvPr>
                <p:cNvCxnSpPr>
                  <a:cxnSpLocks/>
                  <a:stCxn id="82" idx="6"/>
                  <a:endCxn id="17"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239CDBAF-8CCA-8A7B-B772-4D5950C4AD2F}"/>
                    </a:ext>
                  </a:extLst>
                </p:cNvPr>
                <p:cNvCxnSpPr>
                  <a:stCxn id="82" idx="6"/>
                  <a:endCxn id="19"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776FB84D-8BC8-0037-F9D9-367082F830FB}"/>
                    </a:ext>
                  </a:extLst>
                </p:cNvPr>
                <p:cNvCxnSpPr>
                  <a:stCxn id="78" idx="6"/>
                  <a:endCxn id="19"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7B7BB8E5-28A5-03EF-8AB1-88D73885B02C}"/>
                    </a:ext>
                  </a:extLst>
                </p:cNvPr>
                <p:cNvCxnSpPr>
                  <a:cxnSpLocks/>
                  <a:stCxn id="78" idx="6"/>
                  <a:endCxn id="17"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a:extLst>
                  <a:ext uri="{FF2B5EF4-FFF2-40B4-BE49-F238E27FC236}">
                    <a16:creationId xmlns:a16="http://schemas.microsoft.com/office/drawing/2014/main" id="{61EBB05A-8665-087E-FE0B-DA293283CC8B}"/>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12" name="Rectangle 11">
                <a:extLst>
                  <a:ext uri="{FF2B5EF4-FFF2-40B4-BE49-F238E27FC236}">
                    <a16:creationId xmlns:a16="http://schemas.microsoft.com/office/drawing/2014/main" id="{57298DEF-ACDE-D84C-5B10-7CE7C561B83C}"/>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3" name="TextBox 12">
                <a:extLst>
                  <a:ext uri="{FF2B5EF4-FFF2-40B4-BE49-F238E27FC236}">
                    <a16:creationId xmlns:a16="http://schemas.microsoft.com/office/drawing/2014/main" id="{4AB49893-D140-1C8A-E203-F8429C277CA0}"/>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4" name="TextBox 13">
                <a:extLst>
                  <a:ext uri="{FF2B5EF4-FFF2-40B4-BE49-F238E27FC236}">
                    <a16:creationId xmlns:a16="http://schemas.microsoft.com/office/drawing/2014/main" id="{DA3BE586-1B9C-8FE7-C0CB-9E252EA911E5}"/>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5" name="TextBox 14">
                <a:extLst>
                  <a:ext uri="{FF2B5EF4-FFF2-40B4-BE49-F238E27FC236}">
                    <a16:creationId xmlns:a16="http://schemas.microsoft.com/office/drawing/2014/main" id="{BB0DB750-E3F2-8BEA-71A7-5A591593130B}"/>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6" name="Rectangle 15">
                <a:extLst>
                  <a:ext uri="{FF2B5EF4-FFF2-40B4-BE49-F238E27FC236}">
                    <a16:creationId xmlns:a16="http://schemas.microsoft.com/office/drawing/2014/main" id="{5289649F-ADFE-F14D-C39B-73EA80C7AC7E}"/>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7" name="TextBox 16">
                <a:extLst>
                  <a:ext uri="{FF2B5EF4-FFF2-40B4-BE49-F238E27FC236}">
                    <a16:creationId xmlns:a16="http://schemas.microsoft.com/office/drawing/2014/main" id="{2F0535B4-8541-24F0-BB0B-948A8D9DC53F}"/>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18" name="TextBox 17">
                <a:extLst>
                  <a:ext uri="{FF2B5EF4-FFF2-40B4-BE49-F238E27FC236}">
                    <a16:creationId xmlns:a16="http://schemas.microsoft.com/office/drawing/2014/main" id="{F6C85D35-645C-0CA7-0F5B-B5ADDDA25F0D}"/>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19" name="TextBox 18">
                <a:extLst>
                  <a:ext uri="{FF2B5EF4-FFF2-40B4-BE49-F238E27FC236}">
                    <a16:creationId xmlns:a16="http://schemas.microsoft.com/office/drawing/2014/main" id="{59132BFC-6DC4-382D-2455-3CE8C1C051C9}"/>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20" name="Group 19">
                <a:extLst>
                  <a:ext uri="{FF2B5EF4-FFF2-40B4-BE49-F238E27FC236}">
                    <a16:creationId xmlns:a16="http://schemas.microsoft.com/office/drawing/2014/main" id="{8366DA0E-1CA3-0939-4830-23E77CD5D197}"/>
                  </a:ext>
                </a:extLst>
              </p:cNvPr>
              <p:cNvGrpSpPr/>
              <p:nvPr/>
            </p:nvGrpSpPr>
            <p:grpSpPr>
              <a:xfrm>
                <a:off x="6031944" y="1863351"/>
                <a:ext cx="1365014" cy="1468557"/>
                <a:chOff x="4974367" y="1288145"/>
                <a:chExt cx="1365014" cy="1468557"/>
              </a:xfrm>
            </p:grpSpPr>
            <p:cxnSp>
              <p:nvCxnSpPr>
                <p:cNvPr id="21" name="Straight Connector 20">
                  <a:extLst>
                    <a:ext uri="{FF2B5EF4-FFF2-40B4-BE49-F238E27FC236}">
                      <a16:creationId xmlns:a16="http://schemas.microsoft.com/office/drawing/2014/main" id="{D40EE020-EB72-D5DA-956E-4D4D802FBD57}"/>
                    </a:ext>
                  </a:extLst>
                </p:cNvPr>
                <p:cNvCxnSpPr>
                  <a:endCxn id="77"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930E3032-5E07-2E50-D199-0C6E6D8F3180}"/>
                    </a:ext>
                  </a:extLst>
                </p:cNvPr>
                <p:cNvCxnSpPr>
                  <a:stCxn id="11" idx="3"/>
                  <a:endCxn id="81"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FBE9D441-608C-483C-C8EF-231EF1A6E231}"/>
                    </a:ext>
                  </a:extLst>
                </p:cNvPr>
                <p:cNvCxnSpPr>
                  <a:stCxn id="13" idx="3"/>
                  <a:endCxn id="77"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ED155234-28BC-BF02-3600-68E5A64E93E6}"/>
                    </a:ext>
                  </a:extLst>
                </p:cNvPr>
                <p:cNvCxnSpPr>
                  <a:stCxn id="13" idx="3"/>
                  <a:endCxn id="79"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AF4E65F7-3BBA-817A-D82B-24227B78E975}"/>
                    </a:ext>
                  </a:extLst>
                </p:cNvPr>
                <p:cNvCxnSpPr>
                  <a:stCxn id="11" idx="3"/>
                  <a:endCxn id="80"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EDC6B462-B655-384C-7823-9EF52C14B26E}"/>
                    </a:ext>
                  </a:extLst>
                </p:cNvPr>
                <p:cNvCxnSpPr>
                  <a:stCxn id="13" idx="3"/>
                  <a:endCxn id="78"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026DE1F3-C07D-3981-BD81-C5EE45427280}"/>
                    </a:ext>
                  </a:extLst>
                </p:cNvPr>
                <p:cNvCxnSpPr>
                  <a:stCxn id="11" idx="3"/>
                  <a:endCxn id="83"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30088CC6-D722-DD0D-F8CC-C5AD1537AD4B}"/>
                    </a:ext>
                  </a:extLst>
                </p:cNvPr>
                <p:cNvCxnSpPr>
                  <a:stCxn id="13" idx="3"/>
                  <a:endCxn id="80"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B09F9355-214A-D201-2CD1-D5644E3E823C}"/>
                    </a:ext>
                  </a:extLst>
                </p:cNvPr>
                <p:cNvCxnSpPr>
                  <a:stCxn id="11" idx="3"/>
                  <a:endCxn id="82"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7136D9BF-5569-C04C-6825-D5802A10F65C}"/>
                    </a:ext>
                  </a:extLst>
                </p:cNvPr>
                <p:cNvCxnSpPr>
                  <a:stCxn id="13" idx="3"/>
                  <a:endCxn id="81"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88D5E360-2CE5-DC41-9AB0-F619E69C4DCC}"/>
                    </a:ext>
                  </a:extLst>
                </p:cNvPr>
                <p:cNvCxnSpPr>
                  <a:stCxn id="11" idx="3"/>
                  <a:endCxn id="77"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B2A462A1-558E-358B-B89D-9D9971D68B99}"/>
                    </a:ext>
                  </a:extLst>
                </p:cNvPr>
                <p:cNvCxnSpPr>
                  <a:stCxn id="11" idx="3"/>
                  <a:endCxn id="79"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0017CDB0-0433-D7F1-5609-C520329C339E}"/>
                    </a:ext>
                  </a:extLst>
                </p:cNvPr>
                <p:cNvCxnSpPr>
                  <a:stCxn id="11" idx="3"/>
                  <a:endCxn id="78"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6A698A95-85E9-CBCD-486C-7792F7435341}"/>
                    </a:ext>
                  </a:extLst>
                </p:cNvPr>
                <p:cNvCxnSpPr>
                  <a:stCxn id="15" idx="3"/>
                  <a:endCxn id="79"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CEAE2D2E-0AF1-638E-E313-DB5D2B885AFB}"/>
                    </a:ext>
                  </a:extLst>
                </p:cNvPr>
                <p:cNvCxnSpPr>
                  <a:stCxn id="15" idx="3"/>
                  <a:endCxn id="78"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82810094-4D5E-FB7C-B96B-0E0A2BC3552F}"/>
                    </a:ext>
                  </a:extLst>
                </p:cNvPr>
                <p:cNvCxnSpPr>
                  <a:stCxn id="15" idx="3"/>
                  <a:endCxn id="81"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BF73C133-7FAC-2B9E-7221-CE4D3FA940E7}"/>
                    </a:ext>
                  </a:extLst>
                </p:cNvPr>
                <p:cNvCxnSpPr>
                  <a:stCxn id="15" idx="3"/>
                  <a:endCxn id="80"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76AA65FA-03A8-BF85-C14B-AB5F5EBB80F7}"/>
                    </a:ext>
                  </a:extLst>
                </p:cNvPr>
                <p:cNvCxnSpPr>
                  <a:stCxn id="15" idx="3"/>
                  <a:endCxn id="82"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DC12C869-65C7-14AF-7C6E-5F73A5230118}"/>
                    </a:ext>
                  </a:extLst>
                </p:cNvPr>
                <p:cNvCxnSpPr>
                  <a:stCxn id="15" idx="3"/>
                  <a:endCxn id="83"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0E3641A0-34DC-CFD5-E7F2-0733904E73EF}"/>
                    </a:ext>
                  </a:extLst>
                </p:cNvPr>
                <p:cNvCxnSpPr>
                  <a:stCxn id="13" idx="3"/>
                  <a:endCxn id="83"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43669ADD-395F-CB84-7707-82F6640FB461}"/>
                    </a:ext>
                  </a:extLst>
                </p:cNvPr>
                <p:cNvCxnSpPr>
                  <a:stCxn id="13" idx="3"/>
                  <a:endCxn id="82"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 name="TextBox 7">
              <a:extLst>
                <a:ext uri="{FF2B5EF4-FFF2-40B4-BE49-F238E27FC236}">
                  <a16:creationId xmlns:a16="http://schemas.microsoft.com/office/drawing/2014/main" id="{AF364F19-B4E1-1C04-3A2D-5F9BE2143DB0}"/>
                </a:ext>
              </a:extLst>
            </p:cNvPr>
            <p:cNvSpPr txBox="1"/>
            <p:nvPr/>
          </p:nvSpPr>
          <p:spPr>
            <a:xfrm>
              <a:off x="6398530" y="1889931"/>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spTree>
    <p:extLst>
      <p:ext uri="{BB962C8B-B14F-4D97-AF65-F5344CB8AC3E}">
        <p14:creationId xmlns:p14="http://schemas.microsoft.com/office/powerpoint/2010/main" val="155908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049D0-E846-BE33-7E22-D15E4AF63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069BD-F87D-1246-CBB9-AF5A9D5DACF1}"/>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B25A8999-6239-D5DB-9155-40B320B5EC1C}"/>
              </a:ext>
            </a:extLst>
          </p:cNvPr>
          <p:cNvSpPr>
            <a:spLocks noGrp="1"/>
          </p:cNvSpPr>
          <p:nvPr>
            <p:ph sz="quarter" idx="10"/>
          </p:nvPr>
        </p:nvSpPr>
        <p:spPr>
          <a:xfrm>
            <a:off x="216797" y="1308078"/>
            <a:ext cx="5105400" cy="1085850"/>
          </a:xfrm>
        </p:spPr>
        <p:txBody>
          <a:bodyPr/>
          <a:lstStyle/>
          <a:p>
            <a:r>
              <a:rPr lang="en-US" dirty="0"/>
              <a:t>Recurrent neural networks in addition to the input and output layers have at least one hidden layer.</a:t>
            </a:r>
          </a:p>
          <a:p>
            <a:pPr lvl="1"/>
            <a:r>
              <a:rPr lang="en-US" dirty="0"/>
              <a:t>Input layer</a:t>
            </a:r>
          </a:p>
          <a:p>
            <a:pPr lvl="1"/>
            <a:r>
              <a:rPr lang="en-US" dirty="0"/>
              <a:t>Hidden layer</a:t>
            </a:r>
          </a:p>
          <a:p>
            <a:pPr lvl="1"/>
            <a:r>
              <a:rPr lang="en-US" dirty="0"/>
              <a:t>Output layer</a:t>
            </a:r>
          </a:p>
          <a:p>
            <a:endParaRPr lang="en-US" dirty="0"/>
          </a:p>
        </p:txBody>
      </p:sp>
      <p:sp>
        <p:nvSpPr>
          <p:cNvPr id="5" name="AutoShape 2" descr="Image result for pattern recognition using artificial neural network">
            <a:extLst>
              <a:ext uri="{FF2B5EF4-FFF2-40B4-BE49-F238E27FC236}">
                <a16:creationId xmlns:a16="http://schemas.microsoft.com/office/drawing/2014/main" id="{4CC363B6-1DD4-29F3-2C46-8FAE2A3B7361}"/>
              </a:ext>
            </a:extLst>
          </p:cNvPr>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51" name="Content Placeholder 50">
            <a:extLst>
              <a:ext uri="{FF2B5EF4-FFF2-40B4-BE49-F238E27FC236}">
                <a16:creationId xmlns:a16="http://schemas.microsoft.com/office/drawing/2014/main" id="{1C84B7D3-10D6-B82F-60CB-CC6C91B61837}"/>
              </a:ext>
            </a:extLst>
          </p:cNvPr>
          <p:cNvSpPr>
            <a:spLocks noGrp="1"/>
          </p:cNvSpPr>
          <p:nvPr>
            <p:ph sz="quarter" idx="11"/>
          </p:nvPr>
        </p:nvSpPr>
        <p:spPr>
          <a:xfrm>
            <a:off x="2028430" y="4008839"/>
            <a:ext cx="4927133" cy="715566"/>
          </a:xfrm>
          <a:solidFill>
            <a:schemeClr val="bg1">
              <a:lumMod val="95000"/>
            </a:schemeClr>
          </a:solidFill>
          <a:ln>
            <a:solidFill>
              <a:schemeClr val="tx1"/>
            </a:solidFill>
          </a:ln>
        </p:spPr>
        <p:txBody>
          <a:bodyPr/>
          <a:lstStyle/>
          <a:p>
            <a:pPr marL="0" indent="0">
              <a:buNone/>
            </a:pPr>
            <a:r>
              <a:rPr lang="en-US" dirty="0"/>
              <a:t>Recurrent Neural Networks (RNN) are a good model for natural neural networks.</a:t>
            </a:r>
          </a:p>
          <a:p>
            <a:endParaRPr lang="en-US" dirty="0"/>
          </a:p>
        </p:txBody>
      </p:sp>
      <p:sp>
        <p:nvSpPr>
          <p:cNvPr id="165" name="TextBox 164">
            <a:extLst>
              <a:ext uri="{FF2B5EF4-FFF2-40B4-BE49-F238E27FC236}">
                <a16:creationId xmlns:a16="http://schemas.microsoft.com/office/drawing/2014/main" id="{62033E44-9C06-3EFB-6152-858AB90ACFC0}"/>
              </a:ext>
            </a:extLst>
          </p:cNvPr>
          <p:cNvSpPr txBox="1"/>
          <p:nvPr/>
        </p:nvSpPr>
        <p:spPr>
          <a:xfrm>
            <a:off x="4724399" y="2928089"/>
            <a:ext cx="4221617" cy="923330"/>
          </a:xfrm>
          <a:prstGeom prst="rect">
            <a:avLst/>
          </a:prstGeom>
          <a:noFill/>
          <a:ln>
            <a:solidFill>
              <a:schemeClr val="tx1"/>
            </a:solidFill>
          </a:ln>
        </p:spPr>
        <p:txBody>
          <a:bodyPr wrap="square">
            <a:spAutoFit/>
          </a:bodyPr>
          <a:lstStyle/>
          <a:p>
            <a:pPr marL="0" indent="0">
              <a:buNone/>
            </a:pPr>
            <a:r>
              <a:rPr lang="en-US" dirty="0"/>
              <a:t>Normally, there is just one hidden recurrent layer in an RNN, though it is possible to have many recurrent layers.</a:t>
            </a:r>
          </a:p>
        </p:txBody>
      </p:sp>
      <p:grpSp>
        <p:nvGrpSpPr>
          <p:cNvPr id="147" name="Group 146">
            <a:extLst>
              <a:ext uri="{FF2B5EF4-FFF2-40B4-BE49-F238E27FC236}">
                <a16:creationId xmlns:a16="http://schemas.microsoft.com/office/drawing/2014/main" id="{A9398E01-37FF-0F4B-4CAE-D7C4F8595DF5}"/>
              </a:ext>
            </a:extLst>
          </p:cNvPr>
          <p:cNvGrpSpPr/>
          <p:nvPr/>
        </p:nvGrpSpPr>
        <p:grpSpPr>
          <a:xfrm>
            <a:off x="5867400" y="926226"/>
            <a:ext cx="2914651" cy="1849554"/>
            <a:chOff x="5812977" y="1889931"/>
            <a:chExt cx="2914651" cy="1849554"/>
          </a:xfrm>
        </p:grpSpPr>
        <p:grpSp>
          <p:nvGrpSpPr>
            <p:cNvPr id="149" name="Group 148">
              <a:extLst>
                <a:ext uri="{FF2B5EF4-FFF2-40B4-BE49-F238E27FC236}">
                  <a16:creationId xmlns:a16="http://schemas.microsoft.com/office/drawing/2014/main" id="{81FD957A-8A80-F52A-079D-3FBA4E74566D}"/>
                </a:ext>
              </a:extLst>
            </p:cNvPr>
            <p:cNvGrpSpPr/>
            <p:nvPr/>
          </p:nvGrpSpPr>
          <p:grpSpPr>
            <a:xfrm>
              <a:off x="5812977" y="2118816"/>
              <a:ext cx="2914651" cy="1620669"/>
              <a:chOff x="5807506" y="1787295"/>
              <a:chExt cx="2914651" cy="1620669"/>
            </a:xfrm>
          </p:grpSpPr>
          <p:grpSp>
            <p:nvGrpSpPr>
              <p:cNvPr id="154" name="Group 153">
                <a:extLst>
                  <a:ext uri="{FF2B5EF4-FFF2-40B4-BE49-F238E27FC236}">
                    <a16:creationId xmlns:a16="http://schemas.microsoft.com/office/drawing/2014/main" id="{03D59932-A341-DD30-886B-D93729E970C9}"/>
                  </a:ext>
                </a:extLst>
              </p:cNvPr>
              <p:cNvGrpSpPr/>
              <p:nvPr/>
            </p:nvGrpSpPr>
            <p:grpSpPr>
              <a:xfrm>
                <a:off x="6720837" y="1787295"/>
                <a:ext cx="791347" cy="1620669"/>
                <a:chOff x="5245087" y="1454660"/>
                <a:chExt cx="1359893" cy="2160892"/>
              </a:xfrm>
            </p:grpSpPr>
            <p:grpSp>
              <p:nvGrpSpPr>
                <p:cNvPr id="202" name="Group 201">
                  <a:extLst>
                    <a:ext uri="{FF2B5EF4-FFF2-40B4-BE49-F238E27FC236}">
                      <a16:creationId xmlns:a16="http://schemas.microsoft.com/office/drawing/2014/main" id="{124CBB5E-9644-2812-F3C0-E5387CD34A27}"/>
                    </a:ext>
                  </a:extLst>
                </p:cNvPr>
                <p:cNvGrpSpPr/>
                <p:nvPr/>
              </p:nvGrpSpPr>
              <p:grpSpPr>
                <a:xfrm>
                  <a:off x="5245087" y="1454660"/>
                  <a:ext cx="1359893" cy="2160892"/>
                  <a:chOff x="6414180" y="1600200"/>
                  <a:chExt cx="1046608" cy="1623739"/>
                </a:xfrm>
              </p:grpSpPr>
              <p:sp>
                <p:nvSpPr>
                  <p:cNvPr id="223" name="Oval 222">
                    <a:extLst>
                      <a:ext uri="{FF2B5EF4-FFF2-40B4-BE49-F238E27FC236}">
                        <a16:creationId xmlns:a16="http://schemas.microsoft.com/office/drawing/2014/main" id="{5B6DA193-D4F8-FDE2-DEA9-41CE185E95D7}"/>
                      </a:ext>
                    </a:extLst>
                  </p:cNvPr>
                  <p:cNvSpPr/>
                  <p:nvPr/>
                </p:nvSpPr>
                <p:spPr bwMode="auto">
                  <a:xfrm>
                    <a:off x="7010400" y="1600200"/>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4" name="Oval 223">
                    <a:extLst>
                      <a:ext uri="{FF2B5EF4-FFF2-40B4-BE49-F238E27FC236}">
                        <a16:creationId xmlns:a16="http://schemas.microsoft.com/office/drawing/2014/main" id="{F6A493BE-44A0-CE0C-6292-15684444DAC0}"/>
                      </a:ext>
                    </a:extLst>
                  </p:cNvPr>
                  <p:cNvSpPr/>
                  <p:nvPr/>
                </p:nvSpPr>
                <p:spPr bwMode="auto">
                  <a:xfrm>
                    <a:off x="7303930" y="1856398"/>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5" name="Oval 224">
                    <a:extLst>
                      <a:ext uri="{FF2B5EF4-FFF2-40B4-BE49-F238E27FC236}">
                        <a16:creationId xmlns:a16="http://schemas.microsoft.com/office/drawing/2014/main" id="{EFC64E8A-44F9-43C7-F3B8-5F8CE71D25C9}"/>
                      </a:ext>
                    </a:extLst>
                  </p:cNvPr>
                  <p:cNvSpPr/>
                  <p:nvPr/>
                </p:nvSpPr>
                <p:spPr bwMode="auto">
                  <a:xfrm>
                    <a:off x="6619569" y="190207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6" name="Oval 225">
                    <a:extLst>
                      <a:ext uri="{FF2B5EF4-FFF2-40B4-BE49-F238E27FC236}">
                        <a16:creationId xmlns:a16="http://schemas.microsoft.com/office/drawing/2014/main" id="{235CDF88-21F1-6D45-EDD1-67409BDC857F}"/>
                      </a:ext>
                    </a:extLst>
                  </p:cNvPr>
                  <p:cNvSpPr/>
                  <p:nvPr/>
                </p:nvSpPr>
                <p:spPr bwMode="auto">
                  <a:xfrm>
                    <a:off x="7308388" y="2270472"/>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7" name="Oval 226">
                    <a:extLst>
                      <a:ext uri="{FF2B5EF4-FFF2-40B4-BE49-F238E27FC236}">
                        <a16:creationId xmlns:a16="http://schemas.microsoft.com/office/drawing/2014/main" id="{2858899F-13EC-4F54-F69E-223815A876C0}"/>
                      </a:ext>
                    </a:extLst>
                  </p:cNvPr>
                  <p:cNvSpPr/>
                  <p:nvPr/>
                </p:nvSpPr>
                <p:spPr bwMode="auto">
                  <a:xfrm>
                    <a:off x="6414180" y="2613367"/>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8" name="Oval 227">
                    <a:extLst>
                      <a:ext uri="{FF2B5EF4-FFF2-40B4-BE49-F238E27FC236}">
                        <a16:creationId xmlns:a16="http://schemas.microsoft.com/office/drawing/2014/main" id="{869D3285-3383-1F17-D8B9-48EAEC92FF23}"/>
                      </a:ext>
                    </a:extLst>
                  </p:cNvPr>
                  <p:cNvSpPr/>
                  <p:nvPr/>
                </p:nvSpPr>
                <p:spPr bwMode="auto">
                  <a:xfrm>
                    <a:off x="7180407" y="2748744"/>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229" name="Oval 228">
                    <a:extLst>
                      <a:ext uri="{FF2B5EF4-FFF2-40B4-BE49-F238E27FC236}">
                        <a16:creationId xmlns:a16="http://schemas.microsoft.com/office/drawing/2014/main" id="{CDBB2266-5EA8-2C2C-04E4-B30082D84503}"/>
                      </a:ext>
                    </a:extLst>
                  </p:cNvPr>
                  <p:cNvSpPr/>
                  <p:nvPr/>
                </p:nvSpPr>
                <p:spPr bwMode="auto">
                  <a:xfrm>
                    <a:off x="6789220" y="3071539"/>
                    <a:ext cx="152400" cy="152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203" name="Straight Connector 202">
                  <a:extLst>
                    <a:ext uri="{FF2B5EF4-FFF2-40B4-BE49-F238E27FC236}">
                      <a16:creationId xmlns:a16="http://schemas.microsoft.com/office/drawing/2014/main" id="{5ED83669-5575-2E42-542C-B40D3495258F}"/>
                    </a:ext>
                  </a:extLst>
                </p:cNvPr>
                <p:cNvCxnSpPr>
                  <a:stCxn id="227" idx="7"/>
                  <a:endCxn id="225" idx="4"/>
                </p:cNvCxnSpPr>
                <p:nvPr/>
              </p:nvCxnSpPr>
              <p:spPr bwMode="auto">
                <a:xfrm flipV="1">
                  <a:off x="5414106" y="2059220"/>
                  <a:ext cx="196864" cy="77347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Straight Connector 203">
                  <a:extLst>
                    <a:ext uri="{FF2B5EF4-FFF2-40B4-BE49-F238E27FC236}">
                      <a16:creationId xmlns:a16="http://schemas.microsoft.com/office/drawing/2014/main" id="{010A63BB-2214-B221-E8FC-23E7617F21BC}"/>
                    </a:ext>
                  </a:extLst>
                </p:cNvPr>
                <p:cNvCxnSpPr>
                  <a:stCxn id="229" idx="0"/>
                  <a:endCxn id="226" idx="3"/>
                </p:cNvCxnSpPr>
                <p:nvPr/>
              </p:nvCxnSpPr>
              <p:spPr bwMode="auto">
                <a:xfrm flipV="1">
                  <a:off x="5831405" y="2519781"/>
                  <a:ext cx="604560" cy="892955"/>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204">
                  <a:extLst>
                    <a:ext uri="{FF2B5EF4-FFF2-40B4-BE49-F238E27FC236}">
                      <a16:creationId xmlns:a16="http://schemas.microsoft.com/office/drawing/2014/main" id="{B8F80680-7000-E227-8B96-EC15DA6EE096}"/>
                    </a:ext>
                  </a:extLst>
                </p:cNvPr>
                <p:cNvCxnSpPr>
                  <a:stCxn id="224" idx="4"/>
                  <a:endCxn id="226" idx="0"/>
                </p:cNvCxnSpPr>
                <p:nvPr/>
              </p:nvCxnSpPr>
              <p:spPr bwMode="auto">
                <a:xfrm>
                  <a:off x="6500183" y="1998428"/>
                  <a:ext cx="5791" cy="3482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205">
                  <a:extLst>
                    <a:ext uri="{FF2B5EF4-FFF2-40B4-BE49-F238E27FC236}">
                      <a16:creationId xmlns:a16="http://schemas.microsoft.com/office/drawing/2014/main" id="{D633E292-1516-5F88-BD19-D5A6CB036EE6}"/>
                    </a:ext>
                  </a:extLst>
                </p:cNvPr>
                <p:cNvCxnSpPr>
                  <a:stCxn id="227" idx="5"/>
                  <a:endCxn id="229" idx="1"/>
                </p:cNvCxnSpPr>
                <p:nvPr/>
              </p:nvCxnSpPr>
              <p:spPr bwMode="auto">
                <a:xfrm>
                  <a:off x="5414107" y="2976109"/>
                  <a:ext cx="347281" cy="46632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Straight Connector 206">
                  <a:extLst>
                    <a:ext uri="{FF2B5EF4-FFF2-40B4-BE49-F238E27FC236}">
                      <a16:creationId xmlns:a16="http://schemas.microsoft.com/office/drawing/2014/main" id="{C012A3F9-B08F-A12A-6DB2-E325ABFEB9BE}"/>
                    </a:ext>
                  </a:extLst>
                </p:cNvPr>
                <p:cNvCxnSpPr>
                  <a:stCxn id="227" idx="5"/>
                  <a:endCxn id="228" idx="1"/>
                </p:cNvCxnSpPr>
                <p:nvPr/>
              </p:nvCxnSpPr>
              <p:spPr bwMode="auto">
                <a:xfrm>
                  <a:off x="5414106" y="2976109"/>
                  <a:ext cx="855569" cy="3674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Straight Connector 207">
                  <a:extLst>
                    <a:ext uri="{FF2B5EF4-FFF2-40B4-BE49-F238E27FC236}">
                      <a16:creationId xmlns:a16="http://schemas.microsoft.com/office/drawing/2014/main" id="{C3F839D9-3854-3B1F-83C1-D30E7F2745C7}"/>
                    </a:ext>
                  </a:extLst>
                </p:cNvPr>
                <p:cNvCxnSpPr>
                  <a:endCxn id="224" idx="2"/>
                </p:cNvCxnSpPr>
                <p:nvPr/>
              </p:nvCxnSpPr>
              <p:spPr bwMode="auto">
                <a:xfrm flipV="1">
                  <a:off x="5676476" y="1897020"/>
                  <a:ext cx="724701" cy="8397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a:extLst>
                    <a:ext uri="{FF2B5EF4-FFF2-40B4-BE49-F238E27FC236}">
                      <a16:creationId xmlns:a16="http://schemas.microsoft.com/office/drawing/2014/main" id="{B41CB590-4BAA-F628-0AAF-08DFE3A8800F}"/>
                    </a:ext>
                  </a:extLst>
                </p:cNvPr>
                <p:cNvCxnSpPr>
                  <a:stCxn id="228" idx="0"/>
                  <a:endCxn id="226" idx="4"/>
                </p:cNvCxnSpPr>
                <p:nvPr/>
              </p:nvCxnSpPr>
              <p:spPr bwMode="auto">
                <a:xfrm flipV="1">
                  <a:off x="6339685" y="2549483"/>
                  <a:ext cx="166289" cy="43367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Connector 209">
                  <a:extLst>
                    <a:ext uri="{FF2B5EF4-FFF2-40B4-BE49-F238E27FC236}">
                      <a16:creationId xmlns:a16="http://schemas.microsoft.com/office/drawing/2014/main" id="{B502FF44-4E8E-C8F2-7862-6D51EC6CB746}"/>
                    </a:ext>
                  </a:extLst>
                </p:cNvPr>
                <p:cNvCxnSpPr>
                  <a:stCxn id="229" idx="0"/>
                </p:cNvCxnSpPr>
                <p:nvPr/>
              </p:nvCxnSpPr>
              <p:spPr bwMode="auto">
                <a:xfrm flipH="1" flipV="1">
                  <a:off x="5609614" y="2062909"/>
                  <a:ext cx="221785" cy="134982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a:extLst>
                    <a:ext uri="{FF2B5EF4-FFF2-40B4-BE49-F238E27FC236}">
                      <a16:creationId xmlns:a16="http://schemas.microsoft.com/office/drawing/2014/main" id="{6974EBA1-6FEF-F6F3-B942-8ED3EDC4ABC2}"/>
                    </a:ext>
                  </a:extLst>
                </p:cNvPr>
                <p:cNvCxnSpPr>
                  <a:stCxn id="229" idx="7"/>
                  <a:endCxn id="228" idx="3"/>
                </p:cNvCxnSpPr>
                <p:nvPr/>
              </p:nvCxnSpPr>
              <p:spPr bwMode="auto">
                <a:xfrm flipV="1">
                  <a:off x="5901415" y="3156271"/>
                  <a:ext cx="368261" cy="28616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a:extLst>
                    <a:ext uri="{FF2B5EF4-FFF2-40B4-BE49-F238E27FC236}">
                      <a16:creationId xmlns:a16="http://schemas.microsoft.com/office/drawing/2014/main" id="{D5D4A889-3965-D7FB-3F96-8C3A39A1FB84}"/>
                    </a:ext>
                  </a:extLst>
                </p:cNvPr>
                <p:cNvCxnSpPr>
                  <a:stCxn id="225" idx="5"/>
                  <a:endCxn id="226" idx="2"/>
                </p:cNvCxnSpPr>
                <p:nvPr/>
              </p:nvCxnSpPr>
              <p:spPr bwMode="auto">
                <a:xfrm>
                  <a:off x="5680980" y="2029519"/>
                  <a:ext cx="725986" cy="4185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a:extLst>
                    <a:ext uri="{FF2B5EF4-FFF2-40B4-BE49-F238E27FC236}">
                      <a16:creationId xmlns:a16="http://schemas.microsoft.com/office/drawing/2014/main" id="{30C679F4-7784-127C-57A7-2BE8929E692E}"/>
                    </a:ext>
                  </a:extLst>
                </p:cNvPr>
                <p:cNvCxnSpPr>
                  <a:stCxn id="227" idx="7"/>
                  <a:endCxn id="224" idx="3"/>
                </p:cNvCxnSpPr>
                <p:nvPr/>
              </p:nvCxnSpPr>
              <p:spPr bwMode="auto">
                <a:xfrm flipV="1">
                  <a:off x="5414106" y="1968727"/>
                  <a:ext cx="1016068" cy="86396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Connector 213">
                  <a:extLst>
                    <a:ext uri="{FF2B5EF4-FFF2-40B4-BE49-F238E27FC236}">
                      <a16:creationId xmlns:a16="http://schemas.microsoft.com/office/drawing/2014/main" id="{D8B93E48-6E2D-9925-036D-D2C401107095}"/>
                    </a:ext>
                  </a:extLst>
                </p:cNvPr>
                <p:cNvCxnSpPr>
                  <a:stCxn id="225" idx="7"/>
                  <a:endCxn id="223" idx="3"/>
                </p:cNvCxnSpPr>
                <p:nvPr/>
              </p:nvCxnSpPr>
              <p:spPr bwMode="auto">
                <a:xfrm flipV="1">
                  <a:off x="5680981" y="1627775"/>
                  <a:ext cx="367800" cy="25833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Straight Connector 214">
                  <a:extLst>
                    <a:ext uri="{FF2B5EF4-FFF2-40B4-BE49-F238E27FC236}">
                      <a16:creationId xmlns:a16="http://schemas.microsoft.com/office/drawing/2014/main" id="{BC16A3D6-96CE-16A7-8EAD-4A5CFE3E7301}"/>
                    </a:ext>
                  </a:extLst>
                </p:cNvPr>
                <p:cNvCxnSpPr>
                  <a:stCxn id="228" idx="0"/>
                </p:cNvCxnSpPr>
                <p:nvPr/>
              </p:nvCxnSpPr>
              <p:spPr bwMode="auto">
                <a:xfrm flipH="1" flipV="1">
                  <a:off x="6118792" y="1664547"/>
                  <a:ext cx="220893" cy="13186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Connector 215">
                  <a:extLst>
                    <a:ext uri="{FF2B5EF4-FFF2-40B4-BE49-F238E27FC236}">
                      <a16:creationId xmlns:a16="http://schemas.microsoft.com/office/drawing/2014/main" id="{337C85E3-ED0C-3D27-9C2E-1ED405B0F8B1}"/>
                    </a:ext>
                  </a:extLst>
                </p:cNvPr>
                <p:cNvCxnSpPr>
                  <a:stCxn id="225" idx="5"/>
                  <a:endCxn id="228" idx="1"/>
                </p:cNvCxnSpPr>
                <p:nvPr/>
              </p:nvCxnSpPr>
              <p:spPr bwMode="auto">
                <a:xfrm>
                  <a:off x="5680978" y="2029519"/>
                  <a:ext cx="588695" cy="9833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Connector 216">
                  <a:extLst>
                    <a:ext uri="{FF2B5EF4-FFF2-40B4-BE49-F238E27FC236}">
                      <a16:creationId xmlns:a16="http://schemas.microsoft.com/office/drawing/2014/main" id="{2938380A-78D5-EBF6-B893-583AB60CDCE2}"/>
                    </a:ext>
                  </a:extLst>
                </p:cNvPr>
                <p:cNvCxnSpPr>
                  <a:stCxn id="227" idx="7"/>
                  <a:endCxn id="226" idx="2"/>
                </p:cNvCxnSpPr>
                <p:nvPr/>
              </p:nvCxnSpPr>
              <p:spPr bwMode="auto">
                <a:xfrm flipV="1">
                  <a:off x="5414106" y="2448075"/>
                  <a:ext cx="992860" cy="3846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Straight Connector 217">
                  <a:extLst>
                    <a:ext uri="{FF2B5EF4-FFF2-40B4-BE49-F238E27FC236}">
                      <a16:creationId xmlns:a16="http://schemas.microsoft.com/office/drawing/2014/main" id="{972FA8D5-10C8-2926-24EE-6852B6981B00}"/>
                    </a:ext>
                  </a:extLst>
                </p:cNvPr>
                <p:cNvCxnSpPr>
                  <a:stCxn id="227" idx="7"/>
                  <a:endCxn id="223" idx="3"/>
                </p:cNvCxnSpPr>
                <p:nvPr/>
              </p:nvCxnSpPr>
              <p:spPr bwMode="auto">
                <a:xfrm flipV="1">
                  <a:off x="5414106" y="1627775"/>
                  <a:ext cx="634673" cy="120492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Straight Connector 218">
                  <a:extLst>
                    <a:ext uri="{FF2B5EF4-FFF2-40B4-BE49-F238E27FC236}">
                      <a16:creationId xmlns:a16="http://schemas.microsoft.com/office/drawing/2014/main" id="{37578442-D69C-5A36-2BD6-1D802E1E5ED5}"/>
                    </a:ext>
                  </a:extLst>
                </p:cNvPr>
                <p:cNvCxnSpPr>
                  <a:stCxn id="226" idx="1"/>
                  <a:endCxn id="223" idx="5"/>
                </p:cNvCxnSpPr>
                <p:nvPr/>
              </p:nvCxnSpPr>
              <p:spPr bwMode="auto">
                <a:xfrm flipH="1" flipV="1">
                  <a:off x="6188800" y="1627775"/>
                  <a:ext cx="247165" cy="74859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Straight Connector 219">
                  <a:extLst>
                    <a:ext uri="{FF2B5EF4-FFF2-40B4-BE49-F238E27FC236}">
                      <a16:creationId xmlns:a16="http://schemas.microsoft.com/office/drawing/2014/main" id="{E64D2D50-2449-EEC7-6A04-389D8A128F7B}"/>
                    </a:ext>
                  </a:extLst>
                </p:cNvPr>
                <p:cNvCxnSpPr>
                  <a:stCxn id="229" idx="0"/>
                  <a:endCxn id="223" idx="4"/>
                </p:cNvCxnSpPr>
                <p:nvPr/>
              </p:nvCxnSpPr>
              <p:spPr bwMode="auto">
                <a:xfrm flipV="1">
                  <a:off x="5831404" y="1657476"/>
                  <a:ext cx="287387" cy="175526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Straight Connector 220">
                  <a:extLst>
                    <a:ext uri="{FF2B5EF4-FFF2-40B4-BE49-F238E27FC236}">
                      <a16:creationId xmlns:a16="http://schemas.microsoft.com/office/drawing/2014/main" id="{1975AD4E-338A-A098-C8C3-BA5076D9943C}"/>
                    </a:ext>
                  </a:extLst>
                </p:cNvPr>
                <p:cNvCxnSpPr>
                  <a:stCxn id="229" idx="0"/>
                  <a:endCxn id="224" idx="3"/>
                </p:cNvCxnSpPr>
                <p:nvPr/>
              </p:nvCxnSpPr>
              <p:spPr bwMode="auto">
                <a:xfrm flipV="1">
                  <a:off x="5831403" y="1968727"/>
                  <a:ext cx="598769" cy="144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Straight Connector 221">
                  <a:extLst>
                    <a:ext uri="{FF2B5EF4-FFF2-40B4-BE49-F238E27FC236}">
                      <a16:creationId xmlns:a16="http://schemas.microsoft.com/office/drawing/2014/main" id="{5ABAD1F6-6BDC-4986-DF28-87816B72B851}"/>
                    </a:ext>
                  </a:extLst>
                </p:cNvPr>
                <p:cNvCxnSpPr>
                  <a:stCxn id="223" idx="5"/>
                  <a:endCxn id="224" idx="1"/>
                </p:cNvCxnSpPr>
                <p:nvPr/>
              </p:nvCxnSpPr>
              <p:spPr bwMode="auto">
                <a:xfrm>
                  <a:off x="6188798" y="1627775"/>
                  <a:ext cx="241374" cy="1975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5" name="Group 154">
                <a:extLst>
                  <a:ext uri="{FF2B5EF4-FFF2-40B4-BE49-F238E27FC236}">
                    <a16:creationId xmlns:a16="http://schemas.microsoft.com/office/drawing/2014/main" id="{19483749-ADF0-AF5A-EEBD-4B8955269EFF}"/>
                  </a:ext>
                </a:extLst>
              </p:cNvPr>
              <p:cNvGrpSpPr/>
              <p:nvPr/>
            </p:nvGrpSpPr>
            <p:grpSpPr>
              <a:xfrm>
                <a:off x="6836068" y="1863351"/>
                <a:ext cx="1649739" cy="1468557"/>
                <a:chOff x="5778491" y="1364345"/>
                <a:chExt cx="1649739" cy="1468557"/>
              </a:xfrm>
            </p:grpSpPr>
            <p:cxnSp>
              <p:nvCxnSpPr>
                <p:cNvPr id="188" name="Straight Connector 187">
                  <a:extLst>
                    <a:ext uri="{FF2B5EF4-FFF2-40B4-BE49-F238E27FC236}">
                      <a16:creationId xmlns:a16="http://schemas.microsoft.com/office/drawing/2014/main" id="{37BD7219-D598-EA14-95D8-C3A2D51185DF}"/>
                    </a:ext>
                  </a:extLst>
                </p:cNvPr>
                <p:cNvCxnSpPr>
                  <a:stCxn id="223" idx="6"/>
                  <a:endCxn id="164" idx="1"/>
                </p:cNvCxnSpPr>
                <p:nvPr/>
              </p:nvCxnSpPr>
              <p:spPr bwMode="auto">
                <a:xfrm>
                  <a:off x="6229297" y="1364345"/>
                  <a:ext cx="1198933" cy="954383"/>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Straight Connector 188">
                  <a:extLst>
                    <a:ext uri="{FF2B5EF4-FFF2-40B4-BE49-F238E27FC236}">
                      <a16:creationId xmlns:a16="http://schemas.microsoft.com/office/drawing/2014/main" id="{7036DAE9-3E87-DD44-87EE-27A3B49533E8}"/>
                    </a:ext>
                  </a:extLst>
                </p:cNvPr>
                <p:cNvCxnSpPr>
                  <a:stCxn id="226" idx="6"/>
                  <a:endCxn id="164" idx="1"/>
                </p:cNvCxnSpPr>
                <p:nvPr/>
              </p:nvCxnSpPr>
              <p:spPr bwMode="auto">
                <a:xfrm>
                  <a:off x="6454607" y="2033350"/>
                  <a:ext cx="973623" cy="28537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189">
                  <a:extLst>
                    <a:ext uri="{FF2B5EF4-FFF2-40B4-BE49-F238E27FC236}">
                      <a16:creationId xmlns:a16="http://schemas.microsoft.com/office/drawing/2014/main" id="{40925926-8E96-1C47-525A-94C604C570BB}"/>
                    </a:ext>
                  </a:extLst>
                </p:cNvPr>
                <p:cNvCxnSpPr>
                  <a:stCxn id="225" idx="6"/>
                  <a:endCxn id="164" idx="1"/>
                </p:cNvCxnSpPr>
                <p:nvPr/>
              </p:nvCxnSpPr>
              <p:spPr bwMode="auto">
                <a:xfrm>
                  <a:off x="5933787" y="1665653"/>
                  <a:ext cx="1494443" cy="65307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190">
                  <a:extLst>
                    <a:ext uri="{FF2B5EF4-FFF2-40B4-BE49-F238E27FC236}">
                      <a16:creationId xmlns:a16="http://schemas.microsoft.com/office/drawing/2014/main" id="{A3ACE1A1-CBAE-25E6-DFC2-56DA3C1D7AF4}"/>
                    </a:ext>
                  </a:extLst>
                </p:cNvPr>
                <p:cNvCxnSpPr>
                  <a:cxnSpLocks/>
                  <a:stCxn id="227" idx="6"/>
                  <a:endCxn id="162" idx="1"/>
                </p:cNvCxnSpPr>
                <p:nvPr/>
              </p:nvCxnSpPr>
              <p:spPr bwMode="auto">
                <a:xfrm flipV="1">
                  <a:off x="5778491" y="1815265"/>
                  <a:ext cx="1644027" cy="560331"/>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a:extLst>
                    <a:ext uri="{FF2B5EF4-FFF2-40B4-BE49-F238E27FC236}">
                      <a16:creationId xmlns:a16="http://schemas.microsoft.com/office/drawing/2014/main" id="{3345533D-4B53-0E05-D2B9-4370F69C9807}"/>
                    </a:ext>
                  </a:extLst>
                </p:cNvPr>
                <p:cNvCxnSpPr>
                  <a:cxnSpLocks/>
                  <a:stCxn id="229" idx="6"/>
                  <a:endCxn id="162" idx="1"/>
                </p:cNvCxnSpPr>
                <p:nvPr/>
              </p:nvCxnSpPr>
              <p:spPr bwMode="auto">
                <a:xfrm flipV="1">
                  <a:off x="6062061" y="1815265"/>
                  <a:ext cx="1360457" cy="1017637"/>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192">
                  <a:extLst>
                    <a:ext uri="{FF2B5EF4-FFF2-40B4-BE49-F238E27FC236}">
                      <a16:creationId xmlns:a16="http://schemas.microsoft.com/office/drawing/2014/main" id="{0563E968-FB5C-9A76-EFE0-347B52621008}"/>
                    </a:ext>
                  </a:extLst>
                </p:cNvPr>
                <p:cNvCxnSpPr>
                  <a:stCxn id="229" idx="6"/>
                  <a:endCxn id="164" idx="1"/>
                </p:cNvCxnSpPr>
                <p:nvPr/>
              </p:nvCxnSpPr>
              <p:spPr bwMode="auto">
                <a:xfrm flipV="1">
                  <a:off x="6062061" y="2318728"/>
                  <a:ext cx="1366169" cy="514174"/>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193">
                  <a:extLst>
                    <a:ext uri="{FF2B5EF4-FFF2-40B4-BE49-F238E27FC236}">
                      <a16:creationId xmlns:a16="http://schemas.microsoft.com/office/drawing/2014/main" id="{2BE26C02-8069-7EDB-2768-E87CEF2B8722}"/>
                    </a:ext>
                  </a:extLst>
                </p:cNvPr>
                <p:cNvCxnSpPr>
                  <a:cxnSpLocks/>
                  <a:stCxn id="223" idx="6"/>
                  <a:endCxn id="162" idx="1"/>
                </p:cNvCxnSpPr>
                <p:nvPr/>
              </p:nvCxnSpPr>
              <p:spPr bwMode="auto">
                <a:xfrm>
                  <a:off x="6229297" y="1364345"/>
                  <a:ext cx="1193221" cy="45092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194">
                  <a:extLst>
                    <a:ext uri="{FF2B5EF4-FFF2-40B4-BE49-F238E27FC236}">
                      <a16:creationId xmlns:a16="http://schemas.microsoft.com/office/drawing/2014/main" id="{667B22FE-038B-89F9-1045-8B449395B736}"/>
                    </a:ext>
                  </a:extLst>
                </p:cNvPr>
                <p:cNvCxnSpPr>
                  <a:cxnSpLocks/>
                  <a:stCxn id="226" idx="6"/>
                  <a:endCxn id="162" idx="1"/>
                </p:cNvCxnSpPr>
                <p:nvPr/>
              </p:nvCxnSpPr>
              <p:spPr bwMode="auto">
                <a:xfrm flipV="1">
                  <a:off x="6454607" y="1815265"/>
                  <a:ext cx="967911" cy="2180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Straight Connector 195">
                  <a:extLst>
                    <a:ext uri="{FF2B5EF4-FFF2-40B4-BE49-F238E27FC236}">
                      <a16:creationId xmlns:a16="http://schemas.microsoft.com/office/drawing/2014/main" id="{40BBC805-DA1C-D2B1-6BC3-207B0A2386A3}"/>
                    </a:ext>
                  </a:extLst>
                </p:cNvPr>
                <p:cNvCxnSpPr>
                  <a:cxnSpLocks/>
                  <a:stCxn id="225" idx="6"/>
                  <a:endCxn id="162" idx="1"/>
                </p:cNvCxnSpPr>
                <p:nvPr/>
              </p:nvCxnSpPr>
              <p:spPr bwMode="auto">
                <a:xfrm>
                  <a:off x="5933787" y="1665653"/>
                  <a:ext cx="1488731" cy="14961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196">
                  <a:extLst>
                    <a:ext uri="{FF2B5EF4-FFF2-40B4-BE49-F238E27FC236}">
                      <a16:creationId xmlns:a16="http://schemas.microsoft.com/office/drawing/2014/main" id="{3A71F97E-A29F-6577-9A34-5D326241AE5D}"/>
                    </a:ext>
                  </a:extLst>
                </p:cNvPr>
                <p:cNvCxnSpPr>
                  <a:stCxn id="227" idx="6"/>
                  <a:endCxn id="164" idx="1"/>
                </p:cNvCxnSpPr>
                <p:nvPr/>
              </p:nvCxnSpPr>
              <p:spPr bwMode="auto">
                <a:xfrm flipV="1">
                  <a:off x="5778491" y="2318728"/>
                  <a:ext cx="1649739" cy="5686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Straight Connector 197">
                  <a:extLst>
                    <a:ext uri="{FF2B5EF4-FFF2-40B4-BE49-F238E27FC236}">
                      <a16:creationId xmlns:a16="http://schemas.microsoft.com/office/drawing/2014/main" id="{99F1A749-12BB-D2FC-24CF-9F68D8E475FF}"/>
                    </a:ext>
                  </a:extLst>
                </p:cNvPr>
                <p:cNvCxnSpPr>
                  <a:cxnSpLocks/>
                  <a:stCxn id="228" idx="6"/>
                  <a:endCxn id="162" idx="1"/>
                </p:cNvCxnSpPr>
                <p:nvPr/>
              </p:nvCxnSpPr>
              <p:spPr bwMode="auto">
                <a:xfrm flipV="1">
                  <a:off x="6357840" y="1815265"/>
                  <a:ext cx="1064678" cy="69545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Straight Connector 198">
                  <a:extLst>
                    <a:ext uri="{FF2B5EF4-FFF2-40B4-BE49-F238E27FC236}">
                      <a16:creationId xmlns:a16="http://schemas.microsoft.com/office/drawing/2014/main" id="{E568773D-B07D-AAB9-CB7A-AE0F296773B3}"/>
                    </a:ext>
                  </a:extLst>
                </p:cNvPr>
                <p:cNvCxnSpPr>
                  <a:stCxn id="228" idx="6"/>
                  <a:endCxn id="164" idx="1"/>
                </p:cNvCxnSpPr>
                <p:nvPr/>
              </p:nvCxnSpPr>
              <p:spPr bwMode="auto">
                <a:xfrm flipV="1">
                  <a:off x="6357840" y="2318728"/>
                  <a:ext cx="1070390" cy="19198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Straight Connector 199">
                  <a:extLst>
                    <a:ext uri="{FF2B5EF4-FFF2-40B4-BE49-F238E27FC236}">
                      <a16:creationId xmlns:a16="http://schemas.microsoft.com/office/drawing/2014/main" id="{A96B14D9-369E-3427-CAB2-570D6DF6E770}"/>
                    </a:ext>
                  </a:extLst>
                </p:cNvPr>
                <p:cNvCxnSpPr>
                  <a:stCxn id="224" idx="6"/>
                  <a:endCxn id="164" idx="1"/>
                </p:cNvCxnSpPr>
                <p:nvPr/>
              </p:nvCxnSpPr>
              <p:spPr bwMode="auto">
                <a:xfrm>
                  <a:off x="6451237" y="1620059"/>
                  <a:ext cx="976993" cy="698669"/>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Connector 200">
                  <a:extLst>
                    <a:ext uri="{FF2B5EF4-FFF2-40B4-BE49-F238E27FC236}">
                      <a16:creationId xmlns:a16="http://schemas.microsoft.com/office/drawing/2014/main" id="{36D57286-7E4E-C2A3-8EEC-934791E7DBCF}"/>
                    </a:ext>
                  </a:extLst>
                </p:cNvPr>
                <p:cNvCxnSpPr>
                  <a:cxnSpLocks/>
                  <a:stCxn id="224" idx="6"/>
                  <a:endCxn id="162" idx="1"/>
                </p:cNvCxnSpPr>
                <p:nvPr/>
              </p:nvCxnSpPr>
              <p:spPr bwMode="auto">
                <a:xfrm>
                  <a:off x="6451237" y="1620059"/>
                  <a:ext cx="971281" cy="195206"/>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6" name="TextBox 155">
                <a:extLst>
                  <a:ext uri="{FF2B5EF4-FFF2-40B4-BE49-F238E27FC236}">
                    <a16:creationId xmlns:a16="http://schemas.microsoft.com/office/drawing/2014/main" id="{39F7EE95-2F94-EF11-A3BB-8428696E5AB3}"/>
                  </a:ext>
                </a:extLst>
              </p:cNvPr>
              <p:cNvSpPr txBox="1"/>
              <p:nvPr/>
            </p:nvSpPr>
            <p:spPr>
              <a:xfrm>
                <a:off x="5844283" y="1977564"/>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1</a:t>
                </a:r>
                <a:endParaRPr lang="en-US" sz="1200" dirty="0"/>
              </a:p>
            </p:txBody>
          </p:sp>
          <p:sp>
            <p:nvSpPr>
              <p:cNvPr id="157" name="Rectangle 156">
                <a:extLst>
                  <a:ext uri="{FF2B5EF4-FFF2-40B4-BE49-F238E27FC236}">
                    <a16:creationId xmlns:a16="http://schemas.microsoft.com/office/drawing/2014/main" id="{3279DF5B-1A30-F1C0-D418-DA482E2778F1}"/>
                  </a:ext>
                </a:extLst>
              </p:cNvPr>
              <p:cNvSpPr/>
              <p:nvPr/>
            </p:nvSpPr>
            <p:spPr bwMode="auto">
              <a:xfrm>
                <a:off x="5807506" y="1925099"/>
                <a:ext cx="281213" cy="1200824"/>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58" name="TextBox 157">
                <a:extLst>
                  <a:ext uri="{FF2B5EF4-FFF2-40B4-BE49-F238E27FC236}">
                    <a16:creationId xmlns:a16="http://schemas.microsoft.com/office/drawing/2014/main" id="{AD4387E1-93EF-3B7F-D16A-D530586E75CC}"/>
                  </a:ext>
                </a:extLst>
              </p:cNvPr>
              <p:cNvSpPr txBox="1"/>
              <p:nvPr/>
            </p:nvSpPr>
            <p:spPr>
              <a:xfrm>
                <a:off x="5852370" y="2310335"/>
                <a:ext cx="196034" cy="219291"/>
              </a:xfrm>
              <a:prstGeom prst="rect">
                <a:avLst/>
              </a:prstGeom>
              <a:noFill/>
              <a:ln w="12700">
                <a:solidFill>
                  <a:schemeClr val="tx1"/>
                </a:solidFill>
              </a:ln>
            </p:spPr>
            <p:txBody>
              <a:bodyPr wrap="square" lIns="0" tIns="0" rIns="0" bIns="34290" rtlCol="0">
                <a:spAutoFit/>
              </a:bodyPr>
              <a:lstStyle/>
              <a:p>
                <a:pPr algn="ctr"/>
                <a:r>
                  <a:rPr lang="en-US" sz="1200" dirty="0"/>
                  <a:t>x</a:t>
                </a:r>
                <a:r>
                  <a:rPr lang="en-US" sz="1200" baseline="-25000" dirty="0"/>
                  <a:t>2</a:t>
                </a:r>
                <a:endParaRPr lang="en-US" sz="1200" dirty="0"/>
              </a:p>
            </p:txBody>
          </p:sp>
          <p:sp>
            <p:nvSpPr>
              <p:cNvPr id="159" name="TextBox 158">
                <a:extLst>
                  <a:ext uri="{FF2B5EF4-FFF2-40B4-BE49-F238E27FC236}">
                    <a16:creationId xmlns:a16="http://schemas.microsoft.com/office/drawing/2014/main" id="{C5CCE31A-90EE-9619-F0CB-4E8FDADF33B4}"/>
                  </a:ext>
                </a:extLst>
              </p:cNvPr>
              <p:cNvSpPr txBox="1"/>
              <p:nvPr/>
            </p:nvSpPr>
            <p:spPr>
              <a:xfrm>
                <a:off x="5856140" y="2584687"/>
                <a:ext cx="188494" cy="184666"/>
              </a:xfrm>
              <a:prstGeom prst="rect">
                <a:avLst/>
              </a:prstGeom>
              <a:noFill/>
              <a:ln>
                <a:noFill/>
              </a:ln>
            </p:spPr>
            <p:txBody>
              <a:bodyPr wrap="square" lIns="0" tIns="0" rIns="0" bIns="0" rtlCol="0">
                <a:spAutoFit/>
              </a:bodyPr>
              <a:lstStyle/>
              <a:p>
                <a:pPr algn="ctr"/>
                <a:r>
                  <a:rPr lang="en-US" sz="1200" dirty="0"/>
                  <a:t>…</a:t>
                </a:r>
              </a:p>
            </p:txBody>
          </p:sp>
          <p:sp>
            <p:nvSpPr>
              <p:cNvPr id="160" name="TextBox 159">
                <a:extLst>
                  <a:ext uri="{FF2B5EF4-FFF2-40B4-BE49-F238E27FC236}">
                    <a16:creationId xmlns:a16="http://schemas.microsoft.com/office/drawing/2014/main" id="{5DBC19DB-7415-6F0A-904A-7FE220E56A0C}"/>
                  </a:ext>
                </a:extLst>
              </p:cNvPr>
              <p:cNvSpPr txBox="1"/>
              <p:nvPr/>
            </p:nvSpPr>
            <p:spPr>
              <a:xfrm>
                <a:off x="5852370" y="2870205"/>
                <a:ext cx="196034" cy="219291"/>
              </a:xfrm>
              <a:prstGeom prst="rect">
                <a:avLst/>
              </a:prstGeom>
              <a:noFill/>
              <a:ln w="12700">
                <a:solidFill>
                  <a:schemeClr val="tx1"/>
                </a:solidFill>
              </a:ln>
            </p:spPr>
            <p:txBody>
              <a:bodyPr wrap="square" lIns="0" tIns="0" rIns="0" bIns="34290" rtlCol="0">
                <a:spAutoFit/>
              </a:bodyPr>
              <a:lstStyle/>
              <a:p>
                <a:pPr algn="ctr"/>
                <a:r>
                  <a:rPr lang="en-US" sz="1200" dirty="0" err="1"/>
                  <a:t>x</a:t>
                </a:r>
                <a:r>
                  <a:rPr lang="en-US" sz="1200" baseline="-25000" dirty="0" err="1"/>
                  <a:t>N</a:t>
                </a:r>
                <a:endParaRPr lang="en-US" sz="1200" dirty="0"/>
              </a:p>
            </p:txBody>
          </p:sp>
          <p:sp>
            <p:nvSpPr>
              <p:cNvPr id="161" name="Rectangle 160">
                <a:extLst>
                  <a:ext uri="{FF2B5EF4-FFF2-40B4-BE49-F238E27FC236}">
                    <a16:creationId xmlns:a16="http://schemas.microsoft.com/office/drawing/2014/main" id="{CB50997A-27DD-4EA5-43E4-166DAC93A730}"/>
                  </a:ext>
                </a:extLst>
              </p:cNvPr>
              <p:cNvSpPr/>
              <p:nvPr/>
            </p:nvSpPr>
            <p:spPr bwMode="auto">
              <a:xfrm>
                <a:off x="8440944" y="2159945"/>
                <a:ext cx="281213" cy="82296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62" name="TextBox 161">
                <a:extLst>
                  <a:ext uri="{FF2B5EF4-FFF2-40B4-BE49-F238E27FC236}">
                    <a16:creationId xmlns:a16="http://schemas.microsoft.com/office/drawing/2014/main" id="{91C56067-1622-CC51-FE36-283624BB28BC}"/>
                  </a:ext>
                </a:extLst>
              </p:cNvPr>
              <p:cNvSpPr txBox="1"/>
              <p:nvPr/>
            </p:nvSpPr>
            <p:spPr>
              <a:xfrm>
                <a:off x="8480095" y="2204625"/>
                <a:ext cx="201745"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1</a:t>
                </a:r>
                <a:endParaRPr lang="en-US" sz="1200" dirty="0"/>
              </a:p>
            </p:txBody>
          </p:sp>
          <p:sp>
            <p:nvSpPr>
              <p:cNvPr id="163" name="TextBox 162">
                <a:extLst>
                  <a:ext uri="{FF2B5EF4-FFF2-40B4-BE49-F238E27FC236}">
                    <a16:creationId xmlns:a16="http://schemas.microsoft.com/office/drawing/2014/main" id="{ED7F2CB4-6BB3-449D-2BFE-7BCFA5A32B85}"/>
                  </a:ext>
                </a:extLst>
              </p:cNvPr>
              <p:cNvSpPr txBox="1"/>
              <p:nvPr/>
            </p:nvSpPr>
            <p:spPr>
              <a:xfrm>
                <a:off x="8489577" y="2447429"/>
                <a:ext cx="188494" cy="184666"/>
              </a:xfrm>
              <a:prstGeom prst="rect">
                <a:avLst/>
              </a:prstGeom>
              <a:noFill/>
            </p:spPr>
            <p:txBody>
              <a:bodyPr wrap="square" lIns="0" tIns="0" rIns="0" bIns="0" rtlCol="0">
                <a:spAutoFit/>
              </a:bodyPr>
              <a:lstStyle/>
              <a:p>
                <a:pPr algn="ctr"/>
                <a:r>
                  <a:rPr lang="en-US" sz="1200" dirty="0"/>
                  <a:t>…</a:t>
                </a:r>
              </a:p>
            </p:txBody>
          </p:sp>
          <p:sp>
            <p:nvSpPr>
              <p:cNvPr id="164" name="TextBox 163">
                <a:extLst>
                  <a:ext uri="{FF2B5EF4-FFF2-40B4-BE49-F238E27FC236}">
                    <a16:creationId xmlns:a16="http://schemas.microsoft.com/office/drawing/2014/main" id="{507DC33F-E167-6711-0AB8-067BA1EC5BD5}"/>
                  </a:ext>
                </a:extLst>
              </p:cNvPr>
              <p:cNvSpPr txBox="1"/>
              <p:nvPr/>
            </p:nvSpPr>
            <p:spPr>
              <a:xfrm>
                <a:off x="8485807" y="2708088"/>
                <a:ext cx="196034" cy="219291"/>
              </a:xfrm>
              <a:prstGeom prst="rect">
                <a:avLst/>
              </a:prstGeom>
              <a:noFill/>
              <a:ln w="12700">
                <a:solidFill>
                  <a:schemeClr val="tx1"/>
                </a:solidFill>
              </a:ln>
            </p:spPr>
            <p:txBody>
              <a:bodyPr wrap="square" lIns="0" tIns="0" rIns="0" bIns="34290" rtlCol="0">
                <a:spAutoFit/>
              </a:bodyPr>
              <a:lstStyle/>
              <a:p>
                <a:pPr algn="ctr"/>
                <a:r>
                  <a:rPr lang="cy-GB" sz="1200" dirty="0"/>
                  <a:t>ŷ</a:t>
                </a:r>
                <a:r>
                  <a:rPr lang="en-US" sz="1200" baseline="-25000" dirty="0"/>
                  <a:t>L</a:t>
                </a:r>
                <a:endParaRPr lang="en-US" sz="1200" dirty="0"/>
              </a:p>
            </p:txBody>
          </p:sp>
          <p:grpSp>
            <p:nvGrpSpPr>
              <p:cNvPr id="166" name="Group 165">
                <a:extLst>
                  <a:ext uri="{FF2B5EF4-FFF2-40B4-BE49-F238E27FC236}">
                    <a16:creationId xmlns:a16="http://schemas.microsoft.com/office/drawing/2014/main" id="{5B5FE8F5-7B48-4FB2-1AFD-FC79B2D07BA6}"/>
                  </a:ext>
                </a:extLst>
              </p:cNvPr>
              <p:cNvGrpSpPr/>
              <p:nvPr/>
            </p:nvGrpSpPr>
            <p:grpSpPr>
              <a:xfrm>
                <a:off x="6031944" y="1863351"/>
                <a:ext cx="1365014" cy="1468557"/>
                <a:chOff x="4974367" y="1288145"/>
                <a:chExt cx="1365014" cy="1468557"/>
              </a:xfrm>
            </p:grpSpPr>
            <p:cxnSp>
              <p:nvCxnSpPr>
                <p:cNvPr id="167" name="Straight Connector 166">
                  <a:extLst>
                    <a:ext uri="{FF2B5EF4-FFF2-40B4-BE49-F238E27FC236}">
                      <a16:creationId xmlns:a16="http://schemas.microsoft.com/office/drawing/2014/main" id="{107D5565-1C35-34AE-C0CA-0FFFB6EB3B20}"/>
                    </a:ext>
                  </a:extLst>
                </p:cNvPr>
                <p:cNvCxnSpPr>
                  <a:endCxn id="223" idx="2"/>
                </p:cNvCxnSpPr>
                <p:nvPr/>
              </p:nvCxnSpPr>
              <p:spPr bwMode="auto">
                <a:xfrm flipV="1">
                  <a:off x="4974367" y="1288145"/>
                  <a:ext cx="1139708" cy="113138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Connector 167">
                  <a:extLst>
                    <a:ext uri="{FF2B5EF4-FFF2-40B4-BE49-F238E27FC236}">
                      <a16:creationId xmlns:a16="http://schemas.microsoft.com/office/drawing/2014/main" id="{9DE96E5F-E0F7-CD7B-4A83-BE9106985084}"/>
                    </a:ext>
                  </a:extLst>
                </p:cNvPr>
                <p:cNvCxnSpPr>
                  <a:stCxn id="156" idx="3"/>
                  <a:endCxn id="227" idx="1"/>
                </p:cNvCxnSpPr>
                <p:nvPr/>
              </p:nvCxnSpPr>
              <p:spPr bwMode="auto">
                <a:xfrm>
                  <a:off x="4982740" y="1512004"/>
                  <a:ext cx="697397" cy="73361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Connector 168">
                  <a:extLst>
                    <a:ext uri="{FF2B5EF4-FFF2-40B4-BE49-F238E27FC236}">
                      <a16:creationId xmlns:a16="http://schemas.microsoft.com/office/drawing/2014/main" id="{D751CACB-53A7-375B-1A11-B6B7683A5135}"/>
                    </a:ext>
                  </a:extLst>
                </p:cNvPr>
                <p:cNvCxnSpPr>
                  <a:stCxn id="158" idx="3"/>
                  <a:endCxn id="223" idx="2"/>
                </p:cNvCxnSpPr>
                <p:nvPr/>
              </p:nvCxnSpPr>
              <p:spPr bwMode="auto">
                <a:xfrm flipV="1">
                  <a:off x="4990827" y="1288145"/>
                  <a:ext cx="1123243" cy="556630"/>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Connector 169">
                  <a:extLst>
                    <a:ext uri="{FF2B5EF4-FFF2-40B4-BE49-F238E27FC236}">
                      <a16:creationId xmlns:a16="http://schemas.microsoft.com/office/drawing/2014/main" id="{5BB28A57-AECE-0785-D809-631812506C90}"/>
                    </a:ext>
                  </a:extLst>
                </p:cNvPr>
                <p:cNvCxnSpPr>
                  <a:stCxn id="158" idx="3"/>
                  <a:endCxn id="225" idx="2"/>
                </p:cNvCxnSpPr>
                <p:nvPr/>
              </p:nvCxnSpPr>
              <p:spPr bwMode="auto">
                <a:xfrm flipV="1">
                  <a:off x="4990827" y="1589453"/>
                  <a:ext cx="827733" cy="25532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Straight Connector 170">
                  <a:extLst>
                    <a:ext uri="{FF2B5EF4-FFF2-40B4-BE49-F238E27FC236}">
                      <a16:creationId xmlns:a16="http://schemas.microsoft.com/office/drawing/2014/main" id="{63C2511D-EFC2-BAB3-986D-A1DAEDE4FF35}"/>
                    </a:ext>
                  </a:extLst>
                </p:cNvPr>
                <p:cNvCxnSpPr>
                  <a:stCxn id="156" idx="3"/>
                  <a:endCxn id="226" idx="2"/>
                </p:cNvCxnSpPr>
                <p:nvPr/>
              </p:nvCxnSpPr>
              <p:spPr bwMode="auto">
                <a:xfrm>
                  <a:off x="4982740" y="1512004"/>
                  <a:ext cx="1356641" cy="44514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Straight Connector 171">
                  <a:extLst>
                    <a:ext uri="{FF2B5EF4-FFF2-40B4-BE49-F238E27FC236}">
                      <a16:creationId xmlns:a16="http://schemas.microsoft.com/office/drawing/2014/main" id="{D313B9D9-D2C4-AFAA-AA75-681B9AFFCD47}"/>
                    </a:ext>
                  </a:extLst>
                </p:cNvPr>
                <p:cNvCxnSpPr>
                  <a:stCxn id="158" idx="3"/>
                  <a:endCxn id="224" idx="2"/>
                </p:cNvCxnSpPr>
                <p:nvPr/>
              </p:nvCxnSpPr>
              <p:spPr bwMode="auto">
                <a:xfrm flipV="1">
                  <a:off x="4990827" y="1543859"/>
                  <a:ext cx="1345184" cy="30091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Straight Connector 172">
                  <a:extLst>
                    <a:ext uri="{FF2B5EF4-FFF2-40B4-BE49-F238E27FC236}">
                      <a16:creationId xmlns:a16="http://schemas.microsoft.com/office/drawing/2014/main" id="{7D7DD184-1214-2CD7-EABB-72ED794B6C2E}"/>
                    </a:ext>
                  </a:extLst>
                </p:cNvPr>
                <p:cNvCxnSpPr>
                  <a:stCxn id="156" idx="3"/>
                  <a:endCxn id="229" idx="2"/>
                </p:cNvCxnSpPr>
                <p:nvPr/>
              </p:nvCxnSpPr>
              <p:spPr bwMode="auto">
                <a:xfrm>
                  <a:off x="4982740" y="1512004"/>
                  <a:ext cx="964095" cy="1244698"/>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173">
                  <a:extLst>
                    <a:ext uri="{FF2B5EF4-FFF2-40B4-BE49-F238E27FC236}">
                      <a16:creationId xmlns:a16="http://schemas.microsoft.com/office/drawing/2014/main" id="{6F26F9F9-97E2-A17A-EEBC-12F4DFC5B65C}"/>
                    </a:ext>
                  </a:extLst>
                </p:cNvPr>
                <p:cNvCxnSpPr>
                  <a:stCxn id="158" idx="3"/>
                  <a:endCxn id="226" idx="2"/>
                </p:cNvCxnSpPr>
                <p:nvPr/>
              </p:nvCxnSpPr>
              <p:spPr bwMode="auto">
                <a:xfrm>
                  <a:off x="4990827" y="1844775"/>
                  <a:ext cx="1348554" cy="11237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174">
                  <a:extLst>
                    <a:ext uri="{FF2B5EF4-FFF2-40B4-BE49-F238E27FC236}">
                      <a16:creationId xmlns:a16="http://schemas.microsoft.com/office/drawing/2014/main" id="{3CFDD600-0903-80F3-68B1-F0906707B25D}"/>
                    </a:ext>
                  </a:extLst>
                </p:cNvPr>
                <p:cNvCxnSpPr>
                  <a:stCxn id="156" idx="3"/>
                  <a:endCxn id="228" idx="2"/>
                </p:cNvCxnSpPr>
                <p:nvPr/>
              </p:nvCxnSpPr>
              <p:spPr bwMode="auto">
                <a:xfrm>
                  <a:off x="4982740" y="1512004"/>
                  <a:ext cx="1259874" cy="922513"/>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175">
                  <a:extLst>
                    <a:ext uri="{FF2B5EF4-FFF2-40B4-BE49-F238E27FC236}">
                      <a16:creationId xmlns:a16="http://schemas.microsoft.com/office/drawing/2014/main" id="{44D0D6FD-F05F-9E1C-DFCA-361617EE9419}"/>
                    </a:ext>
                  </a:extLst>
                </p:cNvPr>
                <p:cNvCxnSpPr>
                  <a:stCxn id="158" idx="3"/>
                  <a:endCxn id="227" idx="1"/>
                </p:cNvCxnSpPr>
                <p:nvPr/>
              </p:nvCxnSpPr>
              <p:spPr bwMode="auto">
                <a:xfrm>
                  <a:off x="4990827" y="1844775"/>
                  <a:ext cx="689310" cy="400841"/>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176">
                  <a:extLst>
                    <a:ext uri="{FF2B5EF4-FFF2-40B4-BE49-F238E27FC236}">
                      <a16:creationId xmlns:a16="http://schemas.microsoft.com/office/drawing/2014/main" id="{F30048CB-BD03-E4A0-DB13-2A7FB15F4751}"/>
                    </a:ext>
                  </a:extLst>
                </p:cNvPr>
                <p:cNvCxnSpPr>
                  <a:stCxn id="156" idx="3"/>
                  <a:endCxn id="223" idx="2"/>
                </p:cNvCxnSpPr>
                <p:nvPr/>
              </p:nvCxnSpPr>
              <p:spPr bwMode="auto">
                <a:xfrm flipV="1">
                  <a:off x="4982740" y="1288145"/>
                  <a:ext cx="1131330" cy="22385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177">
                  <a:extLst>
                    <a:ext uri="{FF2B5EF4-FFF2-40B4-BE49-F238E27FC236}">
                      <a16:creationId xmlns:a16="http://schemas.microsoft.com/office/drawing/2014/main" id="{7199B767-D576-C6F6-B9D0-AD7837F68BB3}"/>
                    </a:ext>
                  </a:extLst>
                </p:cNvPr>
                <p:cNvCxnSpPr>
                  <a:stCxn id="156" idx="3"/>
                  <a:endCxn id="225" idx="2"/>
                </p:cNvCxnSpPr>
                <p:nvPr/>
              </p:nvCxnSpPr>
              <p:spPr bwMode="auto">
                <a:xfrm>
                  <a:off x="4982740" y="1512004"/>
                  <a:ext cx="835820" cy="774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178">
                  <a:extLst>
                    <a:ext uri="{FF2B5EF4-FFF2-40B4-BE49-F238E27FC236}">
                      <a16:creationId xmlns:a16="http://schemas.microsoft.com/office/drawing/2014/main" id="{3FAB9D24-084A-81CB-90F8-55AE66B0DFB0}"/>
                    </a:ext>
                  </a:extLst>
                </p:cNvPr>
                <p:cNvCxnSpPr>
                  <a:stCxn id="156" idx="3"/>
                  <a:endCxn id="224" idx="2"/>
                </p:cNvCxnSpPr>
                <p:nvPr/>
              </p:nvCxnSpPr>
              <p:spPr bwMode="auto">
                <a:xfrm>
                  <a:off x="4982740" y="1512004"/>
                  <a:ext cx="1353271" cy="3185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179">
                  <a:extLst>
                    <a:ext uri="{FF2B5EF4-FFF2-40B4-BE49-F238E27FC236}">
                      <a16:creationId xmlns:a16="http://schemas.microsoft.com/office/drawing/2014/main" id="{F2BB4252-710F-FF08-CDEF-255BA7E52BCD}"/>
                    </a:ext>
                  </a:extLst>
                </p:cNvPr>
                <p:cNvCxnSpPr>
                  <a:stCxn id="160" idx="3"/>
                  <a:endCxn id="225" idx="2"/>
                </p:cNvCxnSpPr>
                <p:nvPr/>
              </p:nvCxnSpPr>
              <p:spPr bwMode="auto">
                <a:xfrm flipV="1">
                  <a:off x="4990827" y="1589453"/>
                  <a:ext cx="827733" cy="81519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180">
                  <a:extLst>
                    <a:ext uri="{FF2B5EF4-FFF2-40B4-BE49-F238E27FC236}">
                      <a16:creationId xmlns:a16="http://schemas.microsoft.com/office/drawing/2014/main" id="{BA5FDA1D-C221-2DD1-20CE-BAECE5680E58}"/>
                    </a:ext>
                  </a:extLst>
                </p:cNvPr>
                <p:cNvCxnSpPr>
                  <a:stCxn id="160" idx="3"/>
                  <a:endCxn id="224" idx="2"/>
                </p:cNvCxnSpPr>
                <p:nvPr/>
              </p:nvCxnSpPr>
              <p:spPr bwMode="auto">
                <a:xfrm flipV="1">
                  <a:off x="4990827" y="1543859"/>
                  <a:ext cx="1345184" cy="860786"/>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181">
                  <a:extLst>
                    <a:ext uri="{FF2B5EF4-FFF2-40B4-BE49-F238E27FC236}">
                      <a16:creationId xmlns:a16="http://schemas.microsoft.com/office/drawing/2014/main" id="{2A7706CE-0C4D-23CB-C15D-9CA41D28E49B}"/>
                    </a:ext>
                  </a:extLst>
                </p:cNvPr>
                <p:cNvCxnSpPr>
                  <a:stCxn id="160" idx="3"/>
                  <a:endCxn id="227" idx="2"/>
                </p:cNvCxnSpPr>
                <p:nvPr/>
              </p:nvCxnSpPr>
              <p:spPr bwMode="auto">
                <a:xfrm flipV="1">
                  <a:off x="4990827" y="2299396"/>
                  <a:ext cx="672435" cy="105249"/>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182">
                  <a:extLst>
                    <a:ext uri="{FF2B5EF4-FFF2-40B4-BE49-F238E27FC236}">
                      <a16:creationId xmlns:a16="http://schemas.microsoft.com/office/drawing/2014/main" id="{B6AC47C1-523A-CE53-A106-90A6BC510284}"/>
                    </a:ext>
                  </a:extLst>
                </p:cNvPr>
                <p:cNvCxnSpPr>
                  <a:stCxn id="160" idx="3"/>
                  <a:endCxn id="226" idx="2"/>
                </p:cNvCxnSpPr>
                <p:nvPr/>
              </p:nvCxnSpPr>
              <p:spPr bwMode="auto">
                <a:xfrm flipV="1">
                  <a:off x="4990827" y="1957150"/>
                  <a:ext cx="1348554" cy="447495"/>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183">
                  <a:extLst>
                    <a:ext uri="{FF2B5EF4-FFF2-40B4-BE49-F238E27FC236}">
                      <a16:creationId xmlns:a16="http://schemas.microsoft.com/office/drawing/2014/main" id="{FD18F2D7-E4F6-9D7B-B702-A64B911A0508}"/>
                    </a:ext>
                  </a:extLst>
                </p:cNvPr>
                <p:cNvCxnSpPr>
                  <a:stCxn id="160" idx="3"/>
                  <a:endCxn id="228" idx="2"/>
                </p:cNvCxnSpPr>
                <p:nvPr/>
              </p:nvCxnSpPr>
              <p:spPr bwMode="auto">
                <a:xfrm>
                  <a:off x="4990827" y="2404645"/>
                  <a:ext cx="1251787" cy="2987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184">
                  <a:extLst>
                    <a:ext uri="{FF2B5EF4-FFF2-40B4-BE49-F238E27FC236}">
                      <a16:creationId xmlns:a16="http://schemas.microsoft.com/office/drawing/2014/main" id="{DC50245C-9859-725C-6165-EA2D07C11E5D}"/>
                    </a:ext>
                  </a:extLst>
                </p:cNvPr>
                <p:cNvCxnSpPr>
                  <a:stCxn id="160" idx="3"/>
                  <a:endCxn id="229" idx="2"/>
                </p:cNvCxnSpPr>
                <p:nvPr/>
              </p:nvCxnSpPr>
              <p:spPr bwMode="auto">
                <a:xfrm>
                  <a:off x="4990827" y="2404645"/>
                  <a:ext cx="956008" cy="35205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Straight Connector 185">
                  <a:extLst>
                    <a:ext uri="{FF2B5EF4-FFF2-40B4-BE49-F238E27FC236}">
                      <a16:creationId xmlns:a16="http://schemas.microsoft.com/office/drawing/2014/main" id="{F74587C6-0572-4015-C9E8-785A5228729A}"/>
                    </a:ext>
                  </a:extLst>
                </p:cNvPr>
                <p:cNvCxnSpPr>
                  <a:stCxn id="158" idx="3"/>
                  <a:endCxn id="229" idx="2"/>
                </p:cNvCxnSpPr>
                <p:nvPr/>
              </p:nvCxnSpPr>
              <p:spPr bwMode="auto">
                <a:xfrm>
                  <a:off x="4990827" y="1844775"/>
                  <a:ext cx="956008" cy="911927"/>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 name="Straight Connector 186">
                  <a:extLst>
                    <a:ext uri="{FF2B5EF4-FFF2-40B4-BE49-F238E27FC236}">
                      <a16:creationId xmlns:a16="http://schemas.microsoft.com/office/drawing/2014/main" id="{1D662FD6-E2B7-D1E3-62F3-FB4F24904C99}"/>
                    </a:ext>
                  </a:extLst>
                </p:cNvPr>
                <p:cNvCxnSpPr>
                  <a:stCxn id="158" idx="3"/>
                  <a:endCxn id="228" idx="2"/>
                </p:cNvCxnSpPr>
                <p:nvPr/>
              </p:nvCxnSpPr>
              <p:spPr bwMode="auto">
                <a:xfrm>
                  <a:off x="4990827" y="1844775"/>
                  <a:ext cx="1251787" cy="589742"/>
                </a:xfrm>
                <a:prstGeom prst="line">
                  <a:avLst/>
                </a:prstGeom>
                <a:solidFill>
                  <a:schemeClr val="accent1"/>
                </a:solidFill>
                <a:ln w="12700" cap="flat" cmpd="sng" algn="ctr">
                  <a:solidFill>
                    <a:srgbClr val="00B0F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53" name="TextBox 152">
              <a:extLst>
                <a:ext uri="{FF2B5EF4-FFF2-40B4-BE49-F238E27FC236}">
                  <a16:creationId xmlns:a16="http://schemas.microsoft.com/office/drawing/2014/main" id="{AA7CC08E-F644-B09E-588F-D92901009998}"/>
                </a:ext>
              </a:extLst>
            </p:cNvPr>
            <p:cNvSpPr txBox="1"/>
            <p:nvPr/>
          </p:nvSpPr>
          <p:spPr>
            <a:xfrm>
              <a:off x="6398530" y="1889931"/>
              <a:ext cx="1773561" cy="219291"/>
            </a:xfrm>
            <a:prstGeom prst="rect">
              <a:avLst/>
            </a:prstGeom>
            <a:noFill/>
            <a:ln w="12700">
              <a:noFill/>
            </a:ln>
          </p:spPr>
          <p:txBody>
            <a:bodyPr wrap="square" lIns="0" tIns="0" rIns="0" bIns="34290" rtlCol="0">
              <a:spAutoFit/>
            </a:bodyPr>
            <a:lstStyle/>
            <a:p>
              <a:r>
                <a:rPr lang="en-US" sz="1200" dirty="0"/>
                <a:t>W</a:t>
              </a:r>
              <a:r>
                <a:rPr lang="en-US" sz="1200" baseline="-25000" dirty="0"/>
                <a:t>AX</a:t>
              </a:r>
              <a:r>
                <a:rPr lang="en-US" sz="1200" dirty="0"/>
                <a:t>        W</a:t>
              </a:r>
              <a:r>
                <a:rPr lang="en-US" sz="1200" baseline="-25000" dirty="0"/>
                <a:t>AA</a:t>
              </a:r>
              <a:r>
                <a:rPr lang="en-US" sz="1200" dirty="0"/>
                <a:t>        W</a:t>
              </a:r>
              <a:r>
                <a:rPr lang="en-US" sz="1200" baseline="-25000" dirty="0"/>
                <a:t>YA</a:t>
              </a:r>
            </a:p>
          </p:txBody>
        </p:sp>
      </p:grpSp>
    </p:spTree>
    <p:extLst>
      <p:ext uri="{BB962C8B-B14F-4D97-AF65-F5344CB8AC3E}">
        <p14:creationId xmlns:p14="http://schemas.microsoft.com/office/powerpoint/2010/main" val="339377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3CCB-5435-80BD-E0F8-C21D3F341E1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401235-D7E2-E7E6-9583-383A10B63AA8}"/>
              </a:ext>
            </a:extLst>
          </p:cNvPr>
          <p:cNvSpPr txBox="1"/>
          <p:nvPr/>
        </p:nvSpPr>
        <p:spPr>
          <a:xfrm rot="20891098">
            <a:off x="1434642" y="1723116"/>
            <a:ext cx="5649289" cy="1200329"/>
          </a:xfrm>
          <a:prstGeom prst="rect">
            <a:avLst/>
          </a:prstGeom>
          <a:noFill/>
        </p:spPr>
        <p:txBody>
          <a:bodyPr wrap="square" rtlCol="0">
            <a:spAutoFit/>
          </a:bodyPr>
          <a:lstStyle/>
          <a:p>
            <a:r>
              <a:rPr lang="en-US" sz="3600" dirty="0">
                <a:solidFill>
                  <a:srgbClr val="333399"/>
                </a:solidFill>
              </a:rPr>
              <a:t>Discrete Time </a:t>
            </a:r>
            <a:br>
              <a:rPr lang="en-US" sz="3600" dirty="0">
                <a:solidFill>
                  <a:srgbClr val="333399"/>
                </a:solidFill>
              </a:rPr>
            </a:br>
            <a:r>
              <a:rPr lang="en-US" sz="3600" dirty="0">
                <a:solidFill>
                  <a:srgbClr val="333399"/>
                </a:solidFill>
              </a:rPr>
              <a:t>Recurrent Neural Networks</a:t>
            </a:r>
          </a:p>
        </p:txBody>
      </p:sp>
    </p:spTree>
    <p:extLst>
      <p:ext uri="{BB962C8B-B14F-4D97-AF65-F5344CB8AC3E}">
        <p14:creationId xmlns:p14="http://schemas.microsoft.com/office/powerpoint/2010/main" val="236669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AB1F9-5F9A-7620-F8E4-2F430E069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5A45E-6082-E25C-3912-F608078570A6}"/>
              </a:ext>
            </a:extLst>
          </p:cNvPr>
          <p:cNvSpPr>
            <a:spLocks noGrp="1"/>
          </p:cNvSpPr>
          <p:nvPr>
            <p:ph type="title"/>
          </p:nvPr>
        </p:nvSpPr>
        <p:spPr>
          <a:xfrm>
            <a:off x="1393827" y="285750"/>
            <a:ext cx="7521573" cy="490538"/>
          </a:xfrm>
        </p:spPr>
        <p:txBody>
          <a:bodyPr/>
          <a:lstStyle/>
          <a:p>
            <a:r>
              <a:rPr lang="en-US" dirty="0"/>
              <a:t>Dynamics of Recurrent Neural Networks</a:t>
            </a:r>
          </a:p>
        </p:txBody>
      </p:sp>
      <p:sp>
        <p:nvSpPr>
          <p:cNvPr id="6" name="Content Placeholder 5">
            <a:extLst>
              <a:ext uri="{FF2B5EF4-FFF2-40B4-BE49-F238E27FC236}">
                <a16:creationId xmlns:a16="http://schemas.microsoft.com/office/drawing/2014/main" id="{CC036E38-E73E-FBB2-CB87-A6E3BCD2C062}"/>
              </a:ext>
            </a:extLst>
          </p:cNvPr>
          <p:cNvSpPr>
            <a:spLocks noGrp="1"/>
          </p:cNvSpPr>
          <p:nvPr>
            <p:ph idx="1"/>
          </p:nvPr>
        </p:nvSpPr>
        <p:spPr>
          <a:xfrm>
            <a:off x="381000" y="971550"/>
            <a:ext cx="8328025" cy="1092429"/>
          </a:xfrm>
        </p:spPr>
        <p:txBody>
          <a:bodyPr/>
          <a:lstStyle/>
          <a:p>
            <a:r>
              <a:rPr lang="en-US" dirty="0"/>
              <a:t>The feedback of the neuron outputs to their input together with time-varying input in the RNN lead to a dynamic behavior of the network.</a:t>
            </a:r>
          </a:p>
          <a:p>
            <a:r>
              <a:rPr lang="en-US" dirty="0"/>
              <a:t>RNNs are mainly used for predictions of sequential data over many time steps. </a:t>
            </a:r>
          </a:p>
          <a:p>
            <a:r>
              <a:rPr lang="en-US" dirty="0"/>
              <a:t>A simplified way of representing the Recurrent Neural Network is by unfolding/unrolling the RNN over the input sequence. </a:t>
            </a:r>
          </a:p>
          <a:p>
            <a:r>
              <a:rPr lang="en-US" dirty="0"/>
              <a:t>For example, if we feed a sentence as input to the Recurrent Neural Network that has 10 words, the network would be unfolded such that it virtually has 10 neural network layers. </a:t>
            </a:r>
          </a:p>
        </p:txBody>
      </p:sp>
      <p:sp>
        <p:nvSpPr>
          <p:cNvPr id="4" name="TextBox 3">
            <a:extLst>
              <a:ext uri="{FF2B5EF4-FFF2-40B4-BE49-F238E27FC236}">
                <a16:creationId xmlns:a16="http://schemas.microsoft.com/office/drawing/2014/main" id="{801A8BFA-8BF9-40DE-1E7E-FD40C52798CF}"/>
              </a:ext>
            </a:extLst>
          </p:cNvPr>
          <p:cNvSpPr txBox="1"/>
          <p:nvPr/>
        </p:nvSpPr>
        <p:spPr>
          <a:xfrm>
            <a:off x="544512" y="4150203"/>
            <a:ext cx="8001000" cy="369332"/>
          </a:xfrm>
          <a:prstGeom prst="rect">
            <a:avLst/>
          </a:prstGeom>
          <a:noFill/>
          <a:ln>
            <a:solidFill>
              <a:schemeClr val="tx1"/>
            </a:solidFill>
          </a:ln>
        </p:spPr>
        <p:txBody>
          <a:bodyPr wrap="square">
            <a:spAutoFit/>
          </a:bodyPr>
          <a:lstStyle/>
          <a:p>
            <a:r>
              <a:rPr lang="en-US" dirty="0"/>
              <a:t>Do not get confused – wait a little – it will become clear in a couple of slides</a:t>
            </a:r>
          </a:p>
        </p:txBody>
      </p:sp>
    </p:spTree>
    <p:extLst>
      <p:ext uri="{BB962C8B-B14F-4D97-AF65-F5344CB8AC3E}">
        <p14:creationId xmlns:p14="http://schemas.microsoft.com/office/powerpoint/2010/main" val="3740118159"/>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64695</TotalTime>
  <Words>4407</Words>
  <Application>Microsoft Office PowerPoint</Application>
  <PresentationFormat>On-screen Show (16:9)</PresentationFormat>
  <Paragraphs>793</Paragraphs>
  <Slides>55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0" baseType="lpstr">
      <vt:lpstr>Arial</vt:lpstr>
      <vt:lpstr>Tahoma</vt:lpstr>
      <vt:lpstr>Wingdings</vt:lpstr>
      <vt:lpstr>Blends</vt:lpstr>
      <vt:lpstr>Equation</vt:lpstr>
      <vt:lpstr>Chapter 19 – Recurrent Neural Networks</vt:lpstr>
      <vt:lpstr>In This Chapter</vt:lpstr>
      <vt:lpstr>Sequential Data</vt:lpstr>
      <vt:lpstr>Why not a Standard Network?</vt:lpstr>
      <vt:lpstr>The Concept of a Recurrent Neural Networks</vt:lpstr>
      <vt:lpstr>Recurrent Neural Networks (RNN)</vt:lpstr>
      <vt:lpstr>Recurrent Neural Networks (RNN)</vt:lpstr>
      <vt:lpstr>PowerPoint Presentation</vt:lpstr>
      <vt:lpstr>Dynamics of Recurrent Neural Networks</vt:lpstr>
      <vt:lpstr>Sequential States of a Recurrent Neural Network</vt:lpstr>
      <vt:lpstr>RNN Internal Memory</vt:lpstr>
      <vt:lpstr>Time Steps Like Frames in a Movie</vt:lpstr>
      <vt:lpstr>Math for RNNs</vt:lpstr>
      <vt:lpstr>Computational Schema for RNN</vt:lpstr>
      <vt:lpstr>PowerPoint Presentation</vt:lpstr>
      <vt:lpstr>RNN in Series of Time Steps of Input and Output</vt:lpstr>
      <vt:lpstr>Types of Recurrent Neural Networks</vt:lpstr>
      <vt:lpstr>Types of Recurrent Neural Networks: One-to-One</vt:lpstr>
      <vt:lpstr>Types of Recurrent Neural Networks: One-to-Many</vt:lpstr>
      <vt:lpstr>Types of Recurrent Neural Networks: One-to-Many</vt:lpstr>
      <vt:lpstr>Types of Recurrent Neural Networks: Many-to-One</vt:lpstr>
      <vt:lpstr>Types of Recurrent Neural Networks: Many-to-Many</vt:lpstr>
      <vt:lpstr>Types of Recurrent Neural Networks:  Partial Many-to-Many</vt:lpstr>
      <vt:lpstr>Summary of Types of RNN</vt:lpstr>
      <vt:lpstr>PowerPoint Presentation</vt:lpstr>
      <vt:lpstr>RNN Loss Function for a Batch of Patterns</vt:lpstr>
      <vt:lpstr>RNN Loss Function for Multiple Samples </vt:lpstr>
      <vt:lpstr>PowerPoint Presentation</vt:lpstr>
      <vt:lpstr>RNN in Series of Time Steps of Input and Output</vt:lpstr>
      <vt:lpstr>RNN Forward Propagation Through Time</vt:lpstr>
      <vt:lpstr>RNN Backpropagation Through Time</vt:lpstr>
      <vt:lpstr>RNN Backpropagation    (1/2)</vt:lpstr>
      <vt:lpstr>RNN Backpropagation     (2/2)</vt:lpstr>
      <vt:lpstr>Unified Notation for RNN Propagation (1/2)</vt:lpstr>
      <vt:lpstr>Unified Notation for RNN Propagation (2/2)</vt:lpstr>
      <vt:lpstr>Unified Notation for RNN Forward Propagation</vt:lpstr>
      <vt:lpstr>Unified Notation for RNN Backpropagation</vt:lpstr>
      <vt:lpstr>Most Common Activation Functions for RNN</vt:lpstr>
      <vt:lpstr>Vanishing and Exploding Gradients</vt:lpstr>
      <vt:lpstr>Gradient Clipping</vt:lpstr>
      <vt:lpstr>PowerPoint Presentation</vt:lpstr>
      <vt:lpstr>Forward Flowing Context</vt:lpstr>
      <vt:lpstr>Getting Information from the Future</vt:lpstr>
      <vt:lpstr>Bidirectional RNN (BRNN)</vt:lpstr>
      <vt:lpstr>Explanation of BRNN (1/2)</vt:lpstr>
      <vt:lpstr>Explanation of BRNN (2/2)</vt:lpstr>
      <vt:lpstr>Bidirectional RNN (BRNN) as an Acyclic Graph</vt:lpstr>
      <vt:lpstr>Acyclic Graphs</vt:lpstr>
      <vt:lpstr>PowerPoint Presentation</vt:lpstr>
      <vt:lpstr>Deep RNN (DRNN): Through Deep Pass</vt:lpstr>
      <vt:lpstr>Deep RNN (DRNN): Through Deep Pass</vt:lpstr>
      <vt:lpstr>Deep RNN (DRNN): Time Step Pass</vt:lpstr>
      <vt:lpstr>Deep RNN (DRNN): Time Step Pass</vt:lpstr>
      <vt:lpstr>Deep vs Time Step Pass DRNNs</vt:lpstr>
      <vt:lpstr>Chapter 19 – Recurrent Neural Networks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937</cp:revision>
  <cp:lastPrinted>1601-01-01T00:00:00Z</cp:lastPrinted>
  <dcterms:created xsi:type="dcterms:W3CDTF">2003-11-11T09:16:48Z</dcterms:created>
  <dcterms:modified xsi:type="dcterms:W3CDTF">2024-08-22T04:37:10Z</dcterms:modified>
</cp:coreProperties>
</file>