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8"/>
  </p:notesMasterIdLst>
  <p:handoutMasterIdLst>
    <p:handoutMasterId r:id="rId59"/>
  </p:handoutMasterIdLst>
  <p:sldIdLst>
    <p:sldId id="1061" r:id="rId2"/>
    <p:sldId id="930" r:id="rId3"/>
    <p:sldId id="1062" r:id="rId4"/>
    <p:sldId id="1063" r:id="rId5"/>
    <p:sldId id="1064" r:id="rId6"/>
    <p:sldId id="1065" r:id="rId7"/>
    <p:sldId id="1072" r:id="rId8"/>
    <p:sldId id="1068" r:id="rId9"/>
    <p:sldId id="1073" r:id="rId10"/>
    <p:sldId id="1075" r:id="rId11"/>
    <p:sldId id="1069" r:id="rId12"/>
    <p:sldId id="1076" r:id="rId13"/>
    <p:sldId id="1071" r:id="rId14"/>
    <p:sldId id="1085" r:id="rId15"/>
    <p:sldId id="1077" r:id="rId16"/>
    <p:sldId id="1078" r:id="rId17"/>
    <p:sldId id="1079" r:id="rId18"/>
    <p:sldId id="1087" r:id="rId19"/>
    <p:sldId id="1091" r:id="rId20"/>
    <p:sldId id="1090" r:id="rId21"/>
    <p:sldId id="983" r:id="rId22"/>
    <p:sldId id="1096" r:id="rId23"/>
    <p:sldId id="1108" r:id="rId24"/>
    <p:sldId id="1092" r:id="rId25"/>
    <p:sldId id="1109" r:id="rId26"/>
    <p:sldId id="986" r:id="rId27"/>
    <p:sldId id="1097" r:id="rId28"/>
    <p:sldId id="1094" r:id="rId29"/>
    <p:sldId id="1100" r:id="rId30"/>
    <p:sldId id="1101" r:id="rId31"/>
    <p:sldId id="1095" r:id="rId32"/>
    <p:sldId id="1112" r:id="rId33"/>
    <p:sldId id="1114" r:id="rId34"/>
    <p:sldId id="1115" r:id="rId35"/>
    <p:sldId id="1116" r:id="rId36"/>
    <p:sldId id="1117" r:id="rId37"/>
    <p:sldId id="1118" r:id="rId38"/>
    <p:sldId id="1119" r:id="rId39"/>
    <p:sldId id="1120" r:id="rId40"/>
    <p:sldId id="1121" r:id="rId41"/>
    <p:sldId id="1122" r:id="rId42"/>
    <p:sldId id="1123" r:id="rId43"/>
    <p:sldId id="1124" r:id="rId44"/>
    <p:sldId id="1125" r:id="rId45"/>
    <p:sldId id="1126" r:id="rId46"/>
    <p:sldId id="1038" r:id="rId47"/>
    <p:sldId id="1041" r:id="rId48"/>
    <p:sldId id="1086" r:id="rId49"/>
    <p:sldId id="1026" r:id="rId50"/>
    <p:sldId id="992" r:id="rId51"/>
    <p:sldId id="1040" r:id="rId52"/>
    <p:sldId id="1031" r:id="rId53"/>
    <p:sldId id="1027" r:id="rId54"/>
    <p:sldId id="1028" r:id="rId55"/>
    <p:sldId id="1030" r:id="rId56"/>
    <p:sldId id="1127" r:id="rId57"/>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A3"/>
    <a:srgbClr val="FFBDBD"/>
    <a:srgbClr val="CDF2FF"/>
    <a:srgbClr val="E1FCFF"/>
    <a:srgbClr val="B9EDFF"/>
    <a:srgbClr val="B8F8A6"/>
    <a:srgbClr val="FFE593"/>
    <a:srgbClr val="DCDDEC"/>
    <a:srgbClr val="E1E2EF"/>
    <a:srgbClr val="FF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5" autoAdjust="0"/>
    <p:restoredTop sz="90929"/>
  </p:normalViewPr>
  <p:slideViewPr>
    <p:cSldViewPr>
      <p:cViewPr varScale="1">
        <p:scale>
          <a:sx n="139" d="100"/>
          <a:sy n="139" d="100"/>
        </p:scale>
        <p:origin x="72" y="2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1082676" y="1978942"/>
            <a:ext cx="7394573" cy="830997"/>
          </a:xfrm>
          <a:prstGeom prst="rect">
            <a:avLst/>
          </a:prstGeom>
          <a:noFill/>
          <a:ln w="9525">
            <a:noFill/>
            <a:miter lim="800000"/>
            <a:headEnd/>
            <a:tailEnd/>
          </a:ln>
          <a:effectLst/>
        </p:spPr>
        <p:txBody>
          <a:bodyPr wrap="square">
            <a:spAutoFit/>
          </a:bodyPr>
          <a:lstStyle/>
          <a:p>
            <a:r>
              <a:rPr lang="en-US" sz="4800" baseline="0" dirty="0">
                <a:solidFill>
                  <a:srgbClr val="333399"/>
                </a:solidFill>
              </a:rPr>
              <a:t>Artificial Neural Networks</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35472" y="1047751"/>
            <a:ext cx="3984127" cy="3657600"/>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1047751"/>
            <a:ext cx="3984127" cy="363266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3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86E26064-3D00-49F6-8362-C795B30818E0}"/>
              </a:ext>
            </a:extLst>
          </p:cNvPr>
          <p:cNvSpPr>
            <a:spLocks noGrp="1"/>
          </p:cNvSpPr>
          <p:nvPr>
            <p:ph sz="quarter" idx="10"/>
          </p:nvPr>
        </p:nvSpPr>
        <p:spPr>
          <a:xfrm>
            <a:off x="533400" y="1257300"/>
            <a:ext cx="38862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D72D19B3-9000-47C2-9C05-FBAC3FB266F0}"/>
              </a:ext>
            </a:extLst>
          </p:cNvPr>
          <p:cNvSpPr>
            <a:spLocks noGrp="1"/>
          </p:cNvSpPr>
          <p:nvPr>
            <p:ph sz="quarter" idx="11"/>
          </p:nvPr>
        </p:nvSpPr>
        <p:spPr>
          <a:xfrm>
            <a:off x="4800600" y="1257300"/>
            <a:ext cx="37338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15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862468"/>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55</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Artificial Neural Networks</a:t>
            </a:r>
          </a:p>
        </p:txBody>
      </p:sp>
      <p:sp>
        <p:nvSpPr>
          <p:cNvPr id="64532" name="Rectangle 20"/>
          <p:cNvSpPr>
            <a:spLocks noChangeArrowheads="1"/>
          </p:cNvSpPr>
          <p:nvPr userDrawn="1"/>
        </p:nvSpPr>
        <p:spPr bwMode="auto">
          <a:xfrm>
            <a:off x="3174608" y="4863299"/>
            <a:ext cx="3454792" cy="300082"/>
          </a:xfrm>
          <a:prstGeom prst="rect">
            <a:avLst/>
          </a:prstGeom>
          <a:noFill/>
          <a:ln w="9525">
            <a:noFill/>
            <a:miter lim="800000"/>
            <a:headEnd/>
            <a:tailEnd/>
          </a:ln>
          <a:effectLst/>
        </p:spPr>
        <p:txBody>
          <a:bodyPr wrap="none">
            <a:spAutoFit/>
          </a:bodyPr>
          <a:lstStyle/>
          <a:p>
            <a:pPr>
              <a:defRPr/>
            </a:pPr>
            <a:r>
              <a:rPr lang="en-US" sz="1350" dirty="0"/>
              <a:t>Chapter 20 – Language Model, LSTM, GRU</a:t>
            </a:r>
          </a:p>
        </p:txBody>
      </p:sp>
      <p:sp>
        <p:nvSpPr>
          <p:cNvPr id="64533" name="Line 21"/>
          <p:cNvSpPr>
            <a:spLocks noChangeShapeType="1"/>
          </p:cNvSpPr>
          <p:nvPr userDrawn="1"/>
        </p:nvSpPr>
        <p:spPr bwMode="auto">
          <a:xfrm>
            <a:off x="76200" y="4901453"/>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81" r:id="rId3"/>
    <p:sldLayoutId id="2147483682" r:id="rId4"/>
    <p:sldLayoutId id="2147483675" r:id="rId5"/>
    <p:sldLayoutId id="2147483674" r:id="rId6"/>
    <p:sldLayoutId id="2147483683" r:id="rId7"/>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5.x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5.xml"/><Relationship Id="rId6" Type="http://schemas.openxmlformats.org/officeDocument/2006/relationships/oleObject" Target="../embeddings/oleObject7.bin"/><Relationship Id="rId5" Type="http://schemas.openxmlformats.org/officeDocument/2006/relationships/image" Target="../media/image5.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DBEE3-8944-3CA2-F0FB-476C99CF57B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8E7F8E-F6C8-9CA3-0905-A9F9B3497C89}"/>
              </a:ext>
            </a:extLst>
          </p:cNvPr>
          <p:cNvSpPr>
            <a:spLocks noGrp="1"/>
          </p:cNvSpPr>
          <p:nvPr>
            <p:ph type="ctrTitle"/>
          </p:nvPr>
        </p:nvSpPr>
        <p:spPr>
          <a:xfrm>
            <a:off x="1752600" y="3562350"/>
            <a:ext cx="6096000" cy="533400"/>
          </a:xfrm>
        </p:spPr>
        <p:txBody>
          <a:bodyPr/>
          <a:lstStyle/>
          <a:p>
            <a:pPr marL="2459038" indent="-2459038"/>
            <a:r>
              <a:rPr lang="en-US" dirty="0"/>
              <a:t>Chapter 20 – Language Model, LSTM, GRU</a:t>
            </a:r>
          </a:p>
        </p:txBody>
      </p:sp>
    </p:spTree>
    <p:extLst>
      <p:ext uri="{BB962C8B-B14F-4D97-AF65-F5344CB8AC3E}">
        <p14:creationId xmlns:p14="http://schemas.microsoft.com/office/powerpoint/2010/main" val="380332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65D8C-41D4-311F-58E5-507701BB3E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3E130-8F98-BBE5-EE79-88510F51D197}"/>
              </a:ext>
            </a:extLst>
          </p:cNvPr>
          <p:cNvSpPr>
            <a:spLocks noGrp="1"/>
          </p:cNvSpPr>
          <p:nvPr>
            <p:ph type="title"/>
          </p:nvPr>
        </p:nvSpPr>
        <p:spPr>
          <a:xfrm>
            <a:off x="1219200" y="285750"/>
            <a:ext cx="7848600" cy="490538"/>
          </a:xfrm>
        </p:spPr>
        <p:txBody>
          <a:bodyPr/>
          <a:lstStyle/>
          <a:p>
            <a:r>
              <a:rPr lang="en-US" dirty="0"/>
              <a:t>Training and Sampling from a Trained RNN</a:t>
            </a:r>
          </a:p>
        </p:txBody>
      </p:sp>
      <p:sp>
        <p:nvSpPr>
          <p:cNvPr id="6" name="AutoShape 2">
            <a:extLst>
              <a:ext uri="{FF2B5EF4-FFF2-40B4-BE49-F238E27FC236}">
                <a16:creationId xmlns:a16="http://schemas.microsoft.com/office/drawing/2014/main" id="{6E453FAD-E90F-F0D3-7615-9AF8C6EEC6DF}"/>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BE302F8D-53F2-3F3B-89EA-FDE7E40D6366}"/>
              </a:ext>
            </a:extLst>
          </p:cNvPr>
          <p:cNvGrpSpPr/>
          <p:nvPr/>
        </p:nvGrpSpPr>
        <p:grpSpPr>
          <a:xfrm>
            <a:off x="1399470" y="2948169"/>
            <a:ext cx="7515930" cy="1986052"/>
            <a:chOff x="174876" y="1533086"/>
            <a:chExt cx="8511923" cy="2515713"/>
          </a:xfrm>
        </p:grpSpPr>
        <p:sp>
          <p:nvSpPr>
            <p:cNvPr id="114" name="TextBox 113">
              <a:extLst>
                <a:ext uri="{FF2B5EF4-FFF2-40B4-BE49-F238E27FC236}">
                  <a16:creationId xmlns:a16="http://schemas.microsoft.com/office/drawing/2014/main" id="{D4553553-042F-77BD-C359-AE971AEEABE2}"/>
                </a:ext>
              </a:extLst>
            </p:cNvPr>
            <p:cNvSpPr txBox="1"/>
            <p:nvPr/>
          </p:nvSpPr>
          <p:spPr>
            <a:xfrm>
              <a:off x="1170323" y="3697927"/>
              <a:ext cx="7516476" cy="350872"/>
            </a:xfrm>
            <a:prstGeom prst="rect">
              <a:avLst/>
            </a:prstGeom>
            <a:noFill/>
          </p:spPr>
          <p:txBody>
            <a:bodyPr wrap="square">
              <a:spAutoFit/>
            </a:bodyPr>
            <a:lstStyle/>
            <a:p>
              <a:r>
                <a:rPr lang="en-US" sz="1200" dirty="0"/>
                <a:t>The             vase              was              nicely            painted              .              </a:t>
              </a:r>
              <a:r>
                <a:rPr lang="en-US" sz="1200" dirty="0">
                  <a:solidFill>
                    <a:srgbClr val="FF0000"/>
                  </a:solidFill>
                </a:rPr>
                <a:t>&lt;EOS&gt;</a:t>
              </a:r>
            </a:p>
          </p:txBody>
        </p:sp>
        <p:grpSp>
          <p:nvGrpSpPr>
            <p:cNvPr id="5" name="Group 4">
              <a:extLst>
                <a:ext uri="{FF2B5EF4-FFF2-40B4-BE49-F238E27FC236}">
                  <a16:creationId xmlns:a16="http://schemas.microsoft.com/office/drawing/2014/main" id="{9F931B62-7E7C-E82E-2886-F7C41D182C5C}"/>
                </a:ext>
              </a:extLst>
            </p:cNvPr>
            <p:cNvGrpSpPr/>
            <p:nvPr/>
          </p:nvGrpSpPr>
          <p:grpSpPr>
            <a:xfrm>
              <a:off x="1593207" y="2223842"/>
              <a:ext cx="1306468" cy="1509441"/>
              <a:chOff x="2940103" y="1799836"/>
              <a:chExt cx="1766685" cy="1942611"/>
            </a:xfrm>
          </p:grpSpPr>
          <p:grpSp>
            <p:nvGrpSpPr>
              <p:cNvPr id="113" name="Group 112">
                <a:extLst>
                  <a:ext uri="{FF2B5EF4-FFF2-40B4-BE49-F238E27FC236}">
                    <a16:creationId xmlns:a16="http://schemas.microsoft.com/office/drawing/2014/main" id="{AA730D08-C8B8-AF4F-E9D3-281BD57D8AB9}"/>
                  </a:ext>
                </a:extLst>
              </p:cNvPr>
              <p:cNvGrpSpPr/>
              <p:nvPr/>
            </p:nvGrpSpPr>
            <p:grpSpPr>
              <a:xfrm>
                <a:off x="2940103" y="2497849"/>
                <a:ext cx="1218429" cy="565622"/>
                <a:chOff x="2940103" y="2497849"/>
                <a:chExt cx="1218429" cy="565622"/>
              </a:xfrm>
            </p:grpSpPr>
            <p:grpSp>
              <p:nvGrpSpPr>
                <p:cNvPr id="121" name="Group 120">
                  <a:extLst>
                    <a:ext uri="{FF2B5EF4-FFF2-40B4-BE49-F238E27FC236}">
                      <a16:creationId xmlns:a16="http://schemas.microsoft.com/office/drawing/2014/main" id="{D399325E-5A4A-6BE5-D2B9-70216D55FEC1}"/>
                    </a:ext>
                  </a:extLst>
                </p:cNvPr>
                <p:cNvGrpSpPr/>
                <p:nvPr/>
              </p:nvGrpSpPr>
              <p:grpSpPr>
                <a:xfrm>
                  <a:off x="3859826" y="2497849"/>
                  <a:ext cx="298706" cy="565622"/>
                  <a:chOff x="6213022" y="1646074"/>
                  <a:chExt cx="150496" cy="320358"/>
                </a:xfrm>
              </p:grpSpPr>
              <p:sp>
                <p:nvSpPr>
                  <p:cNvPr id="123" name="Rectangle 122">
                    <a:extLst>
                      <a:ext uri="{FF2B5EF4-FFF2-40B4-BE49-F238E27FC236}">
                        <a16:creationId xmlns:a16="http://schemas.microsoft.com/office/drawing/2014/main" id="{6CA4E27F-6C79-5466-3383-B4B2EAEF509B}"/>
                      </a:ext>
                    </a:extLst>
                  </p:cNvPr>
                  <p:cNvSpPr/>
                  <p:nvPr/>
                </p:nvSpPr>
                <p:spPr bwMode="auto">
                  <a:xfrm>
                    <a:off x="6213022" y="1646074"/>
                    <a:ext cx="149315" cy="320358"/>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124" name="Oval 123">
                    <a:extLst>
                      <a:ext uri="{FF2B5EF4-FFF2-40B4-BE49-F238E27FC236}">
                        <a16:creationId xmlns:a16="http://schemas.microsoft.com/office/drawing/2014/main" id="{11727976-56EB-CAB4-A4F4-61D059C16C7F}"/>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25" name="Oval 124">
                    <a:extLst>
                      <a:ext uri="{FF2B5EF4-FFF2-40B4-BE49-F238E27FC236}">
                        <a16:creationId xmlns:a16="http://schemas.microsoft.com/office/drawing/2014/main" id="{004E3B9D-8E90-BA63-3072-FD4F1266895E}"/>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122" name="Straight Arrow Connector 121">
                  <a:extLst>
                    <a:ext uri="{FF2B5EF4-FFF2-40B4-BE49-F238E27FC236}">
                      <a16:creationId xmlns:a16="http://schemas.microsoft.com/office/drawing/2014/main" id="{67A34AB3-E2F1-2C63-7248-03E150C8125C}"/>
                    </a:ext>
                  </a:extLst>
                </p:cNvPr>
                <p:cNvCxnSpPr/>
                <p:nvPr/>
              </p:nvCxnSpPr>
              <p:spPr bwMode="auto">
                <a:xfrm>
                  <a:off x="2940103" y="2731683"/>
                  <a:ext cx="834398"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 name="TextBox 114">
                <a:extLst>
                  <a:ext uri="{FF2B5EF4-FFF2-40B4-BE49-F238E27FC236}">
                    <a16:creationId xmlns:a16="http://schemas.microsoft.com/office/drawing/2014/main" id="{FEAACF72-8525-B7E7-6D91-B6FB72555F8F}"/>
                  </a:ext>
                </a:extLst>
              </p:cNvPr>
              <p:cNvSpPr txBox="1"/>
              <p:nvPr/>
            </p:nvSpPr>
            <p:spPr>
              <a:xfrm>
                <a:off x="3121353" y="2345651"/>
                <a:ext cx="685163" cy="368538"/>
              </a:xfrm>
              <a:prstGeom prst="rect">
                <a:avLst/>
              </a:prstGeom>
              <a:noFill/>
              <a:ln w="12700">
                <a:noFill/>
              </a:ln>
            </p:spPr>
            <p:txBody>
              <a:bodyPr wrap="square" lIns="0" tIns="0" rIns="0" bIns="34290" rtlCol="0">
                <a:spAutoFit/>
              </a:bodyPr>
              <a:lstStyle/>
              <a:p>
                <a:pPr algn="ctr"/>
                <a:r>
                  <a:rPr lang="en-US" sz="1200" dirty="0"/>
                  <a:t>A</a:t>
                </a:r>
                <a:r>
                  <a:rPr lang="en-US" sz="1200" baseline="30000" dirty="0"/>
                  <a:t>&lt;1&gt;</a:t>
                </a:r>
              </a:p>
            </p:txBody>
          </p:sp>
          <p:sp>
            <p:nvSpPr>
              <p:cNvPr id="117" name="TextBox 116">
                <a:extLst>
                  <a:ext uri="{FF2B5EF4-FFF2-40B4-BE49-F238E27FC236}">
                    <a16:creationId xmlns:a16="http://schemas.microsoft.com/office/drawing/2014/main" id="{5DA58466-1113-D6C6-F2E6-A60E7E0C5431}"/>
                  </a:ext>
                </a:extLst>
              </p:cNvPr>
              <p:cNvSpPr txBox="1"/>
              <p:nvPr/>
            </p:nvSpPr>
            <p:spPr>
              <a:xfrm>
                <a:off x="3696861" y="1799836"/>
                <a:ext cx="685163" cy="432748"/>
              </a:xfrm>
              <a:prstGeom prst="rect">
                <a:avLst/>
              </a:prstGeom>
              <a:noFill/>
              <a:ln w="12700">
                <a:solidFill>
                  <a:schemeClr val="tx1"/>
                </a:solidFill>
              </a:ln>
            </p:spPr>
            <p:txBody>
              <a:bodyPr wrap="square" lIns="0" tIns="45720" rIns="0" bIns="34290" rtlCol="0">
                <a:spAutoFit/>
              </a:bodyPr>
              <a:lstStyle/>
              <a:p>
                <a:pPr algn="ctr"/>
                <a:r>
                  <a:rPr lang="en-US" sz="1200" dirty="0"/>
                  <a:t>Ŷ</a:t>
                </a:r>
                <a:r>
                  <a:rPr lang="en-US" sz="1200" baseline="30000" dirty="0"/>
                  <a:t>&lt;2&gt;</a:t>
                </a:r>
              </a:p>
            </p:txBody>
          </p:sp>
          <p:sp>
            <p:nvSpPr>
              <p:cNvPr id="118" name="TextBox 117">
                <a:extLst>
                  <a:ext uri="{FF2B5EF4-FFF2-40B4-BE49-F238E27FC236}">
                    <a16:creationId xmlns:a16="http://schemas.microsoft.com/office/drawing/2014/main" id="{FFD645EE-F6CF-8082-3CB2-309B65E6121B}"/>
                  </a:ext>
                </a:extLst>
              </p:cNvPr>
              <p:cNvSpPr txBox="1"/>
              <p:nvPr/>
            </p:nvSpPr>
            <p:spPr>
              <a:xfrm>
                <a:off x="3222573" y="3366151"/>
                <a:ext cx="1484215" cy="376296"/>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&lt;2&gt;</a:t>
                </a:r>
                <a:r>
                  <a:rPr lang="en-US" sz="1200" dirty="0"/>
                  <a:t>= Ŷ</a:t>
                </a:r>
                <a:r>
                  <a:rPr lang="en-US" sz="1200" baseline="30000" dirty="0"/>
                  <a:t>&lt;1&gt;</a:t>
                </a:r>
              </a:p>
            </p:txBody>
          </p:sp>
          <p:cxnSp>
            <p:nvCxnSpPr>
              <p:cNvPr id="119" name="Straight Arrow Connector 118">
                <a:extLst>
                  <a:ext uri="{FF2B5EF4-FFF2-40B4-BE49-F238E27FC236}">
                    <a16:creationId xmlns:a16="http://schemas.microsoft.com/office/drawing/2014/main" id="{F3C7AFDD-60CE-5F2E-B0B8-1CDD1F89EA3B}"/>
                  </a:ext>
                </a:extLst>
              </p:cNvPr>
              <p:cNvCxnSpPr/>
              <p:nvPr/>
            </p:nvCxnSpPr>
            <p:spPr bwMode="auto">
              <a:xfrm flipV="1">
                <a:off x="4077222" y="3026618"/>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Straight Arrow Connector 119">
                <a:extLst>
                  <a:ext uri="{FF2B5EF4-FFF2-40B4-BE49-F238E27FC236}">
                    <a16:creationId xmlns:a16="http://schemas.microsoft.com/office/drawing/2014/main" id="{B6378F98-9FD7-1CA8-5057-0E84EB971006}"/>
                  </a:ext>
                </a:extLst>
              </p:cNvPr>
              <p:cNvCxnSpPr/>
              <p:nvPr/>
            </p:nvCxnSpPr>
            <p:spPr bwMode="auto">
              <a:xfrm flipV="1">
                <a:off x="4038600" y="2162097"/>
                <a:ext cx="0" cy="284876"/>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3" name="Group 162">
              <a:extLst>
                <a:ext uri="{FF2B5EF4-FFF2-40B4-BE49-F238E27FC236}">
                  <a16:creationId xmlns:a16="http://schemas.microsoft.com/office/drawing/2014/main" id="{491B7E46-1708-3643-F36B-805D24AF350A}"/>
                </a:ext>
              </a:extLst>
            </p:cNvPr>
            <p:cNvGrpSpPr/>
            <p:nvPr/>
          </p:nvGrpSpPr>
          <p:grpSpPr>
            <a:xfrm>
              <a:off x="2590802" y="2211782"/>
              <a:ext cx="1394621" cy="1521500"/>
              <a:chOff x="2836597" y="1791807"/>
              <a:chExt cx="1885892" cy="1958131"/>
            </a:xfrm>
          </p:grpSpPr>
          <p:grpSp>
            <p:nvGrpSpPr>
              <p:cNvPr id="164" name="Group 163">
                <a:extLst>
                  <a:ext uri="{FF2B5EF4-FFF2-40B4-BE49-F238E27FC236}">
                    <a16:creationId xmlns:a16="http://schemas.microsoft.com/office/drawing/2014/main" id="{9496075E-05A5-83E4-3FFA-A4F9E577D5A2}"/>
                  </a:ext>
                </a:extLst>
              </p:cNvPr>
              <p:cNvGrpSpPr/>
              <p:nvPr/>
            </p:nvGrpSpPr>
            <p:grpSpPr>
              <a:xfrm>
                <a:off x="2836597" y="2497851"/>
                <a:ext cx="1396546" cy="589984"/>
                <a:chOff x="2836597" y="2497851"/>
                <a:chExt cx="1396546" cy="589984"/>
              </a:xfrm>
            </p:grpSpPr>
            <p:grpSp>
              <p:nvGrpSpPr>
                <p:cNvPr id="170" name="Group 169">
                  <a:extLst>
                    <a:ext uri="{FF2B5EF4-FFF2-40B4-BE49-F238E27FC236}">
                      <a16:creationId xmlns:a16="http://schemas.microsoft.com/office/drawing/2014/main" id="{8CCD7B48-A487-8EF8-522C-9DB248139DE0}"/>
                    </a:ext>
                  </a:extLst>
                </p:cNvPr>
                <p:cNvGrpSpPr/>
                <p:nvPr/>
              </p:nvGrpSpPr>
              <p:grpSpPr>
                <a:xfrm>
                  <a:off x="3859851" y="2497851"/>
                  <a:ext cx="373292" cy="589984"/>
                  <a:chOff x="6213021" y="1646074"/>
                  <a:chExt cx="188074" cy="334156"/>
                </a:xfrm>
              </p:grpSpPr>
              <p:sp>
                <p:nvSpPr>
                  <p:cNvPr id="172" name="Rectangle 171">
                    <a:extLst>
                      <a:ext uri="{FF2B5EF4-FFF2-40B4-BE49-F238E27FC236}">
                        <a16:creationId xmlns:a16="http://schemas.microsoft.com/office/drawing/2014/main" id="{1E60FA16-4171-D9EA-F1EA-61861E5303CA}"/>
                      </a:ext>
                    </a:extLst>
                  </p:cNvPr>
                  <p:cNvSpPr/>
                  <p:nvPr/>
                </p:nvSpPr>
                <p:spPr bwMode="auto">
                  <a:xfrm>
                    <a:off x="6213021" y="1646074"/>
                    <a:ext cx="188074" cy="334156"/>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173" name="Oval 172">
                    <a:extLst>
                      <a:ext uri="{FF2B5EF4-FFF2-40B4-BE49-F238E27FC236}">
                        <a16:creationId xmlns:a16="http://schemas.microsoft.com/office/drawing/2014/main" id="{9F48FA4A-78F2-96EB-DD13-A302F27FFE98}"/>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74" name="Oval 173">
                    <a:extLst>
                      <a:ext uri="{FF2B5EF4-FFF2-40B4-BE49-F238E27FC236}">
                        <a16:creationId xmlns:a16="http://schemas.microsoft.com/office/drawing/2014/main" id="{B2694CED-2B73-12DD-08B9-AA06F2BBD080}"/>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171" name="Straight Arrow Connector 170">
                  <a:extLst>
                    <a:ext uri="{FF2B5EF4-FFF2-40B4-BE49-F238E27FC236}">
                      <a16:creationId xmlns:a16="http://schemas.microsoft.com/office/drawing/2014/main" id="{740DC3FE-2349-FD2F-E213-A09DCDD8C7C1}"/>
                    </a:ext>
                  </a:extLst>
                </p:cNvPr>
                <p:cNvCxnSpPr/>
                <p:nvPr/>
              </p:nvCxnSpPr>
              <p:spPr bwMode="auto">
                <a:xfrm>
                  <a:off x="2836597" y="2730243"/>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 name="TextBox 164">
                <a:extLst>
                  <a:ext uri="{FF2B5EF4-FFF2-40B4-BE49-F238E27FC236}">
                    <a16:creationId xmlns:a16="http://schemas.microsoft.com/office/drawing/2014/main" id="{77244F9D-76C7-BADE-F8FB-2EE84048AF2C}"/>
                  </a:ext>
                </a:extLst>
              </p:cNvPr>
              <p:cNvSpPr txBox="1"/>
              <p:nvPr/>
            </p:nvSpPr>
            <p:spPr>
              <a:xfrm>
                <a:off x="3121353" y="2353143"/>
                <a:ext cx="685162" cy="368539"/>
              </a:xfrm>
              <a:prstGeom prst="rect">
                <a:avLst/>
              </a:prstGeom>
              <a:noFill/>
              <a:ln w="12700">
                <a:noFill/>
              </a:ln>
            </p:spPr>
            <p:txBody>
              <a:bodyPr wrap="square" lIns="0" tIns="0" rIns="0" bIns="34290" rtlCol="0">
                <a:spAutoFit/>
              </a:bodyPr>
              <a:lstStyle/>
              <a:p>
                <a:pPr algn="ctr"/>
                <a:r>
                  <a:rPr lang="en-US" sz="1200" dirty="0"/>
                  <a:t>A</a:t>
                </a:r>
                <a:r>
                  <a:rPr lang="en-US" sz="1200" baseline="30000" dirty="0"/>
                  <a:t>&lt;2&gt;</a:t>
                </a:r>
              </a:p>
            </p:txBody>
          </p:sp>
          <p:sp>
            <p:nvSpPr>
              <p:cNvPr id="166" name="TextBox 165">
                <a:extLst>
                  <a:ext uri="{FF2B5EF4-FFF2-40B4-BE49-F238E27FC236}">
                    <a16:creationId xmlns:a16="http://schemas.microsoft.com/office/drawing/2014/main" id="{1E0FEC6F-AA1D-0FEF-21E4-2BA2D6A0253B}"/>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200" dirty="0"/>
                  <a:t>Ŷ</a:t>
                </a:r>
                <a:r>
                  <a:rPr lang="en-US" sz="1200" baseline="30000" dirty="0"/>
                  <a:t>&lt;3&gt;</a:t>
                </a:r>
              </a:p>
            </p:txBody>
          </p:sp>
          <p:sp>
            <p:nvSpPr>
              <p:cNvPr id="167" name="TextBox 166">
                <a:extLst>
                  <a:ext uri="{FF2B5EF4-FFF2-40B4-BE49-F238E27FC236}">
                    <a16:creationId xmlns:a16="http://schemas.microsoft.com/office/drawing/2014/main" id="{78B5C1F3-D249-EEBA-5A59-AFEB5F890DC8}"/>
                  </a:ext>
                </a:extLst>
              </p:cNvPr>
              <p:cNvSpPr txBox="1"/>
              <p:nvPr/>
            </p:nvSpPr>
            <p:spPr>
              <a:xfrm>
                <a:off x="3380617" y="3373642"/>
                <a:ext cx="1341872" cy="376296"/>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&lt;3&gt;</a:t>
                </a:r>
                <a:r>
                  <a:rPr lang="en-US" sz="1200" dirty="0"/>
                  <a:t>= Ŷ</a:t>
                </a:r>
                <a:r>
                  <a:rPr lang="en-US" sz="1200" baseline="30000" dirty="0"/>
                  <a:t>&lt;2&gt;</a:t>
                </a:r>
              </a:p>
            </p:txBody>
          </p:sp>
          <p:cxnSp>
            <p:nvCxnSpPr>
              <p:cNvPr id="168" name="Straight Arrow Connector 167">
                <a:extLst>
                  <a:ext uri="{FF2B5EF4-FFF2-40B4-BE49-F238E27FC236}">
                    <a16:creationId xmlns:a16="http://schemas.microsoft.com/office/drawing/2014/main" id="{4F75CE6A-EC43-56D1-A70C-AD38A5F08B3C}"/>
                  </a:ext>
                </a:extLst>
              </p:cNvPr>
              <p:cNvCxnSpPr/>
              <p:nvPr/>
            </p:nvCxnSpPr>
            <p:spPr bwMode="auto">
              <a:xfrm flipV="1">
                <a:off x="4077222" y="3048820"/>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Arrow Connector 168">
                <a:extLst>
                  <a:ext uri="{FF2B5EF4-FFF2-40B4-BE49-F238E27FC236}">
                    <a16:creationId xmlns:a16="http://schemas.microsoft.com/office/drawing/2014/main" id="{F77E8073-2E6A-14E8-C7C2-DD5355F28CF7}"/>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5" name="Group 194">
              <a:extLst>
                <a:ext uri="{FF2B5EF4-FFF2-40B4-BE49-F238E27FC236}">
                  <a16:creationId xmlns:a16="http://schemas.microsoft.com/office/drawing/2014/main" id="{B30D46C1-A6C9-A575-89B3-312028E2CC27}"/>
                </a:ext>
              </a:extLst>
            </p:cNvPr>
            <p:cNvGrpSpPr/>
            <p:nvPr/>
          </p:nvGrpSpPr>
          <p:grpSpPr>
            <a:xfrm>
              <a:off x="3673568" y="2199393"/>
              <a:ext cx="1430183" cy="1533889"/>
              <a:chOff x="2836597" y="1791807"/>
              <a:chExt cx="1933980" cy="1974075"/>
            </a:xfrm>
          </p:grpSpPr>
          <p:grpSp>
            <p:nvGrpSpPr>
              <p:cNvPr id="196" name="Group 195">
                <a:extLst>
                  <a:ext uri="{FF2B5EF4-FFF2-40B4-BE49-F238E27FC236}">
                    <a16:creationId xmlns:a16="http://schemas.microsoft.com/office/drawing/2014/main" id="{9398767C-4B86-F645-B097-17BD3F745356}"/>
                  </a:ext>
                </a:extLst>
              </p:cNvPr>
              <p:cNvGrpSpPr/>
              <p:nvPr/>
            </p:nvGrpSpPr>
            <p:grpSpPr>
              <a:xfrm>
                <a:off x="2836597" y="2497849"/>
                <a:ext cx="1410136" cy="1115862"/>
                <a:chOff x="2836597" y="2497849"/>
                <a:chExt cx="1410136" cy="1115862"/>
              </a:xfrm>
            </p:grpSpPr>
            <p:grpSp>
              <p:nvGrpSpPr>
                <p:cNvPr id="202" name="Group 201">
                  <a:extLst>
                    <a:ext uri="{FF2B5EF4-FFF2-40B4-BE49-F238E27FC236}">
                      <a16:creationId xmlns:a16="http://schemas.microsoft.com/office/drawing/2014/main" id="{F2FBBA45-6B47-4F00-8E53-C4DF760807DB}"/>
                    </a:ext>
                  </a:extLst>
                </p:cNvPr>
                <p:cNvGrpSpPr/>
                <p:nvPr/>
              </p:nvGrpSpPr>
              <p:grpSpPr>
                <a:xfrm>
                  <a:off x="3837024" y="2497849"/>
                  <a:ext cx="409709" cy="1115862"/>
                  <a:chOff x="6201526" y="1646074"/>
                  <a:chExt cx="206422" cy="632004"/>
                </a:xfrm>
              </p:grpSpPr>
              <p:sp>
                <p:nvSpPr>
                  <p:cNvPr id="204" name="Rectangle 203">
                    <a:extLst>
                      <a:ext uri="{FF2B5EF4-FFF2-40B4-BE49-F238E27FC236}">
                        <a16:creationId xmlns:a16="http://schemas.microsoft.com/office/drawing/2014/main" id="{A7655B2B-D8F6-7F4F-A280-C20604096FB3}"/>
                      </a:ext>
                    </a:extLst>
                  </p:cNvPr>
                  <p:cNvSpPr/>
                  <p:nvPr/>
                </p:nvSpPr>
                <p:spPr bwMode="auto">
                  <a:xfrm>
                    <a:off x="6213022" y="1646074"/>
                    <a:ext cx="174535" cy="33363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205" name="Oval 204">
                    <a:extLst>
                      <a:ext uri="{FF2B5EF4-FFF2-40B4-BE49-F238E27FC236}">
                        <a16:creationId xmlns:a16="http://schemas.microsoft.com/office/drawing/2014/main" id="{D8BDEDF3-269B-8EFB-C4C0-375D18C138E2}"/>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206" name="Oval 205">
                    <a:extLst>
                      <a:ext uri="{FF2B5EF4-FFF2-40B4-BE49-F238E27FC236}">
                        <a16:creationId xmlns:a16="http://schemas.microsoft.com/office/drawing/2014/main" id="{DBC0F299-7D9C-14D3-6AE7-CFAFF375B3FA}"/>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209" name="TextBox 208">
                    <a:extLst>
                      <a:ext uri="{FF2B5EF4-FFF2-40B4-BE49-F238E27FC236}">
                        <a16:creationId xmlns:a16="http://schemas.microsoft.com/office/drawing/2014/main" id="{85D9C739-EE37-67F3-3169-A29CE497F167}"/>
                      </a:ext>
                    </a:extLst>
                  </p:cNvPr>
                  <p:cNvSpPr txBox="1"/>
                  <p:nvPr/>
                </p:nvSpPr>
                <p:spPr>
                  <a:xfrm>
                    <a:off x="6201526" y="2107573"/>
                    <a:ext cx="206422" cy="170505"/>
                  </a:xfrm>
                  <a:prstGeom prst="rect">
                    <a:avLst/>
                  </a:prstGeom>
                  <a:noFill/>
                </p:spPr>
                <p:txBody>
                  <a:bodyPr wrap="square" lIns="0" tIns="0" rIns="0" bIns="0" rtlCol="0">
                    <a:spAutoFit/>
                  </a:bodyPr>
                  <a:lstStyle/>
                  <a:p>
                    <a:pPr algn="ctr"/>
                    <a:endParaRPr lang="en-US" sz="1200" b="1" dirty="0"/>
                  </a:p>
                </p:txBody>
              </p:sp>
            </p:grpSp>
            <p:cxnSp>
              <p:nvCxnSpPr>
                <p:cNvPr id="203" name="Straight Arrow Connector 202">
                  <a:extLst>
                    <a:ext uri="{FF2B5EF4-FFF2-40B4-BE49-F238E27FC236}">
                      <a16:creationId xmlns:a16="http://schemas.microsoft.com/office/drawing/2014/main" id="{79D2F7F4-C100-03A4-557A-DB84941F9003}"/>
                    </a:ext>
                  </a:extLst>
                </p:cNvPr>
                <p:cNvCxnSpPr/>
                <p:nvPr/>
              </p:nvCxnSpPr>
              <p:spPr bwMode="auto">
                <a:xfrm>
                  <a:off x="2836597" y="2746188"/>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7" name="TextBox 196">
                <a:extLst>
                  <a:ext uri="{FF2B5EF4-FFF2-40B4-BE49-F238E27FC236}">
                    <a16:creationId xmlns:a16="http://schemas.microsoft.com/office/drawing/2014/main" id="{99E1AAD4-58E1-5ED2-E079-7A11EDC0ED3C}"/>
                  </a:ext>
                </a:extLst>
              </p:cNvPr>
              <p:cNvSpPr txBox="1"/>
              <p:nvPr/>
            </p:nvSpPr>
            <p:spPr>
              <a:xfrm>
                <a:off x="3121353" y="2369087"/>
                <a:ext cx="685163" cy="368538"/>
              </a:xfrm>
              <a:prstGeom prst="rect">
                <a:avLst/>
              </a:prstGeom>
              <a:noFill/>
              <a:ln w="12700">
                <a:noFill/>
              </a:ln>
            </p:spPr>
            <p:txBody>
              <a:bodyPr wrap="square" lIns="0" tIns="0" rIns="0" bIns="34290" rtlCol="0">
                <a:spAutoFit/>
              </a:bodyPr>
              <a:lstStyle/>
              <a:p>
                <a:pPr algn="ctr"/>
                <a:r>
                  <a:rPr lang="en-US" sz="1200" dirty="0"/>
                  <a:t>A</a:t>
                </a:r>
                <a:r>
                  <a:rPr lang="en-US" sz="1200" baseline="30000" dirty="0"/>
                  <a:t>&lt;3&gt;</a:t>
                </a:r>
              </a:p>
            </p:txBody>
          </p:sp>
          <p:sp>
            <p:nvSpPr>
              <p:cNvPr id="198" name="TextBox 197">
                <a:extLst>
                  <a:ext uri="{FF2B5EF4-FFF2-40B4-BE49-F238E27FC236}">
                    <a16:creationId xmlns:a16="http://schemas.microsoft.com/office/drawing/2014/main" id="{C0CC01AC-31FE-AC77-220A-74E7FAA180B4}"/>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200" dirty="0"/>
                  <a:t>Ŷ</a:t>
                </a:r>
                <a:r>
                  <a:rPr lang="en-US" sz="1200" baseline="30000" dirty="0"/>
                  <a:t>&lt;4&gt;</a:t>
                </a:r>
              </a:p>
            </p:txBody>
          </p:sp>
          <p:sp>
            <p:nvSpPr>
              <p:cNvPr id="199" name="TextBox 198">
                <a:extLst>
                  <a:ext uri="{FF2B5EF4-FFF2-40B4-BE49-F238E27FC236}">
                    <a16:creationId xmlns:a16="http://schemas.microsoft.com/office/drawing/2014/main" id="{D758CE19-DF84-AA9A-0434-94F75E654CC6}"/>
                  </a:ext>
                </a:extLst>
              </p:cNvPr>
              <p:cNvSpPr txBox="1"/>
              <p:nvPr/>
            </p:nvSpPr>
            <p:spPr>
              <a:xfrm>
                <a:off x="3388626" y="3389586"/>
                <a:ext cx="1381951" cy="376296"/>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&lt;4&gt;</a:t>
                </a:r>
                <a:r>
                  <a:rPr lang="en-US" sz="1200" dirty="0"/>
                  <a:t>= Ŷ</a:t>
                </a:r>
                <a:r>
                  <a:rPr lang="en-US" sz="1200" baseline="30000" dirty="0"/>
                  <a:t>&lt;3&gt;</a:t>
                </a:r>
              </a:p>
            </p:txBody>
          </p:sp>
          <p:cxnSp>
            <p:nvCxnSpPr>
              <p:cNvPr id="200" name="Straight Arrow Connector 199">
                <a:extLst>
                  <a:ext uri="{FF2B5EF4-FFF2-40B4-BE49-F238E27FC236}">
                    <a16:creationId xmlns:a16="http://schemas.microsoft.com/office/drawing/2014/main" id="{F8E4A39D-4176-4C20-8A8E-0E09A9809689}"/>
                  </a:ext>
                </a:extLst>
              </p:cNvPr>
              <p:cNvCxnSpPr/>
              <p:nvPr/>
            </p:nvCxnSpPr>
            <p:spPr bwMode="auto">
              <a:xfrm flipV="1">
                <a:off x="4077222" y="304882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Straight Arrow Connector 200">
                <a:extLst>
                  <a:ext uri="{FF2B5EF4-FFF2-40B4-BE49-F238E27FC236}">
                    <a16:creationId xmlns:a16="http://schemas.microsoft.com/office/drawing/2014/main" id="{E17ACB50-9ACD-5271-AC64-C537B3BEBA06}"/>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0" name="Group 209">
              <a:extLst>
                <a:ext uri="{FF2B5EF4-FFF2-40B4-BE49-F238E27FC236}">
                  <a16:creationId xmlns:a16="http://schemas.microsoft.com/office/drawing/2014/main" id="{A323FADC-176D-E79F-F6F3-1BBC3E35BD84}"/>
                </a:ext>
              </a:extLst>
            </p:cNvPr>
            <p:cNvGrpSpPr/>
            <p:nvPr/>
          </p:nvGrpSpPr>
          <p:grpSpPr>
            <a:xfrm>
              <a:off x="4753524" y="2189553"/>
              <a:ext cx="1424519" cy="1543730"/>
              <a:chOff x="2836597" y="1791807"/>
              <a:chExt cx="1926321" cy="1986740"/>
            </a:xfrm>
          </p:grpSpPr>
          <p:grpSp>
            <p:nvGrpSpPr>
              <p:cNvPr id="211" name="Group 210">
                <a:extLst>
                  <a:ext uri="{FF2B5EF4-FFF2-40B4-BE49-F238E27FC236}">
                    <a16:creationId xmlns:a16="http://schemas.microsoft.com/office/drawing/2014/main" id="{A0B895C8-6144-5FCE-29A0-FF3E422B5EBF}"/>
                  </a:ext>
                </a:extLst>
              </p:cNvPr>
              <p:cNvGrpSpPr/>
              <p:nvPr/>
            </p:nvGrpSpPr>
            <p:grpSpPr>
              <a:xfrm>
                <a:off x="2836597" y="2497850"/>
                <a:ext cx="1370214" cy="591384"/>
                <a:chOff x="2836597" y="2497850"/>
                <a:chExt cx="1370214" cy="591384"/>
              </a:xfrm>
            </p:grpSpPr>
            <p:grpSp>
              <p:nvGrpSpPr>
                <p:cNvPr id="217" name="Group 216">
                  <a:extLst>
                    <a:ext uri="{FF2B5EF4-FFF2-40B4-BE49-F238E27FC236}">
                      <a16:creationId xmlns:a16="http://schemas.microsoft.com/office/drawing/2014/main" id="{5EDC6578-67E3-4B9E-5839-CC6430FC43EA}"/>
                    </a:ext>
                  </a:extLst>
                </p:cNvPr>
                <p:cNvGrpSpPr/>
                <p:nvPr/>
              </p:nvGrpSpPr>
              <p:grpSpPr>
                <a:xfrm>
                  <a:off x="3859867" y="2497850"/>
                  <a:ext cx="346944" cy="591384"/>
                  <a:chOff x="6213022" y="1646074"/>
                  <a:chExt cx="174799" cy="334949"/>
                </a:xfrm>
              </p:grpSpPr>
              <p:sp>
                <p:nvSpPr>
                  <p:cNvPr id="219" name="Rectangle 218">
                    <a:extLst>
                      <a:ext uri="{FF2B5EF4-FFF2-40B4-BE49-F238E27FC236}">
                        <a16:creationId xmlns:a16="http://schemas.microsoft.com/office/drawing/2014/main" id="{EE17E879-D9A1-72B0-C64F-3EA1C63FA091}"/>
                      </a:ext>
                    </a:extLst>
                  </p:cNvPr>
                  <p:cNvSpPr/>
                  <p:nvPr/>
                </p:nvSpPr>
                <p:spPr bwMode="auto">
                  <a:xfrm>
                    <a:off x="6213022" y="1646074"/>
                    <a:ext cx="174799" cy="334949"/>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220" name="Oval 219">
                    <a:extLst>
                      <a:ext uri="{FF2B5EF4-FFF2-40B4-BE49-F238E27FC236}">
                        <a16:creationId xmlns:a16="http://schemas.microsoft.com/office/drawing/2014/main" id="{A3A4F0D9-36DB-46C3-102C-1308D705E0E7}"/>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221" name="Oval 220">
                    <a:extLst>
                      <a:ext uri="{FF2B5EF4-FFF2-40B4-BE49-F238E27FC236}">
                        <a16:creationId xmlns:a16="http://schemas.microsoft.com/office/drawing/2014/main" id="{712BA2A6-5F41-D289-16AC-9DD44A22AD75}"/>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218" name="Straight Arrow Connector 217">
                  <a:extLst>
                    <a:ext uri="{FF2B5EF4-FFF2-40B4-BE49-F238E27FC236}">
                      <a16:creationId xmlns:a16="http://schemas.microsoft.com/office/drawing/2014/main" id="{B74FDFF1-E084-1842-19D9-0DC40EE1EC66}"/>
                    </a:ext>
                  </a:extLst>
                </p:cNvPr>
                <p:cNvCxnSpPr/>
                <p:nvPr/>
              </p:nvCxnSpPr>
              <p:spPr bwMode="auto">
                <a:xfrm>
                  <a:off x="2836597" y="2758852"/>
                  <a:ext cx="937905"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2" name="TextBox 211">
                <a:extLst>
                  <a:ext uri="{FF2B5EF4-FFF2-40B4-BE49-F238E27FC236}">
                    <a16:creationId xmlns:a16="http://schemas.microsoft.com/office/drawing/2014/main" id="{89426088-5AA9-D073-B9CF-9E2F2172FBDE}"/>
                  </a:ext>
                </a:extLst>
              </p:cNvPr>
              <p:cNvSpPr txBox="1"/>
              <p:nvPr/>
            </p:nvSpPr>
            <p:spPr>
              <a:xfrm>
                <a:off x="3121353" y="2381751"/>
                <a:ext cx="685163" cy="368538"/>
              </a:xfrm>
              <a:prstGeom prst="rect">
                <a:avLst/>
              </a:prstGeom>
              <a:noFill/>
              <a:ln w="12700">
                <a:noFill/>
              </a:ln>
            </p:spPr>
            <p:txBody>
              <a:bodyPr wrap="square" lIns="0" tIns="0" rIns="0" bIns="34290" rtlCol="0">
                <a:spAutoFit/>
              </a:bodyPr>
              <a:lstStyle/>
              <a:p>
                <a:pPr algn="ctr"/>
                <a:r>
                  <a:rPr lang="en-US" sz="1200" dirty="0"/>
                  <a:t>A</a:t>
                </a:r>
                <a:r>
                  <a:rPr lang="en-US" sz="1200" baseline="30000" dirty="0"/>
                  <a:t>&lt;4&gt;</a:t>
                </a:r>
              </a:p>
            </p:txBody>
          </p:sp>
          <p:sp>
            <p:nvSpPr>
              <p:cNvPr id="213" name="TextBox 212">
                <a:extLst>
                  <a:ext uri="{FF2B5EF4-FFF2-40B4-BE49-F238E27FC236}">
                    <a16:creationId xmlns:a16="http://schemas.microsoft.com/office/drawing/2014/main" id="{B49D3E2F-5E88-48B9-196F-4B9C28505778}"/>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200" dirty="0"/>
                  <a:t>Ŷ</a:t>
                </a:r>
                <a:r>
                  <a:rPr lang="en-US" sz="1200" baseline="30000" dirty="0"/>
                  <a:t>&lt;5&gt;</a:t>
                </a:r>
              </a:p>
            </p:txBody>
          </p:sp>
          <p:sp>
            <p:nvSpPr>
              <p:cNvPr id="214" name="TextBox 213">
                <a:extLst>
                  <a:ext uri="{FF2B5EF4-FFF2-40B4-BE49-F238E27FC236}">
                    <a16:creationId xmlns:a16="http://schemas.microsoft.com/office/drawing/2014/main" id="{F192EAE3-21E6-A915-1DB3-07D1FEE73A10}"/>
                  </a:ext>
                </a:extLst>
              </p:cNvPr>
              <p:cNvSpPr txBox="1"/>
              <p:nvPr/>
            </p:nvSpPr>
            <p:spPr>
              <a:xfrm>
                <a:off x="3388625" y="3402251"/>
                <a:ext cx="1374293" cy="376296"/>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&lt;5&gt;</a:t>
                </a:r>
                <a:r>
                  <a:rPr lang="en-US" sz="1200" dirty="0"/>
                  <a:t>= Ŷ</a:t>
                </a:r>
                <a:r>
                  <a:rPr lang="en-US" sz="1200" baseline="30000" dirty="0"/>
                  <a:t>&lt;4&gt;</a:t>
                </a:r>
              </a:p>
            </p:txBody>
          </p:sp>
          <p:cxnSp>
            <p:nvCxnSpPr>
              <p:cNvPr id="215" name="Straight Arrow Connector 214">
                <a:extLst>
                  <a:ext uri="{FF2B5EF4-FFF2-40B4-BE49-F238E27FC236}">
                    <a16:creationId xmlns:a16="http://schemas.microsoft.com/office/drawing/2014/main" id="{9632FCB3-2C4D-E8EB-D0B3-F21A47A54CC7}"/>
                  </a:ext>
                </a:extLst>
              </p:cNvPr>
              <p:cNvCxnSpPr/>
              <p:nvPr/>
            </p:nvCxnSpPr>
            <p:spPr bwMode="auto">
              <a:xfrm flipV="1">
                <a:off x="4077222" y="3048820"/>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Straight Arrow Connector 215">
                <a:extLst>
                  <a:ext uri="{FF2B5EF4-FFF2-40B4-BE49-F238E27FC236}">
                    <a16:creationId xmlns:a16="http://schemas.microsoft.com/office/drawing/2014/main" id="{1AA1A166-A0D3-11C3-2A12-6C40735C2327}"/>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5" name="Group 224">
              <a:extLst>
                <a:ext uri="{FF2B5EF4-FFF2-40B4-BE49-F238E27FC236}">
                  <a16:creationId xmlns:a16="http://schemas.microsoft.com/office/drawing/2014/main" id="{43A68A11-5971-C60F-C584-456EC3021E85}"/>
                </a:ext>
              </a:extLst>
            </p:cNvPr>
            <p:cNvGrpSpPr/>
            <p:nvPr/>
          </p:nvGrpSpPr>
          <p:grpSpPr>
            <a:xfrm>
              <a:off x="5836286" y="2177164"/>
              <a:ext cx="1452110" cy="1556119"/>
              <a:chOff x="2836597" y="1791807"/>
              <a:chExt cx="1963632" cy="2002684"/>
            </a:xfrm>
          </p:grpSpPr>
          <p:grpSp>
            <p:nvGrpSpPr>
              <p:cNvPr id="226" name="Group 225">
                <a:extLst>
                  <a:ext uri="{FF2B5EF4-FFF2-40B4-BE49-F238E27FC236}">
                    <a16:creationId xmlns:a16="http://schemas.microsoft.com/office/drawing/2014/main" id="{30EB2BE1-EB47-BC70-E1C1-D38D66FEC85E}"/>
                  </a:ext>
                </a:extLst>
              </p:cNvPr>
              <p:cNvGrpSpPr/>
              <p:nvPr/>
            </p:nvGrpSpPr>
            <p:grpSpPr>
              <a:xfrm>
                <a:off x="2836597" y="2497851"/>
                <a:ext cx="1358458" cy="555283"/>
                <a:chOff x="2836597" y="2497851"/>
                <a:chExt cx="1358458" cy="555283"/>
              </a:xfrm>
            </p:grpSpPr>
            <p:grpSp>
              <p:nvGrpSpPr>
                <p:cNvPr id="232" name="Group 231">
                  <a:extLst>
                    <a:ext uri="{FF2B5EF4-FFF2-40B4-BE49-F238E27FC236}">
                      <a16:creationId xmlns:a16="http://schemas.microsoft.com/office/drawing/2014/main" id="{BC31BE01-5E2C-8B6B-B1CD-E66BBFB9B5B5}"/>
                    </a:ext>
                  </a:extLst>
                </p:cNvPr>
                <p:cNvGrpSpPr/>
                <p:nvPr/>
              </p:nvGrpSpPr>
              <p:grpSpPr>
                <a:xfrm>
                  <a:off x="3859869" y="2497851"/>
                  <a:ext cx="335186" cy="555283"/>
                  <a:chOff x="6213022" y="1646074"/>
                  <a:chExt cx="168875" cy="314502"/>
                </a:xfrm>
              </p:grpSpPr>
              <p:sp>
                <p:nvSpPr>
                  <p:cNvPr id="234" name="Rectangle 233">
                    <a:extLst>
                      <a:ext uri="{FF2B5EF4-FFF2-40B4-BE49-F238E27FC236}">
                        <a16:creationId xmlns:a16="http://schemas.microsoft.com/office/drawing/2014/main" id="{C29DF454-7EEE-A243-82D6-C866D6E84530}"/>
                      </a:ext>
                    </a:extLst>
                  </p:cNvPr>
                  <p:cNvSpPr/>
                  <p:nvPr/>
                </p:nvSpPr>
                <p:spPr bwMode="auto">
                  <a:xfrm>
                    <a:off x="6213022" y="1646074"/>
                    <a:ext cx="168875" cy="314278"/>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235" name="Oval 234">
                    <a:extLst>
                      <a:ext uri="{FF2B5EF4-FFF2-40B4-BE49-F238E27FC236}">
                        <a16:creationId xmlns:a16="http://schemas.microsoft.com/office/drawing/2014/main" id="{1F12C6FC-6236-DEFD-243E-E7A3622BB0AD}"/>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236" name="Oval 235">
                    <a:extLst>
                      <a:ext uri="{FF2B5EF4-FFF2-40B4-BE49-F238E27FC236}">
                        <a16:creationId xmlns:a16="http://schemas.microsoft.com/office/drawing/2014/main" id="{4EFD617A-58E8-A0E0-535A-DDFB279B1F97}"/>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233" name="Straight Arrow Connector 232">
                  <a:extLst>
                    <a:ext uri="{FF2B5EF4-FFF2-40B4-BE49-F238E27FC236}">
                      <a16:creationId xmlns:a16="http://schemas.microsoft.com/office/drawing/2014/main" id="{20280393-9774-8743-076C-32E859F7781D}"/>
                    </a:ext>
                  </a:extLst>
                </p:cNvPr>
                <p:cNvCxnSpPr/>
                <p:nvPr/>
              </p:nvCxnSpPr>
              <p:spPr bwMode="auto">
                <a:xfrm>
                  <a:off x="2836597" y="2759398"/>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7" name="TextBox 226">
                <a:extLst>
                  <a:ext uri="{FF2B5EF4-FFF2-40B4-BE49-F238E27FC236}">
                    <a16:creationId xmlns:a16="http://schemas.microsoft.com/office/drawing/2014/main" id="{79ADE086-A9C4-6570-4D79-8917B9613CFD}"/>
                  </a:ext>
                </a:extLst>
              </p:cNvPr>
              <p:cNvSpPr txBox="1"/>
              <p:nvPr/>
            </p:nvSpPr>
            <p:spPr>
              <a:xfrm>
                <a:off x="3121353" y="2382297"/>
                <a:ext cx="685162" cy="368538"/>
              </a:xfrm>
              <a:prstGeom prst="rect">
                <a:avLst/>
              </a:prstGeom>
              <a:noFill/>
              <a:ln w="12700">
                <a:noFill/>
              </a:ln>
            </p:spPr>
            <p:txBody>
              <a:bodyPr wrap="square" lIns="0" tIns="0" rIns="0" bIns="34290" rtlCol="0">
                <a:spAutoFit/>
              </a:bodyPr>
              <a:lstStyle/>
              <a:p>
                <a:pPr algn="ctr"/>
                <a:r>
                  <a:rPr lang="en-US" sz="1200" dirty="0"/>
                  <a:t>A</a:t>
                </a:r>
                <a:r>
                  <a:rPr lang="en-US" sz="1200" baseline="30000" dirty="0"/>
                  <a:t>&lt;5&gt;</a:t>
                </a:r>
              </a:p>
            </p:txBody>
          </p:sp>
          <p:sp>
            <p:nvSpPr>
              <p:cNvPr id="228" name="TextBox 227">
                <a:extLst>
                  <a:ext uri="{FF2B5EF4-FFF2-40B4-BE49-F238E27FC236}">
                    <a16:creationId xmlns:a16="http://schemas.microsoft.com/office/drawing/2014/main" id="{0F589253-DEA3-E33C-EEF6-5E1725CBF597}"/>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200" dirty="0"/>
                  <a:t>Ŷ</a:t>
                </a:r>
                <a:r>
                  <a:rPr lang="en-US" sz="1200" baseline="30000" dirty="0"/>
                  <a:t>&lt;6&gt;</a:t>
                </a:r>
              </a:p>
            </p:txBody>
          </p:sp>
          <p:sp>
            <p:nvSpPr>
              <p:cNvPr id="229" name="TextBox 228">
                <a:extLst>
                  <a:ext uri="{FF2B5EF4-FFF2-40B4-BE49-F238E27FC236}">
                    <a16:creationId xmlns:a16="http://schemas.microsoft.com/office/drawing/2014/main" id="{0F06D59A-C545-8FF5-F642-6B6C438B32A9}"/>
                  </a:ext>
                </a:extLst>
              </p:cNvPr>
              <p:cNvSpPr txBox="1"/>
              <p:nvPr/>
            </p:nvSpPr>
            <p:spPr>
              <a:xfrm>
                <a:off x="3388628" y="3418195"/>
                <a:ext cx="1411601" cy="376296"/>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&lt;6&gt;</a:t>
                </a:r>
                <a:r>
                  <a:rPr lang="en-US" sz="1200" dirty="0"/>
                  <a:t>= Ŷ</a:t>
                </a:r>
                <a:r>
                  <a:rPr lang="en-US" sz="1200" baseline="30000" dirty="0"/>
                  <a:t>&lt;5&gt;</a:t>
                </a:r>
              </a:p>
            </p:txBody>
          </p:sp>
          <p:cxnSp>
            <p:nvCxnSpPr>
              <p:cNvPr id="230" name="Straight Arrow Connector 229">
                <a:extLst>
                  <a:ext uri="{FF2B5EF4-FFF2-40B4-BE49-F238E27FC236}">
                    <a16:creationId xmlns:a16="http://schemas.microsoft.com/office/drawing/2014/main" id="{01FFAE45-8FF8-CF3B-4690-1725AA957CB5}"/>
                  </a:ext>
                </a:extLst>
              </p:cNvPr>
              <p:cNvCxnSpPr/>
              <p:nvPr/>
            </p:nvCxnSpPr>
            <p:spPr bwMode="auto">
              <a:xfrm flipV="1">
                <a:off x="4077222" y="304882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Straight Arrow Connector 230">
                <a:extLst>
                  <a:ext uri="{FF2B5EF4-FFF2-40B4-BE49-F238E27FC236}">
                    <a16:creationId xmlns:a16="http://schemas.microsoft.com/office/drawing/2014/main" id="{9F36B67C-46F8-0B57-6BFE-F0A5D11DA0AC}"/>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0" name="TextBox 239">
              <a:extLst>
                <a:ext uri="{FF2B5EF4-FFF2-40B4-BE49-F238E27FC236}">
                  <a16:creationId xmlns:a16="http://schemas.microsoft.com/office/drawing/2014/main" id="{471B7157-6693-B762-B362-52E5A7683688}"/>
                </a:ext>
              </a:extLst>
            </p:cNvPr>
            <p:cNvSpPr txBox="1"/>
            <p:nvPr/>
          </p:nvSpPr>
          <p:spPr>
            <a:xfrm>
              <a:off x="174876" y="1533086"/>
              <a:ext cx="1646566" cy="526307"/>
            </a:xfrm>
            <a:prstGeom prst="rect">
              <a:avLst/>
            </a:prstGeom>
            <a:noFill/>
            <a:ln w="12700">
              <a:noFill/>
            </a:ln>
          </p:spPr>
          <p:txBody>
            <a:bodyPr wrap="square" lIns="0" tIns="45720" rIns="0" bIns="0" rtlCol="0" anchor="ctr" anchorCtr="0">
              <a:spAutoFit/>
            </a:bodyPr>
            <a:lstStyle/>
            <a:p>
              <a:pPr algn="ctr"/>
              <a:r>
                <a:rPr lang="en-US" sz="1200" dirty="0"/>
                <a:t>P(vase | The)</a:t>
              </a:r>
            </a:p>
            <a:p>
              <a:pPr algn="ctr"/>
              <a:r>
                <a:rPr lang="en-US" sz="1200" dirty="0"/>
                <a:t>from all 150K words</a:t>
              </a:r>
              <a:endParaRPr lang="en-US" sz="1200" baseline="30000" dirty="0"/>
            </a:p>
          </p:txBody>
        </p:sp>
        <p:sp>
          <p:nvSpPr>
            <p:cNvPr id="242" name="TextBox 241">
              <a:extLst>
                <a:ext uri="{FF2B5EF4-FFF2-40B4-BE49-F238E27FC236}">
                  <a16:creationId xmlns:a16="http://schemas.microsoft.com/office/drawing/2014/main" id="{1CBD5911-2306-33CE-A796-A7A82C171C61}"/>
                </a:ext>
              </a:extLst>
            </p:cNvPr>
            <p:cNvSpPr txBox="1"/>
            <p:nvPr/>
          </p:nvSpPr>
          <p:spPr>
            <a:xfrm>
              <a:off x="5896371" y="1547868"/>
              <a:ext cx="1608394" cy="292393"/>
            </a:xfrm>
            <a:prstGeom prst="rect">
              <a:avLst/>
            </a:prstGeom>
            <a:noFill/>
            <a:ln w="12700">
              <a:noFill/>
            </a:ln>
          </p:spPr>
          <p:txBody>
            <a:bodyPr wrap="square" lIns="0" tIns="45720" rIns="0" bIns="0" rtlCol="0" anchor="ctr" anchorCtr="0">
              <a:spAutoFit/>
            </a:bodyPr>
            <a:lstStyle/>
            <a:p>
              <a:pPr algn="ctr"/>
              <a:r>
                <a:rPr lang="en-US" sz="1200" dirty="0"/>
                <a:t>P(&lt;EOS&gt; | The …)</a:t>
              </a:r>
              <a:endParaRPr lang="en-US" sz="1200" baseline="30000" dirty="0"/>
            </a:p>
          </p:txBody>
        </p:sp>
        <p:sp>
          <p:nvSpPr>
            <p:cNvPr id="243" name="TextBox 242">
              <a:extLst>
                <a:ext uri="{FF2B5EF4-FFF2-40B4-BE49-F238E27FC236}">
                  <a16:creationId xmlns:a16="http://schemas.microsoft.com/office/drawing/2014/main" id="{BBE5AFAB-8C2F-D6D5-E110-8C1B80C28FC8}"/>
                </a:ext>
              </a:extLst>
            </p:cNvPr>
            <p:cNvSpPr txBox="1"/>
            <p:nvPr/>
          </p:nvSpPr>
          <p:spPr>
            <a:xfrm>
              <a:off x="1710328" y="1558071"/>
              <a:ext cx="1516642" cy="292393"/>
            </a:xfrm>
            <a:prstGeom prst="rect">
              <a:avLst/>
            </a:prstGeom>
            <a:noFill/>
            <a:ln w="12700">
              <a:noFill/>
            </a:ln>
          </p:spPr>
          <p:txBody>
            <a:bodyPr wrap="square" lIns="0" tIns="45720" rIns="0" bIns="0" rtlCol="0" anchor="ctr" anchorCtr="0">
              <a:spAutoFit/>
            </a:bodyPr>
            <a:lstStyle/>
            <a:p>
              <a:pPr algn="ctr"/>
              <a:r>
                <a:rPr lang="en-US" sz="1200" dirty="0"/>
                <a:t>P(was | The vase)</a:t>
              </a:r>
              <a:endParaRPr lang="en-US" sz="1200" baseline="30000" dirty="0"/>
            </a:p>
          </p:txBody>
        </p:sp>
        <p:sp>
          <p:nvSpPr>
            <p:cNvPr id="244" name="TextBox 243">
              <a:extLst>
                <a:ext uri="{FF2B5EF4-FFF2-40B4-BE49-F238E27FC236}">
                  <a16:creationId xmlns:a16="http://schemas.microsoft.com/office/drawing/2014/main" id="{2EF5C18D-3DE0-EC21-E75C-A9C9F8A881A5}"/>
                </a:ext>
              </a:extLst>
            </p:cNvPr>
            <p:cNvSpPr txBox="1"/>
            <p:nvPr/>
          </p:nvSpPr>
          <p:spPr>
            <a:xfrm>
              <a:off x="2494682" y="1808344"/>
              <a:ext cx="2031534" cy="292393"/>
            </a:xfrm>
            <a:prstGeom prst="rect">
              <a:avLst/>
            </a:prstGeom>
            <a:noFill/>
            <a:ln w="12700">
              <a:noFill/>
            </a:ln>
          </p:spPr>
          <p:txBody>
            <a:bodyPr wrap="square" lIns="0" tIns="45720" rIns="0" bIns="0" rtlCol="0" anchor="ctr" anchorCtr="0">
              <a:spAutoFit/>
            </a:bodyPr>
            <a:lstStyle/>
            <a:p>
              <a:pPr algn="ctr"/>
              <a:r>
                <a:rPr lang="en-US" sz="1200" dirty="0"/>
                <a:t>P(nicely | The vase was)</a:t>
              </a:r>
              <a:endParaRPr lang="en-US" sz="1200" baseline="30000" dirty="0"/>
            </a:p>
          </p:txBody>
        </p:sp>
        <p:sp>
          <p:nvSpPr>
            <p:cNvPr id="245" name="TextBox 244">
              <a:extLst>
                <a:ext uri="{FF2B5EF4-FFF2-40B4-BE49-F238E27FC236}">
                  <a16:creationId xmlns:a16="http://schemas.microsoft.com/office/drawing/2014/main" id="{50080406-C577-B807-F0AD-7005C91C1ECF}"/>
                </a:ext>
              </a:extLst>
            </p:cNvPr>
            <p:cNvSpPr txBox="1"/>
            <p:nvPr/>
          </p:nvSpPr>
          <p:spPr>
            <a:xfrm>
              <a:off x="3357660" y="1537580"/>
              <a:ext cx="2631729" cy="292393"/>
            </a:xfrm>
            <a:prstGeom prst="rect">
              <a:avLst/>
            </a:prstGeom>
            <a:noFill/>
            <a:ln w="12700">
              <a:noFill/>
            </a:ln>
          </p:spPr>
          <p:txBody>
            <a:bodyPr wrap="square" lIns="0" tIns="45720" rIns="0" bIns="0" rtlCol="0" anchor="ctr" anchorCtr="0">
              <a:spAutoFit/>
            </a:bodyPr>
            <a:lstStyle/>
            <a:p>
              <a:pPr algn="ctr"/>
              <a:r>
                <a:rPr lang="en-US" sz="1200" dirty="0"/>
                <a:t>P(painted | The vase was nicely)</a:t>
              </a:r>
              <a:endParaRPr lang="en-US" sz="1200" baseline="30000" dirty="0"/>
            </a:p>
          </p:txBody>
        </p:sp>
        <p:sp>
          <p:nvSpPr>
            <p:cNvPr id="246" name="TextBox 245">
              <a:extLst>
                <a:ext uri="{FF2B5EF4-FFF2-40B4-BE49-F238E27FC236}">
                  <a16:creationId xmlns:a16="http://schemas.microsoft.com/office/drawing/2014/main" id="{194A8BE5-F3E7-A608-62F1-ACABC51CC49B}"/>
                </a:ext>
              </a:extLst>
            </p:cNvPr>
            <p:cNvSpPr txBox="1"/>
            <p:nvPr/>
          </p:nvSpPr>
          <p:spPr>
            <a:xfrm>
              <a:off x="4467117" y="1784149"/>
              <a:ext cx="2150542" cy="303466"/>
            </a:xfrm>
            <a:prstGeom prst="rect">
              <a:avLst/>
            </a:prstGeom>
            <a:noFill/>
            <a:ln w="12700">
              <a:noFill/>
            </a:ln>
          </p:spPr>
          <p:txBody>
            <a:bodyPr wrap="square" lIns="0" tIns="45720" rIns="0" bIns="0" rtlCol="0" anchor="ctr" anchorCtr="0">
              <a:spAutoFit/>
            </a:bodyPr>
            <a:lstStyle/>
            <a:p>
              <a:pPr algn="ctr"/>
              <a:r>
                <a:rPr lang="en-US" sz="1200" dirty="0"/>
                <a:t>P( . | The vase was …)</a:t>
              </a:r>
              <a:endParaRPr lang="en-US" sz="1200" baseline="30000" dirty="0"/>
            </a:p>
          </p:txBody>
        </p:sp>
        <p:cxnSp>
          <p:nvCxnSpPr>
            <p:cNvPr id="265" name="Straight Arrow Connector 264">
              <a:extLst>
                <a:ext uri="{FF2B5EF4-FFF2-40B4-BE49-F238E27FC236}">
                  <a16:creationId xmlns:a16="http://schemas.microsoft.com/office/drawing/2014/main" id="{9E8C2599-3DCB-B9FD-7401-24BFB3B927C2}"/>
                </a:ext>
              </a:extLst>
            </p:cNvPr>
            <p:cNvCxnSpPr/>
            <p:nvPr/>
          </p:nvCxnSpPr>
          <p:spPr bwMode="auto">
            <a:xfrm flipV="1">
              <a:off x="1323873" y="2037153"/>
              <a:ext cx="0" cy="198132"/>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 name="Straight Arrow Connector 265">
              <a:extLst>
                <a:ext uri="{FF2B5EF4-FFF2-40B4-BE49-F238E27FC236}">
                  <a16:creationId xmlns:a16="http://schemas.microsoft.com/office/drawing/2014/main" id="{557CE5CE-5776-E4CC-CFD0-AAFF6BF8F4E5}"/>
                </a:ext>
              </a:extLst>
            </p:cNvPr>
            <p:cNvCxnSpPr/>
            <p:nvPr/>
          </p:nvCxnSpPr>
          <p:spPr bwMode="auto">
            <a:xfrm flipV="1">
              <a:off x="2391173" y="1884753"/>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Straight Arrow Connector 266">
              <a:extLst>
                <a:ext uri="{FF2B5EF4-FFF2-40B4-BE49-F238E27FC236}">
                  <a16:creationId xmlns:a16="http://schemas.microsoft.com/office/drawing/2014/main" id="{703C3DE2-62D7-DD70-7479-360716504777}"/>
                </a:ext>
              </a:extLst>
            </p:cNvPr>
            <p:cNvCxnSpPr/>
            <p:nvPr/>
          </p:nvCxnSpPr>
          <p:spPr bwMode="auto">
            <a:xfrm flipV="1">
              <a:off x="4606645" y="1852838"/>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 name="Straight Arrow Connector 269">
              <a:extLst>
                <a:ext uri="{FF2B5EF4-FFF2-40B4-BE49-F238E27FC236}">
                  <a16:creationId xmlns:a16="http://schemas.microsoft.com/office/drawing/2014/main" id="{E9875795-86AA-E5F6-110C-DD1DAB5D078A}"/>
                </a:ext>
              </a:extLst>
            </p:cNvPr>
            <p:cNvCxnSpPr/>
            <p:nvPr/>
          </p:nvCxnSpPr>
          <p:spPr bwMode="auto">
            <a:xfrm flipH="1" flipV="1">
              <a:off x="7845148" y="1991414"/>
              <a:ext cx="0" cy="155614"/>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 name="Straight Arrow Connector 272">
              <a:extLst>
                <a:ext uri="{FF2B5EF4-FFF2-40B4-BE49-F238E27FC236}">
                  <a16:creationId xmlns:a16="http://schemas.microsoft.com/office/drawing/2014/main" id="{3BBA9D3B-DE90-761B-8FA8-E0CA98514226}"/>
                </a:ext>
              </a:extLst>
            </p:cNvPr>
            <p:cNvCxnSpPr/>
            <p:nvPr/>
          </p:nvCxnSpPr>
          <p:spPr bwMode="auto">
            <a:xfrm flipH="1" flipV="1">
              <a:off x="5687702" y="2034767"/>
              <a:ext cx="0" cy="164609"/>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 name="Straight Arrow Connector 273">
              <a:extLst>
                <a:ext uri="{FF2B5EF4-FFF2-40B4-BE49-F238E27FC236}">
                  <a16:creationId xmlns:a16="http://schemas.microsoft.com/office/drawing/2014/main" id="{03F9FBA4-C6E2-4B7B-C1BC-E16D1AD0FF0D}"/>
                </a:ext>
              </a:extLst>
            </p:cNvPr>
            <p:cNvCxnSpPr/>
            <p:nvPr/>
          </p:nvCxnSpPr>
          <p:spPr bwMode="auto">
            <a:xfrm flipH="1" flipV="1">
              <a:off x="3537650" y="2097298"/>
              <a:ext cx="0" cy="116916"/>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8" name="Freeform: Shape 277">
              <a:extLst>
                <a:ext uri="{FF2B5EF4-FFF2-40B4-BE49-F238E27FC236}">
                  <a16:creationId xmlns:a16="http://schemas.microsoft.com/office/drawing/2014/main" id="{3FCF0F29-E78A-D8BA-FD6D-6EED223E1BDA}"/>
                </a:ext>
              </a:extLst>
            </p:cNvPr>
            <p:cNvSpPr/>
            <p:nvPr/>
          </p:nvSpPr>
          <p:spPr bwMode="auto">
            <a:xfrm>
              <a:off x="1613140" y="2300491"/>
              <a:ext cx="500332" cy="1151647"/>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sz="1200"/>
            </a:p>
          </p:txBody>
        </p:sp>
        <p:sp>
          <p:nvSpPr>
            <p:cNvPr id="279" name="Freeform: Shape 278">
              <a:extLst>
                <a:ext uri="{FF2B5EF4-FFF2-40B4-BE49-F238E27FC236}">
                  <a16:creationId xmlns:a16="http://schemas.microsoft.com/office/drawing/2014/main" id="{E92F602C-FDD5-BE50-D9EA-3A461376A050}"/>
                </a:ext>
              </a:extLst>
            </p:cNvPr>
            <p:cNvSpPr/>
            <p:nvPr/>
          </p:nvSpPr>
          <p:spPr bwMode="auto">
            <a:xfrm>
              <a:off x="2643593" y="2315139"/>
              <a:ext cx="500332" cy="1151647"/>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sz="1200"/>
            </a:p>
          </p:txBody>
        </p:sp>
        <p:sp>
          <p:nvSpPr>
            <p:cNvPr id="280" name="Freeform: Shape 279">
              <a:extLst>
                <a:ext uri="{FF2B5EF4-FFF2-40B4-BE49-F238E27FC236}">
                  <a16:creationId xmlns:a16="http://schemas.microsoft.com/office/drawing/2014/main" id="{E55C169D-0AB8-355B-E614-F5284F9F0931}"/>
                </a:ext>
              </a:extLst>
            </p:cNvPr>
            <p:cNvSpPr/>
            <p:nvPr/>
          </p:nvSpPr>
          <p:spPr bwMode="auto">
            <a:xfrm>
              <a:off x="3732272" y="2304409"/>
              <a:ext cx="500332" cy="1151647"/>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sz="1200"/>
            </a:p>
          </p:txBody>
        </p:sp>
        <p:sp>
          <p:nvSpPr>
            <p:cNvPr id="281" name="Freeform: Shape 280">
              <a:extLst>
                <a:ext uri="{FF2B5EF4-FFF2-40B4-BE49-F238E27FC236}">
                  <a16:creationId xmlns:a16="http://schemas.microsoft.com/office/drawing/2014/main" id="{A36FC525-554D-3F13-6529-16831C554F15}"/>
                </a:ext>
              </a:extLst>
            </p:cNvPr>
            <p:cNvSpPr/>
            <p:nvPr/>
          </p:nvSpPr>
          <p:spPr bwMode="auto">
            <a:xfrm>
              <a:off x="4809799" y="2298656"/>
              <a:ext cx="500332" cy="1151647"/>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sz="1200"/>
            </a:p>
          </p:txBody>
        </p:sp>
        <p:sp>
          <p:nvSpPr>
            <p:cNvPr id="282" name="Freeform: Shape 281">
              <a:extLst>
                <a:ext uri="{FF2B5EF4-FFF2-40B4-BE49-F238E27FC236}">
                  <a16:creationId xmlns:a16="http://schemas.microsoft.com/office/drawing/2014/main" id="{AD47ADE8-DF47-AA0E-2651-CBDFE3BA59F7}"/>
                </a:ext>
              </a:extLst>
            </p:cNvPr>
            <p:cNvSpPr/>
            <p:nvPr/>
          </p:nvSpPr>
          <p:spPr bwMode="auto">
            <a:xfrm>
              <a:off x="5905653" y="2288673"/>
              <a:ext cx="500332" cy="1151647"/>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sz="1200"/>
            </a:p>
          </p:txBody>
        </p:sp>
        <p:sp>
          <p:nvSpPr>
            <p:cNvPr id="283" name="Freeform: Shape 282">
              <a:extLst>
                <a:ext uri="{FF2B5EF4-FFF2-40B4-BE49-F238E27FC236}">
                  <a16:creationId xmlns:a16="http://schemas.microsoft.com/office/drawing/2014/main" id="{FC6905C4-2264-6099-376E-85C52939BBF6}"/>
                </a:ext>
              </a:extLst>
            </p:cNvPr>
            <p:cNvSpPr/>
            <p:nvPr/>
          </p:nvSpPr>
          <p:spPr bwMode="auto">
            <a:xfrm>
              <a:off x="6992390" y="2254280"/>
              <a:ext cx="500332" cy="1151647"/>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sz="1200"/>
            </a:p>
          </p:txBody>
        </p:sp>
        <p:grpSp>
          <p:nvGrpSpPr>
            <p:cNvPr id="4" name="Group 3">
              <a:extLst>
                <a:ext uri="{FF2B5EF4-FFF2-40B4-BE49-F238E27FC236}">
                  <a16:creationId xmlns:a16="http://schemas.microsoft.com/office/drawing/2014/main" id="{98DE178A-0E3D-7F3D-52C6-26BC0AA5A25C}"/>
                </a:ext>
              </a:extLst>
            </p:cNvPr>
            <p:cNvGrpSpPr/>
            <p:nvPr/>
          </p:nvGrpSpPr>
          <p:grpSpPr>
            <a:xfrm>
              <a:off x="320187" y="2209073"/>
              <a:ext cx="1429116" cy="1524215"/>
              <a:chOff x="320187" y="2209073"/>
              <a:chExt cx="1429116" cy="1524215"/>
            </a:xfrm>
          </p:grpSpPr>
          <p:graphicFrame>
            <p:nvGraphicFramePr>
              <p:cNvPr id="62" name="Object 61">
                <a:extLst>
                  <a:ext uri="{FF2B5EF4-FFF2-40B4-BE49-F238E27FC236}">
                    <a16:creationId xmlns:a16="http://schemas.microsoft.com/office/drawing/2014/main" id="{E9C2038D-C137-52E2-1897-7EE3463C4466}"/>
                  </a:ext>
                </a:extLst>
              </p:cNvPr>
              <p:cNvGraphicFramePr>
                <a:graphicFrameLocks noChangeAspect="1"/>
              </p:cNvGraphicFramePr>
              <p:nvPr/>
            </p:nvGraphicFramePr>
            <p:xfrm>
              <a:off x="320187" y="2636075"/>
              <a:ext cx="800736" cy="314620"/>
            </p:xfrm>
            <a:graphic>
              <a:graphicData uri="http://schemas.openxmlformats.org/presentationml/2006/ole">
                <mc:AlternateContent xmlns:mc="http://schemas.openxmlformats.org/markup-compatibility/2006">
                  <mc:Choice xmlns:v="urn:schemas-microsoft-com:vml" Requires="v">
                    <p:oleObj name="Equation" r:id="rId2" imgW="596880" imgH="190440" progId="Equation.DSMT4">
                      <p:embed/>
                    </p:oleObj>
                  </mc:Choice>
                  <mc:Fallback>
                    <p:oleObj name="Equation" r:id="rId2" imgW="596880" imgH="190440" progId="Equation.DSMT4">
                      <p:embed/>
                      <p:pic>
                        <p:nvPicPr>
                          <p:cNvPr id="62" name="Object 61">
                            <a:extLst>
                              <a:ext uri="{FF2B5EF4-FFF2-40B4-BE49-F238E27FC236}">
                                <a16:creationId xmlns:a16="http://schemas.microsoft.com/office/drawing/2014/main" id="{064FF214-48AB-452E-1E03-D492FC1CA084}"/>
                              </a:ext>
                            </a:extLst>
                          </p:cNvPr>
                          <p:cNvPicPr/>
                          <p:nvPr/>
                        </p:nvPicPr>
                        <p:blipFill>
                          <a:blip r:embed="rId3"/>
                          <a:stretch>
                            <a:fillRect/>
                          </a:stretch>
                        </p:blipFill>
                        <p:spPr>
                          <a:xfrm>
                            <a:off x="320187" y="2636075"/>
                            <a:ext cx="800736" cy="314620"/>
                          </a:xfrm>
                          <a:prstGeom prst="rect">
                            <a:avLst/>
                          </a:prstGeom>
                        </p:spPr>
                      </p:pic>
                    </p:oleObj>
                  </mc:Fallback>
                </mc:AlternateContent>
              </a:graphicData>
            </a:graphic>
          </p:graphicFrame>
          <p:grpSp>
            <p:nvGrpSpPr>
              <p:cNvPr id="129" name="Group 128">
                <a:extLst>
                  <a:ext uri="{FF2B5EF4-FFF2-40B4-BE49-F238E27FC236}">
                    <a16:creationId xmlns:a16="http://schemas.microsoft.com/office/drawing/2014/main" id="{1B054BFC-7CB7-7BD7-586C-55C470C7F05E}"/>
                  </a:ext>
                </a:extLst>
              </p:cNvPr>
              <p:cNvGrpSpPr/>
              <p:nvPr/>
            </p:nvGrpSpPr>
            <p:grpSpPr>
              <a:xfrm>
                <a:off x="575979" y="2760695"/>
                <a:ext cx="907110" cy="458121"/>
                <a:chOff x="3006468" y="2497851"/>
                <a:chExt cx="1226652" cy="589590"/>
              </a:xfrm>
            </p:grpSpPr>
            <p:grpSp>
              <p:nvGrpSpPr>
                <p:cNvPr id="135" name="Group 134">
                  <a:extLst>
                    <a:ext uri="{FF2B5EF4-FFF2-40B4-BE49-F238E27FC236}">
                      <a16:creationId xmlns:a16="http://schemas.microsoft.com/office/drawing/2014/main" id="{5843419C-1699-D470-C620-E4A01209D7DA}"/>
                    </a:ext>
                  </a:extLst>
                </p:cNvPr>
                <p:cNvGrpSpPr/>
                <p:nvPr/>
              </p:nvGrpSpPr>
              <p:grpSpPr>
                <a:xfrm>
                  <a:off x="3869701" y="2497851"/>
                  <a:ext cx="363419" cy="589590"/>
                  <a:chOff x="6217993" y="1646075"/>
                  <a:chExt cx="183100" cy="333933"/>
                </a:xfrm>
              </p:grpSpPr>
              <p:sp>
                <p:nvSpPr>
                  <p:cNvPr id="137" name="Rectangle 136">
                    <a:extLst>
                      <a:ext uri="{FF2B5EF4-FFF2-40B4-BE49-F238E27FC236}">
                        <a16:creationId xmlns:a16="http://schemas.microsoft.com/office/drawing/2014/main" id="{5E821A7A-BB5E-F29A-547F-99E698AC81EB}"/>
                      </a:ext>
                    </a:extLst>
                  </p:cNvPr>
                  <p:cNvSpPr/>
                  <p:nvPr/>
                </p:nvSpPr>
                <p:spPr bwMode="auto">
                  <a:xfrm>
                    <a:off x="6217993" y="1646075"/>
                    <a:ext cx="183100" cy="333933"/>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138" name="Oval 137">
                    <a:extLst>
                      <a:ext uri="{FF2B5EF4-FFF2-40B4-BE49-F238E27FC236}">
                        <a16:creationId xmlns:a16="http://schemas.microsoft.com/office/drawing/2014/main" id="{99F66D3D-D542-6BA8-3E7E-1FDD3FADA4CC}"/>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39" name="Oval 138">
                    <a:extLst>
                      <a:ext uri="{FF2B5EF4-FFF2-40B4-BE49-F238E27FC236}">
                        <a16:creationId xmlns:a16="http://schemas.microsoft.com/office/drawing/2014/main" id="{80AF2FBB-8287-7ABD-7BDD-FA2218FECDBE}"/>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136" name="Straight Arrow Connector 135">
                  <a:extLst>
                    <a:ext uri="{FF2B5EF4-FFF2-40B4-BE49-F238E27FC236}">
                      <a16:creationId xmlns:a16="http://schemas.microsoft.com/office/drawing/2014/main" id="{73235E35-C250-112F-30FF-ADF7CA2E460D}"/>
                    </a:ext>
                  </a:extLst>
                </p:cNvPr>
                <p:cNvCxnSpPr/>
                <p:nvPr/>
              </p:nvCxnSpPr>
              <p:spPr bwMode="auto">
                <a:xfrm>
                  <a:off x="3006468" y="2770280"/>
                  <a:ext cx="803709"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1" name="TextBox 130">
                <a:extLst>
                  <a:ext uri="{FF2B5EF4-FFF2-40B4-BE49-F238E27FC236}">
                    <a16:creationId xmlns:a16="http://schemas.microsoft.com/office/drawing/2014/main" id="{19596C40-0EA8-8AF2-52C4-971F011F9FE9}"/>
                  </a:ext>
                </a:extLst>
              </p:cNvPr>
              <p:cNvSpPr txBox="1"/>
              <p:nvPr/>
            </p:nvSpPr>
            <p:spPr>
              <a:xfrm>
                <a:off x="1086526" y="2209073"/>
                <a:ext cx="506679" cy="292388"/>
              </a:xfrm>
              <a:prstGeom prst="rect">
                <a:avLst/>
              </a:prstGeom>
              <a:noFill/>
              <a:ln w="12700">
                <a:solidFill>
                  <a:schemeClr val="tx1"/>
                </a:solidFill>
              </a:ln>
            </p:spPr>
            <p:txBody>
              <a:bodyPr wrap="square" lIns="0" tIns="45720" rIns="0" bIns="0" rtlCol="0" anchor="ctr" anchorCtr="0">
                <a:spAutoFit/>
              </a:bodyPr>
              <a:lstStyle/>
              <a:p>
                <a:pPr algn="ctr"/>
                <a:r>
                  <a:rPr lang="en-US" sz="1200" dirty="0"/>
                  <a:t>Ŷ</a:t>
                </a:r>
                <a:r>
                  <a:rPr lang="en-US" sz="1200" baseline="30000" dirty="0"/>
                  <a:t>&lt;1&gt;</a:t>
                </a:r>
              </a:p>
            </p:txBody>
          </p:sp>
          <p:cxnSp>
            <p:nvCxnSpPr>
              <p:cNvPr id="133" name="Straight Arrow Connector 132">
                <a:extLst>
                  <a:ext uri="{FF2B5EF4-FFF2-40B4-BE49-F238E27FC236}">
                    <a16:creationId xmlns:a16="http://schemas.microsoft.com/office/drawing/2014/main" id="{8C905263-6794-DB91-800E-2C113942EA03}"/>
                  </a:ext>
                </a:extLst>
              </p:cNvPr>
              <p:cNvCxnSpPr/>
              <p:nvPr/>
            </p:nvCxnSpPr>
            <p:spPr bwMode="auto">
              <a:xfrm flipV="1">
                <a:off x="1367803" y="3188808"/>
                <a:ext cx="0" cy="24348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133">
                <a:extLst>
                  <a:ext uri="{FF2B5EF4-FFF2-40B4-BE49-F238E27FC236}">
                    <a16:creationId xmlns:a16="http://schemas.microsoft.com/office/drawing/2014/main" id="{5A74617B-F5C7-62DB-9350-F0CDB0BDBC4B}"/>
                  </a:ext>
                </a:extLst>
              </p:cNvPr>
              <p:cNvCxnSpPr/>
              <p:nvPr/>
            </p:nvCxnSpPr>
            <p:spPr bwMode="auto">
              <a:xfrm flipV="1">
                <a:off x="1339242" y="2497369"/>
                <a:ext cx="0" cy="24348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4680EB08-5037-F777-6DBB-90C0ACA546DA}"/>
                  </a:ext>
                </a:extLst>
              </p:cNvPr>
              <p:cNvSpPr txBox="1"/>
              <p:nvPr/>
            </p:nvSpPr>
            <p:spPr>
              <a:xfrm>
                <a:off x="1083019" y="3440895"/>
                <a:ext cx="666284" cy="292393"/>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&lt;1&gt;</a:t>
                </a:r>
              </a:p>
            </p:txBody>
          </p:sp>
        </p:grpSp>
        <p:grpSp>
          <p:nvGrpSpPr>
            <p:cNvPr id="8" name="Group 7">
              <a:extLst>
                <a:ext uri="{FF2B5EF4-FFF2-40B4-BE49-F238E27FC236}">
                  <a16:creationId xmlns:a16="http://schemas.microsoft.com/office/drawing/2014/main" id="{52AA69D2-478A-5A62-D332-05575293B372}"/>
                </a:ext>
              </a:extLst>
            </p:cNvPr>
            <p:cNvGrpSpPr/>
            <p:nvPr/>
          </p:nvGrpSpPr>
          <p:grpSpPr>
            <a:xfrm>
              <a:off x="6938005" y="2153661"/>
              <a:ext cx="1678284" cy="1579624"/>
              <a:chOff x="6938005" y="2153661"/>
              <a:chExt cx="1678284" cy="1579624"/>
            </a:xfrm>
          </p:grpSpPr>
          <p:grpSp>
            <p:nvGrpSpPr>
              <p:cNvPr id="248" name="Group 247">
                <a:extLst>
                  <a:ext uri="{FF2B5EF4-FFF2-40B4-BE49-F238E27FC236}">
                    <a16:creationId xmlns:a16="http://schemas.microsoft.com/office/drawing/2014/main" id="{29B24B34-181E-7A48-1E0B-BFE273D505D6}"/>
                  </a:ext>
                </a:extLst>
              </p:cNvPr>
              <p:cNvGrpSpPr/>
              <p:nvPr/>
            </p:nvGrpSpPr>
            <p:grpSpPr>
              <a:xfrm>
                <a:off x="6938005" y="2712664"/>
                <a:ext cx="1017238" cy="456966"/>
                <a:chOff x="2836597" y="2497851"/>
                <a:chExt cx="1375570" cy="588102"/>
              </a:xfrm>
            </p:grpSpPr>
            <p:grpSp>
              <p:nvGrpSpPr>
                <p:cNvPr id="254" name="Group 253">
                  <a:extLst>
                    <a:ext uri="{FF2B5EF4-FFF2-40B4-BE49-F238E27FC236}">
                      <a16:creationId xmlns:a16="http://schemas.microsoft.com/office/drawing/2014/main" id="{FA833CF1-6051-1B47-ACC3-97B57C6D725C}"/>
                    </a:ext>
                  </a:extLst>
                </p:cNvPr>
                <p:cNvGrpSpPr/>
                <p:nvPr/>
              </p:nvGrpSpPr>
              <p:grpSpPr>
                <a:xfrm>
                  <a:off x="3859866" y="2497851"/>
                  <a:ext cx="352301" cy="588102"/>
                  <a:chOff x="6213022" y="1646074"/>
                  <a:chExt cx="177498" cy="333090"/>
                </a:xfrm>
              </p:grpSpPr>
              <p:sp>
                <p:nvSpPr>
                  <p:cNvPr id="256" name="Rectangle 255">
                    <a:extLst>
                      <a:ext uri="{FF2B5EF4-FFF2-40B4-BE49-F238E27FC236}">
                        <a16:creationId xmlns:a16="http://schemas.microsoft.com/office/drawing/2014/main" id="{570D0109-52B4-DC03-53A3-13578C312830}"/>
                      </a:ext>
                    </a:extLst>
                  </p:cNvPr>
                  <p:cNvSpPr/>
                  <p:nvPr/>
                </p:nvSpPr>
                <p:spPr bwMode="auto">
                  <a:xfrm>
                    <a:off x="6213022" y="1646074"/>
                    <a:ext cx="177498" cy="333090"/>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257" name="Oval 256">
                    <a:extLst>
                      <a:ext uri="{FF2B5EF4-FFF2-40B4-BE49-F238E27FC236}">
                        <a16:creationId xmlns:a16="http://schemas.microsoft.com/office/drawing/2014/main" id="{100354F4-2885-F9CF-2375-7E4200E753D6}"/>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258" name="Oval 257">
                    <a:extLst>
                      <a:ext uri="{FF2B5EF4-FFF2-40B4-BE49-F238E27FC236}">
                        <a16:creationId xmlns:a16="http://schemas.microsoft.com/office/drawing/2014/main" id="{E16A8E82-CC56-AECC-27DB-439A444D6ABB}"/>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255" name="Straight Arrow Connector 254">
                  <a:extLst>
                    <a:ext uri="{FF2B5EF4-FFF2-40B4-BE49-F238E27FC236}">
                      <a16:creationId xmlns:a16="http://schemas.microsoft.com/office/drawing/2014/main" id="{149F2F19-E3CD-1F0A-EB54-8817CDAB834D}"/>
                    </a:ext>
                  </a:extLst>
                </p:cNvPr>
                <p:cNvCxnSpPr/>
                <p:nvPr/>
              </p:nvCxnSpPr>
              <p:spPr bwMode="auto">
                <a:xfrm>
                  <a:off x="2836597" y="2745704"/>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9" name="TextBox 248">
                <a:extLst>
                  <a:ext uri="{FF2B5EF4-FFF2-40B4-BE49-F238E27FC236}">
                    <a16:creationId xmlns:a16="http://schemas.microsoft.com/office/drawing/2014/main" id="{12D823B2-4ED5-B46C-87C6-202A1A6F1E21}"/>
                  </a:ext>
                </a:extLst>
              </p:cNvPr>
              <p:cNvSpPr txBox="1"/>
              <p:nvPr/>
            </p:nvSpPr>
            <p:spPr>
              <a:xfrm>
                <a:off x="7148581" y="2612234"/>
                <a:ext cx="506680" cy="286361"/>
              </a:xfrm>
              <a:prstGeom prst="rect">
                <a:avLst/>
              </a:prstGeom>
              <a:noFill/>
              <a:ln w="12700">
                <a:noFill/>
              </a:ln>
            </p:spPr>
            <p:txBody>
              <a:bodyPr wrap="square" lIns="0" tIns="0" rIns="0" bIns="34290" rtlCol="0">
                <a:spAutoFit/>
              </a:bodyPr>
              <a:lstStyle/>
              <a:p>
                <a:pPr algn="ctr"/>
                <a:r>
                  <a:rPr lang="en-US" sz="1200" dirty="0"/>
                  <a:t>A</a:t>
                </a:r>
                <a:r>
                  <a:rPr lang="en-US" sz="1200" baseline="30000" dirty="0"/>
                  <a:t>&lt;6&gt;</a:t>
                </a:r>
              </a:p>
            </p:txBody>
          </p:sp>
          <p:sp>
            <p:nvSpPr>
              <p:cNvPr id="251" name="TextBox 250">
                <a:extLst>
                  <a:ext uri="{FF2B5EF4-FFF2-40B4-BE49-F238E27FC236}">
                    <a16:creationId xmlns:a16="http://schemas.microsoft.com/office/drawing/2014/main" id="{005C565A-7C94-1C30-A695-889AEEADD260}"/>
                  </a:ext>
                </a:extLst>
              </p:cNvPr>
              <p:cNvSpPr txBox="1"/>
              <p:nvPr/>
            </p:nvSpPr>
            <p:spPr>
              <a:xfrm>
                <a:off x="7346230" y="3440897"/>
                <a:ext cx="1270059" cy="292388"/>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&lt;7&gt;</a:t>
                </a:r>
                <a:r>
                  <a:rPr lang="en-US" sz="1200" dirty="0"/>
                  <a:t>= Ŷ</a:t>
                </a:r>
                <a:r>
                  <a:rPr lang="en-US" sz="1200" baseline="30000" dirty="0"/>
                  <a:t>&lt;6&gt;</a:t>
                </a:r>
              </a:p>
            </p:txBody>
          </p:sp>
          <p:cxnSp>
            <p:nvCxnSpPr>
              <p:cNvPr id="252" name="Straight Arrow Connector 251">
                <a:extLst>
                  <a:ext uri="{FF2B5EF4-FFF2-40B4-BE49-F238E27FC236}">
                    <a16:creationId xmlns:a16="http://schemas.microsoft.com/office/drawing/2014/main" id="{44CCAE28-B1B4-59F1-092A-336EE9EFF8FE}"/>
                  </a:ext>
                </a:extLst>
              </p:cNvPr>
              <p:cNvCxnSpPr/>
              <p:nvPr/>
            </p:nvCxnSpPr>
            <p:spPr bwMode="auto">
              <a:xfrm flipV="1">
                <a:off x="7855448" y="3152650"/>
                <a:ext cx="0" cy="243489"/>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 name="Straight Arrow Connector 252">
                <a:extLst>
                  <a:ext uri="{FF2B5EF4-FFF2-40B4-BE49-F238E27FC236}">
                    <a16:creationId xmlns:a16="http://schemas.microsoft.com/office/drawing/2014/main" id="{84751971-5EF1-8A2D-C2DF-0C2F474703C6}"/>
                  </a:ext>
                </a:extLst>
              </p:cNvPr>
              <p:cNvCxnSpPr/>
              <p:nvPr/>
            </p:nvCxnSpPr>
            <p:spPr bwMode="auto">
              <a:xfrm flipV="1">
                <a:off x="7835513" y="2443806"/>
                <a:ext cx="0" cy="243489"/>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7A52C256-0211-CEF3-7146-C5786D93D36B}"/>
                  </a:ext>
                </a:extLst>
              </p:cNvPr>
              <p:cNvSpPr txBox="1"/>
              <p:nvPr/>
            </p:nvSpPr>
            <p:spPr>
              <a:xfrm>
                <a:off x="7562345" y="2153661"/>
                <a:ext cx="506680" cy="292388"/>
              </a:xfrm>
              <a:prstGeom prst="rect">
                <a:avLst/>
              </a:prstGeom>
              <a:noFill/>
              <a:ln w="12700">
                <a:solidFill>
                  <a:schemeClr val="tx1"/>
                </a:solidFill>
              </a:ln>
            </p:spPr>
            <p:txBody>
              <a:bodyPr wrap="square" lIns="0" tIns="45720" rIns="0" bIns="0" rtlCol="0">
                <a:spAutoFit/>
              </a:bodyPr>
              <a:lstStyle/>
              <a:p>
                <a:pPr algn="ctr"/>
                <a:r>
                  <a:rPr lang="en-US" sz="1200" dirty="0"/>
                  <a:t>Ŷ</a:t>
                </a:r>
                <a:r>
                  <a:rPr lang="en-US" sz="1200" baseline="30000" dirty="0"/>
                  <a:t>&lt;7&gt;</a:t>
                </a:r>
              </a:p>
            </p:txBody>
          </p:sp>
        </p:grpSp>
      </p:grpSp>
      <p:grpSp>
        <p:nvGrpSpPr>
          <p:cNvPr id="10" name="Group 9">
            <a:extLst>
              <a:ext uri="{FF2B5EF4-FFF2-40B4-BE49-F238E27FC236}">
                <a16:creationId xmlns:a16="http://schemas.microsoft.com/office/drawing/2014/main" id="{D1A38C88-3DBF-AC96-0FC5-6772EC66B176}"/>
              </a:ext>
            </a:extLst>
          </p:cNvPr>
          <p:cNvGrpSpPr/>
          <p:nvPr/>
        </p:nvGrpSpPr>
        <p:grpSpPr>
          <a:xfrm>
            <a:off x="1539336" y="838931"/>
            <a:ext cx="7318694" cy="2028474"/>
            <a:chOff x="174876" y="1534070"/>
            <a:chExt cx="8652628" cy="2559840"/>
          </a:xfrm>
        </p:grpSpPr>
        <p:sp>
          <p:nvSpPr>
            <p:cNvPr id="11" name="TextBox 10">
              <a:extLst>
                <a:ext uri="{FF2B5EF4-FFF2-40B4-BE49-F238E27FC236}">
                  <a16:creationId xmlns:a16="http://schemas.microsoft.com/office/drawing/2014/main" id="{C400BF95-D4D4-665A-8CEA-3877E1CEDE22}"/>
                </a:ext>
              </a:extLst>
            </p:cNvPr>
            <p:cNvSpPr txBox="1"/>
            <p:nvPr/>
          </p:nvSpPr>
          <p:spPr>
            <a:xfrm>
              <a:off x="1086526" y="3744350"/>
              <a:ext cx="7615369" cy="349560"/>
            </a:xfrm>
            <a:prstGeom prst="rect">
              <a:avLst/>
            </a:prstGeom>
            <a:noFill/>
          </p:spPr>
          <p:txBody>
            <a:bodyPr wrap="square">
              <a:spAutoFit/>
            </a:bodyPr>
            <a:lstStyle/>
            <a:p>
              <a:r>
                <a:rPr lang="en-US" sz="1200" dirty="0"/>
                <a:t>The             vase             was             nicely          painted           .                  </a:t>
              </a:r>
              <a:r>
                <a:rPr lang="en-US" sz="1200" dirty="0">
                  <a:solidFill>
                    <a:srgbClr val="FF0000"/>
                  </a:solidFill>
                </a:rPr>
                <a:t>&lt;EOS&gt;</a:t>
              </a:r>
            </a:p>
          </p:txBody>
        </p:sp>
        <p:grpSp>
          <p:nvGrpSpPr>
            <p:cNvPr id="14" name="Group 13">
              <a:extLst>
                <a:ext uri="{FF2B5EF4-FFF2-40B4-BE49-F238E27FC236}">
                  <a16:creationId xmlns:a16="http://schemas.microsoft.com/office/drawing/2014/main" id="{18A98781-2C18-3B85-BC9B-3B5EB9BDC1DF}"/>
                </a:ext>
              </a:extLst>
            </p:cNvPr>
            <p:cNvGrpSpPr/>
            <p:nvPr/>
          </p:nvGrpSpPr>
          <p:grpSpPr>
            <a:xfrm>
              <a:off x="1593207" y="2223842"/>
              <a:ext cx="1306468" cy="1561490"/>
              <a:chOff x="2940103" y="1799836"/>
              <a:chExt cx="1766685" cy="2009596"/>
            </a:xfrm>
          </p:grpSpPr>
          <p:grpSp>
            <p:nvGrpSpPr>
              <p:cNvPr id="101" name="Group 100">
                <a:extLst>
                  <a:ext uri="{FF2B5EF4-FFF2-40B4-BE49-F238E27FC236}">
                    <a16:creationId xmlns:a16="http://schemas.microsoft.com/office/drawing/2014/main" id="{4461A26F-885D-A111-7743-1FF5DB23602C}"/>
                  </a:ext>
                </a:extLst>
              </p:cNvPr>
              <p:cNvGrpSpPr/>
              <p:nvPr/>
            </p:nvGrpSpPr>
            <p:grpSpPr>
              <a:xfrm>
                <a:off x="2940103" y="2497851"/>
                <a:ext cx="1281353" cy="598436"/>
                <a:chOff x="2940103" y="2497851"/>
                <a:chExt cx="1281353" cy="598436"/>
              </a:xfrm>
            </p:grpSpPr>
            <p:grpSp>
              <p:nvGrpSpPr>
                <p:cNvPr id="107" name="Group 106">
                  <a:extLst>
                    <a:ext uri="{FF2B5EF4-FFF2-40B4-BE49-F238E27FC236}">
                      <a16:creationId xmlns:a16="http://schemas.microsoft.com/office/drawing/2014/main" id="{11546424-FC8F-5E78-94A8-266DE7AB586C}"/>
                    </a:ext>
                  </a:extLst>
                </p:cNvPr>
                <p:cNvGrpSpPr/>
                <p:nvPr/>
              </p:nvGrpSpPr>
              <p:grpSpPr>
                <a:xfrm>
                  <a:off x="3859841" y="2497851"/>
                  <a:ext cx="361615" cy="598436"/>
                  <a:chOff x="6213022" y="1646074"/>
                  <a:chExt cx="182191" cy="338943"/>
                </a:xfrm>
              </p:grpSpPr>
              <p:sp>
                <p:nvSpPr>
                  <p:cNvPr id="109" name="Rectangle 108">
                    <a:extLst>
                      <a:ext uri="{FF2B5EF4-FFF2-40B4-BE49-F238E27FC236}">
                        <a16:creationId xmlns:a16="http://schemas.microsoft.com/office/drawing/2014/main" id="{2EC2873D-0FFC-D680-25DD-754FD36AF86E}"/>
                      </a:ext>
                    </a:extLst>
                  </p:cNvPr>
                  <p:cNvSpPr/>
                  <p:nvPr/>
                </p:nvSpPr>
                <p:spPr bwMode="auto">
                  <a:xfrm>
                    <a:off x="6213022" y="1646074"/>
                    <a:ext cx="182191" cy="338943"/>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110" name="Oval 109">
                    <a:extLst>
                      <a:ext uri="{FF2B5EF4-FFF2-40B4-BE49-F238E27FC236}">
                        <a16:creationId xmlns:a16="http://schemas.microsoft.com/office/drawing/2014/main" id="{A58D2ABA-F318-C2F3-1F9A-248E7B0000E6}"/>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11" name="Oval 110">
                    <a:extLst>
                      <a:ext uri="{FF2B5EF4-FFF2-40B4-BE49-F238E27FC236}">
                        <a16:creationId xmlns:a16="http://schemas.microsoft.com/office/drawing/2014/main" id="{E5CC3F54-D0C4-808A-A11D-99EBA67A1C23}"/>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108" name="Straight Arrow Connector 107">
                  <a:extLst>
                    <a:ext uri="{FF2B5EF4-FFF2-40B4-BE49-F238E27FC236}">
                      <a16:creationId xmlns:a16="http://schemas.microsoft.com/office/drawing/2014/main" id="{5CF13D91-AF39-5B6C-086A-8E8500388A97}"/>
                    </a:ext>
                  </a:extLst>
                </p:cNvPr>
                <p:cNvCxnSpPr/>
                <p:nvPr/>
              </p:nvCxnSpPr>
              <p:spPr bwMode="auto">
                <a:xfrm>
                  <a:off x="2940103" y="2794047"/>
                  <a:ext cx="834399"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2" name="TextBox 101">
                <a:extLst>
                  <a:ext uri="{FF2B5EF4-FFF2-40B4-BE49-F238E27FC236}">
                    <a16:creationId xmlns:a16="http://schemas.microsoft.com/office/drawing/2014/main" id="{C943C426-6E11-F32C-3F0A-02D9FBC3254E}"/>
                  </a:ext>
                </a:extLst>
              </p:cNvPr>
              <p:cNvSpPr txBox="1"/>
              <p:nvPr/>
            </p:nvSpPr>
            <p:spPr>
              <a:xfrm>
                <a:off x="3121353" y="2408015"/>
                <a:ext cx="685163" cy="368538"/>
              </a:xfrm>
              <a:prstGeom prst="rect">
                <a:avLst/>
              </a:prstGeom>
              <a:noFill/>
              <a:ln w="12700">
                <a:noFill/>
              </a:ln>
            </p:spPr>
            <p:txBody>
              <a:bodyPr wrap="square" lIns="0" tIns="0" rIns="0" bIns="34290" rtlCol="0">
                <a:spAutoFit/>
              </a:bodyPr>
              <a:lstStyle/>
              <a:p>
                <a:pPr algn="ctr"/>
                <a:r>
                  <a:rPr lang="en-US" sz="1200" dirty="0"/>
                  <a:t>A</a:t>
                </a:r>
                <a:r>
                  <a:rPr lang="en-US" sz="1200" baseline="30000" dirty="0"/>
                  <a:t>&lt;1&gt;</a:t>
                </a:r>
              </a:p>
            </p:txBody>
          </p:sp>
          <p:sp>
            <p:nvSpPr>
              <p:cNvPr id="103" name="TextBox 102">
                <a:extLst>
                  <a:ext uri="{FF2B5EF4-FFF2-40B4-BE49-F238E27FC236}">
                    <a16:creationId xmlns:a16="http://schemas.microsoft.com/office/drawing/2014/main" id="{60C9EDDC-C5E8-2636-34C8-E3658BF12B2E}"/>
                  </a:ext>
                </a:extLst>
              </p:cNvPr>
              <p:cNvSpPr txBox="1"/>
              <p:nvPr/>
            </p:nvSpPr>
            <p:spPr>
              <a:xfrm>
                <a:off x="3696861" y="1799836"/>
                <a:ext cx="685164" cy="431129"/>
              </a:xfrm>
              <a:prstGeom prst="rect">
                <a:avLst/>
              </a:prstGeom>
              <a:noFill/>
              <a:ln w="12700">
                <a:solidFill>
                  <a:schemeClr val="tx1"/>
                </a:solidFill>
              </a:ln>
            </p:spPr>
            <p:txBody>
              <a:bodyPr wrap="square" lIns="0" tIns="45720" rIns="0" bIns="34290" rtlCol="0">
                <a:spAutoFit/>
              </a:bodyPr>
              <a:lstStyle/>
              <a:p>
                <a:pPr algn="ctr"/>
                <a:r>
                  <a:rPr lang="en-US" sz="1200" dirty="0"/>
                  <a:t>Ŷ</a:t>
                </a:r>
                <a:r>
                  <a:rPr lang="en-US" sz="1200" baseline="30000" dirty="0"/>
                  <a:t>&lt;2&gt;</a:t>
                </a:r>
              </a:p>
            </p:txBody>
          </p:sp>
          <p:sp>
            <p:nvSpPr>
              <p:cNvPr id="104" name="TextBox 103">
                <a:extLst>
                  <a:ext uri="{FF2B5EF4-FFF2-40B4-BE49-F238E27FC236}">
                    <a16:creationId xmlns:a16="http://schemas.microsoft.com/office/drawing/2014/main" id="{3C8C71DB-CF07-0DCF-2682-0E2AFB1A9C15}"/>
                  </a:ext>
                </a:extLst>
              </p:cNvPr>
              <p:cNvSpPr txBox="1"/>
              <p:nvPr/>
            </p:nvSpPr>
            <p:spPr>
              <a:xfrm>
                <a:off x="3404058" y="3433137"/>
                <a:ext cx="1302730" cy="376295"/>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&lt;2&gt;</a:t>
                </a:r>
                <a:r>
                  <a:rPr lang="en-US" sz="1200" dirty="0"/>
                  <a:t>=Y</a:t>
                </a:r>
                <a:r>
                  <a:rPr lang="en-US" sz="1200" baseline="30000" dirty="0"/>
                  <a:t>&lt;1&gt;</a:t>
                </a:r>
              </a:p>
            </p:txBody>
          </p:sp>
          <p:cxnSp>
            <p:nvCxnSpPr>
              <p:cNvPr id="105" name="Straight Arrow Connector 104">
                <a:extLst>
                  <a:ext uri="{FF2B5EF4-FFF2-40B4-BE49-F238E27FC236}">
                    <a16:creationId xmlns:a16="http://schemas.microsoft.com/office/drawing/2014/main" id="{9AF269BF-4FF0-C70E-3DEB-F8A65357C9C0}"/>
                  </a:ext>
                </a:extLst>
              </p:cNvPr>
              <p:cNvCxnSpPr/>
              <p:nvPr/>
            </p:nvCxnSpPr>
            <p:spPr bwMode="auto">
              <a:xfrm flipV="1">
                <a:off x="4077222" y="3078836"/>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Straight Arrow Connector 105">
                <a:extLst>
                  <a:ext uri="{FF2B5EF4-FFF2-40B4-BE49-F238E27FC236}">
                    <a16:creationId xmlns:a16="http://schemas.microsoft.com/office/drawing/2014/main" id="{3CF7887E-864F-A9B7-4D56-AC9401131603}"/>
                  </a:ext>
                </a:extLst>
              </p:cNvPr>
              <p:cNvCxnSpPr/>
              <p:nvPr/>
            </p:nvCxnSpPr>
            <p:spPr bwMode="auto">
              <a:xfrm flipV="1">
                <a:off x="4038600" y="2162097"/>
                <a:ext cx="0" cy="284876"/>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Group 14">
              <a:extLst>
                <a:ext uri="{FF2B5EF4-FFF2-40B4-BE49-F238E27FC236}">
                  <a16:creationId xmlns:a16="http://schemas.microsoft.com/office/drawing/2014/main" id="{DD1D93F9-8578-05E1-307E-80E911EFD05B}"/>
                </a:ext>
              </a:extLst>
            </p:cNvPr>
            <p:cNvGrpSpPr/>
            <p:nvPr/>
          </p:nvGrpSpPr>
          <p:grpSpPr>
            <a:xfrm>
              <a:off x="2590802" y="2211782"/>
              <a:ext cx="1371601" cy="1585940"/>
              <a:chOff x="2836597" y="1791807"/>
              <a:chExt cx="1854763" cy="2041062"/>
            </a:xfrm>
          </p:grpSpPr>
          <p:grpSp>
            <p:nvGrpSpPr>
              <p:cNvPr id="90" name="Group 89">
                <a:extLst>
                  <a:ext uri="{FF2B5EF4-FFF2-40B4-BE49-F238E27FC236}">
                    <a16:creationId xmlns:a16="http://schemas.microsoft.com/office/drawing/2014/main" id="{5AA67A65-8973-5150-5DF6-50D0DADE88E0}"/>
                  </a:ext>
                </a:extLst>
              </p:cNvPr>
              <p:cNvGrpSpPr/>
              <p:nvPr/>
            </p:nvGrpSpPr>
            <p:grpSpPr>
              <a:xfrm>
                <a:off x="2836597" y="2497851"/>
                <a:ext cx="1321977" cy="589984"/>
                <a:chOff x="2836597" y="2497851"/>
                <a:chExt cx="1321977" cy="589984"/>
              </a:xfrm>
            </p:grpSpPr>
            <p:grpSp>
              <p:nvGrpSpPr>
                <p:cNvPr id="96" name="Group 95">
                  <a:extLst>
                    <a:ext uri="{FF2B5EF4-FFF2-40B4-BE49-F238E27FC236}">
                      <a16:creationId xmlns:a16="http://schemas.microsoft.com/office/drawing/2014/main" id="{21747681-B90C-09F4-73C3-F0FDC4434AF2}"/>
                    </a:ext>
                  </a:extLst>
                </p:cNvPr>
                <p:cNvGrpSpPr/>
                <p:nvPr/>
              </p:nvGrpSpPr>
              <p:grpSpPr>
                <a:xfrm>
                  <a:off x="3859867" y="2497851"/>
                  <a:ext cx="298707" cy="589984"/>
                  <a:chOff x="6213022" y="1646074"/>
                  <a:chExt cx="150496" cy="334156"/>
                </a:xfrm>
              </p:grpSpPr>
              <p:sp>
                <p:nvSpPr>
                  <p:cNvPr id="98" name="Rectangle 97">
                    <a:extLst>
                      <a:ext uri="{FF2B5EF4-FFF2-40B4-BE49-F238E27FC236}">
                        <a16:creationId xmlns:a16="http://schemas.microsoft.com/office/drawing/2014/main" id="{A09E9ECB-8DE4-5EAF-F640-D7BBF29156C1}"/>
                      </a:ext>
                    </a:extLst>
                  </p:cNvPr>
                  <p:cNvSpPr/>
                  <p:nvPr/>
                </p:nvSpPr>
                <p:spPr bwMode="auto">
                  <a:xfrm>
                    <a:off x="6213022" y="1646074"/>
                    <a:ext cx="147455" cy="334156"/>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99" name="Oval 98">
                    <a:extLst>
                      <a:ext uri="{FF2B5EF4-FFF2-40B4-BE49-F238E27FC236}">
                        <a16:creationId xmlns:a16="http://schemas.microsoft.com/office/drawing/2014/main" id="{A3334155-4922-9540-90F6-4F11248CC83B}"/>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100" name="Oval 99">
                    <a:extLst>
                      <a:ext uri="{FF2B5EF4-FFF2-40B4-BE49-F238E27FC236}">
                        <a16:creationId xmlns:a16="http://schemas.microsoft.com/office/drawing/2014/main" id="{97064287-3E47-07B6-5A54-4E0E4DF9E1B0}"/>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97" name="Straight Arrow Connector 96">
                  <a:extLst>
                    <a:ext uri="{FF2B5EF4-FFF2-40B4-BE49-F238E27FC236}">
                      <a16:creationId xmlns:a16="http://schemas.microsoft.com/office/drawing/2014/main" id="{075EE615-FACC-2D81-7BF4-9FC4903A58A4}"/>
                    </a:ext>
                  </a:extLst>
                </p:cNvPr>
                <p:cNvCxnSpPr/>
                <p:nvPr/>
              </p:nvCxnSpPr>
              <p:spPr bwMode="auto">
                <a:xfrm>
                  <a:off x="2836597" y="2785116"/>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1" name="TextBox 90">
                <a:extLst>
                  <a:ext uri="{FF2B5EF4-FFF2-40B4-BE49-F238E27FC236}">
                    <a16:creationId xmlns:a16="http://schemas.microsoft.com/office/drawing/2014/main" id="{892ECFC9-16C9-62E5-7675-D3DD06D9D3D0}"/>
                  </a:ext>
                </a:extLst>
              </p:cNvPr>
              <p:cNvSpPr txBox="1"/>
              <p:nvPr/>
            </p:nvSpPr>
            <p:spPr>
              <a:xfrm>
                <a:off x="3121353" y="2408015"/>
                <a:ext cx="685162" cy="368538"/>
              </a:xfrm>
              <a:prstGeom prst="rect">
                <a:avLst/>
              </a:prstGeom>
              <a:noFill/>
              <a:ln w="12700">
                <a:noFill/>
              </a:ln>
            </p:spPr>
            <p:txBody>
              <a:bodyPr wrap="square" lIns="0" tIns="0" rIns="0" bIns="34290" rtlCol="0">
                <a:spAutoFit/>
              </a:bodyPr>
              <a:lstStyle/>
              <a:p>
                <a:pPr algn="ctr"/>
                <a:r>
                  <a:rPr lang="en-US" sz="1200" dirty="0"/>
                  <a:t>A</a:t>
                </a:r>
                <a:r>
                  <a:rPr lang="en-US" sz="1200" baseline="30000" dirty="0"/>
                  <a:t>&lt;2&gt;</a:t>
                </a:r>
              </a:p>
            </p:txBody>
          </p:sp>
          <p:sp>
            <p:nvSpPr>
              <p:cNvPr id="92" name="TextBox 91">
                <a:extLst>
                  <a:ext uri="{FF2B5EF4-FFF2-40B4-BE49-F238E27FC236}">
                    <a16:creationId xmlns:a16="http://schemas.microsoft.com/office/drawing/2014/main" id="{9EE6243C-2E06-BCC0-F88E-18B01D71FC31}"/>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200" dirty="0"/>
                  <a:t>Ŷ</a:t>
                </a:r>
                <a:r>
                  <a:rPr lang="en-US" sz="1200" baseline="30000" dirty="0"/>
                  <a:t>&lt;3&gt;</a:t>
                </a:r>
              </a:p>
            </p:txBody>
          </p:sp>
          <p:sp>
            <p:nvSpPr>
              <p:cNvPr id="93" name="TextBox 92">
                <a:extLst>
                  <a:ext uri="{FF2B5EF4-FFF2-40B4-BE49-F238E27FC236}">
                    <a16:creationId xmlns:a16="http://schemas.microsoft.com/office/drawing/2014/main" id="{CB534C3B-B768-77C1-2D64-E61839EA2685}"/>
                  </a:ext>
                </a:extLst>
              </p:cNvPr>
              <p:cNvSpPr txBox="1"/>
              <p:nvPr/>
            </p:nvSpPr>
            <p:spPr>
              <a:xfrm>
                <a:off x="3388629" y="3456574"/>
                <a:ext cx="1302731" cy="376295"/>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&lt;3&gt;</a:t>
                </a:r>
                <a:r>
                  <a:rPr lang="en-US" sz="1200" dirty="0"/>
                  <a:t>=Y</a:t>
                </a:r>
                <a:r>
                  <a:rPr lang="en-US" sz="1200" baseline="30000" dirty="0"/>
                  <a:t>&lt;2&gt;</a:t>
                </a:r>
              </a:p>
            </p:txBody>
          </p:sp>
          <p:cxnSp>
            <p:nvCxnSpPr>
              <p:cNvPr id="94" name="Straight Arrow Connector 93">
                <a:extLst>
                  <a:ext uri="{FF2B5EF4-FFF2-40B4-BE49-F238E27FC236}">
                    <a16:creationId xmlns:a16="http://schemas.microsoft.com/office/drawing/2014/main" id="{65260DE8-D367-FD52-C241-E13858F2B9BD}"/>
                  </a:ext>
                </a:extLst>
              </p:cNvPr>
              <p:cNvCxnSpPr/>
              <p:nvPr/>
            </p:nvCxnSpPr>
            <p:spPr bwMode="auto">
              <a:xfrm flipV="1">
                <a:off x="4077222" y="3101039"/>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a:extLst>
                  <a:ext uri="{FF2B5EF4-FFF2-40B4-BE49-F238E27FC236}">
                    <a16:creationId xmlns:a16="http://schemas.microsoft.com/office/drawing/2014/main" id="{13C3BF98-3D07-2A39-8389-AEEBC1331869}"/>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Group 15">
              <a:extLst>
                <a:ext uri="{FF2B5EF4-FFF2-40B4-BE49-F238E27FC236}">
                  <a16:creationId xmlns:a16="http://schemas.microsoft.com/office/drawing/2014/main" id="{A9248BAE-5FE0-2C2D-212D-7BC19B9510C2}"/>
                </a:ext>
              </a:extLst>
            </p:cNvPr>
            <p:cNvGrpSpPr/>
            <p:nvPr/>
          </p:nvGrpSpPr>
          <p:grpSpPr>
            <a:xfrm>
              <a:off x="3673568" y="2199393"/>
              <a:ext cx="1371599" cy="1585940"/>
              <a:chOff x="2836597" y="1791807"/>
              <a:chExt cx="1854759" cy="2041062"/>
            </a:xfrm>
          </p:grpSpPr>
          <p:grpSp>
            <p:nvGrpSpPr>
              <p:cNvPr id="79" name="Group 78">
                <a:extLst>
                  <a:ext uri="{FF2B5EF4-FFF2-40B4-BE49-F238E27FC236}">
                    <a16:creationId xmlns:a16="http://schemas.microsoft.com/office/drawing/2014/main" id="{7ED1ED7A-FCF4-A179-137F-C03B522D0DAF}"/>
                  </a:ext>
                </a:extLst>
              </p:cNvPr>
              <p:cNvGrpSpPr/>
              <p:nvPr/>
            </p:nvGrpSpPr>
            <p:grpSpPr>
              <a:xfrm>
                <a:off x="2836597" y="2497851"/>
                <a:ext cx="1374267" cy="555283"/>
                <a:chOff x="2836597" y="2497851"/>
                <a:chExt cx="1374267" cy="555283"/>
              </a:xfrm>
            </p:grpSpPr>
            <p:grpSp>
              <p:nvGrpSpPr>
                <p:cNvPr id="85" name="Group 84">
                  <a:extLst>
                    <a:ext uri="{FF2B5EF4-FFF2-40B4-BE49-F238E27FC236}">
                      <a16:creationId xmlns:a16="http://schemas.microsoft.com/office/drawing/2014/main" id="{572A6B63-B62A-9729-16A3-2834F354F813}"/>
                    </a:ext>
                  </a:extLst>
                </p:cNvPr>
                <p:cNvGrpSpPr/>
                <p:nvPr/>
              </p:nvGrpSpPr>
              <p:grpSpPr>
                <a:xfrm>
                  <a:off x="3859840" y="2497851"/>
                  <a:ext cx="351024" cy="555283"/>
                  <a:chOff x="6213022" y="1646074"/>
                  <a:chExt cx="176855" cy="314502"/>
                </a:xfrm>
              </p:grpSpPr>
              <p:sp>
                <p:nvSpPr>
                  <p:cNvPr id="87" name="Rectangle 86">
                    <a:extLst>
                      <a:ext uri="{FF2B5EF4-FFF2-40B4-BE49-F238E27FC236}">
                        <a16:creationId xmlns:a16="http://schemas.microsoft.com/office/drawing/2014/main" id="{17C385B7-DA68-B44B-EDFB-B0EA10A07E07}"/>
                      </a:ext>
                    </a:extLst>
                  </p:cNvPr>
                  <p:cNvSpPr/>
                  <p:nvPr/>
                </p:nvSpPr>
                <p:spPr bwMode="auto">
                  <a:xfrm>
                    <a:off x="6213022" y="1646074"/>
                    <a:ext cx="176855" cy="314502"/>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88" name="Oval 87">
                    <a:extLst>
                      <a:ext uri="{FF2B5EF4-FFF2-40B4-BE49-F238E27FC236}">
                        <a16:creationId xmlns:a16="http://schemas.microsoft.com/office/drawing/2014/main" id="{847ACCA1-0573-15FD-A1AC-01D772E6AC5C}"/>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89" name="Oval 88">
                    <a:extLst>
                      <a:ext uri="{FF2B5EF4-FFF2-40B4-BE49-F238E27FC236}">
                        <a16:creationId xmlns:a16="http://schemas.microsoft.com/office/drawing/2014/main" id="{A37FBE56-5685-2F7C-3F9C-DC9F7438BA83}"/>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86" name="Straight Arrow Connector 85">
                  <a:extLst>
                    <a:ext uri="{FF2B5EF4-FFF2-40B4-BE49-F238E27FC236}">
                      <a16:creationId xmlns:a16="http://schemas.microsoft.com/office/drawing/2014/main" id="{CC6DE89A-75E8-17D3-9537-5C56D6AFF57A}"/>
                    </a:ext>
                  </a:extLst>
                </p:cNvPr>
                <p:cNvCxnSpPr/>
                <p:nvPr/>
              </p:nvCxnSpPr>
              <p:spPr bwMode="auto">
                <a:xfrm>
                  <a:off x="2836597" y="2785117"/>
                  <a:ext cx="937903"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0" name="TextBox 79">
                <a:extLst>
                  <a:ext uri="{FF2B5EF4-FFF2-40B4-BE49-F238E27FC236}">
                    <a16:creationId xmlns:a16="http://schemas.microsoft.com/office/drawing/2014/main" id="{952C40D3-2CAF-12B1-89D6-9574E0046AA3}"/>
                  </a:ext>
                </a:extLst>
              </p:cNvPr>
              <p:cNvSpPr txBox="1"/>
              <p:nvPr/>
            </p:nvSpPr>
            <p:spPr>
              <a:xfrm>
                <a:off x="3121353" y="2408015"/>
                <a:ext cx="685163" cy="368538"/>
              </a:xfrm>
              <a:prstGeom prst="rect">
                <a:avLst/>
              </a:prstGeom>
              <a:noFill/>
              <a:ln w="12700">
                <a:noFill/>
              </a:ln>
            </p:spPr>
            <p:txBody>
              <a:bodyPr wrap="square" lIns="0" tIns="0" rIns="0" bIns="34290" rtlCol="0">
                <a:spAutoFit/>
              </a:bodyPr>
              <a:lstStyle/>
              <a:p>
                <a:pPr algn="ctr"/>
                <a:r>
                  <a:rPr lang="en-US" sz="1200" dirty="0"/>
                  <a:t>A</a:t>
                </a:r>
                <a:r>
                  <a:rPr lang="en-US" sz="1200" baseline="30000" dirty="0"/>
                  <a:t>&lt;3&gt;</a:t>
                </a:r>
              </a:p>
            </p:txBody>
          </p:sp>
          <p:sp>
            <p:nvSpPr>
              <p:cNvPr id="81" name="TextBox 80">
                <a:extLst>
                  <a:ext uri="{FF2B5EF4-FFF2-40B4-BE49-F238E27FC236}">
                    <a16:creationId xmlns:a16="http://schemas.microsoft.com/office/drawing/2014/main" id="{8281D630-FF8A-1822-E89B-25CFFF549579}"/>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200" dirty="0"/>
                  <a:t>Ŷ</a:t>
                </a:r>
                <a:r>
                  <a:rPr lang="en-US" sz="1200" baseline="30000" dirty="0"/>
                  <a:t>&lt;4&gt;</a:t>
                </a:r>
              </a:p>
            </p:txBody>
          </p:sp>
          <p:sp>
            <p:nvSpPr>
              <p:cNvPr id="82" name="TextBox 81">
                <a:extLst>
                  <a:ext uri="{FF2B5EF4-FFF2-40B4-BE49-F238E27FC236}">
                    <a16:creationId xmlns:a16="http://schemas.microsoft.com/office/drawing/2014/main" id="{8EFD7AA6-7DDA-93BE-F7F7-27154E0C5EC7}"/>
                  </a:ext>
                </a:extLst>
              </p:cNvPr>
              <p:cNvSpPr txBox="1"/>
              <p:nvPr/>
            </p:nvSpPr>
            <p:spPr>
              <a:xfrm>
                <a:off x="3388626" y="3456574"/>
                <a:ext cx="1302730" cy="376295"/>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&lt;4&gt;</a:t>
                </a:r>
                <a:r>
                  <a:rPr lang="en-US" sz="1200" dirty="0"/>
                  <a:t>=Y</a:t>
                </a:r>
                <a:r>
                  <a:rPr lang="en-US" sz="1200" baseline="30000" dirty="0"/>
                  <a:t>&lt;3&gt;</a:t>
                </a:r>
              </a:p>
            </p:txBody>
          </p:sp>
          <p:cxnSp>
            <p:nvCxnSpPr>
              <p:cNvPr id="83" name="Straight Arrow Connector 82">
                <a:extLst>
                  <a:ext uri="{FF2B5EF4-FFF2-40B4-BE49-F238E27FC236}">
                    <a16:creationId xmlns:a16="http://schemas.microsoft.com/office/drawing/2014/main" id="{A0249992-8B31-0820-9371-F9A75FE9EC39}"/>
                  </a:ext>
                </a:extLst>
              </p:cNvPr>
              <p:cNvCxnSpPr/>
              <p:nvPr/>
            </p:nvCxnSpPr>
            <p:spPr bwMode="auto">
              <a:xfrm flipV="1">
                <a:off x="4077222" y="3101039"/>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a:extLst>
                  <a:ext uri="{FF2B5EF4-FFF2-40B4-BE49-F238E27FC236}">
                    <a16:creationId xmlns:a16="http://schemas.microsoft.com/office/drawing/2014/main" id="{F22F82E2-1E71-7F75-F947-AC20C1E48160}"/>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Group 17">
              <a:extLst>
                <a:ext uri="{FF2B5EF4-FFF2-40B4-BE49-F238E27FC236}">
                  <a16:creationId xmlns:a16="http://schemas.microsoft.com/office/drawing/2014/main" id="{64C2B477-4383-EFAF-5EF3-5376EFB5BE74}"/>
                </a:ext>
              </a:extLst>
            </p:cNvPr>
            <p:cNvGrpSpPr/>
            <p:nvPr/>
          </p:nvGrpSpPr>
          <p:grpSpPr>
            <a:xfrm>
              <a:off x="4753524" y="2189553"/>
              <a:ext cx="1371599" cy="1585940"/>
              <a:chOff x="2836597" y="1791807"/>
              <a:chExt cx="1854759" cy="2041062"/>
            </a:xfrm>
          </p:grpSpPr>
          <p:grpSp>
            <p:nvGrpSpPr>
              <p:cNvPr id="68" name="Group 67">
                <a:extLst>
                  <a:ext uri="{FF2B5EF4-FFF2-40B4-BE49-F238E27FC236}">
                    <a16:creationId xmlns:a16="http://schemas.microsoft.com/office/drawing/2014/main" id="{5773E293-D800-2328-90F1-8F14D5CDDC1D}"/>
                  </a:ext>
                </a:extLst>
              </p:cNvPr>
              <p:cNvGrpSpPr/>
              <p:nvPr/>
            </p:nvGrpSpPr>
            <p:grpSpPr>
              <a:xfrm>
                <a:off x="2836597" y="2497851"/>
                <a:ext cx="1378845" cy="591386"/>
                <a:chOff x="2836597" y="2497851"/>
                <a:chExt cx="1378845" cy="591386"/>
              </a:xfrm>
            </p:grpSpPr>
            <p:grpSp>
              <p:nvGrpSpPr>
                <p:cNvPr id="74" name="Group 73">
                  <a:extLst>
                    <a:ext uri="{FF2B5EF4-FFF2-40B4-BE49-F238E27FC236}">
                      <a16:creationId xmlns:a16="http://schemas.microsoft.com/office/drawing/2014/main" id="{E956B66C-5ADD-BEC8-C4B5-313AB1715073}"/>
                    </a:ext>
                  </a:extLst>
                </p:cNvPr>
                <p:cNvGrpSpPr/>
                <p:nvPr/>
              </p:nvGrpSpPr>
              <p:grpSpPr>
                <a:xfrm>
                  <a:off x="3859868" y="2497851"/>
                  <a:ext cx="355574" cy="591386"/>
                  <a:chOff x="6213022" y="1646074"/>
                  <a:chExt cx="179147" cy="334950"/>
                </a:xfrm>
              </p:grpSpPr>
              <p:sp>
                <p:nvSpPr>
                  <p:cNvPr id="76" name="Rectangle 75">
                    <a:extLst>
                      <a:ext uri="{FF2B5EF4-FFF2-40B4-BE49-F238E27FC236}">
                        <a16:creationId xmlns:a16="http://schemas.microsoft.com/office/drawing/2014/main" id="{40A1BBF8-E7D1-F848-3DFC-169FA8E5A896}"/>
                      </a:ext>
                    </a:extLst>
                  </p:cNvPr>
                  <p:cNvSpPr/>
                  <p:nvPr/>
                </p:nvSpPr>
                <p:spPr bwMode="auto">
                  <a:xfrm>
                    <a:off x="6213022" y="1646074"/>
                    <a:ext cx="179147" cy="334950"/>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77" name="Oval 76">
                    <a:extLst>
                      <a:ext uri="{FF2B5EF4-FFF2-40B4-BE49-F238E27FC236}">
                        <a16:creationId xmlns:a16="http://schemas.microsoft.com/office/drawing/2014/main" id="{41661708-B309-18D6-542D-FDB497C9B2D5}"/>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78" name="Oval 77">
                    <a:extLst>
                      <a:ext uri="{FF2B5EF4-FFF2-40B4-BE49-F238E27FC236}">
                        <a16:creationId xmlns:a16="http://schemas.microsoft.com/office/drawing/2014/main" id="{78C35DE7-645C-B4CA-26E3-C7405C3E8BAE}"/>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75" name="Straight Arrow Connector 74">
                  <a:extLst>
                    <a:ext uri="{FF2B5EF4-FFF2-40B4-BE49-F238E27FC236}">
                      <a16:creationId xmlns:a16="http://schemas.microsoft.com/office/drawing/2014/main" id="{E5E2D86E-667C-81BE-8488-3ADA8A4B17C9}"/>
                    </a:ext>
                  </a:extLst>
                </p:cNvPr>
                <p:cNvCxnSpPr/>
                <p:nvPr/>
              </p:nvCxnSpPr>
              <p:spPr bwMode="auto">
                <a:xfrm>
                  <a:off x="2836597" y="2785117"/>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TextBox 68">
                <a:extLst>
                  <a:ext uri="{FF2B5EF4-FFF2-40B4-BE49-F238E27FC236}">
                    <a16:creationId xmlns:a16="http://schemas.microsoft.com/office/drawing/2014/main" id="{BC301A5C-3EC4-E2E5-BC7A-27C3ADB69B09}"/>
                  </a:ext>
                </a:extLst>
              </p:cNvPr>
              <p:cNvSpPr txBox="1"/>
              <p:nvPr/>
            </p:nvSpPr>
            <p:spPr>
              <a:xfrm>
                <a:off x="3121353" y="2408015"/>
                <a:ext cx="685163" cy="368538"/>
              </a:xfrm>
              <a:prstGeom prst="rect">
                <a:avLst/>
              </a:prstGeom>
              <a:noFill/>
              <a:ln w="12700">
                <a:noFill/>
              </a:ln>
            </p:spPr>
            <p:txBody>
              <a:bodyPr wrap="square" lIns="0" tIns="0" rIns="0" bIns="34290" rtlCol="0">
                <a:spAutoFit/>
              </a:bodyPr>
              <a:lstStyle/>
              <a:p>
                <a:pPr algn="ctr"/>
                <a:r>
                  <a:rPr lang="en-US" sz="1200" dirty="0"/>
                  <a:t>A</a:t>
                </a:r>
                <a:r>
                  <a:rPr lang="en-US" sz="1200" baseline="30000" dirty="0"/>
                  <a:t>&lt;4&gt;</a:t>
                </a:r>
              </a:p>
            </p:txBody>
          </p:sp>
          <p:sp>
            <p:nvSpPr>
              <p:cNvPr id="70" name="TextBox 69">
                <a:extLst>
                  <a:ext uri="{FF2B5EF4-FFF2-40B4-BE49-F238E27FC236}">
                    <a16:creationId xmlns:a16="http://schemas.microsoft.com/office/drawing/2014/main" id="{C9C43CD8-A908-4BE3-0EE2-A99585BF5EDE}"/>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200" dirty="0"/>
                  <a:t>Ŷ</a:t>
                </a:r>
                <a:r>
                  <a:rPr lang="en-US" sz="1200" baseline="30000" dirty="0"/>
                  <a:t>&lt;5&gt;</a:t>
                </a:r>
              </a:p>
            </p:txBody>
          </p:sp>
          <p:sp>
            <p:nvSpPr>
              <p:cNvPr id="71" name="TextBox 70">
                <a:extLst>
                  <a:ext uri="{FF2B5EF4-FFF2-40B4-BE49-F238E27FC236}">
                    <a16:creationId xmlns:a16="http://schemas.microsoft.com/office/drawing/2014/main" id="{49408192-38AB-A6D2-741E-6F13445E3BCC}"/>
                  </a:ext>
                </a:extLst>
              </p:cNvPr>
              <p:cNvSpPr txBox="1"/>
              <p:nvPr/>
            </p:nvSpPr>
            <p:spPr>
              <a:xfrm>
                <a:off x="3388626" y="3456574"/>
                <a:ext cx="1302730" cy="376295"/>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&lt;5&gt;</a:t>
                </a:r>
                <a:r>
                  <a:rPr lang="en-US" sz="1200" dirty="0"/>
                  <a:t>=Y</a:t>
                </a:r>
                <a:r>
                  <a:rPr lang="en-US" sz="1200" baseline="30000" dirty="0"/>
                  <a:t>&lt;4&gt;</a:t>
                </a:r>
              </a:p>
            </p:txBody>
          </p:sp>
          <p:cxnSp>
            <p:nvCxnSpPr>
              <p:cNvPr id="72" name="Straight Arrow Connector 71">
                <a:extLst>
                  <a:ext uri="{FF2B5EF4-FFF2-40B4-BE49-F238E27FC236}">
                    <a16:creationId xmlns:a16="http://schemas.microsoft.com/office/drawing/2014/main" id="{0A89D2CB-E5BF-1D17-6A5A-ACA3DFE7331D}"/>
                  </a:ext>
                </a:extLst>
              </p:cNvPr>
              <p:cNvCxnSpPr/>
              <p:nvPr/>
            </p:nvCxnSpPr>
            <p:spPr bwMode="auto">
              <a:xfrm flipV="1">
                <a:off x="4077222" y="3101039"/>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a:extLst>
                  <a:ext uri="{FF2B5EF4-FFF2-40B4-BE49-F238E27FC236}">
                    <a16:creationId xmlns:a16="http://schemas.microsoft.com/office/drawing/2014/main" id="{E2B635F2-05CD-123E-9277-57DC22EB903A}"/>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oup 18">
              <a:extLst>
                <a:ext uri="{FF2B5EF4-FFF2-40B4-BE49-F238E27FC236}">
                  <a16:creationId xmlns:a16="http://schemas.microsoft.com/office/drawing/2014/main" id="{906AEE35-1FAB-2071-4303-A9E752FA45E1}"/>
                </a:ext>
              </a:extLst>
            </p:cNvPr>
            <p:cNvGrpSpPr/>
            <p:nvPr/>
          </p:nvGrpSpPr>
          <p:grpSpPr>
            <a:xfrm>
              <a:off x="5836287" y="2177164"/>
              <a:ext cx="1371600" cy="1585940"/>
              <a:chOff x="2836597" y="1791807"/>
              <a:chExt cx="1854761" cy="2041062"/>
            </a:xfrm>
          </p:grpSpPr>
          <p:grpSp>
            <p:nvGrpSpPr>
              <p:cNvPr id="56" name="Group 55">
                <a:extLst>
                  <a:ext uri="{FF2B5EF4-FFF2-40B4-BE49-F238E27FC236}">
                    <a16:creationId xmlns:a16="http://schemas.microsoft.com/office/drawing/2014/main" id="{D0D4EF17-71BD-A65B-A3D6-14182A0D882E}"/>
                  </a:ext>
                </a:extLst>
              </p:cNvPr>
              <p:cNvGrpSpPr/>
              <p:nvPr/>
            </p:nvGrpSpPr>
            <p:grpSpPr>
              <a:xfrm>
                <a:off x="2836597" y="2497848"/>
                <a:ext cx="1424971" cy="583894"/>
                <a:chOff x="2836597" y="2497848"/>
                <a:chExt cx="1424971" cy="583894"/>
              </a:xfrm>
            </p:grpSpPr>
            <p:grpSp>
              <p:nvGrpSpPr>
                <p:cNvPr id="63" name="Group 62">
                  <a:extLst>
                    <a:ext uri="{FF2B5EF4-FFF2-40B4-BE49-F238E27FC236}">
                      <a16:creationId xmlns:a16="http://schemas.microsoft.com/office/drawing/2014/main" id="{449658A5-8D9E-B007-0E4E-45AB1FA0DBFE}"/>
                    </a:ext>
                  </a:extLst>
                </p:cNvPr>
                <p:cNvGrpSpPr/>
                <p:nvPr/>
              </p:nvGrpSpPr>
              <p:grpSpPr>
                <a:xfrm>
                  <a:off x="3859838" y="2497848"/>
                  <a:ext cx="401730" cy="583894"/>
                  <a:chOff x="6213021" y="1646074"/>
                  <a:chExt cx="202402" cy="330707"/>
                </a:xfrm>
              </p:grpSpPr>
              <p:sp>
                <p:nvSpPr>
                  <p:cNvPr id="65" name="Rectangle 64">
                    <a:extLst>
                      <a:ext uri="{FF2B5EF4-FFF2-40B4-BE49-F238E27FC236}">
                        <a16:creationId xmlns:a16="http://schemas.microsoft.com/office/drawing/2014/main" id="{BA357B60-2C90-4FFE-A9B2-5E1A04D87CAE}"/>
                      </a:ext>
                    </a:extLst>
                  </p:cNvPr>
                  <p:cNvSpPr/>
                  <p:nvPr/>
                </p:nvSpPr>
                <p:spPr bwMode="auto">
                  <a:xfrm>
                    <a:off x="6213021" y="1646074"/>
                    <a:ext cx="202402" cy="330707"/>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66" name="Oval 65">
                    <a:extLst>
                      <a:ext uri="{FF2B5EF4-FFF2-40B4-BE49-F238E27FC236}">
                        <a16:creationId xmlns:a16="http://schemas.microsoft.com/office/drawing/2014/main" id="{AD6DE8E3-F613-7A46-FBC2-1368BC22A9F5}"/>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67" name="Oval 66">
                    <a:extLst>
                      <a:ext uri="{FF2B5EF4-FFF2-40B4-BE49-F238E27FC236}">
                        <a16:creationId xmlns:a16="http://schemas.microsoft.com/office/drawing/2014/main" id="{45631CDA-FFA8-0855-94D0-D3610C94D684}"/>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64" name="Straight Arrow Connector 63">
                  <a:extLst>
                    <a:ext uri="{FF2B5EF4-FFF2-40B4-BE49-F238E27FC236}">
                      <a16:creationId xmlns:a16="http://schemas.microsoft.com/office/drawing/2014/main" id="{43E87C43-52EC-508D-6AB1-288477A64175}"/>
                    </a:ext>
                  </a:extLst>
                </p:cNvPr>
                <p:cNvCxnSpPr/>
                <p:nvPr/>
              </p:nvCxnSpPr>
              <p:spPr bwMode="auto">
                <a:xfrm>
                  <a:off x="2836597" y="2785117"/>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7" name="TextBox 56">
                <a:extLst>
                  <a:ext uri="{FF2B5EF4-FFF2-40B4-BE49-F238E27FC236}">
                    <a16:creationId xmlns:a16="http://schemas.microsoft.com/office/drawing/2014/main" id="{2FCE6398-F62E-9914-C278-B35814F3164D}"/>
                  </a:ext>
                </a:extLst>
              </p:cNvPr>
              <p:cNvSpPr txBox="1"/>
              <p:nvPr/>
            </p:nvSpPr>
            <p:spPr>
              <a:xfrm>
                <a:off x="3121353" y="2408015"/>
                <a:ext cx="685164" cy="368538"/>
              </a:xfrm>
              <a:prstGeom prst="rect">
                <a:avLst/>
              </a:prstGeom>
              <a:noFill/>
              <a:ln w="12700">
                <a:noFill/>
              </a:ln>
            </p:spPr>
            <p:txBody>
              <a:bodyPr wrap="square" lIns="0" tIns="0" rIns="0" bIns="34290" rtlCol="0">
                <a:spAutoFit/>
              </a:bodyPr>
              <a:lstStyle/>
              <a:p>
                <a:pPr algn="ctr"/>
                <a:r>
                  <a:rPr lang="en-US" sz="1200" dirty="0"/>
                  <a:t>A</a:t>
                </a:r>
                <a:r>
                  <a:rPr lang="en-US" sz="1200" baseline="30000" dirty="0"/>
                  <a:t>&lt;5&gt;</a:t>
                </a:r>
              </a:p>
            </p:txBody>
          </p:sp>
          <p:sp>
            <p:nvSpPr>
              <p:cNvPr id="58" name="TextBox 57">
                <a:extLst>
                  <a:ext uri="{FF2B5EF4-FFF2-40B4-BE49-F238E27FC236}">
                    <a16:creationId xmlns:a16="http://schemas.microsoft.com/office/drawing/2014/main" id="{464F3829-B0D6-E74F-CEB1-7E09BA2B511E}"/>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200" dirty="0"/>
                  <a:t>Ŷ</a:t>
                </a:r>
                <a:r>
                  <a:rPr lang="en-US" sz="1200" baseline="30000" dirty="0"/>
                  <a:t>&lt;6&gt;</a:t>
                </a:r>
              </a:p>
            </p:txBody>
          </p:sp>
          <p:sp>
            <p:nvSpPr>
              <p:cNvPr id="59" name="TextBox 58">
                <a:extLst>
                  <a:ext uri="{FF2B5EF4-FFF2-40B4-BE49-F238E27FC236}">
                    <a16:creationId xmlns:a16="http://schemas.microsoft.com/office/drawing/2014/main" id="{F3B11B0F-D740-0807-00BF-4BBA79553E62}"/>
                  </a:ext>
                </a:extLst>
              </p:cNvPr>
              <p:cNvSpPr txBox="1"/>
              <p:nvPr/>
            </p:nvSpPr>
            <p:spPr>
              <a:xfrm>
                <a:off x="3388628" y="3456574"/>
                <a:ext cx="1302730" cy="376295"/>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&lt;6&gt;</a:t>
                </a:r>
                <a:r>
                  <a:rPr lang="en-US" sz="1200" dirty="0"/>
                  <a:t>=Y</a:t>
                </a:r>
                <a:r>
                  <a:rPr lang="en-US" sz="1200" baseline="30000" dirty="0"/>
                  <a:t>&lt;5&gt;</a:t>
                </a:r>
              </a:p>
            </p:txBody>
          </p:sp>
          <p:cxnSp>
            <p:nvCxnSpPr>
              <p:cNvPr id="60" name="Straight Arrow Connector 59">
                <a:extLst>
                  <a:ext uri="{FF2B5EF4-FFF2-40B4-BE49-F238E27FC236}">
                    <a16:creationId xmlns:a16="http://schemas.microsoft.com/office/drawing/2014/main" id="{8FCF9214-FEB0-CB83-1177-29549189CBC8}"/>
                  </a:ext>
                </a:extLst>
              </p:cNvPr>
              <p:cNvCxnSpPr/>
              <p:nvPr/>
            </p:nvCxnSpPr>
            <p:spPr bwMode="auto">
              <a:xfrm flipV="1">
                <a:off x="4077222" y="3101039"/>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a:extLst>
                  <a:ext uri="{FF2B5EF4-FFF2-40B4-BE49-F238E27FC236}">
                    <a16:creationId xmlns:a16="http://schemas.microsoft.com/office/drawing/2014/main" id="{F30556BF-9EA4-0DF9-035B-927439D28F26}"/>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TextBox 19">
              <a:extLst>
                <a:ext uri="{FF2B5EF4-FFF2-40B4-BE49-F238E27FC236}">
                  <a16:creationId xmlns:a16="http://schemas.microsoft.com/office/drawing/2014/main" id="{C0C9D2A1-75C8-7A94-B7B6-64D5D0BA55C9}"/>
                </a:ext>
              </a:extLst>
            </p:cNvPr>
            <p:cNvSpPr txBox="1"/>
            <p:nvPr/>
          </p:nvSpPr>
          <p:spPr>
            <a:xfrm>
              <a:off x="174876" y="1534070"/>
              <a:ext cx="1646566" cy="524339"/>
            </a:xfrm>
            <a:prstGeom prst="rect">
              <a:avLst/>
            </a:prstGeom>
            <a:noFill/>
            <a:ln w="12700">
              <a:noFill/>
            </a:ln>
          </p:spPr>
          <p:txBody>
            <a:bodyPr wrap="square" lIns="0" tIns="45720" rIns="0" bIns="0" rtlCol="0" anchor="ctr" anchorCtr="0">
              <a:spAutoFit/>
            </a:bodyPr>
            <a:lstStyle/>
            <a:p>
              <a:pPr algn="ctr"/>
              <a:r>
                <a:rPr lang="en-US" sz="1200" dirty="0"/>
                <a:t>P(The | …)</a:t>
              </a:r>
            </a:p>
            <a:p>
              <a:pPr algn="ctr"/>
              <a:r>
                <a:rPr lang="en-US" sz="1200" dirty="0"/>
                <a:t>from all 150K words</a:t>
              </a:r>
              <a:endParaRPr lang="en-US" sz="1200" baseline="30000" dirty="0"/>
            </a:p>
          </p:txBody>
        </p:sp>
        <p:sp>
          <p:nvSpPr>
            <p:cNvPr id="21" name="TextBox 20">
              <a:extLst>
                <a:ext uri="{FF2B5EF4-FFF2-40B4-BE49-F238E27FC236}">
                  <a16:creationId xmlns:a16="http://schemas.microsoft.com/office/drawing/2014/main" id="{6D363F87-5499-89C6-0738-24B3F4A3C8AC}"/>
                </a:ext>
              </a:extLst>
            </p:cNvPr>
            <p:cNvSpPr txBox="1"/>
            <p:nvPr/>
          </p:nvSpPr>
          <p:spPr>
            <a:xfrm>
              <a:off x="1778442" y="1847212"/>
              <a:ext cx="1074139" cy="291299"/>
            </a:xfrm>
            <a:prstGeom prst="rect">
              <a:avLst/>
            </a:prstGeom>
            <a:noFill/>
            <a:ln w="12700">
              <a:noFill/>
            </a:ln>
          </p:spPr>
          <p:txBody>
            <a:bodyPr wrap="square" lIns="0" tIns="45720" rIns="0" bIns="0" rtlCol="0" anchor="ctr" anchorCtr="0">
              <a:spAutoFit/>
            </a:bodyPr>
            <a:lstStyle/>
            <a:p>
              <a:pPr algn="ctr"/>
              <a:r>
                <a:rPr lang="en-US" sz="1200" dirty="0"/>
                <a:t>P(vase | the)</a:t>
              </a:r>
              <a:endParaRPr lang="en-US" sz="1200" baseline="30000" dirty="0"/>
            </a:p>
          </p:txBody>
        </p:sp>
        <p:sp>
          <p:nvSpPr>
            <p:cNvPr id="22" name="TextBox 21">
              <a:extLst>
                <a:ext uri="{FF2B5EF4-FFF2-40B4-BE49-F238E27FC236}">
                  <a16:creationId xmlns:a16="http://schemas.microsoft.com/office/drawing/2014/main" id="{77FF41B0-8D77-8563-CACC-A2A43437204D}"/>
                </a:ext>
              </a:extLst>
            </p:cNvPr>
            <p:cNvSpPr txBox="1"/>
            <p:nvPr/>
          </p:nvSpPr>
          <p:spPr>
            <a:xfrm>
              <a:off x="2620843" y="1603795"/>
              <a:ext cx="1516642" cy="291299"/>
            </a:xfrm>
            <a:prstGeom prst="rect">
              <a:avLst/>
            </a:prstGeom>
            <a:noFill/>
            <a:ln w="12700">
              <a:noFill/>
            </a:ln>
          </p:spPr>
          <p:txBody>
            <a:bodyPr wrap="square" lIns="0" tIns="45720" rIns="0" bIns="0" rtlCol="0" anchor="ctr" anchorCtr="0">
              <a:spAutoFit/>
            </a:bodyPr>
            <a:lstStyle/>
            <a:p>
              <a:pPr algn="ctr"/>
              <a:r>
                <a:rPr lang="en-US" sz="1200" dirty="0"/>
                <a:t>P(was | the vase)</a:t>
              </a:r>
              <a:endParaRPr lang="en-US" sz="1200" baseline="30000" dirty="0"/>
            </a:p>
          </p:txBody>
        </p:sp>
        <p:sp>
          <p:nvSpPr>
            <p:cNvPr id="23" name="TextBox 22">
              <a:extLst>
                <a:ext uri="{FF2B5EF4-FFF2-40B4-BE49-F238E27FC236}">
                  <a16:creationId xmlns:a16="http://schemas.microsoft.com/office/drawing/2014/main" id="{A9D690E3-0AD2-A48D-A70F-063A21A55A46}"/>
                </a:ext>
              </a:extLst>
            </p:cNvPr>
            <p:cNvSpPr txBox="1"/>
            <p:nvPr/>
          </p:nvSpPr>
          <p:spPr>
            <a:xfrm>
              <a:off x="3510100" y="1808892"/>
              <a:ext cx="2031534" cy="291299"/>
            </a:xfrm>
            <a:prstGeom prst="rect">
              <a:avLst/>
            </a:prstGeom>
            <a:noFill/>
            <a:ln w="12700">
              <a:noFill/>
            </a:ln>
          </p:spPr>
          <p:txBody>
            <a:bodyPr wrap="square" lIns="0" tIns="45720" rIns="0" bIns="0" rtlCol="0" anchor="ctr" anchorCtr="0">
              <a:spAutoFit/>
            </a:bodyPr>
            <a:lstStyle/>
            <a:p>
              <a:pPr algn="ctr"/>
              <a:r>
                <a:rPr lang="en-US" sz="1200" dirty="0"/>
                <a:t>P(nicely | the vase was)</a:t>
              </a:r>
              <a:endParaRPr lang="en-US" sz="1200" baseline="30000" dirty="0"/>
            </a:p>
          </p:txBody>
        </p:sp>
        <p:sp>
          <p:nvSpPr>
            <p:cNvPr id="24" name="TextBox 23">
              <a:extLst>
                <a:ext uri="{FF2B5EF4-FFF2-40B4-BE49-F238E27FC236}">
                  <a16:creationId xmlns:a16="http://schemas.microsoft.com/office/drawing/2014/main" id="{0522EFD2-F29C-5678-3398-2821CBEBC745}"/>
                </a:ext>
              </a:extLst>
            </p:cNvPr>
            <p:cNvSpPr txBox="1"/>
            <p:nvPr/>
          </p:nvSpPr>
          <p:spPr>
            <a:xfrm>
              <a:off x="4513472" y="1597983"/>
              <a:ext cx="2631727" cy="291299"/>
            </a:xfrm>
            <a:prstGeom prst="rect">
              <a:avLst/>
            </a:prstGeom>
            <a:noFill/>
            <a:ln w="12700">
              <a:noFill/>
            </a:ln>
          </p:spPr>
          <p:txBody>
            <a:bodyPr wrap="square" lIns="0" tIns="45720" rIns="0" bIns="0" rtlCol="0" anchor="ctr" anchorCtr="0">
              <a:spAutoFit/>
            </a:bodyPr>
            <a:lstStyle/>
            <a:p>
              <a:pPr algn="ctr"/>
              <a:r>
                <a:rPr lang="en-US" sz="1200" dirty="0"/>
                <a:t>P(painted | the vase was nicely)</a:t>
              </a:r>
              <a:endParaRPr lang="en-US" sz="1200" baseline="30000" dirty="0"/>
            </a:p>
          </p:txBody>
        </p:sp>
        <p:sp>
          <p:nvSpPr>
            <p:cNvPr id="25" name="TextBox 24">
              <a:extLst>
                <a:ext uri="{FF2B5EF4-FFF2-40B4-BE49-F238E27FC236}">
                  <a16:creationId xmlns:a16="http://schemas.microsoft.com/office/drawing/2014/main" id="{D1690E31-498B-9655-3E54-90EE2486ECCA}"/>
                </a:ext>
              </a:extLst>
            </p:cNvPr>
            <p:cNvSpPr txBox="1"/>
            <p:nvPr/>
          </p:nvSpPr>
          <p:spPr>
            <a:xfrm>
              <a:off x="5698931" y="1813180"/>
              <a:ext cx="3128573" cy="291299"/>
            </a:xfrm>
            <a:prstGeom prst="rect">
              <a:avLst/>
            </a:prstGeom>
            <a:noFill/>
            <a:ln w="12700">
              <a:noFill/>
            </a:ln>
          </p:spPr>
          <p:txBody>
            <a:bodyPr wrap="square" lIns="0" tIns="45720" rIns="0" bIns="0" rtlCol="0" anchor="ctr" anchorCtr="0">
              <a:spAutoFit/>
            </a:bodyPr>
            <a:lstStyle/>
            <a:p>
              <a:pPr algn="ctr"/>
              <a:r>
                <a:rPr lang="en-US" sz="1200" dirty="0"/>
                <a:t>P( . | the vase was nicely painted)</a:t>
              </a:r>
              <a:endParaRPr lang="en-US" sz="1200" baseline="30000" dirty="0"/>
            </a:p>
          </p:txBody>
        </p:sp>
        <p:cxnSp>
          <p:nvCxnSpPr>
            <p:cNvPr id="26" name="Straight Arrow Connector 25">
              <a:extLst>
                <a:ext uri="{FF2B5EF4-FFF2-40B4-BE49-F238E27FC236}">
                  <a16:creationId xmlns:a16="http://schemas.microsoft.com/office/drawing/2014/main" id="{B9067FEB-012E-1DCD-3C0D-4969B2C4CB89}"/>
                </a:ext>
              </a:extLst>
            </p:cNvPr>
            <p:cNvCxnSpPr/>
            <p:nvPr/>
          </p:nvCxnSpPr>
          <p:spPr bwMode="auto">
            <a:xfrm flipV="1">
              <a:off x="1323873" y="2037153"/>
              <a:ext cx="0" cy="198132"/>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E89E95-515C-A06E-C9B8-A82DDEB70572}"/>
                </a:ext>
              </a:extLst>
            </p:cNvPr>
            <p:cNvCxnSpPr/>
            <p:nvPr/>
          </p:nvCxnSpPr>
          <p:spPr bwMode="auto">
            <a:xfrm flipV="1">
              <a:off x="3411144" y="1884753"/>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C999D39B-40DC-70D7-2D53-8E07B17D3EFF}"/>
                </a:ext>
              </a:extLst>
            </p:cNvPr>
            <p:cNvCxnSpPr/>
            <p:nvPr/>
          </p:nvCxnSpPr>
          <p:spPr bwMode="auto">
            <a:xfrm flipV="1">
              <a:off x="5626615" y="1852837"/>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8B8E7FD7-DB02-FFFC-34A4-F375368A7065}"/>
                </a:ext>
              </a:extLst>
            </p:cNvPr>
            <p:cNvCxnSpPr/>
            <p:nvPr/>
          </p:nvCxnSpPr>
          <p:spPr bwMode="auto">
            <a:xfrm flipH="1" flipV="1">
              <a:off x="2389085" y="2106926"/>
              <a:ext cx="0" cy="116916"/>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A834D483-02E7-F3D3-8414-59E502A348A7}"/>
                </a:ext>
              </a:extLst>
            </p:cNvPr>
            <p:cNvCxnSpPr/>
            <p:nvPr/>
          </p:nvCxnSpPr>
          <p:spPr bwMode="auto">
            <a:xfrm flipH="1" flipV="1">
              <a:off x="6705600" y="2082460"/>
              <a:ext cx="0" cy="116916"/>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25202D71-BFA8-8CCD-5FDA-B86D8B030045}"/>
                </a:ext>
              </a:extLst>
            </p:cNvPr>
            <p:cNvCxnSpPr/>
            <p:nvPr/>
          </p:nvCxnSpPr>
          <p:spPr bwMode="auto">
            <a:xfrm flipH="1" flipV="1">
              <a:off x="4557620" y="2097298"/>
              <a:ext cx="0" cy="116916"/>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 name="Group 31">
              <a:extLst>
                <a:ext uri="{FF2B5EF4-FFF2-40B4-BE49-F238E27FC236}">
                  <a16:creationId xmlns:a16="http://schemas.microsoft.com/office/drawing/2014/main" id="{D2441423-76F5-3CBD-133A-6D74C4E60B93}"/>
                </a:ext>
              </a:extLst>
            </p:cNvPr>
            <p:cNvGrpSpPr/>
            <p:nvPr/>
          </p:nvGrpSpPr>
          <p:grpSpPr>
            <a:xfrm>
              <a:off x="320187" y="2209073"/>
              <a:ext cx="1488075" cy="1576945"/>
              <a:chOff x="320187" y="2209073"/>
              <a:chExt cx="1488075" cy="1576945"/>
            </a:xfrm>
          </p:grpSpPr>
          <p:graphicFrame>
            <p:nvGraphicFramePr>
              <p:cNvPr id="45" name="Object 44">
                <a:extLst>
                  <a:ext uri="{FF2B5EF4-FFF2-40B4-BE49-F238E27FC236}">
                    <a16:creationId xmlns:a16="http://schemas.microsoft.com/office/drawing/2014/main" id="{23110186-985B-4D52-A136-DB93A633D684}"/>
                  </a:ext>
                </a:extLst>
              </p:cNvPr>
              <p:cNvGraphicFramePr>
                <a:graphicFrameLocks noChangeAspect="1"/>
              </p:cNvGraphicFramePr>
              <p:nvPr>
                <p:extLst>
                  <p:ext uri="{D42A27DB-BD31-4B8C-83A1-F6EECF244321}">
                    <p14:modId xmlns:p14="http://schemas.microsoft.com/office/powerpoint/2010/main" val="3334470875"/>
                  </p:ext>
                </p:extLst>
              </p:nvPr>
            </p:nvGraphicFramePr>
            <p:xfrm>
              <a:off x="320187" y="2680771"/>
              <a:ext cx="800736" cy="314620"/>
            </p:xfrm>
            <a:graphic>
              <a:graphicData uri="http://schemas.openxmlformats.org/presentationml/2006/ole">
                <mc:AlternateContent xmlns:mc="http://schemas.openxmlformats.org/markup-compatibility/2006">
                  <mc:Choice xmlns:v="urn:schemas-microsoft-com:vml" Requires="v">
                    <p:oleObj name="Equation" r:id="rId4" imgW="596880" imgH="190440" progId="Equation.DSMT4">
                      <p:embed/>
                    </p:oleObj>
                  </mc:Choice>
                  <mc:Fallback>
                    <p:oleObj name="Equation" r:id="rId4" imgW="596880" imgH="190440" progId="Equation.DSMT4">
                      <p:embed/>
                      <p:pic>
                        <p:nvPicPr>
                          <p:cNvPr id="62" name="Object 61">
                            <a:extLst>
                              <a:ext uri="{FF2B5EF4-FFF2-40B4-BE49-F238E27FC236}">
                                <a16:creationId xmlns:a16="http://schemas.microsoft.com/office/drawing/2014/main" id="{9BA4FF40-DC07-64F3-832D-4B1845029F64}"/>
                              </a:ext>
                            </a:extLst>
                          </p:cNvPr>
                          <p:cNvPicPr/>
                          <p:nvPr/>
                        </p:nvPicPr>
                        <p:blipFill>
                          <a:blip r:embed="rId3"/>
                          <a:stretch>
                            <a:fillRect/>
                          </a:stretch>
                        </p:blipFill>
                        <p:spPr>
                          <a:xfrm>
                            <a:off x="320187" y="2680771"/>
                            <a:ext cx="800736" cy="314620"/>
                          </a:xfrm>
                          <a:prstGeom prst="rect">
                            <a:avLst/>
                          </a:prstGeom>
                        </p:spPr>
                      </p:pic>
                    </p:oleObj>
                  </mc:Fallback>
                </mc:AlternateContent>
              </a:graphicData>
            </a:graphic>
          </p:graphicFrame>
          <p:grpSp>
            <p:nvGrpSpPr>
              <p:cNvPr id="46" name="Group 45">
                <a:extLst>
                  <a:ext uri="{FF2B5EF4-FFF2-40B4-BE49-F238E27FC236}">
                    <a16:creationId xmlns:a16="http://schemas.microsoft.com/office/drawing/2014/main" id="{DEBDC7EA-70CB-6606-3E9B-263401B722ED}"/>
                  </a:ext>
                </a:extLst>
              </p:cNvPr>
              <p:cNvGrpSpPr/>
              <p:nvPr/>
            </p:nvGrpSpPr>
            <p:grpSpPr>
              <a:xfrm>
                <a:off x="575980" y="2760695"/>
                <a:ext cx="890655" cy="470511"/>
                <a:chOff x="3006468" y="2497849"/>
                <a:chExt cx="1204400" cy="605535"/>
              </a:xfrm>
            </p:grpSpPr>
            <p:grpSp>
              <p:nvGrpSpPr>
                <p:cNvPr id="51" name="Group 50">
                  <a:extLst>
                    <a:ext uri="{FF2B5EF4-FFF2-40B4-BE49-F238E27FC236}">
                      <a16:creationId xmlns:a16="http://schemas.microsoft.com/office/drawing/2014/main" id="{C32F3C35-0000-A1D0-7D23-AF39947EBAAF}"/>
                    </a:ext>
                  </a:extLst>
                </p:cNvPr>
                <p:cNvGrpSpPr/>
                <p:nvPr/>
              </p:nvGrpSpPr>
              <p:grpSpPr>
                <a:xfrm>
                  <a:off x="3859842" y="2497849"/>
                  <a:ext cx="351026" cy="605535"/>
                  <a:chOff x="6213023" y="1646074"/>
                  <a:chExt cx="176856" cy="342964"/>
                </a:xfrm>
              </p:grpSpPr>
              <p:sp>
                <p:nvSpPr>
                  <p:cNvPr id="53" name="Rectangle 52">
                    <a:extLst>
                      <a:ext uri="{FF2B5EF4-FFF2-40B4-BE49-F238E27FC236}">
                        <a16:creationId xmlns:a16="http://schemas.microsoft.com/office/drawing/2014/main" id="{5FC941BF-D064-472F-59A3-FA21CEF914DD}"/>
                      </a:ext>
                    </a:extLst>
                  </p:cNvPr>
                  <p:cNvSpPr/>
                  <p:nvPr/>
                </p:nvSpPr>
                <p:spPr bwMode="auto">
                  <a:xfrm>
                    <a:off x="6213023" y="1646074"/>
                    <a:ext cx="176856" cy="342964"/>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54" name="Oval 53">
                    <a:extLst>
                      <a:ext uri="{FF2B5EF4-FFF2-40B4-BE49-F238E27FC236}">
                        <a16:creationId xmlns:a16="http://schemas.microsoft.com/office/drawing/2014/main" id="{526F8A52-1F92-3DD7-AD21-404E8A585685}"/>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55" name="Oval 54">
                    <a:extLst>
                      <a:ext uri="{FF2B5EF4-FFF2-40B4-BE49-F238E27FC236}">
                        <a16:creationId xmlns:a16="http://schemas.microsoft.com/office/drawing/2014/main" id="{2B9DAC61-0B20-F785-AB28-5E996258DC90}"/>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52" name="Straight Arrow Connector 51">
                  <a:extLst>
                    <a:ext uri="{FF2B5EF4-FFF2-40B4-BE49-F238E27FC236}">
                      <a16:creationId xmlns:a16="http://schemas.microsoft.com/office/drawing/2014/main" id="{6055E8C8-B7C7-D859-BC8A-DAD1A8A3E68C}"/>
                    </a:ext>
                  </a:extLst>
                </p:cNvPr>
                <p:cNvCxnSpPr/>
                <p:nvPr/>
              </p:nvCxnSpPr>
              <p:spPr bwMode="auto">
                <a:xfrm>
                  <a:off x="3006468" y="2827803"/>
                  <a:ext cx="80371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7" name="TextBox 46">
                <a:extLst>
                  <a:ext uri="{FF2B5EF4-FFF2-40B4-BE49-F238E27FC236}">
                    <a16:creationId xmlns:a16="http://schemas.microsoft.com/office/drawing/2014/main" id="{101ED817-BF55-EFE0-EDAD-934AEAE8EE0E}"/>
                  </a:ext>
                </a:extLst>
              </p:cNvPr>
              <p:cNvSpPr txBox="1"/>
              <p:nvPr/>
            </p:nvSpPr>
            <p:spPr>
              <a:xfrm>
                <a:off x="1086526" y="2209073"/>
                <a:ext cx="506679" cy="292388"/>
              </a:xfrm>
              <a:prstGeom prst="rect">
                <a:avLst/>
              </a:prstGeom>
              <a:noFill/>
              <a:ln w="12700">
                <a:solidFill>
                  <a:schemeClr val="tx1"/>
                </a:solidFill>
              </a:ln>
            </p:spPr>
            <p:txBody>
              <a:bodyPr wrap="square" lIns="0" tIns="45720" rIns="0" bIns="0" rtlCol="0" anchor="ctr" anchorCtr="0">
                <a:spAutoFit/>
              </a:bodyPr>
              <a:lstStyle/>
              <a:p>
                <a:pPr algn="ctr"/>
                <a:r>
                  <a:rPr lang="en-US" sz="1200" dirty="0"/>
                  <a:t>Ŷ</a:t>
                </a:r>
                <a:r>
                  <a:rPr lang="en-US" sz="1200" baseline="30000" dirty="0"/>
                  <a:t>&lt;1&gt;</a:t>
                </a:r>
              </a:p>
            </p:txBody>
          </p:sp>
          <p:cxnSp>
            <p:nvCxnSpPr>
              <p:cNvPr id="48" name="Straight Arrow Connector 47">
                <a:extLst>
                  <a:ext uri="{FF2B5EF4-FFF2-40B4-BE49-F238E27FC236}">
                    <a16:creationId xmlns:a16="http://schemas.microsoft.com/office/drawing/2014/main" id="{E3BF7F8C-0AB6-9DAE-280D-1072E76D6856}"/>
                  </a:ext>
                </a:extLst>
              </p:cNvPr>
              <p:cNvCxnSpPr/>
              <p:nvPr/>
            </p:nvCxnSpPr>
            <p:spPr bwMode="auto">
              <a:xfrm flipV="1">
                <a:off x="1367803" y="3229383"/>
                <a:ext cx="0" cy="24348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9F593282-15D9-A5D8-C148-DE3B125B3486}"/>
                  </a:ext>
                </a:extLst>
              </p:cNvPr>
              <p:cNvCxnSpPr/>
              <p:nvPr/>
            </p:nvCxnSpPr>
            <p:spPr bwMode="auto">
              <a:xfrm flipV="1">
                <a:off x="1339242" y="2497369"/>
                <a:ext cx="0" cy="24348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a:extLst>
                  <a:ext uri="{FF2B5EF4-FFF2-40B4-BE49-F238E27FC236}">
                    <a16:creationId xmlns:a16="http://schemas.microsoft.com/office/drawing/2014/main" id="{7555F757-238B-5B9F-06BE-4359373481A3}"/>
                  </a:ext>
                </a:extLst>
              </p:cNvPr>
              <p:cNvSpPr txBox="1"/>
              <p:nvPr/>
            </p:nvSpPr>
            <p:spPr>
              <a:xfrm>
                <a:off x="844890" y="3493630"/>
                <a:ext cx="963372" cy="292388"/>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&lt;1&gt;</a:t>
                </a:r>
                <a:r>
                  <a:rPr lang="en-US" sz="1200" dirty="0"/>
                  <a:t>=Y</a:t>
                </a:r>
                <a:r>
                  <a:rPr lang="en-US" sz="1200" baseline="30000" dirty="0"/>
                  <a:t>&lt;1&gt;</a:t>
                </a:r>
              </a:p>
            </p:txBody>
          </p:sp>
        </p:grpSp>
        <p:grpSp>
          <p:nvGrpSpPr>
            <p:cNvPr id="33" name="Group 32">
              <a:extLst>
                <a:ext uri="{FF2B5EF4-FFF2-40B4-BE49-F238E27FC236}">
                  <a16:creationId xmlns:a16="http://schemas.microsoft.com/office/drawing/2014/main" id="{217C9B7B-9793-BB52-7709-6AD346F46A0F}"/>
                </a:ext>
              </a:extLst>
            </p:cNvPr>
            <p:cNvGrpSpPr/>
            <p:nvPr/>
          </p:nvGrpSpPr>
          <p:grpSpPr>
            <a:xfrm>
              <a:off x="6938004" y="2153661"/>
              <a:ext cx="1678285" cy="1596335"/>
              <a:chOff x="6938004" y="2153661"/>
              <a:chExt cx="1678285" cy="1596335"/>
            </a:xfrm>
          </p:grpSpPr>
          <p:grpSp>
            <p:nvGrpSpPr>
              <p:cNvPr id="34" name="Group 33">
                <a:extLst>
                  <a:ext uri="{FF2B5EF4-FFF2-40B4-BE49-F238E27FC236}">
                    <a16:creationId xmlns:a16="http://schemas.microsoft.com/office/drawing/2014/main" id="{4F8B6D30-C218-308A-4B85-E872D55AE41D}"/>
                  </a:ext>
                </a:extLst>
              </p:cNvPr>
              <p:cNvGrpSpPr/>
              <p:nvPr/>
            </p:nvGrpSpPr>
            <p:grpSpPr>
              <a:xfrm>
                <a:off x="6938004" y="2712656"/>
                <a:ext cx="998946" cy="453695"/>
                <a:chOff x="2836597" y="2497848"/>
                <a:chExt cx="1350835" cy="583894"/>
              </a:xfrm>
            </p:grpSpPr>
            <p:grpSp>
              <p:nvGrpSpPr>
                <p:cNvPr id="40" name="Group 39">
                  <a:extLst>
                    <a:ext uri="{FF2B5EF4-FFF2-40B4-BE49-F238E27FC236}">
                      <a16:creationId xmlns:a16="http://schemas.microsoft.com/office/drawing/2014/main" id="{F3BF8A55-BF64-2F84-BB0B-C0BFFF20C23F}"/>
                    </a:ext>
                  </a:extLst>
                </p:cNvPr>
                <p:cNvGrpSpPr/>
                <p:nvPr/>
              </p:nvGrpSpPr>
              <p:grpSpPr>
                <a:xfrm>
                  <a:off x="3859860" y="2497848"/>
                  <a:ext cx="327572" cy="583894"/>
                  <a:chOff x="6213022" y="1646074"/>
                  <a:chExt cx="165039" cy="330707"/>
                </a:xfrm>
              </p:grpSpPr>
              <p:sp>
                <p:nvSpPr>
                  <p:cNvPr id="42" name="Rectangle 41">
                    <a:extLst>
                      <a:ext uri="{FF2B5EF4-FFF2-40B4-BE49-F238E27FC236}">
                        <a16:creationId xmlns:a16="http://schemas.microsoft.com/office/drawing/2014/main" id="{639EAEC2-9DF0-04CB-B974-E22EC0FF19BE}"/>
                      </a:ext>
                    </a:extLst>
                  </p:cNvPr>
                  <p:cNvSpPr/>
                  <p:nvPr/>
                </p:nvSpPr>
                <p:spPr bwMode="auto">
                  <a:xfrm>
                    <a:off x="6213022" y="1646074"/>
                    <a:ext cx="165039" cy="330707"/>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ahoma" pitchFamily="34" charset="0"/>
                    </a:endParaRPr>
                  </a:p>
                </p:txBody>
              </p:sp>
              <p:sp>
                <p:nvSpPr>
                  <p:cNvPr id="43" name="Oval 42">
                    <a:extLst>
                      <a:ext uri="{FF2B5EF4-FFF2-40B4-BE49-F238E27FC236}">
                        <a16:creationId xmlns:a16="http://schemas.microsoft.com/office/drawing/2014/main" id="{B15BA52C-912C-CA18-CA5E-AA142DFF6899}"/>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sp>
                <p:nvSpPr>
                  <p:cNvPr id="44" name="Oval 43">
                    <a:extLst>
                      <a:ext uri="{FF2B5EF4-FFF2-40B4-BE49-F238E27FC236}">
                        <a16:creationId xmlns:a16="http://schemas.microsoft.com/office/drawing/2014/main" id="{10EFE458-A74B-A39A-27A6-D19E24620135}"/>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200"/>
                  </a:p>
                </p:txBody>
              </p:sp>
            </p:grpSp>
            <p:cxnSp>
              <p:nvCxnSpPr>
                <p:cNvPr id="41" name="Straight Arrow Connector 40">
                  <a:extLst>
                    <a:ext uri="{FF2B5EF4-FFF2-40B4-BE49-F238E27FC236}">
                      <a16:creationId xmlns:a16="http://schemas.microsoft.com/office/drawing/2014/main" id="{9243E4C8-251F-0858-5246-A1D5A0547AB0}"/>
                    </a:ext>
                  </a:extLst>
                </p:cNvPr>
                <p:cNvCxnSpPr/>
                <p:nvPr/>
              </p:nvCxnSpPr>
              <p:spPr bwMode="auto">
                <a:xfrm>
                  <a:off x="2836597" y="2785116"/>
                  <a:ext cx="937903"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 name="TextBox 34">
                <a:extLst>
                  <a:ext uri="{FF2B5EF4-FFF2-40B4-BE49-F238E27FC236}">
                    <a16:creationId xmlns:a16="http://schemas.microsoft.com/office/drawing/2014/main" id="{F48A1E5F-6657-282A-2985-CE4092295A53}"/>
                  </a:ext>
                </a:extLst>
              </p:cNvPr>
              <p:cNvSpPr txBox="1"/>
              <p:nvPr/>
            </p:nvSpPr>
            <p:spPr>
              <a:xfrm>
                <a:off x="7148581" y="2642859"/>
                <a:ext cx="506680" cy="286361"/>
              </a:xfrm>
              <a:prstGeom prst="rect">
                <a:avLst/>
              </a:prstGeom>
              <a:noFill/>
              <a:ln w="12700">
                <a:noFill/>
              </a:ln>
            </p:spPr>
            <p:txBody>
              <a:bodyPr wrap="square" lIns="0" tIns="0" rIns="0" bIns="34290" rtlCol="0">
                <a:spAutoFit/>
              </a:bodyPr>
              <a:lstStyle/>
              <a:p>
                <a:pPr algn="ctr"/>
                <a:r>
                  <a:rPr lang="en-US" sz="1200" dirty="0"/>
                  <a:t>A</a:t>
                </a:r>
                <a:r>
                  <a:rPr lang="en-US" sz="1200" baseline="30000" dirty="0"/>
                  <a:t>&lt;6&gt;</a:t>
                </a:r>
              </a:p>
            </p:txBody>
          </p:sp>
          <p:sp>
            <p:nvSpPr>
              <p:cNvPr id="36" name="TextBox 35">
                <a:extLst>
                  <a:ext uri="{FF2B5EF4-FFF2-40B4-BE49-F238E27FC236}">
                    <a16:creationId xmlns:a16="http://schemas.microsoft.com/office/drawing/2014/main" id="{96B9E4A7-147C-E319-488F-1DA0D2EFA050}"/>
                  </a:ext>
                </a:extLst>
              </p:cNvPr>
              <p:cNvSpPr txBox="1"/>
              <p:nvPr/>
            </p:nvSpPr>
            <p:spPr>
              <a:xfrm>
                <a:off x="7346230" y="3457608"/>
                <a:ext cx="1270059" cy="292388"/>
              </a:xfrm>
              <a:prstGeom prst="rect">
                <a:avLst/>
              </a:prstGeom>
              <a:noFill/>
              <a:ln w="12700">
                <a:solidFill>
                  <a:schemeClr val="tx1"/>
                </a:solidFill>
              </a:ln>
            </p:spPr>
            <p:txBody>
              <a:bodyPr wrap="square" lIns="0" tIns="45720" rIns="0" bIns="0" rtlCol="0">
                <a:spAutoFit/>
              </a:bodyPr>
              <a:lstStyle/>
              <a:p>
                <a:pPr algn="ctr"/>
                <a:r>
                  <a:rPr lang="en-US" sz="1200" dirty="0"/>
                  <a:t>X</a:t>
                </a:r>
                <a:r>
                  <a:rPr lang="en-US" sz="1200" baseline="30000" dirty="0"/>
                  <a:t>&lt;7&gt;</a:t>
                </a:r>
                <a:r>
                  <a:rPr lang="en-US" sz="1200" dirty="0"/>
                  <a:t>=&lt;EOS&gt;</a:t>
                </a:r>
                <a:endParaRPr lang="en-US" sz="1200" baseline="30000" dirty="0"/>
              </a:p>
            </p:txBody>
          </p:sp>
          <p:cxnSp>
            <p:nvCxnSpPr>
              <p:cNvPr id="37" name="Straight Arrow Connector 36">
                <a:extLst>
                  <a:ext uri="{FF2B5EF4-FFF2-40B4-BE49-F238E27FC236}">
                    <a16:creationId xmlns:a16="http://schemas.microsoft.com/office/drawing/2014/main" id="{984168D2-E47E-15C9-81D3-551F169BDD10}"/>
                  </a:ext>
                </a:extLst>
              </p:cNvPr>
              <p:cNvCxnSpPr/>
              <p:nvPr/>
            </p:nvCxnSpPr>
            <p:spPr bwMode="auto">
              <a:xfrm flipV="1">
                <a:off x="7855448" y="3181350"/>
                <a:ext cx="0" cy="243489"/>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9E7E936E-064D-0F8E-B689-214EB7E78B5D}"/>
                  </a:ext>
                </a:extLst>
              </p:cNvPr>
              <p:cNvCxnSpPr/>
              <p:nvPr/>
            </p:nvCxnSpPr>
            <p:spPr bwMode="auto">
              <a:xfrm flipV="1">
                <a:off x="7835513" y="2443806"/>
                <a:ext cx="0" cy="243489"/>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a:extLst>
                  <a:ext uri="{FF2B5EF4-FFF2-40B4-BE49-F238E27FC236}">
                    <a16:creationId xmlns:a16="http://schemas.microsoft.com/office/drawing/2014/main" id="{3F533259-FFC1-0D4C-BDE4-62DA985A478E}"/>
                  </a:ext>
                </a:extLst>
              </p:cNvPr>
              <p:cNvSpPr txBox="1"/>
              <p:nvPr/>
            </p:nvSpPr>
            <p:spPr>
              <a:xfrm>
                <a:off x="7562345" y="2153661"/>
                <a:ext cx="506680" cy="292388"/>
              </a:xfrm>
              <a:prstGeom prst="rect">
                <a:avLst/>
              </a:prstGeom>
              <a:noFill/>
              <a:ln w="12700">
                <a:solidFill>
                  <a:schemeClr val="tx1"/>
                </a:solidFill>
              </a:ln>
            </p:spPr>
            <p:txBody>
              <a:bodyPr wrap="square" lIns="0" tIns="45720" rIns="0" bIns="0" rtlCol="0">
                <a:spAutoFit/>
              </a:bodyPr>
              <a:lstStyle/>
              <a:p>
                <a:pPr algn="ctr"/>
                <a:r>
                  <a:rPr lang="en-US" sz="1200" dirty="0"/>
                  <a:t>Ŷ</a:t>
                </a:r>
                <a:r>
                  <a:rPr lang="en-US" sz="1200" baseline="30000" dirty="0"/>
                  <a:t>&lt;7&gt;</a:t>
                </a:r>
              </a:p>
            </p:txBody>
          </p:sp>
        </p:grpSp>
      </p:grpSp>
      <p:cxnSp>
        <p:nvCxnSpPr>
          <p:cNvPr id="112" name="Straight Arrow Connector 111">
            <a:extLst>
              <a:ext uri="{FF2B5EF4-FFF2-40B4-BE49-F238E27FC236}">
                <a16:creationId xmlns:a16="http://schemas.microsoft.com/office/drawing/2014/main" id="{F934CC2B-374A-0068-C7A7-8B87CDA22B6A}"/>
              </a:ext>
            </a:extLst>
          </p:cNvPr>
          <p:cNvCxnSpPr/>
          <p:nvPr/>
        </p:nvCxnSpPr>
        <p:spPr bwMode="auto">
          <a:xfrm flipV="1">
            <a:off x="5943600" y="3205100"/>
            <a:ext cx="0" cy="240627"/>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 name="TextBox 115">
            <a:extLst>
              <a:ext uri="{FF2B5EF4-FFF2-40B4-BE49-F238E27FC236}">
                <a16:creationId xmlns:a16="http://schemas.microsoft.com/office/drawing/2014/main" id="{D48B3C96-2FDF-B9E3-CAE2-81E7BDB49C21}"/>
              </a:ext>
            </a:extLst>
          </p:cNvPr>
          <p:cNvSpPr txBox="1"/>
          <p:nvPr/>
        </p:nvSpPr>
        <p:spPr>
          <a:xfrm>
            <a:off x="6344287" y="3099913"/>
            <a:ext cx="1420193" cy="230832"/>
          </a:xfrm>
          <a:prstGeom prst="rect">
            <a:avLst/>
          </a:prstGeom>
          <a:noFill/>
          <a:ln w="12700">
            <a:noFill/>
          </a:ln>
        </p:spPr>
        <p:txBody>
          <a:bodyPr wrap="square" lIns="0" tIns="45720" rIns="0" bIns="0" rtlCol="0" anchor="ctr" anchorCtr="0">
            <a:spAutoFit/>
          </a:bodyPr>
          <a:lstStyle/>
          <a:p>
            <a:pPr algn="ctr"/>
            <a:r>
              <a:rPr lang="en-US" sz="1200" dirty="0"/>
              <a:t>P(&lt;EOS&gt; | The …)</a:t>
            </a:r>
            <a:endParaRPr lang="en-US" sz="1200" baseline="30000" dirty="0"/>
          </a:p>
        </p:txBody>
      </p:sp>
      <p:sp>
        <p:nvSpPr>
          <p:cNvPr id="127" name="TextBox 126">
            <a:extLst>
              <a:ext uri="{FF2B5EF4-FFF2-40B4-BE49-F238E27FC236}">
                <a16:creationId xmlns:a16="http://schemas.microsoft.com/office/drawing/2014/main" id="{6CB80E98-D7B4-E43B-FCE4-15A1D3176E92}"/>
              </a:ext>
            </a:extLst>
          </p:cNvPr>
          <p:cNvSpPr txBox="1"/>
          <p:nvPr/>
        </p:nvSpPr>
        <p:spPr>
          <a:xfrm>
            <a:off x="171302" y="1104865"/>
            <a:ext cx="1234946" cy="369332"/>
          </a:xfrm>
          <a:prstGeom prst="rect">
            <a:avLst/>
          </a:prstGeom>
          <a:noFill/>
        </p:spPr>
        <p:txBody>
          <a:bodyPr wrap="square" rtlCol="0">
            <a:spAutoFit/>
          </a:bodyPr>
          <a:lstStyle/>
          <a:p>
            <a:r>
              <a:rPr lang="en-US" b="1" dirty="0"/>
              <a:t>Training:</a:t>
            </a:r>
          </a:p>
        </p:txBody>
      </p:sp>
      <p:sp>
        <p:nvSpPr>
          <p:cNvPr id="128" name="TextBox 127">
            <a:extLst>
              <a:ext uri="{FF2B5EF4-FFF2-40B4-BE49-F238E27FC236}">
                <a16:creationId xmlns:a16="http://schemas.microsoft.com/office/drawing/2014/main" id="{6AEC7CE7-C7BC-AB4E-9183-EE130E798604}"/>
              </a:ext>
            </a:extLst>
          </p:cNvPr>
          <p:cNvSpPr txBox="1"/>
          <p:nvPr/>
        </p:nvSpPr>
        <p:spPr>
          <a:xfrm>
            <a:off x="147209" y="3289512"/>
            <a:ext cx="1398672" cy="369332"/>
          </a:xfrm>
          <a:prstGeom prst="rect">
            <a:avLst/>
          </a:prstGeom>
          <a:noFill/>
        </p:spPr>
        <p:txBody>
          <a:bodyPr wrap="square" rtlCol="0">
            <a:spAutoFit/>
          </a:bodyPr>
          <a:lstStyle/>
          <a:p>
            <a:r>
              <a:rPr lang="en-US" b="1" dirty="0"/>
              <a:t>Sampling:</a:t>
            </a:r>
          </a:p>
        </p:txBody>
      </p:sp>
    </p:spTree>
    <p:extLst>
      <p:ext uri="{BB962C8B-B14F-4D97-AF65-F5344CB8AC3E}">
        <p14:creationId xmlns:p14="http://schemas.microsoft.com/office/powerpoint/2010/main" val="224923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C91C7-348C-095D-E1D6-A6966B7FF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759B0-5F72-4319-2BA2-D16BEC0DC3F9}"/>
              </a:ext>
            </a:extLst>
          </p:cNvPr>
          <p:cNvSpPr>
            <a:spLocks noGrp="1"/>
          </p:cNvSpPr>
          <p:nvPr>
            <p:ph type="title"/>
          </p:nvPr>
        </p:nvSpPr>
        <p:spPr>
          <a:xfrm>
            <a:off x="685800" y="213370"/>
            <a:ext cx="5753204" cy="490538"/>
          </a:xfrm>
        </p:spPr>
        <p:txBody>
          <a:bodyPr/>
          <a:lstStyle/>
          <a:p>
            <a:r>
              <a:rPr lang="en-US" dirty="0"/>
              <a:t>Character-Level Language Model</a:t>
            </a:r>
          </a:p>
        </p:txBody>
      </p:sp>
      <p:sp>
        <p:nvSpPr>
          <p:cNvPr id="6" name="AutoShape 2">
            <a:extLst>
              <a:ext uri="{FF2B5EF4-FFF2-40B4-BE49-F238E27FC236}">
                <a16:creationId xmlns:a16="http://schemas.microsoft.com/office/drawing/2014/main" id="{FBC9911D-B361-54AD-B696-D70CF97834BD}"/>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A3632BFA-4C57-A617-14EB-BC628B566B89}"/>
              </a:ext>
            </a:extLst>
          </p:cNvPr>
          <p:cNvSpPr txBox="1"/>
          <p:nvPr/>
        </p:nvSpPr>
        <p:spPr>
          <a:xfrm>
            <a:off x="239392" y="766926"/>
            <a:ext cx="6650677" cy="646331"/>
          </a:xfrm>
          <a:prstGeom prst="rect">
            <a:avLst/>
          </a:prstGeom>
          <a:noFill/>
          <a:ln>
            <a:noFill/>
          </a:ln>
        </p:spPr>
        <p:txBody>
          <a:bodyPr wrap="square">
            <a:spAutoFit/>
          </a:bodyPr>
          <a:lstStyle/>
          <a:p>
            <a:r>
              <a:rPr lang="en-US" dirty="0"/>
              <a:t>Vocabulary = [a, apple, …, car, …, zipper, &lt;UNK&gt;, &lt;EOS&gt;]</a:t>
            </a:r>
          </a:p>
          <a:p>
            <a:r>
              <a:rPr lang="en-US" dirty="0"/>
              <a:t>Alphabet = [a, b, c, …, z, A, B, C, …, Z, 0, 1, …, 9 ]</a:t>
            </a:r>
            <a:endParaRPr lang="en-US" dirty="0">
              <a:solidFill>
                <a:srgbClr val="FF0000"/>
              </a:solidFill>
            </a:endParaRPr>
          </a:p>
        </p:txBody>
      </p:sp>
      <p:sp>
        <p:nvSpPr>
          <p:cNvPr id="241" name="TextBox 240">
            <a:extLst>
              <a:ext uri="{FF2B5EF4-FFF2-40B4-BE49-F238E27FC236}">
                <a16:creationId xmlns:a16="http://schemas.microsoft.com/office/drawing/2014/main" id="{B437F508-C352-2351-0E26-1C438E6EFB51}"/>
              </a:ext>
            </a:extLst>
          </p:cNvPr>
          <p:cNvSpPr txBox="1"/>
          <p:nvPr/>
        </p:nvSpPr>
        <p:spPr>
          <a:xfrm>
            <a:off x="6378831" y="347311"/>
            <a:ext cx="2631727" cy="1200329"/>
          </a:xfrm>
          <a:prstGeom prst="rect">
            <a:avLst/>
          </a:prstGeom>
          <a:noFill/>
          <a:ln>
            <a:solidFill>
              <a:schemeClr val="tx1"/>
            </a:solidFill>
          </a:ln>
        </p:spPr>
        <p:txBody>
          <a:bodyPr wrap="square" rIns="0">
            <a:spAutoFit/>
          </a:bodyPr>
          <a:lstStyle/>
          <a:p>
            <a:r>
              <a:rPr lang="en-US" dirty="0"/>
              <a:t>Suppose the alphabet has 26 lower-case and 26 upper-case characters and 10 digits.</a:t>
            </a:r>
            <a:endParaRPr lang="en-US" dirty="0">
              <a:solidFill>
                <a:srgbClr val="FF0000"/>
              </a:solidFill>
            </a:endParaRPr>
          </a:p>
        </p:txBody>
      </p:sp>
      <p:grpSp>
        <p:nvGrpSpPr>
          <p:cNvPr id="8" name="Group 7">
            <a:extLst>
              <a:ext uri="{FF2B5EF4-FFF2-40B4-BE49-F238E27FC236}">
                <a16:creationId xmlns:a16="http://schemas.microsoft.com/office/drawing/2014/main" id="{45A013DF-DEBF-9BDE-A5BA-3CB2AF3EEC01}"/>
              </a:ext>
            </a:extLst>
          </p:cNvPr>
          <p:cNvGrpSpPr/>
          <p:nvPr/>
        </p:nvGrpSpPr>
        <p:grpSpPr>
          <a:xfrm>
            <a:off x="239392" y="1547640"/>
            <a:ext cx="8167479" cy="3315483"/>
            <a:chOff x="174875" y="1557713"/>
            <a:chExt cx="8167479" cy="3315483"/>
          </a:xfrm>
        </p:grpSpPr>
        <p:sp>
          <p:nvSpPr>
            <p:cNvPr id="114" name="TextBox 113">
              <a:extLst>
                <a:ext uri="{FF2B5EF4-FFF2-40B4-BE49-F238E27FC236}">
                  <a16:creationId xmlns:a16="http://schemas.microsoft.com/office/drawing/2014/main" id="{6BFA234B-BBAA-2376-69A6-BB18581D4689}"/>
                </a:ext>
              </a:extLst>
            </p:cNvPr>
            <p:cNvSpPr txBox="1"/>
            <p:nvPr/>
          </p:nvSpPr>
          <p:spPr>
            <a:xfrm>
              <a:off x="2325282" y="4503864"/>
              <a:ext cx="6017072" cy="369332"/>
            </a:xfrm>
            <a:prstGeom prst="rect">
              <a:avLst/>
            </a:prstGeom>
            <a:noFill/>
          </p:spPr>
          <p:txBody>
            <a:bodyPr wrap="square">
              <a:spAutoFit/>
            </a:bodyPr>
            <a:lstStyle/>
            <a:p>
              <a:r>
                <a:rPr lang="en-US" sz="1800" dirty="0"/>
                <a:t>V             a              s              e          &lt;EOW&gt; </a:t>
              </a:r>
              <a:endParaRPr lang="en-US" dirty="0"/>
            </a:p>
          </p:txBody>
        </p:sp>
        <p:grpSp>
          <p:nvGrpSpPr>
            <p:cNvPr id="5" name="Group 4">
              <a:extLst>
                <a:ext uri="{FF2B5EF4-FFF2-40B4-BE49-F238E27FC236}">
                  <a16:creationId xmlns:a16="http://schemas.microsoft.com/office/drawing/2014/main" id="{F4E90FCA-4A70-2E55-DD1E-329D90B419BD}"/>
                </a:ext>
              </a:extLst>
            </p:cNvPr>
            <p:cNvGrpSpPr/>
            <p:nvPr/>
          </p:nvGrpSpPr>
          <p:grpSpPr>
            <a:xfrm>
              <a:off x="1593207" y="2223842"/>
              <a:ext cx="1306468" cy="2293244"/>
              <a:chOff x="2940103" y="1799836"/>
              <a:chExt cx="1766685" cy="2951340"/>
            </a:xfrm>
          </p:grpSpPr>
          <p:grpSp>
            <p:nvGrpSpPr>
              <p:cNvPr id="113" name="Group 112">
                <a:extLst>
                  <a:ext uri="{FF2B5EF4-FFF2-40B4-BE49-F238E27FC236}">
                    <a16:creationId xmlns:a16="http://schemas.microsoft.com/office/drawing/2014/main" id="{9ABFC5D2-010A-31CD-06EE-4A25E3770EC7}"/>
                  </a:ext>
                </a:extLst>
              </p:cNvPr>
              <p:cNvGrpSpPr/>
              <p:nvPr/>
            </p:nvGrpSpPr>
            <p:grpSpPr>
              <a:xfrm>
                <a:off x="2940103" y="2497849"/>
                <a:ext cx="1306630" cy="1494612"/>
                <a:chOff x="2940103" y="2497849"/>
                <a:chExt cx="1306630" cy="1494612"/>
              </a:xfrm>
            </p:grpSpPr>
            <p:grpSp>
              <p:nvGrpSpPr>
                <p:cNvPr id="121" name="Group 120">
                  <a:extLst>
                    <a:ext uri="{FF2B5EF4-FFF2-40B4-BE49-F238E27FC236}">
                      <a16:creationId xmlns:a16="http://schemas.microsoft.com/office/drawing/2014/main" id="{71CE4ABC-0ECA-C519-0A5B-8074415D46F5}"/>
                    </a:ext>
                  </a:extLst>
                </p:cNvPr>
                <p:cNvGrpSpPr/>
                <p:nvPr/>
              </p:nvGrpSpPr>
              <p:grpSpPr>
                <a:xfrm>
                  <a:off x="3837024" y="2497849"/>
                  <a:ext cx="409709" cy="1494612"/>
                  <a:chOff x="6201526" y="1646074"/>
                  <a:chExt cx="206422" cy="846521"/>
                </a:xfrm>
              </p:grpSpPr>
              <p:sp>
                <p:nvSpPr>
                  <p:cNvPr id="123" name="Rectangle 122">
                    <a:extLst>
                      <a:ext uri="{FF2B5EF4-FFF2-40B4-BE49-F238E27FC236}">
                        <a16:creationId xmlns:a16="http://schemas.microsoft.com/office/drawing/2014/main" id="{51FD13A3-A88F-C007-759D-C50263D13823}"/>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24" name="Oval 123">
                    <a:extLst>
                      <a:ext uri="{FF2B5EF4-FFF2-40B4-BE49-F238E27FC236}">
                        <a16:creationId xmlns:a16="http://schemas.microsoft.com/office/drawing/2014/main" id="{56B11A49-284F-F507-17BC-B516EEE01DDB}"/>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5" name="Oval 124">
                    <a:extLst>
                      <a:ext uri="{FF2B5EF4-FFF2-40B4-BE49-F238E27FC236}">
                        <a16:creationId xmlns:a16="http://schemas.microsoft.com/office/drawing/2014/main" id="{CD627A16-E849-8199-48F0-513882DB6C76}"/>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6" name="Oval 125">
                    <a:extLst>
                      <a:ext uri="{FF2B5EF4-FFF2-40B4-BE49-F238E27FC236}">
                        <a16:creationId xmlns:a16="http://schemas.microsoft.com/office/drawing/2014/main" id="{E5A979BD-DB9F-30CA-8A90-D2A64205BE7B}"/>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7" name="Oval 126">
                    <a:extLst>
                      <a:ext uri="{FF2B5EF4-FFF2-40B4-BE49-F238E27FC236}">
                        <a16:creationId xmlns:a16="http://schemas.microsoft.com/office/drawing/2014/main" id="{26AADAE7-4FC7-3A5E-F368-D6A5BA3B8A74}"/>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8" name="TextBox 127">
                    <a:extLst>
                      <a:ext uri="{FF2B5EF4-FFF2-40B4-BE49-F238E27FC236}">
                        <a16:creationId xmlns:a16="http://schemas.microsoft.com/office/drawing/2014/main" id="{9718EF5E-F565-A4D0-C487-43E2DF06306A}"/>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22" name="Straight Arrow Connector 121">
                  <a:extLst>
                    <a:ext uri="{FF2B5EF4-FFF2-40B4-BE49-F238E27FC236}">
                      <a16:creationId xmlns:a16="http://schemas.microsoft.com/office/drawing/2014/main" id="{33D761A9-312B-DB8A-3EC2-20CB55DFF468}"/>
                    </a:ext>
                  </a:extLst>
                </p:cNvPr>
                <p:cNvCxnSpPr/>
                <p:nvPr/>
              </p:nvCxnSpPr>
              <p:spPr bwMode="auto">
                <a:xfrm>
                  <a:off x="2940103" y="3141316"/>
                  <a:ext cx="834398"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 name="TextBox 114">
                <a:extLst>
                  <a:ext uri="{FF2B5EF4-FFF2-40B4-BE49-F238E27FC236}">
                    <a16:creationId xmlns:a16="http://schemas.microsoft.com/office/drawing/2014/main" id="{A196E52F-D4C8-06A7-9D0D-AEE022C8B83B}"/>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&lt;1&gt;</a:t>
                </a:r>
              </a:p>
            </p:txBody>
          </p:sp>
          <p:sp>
            <p:nvSpPr>
              <p:cNvPr id="117" name="TextBox 116">
                <a:extLst>
                  <a:ext uri="{FF2B5EF4-FFF2-40B4-BE49-F238E27FC236}">
                    <a16:creationId xmlns:a16="http://schemas.microsoft.com/office/drawing/2014/main" id="{712B5D27-6546-5B4B-81D8-65090B7EDE27}"/>
                  </a:ext>
                </a:extLst>
              </p:cNvPr>
              <p:cNvSpPr txBox="1"/>
              <p:nvPr/>
            </p:nvSpPr>
            <p:spPr>
              <a:xfrm>
                <a:off x="3696861" y="1799836"/>
                <a:ext cx="685164" cy="382597"/>
              </a:xfrm>
              <a:prstGeom prst="rect">
                <a:avLst/>
              </a:prstGeom>
              <a:noFill/>
              <a:ln w="12700">
                <a:solidFill>
                  <a:schemeClr val="tx1"/>
                </a:solidFill>
              </a:ln>
            </p:spPr>
            <p:txBody>
              <a:bodyPr wrap="square" lIns="0" tIns="45720" rIns="0" bIns="34290" rtlCol="0">
                <a:spAutoFit/>
              </a:bodyPr>
              <a:lstStyle/>
              <a:p>
                <a:pPr algn="ctr"/>
                <a:r>
                  <a:rPr lang="en-US" sz="1600" dirty="0"/>
                  <a:t>Ŷ</a:t>
                </a:r>
                <a:r>
                  <a:rPr lang="en-US" sz="1600" baseline="30000" dirty="0"/>
                  <a:t>&lt;2&gt;</a:t>
                </a:r>
              </a:p>
            </p:txBody>
          </p:sp>
          <p:sp>
            <p:nvSpPr>
              <p:cNvPr id="118" name="TextBox 117">
                <a:extLst>
                  <a:ext uri="{FF2B5EF4-FFF2-40B4-BE49-F238E27FC236}">
                    <a16:creationId xmlns:a16="http://schemas.microsoft.com/office/drawing/2014/main" id="{9C381258-63CA-4A95-767F-5C287E661F1C}"/>
                  </a:ext>
                </a:extLst>
              </p:cNvPr>
              <p:cNvSpPr txBox="1"/>
              <p:nvPr/>
            </p:nvSpPr>
            <p:spPr>
              <a:xfrm>
                <a:off x="3404058" y="4374881"/>
                <a:ext cx="1302730"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&lt;2&gt;</a:t>
                </a:r>
                <a:r>
                  <a:rPr lang="en-US" sz="1600" dirty="0"/>
                  <a:t>=Y</a:t>
                </a:r>
                <a:r>
                  <a:rPr lang="en-US" sz="1600" baseline="30000" dirty="0"/>
                  <a:t>&lt;1&gt;</a:t>
                </a:r>
              </a:p>
            </p:txBody>
          </p:sp>
          <p:cxnSp>
            <p:nvCxnSpPr>
              <p:cNvPr id="119" name="Straight Arrow Connector 118">
                <a:extLst>
                  <a:ext uri="{FF2B5EF4-FFF2-40B4-BE49-F238E27FC236}">
                    <a16:creationId xmlns:a16="http://schemas.microsoft.com/office/drawing/2014/main" id="{8968549D-2660-801F-3236-C26341FF6D3F}"/>
                  </a:ext>
                </a:extLst>
              </p:cNvPr>
              <p:cNvCxnSpPr/>
              <p:nvPr/>
            </p:nvCxnSpPr>
            <p:spPr bwMode="auto">
              <a:xfrm flipV="1">
                <a:off x="4077222" y="4020578"/>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Straight Arrow Connector 119">
                <a:extLst>
                  <a:ext uri="{FF2B5EF4-FFF2-40B4-BE49-F238E27FC236}">
                    <a16:creationId xmlns:a16="http://schemas.microsoft.com/office/drawing/2014/main" id="{48606461-ACF9-6269-FEE8-7904EFC99AC2}"/>
                  </a:ext>
                </a:extLst>
              </p:cNvPr>
              <p:cNvCxnSpPr/>
              <p:nvPr/>
            </p:nvCxnSpPr>
            <p:spPr bwMode="auto">
              <a:xfrm flipV="1">
                <a:off x="4038600" y="2162097"/>
                <a:ext cx="0" cy="284876"/>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0" name="Group 159">
              <a:extLst>
                <a:ext uri="{FF2B5EF4-FFF2-40B4-BE49-F238E27FC236}">
                  <a16:creationId xmlns:a16="http://schemas.microsoft.com/office/drawing/2014/main" id="{E3A28621-7E64-C18E-46E4-F8A603516C48}"/>
                </a:ext>
              </a:extLst>
            </p:cNvPr>
            <p:cNvGrpSpPr/>
            <p:nvPr/>
          </p:nvGrpSpPr>
          <p:grpSpPr>
            <a:xfrm>
              <a:off x="308771" y="2209073"/>
              <a:ext cx="1418460" cy="2298789"/>
              <a:chOff x="1200500" y="1999542"/>
              <a:chExt cx="1418460" cy="2298789"/>
            </a:xfrm>
          </p:grpSpPr>
          <p:graphicFrame>
            <p:nvGraphicFramePr>
              <p:cNvPr id="62" name="Object 61">
                <a:extLst>
                  <a:ext uri="{FF2B5EF4-FFF2-40B4-BE49-F238E27FC236}">
                    <a16:creationId xmlns:a16="http://schemas.microsoft.com/office/drawing/2014/main" id="{26E94992-D796-58BE-D62B-D5D63B8C9A36}"/>
                  </a:ext>
                </a:extLst>
              </p:cNvPr>
              <p:cNvGraphicFramePr>
                <a:graphicFrameLocks noChangeAspect="1"/>
              </p:cNvGraphicFramePr>
              <p:nvPr/>
            </p:nvGraphicFramePr>
            <p:xfrm>
              <a:off x="1200500" y="2611429"/>
              <a:ext cx="800736" cy="314620"/>
            </p:xfrm>
            <a:graphic>
              <a:graphicData uri="http://schemas.openxmlformats.org/presentationml/2006/ole">
                <mc:AlternateContent xmlns:mc="http://schemas.openxmlformats.org/markup-compatibility/2006">
                  <mc:Choice xmlns:v="urn:schemas-microsoft-com:vml" Requires="v">
                    <p:oleObj name="Equation" r:id="rId2" imgW="596880" imgH="190440" progId="Equation.DSMT4">
                      <p:embed/>
                    </p:oleObj>
                  </mc:Choice>
                  <mc:Fallback>
                    <p:oleObj name="Equation" r:id="rId2" imgW="596880" imgH="190440" progId="Equation.DSMT4">
                      <p:embed/>
                      <p:pic>
                        <p:nvPicPr>
                          <p:cNvPr id="62" name="Object 61">
                            <a:extLst>
                              <a:ext uri="{FF2B5EF4-FFF2-40B4-BE49-F238E27FC236}">
                                <a16:creationId xmlns:a16="http://schemas.microsoft.com/office/drawing/2014/main" id="{516C1F31-1D26-729C-3F3C-46C2A33CA6ED}"/>
                              </a:ext>
                            </a:extLst>
                          </p:cNvPr>
                          <p:cNvPicPr/>
                          <p:nvPr/>
                        </p:nvPicPr>
                        <p:blipFill>
                          <a:blip r:embed="rId3"/>
                          <a:stretch>
                            <a:fillRect/>
                          </a:stretch>
                        </p:blipFill>
                        <p:spPr>
                          <a:xfrm>
                            <a:off x="1200500" y="2611429"/>
                            <a:ext cx="800736" cy="314620"/>
                          </a:xfrm>
                          <a:prstGeom prst="rect">
                            <a:avLst/>
                          </a:prstGeom>
                        </p:spPr>
                      </p:pic>
                    </p:oleObj>
                  </mc:Fallback>
                </mc:AlternateContent>
              </a:graphicData>
            </a:graphic>
          </p:graphicFrame>
          <p:grpSp>
            <p:nvGrpSpPr>
              <p:cNvPr id="129" name="Group 128">
                <a:extLst>
                  <a:ext uri="{FF2B5EF4-FFF2-40B4-BE49-F238E27FC236}">
                    <a16:creationId xmlns:a16="http://schemas.microsoft.com/office/drawing/2014/main" id="{4043087E-3160-3BC5-188A-5D5B256EF24C}"/>
                  </a:ext>
                </a:extLst>
              </p:cNvPr>
              <p:cNvGrpSpPr/>
              <p:nvPr/>
            </p:nvGrpSpPr>
            <p:grpSpPr>
              <a:xfrm>
                <a:off x="1467708" y="2551164"/>
                <a:ext cx="917177" cy="1161339"/>
                <a:chOff x="3006468" y="2497849"/>
                <a:chExt cx="1240265" cy="1494612"/>
              </a:xfrm>
            </p:grpSpPr>
            <p:grpSp>
              <p:nvGrpSpPr>
                <p:cNvPr id="135" name="Group 134">
                  <a:extLst>
                    <a:ext uri="{FF2B5EF4-FFF2-40B4-BE49-F238E27FC236}">
                      <a16:creationId xmlns:a16="http://schemas.microsoft.com/office/drawing/2014/main" id="{31CE21E1-62AA-0618-28DD-F78E04373196}"/>
                    </a:ext>
                  </a:extLst>
                </p:cNvPr>
                <p:cNvGrpSpPr/>
                <p:nvPr/>
              </p:nvGrpSpPr>
              <p:grpSpPr>
                <a:xfrm>
                  <a:off x="3837024" y="2497849"/>
                  <a:ext cx="409709" cy="1494612"/>
                  <a:chOff x="6201526" y="1646074"/>
                  <a:chExt cx="206422" cy="846521"/>
                </a:xfrm>
              </p:grpSpPr>
              <p:sp>
                <p:nvSpPr>
                  <p:cNvPr id="137" name="Rectangle 136">
                    <a:extLst>
                      <a:ext uri="{FF2B5EF4-FFF2-40B4-BE49-F238E27FC236}">
                        <a16:creationId xmlns:a16="http://schemas.microsoft.com/office/drawing/2014/main" id="{9A5A7DAC-0319-097C-0C29-1C58D7556146}"/>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38" name="Oval 137">
                    <a:extLst>
                      <a:ext uri="{FF2B5EF4-FFF2-40B4-BE49-F238E27FC236}">
                        <a16:creationId xmlns:a16="http://schemas.microsoft.com/office/drawing/2014/main" id="{77DAFB55-48C4-E335-A398-6601AD2CAA36}"/>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39" name="Oval 138">
                    <a:extLst>
                      <a:ext uri="{FF2B5EF4-FFF2-40B4-BE49-F238E27FC236}">
                        <a16:creationId xmlns:a16="http://schemas.microsoft.com/office/drawing/2014/main" id="{7080586F-B01C-DC88-148A-30ED1F8E39C6}"/>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0" name="Oval 139">
                    <a:extLst>
                      <a:ext uri="{FF2B5EF4-FFF2-40B4-BE49-F238E27FC236}">
                        <a16:creationId xmlns:a16="http://schemas.microsoft.com/office/drawing/2014/main" id="{F03593BF-2866-B37E-88BA-8978C1E9E561}"/>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1" name="Oval 140">
                    <a:extLst>
                      <a:ext uri="{FF2B5EF4-FFF2-40B4-BE49-F238E27FC236}">
                        <a16:creationId xmlns:a16="http://schemas.microsoft.com/office/drawing/2014/main" id="{93B3917A-3A81-B562-8FD9-20BA51D92B13}"/>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2" name="TextBox 141">
                    <a:extLst>
                      <a:ext uri="{FF2B5EF4-FFF2-40B4-BE49-F238E27FC236}">
                        <a16:creationId xmlns:a16="http://schemas.microsoft.com/office/drawing/2014/main" id="{AE310D38-05F1-871C-B61A-D8C85A41FA43}"/>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36" name="Straight Arrow Connector 135">
                  <a:extLst>
                    <a:ext uri="{FF2B5EF4-FFF2-40B4-BE49-F238E27FC236}">
                      <a16:creationId xmlns:a16="http://schemas.microsoft.com/office/drawing/2014/main" id="{7D97B2A5-72DF-F923-76D0-9D3E16B6E764}"/>
                    </a:ext>
                  </a:extLst>
                </p:cNvPr>
                <p:cNvCxnSpPr/>
                <p:nvPr/>
              </p:nvCxnSpPr>
              <p:spPr bwMode="auto">
                <a:xfrm>
                  <a:off x="3006468" y="3175072"/>
                  <a:ext cx="803709"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1" name="TextBox 130">
                <a:extLst>
                  <a:ext uri="{FF2B5EF4-FFF2-40B4-BE49-F238E27FC236}">
                    <a16:creationId xmlns:a16="http://schemas.microsoft.com/office/drawing/2014/main" id="{01F6A4FA-C824-C505-501B-238EFCC325D7}"/>
                  </a:ext>
                </a:extLst>
              </p:cNvPr>
              <p:cNvSpPr txBox="1"/>
              <p:nvPr/>
            </p:nvSpPr>
            <p:spPr>
              <a:xfrm>
                <a:off x="1978255" y="1999542"/>
                <a:ext cx="506679" cy="292388"/>
              </a:xfrm>
              <a:prstGeom prst="rect">
                <a:avLst/>
              </a:prstGeom>
              <a:noFill/>
              <a:ln w="12700">
                <a:solidFill>
                  <a:schemeClr val="tx1"/>
                </a:solidFill>
              </a:ln>
            </p:spPr>
            <p:txBody>
              <a:bodyPr wrap="square" lIns="0" tIns="45720" rIns="0" bIns="0" rtlCol="0" anchor="ctr" anchorCtr="0">
                <a:spAutoFit/>
              </a:bodyPr>
              <a:lstStyle/>
              <a:p>
                <a:pPr algn="ctr"/>
                <a:r>
                  <a:rPr lang="en-US" sz="1600" dirty="0"/>
                  <a:t>Ŷ</a:t>
                </a:r>
                <a:r>
                  <a:rPr lang="en-US" sz="1600" baseline="30000" dirty="0"/>
                  <a:t>&lt;1&gt;</a:t>
                </a:r>
              </a:p>
            </p:txBody>
          </p:sp>
          <p:cxnSp>
            <p:nvCxnSpPr>
              <p:cNvPr id="133" name="Straight Arrow Connector 132">
                <a:extLst>
                  <a:ext uri="{FF2B5EF4-FFF2-40B4-BE49-F238E27FC236}">
                    <a16:creationId xmlns:a16="http://schemas.microsoft.com/office/drawing/2014/main" id="{529E93CA-D2CC-E574-540A-7F79A6C40ADB}"/>
                  </a:ext>
                </a:extLst>
              </p:cNvPr>
              <p:cNvCxnSpPr/>
              <p:nvPr/>
            </p:nvCxnSpPr>
            <p:spPr bwMode="auto">
              <a:xfrm flipV="1">
                <a:off x="2259532" y="3751603"/>
                <a:ext cx="0" cy="24348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133">
                <a:extLst>
                  <a:ext uri="{FF2B5EF4-FFF2-40B4-BE49-F238E27FC236}">
                    <a16:creationId xmlns:a16="http://schemas.microsoft.com/office/drawing/2014/main" id="{017679EC-76AB-4BA3-65AD-2FA1E90569D1}"/>
                  </a:ext>
                </a:extLst>
              </p:cNvPr>
              <p:cNvCxnSpPr/>
              <p:nvPr/>
            </p:nvCxnSpPr>
            <p:spPr bwMode="auto">
              <a:xfrm flipV="1">
                <a:off x="2230971" y="2287838"/>
                <a:ext cx="0" cy="24348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59" name="Object 158">
                <a:extLst>
                  <a:ext uri="{FF2B5EF4-FFF2-40B4-BE49-F238E27FC236}">
                    <a16:creationId xmlns:a16="http://schemas.microsoft.com/office/drawing/2014/main" id="{B16A589A-6D65-1606-58AE-33DBB9C664E2}"/>
                  </a:ext>
                </a:extLst>
              </p:cNvPr>
              <p:cNvGraphicFramePr>
                <a:graphicFrameLocks noChangeAspect="1"/>
              </p:cNvGraphicFramePr>
              <p:nvPr/>
            </p:nvGraphicFramePr>
            <p:xfrm>
              <a:off x="1870299" y="4017488"/>
              <a:ext cx="748661" cy="280843"/>
            </p:xfrm>
            <a:graphic>
              <a:graphicData uri="http://schemas.openxmlformats.org/presentationml/2006/ole">
                <mc:AlternateContent xmlns:mc="http://schemas.openxmlformats.org/markup-compatibility/2006">
                  <mc:Choice xmlns:v="urn:schemas-microsoft-com:vml" Requires="v">
                    <p:oleObj name="Equation" r:id="rId4" imgW="609480" imgH="190440" progId="Equation.DSMT4">
                      <p:embed/>
                    </p:oleObj>
                  </mc:Choice>
                  <mc:Fallback>
                    <p:oleObj name="Equation" r:id="rId4" imgW="609480" imgH="190440" progId="Equation.DSMT4">
                      <p:embed/>
                      <p:pic>
                        <p:nvPicPr>
                          <p:cNvPr id="159" name="Object 158">
                            <a:extLst>
                              <a:ext uri="{FF2B5EF4-FFF2-40B4-BE49-F238E27FC236}">
                                <a16:creationId xmlns:a16="http://schemas.microsoft.com/office/drawing/2014/main" id="{E748F657-AFE2-0924-3EF8-AF41DC63C7C9}"/>
                              </a:ext>
                            </a:extLst>
                          </p:cNvPr>
                          <p:cNvPicPr/>
                          <p:nvPr/>
                        </p:nvPicPr>
                        <p:blipFill>
                          <a:blip r:embed="rId5"/>
                          <a:stretch>
                            <a:fillRect/>
                          </a:stretch>
                        </p:blipFill>
                        <p:spPr>
                          <a:xfrm>
                            <a:off x="1870299" y="4017488"/>
                            <a:ext cx="748661" cy="280843"/>
                          </a:xfrm>
                          <a:prstGeom prst="rect">
                            <a:avLst/>
                          </a:prstGeom>
                          <a:ln>
                            <a:solidFill>
                              <a:schemeClr val="tx1"/>
                            </a:solidFill>
                          </a:ln>
                        </p:spPr>
                      </p:pic>
                    </p:oleObj>
                  </mc:Fallback>
                </mc:AlternateContent>
              </a:graphicData>
            </a:graphic>
          </p:graphicFrame>
        </p:grpSp>
        <p:grpSp>
          <p:nvGrpSpPr>
            <p:cNvPr id="163" name="Group 162">
              <a:extLst>
                <a:ext uri="{FF2B5EF4-FFF2-40B4-BE49-F238E27FC236}">
                  <a16:creationId xmlns:a16="http://schemas.microsoft.com/office/drawing/2014/main" id="{72A98984-B7F1-B5AB-81FB-2A4958A73E7F}"/>
                </a:ext>
              </a:extLst>
            </p:cNvPr>
            <p:cNvGrpSpPr/>
            <p:nvPr/>
          </p:nvGrpSpPr>
          <p:grpSpPr>
            <a:xfrm>
              <a:off x="2590803" y="2211782"/>
              <a:ext cx="1371600" cy="2317693"/>
              <a:chOff x="2836597" y="1791807"/>
              <a:chExt cx="1854761" cy="2982805"/>
            </a:xfrm>
          </p:grpSpPr>
          <p:grpSp>
            <p:nvGrpSpPr>
              <p:cNvPr id="164" name="Group 163">
                <a:extLst>
                  <a:ext uri="{FF2B5EF4-FFF2-40B4-BE49-F238E27FC236}">
                    <a16:creationId xmlns:a16="http://schemas.microsoft.com/office/drawing/2014/main" id="{69D27410-4B4C-DC94-EFBA-D5A457FB4212}"/>
                  </a:ext>
                </a:extLst>
              </p:cNvPr>
              <p:cNvGrpSpPr/>
              <p:nvPr/>
            </p:nvGrpSpPr>
            <p:grpSpPr>
              <a:xfrm>
                <a:off x="2836597" y="2497849"/>
                <a:ext cx="1410136" cy="1494612"/>
                <a:chOff x="2836597" y="2497849"/>
                <a:chExt cx="1410136" cy="1494612"/>
              </a:xfrm>
            </p:grpSpPr>
            <p:grpSp>
              <p:nvGrpSpPr>
                <p:cNvPr id="170" name="Group 169">
                  <a:extLst>
                    <a:ext uri="{FF2B5EF4-FFF2-40B4-BE49-F238E27FC236}">
                      <a16:creationId xmlns:a16="http://schemas.microsoft.com/office/drawing/2014/main" id="{DAAD2589-9695-66FE-08AB-1297CEDD485B}"/>
                    </a:ext>
                  </a:extLst>
                </p:cNvPr>
                <p:cNvGrpSpPr/>
                <p:nvPr/>
              </p:nvGrpSpPr>
              <p:grpSpPr>
                <a:xfrm>
                  <a:off x="3837024" y="2497849"/>
                  <a:ext cx="409709" cy="1494612"/>
                  <a:chOff x="6201526" y="1646074"/>
                  <a:chExt cx="206422" cy="846521"/>
                </a:xfrm>
              </p:grpSpPr>
              <p:sp>
                <p:nvSpPr>
                  <p:cNvPr id="172" name="Rectangle 171">
                    <a:extLst>
                      <a:ext uri="{FF2B5EF4-FFF2-40B4-BE49-F238E27FC236}">
                        <a16:creationId xmlns:a16="http://schemas.microsoft.com/office/drawing/2014/main" id="{0454D16E-DD18-0DE0-2605-12DFF148DB39}"/>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73" name="Oval 172">
                    <a:extLst>
                      <a:ext uri="{FF2B5EF4-FFF2-40B4-BE49-F238E27FC236}">
                        <a16:creationId xmlns:a16="http://schemas.microsoft.com/office/drawing/2014/main" id="{9F6033BA-B29B-02DF-E0EF-0CDA84EED7CE}"/>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4" name="Oval 173">
                    <a:extLst>
                      <a:ext uri="{FF2B5EF4-FFF2-40B4-BE49-F238E27FC236}">
                        <a16:creationId xmlns:a16="http://schemas.microsoft.com/office/drawing/2014/main" id="{EE986C0F-04ED-5B23-3700-3617AD0885F2}"/>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5" name="Oval 174">
                    <a:extLst>
                      <a:ext uri="{FF2B5EF4-FFF2-40B4-BE49-F238E27FC236}">
                        <a16:creationId xmlns:a16="http://schemas.microsoft.com/office/drawing/2014/main" id="{B136469D-C183-A56E-4F69-7BFEFA8228D2}"/>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6" name="Oval 175">
                    <a:extLst>
                      <a:ext uri="{FF2B5EF4-FFF2-40B4-BE49-F238E27FC236}">
                        <a16:creationId xmlns:a16="http://schemas.microsoft.com/office/drawing/2014/main" id="{EA23C187-7773-FF53-8167-8AB173BD5C9B}"/>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7" name="TextBox 176">
                    <a:extLst>
                      <a:ext uri="{FF2B5EF4-FFF2-40B4-BE49-F238E27FC236}">
                        <a16:creationId xmlns:a16="http://schemas.microsoft.com/office/drawing/2014/main" id="{8D74C024-B9DC-9488-6FE3-2AA044A440A0}"/>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71" name="Straight Arrow Connector 170">
                  <a:extLst>
                    <a:ext uri="{FF2B5EF4-FFF2-40B4-BE49-F238E27FC236}">
                      <a16:creationId xmlns:a16="http://schemas.microsoft.com/office/drawing/2014/main" id="{970D1044-94DD-AD53-3EA4-CA38F5C46123}"/>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 name="TextBox 164">
                <a:extLst>
                  <a:ext uri="{FF2B5EF4-FFF2-40B4-BE49-F238E27FC236}">
                    <a16:creationId xmlns:a16="http://schemas.microsoft.com/office/drawing/2014/main" id="{6745297B-7381-AF1E-A98E-F39F0656154F}"/>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&lt;2&gt;</a:t>
                </a:r>
              </a:p>
            </p:txBody>
          </p:sp>
          <p:sp>
            <p:nvSpPr>
              <p:cNvPr id="166" name="TextBox 165">
                <a:extLst>
                  <a:ext uri="{FF2B5EF4-FFF2-40B4-BE49-F238E27FC236}">
                    <a16:creationId xmlns:a16="http://schemas.microsoft.com/office/drawing/2014/main" id="{CC772467-5365-2A43-5EC2-41D242D431ED}"/>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&lt;3&gt;</a:t>
                </a:r>
              </a:p>
            </p:txBody>
          </p:sp>
          <p:sp>
            <p:nvSpPr>
              <p:cNvPr id="167" name="TextBox 166">
                <a:extLst>
                  <a:ext uri="{FF2B5EF4-FFF2-40B4-BE49-F238E27FC236}">
                    <a16:creationId xmlns:a16="http://schemas.microsoft.com/office/drawing/2014/main" id="{A1D921E6-8009-9D80-B472-FB86747AF9E4}"/>
                  </a:ext>
                </a:extLst>
              </p:cNvPr>
              <p:cNvSpPr txBox="1"/>
              <p:nvPr/>
            </p:nvSpPr>
            <p:spPr>
              <a:xfrm>
                <a:off x="3388628" y="4398317"/>
                <a:ext cx="1302730"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&lt;3&gt;</a:t>
                </a:r>
                <a:r>
                  <a:rPr lang="en-US" sz="1600" dirty="0"/>
                  <a:t>=Y</a:t>
                </a:r>
                <a:r>
                  <a:rPr lang="en-US" sz="1600" baseline="30000" dirty="0"/>
                  <a:t>&lt;2&gt;</a:t>
                </a:r>
              </a:p>
            </p:txBody>
          </p:sp>
          <p:cxnSp>
            <p:nvCxnSpPr>
              <p:cNvPr id="168" name="Straight Arrow Connector 167">
                <a:extLst>
                  <a:ext uri="{FF2B5EF4-FFF2-40B4-BE49-F238E27FC236}">
                    <a16:creationId xmlns:a16="http://schemas.microsoft.com/office/drawing/2014/main" id="{08527FA3-E1F8-B7A5-2E47-7E15C2B7A85D}"/>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Arrow Connector 168">
                <a:extLst>
                  <a:ext uri="{FF2B5EF4-FFF2-40B4-BE49-F238E27FC236}">
                    <a16:creationId xmlns:a16="http://schemas.microsoft.com/office/drawing/2014/main" id="{EDCABA5B-6F99-2F60-ACA3-D42349DAE371}"/>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5" name="Group 194">
              <a:extLst>
                <a:ext uri="{FF2B5EF4-FFF2-40B4-BE49-F238E27FC236}">
                  <a16:creationId xmlns:a16="http://schemas.microsoft.com/office/drawing/2014/main" id="{C4390A80-A82C-3FF5-24B9-E2A4A9715803}"/>
                </a:ext>
              </a:extLst>
            </p:cNvPr>
            <p:cNvGrpSpPr/>
            <p:nvPr/>
          </p:nvGrpSpPr>
          <p:grpSpPr>
            <a:xfrm>
              <a:off x="3673567" y="2199393"/>
              <a:ext cx="1371600" cy="2317693"/>
              <a:chOff x="2836597" y="1791807"/>
              <a:chExt cx="1854761" cy="2982805"/>
            </a:xfrm>
          </p:grpSpPr>
          <p:grpSp>
            <p:nvGrpSpPr>
              <p:cNvPr id="196" name="Group 195">
                <a:extLst>
                  <a:ext uri="{FF2B5EF4-FFF2-40B4-BE49-F238E27FC236}">
                    <a16:creationId xmlns:a16="http://schemas.microsoft.com/office/drawing/2014/main" id="{F1C3DDBC-C47F-36D2-8DF5-36BD73317763}"/>
                  </a:ext>
                </a:extLst>
              </p:cNvPr>
              <p:cNvGrpSpPr/>
              <p:nvPr/>
            </p:nvGrpSpPr>
            <p:grpSpPr>
              <a:xfrm>
                <a:off x="2836597" y="2497849"/>
                <a:ext cx="1410136" cy="1494612"/>
                <a:chOff x="2836597" y="2497849"/>
                <a:chExt cx="1410136" cy="1494612"/>
              </a:xfrm>
            </p:grpSpPr>
            <p:grpSp>
              <p:nvGrpSpPr>
                <p:cNvPr id="202" name="Group 201">
                  <a:extLst>
                    <a:ext uri="{FF2B5EF4-FFF2-40B4-BE49-F238E27FC236}">
                      <a16:creationId xmlns:a16="http://schemas.microsoft.com/office/drawing/2014/main" id="{7A6E3750-5952-F240-B2A0-88C5CDB93696}"/>
                    </a:ext>
                  </a:extLst>
                </p:cNvPr>
                <p:cNvGrpSpPr/>
                <p:nvPr/>
              </p:nvGrpSpPr>
              <p:grpSpPr>
                <a:xfrm>
                  <a:off x="3837024" y="2497849"/>
                  <a:ext cx="409709" cy="1494612"/>
                  <a:chOff x="6201526" y="1646074"/>
                  <a:chExt cx="206422" cy="846521"/>
                </a:xfrm>
              </p:grpSpPr>
              <p:sp>
                <p:nvSpPr>
                  <p:cNvPr id="204" name="Rectangle 203">
                    <a:extLst>
                      <a:ext uri="{FF2B5EF4-FFF2-40B4-BE49-F238E27FC236}">
                        <a16:creationId xmlns:a16="http://schemas.microsoft.com/office/drawing/2014/main" id="{71CCDBDA-27C7-3563-E9BF-D1D7FE194257}"/>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05" name="Oval 204">
                    <a:extLst>
                      <a:ext uri="{FF2B5EF4-FFF2-40B4-BE49-F238E27FC236}">
                        <a16:creationId xmlns:a16="http://schemas.microsoft.com/office/drawing/2014/main" id="{29EBA6D4-E183-ABB0-4C5E-6871A81F395D}"/>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6" name="Oval 205">
                    <a:extLst>
                      <a:ext uri="{FF2B5EF4-FFF2-40B4-BE49-F238E27FC236}">
                        <a16:creationId xmlns:a16="http://schemas.microsoft.com/office/drawing/2014/main" id="{EB024A54-020F-3A14-E7C5-3817235F0E84}"/>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7" name="Oval 206">
                    <a:extLst>
                      <a:ext uri="{FF2B5EF4-FFF2-40B4-BE49-F238E27FC236}">
                        <a16:creationId xmlns:a16="http://schemas.microsoft.com/office/drawing/2014/main" id="{19170EF4-1A8A-9219-B61C-6A535EE5545B}"/>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8" name="Oval 207">
                    <a:extLst>
                      <a:ext uri="{FF2B5EF4-FFF2-40B4-BE49-F238E27FC236}">
                        <a16:creationId xmlns:a16="http://schemas.microsoft.com/office/drawing/2014/main" id="{2123BEE6-6E50-E444-D822-09348ADD3D9B}"/>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9" name="TextBox 208">
                    <a:extLst>
                      <a:ext uri="{FF2B5EF4-FFF2-40B4-BE49-F238E27FC236}">
                        <a16:creationId xmlns:a16="http://schemas.microsoft.com/office/drawing/2014/main" id="{0552F723-31DC-F246-A8AB-CF80A1367ED6}"/>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203" name="Straight Arrow Connector 202">
                  <a:extLst>
                    <a:ext uri="{FF2B5EF4-FFF2-40B4-BE49-F238E27FC236}">
                      <a16:creationId xmlns:a16="http://schemas.microsoft.com/office/drawing/2014/main" id="{E3A200D0-8D47-34B7-9834-2EE7A49B03D3}"/>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7" name="TextBox 196">
                <a:extLst>
                  <a:ext uri="{FF2B5EF4-FFF2-40B4-BE49-F238E27FC236}">
                    <a16:creationId xmlns:a16="http://schemas.microsoft.com/office/drawing/2014/main" id="{DC660274-11D2-4FD4-27F7-331B1178DAE8}"/>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&lt;3&gt;</a:t>
                </a:r>
              </a:p>
            </p:txBody>
          </p:sp>
          <p:sp>
            <p:nvSpPr>
              <p:cNvPr id="198" name="TextBox 197">
                <a:extLst>
                  <a:ext uri="{FF2B5EF4-FFF2-40B4-BE49-F238E27FC236}">
                    <a16:creationId xmlns:a16="http://schemas.microsoft.com/office/drawing/2014/main" id="{F9B92A0A-CBE9-75C6-2EDC-A07857383997}"/>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&lt;4&gt;</a:t>
                </a:r>
              </a:p>
            </p:txBody>
          </p:sp>
          <p:sp>
            <p:nvSpPr>
              <p:cNvPr id="199" name="TextBox 198">
                <a:extLst>
                  <a:ext uri="{FF2B5EF4-FFF2-40B4-BE49-F238E27FC236}">
                    <a16:creationId xmlns:a16="http://schemas.microsoft.com/office/drawing/2014/main" id="{06A15023-369A-7CAB-20F6-4DBF36C2FE1B}"/>
                  </a:ext>
                </a:extLst>
              </p:cNvPr>
              <p:cNvSpPr txBox="1"/>
              <p:nvPr/>
            </p:nvSpPr>
            <p:spPr>
              <a:xfrm>
                <a:off x="3388628" y="4398317"/>
                <a:ext cx="1302730"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&lt;4&gt;</a:t>
                </a:r>
                <a:r>
                  <a:rPr lang="en-US" sz="1600" dirty="0"/>
                  <a:t>=Y</a:t>
                </a:r>
                <a:r>
                  <a:rPr lang="en-US" sz="1600" baseline="30000" dirty="0"/>
                  <a:t>&lt;3&gt;</a:t>
                </a:r>
              </a:p>
            </p:txBody>
          </p:sp>
          <p:cxnSp>
            <p:nvCxnSpPr>
              <p:cNvPr id="200" name="Straight Arrow Connector 199">
                <a:extLst>
                  <a:ext uri="{FF2B5EF4-FFF2-40B4-BE49-F238E27FC236}">
                    <a16:creationId xmlns:a16="http://schemas.microsoft.com/office/drawing/2014/main" id="{61DC0DB1-006E-5E80-326E-A91AF2D74895}"/>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Straight Arrow Connector 200">
                <a:extLst>
                  <a:ext uri="{FF2B5EF4-FFF2-40B4-BE49-F238E27FC236}">
                    <a16:creationId xmlns:a16="http://schemas.microsoft.com/office/drawing/2014/main" id="{D6475B08-5C2A-1B50-EB13-281F2FCC4352}"/>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0" name="Group 209">
              <a:extLst>
                <a:ext uri="{FF2B5EF4-FFF2-40B4-BE49-F238E27FC236}">
                  <a16:creationId xmlns:a16="http://schemas.microsoft.com/office/drawing/2014/main" id="{370E502A-4B61-9E88-862E-842F422D43D1}"/>
                </a:ext>
              </a:extLst>
            </p:cNvPr>
            <p:cNvGrpSpPr/>
            <p:nvPr/>
          </p:nvGrpSpPr>
          <p:grpSpPr>
            <a:xfrm>
              <a:off x="4753523" y="2189553"/>
              <a:ext cx="1371600" cy="2317693"/>
              <a:chOff x="2836597" y="1791807"/>
              <a:chExt cx="1854761" cy="2982805"/>
            </a:xfrm>
          </p:grpSpPr>
          <p:grpSp>
            <p:nvGrpSpPr>
              <p:cNvPr id="211" name="Group 210">
                <a:extLst>
                  <a:ext uri="{FF2B5EF4-FFF2-40B4-BE49-F238E27FC236}">
                    <a16:creationId xmlns:a16="http://schemas.microsoft.com/office/drawing/2014/main" id="{01EE8AC6-A47E-086A-6905-5D618ECEC903}"/>
                  </a:ext>
                </a:extLst>
              </p:cNvPr>
              <p:cNvGrpSpPr/>
              <p:nvPr/>
            </p:nvGrpSpPr>
            <p:grpSpPr>
              <a:xfrm>
                <a:off x="2836597" y="2497849"/>
                <a:ext cx="1410136" cy="1494612"/>
                <a:chOff x="2836597" y="2497849"/>
                <a:chExt cx="1410136" cy="1494612"/>
              </a:xfrm>
            </p:grpSpPr>
            <p:grpSp>
              <p:nvGrpSpPr>
                <p:cNvPr id="217" name="Group 216">
                  <a:extLst>
                    <a:ext uri="{FF2B5EF4-FFF2-40B4-BE49-F238E27FC236}">
                      <a16:creationId xmlns:a16="http://schemas.microsoft.com/office/drawing/2014/main" id="{EE7ED958-B8CB-2594-5880-4E51CBBC6FE6}"/>
                    </a:ext>
                  </a:extLst>
                </p:cNvPr>
                <p:cNvGrpSpPr/>
                <p:nvPr/>
              </p:nvGrpSpPr>
              <p:grpSpPr>
                <a:xfrm>
                  <a:off x="3837024" y="2497849"/>
                  <a:ext cx="409709" cy="1494612"/>
                  <a:chOff x="6201526" y="1646074"/>
                  <a:chExt cx="206422" cy="846521"/>
                </a:xfrm>
              </p:grpSpPr>
              <p:sp>
                <p:nvSpPr>
                  <p:cNvPr id="219" name="Rectangle 218">
                    <a:extLst>
                      <a:ext uri="{FF2B5EF4-FFF2-40B4-BE49-F238E27FC236}">
                        <a16:creationId xmlns:a16="http://schemas.microsoft.com/office/drawing/2014/main" id="{512C6386-056C-560F-5030-E52B36A2831F}"/>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20" name="Oval 219">
                    <a:extLst>
                      <a:ext uri="{FF2B5EF4-FFF2-40B4-BE49-F238E27FC236}">
                        <a16:creationId xmlns:a16="http://schemas.microsoft.com/office/drawing/2014/main" id="{6A19AD9D-D490-0361-2756-C20ECABC9A5B}"/>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1" name="Oval 220">
                    <a:extLst>
                      <a:ext uri="{FF2B5EF4-FFF2-40B4-BE49-F238E27FC236}">
                        <a16:creationId xmlns:a16="http://schemas.microsoft.com/office/drawing/2014/main" id="{AD80955F-640F-3850-3706-4A380C2B42FB}"/>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2" name="Oval 221">
                    <a:extLst>
                      <a:ext uri="{FF2B5EF4-FFF2-40B4-BE49-F238E27FC236}">
                        <a16:creationId xmlns:a16="http://schemas.microsoft.com/office/drawing/2014/main" id="{06B7D34B-C6A2-C387-4753-092D2C18AD61}"/>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3" name="Oval 222">
                    <a:extLst>
                      <a:ext uri="{FF2B5EF4-FFF2-40B4-BE49-F238E27FC236}">
                        <a16:creationId xmlns:a16="http://schemas.microsoft.com/office/drawing/2014/main" id="{59C240D4-199E-63D4-F354-194006C970EA}"/>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4" name="TextBox 223">
                    <a:extLst>
                      <a:ext uri="{FF2B5EF4-FFF2-40B4-BE49-F238E27FC236}">
                        <a16:creationId xmlns:a16="http://schemas.microsoft.com/office/drawing/2014/main" id="{F39F2775-74DB-A4A2-2446-4A38B998F9A4}"/>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218" name="Straight Arrow Connector 217">
                  <a:extLst>
                    <a:ext uri="{FF2B5EF4-FFF2-40B4-BE49-F238E27FC236}">
                      <a16:creationId xmlns:a16="http://schemas.microsoft.com/office/drawing/2014/main" id="{9702A072-4663-4BD9-2544-A0219D418E45}"/>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2" name="TextBox 211">
                <a:extLst>
                  <a:ext uri="{FF2B5EF4-FFF2-40B4-BE49-F238E27FC236}">
                    <a16:creationId xmlns:a16="http://schemas.microsoft.com/office/drawing/2014/main" id="{69572CBB-1834-9408-9062-ACF1EB4C048D}"/>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&lt;4&gt;</a:t>
                </a:r>
              </a:p>
            </p:txBody>
          </p:sp>
          <p:sp>
            <p:nvSpPr>
              <p:cNvPr id="213" name="TextBox 212">
                <a:extLst>
                  <a:ext uri="{FF2B5EF4-FFF2-40B4-BE49-F238E27FC236}">
                    <a16:creationId xmlns:a16="http://schemas.microsoft.com/office/drawing/2014/main" id="{5F3D6B69-F27A-2BB8-9240-C60F478A63BF}"/>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&lt;5&gt;</a:t>
                </a:r>
              </a:p>
            </p:txBody>
          </p:sp>
          <p:sp>
            <p:nvSpPr>
              <p:cNvPr id="214" name="TextBox 213">
                <a:extLst>
                  <a:ext uri="{FF2B5EF4-FFF2-40B4-BE49-F238E27FC236}">
                    <a16:creationId xmlns:a16="http://schemas.microsoft.com/office/drawing/2014/main" id="{7B758E15-3D17-074B-BEE1-6D7F615EBF52}"/>
                  </a:ext>
                </a:extLst>
              </p:cNvPr>
              <p:cNvSpPr txBox="1"/>
              <p:nvPr/>
            </p:nvSpPr>
            <p:spPr>
              <a:xfrm>
                <a:off x="3388628" y="4398317"/>
                <a:ext cx="1302730"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&lt;5&gt;</a:t>
                </a:r>
                <a:r>
                  <a:rPr lang="en-US" sz="1600" dirty="0"/>
                  <a:t>=Y</a:t>
                </a:r>
                <a:r>
                  <a:rPr lang="en-US" sz="1600" baseline="30000" dirty="0"/>
                  <a:t>&lt;4&gt;</a:t>
                </a:r>
              </a:p>
            </p:txBody>
          </p:sp>
          <p:cxnSp>
            <p:nvCxnSpPr>
              <p:cNvPr id="215" name="Straight Arrow Connector 214">
                <a:extLst>
                  <a:ext uri="{FF2B5EF4-FFF2-40B4-BE49-F238E27FC236}">
                    <a16:creationId xmlns:a16="http://schemas.microsoft.com/office/drawing/2014/main" id="{3D7EC701-90C1-952B-3687-7FE3CAE92158}"/>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Straight Arrow Connector 215">
                <a:extLst>
                  <a:ext uri="{FF2B5EF4-FFF2-40B4-BE49-F238E27FC236}">
                    <a16:creationId xmlns:a16="http://schemas.microsoft.com/office/drawing/2014/main" id="{72F33A0E-F612-E8C9-654B-A23A57BE25D6}"/>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0" name="TextBox 239">
              <a:extLst>
                <a:ext uri="{FF2B5EF4-FFF2-40B4-BE49-F238E27FC236}">
                  <a16:creationId xmlns:a16="http://schemas.microsoft.com/office/drawing/2014/main" id="{A634A69F-0125-A466-957B-ECDA38A98143}"/>
                </a:ext>
              </a:extLst>
            </p:cNvPr>
            <p:cNvSpPr txBox="1"/>
            <p:nvPr/>
          </p:nvSpPr>
          <p:spPr>
            <a:xfrm>
              <a:off x="174875" y="1557713"/>
              <a:ext cx="1715255" cy="477054"/>
            </a:xfrm>
            <a:prstGeom prst="rect">
              <a:avLst/>
            </a:prstGeom>
            <a:noFill/>
            <a:ln w="12700">
              <a:noFill/>
            </a:ln>
          </p:spPr>
          <p:txBody>
            <a:bodyPr wrap="square" lIns="0" tIns="45720" rIns="0" bIns="0" rtlCol="0" anchor="ctr" anchorCtr="0">
              <a:spAutoFit/>
            </a:bodyPr>
            <a:lstStyle/>
            <a:p>
              <a:pPr algn="ctr"/>
              <a:r>
                <a:rPr lang="en-US" sz="1400" dirty="0"/>
                <a:t>P(V| …) from all 62 alphabet symbols</a:t>
              </a:r>
              <a:endParaRPr lang="en-US" sz="1400" baseline="30000" dirty="0"/>
            </a:p>
          </p:txBody>
        </p:sp>
        <p:sp>
          <p:nvSpPr>
            <p:cNvPr id="242" name="TextBox 241">
              <a:extLst>
                <a:ext uri="{FF2B5EF4-FFF2-40B4-BE49-F238E27FC236}">
                  <a16:creationId xmlns:a16="http://schemas.microsoft.com/office/drawing/2014/main" id="{807F6761-5162-9632-EC0F-A5C5E7AD99A8}"/>
                </a:ext>
              </a:extLst>
            </p:cNvPr>
            <p:cNvSpPr txBox="1"/>
            <p:nvPr/>
          </p:nvSpPr>
          <p:spPr>
            <a:xfrm>
              <a:off x="1819620" y="1592662"/>
              <a:ext cx="1074139" cy="261610"/>
            </a:xfrm>
            <a:prstGeom prst="rect">
              <a:avLst/>
            </a:prstGeom>
            <a:noFill/>
            <a:ln w="12700">
              <a:noFill/>
            </a:ln>
          </p:spPr>
          <p:txBody>
            <a:bodyPr wrap="square" lIns="0" tIns="45720" rIns="0" bIns="0" rtlCol="0" anchor="ctr" anchorCtr="0">
              <a:spAutoFit/>
            </a:bodyPr>
            <a:lstStyle/>
            <a:p>
              <a:pPr algn="ctr"/>
              <a:r>
                <a:rPr lang="en-US" sz="1400" dirty="0"/>
                <a:t>P(a | V</a:t>
              </a:r>
              <a:endParaRPr lang="en-US" sz="1400" baseline="30000" dirty="0"/>
            </a:p>
          </p:txBody>
        </p:sp>
        <p:sp>
          <p:nvSpPr>
            <p:cNvPr id="243" name="TextBox 242">
              <a:extLst>
                <a:ext uri="{FF2B5EF4-FFF2-40B4-BE49-F238E27FC236}">
                  <a16:creationId xmlns:a16="http://schemas.microsoft.com/office/drawing/2014/main" id="{6B4BB283-57D7-1CBE-5184-A9AB2D31CA30}"/>
                </a:ext>
              </a:extLst>
            </p:cNvPr>
            <p:cNvSpPr txBox="1"/>
            <p:nvPr/>
          </p:nvSpPr>
          <p:spPr>
            <a:xfrm>
              <a:off x="2868010" y="1577217"/>
              <a:ext cx="921851" cy="261610"/>
            </a:xfrm>
            <a:prstGeom prst="rect">
              <a:avLst/>
            </a:prstGeom>
            <a:noFill/>
            <a:ln w="12700">
              <a:noFill/>
            </a:ln>
          </p:spPr>
          <p:txBody>
            <a:bodyPr wrap="square" lIns="0" tIns="45720" rIns="0" bIns="0" rtlCol="0" anchor="ctr" anchorCtr="0">
              <a:spAutoFit/>
            </a:bodyPr>
            <a:lstStyle/>
            <a:p>
              <a:pPr algn="ctr"/>
              <a:r>
                <a:rPr lang="en-US" sz="1400" dirty="0"/>
                <a:t>P(s | Va)</a:t>
              </a:r>
              <a:endParaRPr lang="en-US" sz="1400" baseline="30000" dirty="0"/>
            </a:p>
          </p:txBody>
        </p:sp>
        <p:sp>
          <p:nvSpPr>
            <p:cNvPr id="244" name="TextBox 243">
              <a:extLst>
                <a:ext uri="{FF2B5EF4-FFF2-40B4-BE49-F238E27FC236}">
                  <a16:creationId xmlns:a16="http://schemas.microsoft.com/office/drawing/2014/main" id="{AF1E99AC-F856-7FEE-9122-EA89063B7F7F}"/>
                </a:ext>
              </a:extLst>
            </p:cNvPr>
            <p:cNvSpPr txBox="1"/>
            <p:nvPr/>
          </p:nvSpPr>
          <p:spPr>
            <a:xfrm>
              <a:off x="3982438" y="1597223"/>
              <a:ext cx="950621" cy="261610"/>
            </a:xfrm>
            <a:prstGeom prst="rect">
              <a:avLst/>
            </a:prstGeom>
            <a:noFill/>
            <a:ln w="12700">
              <a:noFill/>
            </a:ln>
          </p:spPr>
          <p:txBody>
            <a:bodyPr wrap="square" lIns="0" tIns="45720" rIns="0" bIns="0" rtlCol="0" anchor="ctr" anchorCtr="0">
              <a:spAutoFit/>
            </a:bodyPr>
            <a:lstStyle/>
            <a:p>
              <a:pPr algn="ctr"/>
              <a:r>
                <a:rPr lang="en-US" sz="1400" dirty="0"/>
                <a:t>P(e | Vas)</a:t>
              </a:r>
              <a:endParaRPr lang="en-US" sz="1400" baseline="30000" dirty="0"/>
            </a:p>
          </p:txBody>
        </p:sp>
        <p:grpSp>
          <p:nvGrpSpPr>
            <p:cNvPr id="263" name="Group 262">
              <a:extLst>
                <a:ext uri="{FF2B5EF4-FFF2-40B4-BE49-F238E27FC236}">
                  <a16:creationId xmlns:a16="http://schemas.microsoft.com/office/drawing/2014/main" id="{A5EF1B68-E2D5-EC14-CEA3-650B9752A093}"/>
                </a:ext>
              </a:extLst>
            </p:cNvPr>
            <p:cNvGrpSpPr/>
            <p:nvPr/>
          </p:nvGrpSpPr>
          <p:grpSpPr>
            <a:xfrm>
              <a:off x="5867400" y="2216069"/>
              <a:ext cx="1827293" cy="2289124"/>
              <a:chOff x="7014200" y="1961620"/>
              <a:chExt cx="1827293" cy="2289124"/>
            </a:xfrm>
          </p:grpSpPr>
          <p:grpSp>
            <p:nvGrpSpPr>
              <p:cNvPr id="248" name="Group 247">
                <a:extLst>
                  <a:ext uri="{FF2B5EF4-FFF2-40B4-BE49-F238E27FC236}">
                    <a16:creationId xmlns:a16="http://schemas.microsoft.com/office/drawing/2014/main" id="{4BF4FC82-F5F6-597A-3A77-ABF619BF80A9}"/>
                  </a:ext>
                </a:extLst>
              </p:cNvPr>
              <p:cNvGrpSpPr/>
              <p:nvPr/>
            </p:nvGrpSpPr>
            <p:grpSpPr>
              <a:xfrm>
                <a:off x="7014200" y="2481658"/>
                <a:ext cx="1042799" cy="1161340"/>
                <a:chOff x="2836597" y="2497849"/>
                <a:chExt cx="1410136" cy="1494612"/>
              </a:xfrm>
            </p:grpSpPr>
            <p:grpSp>
              <p:nvGrpSpPr>
                <p:cNvPr id="254" name="Group 253">
                  <a:extLst>
                    <a:ext uri="{FF2B5EF4-FFF2-40B4-BE49-F238E27FC236}">
                      <a16:creationId xmlns:a16="http://schemas.microsoft.com/office/drawing/2014/main" id="{C8494B9A-C4A3-D96C-D5DB-98F4EEB20813}"/>
                    </a:ext>
                  </a:extLst>
                </p:cNvPr>
                <p:cNvGrpSpPr/>
                <p:nvPr/>
              </p:nvGrpSpPr>
              <p:grpSpPr>
                <a:xfrm>
                  <a:off x="3837024" y="2497849"/>
                  <a:ext cx="409709" cy="1494612"/>
                  <a:chOff x="6201526" y="1646074"/>
                  <a:chExt cx="206422" cy="846521"/>
                </a:xfrm>
              </p:grpSpPr>
              <p:sp>
                <p:nvSpPr>
                  <p:cNvPr id="256" name="Rectangle 255">
                    <a:extLst>
                      <a:ext uri="{FF2B5EF4-FFF2-40B4-BE49-F238E27FC236}">
                        <a16:creationId xmlns:a16="http://schemas.microsoft.com/office/drawing/2014/main" id="{EDD3B67A-D5C6-03BA-CD6E-E1DD7D333D6B}"/>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57" name="Oval 256">
                    <a:extLst>
                      <a:ext uri="{FF2B5EF4-FFF2-40B4-BE49-F238E27FC236}">
                        <a16:creationId xmlns:a16="http://schemas.microsoft.com/office/drawing/2014/main" id="{0B1587E4-D0FD-4B14-4968-F7971F443026}"/>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58" name="Oval 257">
                    <a:extLst>
                      <a:ext uri="{FF2B5EF4-FFF2-40B4-BE49-F238E27FC236}">
                        <a16:creationId xmlns:a16="http://schemas.microsoft.com/office/drawing/2014/main" id="{AC57C9D7-F62C-1DE3-3758-F7F1BED49D2E}"/>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59" name="Oval 258">
                    <a:extLst>
                      <a:ext uri="{FF2B5EF4-FFF2-40B4-BE49-F238E27FC236}">
                        <a16:creationId xmlns:a16="http://schemas.microsoft.com/office/drawing/2014/main" id="{00E9D614-BB09-F535-58C1-33B3B5260108}"/>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60" name="Oval 259">
                    <a:extLst>
                      <a:ext uri="{FF2B5EF4-FFF2-40B4-BE49-F238E27FC236}">
                        <a16:creationId xmlns:a16="http://schemas.microsoft.com/office/drawing/2014/main" id="{8740A139-E2AF-8FCE-1C9F-66CF74A3429F}"/>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61" name="TextBox 260">
                    <a:extLst>
                      <a:ext uri="{FF2B5EF4-FFF2-40B4-BE49-F238E27FC236}">
                        <a16:creationId xmlns:a16="http://schemas.microsoft.com/office/drawing/2014/main" id="{72F707F5-265F-3746-D1AC-93F31145A4E0}"/>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255" name="Straight Arrow Connector 254">
                  <a:extLst>
                    <a:ext uri="{FF2B5EF4-FFF2-40B4-BE49-F238E27FC236}">
                      <a16:creationId xmlns:a16="http://schemas.microsoft.com/office/drawing/2014/main" id="{BA07345C-7601-962E-22FF-1EBA174CD2A0}"/>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9" name="TextBox 248">
                <a:extLst>
                  <a:ext uri="{FF2B5EF4-FFF2-40B4-BE49-F238E27FC236}">
                    <a16:creationId xmlns:a16="http://schemas.microsoft.com/office/drawing/2014/main" id="{046531A8-4B49-BC96-1EFD-D2DB91573121}"/>
                  </a:ext>
                </a:extLst>
              </p:cNvPr>
              <p:cNvSpPr txBox="1"/>
              <p:nvPr/>
            </p:nvSpPr>
            <p:spPr>
              <a:xfrm>
                <a:off x="7224778" y="2681690"/>
                <a:ext cx="506680" cy="286361"/>
              </a:xfrm>
              <a:prstGeom prst="rect">
                <a:avLst/>
              </a:prstGeom>
              <a:noFill/>
              <a:ln w="12700">
                <a:noFill/>
              </a:ln>
            </p:spPr>
            <p:txBody>
              <a:bodyPr wrap="square" lIns="0" tIns="0" rIns="0" bIns="34290" rtlCol="0">
                <a:spAutoFit/>
              </a:bodyPr>
              <a:lstStyle/>
              <a:p>
                <a:pPr algn="ctr"/>
                <a:r>
                  <a:rPr lang="en-US" sz="1600" dirty="0"/>
                  <a:t>A</a:t>
                </a:r>
                <a:r>
                  <a:rPr lang="en-US" sz="1600" baseline="30000" dirty="0"/>
                  <a:t>&lt;6&gt;</a:t>
                </a:r>
              </a:p>
            </p:txBody>
          </p:sp>
          <p:sp>
            <p:nvSpPr>
              <p:cNvPr id="251" name="TextBox 250">
                <a:extLst>
                  <a:ext uri="{FF2B5EF4-FFF2-40B4-BE49-F238E27FC236}">
                    <a16:creationId xmlns:a16="http://schemas.microsoft.com/office/drawing/2014/main" id="{FC0A480B-1BBB-1730-C55D-ABDE3D17F25D}"/>
                  </a:ext>
                </a:extLst>
              </p:cNvPr>
              <p:cNvSpPr txBox="1"/>
              <p:nvPr/>
            </p:nvSpPr>
            <p:spPr>
              <a:xfrm>
                <a:off x="7422427" y="3958356"/>
                <a:ext cx="1419066" cy="292388"/>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&lt;6&gt;</a:t>
                </a:r>
                <a:r>
                  <a:rPr lang="en-US" sz="1600" dirty="0"/>
                  <a:t>=&lt;EOW&gt;</a:t>
                </a:r>
                <a:endParaRPr lang="en-US" sz="1600" baseline="30000" dirty="0"/>
              </a:p>
            </p:txBody>
          </p:sp>
          <p:cxnSp>
            <p:nvCxnSpPr>
              <p:cNvPr id="252" name="Straight Arrow Connector 251">
                <a:extLst>
                  <a:ext uri="{FF2B5EF4-FFF2-40B4-BE49-F238E27FC236}">
                    <a16:creationId xmlns:a16="http://schemas.microsoft.com/office/drawing/2014/main" id="{1B3337F4-7EBD-08CE-7C12-DD671A91D7ED}"/>
                  </a:ext>
                </a:extLst>
              </p:cNvPr>
              <p:cNvCxnSpPr/>
              <p:nvPr/>
            </p:nvCxnSpPr>
            <p:spPr bwMode="auto">
              <a:xfrm flipV="1">
                <a:off x="7931645" y="3682098"/>
                <a:ext cx="0" cy="243489"/>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 name="Straight Arrow Connector 252">
                <a:extLst>
                  <a:ext uri="{FF2B5EF4-FFF2-40B4-BE49-F238E27FC236}">
                    <a16:creationId xmlns:a16="http://schemas.microsoft.com/office/drawing/2014/main" id="{21467744-D7D6-00C9-FDE4-2C0F50A0715E}"/>
                  </a:ext>
                </a:extLst>
              </p:cNvPr>
              <p:cNvCxnSpPr/>
              <p:nvPr/>
            </p:nvCxnSpPr>
            <p:spPr bwMode="auto">
              <a:xfrm flipV="1">
                <a:off x="7911710" y="2201080"/>
                <a:ext cx="0" cy="243489"/>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62" name="Object 261">
                <a:extLst>
                  <a:ext uri="{FF2B5EF4-FFF2-40B4-BE49-F238E27FC236}">
                    <a16:creationId xmlns:a16="http://schemas.microsoft.com/office/drawing/2014/main" id="{0572DA21-7656-4003-F1CA-937F16D94EBA}"/>
                  </a:ext>
                </a:extLst>
              </p:cNvPr>
              <p:cNvGraphicFramePr>
                <a:graphicFrameLocks noChangeAspect="1"/>
              </p:cNvGraphicFramePr>
              <p:nvPr/>
            </p:nvGraphicFramePr>
            <p:xfrm>
              <a:off x="7609140" y="1961620"/>
              <a:ext cx="528954" cy="254432"/>
            </p:xfrm>
            <a:graphic>
              <a:graphicData uri="http://schemas.openxmlformats.org/presentationml/2006/ole">
                <mc:AlternateContent xmlns:mc="http://schemas.openxmlformats.org/markup-compatibility/2006">
                  <mc:Choice xmlns:v="urn:schemas-microsoft-com:vml" Requires="v">
                    <p:oleObj name="Equation" r:id="rId6" imgW="583920" imgH="253800" progId="Equation.DSMT4">
                      <p:embed/>
                    </p:oleObj>
                  </mc:Choice>
                  <mc:Fallback>
                    <p:oleObj name="Equation" r:id="rId6" imgW="583920" imgH="253800" progId="Equation.DSMT4">
                      <p:embed/>
                      <p:pic>
                        <p:nvPicPr>
                          <p:cNvPr id="262" name="Object 261">
                            <a:extLst>
                              <a:ext uri="{FF2B5EF4-FFF2-40B4-BE49-F238E27FC236}">
                                <a16:creationId xmlns:a16="http://schemas.microsoft.com/office/drawing/2014/main" id="{5A7984FF-C685-BBD5-9593-F1A4E8B57888}"/>
                              </a:ext>
                            </a:extLst>
                          </p:cNvPr>
                          <p:cNvPicPr/>
                          <p:nvPr/>
                        </p:nvPicPr>
                        <p:blipFill>
                          <a:blip r:embed="rId7"/>
                          <a:stretch>
                            <a:fillRect/>
                          </a:stretch>
                        </p:blipFill>
                        <p:spPr>
                          <a:xfrm>
                            <a:off x="7609140" y="1961620"/>
                            <a:ext cx="528954" cy="254432"/>
                          </a:xfrm>
                          <a:prstGeom prst="rect">
                            <a:avLst/>
                          </a:prstGeom>
                          <a:ln>
                            <a:solidFill>
                              <a:schemeClr val="tx1"/>
                            </a:solidFill>
                          </a:ln>
                        </p:spPr>
                      </p:pic>
                    </p:oleObj>
                  </mc:Fallback>
                </mc:AlternateContent>
              </a:graphicData>
            </a:graphic>
          </p:graphicFrame>
        </p:grpSp>
        <p:cxnSp>
          <p:nvCxnSpPr>
            <p:cNvPr id="265" name="Straight Arrow Connector 264">
              <a:extLst>
                <a:ext uri="{FF2B5EF4-FFF2-40B4-BE49-F238E27FC236}">
                  <a16:creationId xmlns:a16="http://schemas.microsoft.com/office/drawing/2014/main" id="{8FCFCBC6-019E-207B-7449-5EFCF150D30E}"/>
                </a:ext>
              </a:extLst>
            </p:cNvPr>
            <p:cNvCxnSpPr/>
            <p:nvPr/>
          </p:nvCxnSpPr>
          <p:spPr bwMode="auto">
            <a:xfrm flipV="1">
              <a:off x="1323873" y="2037153"/>
              <a:ext cx="0" cy="198132"/>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 name="Straight Arrow Connector 265">
              <a:extLst>
                <a:ext uri="{FF2B5EF4-FFF2-40B4-BE49-F238E27FC236}">
                  <a16:creationId xmlns:a16="http://schemas.microsoft.com/office/drawing/2014/main" id="{CF84ED2F-9C5A-B16A-F27F-BD7407246E0F}"/>
                </a:ext>
              </a:extLst>
            </p:cNvPr>
            <p:cNvCxnSpPr/>
            <p:nvPr/>
          </p:nvCxnSpPr>
          <p:spPr bwMode="auto">
            <a:xfrm flipV="1">
              <a:off x="3352800" y="1884753"/>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Straight Arrow Connector 266">
              <a:extLst>
                <a:ext uri="{FF2B5EF4-FFF2-40B4-BE49-F238E27FC236}">
                  <a16:creationId xmlns:a16="http://schemas.microsoft.com/office/drawing/2014/main" id="{FD721778-9F19-3E2A-9393-E1BEFA94F253}"/>
                </a:ext>
              </a:extLst>
            </p:cNvPr>
            <p:cNvCxnSpPr/>
            <p:nvPr/>
          </p:nvCxnSpPr>
          <p:spPr bwMode="auto">
            <a:xfrm flipV="1">
              <a:off x="4562612" y="1871354"/>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 name="Straight Arrow Connector 272">
              <a:extLst>
                <a:ext uri="{FF2B5EF4-FFF2-40B4-BE49-F238E27FC236}">
                  <a16:creationId xmlns:a16="http://schemas.microsoft.com/office/drawing/2014/main" id="{E835469B-7869-689B-F1C2-761A527308E7}"/>
                </a:ext>
              </a:extLst>
            </p:cNvPr>
            <p:cNvCxnSpPr/>
            <p:nvPr/>
          </p:nvCxnSpPr>
          <p:spPr bwMode="auto">
            <a:xfrm flipH="1" flipV="1">
              <a:off x="6705600" y="2082460"/>
              <a:ext cx="0" cy="116916"/>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8" name="Freeform: Shape 277">
              <a:extLst>
                <a:ext uri="{FF2B5EF4-FFF2-40B4-BE49-F238E27FC236}">
                  <a16:creationId xmlns:a16="http://schemas.microsoft.com/office/drawing/2014/main" id="{2CED158F-7CC6-81A6-A6A1-CE3F58BEDA44}"/>
                </a:ext>
              </a:extLst>
            </p:cNvPr>
            <p:cNvSpPr/>
            <p:nvPr/>
          </p:nvSpPr>
          <p:spPr bwMode="auto">
            <a:xfrm>
              <a:off x="1613140" y="2300491"/>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279" name="Freeform: Shape 278">
              <a:extLst>
                <a:ext uri="{FF2B5EF4-FFF2-40B4-BE49-F238E27FC236}">
                  <a16:creationId xmlns:a16="http://schemas.microsoft.com/office/drawing/2014/main" id="{0FC74EE2-2E29-AF1C-7F4E-7B0FF5874696}"/>
                </a:ext>
              </a:extLst>
            </p:cNvPr>
            <p:cNvSpPr/>
            <p:nvPr/>
          </p:nvSpPr>
          <p:spPr bwMode="auto">
            <a:xfrm>
              <a:off x="2643593" y="2315139"/>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280" name="Freeform: Shape 279">
              <a:extLst>
                <a:ext uri="{FF2B5EF4-FFF2-40B4-BE49-F238E27FC236}">
                  <a16:creationId xmlns:a16="http://schemas.microsoft.com/office/drawing/2014/main" id="{B1681309-7C3A-DE10-3D63-E720C422FB36}"/>
                </a:ext>
              </a:extLst>
            </p:cNvPr>
            <p:cNvSpPr/>
            <p:nvPr/>
          </p:nvSpPr>
          <p:spPr bwMode="auto">
            <a:xfrm>
              <a:off x="3732272" y="2304409"/>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281" name="Freeform: Shape 280">
              <a:extLst>
                <a:ext uri="{FF2B5EF4-FFF2-40B4-BE49-F238E27FC236}">
                  <a16:creationId xmlns:a16="http://schemas.microsoft.com/office/drawing/2014/main" id="{D629AAA2-2069-206B-4781-DF617329A65A}"/>
                </a:ext>
              </a:extLst>
            </p:cNvPr>
            <p:cNvSpPr/>
            <p:nvPr/>
          </p:nvSpPr>
          <p:spPr bwMode="auto">
            <a:xfrm>
              <a:off x="4809799" y="2298656"/>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282" name="Freeform: Shape 281">
              <a:extLst>
                <a:ext uri="{FF2B5EF4-FFF2-40B4-BE49-F238E27FC236}">
                  <a16:creationId xmlns:a16="http://schemas.microsoft.com/office/drawing/2014/main" id="{41439B9F-50BD-0F13-8EC1-79C79DCACBD3}"/>
                </a:ext>
              </a:extLst>
            </p:cNvPr>
            <p:cNvSpPr/>
            <p:nvPr/>
          </p:nvSpPr>
          <p:spPr bwMode="auto">
            <a:xfrm>
              <a:off x="5905653" y="2288673"/>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cxnSp>
          <p:nvCxnSpPr>
            <p:cNvPr id="3" name="Straight Arrow Connector 2">
              <a:extLst>
                <a:ext uri="{FF2B5EF4-FFF2-40B4-BE49-F238E27FC236}">
                  <a16:creationId xmlns:a16="http://schemas.microsoft.com/office/drawing/2014/main" id="{05BC6464-435D-08FA-5E89-1263857B48C0}"/>
                </a:ext>
              </a:extLst>
            </p:cNvPr>
            <p:cNvCxnSpPr/>
            <p:nvPr/>
          </p:nvCxnSpPr>
          <p:spPr bwMode="auto">
            <a:xfrm flipV="1">
              <a:off x="2401333" y="1852837"/>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a:extLst>
                <a:ext uri="{FF2B5EF4-FFF2-40B4-BE49-F238E27FC236}">
                  <a16:creationId xmlns:a16="http://schemas.microsoft.com/office/drawing/2014/main" id="{0A5B98A9-2F84-75BA-177C-C534B68FB74A}"/>
                </a:ext>
              </a:extLst>
            </p:cNvPr>
            <p:cNvSpPr txBox="1"/>
            <p:nvPr/>
          </p:nvSpPr>
          <p:spPr>
            <a:xfrm>
              <a:off x="5020728" y="1610658"/>
              <a:ext cx="1385257" cy="261610"/>
            </a:xfrm>
            <a:prstGeom prst="rect">
              <a:avLst/>
            </a:prstGeom>
            <a:noFill/>
            <a:ln w="12700">
              <a:noFill/>
            </a:ln>
          </p:spPr>
          <p:txBody>
            <a:bodyPr wrap="square" lIns="0" tIns="45720" rIns="0" bIns="0" rtlCol="0" anchor="ctr" anchorCtr="0">
              <a:spAutoFit/>
            </a:bodyPr>
            <a:lstStyle/>
            <a:p>
              <a:pPr algn="ctr"/>
              <a:r>
                <a:rPr lang="en-US" sz="1400" dirty="0"/>
                <a:t>P(&lt;EOW&gt;| Vase)</a:t>
              </a:r>
              <a:endParaRPr lang="en-US" sz="1400" baseline="30000" dirty="0"/>
            </a:p>
          </p:txBody>
        </p:sp>
        <p:cxnSp>
          <p:nvCxnSpPr>
            <p:cNvPr id="7" name="Straight Arrow Connector 6">
              <a:extLst>
                <a:ext uri="{FF2B5EF4-FFF2-40B4-BE49-F238E27FC236}">
                  <a16:creationId xmlns:a16="http://schemas.microsoft.com/office/drawing/2014/main" id="{052C2822-F735-4B44-DB61-17CD2744DC74}"/>
                </a:ext>
              </a:extLst>
            </p:cNvPr>
            <p:cNvCxnSpPr/>
            <p:nvPr/>
          </p:nvCxnSpPr>
          <p:spPr bwMode="auto">
            <a:xfrm flipV="1">
              <a:off x="5628990" y="1860502"/>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0319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F3296-831B-7CFB-18B2-133BCACEAE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CB5BF36-6F93-6936-A6B3-6531B2BC32A4}"/>
              </a:ext>
            </a:extLst>
          </p:cNvPr>
          <p:cNvSpPr txBox="1"/>
          <p:nvPr/>
        </p:nvSpPr>
        <p:spPr>
          <a:xfrm rot="20891098">
            <a:off x="673936" y="2248584"/>
            <a:ext cx="7366396" cy="646331"/>
          </a:xfrm>
          <a:prstGeom prst="rect">
            <a:avLst/>
          </a:prstGeom>
          <a:noFill/>
        </p:spPr>
        <p:txBody>
          <a:bodyPr wrap="square" rtlCol="0">
            <a:spAutoFit/>
          </a:bodyPr>
          <a:lstStyle/>
          <a:p>
            <a:r>
              <a:rPr lang="en-US" sz="3600" dirty="0">
                <a:solidFill>
                  <a:srgbClr val="333399"/>
                </a:solidFill>
              </a:rPr>
              <a:t>Vanishing and Exploding Gradients</a:t>
            </a:r>
          </a:p>
        </p:txBody>
      </p:sp>
    </p:spTree>
    <p:extLst>
      <p:ext uri="{BB962C8B-B14F-4D97-AF65-F5344CB8AC3E}">
        <p14:creationId xmlns:p14="http://schemas.microsoft.com/office/powerpoint/2010/main" val="18172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3A56A-6FC5-AED4-641F-162D5EB4247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7CBA060-D184-6C5E-3785-955722F8BC78}"/>
              </a:ext>
            </a:extLst>
          </p:cNvPr>
          <p:cNvSpPr>
            <a:spLocks noGrp="1"/>
          </p:cNvSpPr>
          <p:nvPr>
            <p:ph type="title"/>
          </p:nvPr>
        </p:nvSpPr>
        <p:spPr>
          <a:xfrm>
            <a:off x="1752599" y="285750"/>
            <a:ext cx="6477001" cy="490538"/>
          </a:xfrm>
        </p:spPr>
        <p:txBody>
          <a:bodyPr/>
          <a:lstStyle/>
          <a:p>
            <a:r>
              <a:rPr lang="en-US" dirty="0"/>
              <a:t>Vanishing Gradients with RNN</a:t>
            </a:r>
          </a:p>
        </p:txBody>
      </p:sp>
      <p:sp>
        <p:nvSpPr>
          <p:cNvPr id="4" name="Content Placeholder 3">
            <a:extLst>
              <a:ext uri="{FF2B5EF4-FFF2-40B4-BE49-F238E27FC236}">
                <a16:creationId xmlns:a16="http://schemas.microsoft.com/office/drawing/2014/main" id="{1346FBF1-1419-B015-7061-CD40E9F80B4F}"/>
              </a:ext>
            </a:extLst>
          </p:cNvPr>
          <p:cNvSpPr>
            <a:spLocks noGrp="1"/>
          </p:cNvSpPr>
          <p:nvPr>
            <p:ph idx="1"/>
          </p:nvPr>
        </p:nvSpPr>
        <p:spPr>
          <a:xfrm>
            <a:off x="25400" y="1047750"/>
            <a:ext cx="8881533" cy="3456385"/>
          </a:xfrm>
        </p:spPr>
        <p:txBody>
          <a:bodyPr/>
          <a:lstStyle/>
          <a:p>
            <a:r>
              <a:rPr lang="en-US" sz="1800" dirty="0"/>
              <a:t>The gradient descent algorithm finds the global minimum of the cost function that is going to be an optimal setup for the network.</a:t>
            </a:r>
          </a:p>
          <a:p>
            <a:r>
              <a:rPr lang="en-US" sz="1800" dirty="0"/>
              <a:t>As you might also recall, information travels through the neural network from input neurons to the output neurons, while the error is calculated and propagated back through the network to update the weights.</a:t>
            </a:r>
          </a:p>
          <a:p>
            <a:r>
              <a:rPr lang="en-US" sz="1800" dirty="0"/>
              <a:t>It works quite similarly for RNNs, but here we’ve got a little bit more going on.</a:t>
            </a:r>
          </a:p>
          <a:p>
            <a:pPr lvl="1"/>
            <a:r>
              <a:rPr lang="en-US" sz="1800" dirty="0"/>
              <a:t>Firstly, information travels through time in RNNs, which means that information from previous time points is used as input for the next time points.</a:t>
            </a:r>
          </a:p>
          <a:p>
            <a:pPr lvl="1"/>
            <a:r>
              <a:rPr lang="en-US" sz="1800" dirty="0"/>
              <a:t>Secondly, you can calculate the cost function, or your error, at each time point.</a:t>
            </a:r>
          </a:p>
          <a:p>
            <a:r>
              <a:rPr lang="en-US" sz="1800" dirty="0"/>
              <a:t>Basically, during the training, your cost function compares your outcomes (red circles on the image below) to your desired output.</a:t>
            </a:r>
          </a:p>
          <a:p>
            <a:r>
              <a:rPr lang="en-US" sz="1800" dirty="0"/>
              <a:t>As a result, you have these values throughout the time series, for every single one of these red circles.</a:t>
            </a:r>
          </a:p>
        </p:txBody>
      </p:sp>
    </p:spTree>
    <p:extLst>
      <p:ext uri="{BB962C8B-B14F-4D97-AF65-F5344CB8AC3E}">
        <p14:creationId xmlns:p14="http://schemas.microsoft.com/office/powerpoint/2010/main" val="80514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C6C90-3D36-580B-CB60-61162384AB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CF6E6CA-637B-CB62-929A-6EC3A87326C4}"/>
              </a:ext>
            </a:extLst>
          </p:cNvPr>
          <p:cNvSpPr>
            <a:spLocks noGrp="1"/>
          </p:cNvSpPr>
          <p:nvPr>
            <p:ph type="title"/>
          </p:nvPr>
        </p:nvSpPr>
        <p:spPr>
          <a:xfrm>
            <a:off x="1752599" y="285750"/>
            <a:ext cx="6477001" cy="490538"/>
          </a:xfrm>
        </p:spPr>
        <p:txBody>
          <a:bodyPr/>
          <a:lstStyle/>
          <a:p>
            <a:r>
              <a:rPr lang="en-US" dirty="0"/>
              <a:t>The Vanishing Gradient Problem</a:t>
            </a:r>
          </a:p>
        </p:txBody>
      </p:sp>
      <p:sp>
        <p:nvSpPr>
          <p:cNvPr id="4" name="Content Placeholder 3">
            <a:extLst>
              <a:ext uri="{FF2B5EF4-FFF2-40B4-BE49-F238E27FC236}">
                <a16:creationId xmlns:a16="http://schemas.microsoft.com/office/drawing/2014/main" id="{1A30ACBA-B01A-65FD-05CF-318F99D3C9FE}"/>
              </a:ext>
            </a:extLst>
          </p:cNvPr>
          <p:cNvSpPr>
            <a:spLocks noGrp="1"/>
          </p:cNvSpPr>
          <p:nvPr>
            <p:ph idx="1"/>
          </p:nvPr>
        </p:nvSpPr>
        <p:spPr>
          <a:xfrm>
            <a:off x="304800" y="944165"/>
            <a:ext cx="8610600" cy="3456385"/>
          </a:xfrm>
        </p:spPr>
        <p:txBody>
          <a:bodyPr/>
          <a:lstStyle/>
          <a:p>
            <a:r>
              <a:rPr lang="en-US" sz="1800" dirty="0"/>
              <a:t>Let’s focus on one error term.</a:t>
            </a:r>
          </a:p>
          <a:p>
            <a:r>
              <a:rPr lang="en-US" sz="1800" dirty="0"/>
              <a:t>You’ve calculated the cost function et, and now you want to propagate your cost function back through the network because you need to update the weights and bias.</a:t>
            </a:r>
          </a:p>
          <a:p>
            <a:r>
              <a:rPr lang="en-US" sz="1800" dirty="0"/>
              <a:t>Every transmission weight and that contributed to the loss function but all of the neurons far back in time. So, you have to propagate all the way back through time to these neurons.</a:t>
            </a:r>
          </a:p>
          <a:p>
            <a:r>
              <a:rPr lang="en-US" sz="1800" dirty="0"/>
              <a:t>The problem relates to updating </a:t>
            </a:r>
            <a:r>
              <a:rPr lang="en-US" sz="1800" b="1" i="1" dirty="0" err="1"/>
              <a:t>wrec</a:t>
            </a:r>
            <a:r>
              <a:rPr lang="en-US" sz="1800" dirty="0"/>
              <a:t> (</a:t>
            </a:r>
            <a:r>
              <a:rPr lang="en-US" sz="1800" b="1" i="1" dirty="0"/>
              <a:t>weight recurring</a:t>
            </a:r>
            <a:r>
              <a:rPr lang="en-US" sz="1800" dirty="0"/>
              <a:t>) – the weight that is used to connect the hidden layers to themselves in the unrolled temporal loop.</a:t>
            </a:r>
          </a:p>
          <a:p>
            <a:r>
              <a:rPr lang="en-US" sz="1800" dirty="0"/>
              <a:t>As we know, weights are assigned at the start of the neural network with the random values, which are close to zero, and from there the network trains them up. </a:t>
            </a:r>
          </a:p>
          <a:p>
            <a:r>
              <a:rPr lang="en-US" sz="1800" dirty="0"/>
              <a:t>When you start with </a:t>
            </a:r>
            <a:r>
              <a:rPr lang="en-US" sz="1800" dirty="0" err="1"/>
              <a:t>wrec</a:t>
            </a:r>
            <a:r>
              <a:rPr lang="en-US" sz="1800" dirty="0"/>
              <a:t> close to zero and multiply them by this value, your gradient becomes less and less with each multiplication.</a:t>
            </a:r>
          </a:p>
        </p:txBody>
      </p:sp>
    </p:spTree>
    <p:extLst>
      <p:ext uri="{BB962C8B-B14F-4D97-AF65-F5344CB8AC3E}">
        <p14:creationId xmlns:p14="http://schemas.microsoft.com/office/powerpoint/2010/main" val="878883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1C0A-C3B7-7E83-EC52-7CA5CCF2D87E}"/>
              </a:ext>
            </a:extLst>
          </p:cNvPr>
          <p:cNvSpPr>
            <a:spLocks noGrp="1"/>
          </p:cNvSpPr>
          <p:nvPr>
            <p:ph type="title"/>
          </p:nvPr>
        </p:nvSpPr>
        <p:spPr>
          <a:xfrm>
            <a:off x="1393827" y="285750"/>
            <a:ext cx="7292971" cy="490538"/>
          </a:xfrm>
        </p:spPr>
        <p:txBody>
          <a:bodyPr/>
          <a:lstStyle/>
          <a:p>
            <a:r>
              <a:rPr lang="en-US" dirty="0"/>
              <a:t>What Does This Mean for the Network?</a:t>
            </a:r>
          </a:p>
        </p:txBody>
      </p:sp>
      <p:sp>
        <p:nvSpPr>
          <p:cNvPr id="3" name="Content Placeholder 2">
            <a:extLst>
              <a:ext uri="{FF2B5EF4-FFF2-40B4-BE49-F238E27FC236}">
                <a16:creationId xmlns:a16="http://schemas.microsoft.com/office/drawing/2014/main" id="{DE61BB66-EEDE-7502-728B-8E2B0FF2F5B8}"/>
              </a:ext>
            </a:extLst>
          </p:cNvPr>
          <p:cNvSpPr>
            <a:spLocks noGrp="1"/>
          </p:cNvSpPr>
          <p:nvPr>
            <p:ph idx="1"/>
          </p:nvPr>
        </p:nvSpPr>
        <p:spPr>
          <a:xfrm>
            <a:off x="468842" y="1047750"/>
            <a:ext cx="8251823" cy="3456385"/>
          </a:xfrm>
        </p:spPr>
        <p:txBody>
          <a:bodyPr/>
          <a:lstStyle/>
          <a:p>
            <a:r>
              <a:rPr lang="en-US" dirty="0"/>
              <a:t>The lower the gradient is, the harder it is for the network to update the weights and the longer it takes to get to the final result.</a:t>
            </a:r>
          </a:p>
          <a:p>
            <a:r>
              <a:rPr lang="en-US" dirty="0"/>
              <a:t>For instance, 1000 epochs might be enough to get the final weight for the time point t, but insufficient for training due to a very low gradient at this point. </a:t>
            </a:r>
          </a:p>
          <a:p>
            <a:r>
              <a:rPr lang="en-US" dirty="0"/>
              <a:t>To sum up, if </a:t>
            </a:r>
            <a:r>
              <a:rPr lang="en-US" dirty="0" err="1"/>
              <a:t>wrec</a:t>
            </a:r>
            <a:r>
              <a:rPr lang="en-US" dirty="0"/>
              <a:t> is small, you have vanishing gradient problem, and if </a:t>
            </a:r>
            <a:r>
              <a:rPr lang="en-US" dirty="0" err="1"/>
              <a:t>wrec</a:t>
            </a:r>
            <a:r>
              <a:rPr lang="en-US" dirty="0"/>
              <a:t> is large, you have exploding gradient problem.</a:t>
            </a:r>
          </a:p>
          <a:p>
            <a:r>
              <a:rPr lang="en-US" dirty="0"/>
              <a:t>For the vanishing gradient problem, the further you go through the network, the lower your gradient is and the harder it is to train the weights, which has a domino effect on all of the further weights throughout the network.</a:t>
            </a:r>
          </a:p>
          <a:p>
            <a:r>
              <a:rPr lang="en-US" dirty="0"/>
              <a:t>That is the main roadblock to using Recurrent Neural Networks. </a:t>
            </a:r>
          </a:p>
        </p:txBody>
      </p:sp>
    </p:spTree>
    <p:extLst>
      <p:ext uri="{BB962C8B-B14F-4D97-AF65-F5344CB8AC3E}">
        <p14:creationId xmlns:p14="http://schemas.microsoft.com/office/powerpoint/2010/main" val="207817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0199F-48FB-26E1-6472-6AA7F161A4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AB8C9F-0E33-533F-5411-050674D2B31D}"/>
              </a:ext>
            </a:extLst>
          </p:cNvPr>
          <p:cNvSpPr>
            <a:spLocks noGrp="1"/>
          </p:cNvSpPr>
          <p:nvPr>
            <p:ph type="title"/>
          </p:nvPr>
        </p:nvSpPr>
        <p:spPr>
          <a:xfrm>
            <a:off x="914401" y="285750"/>
            <a:ext cx="8077200" cy="490538"/>
          </a:xfrm>
        </p:spPr>
        <p:txBody>
          <a:bodyPr/>
          <a:lstStyle/>
          <a:p>
            <a:r>
              <a:rPr lang="en-US" dirty="0"/>
              <a:t>Solutions - Exploding and Vanishing Gradients</a:t>
            </a:r>
          </a:p>
        </p:txBody>
      </p:sp>
      <p:sp>
        <p:nvSpPr>
          <p:cNvPr id="3" name="Content Placeholder 2">
            <a:extLst>
              <a:ext uri="{FF2B5EF4-FFF2-40B4-BE49-F238E27FC236}">
                <a16:creationId xmlns:a16="http://schemas.microsoft.com/office/drawing/2014/main" id="{2DFE9316-CA10-877C-E0AF-71550645DA80}"/>
              </a:ext>
            </a:extLst>
          </p:cNvPr>
          <p:cNvSpPr>
            <a:spLocks noGrp="1"/>
          </p:cNvSpPr>
          <p:nvPr>
            <p:ph idx="1"/>
          </p:nvPr>
        </p:nvSpPr>
        <p:spPr>
          <a:xfrm>
            <a:off x="446088" y="971550"/>
            <a:ext cx="8251823" cy="3456385"/>
          </a:xfrm>
        </p:spPr>
        <p:txBody>
          <a:bodyPr/>
          <a:lstStyle/>
          <a:p>
            <a:pPr marL="0" indent="0">
              <a:buNone/>
            </a:pPr>
            <a:r>
              <a:rPr lang="en-US" dirty="0"/>
              <a:t>In case of exploding gradient, you can:</a:t>
            </a:r>
          </a:p>
          <a:p>
            <a:r>
              <a:rPr lang="en-US" dirty="0"/>
              <a:t>stop backpropagating after a certain point, which is usually not optimal because not all of the weights get updated;</a:t>
            </a:r>
          </a:p>
          <a:p>
            <a:r>
              <a:rPr lang="en-US" dirty="0"/>
              <a:t>penalize or artificially reduce gradient;</a:t>
            </a:r>
          </a:p>
          <a:p>
            <a:r>
              <a:rPr lang="en-US" dirty="0"/>
              <a:t>put a maximum limit on a gradient.</a:t>
            </a:r>
          </a:p>
          <a:p>
            <a:endParaRPr lang="en-US" dirty="0"/>
          </a:p>
          <a:p>
            <a:pPr marL="0" indent="0">
              <a:buNone/>
            </a:pPr>
            <a:r>
              <a:rPr lang="en-US" dirty="0"/>
              <a:t>In case of vanishing gradient, you can:</a:t>
            </a:r>
          </a:p>
          <a:p>
            <a:r>
              <a:rPr lang="en-US" dirty="0"/>
              <a:t>initialize weights so that the potential for vanishing gradient is minimized;</a:t>
            </a:r>
          </a:p>
          <a:p>
            <a:r>
              <a:rPr lang="en-US" dirty="0"/>
              <a:t>have Echo State Networks that are designed to solve the vanishing gradient problem;</a:t>
            </a:r>
          </a:p>
          <a:p>
            <a:r>
              <a:rPr lang="en-US" dirty="0"/>
              <a:t>have Long Short-Term Memory Networks (LSTMs).</a:t>
            </a:r>
          </a:p>
          <a:p>
            <a:endParaRPr lang="en-US" dirty="0"/>
          </a:p>
          <a:p>
            <a:endParaRPr lang="en-US" dirty="0"/>
          </a:p>
        </p:txBody>
      </p:sp>
    </p:spTree>
    <p:extLst>
      <p:ext uri="{BB962C8B-B14F-4D97-AF65-F5344CB8AC3E}">
        <p14:creationId xmlns:p14="http://schemas.microsoft.com/office/powerpoint/2010/main" val="84310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653F9-7CBB-9118-3107-B0D85C12BA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3325F-183C-1C55-28AD-5F69062614D9}"/>
              </a:ext>
            </a:extLst>
          </p:cNvPr>
          <p:cNvSpPr>
            <a:spLocks noGrp="1"/>
          </p:cNvSpPr>
          <p:nvPr>
            <p:ph type="title"/>
          </p:nvPr>
        </p:nvSpPr>
        <p:spPr>
          <a:xfrm>
            <a:off x="892178" y="343525"/>
            <a:ext cx="8251822" cy="490538"/>
          </a:xfrm>
        </p:spPr>
        <p:txBody>
          <a:bodyPr/>
          <a:lstStyle/>
          <a:p>
            <a:r>
              <a:rPr lang="en-US" dirty="0"/>
              <a:t>Summary - Exploding and Vanishing Gradients</a:t>
            </a:r>
          </a:p>
        </p:txBody>
      </p:sp>
      <p:sp>
        <p:nvSpPr>
          <p:cNvPr id="3" name="Content Placeholder 2">
            <a:extLst>
              <a:ext uri="{FF2B5EF4-FFF2-40B4-BE49-F238E27FC236}">
                <a16:creationId xmlns:a16="http://schemas.microsoft.com/office/drawing/2014/main" id="{13CBF5BB-4B46-C6D8-1438-2EE58AB2D27C}"/>
              </a:ext>
            </a:extLst>
          </p:cNvPr>
          <p:cNvSpPr>
            <a:spLocks noGrp="1"/>
          </p:cNvSpPr>
          <p:nvPr>
            <p:ph idx="1"/>
          </p:nvPr>
        </p:nvSpPr>
        <p:spPr>
          <a:xfrm>
            <a:off x="2209800" y="1098321"/>
            <a:ext cx="6476998" cy="3456385"/>
          </a:xfrm>
        </p:spPr>
        <p:txBody>
          <a:bodyPr/>
          <a:lstStyle/>
          <a:p>
            <a:pPr marL="0" indent="0">
              <a:buNone/>
            </a:pPr>
            <a:r>
              <a:rPr lang="en-US" b="1" dirty="0"/>
              <a:t>Exploding gradients</a:t>
            </a:r>
          </a:p>
          <a:p>
            <a:r>
              <a:rPr lang="en-US" dirty="0" err="1"/>
              <a:t>Trancate</a:t>
            </a:r>
            <a:r>
              <a:rPr lang="en-US" dirty="0"/>
              <a:t> Backpropagation</a:t>
            </a:r>
          </a:p>
          <a:p>
            <a:r>
              <a:rPr lang="en-US" dirty="0"/>
              <a:t>Penalties</a:t>
            </a:r>
          </a:p>
          <a:p>
            <a:r>
              <a:rPr lang="en-US" dirty="0"/>
              <a:t>Gradient Clipping</a:t>
            </a:r>
          </a:p>
          <a:p>
            <a:endParaRPr lang="en-US" dirty="0"/>
          </a:p>
          <a:p>
            <a:pPr marL="0" indent="0">
              <a:buNone/>
            </a:pPr>
            <a:r>
              <a:rPr lang="en-US" b="1" dirty="0"/>
              <a:t>Vanishing Gradients</a:t>
            </a:r>
          </a:p>
          <a:p>
            <a:r>
              <a:rPr lang="en-US" dirty="0"/>
              <a:t>Weight Initialization</a:t>
            </a:r>
          </a:p>
          <a:p>
            <a:r>
              <a:rPr lang="en-US" dirty="0" err="1"/>
              <a:t>Exho</a:t>
            </a:r>
            <a:r>
              <a:rPr lang="en-US" dirty="0"/>
              <a:t> state networks</a:t>
            </a:r>
          </a:p>
          <a:p>
            <a:r>
              <a:rPr lang="en-US" dirty="0"/>
              <a:t>Long </a:t>
            </a:r>
            <a:r>
              <a:rPr lang="en-US" dirty="0" err="1"/>
              <a:t>hort</a:t>
            </a:r>
            <a:r>
              <a:rPr lang="en-US" dirty="0"/>
              <a:t>-term memory network (LSTM) </a:t>
            </a:r>
          </a:p>
        </p:txBody>
      </p:sp>
    </p:spTree>
    <p:extLst>
      <p:ext uri="{BB962C8B-B14F-4D97-AF65-F5344CB8AC3E}">
        <p14:creationId xmlns:p14="http://schemas.microsoft.com/office/powerpoint/2010/main" val="25533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A97AD-E3AA-0E46-7EAB-9F04B0C33D3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B146F5E-9597-971D-5109-F2505F6B14E0}"/>
              </a:ext>
            </a:extLst>
          </p:cNvPr>
          <p:cNvSpPr txBox="1"/>
          <p:nvPr/>
        </p:nvSpPr>
        <p:spPr>
          <a:xfrm rot="20891098">
            <a:off x="1191045" y="2248585"/>
            <a:ext cx="7064915" cy="646331"/>
          </a:xfrm>
          <a:prstGeom prst="rect">
            <a:avLst/>
          </a:prstGeom>
          <a:noFill/>
        </p:spPr>
        <p:txBody>
          <a:bodyPr wrap="square" rtlCol="0">
            <a:spAutoFit/>
          </a:bodyPr>
          <a:lstStyle/>
          <a:p>
            <a:r>
              <a:rPr lang="en-US" sz="3600" dirty="0">
                <a:solidFill>
                  <a:srgbClr val="333399"/>
                </a:solidFill>
              </a:rPr>
              <a:t>Long, Short-Term Memory (LSTM)</a:t>
            </a:r>
          </a:p>
        </p:txBody>
      </p:sp>
      <p:sp>
        <p:nvSpPr>
          <p:cNvPr id="2" name="TextBox 1">
            <a:extLst>
              <a:ext uri="{FF2B5EF4-FFF2-40B4-BE49-F238E27FC236}">
                <a16:creationId xmlns:a16="http://schemas.microsoft.com/office/drawing/2014/main" id="{C850BA03-578C-E171-F554-76A16F21EE81}"/>
              </a:ext>
            </a:extLst>
          </p:cNvPr>
          <p:cNvSpPr txBox="1"/>
          <p:nvPr/>
        </p:nvSpPr>
        <p:spPr>
          <a:xfrm>
            <a:off x="4559808" y="4580751"/>
            <a:ext cx="4584192" cy="276999"/>
          </a:xfrm>
          <a:prstGeom prst="rect">
            <a:avLst/>
          </a:prstGeom>
          <a:noFill/>
        </p:spPr>
        <p:txBody>
          <a:bodyPr wrap="square">
            <a:spAutoFit/>
          </a:bodyPr>
          <a:lstStyle/>
          <a:p>
            <a:r>
              <a:rPr lang="en-US" sz="1200" dirty="0"/>
              <a:t>https://colah.github.io/posts/2015-08-Understanding-LSTMs/</a:t>
            </a:r>
          </a:p>
        </p:txBody>
      </p:sp>
    </p:spTree>
    <p:extLst>
      <p:ext uri="{BB962C8B-B14F-4D97-AF65-F5344CB8AC3E}">
        <p14:creationId xmlns:p14="http://schemas.microsoft.com/office/powerpoint/2010/main" val="13614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2428-FFAC-EB4D-BFA8-333BFA151C87}"/>
              </a:ext>
            </a:extLst>
          </p:cNvPr>
          <p:cNvSpPr>
            <a:spLocks noGrp="1"/>
          </p:cNvSpPr>
          <p:nvPr>
            <p:ph type="title"/>
          </p:nvPr>
        </p:nvSpPr>
        <p:spPr>
          <a:xfrm>
            <a:off x="1752600" y="285750"/>
            <a:ext cx="6364282" cy="533400"/>
          </a:xfrm>
        </p:spPr>
        <p:txBody>
          <a:bodyPr/>
          <a:lstStyle/>
          <a:p>
            <a:r>
              <a:rPr lang="en-US" dirty="0"/>
              <a:t>RNN Unit</a:t>
            </a:r>
          </a:p>
        </p:txBody>
      </p:sp>
      <p:sp>
        <p:nvSpPr>
          <p:cNvPr id="3" name="Content Placeholder 2">
            <a:extLst>
              <a:ext uri="{FF2B5EF4-FFF2-40B4-BE49-F238E27FC236}">
                <a16:creationId xmlns:a16="http://schemas.microsoft.com/office/drawing/2014/main" id="{41A8A918-066E-4A72-0DDF-9959FD97655E}"/>
              </a:ext>
            </a:extLst>
          </p:cNvPr>
          <p:cNvSpPr>
            <a:spLocks noGrp="1"/>
          </p:cNvSpPr>
          <p:nvPr>
            <p:ph idx="1"/>
          </p:nvPr>
        </p:nvSpPr>
        <p:spPr>
          <a:xfrm>
            <a:off x="356710" y="1037953"/>
            <a:ext cx="4901090" cy="635229"/>
          </a:xfrm>
        </p:spPr>
        <p:txBody>
          <a:bodyPr/>
          <a:lstStyle/>
          <a:p>
            <a:pPr marL="0" indent="0">
              <a:buNone/>
            </a:pPr>
            <a:r>
              <a:rPr lang="en-US" dirty="0"/>
              <a:t>Typical activation function for RNN are:</a:t>
            </a:r>
          </a:p>
          <a:p>
            <a:r>
              <a:rPr lang="en-US" dirty="0" err="1"/>
              <a:t>f</a:t>
            </a:r>
            <a:r>
              <a:rPr lang="en-US" baseline="-25000" dirty="0" err="1"/>
              <a:t>A</a:t>
            </a:r>
            <a:r>
              <a:rPr lang="en-US" dirty="0"/>
              <a:t> = tanh for the recurrent connection</a:t>
            </a:r>
          </a:p>
          <a:p>
            <a:r>
              <a:rPr lang="en-US" dirty="0" err="1"/>
              <a:t>f</a:t>
            </a:r>
            <a:r>
              <a:rPr lang="en-US" baseline="-25000" dirty="0" err="1"/>
              <a:t>Y</a:t>
            </a:r>
            <a:r>
              <a:rPr lang="en-US" dirty="0"/>
              <a:t> = </a:t>
            </a:r>
            <a:r>
              <a:rPr lang="en-US" dirty="0" err="1"/>
              <a:t>softmax</a:t>
            </a:r>
            <a:r>
              <a:rPr lang="en-US" dirty="0"/>
              <a:t> for the output connection.</a:t>
            </a:r>
          </a:p>
          <a:p>
            <a:endParaRPr lang="en-US" dirty="0"/>
          </a:p>
          <a:p>
            <a:r>
              <a:rPr lang="en-US" dirty="0"/>
              <a:t>A RNN can be represented as a logical RNN unit.</a:t>
            </a:r>
          </a:p>
          <a:p>
            <a:endParaRPr lang="en-US" dirty="0"/>
          </a:p>
        </p:txBody>
      </p:sp>
      <p:grpSp>
        <p:nvGrpSpPr>
          <p:cNvPr id="36" name="Group 35">
            <a:extLst>
              <a:ext uri="{FF2B5EF4-FFF2-40B4-BE49-F238E27FC236}">
                <a16:creationId xmlns:a16="http://schemas.microsoft.com/office/drawing/2014/main" id="{5977E1E5-085C-1656-BF15-49A2FD8BDC28}"/>
              </a:ext>
            </a:extLst>
          </p:cNvPr>
          <p:cNvGrpSpPr/>
          <p:nvPr/>
        </p:nvGrpSpPr>
        <p:grpSpPr>
          <a:xfrm>
            <a:off x="5257800" y="1637368"/>
            <a:ext cx="3483068" cy="2965610"/>
            <a:chOff x="4398530" y="1315989"/>
            <a:chExt cx="3483068" cy="2965610"/>
          </a:xfrm>
        </p:grpSpPr>
        <p:sp>
          <p:nvSpPr>
            <p:cNvPr id="4" name="Rectangle 3">
              <a:extLst>
                <a:ext uri="{FF2B5EF4-FFF2-40B4-BE49-F238E27FC236}">
                  <a16:creationId xmlns:a16="http://schemas.microsoft.com/office/drawing/2014/main" id="{FBE00CB0-E009-EB2F-9174-A1ACC8E6B04C}"/>
                </a:ext>
              </a:extLst>
            </p:cNvPr>
            <p:cNvSpPr/>
            <p:nvPr/>
          </p:nvSpPr>
          <p:spPr bwMode="auto">
            <a:xfrm>
              <a:off x="5181600" y="1985204"/>
              <a:ext cx="1981200" cy="1683303"/>
            </a:xfrm>
            <a:prstGeom prst="rect">
              <a:avLst/>
            </a:prstGeom>
            <a:solidFill>
              <a:schemeClr val="accent2">
                <a:lumMod val="20000"/>
                <a:lumOff val="80000"/>
              </a:schemeClr>
            </a:solidFill>
            <a:ln w="12700" cap="flat" cmpd="dbl"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76F051DE-5156-798D-5368-4136FEB1B6A1}"/>
                </a:ext>
              </a:extLst>
            </p:cNvPr>
            <p:cNvSpPr txBox="1"/>
            <p:nvPr/>
          </p:nvSpPr>
          <p:spPr>
            <a:xfrm>
              <a:off x="5160264" y="3939198"/>
              <a:ext cx="783817" cy="342401"/>
            </a:xfrm>
            <a:prstGeom prst="rect">
              <a:avLst/>
            </a:prstGeom>
            <a:noFill/>
            <a:ln w="12700">
              <a:noFill/>
            </a:ln>
          </p:spPr>
          <p:txBody>
            <a:bodyPr wrap="square" lIns="0" tIns="0" rIns="0" bIns="34290" rtlCol="0">
              <a:spAutoFit/>
            </a:bodyPr>
            <a:lstStyle/>
            <a:p>
              <a:pPr algn="ctr"/>
              <a:r>
                <a:rPr lang="en-US" sz="2000" dirty="0"/>
                <a:t>X</a:t>
              </a:r>
              <a:r>
                <a:rPr lang="en-US" sz="2000" baseline="30000" dirty="0"/>
                <a:t>&lt;t&gt;</a:t>
              </a:r>
            </a:p>
          </p:txBody>
        </p:sp>
        <p:sp>
          <p:nvSpPr>
            <p:cNvPr id="7" name="TextBox 6">
              <a:extLst>
                <a:ext uri="{FF2B5EF4-FFF2-40B4-BE49-F238E27FC236}">
                  <a16:creationId xmlns:a16="http://schemas.microsoft.com/office/drawing/2014/main" id="{13F41017-068F-0344-7A89-20A1FEDA5BE0}"/>
                </a:ext>
              </a:extLst>
            </p:cNvPr>
            <p:cNvSpPr txBox="1"/>
            <p:nvPr/>
          </p:nvSpPr>
          <p:spPr>
            <a:xfrm>
              <a:off x="4398530" y="2467200"/>
              <a:ext cx="783817" cy="342401"/>
            </a:xfrm>
            <a:prstGeom prst="rect">
              <a:avLst/>
            </a:prstGeom>
            <a:noFill/>
            <a:ln w="12700">
              <a:noFill/>
            </a:ln>
          </p:spPr>
          <p:txBody>
            <a:bodyPr wrap="square" lIns="0" tIns="0" rIns="0" bIns="34290" rtlCol="0">
              <a:spAutoFit/>
            </a:bodyPr>
            <a:lstStyle/>
            <a:p>
              <a:pPr algn="ctr"/>
              <a:r>
                <a:rPr lang="en-US" sz="2000" dirty="0"/>
                <a:t>A</a:t>
              </a:r>
              <a:r>
                <a:rPr lang="en-US" sz="2000" baseline="30000" dirty="0"/>
                <a:t>&lt;t-1&gt;</a:t>
              </a:r>
            </a:p>
          </p:txBody>
        </p:sp>
        <p:sp>
          <p:nvSpPr>
            <p:cNvPr id="8" name="TextBox 7">
              <a:extLst>
                <a:ext uri="{FF2B5EF4-FFF2-40B4-BE49-F238E27FC236}">
                  <a16:creationId xmlns:a16="http://schemas.microsoft.com/office/drawing/2014/main" id="{45DF46BE-2B6B-CD36-49F6-9899FE3ABBE9}"/>
                </a:ext>
              </a:extLst>
            </p:cNvPr>
            <p:cNvSpPr txBox="1"/>
            <p:nvPr/>
          </p:nvSpPr>
          <p:spPr>
            <a:xfrm>
              <a:off x="6100032" y="1315989"/>
              <a:ext cx="783817" cy="342401"/>
            </a:xfrm>
            <a:prstGeom prst="rect">
              <a:avLst/>
            </a:prstGeom>
            <a:noFill/>
            <a:ln w="12700">
              <a:noFill/>
            </a:ln>
          </p:spPr>
          <p:txBody>
            <a:bodyPr wrap="square" lIns="0" tIns="0" rIns="0" bIns="34290" rtlCol="0">
              <a:spAutoFit/>
            </a:bodyPr>
            <a:lstStyle/>
            <a:p>
              <a:pPr algn="ctr"/>
              <a:r>
                <a:rPr lang="en-US" sz="2000" dirty="0"/>
                <a:t>Ŷ</a:t>
              </a:r>
              <a:r>
                <a:rPr lang="en-US" sz="2000" baseline="30000" dirty="0"/>
                <a:t>&lt;t&gt;</a:t>
              </a:r>
            </a:p>
          </p:txBody>
        </p:sp>
        <p:sp>
          <p:nvSpPr>
            <p:cNvPr id="10" name="TextBox 9">
              <a:extLst>
                <a:ext uri="{FF2B5EF4-FFF2-40B4-BE49-F238E27FC236}">
                  <a16:creationId xmlns:a16="http://schemas.microsoft.com/office/drawing/2014/main" id="{F1162444-2C57-CF0C-1D8E-927BC51769CC}"/>
                </a:ext>
              </a:extLst>
            </p:cNvPr>
            <p:cNvSpPr txBox="1"/>
            <p:nvPr/>
          </p:nvSpPr>
          <p:spPr>
            <a:xfrm>
              <a:off x="7097781" y="2497632"/>
              <a:ext cx="783817" cy="342401"/>
            </a:xfrm>
            <a:prstGeom prst="rect">
              <a:avLst/>
            </a:prstGeom>
            <a:noFill/>
            <a:ln w="12700">
              <a:noFill/>
            </a:ln>
          </p:spPr>
          <p:txBody>
            <a:bodyPr wrap="square" lIns="0" tIns="0" rIns="0" bIns="34290" rtlCol="0">
              <a:spAutoFit/>
            </a:bodyPr>
            <a:lstStyle/>
            <a:p>
              <a:pPr algn="ctr"/>
              <a:r>
                <a:rPr lang="en-US" sz="2000" dirty="0"/>
                <a:t>A</a:t>
              </a:r>
              <a:r>
                <a:rPr lang="en-US" sz="2000" baseline="30000" dirty="0"/>
                <a:t>&lt;t&gt;</a:t>
              </a:r>
            </a:p>
          </p:txBody>
        </p:sp>
        <p:cxnSp>
          <p:nvCxnSpPr>
            <p:cNvPr id="11" name="Straight Arrow Connector 10">
              <a:extLst>
                <a:ext uri="{FF2B5EF4-FFF2-40B4-BE49-F238E27FC236}">
                  <a16:creationId xmlns:a16="http://schemas.microsoft.com/office/drawing/2014/main" id="{06642388-4C81-2732-5CE1-72E473FFE463}"/>
                </a:ext>
              </a:extLst>
            </p:cNvPr>
            <p:cNvCxnSpPr/>
            <p:nvPr/>
          </p:nvCxnSpPr>
          <p:spPr bwMode="auto">
            <a:xfrm flipV="1">
              <a:off x="4398530" y="2870044"/>
              <a:ext cx="62379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1BB9684C-44DA-156C-ED84-7CCA1A3EBD30}"/>
                </a:ext>
              </a:extLst>
            </p:cNvPr>
            <p:cNvCxnSpPr/>
            <p:nvPr/>
          </p:nvCxnSpPr>
          <p:spPr bwMode="auto">
            <a:xfrm flipV="1">
              <a:off x="5490431" y="3311937"/>
              <a:ext cx="0" cy="62398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8672687B-B867-E38B-1D68-E8B449708932}"/>
                </a:ext>
              </a:extLst>
            </p:cNvPr>
            <p:cNvCxnSpPr/>
            <p:nvPr/>
          </p:nvCxnSpPr>
          <p:spPr bwMode="auto">
            <a:xfrm>
              <a:off x="4960469" y="2870044"/>
              <a:ext cx="74765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23B8143B-49D1-D840-CB25-82B2BD75BA03}"/>
                </a:ext>
              </a:extLst>
            </p:cNvPr>
            <p:cNvCxnSpPr/>
            <p:nvPr/>
          </p:nvCxnSpPr>
          <p:spPr bwMode="auto">
            <a:xfrm flipV="1">
              <a:off x="5490431" y="2853427"/>
              <a:ext cx="0" cy="623980"/>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40F472DF-AA81-4970-868E-C39E619352E5}"/>
                </a:ext>
              </a:extLst>
            </p:cNvPr>
            <p:cNvSpPr txBox="1"/>
            <p:nvPr/>
          </p:nvSpPr>
          <p:spPr>
            <a:xfrm>
              <a:off x="5667008" y="2685378"/>
              <a:ext cx="652760" cy="369332"/>
            </a:xfrm>
            <a:prstGeom prst="rect">
              <a:avLst/>
            </a:prstGeom>
            <a:noFill/>
            <a:ln>
              <a:solidFill>
                <a:srgbClr val="002060"/>
              </a:solidFill>
            </a:ln>
          </p:spPr>
          <p:txBody>
            <a:bodyPr wrap="square" lIns="45720" rIns="45720" rtlCol="0">
              <a:spAutoFit/>
            </a:bodyPr>
            <a:lstStyle/>
            <a:p>
              <a:pPr algn="ctr"/>
              <a:r>
                <a:rPr lang="en-US" dirty="0"/>
                <a:t>tanh</a:t>
              </a:r>
            </a:p>
          </p:txBody>
        </p:sp>
        <p:cxnSp>
          <p:nvCxnSpPr>
            <p:cNvPr id="28" name="Straight Arrow Connector 27">
              <a:extLst>
                <a:ext uri="{FF2B5EF4-FFF2-40B4-BE49-F238E27FC236}">
                  <a16:creationId xmlns:a16="http://schemas.microsoft.com/office/drawing/2014/main" id="{85E74122-5E75-7562-8A54-18A14D9DFEB3}"/>
                </a:ext>
              </a:extLst>
            </p:cNvPr>
            <p:cNvCxnSpPr/>
            <p:nvPr/>
          </p:nvCxnSpPr>
          <p:spPr bwMode="auto">
            <a:xfrm flipV="1">
              <a:off x="6319768" y="2852919"/>
              <a:ext cx="147800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D8DB8957-EC34-CC04-28B6-32E538EBFDE5}"/>
                </a:ext>
              </a:extLst>
            </p:cNvPr>
            <p:cNvCxnSpPr/>
            <p:nvPr/>
          </p:nvCxnSpPr>
          <p:spPr bwMode="auto">
            <a:xfrm flipV="1">
              <a:off x="6564107" y="2492950"/>
              <a:ext cx="0" cy="35543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271FF8D4-A8AD-A697-37EA-AE41EC0174B7}"/>
                </a:ext>
              </a:extLst>
            </p:cNvPr>
            <p:cNvSpPr txBox="1"/>
            <p:nvPr/>
          </p:nvSpPr>
          <p:spPr>
            <a:xfrm>
              <a:off x="6069563" y="2104823"/>
              <a:ext cx="940319" cy="369332"/>
            </a:xfrm>
            <a:prstGeom prst="rect">
              <a:avLst/>
            </a:prstGeom>
            <a:noFill/>
            <a:ln>
              <a:solidFill>
                <a:srgbClr val="002060"/>
              </a:solidFill>
            </a:ln>
          </p:spPr>
          <p:txBody>
            <a:bodyPr wrap="square" lIns="45720" rIns="45720" rtlCol="0">
              <a:spAutoFit/>
            </a:bodyPr>
            <a:lstStyle/>
            <a:p>
              <a:pPr algn="ctr"/>
              <a:r>
                <a:rPr lang="en-US" dirty="0" err="1"/>
                <a:t>softmax</a:t>
              </a:r>
              <a:endParaRPr lang="en-US" dirty="0"/>
            </a:p>
          </p:txBody>
        </p:sp>
        <p:cxnSp>
          <p:nvCxnSpPr>
            <p:cNvPr id="34" name="Straight Arrow Connector 33">
              <a:extLst>
                <a:ext uri="{FF2B5EF4-FFF2-40B4-BE49-F238E27FC236}">
                  <a16:creationId xmlns:a16="http://schemas.microsoft.com/office/drawing/2014/main" id="{8BABF71A-A5A7-B440-79AA-2810FDA4DA6E}"/>
                </a:ext>
              </a:extLst>
            </p:cNvPr>
            <p:cNvCxnSpPr/>
            <p:nvPr/>
          </p:nvCxnSpPr>
          <p:spPr bwMode="auto">
            <a:xfrm flipH="1" flipV="1">
              <a:off x="6534624" y="1612436"/>
              <a:ext cx="0" cy="492387"/>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42" name="Object 41">
            <a:extLst>
              <a:ext uri="{FF2B5EF4-FFF2-40B4-BE49-F238E27FC236}">
                <a16:creationId xmlns:a16="http://schemas.microsoft.com/office/drawing/2014/main" id="{D01FA432-6DBC-690F-367F-E3282F92349E}"/>
              </a:ext>
            </a:extLst>
          </p:cNvPr>
          <p:cNvGraphicFramePr>
            <a:graphicFrameLocks noChangeAspect="1"/>
          </p:cNvGraphicFramePr>
          <p:nvPr>
            <p:extLst>
              <p:ext uri="{D42A27DB-BD31-4B8C-83A1-F6EECF244321}">
                <p14:modId xmlns:p14="http://schemas.microsoft.com/office/powerpoint/2010/main" val="472679451"/>
              </p:ext>
            </p:extLst>
          </p:nvPr>
        </p:nvGraphicFramePr>
        <p:xfrm>
          <a:off x="850900" y="3336925"/>
          <a:ext cx="3727450" cy="990600"/>
        </p:xfrm>
        <a:graphic>
          <a:graphicData uri="http://schemas.openxmlformats.org/presentationml/2006/ole">
            <mc:AlternateContent xmlns:mc="http://schemas.openxmlformats.org/markup-compatibility/2006">
              <mc:Choice xmlns:v="urn:schemas-microsoft-com:vml" Requires="v">
                <p:oleObj name="Equation" r:id="rId2" imgW="2197080" imgH="583920" progId="Equation.DSMT4">
                  <p:embed/>
                </p:oleObj>
              </mc:Choice>
              <mc:Fallback>
                <p:oleObj name="Equation" r:id="rId2" imgW="2197080" imgH="583920" progId="Equation.DSMT4">
                  <p:embed/>
                  <p:pic>
                    <p:nvPicPr>
                      <p:cNvPr id="75" name="Object 74">
                        <a:extLst>
                          <a:ext uri="{FF2B5EF4-FFF2-40B4-BE49-F238E27FC236}">
                            <a16:creationId xmlns:a16="http://schemas.microsoft.com/office/drawing/2014/main" id="{58FB8D93-FD7B-4E6C-7EBC-284860C230A2}"/>
                          </a:ext>
                        </a:extLst>
                      </p:cNvPr>
                      <p:cNvPicPr/>
                      <p:nvPr/>
                    </p:nvPicPr>
                    <p:blipFill>
                      <a:blip r:embed="rId3"/>
                      <a:stretch>
                        <a:fillRect/>
                      </a:stretch>
                    </p:blipFill>
                    <p:spPr>
                      <a:xfrm>
                        <a:off x="850900" y="3336925"/>
                        <a:ext cx="3727450" cy="990600"/>
                      </a:xfrm>
                      <a:prstGeom prst="rect">
                        <a:avLst/>
                      </a:prstGeom>
                    </p:spPr>
                  </p:pic>
                </p:oleObj>
              </mc:Fallback>
            </mc:AlternateContent>
          </a:graphicData>
        </a:graphic>
      </p:graphicFrame>
    </p:spTree>
    <p:extLst>
      <p:ext uri="{BB962C8B-B14F-4D97-AF65-F5344CB8AC3E}">
        <p14:creationId xmlns:p14="http://schemas.microsoft.com/office/powerpoint/2010/main" val="411755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4DAD-7863-FA19-2E48-19C11A7DBDAC}"/>
              </a:ext>
            </a:extLst>
          </p:cNvPr>
          <p:cNvSpPr>
            <a:spLocks noGrp="1"/>
          </p:cNvSpPr>
          <p:nvPr>
            <p:ph type="title"/>
          </p:nvPr>
        </p:nvSpPr>
        <p:spPr>
          <a:xfrm>
            <a:off x="1600200" y="285750"/>
            <a:ext cx="6516682" cy="490538"/>
          </a:xfrm>
        </p:spPr>
        <p:txBody>
          <a:bodyPr/>
          <a:lstStyle/>
          <a:p>
            <a:r>
              <a:rPr lang="en-US" dirty="0"/>
              <a:t>In This Chapter</a:t>
            </a:r>
          </a:p>
        </p:txBody>
      </p:sp>
      <p:sp>
        <p:nvSpPr>
          <p:cNvPr id="3" name="Content Placeholder 2">
            <a:extLst>
              <a:ext uri="{FF2B5EF4-FFF2-40B4-BE49-F238E27FC236}">
                <a16:creationId xmlns:a16="http://schemas.microsoft.com/office/drawing/2014/main" id="{4F609D82-AA31-3841-69F7-992935A5B109}"/>
              </a:ext>
            </a:extLst>
          </p:cNvPr>
          <p:cNvSpPr>
            <a:spLocks noGrp="1"/>
          </p:cNvSpPr>
          <p:nvPr>
            <p:ph idx="1"/>
          </p:nvPr>
        </p:nvSpPr>
        <p:spPr>
          <a:xfrm>
            <a:off x="2057400" y="1962150"/>
            <a:ext cx="4724400" cy="1460615"/>
          </a:xfrm>
        </p:spPr>
        <p:txBody>
          <a:bodyPr/>
          <a:lstStyle/>
          <a:p>
            <a:r>
              <a:rPr lang="en-US" dirty="0"/>
              <a:t>Language Model</a:t>
            </a:r>
          </a:p>
          <a:p>
            <a:r>
              <a:rPr lang="en-US" dirty="0"/>
              <a:t>Vanishing and Exploding Gradients</a:t>
            </a:r>
          </a:p>
          <a:p>
            <a:r>
              <a:rPr lang="en-US" dirty="0"/>
              <a:t>LSTM </a:t>
            </a:r>
          </a:p>
          <a:p>
            <a:r>
              <a:rPr lang="en-US" dirty="0"/>
              <a:t>GRU</a:t>
            </a:r>
          </a:p>
        </p:txBody>
      </p:sp>
    </p:spTree>
    <p:extLst>
      <p:ext uri="{BB962C8B-B14F-4D97-AF65-F5344CB8AC3E}">
        <p14:creationId xmlns:p14="http://schemas.microsoft.com/office/powerpoint/2010/main" val="294269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D42-4890-B106-6E3D-765C88DB0FF6}"/>
              </a:ext>
            </a:extLst>
          </p:cNvPr>
          <p:cNvSpPr>
            <a:spLocks noGrp="1"/>
          </p:cNvSpPr>
          <p:nvPr>
            <p:ph type="title"/>
          </p:nvPr>
        </p:nvSpPr>
        <p:spPr>
          <a:xfrm>
            <a:off x="1393827" y="285750"/>
            <a:ext cx="7521573" cy="490538"/>
          </a:xfrm>
        </p:spPr>
        <p:txBody>
          <a:bodyPr/>
          <a:lstStyle/>
          <a:p>
            <a:r>
              <a:rPr lang="en-US" dirty="0"/>
              <a:t>LSTM - Long Short-Term Memory 	(1/2)</a:t>
            </a:r>
          </a:p>
        </p:txBody>
      </p:sp>
      <p:sp>
        <p:nvSpPr>
          <p:cNvPr id="3" name="Content Placeholder 2">
            <a:extLst>
              <a:ext uri="{FF2B5EF4-FFF2-40B4-BE49-F238E27FC236}">
                <a16:creationId xmlns:a16="http://schemas.microsoft.com/office/drawing/2014/main" id="{3DD9E387-8245-D283-A4E1-5EC46C89FFC4}"/>
              </a:ext>
            </a:extLst>
          </p:cNvPr>
          <p:cNvSpPr>
            <a:spLocks noGrp="1"/>
          </p:cNvSpPr>
          <p:nvPr>
            <p:ph idx="1"/>
          </p:nvPr>
        </p:nvSpPr>
        <p:spPr>
          <a:xfrm>
            <a:off x="914400" y="1123950"/>
            <a:ext cx="6956425" cy="3073629"/>
          </a:xfrm>
        </p:spPr>
        <p:txBody>
          <a:bodyPr/>
          <a:lstStyle/>
          <a:p>
            <a:r>
              <a:rPr lang="en-US" b="1" i="1" dirty="0"/>
              <a:t>Long short-term memory</a:t>
            </a:r>
            <a:r>
              <a:rPr lang="en-US" dirty="0"/>
              <a:t> (</a:t>
            </a:r>
            <a:r>
              <a:rPr lang="en-US" b="1" dirty="0"/>
              <a:t>LSTM</a:t>
            </a:r>
            <a:r>
              <a:rPr lang="en-US" dirty="0"/>
              <a:t>) network is a recurrent neural network (RNN), aimed to deal with the vanishing gradient problem present in traditional RNNs. </a:t>
            </a:r>
          </a:p>
          <a:p>
            <a:r>
              <a:rPr lang="en-US" dirty="0"/>
              <a:t>Its relative insensitivity to gap length is its advantage over other RNNs, hidden Markov models and other sequence learning methods.</a:t>
            </a:r>
          </a:p>
        </p:txBody>
      </p:sp>
    </p:spTree>
    <p:extLst>
      <p:ext uri="{BB962C8B-B14F-4D97-AF65-F5344CB8AC3E}">
        <p14:creationId xmlns:p14="http://schemas.microsoft.com/office/powerpoint/2010/main" val="32275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85E1B-CF9A-ED93-D3CF-685CC69EF70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B360DC-94F3-4930-2BE4-81A263CB8EFD}"/>
              </a:ext>
            </a:extLst>
          </p:cNvPr>
          <p:cNvSpPr>
            <a:spLocks noGrp="1"/>
          </p:cNvSpPr>
          <p:nvPr>
            <p:ph type="title"/>
          </p:nvPr>
        </p:nvSpPr>
        <p:spPr>
          <a:xfrm>
            <a:off x="1393827" y="285750"/>
            <a:ext cx="7597773" cy="490538"/>
          </a:xfrm>
        </p:spPr>
        <p:txBody>
          <a:bodyPr/>
          <a:lstStyle/>
          <a:p>
            <a:r>
              <a:rPr lang="en-US" dirty="0"/>
              <a:t>LSTM - Long Short-Term Memory 	(2/2)</a:t>
            </a:r>
          </a:p>
        </p:txBody>
      </p:sp>
      <p:sp>
        <p:nvSpPr>
          <p:cNvPr id="5" name="Content Placeholder 4">
            <a:extLst>
              <a:ext uri="{FF2B5EF4-FFF2-40B4-BE49-F238E27FC236}">
                <a16:creationId xmlns:a16="http://schemas.microsoft.com/office/drawing/2014/main" id="{B04E265C-906B-68CD-07FC-1CF089D6343B}"/>
              </a:ext>
            </a:extLst>
          </p:cNvPr>
          <p:cNvSpPr>
            <a:spLocks noGrp="1"/>
          </p:cNvSpPr>
          <p:nvPr>
            <p:ph idx="1"/>
          </p:nvPr>
        </p:nvSpPr>
        <p:spPr/>
        <p:txBody>
          <a:bodyPr/>
          <a:lstStyle/>
          <a:p>
            <a:r>
              <a:rPr lang="en-US" dirty="0"/>
              <a:t>A LSTM is another variant of Recurrent Neural Network that is capable of learning long-term dependencies. </a:t>
            </a:r>
          </a:p>
          <a:p>
            <a:r>
              <a:rPr lang="en-US" dirty="0"/>
              <a:t>Unlike in an RNN, where there’s a simple layer in a network block, an LSTM block does some additional operations.</a:t>
            </a:r>
          </a:p>
          <a:p>
            <a:r>
              <a:rPr lang="en-US" dirty="0"/>
              <a:t>Using input, output, and forget gates, it remembers the crucial information and forgets the unnecessary information that it learns throughout the network.</a:t>
            </a:r>
          </a:p>
          <a:p>
            <a:pPr lvl="1"/>
            <a:r>
              <a:rPr lang="en-US" dirty="0"/>
              <a:t>Input gate finds which value from input should be used to modify the memory.</a:t>
            </a:r>
          </a:p>
          <a:p>
            <a:pPr lvl="1"/>
            <a:r>
              <a:rPr lang="en-US" dirty="0"/>
              <a:t>Forget gate learns what details to be discarded from the block.</a:t>
            </a:r>
          </a:p>
          <a:p>
            <a:pPr lvl="1"/>
            <a:r>
              <a:rPr lang="en-US" dirty="0"/>
              <a:t>Output gate discovers the input and the memory of the block is used to decide the output.</a:t>
            </a:r>
          </a:p>
          <a:p>
            <a:endParaRPr lang="en-US" dirty="0"/>
          </a:p>
        </p:txBody>
      </p:sp>
      <p:sp>
        <p:nvSpPr>
          <p:cNvPr id="2" name="TextBox 1">
            <a:extLst>
              <a:ext uri="{FF2B5EF4-FFF2-40B4-BE49-F238E27FC236}">
                <a16:creationId xmlns:a16="http://schemas.microsoft.com/office/drawing/2014/main" id="{0322A246-9B81-05CB-F7DF-9D95C02A1CC5}"/>
              </a:ext>
            </a:extLst>
          </p:cNvPr>
          <p:cNvSpPr txBox="1"/>
          <p:nvPr/>
        </p:nvSpPr>
        <p:spPr>
          <a:xfrm>
            <a:off x="4559808" y="4580751"/>
            <a:ext cx="4584192" cy="276999"/>
          </a:xfrm>
          <a:prstGeom prst="rect">
            <a:avLst/>
          </a:prstGeom>
          <a:noFill/>
        </p:spPr>
        <p:txBody>
          <a:bodyPr wrap="square">
            <a:spAutoFit/>
          </a:bodyPr>
          <a:lstStyle/>
          <a:p>
            <a:r>
              <a:rPr lang="en-US" sz="1200" dirty="0"/>
              <a:t>https://colah.github.io/posts/2015-08-Understanding-LSTMs/</a:t>
            </a:r>
          </a:p>
        </p:txBody>
      </p:sp>
    </p:spTree>
    <p:extLst>
      <p:ext uri="{BB962C8B-B14F-4D97-AF65-F5344CB8AC3E}">
        <p14:creationId xmlns:p14="http://schemas.microsoft.com/office/powerpoint/2010/main" val="877137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F76D0-E523-913E-B3CE-878F1AFDAB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128A1-57CF-02E0-199D-98250C19D2C8}"/>
              </a:ext>
            </a:extLst>
          </p:cNvPr>
          <p:cNvSpPr>
            <a:spLocks noGrp="1"/>
          </p:cNvSpPr>
          <p:nvPr>
            <p:ph type="title"/>
          </p:nvPr>
        </p:nvSpPr>
        <p:spPr>
          <a:xfrm>
            <a:off x="1393827" y="285750"/>
            <a:ext cx="7445373" cy="490538"/>
          </a:xfrm>
        </p:spPr>
        <p:txBody>
          <a:bodyPr/>
          <a:lstStyle/>
          <a:p>
            <a:r>
              <a:rPr lang="en-US" dirty="0"/>
              <a:t>The Problem of Long-Term Dependencies</a:t>
            </a:r>
          </a:p>
        </p:txBody>
      </p:sp>
      <p:sp>
        <p:nvSpPr>
          <p:cNvPr id="3" name="Content Placeholder 2">
            <a:extLst>
              <a:ext uri="{FF2B5EF4-FFF2-40B4-BE49-F238E27FC236}">
                <a16:creationId xmlns:a16="http://schemas.microsoft.com/office/drawing/2014/main" id="{84B5BFCF-3E1D-5377-9EE1-5D75D811C6E3}"/>
              </a:ext>
            </a:extLst>
          </p:cNvPr>
          <p:cNvSpPr>
            <a:spLocks noGrp="1"/>
          </p:cNvSpPr>
          <p:nvPr>
            <p:ph idx="1"/>
          </p:nvPr>
        </p:nvSpPr>
        <p:spPr/>
        <p:txBody>
          <a:bodyPr/>
          <a:lstStyle/>
          <a:p>
            <a:r>
              <a:rPr lang="en-US" sz="1800" dirty="0"/>
              <a:t>One of the appeals of RNNs is the idea that they might be able to connect previous information to the present task, such as using previous video frames might inform the understanding of the present frame. </a:t>
            </a:r>
          </a:p>
          <a:p>
            <a:r>
              <a:rPr lang="en-US" sz="1800" dirty="0"/>
              <a:t>If RNNs could do this, they’d be extremely useful. But can they? It depends.</a:t>
            </a:r>
          </a:p>
          <a:p>
            <a:endParaRPr lang="en-US" sz="1800" dirty="0"/>
          </a:p>
        </p:txBody>
      </p:sp>
      <p:grpSp>
        <p:nvGrpSpPr>
          <p:cNvPr id="7" name="Group 6">
            <a:extLst>
              <a:ext uri="{FF2B5EF4-FFF2-40B4-BE49-F238E27FC236}">
                <a16:creationId xmlns:a16="http://schemas.microsoft.com/office/drawing/2014/main" id="{1AC6DB9B-B9EC-7785-5320-C6BB6B40BAB9}"/>
              </a:ext>
            </a:extLst>
          </p:cNvPr>
          <p:cNvGrpSpPr/>
          <p:nvPr/>
        </p:nvGrpSpPr>
        <p:grpSpPr>
          <a:xfrm>
            <a:off x="2514600" y="2571750"/>
            <a:ext cx="3558540" cy="1821665"/>
            <a:chOff x="3939613" y="2107784"/>
            <a:chExt cx="3558540" cy="1821665"/>
          </a:xfrm>
        </p:grpSpPr>
        <p:cxnSp>
          <p:nvCxnSpPr>
            <p:cNvPr id="8" name="Straight Arrow Connector 7">
              <a:extLst>
                <a:ext uri="{FF2B5EF4-FFF2-40B4-BE49-F238E27FC236}">
                  <a16:creationId xmlns:a16="http://schemas.microsoft.com/office/drawing/2014/main" id="{EEF4B987-92B9-5AB8-EBBB-58D679975581}"/>
                </a:ext>
              </a:extLst>
            </p:cNvPr>
            <p:cNvCxnSpPr>
              <a:cxnSpLocks/>
            </p:cNvCxnSpPr>
            <p:nvPr/>
          </p:nvCxnSpPr>
          <p:spPr bwMode="auto">
            <a:xfrm>
              <a:off x="4419595" y="3008065"/>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0EDBCCD0-C736-47B4-4A85-BA4D15B2C0ED}"/>
                </a:ext>
              </a:extLst>
            </p:cNvPr>
            <p:cNvCxnSpPr>
              <a:cxnSpLocks/>
            </p:cNvCxnSpPr>
            <p:nvPr/>
          </p:nvCxnSpPr>
          <p:spPr bwMode="auto">
            <a:xfrm>
              <a:off x="5170778" y="3012278"/>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B6A9C3ED-E108-8659-081F-AF90AAD65642}"/>
                </a:ext>
              </a:extLst>
            </p:cNvPr>
            <p:cNvCxnSpPr>
              <a:cxnSpLocks/>
            </p:cNvCxnSpPr>
            <p:nvPr/>
          </p:nvCxnSpPr>
          <p:spPr bwMode="auto">
            <a:xfrm>
              <a:off x="6705600" y="3012278"/>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D5E8EB6F-0861-9307-9239-F898128361D3}"/>
                </a:ext>
              </a:extLst>
            </p:cNvPr>
            <p:cNvCxnSpPr>
              <a:cxnSpLocks/>
            </p:cNvCxnSpPr>
            <p:nvPr/>
          </p:nvCxnSpPr>
          <p:spPr bwMode="auto">
            <a:xfrm>
              <a:off x="5934808" y="2999669"/>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1">
              <a:extLst>
                <a:ext uri="{FF2B5EF4-FFF2-40B4-BE49-F238E27FC236}">
                  <a16:creationId xmlns:a16="http://schemas.microsoft.com/office/drawing/2014/main" id="{16943DB4-E60C-4F8B-7826-DE0A825CB47D}"/>
                </a:ext>
              </a:extLst>
            </p:cNvPr>
            <p:cNvGrpSpPr/>
            <p:nvPr/>
          </p:nvGrpSpPr>
          <p:grpSpPr>
            <a:xfrm>
              <a:off x="3939613" y="2107784"/>
              <a:ext cx="501930" cy="1821665"/>
              <a:chOff x="3939613" y="2099048"/>
              <a:chExt cx="501930" cy="1821665"/>
            </a:xfrm>
          </p:grpSpPr>
          <p:cxnSp>
            <p:nvCxnSpPr>
              <p:cNvPr id="37" name="Straight Arrow Connector 36">
                <a:extLst>
                  <a:ext uri="{FF2B5EF4-FFF2-40B4-BE49-F238E27FC236}">
                    <a16:creationId xmlns:a16="http://schemas.microsoft.com/office/drawing/2014/main" id="{C8E4CD0D-1F33-7683-0139-EEE09EF3CE78}"/>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6F6B9EF2-D263-E486-DD5B-4A49B69A45D4}"/>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D79C8FA2-BF03-A8F6-74D1-4B7FAA70D53D}"/>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&lt;0&gt;</a:t>
                </a:r>
              </a:p>
            </p:txBody>
          </p:sp>
          <p:sp>
            <p:nvSpPr>
              <p:cNvPr id="40" name="Rectangle 39">
                <a:extLst>
                  <a:ext uri="{FF2B5EF4-FFF2-40B4-BE49-F238E27FC236}">
                    <a16:creationId xmlns:a16="http://schemas.microsoft.com/office/drawing/2014/main" id="{6A1C4670-40D1-BF93-7A43-244F63F335FF}"/>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sp>
            <p:nvSpPr>
              <p:cNvPr id="41" name="Rectangle 40">
                <a:extLst>
                  <a:ext uri="{FF2B5EF4-FFF2-40B4-BE49-F238E27FC236}">
                    <a16:creationId xmlns:a16="http://schemas.microsoft.com/office/drawing/2014/main" id="{FD4F8FD4-6914-D884-CC96-BA1A151368F1}"/>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3" name="Group 12">
              <a:extLst>
                <a:ext uri="{FF2B5EF4-FFF2-40B4-BE49-F238E27FC236}">
                  <a16:creationId xmlns:a16="http://schemas.microsoft.com/office/drawing/2014/main" id="{40B9D111-AC92-F6EE-A17B-8117F3E15603}"/>
                </a:ext>
              </a:extLst>
            </p:cNvPr>
            <p:cNvGrpSpPr/>
            <p:nvPr/>
          </p:nvGrpSpPr>
          <p:grpSpPr>
            <a:xfrm>
              <a:off x="4680865" y="2107784"/>
              <a:ext cx="501930" cy="1821665"/>
              <a:chOff x="3939613" y="2099048"/>
              <a:chExt cx="501930" cy="1821665"/>
            </a:xfrm>
          </p:grpSpPr>
          <p:cxnSp>
            <p:nvCxnSpPr>
              <p:cNvPr id="32" name="Straight Arrow Connector 31">
                <a:extLst>
                  <a:ext uri="{FF2B5EF4-FFF2-40B4-BE49-F238E27FC236}">
                    <a16:creationId xmlns:a16="http://schemas.microsoft.com/office/drawing/2014/main" id="{62CE6A45-D3CB-6B79-8B47-D4ECA9876FC9}"/>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B5A5922F-6AD4-2071-874B-C25FA7322AA9}"/>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377CDD93-19DC-C971-5FC7-446C07B38DDA}"/>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&lt;1&gt;</a:t>
                </a:r>
              </a:p>
            </p:txBody>
          </p:sp>
          <p:sp>
            <p:nvSpPr>
              <p:cNvPr id="35" name="Rectangle 34">
                <a:extLst>
                  <a:ext uri="{FF2B5EF4-FFF2-40B4-BE49-F238E27FC236}">
                    <a16:creationId xmlns:a16="http://schemas.microsoft.com/office/drawing/2014/main" id="{694277FF-B8EF-FF07-D616-C0B08D3F4A57}"/>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sp>
            <p:nvSpPr>
              <p:cNvPr id="36" name="Rectangle 35">
                <a:extLst>
                  <a:ext uri="{FF2B5EF4-FFF2-40B4-BE49-F238E27FC236}">
                    <a16:creationId xmlns:a16="http://schemas.microsoft.com/office/drawing/2014/main" id="{A9727FF6-7710-05EF-6CEE-99974A995B0E}"/>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4" name="Group 13">
              <a:extLst>
                <a:ext uri="{FF2B5EF4-FFF2-40B4-BE49-F238E27FC236}">
                  <a16:creationId xmlns:a16="http://schemas.microsoft.com/office/drawing/2014/main" id="{8E456584-AD33-080A-B331-D0DD1E107419}"/>
                </a:ext>
              </a:extLst>
            </p:cNvPr>
            <p:cNvGrpSpPr/>
            <p:nvPr/>
          </p:nvGrpSpPr>
          <p:grpSpPr>
            <a:xfrm>
              <a:off x="5427439" y="2107784"/>
              <a:ext cx="501930" cy="1821665"/>
              <a:chOff x="3939613" y="2099048"/>
              <a:chExt cx="501930" cy="1821665"/>
            </a:xfrm>
          </p:grpSpPr>
          <p:cxnSp>
            <p:nvCxnSpPr>
              <p:cNvPr id="27" name="Straight Arrow Connector 26">
                <a:extLst>
                  <a:ext uri="{FF2B5EF4-FFF2-40B4-BE49-F238E27FC236}">
                    <a16:creationId xmlns:a16="http://schemas.microsoft.com/office/drawing/2014/main" id="{2B86CFBE-8C67-DF5A-B94B-5BCAA6D2D987}"/>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2BF07EAE-14A2-105C-9FBB-DF67AE4DBE29}"/>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28">
                <a:extLst>
                  <a:ext uri="{FF2B5EF4-FFF2-40B4-BE49-F238E27FC236}">
                    <a16:creationId xmlns:a16="http://schemas.microsoft.com/office/drawing/2014/main" id="{4BE4BE09-24D4-3AED-BF1F-2D30B8EFF8FE}"/>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sp>
            <p:nvSpPr>
              <p:cNvPr id="30" name="Rectangle 29">
                <a:extLst>
                  <a:ext uri="{FF2B5EF4-FFF2-40B4-BE49-F238E27FC236}">
                    <a16:creationId xmlns:a16="http://schemas.microsoft.com/office/drawing/2014/main" id="{FF440B8B-AAEA-7F12-E83F-F799B8461E12}"/>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sp>
            <p:nvSpPr>
              <p:cNvPr id="31" name="Rectangle 30">
                <a:extLst>
                  <a:ext uri="{FF2B5EF4-FFF2-40B4-BE49-F238E27FC236}">
                    <a16:creationId xmlns:a16="http://schemas.microsoft.com/office/drawing/2014/main" id="{8F0242A9-7B97-BC29-8D4C-CBCB6ED6105F}"/>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5" name="Group 14">
              <a:extLst>
                <a:ext uri="{FF2B5EF4-FFF2-40B4-BE49-F238E27FC236}">
                  <a16:creationId xmlns:a16="http://schemas.microsoft.com/office/drawing/2014/main" id="{686E7E8D-5974-3943-D96F-FA2047213B6D}"/>
                </a:ext>
              </a:extLst>
            </p:cNvPr>
            <p:cNvGrpSpPr/>
            <p:nvPr/>
          </p:nvGrpSpPr>
          <p:grpSpPr>
            <a:xfrm>
              <a:off x="6198726" y="2107784"/>
              <a:ext cx="501930" cy="1821665"/>
              <a:chOff x="3939613" y="2099048"/>
              <a:chExt cx="501930" cy="1821665"/>
            </a:xfrm>
          </p:grpSpPr>
          <p:cxnSp>
            <p:nvCxnSpPr>
              <p:cNvPr id="22" name="Straight Arrow Connector 21">
                <a:extLst>
                  <a:ext uri="{FF2B5EF4-FFF2-40B4-BE49-F238E27FC236}">
                    <a16:creationId xmlns:a16="http://schemas.microsoft.com/office/drawing/2014/main" id="{FB088F68-E97C-5E16-FC25-72A520EE4467}"/>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B270F441-88E4-F4C6-686B-1CE7D4FF9467}"/>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23">
                <a:extLst>
                  <a:ext uri="{FF2B5EF4-FFF2-40B4-BE49-F238E27FC236}">
                    <a16:creationId xmlns:a16="http://schemas.microsoft.com/office/drawing/2014/main" id="{E422CA35-1019-F96C-CDFF-33B3F5B329DD}"/>
                  </a:ext>
                </a:extLst>
              </p:cNvPr>
              <p:cNvSpPr/>
              <p:nvPr/>
            </p:nvSpPr>
            <p:spPr bwMode="auto">
              <a:xfrm>
                <a:off x="3939613" y="2099048"/>
                <a:ext cx="501930" cy="399374"/>
              </a:xfrm>
              <a:prstGeom prst="rect">
                <a:avLst/>
              </a:prstGeom>
              <a:solidFill>
                <a:srgbClr val="FFBDBD"/>
              </a:solidFill>
              <a:ln w="63500" cap="flat" cmpd="sng" algn="ctr">
                <a:solidFill>
                  <a:srgbClr val="FF000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&lt;3&gt;</a:t>
                </a:r>
              </a:p>
            </p:txBody>
          </p:sp>
          <p:sp>
            <p:nvSpPr>
              <p:cNvPr id="25" name="Rectangle 24">
                <a:extLst>
                  <a:ext uri="{FF2B5EF4-FFF2-40B4-BE49-F238E27FC236}">
                    <a16:creationId xmlns:a16="http://schemas.microsoft.com/office/drawing/2014/main" id="{5632F5BA-97EE-56C9-EFE1-B6AC7CCB6E4D}"/>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sp>
            <p:nvSpPr>
              <p:cNvPr id="26" name="Rectangle 25">
                <a:extLst>
                  <a:ext uri="{FF2B5EF4-FFF2-40B4-BE49-F238E27FC236}">
                    <a16:creationId xmlns:a16="http://schemas.microsoft.com/office/drawing/2014/main" id="{0BDA138A-0A0C-3354-95B5-658803E11B96}"/>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6" name="Group 15">
              <a:extLst>
                <a:ext uri="{FF2B5EF4-FFF2-40B4-BE49-F238E27FC236}">
                  <a16:creationId xmlns:a16="http://schemas.microsoft.com/office/drawing/2014/main" id="{C2E6BC30-90D6-312C-72C1-05DD89C1E725}"/>
                </a:ext>
              </a:extLst>
            </p:cNvPr>
            <p:cNvGrpSpPr/>
            <p:nvPr/>
          </p:nvGrpSpPr>
          <p:grpSpPr>
            <a:xfrm>
              <a:off x="6996223" y="2107784"/>
              <a:ext cx="501930" cy="1821665"/>
              <a:chOff x="3939613" y="2099048"/>
              <a:chExt cx="501930" cy="1821665"/>
            </a:xfrm>
          </p:grpSpPr>
          <p:cxnSp>
            <p:nvCxnSpPr>
              <p:cNvPr id="17" name="Straight Arrow Connector 16">
                <a:extLst>
                  <a:ext uri="{FF2B5EF4-FFF2-40B4-BE49-F238E27FC236}">
                    <a16:creationId xmlns:a16="http://schemas.microsoft.com/office/drawing/2014/main" id="{EFDDF56F-5C50-FD98-7BAC-F7424979689D}"/>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008FE390-1B54-58D0-EDA3-E618D2CB23DC}"/>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a:extLst>
                  <a:ext uri="{FF2B5EF4-FFF2-40B4-BE49-F238E27FC236}">
                    <a16:creationId xmlns:a16="http://schemas.microsoft.com/office/drawing/2014/main" id="{D7A3C174-6DF9-201F-9555-1C27C58E292D}"/>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&lt;4&gt;</a:t>
                </a:r>
              </a:p>
            </p:txBody>
          </p:sp>
          <p:sp>
            <p:nvSpPr>
              <p:cNvPr id="20" name="Rectangle 19">
                <a:extLst>
                  <a:ext uri="{FF2B5EF4-FFF2-40B4-BE49-F238E27FC236}">
                    <a16:creationId xmlns:a16="http://schemas.microsoft.com/office/drawing/2014/main" id="{D83BBC88-EA0E-63C1-8F7A-E8E9F84850C8}"/>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sp>
            <p:nvSpPr>
              <p:cNvPr id="21" name="Rectangle 20">
                <a:extLst>
                  <a:ext uri="{FF2B5EF4-FFF2-40B4-BE49-F238E27FC236}">
                    <a16:creationId xmlns:a16="http://schemas.microsoft.com/office/drawing/2014/main" id="{3233715A-ABAB-F4DE-8E35-F3E0DA93EE89}"/>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grpSp>
      </p:grpSp>
    </p:spTree>
    <p:extLst>
      <p:ext uri="{BB962C8B-B14F-4D97-AF65-F5344CB8AC3E}">
        <p14:creationId xmlns:p14="http://schemas.microsoft.com/office/powerpoint/2010/main" val="314906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29A00-0380-1E1E-48CC-0273A00EF0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BE577-E5AD-5756-DDE8-4EBEE8A9F49D}"/>
              </a:ext>
            </a:extLst>
          </p:cNvPr>
          <p:cNvSpPr>
            <a:spLocks noGrp="1"/>
          </p:cNvSpPr>
          <p:nvPr>
            <p:ph type="title"/>
          </p:nvPr>
        </p:nvSpPr>
        <p:spPr>
          <a:xfrm>
            <a:off x="1393827" y="285750"/>
            <a:ext cx="7445373" cy="490538"/>
          </a:xfrm>
        </p:spPr>
        <p:txBody>
          <a:bodyPr/>
          <a:lstStyle/>
          <a:p>
            <a:r>
              <a:rPr lang="en-US" dirty="0"/>
              <a:t>The Problem of Long-Term Dependencies</a:t>
            </a:r>
          </a:p>
        </p:txBody>
      </p:sp>
      <p:sp>
        <p:nvSpPr>
          <p:cNvPr id="3" name="Content Placeholder 2">
            <a:extLst>
              <a:ext uri="{FF2B5EF4-FFF2-40B4-BE49-F238E27FC236}">
                <a16:creationId xmlns:a16="http://schemas.microsoft.com/office/drawing/2014/main" id="{F5A3233D-31F1-1C10-4EEB-B22D61FF707B}"/>
              </a:ext>
            </a:extLst>
          </p:cNvPr>
          <p:cNvSpPr>
            <a:spLocks noGrp="1"/>
          </p:cNvSpPr>
          <p:nvPr>
            <p:ph sz="half" idx="2"/>
          </p:nvPr>
        </p:nvSpPr>
        <p:spPr>
          <a:xfrm>
            <a:off x="228600" y="858611"/>
            <a:ext cx="8610600" cy="1145720"/>
          </a:xfrm>
        </p:spPr>
        <p:txBody>
          <a:bodyPr/>
          <a:lstStyle/>
          <a:p>
            <a:r>
              <a:rPr lang="en-US" sz="1800" dirty="0"/>
              <a:t>Sometimes, we only need to look at recent information to perform the present task. </a:t>
            </a:r>
          </a:p>
          <a:p>
            <a:pPr lvl="1"/>
            <a:r>
              <a:rPr lang="en-US" sz="1800" dirty="0"/>
              <a:t>For example, consider a language model trying to predict the next word based on the previous ones. </a:t>
            </a:r>
          </a:p>
          <a:p>
            <a:pPr lvl="1"/>
            <a:r>
              <a:rPr lang="en-US" sz="1800" dirty="0"/>
              <a:t>If we are trying to predict the last word in “the clouds are in the …,” we don’t need any further context – it’s pretty obvious the next word is going to be “sky”. </a:t>
            </a:r>
          </a:p>
          <a:p>
            <a:endParaRPr lang="en-US" sz="1800" dirty="0"/>
          </a:p>
        </p:txBody>
      </p:sp>
      <p:sp>
        <p:nvSpPr>
          <p:cNvPr id="4" name="Content Placeholder 3">
            <a:extLst>
              <a:ext uri="{FF2B5EF4-FFF2-40B4-BE49-F238E27FC236}">
                <a16:creationId xmlns:a16="http://schemas.microsoft.com/office/drawing/2014/main" id="{2BA15B0C-4D07-C258-CCB4-97A1722A21A0}"/>
              </a:ext>
            </a:extLst>
          </p:cNvPr>
          <p:cNvSpPr>
            <a:spLocks noGrp="1"/>
          </p:cNvSpPr>
          <p:nvPr>
            <p:ph sz="half" idx="10"/>
          </p:nvPr>
        </p:nvSpPr>
        <p:spPr>
          <a:xfrm>
            <a:off x="236834" y="2910225"/>
            <a:ext cx="4208105" cy="762000"/>
          </a:xfrm>
        </p:spPr>
        <p:txBody>
          <a:bodyPr/>
          <a:lstStyle/>
          <a:p>
            <a:pPr lvl="1"/>
            <a:r>
              <a:rPr lang="en-US" sz="1800" dirty="0"/>
              <a:t>In such cases, where the gap between the relevant information and the place that it’s needed is small, RNNs can learn to use the past information.</a:t>
            </a:r>
          </a:p>
          <a:p>
            <a:endParaRPr lang="en-US" dirty="0"/>
          </a:p>
        </p:txBody>
      </p:sp>
      <p:grpSp>
        <p:nvGrpSpPr>
          <p:cNvPr id="7" name="Group 6">
            <a:extLst>
              <a:ext uri="{FF2B5EF4-FFF2-40B4-BE49-F238E27FC236}">
                <a16:creationId xmlns:a16="http://schemas.microsoft.com/office/drawing/2014/main" id="{466251D7-1DE4-42D7-590B-26490E4EBD0A}"/>
              </a:ext>
            </a:extLst>
          </p:cNvPr>
          <p:cNvGrpSpPr/>
          <p:nvPr/>
        </p:nvGrpSpPr>
        <p:grpSpPr>
          <a:xfrm>
            <a:off x="4699063" y="2724150"/>
            <a:ext cx="3894432" cy="2074640"/>
            <a:chOff x="3939613" y="2107784"/>
            <a:chExt cx="3558540" cy="1821665"/>
          </a:xfrm>
        </p:grpSpPr>
        <p:cxnSp>
          <p:nvCxnSpPr>
            <p:cNvPr id="8" name="Straight Arrow Connector 7">
              <a:extLst>
                <a:ext uri="{FF2B5EF4-FFF2-40B4-BE49-F238E27FC236}">
                  <a16:creationId xmlns:a16="http://schemas.microsoft.com/office/drawing/2014/main" id="{282FF547-155D-0E54-E5DA-BA1D9109520C}"/>
                </a:ext>
              </a:extLst>
            </p:cNvPr>
            <p:cNvCxnSpPr>
              <a:cxnSpLocks/>
            </p:cNvCxnSpPr>
            <p:nvPr/>
          </p:nvCxnSpPr>
          <p:spPr bwMode="auto">
            <a:xfrm>
              <a:off x="4419595" y="3008065"/>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E5A9309F-6201-8E4A-4361-DC3BA0F3E002}"/>
                </a:ext>
              </a:extLst>
            </p:cNvPr>
            <p:cNvCxnSpPr>
              <a:cxnSpLocks/>
            </p:cNvCxnSpPr>
            <p:nvPr/>
          </p:nvCxnSpPr>
          <p:spPr bwMode="auto">
            <a:xfrm>
              <a:off x="5170778" y="3012278"/>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36D9FE6F-D2CD-2B79-7602-D59441709923}"/>
                </a:ext>
              </a:extLst>
            </p:cNvPr>
            <p:cNvCxnSpPr>
              <a:cxnSpLocks/>
            </p:cNvCxnSpPr>
            <p:nvPr/>
          </p:nvCxnSpPr>
          <p:spPr bwMode="auto">
            <a:xfrm>
              <a:off x="6705600" y="3012278"/>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793E486C-3402-4EF8-93BE-A6838BBD3EED}"/>
                </a:ext>
              </a:extLst>
            </p:cNvPr>
            <p:cNvCxnSpPr>
              <a:cxnSpLocks/>
            </p:cNvCxnSpPr>
            <p:nvPr/>
          </p:nvCxnSpPr>
          <p:spPr bwMode="auto">
            <a:xfrm>
              <a:off x="5934808" y="2999669"/>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1">
              <a:extLst>
                <a:ext uri="{FF2B5EF4-FFF2-40B4-BE49-F238E27FC236}">
                  <a16:creationId xmlns:a16="http://schemas.microsoft.com/office/drawing/2014/main" id="{209A5E0F-E3E5-31EB-AF61-7802E1B30DA7}"/>
                </a:ext>
              </a:extLst>
            </p:cNvPr>
            <p:cNvGrpSpPr/>
            <p:nvPr/>
          </p:nvGrpSpPr>
          <p:grpSpPr>
            <a:xfrm>
              <a:off x="3939613" y="2107784"/>
              <a:ext cx="501930" cy="1821665"/>
              <a:chOff x="3939613" y="2099048"/>
              <a:chExt cx="501930" cy="1821665"/>
            </a:xfrm>
          </p:grpSpPr>
          <p:cxnSp>
            <p:nvCxnSpPr>
              <p:cNvPr id="37" name="Straight Arrow Connector 36">
                <a:extLst>
                  <a:ext uri="{FF2B5EF4-FFF2-40B4-BE49-F238E27FC236}">
                    <a16:creationId xmlns:a16="http://schemas.microsoft.com/office/drawing/2014/main" id="{001FB527-4F7B-7FEF-A3A1-A8C7809BA239}"/>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35DF4955-96CA-3E05-E869-C1BB5A792F5F}"/>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B0DC47CE-0F52-8B13-A702-E9683892760C}"/>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&lt;0&gt;</a:t>
                </a:r>
              </a:p>
            </p:txBody>
          </p:sp>
          <p:sp>
            <p:nvSpPr>
              <p:cNvPr id="40" name="Rectangle 39">
                <a:extLst>
                  <a:ext uri="{FF2B5EF4-FFF2-40B4-BE49-F238E27FC236}">
                    <a16:creationId xmlns:a16="http://schemas.microsoft.com/office/drawing/2014/main" id="{00FB7495-14C5-E092-9C94-3320B59B7E6B}"/>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sp>
            <p:nvSpPr>
              <p:cNvPr id="41" name="Rectangle 40">
                <a:extLst>
                  <a:ext uri="{FF2B5EF4-FFF2-40B4-BE49-F238E27FC236}">
                    <a16:creationId xmlns:a16="http://schemas.microsoft.com/office/drawing/2014/main" id="{4B90A57F-F182-193B-2957-8945E9FDA954}"/>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3" name="Group 12">
              <a:extLst>
                <a:ext uri="{FF2B5EF4-FFF2-40B4-BE49-F238E27FC236}">
                  <a16:creationId xmlns:a16="http://schemas.microsoft.com/office/drawing/2014/main" id="{0916C168-523A-BAF2-C64A-C1923C0B69CA}"/>
                </a:ext>
              </a:extLst>
            </p:cNvPr>
            <p:cNvGrpSpPr/>
            <p:nvPr/>
          </p:nvGrpSpPr>
          <p:grpSpPr>
            <a:xfrm>
              <a:off x="4680865" y="2107784"/>
              <a:ext cx="501930" cy="1821665"/>
              <a:chOff x="3939613" y="2099048"/>
              <a:chExt cx="501930" cy="1821665"/>
            </a:xfrm>
          </p:grpSpPr>
          <p:cxnSp>
            <p:nvCxnSpPr>
              <p:cNvPr id="32" name="Straight Arrow Connector 31">
                <a:extLst>
                  <a:ext uri="{FF2B5EF4-FFF2-40B4-BE49-F238E27FC236}">
                    <a16:creationId xmlns:a16="http://schemas.microsoft.com/office/drawing/2014/main" id="{0D18B772-6D56-396D-9F7D-2C14B99734CE}"/>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035871F5-8A8D-4D23-A046-479ED367B7F4}"/>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746B628B-A0BC-E34A-887C-2BD8C3A7A150}"/>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&lt;1&gt;</a:t>
                </a:r>
              </a:p>
            </p:txBody>
          </p:sp>
          <p:sp>
            <p:nvSpPr>
              <p:cNvPr id="35" name="Rectangle 34">
                <a:extLst>
                  <a:ext uri="{FF2B5EF4-FFF2-40B4-BE49-F238E27FC236}">
                    <a16:creationId xmlns:a16="http://schemas.microsoft.com/office/drawing/2014/main" id="{1F5B93EE-E7E8-3FC9-052A-8D202C8784F3}"/>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sp>
            <p:nvSpPr>
              <p:cNvPr id="36" name="Rectangle 35">
                <a:extLst>
                  <a:ext uri="{FF2B5EF4-FFF2-40B4-BE49-F238E27FC236}">
                    <a16:creationId xmlns:a16="http://schemas.microsoft.com/office/drawing/2014/main" id="{79BCAF93-3F5E-60B0-A886-9AF93ECE18FF}"/>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4" name="Group 13">
              <a:extLst>
                <a:ext uri="{FF2B5EF4-FFF2-40B4-BE49-F238E27FC236}">
                  <a16:creationId xmlns:a16="http://schemas.microsoft.com/office/drawing/2014/main" id="{5DB40D3C-C7AD-D685-8301-912AAFC4448F}"/>
                </a:ext>
              </a:extLst>
            </p:cNvPr>
            <p:cNvGrpSpPr/>
            <p:nvPr/>
          </p:nvGrpSpPr>
          <p:grpSpPr>
            <a:xfrm>
              <a:off x="5427439" y="2107784"/>
              <a:ext cx="501930" cy="1821665"/>
              <a:chOff x="3939613" y="2099048"/>
              <a:chExt cx="501930" cy="1821665"/>
            </a:xfrm>
          </p:grpSpPr>
          <p:cxnSp>
            <p:nvCxnSpPr>
              <p:cNvPr id="27" name="Straight Arrow Connector 26">
                <a:extLst>
                  <a:ext uri="{FF2B5EF4-FFF2-40B4-BE49-F238E27FC236}">
                    <a16:creationId xmlns:a16="http://schemas.microsoft.com/office/drawing/2014/main" id="{E9CF2DE4-CF28-FE95-3022-59B4C9B17870}"/>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A4549388-495D-EE48-B7C3-28D0ACFEAAB2}"/>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28">
                <a:extLst>
                  <a:ext uri="{FF2B5EF4-FFF2-40B4-BE49-F238E27FC236}">
                    <a16:creationId xmlns:a16="http://schemas.microsoft.com/office/drawing/2014/main" id="{6EDD154E-ED4A-5959-31AB-CB6A2EF63650}"/>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sp>
            <p:nvSpPr>
              <p:cNvPr id="30" name="Rectangle 29">
                <a:extLst>
                  <a:ext uri="{FF2B5EF4-FFF2-40B4-BE49-F238E27FC236}">
                    <a16:creationId xmlns:a16="http://schemas.microsoft.com/office/drawing/2014/main" id="{F59A8FA0-CB87-6023-CF91-59A404A878AE}"/>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sp>
            <p:nvSpPr>
              <p:cNvPr id="31" name="Rectangle 30">
                <a:extLst>
                  <a:ext uri="{FF2B5EF4-FFF2-40B4-BE49-F238E27FC236}">
                    <a16:creationId xmlns:a16="http://schemas.microsoft.com/office/drawing/2014/main" id="{30862AE8-CA6C-EC9E-7C58-1CA558830B50}"/>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5" name="Group 14">
              <a:extLst>
                <a:ext uri="{FF2B5EF4-FFF2-40B4-BE49-F238E27FC236}">
                  <a16:creationId xmlns:a16="http://schemas.microsoft.com/office/drawing/2014/main" id="{D0814689-1E73-7D15-0C53-0ADA7FFCAACB}"/>
                </a:ext>
              </a:extLst>
            </p:cNvPr>
            <p:cNvGrpSpPr/>
            <p:nvPr/>
          </p:nvGrpSpPr>
          <p:grpSpPr>
            <a:xfrm>
              <a:off x="6198726" y="2107784"/>
              <a:ext cx="501930" cy="1821665"/>
              <a:chOff x="3939613" y="2099048"/>
              <a:chExt cx="501930" cy="1821665"/>
            </a:xfrm>
          </p:grpSpPr>
          <p:cxnSp>
            <p:nvCxnSpPr>
              <p:cNvPr id="22" name="Straight Arrow Connector 21">
                <a:extLst>
                  <a:ext uri="{FF2B5EF4-FFF2-40B4-BE49-F238E27FC236}">
                    <a16:creationId xmlns:a16="http://schemas.microsoft.com/office/drawing/2014/main" id="{DA7F02C6-5C05-73FB-50A2-0BF570CF5878}"/>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2F2494E5-6841-EAD6-5C30-B409DDA5C19E}"/>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23">
                <a:extLst>
                  <a:ext uri="{FF2B5EF4-FFF2-40B4-BE49-F238E27FC236}">
                    <a16:creationId xmlns:a16="http://schemas.microsoft.com/office/drawing/2014/main" id="{F51A82FF-0698-4B4B-AB9B-88367D63C632}"/>
                  </a:ext>
                </a:extLst>
              </p:cNvPr>
              <p:cNvSpPr/>
              <p:nvPr/>
            </p:nvSpPr>
            <p:spPr bwMode="auto">
              <a:xfrm>
                <a:off x="3939613" y="2099048"/>
                <a:ext cx="501930" cy="399374"/>
              </a:xfrm>
              <a:prstGeom prst="rect">
                <a:avLst/>
              </a:prstGeom>
              <a:solidFill>
                <a:srgbClr val="FFBDBD"/>
              </a:solidFill>
              <a:ln w="63500" cap="flat" cmpd="sng" algn="ctr">
                <a:solidFill>
                  <a:srgbClr val="FF000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&lt;3&gt;</a:t>
                </a:r>
              </a:p>
            </p:txBody>
          </p:sp>
          <p:sp>
            <p:nvSpPr>
              <p:cNvPr id="25" name="Rectangle 24">
                <a:extLst>
                  <a:ext uri="{FF2B5EF4-FFF2-40B4-BE49-F238E27FC236}">
                    <a16:creationId xmlns:a16="http://schemas.microsoft.com/office/drawing/2014/main" id="{13FA67B9-4635-740E-A1E0-0B0AD65FF8BC}"/>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sp>
            <p:nvSpPr>
              <p:cNvPr id="26" name="Rectangle 25">
                <a:extLst>
                  <a:ext uri="{FF2B5EF4-FFF2-40B4-BE49-F238E27FC236}">
                    <a16:creationId xmlns:a16="http://schemas.microsoft.com/office/drawing/2014/main" id="{6F86364B-A510-6371-2059-D27ED75407CF}"/>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&lt;3&gt;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6" name="Group 15">
              <a:extLst>
                <a:ext uri="{FF2B5EF4-FFF2-40B4-BE49-F238E27FC236}">
                  <a16:creationId xmlns:a16="http://schemas.microsoft.com/office/drawing/2014/main" id="{09909B8B-9C1E-A365-AD0D-F75451F26309}"/>
                </a:ext>
              </a:extLst>
            </p:cNvPr>
            <p:cNvGrpSpPr/>
            <p:nvPr/>
          </p:nvGrpSpPr>
          <p:grpSpPr>
            <a:xfrm>
              <a:off x="6996223" y="2107784"/>
              <a:ext cx="501930" cy="1821665"/>
              <a:chOff x="3939613" y="2099048"/>
              <a:chExt cx="501930" cy="1821665"/>
            </a:xfrm>
          </p:grpSpPr>
          <p:cxnSp>
            <p:nvCxnSpPr>
              <p:cNvPr id="17" name="Straight Arrow Connector 16">
                <a:extLst>
                  <a:ext uri="{FF2B5EF4-FFF2-40B4-BE49-F238E27FC236}">
                    <a16:creationId xmlns:a16="http://schemas.microsoft.com/office/drawing/2014/main" id="{CA3E4E7D-FAAF-C89B-F248-A8897073366F}"/>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DB8C836D-376E-A694-AC72-15FEB968AEA2}"/>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a:extLst>
                  <a:ext uri="{FF2B5EF4-FFF2-40B4-BE49-F238E27FC236}">
                    <a16:creationId xmlns:a16="http://schemas.microsoft.com/office/drawing/2014/main" id="{8F914A8C-3088-4B55-D376-85C5A94451C8}"/>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&lt;4&gt;</a:t>
                </a:r>
              </a:p>
            </p:txBody>
          </p:sp>
          <p:sp>
            <p:nvSpPr>
              <p:cNvPr id="20" name="Rectangle 19">
                <a:extLst>
                  <a:ext uri="{FF2B5EF4-FFF2-40B4-BE49-F238E27FC236}">
                    <a16:creationId xmlns:a16="http://schemas.microsoft.com/office/drawing/2014/main" id="{731098DE-10BF-22D7-3E95-FE43A12B6209}"/>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sp>
            <p:nvSpPr>
              <p:cNvPr id="21" name="Rectangle 20">
                <a:extLst>
                  <a:ext uri="{FF2B5EF4-FFF2-40B4-BE49-F238E27FC236}">
                    <a16:creationId xmlns:a16="http://schemas.microsoft.com/office/drawing/2014/main" id="{3DD60717-D887-2F91-F96A-6BD980BF7347}"/>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&lt;4&gt;</a:t>
                </a:r>
                <a:endParaRPr kumimoji="0" lang="en-US" sz="1600" b="0" i="0" u="none" strike="noStrike" cap="none" normalizeH="0" baseline="0" dirty="0">
                  <a:ln>
                    <a:noFill/>
                  </a:ln>
                  <a:solidFill>
                    <a:schemeClr val="tx1"/>
                  </a:solidFill>
                  <a:effectLst/>
                  <a:latin typeface="Tahoma" pitchFamily="34" charset="0"/>
                </a:endParaRPr>
              </a:p>
            </p:txBody>
          </p:sp>
        </p:grpSp>
      </p:grpSp>
    </p:spTree>
    <p:extLst>
      <p:ext uri="{BB962C8B-B14F-4D97-AF65-F5344CB8AC3E}">
        <p14:creationId xmlns:p14="http://schemas.microsoft.com/office/powerpoint/2010/main" val="3993679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C8C6-4C1B-DF2F-1927-AFF26A0F003F}"/>
              </a:ext>
            </a:extLst>
          </p:cNvPr>
          <p:cNvSpPr>
            <a:spLocks noGrp="1"/>
          </p:cNvSpPr>
          <p:nvPr>
            <p:ph type="title"/>
          </p:nvPr>
        </p:nvSpPr>
        <p:spPr>
          <a:xfrm>
            <a:off x="1393827" y="285750"/>
            <a:ext cx="7488588" cy="490538"/>
          </a:xfrm>
        </p:spPr>
        <p:txBody>
          <a:bodyPr/>
          <a:lstStyle/>
          <a:p>
            <a:r>
              <a:rPr lang="en-US" dirty="0"/>
              <a:t>RNN Challenge					(1/3)</a:t>
            </a:r>
          </a:p>
        </p:txBody>
      </p:sp>
      <p:sp>
        <p:nvSpPr>
          <p:cNvPr id="3" name="Content Placeholder 2">
            <a:extLst>
              <a:ext uri="{FF2B5EF4-FFF2-40B4-BE49-F238E27FC236}">
                <a16:creationId xmlns:a16="http://schemas.microsoft.com/office/drawing/2014/main" id="{A71DEC9E-5ED3-AEBD-1269-9093786314A2}"/>
              </a:ext>
            </a:extLst>
          </p:cNvPr>
          <p:cNvSpPr>
            <a:spLocks noGrp="1"/>
          </p:cNvSpPr>
          <p:nvPr>
            <p:ph idx="1"/>
          </p:nvPr>
        </p:nvSpPr>
        <p:spPr>
          <a:xfrm>
            <a:off x="446088" y="776288"/>
            <a:ext cx="8251823" cy="1321029"/>
          </a:xfrm>
        </p:spPr>
        <p:txBody>
          <a:bodyPr/>
          <a:lstStyle/>
          <a:p>
            <a:r>
              <a:rPr lang="en-US" dirty="0"/>
              <a:t>There are also cases where we need more context. </a:t>
            </a:r>
          </a:p>
          <a:p>
            <a:r>
              <a:rPr lang="en-US" dirty="0"/>
              <a:t>Consider trying to predict the last word in the text “I grew up in Germany. I speak fluent ...” </a:t>
            </a:r>
            <a:r>
              <a:rPr lang="en-US" dirty="0">
                <a:solidFill>
                  <a:srgbClr val="FF0000"/>
                </a:solidFill>
              </a:rPr>
              <a:t>(what language?)</a:t>
            </a:r>
          </a:p>
          <a:p>
            <a:pPr lvl="1"/>
            <a:r>
              <a:rPr lang="en-US" dirty="0"/>
              <a:t>Recent information suggests that the next word is probably the name of a language, but if we want to narrow down which language, we need the context of Germany, from further back. </a:t>
            </a:r>
          </a:p>
          <a:p>
            <a:pPr lvl="1"/>
            <a:r>
              <a:rPr lang="en-US" dirty="0"/>
              <a:t>It’s entirely possible for the gap between the relevant information and the point where it is needed to become very large.</a:t>
            </a:r>
          </a:p>
        </p:txBody>
      </p:sp>
      <p:grpSp>
        <p:nvGrpSpPr>
          <p:cNvPr id="8" name="Group 7">
            <a:extLst>
              <a:ext uri="{FF2B5EF4-FFF2-40B4-BE49-F238E27FC236}">
                <a16:creationId xmlns:a16="http://schemas.microsoft.com/office/drawing/2014/main" id="{8A52EA68-0D7E-4717-55EB-4A67338B7F65}"/>
              </a:ext>
            </a:extLst>
          </p:cNvPr>
          <p:cNvGrpSpPr/>
          <p:nvPr/>
        </p:nvGrpSpPr>
        <p:grpSpPr>
          <a:xfrm>
            <a:off x="2247900" y="3409950"/>
            <a:ext cx="4648200" cy="1321029"/>
            <a:chOff x="2971800" y="2107784"/>
            <a:chExt cx="4974761" cy="1828420"/>
          </a:xfrm>
        </p:grpSpPr>
        <p:cxnSp>
          <p:nvCxnSpPr>
            <p:cNvPr id="9" name="Straight Arrow Connector 8">
              <a:extLst>
                <a:ext uri="{FF2B5EF4-FFF2-40B4-BE49-F238E27FC236}">
                  <a16:creationId xmlns:a16="http://schemas.microsoft.com/office/drawing/2014/main" id="{ABEE69B0-9991-0A76-6101-D36F34134949}"/>
                </a:ext>
              </a:extLst>
            </p:cNvPr>
            <p:cNvCxnSpPr>
              <a:cxnSpLocks/>
            </p:cNvCxnSpPr>
            <p:nvPr/>
          </p:nvCxnSpPr>
          <p:spPr bwMode="auto">
            <a:xfrm>
              <a:off x="3451782" y="3012636"/>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ADA729BC-5B92-7B54-8395-975C03DD0324}"/>
                </a:ext>
              </a:extLst>
            </p:cNvPr>
            <p:cNvCxnSpPr>
              <a:cxnSpLocks/>
            </p:cNvCxnSpPr>
            <p:nvPr/>
          </p:nvCxnSpPr>
          <p:spPr bwMode="auto">
            <a:xfrm>
              <a:off x="4202965" y="3014742"/>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E4C06472-D074-40D4-98A7-620D352A2A8C}"/>
                </a:ext>
              </a:extLst>
            </p:cNvPr>
            <p:cNvCxnSpPr>
              <a:cxnSpLocks/>
            </p:cNvCxnSpPr>
            <p:nvPr/>
          </p:nvCxnSpPr>
          <p:spPr bwMode="auto">
            <a:xfrm>
              <a:off x="7154008"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EE6A95D4-95B2-4211-EA81-F08E3A5B330F}"/>
                </a:ext>
              </a:extLst>
            </p:cNvPr>
            <p:cNvCxnSpPr>
              <a:cxnSpLocks/>
            </p:cNvCxnSpPr>
            <p:nvPr/>
          </p:nvCxnSpPr>
          <p:spPr bwMode="auto">
            <a:xfrm>
              <a:off x="6383216"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2">
              <a:extLst>
                <a:ext uri="{FF2B5EF4-FFF2-40B4-BE49-F238E27FC236}">
                  <a16:creationId xmlns:a16="http://schemas.microsoft.com/office/drawing/2014/main" id="{D20BEA69-729D-F26F-376E-967065E98C99}"/>
                </a:ext>
              </a:extLst>
            </p:cNvPr>
            <p:cNvGrpSpPr/>
            <p:nvPr/>
          </p:nvGrpSpPr>
          <p:grpSpPr>
            <a:xfrm>
              <a:off x="2971800" y="2107784"/>
              <a:ext cx="501930" cy="1821665"/>
              <a:chOff x="3939613" y="2099048"/>
              <a:chExt cx="501930" cy="1821665"/>
            </a:xfrm>
          </p:grpSpPr>
          <p:cxnSp>
            <p:nvCxnSpPr>
              <p:cNvPr id="47" name="Straight Arrow Connector 46">
                <a:extLst>
                  <a:ext uri="{FF2B5EF4-FFF2-40B4-BE49-F238E27FC236}">
                    <a16:creationId xmlns:a16="http://schemas.microsoft.com/office/drawing/2014/main" id="{1ABC42FC-2EFA-5393-F9AE-E9D8F7E314F1}"/>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a:extLst>
                  <a:ext uri="{FF2B5EF4-FFF2-40B4-BE49-F238E27FC236}">
                    <a16:creationId xmlns:a16="http://schemas.microsoft.com/office/drawing/2014/main" id="{8ED6CD2D-B1FE-B532-9DD7-2DF72A961BEF}"/>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ectangle 48">
                <a:extLst>
                  <a:ext uri="{FF2B5EF4-FFF2-40B4-BE49-F238E27FC236}">
                    <a16:creationId xmlns:a16="http://schemas.microsoft.com/office/drawing/2014/main" id="{785EBA2E-9D0F-993B-20EC-D44A4EADA971}"/>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Ŷ</a:t>
                </a:r>
                <a:r>
                  <a:rPr kumimoji="0" lang="en-US" sz="1400" b="0" i="0" u="none" strike="noStrike" cap="none" normalizeH="0" baseline="30000" dirty="0">
                    <a:ln>
                      <a:noFill/>
                    </a:ln>
                    <a:solidFill>
                      <a:schemeClr val="tx1"/>
                    </a:solidFill>
                    <a:effectLst/>
                    <a:latin typeface="Tahoma" pitchFamily="34" charset="0"/>
                  </a:rPr>
                  <a:t>&lt;0&gt;</a:t>
                </a:r>
              </a:p>
            </p:txBody>
          </p:sp>
          <p:sp>
            <p:nvSpPr>
              <p:cNvPr id="50" name="Rectangle 49">
                <a:extLst>
                  <a:ext uri="{FF2B5EF4-FFF2-40B4-BE49-F238E27FC236}">
                    <a16:creationId xmlns:a16="http://schemas.microsoft.com/office/drawing/2014/main" id="{FB8FE376-BE08-B289-41FB-C0B2DFF92232}"/>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X</a:t>
                </a:r>
                <a:r>
                  <a:rPr kumimoji="0" lang="en-US" sz="1400" b="0" i="0" u="none" strike="noStrike" cap="none" normalizeH="0" baseline="30000" dirty="0">
                    <a:ln>
                      <a:noFill/>
                    </a:ln>
                    <a:solidFill>
                      <a:schemeClr val="tx1"/>
                    </a:solidFill>
                    <a:effectLst/>
                    <a:latin typeface="Tahoma" pitchFamily="34" charset="0"/>
                  </a:rPr>
                  <a:t>&lt;0&gt;</a:t>
                </a:r>
                <a:endParaRPr kumimoji="0" lang="en-US" sz="1400" b="0" i="0" u="none" strike="noStrike" cap="none" normalizeH="0" baseline="0" dirty="0">
                  <a:ln>
                    <a:noFill/>
                  </a:ln>
                  <a:solidFill>
                    <a:schemeClr val="tx1"/>
                  </a:solidFill>
                  <a:effectLst/>
                  <a:latin typeface="Tahoma" pitchFamily="34" charset="0"/>
                </a:endParaRPr>
              </a:p>
            </p:txBody>
          </p:sp>
          <p:sp>
            <p:nvSpPr>
              <p:cNvPr id="51" name="Rectangle 50">
                <a:extLst>
                  <a:ext uri="{FF2B5EF4-FFF2-40B4-BE49-F238E27FC236}">
                    <a16:creationId xmlns:a16="http://schemas.microsoft.com/office/drawing/2014/main" id="{7D3438BF-F142-77F6-4492-0656C56A244D}"/>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A</a:t>
                </a:r>
                <a:r>
                  <a:rPr kumimoji="0" lang="en-US" sz="1400" b="0" i="0" u="none" strike="noStrike" cap="none" normalizeH="0" baseline="30000" dirty="0">
                    <a:ln>
                      <a:noFill/>
                    </a:ln>
                    <a:solidFill>
                      <a:schemeClr val="tx1"/>
                    </a:solidFill>
                    <a:effectLst/>
                    <a:latin typeface="Tahoma" pitchFamily="34" charset="0"/>
                  </a:rPr>
                  <a:t>&lt;0&gt;</a:t>
                </a:r>
                <a:endParaRPr kumimoji="0" lang="en-US" sz="1400" b="0" i="0" u="none" strike="noStrike" cap="none" normalizeH="0" baseline="0" dirty="0">
                  <a:ln>
                    <a:noFill/>
                  </a:ln>
                  <a:solidFill>
                    <a:schemeClr val="tx1"/>
                  </a:solidFill>
                  <a:effectLst/>
                  <a:latin typeface="Tahoma" pitchFamily="34" charset="0"/>
                </a:endParaRPr>
              </a:p>
            </p:txBody>
          </p:sp>
        </p:grpSp>
        <p:grpSp>
          <p:nvGrpSpPr>
            <p:cNvPr id="14" name="Group 13">
              <a:extLst>
                <a:ext uri="{FF2B5EF4-FFF2-40B4-BE49-F238E27FC236}">
                  <a16:creationId xmlns:a16="http://schemas.microsoft.com/office/drawing/2014/main" id="{55CD53F6-617D-EC56-9FCA-D0CF87F45E88}"/>
                </a:ext>
              </a:extLst>
            </p:cNvPr>
            <p:cNvGrpSpPr/>
            <p:nvPr/>
          </p:nvGrpSpPr>
          <p:grpSpPr>
            <a:xfrm>
              <a:off x="3713052" y="2107784"/>
              <a:ext cx="501930" cy="1821665"/>
              <a:chOff x="3939613" y="2099048"/>
              <a:chExt cx="501930" cy="1821665"/>
            </a:xfrm>
          </p:grpSpPr>
          <p:cxnSp>
            <p:nvCxnSpPr>
              <p:cNvPr id="42" name="Straight Arrow Connector 41">
                <a:extLst>
                  <a:ext uri="{FF2B5EF4-FFF2-40B4-BE49-F238E27FC236}">
                    <a16:creationId xmlns:a16="http://schemas.microsoft.com/office/drawing/2014/main" id="{7AB0F12B-5E65-2AE2-8F86-D927413FCC51}"/>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FAE45A44-D730-C757-9C59-A4E509E53B51}"/>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3">
                <a:extLst>
                  <a:ext uri="{FF2B5EF4-FFF2-40B4-BE49-F238E27FC236}">
                    <a16:creationId xmlns:a16="http://schemas.microsoft.com/office/drawing/2014/main" id="{CA8BFF4D-448D-B3BD-F9D6-3B557A8920D8}"/>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Ŷ</a:t>
                </a:r>
                <a:r>
                  <a:rPr kumimoji="0" lang="en-US" sz="1400" b="0" i="0" u="none" strike="noStrike" cap="none" normalizeH="0" baseline="30000" dirty="0">
                    <a:ln>
                      <a:noFill/>
                    </a:ln>
                    <a:solidFill>
                      <a:schemeClr val="tx1"/>
                    </a:solidFill>
                    <a:effectLst/>
                    <a:latin typeface="Tahoma" pitchFamily="34" charset="0"/>
                  </a:rPr>
                  <a:t>&lt;1&gt;</a:t>
                </a:r>
              </a:p>
            </p:txBody>
          </p:sp>
          <p:sp>
            <p:nvSpPr>
              <p:cNvPr id="45" name="Rectangle 44">
                <a:extLst>
                  <a:ext uri="{FF2B5EF4-FFF2-40B4-BE49-F238E27FC236}">
                    <a16:creationId xmlns:a16="http://schemas.microsoft.com/office/drawing/2014/main" id="{8617E76A-8E5F-2596-C386-0F25CA10DDF7}"/>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X</a:t>
                </a:r>
                <a:r>
                  <a:rPr kumimoji="0" lang="en-US" sz="1400" b="0" i="0" u="none" strike="noStrike" cap="none" normalizeH="0" baseline="30000" dirty="0">
                    <a:ln>
                      <a:noFill/>
                    </a:ln>
                    <a:solidFill>
                      <a:schemeClr val="tx1"/>
                    </a:solidFill>
                    <a:effectLst/>
                    <a:latin typeface="Tahoma" pitchFamily="34" charset="0"/>
                  </a:rPr>
                  <a:t>&lt;1&gt;</a:t>
                </a:r>
                <a:endParaRPr kumimoji="0" lang="en-US" sz="1400" b="0" i="0" u="none" strike="noStrike" cap="none" normalizeH="0" baseline="0" dirty="0">
                  <a:ln>
                    <a:noFill/>
                  </a:ln>
                  <a:solidFill>
                    <a:schemeClr val="tx1"/>
                  </a:solidFill>
                  <a:effectLst/>
                  <a:latin typeface="Tahoma" pitchFamily="34" charset="0"/>
                </a:endParaRPr>
              </a:p>
            </p:txBody>
          </p:sp>
          <p:sp>
            <p:nvSpPr>
              <p:cNvPr id="46" name="Rectangle 45">
                <a:extLst>
                  <a:ext uri="{FF2B5EF4-FFF2-40B4-BE49-F238E27FC236}">
                    <a16:creationId xmlns:a16="http://schemas.microsoft.com/office/drawing/2014/main" id="{A5010594-1249-70EA-4F80-ABE1E199AC4C}"/>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A</a:t>
                </a:r>
                <a:r>
                  <a:rPr kumimoji="0" lang="en-US" sz="1400" b="0" i="0" u="none" strike="noStrike" cap="none" normalizeH="0" baseline="30000" dirty="0">
                    <a:ln>
                      <a:noFill/>
                    </a:ln>
                    <a:solidFill>
                      <a:schemeClr val="tx1"/>
                    </a:solidFill>
                    <a:effectLst/>
                    <a:latin typeface="Tahoma" pitchFamily="34" charset="0"/>
                  </a:rPr>
                  <a:t>&lt;1&gt;</a:t>
                </a:r>
                <a:endParaRPr kumimoji="0" lang="en-US" sz="1400" b="0" i="0" u="none" strike="noStrike" cap="none" normalizeH="0" baseline="0" dirty="0">
                  <a:ln>
                    <a:noFill/>
                  </a:ln>
                  <a:solidFill>
                    <a:schemeClr val="tx1"/>
                  </a:solidFill>
                  <a:effectLst/>
                  <a:latin typeface="Tahoma" pitchFamily="34" charset="0"/>
                </a:endParaRPr>
              </a:p>
            </p:txBody>
          </p:sp>
        </p:grpSp>
        <p:grpSp>
          <p:nvGrpSpPr>
            <p:cNvPr id="15" name="Group 14">
              <a:extLst>
                <a:ext uri="{FF2B5EF4-FFF2-40B4-BE49-F238E27FC236}">
                  <a16:creationId xmlns:a16="http://schemas.microsoft.com/office/drawing/2014/main" id="{C5406B58-493C-D5DE-877C-7985924D18ED}"/>
                </a:ext>
              </a:extLst>
            </p:cNvPr>
            <p:cNvGrpSpPr/>
            <p:nvPr/>
          </p:nvGrpSpPr>
          <p:grpSpPr>
            <a:xfrm>
              <a:off x="4459626" y="2107784"/>
              <a:ext cx="501930" cy="1821665"/>
              <a:chOff x="3939613" y="2099048"/>
              <a:chExt cx="501930" cy="1821665"/>
            </a:xfrm>
          </p:grpSpPr>
          <p:cxnSp>
            <p:nvCxnSpPr>
              <p:cNvPr id="37" name="Straight Arrow Connector 36">
                <a:extLst>
                  <a:ext uri="{FF2B5EF4-FFF2-40B4-BE49-F238E27FC236}">
                    <a16:creationId xmlns:a16="http://schemas.microsoft.com/office/drawing/2014/main" id="{65AEE0C0-BEF5-F033-3635-9888C7A1FB0E}"/>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CA15B570-3932-49C7-F842-352C2BD9DDBF}"/>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21F4E442-E7A1-5DA6-0186-1A161D2D3F47}"/>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Ŷ</a:t>
                </a:r>
                <a:r>
                  <a:rPr kumimoji="0" lang="en-US" sz="1400" b="0" i="0" u="none" strike="noStrike" cap="none" normalizeH="0" baseline="30000" dirty="0">
                    <a:ln>
                      <a:noFill/>
                    </a:ln>
                    <a:solidFill>
                      <a:schemeClr val="tx1"/>
                    </a:solidFill>
                    <a:effectLst/>
                    <a:latin typeface="Tahoma" pitchFamily="34" charset="0"/>
                  </a:rPr>
                  <a:t>&lt;2&gt;</a:t>
                </a:r>
              </a:p>
            </p:txBody>
          </p:sp>
          <p:sp>
            <p:nvSpPr>
              <p:cNvPr id="40" name="Rectangle 39">
                <a:extLst>
                  <a:ext uri="{FF2B5EF4-FFF2-40B4-BE49-F238E27FC236}">
                    <a16:creationId xmlns:a16="http://schemas.microsoft.com/office/drawing/2014/main" id="{7B2A98FB-1BB9-C877-3C4B-3DCDB0812D42}"/>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X</a:t>
                </a:r>
                <a:r>
                  <a:rPr kumimoji="0" lang="en-US" sz="1400" b="0" i="0" u="none" strike="noStrike" cap="none" normalizeH="0" baseline="30000" dirty="0">
                    <a:ln>
                      <a:noFill/>
                    </a:ln>
                    <a:solidFill>
                      <a:schemeClr val="tx1"/>
                    </a:solidFill>
                    <a:effectLst/>
                    <a:latin typeface="Tahoma" pitchFamily="34" charset="0"/>
                  </a:rPr>
                  <a:t>&lt;2&gt;</a:t>
                </a:r>
                <a:endParaRPr kumimoji="0" lang="en-US" sz="1400" b="0" i="0" u="none" strike="noStrike" cap="none" normalizeH="0" baseline="0" dirty="0">
                  <a:ln>
                    <a:noFill/>
                  </a:ln>
                  <a:solidFill>
                    <a:schemeClr val="tx1"/>
                  </a:solidFill>
                  <a:effectLst/>
                  <a:latin typeface="Tahoma" pitchFamily="34" charset="0"/>
                </a:endParaRPr>
              </a:p>
            </p:txBody>
          </p:sp>
          <p:sp>
            <p:nvSpPr>
              <p:cNvPr id="41" name="Rectangle 40">
                <a:extLst>
                  <a:ext uri="{FF2B5EF4-FFF2-40B4-BE49-F238E27FC236}">
                    <a16:creationId xmlns:a16="http://schemas.microsoft.com/office/drawing/2014/main" id="{2AA4C231-01A4-76A8-13C4-605348420EBF}"/>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A</a:t>
                </a:r>
                <a:r>
                  <a:rPr kumimoji="0" lang="en-US" sz="1400" b="0" i="0" u="none" strike="noStrike" cap="none" normalizeH="0" baseline="30000" dirty="0">
                    <a:ln>
                      <a:noFill/>
                    </a:ln>
                    <a:solidFill>
                      <a:schemeClr val="tx1"/>
                    </a:solidFill>
                    <a:effectLst/>
                    <a:latin typeface="Tahoma" pitchFamily="34" charset="0"/>
                  </a:rPr>
                  <a:t>&lt;2&gt;</a:t>
                </a:r>
                <a:endParaRPr kumimoji="0" lang="en-US" sz="1400" b="0" i="0" u="none" strike="noStrike" cap="none" normalizeH="0" baseline="0" dirty="0">
                  <a:ln>
                    <a:noFill/>
                  </a:ln>
                  <a:solidFill>
                    <a:schemeClr val="tx1"/>
                  </a:solidFill>
                  <a:effectLst/>
                  <a:latin typeface="Tahoma" pitchFamily="34" charset="0"/>
                </a:endParaRPr>
              </a:p>
            </p:txBody>
          </p:sp>
        </p:grpSp>
        <p:grpSp>
          <p:nvGrpSpPr>
            <p:cNvPr id="16" name="Group 15">
              <a:extLst>
                <a:ext uri="{FF2B5EF4-FFF2-40B4-BE49-F238E27FC236}">
                  <a16:creationId xmlns:a16="http://schemas.microsoft.com/office/drawing/2014/main" id="{044E0C6C-BD72-2BA5-CB24-ED91D5B5D779}"/>
                </a:ext>
              </a:extLst>
            </p:cNvPr>
            <p:cNvGrpSpPr/>
            <p:nvPr/>
          </p:nvGrpSpPr>
          <p:grpSpPr>
            <a:xfrm>
              <a:off x="6647134" y="2107784"/>
              <a:ext cx="501930" cy="1821665"/>
              <a:chOff x="3939613" y="2099048"/>
              <a:chExt cx="501930" cy="1821665"/>
            </a:xfrm>
          </p:grpSpPr>
          <p:cxnSp>
            <p:nvCxnSpPr>
              <p:cNvPr id="32" name="Straight Arrow Connector 31">
                <a:extLst>
                  <a:ext uri="{FF2B5EF4-FFF2-40B4-BE49-F238E27FC236}">
                    <a16:creationId xmlns:a16="http://schemas.microsoft.com/office/drawing/2014/main" id="{03196F4B-D748-EA5D-ADFC-2ECCA3876E95}"/>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8D1D744F-6722-D025-1DA9-47FDFA6E5C46}"/>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E71A0403-C3CE-E7D8-C5E0-82E154BABBB6}"/>
                  </a:ext>
                </a:extLst>
              </p:cNvPr>
              <p:cNvSpPr/>
              <p:nvPr/>
            </p:nvSpPr>
            <p:spPr bwMode="auto">
              <a:xfrm>
                <a:off x="3939613" y="2099048"/>
                <a:ext cx="501930" cy="399374"/>
              </a:xfrm>
              <a:prstGeom prst="rect">
                <a:avLst/>
              </a:prstGeom>
              <a:solidFill>
                <a:srgbClr val="FFBDBD"/>
              </a:solidFill>
              <a:ln w="63500" cap="flat" cmpd="sng" algn="ctr">
                <a:solidFill>
                  <a:srgbClr val="FF000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Ŷ</a:t>
                </a:r>
                <a:r>
                  <a:rPr kumimoji="0" lang="en-US" sz="1400" b="0" i="0" u="none" strike="noStrike" cap="none" normalizeH="0" baseline="30000" dirty="0">
                    <a:ln>
                      <a:noFill/>
                    </a:ln>
                    <a:solidFill>
                      <a:schemeClr val="tx1"/>
                    </a:solidFill>
                    <a:effectLst/>
                    <a:latin typeface="Tahoma" pitchFamily="34" charset="0"/>
                  </a:rPr>
                  <a:t>&lt;t+1&gt;</a:t>
                </a:r>
              </a:p>
            </p:txBody>
          </p:sp>
          <p:sp>
            <p:nvSpPr>
              <p:cNvPr id="35" name="Rectangle 34">
                <a:extLst>
                  <a:ext uri="{FF2B5EF4-FFF2-40B4-BE49-F238E27FC236}">
                    <a16:creationId xmlns:a16="http://schemas.microsoft.com/office/drawing/2014/main" id="{4A09C315-8439-DF5B-4F2B-882BD3BCDEBC}"/>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X</a:t>
                </a:r>
                <a:r>
                  <a:rPr kumimoji="0" lang="en-US" sz="1400" b="0" i="0" u="none" strike="noStrike" cap="none" normalizeH="0" baseline="30000" dirty="0">
                    <a:ln>
                      <a:noFill/>
                    </a:ln>
                    <a:solidFill>
                      <a:schemeClr val="tx1"/>
                    </a:solidFill>
                    <a:effectLst/>
                    <a:latin typeface="Tahoma" pitchFamily="34" charset="0"/>
                  </a:rPr>
                  <a:t>&lt;t+1&gt;</a:t>
                </a:r>
                <a:endParaRPr kumimoji="0" lang="en-US" sz="1400" b="0" i="0" u="none" strike="noStrike" cap="none" normalizeH="0" baseline="0" dirty="0">
                  <a:ln>
                    <a:noFill/>
                  </a:ln>
                  <a:solidFill>
                    <a:schemeClr val="tx1"/>
                  </a:solidFill>
                  <a:effectLst/>
                  <a:latin typeface="Tahoma" pitchFamily="34" charset="0"/>
                </a:endParaRPr>
              </a:p>
            </p:txBody>
          </p:sp>
          <p:sp>
            <p:nvSpPr>
              <p:cNvPr id="36" name="Rectangle 35">
                <a:extLst>
                  <a:ext uri="{FF2B5EF4-FFF2-40B4-BE49-F238E27FC236}">
                    <a16:creationId xmlns:a16="http://schemas.microsoft.com/office/drawing/2014/main" id="{01F01320-328A-1BC9-4B82-7CB58DD44A92}"/>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A</a:t>
                </a:r>
                <a:r>
                  <a:rPr kumimoji="0" lang="en-US" sz="1400" b="0" i="0" u="none" strike="noStrike" cap="none" normalizeH="0" baseline="30000" dirty="0">
                    <a:ln>
                      <a:noFill/>
                    </a:ln>
                    <a:solidFill>
                      <a:schemeClr val="tx1"/>
                    </a:solidFill>
                    <a:effectLst/>
                    <a:latin typeface="Tahoma" pitchFamily="34" charset="0"/>
                  </a:rPr>
                  <a:t>&lt;t+1&gt;</a:t>
                </a:r>
                <a:endParaRPr kumimoji="0" lang="en-US" sz="1400" b="0" i="0" u="none" strike="noStrike" cap="none" normalizeH="0" baseline="0" dirty="0">
                  <a:ln>
                    <a:noFill/>
                  </a:ln>
                  <a:solidFill>
                    <a:schemeClr val="tx1"/>
                  </a:solidFill>
                  <a:effectLst/>
                  <a:latin typeface="Tahoma" pitchFamily="34" charset="0"/>
                </a:endParaRPr>
              </a:p>
            </p:txBody>
          </p:sp>
        </p:grpSp>
        <p:grpSp>
          <p:nvGrpSpPr>
            <p:cNvPr id="17" name="Group 16">
              <a:extLst>
                <a:ext uri="{FF2B5EF4-FFF2-40B4-BE49-F238E27FC236}">
                  <a16:creationId xmlns:a16="http://schemas.microsoft.com/office/drawing/2014/main" id="{1A0840F8-44C3-261A-0C6A-329D2B4C6A9B}"/>
                </a:ext>
              </a:extLst>
            </p:cNvPr>
            <p:cNvGrpSpPr/>
            <p:nvPr/>
          </p:nvGrpSpPr>
          <p:grpSpPr>
            <a:xfrm>
              <a:off x="7444631" y="2107784"/>
              <a:ext cx="501930" cy="1821665"/>
              <a:chOff x="3939613" y="2099048"/>
              <a:chExt cx="501930" cy="1821665"/>
            </a:xfrm>
          </p:grpSpPr>
          <p:cxnSp>
            <p:nvCxnSpPr>
              <p:cNvPr id="27" name="Straight Arrow Connector 26">
                <a:extLst>
                  <a:ext uri="{FF2B5EF4-FFF2-40B4-BE49-F238E27FC236}">
                    <a16:creationId xmlns:a16="http://schemas.microsoft.com/office/drawing/2014/main" id="{E11D23B5-2F11-77EC-EDF2-2F290EA56789}"/>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B1C35EF6-A015-5E32-6EED-87DB07605881}"/>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28">
                <a:extLst>
                  <a:ext uri="{FF2B5EF4-FFF2-40B4-BE49-F238E27FC236}">
                    <a16:creationId xmlns:a16="http://schemas.microsoft.com/office/drawing/2014/main" id="{1E367C56-7A2E-27FF-78CE-F736A1EE07FE}"/>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Ŷ</a:t>
                </a:r>
                <a:r>
                  <a:rPr kumimoji="0" lang="en-US" sz="1400" b="0" i="0" u="none" strike="noStrike" cap="none" normalizeH="0" baseline="30000" dirty="0">
                    <a:ln>
                      <a:noFill/>
                    </a:ln>
                    <a:solidFill>
                      <a:schemeClr val="tx1"/>
                    </a:solidFill>
                    <a:effectLst/>
                    <a:latin typeface="Tahoma" pitchFamily="34" charset="0"/>
                  </a:rPr>
                  <a:t>&lt;t+2&gt;</a:t>
                </a:r>
              </a:p>
            </p:txBody>
          </p:sp>
          <p:sp>
            <p:nvSpPr>
              <p:cNvPr id="30" name="Rectangle 29">
                <a:extLst>
                  <a:ext uri="{FF2B5EF4-FFF2-40B4-BE49-F238E27FC236}">
                    <a16:creationId xmlns:a16="http://schemas.microsoft.com/office/drawing/2014/main" id="{D7AE4D63-E112-98EA-4C80-D4F55EF131EC}"/>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X</a:t>
                </a:r>
                <a:r>
                  <a:rPr kumimoji="0" lang="en-US" sz="1400" b="0" i="0" u="none" strike="noStrike" cap="none" normalizeH="0" baseline="30000" dirty="0">
                    <a:ln>
                      <a:noFill/>
                    </a:ln>
                    <a:solidFill>
                      <a:schemeClr val="tx1"/>
                    </a:solidFill>
                    <a:effectLst/>
                    <a:latin typeface="Tahoma" pitchFamily="34" charset="0"/>
                  </a:rPr>
                  <a:t> t+2&gt;</a:t>
                </a:r>
                <a:endParaRPr kumimoji="0" lang="en-US" sz="1400" b="0" i="0" u="none" strike="noStrike" cap="none" normalizeH="0" baseline="0" dirty="0">
                  <a:ln>
                    <a:noFill/>
                  </a:ln>
                  <a:solidFill>
                    <a:schemeClr val="tx1"/>
                  </a:solidFill>
                  <a:effectLst/>
                  <a:latin typeface="Tahoma" pitchFamily="34" charset="0"/>
                </a:endParaRPr>
              </a:p>
            </p:txBody>
          </p:sp>
          <p:sp>
            <p:nvSpPr>
              <p:cNvPr id="31" name="Rectangle 30">
                <a:extLst>
                  <a:ext uri="{FF2B5EF4-FFF2-40B4-BE49-F238E27FC236}">
                    <a16:creationId xmlns:a16="http://schemas.microsoft.com/office/drawing/2014/main" id="{950AB0CA-AE59-E33D-4997-94AC931CBA33}"/>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A</a:t>
                </a:r>
                <a:r>
                  <a:rPr kumimoji="0" lang="en-US" sz="1400" b="0" i="0" u="none" strike="noStrike" cap="none" normalizeH="0" baseline="30000" dirty="0">
                    <a:ln>
                      <a:noFill/>
                    </a:ln>
                    <a:solidFill>
                      <a:schemeClr val="tx1"/>
                    </a:solidFill>
                    <a:effectLst/>
                    <a:latin typeface="Tahoma" pitchFamily="34" charset="0"/>
                  </a:rPr>
                  <a:t>&lt;t+2&gt;</a:t>
                </a:r>
                <a:endParaRPr kumimoji="0" lang="en-US" sz="1400" b="0" i="0" u="none" strike="noStrike" cap="none" normalizeH="0" baseline="0" dirty="0">
                  <a:ln>
                    <a:noFill/>
                  </a:ln>
                  <a:solidFill>
                    <a:schemeClr val="tx1"/>
                  </a:solidFill>
                  <a:effectLst/>
                  <a:latin typeface="Tahoma" pitchFamily="34" charset="0"/>
                </a:endParaRPr>
              </a:p>
            </p:txBody>
          </p:sp>
        </p:grpSp>
        <p:grpSp>
          <p:nvGrpSpPr>
            <p:cNvPr id="18" name="Group 17">
              <a:extLst>
                <a:ext uri="{FF2B5EF4-FFF2-40B4-BE49-F238E27FC236}">
                  <a16:creationId xmlns:a16="http://schemas.microsoft.com/office/drawing/2014/main" id="{51C33398-47D3-4502-6002-50B49F93859E}"/>
                </a:ext>
              </a:extLst>
            </p:cNvPr>
            <p:cNvGrpSpPr/>
            <p:nvPr/>
          </p:nvGrpSpPr>
          <p:grpSpPr>
            <a:xfrm>
              <a:off x="5878898" y="2114539"/>
              <a:ext cx="501930" cy="1821665"/>
              <a:chOff x="3939613" y="2099048"/>
              <a:chExt cx="501930" cy="1821665"/>
            </a:xfrm>
          </p:grpSpPr>
          <p:cxnSp>
            <p:nvCxnSpPr>
              <p:cNvPr id="22" name="Straight Arrow Connector 21">
                <a:extLst>
                  <a:ext uri="{FF2B5EF4-FFF2-40B4-BE49-F238E27FC236}">
                    <a16:creationId xmlns:a16="http://schemas.microsoft.com/office/drawing/2014/main" id="{65823C14-D2DD-1FBF-0B99-69BEAEB2D816}"/>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FB7B6D3F-2791-446E-D996-7D046E4F240A}"/>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23">
                <a:extLst>
                  <a:ext uri="{FF2B5EF4-FFF2-40B4-BE49-F238E27FC236}">
                    <a16:creationId xmlns:a16="http://schemas.microsoft.com/office/drawing/2014/main" id="{D3806803-43AD-6737-2090-CC9C9CAB0756}"/>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Ŷ</a:t>
                </a:r>
                <a:r>
                  <a:rPr kumimoji="0" lang="en-US" sz="1400" b="0" i="0" u="none" strike="noStrike" cap="none" normalizeH="0" baseline="30000" dirty="0">
                    <a:ln>
                      <a:noFill/>
                    </a:ln>
                    <a:solidFill>
                      <a:schemeClr val="tx1"/>
                    </a:solidFill>
                    <a:effectLst/>
                    <a:latin typeface="Tahoma" pitchFamily="34" charset="0"/>
                  </a:rPr>
                  <a:t>&lt;t&gt;</a:t>
                </a:r>
              </a:p>
            </p:txBody>
          </p:sp>
          <p:sp>
            <p:nvSpPr>
              <p:cNvPr id="25" name="Rectangle 24">
                <a:extLst>
                  <a:ext uri="{FF2B5EF4-FFF2-40B4-BE49-F238E27FC236}">
                    <a16:creationId xmlns:a16="http://schemas.microsoft.com/office/drawing/2014/main" id="{55FAD5A5-91BA-F055-1A9F-25C42FFE98A5}"/>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X</a:t>
                </a:r>
                <a:r>
                  <a:rPr kumimoji="0" lang="en-US" sz="1400" b="0" i="0" u="none" strike="noStrike" cap="none" normalizeH="0" baseline="30000" dirty="0">
                    <a:ln>
                      <a:noFill/>
                    </a:ln>
                    <a:solidFill>
                      <a:schemeClr val="tx1"/>
                    </a:solidFill>
                    <a:effectLst/>
                    <a:latin typeface="Tahoma" pitchFamily="34" charset="0"/>
                  </a:rPr>
                  <a:t>&lt;t&gt;</a:t>
                </a:r>
                <a:endParaRPr kumimoji="0" lang="en-US" sz="1400" b="0" i="0" u="none" strike="noStrike" cap="none" normalizeH="0" baseline="0" dirty="0">
                  <a:ln>
                    <a:noFill/>
                  </a:ln>
                  <a:solidFill>
                    <a:schemeClr val="tx1"/>
                  </a:solidFill>
                  <a:effectLst/>
                  <a:latin typeface="Tahoma" pitchFamily="34" charset="0"/>
                </a:endParaRPr>
              </a:p>
            </p:txBody>
          </p:sp>
          <p:sp>
            <p:nvSpPr>
              <p:cNvPr id="26" name="Rectangle 25">
                <a:extLst>
                  <a:ext uri="{FF2B5EF4-FFF2-40B4-BE49-F238E27FC236}">
                    <a16:creationId xmlns:a16="http://schemas.microsoft.com/office/drawing/2014/main" id="{11229F71-D638-2412-F0E6-7C4D8252712A}"/>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A</a:t>
                </a:r>
                <a:r>
                  <a:rPr kumimoji="0" lang="en-US" sz="1400" b="0" i="0" u="none" strike="noStrike" cap="none" normalizeH="0" baseline="30000" dirty="0">
                    <a:ln>
                      <a:noFill/>
                    </a:ln>
                    <a:solidFill>
                      <a:schemeClr val="tx1"/>
                    </a:solidFill>
                    <a:effectLst/>
                    <a:latin typeface="Tahoma" pitchFamily="34" charset="0"/>
                  </a:rPr>
                  <a:t>&lt;t&gt;</a:t>
                </a:r>
                <a:endParaRPr kumimoji="0" lang="en-US" sz="1400" b="0" i="0" u="none" strike="noStrike" cap="none" normalizeH="0" baseline="0" dirty="0">
                  <a:ln>
                    <a:noFill/>
                  </a:ln>
                  <a:solidFill>
                    <a:schemeClr val="tx1"/>
                  </a:solidFill>
                  <a:effectLst/>
                  <a:latin typeface="Tahoma" pitchFamily="34" charset="0"/>
                </a:endParaRPr>
              </a:p>
            </p:txBody>
          </p:sp>
        </p:grpSp>
        <p:cxnSp>
          <p:nvCxnSpPr>
            <p:cNvPr id="19" name="Straight Arrow Connector 18">
              <a:extLst>
                <a:ext uri="{FF2B5EF4-FFF2-40B4-BE49-F238E27FC236}">
                  <a16:creationId xmlns:a16="http://schemas.microsoft.com/office/drawing/2014/main" id="{56753A5B-4ACD-FF3F-B45D-BFFE85BE438A}"/>
                </a:ext>
              </a:extLst>
            </p:cNvPr>
            <p:cNvCxnSpPr>
              <a:cxnSpLocks/>
            </p:cNvCxnSpPr>
            <p:nvPr/>
          </p:nvCxnSpPr>
          <p:spPr bwMode="auto">
            <a:xfrm>
              <a:off x="4944008" y="3014742"/>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F11CDCE8-85E2-F766-C1D0-4DB2DEC23856}"/>
                </a:ext>
              </a:extLst>
            </p:cNvPr>
            <p:cNvCxnSpPr>
              <a:cxnSpLocks/>
            </p:cNvCxnSpPr>
            <p:nvPr/>
          </p:nvCxnSpPr>
          <p:spPr bwMode="auto">
            <a:xfrm>
              <a:off x="5619735"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09CEA923-1BE6-B7FD-FBC2-D065D2FB2C5E}"/>
                </a:ext>
              </a:extLst>
            </p:cNvPr>
            <p:cNvSpPr txBox="1"/>
            <p:nvPr/>
          </p:nvSpPr>
          <p:spPr>
            <a:xfrm>
              <a:off x="5218847" y="2753562"/>
              <a:ext cx="491205" cy="425990"/>
            </a:xfrm>
            <a:prstGeom prst="rect">
              <a:avLst/>
            </a:prstGeom>
            <a:noFill/>
            <a:ln w="19050">
              <a:noFill/>
            </a:ln>
          </p:spPr>
          <p:txBody>
            <a:bodyPr wrap="square">
              <a:spAutoFit/>
            </a:bodyPr>
            <a:lstStyle/>
            <a:p>
              <a:r>
                <a:rPr lang="en-US" sz="1400" b="1" dirty="0"/>
                <a:t>…</a:t>
              </a:r>
              <a:endParaRPr lang="en-US" sz="1400" dirty="0"/>
            </a:p>
          </p:txBody>
        </p:sp>
      </p:grpSp>
    </p:spTree>
    <p:extLst>
      <p:ext uri="{BB962C8B-B14F-4D97-AF65-F5344CB8AC3E}">
        <p14:creationId xmlns:p14="http://schemas.microsoft.com/office/powerpoint/2010/main" val="3901097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4F631-8656-20EF-E89D-092ACB646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56F4B2-097D-1297-8A8B-40D1A41B42F5}"/>
              </a:ext>
            </a:extLst>
          </p:cNvPr>
          <p:cNvSpPr>
            <a:spLocks noGrp="1"/>
          </p:cNvSpPr>
          <p:nvPr>
            <p:ph type="title"/>
          </p:nvPr>
        </p:nvSpPr>
        <p:spPr>
          <a:xfrm>
            <a:off x="1393827" y="285750"/>
            <a:ext cx="7488588" cy="490538"/>
          </a:xfrm>
        </p:spPr>
        <p:txBody>
          <a:bodyPr/>
          <a:lstStyle/>
          <a:p>
            <a:r>
              <a:rPr lang="en-US" dirty="0"/>
              <a:t>RNN Challenge					(2/3)</a:t>
            </a:r>
          </a:p>
        </p:txBody>
      </p:sp>
      <p:sp>
        <p:nvSpPr>
          <p:cNvPr id="3" name="Content Placeholder 2">
            <a:extLst>
              <a:ext uri="{FF2B5EF4-FFF2-40B4-BE49-F238E27FC236}">
                <a16:creationId xmlns:a16="http://schemas.microsoft.com/office/drawing/2014/main" id="{74BDB07C-01AA-5FA4-C128-E9EB0F950A70}"/>
              </a:ext>
            </a:extLst>
          </p:cNvPr>
          <p:cNvSpPr>
            <a:spLocks noGrp="1"/>
          </p:cNvSpPr>
          <p:nvPr>
            <p:ph idx="1"/>
          </p:nvPr>
        </p:nvSpPr>
        <p:spPr/>
        <p:txBody>
          <a:bodyPr/>
          <a:lstStyle/>
          <a:p>
            <a:r>
              <a:rPr lang="en-US" dirty="0"/>
              <a:t>Unfortunately, as that gap grows, RNNs become unable to learn to connect the information.</a:t>
            </a:r>
          </a:p>
        </p:txBody>
      </p:sp>
      <p:grpSp>
        <p:nvGrpSpPr>
          <p:cNvPr id="5" name="Group 4">
            <a:extLst>
              <a:ext uri="{FF2B5EF4-FFF2-40B4-BE49-F238E27FC236}">
                <a16:creationId xmlns:a16="http://schemas.microsoft.com/office/drawing/2014/main" id="{F9182034-C8E9-4FF2-40B5-E7E9CE44CA8F}"/>
              </a:ext>
            </a:extLst>
          </p:cNvPr>
          <p:cNvGrpSpPr/>
          <p:nvPr/>
        </p:nvGrpSpPr>
        <p:grpSpPr>
          <a:xfrm>
            <a:off x="1752600" y="2216759"/>
            <a:ext cx="6135682" cy="1828420"/>
            <a:chOff x="2971800" y="2107784"/>
            <a:chExt cx="4974761" cy="1828420"/>
          </a:xfrm>
        </p:grpSpPr>
        <p:cxnSp>
          <p:nvCxnSpPr>
            <p:cNvPr id="7" name="Straight Arrow Connector 6">
              <a:extLst>
                <a:ext uri="{FF2B5EF4-FFF2-40B4-BE49-F238E27FC236}">
                  <a16:creationId xmlns:a16="http://schemas.microsoft.com/office/drawing/2014/main" id="{143B368C-52E3-080E-6FED-63F5AFF266D7}"/>
                </a:ext>
              </a:extLst>
            </p:cNvPr>
            <p:cNvCxnSpPr>
              <a:cxnSpLocks/>
            </p:cNvCxnSpPr>
            <p:nvPr/>
          </p:nvCxnSpPr>
          <p:spPr bwMode="auto">
            <a:xfrm>
              <a:off x="3451782" y="3012636"/>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a:extLst>
                <a:ext uri="{FF2B5EF4-FFF2-40B4-BE49-F238E27FC236}">
                  <a16:creationId xmlns:a16="http://schemas.microsoft.com/office/drawing/2014/main" id="{F682D116-E02D-7724-1D90-826836611AD2}"/>
                </a:ext>
              </a:extLst>
            </p:cNvPr>
            <p:cNvCxnSpPr>
              <a:cxnSpLocks/>
            </p:cNvCxnSpPr>
            <p:nvPr/>
          </p:nvCxnSpPr>
          <p:spPr bwMode="auto">
            <a:xfrm>
              <a:off x="4202965" y="3014742"/>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4C624F7B-A4DF-42C2-085E-06AED1148159}"/>
                </a:ext>
              </a:extLst>
            </p:cNvPr>
            <p:cNvCxnSpPr>
              <a:cxnSpLocks/>
            </p:cNvCxnSpPr>
            <p:nvPr/>
          </p:nvCxnSpPr>
          <p:spPr bwMode="auto">
            <a:xfrm>
              <a:off x="7154008"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14342C78-91C7-9A50-EFC6-79EC0879743E}"/>
                </a:ext>
              </a:extLst>
            </p:cNvPr>
            <p:cNvCxnSpPr>
              <a:cxnSpLocks/>
            </p:cNvCxnSpPr>
            <p:nvPr/>
          </p:nvCxnSpPr>
          <p:spPr bwMode="auto">
            <a:xfrm>
              <a:off x="6383216"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Group 10">
              <a:extLst>
                <a:ext uri="{FF2B5EF4-FFF2-40B4-BE49-F238E27FC236}">
                  <a16:creationId xmlns:a16="http://schemas.microsoft.com/office/drawing/2014/main" id="{89DB7556-E8F3-82DC-CF1D-C4132A9FA652}"/>
                </a:ext>
              </a:extLst>
            </p:cNvPr>
            <p:cNvGrpSpPr/>
            <p:nvPr/>
          </p:nvGrpSpPr>
          <p:grpSpPr>
            <a:xfrm>
              <a:off x="2971800" y="2107784"/>
              <a:ext cx="501930" cy="1821665"/>
              <a:chOff x="3939613" y="2099048"/>
              <a:chExt cx="501930" cy="1821665"/>
            </a:xfrm>
          </p:grpSpPr>
          <p:cxnSp>
            <p:nvCxnSpPr>
              <p:cNvPr id="45" name="Straight Arrow Connector 44">
                <a:extLst>
                  <a:ext uri="{FF2B5EF4-FFF2-40B4-BE49-F238E27FC236}">
                    <a16:creationId xmlns:a16="http://schemas.microsoft.com/office/drawing/2014/main" id="{4397C833-45A7-5804-B3FE-1A1B4600A321}"/>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a:extLst>
                  <a:ext uri="{FF2B5EF4-FFF2-40B4-BE49-F238E27FC236}">
                    <a16:creationId xmlns:a16="http://schemas.microsoft.com/office/drawing/2014/main" id="{6EA74CE7-9F5A-9EAC-9F55-B6EEA989C199}"/>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ectangle 46">
                <a:extLst>
                  <a:ext uri="{FF2B5EF4-FFF2-40B4-BE49-F238E27FC236}">
                    <a16:creationId xmlns:a16="http://schemas.microsoft.com/office/drawing/2014/main" id="{D4A00958-22C6-7748-7C3F-DF57D5DA64EC}"/>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&lt;0&gt;</a:t>
                </a:r>
              </a:p>
            </p:txBody>
          </p:sp>
          <p:sp>
            <p:nvSpPr>
              <p:cNvPr id="48" name="Rectangle 47">
                <a:extLst>
                  <a:ext uri="{FF2B5EF4-FFF2-40B4-BE49-F238E27FC236}">
                    <a16:creationId xmlns:a16="http://schemas.microsoft.com/office/drawing/2014/main" id="{91B65590-38C6-DC5E-1686-A7B17C34C7DB}"/>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sp>
            <p:nvSpPr>
              <p:cNvPr id="49" name="Rectangle 48">
                <a:extLst>
                  <a:ext uri="{FF2B5EF4-FFF2-40B4-BE49-F238E27FC236}">
                    <a16:creationId xmlns:a16="http://schemas.microsoft.com/office/drawing/2014/main" id="{7AEB2342-12D1-2B8C-EEE3-461B5A34D6AF}"/>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2" name="Group 11">
              <a:extLst>
                <a:ext uri="{FF2B5EF4-FFF2-40B4-BE49-F238E27FC236}">
                  <a16:creationId xmlns:a16="http://schemas.microsoft.com/office/drawing/2014/main" id="{FD6F020F-A1EE-B47B-3AEA-7582E8B8CABB}"/>
                </a:ext>
              </a:extLst>
            </p:cNvPr>
            <p:cNvGrpSpPr/>
            <p:nvPr/>
          </p:nvGrpSpPr>
          <p:grpSpPr>
            <a:xfrm>
              <a:off x="3713052" y="2107784"/>
              <a:ext cx="501930" cy="1821665"/>
              <a:chOff x="3939613" y="2099048"/>
              <a:chExt cx="501930" cy="1821665"/>
            </a:xfrm>
          </p:grpSpPr>
          <p:cxnSp>
            <p:nvCxnSpPr>
              <p:cNvPr id="40" name="Straight Arrow Connector 39">
                <a:extLst>
                  <a:ext uri="{FF2B5EF4-FFF2-40B4-BE49-F238E27FC236}">
                    <a16:creationId xmlns:a16="http://schemas.microsoft.com/office/drawing/2014/main" id="{64EA68C2-C486-1D19-C200-BF93AE8CB3DA}"/>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5B5B85F-94DE-8DDE-B94F-4E3D9ADDCD4A}"/>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ectangle 41">
                <a:extLst>
                  <a:ext uri="{FF2B5EF4-FFF2-40B4-BE49-F238E27FC236}">
                    <a16:creationId xmlns:a16="http://schemas.microsoft.com/office/drawing/2014/main" id="{F568F072-AD42-403B-5920-1A4F6E3873F0}"/>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&lt;1&gt;</a:t>
                </a:r>
              </a:p>
            </p:txBody>
          </p:sp>
          <p:sp>
            <p:nvSpPr>
              <p:cNvPr id="43" name="Rectangle 42">
                <a:extLst>
                  <a:ext uri="{FF2B5EF4-FFF2-40B4-BE49-F238E27FC236}">
                    <a16:creationId xmlns:a16="http://schemas.microsoft.com/office/drawing/2014/main" id="{DEB7D262-2A51-E973-E2F2-BE9174497EAB}"/>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sp>
            <p:nvSpPr>
              <p:cNvPr id="44" name="Rectangle 43">
                <a:extLst>
                  <a:ext uri="{FF2B5EF4-FFF2-40B4-BE49-F238E27FC236}">
                    <a16:creationId xmlns:a16="http://schemas.microsoft.com/office/drawing/2014/main" id="{AECB604B-0096-9D20-F9BF-D04203732264}"/>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3" name="Group 12">
              <a:extLst>
                <a:ext uri="{FF2B5EF4-FFF2-40B4-BE49-F238E27FC236}">
                  <a16:creationId xmlns:a16="http://schemas.microsoft.com/office/drawing/2014/main" id="{2997DB04-28FC-C51F-AA57-D5FA816EB701}"/>
                </a:ext>
              </a:extLst>
            </p:cNvPr>
            <p:cNvGrpSpPr/>
            <p:nvPr/>
          </p:nvGrpSpPr>
          <p:grpSpPr>
            <a:xfrm>
              <a:off x="4459626" y="2107784"/>
              <a:ext cx="501930" cy="1821665"/>
              <a:chOff x="3939613" y="2099048"/>
              <a:chExt cx="501930" cy="1821665"/>
            </a:xfrm>
          </p:grpSpPr>
          <p:cxnSp>
            <p:nvCxnSpPr>
              <p:cNvPr id="35" name="Straight Arrow Connector 34">
                <a:extLst>
                  <a:ext uri="{FF2B5EF4-FFF2-40B4-BE49-F238E27FC236}">
                    <a16:creationId xmlns:a16="http://schemas.microsoft.com/office/drawing/2014/main" id="{16FA1D74-C375-9AC1-9A03-3C61758D5B84}"/>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a:extLst>
                  <a:ext uri="{FF2B5EF4-FFF2-40B4-BE49-F238E27FC236}">
                    <a16:creationId xmlns:a16="http://schemas.microsoft.com/office/drawing/2014/main" id="{0CFB26CC-0627-EC9E-156D-E9C7E8A2AA53}"/>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36">
                <a:extLst>
                  <a:ext uri="{FF2B5EF4-FFF2-40B4-BE49-F238E27FC236}">
                    <a16:creationId xmlns:a16="http://schemas.microsoft.com/office/drawing/2014/main" id="{675DFCA6-78E8-6A60-9B40-2BD0DD1F9EAE}"/>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sp>
            <p:nvSpPr>
              <p:cNvPr id="38" name="Rectangle 37">
                <a:extLst>
                  <a:ext uri="{FF2B5EF4-FFF2-40B4-BE49-F238E27FC236}">
                    <a16:creationId xmlns:a16="http://schemas.microsoft.com/office/drawing/2014/main" id="{3C7C8397-37B9-CBF6-B7B9-3CAF85DC72C8}"/>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sp>
            <p:nvSpPr>
              <p:cNvPr id="39" name="Rectangle 38">
                <a:extLst>
                  <a:ext uri="{FF2B5EF4-FFF2-40B4-BE49-F238E27FC236}">
                    <a16:creationId xmlns:a16="http://schemas.microsoft.com/office/drawing/2014/main" id="{39F81E51-BB60-39C8-7558-EB7ABBBFE3F7}"/>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4" name="Group 13">
              <a:extLst>
                <a:ext uri="{FF2B5EF4-FFF2-40B4-BE49-F238E27FC236}">
                  <a16:creationId xmlns:a16="http://schemas.microsoft.com/office/drawing/2014/main" id="{8825B5ED-DD75-3A12-CEA8-9FE1710863F2}"/>
                </a:ext>
              </a:extLst>
            </p:cNvPr>
            <p:cNvGrpSpPr/>
            <p:nvPr/>
          </p:nvGrpSpPr>
          <p:grpSpPr>
            <a:xfrm>
              <a:off x="6647134" y="2107784"/>
              <a:ext cx="501930" cy="1821665"/>
              <a:chOff x="3939613" y="2099048"/>
              <a:chExt cx="501930" cy="1821665"/>
            </a:xfrm>
          </p:grpSpPr>
          <p:cxnSp>
            <p:nvCxnSpPr>
              <p:cNvPr id="30" name="Straight Arrow Connector 29">
                <a:extLst>
                  <a:ext uri="{FF2B5EF4-FFF2-40B4-BE49-F238E27FC236}">
                    <a16:creationId xmlns:a16="http://schemas.microsoft.com/office/drawing/2014/main" id="{2DD28C56-C642-4CD5-1C63-9A2CFC105E7D}"/>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F9870E39-2051-A1EF-0E6C-643FF66E0E64}"/>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31">
                <a:extLst>
                  <a:ext uri="{FF2B5EF4-FFF2-40B4-BE49-F238E27FC236}">
                    <a16:creationId xmlns:a16="http://schemas.microsoft.com/office/drawing/2014/main" id="{808011DE-7406-A520-1407-9B3093B39EDA}"/>
                  </a:ext>
                </a:extLst>
              </p:cNvPr>
              <p:cNvSpPr/>
              <p:nvPr/>
            </p:nvSpPr>
            <p:spPr bwMode="auto">
              <a:xfrm>
                <a:off x="3939613" y="2099048"/>
                <a:ext cx="501930" cy="399374"/>
              </a:xfrm>
              <a:prstGeom prst="rect">
                <a:avLst/>
              </a:prstGeom>
              <a:solidFill>
                <a:srgbClr val="FFBDBD"/>
              </a:solidFill>
              <a:ln w="63500" cap="flat" cmpd="sng" algn="ctr">
                <a:solidFill>
                  <a:srgbClr val="FF000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&lt;t+1&gt;</a:t>
                </a:r>
              </a:p>
            </p:txBody>
          </p:sp>
          <p:sp>
            <p:nvSpPr>
              <p:cNvPr id="33" name="Rectangle 32">
                <a:extLst>
                  <a:ext uri="{FF2B5EF4-FFF2-40B4-BE49-F238E27FC236}">
                    <a16:creationId xmlns:a16="http://schemas.microsoft.com/office/drawing/2014/main" id="{8C0E9BB0-E27D-03EE-3C90-983C7980C89E}"/>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&lt;t+1&gt;</a:t>
                </a:r>
                <a:endParaRPr kumimoji="0" lang="en-US" sz="1600" b="0" i="0" u="none" strike="noStrike" cap="none" normalizeH="0" baseline="0" dirty="0">
                  <a:ln>
                    <a:noFill/>
                  </a:ln>
                  <a:solidFill>
                    <a:schemeClr val="tx1"/>
                  </a:solidFill>
                  <a:effectLst/>
                  <a:latin typeface="Tahoma" pitchFamily="34" charset="0"/>
                </a:endParaRPr>
              </a:p>
            </p:txBody>
          </p:sp>
          <p:sp>
            <p:nvSpPr>
              <p:cNvPr id="34" name="Rectangle 33">
                <a:extLst>
                  <a:ext uri="{FF2B5EF4-FFF2-40B4-BE49-F238E27FC236}">
                    <a16:creationId xmlns:a16="http://schemas.microsoft.com/office/drawing/2014/main" id="{3744B0E2-CEF2-C245-B823-8F74A643D3B7}"/>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5" name="Group 14">
              <a:extLst>
                <a:ext uri="{FF2B5EF4-FFF2-40B4-BE49-F238E27FC236}">
                  <a16:creationId xmlns:a16="http://schemas.microsoft.com/office/drawing/2014/main" id="{F11E49C1-4E87-AD41-7591-965FBB8A2D2C}"/>
                </a:ext>
              </a:extLst>
            </p:cNvPr>
            <p:cNvGrpSpPr/>
            <p:nvPr/>
          </p:nvGrpSpPr>
          <p:grpSpPr>
            <a:xfrm>
              <a:off x="7444631" y="2107784"/>
              <a:ext cx="501930" cy="1821665"/>
              <a:chOff x="3939613" y="2099048"/>
              <a:chExt cx="501930" cy="1821665"/>
            </a:xfrm>
          </p:grpSpPr>
          <p:cxnSp>
            <p:nvCxnSpPr>
              <p:cNvPr id="25" name="Straight Arrow Connector 24">
                <a:extLst>
                  <a:ext uri="{FF2B5EF4-FFF2-40B4-BE49-F238E27FC236}">
                    <a16:creationId xmlns:a16="http://schemas.microsoft.com/office/drawing/2014/main" id="{F5D1F3DE-5ED8-1869-450A-FF84085075EC}"/>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21D9B4E4-9AF0-ED68-CCBB-74DEF2A2CBE0}"/>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821482AD-81AD-194A-B60A-8479D0A49559}"/>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&lt;t+2&gt;</a:t>
                </a:r>
              </a:p>
            </p:txBody>
          </p:sp>
          <p:sp>
            <p:nvSpPr>
              <p:cNvPr id="28" name="Rectangle 27">
                <a:extLst>
                  <a:ext uri="{FF2B5EF4-FFF2-40B4-BE49-F238E27FC236}">
                    <a16:creationId xmlns:a16="http://schemas.microsoft.com/office/drawing/2014/main" id="{8F4CCA9A-7AD5-041E-38E0-C78804A5096B}"/>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 t+2&gt;</a:t>
                </a:r>
                <a:endParaRPr kumimoji="0" lang="en-US" sz="1600" b="0" i="0" u="none" strike="noStrike" cap="none" normalizeH="0" baseline="0" dirty="0">
                  <a:ln>
                    <a:noFill/>
                  </a:ln>
                  <a:solidFill>
                    <a:schemeClr val="tx1"/>
                  </a:solidFill>
                  <a:effectLst/>
                  <a:latin typeface="Tahoma" pitchFamily="34" charset="0"/>
                </a:endParaRPr>
              </a:p>
            </p:txBody>
          </p:sp>
          <p:sp>
            <p:nvSpPr>
              <p:cNvPr id="29" name="Rectangle 28">
                <a:extLst>
                  <a:ext uri="{FF2B5EF4-FFF2-40B4-BE49-F238E27FC236}">
                    <a16:creationId xmlns:a16="http://schemas.microsoft.com/office/drawing/2014/main" id="{2E6A8481-201D-7D14-0EAC-63704AE305A9}"/>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6" name="Group 15">
              <a:extLst>
                <a:ext uri="{FF2B5EF4-FFF2-40B4-BE49-F238E27FC236}">
                  <a16:creationId xmlns:a16="http://schemas.microsoft.com/office/drawing/2014/main" id="{C7F16F14-1C3B-A79B-64DC-325B404BD3C2}"/>
                </a:ext>
              </a:extLst>
            </p:cNvPr>
            <p:cNvGrpSpPr/>
            <p:nvPr/>
          </p:nvGrpSpPr>
          <p:grpSpPr>
            <a:xfrm>
              <a:off x="5878898" y="2114539"/>
              <a:ext cx="501930" cy="1821665"/>
              <a:chOff x="3939613" y="2099048"/>
              <a:chExt cx="501930" cy="1821665"/>
            </a:xfrm>
          </p:grpSpPr>
          <p:cxnSp>
            <p:nvCxnSpPr>
              <p:cNvPr id="20" name="Straight Arrow Connector 19">
                <a:extLst>
                  <a:ext uri="{FF2B5EF4-FFF2-40B4-BE49-F238E27FC236}">
                    <a16:creationId xmlns:a16="http://schemas.microsoft.com/office/drawing/2014/main" id="{D8BCA926-2C11-726B-C5E1-223722448B67}"/>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1C6CDCCE-2836-6BA2-5708-E07243F94754}"/>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a:extLst>
                  <a:ext uri="{FF2B5EF4-FFF2-40B4-BE49-F238E27FC236}">
                    <a16:creationId xmlns:a16="http://schemas.microsoft.com/office/drawing/2014/main" id="{504A121A-9E12-584E-07B1-FB665DA26212}"/>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sp>
            <p:nvSpPr>
              <p:cNvPr id="23" name="Rectangle 22">
                <a:extLst>
                  <a:ext uri="{FF2B5EF4-FFF2-40B4-BE49-F238E27FC236}">
                    <a16:creationId xmlns:a16="http://schemas.microsoft.com/office/drawing/2014/main" id="{B57BA7A3-8D3A-08AE-D0FD-DC166BABC191}"/>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sp>
            <p:nvSpPr>
              <p:cNvPr id="24" name="Rectangle 23">
                <a:extLst>
                  <a:ext uri="{FF2B5EF4-FFF2-40B4-BE49-F238E27FC236}">
                    <a16:creationId xmlns:a16="http://schemas.microsoft.com/office/drawing/2014/main" id="{7BEB0747-C7A5-8DBE-38C9-6EF771BC136E}"/>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grpSp>
        <p:cxnSp>
          <p:nvCxnSpPr>
            <p:cNvPr id="17" name="Straight Arrow Connector 16">
              <a:extLst>
                <a:ext uri="{FF2B5EF4-FFF2-40B4-BE49-F238E27FC236}">
                  <a16:creationId xmlns:a16="http://schemas.microsoft.com/office/drawing/2014/main" id="{EA18C8A8-79ED-A3CC-CE16-8424257CF40D}"/>
                </a:ext>
              </a:extLst>
            </p:cNvPr>
            <p:cNvCxnSpPr>
              <a:cxnSpLocks/>
            </p:cNvCxnSpPr>
            <p:nvPr/>
          </p:nvCxnSpPr>
          <p:spPr bwMode="auto">
            <a:xfrm>
              <a:off x="4944008" y="3014742"/>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A2B69AD3-9088-D4F2-7855-EEDB9CEB800D}"/>
                </a:ext>
              </a:extLst>
            </p:cNvPr>
            <p:cNvCxnSpPr>
              <a:cxnSpLocks/>
            </p:cNvCxnSpPr>
            <p:nvPr/>
          </p:nvCxnSpPr>
          <p:spPr bwMode="auto">
            <a:xfrm>
              <a:off x="5619735"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0E82513E-81FC-17EE-1816-F15703BB59D9}"/>
                </a:ext>
              </a:extLst>
            </p:cNvPr>
            <p:cNvSpPr txBox="1"/>
            <p:nvPr/>
          </p:nvSpPr>
          <p:spPr>
            <a:xfrm>
              <a:off x="5218847" y="2753562"/>
              <a:ext cx="491206" cy="369332"/>
            </a:xfrm>
            <a:prstGeom prst="rect">
              <a:avLst/>
            </a:prstGeom>
            <a:noFill/>
            <a:ln w="19050">
              <a:noFill/>
            </a:ln>
          </p:spPr>
          <p:txBody>
            <a:bodyPr wrap="square">
              <a:spAutoFit/>
            </a:bodyPr>
            <a:lstStyle/>
            <a:p>
              <a:r>
                <a:rPr lang="en-US" b="1" dirty="0"/>
                <a:t>…</a:t>
              </a:r>
              <a:endParaRPr lang="en-US" dirty="0"/>
            </a:p>
          </p:txBody>
        </p:sp>
      </p:grpSp>
    </p:spTree>
    <p:extLst>
      <p:ext uri="{BB962C8B-B14F-4D97-AF65-F5344CB8AC3E}">
        <p14:creationId xmlns:p14="http://schemas.microsoft.com/office/powerpoint/2010/main" val="264187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0F2D7-B1A9-B8A6-3A21-618B8A092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EF2FB-0F00-65E8-DFEA-C4C23B7C1E2B}"/>
              </a:ext>
            </a:extLst>
          </p:cNvPr>
          <p:cNvSpPr>
            <a:spLocks noGrp="1"/>
          </p:cNvSpPr>
          <p:nvPr>
            <p:ph type="title"/>
          </p:nvPr>
        </p:nvSpPr>
        <p:spPr/>
        <p:txBody>
          <a:bodyPr/>
          <a:lstStyle/>
          <a:p>
            <a:r>
              <a:rPr lang="en-US" dirty="0"/>
              <a:t>Time Steps Like Frames in a Movie</a:t>
            </a:r>
          </a:p>
        </p:txBody>
      </p:sp>
      <p:sp>
        <p:nvSpPr>
          <p:cNvPr id="3" name="Content Placeholder 2">
            <a:extLst>
              <a:ext uri="{FF2B5EF4-FFF2-40B4-BE49-F238E27FC236}">
                <a16:creationId xmlns:a16="http://schemas.microsoft.com/office/drawing/2014/main" id="{8AD6687D-CE64-6083-284F-16E1ED7B14E1}"/>
              </a:ext>
            </a:extLst>
          </p:cNvPr>
          <p:cNvSpPr>
            <a:spLocks noGrp="1"/>
          </p:cNvSpPr>
          <p:nvPr>
            <p:ph sz="half" idx="2"/>
          </p:nvPr>
        </p:nvSpPr>
        <p:spPr>
          <a:xfrm>
            <a:off x="228600" y="801470"/>
            <a:ext cx="8763000" cy="551080"/>
          </a:xfrm>
        </p:spPr>
        <p:txBody>
          <a:bodyPr/>
          <a:lstStyle/>
          <a:p>
            <a:r>
              <a:rPr lang="en-US" dirty="0"/>
              <a:t>At each time step t, input X</a:t>
            </a:r>
            <a:r>
              <a:rPr lang="en-US" baseline="30000" dirty="0"/>
              <a:t>&lt;t&gt;</a:t>
            </a:r>
            <a:r>
              <a:rPr lang="en-US" dirty="0"/>
              <a:t> combined with the activation at the previous step A</a:t>
            </a:r>
            <a:r>
              <a:rPr lang="en-US" baseline="30000" dirty="0"/>
              <a:t>&lt;t-1&gt; </a:t>
            </a:r>
            <a:r>
              <a:rPr lang="en-US" dirty="0"/>
              <a:t>are applied to the neuron that leads to activation A</a:t>
            </a:r>
            <a:r>
              <a:rPr lang="en-US" baseline="30000" dirty="0"/>
              <a:t>&lt;t&gt;</a:t>
            </a:r>
            <a:r>
              <a:rPr lang="en-US" dirty="0"/>
              <a:t> and output Ŷ</a:t>
            </a:r>
            <a:r>
              <a:rPr lang="en-US" baseline="30000" dirty="0"/>
              <a:t>&lt;t&gt;</a:t>
            </a:r>
            <a:r>
              <a:rPr lang="en-US" dirty="0"/>
              <a:t>.</a:t>
            </a:r>
          </a:p>
        </p:txBody>
      </p:sp>
      <p:sp>
        <p:nvSpPr>
          <p:cNvPr id="73" name="Content Placeholder 72">
            <a:extLst>
              <a:ext uri="{FF2B5EF4-FFF2-40B4-BE49-F238E27FC236}">
                <a16:creationId xmlns:a16="http://schemas.microsoft.com/office/drawing/2014/main" id="{F148DB28-103C-0B0C-3440-59AD13F1EF1B}"/>
              </a:ext>
            </a:extLst>
          </p:cNvPr>
          <p:cNvSpPr>
            <a:spLocks noGrp="1"/>
          </p:cNvSpPr>
          <p:nvPr>
            <p:ph sz="half" idx="10"/>
          </p:nvPr>
        </p:nvSpPr>
        <p:spPr>
          <a:xfrm>
            <a:off x="228600" y="3976787"/>
            <a:ext cx="8683215" cy="457200"/>
          </a:xfrm>
        </p:spPr>
        <p:txBody>
          <a:bodyPr/>
          <a:lstStyle/>
          <a:p>
            <a:r>
              <a:rPr lang="en-US" dirty="0"/>
              <a:t>The time steps are sequentially following one after another like frames in a movie.</a:t>
            </a:r>
          </a:p>
          <a:p>
            <a:r>
              <a:rPr lang="en-US" dirty="0"/>
              <a:t>RNN reminds a DNN with the time-steps playing the role of layers.</a:t>
            </a:r>
          </a:p>
        </p:txBody>
      </p:sp>
      <p:sp>
        <p:nvSpPr>
          <p:cNvPr id="14" name="TextBox 13">
            <a:extLst>
              <a:ext uri="{FF2B5EF4-FFF2-40B4-BE49-F238E27FC236}">
                <a16:creationId xmlns:a16="http://schemas.microsoft.com/office/drawing/2014/main" id="{0C765C66-7547-013B-988E-D3E4294B926E}"/>
              </a:ext>
            </a:extLst>
          </p:cNvPr>
          <p:cNvSpPr txBox="1"/>
          <p:nvPr/>
        </p:nvSpPr>
        <p:spPr>
          <a:xfrm>
            <a:off x="443130" y="2080054"/>
            <a:ext cx="1768144" cy="1821011"/>
          </a:xfrm>
          <a:prstGeom prst="rect">
            <a:avLst/>
          </a:prstGeom>
          <a:noFill/>
          <a:ln w="19050">
            <a:noFill/>
          </a:ln>
        </p:spPr>
        <p:txBody>
          <a:bodyPr wrap="square" rtlCol="0">
            <a:spAutoFit/>
          </a:bodyPr>
          <a:lstStyle/>
          <a:p>
            <a:pPr>
              <a:spcBef>
                <a:spcPts val="3500"/>
              </a:spcBef>
            </a:pPr>
            <a:r>
              <a:rPr lang="en-US" dirty="0"/>
              <a:t>Output Ŷ</a:t>
            </a:r>
            <a:r>
              <a:rPr lang="en-US" baseline="30000" dirty="0"/>
              <a:t>&lt;t&gt;</a:t>
            </a:r>
          </a:p>
          <a:p>
            <a:pPr>
              <a:spcBef>
                <a:spcPts val="3500"/>
              </a:spcBef>
            </a:pPr>
            <a:r>
              <a:rPr lang="en-US" dirty="0"/>
              <a:t>Activation A</a:t>
            </a:r>
            <a:r>
              <a:rPr lang="en-US" baseline="30000" dirty="0"/>
              <a:t>&lt;t&gt;</a:t>
            </a:r>
            <a:endParaRPr lang="en-US" dirty="0"/>
          </a:p>
          <a:p>
            <a:pPr>
              <a:spcBef>
                <a:spcPts val="3500"/>
              </a:spcBef>
            </a:pPr>
            <a:r>
              <a:rPr lang="en-US" dirty="0"/>
              <a:t>Input X</a:t>
            </a:r>
            <a:r>
              <a:rPr lang="en-US" baseline="30000" dirty="0"/>
              <a:t>&lt;t&gt;</a:t>
            </a:r>
            <a:endParaRPr lang="en-US" dirty="0"/>
          </a:p>
        </p:txBody>
      </p:sp>
      <p:sp>
        <p:nvSpPr>
          <p:cNvPr id="16" name="TextBox 15">
            <a:extLst>
              <a:ext uri="{FF2B5EF4-FFF2-40B4-BE49-F238E27FC236}">
                <a16:creationId xmlns:a16="http://schemas.microsoft.com/office/drawing/2014/main" id="{48FB5409-26B1-0C7B-23E4-789D43CEE8CB}"/>
              </a:ext>
            </a:extLst>
          </p:cNvPr>
          <p:cNvSpPr txBox="1"/>
          <p:nvPr/>
        </p:nvSpPr>
        <p:spPr>
          <a:xfrm>
            <a:off x="2598626" y="1468974"/>
            <a:ext cx="6313189" cy="369332"/>
          </a:xfrm>
          <a:prstGeom prst="rect">
            <a:avLst/>
          </a:prstGeom>
          <a:noFill/>
          <a:ln w="19050">
            <a:noFill/>
          </a:ln>
        </p:spPr>
        <p:txBody>
          <a:bodyPr wrap="square">
            <a:spAutoFit/>
          </a:bodyPr>
          <a:lstStyle/>
          <a:p>
            <a:pPr>
              <a:spcBef>
                <a:spcPts val="3500"/>
              </a:spcBef>
            </a:pPr>
            <a:r>
              <a:rPr lang="en-US" dirty="0"/>
              <a:t>Time step:     t₀        t₁        t₂     </a:t>
            </a:r>
            <a:r>
              <a:rPr lang="en-US" b="1" dirty="0"/>
              <a:t> …       </a:t>
            </a:r>
            <a:r>
              <a:rPr lang="en-US" dirty="0"/>
              <a:t>  t        </a:t>
            </a:r>
            <a:r>
              <a:rPr lang="en-US" b="1" dirty="0"/>
              <a:t>…</a:t>
            </a:r>
            <a:r>
              <a:rPr lang="en-US" dirty="0"/>
              <a:t>        T</a:t>
            </a:r>
            <a:endParaRPr lang="en-US" b="1" dirty="0"/>
          </a:p>
        </p:txBody>
      </p:sp>
      <p:cxnSp>
        <p:nvCxnSpPr>
          <p:cNvPr id="51" name="Straight Arrow Connector 50">
            <a:extLst>
              <a:ext uri="{FF2B5EF4-FFF2-40B4-BE49-F238E27FC236}">
                <a16:creationId xmlns:a16="http://schemas.microsoft.com/office/drawing/2014/main" id="{C08B56BD-5FFC-0EFA-578D-11D4EFF0ABFF}"/>
              </a:ext>
            </a:extLst>
          </p:cNvPr>
          <p:cNvCxnSpPr>
            <a:cxnSpLocks/>
          </p:cNvCxnSpPr>
          <p:nvPr/>
        </p:nvCxnSpPr>
        <p:spPr bwMode="auto">
          <a:xfrm>
            <a:off x="1563919" y="2512243"/>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7" name="Group 56">
            <a:extLst>
              <a:ext uri="{FF2B5EF4-FFF2-40B4-BE49-F238E27FC236}">
                <a16:creationId xmlns:a16="http://schemas.microsoft.com/office/drawing/2014/main" id="{010FC04B-26F8-D46F-5120-B89BBAF25200}"/>
              </a:ext>
            </a:extLst>
          </p:cNvPr>
          <p:cNvGrpSpPr/>
          <p:nvPr/>
        </p:nvGrpSpPr>
        <p:grpSpPr>
          <a:xfrm>
            <a:off x="2362200" y="2080054"/>
            <a:ext cx="6135682" cy="1828420"/>
            <a:chOff x="2971800" y="2107784"/>
            <a:chExt cx="4974761" cy="1828420"/>
          </a:xfrm>
        </p:grpSpPr>
        <p:cxnSp>
          <p:nvCxnSpPr>
            <p:cNvPr id="42" name="Straight Arrow Connector 41">
              <a:extLst>
                <a:ext uri="{FF2B5EF4-FFF2-40B4-BE49-F238E27FC236}">
                  <a16:creationId xmlns:a16="http://schemas.microsoft.com/office/drawing/2014/main" id="{E3D30BCA-2EF0-C724-8FA7-D4D4D9DA20EC}"/>
                </a:ext>
              </a:extLst>
            </p:cNvPr>
            <p:cNvCxnSpPr>
              <a:cxnSpLocks/>
            </p:cNvCxnSpPr>
            <p:nvPr/>
          </p:nvCxnSpPr>
          <p:spPr bwMode="auto">
            <a:xfrm>
              <a:off x="3451782" y="3012636"/>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A723A72E-C5BE-4C1F-830E-61EBC0E65859}"/>
                </a:ext>
              </a:extLst>
            </p:cNvPr>
            <p:cNvCxnSpPr>
              <a:cxnSpLocks/>
            </p:cNvCxnSpPr>
            <p:nvPr/>
          </p:nvCxnSpPr>
          <p:spPr bwMode="auto">
            <a:xfrm>
              <a:off x="4202965" y="3014742"/>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7C83AFDE-02BF-2039-1E56-2EDBDAC86B86}"/>
                </a:ext>
              </a:extLst>
            </p:cNvPr>
            <p:cNvCxnSpPr>
              <a:cxnSpLocks/>
            </p:cNvCxnSpPr>
            <p:nvPr/>
          </p:nvCxnSpPr>
          <p:spPr bwMode="auto">
            <a:xfrm>
              <a:off x="7154008"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a:extLst>
                <a:ext uri="{FF2B5EF4-FFF2-40B4-BE49-F238E27FC236}">
                  <a16:creationId xmlns:a16="http://schemas.microsoft.com/office/drawing/2014/main" id="{503C7144-C622-16E1-F7C5-5C35C4719D9A}"/>
                </a:ext>
              </a:extLst>
            </p:cNvPr>
            <p:cNvCxnSpPr>
              <a:cxnSpLocks/>
            </p:cNvCxnSpPr>
            <p:nvPr/>
          </p:nvCxnSpPr>
          <p:spPr bwMode="auto">
            <a:xfrm>
              <a:off x="6383216"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2">
              <a:extLst>
                <a:ext uri="{FF2B5EF4-FFF2-40B4-BE49-F238E27FC236}">
                  <a16:creationId xmlns:a16="http://schemas.microsoft.com/office/drawing/2014/main" id="{6D0DE494-1F43-E461-CD1A-3105F2FF70DD}"/>
                </a:ext>
              </a:extLst>
            </p:cNvPr>
            <p:cNvGrpSpPr/>
            <p:nvPr/>
          </p:nvGrpSpPr>
          <p:grpSpPr>
            <a:xfrm>
              <a:off x="2971800" y="2107784"/>
              <a:ext cx="501930" cy="1821665"/>
              <a:chOff x="3939613" y="2099048"/>
              <a:chExt cx="501930" cy="1821665"/>
            </a:xfrm>
          </p:grpSpPr>
          <p:cxnSp>
            <p:nvCxnSpPr>
              <p:cNvPr id="9" name="Straight Arrow Connector 8">
                <a:extLst>
                  <a:ext uri="{FF2B5EF4-FFF2-40B4-BE49-F238E27FC236}">
                    <a16:creationId xmlns:a16="http://schemas.microsoft.com/office/drawing/2014/main" id="{D167955B-F050-499F-F263-41704F735C9C}"/>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52CB9841-2811-882B-E99E-BB7D4DE1BEC3}"/>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Rectangle 73">
                <a:extLst>
                  <a:ext uri="{FF2B5EF4-FFF2-40B4-BE49-F238E27FC236}">
                    <a16:creationId xmlns:a16="http://schemas.microsoft.com/office/drawing/2014/main" id="{24B48473-9297-EF3F-B0A5-F201A99F6C3A}"/>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&lt;0&gt;</a:t>
                </a:r>
              </a:p>
            </p:txBody>
          </p:sp>
          <p:sp>
            <p:nvSpPr>
              <p:cNvPr id="75" name="Rectangle 74">
                <a:extLst>
                  <a:ext uri="{FF2B5EF4-FFF2-40B4-BE49-F238E27FC236}">
                    <a16:creationId xmlns:a16="http://schemas.microsoft.com/office/drawing/2014/main" id="{B6A5B6B0-09EA-7D37-D692-865CCE6E0829}"/>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sp>
            <p:nvSpPr>
              <p:cNvPr id="5" name="Rectangle 4">
                <a:extLst>
                  <a:ext uri="{FF2B5EF4-FFF2-40B4-BE49-F238E27FC236}">
                    <a16:creationId xmlns:a16="http://schemas.microsoft.com/office/drawing/2014/main" id="{61C70F17-5A68-5BF8-D881-008FBC9D1EDD}"/>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5" name="Group 14">
              <a:extLst>
                <a:ext uri="{FF2B5EF4-FFF2-40B4-BE49-F238E27FC236}">
                  <a16:creationId xmlns:a16="http://schemas.microsoft.com/office/drawing/2014/main" id="{86444879-0FA6-E82A-7A6C-86F6D84F1A3A}"/>
                </a:ext>
              </a:extLst>
            </p:cNvPr>
            <p:cNvGrpSpPr/>
            <p:nvPr/>
          </p:nvGrpSpPr>
          <p:grpSpPr>
            <a:xfrm>
              <a:off x="3713052" y="2107784"/>
              <a:ext cx="501930" cy="1821665"/>
              <a:chOff x="3939613" y="2099048"/>
              <a:chExt cx="501930" cy="1821665"/>
            </a:xfrm>
          </p:grpSpPr>
          <p:cxnSp>
            <p:nvCxnSpPr>
              <p:cNvPr id="17" name="Straight Arrow Connector 16">
                <a:extLst>
                  <a:ext uri="{FF2B5EF4-FFF2-40B4-BE49-F238E27FC236}">
                    <a16:creationId xmlns:a16="http://schemas.microsoft.com/office/drawing/2014/main" id="{57DFF690-944B-1C36-3AD8-08177E0C8013}"/>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395E70BD-D9B0-6628-3E53-22777888044F}"/>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a:extLst>
                  <a:ext uri="{FF2B5EF4-FFF2-40B4-BE49-F238E27FC236}">
                    <a16:creationId xmlns:a16="http://schemas.microsoft.com/office/drawing/2014/main" id="{51641FBD-6646-D05B-0E45-01D99F22A59F}"/>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&lt;1&gt;</a:t>
                </a:r>
              </a:p>
            </p:txBody>
          </p:sp>
          <p:sp>
            <p:nvSpPr>
              <p:cNvPr id="20" name="Rectangle 19">
                <a:extLst>
                  <a:ext uri="{FF2B5EF4-FFF2-40B4-BE49-F238E27FC236}">
                    <a16:creationId xmlns:a16="http://schemas.microsoft.com/office/drawing/2014/main" id="{7B8A3B2B-647F-C0A8-FEB6-A8F98D117D7A}"/>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sp>
            <p:nvSpPr>
              <p:cNvPr id="21" name="Rectangle 20">
                <a:extLst>
                  <a:ext uri="{FF2B5EF4-FFF2-40B4-BE49-F238E27FC236}">
                    <a16:creationId xmlns:a16="http://schemas.microsoft.com/office/drawing/2014/main" id="{79240D9E-90E1-CF60-C3EF-76EEB6399568}"/>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22" name="Group 21">
              <a:extLst>
                <a:ext uri="{FF2B5EF4-FFF2-40B4-BE49-F238E27FC236}">
                  <a16:creationId xmlns:a16="http://schemas.microsoft.com/office/drawing/2014/main" id="{57A4D06B-6A69-EFE8-3ACA-143443D008D9}"/>
                </a:ext>
              </a:extLst>
            </p:cNvPr>
            <p:cNvGrpSpPr/>
            <p:nvPr/>
          </p:nvGrpSpPr>
          <p:grpSpPr>
            <a:xfrm>
              <a:off x="4459626" y="2107784"/>
              <a:ext cx="501930" cy="1821665"/>
              <a:chOff x="3939613" y="2099048"/>
              <a:chExt cx="501930" cy="1821665"/>
            </a:xfrm>
          </p:grpSpPr>
          <p:cxnSp>
            <p:nvCxnSpPr>
              <p:cNvPr id="23" name="Straight Arrow Connector 22">
                <a:extLst>
                  <a:ext uri="{FF2B5EF4-FFF2-40B4-BE49-F238E27FC236}">
                    <a16:creationId xmlns:a16="http://schemas.microsoft.com/office/drawing/2014/main" id="{F656FFD4-0AD4-090F-F05F-F819EA47BA9E}"/>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E57B4DD0-2498-3B25-50AE-B71A6FD5A149}"/>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4">
                <a:extLst>
                  <a:ext uri="{FF2B5EF4-FFF2-40B4-BE49-F238E27FC236}">
                    <a16:creationId xmlns:a16="http://schemas.microsoft.com/office/drawing/2014/main" id="{FDB3F7C0-8FC1-2FBF-F07C-4FCF263F2032}"/>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sp>
            <p:nvSpPr>
              <p:cNvPr id="26" name="Rectangle 25">
                <a:extLst>
                  <a:ext uri="{FF2B5EF4-FFF2-40B4-BE49-F238E27FC236}">
                    <a16:creationId xmlns:a16="http://schemas.microsoft.com/office/drawing/2014/main" id="{AC274289-742A-E606-D900-81B334D648CE}"/>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sp>
            <p:nvSpPr>
              <p:cNvPr id="27" name="Rectangle 26">
                <a:extLst>
                  <a:ext uri="{FF2B5EF4-FFF2-40B4-BE49-F238E27FC236}">
                    <a16:creationId xmlns:a16="http://schemas.microsoft.com/office/drawing/2014/main" id="{B209587D-09E4-DB5B-3852-63A8674284CB}"/>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28" name="Group 27">
              <a:extLst>
                <a:ext uri="{FF2B5EF4-FFF2-40B4-BE49-F238E27FC236}">
                  <a16:creationId xmlns:a16="http://schemas.microsoft.com/office/drawing/2014/main" id="{35E5FC8C-C4CC-BF63-1406-3C8695A25D23}"/>
                </a:ext>
              </a:extLst>
            </p:cNvPr>
            <p:cNvGrpSpPr/>
            <p:nvPr/>
          </p:nvGrpSpPr>
          <p:grpSpPr>
            <a:xfrm>
              <a:off x="6647134" y="2107784"/>
              <a:ext cx="501930" cy="1821665"/>
              <a:chOff x="3939613" y="2099048"/>
              <a:chExt cx="501930" cy="1821665"/>
            </a:xfrm>
          </p:grpSpPr>
          <p:cxnSp>
            <p:nvCxnSpPr>
              <p:cNvPr id="29" name="Straight Arrow Connector 28">
                <a:extLst>
                  <a:ext uri="{FF2B5EF4-FFF2-40B4-BE49-F238E27FC236}">
                    <a16:creationId xmlns:a16="http://schemas.microsoft.com/office/drawing/2014/main" id="{034F5D66-421A-5B0F-25DC-75BE8FF29E85}"/>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1472AD93-BC95-ACB8-D22E-CFCDE3509272}"/>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30">
                <a:extLst>
                  <a:ext uri="{FF2B5EF4-FFF2-40B4-BE49-F238E27FC236}">
                    <a16:creationId xmlns:a16="http://schemas.microsoft.com/office/drawing/2014/main" id="{894813E2-7D40-557C-4767-992B1846C41C}"/>
                  </a:ext>
                </a:extLst>
              </p:cNvPr>
              <p:cNvSpPr/>
              <p:nvPr/>
            </p:nvSpPr>
            <p:spPr bwMode="auto">
              <a:xfrm>
                <a:off x="3939613" y="2099048"/>
                <a:ext cx="501930" cy="399374"/>
              </a:xfrm>
              <a:prstGeom prst="rect">
                <a:avLst/>
              </a:prstGeom>
              <a:solidFill>
                <a:srgbClr val="FFBDBD"/>
              </a:solidFill>
              <a:ln w="63500" cap="flat" cmpd="sng" algn="ctr">
                <a:solidFill>
                  <a:srgbClr val="FF000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&lt;t+1&gt;</a:t>
                </a:r>
              </a:p>
            </p:txBody>
          </p:sp>
          <p:sp>
            <p:nvSpPr>
              <p:cNvPr id="32" name="Rectangle 31">
                <a:extLst>
                  <a:ext uri="{FF2B5EF4-FFF2-40B4-BE49-F238E27FC236}">
                    <a16:creationId xmlns:a16="http://schemas.microsoft.com/office/drawing/2014/main" id="{3A309DB6-ECA9-A072-D45A-46FA2E6D14C4}"/>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&lt;t+1&gt;</a:t>
                </a:r>
                <a:endParaRPr kumimoji="0" lang="en-US" sz="1600" b="0" i="0" u="none" strike="noStrike" cap="none" normalizeH="0" baseline="0" dirty="0">
                  <a:ln>
                    <a:noFill/>
                  </a:ln>
                  <a:solidFill>
                    <a:schemeClr val="tx1"/>
                  </a:solidFill>
                  <a:effectLst/>
                  <a:latin typeface="Tahoma" pitchFamily="34" charset="0"/>
                </a:endParaRPr>
              </a:p>
            </p:txBody>
          </p:sp>
          <p:sp>
            <p:nvSpPr>
              <p:cNvPr id="33" name="Rectangle 32">
                <a:extLst>
                  <a:ext uri="{FF2B5EF4-FFF2-40B4-BE49-F238E27FC236}">
                    <a16:creationId xmlns:a16="http://schemas.microsoft.com/office/drawing/2014/main" id="{43783A2C-43AE-F58F-A40B-52D3265CD311}"/>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34" name="Group 33">
              <a:extLst>
                <a:ext uri="{FF2B5EF4-FFF2-40B4-BE49-F238E27FC236}">
                  <a16:creationId xmlns:a16="http://schemas.microsoft.com/office/drawing/2014/main" id="{7192DAD7-05EF-825C-5714-98495DED29FF}"/>
                </a:ext>
              </a:extLst>
            </p:cNvPr>
            <p:cNvGrpSpPr/>
            <p:nvPr/>
          </p:nvGrpSpPr>
          <p:grpSpPr>
            <a:xfrm>
              <a:off x="7444631" y="2107784"/>
              <a:ext cx="501930" cy="1821665"/>
              <a:chOff x="3939613" y="2099048"/>
              <a:chExt cx="501930" cy="1821665"/>
            </a:xfrm>
          </p:grpSpPr>
          <p:cxnSp>
            <p:nvCxnSpPr>
              <p:cNvPr id="35" name="Straight Arrow Connector 34">
                <a:extLst>
                  <a:ext uri="{FF2B5EF4-FFF2-40B4-BE49-F238E27FC236}">
                    <a16:creationId xmlns:a16="http://schemas.microsoft.com/office/drawing/2014/main" id="{D25CC432-91A9-6A77-A182-F3145BB9FAB1}"/>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a:extLst>
                  <a:ext uri="{FF2B5EF4-FFF2-40B4-BE49-F238E27FC236}">
                    <a16:creationId xmlns:a16="http://schemas.microsoft.com/office/drawing/2014/main" id="{8537912D-AFA2-EE36-C66F-2AA113096203}"/>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36">
                <a:extLst>
                  <a:ext uri="{FF2B5EF4-FFF2-40B4-BE49-F238E27FC236}">
                    <a16:creationId xmlns:a16="http://schemas.microsoft.com/office/drawing/2014/main" id="{E088524A-F7AF-A7B4-9022-554BB2D203C8}"/>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&lt;t+2&gt;</a:t>
                </a:r>
              </a:p>
            </p:txBody>
          </p:sp>
          <p:sp>
            <p:nvSpPr>
              <p:cNvPr id="38" name="Rectangle 37">
                <a:extLst>
                  <a:ext uri="{FF2B5EF4-FFF2-40B4-BE49-F238E27FC236}">
                    <a16:creationId xmlns:a16="http://schemas.microsoft.com/office/drawing/2014/main" id="{C57DEC27-E774-4C51-33FB-AC244F596E29}"/>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 t+2&gt;</a:t>
                </a:r>
                <a:endParaRPr kumimoji="0" lang="en-US" sz="1600" b="0" i="0" u="none" strike="noStrike" cap="none" normalizeH="0" baseline="0" dirty="0">
                  <a:ln>
                    <a:noFill/>
                  </a:ln>
                  <a:solidFill>
                    <a:schemeClr val="tx1"/>
                  </a:solidFill>
                  <a:effectLst/>
                  <a:latin typeface="Tahoma" pitchFamily="34" charset="0"/>
                </a:endParaRPr>
              </a:p>
            </p:txBody>
          </p:sp>
          <p:sp>
            <p:nvSpPr>
              <p:cNvPr id="39" name="Rectangle 38">
                <a:extLst>
                  <a:ext uri="{FF2B5EF4-FFF2-40B4-BE49-F238E27FC236}">
                    <a16:creationId xmlns:a16="http://schemas.microsoft.com/office/drawing/2014/main" id="{C5D93E10-814E-D848-D2C2-49D0ECB04534}"/>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43" name="Group 42">
              <a:extLst>
                <a:ext uri="{FF2B5EF4-FFF2-40B4-BE49-F238E27FC236}">
                  <a16:creationId xmlns:a16="http://schemas.microsoft.com/office/drawing/2014/main" id="{D4162EA7-4424-47CF-2C80-1ADAF1C9938C}"/>
                </a:ext>
              </a:extLst>
            </p:cNvPr>
            <p:cNvGrpSpPr/>
            <p:nvPr/>
          </p:nvGrpSpPr>
          <p:grpSpPr>
            <a:xfrm>
              <a:off x="5878898" y="2114539"/>
              <a:ext cx="501930" cy="1821665"/>
              <a:chOff x="3939613" y="2099048"/>
              <a:chExt cx="501930" cy="1821665"/>
            </a:xfrm>
          </p:grpSpPr>
          <p:cxnSp>
            <p:nvCxnSpPr>
              <p:cNvPr id="44" name="Straight Arrow Connector 43">
                <a:extLst>
                  <a:ext uri="{FF2B5EF4-FFF2-40B4-BE49-F238E27FC236}">
                    <a16:creationId xmlns:a16="http://schemas.microsoft.com/office/drawing/2014/main" id="{6E13A380-39AD-620D-734D-7149C01DDF40}"/>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a:extLst>
                  <a:ext uri="{FF2B5EF4-FFF2-40B4-BE49-F238E27FC236}">
                    <a16:creationId xmlns:a16="http://schemas.microsoft.com/office/drawing/2014/main" id="{BDD72D70-9B40-4D7A-DA0C-345463B78C77}"/>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ectangle 46">
                <a:extLst>
                  <a:ext uri="{FF2B5EF4-FFF2-40B4-BE49-F238E27FC236}">
                    <a16:creationId xmlns:a16="http://schemas.microsoft.com/office/drawing/2014/main" id="{239E6B32-8B2C-C9A8-4D3B-0E7594DAEB0D}"/>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sp>
            <p:nvSpPr>
              <p:cNvPr id="48" name="Rectangle 47">
                <a:extLst>
                  <a:ext uri="{FF2B5EF4-FFF2-40B4-BE49-F238E27FC236}">
                    <a16:creationId xmlns:a16="http://schemas.microsoft.com/office/drawing/2014/main" id="{5FCB8D84-8AB6-91B5-7587-7C9015EDEC8A}"/>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sp>
            <p:nvSpPr>
              <p:cNvPr id="50" name="Rectangle 49">
                <a:extLst>
                  <a:ext uri="{FF2B5EF4-FFF2-40B4-BE49-F238E27FC236}">
                    <a16:creationId xmlns:a16="http://schemas.microsoft.com/office/drawing/2014/main" id="{596172CC-1B01-B41E-23E3-F6A240BAAF4A}"/>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grpSp>
        <p:cxnSp>
          <p:nvCxnSpPr>
            <p:cNvPr id="53" name="Straight Arrow Connector 52">
              <a:extLst>
                <a:ext uri="{FF2B5EF4-FFF2-40B4-BE49-F238E27FC236}">
                  <a16:creationId xmlns:a16="http://schemas.microsoft.com/office/drawing/2014/main" id="{39915CF8-1190-926A-1626-C1BED4B110B5}"/>
                </a:ext>
              </a:extLst>
            </p:cNvPr>
            <p:cNvCxnSpPr>
              <a:cxnSpLocks/>
            </p:cNvCxnSpPr>
            <p:nvPr/>
          </p:nvCxnSpPr>
          <p:spPr bwMode="auto">
            <a:xfrm>
              <a:off x="4944008" y="3014742"/>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C02692B3-9BF7-2D3A-15A1-8ABB49BBA3DB}"/>
                </a:ext>
              </a:extLst>
            </p:cNvPr>
            <p:cNvCxnSpPr>
              <a:cxnSpLocks/>
            </p:cNvCxnSpPr>
            <p:nvPr/>
          </p:nvCxnSpPr>
          <p:spPr bwMode="auto">
            <a:xfrm>
              <a:off x="5619735"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a:extLst>
                <a:ext uri="{FF2B5EF4-FFF2-40B4-BE49-F238E27FC236}">
                  <a16:creationId xmlns:a16="http://schemas.microsoft.com/office/drawing/2014/main" id="{93FAE5D9-315B-9B00-01B0-11C244FAFC88}"/>
                </a:ext>
              </a:extLst>
            </p:cNvPr>
            <p:cNvSpPr txBox="1"/>
            <p:nvPr/>
          </p:nvSpPr>
          <p:spPr>
            <a:xfrm>
              <a:off x="5218847" y="2753562"/>
              <a:ext cx="491206" cy="369332"/>
            </a:xfrm>
            <a:prstGeom prst="rect">
              <a:avLst/>
            </a:prstGeom>
            <a:noFill/>
            <a:ln w="19050">
              <a:noFill/>
            </a:ln>
          </p:spPr>
          <p:txBody>
            <a:bodyPr wrap="square">
              <a:spAutoFit/>
            </a:bodyPr>
            <a:lstStyle/>
            <a:p>
              <a:r>
                <a:rPr lang="en-US" b="1" dirty="0"/>
                <a:t>…</a:t>
              </a:r>
              <a:endParaRPr lang="en-US" dirty="0"/>
            </a:p>
          </p:txBody>
        </p:sp>
      </p:grpSp>
    </p:spTree>
    <p:extLst>
      <p:ext uri="{BB962C8B-B14F-4D97-AF65-F5344CB8AC3E}">
        <p14:creationId xmlns:p14="http://schemas.microsoft.com/office/powerpoint/2010/main" val="1473129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48FF8-E28F-FDC6-BF76-C57A83196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9AF48-735F-FA74-6D9F-9786229E0361}"/>
              </a:ext>
            </a:extLst>
          </p:cNvPr>
          <p:cNvSpPr>
            <a:spLocks noGrp="1"/>
          </p:cNvSpPr>
          <p:nvPr>
            <p:ph type="title"/>
          </p:nvPr>
        </p:nvSpPr>
        <p:spPr>
          <a:xfrm>
            <a:off x="1393827" y="285750"/>
            <a:ext cx="7488587" cy="490538"/>
          </a:xfrm>
        </p:spPr>
        <p:txBody>
          <a:bodyPr/>
          <a:lstStyle/>
          <a:p>
            <a:r>
              <a:rPr lang="en-US" dirty="0"/>
              <a:t>RNN Challenge					(3/3)</a:t>
            </a:r>
          </a:p>
        </p:txBody>
      </p:sp>
      <p:sp>
        <p:nvSpPr>
          <p:cNvPr id="3" name="Content Placeholder 2">
            <a:extLst>
              <a:ext uri="{FF2B5EF4-FFF2-40B4-BE49-F238E27FC236}">
                <a16:creationId xmlns:a16="http://schemas.microsoft.com/office/drawing/2014/main" id="{F2B8E5E8-C8E1-F9AD-F6E4-0AD3E02D4EAF}"/>
              </a:ext>
            </a:extLst>
          </p:cNvPr>
          <p:cNvSpPr>
            <a:spLocks noGrp="1"/>
          </p:cNvSpPr>
          <p:nvPr>
            <p:ph sz="half" idx="2"/>
          </p:nvPr>
        </p:nvSpPr>
        <p:spPr>
          <a:xfrm>
            <a:off x="228599" y="985836"/>
            <a:ext cx="8229601" cy="1204913"/>
          </a:xfrm>
        </p:spPr>
        <p:txBody>
          <a:bodyPr/>
          <a:lstStyle/>
          <a:p>
            <a:r>
              <a:rPr lang="en-US" dirty="0"/>
              <a:t>In theory, RNNs are absolutely capable of handling such “long-term dependencies.” </a:t>
            </a:r>
          </a:p>
          <a:p>
            <a:r>
              <a:rPr lang="en-US" dirty="0"/>
              <a:t>A human could carefully pick parameters for them to solve toy problems of this form. </a:t>
            </a:r>
          </a:p>
          <a:p>
            <a:r>
              <a:rPr lang="en-US" dirty="0"/>
              <a:t>Sadly, in practice, RNNs don’t seem to be able to learn them. </a:t>
            </a:r>
          </a:p>
          <a:p>
            <a:endParaRPr lang="en-US" dirty="0"/>
          </a:p>
        </p:txBody>
      </p:sp>
      <p:sp>
        <p:nvSpPr>
          <p:cNvPr id="5" name="Content Placeholder 4">
            <a:extLst>
              <a:ext uri="{FF2B5EF4-FFF2-40B4-BE49-F238E27FC236}">
                <a16:creationId xmlns:a16="http://schemas.microsoft.com/office/drawing/2014/main" id="{AA15E76A-B010-CDED-C700-1254960ED2D9}"/>
              </a:ext>
            </a:extLst>
          </p:cNvPr>
          <p:cNvSpPr>
            <a:spLocks noGrp="1"/>
          </p:cNvSpPr>
          <p:nvPr>
            <p:ph sz="half" idx="10"/>
          </p:nvPr>
        </p:nvSpPr>
        <p:spPr>
          <a:xfrm>
            <a:off x="213574" y="2571750"/>
            <a:ext cx="3276601" cy="533400"/>
          </a:xfrm>
        </p:spPr>
        <p:txBody>
          <a:bodyPr/>
          <a:lstStyle/>
          <a:p>
            <a:r>
              <a:rPr lang="en-US" dirty="0"/>
              <a:t>In 1990s, the problem was explored in depth, and the fundamental reasons why it might be difficult were found.</a:t>
            </a:r>
          </a:p>
          <a:p>
            <a:r>
              <a:rPr lang="en-US" dirty="0"/>
              <a:t>Thankfully, LSTMs don’t have this problem!</a:t>
            </a:r>
          </a:p>
          <a:p>
            <a:endParaRPr lang="en-US" dirty="0"/>
          </a:p>
        </p:txBody>
      </p:sp>
      <p:grpSp>
        <p:nvGrpSpPr>
          <p:cNvPr id="9" name="Group 8">
            <a:extLst>
              <a:ext uri="{FF2B5EF4-FFF2-40B4-BE49-F238E27FC236}">
                <a16:creationId xmlns:a16="http://schemas.microsoft.com/office/drawing/2014/main" id="{889B2639-CEF8-5E43-D533-5DD8557784EA}"/>
              </a:ext>
            </a:extLst>
          </p:cNvPr>
          <p:cNvGrpSpPr/>
          <p:nvPr/>
        </p:nvGrpSpPr>
        <p:grpSpPr>
          <a:xfrm>
            <a:off x="3490174" y="2691562"/>
            <a:ext cx="5196625" cy="1861388"/>
            <a:chOff x="2971800" y="2107784"/>
            <a:chExt cx="4974761" cy="1828420"/>
          </a:xfrm>
        </p:grpSpPr>
        <p:cxnSp>
          <p:nvCxnSpPr>
            <p:cNvPr id="10" name="Straight Arrow Connector 9">
              <a:extLst>
                <a:ext uri="{FF2B5EF4-FFF2-40B4-BE49-F238E27FC236}">
                  <a16:creationId xmlns:a16="http://schemas.microsoft.com/office/drawing/2014/main" id="{D0F95A42-1416-2D7C-D3F4-9569FC92BBE3}"/>
                </a:ext>
              </a:extLst>
            </p:cNvPr>
            <p:cNvCxnSpPr>
              <a:cxnSpLocks/>
            </p:cNvCxnSpPr>
            <p:nvPr/>
          </p:nvCxnSpPr>
          <p:spPr bwMode="auto">
            <a:xfrm>
              <a:off x="3451782" y="3012636"/>
              <a:ext cx="293983" cy="421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F2F28DF9-EC66-32C0-6A1D-569BB73D03EB}"/>
                </a:ext>
              </a:extLst>
            </p:cNvPr>
            <p:cNvCxnSpPr>
              <a:cxnSpLocks/>
            </p:cNvCxnSpPr>
            <p:nvPr/>
          </p:nvCxnSpPr>
          <p:spPr bwMode="auto">
            <a:xfrm>
              <a:off x="4202965" y="3014742"/>
              <a:ext cx="283843"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52B1B4F8-3015-B30E-85D2-ACCD50C95C45}"/>
                </a:ext>
              </a:extLst>
            </p:cNvPr>
            <p:cNvCxnSpPr>
              <a:cxnSpLocks/>
            </p:cNvCxnSpPr>
            <p:nvPr/>
          </p:nvCxnSpPr>
          <p:spPr bwMode="auto">
            <a:xfrm>
              <a:off x="7154008"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F8ACC9D6-1CA0-F0C7-7DD0-069EE8737F50}"/>
                </a:ext>
              </a:extLst>
            </p:cNvPr>
            <p:cNvCxnSpPr>
              <a:cxnSpLocks/>
            </p:cNvCxnSpPr>
            <p:nvPr/>
          </p:nvCxnSpPr>
          <p:spPr bwMode="auto">
            <a:xfrm>
              <a:off x="6383216"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 name="Group 13">
              <a:extLst>
                <a:ext uri="{FF2B5EF4-FFF2-40B4-BE49-F238E27FC236}">
                  <a16:creationId xmlns:a16="http://schemas.microsoft.com/office/drawing/2014/main" id="{78410637-91DF-7A73-D8F3-FA9FC854FB62}"/>
                </a:ext>
              </a:extLst>
            </p:cNvPr>
            <p:cNvGrpSpPr/>
            <p:nvPr/>
          </p:nvGrpSpPr>
          <p:grpSpPr>
            <a:xfrm>
              <a:off x="2971800" y="2107784"/>
              <a:ext cx="501930" cy="1821665"/>
              <a:chOff x="3939613" y="2099048"/>
              <a:chExt cx="501930" cy="1821665"/>
            </a:xfrm>
          </p:grpSpPr>
          <p:cxnSp>
            <p:nvCxnSpPr>
              <p:cNvPr id="48" name="Straight Arrow Connector 47">
                <a:extLst>
                  <a:ext uri="{FF2B5EF4-FFF2-40B4-BE49-F238E27FC236}">
                    <a16:creationId xmlns:a16="http://schemas.microsoft.com/office/drawing/2014/main" id="{98AF549B-F536-3166-7556-59A8985C6687}"/>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2A1679A3-F52D-C062-15B1-C2276A86F4AE}"/>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Rectangle 49">
                <a:extLst>
                  <a:ext uri="{FF2B5EF4-FFF2-40B4-BE49-F238E27FC236}">
                    <a16:creationId xmlns:a16="http://schemas.microsoft.com/office/drawing/2014/main" id="{EF166C27-269F-8947-3063-0159C854C9B3}"/>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&lt;0&gt;</a:t>
                </a:r>
              </a:p>
            </p:txBody>
          </p:sp>
          <p:sp>
            <p:nvSpPr>
              <p:cNvPr id="51" name="Rectangle 50">
                <a:extLst>
                  <a:ext uri="{FF2B5EF4-FFF2-40B4-BE49-F238E27FC236}">
                    <a16:creationId xmlns:a16="http://schemas.microsoft.com/office/drawing/2014/main" id="{3169C1B8-5BC2-F1F1-4E01-A7371D221D4F}"/>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sp>
            <p:nvSpPr>
              <p:cNvPr id="52" name="Rectangle 51">
                <a:extLst>
                  <a:ext uri="{FF2B5EF4-FFF2-40B4-BE49-F238E27FC236}">
                    <a16:creationId xmlns:a16="http://schemas.microsoft.com/office/drawing/2014/main" id="{E5E7A155-4569-4F50-B13F-C51FDC41440D}"/>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&lt;0&gt;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5" name="Group 14">
              <a:extLst>
                <a:ext uri="{FF2B5EF4-FFF2-40B4-BE49-F238E27FC236}">
                  <a16:creationId xmlns:a16="http://schemas.microsoft.com/office/drawing/2014/main" id="{D8C1D7D8-C0B5-66A1-6950-AC66E8B400CE}"/>
                </a:ext>
              </a:extLst>
            </p:cNvPr>
            <p:cNvGrpSpPr/>
            <p:nvPr/>
          </p:nvGrpSpPr>
          <p:grpSpPr>
            <a:xfrm>
              <a:off x="3713052" y="2107784"/>
              <a:ext cx="501930" cy="1821665"/>
              <a:chOff x="3939613" y="2099048"/>
              <a:chExt cx="501930" cy="1821665"/>
            </a:xfrm>
          </p:grpSpPr>
          <p:cxnSp>
            <p:nvCxnSpPr>
              <p:cNvPr id="43" name="Straight Arrow Connector 42">
                <a:extLst>
                  <a:ext uri="{FF2B5EF4-FFF2-40B4-BE49-F238E27FC236}">
                    <a16:creationId xmlns:a16="http://schemas.microsoft.com/office/drawing/2014/main" id="{F27D67A4-B7ED-3965-C971-92ECFDEDB24A}"/>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a:extLst>
                  <a:ext uri="{FF2B5EF4-FFF2-40B4-BE49-F238E27FC236}">
                    <a16:creationId xmlns:a16="http://schemas.microsoft.com/office/drawing/2014/main" id="{98B0F0DE-22C4-0E3E-43A2-FF4288F441F3}"/>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Rectangle 44">
                <a:extLst>
                  <a:ext uri="{FF2B5EF4-FFF2-40B4-BE49-F238E27FC236}">
                    <a16:creationId xmlns:a16="http://schemas.microsoft.com/office/drawing/2014/main" id="{3C061D51-F81F-2880-84C3-A37F99BDDC9D}"/>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&lt;1&gt;</a:t>
                </a:r>
              </a:p>
            </p:txBody>
          </p:sp>
          <p:sp>
            <p:nvSpPr>
              <p:cNvPr id="46" name="Rectangle 45">
                <a:extLst>
                  <a:ext uri="{FF2B5EF4-FFF2-40B4-BE49-F238E27FC236}">
                    <a16:creationId xmlns:a16="http://schemas.microsoft.com/office/drawing/2014/main" id="{953EA10B-75D0-1108-4BC0-6DE8C8F6F31E}"/>
                  </a:ext>
                </a:extLst>
              </p:cNvPr>
              <p:cNvSpPr/>
              <p:nvPr/>
            </p:nvSpPr>
            <p:spPr bwMode="auto">
              <a:xfrm>
                <a:off x="3939613" y="3521339"/>
                <a:ext cx="501930" cy="399374"/>
              </a:xfrm>
              <a:prstGeom prst="rect">
                <a:avLst/>
              </a:prstGeom>
              <a:solidFill>
                <a:srgbClr val="CDF2FF"/>
              </a:solidFill>
              <a:ln w="63500" cap="rnd"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sp>
            <p:nvSpPr>
              <p:cNvPr id="47" name="Rectangle 46">
                <a:extLst>
                  <a:ext uri="{FF2B5EF4-FFF2-40B4-BE49-F238E27FC236}">
                    <a16:creationId xmlns:a16="http://schemas.microsoft.com/office/drawing/2014/main" id="{C5FE19C3-3DB8-AE4A-ECF8-3AC0AF0BFF8E}"/>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6" name="Group 15">
              <a:extLst>
                <a:ext uri="{FF2B5EF4-FFF2-40B4-BE49-F238E27FC236}">
                  <a16:creationId xmlns:a16="http://schemas.microsoft.com/office/drawing/2014/main" id="{87C9DA2A-1EC3-E0D2-CB16-2D60B4B54930}"/>
                </a:ext>
              </a:extLst>
            </p:cNvPr>
            <p:cNvGrpSpPr/>
            <p:nvPr/>
          </p:nvGrpSpPr>
          <p:grpSpPr>
            <a:xfrm>
              <a:off x="4459626" y="2107784"/>
              <a:ext cx="501930" cy="1821665"/>
              <a:chOff x="3939613" y="2099048"/>
              <a:chExt cx="501930" cy="1821665"/>
            </a:xfrm>
          </p:grpSpPr>
          <p:cxnSp>
            <p:nvCxnSpPr>
              <p:cNvPr id="38" name="Straight Arrow Connector 37">
                <a:extLst>
                  <a:ext uri="{FF2B5EF4-FFF2-40B4-BE49-F238E27FC236}">
                    <a16:creationId xmlns:a16="http://schemas.microsoft.com/office/drawing/2014/main" id="{957EFABB-6518-E709-DDC6-064C9D093255}"/>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C50B0F41-DA5B-2B2F-7519-088B82A55E74}"/>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39">
                <a:extLst>
                  <a:ext uri="{FF2B5EF4-FFF2-40B4-BE49-F238E27FC236}">
                    <a16:creationId xmlns:a16="http://schemas.microsoft.com/office/drawing/2014/main" id="{D35BEFBD-EF29-333C-6838-A51F93A4F8D3}"/>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&lt;2&gt;</a:t>
                </a:r>
              </a:p>
            </p:txBody>
          </p:sp>
          <p:sp>
            <p:nvSpPr>
              <p:cNvPr id="41" name="Rectangle 40">
                <a:extLst>
                  <a:ext uri="{FF2B5EF4-FFF2-40B4-BE49-F238E27FC236}">
                    <a16:creationId xmlns:a16="http://schemas.microsoft.com/office/drawing/2014/main" id="{764C7A2A-599F-2AA8-69D9-7D8B32E87238}"/>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sp>
            <p:nvSpPr>
              <p:cNvPr id="42" name="Rectangle 41">
                <a:extLst>
                  <a:ext uri="{FF2B5EF4-FFF2-40B4-BE49-F238E27FC236}">
                    <a16:creationId xmlns:a16="http://schemas.microsoft.com/office/drawing/2014/main" id="{37BD4961-DCB6-979A-C129-860C8F527167}"/>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7" name="Group 16">
              <a:extLst>
                <a:ext uri="{FF2B5EF4-FFF2-40B4-BE49-F238E27FC236}">
                  <a16:creationId xmlns:a16="http://schemas.microsoft.com/office/drawing/2014/main" id="{83DD4470-05E5-F915-172A-FD827A53F161}"/>
                </a:ext>
              </a:extLst>
            </p:cNvPr>
            <p:cNvGrpSpPr/>
            <p:nvPr/>
          </p:nvGrpSpPr>
          <p:grpSpPr>
            <a:xfrm>
              <a:off x="6647134" y="2107784"/>
              <a:ext cx="501930" cy="1821665"/>
              <a:chOff x="3939613" y="2099048"/>
              <a:chExt cx="501930" cy="1821665"/>
            </a:xfrm>
          </p:grpSpPr>
          <p:cxnSp>
            <p:nvCxnSpPr>
              <p:cNvPr id="33" name="Straight Arrow Connector 32">
                <a:extLst>
                  <a:ext uri="{FF2B5EF4-FFF2-40B4-BE49-F238E27FC236}">
                    <a16:creationId xmlns:a16="http://schemas.microsoft.com/office/drawing/2014/main" id="{505BFFB4-9BF4-6F3A-3A25-E8DBFFB1554E}"/>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a16="http://schemas.microsoft.com/office/drawing/2014/main" id="{FF8019F1-C39D-1DC7-33E1-442653C1EE87}"/>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Rectangle 34">
                <a:extLst>
                  <a:ext uri="{FF2B5EF4-FFF2-40B4-BE49-F238E27FC236}">
                    <a16:creationId xmlns:a16="http://schemas.microsoft.com/office/drawing/2014/main" id="{5516C08D-A37D-BF78-766D-81ED01980E9C}"/>
                  </a:ext>
                </a:extLst>
              </p:cNvPr>
              <p:cNvSpPr/>
              <p:nvPr/>
            </p:nvSpPr>
            <p:spPr bwMode="auto">
              <a:xfrm>
                <a:off x="3939613" y="2099048"/>
                <a:ext cx="501930" cy="399374"/>
              </a:xfrm>
              <a:prstGeom prst="rect">
                <a:avLst/>
              </a:prstGeom>
              <a:solidFill>
                <a:srgbClr val="FFBDBD"/>
              </a:solidFill>
              <a:ln w="63500" cap="flat" cmpd="sng" algn="ctr">
                <a:solidFill>
                  <a:srgbClr val="FF000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&lt;t+1&gt;</a:t>
                </a:r>
              </a:p>
            </p:txBody>
          </p:sp>
          <p:sp>
            <p:nvSpPr>
              <p:cNvPr id="36" name="Rectangle 35">
                <a:extLst>
                  <a:ext uri="{FF2B5EF4-FFF2-40B4-BE49-F238E27FC236}">
                    <a16:creationId xmlns:a16="http://schemas.microsoft.com/office/drawing/2014/main" id="{02CF475F-D389-D76E-C288-34F7214AA367}"/>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&lt;t+1&gt;</a:t>
                </a:r>
                <a:endParaRPr kumimoji="0" lang="en-US" sz="1600" b="0" i="0" u="none" strike="noStrike" cap="none" normalizeH="0" baseline="0" dirty="0">
                  <a:ln>
                    <a:noFill/>
                  </a:ln>
                  <a:solidFill>
                    <a:schemeClr val="tx1"/>
                  </a:solidFill>
                  <a:effectLst/>
                  <a:latin typeface="Tahoma" pitchFamily="34" charset="0"/>
                </a:endParaRPr>
              </a:p>
            </p:txBody>
          </p:sp>
          <p:sp>
            <p:nvSpPr>
              <p:cNvPr id="37" name="Rectangle 36">
                <a:extLst>
                  <a:ext uri="{FF2B5EF4-FFF2-40B4-BE49-F238E27FC236}">
                    <a16:creationId xmlns:a16="http://schemas.microsoft.com/office/drawing/2014/main" id="{EBA963E8-3810-8F91-6894-6D4A81B2AC2E}"/>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&lt;t+1&gt;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8" name="Group 17">
              <a:extLst>
                <a:ext uri="{FF2B5EF4-FFF2-40B4-BE49-F238E27FC236}">
                  <a16:creationId xmlns:a16="http://schemas.microsoft.com/office/drawing/2014/main" id="{5B4747EF-DE88-9930-985E-94E2DBFC415F}"/>
                </a:ext>
              </a:extLst>
            </p:cNvPr>
            <p:cNvGrpSpPr/>
            <p:nvPr/>
          </p:nvGrpSpPr>
          <p:grpSpPr>
            <a:xfrm>
              <a:off x="7444631" y="2107784"/>
              <a:ext cx="501930" cy="1821665"/>
              <a:chOff x="3939613" y="2099048"/>
              <a:chExt cx="501930" cy="1821665"/>
            </a:xfrm>
          </p:grpSpPr>
          <p:cxnSp>
            <p:nvCxnSpPr>
              <p:cNvPr id="28" name="Straight Arrow Connector 27">
                <a:extLst>
                  <a:ext uri="{FF2B5EF4-FFF2-40B4-BE49-F238E27FC236}">
                    <a16:creationId xmlns:a16="http://schemas.microsoft.com/office/drawing/2014/main" id="{18C7549C-D661-08BF-B381-37AD80F3B6CD}"/>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270FBB31-A231-99CB-70DE-8072DB67B02D}"/>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29">
                <a:extLst>
                  <a:ext uri="{FF2B5EF4-FFF2-40B4-BE49-F238E27FC236}">
                    <a16:creationId xmlns:a16="http://schemas.microsoft.com/office/drawing/2014/main" id="{34D8EAE9-49BD-371A-9111-D8ABEF7D8D05}"/>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&lt;t+2&gt;</a:t>
                </a:r>
              </a:p>
            </p:txBody>
          </p:sp>
          <p:sp>
            <p:nvSpPr>
              <p:cNvPr id="31" name="Rectangle 30">
                <a:extLst>
                  <a:ext uri="{FF2B5EF4-FFF2-40B4-BE49-F238E27FC236}">
                    <a16:creationId xmlns:a16="http://schemas.microsoft.com/office/drawing/2014/main" id="{6FC708E5-DE77-1D56-A262-7B8D070806B4}"/>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 t+2&gt;</a:t>
                </a:r>
                <a:endParaRPr kumimoji="0" lang="en-US" sz="1600" b="0" i="0" u="none" strike="noStrike" cap="none" normalizeH="0" baseline="0" dirty="0">
                  <a:ln>
                    <a:noFill/>
                  </a:ln>
                  <a:solidFill>
                    <a:schemeClr val="tx1"/>
                  </a:solidFill>
                  <a:effectLst/>
                  <a:latin typeface="Tahoma" pitchFamily="34" charset="0"/>
                </a:endParaRPr>
              </a:p>
            </p:txBody>
          </p:sp>
          <p:sp>
            <p:nvSpPr>
              <p:cNvPr id="32" name="Rectangle 31">
                <a:extLst>
                  <a:ext uri="{FF2B5EF4-FFF2-40B4-BE49-F238E27FC236}">
                    <a16:creationId xmlns:a16="http://schemas.microsoft.com/office/drawing/2014/main" id="{977DEEAC-9984-6739-2927-84E8D17DB5C2}"/>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&lt;t+2&gt;</a:t>
                </a:r>
                <a:endParaRPr kumimoji="0" lang="en-US" sz="1600" b="0" i="0" u="none" strike="noStrike" cap="none" normalizeH="0" baseline="0" dirty="0">
                  <a:ln>
                    <a:noFill/>
                  </a:ln>
                  <a:solidFill>
                    <a:schemeClr val="tx1"/>
                  </a:solidFill>
                  <a:effectLst/>
                  <a:latin typeface="Tahoma" pitchFamily="34" charset="0"/>
                </a:endParaRPr>
              </a:p>
            </p:txBody>
          </p:sp>
        </p:grpSp>
        <p:grpSp>
          <p:nvGrpSpPr>
            <p:cNvPr id="19" name="Group 18">
              <a:extLst>
                <a:ext uri="{FF2B5EF4-FFF2-40B4-BE49-F238E27FC236}">
                  <a16:creationId xmlns:a16="http://schemas.microsoft.com/office/drawing/2014/main" id="{9DA35A55-6DD0-FB3F-A32F-678BFD90AF54}"/>
                </a:ext>
              </a:extLst>
            </p:cNvPr>
            <p:cNvGrpSpPr/>
            <p:nvPr/>
          </p:nvGrpSpPr>
          <p:grpSpPr>
            <a:xfrm>
              <a:off x="5878898" y="2114539"/>
              <a:ext cx="501930" cy="1821665"/>
              <a:chOff x="3939613" y="2099048"/>
              <a:chExt cx="501930" cy="1821665"/>
            </a:xfrm>
          </p:grpSpPr>
          <p:cxnSp>
            <p:nvCxnSpPr>
              <p:cNvPr id="23" name="Straight Arrow Connector 22">
                <a:extLst>
                  <a:ext uri="{FF2B5EF4-FFF2-40B4-BE49-F238E27FC236}">
                    <a16:creationId xmlns:a16="http://schemas.microsoft.com/office/drawing/2014/main" id="{19679257-AE86-5392-100B-E23829486801}"/>
                  </a:ext>
                </a:extLst>
              </p:cNvPr>
              <p:cNvCxnSpPr>
                <a:cxnSpLocks/>
              </p:cNvCxnSpPr>
              <p:nvPr/>
            </p:nvCxnSpPr>
            <p:spPr bwMode="auto">
              <a:xfrm flipV="1">
                <a:off x="4184883" y="2498422"/>
                <a:ext cx="11391" cy="281043"/>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7FB94BCB-1A96-B2AF-6853-EA16CFFBF4E8}"/>
                  </a:ext>
                </a:extLst>
              </p:cNvPr>
              <p:cNvCxnSpPr>
                <a:cxnSpLocks/>
              </p:cNvCxnSpPr>
              <p:nvPr/>
            </p:nvCxnSpPr>
            <p:spPr bwMode="auto">
              <a:xfrm flipV="1">
                <a:off x="4190578" y="3236665"/>
                <a:ext cx="0" cy="26534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4">
                <a:extLst>
                  <a:ext uri="{FF2B5EF4-FFF2-40B4-BE49-F238E27FC236}">
                    <a16:creationId xmlns:a16="http://schemas.microsoft.com/office/drawing/2014/main" id="{40058C76-AE37-B799-32D2-5F0CF5C0CE2C}"/>
                  </a:ext>
                </a:extLst>
              </p:cNvPr>
              <p:cNvSpPr/>
              <p:nvPr/>
            </p:nvSpPr>
            <p:spPr bwMode="auto">
              <a:xfrm>
                <a:off x="3939613" y="2099048"/>
                <a:ext cx="501930" cy="399374"/>
              </a:xfrm>
              <a:prstGeom prst="rect">
                <a:avLst/>
              </a:prstGeom>
              <a:solidFill>
                <a:srgbClr val="FFBDBD"/>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Ŷ</a:t>
                </a:r>
                <a:r>
                  <a:rPr kumimoji="0" lang="en-US" sz="1600" b="0" i="0" u="none" strike="noStrike" cap="none" normalizeH="0" baseline="30000" dirty="0">
                    <a:ln>
                      <a:noFill/>
                    </a:ln>
                    <a:solidFill>
                      <a:schemeClr val="tx1"/>
                    </a:solidFill>
                    <a:effectLst/>
                    <a:latin typeface="Tahoma" pitchFamily="34" charset="0"/>
                  </a:rPr>
                  <a:t>&lt;t&gt;</a:t>
                </a:r>
              </a:p>
            </p:txBody>
          </p:sp>
          <p:sp>
            <p:nvSpPr>
              <p:cNvPr id="26" name="Rectangle 25">
                <a:extLst>
                  <a:ext uri="{FF2B5EF4-FFF2-40B4-BE49-F238E27FC236}">
                    <a16:creationId xmlns:a16="http://schemas.microsoft.com/office/drawing/2014/main" id="{8063776A-E69F-29AF-6EA3-2F43ED4EA21D}"/>
                  </a:ext>
                </a:extLst>
              </p:cNvPr>
              <p:cNvSpPr/>
              <p:nvPr/>
            </p:nvSpPr>
            <p:spPr bwMode="auto">
              <a:xfrm>
                <a:off x="3939613" y="3521339"/>
                <a:ext cx="501930" cy="399374"/>
              </a:xfrm>
              <a:prstGeom prst="rect">
                <a:avLst/>
              </a:prstGeom>
              <a:solidFill>
                <a:srgbClr val="CDF2FF"/>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sp>
            <p:nvSpPr>
              <p:cNvPr id="27" name="Rectangle 26">
                <a:extLst>
                  <a:ext uri="{FF2B5EF4-FFF2-40B4-BE49-F238E27FC236}">
                    <a16:creationId xmlns:a16="http://schemas.microsoft.com/office/drawing/2014/main" id="{39052EB9-CB55-3536-6AED-D1EA8A889D1D}"/>
                  </a:ext>
                </a:extLst>
              </p:cNvPr>
              <p:cNvSpPr/>
              <p:nvPr/>
            </p:nvSpPr>
            <p:spPr bwMode="auto">
              <a:xfrm>
                <a:off x="3939613" y="2816949"/>
                <a:ext cx="501930" cy="399374"/>
              </a:xfrm>
              <a:prstGeom prst="rect">
                <a:avLst/>
              </a:prstGeom>
              <a:solidFill>
                <a:schemeClr val="accent2">
                  <a:lumMod val="20000"/>
                  <a:lumOff val="80000"/>
                </a:schemeClr>
              </a:solidFill>
              <a:ln w="19050" cap="flat" cmpd="sng" algn="ctr">
                <a:solidFill>
                  <a:srgbClr val="002060"/>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grpSp>
        <p:cxnSp>
          <p:nvCxnSpPr>
            <p:cNvPr id="20" name="Straight Arrow Connector 19">
              <a:extLst>
                <a:ext uri="{FF2B5EF4-FFF2-40B4-BE49-F238E27FC236}">
                  <a16:creationId xmlns:a16="http://schemas.microsoft.com/office/drawing/2014/main" id="{0091603A-1E4B-BBF0-3D1E-913E5A0A19BF}"/>
                </a:ext>
              </a:extLst>
            </p:cNvPr>
            <p:cNvCxnSpPr>
              <a:cxnSpLocks/>
            </p:cNvCxnSpPr>
            <p:nvPr/>
          </p:nvCxnSpPr>
          <p:spPr bwMode="auto">
            <a:xfrm>
              <a:off x="4944008" y="3014742"/>
              <a:ext cx="312728"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2C8D075D-BB1B-FC0C-3E58-D45B34AC3053}"/>
                </a:ext>
              </a:extLst>
            </p:cNvPr>
            <p:cNvCxnSpPr>
              <a:cxnSpLocks/>
            </p:cNvCxnSpPr>
            <p:nvPr/>
          </p:nvCxnSpPr>
          <p:spPr bwMode="auto">
            <a:xfrm>
              <a:off x="5619735" y="3005974"/>
              <a:ext cx="281308" cy="1753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B056BC10-D7D8-F8B4-75F5-CCD40CF2E4D0}"/>
                </a:ext>
              </a:extLst>
            </p:cNvPr>
            <p:cNvSpPr txBox="1"/>
            <p:nvPr/>
          </p:nvSpPr>
          <p:spPr>
            <a:xfrm>
              <a:off x="5218847" y="2753562"/>
              <a:ext cx="491206" cy="369332"/>
            </a:xfrm>
            <a:prstGeom prst="rect">
              <a:avLst/>
            </a:prstGeom>
            <a:noFill/>
            <a:ln w="19050">
              <a:noFill/>
            </a:ln>
          </p:spPr>
          <p:txBody>
            <a:bodyPr wrap="square">
              <a:spAutoFit/>
            </a:bodyPr>
            <a:lstStyle/>
            <a:p>
              <a:r>
                <a:rPr lang="en-US" b="1" dirty="0"/>
                <a:t>…</a:t>
              </a:r>
              <a:endParaRPr lang="en-US" dirty="0"/>
            </a:p>
          </p:txBody>
        </p:sp>
      </p:grpSp>
    </p:spTree>
    <p:extLst>
      <p:ext uri="{BB962C8B-B14F-4D97-AF65-F5344CB8AC3E}">
        <p14:creationId xmlns:p14="http://schemas.microsoft.com/office/powerpoint/2010/main" val="3739405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FFBB6-3FB8-0082-AD74-F80263632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F8B1E-EBAD-10FD-A7AB-35DF7E786DCB}"/>
              </a:ext>
            </a:extLst>
          </p:cNvPr>
          <p:cNvSpPr>
            <a:spLocks noGrp="1"/>
          </p:cNvSpPr>
          <p:nvPr>
            <p:ph type="title"/>
          </p:nvPr>
        </p:nvSpPr>
        <p:spPr>
          <a:xfrm>
            <a:off x="1393827" y="285750"/>
            <a:ext cx="7521573" cy="490538"/>
          </a:xfrm>
        </p:spPr>
        <p:txBody>
          <a:bodyPr/>
          <a:lstStyle/>
          <a:p>
            <a:r>
              <a:rPr lang="en-US" dirty="0"/>
              <a:t>LSTM Networks					(1/3)</a:t>
            </a:r>
          </a:p>
        </p:txBody>
      </p:sp>
      <p:sp>
        <p:nvSpPr>
          <p:cNvPr id="3" name="Content Placeholder 2">
            <a:extLst>
              <a:ext uri="{FF2B5EF4-FFF2-40B4-BE49-F238E27FC236}">
                <a16:creationId xmlns:a16="http://schemas.microsoft.com/office/drawing/2014/main" id="{F9599D68-8241-5C44-5615-45CDB5F31B6E}"/>
              </a:ext>
            </a:extLst>
          </p:cNvPr>
          <p:cNvSpPr>
            <a:spLocks noGrp="1"/>
          </p:cNvSpPr>
          <p:nvPr>
            <p:ph idx="1"/>
          </p:nvPr>
        </p:nvSpPr>
        <p:spPr>
          <a:xfrm>
            <a:off x="304800" y="1047750"/>
            <a:ext cx="8251823" cy="3252192"/>
          </a:xfrm>
        </p:spPr>
        <p:txBody>
          <a:bodyPr/>
          <a:lstStyle/>
          <a:p>
            <a:r>
              <a:rPr lang="en-US" b="1" i="1" dirty="0"/>
              <a:t>Long Short Term Memory</a:t>
            </a:r>
            <a:r>
              <a:rPr lang="en-US" dirty="0"/>
              <a:t> networks – usually just called “LSTMs” – are a special kind of RNN, capable of learning long-term dependencies. </a:t>
            </a:r>
          </a:p>
          <a:p>
            <a:r>
              <a:rPr lang="en-US" dirty="0"/>
              <a:t>They were introduced by </a:t>
            </a:r>
            <a:r>
              <a:rPr lang="en-US" dirty="0" err="1"/>
              <a:t>Hochreiter</a:t>
            </a:r>
            <a:r>
              <a:rPr lang="en-US" dirty="0"/>
              <a:t> &amp; </a:t>
            </a:r>
            <a:r>
              <a:rPr lang="en-US" dirty="0" err="1"/>
              <a:t>Schmidhuber</a:t>
            </a:r>
            <a:r>
              <a:rPr lang="en-US" dirty="0"/>
              <a:t> (1997) and were refined and popularized by many people in following work. </a:t>
            </a:r>
          </a:p>
          <a:p>
            <a:r>
              <a:rPr lang="en-US" dirty="0"/>
              <a:t>They work tremendously well on a large variety of problem and are now widely used.</a:t>
            </a:r>
          </a:p>
          <a:p>
            <a:r>
              <a:rPr lang="en-US" dirty="0"/>
              <a:t>LSTMs are explicitly designed to avoid the long-term dependency problem. </a:t>
            </a:r>
          </a:p>
          <a:p>
            <a:r>
              <a:rPr lang="en-US" dirty="0"/>
              <a:t>Remembering information for long periods of time is practically their default behavior, not something they struggle to learn!</a:t>
            </a:r>
          </a:p>
        </p:txBody>
      </p:sp>
    </p:spTree>
    <p:extLst>
      <p:ext uri="{BB962C8B-B14F-4D97-AF65-F5344CB8AC3E}">
        <p14:creationId xmlns:p14="http://schemas.microsoft.com/office/powerpoint/2010/main" val="289504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7CBCF-A88D-217A-4900-86E6446AFA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54ED2-4897-8FE3-160A-ECAC4279CE77}"/>
              </a:ext>
            </a:extLst>
          </p:cNvPr>
          <p:cNvSpPr>
            <a:spLocks noGrp="1"/>
          </p:cNvSpPr>
          <p:nvPr>
            <p:ph type="title"/>
          </p:nvPr>
        </p:nvSpPr>
        <p:spPr>
          <a:xfrm>
            <a:off x="1393827" y="285750"/>
            <a:ext cx="7445373" cy="490538"/>
          </a:xfrm>
        </p:spPr>
        <p:txBody>
          <a:bodyPr/>
          <a:lstStyle/>
          <a:p>
            <a:r>
              <a:rPr lang="en-US" dirty="0"/>
              <a:t>LSTM Networks: Standard RNN	</a:t>
            </a:r>
          </a:p>
        </p:txBody>
      </p:sp>
      <p:sp>
        <p:nvSpPr>
          <p:cNvPr id="3" name="Content Placeholder 2">
            <a:extLst>
              <a:ext uri="{FF2B5EF4-FFF2-40B4-BE49-F238E27FC236}">
                <a16:creationId xmlns:a16="http://schemas.microsoft.com/office/drawing/2014/main" id="{BE72A8E3-1798-A685-5E86-FBB34A565C70}"/>
              </a:ext>
            </a:extLst>
          </p:cNvPr>
          <p:cNvSpPr>
            <a:spLocks noGrp="1"/>
          </p:cNvSpPr>
          <p:nvPr>
            <p:ph idx="1"/>
          </p:nvPr>
        </p:nvSpPr>
        <p:spPr>
          <a:xfrm>
            <a:off x="419851" y="942519"/>
            <a:ext cx="8251823" cy="762000"/>
          </a:xfrm>
        </p:spPr>
        <p:txBody>
          <a:bodyPr/>
          <a:lstStyle/>
          <a:p>
            <a:r>
              <a:rPr lang="en-US" dirty="0"/>
              <a:t>All recurrent neural networks have the form of a chain of repeating modules of neural network. </a:t>
            </a:r>
          </a:p>
          <a:p>
            <a:r>
              <a:rPr lang="en-US" dirty="0"/>
              <a:t>In standard RNNs, this repeating module will have a very simple structure, such as a single tanh layer.</a:t>
            </a:r>
          </a:p>
        </p:txBody>
      </p:sp>
      <p:grpSp>
        <p:nvGrpSpPr>
          <p:cNvPr id="58" name="Group 57">
            <a:extLst>
              <a:ext uri="{FF2B5EF4-FFF2-40B4-BE49-F238E27FC236}">
                <a16:creationId xmlns:a16="http://schemas.microsoft.com/office/drawing/2014/main" id="{F7602353-89C7-900C-7EA3-264DEBE48587}"/>
              </a:ext>
            </a:extLst>
          </p:cNvPr>
          <p:cNvGrpSpPr/>
          <p:nvPr/>
        </p:nvGrpSpPr>
        <p:grpSpPr>
          <a:xfrm>
            <a:off x="914400" y="2312706"/>
            <a:ext cx="6960863" cy="2525994"/>
            <a:chOff x="914400" y="2312706"/>
            <a:chExt cx="6960863" cy="2525994"/>
          </a:xfrm>
        </p:grpSpPr>
        <p:grpSp>
          <p:nvGrpSpPr>
            <p:cNvPr id="10" name="Group 9">
              <a:extLst>
                <a:ext uri="{FF2B5EF4-FFF2-40B4-BE49-F238E27FC236}">
                  <a16:creationId xmlns:a16="http://schemas.microsoft.com/office/drawing/2014/main" id="{5142A018-7FAA-0985-5130-E55CC3B22426}"/>
                </a:ext>
              </a:extLst>
            </p:cNvPr>
            <p:cNvGrpSpPr/>
            <p:nvPr/>
          </p:nvGrpSpPr>
          <p:grpSpPr>
            <a:xfrm>
              <a:off x="3074663" y="2312706"/>
              <a:ext cx="2116613" cy="2525994"/>
              <a:chOff x="4398530" y="1315989"/>
              <a:chExt cx="2764270" cy="2986399"/>
            </a:xfrm>
          </p:grpSpPr>
          <p:sp>
            <p:nvSpPr>
              <p:cNvPr id="25" name="Rectangle 24">
                <a:extLst>
                  <a:ext uri="{FF2B5EF4-FFF2-40B4-BE49-F238E27FC236}">
                    <a16:creationId xmlns:a16="http://schemas.microsoft.com/office/drawing/2014/main" id="{CE547E2E-00A7-CD58-F643-C578EDDCF127}"/>
                  </a:ext>
                </a:extLst>
              </p:cNvPr>
              <p:cNvSpPr/>
              <p:nvPr/>
            </p:nvSpPr>
            <p:spPr bwMode="auto">
              <a:xfrm>
                <a:off x="5181600" y="1985204"/>
                <a:ext cx="1981200" cy="168330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6" name="TextBox 25">
                <a:extLst>
                  <a:ext uri="{FF2B5EF4-FFF2-40B4-BE49-F238E27FC236}">
                    <a16:creationId xmlns:a16="http://schemas.microsoft.com/office/drawing/2014/main" id="{105BAE01-BF90-8BD2-9939-81B658ACF77A}"/>
                  </a:ext>
                </a:extLst>
              </p:cNvPr>
              <p:cNvSpPr txBox="1"/>
              <p:nvPr/>
            </p:nvSpPr>
            <p:spPr>
              <a:xfrm>
                <a:off x="5068406" y="3959987"/>
                <a:ext cx="783817" cy="342401"/>
              </a:xfrm>
              <a:prstGeom prst="rect">
                <a:avLst/>
              </a:prstGeom>
              <a:noFill/>
              <a:ln w="12700">
                <a:noFill/>
              </a:ln>
            </p:spPr>
            <p:txBody>
              <a:bodyPr wrap="square" lIns="0" tIns="0" rIns="0" bIns="34290" rtlCol="0">
                <a:spAutoFit/>
              </a:bodyPr>
              <a:lstStyle/>
              <a:p>
                <a:pPr algn="ctr"/>
                <a:r>
                  <a:rPr lang="en-US" sz="1600" dirty="0"/>
                  <a:t>X</a:t>
                </a:r>
                <a:r>
                  <a:rPr lang="en-US" sz="1600" baseline="30000" dirty="0"/>
                  <a:t>&lt;t&gt;</a:t>
                </a:r>
              </a:p>
            </p:txBody>
          </p:sp>
          <p:sp>
            <p:nvSpPr>
              <p:cNvPr id="27" name="TextBox 26">
                <a:extLst>
                  <a:ext uri="{FF2B5EF4-FFF2-40B4-BE49-F238E27FC236}">
                    <a16:creationId xmlns:a16="http://schemas.microsoft.com/office/drawing/2014/main" id="{311B8C59-2EFB-C06E-702C-0E902EDA7AFF}"/>
                  </a:ext>
                </a:extLst>
              </p:cNvPr>
              <p:cNvSpPr txBox="1"/>
              <p:nvPr/>
            </p:nvSpPr>
            <p:spPr>
              <a:xfrm>
                <a:off x="4398530" y="2498384"/>
                <a:ext cx="783817" cy="342401"/>
              </a:xfrm>
              <a:prstGeom prst="rect">
                <a:avLst/>
              </a:prstGeom>
              <a:noFill/>
              <a:ln w="12700">
                <a:noFill/>
              </a:ln>
            </p:spPr>
            <p:txBody>
              <a:bodyPr wrap="square" lIns="0" tIns="0" rIns="0" bIns="34290" rtlCol="0">
                <a:spAutoFit/>
              </a:bodyPr>
              <a:lstStyle/>
              <a:p>
                <a:pPr algn="ctr"/>
                <a:r>
                  <a:rPr lang="en-US" sz="1600" dirty="0"/>
                  <a:t>A</a:t>
                </a:r>
                <a:r>
                  <a:rPr lang="en-US" sz="1600" baseline="30000" dirty="0"/>
                  <a:t>&lt;t-1&gt;</a:t>
                </a:r>
              </a:p>
            </p:txBody>
          </p:sp>
          <p:sp>
            <p:nvSpPr>
              <p:cNvPr id="28" name="TextBox 27">
                <a:extLst>
                  <a:ext uri="{FF2B5EF4-FFF2-40B4-BE49-F238E27FC236}">
                    <a16:creationId xmlns:a16="http://schemas.microsoft.com/office/drawing/2014/main" id="{4BFA3AC6-3367-33D5-1C0E-F91E6EC3EA98}"/>
                  </a:ext>
                </a:extLst>
              </p:cNvPr>
              <p:cNvSpPr txBox="1"/>
              <p:nvPr/>
            </p:nvSpPr>
            <p:spPr>
              <a:xfrm>
                <a:off x="6100032" y="1315989"/>
                <a:ext cx="783817" cy="342401"/>
              </a:xfrm>
              <a:prstGeom prst="rect">
                <a:avLst/>
              </a:prstGeom>
              <a:noFill/>
              <a:ln w="12700">
                <a:noFill/>
              </a:ln>
            </p:spPr>
            <p:txBody>
              <a:bodyPr wrap="square" lIns="0" tIns="0" rIns="0" bIns="34290" rtlCol="0">
                <a:spAutoFit/>
              </a:bodyPr>
              <a:lstStyle/>
              <a:p>
                <a:pPr algn="ctr"/>
                <a:r>
                  <a:rPr lang="en-US" sz="1600" dirty="0"/>
                  <a:t>Ŷ</a:t>
                </a:r>
                <a:r>
                  <a:rPr lang="en-US" sz="1600" baseline="30000" dirty="0"/>
                  <a:t>&lt;t&gt;</a:t>
                </a:r>
              </a:p>
            </p:txBody>
          </p:sp>
          <p:cxnSp>
            <p:nvCxnSpPr>
              <p:cNvPr id="29" name="Straight Arrow Connector 28">
                <a:extLst>
                  <a:ext uri="{FF2B5EF4-FFF2-40B4-BE49-F238E27FC236}">
                    <a16:creationId xmlns:a16="http://schemas.microsoft.com/office/drawing/2014/main" id="{6BCF675D-E09E-00F2-280F-FC071EA703F2}"/>
                  </a:ext>
                </a:extLst>
              </p:cNvPr>
              <p:cNvCxnSpPr/>
              <p:nvPr/>
            </p:nvCxnSpPr>
            <p:spPr bwMode="auto">
              <a:xfrm flipV="1">
                <a:off x="5398573" y="3332723"/>
                <a:ext cx="0" cy="62398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6560D897-62CD-EBCD-AC62-544E84924565}"/>
                  </a:ext>
                </a:extLst>
              </p:cNvPr>
              <p:cNvCxnSpPr/>
              <p:nvPr/>
            </p:nvCxnSpPr>
            <p:spPr bwMode="auto">
              <a:xfrm flipV="1">
                <a:off x="5181600" y="2868434"/>
                <a:ext cx="526523"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8DAF0C7A-0050-B374-E6E2-106350388582}"/>
                  </a:ext>
                </a:extLst>
              </p:cNvPr>
              <p:cNvCxnSpPr/>
              <p:nvPr/>
            </p:nvCxnSpPr>
            <p:spPr bwMode="auto">
              <a:xfrm flipV="1">
                <a:off x="5398573" y="2874216"/>
                <a:ext cx="0" cy="623980"/>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F0F457C6-502B-24A9-C252-F9D7B3F60A42}"/>
                  </a:ext>
                </a:extLst>
              </p:cNvPr>
              <p:cNvSpPr txBox="1"/>
              <p:nvPr/>
            </p:nvSpPr>
            <p:spPr>
              <a:xfrm>
                <a:off x="5667008" y="2685378"/>
                <a:ext cx="652760" cy="400261"/>
              </a:xfrm>
              <a:prstGeom prst="rect">
                <a:avLst/>
              </a:prstGeom>
              <a:noFill/>
              <a:ln>
                <a:solidFill>
                  <a:srgbClr val="002060"/>
                </a:solidFill>
              </a:ln>
            </p:spPr>
            <p:txBody>
              <a:bodyPr wrap="square" lIns="45720" rIns="45720" rtlCol="0">
                <a:spAutoFit/>
              </a:bodyPr>
              <a:lstStyle/>
              <a:p>
                <a:pPr algn="ctr"/>
                <a:r>
                  <a:rPr lang="en-US" sz="1600" dirty="0"/>
                  <a:t>tanh</a:t>
                </a:r>
              </a:p>
            </p:txBody>
          </p:sp>
          <p:cxnSp>
            <p:nvCxnSpPr>
              <p:cNvPr id="33" name="Straight Arrow Connector 32">
                <a:extLst>
                  <a:ext uri="{FF2B5EF4-FFF2-40B4-BE49-F238E27FC236}">
                    <a16:creationId xmlns:a16="http://schemas.microsoft.com/office/drawing/2014/main" id="{D02D4A32-E2DF-C739-3BE0-34CBC6F69ECB}"/>
                  </a:ext>
                </a:extLst>
              </p:cNvPr>
              <p:cNvCxnSpPr/>
              <p:nvPr/>
            </p:nvCxnSpPr>
            <p:spPr bwMode="auto">
              <a:xfrm flipV="1">
                <a:off x="6564107" y="2492950"/>
                <a:ext cx="0" cy="35543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a:extLst>
                  <a:ext uri="{FF2B5EF4-FFF2-40B4-BE49-F238E27FC236}">
                    <a16:creationId xmlns:a16="http://schemas.microsoft.com/office/drawing/2014/main" id="{DAA86793-822F-7547-264B-31DC4B30C296}"/>
                  </a:ext>
                </a:extLst>
              </p:cNvPr>
              <p:cNvSpPr txBox="1"/>
              <p:nvPr/>
            </p:nvSpPr>
            <p:spPr>
              <a:xfrm>
                <a:off x="5944081" y="2104823"/>
                <a:ext cx="1065801" cy="400261"/>
              </a:xfrm>
              <a:prstGeom prst="rect">
                <a:avLst/>
              </a:prstGeom>
              <a:noFill/>
              <a:ln>
                <a:solidFill>
                  <a:srgbClr val="002060"/>
                </a:solidFill>
              </a:ln>
            </p:spPr>
            <p:txBody>
              <a:bodyPr wrap="square" lIns="45720" rIns="45720" rtlCol="0">
                <a:spAutoFit/>
              </a:bodyPr>
              <a:lstStyle/>
              <a:p>
                <a:pPr algn="ctr"/>
                <a:r>
                  <a:rPr lang="en-US" sz="1600" dirty="0" err="1"/>
                  <a:t>softmax</a:t>
                </a:r>
                <a:endParaRPr lang="en-US" sz="1600" dirty="0"/>
              </a:p>
            </p:txBody>
          </p:sp>
          <p:cxnSp>
            <p:nvCxnSpPr>
              <p:cNvPr id="35" name="Straight Arrow Connector 34">
                <a:extLst>
                  <a:ext uri="{FF2B5EF4-FFF2-40B4-BE49-F238E27FC236}">
                    <a16:creationId xmlns:a16="http://schemas.microsoft.com/office/drawing/2014/main" id="{0BE9843C-AA0C-1DB1-734D-53F8D6DBB793}"/>
                  </a:ext>
                </a:extLst>
              </p:cNvPr>
              <p:cNvCxnSpPr/>
              <p:nvPr/>
            </p:nvCxnSpPr>
            <p:spPr bwMode="auto">
              <a:xfrm flipH="1" flipV="1">
                <a:off x="6534624" y="1612436"/>
                <a:ext cx="0" cy="492387"/>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 name="TextBox 12">
              <a:extLst>
                <a:ext uri="{FF2B5EF4-FFF2-40B4-BE49-F238E27FC236}">
                  <a16:creationId xmlns:a16="http://schemas.microsoft.com/office/drawing/2014/main" id="{389DC211-6B37-A77C-D420-398485024331}"/>
                </a:ext>
              </a:extLst>
            </p:cNvPr>
            <p:cNvSpPr txBox="1"/>
            <p:nvPr/>
          </p:nvSpPr>
          <p:spPr>
            <a:xfrm>
              <a:off x="5590471" y="4531502"/>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&lt;t+1&gt;</a:t>
              </a:r>
            </a:p>
          </p:txBody>
        </p:sp>
        <p:sp>
          <p:nvSpPr>
            <p:cNvPr id="14" name="TextBox 13">
              <a:extLst>
                <a:ext uri="{FF2B5EF4-FFF2-40B4-BE49-F238E27FC236}">
                  <a16:creationId xmlns:a16="http://schemas.microsoft.com/office/drawing/2014/main" id="{8C85BBAA-5629-E62D-A4FA-2FF76D3FC782}"/>
                </a:ext>
              </a:extLst>
            </p:cNvPr>
            <p:cNvSpPr txBox="1"/>
            <p:nvPr/>
          </p:nvSpPr>
          <p:spPr>
            <a:xfrm>
              <a:off x="5144457" y="3328404"/>
              <a:ext cx="600172" cy="289614"/>
            </a:xfrm>
            <a:prstGeom prst="rect">
              <a:avLst/>
            </a:prstGeom>
            <a:noFill/>
            <a:ln w="12700">
              <a:noFill/>
            </a:ln>
          </p:spPr>
          <p:txBody>
            <a:bodyPr wrap="square" lIns="0" tIns="0" rIns="0" bIns="34290" rtlCol="0">
              <a:spAutoFit/>
            </a:bodyPr>
            <a:lstStyle/>
            <a:p>
              <a:pPr algn="ctr"/>
              <a:r>
                <a:rPr lang="en-US" sz="1600" dirty="0"/>
                <a:t>A</a:t>
              </a:r>
              <a:r>
                <a:rPr lang="en-US" sz="1600" baseline="30000" dirty="0"/>
                <a:t>&lt;t&gt;</a:t>
              </a:r>
            </a:p>
          </p:txBody>
        </p:sp>
        <p:grpSp>
          <p:nvGrpSpPr>
            <p:cNvPr id="57" name="Group 56">
              <a:extLst>
                <a:ext uri="{FF2B5EF4-FFF2-40B4-BE49-F238E27FC236}">
                  <a16:creationId xmlns:a16="http://schemas.microsoft.com/office/drawing/2014/main" id="{11ED1324-5477-DD97-3426-12BD760F62CC}"/>
                </a:ext>
              </a:extLst>
            </p:cNvPr>
            <p:cNvGrpSpPr/>
            <p:nvPr/>
          </p:nvGrpSpPr>
          <p:grpSpPr>
            <a:xfrm>
              <a:off x="5700239" y="2312706"/>
              <a:ext cx="2175024" cy="2216021"/>
              <a:chOff x="5700239" y="2312706"/>
              <a:chExt cx="2175024" cy="2216021"/>
            </a:xfrm>
          </p:grpSpPr>
          <p:sp>
            <p:nvSpPr>
              <p:cNvPr id="12" name="Rectangle 11">
                <a:extLst>
                  <a:ext uri="{FF2B5EF4-FFF2-40B4-BE49-F238E27FC236}">
                    <a16:creationId xmlns:a16="http://schemas.microsoft.com/office/drawing/2014/main" id="{850FF8EC-70E2-7AC7-55FC-A2A4C051EB83}"/>
                  </a:ext>
                </a:extLst>
              </p:cNvPr>
              <p:cNvSpPr/>
              <p:nvPr/>
            </p:nvSpPr>
            <p:spPr bwMode="auto">
              <a:xfrm>
                <a:off x="5700239" y="2878750"/>
                <a:ext cx="1517014"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482B63DF-29AC-F525-E4D0-D4AC2650AAE3}"/>
                  </a:ext>
                </a:extLst>
              </p:cNvPr>
              <p:cNvSpPr txBox="1"/>
              <p:nvPr/>
            </p:nvSpPr>
            <p:spPr>
              <a:xfrm>
                <a:off x="6403486" y="2312706"/>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&lt;t+1&gt;</a:t>
                </a:r>
              </a:p>
            </p:txBody>
          </p:sp>
          <p:sp>
            <p:nvSpPr>
              <p:cNvPr id="16" name="TextBox 15">
                <a:extLst>
                  <a:ext uri="{FF2B5EF4-FFF2-40B4-BE49-F238E27FC236}">
                    <a16:creationId xmlns:a16="http://schemas.microsoft.com/office/drawing/2014/main" id="{A4243763-FAF7-2160-7414-27CA44D23D6B}"/>
                  </a:ext>
                </a:extLst>
              </p:cNvPr>
              <p:cNvSpPr txBox="1"/>
              <p:nvPr/>
            </p:nvSpPr>
            <p:spPr>
              <a:xfrm>
                <a:off x="7275091" y="3312178"/>
                <a:ext cx="600172" cy="289614"/>
              </a:xfrm>
              <a:prstGeom prst="rect">
                <a:avLst/>
              </a:prstGeom>
              <a:noFill/>
              <a:ln w="12700">
                <a:noFill/>
              </a:ln>
            </p:spPr>
            <p:txBody>
              <a:bodyPr wrap="square" lIns="0" tIns="0" rIns="0" bIns="34290" rtlCol="0">
                <a:spAutoFit/>
              </a:bodyPr>
              <a:lstStyle/>
              <a:p>
                <a:pPr algn="ctr"/>
                <a:r>
                  <a:rPr lang="en-US" sz="1600" dirty="0"/>
                  <a:t>A</a:t>
                </a:r>
                <a:r>
                  <a:rPr lang="en-US" sz="1600" baseline="30000" dirty="0"/>
                  <a:t>&lt;t+1&gt;</a:t>
                </a:r>
              </a:p>
            </p:txBody>
          </p:sp>
          <p:cxnSp>
            <p:nvCxnSpPr>
              <p:cNvPr id="18" name="Straight Arrow Connector 17">
                <a:extLst>
                  <a:ext uri="{FF2B5EF4-FFF2-40B4-BE49-F238E27FC236}">
                    <a16:creationId xmlns:a16="http://schemas.microsoft.com/office/drawing/2014/main" id="{F19A56F1-FB65-A094-7DEC-CBF246558160}"/>
                  </a:ext>
                </a:extLst>
              </p:cNvPr>
              <p:cNvCxnSpPr/>
              <p:nvPr/>
            </p:nvCxnSpPr>
            <p:spPr bwMode="auto">
              <a:xfrm>
                <a:off x="5700239" y="3601792"/>
                <a:ext cx="403161"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84DF37B3-FC93-2EF3-66F2-D4663F8360CD}"/>
                  </a:ext>
                </a:extLst>
              </p:cNvPr>
              <p:cNvCxnSpPr/>
              <p:nvPr/>
            </p:nvCxnSpPr>
            <p:spPr bwMode="auto">
              <a:xfrm flipV="1">
                <a:off x="5843281" y="3613121"/>
                <a:ext cx="0" cy="52778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72D24DBF-AD52-D432-695D-87B23760BCB2}"/>
                  </a:ext>
                </a:extLst>
              </p:cNvPr>
              <p:cNvSpPr txBox="1"/>
              <p:nvPr/>
            </p:nvSpPr>
            <p:spPr>
              <a:xfrm>
                <a:off x="6071918" y="3470980"/>
                <a:ext cx="499821" cy="338554"/>
              </a:xfrm>
              <a:prstGeom prst="rect">
                <a:avLst/>
              </a:prstGeom>
              <a:noFill/>
              <a:ln>
                <a:solidFill>
                  <a:schemeClr val="bg1">
                    <a:lumMod val="75000"/>
                  </a:schemeClr>
                </a:solidFill>
              </a:ln>
            </p:spPr>
            <p:txBody>
              <a:bodyPr wrap="square" lIns="45720" rIns="45720" rtlCol="0">
                <a:spAutoFit/>
              </a:bodyPr>
              <a:lstStyle/>
              <a:p>
                <a:pPr algn="ctr"/>
                <a:r>
                  <a:rPr lang="en-US" sz="1600" dirty="0">
                    <a:solidFill>
                      <a:schemeClr val="bg1">
                        <a:lumMod val="75000"/>
                      </a:schemeClr>
                    </a:solidFill>
                  </a:rPr>
                  <a:t>tanh</a:t>
                </a:r>
              </a:p>
            </p:txBody>
          </p:sp>
          <p:cxnSp>
            <p:nvCxnSpPr>
              <p:cNvPr id="17" name="Straight Arrow Connector 16">
                <a:extLst>
                  <a:ext uri="{FF2B5EF4-FFF2-40B4-BE49-F238E27FC236}">
                    <a16:creationId xmlns:a16="http://schemas.microsoft.com/office/drawing/2014/main" id="{6FBE0801-5C2D-2226-E2B4-4AD161FB38CF}"/>
                  </a:ext>
                </a:extLst>
              </p:cNvPr>
              <p:cNvCxnSpPr/>
              <p:nvPr/>
            </p:nvCxnSpPr>
            <p:spPr bwMode="auto">
              <a:xfrm flipV="1">
                <a:off x="5843281" y="4000944"/>
                <a:ext cx="0" cy="52778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A9E57CAC-4FD4-C75E-1A1F-900B43ADD5E7}"/>
                  </a:ext>
                </a:extLst>
              </p:cNvPr>
              <p:cNvCxnSpPr/>
              <p:nvPr/>
            </p:nvCxnSpPr>
            <p:spPr bwMode="auto">
              <a:xfrm flipV="1">
                <a:off x="6571739" y="3612692"/>
                <a:ext cx="113171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5D6707C0-9F28-EFB7-6A52-56D86B524C3A}"/>
                  </a:ext>
                </a:extLst>
              </p:cNvPr>
              <p:cNvCxnSpPr/>
              <p:nvPr/>
            </p:nvCxnSpPr>
            <p:spPr bwMode="auto">
              <a:xfrm flipV="1">
                <a:off x="6758831" y="3308218"/>
                <a:ext cx="0" cy="300641"/>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a:extLst>
                  <a:ext uri="{FF2B5EF4-FFF2-40B4-BE49-F238E27FC236}">
                    <a16:creationId xmlns:a16="http://schemas.microsoft.com/office/drawing/2014/main" id="{E8C84A73-3516-0703-D468-A72AFDB3896B}"/>
                  </a:ext>
                </a:extLst>
              </p:cNvPr>
              <p:cNvSpPr txBox="1"/>
              <p:nvPr/>
            </p:nvSpPr>
            <p:spPr>
              <a:xfrm>
                <a:off x="6284074" y="2979928"/>
                <a:ext cx="816089" cy="338554"/>
              </a:xfrm>
              <a:prstGeom prst="rect">
                <a:avLst/>
              </a:prstGeom>
              <a:noFill/>
              <a:ln>
                <a:solidFill>
                  <a:schemeClr val="bg1">
                    <a:lumMod val="75000"/>
                  </a:schemeClr>
                </a:solidFill>
              </a:ln>
            </p:spPr>
            <p:txBody>
              <a:bodyPr wrap="square" lIns="45720" rIns="45720" rtlCol="0">
                <a:spAutoFit/>
              </a:bodyPr>
              <a:lstStyle/>
              <a:p>
                <a:pPr algn="ctr"/>
                <a:r>
                  <a:rPr lang="en-US" sz="1600" dirty="0" err="1">
                    <a:solidFill>
                      <a:schemeClr val="bg1">
                        <a:lumMod val="75000"/>
                      </a:schemeClr>
                    </a:solidFill>
                  </a:rPr>
                  <a:t>softmax</a:t>
                </a:r>
                <a:endParaRPr lang="en-US" sz="1600" dirty="0">
                  <a:solidFill>
                    <a:schemeClr val="bg1">
                      <a:lumMod val="75000"/>
                    </a:schemeClr>
                  </a:solidFill>
                </a:endParaRPr>
              </a:p>
            </p:txBody>
          </p:sp>
          <p:cxnSp>
            <p:nvCxnSpPr>
              <p:cNvPr id="24" name="Straight Arrow Connector 23">
                <a:extLst>
                  <a:ext uri="{FF2B5EF4-FFF2-40B4-BE49-F238E27FC236}">
                    <a16:creationId xmlns:a16="http://schemas.microsoft.com/office/drawing/2014/main" id="{0FD78CDF-39C1-D15D-0E66-80BAEFA015F4}"/>
                  </a:ext>
                </a:extLst>
              </p:cNvPr>
              <p:cNvCxnSpPr/>
              <p:nvPr/>
            </p:nvCxnSpPr>
            <p:spPr bwMode="auto">
              <a:xfrm flipH="1" flipV="1">
                <a:off x="6736255" y="2563451"/>
                <a:ext cx="0" cy="416477"/>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TextBox 35">
              <a:extLst>
                <a:ext uri="{FF2B5EF4-FFF2-40B4-BE49-F238E27FC236}">
                  <a16:creationId xmlns:a16="http://schemas.microsoft.com/office/drawing/2014/main" id="{B9385599-DB35-6F21-C49A-C8A9D95FFE53}"/>
                </a:ext>
              </a:extLst>
            </p:cNvPr>
            <p:cNvSpPr txBox="1"/>
            <p:nvPr/>
          </p:nvSpPr>
          <p:spPr>
            <a:xfrm>
              <a:off x="1445198" y="4531502"/>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&lt;t-1&gt;</a:t>
              </a:r>
            </a:p>
          </p:txBody>
        </p:sp>
        <p:sp>
          <p:nvSpPr>
            <p:cNvPr id="37" name="TextBox 36">
              <a:extLst>
                <a:ext uri="{FF2B5EF4-FFF2-40B4-BE49-F238E27FC236}">
                  <a16:creationId xmlns:a16="http://schemas.microsoft.com/office/drawing/2014/main" id="{69E207FB-35E3-3A6F-8911-A5F7D7530D92}"/>
                </a:ext>
              </a:extLst>
            </p:cNvPr>
            <p:cNvSpPr txBox="1"/>
            <p:nvPr/>
          </p:nvSpPr>
          <p:spPr>
            <a:xfrm>
              <a:off x="914400" y="3331945"/>
              <a:ext cx="600172" cy="289614"/>
            </a:xfrm>
            <a:prstGeom prst="rect">
              <a:avLst/>
            </a:prstGeom>
            <a:noFill/>
            <a:ln w="12700">
              <a:noFill/>
            </a:ln>
          </p:spPr>
          <p:txBody>
            <a:bodyPr wrap="square" lIns="0" tIns="0" rIns="0" bIns="34290" rtlCol="0">
              <a:spAutoFit/>
            </a:bodyPr>
            <a:lstStyle/>
            <a:p>
              <a:pPr algn="ctr"/>
              <a:r>
                <a:rPr lang="en-US" sz="1600" dirty="0"/>
                <a:t>A</a:t>
              </a:r>
              <a:r>
                <a:rPr lang="en-US" sz="1600" baseline="30000" dirty="0"/>
                <a:t>&lt;t-2&gt;</a:t>
              </a:r>
            </a:p>
          </p:txBody>
        </p:sp>
        <p:sp>
          <p:nvSpPr>
            <p:cNvPr id="38" name="TextBox 37">
              <a:extLst>
                <a:ext uri="{FF2B5EF4-FFF2-40B4-BE49-F238E27FC236}">
                  <a16:creationId xmlns:a16="http://schemas.microsoft.com/office/drawing/2014/main" id="{BDFA8441-BF5E-3EE9-9BA4-FDFDBB4C0BDB}"/>
                </a:ext>
              </a:extLst>
            </p:cNvPr>
            <p:cNvSpPr txBox="1"/>
            <p:nvPr/>
          </p:nvSpPr>
          <p:spPr>
            <a:xfrm>
              <a:off x="2243910" y="2312707"/>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&lt;t-1&gt;</a:t>
              </a:r>
            </a:p>
          </p:txBody>
        </p:sp>
        <p:sp>
          <p:nvSpPr>
            <p:cNvPr id="39" name="Rectangle 38">
              <a:extLst>
                <a:ext uri="{FF2B5EF4-FFF2-40B4-BE49-F238E27FC236}">
                  <a16:creationId xmlns:a16="http://schemas.microsoft.com/office/drawing/2014/main" id="{22942A71-4650-C401-3712-0D1E0F280131}"/>
                </a:ext>
              </a:extLst>
            </p:cNvPr>
            <p:cNvSpPr/>
            <p:nvPr/>
          </p:nvSpPr>
          <p:spPr bwMode="auto">
            <a:xfrm>
              <a:off x="1540663" y="2878750"/>
              <a:ext cx="1517013"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cxnSp>
          <p:nvCxnSpPr>
            <p:cNvPr id="40" name="Straight Arrow Connector 39">
              <a:extLst>
                <a:ext uri="{FF2B5EF4-FFF2-40B4-BE49-F238E27FC236}">
                  <a16:creationId xmlns:a16="http://schemas.microsoft.com/office/drawing/2014/main" id="{AE40F67C-6B8C-DE89-B2CB-CD251633180E}"/>
                </a:ext>
              </a:extLst>
            </p:cNvPr>
            <p:cNvCxnSpPr/>
            <p:nvPr/>
          </p:nvCxnSpPr>
          <p:spPr bwMode="auto">
            <a:xfrm flipV="1">
              <a:off x="1698008" y="4000945"/>
              <a:ext cx="0" cy="52778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C59E0051-54DB-C01A-A56A-4D2E3BB084E2}"/>
                </a:ext>
              </a:extLst>
            </p:cNvPr>
            <p:cNvCxnSpPr/>
            <p:nvPr/>
          </p:nvCxnSpPr>
          <p:spPr bwMode="auto">
            <a:xfrm>
              <a:off x="941063" y="3627178"/>
              <a:ext cx="1002761"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4BDDC2C-135A-7C79-0F62-2480DFA778E6}"/>
                </a:ext>
              </a:extLst>
            </p:cNvPr>
            <p:cNvCxnSpPr/>
            <p:nvPr/>
          </p:nvCxnSpPr>
          <p:spPr bwMode="auto">
            <a:xfrm flipV="1">
              <a:off x="1698008" y="3613122"/>
              <a:ext cx="0" cy="52778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a:extLst>
                <a:ext uri="{FF2B5EF4-FFF2-40B4-BE49-F238E27FC236}">
                  <a16:creationId xmlns:a16="http://schemas.microsoft.com/office/drawing/2014/main" id="{08648DA8-E4C6-B4FA-6C10-6BE461697A20}"/>
                </a:ext>
              </a:extLst>
            </p:cNvPr>
            <p:cNvSpPr txBox="1"/>
            <p:nvPr/>
          </p:nvSpPr>
          <p:spPr>
            <a:xfrm>
              <a:off x="1912342" y="3470981"/>
              <a:ext cx="499821" cy="338554"/>
            </a:xfrm>
            <a:prstGeom prst="rect">
              <a:avLst/>
            </a:prstGeom>
            <a:noFill/>
            <a:ln>
              <a:solidFill>
                <a:schemeClr val="bg1">
                  <a:lumMod val="75000"/>
                </a:schemeClr>
              </a:solidFill>
            </a:ln>
          </p:spPr>
          <p:txBody>
            <a:bodyPr wrap="square" lIns="45720" rIns="45720" rtlCol="0">
              <a:spAutoFit/>
            </a:bodyPr>
            <a:lstStyle/>
            <a:p>
              <a:pPr algn="ctr"/>
              <a:r>
                <a:rPr lang="en-US" sz="1600" dirty="0">
                  <a:solidFill>
                    <a:schemeClr val="bg1">
                      <a:lumMod val="75000"/>
                    </a:schemeClr>
                  </a:solidFill>
                </a:rPr>
                <a:t>tanh</a:t>
              </a:r>
            </a:p>
          </p:txBody>
        </p:sp>
        <p:cxnSp>
          <p:nvCxnSpPr>
            <p:cNvPr id="44" name="Straight Arrow Connector 43">
              <a:extLst>
                <a:ext uri="{FF2B5EF4-FFF2-40B4-BE49-F238E27FC236}">
                  <a16:creationId xmlns:a16="http://schemas.microsoft.com/office/drawing/2014/main" id="{E2569C74-5C08-2569-CE55-A3181DFD64B9}"/>
                </a:ext>
              </a:extLst>
            </p:cNvPr>
            <p:cNvCxnSpPr/>
            <p:nvPr/>
          </p:nvCxnSpPr>
          <p:spPr bwMode="auto">
            <a:xfrm flipV="1">
              <a:off x="2599254" y="3308219"/>
              <a:ext cx="0" cy="300641"/>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a:extLst>
                <a:ext uri="{FF2B5EF4-FFF2-40B4-BE49-F238E27FC236}">
                  <a16:creationId xmlns:a16="http://schemas.microsoft.com/office/drawing/2014/main" id="{18E6D183-654B-F78C-1C2C-E48BE2D315BA}"/>
                </a:ext>
              </a:extLst>
            </p:cNvPr>
            <p:cNvSpPr txBox="1"/>
            <p:nvPr/>
          </p:nvSpPr>
          <p:spPr>
            <a:xfrm>
              <a:off x="2124498" y="2979929"/>
              <a:ext cx="816088" cy="338554"/>
            </a:xfrm>
            <a:prstGeom prst="rect">
              <a:avLst/>
            </a:prstGeom>
            <a:noFill/>
            <a:ln>
              <a:solidFill>
                <a:schemeClr val="bg1">
                  <a:lumMod val="75000"/>
                </a:schemeClr>
              </a:solidFill>
            </a:ln>
          </p:spPr>
          <p:txBody>
            <a:bodyPr wrap="square" lIns="45720" rIns="45720" rtlCol="0">
              <a:spAutoFit/>
            </a:bodyPr>
            <a:lstStyle/>
            <a:p>
              <a:pPr algn="ctr"/>
              <a:r>
                <a:rPr lang="en-US" sz="1600" dirty="0" err="1">
                  <a:solidFill>
                    <a:schemeClr val="bg1">
                      <a:lumMod val="75000"/>
                    </a:schemeClr>
                  </a:solidFill>
                </a:rPr>
                <a:t>softmax</a:t>
              </a:r>
              <a:endParaRPr lang="en-US" sz="1600" dirty="0">
                <a:solidFill>
                  <a:schemeClr val="bg1">
                    <a:lumMod val="75000"/>
                  </a:schemeClr>
                </a:solidFill>
              </a:endParaRPr>
            </a:p>
          </p:txBody>
        </p:sp>
        <p:cxnSp>
          <p:nvCxnSpPr>
            <p:cNvPr id="46" name="Straight Arrow Connector 45">
              <a:extLst>
                <a:ext uri="{FF2B5EF4-FFF2-40B4-BE49-F238E27FC236}">
                  <a16:creationId xmlns:a16="http://schemas.microsoft.com/office/drawing/2014/main" id="{E2EAED72-B5A0-1442-292B-3E86FBD09905}"/>
                </a:ext>
              </a:extLst>
            </p:cNvPr>
            <p:cNvCxnSpPr/>
            <p:nvPr/>
          </p:nvCxnSpPr>
          <p:spPr bwMode="auto">
            <a:xfrm flipH="1" flipV="1">
              <a:off x="2573503" y="2563452"/>
              <a:ext cx="0" cy="416477"/>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a:extLst>
                <a:ext uri="{FF2B5EF4-FFF2-40B4-BE49-F238E27FC236}">
                  <a16:creationId xmlns:a16="http://schemas.microsoft.com/office/drawing/2014/main" id="{5F10190C-574A-FBC5-C641-3ED54F9CFFD6}"/>
                </a:ext>
              </a:extLst>
            </p:cNvPr>
            <p:cNvCxnSpPr/>
            <p:nvPr/>
          </p:nvCxnSpPr>
          <p:spPr bwMode="auto">
            <a:xfrm flipV="1">
              <a:off x="2418580" y="3619376"/>
              <a:ext cx="652263"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B52E0E5E-0DEC-FF26-DB60-F8C376411F9A}"/>
                </a:ext>
              </a:extLst>
            </p:cNvPr>
            <p:cNvCxnSpPr/>
            <p:nvPr/>
          </p:nvCxnSpPr>
          <p:spPr bwMode="auto">
            <a:xfrm flipV="1">
              <a:off x="4539013" y="3601792"/>
              <a:ext cx="1161226" cy="2402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C2129361-BE70-FF6F-31B5-A6835453F040}"/>
                </a:ext>
              </a:extLst>
            </p:cNvPr>
            <p:cNvCxnSpPr/>
            <p:nvPr/>
          </p:nvCxnSpPr>
          <p:spPr bwMode="auto">
            <a:xfrm>
              <a:off x="3049819" y="3618200"/>
              <a:ext cx="61119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15491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19CD5-FA2F-8CB5-1913-6FDF570062B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80E2572-7A05-EC60-5E84-784DEB52B6AC}"/>
              </a:ext>
            </a:extLst>
          </p:cNvPr>
          <p:cNvSpPr txBox="1"/>
          <p:nvPr/>
        </p:nvSpPr>
        <p:spPr>
          <a:xfrm rot="20891098">
            <a:off x="1910628" y="2206293"/>
            <a:ext cx="6079414" cy="646331"/>
          </a:xfrm>
          <a:prstGeom prst="rect">
            <a:avLst/>
          </a:prstGeom>
          <a:noFill/>
        </p:spPr>
        <p:txBody>
          <a:bodyPr wrap="square" rtlCol="0">
            <a:spAutoFit/>
          </a:bodyPr>
          <a:lstStyle/>
          <a:p>
            <a:r>
              <a:rPr lang="en-US" sz="3600" dirty="0">
                <a:solidFill>
                  <a:srgbClr val="333399"/>
                </a:solidFill>
              </a:rPr>
              <a:t>Language Modeling</a:t>
            </a:r>
          </a:p>
        </p:txBody>
      </p:sp>
    </p:spTree>
    <p:extLst>
      <p:ext uri="{BB962C8B-B14F-4D97-AF65-F5344CB8AC3E}">
        <p14:creationId xmlns:p14="http://schemas.microsoft.com/office/powerpoint/2010/main" val="1543438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0E1A2-84BB-B038-C372-82EEF6F38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26FFF3-2DE4-3A30-959D-7ACA9DA81E26}"/>
              </a:ext>
            </a:extLst>
          </p:cNvPr>
          <p:cNvSpPr>
            <a:spLocks noGrp="1"/>
          </p:cNvSpPr>
          <p:nvPr>
            <p:ph type="title"/>
          </p:nvPr>
        </p:nvSpPr>
        <p:spPr>
          <a:xfrm>
            <a:off x="1393827" y="285750"/>
            <a:ext cx="7445373" cy="490538"/>
          </a:xfrm>
        </p:spPr>
        <p:txBody>
          <a:bodyPr/>
          <a:lstStyle/>
          <a:p>
            <a:r>
              <a:rPr lang="en-US" dirty="0"/>
              <a:t>LSTM Networks: Four Repeating Layer</a:t>
            </a:r>
          </a:p>
        </p:txBody>
      </p:sp>
      <p:sp>
        <p:nvSpPr>
          <p:cNvPr id="3" name="Content Placeholder 2">
            <a:extLst>
              <a:ext uri="{FF2B5EF4-FFF2-40B4-BE49-F238E27FC236}">
                <a16:creationId xmlns:a16="http://schemas.microsoft.com/office/drawing/2014/main" id="{DECD90E1-A9E6-1B34-10C5-67DE2CDEB15A}"/>
              </a:ext>
            </a:extLst>
          </p:cNvPr>
          <p:cNvSpPr>
            <a:spLocks noGrp="1"/>
          </p:cNvSpPr>
          <p:nvPr>
            <p:ph idx="1"/>
          </p:nvPr>
        </p:nvSpPr>
        <p:spPr>
          <a:xfrm>
            <a:off x="446088" y="895350"/>
            <a:ext cx="8316912" cy="762000"/>
          </a:xfrm>
        </p:spPr>
        <p:txBody>
          <a:bodyPr/>
          <a:lstStyle/>
          <a:p>
            <a:r>
              <a:rPr lang="en-US" dirty="0"/>
              <a:t>LSTMs also have this chain like structure, but the repeating module has a different structure. </a:t>
            </a:r>
          </a:p>
          <a:p>
            <a:r>
              <a:rPr lang="en-US" dirty="0"/>
              <a:t>Instead of having a single recurrent neural network layer, there are four sublayers inside the recurrent unit (layer), interacting in a very special way.</a:t>
            </a:r>
          </a:p>
        </p:txBody>
      </p:sp>
      <p:grpSp>
        <p:nvGrpSpPr>
          <p:cNvPr id="237" name="Group 236">
            <a:extLst>
              <a:ext uri="{FF2B5EF4-FFF2-40B4-BE49-F238E27FC236}">
                <a16:creationId xmlns:a16="http://schemas.microsoft.com/office/drawing/2014/main" id="{D1CD8D24-E19E-3CFA-FB66-6E1060C82572}"/>
              </a:ext>
            </a:extLst>
          </p:cNvPr>
          <p:cNvGrpSpPr/>
          <p:nvPr/>
        </p:nvGrpSpPr>
        <p:grpSpPr>
          <a:xfrm>
            <a:off x="184428" y="2325209"/>
            <a:ext cx="8775144" cy="2508354"/>
            <a:chOff x="333674" y="2349396"/>
            <a:chExt cx="8775144" cy="2508354"/>
          </a:xfrm>
        </p:grpSpPr>
        <p:grpSp>
          <p:nvGrpSpPr>
            <p:cNvPr id="139" name="Group 138">
              <a:extLst>
                <a:ext uri="{FF2B5EF4-FFF2-40B4-BE49-F238E27FC236}">
                  <a16:creationId xmlns:a16="http://schemas.microsoft.com/office/drawing/2014/main" id="{18786980-5485-98ED-55D5-792274CDD34D}"/>
                </a:ext>
              </a:extLst>
            </p:cNvPr>
            <p:cNvGrpSpPr/>
            <p:nvPr/>
          </p:nvGrpSpPr>
          <p:grpSpPr>
            <a:xfrm>
              <a:off x="3049819" y="2373051"/>
              <a:ext cx="3310956" cy="2465649"/>
              <a:chOff x="3049819" y="2373051"/>
              <a:chExt cx="3310956" cy="2465649"/>
            </a:xfrm>
          </p:grpSpPr>
          <p:sp>
            <p:nvSpPr>
              <p:cNvPr id="45" name="Rectangle 44">
                <a:extLst>
                  <a:ext uri="{FF2B5EF4-FFF2-40B4-BE49-F238E27FC236}">
                    <a16:creationId xmlns:a16="http://schemas.microsoft.com/office/drawing/2014/main" id="{654ECD29-260E-3A2B-CDD9-90C08BA91B5C}"/>
                  </a:ext>
                </a:extLst>
              </p:cNvPr>
              <p:cNvSpPr/>
              <p:nvPr/>
            </p:nvSpPr>
            <p:spPr bwMode="auto">
              <a:xfrm>
                <a:off x="3674264" y="2878750"/>
                <a:ext cx="2116936"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effectLst/>
                  <a:latin typeface="Tahoma" pitchFamily="34" charset="0"/>
                </a:endParaRPr>
              </a:p>
            </p:txBody>
          </p:sp>
          <p:sp>
            <p:nvSpPr>
              <p:cNvPr id="46" name="TextBox 45">
                <a:extLst>
                  <a:ext uri="{FF2B5EF4-FFF2-40B4-BE49-F238E27FC236}">
                    <a16:creationId xmlns:a16="http://schemas.microsoft.com/office/drawing/2014/main" id="{0F3C9DE8-89E1-CC77-8730-5F9B335C42A6}"/>
                  </a:ext>
                </a:extLst>
              </p:cNvPr>
              <p:cNvSpPr txBox="1"/>
              <p:nvPr/>
            </p:nvSpPr>
            <p:spPr>
              <a:xfrm>
                <a:off x="3587591" y="4549086"/>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&lt;t&gt;</a:t>
                </a:r>
              </a:p>
            </p:txBody>
          </p:sp>
          <p:sp>
            <p:nvSpPr>
              <p:cNvPr id="47" name="TextBox 46">
                <a:extLst>
                  <a:ext uri="{FF2B5EF4-FFF2-40B4-BE49-F238E27FC236}">
                    <a16:creationId xmlns:a16="http://schemas.microsoft.com/office/drawing/2014/main" id="{1948FEDC-2A08-DFC6-6FF3-7D82845BEFD9}"/>
                  </a:ext>
                </a:extLst>
              </p:cNvPr>
              <p:cNvSpPr txBox="1"/>
              <p:nvPr/>
            </p:nvSpPr>
            <p:spPr>
              <a:xfrm>
                <a:off x="3073630" y="3816532"/>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&lt;t-1&gt;</a:t>
                </a:r>
              </a:p>
            </p:txBody>
          </p:sp>
          <p:sp>
            <p:nvSpPr>
              <p:cNvPr id="48" name="TextBox 47">
                <a:extLst>
                  <a:ext uri="{FF2B5EF4-FFF2-40B4-BE49-F238E27FC236}">
                    <a16:creationId xmlns:a16="http://schemas.microsoft.com/office/drawing/2014/main" id="{3CC1D254-A611-03A4-4CF8-AC60C68F58B4}"/>
                  </a:ext>
                </a:extLst>
              </p:cNvPr>
              <p:cNvSpPr txBox="1"/>
              <p:nvPr/>
            </p:nvSpPr>
            <p:spPr>
              <a:xfrm>
                <a:off x="5246238" y="2373051"/>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&lt;t&gt;</a:t>
                </a:r>
              </a:p>
            </p:txBody>
          </p:sp>
          <p:cxnSp>
            <p:nvCxnSpPr>
              <p:cNvPr id="49" name="Straight Arrow Connector 48">
                <a:extLst>
                  <a:ext uri="{FF2B5EF4-FFF2-40B4-BE49-F238E27FC236}">
                    <a16:creationId xmlns:a16="http://schemas.microsoft.com/office/drawing/2014/main" id="{2BC3615A-21D5-F2B4-21BA-46B57D19A8DC}"/>
                  </a:ext>
                </a:extLst>
              </p:cNvPr>
              <p:cNvCxnSpPr/>
              <p:nvPr/>
            </p:nvCxnSpPr>
            <p:spPr bwMode="auto">
              <a:xfrm flipV="1">
                <a:off x="3840401" y="4085475"/>
                <a:ext cx="0" cy="45056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85A97A2C-AF25-5592-7697-0F66A6E3060E}"/>
                  </a:ext>
                </a:extLst>
              </p:cNvPr>
              <p:cNvCxnSpPr/>
              <p:nvPr/>
            </p:nvCxnSpPr>
            <p:spPr bwMode="auto">
              <a:xfrm>
                <a:off x="5791199" y="4083738"/>
                <a:ext cx="533402"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A35E7A74-6E19-6910-6F19-7C2B8FBE3BD4}"/>
                  </a:ext>
                </a:extLst>
              </p:cNvPr>
              <p:cNvCxnSpPr/>
              <p:nvPr/>
            </p:nvCxnSpPr>
            <p:spPr bwMode="auto">
              <a:xfrm flipH="1" flipV="1">
                <a:off x="5560339" y="3150358"/>
                <a:ext cx="0" cy="917004"/>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1922C319-C015-38BE-0710-81DCE8ECEE35}"/>
                  </a:ext>
                </a:extLst>
              </p:cNvPr>
              <p:cNvCxnSpPr/>
              <p:nvPr/>
            </p:nvCxnSpPr>
            <p:spPr bwMode="auto">
              <a:xfrm flipH="1" flipV="1">
                <a:off x="4599289" y="3183061"/>
                <a:ext cx="0" cy="92470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719253BB-B46B-B31A-97E6-47E13E8EDF4C}"/>
                  </a:ext>
                </a:extLst>
              </p:cNvPr>
              <p:cNvCxnSpPr/>
              <p:nvPr/>
            </p:nvCxnSpPr>
            <p:spPr bwMode="auto">
              <a:xfrm flipH="1" flipV="1">
                <a:off x="5557555" y="2624322"/>
                <a:ext cx="0" cy="416477"/>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82F192A1-2F38-1726-5C18-AC89E5D59D22}"/>
                  </a:ext>
                </a:extLst>
              </p:cNvPr>
              <p:cNvSpPr txBox="1"/>
              <p:nvPr/>
            </p:nvSpPr>
            <p:spPr>
              <a:xfrm>
                <a:off x="4406750" y="3805141"/>
                <a:ext cx="365204" cy="203133"/>
              </a:xfrm>
              <a:prstGeom prst="rect">
                <a:avLst/>
              </a:prstGeom>
              <a:solidFill>
                <a:srgbClr val="FFC000"/>
              </a:solidFill>
              <a:ln>
                <a:solidFill>
                  <a:srgbClr val="002060"/>
                </a:solidFill>
              </a:ln>
            </p:spPr>
            <p:txBody>
              <a:bodyPr wrap="square" lIns="9144" tIns="9144" rIns="9144" bIns="9144" rtlCol="0" anchor="ctr" anchorCtr="0">
                <a:spAutoFit/>
              </a:bodyPr>
              <a:lstStyle/>
              <a:p>
                <a:pPr algn="ctr"/>
                <a:r>
                  <a:rPr lang="en-US" sz="1200" dirty="0"/>
                  <a:t>tanh</a:t>
                </a:r>
              </a:p>
            </p:txBody>
          </p:sp>
          <p:sp>
            <p:nvSpPr>
              <p:cNvPr id="57" name="TextBox 56">
                <a:extLst>
                  <a:ext uri="{FF2B5EF4-FFF2-40B4-BE49-F238E27FC236}">
                    <a16:creationId xmlns:a16="http://schemas.microsoft.com/office/drawing/2014/main" id="{0F3A0FC8-5DDD-95ED-CDFE-9ACCC13202FD}"/>
                  </a:ext>
                </a:extLst>
              </p:cNvPr>
              <p:cNvSpPr txBox="1"/>
              <p:nvPr/>
            </p:nvSpPr>
            <p:spPr>
              <a:xfrm>
                <a:off x="5760603" y="3792454"/>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&lt;t&gt;</a:t>
                </a:r>
              </a:p>
            </p:txBody>
          </p:sp>
          <p:cxnSp>
            <p:nvCxnSpPr>
              <p:cNvPr id="82" name="Straight Arrow Connector 81">
                <a:extLst>
                  <a:ext uri="{FF2B5EF4-FFF2-40B4-BE49-F238E27FC236}">
                    <a16:creationId xmlns:a16="http://schemas.microsoft.com/office/drawing/2014/main" id="{B9247504-06EF-4DBC-4549-38347FA1DAAD}"/>
                  </a:ext>
                </a:extLst>
              </p:cNvPr>
              <p:cNvCxnSpPr/>
              <p:nvPr/>
            </p:nvCxnSpPr>
            <p:spPr bwMode="auto">
              <a:xfrm flipV="1">
                <a:off x="3654612" y="4083738"/>
                <a:ext cx="1161226" cy="0"/>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67DAEFE1-A597-FE99-B827-AA3D44D16E2B}"/>
                  </a:ext>
                </a:extLst>
              </p:cNvPr>
              <p:cNvCxnSpPr/>
              <p:nvPr/>
            </p:nvCxnSpPr>
            <p:spPr bwMode="auto">
              <a:xfrm>
                <a:off x="3049819" y="4075202"/>
                <a:ext cx="61119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a:extLst>
                  <a:ext uri="{FF2B5EF4-FFF2-40B4-BE49-F238E27FC236}">
                    <a16:creationId xmlns:a16="http://schemas.microsoft.com/office/drawing/2014/main" id="{6030D3C7-F987-AD33-9705-D7FC62AF9A17}"/>
                  </a:ext>
                </a:extLst>
              </p:cNvPr>
              <p:cNvCxnSpPr/>
              <p:nvPr/>
            </p:nvCxnSpPr>
            <p:spPr bwMode="auto">
              <a:xfrm>
                <a:off x="3070843" y="3105150"/>
                <a:ext cx="61119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a:extLst>
                  <a:ext uri="{FF2B5EF4-FFF2-40B4-BE49-F238E27FC236}">
                    <a16:creationId xmlns:a16="http://schemas.microsoft.com/office/drawing/2014/main" id="{F184B2C9-474B-2C7B-1AAC-1FA7870533BC}"/>
                  </a:ext>
                </a:extLst>
              </p:cNvPr>
              <p:cNvCxnSpPr/>
              <p:nvPr/>
            </p:nvCxnSpPr>
            <p:spPr bwMode="auto">
              <a:xfrm flipV="1">
                <a:off x="3670862" y="3105150"/>
                <a:ext cx="1520414" cy="2447"/>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a:extLst>
                  <a:ext uri="{FF2B5EF4-FFF2-40B4-BE49-F238E27FC236}">
                    <a16:creationId xmlns:a16="http://schemas.microsoft.com/office/drawing/2014/main" id="{80F7733A-C289-907D-2C4D-7F71E2EDCEC8}"/>
                  </a:ext>
                </a:extLst>
              </p:cNvPr>
              <p:cNvCxnSpPr/>
              <p:nvPr/>
            </p:nvCxnSpPr>
            <p:spPr bwMode="auto">
              <a:xfrm>
                <a:off x="5191276" y="3105150"/>
                <a:ext cx="1133324" cy="694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Oval 92">
                <a:extLst>
                  <a:ext uri="{FF2B5EF4-FFF2-40B4-BE49-F238E27FC236}">
                    <a16:creationId xmlns:a16="http://schemas.microsoft.com/office/drawing/2014/main" id="{D8E87179-5C86-719E-8907-81EAFCED478D}"/>
                  </a:ext>
                </a:extLst>
              </p:cNvPr>
              <p:cNvSpPr/>
              <p:nvPr/>
            </p:nvSpPr>
            <p:spPr bwMode="auto">
              <a:xfrm>
                <a:off x="4497305" y="3545225"/>
                <a:ext cx="201168" cy="201168"/>
              </a:xfrm>
              <a:prstGeom prst="ellipse">
                <a:avLst/>
              </a:prstGeom>
              <a:solidFill>
                <a:srgbClr val="FFBDBD"/>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ahoma" pitchFamily="34" charset="0"/>
                  </a:rPr>
                  <a:t>X</a:t>
                </a:r>
              </a:p>
            </p:txBody>
          </p:sp>
          <p:cxnSp>
            <p:nvCxnSpPr>
              <p:cNvPr id="96" name="Connector: Elbow 95">
                <a:extLst>
                  <a:ext uri="{FF2B5EF4-FFF2-40B4-BE49-F238E27FC236}">
                    <a16:creationId xmlns:a16="http://schemas.microsoft.com/office/drawing/2014/main" id="{BE424204-5633-BA87-AC6D-8FFE14039228}"/>
                  </a:ext>
                </a:extLst>
              </p:cNvPr>
              <p:cNvCxnSpPr/>
              <p:nvPr/>
            </p:nvCxnSpPr>
            <p:spPr bwMode="auto">
              <a:xfrm rot="10800000" flipH="1">
                <a:off x="4690816" y="3657697"/>
                <a:ext cx="521917" cy="429281"/>
              </a:xfrm>
              <a:prstGeom prst="bentConnector3">
                <a:avLst>
                  <a:gd name="adj1" fmla="val 50000"/>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Connector: Elbow 113">
                <a:extLst>
                  <a:ext uri="{FF2B5EF4-FFF2-40B4-BE49-F238E27FC236}">
                    <a16:creationId xmlns:a16="http://schemas.microsoft.com/office/drawing/2014/main" id="{D4C93AD9-8BDA-48A4-DCC7-F3F007CE03E7}"/>
                  </a:ext>
                </a:extLst>
              </p:cNvPr>
              <p:cNvCxnSpPr/>
              <p:nvPr/>
            </p:nvCxnSpPr>
            <p:spPr bwMode="auto">
              <a:xfrm rot="10800000" flipH="1">
                <a:off x="3962401" y="3645920"/>
                <a:ext cx="521917" cy="429281"/>
              </a:xfrm>
              <a:prstGeom prst="bentConnector3">
                <a:avLst>
                  <a:gd name="adj1" fmla="val 50000"/>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Oval 121">
                <a:extLst>
                  <a:ext uri="{FF2B5EF4-FFF2-40B4-BE49-F238E27FC236}">
                    <a16:creationId xmlns:a16="http://schemas.microsoft.com/office/drawing/2014/main" id="{131D8D2B-D7B2-8EE4-32DE-27A68723046A}"/>
                  </a:ext>
                </a:extLst>
              </p:cNvPr>
              <p:cNvSpPr/>
              <p:nvPr/>
            </p:nvSpPr>
            <p:spPr bwMode="auto">
              <a:xfrm>
                <a:off x="3794700" y="3000257"/>
                <a:ext cx="201168" cy="201168"/>
              </a:xfrm>
              <a:prstGeom prst="ellipse">
                <a:avLst/>
              </a:prstGeom>
              <a:solidFill>
                <a:srgbClr val="FFBDBD"/>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ahoma" pitchFamily="34" charset="0"/>
                  </a:rPr>
                  <a:t>X</a:t>
                </a:r>
              </a:p>
            </p:txBody>
          </p:sp>
          <p:cxnSp>
            <p:nvCxnSpPr>
              <p:cNvPr id="123" name="Straight Arrow Connector 122">
                <a:extLst>
                  <a:ext uri="{FF2B5EF4-FFF2-40B4-BE49-F238E27FC236}">
                    <a16:creationId xmlns:a16="http://schemas.microsoft.com/office/drawing/2014/main" id="{F25BA905-FADA-7E16-F6B0-7AFC20FC1D8E}"/>
                  </a:ext>
                </a:extLst>
              </p:cNvPr>
              <p:cNvCxnSpPr/>
              <p:nvPr/>
            </p:nvCxnSpPr>
            <p:spPr bwMode="auto">
              <a:xfrm flipH="1" flipV="1">
                <a:off x="3895284" y="3181446"/>
                <a:ext cx="0" cy="92470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Arrow Connector 127">
                <a:extLst>
                  <a:ext uri="{FF2B5EF4-FFF2-40B4-BE49-F238E27FC236}">
                    <a16:creationId xmlns:a16="http://schemas.microsoft.com/office/drawing/2014/main" id="{AB2E0FF4-1427-C8CC-CE99-B7862947A228}"/>
                  </a:ext>
                </a:extLst>
              </p:cNvPr>
              <p:cNvCxnSpPr/>
              <p:nvPr/>
            </p:nvCxnSpPr>
            <p:spPr bwMode="auto">
              <a:xfrm flipV="1">
                <a:off x="5266885" y="4079481"/>
                <a:ext cx="524313" cy="0"/>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Arrow Connector 129">
                <a:extLst>
                  <a:ext uri="{FF2B5EF4-FFF2-40B4-BE49-F238E27FC236}">
                    <a16:creationId xmlns:a16="http://schemas.microsoft.com/office/drawing/2014/main" id="{EE695C54-9AE4-C8F6-FB5C-9066852EB1BC}"/>
                  </a:ext>
                </a:extLst>
              </p:cNvPr>
              <p:cNvCxnSpPr/>
              <p:nvPr/>
            </p:nvCxnSpPr>
            <p:spPr bwMode="auto">
              <a:xfrm flipH="1" flipV="1">
                <a:off x="5290747" y="3107597"/>
                <a:ext cx="0" cy="979382"/>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 name="Oval 124">
                <a:extLst>
                  <a:ext uri="{FF2B5EF4-FFF2-40B4-BE49-F238E27FC236}">
                    <a16:creationId xmlns:a16="http://schemas.microsoft.com/office/drawing/2014/main" id="{6B9AC6B6-AA01-FF3A-B265-8271949C1E3A}"/>
                  </a:ext>
                </a:extLst>
              </p:cNvPr>
              <p:cNvSpPr/>
              <p:nvPr/>
            </p:nvSpPr>
            <p:spPr bwMode="auto">
              <a:xfrm>
                <a:off x="5205970" y="3543212"/>
                <a:ext cx="201168" cy="201168"/>
              </a:xfrm>
              <a:prstGeom prst="ellipse">
                <a:avLst/>
              </a:prstGeom>
              <a:solidFill>
                <a:srgbClr val="FFBDBD"/>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ahoma" pitchFamily="34" charset="0"/>
                  </a:rPr>
                  <a:t>X</a:t>
                </a:r>
              </a:p>
            </p:txBody>
          </p:sp>
          <p:sp>
            <p:nvSpPr>
              <p:cNvPr id="90" name="TextBox 89">
                <a:extLst>
                  <a:ext uri="{FF2B5EF4-FFF2-40B4-BE49-F238E27FC236}">
                    <a16:creationId xmlns:a16="http://schemas.microsoft.com/office/drawing/2014/main" id="{72D03E95-4D30-757F-B840-ECE917D07826}"/>
                  </a:ext>
                </a:extLst>
              </p:cNvPr>
              <p:cNvSpPr txBox="1"/>
              <p:nvPr/>
            </p:nvSpPr>
            <p:spPr>
              <a:xfrm>
                <a:off x="3745822" y="3801376"/>
                <a:ext cx="293578" cy="203133"/>
              </a:xfrm>
              <a:prstGeom prst="rect">
                <a:avLst/>
              </a:prstGeom>
              <a:solidFill>
                <a:srgbClr val="FFC000"/>
              </a:solidFill>
              <a:ln>
                <a:solidFill>
                  <a:srgbClr val="002060"/>
                </a:solidFill>
              </a:ln>
            </p:spPr>
            <p:txBody>
              <a:bodyPr wrap="square" lIns="9144" tIns="9144" rIns="9144" bIns="9144" rtlCol="0" anchor="ctr" anchorCtr="0">
                <a:spAutoFit/>
              </a:bodyPr>
              <a:lstStyle/>
              <a:p>
                <a:pPr algn="ctr"/>
                <a:r>
                  <a:rPr lang="el-GR" sz="1200" dirty="0"/>
                  <a:t>σ</a:t>
                </a:r>
                <a:endParaRPr lang="en-US" sz="1200" dirty="0"/>
              </a:p>
            </p:txBody>
          </p:sp>
          <p:sp>
            <p:nvSpPr>
              <p:cNvPr id="91" name="TextBox 90">
                <a:extLst>
                  <a:ext uri="{FF2B5EF4-FFF2-40B4-BE49-F238E27FC236}">
                    <a16:creationId xmlns:a16="http://schemas.microsoft.com/office/drawing/2014/main" id="{601E2C20-B0AA-AA1E-53B4-D721257BD044}"/>
                  </a:ext>
                </a:extLst>
              </p:cNvPr>
              <p:cNvSpPr txBox="1"/>
              <p:nvPr/>
            </p:nvSpPr>
            <p:spPr>
              <a:xfrm>
                <a:off x="4076570" y="3805141"/>
                <a:ext cx="293578" cy="203133"/>
              </a:xfrm>
              <a:prstGeom prst="rect">
                <a:avLst/>
              </a:prstGeom>
              <a:solidFill>
                <a:srgbClr val="FFC000"/>
              </a:solidFill>
              <a:ln>
                <a:solidFill>
                  <a:srgbClr val="002060"/>
                </a:solidFill>
              </a:ln>
            </p:spPr>
            <p:txBody>
              <a:bodyPr wrap="square" lIns="9144" tIns="9144" rIns="9144" bIns="9144" rtlCol="0" anchor="ctr" anchorCtr="0">
                <a:spAutoFit/>
              </a:bodyPr>
              <a:lstStyle/>
              <a:p>
                <a:pPr algn="ctr"/>
                <a:r>
                  <a:rPr lang="el-GR" sz="1200" dirty="0"/>
                  <a:t>σ</a:t>
                </a:r>
                <a:endParaRPr lang="en-US" sz="1200" dirty="0"/>
              </a:p>
            </p:txBody>
          </p:sp>
          <p:sp>
            <p:nvSpPr>
              <p:cNvPr id="92" name="TextBox 91">
                <a:extLst>
                  <a:ext uri="{FF2B5EF4-FFF2-40B4-BE49-F238E27FC236}">
                    <a16:creationId xmlns:a16="http://schemas.microsoft.com/office/drawing/2014/main" id="{58CD3F63-359D-06AE-F33C-4F15F541DF21}"/>
                  </a:ext>
                </a:extLst>
              </p:cNvPr>
              <p:cNvSpPr txBox="1"/>
              <p:nvPr/>
            </p:nvSpPr>
            <p:spPr>
              <a:xfrm>
                <a:off x="4822096" y="3815780"/>
                <a:ext cx="293578" cy="203133"/>
              </a:xfrm>
              <a:prstGeom prst="rect">
                <a:avLst/>
              </a:prstGeom>
              <a:solidFill>
                <a:srgbClr val="FFC000"/>
              </a:solidFill>
              <a:ln>
                <a:solidFill>
                  <a:srgbClr val="002060"/>
                </a:solidFill>
              </a:ln>
            </p:spPr>
            <p:txBody>
              <a:bodyPr wrap="square" lIns="9144" tIns="9144" rIns="9144" bIns="9144" rtlCol="0" anchor="ctr" anchorCtr="0">
                <a:spAutoFit/>
              </a:bodyPr>
              <a:lstStyle/>
              <a:p>
                <a:pPr algn="ctr"/>
                <a:r>
                  <a:rPr lang="el-GR" sz="1200" dirty="0"/>
                  <a:t>σ</a:t>
                </a:r>
                <a:endParaRPr lang="en-US" sz="1200" dirty="0"/>
              </a:p>
            </p:txBody>
          </p:sp>
          <p:sp>
            <p:nvSpPr>
              <p:cNvPr id="133" name="TextBox 132">
                <a:extLst>
                  <a:ext uri="{FF2B5EF4-FFF2-40B4-BE49-F238E27FC236}">
                    <a16:creationId xmlns:a16="http://schemas.microsoft.com/office/drawing/2014/main" id="{6CFEB265-E479-CE33-C501-E467276B5156}"/>
                  </a:ext>
                </a:extLst>
              </p:cNvPr>
              <p:cNvSpPr txBox="1"/>
              <p:nvPr/>
            </p:nvSpPr>
            <p:spPr>
              <a:xfrm>
                <a:off x="5095775" y="3228168"/>
                <a:ext cx="365204" cy="203133"/>
              </a:xfrm>
              <a:prstGeom prst="rect">
                <a:avLst/>
              </a:prstGeom>
              <a:solidFill>
                <a:srgbClr val="FFC000"/>
              </a:solidFill>
              <a:ln>
                <a:solidFill>
                  <a:srgbClr val="002060"/>
                </a:solidFill>
              </a:ln>
            </p:spPr>
            <p:txBody>
              <a:bodyPr wrap="square" lIns="9144" tIns="9144" rIns="9144" bIns="9144" rtlCol="0" anchor="ctr" anchorCtr="0">
                <a:spAutoFit/>
              </a:bodyPr>
              <a:lstStyle/>
              <a:p>
                <a:pPr algn="ctr"/>
                <a:r>
                  <a:rPr lang="en-US" sz="1200" dirty="0"/>
                  <a:t>tanh</a:t>
                </a:r>
              </a:p>
            </p:txBody>
          </p:sp>
          <p:sp>
            <p:nvSpPr>
              <p:cNvPr id="136" name="Oval 135">
                <a:extLst>
                  <a:ext uri="{FF2B5EF4-FFF2-40B4-BE49-F238E27FC236}">
                    <a16:creationId xmlns:a16="http://schemas.microsoft.com/office/drawing/2014/main" id="{EB5B579C-799C-6E04-1045-61522AD14C68}"/>
                  </a:ext>
                </a:extLst>
              </p:cNvPr>
              <p:cNvSpPr/>
              <p:nvPr/>
            </p:nvSpPr>
            <p:spPr bwMode="auto">
              <a:xfrm>
                <a:off x="4505159" y="3000257"/>
                <a:ext cx="201168" cy="201168"/>
              </a:xfrm>
              <a:prstGeom prst="ellipse">
                <a:avLst/>
              </a:prstGeom>
              <a:solidFill>
                <a:srgbClr val="FFBDBD"/>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ahoma" pitchFamily="34" charset="0"/>
                  </a:rPr>
                  <a:t>+</a:t>
                </a:r>
              </a:p>
            </p:txBody>
          </p:sp>
          <p:sp>
            <p:nvSpPr>
              <p:cNvPr id="137" name="TextBox 136">
                <a:extLst>
                  <a:ext uri="{FF2B5EF4-FFF2-40B4-BE49-F238E27FC236}">
                    <a16:creationId xmlns:a16="http://schemas.microsoft.com/office/drawing/2014/main" id="{789E1380-FD66-3E3A-AD9E-340BF4F560B7}"/>
                  </a:ext>
                </a:extLst>
              </p:cNvPr>
              <p:cNvSpPr txBox="1"/>
              <p:nvPr/>
            </p:nvSpPr>
            <p:spPr>
              <a:xfrm>
                <a:off x="5742417" y="2820814"/>
                <a:ext cx="600172" cy="289614"/>
              </a:xfrm>
              <a:prstGeom prst="rect">
                <a:avLst/>
              </a:prstGeom>
              <a:noFill/>
              <a:ln w="12700">
                <a:noFill/>
              </a:ln>
            </p:spPr>
            <p:txBody>
              <a:bodyPr wrap="square" lIns="0" tIns="0" rIns="0" bIns="34290" rtlCol="0">
                <a:spAutoFit/>
              </a:bodyPr>
              <a:lstStyle/>
              <a:p>
                <a:pPr algn="ctr"/>
                <a:r>
                  <a:rPr lang="en-US" sz="1600" dirty="0"/>
                  <a:t>C</a:t>
                </a:r>
                <a:r>
                  <a:rPr lang="en-US" sz="1600" baseline="30000" dirty="0"/>
                  <a:t>&lt;t&gt;</a:t>
                </a:r>
              </a:p>
            </p:txBody>
          </p:sp>
          <p:sp>
            <p:nvSpPr>
              <p:cNvPr id="138" name="TextBox 137">
                <a:extLst>
                  <a:ext uri="{FF2B5EF4-FFF2-40B4-BE49-F238E27FC236}">
                    <a16:creationId xmlns:a16="http://schemas.microsoft.com/office/drawing/2014/main" id="{6F715004-328D-4986-C484-3C421041C1AE}"/>
                  </a:ext>
                </a:extLst>
              </p:cNvPr>
              <p:cNvSpPr txBox="1"/>
              <p:nvPr/>
            </p:nvSpPr>
            <p:spPr>
              <a:xfrm>
                <a:off x="3081703" y="2838348"/>
                <a:ext cx="600172" cy="289614"/>
              </a:xfrm>
              <a:prstGeom prst="rect">
                <a:avLst/>
              </a:prstGeom>
              <a:noFill/>
              <a:ln w="12700">
                <a:noFill/>
              </a:ln>
            </p:spPr>
            <p:txBody>
              <a:bodyPr wrap="square" lIns="0" tIns="0" rIns="0" bIns="34290" rtlCol="0">
                <a:spAutoFit/>
              </a:bodyPr>
              <a:lstStyle/>
              <a:p>
                <a:pPr algn="ctr"/>
                <a:r>
                  <a:rPr lang="en-US" sz="1600" dirty="0"/>
                  <a:t>C</a:t>
                </a:r>
                <a:r>
                  <a:rPr lang="en-US" sz="1600" baseline="30000" dirty="0"/>
                  <a:t>&lt;t-1&gt;</a:t>
                </a:r>
              </a:p>
            </p:txBody>
          </p:sp>
        </p:grpSp>
        <p:grpSp>
          <p:nvGrpSpPr>
            <p:cNvPr id="140" name="Group 139">
              <a:extLst>
                <a:ext uri="{FF2B5EF4-FFF2-40B4-BE49-F238E27FC236}">
                  <a16:creationId xmlns:a16="http://schemas.microsoft.com/office/drawing/2014/main" id="{9ABE43A6-BDF7-3881-F2AA-6630B4DDEC96}"/>
                </a:ext>
              </a:extLst>
            </p:cNvPr>
            <p:cNvGrpSpPr/>
            <p:nvPr/>
          </p:nvGrpSpPr>
          <p:grpSpPr>
            <a:xfrm>
              <a:off x="333674" y="2349396"/>
              <a:ext cx="2796591" cy="2484348"/>
              <a:chOff x="3049819" y="2354352"/>
              <a:chExt cx="2796591" cy="2484348"/>
            </a:xfrm>
          </p:grpSpPr>
          <p:sp>
            <p:nvSpPr>
              <p:cNvPr id="141" name="Rectangle 140">
                <a:extLst>
                  <a:ext uri="{FF2B5EF4-FFF2-40B4-BE49-F238E27FC236}">
                    <a16:creationId xmlns:a16="http://schemas.microsoft.com/office/drawing/2014/main" id="{A5B53847-0BEC-D8A1-C081-83764C2B7E9F}"/>
                  </a:ext>
                </a:extLst>
              </p:cNvPr>
              <p:cNvSpPr/>
              <p:nvPr/>
            </p:nvSpPr>
            <p:spPr bwMode="auto">
              <a:xfrm>
                <a:off x="3674264" y="2878750"/>
                <a:ext cx="2116936"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142" name="TextBox 141">
                <a:extLst>
                  <a:ext uri="{FF2B5EF4-FFF2-40B4-BE49-F238E27FC236}">
                    <a16:creationId xmlns:a16="http://schemas.microsoft.com/office/drawing/2014/main" id="{51F93410-8756-D9C5-FBAD-013860F1F50E}"/>
                  </a:ext>
                </a:extLst>
              </p:cNvPr>
              <p:cNvSpPr txBox="1"/>
              <p:nvPr/>
            </p:nvSpPr>
            <p:spPr>
              <a:xfrm>
                <a:off x="3587591" y="4549086"/>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&lt;t-1&gt;</a:t>
                </a:r>
              </a:p>
            </p:txBody>
          </p:sp>
          <p:sp>
            <p:nvSpPr>
              <p:cNvPr id="143" name="TextBox 142">
                <a:extLst>
                  <a:ext uri="{FF2B5EF4-FFF2-40B4-BE49-F238E27FC236}">
                    <a16:creationId xmlns:a16="http://schemas.microsoft.com/office/drawing/2014/main" id="{20BF5EF8-BA2A-ED9B-3509-5CA39CDE7A2B}"/>
                  </a:ext>
                </a:extLst>
              </p:cNvPr>
              <p:cNvSpPr txBox="1"/>
              <p:nvPr/>
            </p:nvSpPr>
            <p:spPr>
              <a:xfrm>
                <a:off x="3073630" y="3806258"/>
                <a:ext cx="600172" cy="289614"/>
              </a:xfrm>
              <a:prstGeom prst="rect">
                <a:avLst/>
              </a:prstGeom>
              <a:noFill/>
              <a:ln w="12700">
                <a:solidFill>
                  <a:schemeClr val="bg1">
                    <a:lumMod val="75000"/>
                  </a:schemeClr>
                </a:solid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&lt;t-2&gt;</a:t>
                </a:r>
              </a:p>
            </p:txBody>
          </p:sp>
          <p:sp>
            <p:nvSpPr>
              <p:cNvPr id="144" name="TextBox 143">
                <a:extLst>
                  <a:ext uri="{FF2B5EF4-FFF2-40B4-BE49-F238E27FC236}">
                    <a16:creationId xmlns:a16="http://schemas.microsoft.com/office/drawing/2014/main" id="{0986B0E9-DC81-11DE-AE65-87C441C340E2}"/>
                  </a:ext>
                </a:extLst>
              </p:cNvPr>
              <p:cNvSpPr txBox="1"/>
              <p:nvPr/>
            </p:nvSpPr>
            <p:spPr>
              <a:xfrm>
                <a:off x="5246238" y="2354352"/>
                <a:ext cx="600172" cy="327013"/>
              </a:xfrm>
              <a:prstGeom prst="rect">
                <a:avLst/>
              </a:prstGeom>
              <a:noFill/>
              <a:ln w="12700">
                <a:noFill/>
              </a:ln>
            </p:spPr>
            <p:txBody>
              <a:bodyPr wrap="square" lIns="0" tIns="45720" rIns="0" bIns="34290" rtlCol="0" anchor="ctr" anchorCtr="0">
                <a:spAutoFit/>
              </a:bodyPr>
              <a:lstStyle/>
              <a:p>
                <a:pPr algn="ctr"/>
                <a:r>
                  <a:rPr lang="en-US" sz="1600" dirty="0"/>
                  <a:t>Ŷ</a:t>
                </a:r>
                <a:r>
                  <a:rPr lang="en-US" sz="1600" baseline="30000" dirty="0"/>
                  <a:t>&lt;t-1&gt;</a:t>
                </a:r>
              </a:p>
            </p:txBody>
          </p:sp>
          <p:cxnSp>
            <p:nvCxnSpPr>
              <p:cNvPr id="145" name="Straight Arrow Connector 144">
                <a:extLst>
                  <a:ext uri="{FF2B5EF4-FFF2-40B4-BE49-F238E27FC236}">
                    <a16:creationId xmlns:a16="http://schemas.microsoft.com/office/drawing/2014/main" id="{067FCC83-47B6-EDF7-8E63-6F9E71688ECB}"/>
                  </a:ext>
                </a:extLst>
              </p:cNvPr>
              <p:cNvCxnSpPr/>
              <p:nvPr/>
            </p:nvCxnSpPr>
            <p:spPr bwMode="auto">
              <a:xfrm flipV="1">
                <a:off x="3840401" y="4085475"/>
                <a:ext cx="0" cy="45056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a:extLst>
                  <a:ext uri="{FF2B5EF4-FFF2-40B4-BE49-F238E27FC236}">
                    <a16:creationId xmlns:a16="http://schemas.microsoft.com/office/drawing/2014/main" id="{3FB25CB0-52C8-7742-10EF-36D6BDEAEE84}"/>
                  </a:ext>
                </a:extLst>
              </p:cNvPr>
              <p:cNvCxnSpPr/>
              <p:nvPr/>
            </p:nvCxnSpPr>
            <p:spPr bwMode="auto">
              <a:xfrm flipH="1" flipV="1">
                <a:off x="5560339" y="3150358"/>
                <a:ext cx="0" cy="917004"/>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a:extLst>
                  <a:ext uri="{FF2B5EF4-FFF2-40B4-BE49-F238E27FC236}">
                    <a16:creationId xmlns:a16="http://schemas.microsoft.com/office/drawing/2014/main" id="{E77745F1-ADFB-36FC-63A3-A0D41022CF70}"/>
                  </a:ext>
                </a:extLst>
              </p:cNvPr>
              <p:cNvCxnSpPr/>
              <p:nvPr/>
            </p:nvCxnSpPr>
            <p:spPr bwMode="auto">
              <a:xfrm flipH="1" flipV="1">
                <a:off x="4599289" y="3183061"/>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Arrow Connector 148">
                <a:extLst>
                  <a:ext uri="{FF2B5EF4-FFF2-40B4-BE49-F238E27FC236}">
                    <a16:creationId xmlns:a16="http://schemas.microsoft.com/office/drawing/2014/main" id="{4BEE0CB8-3503-AFF5-24ED-7D5916C31F00}"/>
                  </a:ext>
                </a:extLst>
              </p:cNvPr>
              <p:cNvCxnSpPr/>
              <p:nvPr/>
            </p:nvCxnSpPr>
            <p:spPr bwMode="auto">
              <a:xfrm flipH="1" flipV="1">
                <a:off x="5557555" y="2624322"/>
                <a:ext cx="0" cy="416477"/>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TextBox 149">
                <a:extLst>
                  <a:ext uri="{FF2B5EF4-FFF2-40B4-BE49-F238E27FC236}">
                    <a16:creationId xmlns:a16="http://schemas.microsoft.com/office/drawing/2014/main" id="{A1C1A1BB-0A90-EFDE-A6B4-537040ADCDF6}"/>
                  </a:ext>
                </a:extLst>
              </p:cNvPr>
              <p:cNvSpPr txBox="1"/>
              <p:nvPr/>
            </p:nvSpPr>
            <p:spPr>
              <a:xfrm>
                <a:off x="4406750" y="3805141"/>
                <a:ext cx="365204"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cxnSp>
            <p:nvCxnSpPr>
              <p:cNvPr id="152" name="Straight Arrow Connector 151">
                <a:extLst>
                  <a:ext uri="{FF2B5EF4-FFF2-40B4-BE49-F238E27FC236}">
                    <a16:creationId xmlns:a16="http://schemas.microsoft.com/office/drawing/2014/main" id="{3D043540-61A5-A244-9679-F5B7F1A88B79}"/>
                  </a:ext>
                </a:extLst>
              </p:cNvPr>
              <p:cNvCxnSpPr/>
              <p:nvPr/>
            </p:nvCxnSpPr>
            <p:spPr bwMode="auto">
              <a:xfrm flipV="1">
                <a:off x="3654612" y="4083738"/>
                <a:ext cx="1161226"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Straight Arrow Connector 152">
                <a:extLst>
                  <a:ext uri="{FF2B5EF4-FFF2-40B4-BE49-F238E27FC236}">
                    <a16:creationId xmlns:a16="http://schemas.microsoft.com/office/drawing/2014/main" id="{AEDAE793-327C-A151-BE14-447633735695}"/>
                  </a:ext>
                </a:extLst>
              </p:cNvPr>
              <p:cNvCxnSpPr/>
              <p:nvPr/>
            </p:nvCxnSpPr>
            <p:spPr bwMode="auto">
              <a:xfrm>
                <a:off x="3049819" y="4085476"/>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a:extLst>
                  <a:ext uri="{FF2B5EF4-FFF2-40B4-BE49-F238E27FC236}">
                    <a16:creationId xmlns:a16="http://schemas.microsoft.com/office/drawing/2014/main" id="{C0DA8EA2-85E6-1E10-514E-179838BCCD42}"/>
                  </a:ext>
                </a:extLst>
              </p:cNvPr>
              <p:cNvCxnSpPr/>
              <p:nvPr/>
            </p:nvCxnSpPr>
            <p:spPr bwMode="auto">
              <a:xfrm>
                <a:off x="3070843" y="3105150"/>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a:extLst>
                  <a:ext uri="{FF2B5EF4-FFF2-40B4-BE49-F238E27FC236}">
                    <a16:creationId xmlns:a16="http://schemas.microsoft.com/office/drawing/2014/main" id="{E9DE24A5-0ECE-EBE0-DD32-D32293F5A86D}"/>
                  </a:ext>
                </a:extLst>
              </p:cNvPr>
              <p:cNvCxnSpPr/>
              <p:nvPr/>
            </p:nvCxnSpPr>
            <p:spPr bwMode="auto">
              <a:xfrm flipV="1">
                <a:off x="3670862" y="3105150"/>
                <a:ext cx="1520414" cy="244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a:extLst>
                  <a:ext uri="{FF2B5EF4-FFF2-40B4-BE49-F238E27FC236}">
                    <a16:creationId xmlns:a16="http://schemas.microsoft.com/office/drawing/2014/main" id="{2F7DAF54-6C1D-D12C-472F-D2E9FB152606}"/>
                  </a:ext>
                </a:extLst>
              </p:cNvPr>
              <p:cNvCxnSpPr/>
              <p:nvPr/>
            </p:nvCxnSpPr>
            <p:spPr bwMode="auto">
              <a:xfrm>
                <a:off x="5191276" y="3105150"/>
                <a:ext cx="584420" cy="592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 name="Oval 156">
                <a:extLst>
                  <a:ext uri="{FF2B5EF4-FFF2-40B4-BE49-F238E27FC236}">
                    <a16:creationId xmlns:a16="http://schemas.microsoft.com/office/drawing/2014/main" id="{AABE5622-87ED-F34A-52C5-E9244B7A8730}"/>
                  </a:ext>
                </a:extLst>
              </p:cNvPr>
              <p:cNvSpPr/>
              <p:nvPr/>
            </p:nvSpPr>
            <p:spPr bwMode="auto">
              <a:xfrm>
                <a:off x="4497305" y="3545225"/>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158" name="Connector: Elbow 157">
                <a:extLst>
                  <a:ext uri="{FF2B5EF4-FFF2-40B4-BE49-F238E27FC236}">
                    <a16:creationId xmlns:a16="http://schemas.microsoft.com/office/drawing/2014/main" id="{D7E1AEA2-4A12-0C5D-A271-E1965D4F418A}"/>
                  </a:ext>
                </a:extLst>
              </p:cNvPr>
              <p:cNvCxnSpPr/>
              <p:nvPr/>
            </p:nvCxnSpPr>
            <p:spPr bwMode="auto">
              <a:xfrm rot="10800000" flipH="1">
                <a:off x="4690816" y="3657697"/>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Connector: Elbow 158">
                <a:extLst>
                  <a:ext uri="{FF2B5EF4-FFF2-40B4-BE49-F238E27FC236}">
                    <a16:creationId xmlns:a16="http://schemas.microsoft.com/office/drawing/2014/main" id="{9935B3FF-FF8C-44B4-5D66-241F9549F0AB}"/>
                  </a:ext>
                </a:extLst>
              </p:cNvPr>
              <p:cNvCxnSpPr/>
              <p:nvPr/>
            </p:nvCxnSpPr>
            <p:spPr bwMode="auto">
              <a:xfrm rot="10800000" flipH="1">
                <a:off x="3962401" y="3656194"/>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Oval 159">
                <a:extLst>
                  <a:ext uri="{FF2B5EF4-FFF2-40B4-BE49-F238E27FC236}">
                    <a16:creationId xmlns:a16="http://schemas.microsoft.com/office/drawing/2014/main" id="{5A758D0A-B5BE-0CEB-0AAC-34C90E55DA3A}"/>
                  </a:ext>
                </a:extLst>
              </p:cNvPr>
              <p:cNvSpPr/>
              <p:nvPr/>
            </p:nvSpPr>
            <p:spPr bwMode="auto">
              <a:xfrm>
                <a:off x="3794700" y="3000257"/>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161" name="Straight Arrow Connector 160">
                <a:extLst>
                  <a:ext uri="{FF2B5EF4-FFF2-40B4-BE49-F238E27FC236}">
                    <a16:creationId xmlns:a16="http://schemas.microsoft.com/office/drawing/2014/main" id="{79A11891-5066-1901-40EB-EFD28029D05C}"/>
                  </a:ext>
                </a:extLst>
              </p:cNvPr>
              <p:cNvCxnSpPr/>
              <p:nvPr/>
            </p:nvCxnSpPr>
            <p:spPr bwMode="auto">
              <a:xfrm flipH="1" flipV="1">
                <a:off x="3895284" y="3181446"/>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61">
                <a:extLst>
                  <a:ext uri="{FF2B5EF4-FFF2-40B4-BE49-F238E27FC236}">
                    <a16:creationId xmlns:a16="http://schemas.microsoft.com/office/drawing/2014/main" id="{348C61C8-BD39-B2A6-4F21-FFBF940A7AC0}"/>
                  </a:ext>
                </a:extLst>
              </p:cNvPr>
              <p:cNvCxnSpPr/>
              <p:nvPr/>
            </p:nvCxnSpPr>
            <p:spPr bwMode="auto">
              <a:xfrm flipV="1">
                <a:off x="5266885" y="4079481"/>
                <a:ext cx="524313"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2">
                <a:extLst>
                  <a:ext uri="{FF2B5EF4-FFF2-40B4-BE49-F238E27FC236}">
                    <a16:creationId xmlns:a16="http://schemas.microsoft.com/office/drawing/2014/main" id="{F40C1810-7B16-E8EC-56E2-86CBC7A5DD15}"/>
                  </a:ext>
                </a:extLst>
              </p:cNvPr>
              <p:cNvCxnSpPr/>
              <p:nvPr/>
            </p:nvCxnSpPr>
            <p:spPr bwMode="auto">
              <a:xfrm flipH="1" flipV="1">
                <a:off x="5290747" y="3107597"/>
                <a:ext cx="0" cy="97938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Oval 163">
                <a:extLst>
                  <a:ext uri="{FF2B5EF4-FFF2-40B4-BE49-F238E27FC236}">
                    <a16:creationId xmlns:a16="http://schemas.microsoft.com/office/drawing/2014/main" id="{A1491900-FAB4-D1D6-B0F2-BA6A9AA13EB8}"/>
                  </a:ext>
                </a:extLst>
              </p:cNvPr>
              <p:cNvSpPr/>
              <p:nvPr/>
            </p:nvSpPr>
            <p:spPr bwMode="auto">
              <a:xfrm>
                <a:off x="5205970" y="3543212"/>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sp>
            <p:nvSpPr>
              <p:cNvPr id="165" name="TextBox 164">
                <a:extLst>
                  <a:ext uri="{FF2B5EF4-FFF2-40B4-BE49-F238E27FC236}">
                    <a16:creationId xmlns:a16="http://schemas.microsoft.com/office/drawing/2014/main" id="{9D85A8C7-9E0E-93D0-EEA5-86CBC391639D}"/>
                  </a:ext>
                </a:extLst>
              </p:cNvPr>
              <p:cNvSpPr txBox="1"/>
              <p:nvPr/>
            </p:nvSpPr>
            <p:spPr>
              <a:xfrm>
                <a:off x="3745822" y="3801376"/>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166" name="TextBox 165">
                <a:extLst>
                  <a:ext uri="{FF2B5EF4-FFF2-40B4-BE49-F238E27FC236}">
                    <a16:creationId xmlns:a16="http://schemas.microsoft.com/office/drawing/2014/main" id="{5D6EE0FB-35D0-335C-5832-0EACF13D5A77}"/>
                  </a:ext>
                </a:extLst>
              </p:cNvPr>
              <p:cNvSpPr txBox="1"/>
              <p:nvPr/>
            </p:nvSpPr>
            <p:spPr>
              <a:xfrm>
                <a:off x="4076570" y="3805141"/>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167" name="TextBox 166">
                <a:extLst>
                  <a:ext uri="{FF2B5EF4-FFF2-40B4-BE49-F238E27FC236}">
                    <a16:creationId xmlns:a16="http://schemas.microsoft.com/office/drawing/2014/main" id="{0234D78A-4081-5310-3DC6-8CBE0BE102F9}"/>
                  </a:ext>
                </a:extLst>
              </p:cNvPr>
              <p:cNvSpPr txBox="1"/>
              <p:nvPr/>
            </p:nvSpPr>
            <p:spPr>
              <a:xfrm>
                <a:off x="4822096" y="3815780"/>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168" name="TextBox 167">
                <a:extLst>
                  <a:ext uri="{FF2B5EF4-FFF2-40B4-BE49-F238E27FC236}">
                    <a16:creationId xmlns:a16="http://schemas.microsoft.com/office/drawing/2014/main" id="{D346C480-7CCB-0C8C-CE37-7D4767406E17}"/>
                  </a:ext>
                </a:extLst>
              </p:cNvPr>
              <p:cNvSpPr txBox="1"/>
              <p:nvPr/>
            </p:nvSpPr>
            <p:spPr>
              <a:xfrm>
                <a:off x="5095775" y="3228168"/>
                <a:ext cx="365204"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169" name="Oval 168">
                <a:extLst>
                  <a:ext uri="{FF2B5EF4-FFF2-40B4-BE49-F238E27FC236}">
                    <a16:creationId xmlns:a16="http://schemas.microsoft.com/office/drawing/2014/main" id="{B9B876E1-7F03-6DC4-2F20-1D0533B63918}"/>
                  </a:ext>
                </a:extLst>
              </p:cNvPr>
              <p:cNvSpPr/>
              <p:nvPr/>
            </p:nvSpPr>
            <p:spPr bwMode="auto">
              <a:xfrm>
                <a:off x="4505159" y="3000257"/>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a:t>
                </a:r>
              </a:p>
            </p:txBody>
          </p:sp>
          <p:sp>
            <p:nvSpPr>
              <p:cNvPr id="171" name="TextBox 170">
                <a:extLst>
                  <a:ext uri="{FF2B5EF4-FFF2-40B4-BE49-F238E27FC236}">
                    <a16:creationId xmlns:a16="http://schemas.microsoft.com/office/drawing/2014/main" id="{4E861E5C-5C85-45BC-3699-FF843302FE0E}"/>
                  </a:ext>
                </a:extLst>
              </p:cNvPr>
              <p:cNvSpPr txBox="1"/>
              <p:nvPr/>
            </p:nvSpPr>
            <p:spPr>
              <a:xfrm>
                <a:off x="3081703" y="2838348"/>
                <a:ext cx="600172" cy="289614"/>
              </a:xfrm>
              <a:prstGeom prst="rect">
                <a:avLst/>
              </a:prstGeom>
              <a:noFill/>
              <a:ln w="12700">
                <a:solidFill>
                  <a:schemeClr val="bg1">
                    <a:lumMod val="75000"/>
                  </a:schemeClr>
                </a:solid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&lt;t-2&gt;</a:t>
                </a:r>
              </a:p>
            </p:txBody>
          </p:sp>
        </p:grpSp>
        <p:grpSp>
          <p:nvGrpSpPr>
            <p:cNvPr id="204" name="Group 203">
              <a:extLst>
                <a:ext uri="{FF2B5EF4-FFF2-40B4-BE49-F238E27FC236}">
                  <a16:creationId xmlns:a16="http://schemas.microsoft.com/office/drawing/2014/main" id="{39E3A799-0200-E6E6-8864-E7B84006D23B}"/>
                </a:ext>
              </a:extLst>
            </p:cNvPr>
            <p:cNvGrpSpPr/>
            <p:nvPr/>
          </p:nvGrpSpPr>
          <p:grpSpPr>
            <a:xfrm>
              <a:off x="6231518" y="2373402"/>
              <a:ext cx="2877300" cy="2484348"/>
              <a:chOff x="3587591" y="2354352"/>
              <a:chExt cx="2877300" cy="2484348"/>
            </a:xfrm>
          </p:grpSpPr>
          <p:sp>
            <p:nvSpPr>
              <p:cNvPr id="205" name="Rectangle 204">
                <a:extLst>
                  <a:ext uri="{FF2B5EF4-FFF2-40B4-BE49-F238E27FC236}">
                    <a16:creationId xmlns:a16="http://schemas.microsoft.com/office/drawing/2014/main" id="{202637AB-8E4E-C266-7DAC-C2D2D9415F7D}"/>
                  </a:ext>
                </a:extLst>
              </p:cNvPr>
              <p:cNvSpPr/>
              <p:nvPr/>
            </p:nvSpPr>
            <p:spPr bwMode="auto">
              <a:xfrm>
                <a:off x="3674264" y="2878750"/>
                <a:ext cx="2116936"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206" name="TextBox 205">
                <a:extLst>
                  <a:ext uri="{FF2B5EF4-FFF2-40B4-BE49-F238E27FC236}">
                    <a16:creationId xmlns:a16="http://schemas.microsoft.com/office/drawing/2014/main" id="{AA6B4B18-A946-A73D-D174-CD64BD3CA533}"/>
                  </a:ext>
                </a:extLst>
              </p:cNvPr>
              <p:cNvSpPr txBox="1"/>
              <p:nvPr/>
            </p:nvSpPr>
            <p:spPr>
              <a:xfrm>
                <a:off x="3587591" y="4549086"/>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&lt;t+1&gt;</a:t>
                </a:r>
              </a:p>
            </p:txBody>
          </p:sp>
          <p:sp>
            <p:nvSpPr>
              <p:cNvPr id="208" name="TextBox 207">
                <a:extLst>
                  <a:ext uri="{FF2B5EF4-FFF2-40B4-BE49-F238E27FC236}">
                    <a16:creationId xmlns:a16="http://schemas.microsoft.com/office/drawing/2014/main" id="{63C2D4A4-657B-61AD-CDC1-F993593A0290}"/>
                  </a:ext>
                </a:extLst>
              </p:cNvPr>
              <p:cNvSpPr txBox="1"/>
              <p:nvPr/>
            </p:nvSpPr>
            <p:spPr>
              <a:xfrm>
                <a:off x="5246238" y="2354352"/>
                <a:ext cx="600172" cy="327013"/>
              </a:xfrm>
              <a:prstGeom prst="rect">
                <a:avLst/>
              </a:prstGeom>
              <a:noFill/>
              <a:ln w="12700">
                <a:noFill/>
              </a:ln>
            </p:spPr>
            <p:txBody>
              <a:bodyPr wrap="square" lIns="0" tIns="45720" rIns="0" bIns="34290" rtlCol="0" anchor="ctr" anchorCtr="0">
                <a:spAutoFit/>
              </a:bodyPr>
              <a:lstStyle/>
              <a:p>
                <a:pPr algn="ctr"/>
                <a:r>
                  <a:rPr lang="en-US" sz="1600" dirty="0"/>
                  <a:t>Ŷ</a:t>
                </a:r>
                <a:r>
                  <a:rPr lang="en-US" sz="1600" baseline="30000" dirty="0"/>
                  <a:t>&lt;t+1&gt;</a:t>
                </a:r>
              </a:p>
            </p:txBody>
          </p:sp>
          <p:cxnSp>
            <p:nvCxnSpPr>
              <p:cNvPr id="209" name="Straight Arrow Connector 208">
                <a:extLst>
                  <a:ext uri="{FF2B5EF4-FFF2-40B4-BE49-F238E27FC236}">
                    <a16:creationId xmlns:a16="http://schemas.microsoft.com/office/drawing/2014/main" id="{769BF97E-6082-A1A3-53BE-E061C13FE873}"/>
                  </a:ext>
                </a:extLst>
              </p:cNvPr>
              <p:cNvCxnSpPr/>
              <p:nvPr/>
            </p:nvCxnSpPr>
            <p:spPr bwMode="auto">
              <a:xfrm flipV="1">
                <a:off x="3840401" y="4085475"/>
                <a:ext cx="0" cy="45056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Straight Arrow Connector 209">
                <a:extLst>
                  <a:ext uri="{FF2B5EF4-FFF2-40B4-BE49-F238E27FC236}">
                    <a16:creationId xmlns:a16="http://schemas.microsoft.com/office/drawing/2014/main" id="{B2AC1279-AA0E-12D6-33AB-38768511586E}"/>
                  </a:ext>
                </a:extLst>
              </p:cNvPr>
              <p:cNvCxnSpPr/>
              <p:nvPr/>
            </p:nvCxnSpPr>
            <p:spPr bwMode="auto">
              <a:xfrm>
                <a:off x="5791199" y="4083738"/>
                <a:ext cx="533402"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Straight Arrow Connector 210">
                <a:extLst>
                  <a:ext uri="{FF2B5EF4-FFF2-40B4-BE49-F238E27FC236}">
                    <a16:creationId xmlns:a16="http://schemas.microsoft.com/office/drawing/2014/main" id="{27FE5688-4986-BD17-88F4-8AC38E98B367}"/>
                  </a:ext>
                </a:extLst>
              </p:cNvPr>
              <p:cNvCxnSpPr/>
              <p:nvPr/>
            </p:nvCxnSpPr>
            <p:spPr bwMode="auto">
              <a:xfrm flipH="1" flipV="1">
                <a:off x="5560339" y="3150358"/>
                <a:ext cx="0" cy="917004"/>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Straight Arrow Connector 211">
                <a:extLst>
                  <a:ext uri="{FF2B5EF4-FFF2-40B4-BE49-F238E27FC236}">
                    <a16:creationId xmlns:a16="http://schemas.microsoft.com/office/drawing/2014/main" id="{9D31831F-18EF-3F5D-E531-048CFFAB59F8}"/>
                  </a:ext>
                </a:extLst>
              </p:cNvPr>
              <p:cNvCxnSpPr/>
              <p:nvPr/>
            </p:nvCxnSpPr>
            <p:spPr bwMode="auto">
              <a:xfrm flipH="1" flipV="1">
                <a:off x="4599289" y="3183061"/>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Straight Arrow Connector 212">
                <a:extLst>
                  <a:ext uri="{FF2B5EF4-FFF2-40B4-BE49-F238E27FC236}">
                    <a16:creationId xmlns:a16="http://schemas.microsoft.com/office/drawing/2014/main" id="{DB19FBAF-7C3C-1E88-DDB7-2FA991756378}"/>
                  </a:ext>
                </a:extLst>
              </p:cNvPr>
              <p:cNvCxnSpPr/>
              <p:nvPr/>
            </p:nvCxnSpPr>
            <p:spPr bwMode="auto">
              <a:xfrm flipH="1" flipV="1">
                <a:off x="5557555" y="2624322"/>
                <a:ext cx="0" cy="416477"/>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4" name="TextBox 213">
                <a:extLst>
                  <a:ext uri="{FF2B5EF4-FFF2-40B4-BE49-F238E27FC236}">
                    <a16:creationId xmlns:a16="http://schemas.microsoft.com/office/drawing/2014/main" id="{3B733418-7446-670E-1911-8516A9DE7821}"/>
                  </a:ext>
                </a:extLst>
              </p:cNvPr>
              <p:cNvSpPr txBox="1"/>
              <p:nvPr/>
            </p:nvSpPr>
            <p:spPr>
              <a:xfrm>
                <a:off x="4406750" y="3805141"/>
                <a:ext cx="365204"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215" name="TextBox 214">
                <a:extLst>
                  <a:ext uri="{FF2B5EF4-FFF2-40B4-BE49-F238E27FC236}">
                    <a16:creationId xmlns:a16="http://schemas.microsoft.com/office/drawing/2014/main" id="{A2F7AE72-FFCF-4FCC-4DBE-8115E28BCE19}"/>
                  </a:ext>
                </a:extLst>
              </p:cNvPr>
              <p:cNvSpPr txBox="1"/>
              <p:nvPr/>
            </p:nvSpPr>
            <p:spPr>
              <a:xfrm>
                <a:off x="5864719" y="3772106"/>
                <a:ext cx="600172" cy="289614"/>
              </a:xfrm>
              <a:prstGeom prst="rect">
                <a:avLst/>
              </a:prstGeom>
              <a:noFill/>
              <a:ln w="12700">
                <a:solidFill>
                  <a:schemeClr val="bg1">
                    <a:lumMod val="75000"/>
                  </a:schemeClr>
                </a:solid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&lt;t+1&gt;</a:t>
                </a:r>
              </a:p>
            </p:txBody>
          </p:sp>
          <p:cxnSp>
            <p:nvCxnSpPr>
              <p:cNvPr id="216" name="Straight Arrow Connector 215">
                <a:extLst>
                  <a:ext uri="{FF2B5EF4-FFF2-40B4-BE49-F238E27FC236}">
                    <a16:creationId xmlns:a16="http://schemas.microsoft.com/office/drawing/2014/main" id="{4C4E3816-4CFA-A072-0EBC-300D23788F08}"/>
                  </a:ext>
                </a:extLst>
              </p:cNvPr>
              <p:cNvCxnSpPr/>
              <p:nvPr/>
            </p:nvCxnSpPr>
            <p:spPr bwMode="auto">
              <a:xfrm flipV="1">
                <a:off x="3654612" y="4083738"/>
                <a:ext cx="1161226"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Straight Arrow Connector 218">
                <a:extLst>
                  <a:ext uri="{FF2B5EF4-FFF2-40B4-BE49-F238E27FC236}">
                    <a16:creationId xmlns:a16="http://schemas.microsoft.com/office/drawing/2014/main" id="{C075DC1E-5D1A-1453-9AFA-AE9D1A9557F1}"/>
                  </a:ext>
                </a:extLst>
              </p:cNvPr>
              <p:cNvCxnSpPr/>
              <p:nvPr/>
            </p:nvCxnSpPr>
            <p:spPr bwMode="auto">
              <a:xfrm flipV="1">
                <a:off x="3670862" y="3105150"/>
                <a:ext cx="1520414" cy="244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Straight Arrow Connector 219">
                <a:extLst>
                  <a:ext uri="{FF2B5EF4-FFF2-40B4-BE49-F238E27FC236}">
                    <a16:creationId xmlns:a16="http://schemas.microsoft.com/office/drawing/2014/main" id="{22887224-6C3D-E0BE-948E-1F300F48C7C9}"/>
                  </a:ext>
                </a:extLst>
              </p:cNvPr>
              <p:cNvCxnSpPr/>
              <p:nvPr/>
            </p:nvCxnSpPr>
            <p:spPr bwMode="auto">
              <a:xfrm>
                <a:off x="5191276" y="3105150"/>
                <a:ext cx="1133324" cy="6948"/>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1" name="Oval 220">
                <a:extLst>
                  <a:ext uri="{FF2B5EF4-FFF2-40B4-BE49-F238E27FC236}">
                    <a16:creationId xmlns:a16="http://schemas.microsoft.com/office/drawing/2014/main" id="{E523F9F1-0763-EF76-91D0-F98DC29C306C}"/>
                  </a:ext>
                </a:extLst>
              </p:cNvPr>
              <p:cNvSpPr/>
              <p:nvPr/>
            </p:nvSpPr>
            <p:spPr bwMode="auto">
              <a:xfrm>
                <a:off x="4497305" y="3545225"/>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222" name="Connector: Elbow 221">
                <a:extLst>
                  <a:ext uri="{FF2B5EF4-FFF2-40B4-BE49-F238E27FC236}">
                    <a16:creationId xmlns:a16="http://schemas.microsoft.com/office/drawing/2014/main" id="{171F327E-8E35-021F-0F89-1388A7166EE7}"/>
                  </a:ext>
                </a:extLst>
              </p:cNvPr>
              <p:cNvCxnSpPr/>
              <p:nvPr/>
            </p:nvCxnSpPr>
            <p:spPr bwMode="auto">
              <a:xfrm rot="10800000" flipH="1">
                <a:off x="4690816" y="3657697"/>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Connector: Elbow 222">
                <a:extLst>
                  <a:ext uri="{FF2B5EF4-FFF2-40B4-BE49-F238E27FC236}">
                    <a16:creationId xmlns:a16="http://schemas.microsoft.com/office/drawing/2014/main" id="{993CC640-25A0-68EF-88E8-D6FBCC7C25A5}"/>
                  </a:ext>
                </a:extLst>
              </p:cNvPr>
              <p:cNvCxnSpPr/>
              <p:nvPr/>
            </p:nvCxnSpPr>
            <p:spPr bwMode="auto">
              <a:xfrm rot="10800000" flipH="1">
                <a:off x="3962401" y="3645920"/>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4" name="Oval 223">
                <a:extLst>
                  <a:ext uri="{FF2B5EF4-FFF2-40B4-BE49-F238E27FC236}">
                    <a16:creationId xmlns:a16="http://schemas.microsoft.com/office/drawing/2014/main" id="{328A876F-9B45-EA2B-676B-9DB6674CC236}"/>
                  </a:ext>
                </a:extLst>
              </p:cNvPr>
              <p:cNvSpPr/>
              <p:nvPr/>
            </p:nvSpPr>
            <p:spPr bwMode="auto">
              <a:xfrm>
                <a:off x="3794700" y="3000257"/>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225" name="Straight Arrow Connector 224">
                <a:extLst>
                  <a:ext uri="{FF2B5EF4-FFF2-40B4-BE49-F238E27FC236}">
                    <a16:creationId xmlns:a16="http://schemas.microsoft.com/office/drawing/2014/main" id="{320DB036-0C2D-4396-4DF1-FFF5125CAD64}"/>
                  </a:ext>
                </a:extLst>
              </p:cNvPr>
              <p:cNvCxnSpPr/>
              <p:nvPr/>
            </p:nvCxnSpPr>
            <p:spPr bwMode="auto">
              <a:xfrm flipH="1" flipV="1">
                <a:off x="3895284" y="3181446"/>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 name="Straight Arrow Connector 225">
                <a:extLst>
                  <a:ext uri="{FF2B5EF4-FFF2-40B4-BE49-F238E27FC236}">
                    <a16:creationId xmlns:a16="http://schemas.microsoft.com/office/drawing/2014/main" id="{E8403071-340A-5C86-965D-DCCFE102C2D7}"/>
                  </a:ext>
                </a:extLst>
              </p:cNvPr>
              <p:cNvCxnSpPr/>
              <p:nvPr/>
            </p:nvCxnSpPr>
            <p:spPr bwMode="auto">
              <a:xfrm flipV="1">
                <a:off x="5266885" y="4079481"/>
                <a:ext cx="524313"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 name="Straight Arrow Connector 226">
                <a:extLst>
                  <a:ext uri="{FF2B5EF4-FFF2-40B4-BE49-F238E27FC236}">
                    <a16:creationId xmlns:a16="http://schemas.microsoft.com/office/drawing/2014/main" id="{5ED22D96-C81E-E0B5-A970-F62889DB3C04}"/>
                  </a:ext>
                </a:extLst>
              </p:cNvPr>
              <p:cNvCxnSpPr/>
              <p:nvPr/>
            </p:nvCxnSpPr>
            <p:spPr bwMode="auto">
              <a:xfrm flipH="1" flipV="1">
                <a:off x="5290747" y="3107597"/>
                <a:ext cx="0" cy="97938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 name="Oval 227">
                <a:extLst>
                  <a:ext uri="{FF2B5EF4-FFF2-40B4-BE49-F238E27FC236}">
                    <a16:creationId xmlns:a16="http://schemas.microsoft.com/office/drawing/2014/main" id="{84F46DAD-8F1D-F22D-003E-F0F73DA24DF4}"/>
                  </a:ext>
                </a:extLst>
              </p:cNvPr>
              <p:cNvSpPr/>
              <p:nvPr/>
            </p:nvSpPr>
            <p:spPr bwMode="auto">
              <a:xfrm>
                <a:off x="5205970" y="3543212"/>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sp>
            <p:nvSpPr>
              <p:cNvPr id="229" name="TextBox 228">
                <a:extLst>
                  <a:ext uri="{FF2B5EF4-FFF2-40B4-BE49-F238E27FC236}">
                    <a16:creationId xmlns:a16="http://schemas.microsoft.com/office/drawing/2014/main" id="{A149B71B-A594-4D5B-A94F-483DC0B3F0AF}"/>
                  </a:ext>
                </a:extLst>
              </p:cNvPr>
              <p:cNvSpPr txBox="1"/>
              <p:nvPr/>
            </p:nvSpPr>
            <p:spPr>
              <a:xfrm>
                <a:off x="3745822" y="3801376"/>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230" name="TextBox 229">
                <a:extLst>
                  <a:ext uri="{FF2B5EF4-FFF2-40B4-BE49-F238E27FC236}">
                    <a16:creationId xmlns:a16="http://schemas.microsoft.com/office/drawing/2014/main" id="{DEE91F3B-4705-46E3-083E-F71FFE9A3DE3}"/>
                  </a:ext>
                </a:extLst>
              </p:cNvPr>
              <p:cNvSpPr txBox="1"/>
              <p:nvPr/>
            </p:nvSpPr>
            <p:spPr>
              <a:xfrm>
                <a:off x="4076570" y="3805141"/>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231" name="TextBox 230">
                <a:extLst>
                  <a:ext uri="{FF2B5EF4-FFF2-40B4-BE49-F238E27FC236}">
                    <a16:creationId xmlns:a16="http://schemas.microsoft.com/office/drawing/2014/main" id="{0EBE9189-E49F-93E8-8CF0-80AE586FDA80}"/>
                  </a:ext>
                </a:extLst>
              </p:cNvPr>
              <p:cNvSpPr txBox="1"/>
              <p:nvPr/>
            </p:nvSpPr>
            <p:spPr>
              <a:xfrm>
                <a:off x="4822096" y="3815780"/>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232" name="TextBox 231">
                <a:extLst>
                  <a:ext uri="{FF2B5EF4-FFF2-40B4-BE49-F238E27FC236}">
                    <a16:creationId xmlns:a16="http://schemas.microsoft.com/office/drawing/2014/main" id="{70C50CCA-5B2E-0DA4-5887-5AD21BAA963D}"/>
                  </a:ext>
                </a:extLst>
              </p:cNvPr>
              <p:cNvSpPr txBox="1"/>
              <p:nvPr/>
            </p:nvSpPr>
            <p:spPr>
              <a:xfrm>
                <a:off x="5095775" y="3228168"/>
                <a:ext cx="365204"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233" name="Oval 232">
                <a:extLst>
                  <a:ext uri="{FF2B5EF4-FFF2-40B4-BE49-F238E27FC236}">
                    <a16:creationId xmlns:a16="http://schemas.microsoft.com/office/drawing/2014/main" id="{DDF9791C-8381-A1A0-726C-C2BB1696BB47}"/>
                  </a:ext>
                </a:extLst>
              </p:cNvPr>
              <p:cNvSpPr/>
              <p:nvPr/>
            </p:nvSpPr>
            <p:spPr bwMode="auto">
              <a:xfrm>
                <a:off x="4505159" y="3000257"/>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a:t>
                </a:r>
              </a:p>
            </p:txBody>
          </p:sp>
          <p:sp>
            <p:nvSpPr>
              <p:cNvPr id="234" name="TextBox 233">
                <a:extLst>
                  <a:ext uri="{FF2B5EF4-FFF2-40B4-BE49-F238E27FC236}">
                    <a16:creationId xmlns:a16="http://schemas.microsoft.com/office/drawing/2014/main" id="{B04AF0EA-1480-9EAD-8FEA-AD381942BDB4}"/>
                  </a:ext>
                </a:extLst>
              </p:cNvPr>
              <p:cNvSpPr txBox="1"/>
              <p:nvPr/>
            </p:nvSpPr>
            <p:spPr>
              <a:xfrm>
                <a:off x="5812777" y="2831444"/>
                <a:ext cx="600172" cy="289614"/>
              </a:xfrm>
              <a:prstGeom prst="rect">
                <a:avLst/>
              </a:prstGeom>
              <a:noFill/>
              <a:ln w="12700">
                <a:solidFill>
                  <a:schemeClr val="bg1">
                    <a:lumMod val="75000"/>
                  </a:schemeClr>
                </a:solid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&lt;t+1&gt;</a:t>
                </a:r>
              </a:p>
            </p:txBody>
          </p:sp>
        </p:grpSp>
      </p:grpSp>
    </p:spTree>
    <p:extLst>
      <p:ext uri="{BB962C8B-B14F-4D97-AF65-F5344CB8AC3E}">
        <p14:creationId xmlns:p14="http://schemas.microsoft.com/office/powerpoint/2010/main" val="1746209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36E67-8E3C-B58B-F07A-0D23255BC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A9FD0-52C0-34F0-9EB9-4C5AE234004C}"/>
              </a:ext>
            </a:extLst>
          </p:cNvPr>
          <p:cNvSpPr>
            <a:spLocks noGrp="1"/>
          </p:cNvSpPr>
          <p:nvPr>
            <p:ph type="title"/>
          </p:nvPr>
        </p:nvSpPr>
        <p:spPr>
          <a:xfrm>
            <a:off x="152400" y="285750"/>
            <a:ext cx="8991600" cy="490538"/>
          </a:xfrm>
          <a:solidFill>
            <a:schemeClr val="bg1"/>
          </a:solidFill>
        </p:spPr>
        <p:txBody>
          <a:bodyPr/>
          <a:lstStyle/>
          <a:p>
            <a:r>
              <a:rPr lang="en-US" dirty="0"/>
              <a:t>LSTM: Main Notations – Details Later in the Lecture</a:t>
            </a:r>
          </a:p>
        </p:txBody>
      </p:sp>
      <p:sp>
        <p:nvSpPr>
          <p:cNvPr id="3" name="Content Placeholder 2">
            <a:extLst>
              <a:ext uri="{FF2B5EF4-FFF2-40B4-BE49-F238E27FC236}">
                <a16:creationId xmlns:a16="http://schemas.microsoft.com/office/drawing/2014/main" id="{BE7267BC-2B1C-466C-3A1E-59533F24F735}"/>
              </a:ext>
            </a:extLst>
          </p:cNvPr>
          <p:cNvSpPr>
            <a:spLocks noGrp="1"/>
          </p:cNvSpPr>
          <p:nvPr>
            <p:ph sz="half" idx="2"/>
          </p:nvPr>
        </p:nvSpPr>
        <p:spPr>
          <a:xfrm>
            <a:off x="332036" y="827196"/>
            <a:ext cx="8479928" cy="746675"/>
          </a:xfrm>
        </p:spPr>
        <p:txBody>
          <a:bodyPr/>
          <a:lstStyle/>
          <a:p>
            <a:r>
              <a:rPr lang="en-US" altLang="en-US" dirty="0">
                <a:latin typeface="Arial" panose="020B0604020202020204" pitchFamily="34" charset="0"/>
              </a:rPr>
              <a:t>Don’t worry about the details of what’s going on for now. </a:t>
            </a:r>
          </a:p>
          <a:p>
            <a:r>
              <a:rPr lang="en-US" altLang="en-US" dirty="0">
                <a:latin typeface="Arial" panose="020B0604020202020204" pitchFamily="34" charset="0"/>
              </a:rPr>
              <a:t>We’ll walk through the LSTM diagram step by step in this lecture. </a:t>
            </a:r>
          </a:p>
          <a:p>
            <a:r>
              <a:rPr lang="en-US" altLang="en-US" dirty="0">
                <a:latin typeface="Arial" panose="020B0604020202020204" pitchFamily="34" charset="0"/>
              </a:rPr>
              <a:t>For now, let’s just try to get comfortable with the notation as shown below.</a:t>
            </a:r>
          </a:p>
          <a:p>
            <a:endParaRPr lang="en-US" u="sng" dirty="0"/>
          </a:p>
        </p:txBody>
      </p:sp>
      <p:sp>
        <p:nvSpPr>
          <p:cNvPr id="7" name="Content Placeholder 6">
            <a:extLst>
              <a:ext uri="{FF2B5EF4-FFF2-40B4-BE49-F238E27FC236}">
                <a16:creationId xmlns:a16="http://schemas.microsoft.com/office/drawing/2014/main" id="{ABB1B21B-40C7-C62F-D9D1-B1739FAA77FB}"/>
              </a:ext>
            </a:extLst>
          </p:cNvPr>
          <p:cNvSpPr>
            <a:spLocks noGrp="1"/>
          </p:cNvSpPr>
          <p:nvPr>
            <p:ph sz="half" idx="10"/>
          </p:nvPr>
        </p:nvSpPr>
        <p:spPr>
          <a:xfrm>
            <a:off x="332036" y="3015914"/>
            <a:ext cx="8278564" cy="1898076"/>
          </a:xfrm>
        </p:spPr>
        <p:txBody>
          <a:bodyPr/>
          <a:lstStyle/>
          <a:p>
            <a:r>
              <a:rPr lang="en-US" altLang="en-US" dirty="0">
                <a:latin typeface="Arial" panose="020B0604020202020204" pitchFamily="34" charset="0"/>
              </a:rPr>
              <a:t>In the above diagram, each line carries an entire vector, from the output of one node to the inputs of others. </a:t>
            </a:r>
          </a:p>
          <a:p>
            <a:r>
              <a:rPr lang="en-US" altLang="en-US" dirty="0">
                <a:latin typeface="Arial" panose="020B0604020202020204" pitchFamily="34" charset="0"/>
              </a:rPr>
              <a:t>The pink circles represent pointwise operations, like vector addition, while the yellow boxes are learned neural network layers. </a:t>
            </a:r>
          </a:p>
          <a:p>
            <a:r>
              <a:rPr lang="en-US" altLang="en-US" dirty="0">
                <a:latin typeface="Arial" panose="020B0604020202020204" pitchFamily="34" charset="0"/>
              </a:rPr>
              <a:t>Lines merging denote concatenation, while a line forking denote its content being copied and the copies going to different locations. </a:t>
            </a:r>
          </a:p>
          <a:p>
            <a:endParaRPr lang="en-US" dirty="0"/>
          </a:p>
        </p:txBody>
      </p:sp>
      <p:grpSp>
        <p:nvGrpSpPr>
          <p:cNvPr id="8" name="Group 7">
            <a:extLst>
              <a:ext uri="{FF2B5EF4-FFF2-40B4-BE49-F238E27FC236}">
                <a16:creationId xmlns:a16="http://schemas.microsoft.com/office/drawing/2014/main" id="{67A21B52-BC4D-4FCE-9CB0-2FDCD15CD296}"/>
              </a:ext>
            </a:extLst>
          </p:cNvPr>
          <p:cNvGrpSpPr/>
          <p:nvPr/>
        </p:nvGrpSpPr>
        <p:grpSpPr>
          <a:xfrm>
            <a:off x="914400" y="2089581"/>
            <a:ext cx="6871676" cy="926333"/>
            <a:chOff x="768408" y="889317"/>
            <a:chExt cx="6871676" cy="926333"/>
          </a:xfrm>
        </p:grpSpPr>
        <p:sp>
          <p:nvSpPr>
            <p:cNvPr id="9" name="Rectangle 8">
              <a:extLst>
                <a:ext uri="{FF2B5EF4-FFF2-40B4-BE49-F238E27FC236}">
                  <a16:creationId xmlns:a16="http://schemas.microsoft.com/office/drawing/2014/main" id="{2AE1951B-2A4E-20F6-379C-2E0781623B81}"/>
                </a:ext>
              </a:extLst>
            </p:cNvPr>
            <p:cNvSpPr/>
            <p:nvPr/>
          </p:nvSpPr>
          <p:spPr bwMode="auto">
            <a:xfrm>
              <a:off x="950480" y="978378"/>
              <a:ext cx="1012512" cy="287624"/>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0" name="TextBox 9">
              <a:extLst>
                <a:ext uri="{FF2B5EF4-FFF2-40B4-BE49-F238E27FC236}">
                  <a16:creationId xmlns:a16="http://schemas.microsoft.com/office/drawing/2014/main" id="{8A811551-FE79-66FE-DB2B-4DEE6F5B9F1E}"/>
                </a:ext>
              </a:extLst>
            </p:cNvPr>
            <p:cNvSpPr txBox="1"/>
            <p:nvPr/>
          </p:nvSpPr>
          <p:spPr>
            <a:xfrm>
              <a:off x="768408" y="1288583"/>
              <a:ext cx="1376655" cy="527067"/>
            </a:xfrm>
            <a:prstGeom prst="rect">
              <a:avLst/>
            </a:prstGeom>
            <a:noFill/>
            <a:ln w="12700">
              <a:noFill/>
            </a:ln>
          </p:spPr>
          <p:txBody>
            <a:bodyPr wrap="square" lIns="0" tIns="0" rIns="0" bIns="34290" rtlCol="0">
              <a:spAutoFit/>
            </a:bodyPr>
            <a:lstStyle/>
            <a:p>
              <a:pPr algn="ctr"/>
              <a:r>
                <a:rPr lang="en-US" sz="1600" dirty="0"/>
                <a:t>Neural network layer</a:t>
              </a:r>
              <a:endParaRPr lang="en-US" sz="1600" baseline="30000" dirty="0"/>
            </a:p>
          </p:txBody>
        </p:sp>
        <p:cxnSp>
          <p:nvCxnSpPr>
            <p:cNvPr id="11" name="Straight Arrow Connector 10">
              <a:extLst>
                <a:ext uri="{FF2B5EF4-FFF2-40B4-BE49-F238E27FC236}">
                  <a16:creationId xmlns:a16="http://schemas.microsoft.com/office/drawing/2014/main" id="{5EADDAA2-7EE0-898D-50A3-12BAC3FE3946}"/>
                </a:ext>
              </a:extLst>
            </p:cNvPr>
            <p:cNvCxnSpPr/>
            <p:nvPr/>
          </p:nvCxnSpPr>
          <p:spPr bwMode="auto">
            <a:xfrm>
              <a:off x="4245179" y="1070340"/>
              <a:ext cx="774161"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1">
              <a:extLst>
                <a:ext uri="{FF2B5EF4-FFF2-40B4-BE49-F238E27FC236}">
                  <a16:creationId xmlns:a16="http://schemas.microsoft.com/office/drawing/2014/main" id="{6970D04A-1B22-650B-D42B-ED473C6E2AEB}"/>
                </a:ext>
              </a:extLst>
            </p:cNvPr>
            <p:cNvGrpSpPr/>
            <p:nvPr/>
          </p:nvGrpSpPr>
          <p:grpSpPr>
            <a:xfrm>
              <a:off x="2661761" y="937460"/>
              <a:ext cx="784910" cy="287620"/>
              <a:chOff x="2336858" y="941170"/>
              <a:chExt cx="784910" cy="287620"/>
            </a:xfrm>
          </p:grpSpPr>
          <p:sp>
            <p:nvSpPr>
              <p:cNvPr id="24" name="Oval 23">
                <a:extLst>
                  <a:ext uri="{FF2B5EF4-FFF2-40B4-BE49-F238E27FC236}">
                    <a16:creationId xmlns:a16="http://schemas.microsoft.com/office/drawing/2014/main" id="{D4713F26-1AE5-D528-D46D-580F7339AAE5}"/>
                  </a:ext>
                </a:extLst>
              </p:cNvPr>
              <p:cNvSpPr/>
              <p:nvPr/>
            </p:nvSpPr>
            <p:spPr bwMode="auto">
              <a:xfrm>
                <a:off x="2336858" y="941171"/>
                <a:ext cx="340882" cy="287619"/>
              </a:xfrm>
              <a:prstGeom prst="ellipse">
                <a:avLst/>
              </a:prstGeom>
              <a:solidFill>
                <a:srgbClr val="FFBDBD"/>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X</a:t>
                </a:r>
              </a:p>
            </p:txBody>
          </p:sp>
          <p:sp>
            <p:nvSpPr>
              <p:cNvPr id="25" name="Oval 24">
                <a:extLst>
                  <a:ext uri="{FF2B5EF4-FFF2-40B4-BE49-F238E27FC236}">
                    <a16:creationId xmlns:a16="http://schemas.microsoft.com/office/drawing/2014/main" id="{D99A2881-BF97-3CAB-5738-7CF59B7D937C}"/>
                  </a:ext>
                </a:extLst>
              </p:cNvPr>
              <p:cNvSpPr/>
              <p:nvPr/>
            </p:nvSpPr>
            <p:spPr bwMode="auto">
              <a:xfrm>
                <a:off x="2780886" y="941170"/>
                <a:ext cx="340882" cy="287619"/>
              </a:xfrm>
              <a:prstGeom prst="ellipse">
                <a:avLst/>
              </a:prstGeom>
              <a:solidFill>
                <a:srgbClr val="FFBDBD"/>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ahoma" pitchFamily="34" charset="0"/>
                  </a:rPr>
                  <a:t>+</a:t>
                </a:r>
              </a:p>
            </p:txBody>
          </p:sp>
        </p:grpSp>
        <p:grpSp>
          <p:nvGrpSpPr>
            <p:cNvPr id="13" name="Group 12">
              <a:extLst>
                <a:ext uri="{FF2B5EF4-FFF2-40B4-BE49-F238E27FC236}">
                  <a16:creationId xmlns:a16="http://schemas.microsoft.com/office/drawing/2014/main" id="{9F9E795A-EC18-48E1-F9FC-5FDE765338BB}"/>
                </a:ext>
              </a:extLst>
            </p:cNvPr>
            <p:cNvGrpSpPr/>
            <p:nvPr/>
          </p:nvGrpSpPr>
          <p:grpSpPr>
            <a:xfrm>
              <a:off x="5324140" y="1066686"/>
              <a:ext cx="1002761" cy="181023"/>
              <a:chOff x="4848139" y="1066686"/>
              <a:chExt cx="1002761" cy="181023"/>
            </a:xfrm>
          </p:grpSpPr>
          <p:cxnSp>
            <p:nvCxnSpPr>
              <p:cNvPr id="22" name="Straight Arrow Connector 21">
                <a:extLst>
                  <a:ext uri="{FF2B5EF4-FFF2-40B4-BE49-F238E27FC236}">
                    <a16:creationId xmlns:a16="http://schemas.microsoft.com/office/drawing/2014/main" id="{85CA84B5-ED07-F82E-BE7C-841629E59065}"/>
                  </a:ext>
                </a:extLst>
              </p:cNvPr>
              <p:cNvCxnSpPr/>
              <p:nvPr/>
            </p:nvCxnSpPr>
            <p:spPr bwMode="auto">
              <a:xfrm>
                <a:off x="4848139" y="1084979"/>
                <a:ext cx="1002761"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24DB29DC-F399-B448-642E-6B4129EFBBF8}"/>
                  </a:ext>
                </a:extLst>
              </p:cNvPr>
              <p:cNvCxnSpPr/>
              <p:nvPr/>
            </p:nvCxnSpPr>
            <p:spPr bwMode="auto">
              <a:xfrm flipV="1">
                <a:off x="4942180" y="1066686"/>
                <a:ext cx="406155" cy="18102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Group 13">
              <a:extLst>
                <a:ext uri="{FF2B5EF4-FFF2-40B4-BE49-F238E27FC236}">
                  <a16:creationId xmlns:a16="http://schemas.microsoft.com/office/drawing/2014/main" id="{41B7484C-9A64-B0AF-C383-B3A8CCC4EC92}"/>
                </a:ext>
              </a:extLst>
            </p:cNvPr>
            <p:cNvGrpSpPr/>
            <p:nvPr/>
          </p:nvGrpSpPr>
          <p:grpSpPr>
            <a:xfrm>
              <a:off x="6658940" y="889317"/>
              <a:ext cx="815068" cy="376685"/>
              <a:chOff x="6176847" y="889317"/>
              <a:chExt cx="815068" cy="376685"/>
            </a:xfrm>
          </p:grpSpPr>
          <p:cxnSp>
            <p:nvCxnSpPr>
              <p:cNvPr id="19" name="Straight Arrow Connector 18">
                <a:extLst>
                  <a:ext uri="{FF2B5EF4-FFF2-40B4-BE49-F238E27FC236}">
                    <a16:creationId xmlns:a16="http://schemas.microsoft.com/office/drawing/2014/main" id="{A1E21121-8536-3CDF-1A96-28CFACBB4FE6}"/>
                  </a:ext>
                </a:extLst>
              </p:cNvPr>
              <p:cNvCxnSpPr/>
              <p:nvPr/>
            </p:nvCxnSpPr>
            <p:spPr bwMode="auto">
              <a:xfrm>
                <a:off x="6176847" y="1066686"/>
                <a:ext cx="408913" cy="12499"/>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DFC62423-BFB9-BDB6-8501-9C6E3EA9910A}"/>
                  </a:ext>
                </a:extLst>
              </p:cNvPr>
              <p:cNvCxnSpPr/>
              <p:nvPr/>
            </p:nvCxnSpPr>
            <p:spPr bwMode="auto">
              <a:xfrm flipV="1">
                <a:off x="6585760" y="889317"/>
                <a:ext cx="406155" cy="18102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18D843DF-C609-1E49-CC0B-C60DC7CBE87F}"/>
                  </a:ext>
                </a:extLst>
              </p:cNvPr>
              <p:cNvCxnSpPr/>
              <p:nvPr/>
            </p:nvCxnSpPr>
            <p:spPr bwMode="auto">
              <a:xfrm>
                <a:off x="6574792" y="1084979"/>
                <a:ext cx="406155" cy="181023"/>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TextBox 14">
              <a:extLst>
                <a:ext uri="{FF2B5EF4-FFF2-40B4-BE49-F238E27FC236}">
                  <a16:creationId xmlns:a16="http://schemas.microsoft.com/office/drawing/2014/main" id="{4DA54EC8-921A-0CC4-2AE4-A984FA4FAA41}"/>
                </a:ext>
              </a:extLst>
            </p:cNvPr>
            <p:cNvSpPr txBox="1"/>
            <p:nvPr/>
          </p:nvSpPr>
          <p:spPr>
            <a:xfrm>
              <a:off x="2262999" y="1288583"/>
              <a:ext cx="1928001" cy="527067"/>
            </a:xfrm>
            <a:prstGeom prst="rect">
              <a:avLst/>
            </a:prstGeom>
            <a:noFill/>
            <a:ln w="12700">
              <a:noFill/>
            </a:ln>
          </p:spPr>
          <p:txBody>
            <a:bodyPr wrap="square" lIns="0" tIns="0" rIns="0" bIns="34290" rtlCol="0">
              <a:spAutoFit/>
            </a:bodyPr>
            <a:lstStyle/>
            <a:p>
              <a:pPr algn="ctr"/>
              <a:r>
                <a:rPr lang="en-US" sz="1600" dirty="0"/>
                <a:t>Pointwise operation: multiply, sum</a:t>
              </a:r>
              <a:endParaRPr lang="en-US" sz="1600" baseline="30000" dirty="0"/>
            </a:p>
          </p:txBody>
        </p:sp>
        <p:sp>
          <p:nvSpPr>
            <p:cNvPr id="16" name="TextBox 15">
              <a:extLst>
                <a:ext uri="{FF2B5EF4-FFF2-40B4-BE49-F238E27FC236}">
                  <a16:creationId xmlns:a16="http://schemas.microsoft.com/office/drawing/2014/main" id="{5C75B9E5-B505-7A2D-6288-12564368EE17}"/>
                </a:ext>
              </a:extLst>
            </p:cNvPr>
            <p:cNvSpPr txBox="1"/>
            <p:nvPr/>
          </p:nvSpPr>
          <p:spPr>
            <a:xfrm>
              <a:off x="4114800" y="1288583"/>
              <a:ext cx="1108987" cy="527067"/>
            </a:xfrm>
            <a:prstGeom prst="rect">
              <a:avLst/>
            </a:prstGeom>
            <a:noFill/>
            <a:ln w="12700">
              <a:noFill/>
            </a:ln>
          </p:spPr>
          <p:txBody>
            <a:bodyPr wrap="square" lIns="0" tIns="0" rIns="0" bIns="34290" rtlCol="0">
              <a:spAutoFit/>
            </a:bodyPr>
            <a:lstStyle/>
            <a:p>
              <a:pPr algn="ctr"/>
              <a:r>
                <a:rPr lang="en-US" sz="1600" dirty="0"/>
                <a:t>Vector transfer</a:t>
              </a:r>
              <a:endParaRPr lang="en-US" sz="1600" baseline="30000" dirty="0"/>
            </a:p>
          </p:txBody>
        </p:sp>
        <p:sp>
          <p:nvSpPr>
            <p:cNvPr id="17" name="TextBox 16">
              <a:extLst>
                <a:ext uri="{FF2B5EF4-FFF2-40B4-BE49-F238E27FC236}">
                  <a16:creationId xmlns:a16="http://schemas.microsoft.com/office/drawing/2014/main" id="{3A6B26B7-D008-4E8D-2579-535CCC628B46}"/>
                </a:ext>
              </a:extLst>
            </p:cNvPr>
            <p:cNvSpPr txBox="1"/>
            <p:nvPr/>
          </p:nvSpPr>
          <p:spPr>
            <a:xfrm>
              <a:off x="5223788" y="1288583"/>
              <a:ext cx="1228890" cy="280846"/>
            </a:xfrm>
            <a:prstGeom prst="rect">
              <a:avLst/>
            </a:prstGeom>
            <a:noFill/>
            <a:ln w="12700">
              <a:noFill/>
            </a:ln>
          </p:spPr>
          <p:txBody>
            <a:bodyPr wrap="square" lIns="0" tIns="0" rIns="0" bIns="34290" rtlCol="0">
              <a:spAutoFit/>
            </a:bodyPr>
            <a:lstStyle/>
            <a:p>
              <a:pPr algn="ctr"/>
              <a:r>
                <a:rPr lang="en-US" sz="1600" dirty="0"/>
                <a:t>Concatenate</a:t>
              </a:r>
              <a:endParaRPr lang="en-US" sz="1600" baseline="30000" dirty="0"/>
            </a:p>
          </p:txBody>
        </p:sp>
        <p:sp>
          <p:nvSpPr>
            <p:cNvPr id="18" name="TextBox 17">
              <a:extLst>
                <a:ext uri="{FF2B5EF4-FFF2-40B4-BE49-F238E27FC236}">
                  <a16:creationId xmlns:a16="http://schemas.microsoft.com/office/drawing/2014/main" id="{02026BA8-94AA-60CB-3F7C-4286B59C7446}"/>
                </a:ext>
              </a:extLst>
            </p:cNvPr>
            <p:cNvSpPr txBox="1"/>
            <p:nvPr/>
          </p:nvSpPr>
          <p:spPr>
            <a:xfrm>
              <a:off x="6531097" y="1288583"/>
              <a:ext cx="1108987" cy="280846"/>
            </a:xfrm>
            <a:prstGeom prst="rect">
              <a:avLst/>
            </a:prstGeom>
            <a:noFill/>
            <a:ln w="12700">
              <a:noFill/>
            </a:ln>
          </p:spPr>
          <p:txBody>
            <a:bodyPr wrap="square" lIns="0" tIns="0" rIns="0" bIns="34290" rtlCol="0">
              <a:spAutoFit/>
            </a:bodyPr>
            <a:lstStyle/>
            <a:p>
              <a:pPr algn="ctr"/>
              <a:r>
                <a:rPr lang="en-US" sz="1600" dirty="0"/>
                <a:t>Copy</a:t>
              </a:r>
              <a:endParaRPr lang="en-US" sz="1600" baseline="30000" dirty="0"/>
            </a:p>
          </p:txBody>
        </p:sp>
      </p:grpSp>
    </p:spTree>
    <p:extLst>
      <p:ext uri="{BB962C8B-B14F-4D97-AF65-F5344CB8AC3E}">
        <p14:creationId xmlns:p14="http://schemas.microsoft.com/office/powerpoint/2010/main" val="3395429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979D4-2EC4-09F3-FBF9-2315A204EF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59F6C-F862-BEFE-22F7-91E095652D04}"/>
              </a:ext>
            </a:extLst>
          </p:cNvPr>
          <p:cNvSpPr>
            <a:spLocks noGrp="1"/>
          </p:cNvSpPr>
          <p:nvPr>
            <p:ph type="title"/>
          </p:nvPr>
        </p:nvSpPr>
        <p:spPr/>
        <p:txBody>
          <a:bodyPr/>
          <a:lstStyle/>
          <a:p>
            <a:r>
              <a:rPr lang="en-US" dirty="0"/>
              <a:t>The Core Idea Behind LSTMs</a:t>
            </a:r>
          </a:p>
        </p:txBody>
      </p:sp>
      <p:sp>
        <p:nvSpPr>
          <p:cNvPr id="3" name="Content Placeholder 2">
            <a:extLst>
              <a:ext uri="{FF2B5EF4-FFF2-40B4-BE49-F238E27FC236}">
                <a16:creationId xmlns:a16="http://schemas.microsoft.com/office/drawing/2014/main" id="{E7365F4A-757F-3B46-603C-BC69D463BF2A}"/>
              </a:ext>
            </a:extLst>
          </p:cNvPr>
          <p:cNvSpPr>
            <a:spLocks noGrp="1"/>
          </p:cNvSpPr>
          <p:nvPr>
            <p:ph sz="half" idx="2"/>
          </p:nvPr>
        </p:nvSpPr>
        <p:spPr>
          <a:xfrm>
            <a:off x="392644" y="1059708"/>
            <a:ext cx="8251328" cy="859608"/>
          </a:xfrm>
        </p:spPr>
        <p:txBody>
          <a:bodyPr/>
          <a:lstStyle/>
          <a:p>
            <a:r>
              <a:rPr lang="en-US" dirty="0"/>
              <a:t>The key to LSTMs is the cell state, the horizontal line running through the top of the diagram.</a:t>
            </a:r>
          </a:p>
          <a:p>
            <a:r>
              <a:rPr lang="en-US" dirty="0"/>
              <a:t>The cell state is kind of like a conveyor belt. </a:t>
            </a:r>
          </a:p>
        </p:txBody>
      </p:sp>
      <p:sp>
        <p:nvSpPr>
          <p:cNvPr id="10" name="Content Placeholder 9">
            <a:extLst>
              <a:ext uri="{FF2B5EF4-FFF2-40B4-BE49-F238E27FC236}">
                <a16:creationId xmlns:a16="http://schemas.microsoft.com/office/drawing/2014/main" id="{C322C7A4-A4DA-B6B7-FE30-DD22166A2BED}"/>
              </a:ext>
            </a:extLst>
          </p:cNvPr>
          <p:cNvSpPr>
            <a:spLocks noGrp="1"/>
          </p:cNvSpPr>
          <p:nvPr>
            <p:ph sz="half" idx="10"/>
          </p:nvPr>
        </p:nvSpPr>
        <p:spPr>
          <a:xfrm>
            <a:off x="432721" y="2202736"/>
            <a:ext cx="3692010" cy="1797901"/>
          </a:xfrm>
        </p:spPr>
        <p:txBody>
          <a:bodyPr/>
          <a:lstStyle/>
          <a:p>
            <a:r>
              <a:rPr lang="en-US" dirty="0"/>
              <a:t>It runs straight down the entire chain, with only some minor linear interactions. </a:t>
            </a:r>
          </a:p>
          <a:p>
            <a:r>
              <a:rPr lang="en-US" dirty="0"/>
              <a:t>It’s very easy for information to just flow along it unchanged.</a:t>
            </a:r>
          </a:p>
          <a:p>
            <a:endParaRPr lang="en-US" dirty="0"/>
          </a:p>
        </p:txBody>
      </p:sp>
      <p:grpSp>
        <p:nvGrpSpPr>
          <p:cNvPr id="9" name="Group 8">
            <a:extLst>
              <a:ext uri="{FF2B5EF4-FFF2-40B4-BE49-F238E27FC236}">
                <a16:creationId xmlns:a16="http://schemas.microsoft.com/office/drawing/2014/main" id="{1C6A2B25-2844-A812-AB76-EABE06770359}"/>
              </a:ext>
            </a:extLst>
          </p:cNvPr>
          <p:cNvGrpSpPr/>
          <p:nvPr/>
        </p:nvGrpSpPr>
        <p:grpSpPr>
          <a:xfrm>
            <a:off x="4755354" y="2100673"/>
            <a:ext cx="3415686" cy="2484348"/>
            <a:chOff x="184428" y="2325209"/>
            <a:chExt cx="3415686" cy="2484348"/>
          </a:xfrm>
        </p:grpSpPr>
        <p:sp>
          <p:nvSpPr>
            <p:cNvPr id="141" name="Rectangle 140">
              <a:extLst>
                <a:ext uri="{FF2B5EF4-FFF2-40B4-BE49-F238E27FC236}">
                  <a16:creationId xmlns:a16="http://schemas.microsoft.com/office/drawing/2014/main" id="{A0C1B227-DF9B-4B73-6125-42E1E06402C8}"/>
                </a:ext>
              </a:extLst>
            </p:cNvPr>
            <p:cNvSpPr/>
            <p:nvPr/>
          </p:nvSpPr>
          <p:spPr bwMode="auto">
            <a:xfrm>
              <a:off x="808873" y="2849607"/>
              <a:ext cx="2116936"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142" name="TextBox 141">
              <a:extLst>
                <a:ext uri="{FF2B5EF4-FFF2-40B4-BE49-F238E27FC236}">
                  <a16:creationId xmlns:a16="http://schemas.microsoft.com/office/drawing/2014/main" id="{0838007A-168D-A0F5-F0DC-487578687F28}"/>
                </a:ext>
              </a:extLst>
            </p:cNvPr>
            <p:cNvSpPr txBox="1"/>
            <p:nvPr/>
          </p:nvSpPr>
          <p:spPr>
            <a:xfrm>
              <a:off x="722200" y="4519943"/>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X</a:t>
              </a:r>
              <a:r>
                <a:rPr lang="en-US" sz="1600" baseline="30000" dirty="0">
                  <a:solidFill>
                    <a:schemeClr val="bg1">
                      <a:lumMod val="75000"/>
                    </a:schemeClr>
                  </a:solidFill>
                </a:rPr>
                <a:t>&lt;t-1&gt;</a:t>
              </a:r>
            </a:p>
          </p:txBody>
        </p:sp>
        <p:sp>
          <p:nvSpPr>
            <p:cNvPr id="143" name="TextBox 142">
              <a:extLst>
                <a:ext uri="{FF2B5EF4-FFF2-40B4-BE49-F238E27FC236}">
                  <a16:creationId xmlns:a16="http://schemas.microsoft.com/office/drawing/2014/main" id="{BAE1879F-47D4-43BF-38CB-756FF342459A}"/>
                </a:ext>
              </a:extLst>
            </p:cNvPr>
            <p:cNvSpPr txBox="1"/>
            <p:nvPr/>
          </p:nvSpPr>
          <p:spPr>
            <a:xfrm>
              <a:off x="208239" y="3777115"/>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&lt;t-1&gt;</a:t>
              </a:r>
            </a:p>
          </p:txBody>
        </p:sp>
        <p:sp>
          <p:nvSpPr>
            <p:cNvPr id="144" name="TextBox 143">
              <a:extLst>
                <a:ext uri="{FF2B5EF4-FFF2-40B4-BE49-F238E27FC236}">
                  <a16:creationId xmlns:a16="http://schemas.microsoft.com/office/drawing/2014/main" id="{ABAC80B2-833C-0B90-5E77-6E483DBAABDB}"/>
                </a:ext>
              </a:extLst>
            </p:cNvPr>
            <p:cNvSpPr txBox="1"/>
            <p:nvPr/>
          </p:nvSpPr>
          <p:spPr>
            <a:xfrm>
              <a:off x="2380847" y="2325209"/>
              <a:ext cx="600172" cy="327013"/>
            </a:xfrm>
            <a:prstGeom prst="rect">
              <a:avLst/>
            </a:prstGeom>
            <a:noFill/>
            <a:ln w="12700">
              <a:noFill/>
            </a:ln>
          </p:spPr>
          <p:txBody>
            <a:bodyPr wrap="square" lIns="0" tIns="45720" rIns="0" bIns="34290" rtlCol="0" anchor="ctr" anchorCtr="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&lt;t-1&gt;</a:t>
              </a:r>
            </a:p>
          </p:txBody>
        </p:sp>
        <p:cxnSp>
          <p:nvCxnSpPr>
            <p:cNvPr id="145" name="Straight Arrow Connector 144">
              <a:extLst>
                <a:ext uri="{FF2B5EF4-FFF2-40B4-BE49-F238E27FC236}">
                  <a16:creationId xmlns:a16="http://schemas.microsoft.com/office/drawing/2014/main" id="{55275CA1-0D78-B03A-8D46-0F5372192D2E}"/>
                </a:ext>
              </a:extLst>
            </p:cNvPr>
            <p:cNvCxnSpPr/>
            <p:nvPr/>
          </p:nvCxnSpPr>
          <p:spPr bwMode="auto">
            <a:xfrm flipV="1">
              <a:off x="975010" y="4056332"/>
              <a:ext cx="0" cy="45056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a:extLst>
                <a:ext uri="{FF2B5EF4-FFF2-40B4-BE49-F238E27FC236}">
                  <a16:creationId xmlns:a16="http://schemas.microsoft.com/office/drawing/2014/main" id="{DDC809E4-B3EB-E70F-05ED-D57E71E424F4}"/>
                </a:ext>
              </a:extLst>
            </p:cNvPr>
            <p:cNvCxnSpPr/>
            <p:nvPr/>
          </p:nvCxnSpPr>
          <p:spPr bwMode="auto">
            <a:xfrm flipH="1" flipV="1">
              <a:off x="2694948" y="3121215"/>
              <a:ext cx="0" cy="917004"/>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a:extLst>
                <a:ext uri="{FF2B5EF4-FFF2-40B4-BE49-F238E27FC236}">
                  <a16:creationId xmlns:a16="http://schemas.microsoft.com/office/drawing/2014/main" id="{6C04AA0F-C7C5-B1F9-FAC6-05FA8EC88AFD}"/>
                </a:ext>
              </a:extLst>
            </p:cNvPr>
            <p:cNvCxnSpPr/>
            <p:nvPr/>
          </p:nvCxnSpPr>
          <p:spPr bwMode="auto">
            <a:xfrm flipH="1" flipV="1">
              <a:off x="1733898" y="3153918"/>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Arrow Connector 148">
              <a:extLst>
                <a:ext uri="{FF2B5EF4-FFF2-40B4-BE49-F238E27FC236}">
                  <a16:creationId xmlns:a16="http://schemas.microsoft.com/office/drawing/2014/main" id="{F752ECAE-EF9E-CD53-777E-A42DA555AE40}"/>
                </a:ext>
              </a:extLst>
            </p:cNvPr>
            <p:cNvCxnSpPr/>
            <p:nvPr/>
          </p:nvCxnSpPr>
          <p:spPr bwMode="auto">
            <a:xfrm flipH="1" flipV="1">
              <a:off x="2692164" y="2595179"/>
              <a:ext cx="0" cy="41647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TextBox 149">
              <a:extLst>
                <a:ext uri="{FF2B5EF4-FFF2-40B4-BE49-F238E27FC236}">
                  <a16:creationId xmlns:a16="http://schemas.microsoft.com/office/drawing/2014/main" id="{87BB4593-476F-CAE2-00F2-9FC7780455B2}"/>
                </a:ext>
              </a:extLst>
            </p:cNvPr>
            <p:cNvSpPr txBox="1"/>
            <p:nvPr/>
          </p:nvSpPr>
          <p:spPr>
            <a:xfrm>
              <a:off x="1541359" y="3775998"/>
              <a:ext cx="365204"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cxnSp>
          <p:nvCxnSpPr>
            <p:cNvPr id="152" name="Straight Arrow Connector 151">
              <a:extLst>
                <a:ext uri="{FF2B5EF4-FFF2-40B4-BE49-F238E27FC236}">
                  <a16:creationId xmlns:a16="http://schemas.microsoft.com/office/drawing/2014/main" id="{82BEE9B9-A8CE-5282-BB2F-1708E838619A}"/>
                </a:ext>
              </a:extLst>
            </p:cNvPr>
            <p:cNvCxnSpPr/>
            <p:nvPr/>
          </p:nvCxnSpPr>
          <p:spPr bwMode="auto">
            <a:xfrm flipV="1">
              <a:off x="789221" y="4054595"/>
              <a:ext cx="1161226"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Straight Arrow Connector 152">
              <a:extLst>
                <a:ext uri="{FF2B5EF4-FFF2-40B4-BE49-F238E27FC236}">
                  <a16:creationId xmlns:a16="http://schemas.microsoft.com/office/drawing/2014/main" id="{E4CEBB92-2022-6A5F-AEB8-F337CD5914AE}"/>
                </a:ext>
              </a:extLst>
            </p:cNvPr>
            <p:cNvCxnSpPr/>
            <p:nvPr/>
          </p:nvCxnSpPr>
          <p:spPr bwMode="auto">
            <a:xfrm>
              <a:off x="184428" y="4056333"/>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a:extLst>
                <a:ext uri="{FF2B5EF4-FFF2-40B4-BE49-F238E27FC236}">
                  <a16:creationId xmlns:a16="http://schemas.microsoft.com/office/drawing/2014/main" id="{C4E5876C-F2A7-4D5D-9173-7D415E7047B0}"/>
                </a:ext>
              </a:extLst>
            </p:cNvPr>
            <p:cNvCxnSpPr/>
            <p:nvPr/>
          </p:nvCxnSpPr>
          <p:spPr bwMode="auto">
            <a:xfrm>
              <a:off x="205452" y="3076007"/>
              <a:ext cx="611197"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a:extLst>
                <a:ext uri="{FF2B5EF4-FFF2-40B4-BE49-F238E27FC236}">
                  <a16:creationId xmlns:a16="http://schemas.microsoft.com/office/drawing/2014/main" id="{78F9605A-DDA2-F717-7774-DB566633DB5E}"/>
                </a:ext>
              </a:extLst>
            </p:cNvPr>
            <p:cNvCxnSpPr/>
            <p:nvPr/>
          </p:nvCxnSpPr>
          <p:spPr bwMode="auto">
            <a:xfrm flipV="1">
              <a:off x="805471" y="3076007"/>
              <a:ext cx="1520414" cy="2447"/>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a:extLst>
                <a:ext uri="{FF2B5EF4-FFF2-40B4-BE49-F238E27FC236}">
                  <a16:creationId xmlns:a16="http://schemas.microsoft.com/office/drawing/2014/main" id="{13C4317E-3C34-9712-EFFC-1CB4058AF155}"/>
                </a:ext>
              </a:extLst>
            </p:cNvPr>
            <p:cNvCxnSpPr/>
            <p:nvPr/>
          </p:nvCxnSpPr>
          <p:spPr bwMode="auto">
            <a:xfrm>
              <a:off x="2325885" y="3076007"/>
              <a:ext cx="584420" cy="5923"/>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 name="Oval 156">
              <a:extLst>
                <a:ext uri="{FF2B5EF4-FFF2-40B4-BE49-F238E27FC236}">
                  <a16:creationId xmlns:a16="http://schemas.microsoft.com/office/drawing/2014/main" id="{EB016B63-E9F0-82C5-4AB2-F2D40928638E}"/>
                </a:ext>
              </a:extLst>
            </p:cNvPr>
            <p:cNvSpPr/>
            <p:nvPr/>
          </p:nvSpPr>
          <p:spPr bwMode="auto">
            <a:xfrm>
              <a:off x="1631914" y="3516082"/>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158" name="Connector: Elbow 157">
              <a:extLst>
                <a:ext uri="{FF2B5EF4-FFF2-40B4-BE49-F238E27FC236}">
                  <a16:creationId xmlns:a16="http://schemas.microsoft.com/office/drawing/2014/main" id="{DF643BF6-51F9-7D5B-95E1-1A336A0E6095}"/>
                </a:ext>
              </a:extLst>
            </p:cNvPr>
            <p:cNvCxnSpPr/>
            <p:nvPr/>
          </p:nvCxnSpPr>
          <p:spPr bwMode="auto">
            <a:xfrm rot="10800000" flipH="1">
              <a:off x="1825425" y="3628554"/>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Connector: Elbow 158">
              <a:extLst>
                <a:ext uri="{FF2B5EF4-FFF2-40B4-BE49-F238E27FC236}">
                  <a16:creationId xmlns:a16="http://schemas.microsoft.com/office/drawing/2014/main" id="{FBFBFB7C-9580-11E9-415B-5E2DF051CAEA}"/>
                </a:ext>
              </a:extLst>
            </p:cNvPr>
            <p:cNvCxnSpPr/>
            <p:nvPr/>
          </p:nvCxnSpPr>
          <p:spPr bwMode="auto">
            <a:xfrm rot="10800000" flipH="1">
              <a:off x="1097010" y="3627051"/>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Oval 159">
              <a:extLst>
                <a:ext uri="{FF2B5EF4-FFF2-40B4-BE49-F238E27FC236}">
                  <a16:creationId xmlns:a16="http://schemas.microsoft.com/office/drawing/2014/main" id="{5020D1C9-2370-04A8-4D55-4E524C20E831}"/>
                </a:ext>
              </a:extLst>
            </p:cNvPr>
            <p:cNvSpPr/>
            <p:nvPr/>
          </p:nvSpPr>
          <p:spPr bwMode="auto">
            <a:xfrm>
              <a:off x="929309" y="2971114"/>
              <a:ext cx="201168" cy="201168"/>
            </a:xfrm>
            <a:prstGeom prst="ellipse">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X</a:t>
              </a:r>
            </a:p>
          </p:txBody>
        </p:sp>
        <p:cxnSp>
          <p:nvCxnSpPr>
            <p:cNvPr id="161" name="Straight Arrow Connector 160">
              <a:extLst>
                <a:ext uri="{FF2B5EF4-FFF2-40B4-BE49-F238E27FC236}">
                  <a16:creationId xmlns:a16="http://schemas.microsoft.com/office/drawing/2014/main" id="{F3FCE83C-7514-1B2F-CD1B-E5F778A490C9}"/>
                </a:ext>
              </a:extLst>
            </p:cNvPr>
            <p:cNvCxnSpPr/>
            <p:nvPr/>
          </p:nvCxnSpPr>
          <p:spPr bwMode="auto">
            <a:xfrm flipH="1" flipV="1">
              <a:off x="1029893" y="3152303"/>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61">
              <a:extLst>
                <a:ext uri="{FF2B5EF4-FFF2-40B4-BE49-F238E27FC236}">
                  <a16:creationId xmlns:a16="http://schemas.microsoft.com/office/drawing/2014/main" id="{11155A24-A6B8-90DB-F780-BEE65F3404B2}"/>
                </a:ext>
              </a:extLst>
            </p:cNvPr>
            <p:cNvCxnSpPr/>
            <p:nvPr/>
          </p:nvCxnSpPr>
          <p:spPr bwMode="auto">
            <a:xfrm flipV="1">
              <a:off x="2401494" y="4050338"/>
              <a:ext cx="524313"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2">
              <a:extLst>
                <a:ext uri="{FF2B5EF4-FFF2-40B4-BE49-F238E27FC236}">
                  <a16:creationId xmlns:a16="http://schemas.microsoft.com/office/drawing/2014/main" id="{C5D0254A-ADE9-5383-2269-51893CD26914}"/>
                </a:ext>
              </a:extLst>
            </p:cNvPr>
            <p:cNvCxnSpPr/>
            <p:nvPr/>
          </p:nvCxnSpPr>
          <p:spPr bwMode="auto">
            <a:xfrm flipH="1" flipV="1">
              <a:off x="2425356" y="3078454"/>
              <a:ext cx="0" cy="97938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Oval 163">
              <a:extLst>
                <a:ext uri="{FF2B5EF4-FFF2-40B4-BE49-F238E27FC236}">
                  <a16:creationId xmlns:a16="http://schemas.microsoft.com/office/drawing/2014/main" id="{841A8169-0BD0-52C2-AB5F-46F85D58ED91}"/>
                </a:ext>
              </a:extLst>
            </p:cNvPr>
            <p:cNvSpPr/>
            <p:nvPr/>
          </p:nvSpPr>
          <p:spPr bwMode="auto">
            <a:xfrm>
              <a:off x="2340579" y="3514069"/>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sp>
          <p:nvSpPr>
            <p:cNvPr id="165" name="TextBox 164">
              <a:extLst>
                <a:ext uri="{FF2B5EF4-FFF2-40B4-BE49-F238E27FC236}">
                  <a16:creationId xmlns:a16="http://schemas.microsoft.com/office/drawing/2014/main" id="{4756F729-95FC-9AAA-3BF4-4A7BF91AAE75}"/>
                </a:ext>
              </a:extLst>
            </p:cNvPr>
            <p:cNvSpPr txBox="1"/>
            <p:nvPr/>
          </p:nvSpPr>
          <p:spPr>
            <a:xfrm>
              <a:off x="880431" y="3772233"/>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166" name="TextBox 165">
              <a:extLst>
                <a:ext uri="{FF2B5EF4-FFF2-40B4-BE49-F238E27FC236}">
                  <a16:creationId xmlns:a16="http://schemas.microsoft.com/office/drawing/2014/main" id="{F4F37F82-FF79-F538-B126-CBD8F75D232F}"/>
                </a:ext>
              </a:extLst>
            </p:cNvPr>
            <p:cNvSpPr txBox="1"/>
            <p:nvPr/>
          </p:nvSpPr>
          <p:spPr>
            <a:xfrm>
              <a:off x="1211179" y="3775998"/>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167" name="TextBox 166">
              <a:extLst>
                <a:ext uri="{FF2B5EF4-FFF2-40B4-BE49-F238E27FC236}">
                  <a16:creationId xmlns:a16="http://schemas.microsoft.com/office/drawing/2014/main" id="{70B08C5D-A39E-A199-DDF9-CA857BD0ECAD}"/>
                </a:ext>
              </a:extLst>
            </p:cNvPr>
            <p:cNvSpPr txBox="1"/>
            <p:nvPr/>
          </p:nvSpPr>
          <p:spPr>
            <a:xfrm>
              <a:off x="1956705" y="3786637"/>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168" name="TextBox 167">
              <a:extLst>
                <a:ext uri="{FF2B5EF4-FFF2-40B4-BE49-F238E27FC236}">
                  <a16:creationId xmlns:a16="http://schemas.microsoft.com/office/drawing/2014/main" id="{DB7C9243-7548-AC19-895E-8261DBD1FCA0}"/>
                </a:ext>
              </a:extLst>
            </p:cNvPr>
            <p:cNvSpPr txBox="1"/>
            <p:nvPr/>
          </p:nvSpPr>
          <p:spPr>
            <a:xfrm>
              <a:off x="2230384" y="3199025"/>
              <a:ext cx="365204"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169" name="Oval 168">
              <a:extLst>
                <a:ext uri="{FF2B5EF4-FFF2-40B4-BE49-F238E27FC236}">
                  <a16:creationId xmlns:a16="http://schemas.microsoft.com/office/drawing/2014/main" id="{7490BD08-0E90-B94C-6ACB-C7A47E5E5A23}"/>
                </a:ext>
              </a:extLst>
            </p:cNvPr>
            <p:cNvSpPr/>
            <p:nvPr/>
          </p:nvSpPr>
          <p:spPr bwMode="auto">
            <a:xfrm>
              <a:off x="1639768" y="2971114"/>
              <a:ext cx="201168" cy="201168"/>
            </a:xfrm>
            <a:prstGeom prst="ellipse">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a:t>
              </a:r>
            </a:p>
          </p:txBody>
        </p:sp>
        <p:sp>
          <p:nvSpPr>
            <p:cNvPr id="171" name="TextBox 170">
              <a:extLst>
                <a:ext uri="{FF2B5EF4-FFF2-40B4-BE49-F238E27FC236}">
                  <a16:creationId xmlns:a16="http://schemas.microsoft.com/office/drawing/2014/main" id="{2EC16A52-2F83-2667-6B7E-650355DE3CBF}"/>
                </a:ext>
              </a:extLst>
            </p:cNvPr>
            <p:cNvSpPr txBox="1"/>
            <p:nvPr/>
          </p:nvSpPr>
          <p:spPr>
            <a:xfrm>
              <a:off x="216312" y="2815536"/>
              <a:ext cx="600172" cy="289614"/>
            </a:xfrm>
            <a:prstGeom prst="rect">
              <a:avLst/>
            </a:prstGeom>
            <a:noFill/>
            <a:ln w="12700">
              <a:solidFill>
                <a:schemeClr val="bg1">
                  <a:lumMod val="75000"/>
                </a:schemeClr>
              </a:solidFill>
            </a:ln>
          </p:spPr>
          <p:txBody>
            <a:bodyPr wrap="square" lIns="0" tIns="0" rIns="0" bIns="34290" rtlCol="0">
              <a:spAutoFit/>
            </a:bodyPr>
            <a:lstStyle/>
            <a:p>
              <a:pPr algn="ctr"/>
              <a:r>
                <a:rPr lang="en-US" sz="1600" dirty="0"/>
                <a:t>C</a:t>
              </a:r>
              <a:r>
                <a:rPr lang="en-US" sz="1600" baseline="30000" dirty="0"/>
                <a:t>&lt;t-1&gt;</a:t>
              </a:r>
            </a:p>
          </p:txBody>
        </p:sp>
        <p:cxnSp>
          <p:nvCxnSpPr>
            <p:cNvPr id="4" name="Straight Arrow Connector 3">
              <a:extLst>
                <a:ext uri="{FF2B5EF4-FFF2-40B4-BE49-F238E27FC236}">
                  <a16:creationId xmlns:a16="http://schemas.microsoft.com/office/drawing/2014/main" id="{96A5492C-2DD8-C78F-97A5-E054C65E3C35}"/>
                </a:ext>
              </a:extLst>
            </p:cNvPr>
            <p:cNvCxnSpPr/>
            <p:nvPr/>
          </p:nvCxnSpPr>
          <p:spPr bwMode="auto">
            <a:xfrm>
              <a:off x="2921597" y="3080963"/>
              <a:ext cx="611197"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a:extLst>
                <a:ext uri="{FF2B5EF4-FFF2-40B4-BE49-F238E27FC236}">
                  <a16:creationId xmlns:a16="http://schemas.microsoft.com/office/drawing/2014/main" id="{EA08038E-66D4-D161-BCC4-4A447C30A981}"/>
                </a:ext>
              </a:extLst>
            </p:cNvPr>
            <p:cNvSpPr txBox="1"/>
            <p:nvPr/>
          </p:nvSpPr>
          <p:spPr>
            <a:xfrm>
              <a:off x="2943221" y="2794169"/>
              <a:ext cx="600172" cy="289614"/>
            </a:xfrm>
            <a:prstGeom prst="rect">
              <a:avLst/>
            </a:prstGeom>
            <a:noFill/>
            <a:ln w="12700">
              <a:noFill/>
            </a:ln>
          </p:spPr>
          <p:txBody>
            <a:bodyPr wrap="square" lIns="0" tIns="0" rIns="0" bIns="34290" rtlCol="0">
              <a:spAutoFit/>
            </a:bodyPr>
            <a:lstStyle/>
            <a:p>
              <a:pPr algn="ctr"/>
              <a:r>
                <a:rPr lang="en-US" sz="1600" dirty="0"/>
                <a:t>C</a:t>
              </a:r>
              <a:r>
                <a:rPr lang="en-US" sz="1600" baseline="30000" dirty="0"/>
                <a:t>&lt;t&gt;</a:t>
              </a:r>
            </a:p>
          </p:txBody>
        </p:sp>
        <p:cxnSp>
          <p:nvCxnSpPr>
            <p:cNvPr id="6" name="Straight Arrow Connector 5">
              <a:extLst>
                <a:ext uri="{FF2B5EF4-FFF2-40B4-BE49-F238E27FC236}">
                  <a16:creationId xmlns:a16="http://schemas.microsoft.com/office/drawing/2014/main" id="{5C8A5851-1926-AECB-3BD4-A36565AD9067}"/>
                </a:ext>
              </a:extLst>
            </p:cNvPr>
            <p:cNvCxnSpPr/>
            <p:nvPr/>
          </p:nvCxnSpPr>
          <p:spPr bwMode="auto">
            <a:xfrm>
              <a:off x="2926422" y="4047779"/>
              <a:ext cx="673692"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D6FC7231-C7FA-1C23-0F61-767736FAE336}"/>
                </a:ext>
              </a:extLst>
            </p:cNvPr>
            <p:cNvSpPr txBox="1"/>
            <p:nvPr/>
          </p:nvSpPr>
          <p:spPr>
            <a:xfrm>
              <a:off x="2959520" y="3719269"/>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grpSp>
    </p:spTree>
    <p:extLst>
      <p:ext uri="{BB962C8B-B14F-4D97-AF65-F5344CB8AC3E}">
        <p14:creationId xmlns:p14="http://schemas.microsoft.com/office/powerpoint/2010/main" val="2336425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FC7D1-8EB1-EA49-3B12-6002C9B72C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A4DA9-316C-B2EB-59CE-8030EDF7A4A4}"/>
              </a:ext>
            </a:extLst>
          </p:cNvPr>
          <p:cNvSpPr>
            <a:spLocks noGrp="1"/>
          </p:cNvSpPr>
          <p:nvPr>
            <p:ph type="title"/>
          </p:nvPr>
        </p:nvSpPr>
        <p:spPr>
          <a:xfrm>
            <a:off x="2743200" y="285750"/>
            <a:ext cx="5373682" cy="490538"/>
          </a:xfrm>
        </p:spPr>
        <p:txBody>
          <a:bodyPr/>
          <a:lstStyle/>
          <a:p>
            <a:r>
              <a:rPr lang="en-US" dirty="0"/>
              <a:t>Gates</a:t>
            </a:r>
          </a:p>
        </p:txBody>
      </p:sp>
      <p:sp>
        <p:nvSpPr>
          <p:cNvPr id="3" name="Content Placeholder 2">
            <a:extLst>
              <a:ext uri="{FF2B5EF4-FFF2-40B4-BE49-F238E27FC236}">
                <a16:creationId xmlns:a16="http://schemas.microsoft.com/office/drawing/2014/main" id="{4D5C15B8-518A-4C7F-8264-B8557F1EDAE9}"/>
              </a:ext>
            </a:extLst>
          </p:cNvPr>
          <p:cNvSpPr>
            <a:spLocks noGrp="1"/>
          </p:cNvSpPr>
          <p:nvPr>
            <p:ph sz="half" idx="2"/>
          </p:nvPr>
        </p:nvSpPr>
        <p:spPr>
          <a:xfrm>
            <a:off x="249559" y="972238"/>
            <a:ext cx="8343778" cy="859608"/>
          </a:xfrm>
        </p:spPr>
        <p:txBody>
          <a:bodyPr/>
          <a:lstStyle/>
          <a:p>
            <a:r>
              <a:rPr lang="en-US" dirty="0"/>
              <a:t>The LSTM does have the ability to remove or add information to the cell state, carefully regulated by structures called </a:t>
            </a:r>
            <a:r>
              <a:rPr lang="en-US" b="1" i="1" dirty="0"/>
              <a:t>gates</a:t>
            </a:r>
            <a:r>
              <a:rPr lang="en-US" dirty="0"/>
              <a:t>.</a:t>
            </a:r>
          </a:p>
          <a:p>
            <a:r>
              <a:rPr lang="en-US" dirty="0"/>
              <a:t>Gates are a way to optionally let information through. </a:t>
            </a:r>
          </a:p>
          <a:p>
            <a:r>
              <a:rPr lang="en-US" dirty="0"/>
              <a:t>They are composed out of a sigmoid neural net layer and a pointwise multiplication operation.</a:t>
            </a:r>
          </a:p>
        </p:txBody>
      </p:sp>
      <p:sp>
        <p:nvSpPr>
          <p:cNvPr id="10" name="Content Placeholder 9">
            <a:extLst>
              <a:ext uri="{FF2B5EF4-FFF2-40B4-BE49-F238E27FC236}">
                <a16:creationId xmlns:a16="http://schemas.microsoft.com/office/drawing/2014/main" id="{6182C254-0C25-407A-07B1-A8D8A6710C50}"/>
              </a:ext>
            </a:extLst>
          </p:cNvPr>
          <p:cNvSpPr>
            <a:spLocks noGrp="1"/>
          </p:cNvSpPr>
          <p:nvPr>
            <p:ph sz="half" idx="10"/>
          </p:nvPr>
        </p:nvSpPr>
        <p:spPr>
          <a:xfrm>
            <a:off x="235081" y="2568895"/>
            <a:ext cx="6241920" cy="1559479"/>
          </a:xfrm>
        </p:spPr>
        <p:txBody>
          <a:bodyPr/>
          <a:lstStyle/>
          <a:p>
            <a:r>
              <a:rPr lang="en-US" dirty="0"/>
              <a:t>The sigmoid layer outputs numbers between zero and one, describing how much of each component should be let through.</a:t>
            </a:r>
          </a:p>
          <a:p>
            <a:r>
              <a:rPr lang="en-US" dirty="0"/>
              <a:t> A value of zero means “let nothing through,” while a value of one means “let everything through!”</a:t>
            </a:r>
          </a:p>
          <a:p>
            <a:r>
              <a:rPr lang="en-US" dirty="0"/>
              <a:t>An LSTM has three of these gates, to protect and control the cell state.</a:t>
            </a:r>
          </a:p>
        </p:txBody>
      </p:sp>
      <p:grpSp>
        <p:nvGrpSpPr>
          <p:cNvPr id="14" name="Group 13">
            <a:extLst>
              <a:ext uri="{FF2B5EF4-FFF2-40B4-BE49-F238E27FC236}">
                <a16:creationId xmlns:a16="http://schemas.microsoft.com/office/drawing/2014/main" id="{4948DAE8-348F-95B1-4279-E4CA221901A8}"/>
              </a:ext>
            </a:extLst>
          </p:cNvPr>
          <p:cNvGrpSpPr/>
          <p:nvPr/>
        </p:nvGrpSpPr>
        <p:grpSpPr>
          <a:xfrm>
            <a:off x="6973881" y="2662834"/>
            <a:ext cx="1143001" cy="1371600"/>
            <a:chOff x="6474823" y="3006520"/>
            <a:chExt cx="790515" cy="1105889"/>
          </a:xfrm>
        </p:grpSpPr>
        <p:cxnSp>
          <p:nvCxnSpPr>
            <p:cNvPr id="8" name="Straight Arrow Connector 7">
              <a:extLst>
                <a:ext uri="{FF2B5EF4-FFF2-40B4-BE49-F238E27FC236}">
                  <a16:creationId xmlns:a16="http://schemas.microsoft.com/office/drawing/2014/main" id="{9D003E95-1CA4-E373-21C0-A40AF558989D}"/>
                </a:ext>
              </a:extLst>
            </p:cNvPr>
            <p:cNvCxnSpPr/>
            <p:nvPr/>
          </p:nvCxnSpPr>
          <p:spPr bwMode="auto">
            <a:xfrm>
              <a:off x="6474823" y="3113860"/>
              <a:ext cx="790515" cy="0"/>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Oval 10">
              <a:extLst>
                <a:ext uri="{FF2B5EF4-FFF2-40B4-BE49-F238E27FC236}">
                  <a16:creationId xmlns:a16="http://schemas.microsoft.com/office/drawing/2014/main" id="{AD955A1F-C2E5-6039-516B-CBF125125827}"/>
                </a:ext>
              </a:extLst>
            </p:cNvPr>
            <p:cNvSpPr/>
            <p:nvPr/>
          </p:nvSpPr>
          <p:spPr bwMode="auto">
            <a:xfrm>
              <a:off x="6764681" y="3006520"/>
              <a:ext cx="201168" cy="201168"/>
            </a:xfrm>
            <a:prstGeom prst="ellipse">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Tahoma" pitchFamily="34" charset="0"/>
                </a:rPr>
                <a:t>X</a:t>
              </a:r>
            </a:p>
          </p:txBody>
        </p:sp>
        <p:cxnSp>
          <p:nvCxnSpPr>
            <p:cNvPr id="12" name="Straight Arrow Connector 11">
              <a:extLst>
                <a:ext uri="{FF2B5EF4-FFF2-40B4-BE49-F238E27FC236}">
                  <a16:creationId xmlns:a16="http://schemas.microsoft.com/office/drawing/2014/main" id="{8FA3350E-4325-665A-3829-102AFC630657}"/>
                </a:ext>
              </a:extLst>
            </p:cNvPr>
            <p:cNvCxnSpPr/>
            <p:nvPr/>
          </p:nvCxnSpPr>
          <p:spPr bwMode="auto">
            <a:xfrm flipH="1" flipV="1">
              <a:off x="6865265" y="3187709"/>
              <a:ext cx="0" cy="92470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7169D9DB-A67B-FA7C-96E3-79FE003BB883}"/>
                </a:ext>
              </a:extLst>
            </p:cNvPr>
            <p:cNvSpPr txBox="1"/>
            <p:nvPr/>
          </p:nvSpPr>
          <p:spPr>
            <a:xfrm>
              <a:off x="6715803" y="3530680"/>
              <a:ext cx="293578" cy="213099"/>
            </a:xfrm>
            <a:prstGeom prst="rect">
              <a:avLst/>
            </a:prstGeom>
            <a:solidFill>
              <a:srgbClr val="FFC000"/>
            </a:solidFill>
            <a:ln>
              <a:solidFill>
                <a:schemeClr val="tx1"/>
              </a:solidFill>
            </a:ln>
          </p:spPr>
          <p:txBody>
            <a:bodyPr wrap="square" lIns="9144" tIns="9144" rIns="9144" bIns="9144" rtlCol="0" anchor="ctr" anchorCtr="0">
              <a:spAutoFit/>
            </a:bodyPr>
            <a:lstStyle/>
            <a:p>
              <a:pPr algn="ctr"/>
              <a:r>
                <a:rPr lang="el-GR" sz="2000" dirty="0"/>
                <a:t>σ</a:t>
              </a:r>
              <a:endParaRPr lang="en-US" sz="2000" dirty="0"/>
            </a:p>
          </p:txBody>
        </p:sp>
      </p:grpSp>
    </p:spTree>
    <p:extLst>
      <p:ext uri="{BB962C8B-B14F-4D97-AF65-F5344CB8AC3E}">
        <p14:creationId xmlns:p14="http://schemas.microsoft.com/office/powerpoint/2010/main" val="2158453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7B14F-37C7-5E0D-B40E-84D15AEA0A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A7FC97-7710-0D3D-E6A8-43992115FC72}"/>
              </a:ext>
            </a:extLst>
          </p:cNvPr>
          <p:cNvSpPr>
            <a:spLocks noGrp="1"/>
          </p:cNvSpPr>
          <p:nvPr>
            <p:ph type="title"/>
          </p:nvPr>
        </p:nvSpPr>
        <p:spPr>
          <a:xfrm>
            <a:off x="1393827" y="285750"/>
            <a:ext cx="7292971" cy="490538"/>
          </a:xfrm>
        </p:spPr>
        <p:txBody>
          <a:bodyPr/>
          <a:lstStyle/>
          <a:p>
            <a:r>
              <a:rPr lang="en-US" dirty="0"/>
              <a:t>Step-by-Step LSTM Walk Through: C</a:t>
            </a:r>
            <a:r>
              <a:rPr lang="en-US" sz="3200" baseline="30000" dirty="0">
                <a:solidFill>
                  <a:srgbClr val="002060"/>
                </a:solidFill>
              </a:rPr>
              <a:t>&lt;t-1&gt;</a:t>
            </a:r>
            <a:endParaRPr lang="en-US" dirty="0">
              <a:solidFill>
                <a:srgbClr val="002060"/>
              </a:solidFill>
            </a:endParaRPr>
          </a:p>
        </p:txBody>
      </p:sp>
      <p:sp>
        <p:nvSpPr>
          <p:cNvPr id="3" name="Content Placeholder 2">
            <a:extLst>
              <a:ext uri="{FF2B5EF4-FFF2-40B4-BE49-F238E27FC236}">
                <a16:creationId xmlns:a16="http://schemas.microsoft.com/office/drawing/2014/main" id="{8789A1B1-31D3-8FF8-4649-86FD318F5855}"/>
              </a:ext>
            </a:extLst>
          </p:cNvPr>
          <p:cNvSpPr>
            <a:spLocks noGrp="1"/>
          </p:cNvSpPr>
          <p:nvPr>
            <p:ph idx="1"/>
          </p:nvPr>
        </p:nvSpPr>
        <p:spPr>
          <a:xfrm>
            <a:off x="138913" y="810359"/>
            <a:ext cx="8866174" cy="2005586"/>
          </a:xfrm>
        </p:spPr>
        <p:txBody>
          <a:bodyPr/>
          <a:lstStyle/>
          <a:p>
            <a:r>
              <a:rPr lang="en-US" sz="1800" dirty="0"/>
              <a:t>The first step in our LSTM is to decide what information we’re going to throw away from the cell state. </a:t>
            </a:r>
          </a:p>
          <a:p>
            <a:r>
              <a:rPr lang="en-US" sz="1800" dirty="0"/>
              <a:t>This decision is made by a sigmoid layer called the “forget gate layer.” It looks at Ŷ</a:t>
            </a:r>
            <a:r>
              <a:rPr lang="en-US" sz="1800" baseline="30000" dirty="0"/>
              <a:t>&lt;t-1&gt;</a:t>
            </a:r>
            <a:r>
              <a:rPr lang="en-US" sz="1800" dirty="0"/>
              <a:t> and Ŷ</a:t>
            </a:r>
            <a:r>
              <a:rPr lang="en-US" sz="1800" baseline="30000" dirty="0"/>
              <a:t>&lt;t&gt;</a:t>
            </a:r>
            <a:r>
              <a:rPr lang="en-US" sz="1800" dirty="0"/>
              <a:t>, and outputs a number between 0 and 1 for each number in the cell state C</a:t>
            </a:r>
            <a:r>
              <a:rPr lang="en-US" sz="1800" baseline="30000" dirty="0"/>
              <a:t>&lt;t-1&gt;</a:t>
            </a:r>
            <a:r>
              <a:rPr lang="en-US" sz="1800" dirty="0"/>
              <a:t>. </a:t>
            </a:r>
          </a:p>
          <a:p>
            <a:r>
              <a:rPr lang="en-US" sz="1800" dirty="0"/>
              <a:t>The output of 1 represents “completely keep this” while the 0 represents “completely get rid of this.”</a:t>
            </a:r>
          </a:p>
        </p:txBody>
      </p:sp>
      <p:graphicFrame>
        <p:nvGraphicFramePr>
          <p:cNvPr id="13" name="Object 12">
            <a:extLst>
              <a:ext uri="{FF2B5EF4-FFF2-40B4-BE49-F238E27FC236}">
                <a16:creationId xmlns:a16="http://schemas.microsoft.com/office/drawing/2014/main" id="{BBCA2FB6-0F5A-D951-3635-BFD9937A0444}"/>
              </a:ext>
            </a:extLst>
          </p:cNvPr>
          <p:cNvGraphicFramePr>
            <a:graphicFrameLocks noChangeAspect="1"/>
          </p:cNvGraphicFramePr>
          <p:nvPr>
            <p:extLst>
              <p:ext uri="{D42A27DB-BD31-4B8C-83A1-F6EECF244321}">
                <p14:modId xmlns:p14="http://schemas.microsoft.com/office/powerpoint/2010/main" val="2354688805"/>
              </p:ext>
            </p:extLst>
          </p:nvPr>
        </p:nvGraphicFramePr>
        <p:xfrm>
          <a:off x="5181600" y="3279775"/>
          <a:ext cx="3435350" cy="492125"/>
        </p:xfrm>
        <a:graphic>
          <a:graphicData uri="http://schemas.openxmlformats.org/presentationml/2006/ole">
            <mc:AlternateContent xmlns:mc="http://schemas.openxmlformats.org/markup-compatibility/2006">
              <mc:Choice xmlns:v="urn:schemas-microsoft-com:vml" Requires="v">
                <p:oleObj name="Equation" r:id="rId2" imgW="2133360" imgH="304560" progId="Equation.DSMT4">
                  <p:embed/>
                </p:oleObj>
              </mc:Choice>
              <mc:Fallback>
                <p:oleObj name="Equation" r:id="rId2" imgW="2133360" imgH="304560" progId="Equation.DSMT4">
                  <p:embed/>
                  <p:pic>
                    <p:nvPicPr>
                      <p:cNvPr id="0" name=""/>
                      <p:cNvPicPr/>
                      <p:nvPr/>
                    </p:nvPicPr>
                    <p:blipFill>
                      <a:blip r:embed="rId3"/>
                      <a:stretch>
                        <a:fillRect/>
                      </a:stretch>
                    </p:blipFill>
                    <p:spPr>
                      <a:xfrm>
                        <a:off x="5181600" y="3279775"/>
                        <a:ext cx="3435350" cy="492125"/>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33EA18B0-CB33-ADEA-A43D-D81240C341AF}"/>
              </a:ext>
            </a:extLst>
          </p:cNvPr>
          <p:cNvGrpSpPr/>
          <p:nvPr/>
        </p:nvGrpSpPr>
        <p:grpSpPr>
          <a:xfrm>
            <a:off x="1393827" y="2711954"/>
            <a:ext cx="3415686" cy="2126746"/>
            <a:chOff x="1393827" y="2711954"/>
            <a:chExt cx="3415686" cy="2126746"/>
          </a:xfrm>
        </p:grpSpPr>
        <p:sp>
          <p:nvSpPr>
            <p:cNvPr id="9" name="Rectangle 8">
              <a:extLst>
                <a:ext uri="{FF2B5EF4-FFF2-40B4-BE49-F238E27FC236}">
                  <a16:creationId xmlns:a16="http://schemas.microsoft.com/office/drawing/2014/main" id="{F7935D35-600B-1B73-7931-AA2F9A4B0FAF}"/>
                </a:ext>
              </a:extLst>
            </p:cNvPr>
            <p:cNvSpPr/>
            <p:nvPr/>
          </p:nvSpPr>
          <p:spPr bwMode="auto">
            <a:xfrm>
              <a:off x="2018272" y="3065663"/>
              <a:ext cx="2116936"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10" name="TextBox 9">
              <a:extLst>
                <a:ext uri="{FF2B5EF4-FFF2-40B4-BE49-F238E27FC236}">
                  <a16:creationId xmlns:a16="http://schemas.microsoft.com/office/drawing/2014/main" id="{340E741A-298E-333E-0FD1-3641A23BC08F}"/>
                </a:ext>
              </a:extLst>
            </p:cNvPr>
            <p:cNvSpPr txBox="1"/>
            <p:nvPr/>
          </p:nvSpPr>
          <p:spPr>
            <a:xfrm>
              <a:off x="1547569" y="4549086"/>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&lt;t-1&gt;</a:t>
              </a:r>
            </a:p>
          </p:txBody>
        </p:sp>
        <p:sp>
          <p:nvSpPr>
            <p:cNvPr id="14" name="TextBox 13">
              <a:extLst>
                <a:ext uri="{FF2B5EF4-FFF2-40B4-BE49-F238E27FC236}">
                  <a16:creationId xmlns:a16="http://schemas.microsoft.com/office/drawing/2014/main" id="{D9AF67B3-1822-AB70-22E5-E8194487525F}"/>
                </a:ext>
              </a:extLst>
            </p:cNvPr>
            <p:cNvSpPr txBox="1"/>
            <p:nvPr/>
          </p:nvSpPr>
          <p:spPr>
            <a:xfrm>
              <a:off x="1417638" y="3993171"/>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&lt;t-1&gt;</a:t>
              </a:r>
            </a:p>
          </p:txBody>
        </p:sp>
        <p:sp>
          <p:nvSpPr>
            <p:cNvPr id="15" name="TextBox 14">
              <a:extLst>
                <a:ext uri="{FF2B5EF4-FFF2-40B4-BE49-F238E27FC236}">
                  <a16:creationId xmlns:a16="http://schemas.microsoft.com/office/drawing/2014/main" id="{B25CBE48-BF42-1999-3E0F-3F0E538574BF}"/>
                </a:ext>
              </a:extLst>
            </p:cNvPr>
            <p:cNvSpPr txBox="1"/>
            <p:nvPr/>
          </p:nvSpPr>
          <p:spPr>
            <a:xfrm>
              <a:off x="3249892" y="2711954"/>
              <a:ext cx="600172" cy="327013"/>
            </a:xfrm>
            <a:prstGeom prst="rect">
              <a:avLst/>
            </a:prstGeom>
            <a:noFill/>
            <a:ln w="12700">
              <a:noFill/>
            </a:ln>
          </p:spPr>
          <p:txBody>
            <a:bodyPr wrap="square" lIns="0" tIns="45720" rIns="0" bIns="34290" rtlCol="0" anchor="ctr" anchorCtr="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16" name="Straight Arrow Connector 15">
              <a:extLst>
                <a:ext uri="{FF2B5EF4-FFF2-40B4-BE49-F238E27FC236}">
                  <a16:creationId xmlns:a16="http://schemas.microsoft.com/office/drawing/2014/main" id="{7B0EF220-EF2B-ADF8-3CB9-B149EAA23390}"/>
                </a:ext>
              </a:extLst>
            </p:cNvPr>
            <p:cNvCxnSpPr/>
            <p:nvPr/>
          </p:nvCxnSpPr>
          <p:spPr bwMode="auto">
            <a:xfrm flipV="1">
              <a:off x="2131554" y="4272388"/>
              <a:ext cx="0" cy="45056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29242C48-0BA6-70D6-96FA-F59717EAC45C}"/>
                </a:ext>
              </a:extLst>
            </p:cNvPr>
            <p:cNvCxnSpPr/>
            <p:nvPr/>
          </p:nvCxnSpPr>
          <p:spPr bwMode="auto">
            <a:xfrm flipH="1" flipV="1">
              <a:off x="3904347" y="3337271"/>
              <a:ext cx="0" cy="917004"/>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A96D01AA-0A86-1897-1647-FA29014CFB96}"/>
                </a:ext>
              </a:extLst>
            </p:cNvPr>
            <p:cNvCxnSpPr/>
            <p:nvPr/>
          </p:nvCxnSpPr>
          <p:spPr bwMode="auto">
            <a:xfrm flipH="1" flipV="1">
              <a:off x="2943297" y="3369974"/>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182C5E26-331C-4ADA-3599-5CF0F5007365}"/>
                </a:ext>
              </a:extLst>
            </p:cNvPr>
            <p:cNvCxnSpPr/>
            <p:nvPr/>
          </p:nvCxnSpPr>
          <p:spPr bwMode="auto">
            <a:xfrm flipH="1" flipV="1">
              <a:off x="3901563" y="2811235"/>
              <a:ext cx="0" cy="41647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5D4741DD-1F52-504A-4B3B-E626FB26288F}"/>
                </a:ext>
              </a:extLst>
            </p:cNvPr>
            <p:cNvSpPr txBox="1"/>
            <p:nvPr/>
          </p:nvSpPr>
          <p:spPr>
            <a:xfrm>
              <a:off x="2750758" y="3992054"/>
              <a:ext cx="365204"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cxnSp>
          <p:nvCxnSpPr>
            <p:cNvPr id="21" name="Straight Arrow Connector 20">
              <a:extLst>
                <a:ext uri="{FF2B5EF4-FFF2-40B4-BE49-F238E27FC236}">
                  <a16:creationId xmlns:a16="http://schemas.microsoft.com/office/drawing/2014/main" id="{EE960EF7-0E57-A6DC-EBDC-1B1F8D42ADC2}"/>
                </a:ext>
              </a:extLst>
            </p:cNvPr>
            <p:cNvCxnSpPr/>
            <p:nvPr/>
          </p:nvCxnSpPr>
          <p:spPr bwMode="auto">
            <a:xfrm flipV="1">
              <a:off x="1998620" y="4270651"/>
              <a:ext cx="1161226"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53535A94-DEFE-CB2F-DF8D-DF1176B884BB}"/>
                </a:ext>
              </a:extLst>
            </p:cNvPr>
            <p:cNvCxnSpPr/>
            <p:nvPr/>
          </p:nvCxnSpPr>
          <p:spPr bwMode="auto">
            <a:xfrm>
              <a:off x="1393827" y="4272389"/>
              <a:ext cx="611197"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49CB716B-EA1C-9724-8B09-87BC9088BD97}"/>
                </a:ext>
              </a:extLst>
            </p:cNvPr>
            <p:cNvCxnSpPr/>
            <p:nvPr/>
          </p:nvCxnSpPr>
          <p:spPr bwMode="auto">
            <a:xfrm>
              <a:off x="1414851" y="3292063"/>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D14F1164-631C-CCC3-2A1A-1591DFC650CB}"/>
                </a:ext>
              </a:extLst>
            </p:cNvPr>
            <p:cNvCxnSpPr/>
            <p:nvPr/>
          </p:nvCxnSpPr>
          <p:spPr bwMode="auto">
            <a:xfrm flipV="1">
              <a:off x="2014870" y="3292063"/>
              <a:ext cx="1520414" cy="244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a:extLst>
                <a:ext uri="{FF2B5EF4-FFF2-40B4-BE49-F238E27FC236}">
                  <a16:creationId xmlns:a16="http://schemas.microsoft.com/office/drawing/2014/main" id="{2FE0C299-11E1-BBAB-327E-74EBFB33252F}"/>
                </a:ext>
              </a:extLst>
            </p:cNvPr>
            <p:cNvCxnSpPr/>
            <p:nvPr/>
          </p:nvCxnSpPr>
          <p:spPr bwMode="auto">
            <a:xfrm>
              <a:off x="3535284" y="3292063"/>
              <a:ext cx="584420" cy="592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Oval 25">
              <a:extLst>
                <a:ext uri="{FF2B5EF4-FFF2-40B4-BE49-F238E27FC236}">
                  <a16:creationId xmlns:a16="http://schemas.microsoft.com/office/drawing/2014/main" id="{C9EA4A0A-9C12-C0E3-3600-DEDFFB2E8647}"/>
                </a:ext>
              </a:extLst>
            </p:cNvPr>
            <p:cNvSpPr/>
            <p:nvPr/>
          </p:nvSpPr>
          <p:spPr bwMode="auto">
            <a:xfrm>
              <a:off x="2841313" y="3732138"/>
              <a:ext cx="201168" cy="201168"/>
            </a:xfrm>
            <a:prstGeom prst="ellipse">
              <a:avLst/>
            </a:prstGeom>
            <a:solidFill>
              <a:schemeClr val="accent2">
                <a:lumMod val="20000"/>
                <a:lumOff val="80000"/>
              </a:schemeClr>
            </a:solidFill>
            <a:ln w="1905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27" name="Connector: Elbow 26">
              <a:extLst>
                <a:ext uri="{FF2B5EF4-FFF2-40B4-BE49-F238E27FC236}">
                  <a16:creationId xmlns:a16="http://schemas.microsoft.com/office/drawing/2014/main" id="{BC68DA2C-ACE8-DF58-08F1-F8830ADA81E7}"/>
                </a:ext>
              </a:extLst>
            </p:cNvPr>
            <p:cNvCxnSpPr/>
            <p:nvPr/>
          </p:nvCxnSpPr>
          <p:spPr bwMode="auto">
            <a:xfrm rot="10800000" flipH="1">
              <a:off x="3034824" y="3844610"/>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onnector: Elbow 27">
              <a:extLst>
                <a:ext uri="{FF2B5EF4-FFF2-40B4-BE49-F238E27FC236}">
                  <a16:creationId xmlns:a16="http://schemas.microsoft.com/office/drawing/2014/main" id="{C1F1E866-1C53-6654-A10F-9ED61051B2AF}"/>
                </a:ext>
              </a:extLst>
            </p:cNvPr>
            <p:cNvCxnSpPr/>
            <p:nvPr/>
          </p:nvCxnSpPr>
          <p:spPr bwMode="auto">
            <a:xfrm rot="10800000" flipH="1">
              <a:off x="2306409" y="3843107"/>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Oval 28">
              <a:extLst>
                <a:ext uri="{FF2B5EF4-FFF2-40B4-BE49-F238E27FC236}">
                  <a16:creationId xmlns:a16="http://schemas.microsoft.com/office/drawing/2014/main" id="{657ED809-9E54-D7FE-99F9-B4620F834B3A}"/>
                </a:ext>
              </a:extLst>
            </p:cNvPr>
            <p:cNvSpPr/>
            <p:nvPr/>
          </p:nvSpPr>
          <p:spPr bwMode="auto">
            <a:xfrm>
              <a:off x="2138708" y="3187170"/>
              <a:ext cx="201168" cy="201168"/>
            </a:xfrm>
            <a:prstGeom prst="ellipse">
              <a:avLst/>
            </a:prstGeom>
            <a:solidFill>
              <a:schemeClr val="accent2">
                <a:lumMod val="20000"/>
                <a:lumOff val="80000"/>
              </a:schemeClr>
            </a:solidFill>
            <a:ln w="1905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30" name="Straight Arrow Connector 29">
              <a:extLst>
                <a:ext uri="{FF2B5EF4-FFF2-40B4-BE49-F238E27FC236}">
                  <a16:creationId xmlns:a16="http://schemas.microsoft.com/office/drawing/2014/main" id="{41A4DE5E-0516-527E-C80C-B84DF8C4DD76}"/>
                </a:ext>
              </a:extLst>
            </p:cNvPr>
            <p:cNvCxnSpPr/>
            <p:nvPr/>
          </p:nvCxnSpPr>
          <p:spPr bwMode="auto">
            <a:xfrm flipH="1" flipV="1">
              <a:off x="2239292" y="3360925"/>
              <a:ext cx="0" cy="92470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63B59ACC-E8D9-4C72-E1B4-0F07A3ED79F2}"/>
                </a:ext>
              </a:extLst>
            </p:cNvPr>
            <p:cNvCxnSpPr/>
            <p:nvPr/>
          </p:nvCxnSpPr>
          <p:spPr bwMode="auto">
            <a:xfrm flipV="1">
              <a:off x="3610893" y="4266394"/>
              <a:ext cx="524313"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4DEC2F7F-731A-E4FA-5015-78149D55D281}"/>
                </a:ext>
              </a:extLst>
            </p:cNvPr>
            <p:cNvCxnSpPr/>
            <p:nvPr/>
          </p:nvCxnSpPr>
          <p:spPr bwMode="auto">
            <a:xfrm flipH="1" flipV="1">
              <a:off x="3634755" y="3294510"/>
              <a:ext cx="0" cy="97938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Oval 32">
              <a:extLst>
                <a:ext uri="{FF2B5EF4-FFF2-40B4-BE49-F238E27FC236}">
                  <a16:creationId xmlns:a16="http://schemas.microsoft.com/office/drawing/2014/main" id="{DB58BAC2-AC52-BD98-016D-B614D5916EA3}"/>
                </a:ext>
              </a:extLst>
            </p:cNvPr>
            <p:cNvSpPr/>
            <p:nvPr/>
          </p:nvSpPr>
          <p:spPr bwMode="auto">
            <a:xfrm>
              <a:off x="3549978" y="3730125"/>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sp>
          <p:nvSpPr>
            <p:cNvPr id="34" name="TextBox 33">
              <a:extLst>
                <a:ext uri="{FF2B5EF4-FFF2-40B4-BE49-F238E27FC236}">
                  <a16:creationId xmlns:a16="http://schemas.microsoft.com/office/drawing/2014/main" id="{CD48FE48-FEDE-30CF-3778-D330363AF460}"/>
                </a:ext>
              </a:extLst>
            </p:cNvPr>
            <p:cNvSpPr txBox="1"/>
            <p:nvPr/>
          </p:nvSpPr>
          <p:spPr>
            <a:xfrm>
              <a:off x="2097606" y="3777064"/>
              <a:ext cx="293578" cy="276999"/>
            </a:xfrm>
            <a:prstGeom prst="rect">
              <a:avLst/>
            </a:prstGeom>
            <a:solidFill>
              <a:srgbClr val="FFE9A3"/>
            </a:solidFill>
            <a:ln>
              <a:solidFill>
                <a:schemeClr val="tx1"/>
              </a:solidFill>
            </a:ln>
          </p:spPr>
          <p:txBody>
            <a:bodyPr wrap="square" lIns="9144" tIns="0" rIns="9144" bIns="0" rtlCol="0" anchor="ctr" anchorCtr="0">
              <a:spAutoFit/>
            </a:bodyPr>
            <a:lstStyle/>
            <a:p>
              <a:pPr algn="ctr"/>
              <a:r>
                <a:rPr lang="el-GR" dirty="0"/>
                <a:t>σ</a:t>
              </a:r>
              <a:endParaRPr lang="en-US" dirty="0"/>
            </a:p>
          </p:txBody>
        </p:sp>
        <p:sp>
          <p:nvSpPr>
            <p:cNvPr id="35" name="TextBox 34">
              <a:extLst>
                <a:ext uri="{FF2B5EF4-FFF2-40B4-BE49-F238E27FC236}">
                  <a16:creationId xmlns:a16="http://schemas.microsoft.com/office/drawing/2014/main" id="{DDAAEAAF-390B-DDEE-8D57-48D0E67529F2}"/>
                </a:ext>
              </a:extLst>
            </p:cNvPr>
            <p:cNvSpPr txBox="1"/>
            <p:nvPr/>
          </p:nvSpPr>
          <p:spPr>
            <a:xfrm>
              <a:off x="2420578" y="3992054"/>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36" name="TextBox 35">
              <a:extLst>
                <a:ext uri="{FF2B5EF4-FFF2-40B4-BE49-F238E27FC236}">
                  <a16:creationId xmlns:a16="http://schemas.microsoft.com/office/drawing/2014/main" id="{1885CD87-86F3-5CC1-31FA-4AD67330B2C3}"/>
                </a:ext>
              </a:extLst>
            </p:cNvPr>
            <p:cNvSpPr txBox="1"/>
            <p:nvPr/>
          </p:nvSpPr>
          <p:spPr>
            <a:xfrm>
              <a:off x="3166104" y="4002693"/>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37" name="TextBox 36">
              <a:extLst>
                <a:ext uri="{FF2B5EF4-FFF2-40B4-BE49-F238E27FC236}">
                  <a16:creationId xmlns:a16="http://schemas.microsoft.com/office/drawing/2014/main" id="{5A4AD5EA-B9AD-68FE-AFCA-E1D5391D3406}"/>
                </a:ext>
              </a:extLst>
            </p:cNvPr>
            <p:cNvSpPr txBox="1"/>
            <p:nvPr/>
          </p:nvSpPr>
          <p:spPr>
            <a:xfrm>
              <a:off x="3439783" y="3415081"/>
              <a:ext cx="365204" cy="203133"/>
            </a:xfrm>
            <a:prstGeom prst="rect">
              <a:avLst/>
            </a:prstGeom>
            <a:solidFill>
              <a:schemeClr val="accent2">
                <a:lumMod val="20000"/>
                <a:lumOff val="80000"/>
              </a:schemeClr>
            </a:solidFill>
            <a:ln w="19050">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38" name="Oval 37">
              <a:extLst>
                <a:ext uri="{FF2B5EF4-FFF2-40B4-BE49-F238E27FC236}">
                  <a16:creationId xmlns:a16="http://schemas.microsoft.com/office/drawing/2014/main" id="{F939C0AA-1D5D-FD66-3CE3-C33293D145AD}"/>
                </a:ext>
              </a:extLst>
            </p:cNvPr>
            <p:cNvSpPr/>
            <p:nvPr/>
          </p:nvSpPr>
          <p:spPr bwMode="auto">
            <a:xfrm>
              <a:off x="2849167" y="3187170"/>
              <a:ext cx="201168" cy="201168"/>
            </a:xfrm>
            <a:prstGeom prst="ellipse">
              <a:avLst/>
            </a:prstGeom>
            <a:solidFill>
              <a:schemeClr val="accent2">
                <a:lumMod val="20000"/>
                <a:lumOff val="80000"/>
              </a:schemeClr>
            </a:solidFill>
            <a:ln w="1905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a:t>
              </a:r>
            </a:p>
          </p:txBody>
        </p:sp>
        <p:sp>
          <p:nvSpPr>
            <p:cNvPr id="39" name="TextBox 38">
              <a:extLst>
                <a:ext uri="{FF2B5EF4-FFF2-40B4-BE49-F238E27FC236}">
                  <a16:creationId xmlns:a16="http://schemas.microsoft.com/office/drawing/2014/main" id="{3DB3B5A9-E121-02A7-535C-76F64E25CBF6}"/>
                </a:ext>
              </a:extLst>
            </p:cNvPr>
            <p:cNvSpPr txBox="1"/>
            <p:nvPr/>
          </p:nvSpPr>
          <p:spPr>
            <a:xfrm>
              <a:off x="1425711" y="3031592"/>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&lt;t-1&gt;</a:t>
              </a:r>
            </a:p>
          </p:txBody>
        </p:sp>
        <p:cxnSp>
          <p:nvCxnSpPr>
            <p:cNvPr id="40" name="Straight Arrow Connector 39">
              <a:extLst>
                <a:ext uri="{FF2B5EF4-FFF2-40B4-BE49-F238E27FC236}">
                  <a16:creationId xmlns:a16="http://schemas.microsoft.com/office/drawing/2014/main" id="{42433827-21B0-5EA0-86EE-19A274B6E984}"/>
                </a:ext>
              </a:extLst>
            </p:cNvPr>
            <p:cNvCxnSpPr/>
            <p:nvPr/>
          </p:nvCxnSpPr>
          <p:spPr bwMode="auto">
            <a:xfrm>
              <a:off x="4130996" y="3297019"/>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a:extLst>
                <a:ext uri="{FF2B5EF4-FFF2-40B4-BE49-F238E27FC236}">
                  <a16:creationId xmlns:a16="http://schemas.microsoft.com/office/drawing/2014/main" id="{0D42202F-F945-8DB2-C54D-77D50328FA65}"/>
                </a:ext>
              </a:extLst>
            </p:cNvPr>
            <p:cNvSpPr txBox="1"/>
            <p:nvPr/>
          </p:nvSpPr>
          <p:spPr>
            <a:xfrm>
              <a:off x="4152620" y="3010225"/>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&lt;t&gt;</a:t>
              </a:r>
            </a:p>
          </p:txBody>
        </p:sp>
        <p:cxnSp>
          <p:nvCxnSpPr>
            <p:cNvPr id="42" name="Straight Arrow Connector 41">
              <a:extLst>
                <a:ext uri="{FF2B5EF4-FFF2-40B4-BE49-F238E27FC236}">
                  <a16:creationId xmlns:a16="http://schemas.microsoft.com/office/drawing/2014/main" id="{E0AB666D-3058-8CCF-54B1-CDB3449CCD24}"/>
                </a:ext>
              </a:extLst>
            </p:cNvPr>
            <p:cNvCxnSpPr/>
            <p:nvPr/>
          </p:nvCxnSpPr>
          <p:spPr bwMode="auto">
            <a:xfrm>
              <a:off x="4135821" y="4263835"/>
              <a:ext cx="673692"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a:extLst>
                <a:ext uri="{FF2B5EF4-FFF2-40B4-BE49-F238E27FC236}">
                  <a16:creationId xmlns:a16="http://schemas.microsoft.com/office/drawing/2014/main" id="{B609E6BE-FD40-778C-E7EB-4188B5C264EB}"/>
                </a:ext>
              </a:extLst>
            </p:cNvPr>
            <p:cNvSpPr txBox="1"/>
            <p:nvPr/>
          </p:nvSpPr>
          <p:spPr>
            <a:xfrm>
              <a:off x="4168919" y="3935325"/>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44" name="Straight Arrow Connector 43">
              <a:extLst>
                <a:ext uri="{FF2B5EF4-FFF2-40B4-BE49-F238E27FC236}">
                  <a16:creationId xmlns:a16="http://schemas.microsoft.com/office/drawing/2014/main" id="{F6A507C6-8660-9F05-3515-8C68E395F748}"/>
                </a:ext>
              </a:extLst>
            </p:cNvPr>
            <p:cNvCxnSpPr/>
            <p:nvPr/>
          </p:nvCxnSpPr>
          <p:spPr bwMode="auto">
            <a:xfrm flipV="1">
              <a:off x="1717724" y="4276024"/>
              <a:ext cx="524313" cy="0"/>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a:extLst>
                <a:ext uri="{FF2B5EF4-FFF2-40B4-BE49-F238E27FC236}">
                  <a16:creationId xmlns:a16="http://schemas.microsoft.com/office/drawing/2014/main" id="{0D4EC22B-5004-4547-2B59-396EDF6C0762}"/>
                </a:ext>
              </a:extLst>
            </p:cNvPr>
            <p:cNvSpPr txBox="1"/>
            <p:nvPr/>
          </p:nvSpPr>
          <p:spPr>
            <a:xfrm>
              <a:off x="2118579" y="3498107"/>
              <a:ext cx="600172" cy="289614"/>
            </a:xfrm>
            <a:prstGeom prst="rect">
              <a:avLst/>
            </a:prstGeom>
            <a:noFill/>
            <a:ln w="12700">
              <a:noFill/>
            </a:ln>
          </p:spPr>
          <p:txBody>
            <a:bodyPr wrap="square" lIns="0" tIns="0" rIns="0" bIns="34290" rtlCol="0">
              <a:spAutoFit/>
            </a:bodyPr>
            <a:lstStyle/>
            <a:p>
              <a:pPr algn="ctr"/>
              <a:r>
                <a:rPr lang="en-US" sz="1600" dirty="0"/>
                <a:t>f</a:t>
              </a:r>
              <a:r>
                <a:rPr lang="en-US" sz="1600" baseline="30000" dirty="0"/>
                <a:t>&lt;t&gt;</a:t>
              </a:r>
            </a:p>
          </p:txBody>
        </p:sp>
      </p:grpSp>
    </p:spTree>
    <p:extLst>
      <p:ext uri="{BB962C8B-B14F-4D97-AF65-F5344CB8AC3E}">
        <p14:creationId xmlns:p14="http://schemas.microsoft.com/office/powerpoint/2010/main" val="2179210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9B296-71B9-8D19-BF74-371A045D2F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26B3C-E9C4-67C7-02F1-2479AC8FC0A5}"/>
              </a:ext>
            </a:extLst>
          </p:cNvPr>
          <p:cNvSpPr>
            <a:spLocks noGrp="1"/>
          </p:cNvSpPr>
          <p:nvPr>
            <p:ph type="title"/>
          </p:nvPr>
        </p:nvSpPr>
        <p:spPr>
          <a:xfrm>
            <a:off x="1317625" y="260570"/>
            <a:ext cx="7369173" cy="490538"/>
          </a:xfrm>
        </p:spPr>
        <p:txBody>
          <a:bodyPr/>
          <a:lstStyle/>
          <a:p>
            <a:r>
              <a:rPr lang="en-US" dirty="0"/>
              <a:t>Step-by-Step LSTM Walk Through: </a:t>
            </a:r>
            <a:r>
              <a:rPr lang="en-US" sz="3200" dirty="0"/>
              <a:t>Ŷ</a:t>
            </a:r>
            <a:r>
              <a:rPr lang="en-US" sz="3200" baseline="30000" dirty="0">
                <a:solidFill>
                  <a:srgbClr val="002060"/>
                </a:solidFill>
              </a:rPr>
              <a:t>&lt;t-1&gt;</a:t>
            </a:r>
            <a:endParaRPr lang="en-US" dirty="0">
              <a:solidFill>
                <a:srgbClr val="002060"/>
              </a:solidFill>
            </a:endParaRPr>
          </a:p>
        </p:txBody>
      </p:sp>
      <p:sp>
        <p:nvSpPr>
          <p:cNvPr id="3" name="Content Placeholder 2">
            <a:extLst>
              <a:ext uri="{FF2B5EF4-FFF2-40B4-BE49-F238E27FC236}">
                <a16:creationId xmlns:a16="http://schemas.microsoft.com/office/drawing/2014/main" id="{CBA19959-71C8-DAD4-3F7D-246A511C6FF0}"/>
              </a:ext>
            </a:extLst>
          </p:cNvPr>
          <p:cNvSpPr>
            <a:spLocks noGrp="1"/>
          </p:cNvSpPr>
          <p:nvPr>
            <p:ph idx="1"/>
          </p:nvPr>
        </p:nvSpPr>
        <p:spPr>
          <a:xfrm>
            <a:off x="429113" y="888416"/>
            <a:ext cx="8251823" cy="3456385"/>
          </a:xfrm>
        </p:spPr>
        <p:txBody>
          <a:bodyPr/>
          <a:lstStyle/>
          <a:p>
            <a:r>
              <a:rPr lang="en-US" dirty="0"/>
              <a:t>Let’s go back to our example of a language model trying to predict the next word based on all the previous ones. </a:t>
            </a:r>
          </a:p>
          <a:p>
            <a:r>
              <a:rPr lang="en-US" dirty="0"/>
              <a:t>In such a problem, the cell state might include the gender of the present subject, so that the correct pronouns can be used. </a:t>
            </a:r>
          </a:p>
          <a:p>
            <a:r>
              <a:rPr lang="en-US" dirty="0"/>
              <a:t>When we see a new subject, we want to forget the gender of the old subject.</a:t>
            </a:r>
          </a:p>
        </p:txBody>
      </p:sp>
      <p:graphicFrame>
        <p:nvGraphicFramePr>
          <p:cNvPr id="44" name="Object 43">
            <a:extLst>
              <a:ext uri="{FF2B5EF4-FFF2-40B4-BE49-F238E27FC236}">
                <a16:creationId xmlns:a16="http://schemas.microsoft.com/office/drawing/2014/main" id="{F12F522F-3828-833F-D9C5-1A1BBF1F01B7}"/>
              </a:ext>
            </a:extLst>
          </p:cNvPr>
          <p:cNvGraphicFramePr>
            <a:graphicFrameLocks noChangeAspect="1"/>
          </p:cNvGraphicFramePr>
          <p:nvPr>
            <p:extLst>
              <p:ext uri="{D42A27DB-BD31-4B8C-83A1-F6EECF244321}">
                <p14:modId xmlns:p14="http://schemas.microsoft.com/office/powerpoint/2010/main" val="2983093245"/>
              </p:ext>
            </p:extLst>
          </p:nvPr>
        </p:nvGraphicFramePr>
        <p:xfrm>
          <a:off x="5181600" y="3279775"/>
          <a:ext cx="3435350" cy="492125"/>
        </p:xfrm>
        <a:graphic>
          <a:graphicData uri="http://schemas.openxmlformats.org/presentationml/2006/ole">
            <mc:AlternateContent xmlns:mc="http://schemas.openxmlformats.org/markup-compatibility/2006">
              <mc:Choice xmlns:v="urn:schemas-microsoft-com:vml" Requires="v">
                <p:oleObj name="Equation" r:id="rId2" imgW="2133360" imgH="304560" progId="Equation.DSMT4">
                  <p:embed/>
                </p:oleObj>
              </mc:Choice>
              <mc:Fallback>
                <p:oleObj name="Equation" r:id="rId2" imgW="2133360" imgH="304560" progId="Equation.DSMT4">
                  <p:embed/>
                  <p:pic>
                    <p:nvPicPr>
                      <p:cNvPr id="13" name="Object 12">
                        <a:extLst>
                          <a:ext uri="{FF2B5EF4-FFF2-40B4-BE49-F238E27FC236}">
                            <a16:creationId xmlns:a16="http://schemas.microsoft.com/office/drawing/2014/main" id="{BBCA2FB6-0F5A-D951-3635-BFD9937A0444}"/>
                          </a:ext>
                        </a:extLst>
                      </p:cNvPr>
                      <p:cNvPicPr/>
                      <p:nvPr/>
                    </p:nvPicPr>
                    <p:blipFill>
                      <a:blip r:embed="rId3"/>
                      <a:stretch>
                        <a:fillRect/>
                      </a:stretch>
                    </p:blipFill>
                    <p:spPr>
                      <a:xfrm>
                        <a:off x="5181600" y="3279775"/>
                        <a:ext cx="3435350" cy="492125"/>
                      </a:xfrm>
                      <a:prstGeom prst="rect">
                        <a:avLst/>
                      </a:prstGeom>
                    </p:spPr>
                  </p:pic>
                </p:oleObj>
              </mc:Fallback>
            </mc:AlternateContent>
          </a:graphicData>
        </a:graphic>
      </p:graphicFrame>
      <p:grpSp>
        <p:nvGrpSpPr>
          <p:cNvPr id="47" name="Group 46">
            <a:extLst>
              <a:ext uri="{FF2B5EF4-FFF2-40B4-BE49-F238E27FC236}">
                <a16:creationId xmlns:a16="http://schemas.microsoft.com/office/drawing/2014/main" id="{F8D4CC93-A885-161F-63D0-CEF3386BC055}"/>
              </a:ext>
            </a:extLst>
          </p:cNvPr>
          <p:cNvGrpSpPr/>
          <p:nvPr/>
        </p:nvGrpSpPr>
        <p:grpSpPr>
          <a:xfrm>
            <a:off x="1393827" y="2711954"/>
            <a:ext cx="3415686" cy="2126746"/>
            <a:chOff x="1393827" y="2711954"/>
            <a:chExt cx="3415686" cy="2126746"/>
          </a:xfrm>
        </p:grpSpPr>
        <p:sp>
          <p:nvSpPr>
            <p:cNvPr id="48" name="Rectangle 47">
              <a:extLst>
                <a:ext uri="{FF2B5EF4-FFF2-40B4-BE49-F238E27FC236}">
                  <a16:creationId xmlns:a16="http://schemas.microsoft.com/office/drawing/2014/main" id="{DAD784CA-18E3-3BCC-1768-3EB8D8827970}"/>
                </a:ext>
              </a:extLst>
            </p:cNvPr>
            <p:cNvSpPr/>
            <p:nvPr/>
          </p:nvSpPr>
          <p:spPr bwMode="auto">
            <a:xfrm>
              <a:off x="2018272" y="3065663"/>
              <a:ext cx="2116936"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49" name="TextBox 48">
              <a:extLst>
                <a:ext uri="{FF2B5EF4-FFF2-40B4-BE49-F238E27FC236}">
                  <a16:creationId xmlns:a16="http://schemas.microsoft.com/office/drawing/2014/main" id="{5DAE3C1A-654E-5D7C-BF3D-DDB5D39CCD25}"/>
                </a:ext>
              </a:extLst>
            </p:cNvPr>
            <p:cNvSpPr txBox="1"/>
            <p:nvPr/>
          </p:nvSpPr>
          <p:spPr>
            <a:xfrm>
              <a:off x="1547569" y="4549086"/>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&lt;t-1&gt;</a:t>
              </a:r>
            </a:p>
          </p:txBody>
        </p:sp>
        <p:sp>
          <p:nvSpPr>
            <p:cNvPr id="50" name="TextBox 49">
              <a:extLst>
                <a:ext uri="{FF2B5EF4-FFF2-40B4-BE49-F238E27FC236}">
                  <a16:creationId xmlns:a16="http://schemas.microsoft.com/office/drawing/2014/main" id="{CE9F2E8A-923A-01A6-A3A4-6AA89FB74D98}"/>
                </a:ext>
              </a:extLst>
            </p:cNvPr>
            <p:cNvSpPr txBox="1"/>
            <p:nvPr/>
          </p:nvSpPr>
          <p:spPr>
            <a:xfrm>
              <a:off x="1417638" y="3993171"/>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&lt;t-1&gt;</a:t>
              </a:r>
            </a:p>
          </p:txBody>
        </p:sp>
        <p:sp>
          <p:nvSpPr>
            <p:cNvPr id="51" name="TextBox 50">
              <a:extLst>
                <a:ext uri="{FF2B5EF4-FFF2-40B4-BE49-F238E27FC236}">
                  <a16:creationId xmlns:a16="http://schemas.microsoft.com/office/drawing/2014/main" id="{55DD755F-9EBB-AEC8-179D-8003171E641D}"/>
                </a:ext>
              </a:extLst>
            </p:cNvPr>
            <p:cNvSpPr txBox="1"/>
            <p:nvPr/>
          </p:nvSpPr>
          <p:spPr>
            <a:xfrm>
              <a:off x="3249892" y="2711954"/>
              <a:ext cx="600172" cy="327013"/>
            </a:xfrm>
            <a:prstGeom prst="rect">
              <a:avLst/>
            </a:prstGeom>
            <a:noFill/>
            <a:ln w="12700">
              <a:noFill/>
            </a:ln>
          </p:spPr>
          <p:txBody>
            <a:bodyPr wrap="square" lIns="0" tIns="45720" rIns="0" bIns="34290" rtlCol="0" anchor="ctr" anchorCtr="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52" name="Straight Arrow Connector 51">
              <a:extLst>
                <a:ext uri="{FF2B5EF4-FFF2-40B4-BE49-F238E27FC236}">
                  <a16:creationId xmlns:a16="http://schemas.microsoft.com/office/drawing/2014/main" id="{EB54FDBB-BFA5-F703-0F51-3DB624103A2E}"/>
                </a:ext>
              </a:extLst>
            </p:cNvPr>
            <p:cNvCxnSpPr/>
            <p:nvPr/>
          </p:nvCxnSpPr>
          <p:spPr bwMode="auto">
            <a:xfrm flipV="1">
              <a:off x="2131554" y="4272388"/>
              <a:ext cx="0" cy="45056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D776774E-FAC3-238A-0A6B-68FEEDE94C56}"/>
                </a:ext>
              </a:extLst>
            </p:cNvPr>
            <p:cNvCxnSpPr/>
            <p:nvPr/>
          </p:nvCxnSpPr>
          <p:spPr bwMode="auto">
            <a:xfrm flipH="1" flipV="1">
              <a:off x="3904347" y="3337271"/>
              <a:ext cx="0" cy="917004"/>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06807F75-415B-0E3A-C4CB-C8F8442C81A9}"/>
                </a:ext>
              </a:extLst>
            </p:cNvPr>
            <p:cNvCxnSpPr/>
            <p:nvPr/>
          </p:nvCxnSpPr>
          <p:spPr bwMode="auto">
            <a:xfrm flipH="1" flipV="1">
              <a:off x="2943297" y="3369974"/>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5120CE5B-B44C-7860-AA2F-87207304B3F3}"/>
                </a:ext>
              </a:extLst>
            </p:cNvPr>
            <p:cNvCxnSpPr/>
            <p:nvPr/>
          </p:nvCxnSpPr>
          <p:spPr bwMode="auto">
            <a:xfrm flipH="1" flipV="1">
              <a:off x="3901563" y="2811235"/>
              <a:ext cx="0" cy="41647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a:extLst>
                <a:ext uri="{FF2B5EF4-FFF2-40B4-BE49-F238E27FC236}">
                  <a16:creationId xmlns:a16="http://schemas.microsoft.com/office/drawing/2014/main" id="{B9DD97A6-8216-5CBD-FD73-ABD99BBFFBBB}"/>
                </a:ext>
              </a:extLst>
            </p:cNvPr>
            <p:cNvSpPr txBox="1"/>
            <p:nvPr/>
          </p:nvSpPr>
          <p:spPr>
            <a:xfrm>
              <a:off x="2750758" y="3992054"/>
              <a:ext cx="365204"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cxnSp>
          <p:nvCxnSpPr>
            <p:cNvPr id="57" name="Straight Arrow Connector 56">
              <a:extLst>
                <a:ext uri="{FF2B5EF4-FFF2-40B4-BE49-F238E27FC236}">
                  <a16:creationId xmlns:a16="http://schemas.microsoft.com/office/drawing/2014/main" id="{E3D66488-DA88-C2E6-0A5B-EED4508753DC}"/>
                </a:ext>
              </a:extLst>
            </p:cNvPr>
            <p:cNvCxnSpPr/>
            <p:nvPr/>
          </p:nvCxnSpPr>
          <p:spPr bwMode="auto">
            <a:xfrm flipV="1">
              <a:off x="1998620" y="4270651"/>
              <a:ext cx="1161226"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ED3D2AE3-7FA5-EA7C-E1CB-BA2194D60D6D}"/>
                </a:ext>
              </a:extLst>
            </p:cNvPr>
            <p:cNvCxnSpPr/>
            <p:nvPr/>
          </p:nvCxnSpPr>
          <p:spPr bwMode="auto">
            <a:xfrm>
              <a:off x="1393827" y="4272389"/>
              <a:ext cx="611197"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5B5C64A2-CD7D-ADC8-5E52-E3EADC897CE8}"/>
                </a:ext>
              </a:extLst>
            </p:cNvPr>
            <p:cNvCxnSpPr/>
            <p:nvPr/>
          </p:nvCxnSpPr>
          <p:spPr bwMode="auto">
            <a:xfrm>
              <a:off x="1414851" y="3292063"/>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9EFB697B-419C-7EAB-1E36-32AD4B89B3A7}"/>
                </a:ext>
              </a:extLst>
            </p:cNvPr>
            <p:cNvCxnSpPr/>
            <p:nvPr/>
          </p:nvCxnSpPr>
          <p:spPr bwMode="auto">
            <a:xfrm flipV="1">
              <a:off x="2014870" y="3292063"/>
              <a:ext cx="1520414" cy="244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a:extLst>
                <a:ext uri="{FF2B5EF4-FFF2-40B4-BE49-F238E27FC236}">
                  <a16:creationId xmlns:a16="http://schemas.microsoft.com/office/drawing/2014/main" id="{BAAA05CC-7EAC-A4EE-D519-62920EE3632E}"/>
                </a:ext>
              </a:extLst>
            </p:cNvPr>
            <p:cNvCxnSpPr/>
            <p:nvPr/>
          </p:nvCxnSpPr>
          <p:spPr bwMode="auto">
            <a:xfrm>
              <a:off x="3535284" y="3292063"/>
              <a:ext cx="584420" cy="592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Oval 61">
              <a:extLst>
                <a:ext uri="{FF2B5EF4-FFF2-40B4-BE49-F238E27FC236}">
                  <a16:creationId xmlns:a16="http://schemas.microsoft.com/office/drawing/2014/main" id="{18BAF31C-A3D6-3BDD-56E3-91FA903AB549}"/>
                </a:ext>
              </a:extLst>
            </p:cNvPr>
            <p:cNvSpPr/>
            <p:nvPr/>
          </p:nvSpPr>
          <p:spPr bwMode="auto">
            <a:xfrm>
              <a:off x="2841313" y="3732138"/>
              <a:ext cx="201168" cy="201168"/>
            </a:xfrm>
            <a:prstGeom prst="ellipse">
              <a:avLst/>
            </a:prstGeom>
            <a:solidFill>
              <a:schemeClr val="accent2">
                <a:lumMod val="20000"/>
                <a:lumOff val="80000"/>
              </a:schemeClr>
            </a:solidFill>
            <a:ln w="1905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63" name="Connector: Elbow 62">
              <a:extLst>
                <a:ext uri="{FF2B5EF4-FFF2-40B4-BE49-F238E27FC236}">
                  <a16:creationId xmlns:a16="http://schemas.microsoft.com/office/drawing/2014/main" id="{1021EF29-E823-66E4-1616-078EA18A50A2}"/>
                </a:ext>
              </a:extLst>
            </p:cNvPr>
            <p:cNvCxnSpPr/>
            <p:nvPr/>
          </p:nvCxnSpPr>
          <p:spPr bwMode="auto">
            <a:xfrm rot="10800000" flipH="1">
              <a:off x="3034824" y="3844610"/>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Connector: Elbow 127">
              <a:extLst>
                <a:ext uri="{FF2B5EF4-FFF2-40B4-BE49-F238E27FC236}">
                  <a16:creationId xmlns:a16="http://schemas.microsoft.com/office/drawing/2014/main" id="{97804B60-CACB-5860-C09F-3F6A6DCA6C62}"/>
                </a:ext>
              </a:extLst>
            </p:cNvPr>
            <p:cNvCxnSpPr/>
            <p:nvPr/>
          </p:nvCxnSpPr>
          <p:spPr bwMode="auto">
            <a:xfrm rot="10800000" flipH="1">
              <a:off x="2306409" y="3843107"/>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Oval 128">
              <a:extLst>
                <a:ext uri="{FF2B5EF4-FFF2-40B4-BE49-F238E27FC236}">
                  <a16:creationId xmlns:a16="http://schemas.microsoft.com/office/drawing/2014/main" id="{E024C51A-4013-7C17-F888-B9A4B90AFEC4}"/>
                </a:ext>
              </a:extLst>
            </p:cNvPr>
            <p:cNvSpPr/>
            <p:nvPr/>
          </p:nvSpPr>
          <p:spPr bwMode="auto">
            <a:xfrm>
              <a:off x="2138708" y="3187170"/>
              <a:ext cx="201168" cy="201168"/>
            </a:xfrm>
            <a:prstGeom prst="ellipse">
              <a:avLst/>
            </a:prstGeom>
            <a:solidFill>
              <a:schemeClr val="accent2">
                <a:lumMod val="20000"/>
                <a:lumOff val="80000"/>
              </a:schemeClr>
            </a:solidFill>
            <a:ln w="1905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130" name="Straight Arrow Connector 129">
              <a:extLst>
                <a:ext uri="{FF2B5EF4-FFF2-40B4-BE49-F238E27FC236}">
                  <a16:creationId xmlns:a16="http://schemas.microsoft.com/office/drawing/2014/main" id="{CFC8AD00-3ECF-53AC-1AF5-DD033546AF4A}"/>
                </a:ext>
              </a:extLst>
            </p:cNvPr>
            <p:cNvCxnSpPr/>
            <p:nvPr/>
          </p:nvCxnSpPr>
          <p:spPr bwMode="auto">
            <a:xfrm flipH="1" flipV="1">
              <a:off x="2239292" y="3360925"/>
              <a:ext cx="0" cy="92470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Arrow Connector 130">
              <a:extLst>
                <a:ext uri="{FF2B5EF4-FFF2-40B4-BE49-F238E27FC236}">
                  <a16:creationId xmlns:a16="http://schemas.microsoft.com/office/drawing/2014/main" id="{69C722C4-564A-7C9F-F9D0-082C15073F2B}"/>
                </a:ext>
              </a:extLst>
            </p:cNvPr>
            <p:cNvCxnSpPr/>
            <p:nvPr/>
          </p:nvCxnSpPr>
          <p:spPr bwMode="auto">
            <a:xfrm flipV="1">
              <a:off x="3610893" y="4266394"/>
              <a:ext cx="524313"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Straight Arrow Connector 131">
              <a:extLst>
                <a:ext uri="{FF2B5EF4-FFF2-40B4-BE49-F238E27FC236}">
                  <a16:creationId xmlns:a16="http://schemas.microsoft.com/office/drawing/2014/main" id="{FE5E0168-85D7-1158-6542-8E5398C139C1}"/>
                </a:ext>
              </a:extLst>
            </p:cNvPr>
            <p:cNvCxnSpPr/>
            <p:nvPr/>
          </p:nvCxnSpPr>
          <p:spPr bwMode="auto">
            <a:xfrm flipH="1" flipV="1">
              <a:off x="3634755" y="3294510"/>
              <a:ext cx="0" cy="97938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Oval 132">
              <a:extLst>
                <a:ext uri="{FF2B5EF4-FFF2-40B4-BE49-F238E27FC236}">
                  <a16:creationId xmlns:a16="http://schemas.microsoft.com/office/drawing/2014/main" id="{4312EAF8-6658-7C0F-6E0D-BC57AB6FCEA8}"/>
                </a:ext>
              </a:extLst>
            </p:cNvPr>
            <p:cNvSpPr/>
            <p:nvPr/>
          </p:nvSpPr>
          <p:spPr bwMode="auto">
            <a:xfrm>
              <a:off x="3549978" y="3730125"/>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sp>
          <p:nvSpPr>
            <p:cNvPr id="134" name="TextBox 133">
              <a:extLst>
                <a:ext uri="{FF2B5EF4-FFF2-40B4-BE49-F238E27FC236}">
                  <a16:creationId xmlns:a16="http://schemas.microsoft.com/office/drawing/2014/main" id="{5706BB48-A783-70DA-BEE4-93D1921B7BD9}"/>
                </a:ext>
              </a:extLst>
            </p:cNvPr>
            <p:cNvSpPr txBox="1"/>
            <p:nvPr/>
          </p:nvSpPr>
          <p:spPr>
            <a:xfrm>
              <a:off x="2097606" y="3777064"/>
              <a:ext cx="293578" cy="276999"/>
            </a:xfrm>
            <a:prstGeom prst="rect">
              <a:avLst/>
            </a:prstGeom>
            <a:solidFill>
              <a:srgbClr val="FFE9A3"/>
            </a:solidFill>
            <a:ln>
              <a:solidFill>
                <a:schemeClr val="tx1"/>
              </a:solidFill>
            </a:ln>
          </p:spPr>
          <p:txBody>
            <a:bodyPr wrap="square" lIns="9144" tIns="0" rIns="9144" bIns="0" rtlCol="0" anchor="ctr" anchorCtr="0">
              <a:spAutoFit/>
            </a:bodyPr>
            <a:lstStyle/>
            <a:p>
              <a:pPr algn="ctr"/>
              <a:r>
                <a:rPr lang="el-GR" dirty="0"/>
                <a:t>σ</a:t>
              </a:r>
              <a:endParaRPr lang="en-US" dirty="0"/>
            </a:p>
          </p:txBody>
        </p:sp>
        <p:sp>
          <p:nvSpPr>
            <p:cNvPr id="135" name="TextBox 134">
              <a:extLst>
                <a:ext uri="{FF2B5EF4-FFF2-40B4-BE49-F238E27FC236}">
                  <a16:creationId xmlns:a16="http://schemas.microsoft.com/office/drawing/2014/main" id="{C0C4207F-DFA3-5D21-0DE0-316AE200ED05}"/>
                </a:ext>
              </a:extLst>
            </p:cNvPr>
            <p:cNvSpPr txBox="1"/>
            <p:nvPr/>
          </p:nvSpPr>
          <p:spPr>
            <a:xfrm>
              <a:off x="2420578" y="3992054"/>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136" name="TextBox 135">
              <a:extLst>
                <a:ext uri="{FF2B5EF4-FFF2-40B4-BE49-F238E27FC236}">
                  <a16:creationId xmlns:a16="http://schemas.microsoft.com/office/drawing/2014/main" id="{2172C256-B102-2A18-8628-452FD0231DF4}"/>
                </a:ext>
              </a:extLst>
            </p:cNvPr>
            <p:cNvSpPr txBox="1"/>
            <p:nvPr/>
          </p:nvSpPr>
          <p:spPr>
            <a:xfrm>
              <a:off x="3166104" y="4002693"/>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137" name="TextBox 136">
              <a:extLst>
                <a:ext uri="{FF2B5EF4-FFF2-40B4-BE49-F238E27FC236}">
                  <a16:creationId xmlns:a16="http://schemas.microsoft.com/office/drawing/2014/main" id="{E2F9423E-986A-80F7-5F97-E4D3568A6CA3}"/>
                </a:ext>
              </a:extLst>
            </p:cNvPr>
            <p:cNvSpPr txBox="1"/>
            <p:nvPr/>
          </p:nvSpPr>
          <p:spPr>
            <a:xfrm>
              <a:off x="3439783" y="3415081"/>
              <a:ext cx="365204" cy="203133"/>
            </a:xfrm>
            <a:prstGeom prst="rect">
              <a:avLst/>
            </a:prstGeom>
            <a:solidFill>
              <a:schemeClr val="accent2">
                <a:lumMod val="20000"/>
                <a:lumOff val="80000"/>
              </a:schemeClr>
            </a:solidFill>
            <a:ln w="19050">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138" name="Oval 137">
              <a:extLst>
                <a:ext uri="{FF2B5EF4-FFF2-40B4-BE49-F238E27FC236}">
                  <a16:creationId xmlns:a16="http://schemas.microsoft.com/office/drawing/2014/main" id="{576FDFA4-097D-ECB2-6735-5604F6B5E1B8}"/>
                </a:ext>
              </a:extLst>
            </p:cNvPr>
            <p:cNvSpPr/>
            <p:nvPr/>
          </p:nvSpPr>
          <p:spPr bwMode="auto">
            <a:xfrm>
              <a:off x="2849167" y="3187170"/>
              <a:ext cx="201168" cy="201168"/>
            </a:xfrm>
            <a:prstGeom prst="ellipse">
              <a:avLst/>
            </a:prstGeom>
            <a:solidFill>
              <a:schemeClr val="accent2">
                <a:lumMod val="20000"/>
                <a:lumOff val="80000"/>
              </a:schemeClr>
            </a:solidFill>
            <a:ln w="1905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a:t>
              </a:r>
            </a:p>
          </p:txBody>
        </p:sp>
        <p:sp>
          <p:nvSpPr>
            <p:cNvPr id="139" name="TextBox 138">
              <a:extLst>
                <a:ext uri="{FF2B5EF4-FFF2-40B4-BE49-F238E27FC236}">
                  <a16:creationId xmlns:a16="http://schemas.microsoft.com/office/drawing/2014/main" id="{746B1B93-237D-1AE0-4371-3DF986811EBA}"/>
                </a:ext>
              </a:extLst>
            </p:cNvPr>
            <p:cNvSpPr txBox="1"/>
            <p:nvPr/>
          </p:nvSpPr>
          <p:spPr>
            <a:xfrm>
              <a:off x="1425711" y="3031592"/>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&lt;t-1&gt;</a:t>
              </a:r>
            </a:p>
          </p:txBody>
        </p:sp>
        <p:cxnSp>
          <p:nvCxnSpPr>
            <p:cNvPr id="140" name="Straight Arrow Connector 139">
              <a:extLst>
                <a:ext uri="{FF2B5EF4-FFF2-40B4-BE49-F238E27FC236}">
                  <a16:creationId xmlns:a16="http://schemas.microsoft.com/office/drawing/2014/main" id="{C3EEBF91-C48C-ED47-3DB6-16E8047C4B2A}"/>
                </a:ext>
              </a:extLst>
            </p:cNvPr>
            <p:cNvCxnSpPr/>
            <p:nvPr/>
          </p:nvCxnSpPr>
          <p:spPr bwMode="auto">
            <a:xfrm>
              <a:off x="4130996" y="3297019"/>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6" name="TextBox 145">
              <a:extLst>
                <a:ext uri="{FF2B5EF4-FFF2-40B4-BE49-F238E27FC236}">
                  <a16:creationId xmlns:a16="http://schemas.microsoft.com/office/drawing/2014/main" id="{2ED8E8F6-9972-C332-9B6C-0086082E04D5}"/>
                </a:ext>
              </a:extLst>
            </p:cNvPr>
            <p:cNvSpPr txBox="1"/>
            <p:nvPr/>
          </p:nvSpPr>
          <p:spPr>
            <a:xfrm>
              <a:off x="4152620" y="3010225"/>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&lt;t&gt;</a:t>
              </a:r>
            </a:p>
          </p:txBody>
        </p:sp>
        <p:cxnSp>
          <p:nvCxnSpPr>
            <p:cNvPr id="151" name="Straight Arrow Connector 150">
              <a:extLst>
                <a:ext uri="{FF2B5EF4-FFF2-40B4-BE49-F238E27FC236}">
                  <a16:creationId xmlns:a16="http://schemas.microsoft.com/office/drawing/2014/main" id="{4E4A4B35-6CC4-5DA1-49FA-C8817BF87A03}"/>
                </a:ext>
              </a:extLst>
            </p:cNvPr>
            <p:cNvCxnSpPr/>
            <p:nvPr/>
          </p:nvCxnSpPr>
          <p:spPr bwMode="auto">
            <a:xfrm>
              <a:off x="4135821" y="4263835"/>
              <a:ext cx="673692"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0" name="TextBox 169">
              <a:extLst>
                <a:ext uri="{FF2B5EF4-FFF2-40B4-BE49-F238E27FC236}">
                  <a16:creationId xmlns:a16="http://schemas.microsoft.com/office/drawing/2014/main" id="{02229F1D-2D94-3108-0E7E-D37068CB40C7}"/>
                </a:ext>
              </a:extLst>
            </p:cNvPr>
            <p:cNvSpPr txBox="1"/>
            <p:nvPr/>
          </p:nvSpPr>
          <p:spPr>
            <a:xfrm>
              <a:off x="4168919" y="3935325"/>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172" name="Straight Arrow Connector 171">
              <a:extLst>
                <a:ext uri="{FF2B5EF4-FFF2-40B4-BE49-F238E27FC236}">
                  <a16:creationId xmlns:a16="http://schemas.microsoft.com/office/drawing/2014/main" id="{5EFB2E0C-3011-317B-73D0-89F8D9603D2E}"/>
                </a:ext>
              </a:extLst>
            </p:cNvPr>
            <p:cNvCxnSpPr/>
            <p:nvPr/>
          </p:nvCxnSpPr>
          <p:spPr bwMode="auto">
            <a:xfrm flipV="1">
              <a:off x="1717724" y="4276024"/>
              <a:ext cx="524313" cy="0"/>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3" name="TextBox 172">
              <a:extLst>
                <a:ext uri="{FF2B5EF4-FFF2-40B4-BE49-F238E27FC236}">
                  <a16:creationId xmlns:a16="http://schemas.microsoft.com/office/drawing/2014/main" id="{60A94550-1666-295D-F610-474A9A12E3C0}"/>
                </a:ext>
              </a:extLst>
            </p:cNvPr>
            <p:cNvSpPr txBox="1"/>
            <p:nvPr/>
          </p:nvSpPr>
          <p:spPr>
            <a:xfrm>
              <a:off x="2118579" y="3498107"/>
              <a:ext cx="600172" cy="289614"/>
            </a:xfrm>
            <a:prstGeom prst="rect">
              <a:avLst/>
            </a:prstGeom>
            <a:noFill/>
            <a:ln w="12700">
              <a:noFill/>
            </a:ln>
          </p:spPr>
          <p:txBody>
            <a:bodyPr wrap="square" lIns="0" tIns="0" rIns="0" bIns="34290" rtlCol="0">
              <a:spAutoFit/>
            </a:bodyPr>
            <a:lstStyle/>
            <a:p>
              <a:pPr algn="ctr"/>
              <a:r>
                <a:rPr lang="en-US" sz="1600" dirty="0"/>
                <a:t>f</a:t>
              </a:r>
              <a:r>
                <a:rPr lang="en-US" sz="1600" baseline="30000" dirty="0"/>
                <a:t>&lt;t&gt;</a:t>
              </a:r>
            </a:p>
          </p:txBody>
        </p:sp>
      </p:grpSp>
    </p:spTree>
    <p:extLst>
      <p:ext uri="{BB962C8B-B14F-4D97-AF65-F5344CB8AC3E}">
        <p14:creationId xmlns:p14="http://schemas.microsoft.com/office/powerpoint/2010/main" val="3411820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6DCAE-1895-8BB2-4F4B-145A3B7A0A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C11A9-820D-2D5C-DF45-5A6371224A86}"/>
              </a:ext>
            </a:extLst>
          </p:cNvPr>
          <p:cNvSpPr>
            <a:spLocks noGrp="1"/>
          </p:cNvSpPr>
          <p:nvPr>
            <p:ph type="title"/>
          </p:nvPr>
        </p:nvSpPr>
        <p:spPr>
          <a:xfrm>
            <a:off x="1143002" y="285750"/>
            <a:ext cx="7848595" cy="490538"/>
          </a:xfrm>
        </p:spPr>
        <p:txBody>
          <a:bodyPr/>
          <a:lstStyle/>
          <a:p>
            <a:r>
              <a:rPr lang="en-US" dirty="0"/>
              <a:t>Step-by-Step LSTM Walk Through: </a:t>
            </a:r>
            <a:r>
              <a:rPr lang="en-US" sz="3200" dirty="0"/>
              <a:t>New Info</a:t>
            </a:r>
            <a:endParaRPr lang="en-US" dirty="0">
              <a:solidFill>
                <a:srgbClr val="002060"/>
              </a:solidFill>
            </a:endParaRPr>
          </a:p>
        </p:txBody>
      </p:sp>
      <p:sp>
        <p:nvSpPr>
          <p:cNvPr id="3" name="Content Placeholder 2">
            <a:extLst>
              <a:ext uri="{FF2B5EF4-FFF2-40B4-BE49-F238E27FC236}">
                <a16:creationId xmlns:a16="http://schemas.microsoft.com/office/drawing/2014/main" id="{236C110C-6B06-6280-51F3-88950CD444C2}"/>
              </a:ext>
            </a:extLst>
          </p:cNvPr>
          <p:cNvSpPr>
            <a:spLocks noGrp="1"/>
          </p:cNvSpPr>
          <p:nvPr>
            <p:ph idx="1"/>
          </p:nvPr>
        </p:nvSpPr>
        <p:spPr>
          <a:xfrm>
            <a:off x="275420" y="943655"/>
            <a:ext cx="4592283" cy="3456385"/>
          </a:xfrm>
        </p:spPr>
        <p:txBody>
          <a:bodyPr/>
          <a:lstStyle/>
          <a:p>
            <a:r>
              <a:rPr lang="en-US" sz="1800" dirty="0"/>
              <a:t>The next step is to decide what new information we’re going to store in the cell state. This has two parts. </a:t>
            </a:r>
          </a:p>
          <a:p>
            <a:r>
              <a:rPr lang="en-US" sz="1800" dirty="0"/>
              <a:t>First, a sigmoid layer called the “input gate layer” decides which values we’ll update. Next, a tanh layer creates a vector of new candidate values, Ĉ</a:t>
            </a:r>
            <a:r>
              <a:rPr lang="en-US" sz="1800" baseline="30000" dirty="0"/>
              <a:t>&lt;t&gt;</a:t>
            </a:r>
            <a:r>
              <a:rPr lang="en-US" sz="1800" dirty="0"/>
              <a:t>, that could be added to the state. </a:t>
            </a:r>
          </a:p>
          <a:p>
            <a:r>
              <a:rPr lang="en-US" sz="1800" dirty="0"/>
              <a:t>In the next step, we’ll combine these two to create an update to the state.</a:t>
            </a:r>
          </a:p>
          <a:p>
            <a:r>
              <a:rPr lang="en-US" sz="1800" dirty="0"/>
              <a:t>In the example of our language model, we’d want to add the gender of the new subject to the cell state, to replace the old one we’re forgetting.</a:t>
            </a:r>
          </a:p>
          <a:p>
            <a:endParaRPr lang="en-US" sz="1800" dirty="0"/>
          </a:p>
        </p:txBody>
      </p:sp>
      <p:graphicFrame>
        <p:nvGraphicFramePr>
          <p:cNvPr id="44" name="Object 43">
            <a:extLst>
              <a:ext uri="{FF2B5EF4-FFF2-40B4-BE49-F238E27FC236}">
                <a16:creationId xmlns:a16="http://schemas.microsoft.com/office/drawing/2014/main" id="{68538419-A8D3-9129-491D-60D572D47C8E}"/>
              </a:ext>
            </a:extLst>
          </p:cNvPr>
          <p:cNvGraphicFramePr>
            <a:graphicFrameLocks noChangeAspect="1"/>
          </p:cNvGraphicFramePr>
          <p:nvPr>
            <p:extLst>
              <p:ext uri="{D42A27DB-BD31-4B8C-83A1-F6EECF244321}">
                <p14:modId xmlns:p14="http://schemas.microsoft.com/office/powerpoint/2010/main" val="3595907139"/>
              </p:ext>
            </p:extLst>
          </p:nvPr>
        </p:nvGraphicFramePr>
        <p:xfrm>
          <a:off x="5187167" y="3258678"/>
          <a:ext cx="3681413" cy="1025525"/>
        </p:xfrm>
        <a:graphic>
          <a:graphicData uri="http://schemas.openxmlformats.org/presentationml/2006/ole">
            <mc:AlternateContent xmlns:mc="http://schemas.openxmlformats.org/markup-compatibility/2006">
              <mc:Choice xmlns:v="urn:schemas-microsoft-com:vml" Requires="v">
                <p:oleObj name="Equation" r:id="rId2" imgW="2286000" imgH="634680" progId="Equation.DSMT4">
                  <p:embed/>
                </p:oleObj>
              </mc:Choice>
              <mc:Fallback>
                <p:oleObj name="Equation" r:id="rId2" imgW="2286000" imgH="634680" progId="Equation.DSMT4">
                  <p:embed/>
                  <p:pic>
                    <p:nvPicPr>
                      <p:cNvPr id="44" name="Object 43">
                        <a:extLst>
                          <a:ext uri="{FF2B5EF4-FFF2-40B4-BE49-F238E27FC236}">
                            <a16:creationId xmlns:a16="http://schemas.microsoft.com/office/drawing/2014/main" id="{F12F522F-3828-833F-D9C5-1A1BBF1F01B7}"/>
                          </a:ext>
                        </a:extLst>
                      </p:cNvPr>
                      <p:cNvPicPr/>
                      <p:nvPr/>
                    </p:nvPicPr>
                    <p:blipFill>
                      <a:blip r:embed="rId3"/>
                      <a:stretch>
                        <a:fillRect/>
                      </a:stretch>
                    </p:blipFill>
                    <p:spPr>
                      <a:xfrm>
                        <a:off x="5187167" y="3258678"/>
                        <a:ext cx="3681413" cy="1025525"/>
                      </a:xfrm>
                      <a:prstGeom prst="rect">
                        <a:avLst/>
                      </a:prstGeom>
                    </p:spPr>
                  </p:pic>
                </p:oleObj>
              </mc:Fallback>
            </mc:AlternateContent>
          </a:graphicData>
        </a:graphic>
      </p:graphicFrame>
      <p:grpSp>
        <p:nvGrpSpPr>
          <p:cNvPr id="58" name="Group 57">
            <a:extLst>
              <a:ext uri="{FF2B5EF4-FFF2-40B4-BE49-F238E27FC236}">
                <a16:creationId xmlns:a16="http://schemas.microsoft.com/office/drawing/2014/main" id="{E1C1E3BD-535D-3FA0-3ED5-3C2708DE01C7}"/>
              </a:ext>
            </a:extLst>
          </p:cNvPr>
          <p:cNvGrpSpPr/>
          <p:nvPr/>
        </p:nvGrpSpPr>
        <p:grpSpPr>
          <a:xfrm>
            <a:off x="5192792" y="923721"/>
            <a:ext cx="3415686" cy="2126746"/>
            <a:chOff x="5242607" y="2252697"/>
            <a:chExt cx="3415686" cy="2126746"/>
          </a:xfrm>
        </p:grpSpPr>
        <p:sp>
          <p:nvSpPr>
            <p:cNvPr id="11" name="Rectangle 10">
              <a:extLst>
                <a:ext uri="{FF2B5EF4-FFF2-40B4-BE49-F238E27FC236}">
                  <a16:creationId xmlns:a16="http://schemas.microsoft.com/office/drawing/2014/main" id="{75FE6560-D02E-65F0-9DEA-BB724DD0F293}"/>
                </a:ext>
              </a:extLst>
            </p:cNvPr>
            <p:cNvSpPr/>
            <p:nvPr/>
          </p:nvSpPr>
          <p:spPr bwMode="auto">
            <a:xfrm>
              <a:off x="5867052" y="2606406"/>
              <a:ext cx="2116936"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12" name="TextBox 11">
              <a:extLst>
                <a:ext uri="{FF2B5EF4-FFF2-40B4-BE49-F238E27FC236}">
                  <a16:creationId xmlns:a16="http://schemas.microsoft.com/office/drawing/2014/main" id="{D60DF42E-98A5-3F9A-1CED-1357F0D7AC55}"/>
                </a:ext>
              </a:extLst>
            </p:cNvPr>
            <p:cNvSpPr txBox="1"/>
            <p:nvPr/>
          </p:nvSpPr>
          <p:spPr>
            <a:xfrm>
              <a:off x="5396349" y="4089829"/>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&lt;t-1&gt;</a:t>
              </a:r>
            </a:p>
          </p:txBody>
        </p:sp>
        <p:sp>
          <p:nvSpPr>
            <p:cNvPr id="13" name="TextBox 12">
              <a:extLst>
                <a:ext uri="{FF2B5EF4-FFF2-40B4-BE49-F238E27FC236}">
                  <a16:creationId xmlns:a16="http://schemas.microsoft.com/office/drawing/2014/main" id="{6CA04283-5772-8593-9DA5-FCFFDE50BEDD}"/>
                </a:ext>
              </a:extLst>
            </p:cNvPr>
            <p:cNvSpPr txBox="1"/>
            <p:nvPr/>
          </p:nvSpPr>
          <p:spPr>
            <a:xfrm>
              <a:off x="5266418" y="3533914"/>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&lt;t-1&gt;</a:t>
              </a:r>
            </a:p>
          </p:txBody>
        </p:sp>
        <p:sp>
          <p:nvSpPr>
            <p:cNvPr id="14" name="TextBox 13">
              <a:extLst>
                <a:ext uri="{FF2B5EF4-FFF2-40B4-BE49-F238E27FC236}">
                  <a16:creationId xmlns:a16="http://schemas.microsoft.com/office/drawing/2014/main" id="{C1293577-9198-14F8-3C4E-9850A32F2CC6}"/>
                </a:ext>
              </a:extLst>
            </p:cNvPr>
            <p:cNvSpPr txBox="1"/>
            <p:nvPr/>
          </p:nvSpPr>
          <p:spPr>
            <a:xfrm>
              <a:off x="7098672" y="2252697"/>
              <a:ext cx="600172" cy="327013"/>
            </a:xfrm>
            <a:prstGeom prst="rect">
              <a:avLst/>
            </a:prstGeom>
            <a:noFill/>
            <a:ln w="12700">
              <a:noFill/>
            </a:ln>
          </p:spPr>
          <p:txBody>
            <a:bodyPr wrap="square" lIns="0" tIns="45720" rIns="0" bIns="34290" rtlCol="0" anchor="ctr" anchorCtr="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15" name="Straight Arrow Connector 14">
              <a:extLst>
                <a:ext uri="{FF2B5EF4-FFF2-40B4-BE49-F238E27FC236}">
                  <a16:creationId xmlns:a16="http://schemas.microsoft.com/office/drawing/2014/main" id="{9B28279D-FA2F-78B2-46A3-6CBE2231FEBC}"/>
                </a:ext>
              </a:extLst>
            </p:cNvPr>
            <p:cNvCxnSpPr/>
            <p:nvPr/>
          </p:nvCxnSpPr>
          <p:spPr bwMode="auto">
            <a:xfrm flipV="1">
              <a:off x="5980334" y="3813131"/>
              <a:ext cx="0" cy="45056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33FDEB6C-9AFA-2DB5-2C1E-ACCA124744BE}"/>
                </a:ext>
              </a:extLst>
            </p:cNvPr>
            <p:cNvCxnSpPr/>
            <p:nvPr/>
          </p:nvCxnSpPr>
          <p:spPr bwMode="auto">
            <a:xfrm flipH="1" flipV="1">
              <a:off x="7753127" y="2878014"/>
              <a:ext cx="0" cy="917004"/>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D3397045-5609-B475-DE6A-85793F7E8789}"/>
                </a:ext>
              </a:extLst>
            </p:cNvPr>
            <p:cNvCxnSpPr/>
            <p:nvPr/>
          </p:nvCxnSpPr>
          <p:spPr bwMode="auto">
            <a:xfrm flipH="1" flipV="1">
              <a:off x="6792077" y="2910717"/>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A50AF8C4-AE6A-FB53-0E93-A5F7DFE344D2}"/>
                </a:ext>
              </a:extLst>
            </p:cNvPr>
            <p:cNvCxnSpPr/>
            <p:nvPr/>
          </p:nvCxnSpPr>
          <p:spPr bwMode="auto">
            <a:xfrm flipH="1" flipV="1">
              <a:off x="7750343" y="2351978"/>
              <a:ext cx="0" cy="41647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96EB7901-E57F-44DC-21A6-F786BD3494B7}"/>
                </a:ext>
              </a:extLst>
            </p:cNvPr>
            <p:cNvCxnSpPr/>
            <p:nvPr/>
          </p:nvCxnSpPr>
          <p:spPr bwMode="auto">
            <a:xfrm>
              <a:off x="5242607" y="3813132"/>
              <a:ext cx="611197"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22E37B9B-78D1-B892-3037-397C1CB1935C}"/>
                </a:ext>
              </a:extLst>
            </p:cNvPr>
            <p:cNvCxnSpPr/>
            <p:nvPr/>
          </p:nvCxnSpPr>
          <p:spPr bwMode="auto">
            <a:xfrm>
              <a:off x="5263631" y="2832806"/>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B69500CD-188A-4705-D74F-49B2FB491FD5}"/>
                </a:ext>
              </a:extLst>
            </p:cNvPr>
            <p:cNvCxnSpPr/>
            <p:nvPr/>
          </p:nvCxnSpPr>
          <p:spPr bwMode="auto">
            <a:xfrm flipV="1">
              <a:off x="5863650" y="2832806"/>
              <a:ext cx="1520414" cy="244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EAC7401E-6EA0-F054-9F3C-D280F934F72B}"/>
                </a:ext>
              </a:extLst>
            </p:cNvPr>
            <p:cNvCxnSpPr/>
            <p:nvPr/>
          </p:nvCxnSpPr>
          <p:spPr bwMode="auto">
            <a:xfrm>
              <a:off x="7384064" y="2832806"/>
              <a:ext cx="584420" cy="592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Oval 24">
              <a:extLst>
                <a:ext uri="{FF2B5EF4-FFF2-40B4-BE49-F238E27FC236}">
                  <a16:creationId xmlns:a16="http://schemas.microsoft.com/office/drawing/2014/main" id="{6523FC12-0F3C-BA38-E23B-F02158A75A6E}"/>
                </a:ext>
              </a:extLst>
            </p:cNvPr>
            <p:cNvSpPr/>
            <p:nvPr/>
          </p:nvSpPr>
          <p:spPr bwMode="auto">
            <a:xfrm>
              <a:off x="6690093" y="3131936"/>
              <a:ext cx="201168" cy="201168"/>
            </a:xfrm>
            <a:prstGeom prst="ellipse">
              <a:avLst/>
            </a:prstGeom>
            <a:solidFill>
              <a:srgbClr val="FFE9A3"/>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26" name="Connector: Elbow 25">
              <a:extLst>
                <a:ext uri="{FF2B5EF4-FFF2-40B4-BE49-F238E27FC236}">
                  <a16:creationId xmlns:a16="http://schemas.microsoft.com/office/drawing/2014/main" id="{971D578A-213C-0B9E-1269-8242072C3D47}"/>
                </a:ext>
              </a:extLst>
            </p:cNvPr>
            <p:cNvCxnSpPr/>
            <p:nvPr/>
          </p:nvCxnSpPr>
          <p:spPr bwMode="auto">
            <a:xfrm rot="10800000" flipH="1">
              <a:off x="6883604" y="3385353"/>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onnector: Elbow 26">
              <a:extLst>
                <a:ext uri="{FF2B5EF4-FFF2-40B4-BE49-F238E27FC236}">
                  <a16:creationId xmlns:a16="http://schemas.microsoft.com/office/drawing/2014/main" id="{63DD368E-9591-E039-73AD-254BAABF78D0}"/>
                </a:ext>
              </a:extLst>
            </p:cNvPr>
            <p:cNvCxnSpPr/>
            <p:nvPr/>
          </p:nvCxnSpPr>
          <p:spPr bwMode="auto">
            <a:xfrm rot="5400000" flipH="1" flipV="1">
              <a:off x="6262619" y="3396535"/>
              <a:ext cx="576169" cy="286332"/>
            </a:xfrm>
            <a:prstGeom prst="bentConnector3">
              <a:avLst>
                <a:gd name="adj1" fmla="val 103410"/>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7">
              <a:extLst>
                <a:ext uri="{FF2B5EF4-FFF2-40B4-BE49-F238E27FC236}">
                  <a16:creationId xmlns:a16="http://schemas.microsoft.com/office/drawing/2014/main" id="{4CB56B39-67C4-3615-C2DB-730161C3FD91}"/>
                </a:ext>
              </a:extLst>
            </p:cNvPr>
            <p:cNvSpPr/>
            <p:nvPr/>
          </p:nvSpPr>
          <p:spPr bwMode="auto">
            <a:xfrm>
              <a:off x="5987488" y="2727913"/>
              <a:ext cx="201168" cy="201168"/>
            </a:xfrm>
            <a:prstGeom prst="ellipse">
              <a:avLst/>
            </a:prstGeom>
            <a:solidFill>
              <a:schemeClr val="accent2">
                <a:lumMod val="20000"/>
                <a:lumOff val="80000"/>
              </a:schemeClr>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29" name="Straight Arrow Connector 28">
              <a:extLst>
                <a:ext uri="{FF2B5EF4-FFF2-40B4-BE49-F238E27FC236}">
                  <a16:creationId xmlns:a16="http://schemas.microsoft.com/office/drawing/2014/main" id="{D0636598-2C2E-56A3-B02A-CAB463AA8FEE}"/>
                </a:ext>
              </a:extLst>
            </p:cNvPr>
            <p:cNvCxnSpPr/>
            <p:nvPr/>
          </p:nvCxnSpPr>
          <p:spPr bwMode="auto">
            <a:xfrm flipH="1" flipV="1">
              <a:off x="6088072" y="2901668"/>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7BB42DF1-2559-BF00-7B05-0CE1998C12F4}"/>
                </a:ext>
              </a:extLst>
            </p:cNvPr>
            <p:cNvCxnSpPr/>
            <p:nvPr/>
          </p:nvCxnSpPr>
          <p:spPr bwMode="auto">
            <a:xfrm flipV="1">
              <a:off x="7459673" y="3807137"/>
              <a:ext cx="524313"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74EAFE74-43A6-636B-05EB-78077DBFE9CD}"/>
                </a:ext>
              </a:extLst>
            </p:cNvPr>
            <p:cNvCxnSpPr/>
            <p:nvPr/>
          </p:nvCxnSpPr>
          <p:spPr bwMode="auto">
            <a:xfrm flipH="1" flipV="1">
              <a:off x="7483535" y="2835253"/>
              <a:ext cx="0" cy="97938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Oval 31">
              <a:extLst>
                <a:ext uri="{FF2B5EF4-FFF2-40B4-BE49-F238E27FC236}">
                  <a16:creationId xmlns:a16="http://schemas.microsoft.com/office/drawing/2014/main" id="{F6BD1061-BB3D-25ED-DEF7-1BAFAE6BAB74}"/>
                </a:ext>
              </a:extLst>
            </p:cNvPr>
            <p:cNvSpPr/>
            <p:nvPr/>
          </p:nvSpPr>
          <p:spPr bwMode="auto">
            <a:xfrm>
              <a:off x="7398758" y="3270868"/>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sp>
          <p:nvSpPr>
            <p:cNvPr id="33" name="TextBox 32">
              <a:extLst>
                <a:ext uri="{FF2B5EF4-FFF2-40B4-BE49-F238E27FC236}">
                  <a16:creationId xmlns:a16="http://schemas.microsoft.com/office/drawing/2014/main" id="{F7001552-39F6-8566-CEB2-9F30404BCAE5}"/>
                </a:ext>
              </a:extLst>
            </p:cNvPr>
            <p:cNvSpPr txBox="1"/>
            <p:nvPr/>
          </p:nvSpPr>
          <p:spPr>
            <a:xfrm>
              <a:off x="5946386" y="3468412"/>
              <a:ext cx="278338" cy="215444"/>
            </a:xfrm>
            <a:prstGeom prst="rect">
              <a:avLst/>
            </a:prstGeom>
            <a:solidFill>
              <a:srgbClr val="FFE9A3"/>
            </a:solidFill>
            <a:ln>
              <a:solidFill>
                <a:schemeClr val="bg1">
                  <a:lumMod val="75000"/>
                </a:schemeClr>
              </a:solidFill>
            </a:ln>
          </p:spPr>
          <p:txBody>
            <a:bodyPr wrap="square" lIns="9144" tIns="0" rIns="9144" bIns="0" rtlCol="0" anchor="ctr" anchorCtr="0">
              <a:spAutoFit/>
            </a:bodyPr>
            <a:lstStyle/>
            <a:p>
              <a:pPr algn="ctr"/>
              <a:r>
                <a:rPr lang="el-GR" sz="1400" dirty="0">
                  <a:solidFill>
                    <a:schemeClr val="bg1">
                      <a:lumMod val="75000"/>
                    </a:schemeClr>
                  </a:solidFill>
                </a:rPr>
                <a:t>σ</a:t>
              </a:r>
              <a:endParaRPr lang="en-US" sz="1400" dirty="0">
                <a:solidFill>
                  <a:schemeClr val="bg1">
                    <a:lumMod val="75000"/>
                  </a:schemeClr>
                </a:solidFill>
              </a:endParaRPr>
            </a:p>
          </p:txBody>
        </p:sp>
        <p:sp>
          <p:nvSpPr>
            <p:cNvPr id="34" name="TextBox 33">
              <a:extLst>
                <a:ext uri="{FF2B5EF4-FFF2-40B4-BE49-F238E27FC236}">
                  <a16:creationId xmlns:a16="http://schemas.microsoft.com/office/drawing/2014/main" id="{C825CAF0-AF4A-089E-4459-0C7A3162C982}"/>
                </a:ext>
              </a:extLst>
            </p:cNvPr>
            <p:cNvSpPr txBox="1"/>
            <p:nvPr/>
          </p:nvSpPr>
          <p:spPr>
            <a:xfrm>
              <a:off x="6269358" y="3480045"/>
              <a:ext cx="293578" cy="203133"/>
            </a:xfrm>
            <a:prstGeom prst="rect">
              <a:avLst/>
            </a:prstGeom>
            <a:solidFill>
              <a:srgbClr val="FFC000"/>
            </a:solidFill>
            <a:ln>
              <a:solidFill>
                <a:schemeClr val="tx1"/>
              </a:solidFill>
            </a:ln>
          </p:spPr>
          <p:txBody>
            <a:bodyPr wrap="square" lIns="9144" tIns="9144" rIns="9144" bIns="9144" rtlCol="0" anchor="ctr" anchorCtr="0">
              <a:spAutoFit/>
            </a:bodyPr>
            <a:lstStyle/>
            <a:p>
              <a:pPr algn="ctr"/>
              <a:r>
                <a:rPr lang="el-GR" sz="1200" dirty="0"/>
                <a:t>σ</a:t>
              </a:r>
              <a:endParaRPr lang="en-US" sz="1200" dirty="0"/>
            </a:p>
          </p:txBody>
        </p:sp>
        <p:cxnSp>
          <p:nvCxnSpPr>
            <p:cNvPr id="20" name="Straight Arrow Connector 19">
              <a:extLst>
                <a:ext uri="{FF2B5EF4-FFF2-40B4-BE49-F238E27FC236}">
                  <a16:creationId xmlns:a16="http://schemas.microsoft.com/office/drawing/2014/main" id="{AE75A4A8-E718-421C-C199-0309600CA086}"/>
                </a:ext>
              </a:extLst>
            </p:cNvPr>
            <p:cNvCxnSpPr/>
            <p:nvPr/>
          </p:nvCxnSpPr>
          <p:spPr bwMode="auto">
            <a:xfrm>
              <a:off x="5847400" y="3811394"/>
              <a:ext cx="943277" cy="12134"/>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a:extLst>
                <a:ext uri="{FF2B5EF4-FFF2-40B4-BE49-F238E27FC236}">
                  <a16:creationId xmlns:a16="http://schemas.microsoft.com/office/drawing/2014/main" id="{075511D3-02BB-587F-928F-B1700828ADDA}"/>
                </a:ext>
              </a:extLst>
            </p:cNvPr>
            <p:cNvSpPr txBox="1"/>
            <p:nvPr/>
          </p:nvSpPr>
          <p:spPr>
            <a:xfrm>
              <a:off x="7014884" y="3543436"/>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36" name="TextBox 35">
              <a:extLst>
                <a:ext uri="{FF2B5EF4-FFF2-40B4-BE49-F238E27FC236}">
                  <a16:creationId xmlns:a16="http://schemas.microsoft.com/office/drawing/2014/main" id="{00BE3C1A-70CE-6440-9D8E-7D533879780E}"/>
                </a:ext>
              </a:extLst>
            </p:cNvPr>
            <p:cNvSpPr txBox="1"/>
            <p:nvPr/>
          </p:nvSpPr>
          <p:spPr>
            <a:xfrm>
              <a:off x="7288563" y="2955824"/>
              <a:ext cx="365204"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37" name="Oval 36">
              <a:extLst>
                <a:ext uri="{FF2B5EF4-FFF2-40B4-BE49-F238E27FC236}">
                  <a16:creationId xmlns:a16="http://schemas.microsoft.com/office/drawing/2014/main" id="{667C65AA-6CE2-CE39-2DA4-A1072EF8C523}"/>
                </a:ext>
              </a:extLst>
            </p:cNvPr>
            <p:cNvSpPr/>
            <p:nvPr/>
          </p:nvSpPr>
          <p:spPr bwMode="auto">
            <a:xfrm>
              <a:off x="6697947" y="2727913"/>
              <a:ext cx="201168" cy="201168"/>
            </a:xfrm>
            <a:prstGeom prst="ellipse">
              <a:avLst/>
            </a:prstGeom>
            <a:solidFill>
              <a:schemeClr val="accent2">
                <a:lumMod val="20000"/>
                <a:lumOff val="80000"/>
              </a:schemeClr>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a:t>
              </a:r>
            </a:p>
          </p:txBody>
        </p:sp>
        <p:sp>
          <p:nvSpPr>
            <p:cNvPr id="38" name="TextBox 37">
              <a:extLst>
                <a:ext uri="{FF2B5EF4-FFF2-40B4-BE49-F238E27FC236}">
                  <a16:creationId xmlns:a16="http://schemas.microsoft.com/office/drawing/2014/main" id="{F43FC361-8FC5-08CC-B11E-253DA752C036}"/>
                </a:ext>
              </a:extLst>
            </p:cNvPr>
            <p:cNvSpPr txBox="1"/>
            <p:nvPr/>
          </p:nvSpPr>
          <p:spPr>
            <a:xfrm>
              <a:off x="5274491" y="2572335"/>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&lt;t-1&gt;</a:t>
              </a:r>
            </a:p>
          </p:txBody>
        </p:sp>
        <p:cxnSp>
          <p:nvCxnSpPr>
            <p:cNvPr id="39" name="Straight Arrow Connector 38">
              <a:extLst>
                <a:ext uri="{FF2B5EF4-FFF2-40B4-BE49-F238E27FC236}">
                  <a16:creationId xmlns:a16="http://schemas.microsoft.com/office/drawing/2014/main" id="{A8667B4E-D89F-6706-24B9-636427F424A3}"/>
                </a:ext>
              </a:extLst>
            </p:cNvPr>
            <p:cNvCxnSpPr/>
            <p:nvPr/>
          </p:nvCxnSpPr>
          <p:spPr bwMode="auto">
            <a:xfrm>
              <a:off x="7979776" y="2837762"/>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6D1AB957-AA10-045C-5BB8-DD271CACD1BE}"/>
                </a:ext>
              </a:extLst>
            </p:cNvPr>
            <p:cNvSpPr txBox="1"/>
            <p:nvPr/>
          </p:nvSpPr>
          <p:spPr>
            <a:xfrm>
              <a:off x="8001400" y="2550968"/>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&lt;t&gt;</a:t>
              </a:r>
            </a:p>
          </p:txBody>
        </p:sp>
        <p:cxnSp>
          <p:nvCxnSpPr>
            <p:cNvPr id="41" name="Straight Arrow Connector 40">
              <a:extLst>
                <a:ext uri="{FF2B5EF4-FFF2-40B4-BE49-F238E27FC236}">
                  <a16:creationId xmlns:a16="http://schemas.microsoft.com/office/drawing/2014/main" id="{D7256DD1-6B94-3A36-9EE1-F384A258939C}"/>
                </a:ext>
              </a:extLst>
            </p:cNvPr>
            <p:cNvCxnSpPr/>
            <p:nvPr/>
          </p:nvCxnSpPr>
          <p:spPr bwMode="auto">
            <a:xfrm>
              <a:off x="7984601" y="3804578"/>
              <a:ext cx="673692"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a:extLst>
                <a:ext uri="{FF2B5EF4-FFF2-40B4-BE49-F238E27FC236}">
                  <a16:creationId xmlns:a16="http://schemas.microsoft.com/office/drawing/2014/main" id="{CE95873C-4709-70B4-1C4B-CA6AF3129D9C}"/>
                </a:ext>
              </a:extLst>
            </p:cNvPr>
            <p:cNvSpPr txBox="1"/>
            <p:nvPr/>
          </p:nvSpPr>
          <p:spPr>
            <a:xfrm>
              <a:off x="8017699" y="3476068"/>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43" name="Straight Arrow Connector 42">
              <a:extLst>
                <a:ext uri="{FF2B5EF4-FFF2-40B4-BE49-F238E27FC236}">
                  <a16:creationId xmlns:a16="http://schemas.microsoft.com/office/drawing/2014/main" id="{D9B378BC-BCF3-665B-6F2F-B41DF48F7B8F}"/>
                </a:ext>
              </a:extLst>
            </p:cNvPr>
            <p:cNvCxnSpPr>
              <a:endCxn id="25" idx="4"/>
            </p:cNvCxnSpPr>
            <p:nvPr/>
          </p:nvCxnSpPr>
          <p:spPr bwMode="auto">
            <a:xfrm flipH="1" flipV="1">
              <a:off x="6790677" y="3333104"/>
              <a:ext cx="14539" cy="474033"/>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759D4F76-F725-C3A8-39BF-8CC6EF402265}"/>
                </a:ext>
              </a:extLst>
            </p:cNvPr>
            <p:cNvSpPr txBox="1"/>
            <p:nvPr/>
          </p:nvSpPr>
          <p:spPr>
            <a:xfrm>
              <a:off x="6599538" y="3480045"/>
              <a:ext cx="365204" cy="203133"/>
            </a:xfrm>
            <a:prstGeom prst="rect">
              <a:avLst/>
            </a:prstGeom>
            <a:solidFill>
              <a:srgbClr val="FFC000"/>
            </a:solidFill>
            <a:ln>
              <a:solidFill>
                <a:schemeClr val="tx1"/>
              </a:solidFill>
            </a:ln>
          </p:spPr>
          <p:txBody>
            <a:bodyPr wrap="square" lIns="9144" tIns="9144" rIns="9144" bIns="9144" rtlCol="0" anchor="ctr" anchorCtr="0">
              <a:spAutoFit/>
            </a:bodyPr>
            <a:lstStyle/>
            <a:p>
              <a:pPr algn="ctr"/>
              <a:r>
                <a:rPr lang="en-US" sz="1200" dirty="0"/>
                <a:t>tanh</a:t>
              </a:r>
            </a:p>
          </p:txBody>
        </p:sp>
        <p:sp>
          <p:nvSpPr>
            <p:cNvPr id="8" name="TextBox 7">
              <a:extLst>
                <a:ext uri="{FF2B5EF4-FFF2-40B4-BE49-F238E27FC236}">
                  <a16:creationId xmlns:a16="http://schemas.microsoft.com/office/drawing/2014/main" id="{2DC81FA5-5389-7885-B2A9-B6005CF80946}"/>
                </a:ext>
              </a:extLst>
            </p:cNvPr>
            <p:cNvSpPr txBox="1"/>
            <p:nvPr/>
          </p:nvSpPr>
          <p:spPr>
            <a:xfrm>
              <a:off x="6731976" y="3257550"/>
              <a:ext cx="518415" cy="250068"/>
            </a:xfrm>
            <a:prstGeom prst="rect">
              <a:avLst/>
            </a:prstGeom>
            <a:noFill/>
            <a:ln w="12700">
              <a:noFill/>
            </a:ln>
          </p:spPr>
          <p:txBody>
            <a:bodyPr wrap="square" lIns="0" tIns="0" rIns="0" bIns="34290" rtlCol="0">
              <a:spAutoFit/>
            </a:bodyPr>
            <a:lstStyle/>
            <a:p>
              <a:pPr algn="ctr"/>
              <a:r>
                <a:rPr lang="en-US" sz="1400" dirty="0"/>
                <a:t>Ĉ</a:t>
              </a:r>
              <a:r>
                <a:rPr lang="en-US" sz="1400" baseline="30000" dirty="0"/>
                <a:t>&lt;t&gt;</a:t>
              </a:r>
            </a:p>
          </p:txBody>
        </p:sp>
        <p:sp>
          <p:nvSpPr>
            <p:cNvPr id="56" name="TextBox 55">
              <a:extLst>
                <a:ext uri="{FF2B5EF4-FFF2-40B4-BE49-F238E27FC236}">
                  <a16:creationId xmlns:a16="http://schemas.microsoft.com/office/drawing/2014/main" id="{AEDD4186-2621-6D37-C3AE-E120711A11B8}"/>
                </a:ext>
              </a:extLst>
            </p:cNvPr>
            <p:cNvSpPr txBox="1"/>
            <p:nvPr/>
          </p:nvSpPr>
          <p:spPr>
            <a:xfrm>
              <a:off x="6006776" y="3240653"/>
              <a:ext cx="518415" cy="250068"/>
            </a:xfrm>
            <a:prstGeom prst="rect">
              <a:avLst/>
            </a:prstGeom>
            <a:noFill/>
            <a:ln w="12700">
              <a:noFill/>
            </a:ln>
          </p:spPr>
          <p:txBody>
            <a:bodyPr wrap="square" lIns="0" tIns="0" rIns="0" bIns="34290" rtlCol="0">
              <a:spAutoFit/>
            </a:bodyPr>
            <a:lstStyle/>
            <a:p>
              <a:pPr algn="ctr"/>
              <a:r>
                <a:rPr lang="en-US" sz="1400" dirty="0" err="1"/>
                <a:t>i</a:t>
              </a:r>
              <a:r>
                <a:rPr lang="en-US" sz="1400" baseline="30000" dirty="0"/>
                <a:t>&lt;t&gt;</a:t>
              </a:r>
            </a:p>
          </p:txBody>
        </p:sp>
      </p:grpSp>
    </p:spTree>
    <p:extLst>
      <p:ext uri="{BB962C8B-B14F-4D97-AF65-F5344CB8AC3E}">
        <p14:creationId xmlns:p14="http://schemas.microsoft.com/office/powerpoint/2010/main" val="371985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CBD9C-7DD2-E63D-2DA8-68B3BB88E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2CBA8D-EBBE-C86B-34FA-E9D7C6E39D29}"/>
              </a:ext>
            </a:extLst>
          </p:cNvPr>
          <p:cNvSpPr>
            <a:spLocks noGrp="1"/>
          </p:cNvSpPr>
          <p:nvPr>
            <p:ph type="title"/>
          </p:nvPr>
        </p:nvSpPr>
        <p:spPr>
          <a:xfrm>
            <a:off x="914410" y="285750"/>
            <a:ext cx="8077188" cy="490538"/>
          </a:xfrm>
        </p:spPr>
        <p:txBody>
          <a:bodyPr/>
          <a:lstStyle/>
          <a:p>
            <a:r>
              <a:rPr lang="en-US" dirty="0"/>
              <a:t>Step-by-Step LSTM Walk Through: </a:t>
            </a:r>
            <a:r>
              <a:rPr lang="en-US" sz="3200" dirty="0"/>
              <a:t>Forgetting</a:t>
            </a:r>
            <a:endParaRPr lang="en-US" dirty="0">
              <a:solidFill>
                <a:srgbClr val="002060"/>
              </a:solidFill>
            </a:endParaRPr>
          </a:p>
        </p:txBody>
      </p:sp>
      <p:sp>
        <p:nvSpPr>
          <p:cNvPr id="3" name="Content Placeholder 2">
            <a:extLst>
              <a:ext uri="{FF2B5EF4-FFF2-40B4-BE49-F238E27FC236}">
                <a16:creationId xmlns:a16="http://schemas.microsoft.com/office/drawing/2014/main" id="{71915394-D312-FFE4-3EE6-3F1F5D7C8A0A}"/>
              </a:ext>
            </a:extLst>
          </p:cNvPr>
          <p:cNvSpPr>
            <a:spLocks noGrp="1"/>
          </p:cNvSpPr>
          <p:nvPr>
            <p:ph idx="1"/>
          </p:nvPr>
        </p:nvSpPr>
        <p:spPr>
          <a:xfrm>
            <a:off x="90801" y="766359"/>
            <a:ext cx="4587075" cy="3456385"/>
          </a:xfrm>
        </p:spPr>
        <p:txBody>
          <a:bodyPr/>
          <a:lstStyle/>
          <a:p>
            <a:r>
              <a:rPr lang="en-US" sz="1800" dirty="0"/>
              <a:t>It’s now time to update the old cell state, Ĉ</a:t>
            </a:r>
            <a:r>
              <a:rPr lang="en-US" sz="1800" baseline="30000" dirty="0"/>
              <a:t>&lt;t-1&gt;</a:t>
            </a:r>
            <a:r>
              <a:rPr lang="en-US" sz="1800" dirty="0"/>
              <a:t>, into the new cell state Ĉ</a:t>
            </a:r>
            <a:r>
              <a:rPr lang="en-US" sz="1800" baseline="30000" dirty="0"/>
              <a:t>&lt;t&gt;</a:t>
            </a:r>
            <a:r>
              <a:rPr lang="en-US" sz="1800" dirty="0"/>
              <a:t>.</a:t>
            </a:r>
          </a:p>
          <a:p>
            <a:r>
              <a:rPr lang="en-US" sz="1800" dirty="0"/>
              <a:t>The previous steps already decided what to do, we just need to actually do it.</a:t>
            </a:r>
          </a:p>
          <a:p>
            <a:r>
              <a:rPr lang="en-US" sz="1800" dirty="0"/>
              <a:t>We multiply the old state by f</a:t>
            </a:r>
            <a:r>
              <a:rPr lang="en-US" sz="1800" baseline="30000" dirty="0"/>
              <a:t>&lt;t&gt;</a:t>
            </a:r>
            <a:r>
              <a:rPr lang="en-US" sz="1800" dirty="0"/>
              <a:t>, forgetting the things we decided to forget earlier. Then we add f</a:t>
            </a:r>
            <a:r>
              <a:rPr lang="en-US" sz="1800" baseline="30000" dirty="0"/>
              <a:t>&lt;t&gt;</a:t>
            </a:r>
            <a:r>
              <a:rPr lang="en-US" sz="1800" dirty="0"/>
              <a:t>∗Ĉ</a:t>
            </a:r>
            <a:r>
              <a:rPr lang="en-US" sz="1800" baseline="30000" dirty="0"/>
              <a:t>&lt;t&gt;</a:t>
            </a:r>
            <a:r>
              <a:rPr lang="en-US" sz="1800" dirty="0"/>
              <a:t>.</a:t>
            </a:r>
          </a:p>
          <a:p>
            <a:r>
              <a:rPr lang="en-US" sz="1800" dirty="0"/>
              <a:t>This is the new candidate values, scaled by how much we decided to update each state value.</a:t>
            </a:r>
          </a:p>
          <a:p>
            <a:r>
              <a:rPr lang="en-US" sz="1800" dirty="0"/>
              <a:t>In the case of the language model, this is where we’d actually drop the information about the old subject’s gender and add the new information, as we decided in the previous steps.</a:t>
            </a:r>
          </a:p>
        </p:txBody>
      </p:sp>
      <p:graphicFrame>
        <p:nvGraphicFramePr>
          <p:cNvPr id="44" name="Object 43">
            <a:extLst>
              <a:ext uri="{FF2B5EF4-FFF2-40B4-BE49-F238E27FC236}">
                <a16:creationId xmlns:a16="http://schemas.microsoft.com/office/drawing/2014/main" id="{BE6CE69C-8381-CACE-2A15-FA6BE2F3033C}"/>
              </a:ext>
            </a:extLst>
          </p:cNvPr>
          <p:cNvGraphicFramePr>
            <a:graphicFrameLocks noChangeAspect="1"/>
          </p:cNvGraphicFramePr>
          <p:nvPr>
            <p:extLst>
              <p:ext uri="{D42A27DB-BD31-4B8C-83A1-F6EECF244321}">
                <p14:modId xmlns:p14="http://schemas.microsoft.com/office/powerpoint/2010/main" val="1803431521"/>
              </p:ext>
            </p:extLst>
          </p:nvPr>
        </p:nvGraphicFramePr>
        <p:xfrm>
          <a:off x="5341028" y="3481848"/>
          <a:ext cx="3006048" cy="515477"/>
        </p:xfrm>
        <a:graphic>
          <a:graphicData uri="http://schemas.openxmlformats.org/presentationml/2006/ole">
            <mc:AlternateContent xmlns:mc="http://schemas.openxmlformats.org/markup-compatibility/2006">
              <mc:Choice xmlns:v="urn:schemas-microsoft-com:vml" Requires="v">
                <p:oleObj name="Equation" r:id="rId2" imgW="1638000" imgH="279360" progId="Equation.DSMT4">
                  <p:embed/>
                </p:oleObj>
              </mc:Choice>
              <mc:Fallback>
                <p:oleObj name="Equation" r:id="rId2" imgW="1638000" imgH="279360" progId="Equation.DSMT4">
                  <p:embed/>
                  <p:pic>
                    <p:nvPicPr>
                      <p:cNvPr id="44" name="Object 43">
                        <a:extLst>
                          <a:ext uri="{FF2B5EF4-FFF2-40B4-BE49-F238E27FC236}">
                            <a16:creationId xmlns:a16="http://schemas.microsoft.com/office/drawing/2014/main" id="{68538419-A8D3-9129-491D-60D572D47C8E}"/>
                          </a:ext>
                        </a:extLst>
                      </p:cNvPr>
                      <p:cNvPicPr/>
                      <p:nvPr/>
                    </p:nvPicPr>
                    <p:blipFill>
                      <a:blip r:embed="rId3"/>
                      <a:stretch>
                        <a:fillRect/>
                      </a:stretch>
                    </p:blipFill>
                    <p:spPr>
                      <a:xfrm>
                        <a:off x="5341028" y="3481848"/>
                        <a:ext cx="3006048" cy="515477"/>
                      </a:xfrm>
                      <a:prstGeom prst="rect">
                        <a:avLst/>
                      </a:prstGeom>
                    </p:spPr>
                  </p:pic>
                </p:oleObj>
              </mc:Fallback>
            </mc:AlternateContent>
          </a:graphicData>
        </a:graphic>
      </p:graphicFrame>
      <p:grpSp>
        <p:nvGrpSpPr>
          <p:cNvPr id="53" name="Group 52">
            <a:extLst>
              <a:ext uri="{FF2B5EF4-FFF2-40B4-BE49-F238E27FC236}">
                <a16:creationId xmlns:a16="http://schemas.microsoft.com/office/drawing/2014/main" id="{41F43C70-59BE-631D-1608-D848942082AB}"/>
              </a:ext>
            </a:extLst>
          </p:cNvPr>
          <p:cNvGrpSpPr/>
          <p:nvPr/>
        </p:nvGrpSpPr>
        <p:grpSpPr>
          <a:xfrm>
            <a:off x="5192792" y="923721"/>
            <a:ext cx="3415686" cy="2126746"/>
            <a:chOff x="5192792" y="923721"/>
            <a:chExt cx="3415686" cy="2126746"/>
          </a:xfrm>
        </p:grpSpPr>
        <p:sp>
          <p:nvSpPr>
            <p:cNvPr id="11" name="Rectangle 10">
              <a:extLst>
                <a:ext uri="{FF2B5EF4-FFF2-40B4-BE49-F238E27FC236}">
                  <a16:creationId xmlns:a16="http://schemas.microsoft.com/office/drawing/2014/main" id="{734D255F-01C7-5459-2096-B72FF2810D62}"/>
                </a:ext>
              </a:extLst>
            </p:cNvPr>
            <p:cNvSpPr/>
            <p:nvPr/>
          </p:nvSpPr>
          <p:spPr bwMode="auto">
            <a:xfrm>
              <a:off x="5780161" y="1277430"/>
              <a:ext cx="2154012"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12" name="TextBox 11">
              <a:extLst>
                <a:ext uri="{FF2B5EF4-FFF2-40B4-BE49-F238E27FC236}">
                  <a16:creationId xmlns:a16="http://schemas.microsoft.com/office/drawing/2014/main" id="{CCF465A6-EFA7-EB8F-0CC3-0F3C4A305E7C}"/>
                </a:ext>
              </a:extLst>
            </p:cNvPr>
            <p:cNvSpPr txBox="1"/>
            <p:nvPr/>
          </p:nvSpPr>
          <p:spPr>
            <a:xfrm>
              <a:off x="5346534" y="2760853"/>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X</a:t>
              </a:r>
              <a:r>
                <a:rPr lang="en-US" sz="1600" baseline="30000" dirty="0">
                  <a:solidFill>
                    <a:schemeClr val="bg1">
                      <a:lumMod val="75000"/>
                    </a:schemeClr>
                  </a:solidFill>
                </a:rPr>
                <a:t>&lt;t-1&gt;</a:t>
              </a:r>
            </a:p>
          </p:txBody>
        </p:sp>
        <p:sp>
          <p:nvSpPr>
            <p:cNvPr id="13" name="TextBox 12">
              <a:extLst>
                <a:ext uri="{FF2B5EF4-FFF2-40B4-BE49-F238E27FC236}">
                  <a16:creationId xmlns:a16="http://schemas.microsoft.com/office/drawing/2014/main" id="{81796ED9-B3A0-CB69-1989-A61A5875C8D7}"/>
                </a:ext>
              </a:extLst>
            </p:cNvPr>
            <p:cNvSpPr txBox="1"/>
            <p:nvPr/>
          </p:nvSpPr>
          <p:spPr>
            <a:xfrm>
              <a:off x="5216603" y="2204938"/>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&lt;t-1&gt;</a:t>
              </a:r>
            </a:p>
          </p:txBody>
        </p:sp>
        <p:sp>
          <p:nvSpPr>
            <p:cNvPr id="14" name="TextBox 13">
              <a:extLst>
                <a:ext uri="{FF2B5EF4-FFF2-40B4-BE49-F238E27FC236}">
                  <a16:creationId xmlns:a16="http://schemas.microsoft.com/office/drawing/2014/main" id="{ED0680F7-37A4-2B8B-4163-CCFB39614FE0}"/>
                </a:ext>
              </a:extLst>
            </p:cNvPr>
            <p:cNvSpPr txBox="1"/>
            <p:nvPr/>
          </p:nvSpPr>
          <p:spPr>
            <a:xfrm>
              <a:off x="7048857" y="923721"/>
              <a:ext cx="600172" cy="327013"/>
            </a:xfrm>
            <a:prstGeom prst="rect">
              <a:avLst/>
            </a:prstGeom>
            <a:noFill/>
            <a:ln w="12700">
              <a:noFill/>
            </a:ln>
          </p:spPr>
          <p:txBody>
            <a:bodyPr wrap="square" lIns="0" tIns="45720" rIns="0" bIns="34290" rtlCol="0" anchor="ctr" anchorCtr="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15" name="Straight Arrow Connector 14">
              <a:extLst>
                <a:ext uri="{FF2B5EF4-FFF2-40B4-BE49-F238E27FC236}">
                  <a16:creationId xmlns:a16="http://schemas.microsoft.com/office/drawing/2014/main" id="{B634D658-B049-0349-1804-7AE76A00A8D8}"/>
                </a:ext>
              </a:extLst>
            </p:cNvPr>
            <p:cNvCxnSpPr/>
            <p:nvPr/>
          </p:nvCxnSpPr>
          <p:spPr bwMode="auto">
            <a:xfrm flipV="1">
              <a:off x="5930519" y="2484155"/>
              <a:ext cx="0" cy="45056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595AB717-3442-54C4-1D25-AB9E5C7CC9A8}"/>
                </a:ext>
              </a:extLst>
            </p:cNvPr>
            <p:cNvCxnSpPr/>
            <p:nvPr/>
          </p:nvCxnSpPr>
          <p:spPr bwMode="auto">
            <a:xfrm flipH="1" flipV="1">
              <a:off x="7703312" y="1549038"/>
              <a:ext cx="0" cy="917004"/>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1FE33363-1823-BBE2-3CFA-FD9A1C8A3122}"/>
                </a:ext>
              </a:extLst>
            </p:cNvPr>
            <p:cNvCxnSpPr/>
            <p:nvPr/>
          </p:nvCxnSpPr>
          <p:spPr bwMode="auto">
            <a:xfrm flipH="1" flipV="1">
              <a:off x="6742262" y="1581741"/>
              <a:ext cx="0" cy="92470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E97C9828-6318-073B-F8CB-669A0D4075C2}"/>
                </a:ext>
              </a:extLst>
            </p:cNvPr>
            <p:cNvCxnSpPr/>
            <p:nvPr/>
          </p:nvCxnSpPr>
          <p:spPr bwMode="auto">
            <a:xfrm flipH="1" flipV="1">
              <a:off x="7700528" y="1023002"/>
              <a:ext cx="0" cy="41647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EB5D443F-72D3-A195-9D6D-CE612BF3C068}"/>
                </a:ext>
              </a:extLst>
            </p:cNvPr>
            <p:cNvCxnSpPr/>
            <p:nvPr/>
          </p:nvCxnSpPr>
          <p:spPr bwMode="auto">
            <a:xfrm flipV="1">
              <a:off x="5192792" y="2482418"/>
              <a:ext cx="587369" cy="1738"/>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D2A5DE24-E770-59F3-116A-88EBA9E3028D}"/>
                </a:ext>
              </a:extLst>
            </p:cNvPr>
            <p:cNvCxnSpPr/>
            <p:nvPr/>
          </p:nvCxnSpPr>
          <p:spPr bwMode="auto">
            <a:xfrm>
              <a:off x="5213816" y="1495121"/>
              <a:ext cx="566345"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294539EF-A87B-1D8A-3019-6AF6F6A8C1DF}"/>
                </a:ext>
              </a:extLst>
            </p:cNvPr>
            <p:cNvCxnSpPr/>
            <p:nvPr/>
          </p:nvCxnSpPr>
          <p:spPr bwMode="auto">
            <a:xfrm>
              <a:off x="5762749" y="1498501"/>
              <a:ext cx="1571500" cy="5329"/>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18315AC5-83C6-7EB6-6A6C-4DE91043C09C}"/>
                </a:ext>
              </a:extLst>
            </p:cNvPr>
            <p:cNvCxnSpPr/>
            <p:nvPr/>
          </p:nvCxnSpPr>
          <p:spPr bwMode="auto">
            <a:xfrm>
              <a:off x="7334249" y="1503830"/>
              <a:ext cx="584420" cy="5923"/>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Oval 24">
              <a:extLst>
                <a:ext uri="{FF2B5EF4-FFF2-40B4-BE49-F238E27FC236}">
                  <a16:creationId xmlns:a16="http://schemas.microsoft.com/office/drawing/2014/main" id="{17B51FE2-F88C-8856-FCAE-5887AC62B243}"/>
                </a:ext>
              </a:extLst>
            </p:cNvPr>
            <p:cNvSpPr/>
            <p:nvPr/>
          </p:nvSpPr>
          <p:spPr bwMode="auto">
            <a:xfrm>
              <a:off x="6640278" y="1802960"/>
              <a:ext cx="201168" cy="201168"/>
            </a:xfrm>
            <a:prstGeom prst="ellipse">
              <a:avLst/>
            </a:prstGeom>
            <a:solidFill>
              <a:srgbClr val="FFC000"/>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X</a:t>
              </a:r>
            </a:p>
          </p:txBody>
        </p:sp>
        <p:cxnSp>
          <p:nvCxnSpPr>
            <p:cNvPr id="26" name="Connector: Elbow 25">
              <a:extLst>
                <a:ext uri="{FF2B5EF4-FFF2-40B4-BE49-F238E27FC236}">
                  <a16:creationId xmlns:a16="http://schemas.microsoft.com/office/drawing/2014/main" id="{79F48809-889B-74D1-20BC-33121E5A098F}"/>
                </a:ext>
              </a:extLst>
            </p:cNvPr>
            <p:cNvCxnSpPr/>
            <p:nvPr/>
          </p:nvCxnSpPr>
          <p:spPr bwMode="auto">
            <a:xfrm rot="10800000" flipH="1">
              <a:off x="6833789" y="2056377"/>
              <a:ext cx="521917" cy="429281"/>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onnector: Elbow 26">
              <a:extLst>
                <a:ext uri="{FF2B5EF4-FFF2-40B4-BE49-F238E27FC236}">
                  <a16:creationId xmlns:a16="http://schemas.microsoft.com/office/drawing/2014/main" id="{2C969BD6-DCA5-D898-A2FB-E5A2EDC9854A}"/>
                </a:ext>
              </a:extLst>
            </p:cNvPr>
            <p:cNvCxnSpPr>
              <a:stCxn id="34" idx="0"/>
            </p:cNvCxnSpPr>
            <p:nvPr/>
          </p:nvCxnSpPr>
          <p:spPr bwMode="auto">
            <a:xfrm rot="5400000" flipH="1" flipV="1">
              <a:off x="6390979" y="1897994"/>
              <a:ext cx="228428" cy="277722"/>
            </a:xfrm>
            <a:prstGeom prst="bentConnector2">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7">
              <a:extLst>
                <a:ext uri="{FF2B5EF4-FFF2-40B4-BE49-F238E27FC236}">
                  <a16:creationId xmlns:a16="http://schemas.microsoft.com/office/drawing/2014/main" id="{5764B27D-EE8F-51FC-5D5E-8FF60191342A}"/>
                </a:ext>
              </a:extLst>
            </p:cNvPr>
            <p:cNvSpPr/>
            <p:nvPr/>
          </p:nvSpPr>
          <p:spPr bwMode="auto">
            <a:xfrm>
              <a:off x="5937673" y="1398937"/>
              <a:ext cx="201168" cy="201168"/>
            </a:xfrm>
            <a:prstGeom prst="ellipse">
              <a:avLst/>
            </a:prstGeom>
            <a:solidFill>
              <a:srgbClr val="FFC000"/>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X</a:t>
              </a:r>
            </a:p>
          </p:txBody>
        </p:sp>
        <p:cxnSp>
          <p:nvCxnSpPr>
            <p:cNvPr id="29" name="Straight Arrow Connector 28">
              <a:extLst>
                <a:ext uri="{FF2B5EF4-FFF2-40B4-BE49-F238E27FC236}">
                  <a16:creationId xmlns:a16="http://schemas.microsoft.com/office/drawing/2014/main" id="{4E696B2E-6B60-C997-D9F5-F0302F4138EC}"/>
                </a:ext>
              </a:extLst>
            </p:cNvPr>
            <p:cNvCxnSpPr/>
            <p:nvPr/>
          </p:nvCxnSpPr>
          <p:spPr bwMode="auto">
            <a:xfrm flipV="1">
              <a:off x="6038257" y="1572692"/>
              <a:ext cx="0" cy="566744"/>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035E7C3C-7E03-AA24-EBE8-2310FB152356}"/>
                </a:ext>
              </a:extLst>
            </p:cNvPr>
            <p:cNvCxnSpPr/>
            <p:nvPr/>
          </p:nvCxnSpPr>
          <p:spPr bwMode="auto">
            <a:xfrm flipV="1">
              <a:off x="7409858" y="2478161"/>
              <a:ext cx="524313"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E8C1B6B7-84FA-F53D-384B-C0C5E5AD9649}"/>
                </a:ext>
              </a:extLst>
            </p:cNvPr>
            <p:cNvCxnSpPr/>
            <p:nvPr/>
          </p:nvCxnSpPr>
          <p:spPr bwMode="auto">
            <a:xfrm flipH="1" flipV="1">
              <a:off x="7433720" y="1506277"/>
              <a:ext cx="0" cy="97938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Oval 31">
              <a:extLst>
                <a:ext uri="{FF2B5EF4-FFF2-40B4-BE49-F238E27FC236}">
                  <a16:creationId xmlns:a16="http://schemas.microsoft.com/office/drawing/2014/main" id="{34332184-882A-FBA9-E575-29358282FD0D}"/>
                </a:ext>
              </a:extLst>
            </p:cNvPr>
            <p:cNvSpPr/>
            <p:nvPr/>
          </p:nvSpPr>
          <p:spPr bwMode="auto">
            <a:xfrm>
              <a:off x="7348943" y="1941892"/>
              <a:ext cx="201168" cy="201168"/>
            </a:xfrm>
            <a:prstGeom prst="ellipse">
              <a:avLst/>
            </a:prstGeom>
            <a:solidFill>
              <a:srgbClr val="FFE9A3"/>
            </a:solidFill>
            <a:ln w="9525"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sp>
          <p:nvSpPr>
            <p:cNvPr id="33" name="TextBox 32">
              <a:extLst>
                <a:ext uri="{FF2B5EF4-FFF2-40B4-BE49-F238E27FC236}">
                  <a16:creationId xmlns:a16="http://schemas.microsoft.com/office/drawing/2014/main" id="{A9B0B958-E8A3-6E00-FDB1-04C1D4FFBE4D}"/>
                </a:ext>
              </a:extLst>
            </p:cNvPr>
            <p:cNvSpPr txBox="1"/>
            <p:nvPr/>
          </p:nvSpPr>
          <p:spPr>
            <a:xfrm>
              <a:off x="5896571" y="2139436"/>
              <a:ext cx="278338" cy="215444"/>
            </a:xfrm>
            <a:prstGeom prst="rect">
              <a:avLst/>
            </a:prstGeom>
            <a:solidFill>
              <a:schemeClr val="accent2">
                <a:lumMod val="20000"/>
                <a:lumOff val="80000"/>
              </a:schemeClr>
            </a:solidFill>
            <a:ln>
              <a:solidFill>
                <a:schemeClr val="bg1">
                  <a:lumMod val="75000"/>
                </a:schemeClr>
              </a:solidFill>
            </a:ln>
          </p:spPr>
          <p:txBody>
            <a:bodyPr wrap="square" lIns="9144" tIns="0" rIns="9144" bIns="0" rtlCol="0" anchor="ctr" anchorCtr="0">
              <a:spAutoFit/>
            </a:bodyPr>
            <a:lstStyle/>
            <a:p>
              <a:pPr algn="ctr"/>
              <a:r>
                <a:rPr lang="el-GR" sz="1400" dirty="0">
                  <a:solidFill>
                    <a:schemeClr val="bg1">
                      <a:lumMod val="75000"/>
                    </a:schemeClr>
                  </a:solidFill>
                </a:rPr>
                <a:t>σ</a:t>
              </a:r>
              <a:endParaRPr lang="en-US" sz="1400" dirty="0">
                <a:solidFill>
                  <a:schemeClr val="bg1">
                    <a:lumMod val="75000"/>
                  </a:schemeClr>
                </a:solidFill>
              </a:endParaRPr>
            </a:p>
          </p:txBody>
        </p:sp>
        <p:sp>
          <p:nvSpPr>
            <p:cNvPr id="34" name="TextBox 33">
              <a:extLst>
                <a:ext uri="{FF2B5EF4-FFF2-40B4-BE49-F238E27FC236}">
                  <a16:creationId xmlns:a16="http://schemas.microsoft.com/office/drawing/2014/main" id="{21DB1C1D-BF45-11BC-04C8-1590BC36209B}"/>
                </a:ext>
              </a:extLst>
            </p:cNvPr>
            <p:cNvSpPr txBox="1"/>
            <p:nvPr/>
          </p:nvSpPr>
          <p:spPr>
            <a:xfrm>
              <a:off x="6219543" y="2151069"/>
              <a:ext cx="293578" cy="203133"/>
            </a:xfrm>
            <a:prstGeom prst="rect">
              <a:avLst/>
            </a:prstGeom>
            <a:solidFill>
              <a:schemeClr val="accent2">
                <a:lumMod val="20000"/>
                <a:lumOff val="80000"/>
              </a:schemeClr>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cxnSp>
          <p:nvCxnSpPr>
            <p:cNvPr id="20" name="Straight Arrow Connector 19">
              <a:extLst>
                <a:ext uri="{FF2B5EF4-FFF2-40B4-BE49-F238E27FC236}">
                  <a16:creationId xmlns:a16="http://schemas.microsoft.com/office/drawing/2014/main" id="{8AE3F210-00D6-340A-0089-6848ABBC8520}"/>
                </a:ext>
              </a:extLst>
            </p:cNvPr>
            <p:cNvCxnSpPr/>
            <p:nvPr/>
          </p:nvCxnSpPr>
          <p:spPr bwMode="auto">
            <a:xfrm>
              <a:off x="5797585" y="2482418"/>
              <a:ext cx="943277" cy="12134"/>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a:extLst>
                <a:ext uri="{FF2B5EF4-FFF2-40B4-BE49-F238E27FC236}">
                  <a16:creationId xmlns:a16="http://schemas.microsoft.com/office/drawing/2014/main" id="{DCE3DCA7-CD23-6756-D105-E8EC4BA96689}"/>
                </a:ext>
              </a:extLst>
            </p:cNvPr>
            <p:cNvSpPr txBox="1"/>
            <p:nvPr/>
          </p:nvSpPr>
          <p:spPr>
            <a:xfrm>
              <a:off x="6965069" y="2214460"/>
              <a:ext cx="293578"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36" name="TextBox 35">
              <a:extLst>
                <a:ext uri="{FF2B5EF4-FFF2-40B4-BE49-F238E27FC236}">
                  <a16:creationId xmlns:a16="http://schemas.microsoft.com/office/drawing/2014/main" id="{9B5F72F0-10DC-AA84-097D-60298B42B374}"/>
                </a:ext>
              </a:extLst>
            </p:cNvPr>
            <p:cNvSpPr txBox="1"/>
            <p:nvPr/>
          </p:nvSpPr>
          <p:spPr>
            <a:xfrm>
              <a:off x="7238748" y="1626848"/>
              <a:ext cx="365204" cy="203133"/>
            </a:xfrm>
            <a:prstGeom prst="rect">
              <a:avLst/>
            </a:prstGeom>
            <a:solidFill>
              <a:srgbClr val="FFE9A3"/>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37" name="Oval 36">
              <a:extLst>
                <a:ext uri="{FF2B5EF4-FFF2-40B4-BE49-F238E27FC236}">
                  <a16:creationId xmlns:a16="http://schemas.microsoft.com/office/drawing/2014/main" id="{F8B411CB-2FFB-465C-557C-4501613DEBED}"/>
                </a:ext>
              </a:extLst>
            </p:cNvPr>
            <p:cNvSpPr/>
            <p:nvPr/>
          </p:nvSpPr>
          <p:spPr bwMode="auto">
            <a:xfrm>
              <a:off x="6648132" y="1398937"/>
              <a:ext cx="201168" cy="201168"/>
            </a:xfrm>
            <a:prstGeom prst="ellipse">
              <a:avLst/>
            </a:prstGeom>
            <a:solidFill>
              <a:srgbClr val="FFC000"/>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a:t>
              </a:r>
            </a:p>
          </p:txBody>
        </p:sp>
        <p:sp>
          <p:nvSpPr>
            <p:cNvPr id="38" name="TextBox 37">
              <a:extLst>
                <a:ext uri="{FF2B5EF4-FFF2-40B4-BE49-F238E27FC236}">
                  <a16:creationId xmlns:a16="http://schemas.microsoft.com/office/drawing/2014/main" id="{33AC9FD6-6160-5D67-0DF1-F543BDB1F178}"/>
                </a:ext>
              </a:extLst>
            </p:cNvPr>
            <p:cNvSpPr txBox="1"/>
            <p:nvPr/>
          </p:nvSpPr>
          <p:spPr>
            <a:xfrm>
              <a:off x="5211973" y="1200999"/>
              <a:ext cx="600172" cy="289614"/>
            </a:xfrm>
            <a:prstGeom prst="rect">
              <a:avLst/>
            </a:prstGeom>
            <a:noFill/>
            <a:ln w="12700">
              <a:noFill/>
            </a:ln>
          </p:spPr>
          <p:txBody>
            <a:bodyPr wrap="square" lIns="0" tIns="0" rIns="0" bIns="34290" rtlCol="0">
              <a:spAutoFit/>
            </a:bodyPr>
            <a:lstStyle/>
            <a:p>
              <a:pPr algn="ctr"/>
              <a:r>
                <a:rPr lang="en-US" sz="1600" dirty="0"/>
                <a:t>C</a:t>
              </a:r>
              <a:r>
                <a:rPr lang="en-US" sz="1600" baseline="30000" dirty="0"/>
                <a:t>&lt;t-1&gt;</a:t>
              </a:r>
            </a:p>
          </p:txBody>
        </p:sp>
        <p:cxnSp>
          <p:nvCxnSpPr>
            <p:cNvPr id="39" name="Straight Arrow Connector 38">
              <a:extLst>
                <a:ext uri="{FF2B5EF4-FFF2-40B4-BE49-F238E27FC236}">
                  <a16:creationId xmlns:a16="http://schemas.microsoft.com/office/drawing/2014/main" id="{B29589A6-7DB3-C86D-6B95-802C92AE4B2D}"/>
                </a:ext>
              </a:extLst>
            </p:cNvPr>
            <p:cNvCxnSpPr/>
            <p:nvPr/>
          </p:nvCxnSpPr>
          <p:spPr bwMode="auto">
            <a:xfrm>
              <a:off x="7929961" y="1508786"/>
              <a:ext cx="611197"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57EBF7B2-9EA3-3036-4D81-7FEED3C516D0}"/>
                </a:ext>
              </a:extLst>
            </p:cNvPr>
            <p:cNvSpPr txBox="1"/>
            <p:nvPr/>
          </p:nvSpPr>
          <p:spPr>
            <a:xfrm>
              <a:off x="7874331" y="1231240"/>
              <a:ext cx="600172" cy="289614"/>
            </a:xfrm>
            <a:prstGeom prst="rect">
              <a:avLst/>
            </a:prstGeom>
            <a:noFill/>
            <a:ln w="12700">
              <a:noFill/>
            </a:ln>
          </p:spPr>
          <p:txBody>
            <a:bodyPr wrap="square" lIns="0" tIns="0" rIns="0" bIns="34290" rtlCol="0">
              <a:spAutoFit/>
            </a:bodyPr>
            <a:lstStyle/>
            <a:p>
              <a:pPr algn="ctr"/>
              <a:r>
                <a:rPr lang="en-US" sz="1600" dirty="0"/>
                <a:t>C</a:t>
              </a:r>
              <a:r>
                <a:rPr lang="en-US" sz="1600" baseline="30000" dirty="0"/>
                <a:t>&lt;t&gt;</a:t>
              </a:r>
            </a:p>
          </p:txBody>
        </p:sp>
        <p:cxnSp>
          <p:nvCxnSpPr>
            <p:cNvPr id="41" name="Straight Arrow Connector 40">
              <a:extLst>
                <a:ext uri="{FF2B5EF4-FFF2-40B4-BE49-F238E27FC236}">
                  <a16:creationId xmlns:a16="http://schemas.microsoft.com/office/drawing/2014/main" id="{FB2969C8-8BDC-63FE-FA8C-BFDC253CBE26}"/>
                </a:ext>
              </a:extLst>
            </p:cNvPr>
            <p:cNvCxnSpPr/>
            <p:nvPr/>
          </p:nvCxnSpPr>
          <p:spPr bwMode="auto">
            <a:xfrm>
              <a:off x="7934786" y="2475602"/>
              <a:ext cx="673692"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a:extLst>
                <a:ext uri="{FF2B5EF4-FFF2-40B4-BE49-F238E27FC236}">
                  <a16:creationId xmlns:a16="http://schemas.microsoft.com/office/drawing/2014/main" id="{51FBD97A-6D52-E63F-347E-CA6960B2AE72}"/>
                </a:ext>
              </a:extLst>
            </p:cNvPr>
            <p:cNvSpPr txBox="1"/>
            <p:nvPr/>
          </p:nvSpPr>
          <p:spPr>
            <a:xfrm>
              <a:off x="7967884" y="2147092"/>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43" name="Straight Arrow Connector 42">
              <a:extLst>
                <a:ext uri="{FF2B5EF4-FFF2-40B4-BE49-F238E27FC236}">
                  <a16:creationId xmlns:a16="http://schemas.microsoft.com/office/drawing/2014/main" id="{BF864C3A-66C6-3DDD-1847-28C26F2CF0D6}"/>
                </a:ext>
              </a:extLst>
            </p:cNvPr>
            <p:cNvCxnSpPr>
              <a:endCxn id="19" idx="2"/>
            </p:cNvCxnSpPr>
            <p:nvPr/>
          </p:nvCxnSpPr>
          <p:spPr bwMode="auto">
            <a:xfrm flipH="1" flipV="1">
              <a:off x="6732325" y="2354202"/>
              <a:ext cx="23076" cy="123959"/>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116D5EA9-C530-C490-1556-B6A55F382207}"/>
                </a:ext>
              </a:extLst>
            </p:cNvPr>
            <p:cNvSpPr txBox="1"/>
            <p:nvPr/>
          </p:nvSpPr>
          <p:spPr>
            <a:xfrm>
              <a:off x="6549723" y="2151069"/>
              <a:ext cx="365204" cy="203133"/>
            </a:xfrm>
            <a:prstGeom prst="rect">
              <a:avLst/>
            </a:prstGeom>
            <a:solidFill>
              <a:schemeClr val="accent2">
                <a:lumMod val="20000"/>
                <a:lumOff val="80000"/>
              </a:schemeClr>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8" name="TextBox 7">
              <a:extLst>
                <a:ext uri="{FF2B5EF4-FFF2-40B4-BE49-F238E27FC236}">
                  <a16:creationId xmlns:a16="http://schemas.microsoft.com/office/drawing/2014/main" id="{2D104800-1E2B-ECD4-DBDD-02FDF26E6E07}"/>
                </a:ext>
              </a:extLst>
            </p:cNvPr>
            <p:cNvSpPr txBox="1"/>
            <p:nvPr/>
          </p:nvSpPr>
          <p:spPr>
            <a:xfrm>
              <a:off x="6674292" y="1989920"/>
              <a:ext cx="518415" cy="250068"/>
            </a:xfrm>
            <a:prstGeom prst="rect">
              <a:avLst/>
            </a:prstGeom>
            <a:noFill/>
            <a:ln w="12700">
              <a:noFill/>
            </a:ln>
          </p:spPr>
          <p:txBody>
            <a:bodyPr wrap="square" lIns="0" tIns="0" rIns="0" bIns="34290" rtlCol="0">
              <a:spAutoFit/>
            </a:bodyPr>
            <a:lstStyle/>
            <a:p>
              <a:pPr algn="ctr"/>
              <a:r>
                <a:rPr lang="en-US" sz="1400" dirty="0"/>
                <a:t>Ĉ</a:t>
              </a:r>
              <a:r>
                <a:rPr lang="en-US" sz="1400" baseline="30000" dirty="0"/>
                <a:t>&lt;t&gt;</a:t>
              </a:r>
            </a:p>
          </p:txBody>
        </p:sp>
        <p:sp>
          <p:nvSpPr>
            <p:cNvPr id="56" name="TextBox 55">
              <a:extLst>
                <a:ext uri="{FF2B5EF4-FFF2-40B4-BE49-F238E27FC236}">
                  <a16:creationId xmlns:a16="http://schemas.microsoft.com/office/drawing/2014/main" id="{6E82415A-F811-6A82-DE41-C6F177442181}"/>
                </a:ext>
              </a:extLst>
            </p:cNvPr>
            <p:cNvSpPr txBox="1"/>
            <p:nvPr/>
          </p:nvSpPr>
          <p:spPr>
            <a:xfrm>
              <a:off x="5956961" y="1911677"/>
              <a:ext cx="518415" cy="250068"/>
            </a:xfrm>
            <a:prstGeom prst="rect">
              <a:avLst/>
            </a:prstGeom>
            <a:noFill/>
            <a:ln w="12700">
              <a:noFill/>
            </a:ln>
          </p:spPr>
          <p:txBody>
            <a:bodyPr wrap="square" lIns="0" tIns="0" rIns="0" bIns="34290" rtlCol="0">
              <a:spAutoFit/>
            </a:bodyPr>
            <a:lstStyle/>
            <a:p>
              <a:pPr algn="ctr"/>
              <a:r>
                <a:rPr lang="en-US" sz="1400" dirty="0" err="1"/>
                <a:t>i</a:t>
              </a:r>
              <a:r>
                <a:rPr lang="en-US" sz="1400" baseline="30000" dirty="0"/>
                <a:t>&lt;t&gt;</a:t>
              </a:r>
            </a:p>
          </p:txBody>
        </p:sp>
        <p:cxnSp>
          <p:nvCxnSpPr>
            <p:cNvPr id="5" name="Straight Arrow Connector 4">
              <a:extLst>
                <a:ext uri="{FF2B5EF4-FFF2-40B4-BE49-F238E27FC236}">
                  <a16:creationId xmlns:a16="http://schemas.microsoft.com/office/drawing/2014/main" id="{F9A24175-68D6-E699-D3E4-9B3C17B9D648}"/>
                </a:ext>
              </a:extLst>
            </p:cNvPr>
            <p:cNvCxnSpPr/>
            <p:nvPr/>
          </p:nvCxnSpPr>
          <p:spPr bwMode="auto">
            <a:xfrm flipH="1" flipV="1">
              <a:off x="6370887" y="2369956"/>
              <a:ext cx="0" cy="11246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72F127D0-9252-ACB5-0E40-2640D2331399}"/>
                </a:ext>
              </a:extLst>
            </p:cNvPr>
            <p:cNvCxnSpPr/>
            <p:nvPr/>
          </p:nvCxnSpPr>
          <p:spPr bwMode="auto">
            <a:xfrm flipH="1" flipV="1">
              <a:off x="6740862" y="2342118"/>
              <a:ext cx="0" cy="15343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a:extLst>
                <a:ext uri="{FF2B5EF4-FFF2-40B4-BE49-F238E27FC236}">
                  <a16:creationId xmlns:a16="http://schemas.microsoft.com/office/drawing/2014/main" id="{2960FEF2-DCA6-9143-367E-641C364C9679}"/>
                </a:ext>
              </a:extLst>
            </p:cNvPr>
            <p:cNvCxnSpPr/>
            <p:nvPr/>
          </p:nvCxnSpPr>
          <p:spPr bwMode="auto">
            <a:xfrm flipH="1" flipV="1">
              <a:off x="6045927" y="2369277"/>
              <a:ext cx="0" cy="11246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a:extLst>
                <a:ext uri="{FF2B5EF4-FFF2-40B4-BE49-F238E27FC236}">
                  <a16:creationId xmlns:a16="http://schemas.microsoft.com/office/drawing/2014/main" id="{DAB8376C-D11E-A221-69A3-CE0305E9D5D9}"/>
                </a:ext>
              </a:extLst>
            </p:cNvPr>
            <p:cNvSpPr txBox="1"/>
            <p:nvPr/>
          </p:nvSpPr>
          <p:spPr>
            <a:xfrm>
              <a:off x="5664214" y="1725056"/>
              <a:ext cx="518415" cy="250068"/>
            </a:xfrm>
            <a:prstGeom prst="rect">
              <a:avLst/>
            </a:prstGeom>
            <a:noFill/>
            <a:ln w="12700">
              <a:noFill/>
            </a:ln>
          </p:spPr>
          <p:txBody>
            <a:bodyPr wrap="square" lIns="0" tIns="0" rIns="0" bIns="34290" rtlCol="0">
              <a:spAutoFit/>
            </a:bodyPr>
            <a:lstStyle/>
            <a:p>
              <a:pPr algn="ctr"/>
              <a:r>
                <a:rPr lang="en-US" sz="1400" dirty="0"/>
                <a:t>f</a:t>
              </a:r>
              <a:r>
                <a:rPr lang="en-US" sz="1400" baseline="30000" dirty="0"/>
                <a:t>&lt;t&gt;</a:t>
              </a:r>
            </a:p>
          </p:txBody>
        </p:sp>
      </p:grpSp>
    </p:spTree>
    <p:extLst>
      <p:ext uri="{BB962C8B-B14F-4D97-AF65-F5344CB8AC3E}">
        <p14:creationId xmlns:p14="http://schemas.microsoft.com/office/powerpoint/2010/main" val="3528489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00B1B-210E-B827-C10F-B81761F07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A35DF-D1B1-4140-606A-A3A6B57398F5}"/>
              </a:ext>
            </a:extLst>
          </p:cNvPr>
          <p:cNvSpPr>
            <a:spLocks noGrp="1"/>
          </p:cNvSpPr>
          <p:nvPr>
            <p:ph type="title"/>
          </p:nvPr>
        </p:nvSpPr>
        <p:spPr>
          <a:xfrm>
            <a:off x="609603" y="285750"/>
            <a:ext cx="8443575" cy="490538"/>
          </a:xfrm>
        </p:spPr>
        <p:txBody>
          <a:bodyPr/>
          <a:lstStyle/>
          <a:p>
            <a:r>
              <a:rPr lang="en-US" dirty="0"/>
              <a:t>Step-by-Step LSTM Walk Through: </a:t>
            </a:r>
            <a:r>
              <a:rPr lang="en-US" sz="3200" dirty="0"/>
              <a:t>Output (1/2)</a:t>
            </a:r>
            <a:endParaRPr lang="en-US" dirty="0">
              <a:solidFill>
                <a:srgbClr val="002060"/>
              </a:solidFill>
            </a:endParaRPr>
          </a:p>
        </p:txBody>
      </p:sp>
      <p:sp>
        <p:nvSpPr>
          <p:cNvPr id="3" name="Content Placeholder 2">
            <a:extLst>
              <a:ext uri="{FF2B5EF4-FFF2-40B4-BE49-F238E27FC236}">
                <a16:creationId xmlns:a16="http://schemas.microsoft.com/office/drawing/2014/main" id="{A6D1BDD9-D468-0DFB-E542-AFC0084D54AC}"/>
              </a:ext>
            </a:extLst>
          </p:cNvPr>
          <p:cNvSpPr>
            <a:spLocks noGrp="1"/>
          </p:cNvSpPr>
          <p:nvPr>
            <p:ph idx="1"/>
          </p:nvPr>
        </p:nvSpPr>
        <p:spPr>
          <a:xfrm>
            <a:off x="90801" y="766359"/>
            <a:ext cx="8824596" cy="956259"/>
          </a:xfrm>
        </p:spPr>
        <p:txBody>
          <a:bodyPr/>
          <a:lstStyle/>
          <a:p>
            <a:r>
              <a:rPr lang="en-US" sz="1800" dirty="0"/>
              <a:t>Finally, we need to decide what we’re going to output. </a:t>
            </a:r>
          </a:p>
          <a:p>
            <a:r>
              <a:rPr lang="en-US" sz="1800" dirty="0"/>
              <a:t>This output will be based on our cell state but will be a filtered version. </a:t>
            </a:r>
          </a:p>
          <a:p>
            <a:r>
              <a:rPr lang="en-US" sz="1800" dirty="0"/>
              <a:t>First, we run a sigmoid layer which decides what parts of the cell state we’re going to output. </a:t>
            </a:r>
          </a:p>
          <a:p>
            <a:r>
              <a:rPr lang="en-US" sz="1800" dirty="0"/>
              <a:t>Then, we put the cell state through tanh (to push the values to be between −1 and 1) and multiply it by the output of the sigmoid gate, so that we only output the parts we decided to.</a:t>
            </a:r>
          </a:p>
          <a:p>
            <a:endParaRPr lang="en-US" sz="1800" dirty="0"/>
          </a:p>
        </p:txBody>
      </p:sp>
      <p:graphicFrame>
        <p:nvGraphicFramePr>
          <p:cNvPr id="4" name="Object 3">
            <a:extLst>
              <a:ext uri="{FF2B5EF4-FFF2-40B4-BE49-F238E27FC236}">
                <a16:creationId xmlns:a16="http://schemas.microsoft.com/office/drawing/2014/main" id="{FA520F7B-8B26-D90C-B892-23D938658C9B}"/>
              </a:ext>
            </a:extLst>
          </p:cNvPr>
          <p:cNvGraphicFramePr>
            <a:graphicFrameLocks noChangeAspect="1"/>
          </p:cNvGraphicFramePr>
          <p:nvPr>
            <p:extLst>
              <p:ext uri="{D42A27DB-BD31-4B8C-83A1-F6EECF244321}">
                <p14:modId xmlns:p14="http://schemas.microsoft.com/office/powerpoint/2010/main" val="690611092"/>
              </p:ext>
            </p:extLst>
          </p:nvPr>
        </p:nvGraphicFramePr>
        <p:xfrm>
          <a:off x="5150764" y="3014074"/>
          <a:ext cx="3435350" cy="984250"/>
        </p:xfrm>
        <a:graphic>
          <a:graphicData uri="http://schemas.openxmlformats.org/presentationml/2006/ole">
            <mc:AlternateContent xmlns:mc="http://schemas.openxmlformats.org/markup-compatibility/2006">
              <mc:Choice xmlns:v="urn:schemas-microsoft-com:vml" Requires="v">
                <p:oleObj name="Equation" r:id="rId2" imgW="2133360" imgH="609480" progId="Equation.DSMT4">
                  <p:embed/>
                </p:oleObj>
              </mc:Choice>
              <mc:Fallback>
                <p:oleObj name="Equation" r:id="rId2" imgW="2133360" imgH="609480" progId="Equation.DSMT4">
                  <p:embed/>
                  <p:pic>
                    <p:nvPicPr>
                      <p:cNvPr id="44" name="Object 43">
                        <a:extLst>
                          <a:ext uri="{FF2B5EF4-FFF2-40B4-BE49-F238E27FC236}">
                            <a16:creationId xmlns:a16="http://schemas.microsoft.com/office/drawing/2014/main" id="{68538419-A8D3-9129-491D-60D572D47C8E}"/>
                          </a:ext>
                        </a:extLst>
                      </p:cNvPr>
                      <p:cNvPicPr/>
                      <p:nvPr/>
                    </p:nvPicPr>
                    <p:blipFill>
                      <a:blip r:embed="rId3"/>
                      <a:stretch>
                        <a:fillRect/>
                      </a:stretch>
                    </p:blipFill>
                    <p:spPr>
                      <a:xfrm>
                        <a:off x="5150764" y="3014074"/>
                        <a:ext cx="3435350" cy="984250"/>
                      </a:xfrm>
                      <a:prstGeom prst="rect">
                        <a:avLst/>
                      </a:prstGeom>
                    </p:spPr>
                  </p:pic>
                </p:oleObj>
              </mc:Fallback>
            </mc:AlternateContent>
          </a:graphicData>
        </a:graphic>
      </p:graphicFrame>
      <p:grpSp>
        <p:nvGrpSpPr>
          <p:cNvPr id="91" name="Group 90">
            <a:extLst>
              <a:ext uri="{FF2B5EF4-FFF2-40B4-BE49-F238E27FC236}">
                <a16:creationId xmlns:a16="http://schemas.microsoft.com/office/drawing/2014/main" id="{12909736-916A-B6A0-1F73-B036DF63919B}"/>
              </a:ext>
            </a:extLst>
          </p:cNvPr>
          <p:cNvGrpSpPr/>
          <p:nvPr/>
        </p:nvGrpSpPr>
        <p:grpSpPr>
          <a:xfrm>
            <a:off x="1143725" y="2607337"/>
            <a:ext cx="3491161" cy="2091159"/>
            <a:chOff x="1143725" y="2607337"/>
            <a:chExt cx="3491161" cy="2091159"/>
          </a:xfrm>
        </p:grpSpPr>
        <p:sp>
          <p:nvSpPr>
            <p:cNvPr id="7" name="Rectangle 6">
              <a:extLst>
                <a:ext uri="{FF2B5EF4-FFF2-40B4-BE49-F238E27FC236}">
                  <a16:creationId xmlns:a16="http://schemas.microsoft.com/office/drawing/2014/main" id="{EC20480F-1A9D-069D-CC11-13C88F5B5C54}"/>
                </a:ext>
              </a:extLst>
            </p:cNvPr>
            <p:cNvSpPr/>
            <p:nvPr/>
          </p:nvSpPr>
          <p:spPr bwMode="auto">
            <a:xfrm>
              <a:off x="1752603" y="2925459"/>
              <a:ext cx="2207978"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9" name="TextBox 8">
              <a:extLst>
                <a:ext uri="{FF2B5EF4-FFF2-40B4-BE49-F238E27FC236}">
                  <a16:creationId xmlns:a16="http://schemas.microsoft.com/office/drawing/2014/main" id="{AAED60FA-1435-3F11-27C6-23C4F7960222}"/>
                </a:ext>
              </a:extLst>
            </p:cNvPr>
            <p:cNvSpPr txBox="1"/>
            <p:nvPr/>
          </p:nvSpPr>
          <p:spPr>
            <a:xfrm>
              <a:off x="1372942" y="4408882"/>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&lt;t-1&gt;</a:t>
              </a:r>
            </a:p>
          </p:txBody>
        </p:sp>
        <p:sp>
          <p:nvSpPr>
            <p:cNvPr id="45" name="TextBox 44">
              <a:extLst>
                <a:ext uri="{FF2B5EF4-FFF2-40B4-BE49-F238E27FC236}">
                  <a16:creationId xmlns:a16="http://schemas.microsoft.com/office/drawing/2014/main" id="{427F01C0-77F7-7A33-4813-B06145ABEF78}"/>
                </a:ext>
              </a:extLst>
            </p:cNvPr>
            <p:cNvSpPr txBox="1"/>
            <p:nvPr/>
          </p:nvSpPr>
          <p:spPr>
            <a:xfrm>
              <a:off x="1243011" y="3852967"/>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&lt;t-1&gt;</a:t>
              </a:r>
            </a:p>
          </p:txBody>
        </p:sp>
        <p:sp>
          <p:nvSpPr>
            <p:cNvPr id="46" name="TextBox 45">
              <a:extLst>
                <a:ext uri="{FF2B5EF4-FFF2-40B4-BE49-F238E27FC236}">
                  <a16:creationId xmlns:a16="http://schemas.microsoft.com/office/drawing/2014/main" id="{5943B53C-25B7-BBDC-7DB6-F803B70EA473}"/>
                </a:ext>
              </a:extLst>
            </p:cNvPr>
            <p:cNvSpPr txBox="1"/>
            <p:nvPr/>
          </p:nvSpPr>
          <p:spPr>
            <a:xfrm>
              <a:off x="3175849" y="2607337"/>
              <a:ext cx="600172" cy="327013"/>
            </a:xfrm>
            <a:prstGeom prst="rect">
              <a:avLst/>
            </a:prstGeom>
            <a:noFill/>
            <a:ln w="12700">
              <a:noFill/>
            </a:ln>
          </p:spPr>
          <p:txBody>
            <a:bodyPr wrap="square" lIns="0" tIns="45720" rIns="0" bIns="34290" rtlCol="0" anchor="ctr" anchorCtr="0">
              <a:spAutoFit/>
            </a:bodyPr>
            <a:lstStyle/>
            <a:p>
              <a:pPr algn="ctr"/>
              <a:r>
                <a:rPr lang="en-US" sz="1600" dirty="0"/>
                <a:t>Ŷ</a:t>
              </a:r>
              <a:r>
                <a:rPr lang="en-US" sz="1600" baseline="30000" dirty="0"/>
                <a:t>&lt;t&gt;</a:t>
              </a:r>
            </a:p>
          </p:txBody>
        </p:sp>
        <p:cxnSp>
          <p:nvCxnSpPr>
            <p:cNvPr id="48" name="Straight Arrow Connector 47">
              <a:extLst>
                <a:ext uri="{FF2B5EF4-FFF2-40B4-BE49-F238E27FC236}">
                  <a16:creationId xmlns:a16="http://schemas.microsoft.com/office/drawing/2014/main" id="{03487385-71C2-6EFD-8E0B-F5F8D0AAEB9B}"/>
                </a:ext>
              </a:extLst>
            </p:cNvPr>
            <p:cNvCxnSpPr/>
            <p:nvPr/>
          </p:nvCxnSpPr>
          <p:spPr bwMode="auto">
            <a:xfrm flipV="1">
              <a:off x="1956927" y="4132184"/>
              <a:ext cx="0" cy="45056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910D3B55-797A-DD45-C675-DC17AEF25E40}"/>
                </a:ext>
              </a:extLst>
            </p:cNvPr>
            <p:cNvCxnSpPr/>
            <p:nvPr/>
          </p:nvCxnSpPr>
          <p:spPr bwMode="auto">
            <a:xfrm flipH="1" flipV="1">
              <a:off x="3729720" y="3197067"/>
              <a:ext cx="0" cy="917004"/>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4CC48D6B-1BD7-A2F7-3765-B29FE16B08F3}"/>
                </a:ext>
              </a:extLst>
            </p:cNvPr>
            <p:cNvCxnSpPr/>
            <p:nvPr/>
          </p:nvCxnSpPr>
          <p:spPr bwMode="auto">
            <a:xfrm flipH="1" flipV="1">
              <a:off x="2768670" y="3229770"/>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a:extLst>
                <a:ext uri="{FF2B5EF4-FFF2-40B4-BE49-F238E27FC236}">
                  <a16:creationId xmlns:a16="http://schemas.microsoft.com/office/drawing/2014/main" id="{C5CD25C6-0DA2-B13B-9D37-68E7B78DF0B3}"/>
                </a:ext>
              </a:extLst>
            </p:cNvPr>
            <p:cNvCxnSpPr/>
            <p:nvPr/>
          </p:nvCxnSpPr>
          <p:spPr bwMode="auto">
            <a:xfrm flipH="1" flipV="1">
              <a:off x="3726936" y="2671031"/>
              <a:ext cx="0" cy="416477"/>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606F5C71-A98E-D8B5-EFF1-6CF52D1EF263}"/>
                </a:ext>
              </a:extLst>
            </p:cNvPr>
            <p:cNvCxnSpPr/>
            <p:nvPr/>
          </p:nvCxnSpPr>
          <p:spPr bwMode="auto">
            <a:xfrm>
              <a:off x="1219200" y="4132185"/>
              <a:ext cx="533403"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AA073151-7E1A-A0A6-E500-840753AD566F}"/>
                </a:ext>
              </a:extLst>
            </p:cNvPr>
            <p:cNvCxnSpPr/>
            <p:nvPr/>
          </p:nvCxnSpPr>
          <p:spPr bwMode="auto">
            <a:xfrm>
              <a:off x="1180302" y="3154306"/>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a:extLst>
                <a:ext uri="{FF2B5EF4-FFF2-40B4-BE49-F238E27FC236}">
                  <a16:creationId xmlns:a16="http://schemas.microsoft.com/office/drawing/2014/main" id="{4F9BF3B4-2673-066D-7975-49CC3342C64C}"/>
                </a:ext>
              </a:extLst>
            </p:cNvPr>
            <p:cNvCxnSpPr/>
            <p:nvPr/>
          </p:nvCxnSpPr>
          <p:spPr bwMode="auto">
            <a:xfrm>
              <a:off x="1735191" y="3143609"/>
              <a:ext cx="1625466" cy="825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B06E3A07-8829-D35F-F80A-CEDA17342FD1}"/>
                </a:ext>
              </a:extLst>
            </p:cNvPr>
            <p:cNvCxnSpPr/>
            <p:nvPr/>
          </p:nvCxnSpPr>
          <p:spPr bwMode="auto">
            <a:xfrm>
              <a:off x="3360657" y="3151859"/>
              <a:ext cx="584420" cy="592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Oval 58">
              <a:extLst>
                <a:ext uri="{FF2B5EF4-FFF2-40B4-BE49-F238E27FC236}">
                  <a16:creationId xmlns:a16="http://schemas.microsoft.com/office/drawing/2014/main" id="{9AED0045-019F-8DD6-E7B2-77C10842C392}"/>
                </a:ext>
              </a:extLst>
            </p:cNvPr>
            <p:cNvSpPr/>
            <p:nvPr/>
          </p:nvSpPr>
          <p:spPr bwMode="auto">
            <a:xfrm>
              <a:off x="2666686" y="3450989"/>
              <a:ext cx="201168" cy="201168"/>
            </a:xfrm>
            <a:prstGeom prst="ellipse">
              <a:avLst/>
            </a:prstGeom>
            <a:solidFill>
              <a:srgbClr val="FFE9A3"/>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60" name="Connector: Elbow 59">
              <a:extLst>
                <a:ext uri="{FF2B5EF4-FFF2-40B4-BE49-F238E27FC236}">
                  <a16:creationId xmlns:a16="http://schemas.microsoft.com/office/drawing/2014/main" id="{4BA92154-C543-8B70-52B0-DD20878F862F}"/>
                </a:ext>
              </a:extLst>
            </p:cNvPr>
            <p:cNvCxnSpPr/>
            <p:nvPr/>
          </p:nvCxnSpPr>
          <p:spPr bwMode="auto">
            <a:xfrm flipV="1">
              <a:off x="2769823" y="3695698"/>
              <a:ext cx="612290" cy="445710"/>
            </a:xfrm>
            <a:prstGeom prst="bentConnector3">
              <a:avLst>
                <a:gd name="adj1" fmla="val 50000"/>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Connector: Elbow 60">
              <a:extLst>
                <a:ext uri="{FF2B5EF4-FFF2-40B4-BE49-F238E27FC236}">
                  <a16:creationId xmlns:a16="http://schemas.microsoft.com/office/drawing/2014/main" id="{E26A2386-0F6A-419D-F28B-A5F58167D01D}"/>
                </a:ext>
              </a:extLst>
            </p:cNvPr>
            <p:cNvCxnSpPr/>
            <p:nvPr/>
          </p:nvCxnSpPr>
          <p:spPr bwMode="auto">
            <a:xfrm rot="5400000" flipH="1" flipV="1">
              <a:off x="2239212" y="3715588"/>
              <a:ext cx="576169" cy="286332"/>
            </a:xfrm>
            <a:prstGeom prst="bentConnector3">
              <a:avLst>
                <a:gd name="adj1" fmla="val 10341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Oval 61">
              <a:extLst>
                <a:ext uri="{FF2B5EF4-FFF2-40B4-BE49-F238E27FC236}">
                  <a16:creationId xmlns:a16="http://schemas.microsoft.com/office/drawing/2014/main" id="{76ECC0A1-5755-89BF-76F5-B9CE2AA1EAB2}"/>
                </a:ext>
              </a:extLst>
            </p:cNvPr>
            <p:cNvSpPr/>
            <p:nvPr/>
          </p:nvSpPr>
          <p:spPr bwMode="auto">
            <a:xfrm>
              <a:off x="1964081" y="3046966"/>
              <a:ext cx="201168" cy="201168"/>
            </a:xfrm>
            <a:prstGeom prst="ellipse">
              <a:avLst/>
            </a:prstGeom>
            <a:solidFill>
              <a:schemeClr val="accent2">
                <a:lumMod val="20000"/>
                <a:lumOff val="80000"/>
              </a:schemeClr>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63" name="Straight Arrow Connector 62">
              <a:extLst>
                <a:ext uri="{FF2B5EF4-FFF2-40B4-BE49-F238E27FC236}">
                  <a16:creationId xmlns:a16="http://schemas.microsoft.com/office/drawing/2014/main" id="{2BB849AA-7C69-72D3-09AB-0CAD3824E832}"/>
                </a:ext>
              </a:extLst>
            </p:cNvPr>
            <p:cNvCxnSpPr/>
            <p:nvPr/>
          </p:nvCxnSpPr>
          <p:spPr bwMode="auto">
            <a:xfrm flipH="1" flipV="1">
              <a:off x="2064665" y="3220721"/>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Arrow Connector 63">
              <a:extLst>
                <a:ext uri="{FF2B5EF4-FFF2-40B4-BE49-F238E27FC236}">
                  <a16:creationId xmlns:a16="http://schemas.microsoft.com/office/drawing/2014/main" id="{737BFC9B-0864-4CE0-5211-9DDC1DCB4C04}"/>
                </a:ext>
              </a:extLst>
            </p:cNvPr>
            <p:cNvCxnSpPr/>
            <p:nvPr/>
          </p:nvCxnSpPr>
          <p:spPr bwMode="auto">
            <a:xfrm flipV="1">
              <a:off x="3436266" y="4126190"/>
              <a:ext cx="524313" cy="0"/>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a:extLst>
                <a:ext uri="{FF2B5EF4-FFF2-40B4-BE49-F238E27FC236}">
                  <a16:creationId xmlns:a16="http://schemas.microsoft.com/office/drawing/2014/main" id="{23E1E646-E46F-9309-7CCF-9B34248148BF}"/>
                </a:ext>
              </a:extLst>
            </p:cNvPr>
            <p:cNvCxnSpPr/>
            <p:nvPr/>
          </p:nvCxnSpPr>
          <p:spPr bwMode="auto">
            <a:xfrm flipH="1" flipV="1">
              <a:off x="3460128" y="3154306"/>
              <a:ext cx="0" cy="97938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Oval 65">
              <a:extLst>
                <a:ext uri="{FF2B5EF4-FFF2-40B4-BE49-F238E27FC236}">
                  <a16:creationId xmlns:a16="http://schemas.microsoft.com/office/drawing/2014/main" id="{BDB924A6-1024-B507-81B5-C13C5480FE5F}"/>
                </a:ext>
              </a:extLst>
            </p:cNvPr>
            <p:cNvSpPr/>
            <p:nvPr/>
          </p:nvSpPr>
          <p:spPr bwMode="auto">
            <a:xfrm>
              <a:off x="3375351" y="3589921"/>
              <a:ext cx="201168" cy="201168"/>
            </a:xfrm>
            <a:prstGeom prst="ellipse">
              <a:avLst/>
            </a:prstGeom>
            <a:solidFill>
              <a:srgbClr val="FFE9A3"/>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X</a:t>
              </a:r>
            </a:p>
          </p:txBody>
        </p:sp>
        <p:sp>
          <p:nvSpPr>
            <p:cNvPr id="67" name="TextBox 66">
              <a:extLst>
                <a:ext uri="{FF2B5EF4-FFF2-40B4-BE49-F238E27FC236}">
                  <a16:creationId xmlns:a16="http://schemas.microsoft.com/office/drawing/2014/main" id="{B4415E1C-FD99-BD70-9B79-775D65480F72}"/>
                </a:ext>
              </a:extLst>
            </p:cNvPr>
            <p:cNvSpPr txBox="1"/>
            <p:nvPr/>
          </p:nvSpPr>
          <p:spPr>
            <a:xfrm>
              <a:off x="1922979" y="3787465"/>
              <a:ext cx="278338" cy="215444"/>
            </a:xfrm>
            <a:prstGeom prst="rect">
              <a:avLst/>
            </a:prstGeom>
            <a:solidFill>
              <a:srgbClr val="FFE9A3"/>
            </a:solidFill>
            <a:ln>
              <a:solidFill>
                <a:schemeClr val="bg1">
                  <a:lumMod val="75000"/>
                </a:schemeClr>
              </a:solidFill>
            </a:ln>
          </p:spPr>
          <p:txBody>
            <a:bodyPr wrap="square" lIns="9144" tIns="0" rIns="9144" bIns="0" rtlCol="0" anchor="ctr" anchorCtr="0">
              <a:spAutoFit/>
            </a:bodyPr>
            <a:lstStyle/>
            <a:p>
              <a:pPr algn="ctr"/>
              <a:r>
                <a:rPr lang="el-GR" sz="1400" dirty="0">
                  <a:solidFill>
                    <a:schemeClr val="bg1">
                      <a:lumMod val="75000"/>
                    </a:schemeClr>
                  </a:solidFill>
                </a:rPr>
                <a:t>σ</a:t>
              </a:r>
              <a:endParaRPr lang="en-US" sz="1400" dirty="0">
                <a:solidFill>
                  <a:schemeClr val="bg1">
                    <a:lumMod val="75000"/>
                  </a:schemeClr>
                </a:solidFill>
              </a:endParaRPr>
            </a:p>
          </p:txBody>
        </p:sp>
        <p:sp>
          <p:nvSpPr>
            <p:cNvPr id="68" name="TextBox 67">
              <a:extLst>
                <a:ext uri="{FF2B5EF4-FFF2-40B4-BE49-F238E27FC236}">
                  <a16:creationId xmlns:a16="http://schemas.microsoft.com/office/drawing/2014/main" id="{E1FA0766-6D8A-5676-0B28-640F37FDDE30}"/>
                </a:ext>
              </a:extLst>
            </p:cNvPr>
            <p:cNvSpPr txBox="1"/>
            <p:nvPr/>
          </p:nvSpPr>
          <p:spPr>
            <a:xfrm>
              <a:off x="2245951" y="3799098"/>
              <a:ext cx="293578" cy="203133"/>
            </a:xfrm>
            <a:prstGeom prst="rect">
              <a:avLst/>
            </a:prstGeom>
            <a:solidFill>
              <a:schemeClr val="accent2">
                <a:lumMod val="20000"/>
                <a:lumOff val="80000"/>
              </a:schemeClr>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cxnSp>
          <p:nvCxnSpPr>
            <p:cNvPr id="69" name="Straight Arrow Connector 68">
              <a:extLst>
                <a:ext uri="{FF2B5EF4-FFF2-40B4-BE49-F238E27FC236}">
                  <a16:creationId xmlns:a16="http://schemas.microsoft.com/office/drawing/2014/main" id="{90A2B512-D1D8-0136-DF77-50C2EA762C55}"/>
                </a:ext>
              </a:extLst>
            </p:cNvPr>
            <p:cNvCxnSpPr/>
            <p:nvPr/>
          </p:nvCxnSpPr>
          <p:spPr bwMode="auto">
            <a:xfrm>
              <a:off x="1752603" y="4132184"/>
              <a:ext cx="1014667" cy="10397"/>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a:extLst>
                <a:ext uri="{FF2B5EF4-FFF2-40B4-BE49-F238E27FC236}">
                  <a16:creationId xmlns:a16="http://schemas.microsoft.com/office/drawing/2014/main" id="{A164E881-9D46-2991-1A17-061168C8E0F0}"/>
                </a:ext>
              </a:extLst>
            </p:cNvPr>
            <p:cNvSpPr txBox="1"/>
            <p:nvPr/>
          </p:nvSpPr>
          <p:spPr>
            <a:xfrm>
              <a:off x="2991477" y="3801526"/>
              <a:ext cx="293578" cy="203133"/>
            </a:xfrm>
            <a:prstGeom prst="rect">
              <a:avLst/>
            </a:prstGeom>
            <a:solidFill>
              <a:srgbClr val="FFC000"/>
            </a:solidFill>
            <a:ln>
              <a:solidFill>
                <a:schemeClr val="tx1"/>
              </a:solidFill>
            </a:ln>
          </p:spPr>
          <p:txBody>
            <a:bodyPr wrap="square" lIns="9144" tIns="9144" rIns="9144" bIns="9144" rtlCol="0" anchor="ctr" anchorCtr="0">
              <a:spAutoFit/>
            </a:bodyPr>
            <a:lstStyle/>
            <a:p>
              <a:pPr algn="ctr"/>
              <a:r>
                <a:rPr lang="el-GR" sz="1200" dirty="0"/>
                <a:t>σ</a:t>
              </a:r>
              <a:endParaRPr lang="en-US" sz="1200" dirty="0"/>
            </a:p>
          </p:txBody>
        </p:sp>
        <p:sp>
          <p:nvSpPr>
            <p:cNvPr id="71" name="TextBox 70">
              <a:extLst>
                <a:ext uri="{FF2B5EF4-FFF2-40B4-BE49-F238E27FC236}">
                  <a16:creationId xmlns:a16="http://schemas.microsoft.com/office/drawing/2014/main" id="{2F64A8C9-7A55-34E5-6C73-7FAE1E749807}"/>
                </a:ext>
              </a:extLst>
            </p:cNvPr>
            <p:cNvSpPr txBox="1"/>
            <p:nvPr/>
          </p:nvSpPr>
          <p:spPr>
            <a:xfrm>
              <a:off x="3265156" y="3274877"/>
              <a:ext cx="365204" cy="203133"/>
            </a:xfrm>
            <a:prstGeom prst="rect">
              <a:avLst/>
            </a:prstGeom>
            <a:solidFill>
              <a:srgbClr val="FFE9A3"/>
            </a:solidFill>
            <a:ln w="19050">
              <a:solidFill>
                <a:schemeClr val="tx1"/>
              </a:solidFill>
            </a:ln>
          </p:spPr>
          <p:txBody>
            <a:bodyPr wrap="square" lIns="9144" tIns="9144" rIns="9144" bIns="9144" rtlCol="0" anchor="ctr" anchorCtr="0">
              <a:spAutoFit/>
            </a:bodyPr>
            <a:lstStyle/>
            <a:p>
              <a:pPr algn="ctr"/>
              <a:r>
                <a:rPr lang="en-US" sz="1200" dirty="0"/>
                <a:t>tanh</a:t>
              </a:r>
            </a:p>
          </p:txBody>
        </p:sp>
        <p:sp>
          <p:nvSpPr>
            <p:cNvPr id="72" name="Oval 71">
              <a:extLst>
                <a:ext uri="{FF2B5EF4-FFF2-40B4-BE49-F238E27FC236}">
                  <a16:creationId xmlns:a16="http://schemas.microsoft.com/office/drawing/2014/main" id="{85396124-8CC4-DA13-58D4-F6590E25AF1B}"/>
                </a:ext>
              </a:extLst>
            </p:cNvPr>
            <p:cNvSpPr/>
            <p:nvPr/>
          </p:nvSpPr>
          <p:spPr bwMode="auto">
            <a:xfrm>
              <a:off x="2674540" y="3046966"/>
              <a:ext cx="201168" cy="201168"/>
            </a:xfrm>
            <a:prstGeom prst="ellipse">
              <a:avLst/>
            </a:prstGeom>
            <a:solidFill>
              <a:schemeClr val="accent2">
                <a:lumMod val="20000"/>
                <a:lumOff val="80000"/>
              </a:schemeClr>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a:t>
              </a:r>
            </a:p>
          </p:txBody>
        </p:sp>
        <p:sp>
          <p:nvSpPr>
            <p:cNvPr id="73" name="TextBox 72">
              <a:extLst>
                <a:ext uri="{FF2B5EF4-FFF2-40B4-BE49-F238E27FC236}">
                  <a16:creationId xmlns:a16="http://schemas.microsoft.com/office/drawing/2014/main" id="{CD501F56-3A67-7931-0065-F065645C3274}"/>
                </a:ext>
              </a:extLst>
            </p:cNvPr>
            <p:cNvSpPr txBox="1"/>
            <p:nvPr/>
          </p:nvSpPr>
          <p:spPr>
            <a:xfrm>
              <a:off x="1143725" y="2874795"/>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&lt;t-1&gt;</a:t>
              </a:r>
            </a:p>
          </p:txBody>
        </p:sp>
        <p:cxnSp>
          <p:nvCxnSpPr>
            <p:cNvPr id="74" name="Straight Arrow Connector 73">
              <a:extLst>
                <a:ext uri="{FF2B5EF4-FFF2-40B4-BE49-F238E27FC236}">
                  <a16:creationId xmlns:a16="http://schemas.microsoft.com/office/drawing/2014/main" id="{FF361DE4-C51D-F35D-7218-277505186B7C}"/>
                </a:ext>
              </a:extLst>
            </p:cNvPr>
            <p:cNvCxnSpPr/>
            <p:nvPr/>
          </p:nvCxnSpPr>
          <p:spPr bwMode="auto">
            <a:xfrm>
              <a:off x="3956369" y="3156815"/>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TextBox 74">
              <a:extLst>
                <a:ext uri="{FF2B5EF4-FFF2-40B4-BE49-F238E27FC236}">
                  <a16:creationId xmlns:a16="http://schemas.microsoft.com/office/drawing/2014/main" id="{859EC5F7-BF58-29D1-201A-BC304BE46717}"/>
                </a:ext>
              </a:extLst>
            </p:cNvPr>
            <p:cNvSpPr txBox="1"/>
            <p:nvPr/>
          </p:nvSpPr>
          <p:spPr>
            <a:xfrm>
              <a:off x="3977993" y="2870021"/>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&lt;t&gt;</a:t>
              </a:r>
            </a:p>
          </p:txBody>
        </p:sp>
        <p:cxnSp>
          <p:nvCxnSpPr>
            <p:cNvPr id="76" name="Straight Arrow Connector 75">
              <a:extLst>
                <a:ext uri="{FF2B5EF4-FFF2-40B4-BE49-F238E27FC236}">
                  <a16:creationId xmlns:a16="http://schemas.microsoft.com/office/drawing/2014/main" id="{694769EF-E961-1001-DA12-2E683B532B94}"/>
                </a:ext>
              </a:extLst>
            </p:cNvPr>
            <p:cNvCxnSpPr/>
            <p:nvPr/>
          </p:nvCxnSpPr>
          <p:spPr bwMode="auto">
            <a:xfrm>
              <a:off x="3961194" y="4123631"/>
              <a:ext cx="673692"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Box 76">
              <a:extLst>
                <a:ext uri="{FF2B5EF4-FFF2-40B4-BE49-F238E27FC236}">
                  <a16:creationId xmlns:a16="http://schemas.microsoft.com/office/drawing/2014/main" id="{802AB425-83E6-3491-3C36-B042B0E559EB}"/>
                </a:ext>
              </a:extLst>
            </p:cNvPr>
            <p:cNvSpPr txBox="1"/>
            <p:nvPr/>
          </p:nvSpPr>
          <p:spPr>
            <a:xfrm>
              <a:off x="3994292" y="3864918"/>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&lt;t&gt;</a:t>
              </a:r>
            </a:p>
          </p:txBody>
        </p:sp>
        <p:cxnSp>
          <p:nvCxnSpPr>
            <p:cNvPr id="78" name="Straight Arrow Connector 77">
              <a:extLst>
                <a:ext uri="{FF2B5EF4-FFF2-40B4-BE49-F238E27FC236}">
                  <a16:creationId xmlns:a16="http://schemas.microsoft.com/office/drawing/2014/main" id="{293510DA-3D7D-0417-0788-C218CAB0B9A1}"/>
                </a:ext>
              </a:extLst>
            </p:cNvPr>
            <p:cNvCxnSpPr>
              <a:endCxn id="59" idx="4"/>
            </p:cNvCxnSpPr>
            <p:nvPr/>
          </p:nvCxnSpPr>
          <p:spPr bwMode="auto">
            <a:xfrm flipH="1" flipV="1">
              <a:off x="2767270" y="3652157"/>
              <a:ext cx="14539" cy="474033"/>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78">
              <a:extLst>
                <a:ext uri="{FF2B5EF4-FFF2-40B4-BE49-F238E27FC236}">
                  <a16:creationId xmlns:a16="http://schemas.microsoft.com/office/drawing/2014/main" id="{1BF9907A-66A5-FAF0-3181-FA73CB2610C8}"/>
                </a:ext>
              </a:extLst>
            </p:cNvPr>
            <p:cNvSpPr txBox="1"/>
            <p:nvPr/>
          </p:nvSpPr>
          <p:spPr>
            <a:xfrm>
              <a:off x="2576131" y="3799098"/>
              <a:ext cx="365204" cy="203133"/>
            </a:xfrm>
            <a:prstGeom prst="rect">
              <a:avLst/>
            </a:prstGeom>
            <a:solidFill>
              <a:schemeClr val="accent2">
                <a:lumMod val="20000"/>
                <a:lumOff val="80000"/>
              </a:schemeClr>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80" name="TextBox 79">
              <a:extLst>
                <a:ext uri="{FF2B5EF4-FFF2-40B4-BE49-F238E27FC236}">
                  <a16:creationId xmlns:a16="http://schemas.microsoft.com/office/drawing/2014/main" id="{9C50B671-1A19-94E2-71BA-D67E5C6F5FB5}"/>
                </a:ext>
              </a:extLst>
            </p:cNvPr>
            <p:cNvSpPr txBox="1"/>
            <p:nvPr/>
          </p:nvSpPr>
          <p:spPr>
            <a:xfrm>
              <a:off x="2325041" y="3593777"/>
              <a:ext cx="518415" cy="250068"/>
            </a:xfrm>
            <a:prstGeom prst="rect">
              <a:avLst/>
            </a:prstGeom>
            <a:noFill/>
            <a:ln w="12700">
              <a:noFill/>
            </a:ln>
          </p:spPr>
          <p:txBody>
            <a:bodyPr wrap="square" lIns="0" tIns="0" rIns="0" bIns="34290" rtlCol="0">
              <a:spAutoFit/>
            </a:bodyPr>
            <a:lstStyle/>
            <a:p>
              <a:pPr algn="ctr"/>
              <a:r>
                <a:rPr lang="en-US" sz="1400" dirty="0">
                  <a:solidFill>
                    <a:schemeClr val="bg1">
                      <a:lumMod val="75000"/>
                    </a:schemeClr>
                  </a:solidFill>
                </a:rPr>
                <a:t>Ĉ</a:t>
              </a:r>
              <a:r>
                <a:rPr lang="en-US" sz="1400" baseline="30000" dirty="0">
                  <a:solidFill>
                    <a:schemeClr val="bg1">
                      <a:lumMod val="75000"/>
                    </a:schemeClr>
                  </a:solidFill>
                </a:rPr>
                <a:t>&lt;t&gt;</a:t>
              </a:r>
            </a:p>
          </p:txBody>
        </p:sp>
        <p:sp>
          <p:nvSpPr>
            <p:cNvPr id="81" name="TextBox 80">
              <a:extLst>
                <a:ext uri="{FF2B5EF4-FFF2-40B4-BE49-F238E27FC236}">
                  <a16:creationId xmlns:a16="http://schemas.microsoft.com/office/drawing/2014/main" id="{DD4C9335-02E2-DB8A-B1F6-64D59C5F06B6}"/>
                </a:ext>
              </a:extLst>
            </p:cNvPr>
            <p:cNvSpPr txBox="1"/>
            <p:nvPr/>
          </p:nvSpPr>
          <p:spPr>
            <a:xfrm>
              <a:off x="1983369" y="3559706"/>
              <a:ext cx="518415" cy="250068"/>
            </a:xfrm>
            <a:prstGeom prst="rect">
              <a:avLst/>
            </a:prstGeom>
            <a:noFill/>
            <a:ln w="12700">
              <a:noFill/>
            </a:ln>
          </p:spPr>
          <p:txBody>
            <a:bodyPr wrap="square" lIns="0" tIns="0" rIns="0" bIns="34290" rtlCol="0">
              <a:spAutoFit/>
            </a:bodyPr>
            <a:lstStyle/>
            <a:p>
              <a:pPr algn="ctr"/>
              <a:r>
                <a:rPr lang="en-US" sz="1400" dirty="0" err="1">
                  <a:solidFill>
                    <a:schemeClr val="bg1">
                      <a:lumMod val="75000"/>
                    </a:schemeClr>
                  </a:solidFill>
                </a:rPr>
                <a:t>i</a:t>
              </a:r>
              <a:r>
                <a:rPr lang="en-US" sz="1400" baseline="30000" dirty="0">
                  <a:solidFill>
                    <a:schemeClr val="bg1">
                      <a:lumMod val="75000"/>
                    </a:schemeClr>
                  </a:solidFill>
                </a:rPr>
                <a:t>&lt;t&gt;</a:t>
              </a:r>
            </a:p>
          </p:txBody>
        </p:sp>
        <p:sp>
          <p:nvSpPr>
            <p:cNvPr id="83" name="TextBox 82">
              <a:extLst>
                <a:ext uri="{FF2B5EF4-FFF2-40B4-BE49-F238E27FC236}">
                  <a16:creationId xmlns:a16="http://schemas.microsoft.com/office/drawing/2014/main" id="{990BE7FA-B1AC-54DE-917A-AB385EBB069D}"/>
                </a:ext>
              </a:extLst>
            </p:cNvPr>
            <p:cNvSpPr txBox="1"/>
            <p:nvPr/>
          </p:nvSpPr>
          <p:spPr>
            <a:xfrm>
              <a:off x="2799702" y="3518963"/>
              <a:ext cx="518415" cy="250068"/>
            </a:xfrm>
            <a:prstGeom prst="rect">
              <a:avLst/>
            </a:prstGeom>
            <a:noFill/>
            <a:ln w="12700">
              <a:noFill/>
            </a:ln>
          </p:spPr>
          <p:txBody>
            <a:bodyPr wrap="square" lIns="0" tIns="0" rIns="0" bIns="34290" rtlCol="0">
              <a:spAutoFit/>
            </a:bodyPr>
            <a:lstStyle/>
            <a:p>
              <a:pPr algn="ctr"/>
              <a:r>
                <a:rPr lang="en-US" sz="1400" dirty="0"/>
                <a:t>O</a:t>
              </a:r>
              <a:r>
                <a:rPr lang="en-US" sz="1400" baseline="30000" dirty="0"/>
                <a:t>&lt;t&gt;</a:t>
              </a:r>
            </a:p>
          </p:txBody>
        </p:sp>
        <p:sp>
          <p:nvSpPr>
            <p:cNvPr id="84" name="TextBox 83">
              <a:extLst>
                <a:ext uri="{FF2B5EF4-FFF2-40B4-BE49-F238E27FC236}">
                  <a16:creationId xmlns:a16="http://schemas.microsoft.com/office/drawing/2014/main" id="{4F2B2D83-D4EC-A42B-7CE0-F616858B6797}"/>
                </a:ext>
              </a:extLst>
            </p:cNvPr>
            <p:cNvSpPr txBox="1"/>
            <p:nvPr/>
          </p:nvSpPr>
          <p:spPr>
            <a:xfrm>
              <a:off x="2899324" y="3123100"/>
              <a:ext cx="518415" cy="250068"/>
            </a:xfrm>
            <a:prstGeom prst="rect">
              <a:avLst/>
            </a:prstGeom>
            <a:noFill/>
            <a:ln w="12700">
              <a:noFill/>
            </a:ln>
          </p:spPr>
          <p:txBody>
            <a:bodyPr wrap="square" lIns="0" tIns="0" rIns="0" bIns="34290" rtlCol="0">
              <a:spAutoFit/>
            </a:bodyPr>
            <a:lstStyle/>
            <a:p>
              <a:pPr algn="ctr"/>
              <a:r>
                <a:rPr lang="en-US" sz="1400" dirty="0"/>
                <a:t>C</a:t>
              </a:r>
              <a:r>
                <a:rPr lang="en-US" sz="1400" baseline="30000" dirty="0"/>
                <a:t>&lt;t&gt;</a:t>
              </a:r>
            </a:p>
          </p:txBody>
        </p:sp>
        <p:sp>
          <p:nvSpPr>
            <p:cNvPr id="86" name="TextBox 85">
              <a:extLst>
                <a:ext uri="{FF2B5EF4-FFF2-40B4-BE49-F238E27FC236}">
                  <a16:creationId xmlns:a16="http://schemas.microsoft.com/office/drawing/2014/main" id="{667DDDC2-C6D6-14D7-46F8-7C6168A95CE1}"/>
                </a:ext>
              </a:extLst>
            </p:cNvPr>
            <p:cNvSpPr txBox="1"/>
            <p:nvPr/>
          </p:nvSpPr>
          <p:spPr>
            <a:xfrm>
              <a:off x="1651713" y="3498395"/>
              <a:ext cx="518415" cy="250068"/>
            </a:xfrm>
            <a:prstGeom prst="rect">
              <a:avLst/>
            </a:prstGeom>
            <a:noFill/>
            <a:ln w="12700">
              <a:noFill/>
            </a:ln>
          </p:spPr>
          <p:txBody>
            <a:bodyPr wrap="square" lIns="0" tIns="0" rIns="0" bIns="34290" rtlCol="0">
              <a:spAutoFit/>
            </a:bodyPr>
            <a:lstStyle/>
            <a:p>
              <a:pPr algn="ctr"/>
              <a:r>
                <a:rPr lang="en-US" sz="1400" dirty="0">
                  <a:solidFill>
                    <a:schemeClr val="bg1">
                      <a:lumMod val="75000"/>
                    </a:schemeClr>
                  </a:solidFill>
                </a:rPr>
                <a:t>f</a:t>
              </a:r>
              <a:r>
                <a:rPr lang="en-US" sz="1400" baseline="30000" dirty="0">
                  <a:solidFill>
                    <a:schemeClr val="bg1">
                      <a:lumMod val="75000"/>
                    </a:schemeClr>
                  </a:solidFill>
                </a:rPr>
                <a:t>&lt;t&gt;</a:t>
              </a:r>
            </a:p>
          </p:txBody>
        </p:sp>
      </p:grpSp>
    </p:spTree>
    <p:extLst>
      <p:ext uri="{BB962C8B-B14F-4D97-AF65-F5344CB8AC3E}">
        <p14:creationId xmlns:p14="http://schemas.microsoft.com/office/powerpoint/2010/main" val="479565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3AF91-B2D0-9F14-B5AB-BDCECD47F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25B64-4631-18A9-F27A-C2A231F3A369}"/>
              </a:ext>
            </a:extLst>
          </p:cNvPr>
          <p:cNvSpPr>
            <a:spLocks noGrp="1"/>
          </p:cNvSpPr>
          <p:nvPr>
            <p:ph type="title"/>
          </p:nvPr>
        </p:nvSpPr>
        <p:spPr>
          <a:xfrm>
            <a:off x="609603" y="285750"/>
            <a:ext cx="8443575" cy="490538"/>
          </a:xfrm>
        </p:spPr>
        <p:txBody>
          <a:bodyPr/>
          <a:lstStyle/>
          <a:p>
            <a:r>
              <a:rPr lang="en-US" dirty="0"/>
              <a:t>Step-by-Step LSTM Walk Through: </a:t>
            </a:r>
            <a:r>
              <a:rPr lang="en-US" sz="3200" dirty="0"/>
              <a:t>Output (2/2)</a:t>
            </a:r>
            <a:endParaRPr lang="en-US" dirty="0">
              <a:solidFill>
                <a:srgbClr val="002060"/>
              </a:solidFill>
            </a:endParaRPr>
          </a:p>
        </p:txBody>
      </p:sp>
      <p:sp>
        <p:nvSpPr>
          <p:cNvPr id="3" name="Content Placeholder 2">
            <a:extLst>
              <a:ext uri="{FF2B5EF4-FFF2-40B4-BE49-F238E27FC236}">
                <a16:creationId xmlns:a16="http://schemas.microsoft.com/office/drawing/2014/main" id="{72CA1B24-B789-3659-6B54-538769285401}"/>
              </a:ext>
            </a:extLst>
          </p:cNvPr>
          <p:cNvSpPr>
            <a:spLocks noGrp="1"/>
          </p:cNvSpPr>
          <p:nvPr>
            <p:ph idx="1"/>
          </p:nvPr>
        </p:nvSpPr>
        <p:spPr>
          <a:xfrm>
            <a:off x="121605" y="950193"/>
            <a:ext cx="8900789" cy="1305618"/>
          </a:xfrm>
        </p:spPr>
        <p:txBody>
          <a:bodyPr/>
          <a:lstStyle/>
          <a:p>
            <a:r>
              <a:rPr lang="en-US" sz="1800" dirty="0"/>
              <a:t>For the language model example, since it just saw a subject, it might want to output information relevant to a verb, in case that’s what is coming next. </a:t>
            </a:r>
          </a:p>
          <a:p>
            <a:r>
              <a:rPr lang="en-US" sz="1800" dirty="0"/>
              <a:t>For example, it might output whether the subject is singular or plural, so that we know what form a verb should be conjugated into if that’s what follows next.</a:t>
            </a:r>
          </a:p>
        </p:txBody>
      </p:sp>
      <p:graphicFrame>
        <p:nvGraphicFramePr>
          <p:cNvPr id="5" name="Object 4">
            <a:extLst>
              <a:ext uri="{FF2B5EF4-FFF2-40B4-BE49-F238E27FC236}">
                <a16:creationId xmlns:a16="http://schemas.microsoft.com/office/drawing/2014/main" id="{52BE9028-82FF-4654-E4C6-A361C7E2240D}"/>
              </a:ext>
            </a:extLst>
          </p:cNvPr>
          <p:cNvGraphicFramePr>
            <a:graphicFrameLocks noChangeAspect="1"/>
          </p:cNvGraphicFramePr>
          <p:nvPr>
            <p:extLst>
              <p:ext uri="{D42A27DB-BD31-4B8C-83A1-F6EECF244321}">
                <p14:modId xmlns:p14="http://schemas.microsoft.com/office/powerpoint/2010/main" val="1444349497"/>
              </p:ext>
            </p:extLst>
          </p:nvPr>
        </p:nvGraphicFramePr>
        <p:xfrm>
          <a:off x="5150764" y="3014074"/>
          <a:ext cx="3435350" cy="984250"/>
        </p:xfrm>
        <a:graphic>
          <a:graphicData uri="http://schemas.openxmlformats.org/presentationml/2006/ole">
            <mc:AlternateContent xmlns:mc="http://schemas.openxmlformats.org/markup-compatibility/2006">
              <mc:Choice xmlns:v="urn:schemas-microsoft-com:vml" Requires="v">
                <p:oleObj name="Equation" r:id="rId2" imgW="2133360" imgH="609480" progId="Equation.DSMT4">
                  <p:embed/>
                </p:oleObj>
              </mc:Choice>
              <mc:Fallback>
                <p:oleObj name="Equation" r:id="rId2" imgW="2133360" imgH="609480" progId="Equation.DSMT4">
                  <p:embed/>
                  <p:pic>
                    <p:nvPicPr>
                      <p:cNvPr id="4" name="Object 3">
                        <a:extLst>
                          <a:ext uri="{FF2B5EF4-FFF2-40B4-BE49-F238E27FC236}">
                            <a16:creationId xmlns:a16="http://schemas.microsoft.com/office/drawing/2014/main" id="{FA520F7B-8B26-D90C-B892-23D938658C9B}"/>
                          </a:ext>
                        </a:extLst>
                      </p:cNvPr>
                      <p:cNvPicPr/>
                      <p:nvPr/>
                    </p:nvPicPr>
                    <p:blipFill>
                      <a:blip r:embed="rId3"/>
                      <a:stretch>
                        <a:fillRect/>
                      </a:stretch>
                    </p:blipFill>
                    <p:spPr>
                      <a:xfrm>
                        <a:off x="5150764" y="3014074"/>
                        <a:ext cx="3435350" cy="984250"/>
                      </a:xfrm>
                      <a:prstGeom prst="rect">
                        <a:avLst/>
                      </a:prstGeom>
                    </p:spPr>
                  </p:pic>
                </p:oleObj>
              </mc:Fallback>
            </mc:AlternateContent>
          </a:graphicData>
        </a:graphic>
      </p:graphicFrame>
      <p:grpSp>
        <p:nvGrpSpPr>
          <p:cNvPr id="116" name="Group 115">
            <a:extLst>
              <a:ext uri="{FF2B5EF4-FFF2-40B4-BE49-F238E27FC236}">
                <a16:creationId xmlns:a16="http://schemas.microsoft.com/office/drawing/2014/main" id="{D85AB868-38C3-5375-04BD-4FC7154D95AF}"/>
              </a:ext>
            </a:extLst>
          </p:cNvPr>
          <p:cNvGrpSpPr/>
          <p:nvPr/>
        </p:nvGrpSpPr>
        <p:grpSpPr>
          <a:xfrm>
            <a:off x="1143725" y="2607337"/>
            <a:ext cx="3491161" cy="2091159"/>
            <a:chOff x="1143725" y="2607337"/>
            <a:chExt cx="3491161" cy="2091159"/>
          </a:xfrm>
        </p:grpSpPr>
        <p:sp>
          <p:nvSpPr>
            <p:cNvPr id="117" name="Rectangle 116">
              <a:extLst>
                <a:ext uri="{FF2B5EF4-FFF2-40B4-BE49-F238E27FC236}">
                  <a16:creationId xmlns:a16="http://schemas.microsoft.com/office/drawing/2014/main" id="{BD48C4E3-BB82-E6E8-68D8-76293913E59B}"/>
                </a:ext>
              </a:extLst>
            </p:cNvPr>
            <p:cNvSpPr/>
            <p:nvPr/>
          </p:nvSpPr>
          <p:spPr bwMode="auto">
            <a:xfrm>
              <a:off x="1752603" y="2925459"/>
              <a:ext cx="2207978"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118" name="TextBox 117">
              <a:extLst>
                <a:ext uri="{FF2B5EF4-FFF2-40B4-BE49-F238E27FC236}">
                  <a16:creationId xmlns:a16="http://schemas.microsoft.com/office/drawing/2014/main" id="{13F0AFE2-2895-82BE-488A-233D31DA1CD6}"/>
                </a:ext>
              </a:extLst>
            </p:cNvPr>
            <p:cNvSpPr txBox="1"/>
            <p:nvPr/>
          </p:nvSpPr>
          <p:spPr>
            <a:xfrm>
              <a:off x="1372942" y="4408882"/>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&lt;t-1&gt;</a:t>
              </a:r>
            </a:p>
          </p:txBody>
        </p:sp>
        <p:sp>
          <p:nvSpPr>
            <p:cNvPr id="119" name="TextBox 118">
              <a:extLst>
                <a:ext uri="{FF2B5EF4-FFF2-40B4-BE49-F238E27FC236}">
                  <a16:creationId xmlns:a16="http://schemas.microsoft.com/office/drawing/2014/main" id="{665B32E7-CF25-9B5D-3F50-7CA166D5AC17}"/>
                </a:ext>
              </a:extLst>
            </p:cNvPr>
            <p:cNvSpPr txBox="1"/>
            <p:nvPr/>
          </p:nvSpPr>
          <p:spPr>
            <a:xfrm>
              <a:off x="1243011" y="3852967"/>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&lt;t-1&gt;</a:t>
              </a:r>
            </a:p>
          </p:txBody>
        </p:sp>
        <p:sp>
          <p:nvSpPr>
            <p:cNvPr id="120" name="TextBox 119">
              <a:extLst>
                <a:ext uri="{FF2B5EF4-FFF2-40B4-BE49-F238E27FC236}">
                  <a16:creationId xmlns:a16="http://schemas.microsoft.com/office/drawing/2014/main" id="{AC3AD669-96CA-6999-E560-B9F6C2C06FF3}"/>
                </a:ext>
              </a:extLst>
            </p:cNvPr>
            <p:cNvSpPr txBox="1"/>
            <p:nvPr/>
          </p:nvSpPr>
          <p:spPr>
            <a:xfrm>
              <a:off x="3175849" y="2607337"/>
              <a:ext cx="600172" cy="327013"/>
            </a:xfrm>
            <a:prstGeom prst="rect">
              <a:avLst/>
            </a:prstGeom>
            <a:noFill/>
            <a:ln w="12700">
              <a:noFill/>
            </a:ln>
          </p:spPr>
          <p:txBody>
            <a:bodyPr wrap="square" lIns="0" tIns="45720" rIns="0" bIns="34290" rtlCol="0" anchor="ctr" anchorCtr="0">
              <a:spAutoFit/>
            </a:bodyPr>
            <a:lstStyle/>
            <a:p>
              <a:pPr algn="ctr"/>
              <a:r>
                <a:rPr lang="en-US" sz="1600" dirty="0"/>
                <a:t>Ŷ</a:t>
              </a:r>
              <a:r>
                <a:rPr lang="en-US" sz="1600" baseline="30000" dirty="0"/>
                <a:t>&lt;t&gt;</a:t>
              </a:r>
            </a:p>
          </p:txBody>
        </p:sp>
        <p:cxnSp>
          <p:nvCxnSpPr>
            <p:cNvPr id="121" name="Straight Arrow Connector 120">
              <a:extLst>
                <a:ext uri="{FF2B5EF4-FFF2-40B4-BE49-F238E27FC236}">
                  <a16:creationId xmlns:a16="http://schemas.microsoft.com/office/drawing/2014/main" id="{DA805751-5DB7-53CE-DAD1-E8CB5E23FDCA}"/>
                </a:ext>
              </a:extLst>
            </p:cNvPr>
            <p:cNvCxnSpPr/>
            <p:nvPr/>
          </p:nvCxnSpPr>
          <p:spPr bwMode="auto">
            <a:xfrm flipV="1">
              <a:off x="1956927" y="4132184"/>
              <a:ext cx="0" cy="45056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Arrow Connector 121">
              <a:extLst>
                <a:ext uri="{FF2B5EF4-FFF2-40B4-BE49-F238E27FC236}">
                  <a16:creationId xmlns:a16="http://schemas.microsoft.com/office/drawing/2014/main" id="{0392182D-E47A-CDF1-6F2D-2964C27C02FE}"/>
                </a:ext>
              </a:extLst>
            </p:cNvPr>
            <p:cNvCxnSpPr/>
            <p:nvPr/>
          </p:nvCxnSpPr>
          <p:spPr bwMode="auto">
            <a:xfrm flipH="1" flipV="1">
              <a:off x="3729720" y="3197067"/>
              <a:ext cx="0" cy="917004"/>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Straight Arrow Connector 122">
              <a:extLst>
                <a:ext uri="{FF2B5EF4-FFF2-40B4-BE49-F238E27FC236}">
                  <a16:creationId xmlns:a16="http://schemas.microsoft.com/office/drawing/2014/main" id="{7C56BB57-F0EE-B90B-7FE1-FC4BC847CAC6}"/>
                </a:ext>
              </a:extLst>
            </p:cNvPr>
            <p:cNvCxnSpPr/>
            <p:nvPr/>
          </p:nvCxnSpPr>
          <p:spPr bwMode="auto">
            <a:xfrm flipH="1" flipV="1">
              <a:off x="2768670" y="3229770"/>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Straight Arrow Connector 123">
              <a:extLst>
                <a:ext uri="{FF2B5EF4-FFF2-40B4-BE49-F238E27FC236}">
                  <a16:creationId xmlns:a16="http://schemas.microsoft.com/office/drawing/2014/main" id="{811906BF-F3B7-9537-4A45-7460581A0DB6}"/>
                </a:ext>
              </a:extLst>
            </p:cNvPr>
            <p:cNvCxnSpPr/>
            <p:nvPr/>
          </p:nvCxnSpPr>
          <p:spPr bwMode="auto">
            <a:xfrm flipH="1" flipV="1">
              <a:off x="3726936" y="2671031"/>
              <a:ext cx="0" cy="416477"/>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Arrow Connector 124">
              <a:extLst>
                <a:ext uri="{FF2B5EF4-FFF2-40B4-BE49-F238E27FC236}">
                  <a16:creationId xmlns:a16="http://schemas.microsoft.com/office/drawing/2014/main" id="{3F6F2C05-7BAD-DA82-0D9A-DF584C7F1A02}"/>
                </a:ext>
              </a:extLst>
            </p:cNvPr>
            <p:cNvCxnSpPr/>
            <p:nvPr/>
          </p:nvCxnSpPr>
          <p:spPr bwMode="auto">
            <a:xfrm>
              <a:off x="1219200" y="4132185"/>
              <a:ext cx="533403"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Arrow Connector 125">
              <a:extLst>
                <a:ext uri="{FF2B5EF4-FFF2-40B4-BE49-F238E27FC236}">
                  <a16:creationId xmlns:a16="http://schemas.microsoft.com/office/drawing/2014/main" id="{9F638E73-30A2-4547-C205-FA05487E686A}"/>
                </a:ext>
              </a:extLst>
            </p:cNvPr>
            <p:cNvCxnSpPr/>
            <p:nvPr/>
          </p:nvCxnSpPr>
          <p:spPr bwMode="auto">
            <a:xfrm>
              <a:off x="1180302" y="3154306"/>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Arrow Connector 126">
              <a:extLst>
                <a:ext uri="{FF2B5EF4-FFF2-40B4-BE49-F238E27FC236}">
                  <a16:creationId xmlns:a16="http://schemas.microsoft.com/office/drawing/2014/main" id="{D664ABA2-56AF-11F4-75A0-3788DE653564}"/>
                </a:ext>
              </a:extLst>
            </p:cNvPr>
            <p:cNvCxnSpPr/>
            <p:nvPr/>
          </p:nvCxnSpPr>
          <p:spPr bwMode="auto">
            <a:xfrm>
              <a:off x="1735191" y="3143609"/>
              <a:ext cx="1625466" cy="825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Arrow Connector 127">
              <a:extLst>
                <a:ext uri="{FF2B5EF4-FFF2-40B4-BE49-F238E27FC236}">
                  <a16:creationId xmlns:a16="http://schemas.microsoft.com/office/drawing/2014/main" id="{820EAA96-D063-F2C7-2F0A-51F79F5020E8}"/>
                </a:ext>
              </a:extLst>
            </p:cNvPr>
            <p:cNvCxnSpPr/>
            <p:nvPr/>
          </p:nvCxnSpPr>
          <p:spPr bwMode="auto">
            <a:xfrm>
              <a:off x="3360657" y="3151859"/>
              <a:ext cx="584420" cy="592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Oval 128">
              <a:extLst>
                <a:ext uri="{FF2B5EF4-FFF2-40B4-BE49-F238E27FC236}">
                  <a16:creationId xmlns:a16="http://schemas.microsoft.com/office/drawing/2014/main" id="{B46CFCF4-A0D1-660C-7235-018410C719D6}"/>
                </a:ext>
              </a:extLst>
            </p:cNvPr>
            <p:cNvSpPr/>
            <p:nvPr/>
          </p:nvSpPr>
          <p:spPr bwMode="auto">
            <a:xfrm>
              <a:off x="2666686" y="3450989"/>
              <a:ext cx="201168" cy="201168"/>
            </a:xfrm>
            <a:prstGeom prst="ellipse">
              <a:avLst/>
            </a:prstGeom>
            <a:solidFill>
              <a:srgbClr val="FFE9A3"/>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130" name="Connector: Elbow 129">
              <a:extLst>
                <a:ext uri="{FF2B5EF4-FFF2-40B4-BE49-F238E27FC236}">
                  <a16:creationId xmlns:a16="http://schemas.microsoft.com/office/drawing/2014/main" id="{5DDA171A-0CC8-E912-CF7F-821CD811E88B}"/>
                </a:ext>
              </a:extLst>
            </p:cNvPr>
            <p:cNvCxnSpPr/>
            <p:nvPr/>
          </p:nvCxnSpPr>
          <p:spPr bwMode="auto">
            <a:xfrm flipV="1">
              <a:off x="2769823" y="3695698"/>
              <a:ext cx="612290" cy="445710"/>
            </a:xfrm>
            <a:prstGeom prst="bentConnector3">
              <a:avLst>
                <a:gd name="adj1" fmla="val 50000"/>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Connector: Elbow 130">
              <a:extLst>
                <a:ext uri="{FF2B5EF4-FFF2-40B4-BE49-F238E27FC236}">
                  <a16:creationId xmlns:a16="http://schemas.microsoft.com/office/drawing/2014/main" id="{B15FDC16-ACA5-B291-39A1-F5B3689AB03D}"/>
                </a:ext>
              </a:extLst>
            </p:cNvPr>
            <p:cNvCxnSpPr/>
            <p:nvPr/>
          </p:nvCxnSpPr>
          <p:spPr bwMode="auto">
            <a:xfrm rot="5400000" flipH="1" flipV="1">
              <a:off x="2239212" y="3715588"/>
              <a:ext cx="576169" cy="286332"/>
            </a:xfrm>
            <a:prstGeom prst="bentConnector3">
              <a:avLst>
                <a:gd name="adj1" fmla="val 10341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Oval 131">
              <a:extLst>
                <a:ext uri="{FF2B5EF4-FFF2-40B4-BE49-F238E27FC236}">
                  <a16:creationId xmlns:a16="http://schemas.microsoft.com/office/drawing/2014/main" id="{551242E9-5924-245E-33E5-5C0B8DC9FE9D}"/>
                </a:ext>
              </a:extLst>
            </p:cNvPr>
            <p:cNvSpPr/>
            <p:nvPr/>
          </p:nvSpPr>
          <p:spPr bwMode="auto">
            <a:xfrm>
              <a:off x="1964081" y="3046966"/>
              <a:ext cx="201168" cy="201168"/>
            </a:xfrm>
            <a:prstGeom prst="ellipse">
              <a:avLst/>
            </a:prstGeom>
            <a:solidFill>
              <a:schemeClr val="accent2">
                <a:lumMod val="20000"/>
                <a:lumOff val="80000"/>
              </a:schemeClr>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133" name="Straight Arrow Connector 132">
              <a:extLst>
                <a:ext uri="{FF2B5EF4-FFF2-40B4-BE49-F238E27FC236}">
                  <a16:creationId xmlns:a16="http://schemas.microsoft.com/office/drawing/2014/main" id="{B0BAC123-4835-8A40-6C71-130E5E295E9F}"/>
                </a:ext>
              </a:extLst>
            </p:cNvPr>
            <p:cNvCxnSpPr/>
            <p:nvPr/>
          </p:nvCxnSpPr>
          <p:spPr bwMode="auto">
            <a:xfrm flipH="1" flipV="1">
              <a:off x="2064665" y="3220721"/>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133">
              <a:extLst>
                <a:ext uri="{FF2B5EF4-FFF2-40B4-BE49-F238E27FC236}">
                  <a16:creationId xmlns:a16="http://schemas.microsoft.com/office/drawing/2014/main" id="{EA0D3C70-0403-F5D1-BCFF-02E02C566350}"/>
                </a:ext>
              </a:extLst>
            </p:cNvPr>
            <p:cNvCxnSpPr/>
            <p:nvPr/>
          </p:nvCxnSpPr>
          <p:spPr bwMode="auto">
            <a:xfrm flipV="1">
              <a:off x="3436266" y="4126190"/>
              <a:ext cx="524313" cy="0"/>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Straight Arrow Connector 134">
              <a:extLst>
                <a:ext uri="{FF2B5EF4-FFF2-40B4-BE49-F238E27FC236}">
                  <a16:creationId xmlns:a16="http://schemas.microsoft.com/office/drawing/2014/main" id="{FBD144DC-3CDD-0632-FE02-F36377B4A399}"/>
                </a:ext>
              </a:extLst>
            </p:cNvPr>
            <p:cNvCxnSpPr/>
            <p:nvPr/>
          </p:nvCxnSpPr>
          <p:spPr bwMode="auto">
            <a:xfrm flipH="1" flipV="1">
              <a:off x="3460128" y="3154306"/>
              <a:ext cx="0" cy="97938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Oval 135">
              <a:extLst>
                <a:ext uri="{FF2B5EF4-FFF2-40B4-BE49-F238E27FC236}">
                  <a16:creationId xmlns:a16="http://schemas.microsoft.com/office/drawing/2014/main" id="{77E61CC1-AB96-43E7-89DF-7E8BF835ED9C}"/>
                </a:ext>
              </a:extLst>
            </p:cNvPr>
            <p:cNvSpPr/>
            <p:nvPr/>
          </p:nvSpPr>
          <p:spPr bwMode="auto">
            <a:xfrm>
              <a:off x="3375351" y="3589921"/>
              <a:ext cx="201168" cy="201168"/>
            </a:xfrm>
            <a:prstGeom prst="ellipse">
              <a:avLst/>
            </a:prstGeom>
            <a:solidFill>
              <a:srgbClr val="FFE9A3"/>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X</a:t>
              </a:r>
            </a:p>
          </p:txBody>
        </p:sp>
        <p:sp>
          <p:nvSpPr>
            <p:cNvPr id="137" name="TextBox 136">
              <a:extLst>
                <a:ext uri="{FF2B5EF4-FFF2-40B4-BE49-F238E27FC236}">
                  <a16:creationId xmlns:a16="http://schemas.microsoft.com/office/drawing/2014/main" id="{2E55AF36-B67B-03DE-EB32-45B8C16658F2}"/>
                </a:ext>
              </a:extLst>
            </p:cNvPr>
            <p:cNvSpPr txBox="1"/>
            <p:nvPr/>
          </p:nvSpPr>
          <p:spPr>
            <a:xfrm>
              <a:off x="1922979" y="3787465"/>
              <a:ext cx="278338" cy="215444"/>
            </a:xfrm>
            <a:prstGeom prst="rect">
              <a:avLst/>
            </a:prstGeom>
            <a:solidFill>
              <a:srgbClr val="FFE9A3"/>
            </a:solidFill>
            <a:ln>
              <a:solidFill>
                <a:schemeClr val="bg1">
                  <a:lumMod val="75000"/>
                </a:schemeClr>
              </a:solidFill>
            </a:ln>
          </p:spPr>
          <p:txBody>
            <a:bodyPr wrap="square" lIns="9144" tIns="0" rIns="9144" bIns="0" rtlCol="0" anchor="ctr" anchorCtr="0">
              <a:spAutoFit/>
            </a:bodyPr>
            <a:lstStyle/>
            <a:p>
              <a:pPr algn="ctr"/>
              <a:r>
                <a:rPr lang="el-GR" sz="1400" dirty="0">
                  <a:solidFill>
                    <a:schemeClr val="bg1">
                      <a:lumMod val="75000"/>
                    </a:schemeClr>
                  </a:solidFill>
                </a:rPr>
                <a:t>σ</a:t>
              </a:r>
              <a:endParaRPr lang="en-US" sz="1400" dirty="0">
                <a:solidFill>
                  <a:schemeClr val="bg1">
                    <a:lumMod val="75000"/>
                  </a:schemeClr>
                </a:solidFill>
              </a:endParaRPr>
            </a:p>
          </p:txBody>
        </p:sp>
        <p:sp>
          <p:nvSpPr>
            <p:cNvPr id="138" name="TextBox 137">
              <a:extLst>
                <a:ext uri="{FF2B5EF4-FFF2-40B4-BE49-F238E27FC236}">
                  <a16:creationId xmlns:a16="http://schemas.microsoft.com/office/drawing/2014/main" id="{A6A2E484-E75C-38C1-38C5-3BB81E9D4F1F}"/>
                </a:ext>
              </a:extLst>
            </p:cNvPr>
            <p:cNvSpPr txBox="1"/>
            <p:nvPr/>
          </p:nvSpPr>
          <p:spPr>
            <a:xfrm>
              <a:off x="2245951" y="3799098"/>
              <a:ext cx="293578" cy="203133"/>
            </a:xfrm>
            <a:prstGeom prst="rect">
              <a:avLst/>
            </a:prstGeom>
            <a:solidFill>
              <a:schemeClr val="accent2">
                <a:lumMod val="20000"/>
                <a:lumOff val="80000"/>
              </a:schemeClr>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cxnSp>
          <p:nvCxnSpPr>
            <p:cNvPr id="139" name="Straight Arrow Connector 138">
              <a:extLst>
                <a:ext uri="{FF2B5EF4-FFF2-40B4-BE49-F238E27FC236}">
                  <a16:creationId xmlns:a16="http://schemas.microsoft.com/office/drawing/2014/main" id="{A1BC4EFB-37DA-FED6-BF4D-B0899D13DFF5}"/>
                </a:ext>
              </a:extLst>
            </p:cNvPr>
            <p:cNvCxnSpPr/>
            <p:nvPr/>
          </p:nvCxnSpPr>
          <p:spPr bwMode="auto">
            <a:xfrm>
              <a:off x="1752603" y="4132184"/>
              <a:ext cx="1014667" cy="10397"/>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TextBox 139">
              <a:extLst>
                <a:ext uri="{FF2B5EF4-FFF2-40B4-BE49-F238E27FC236}">
                  <a16:creationId xmlns:a16="http://schemas.microsoft.com/office/drawing/2014/main" id="{F5CD3751-C4C0-8AB6-D787-F04ECE580E7A}"/>
                </a:ext>
              </a:extLst>
            </p:cNvPr>
            <p:cNvSpPr txBox="1"/>
            <p:nvPr/>
          </p:nvSpPr>
          <p:spPr>
            <a:xfrm>
              <a:off x="2991477" y="3801526"/>
              <a:ext cx="293578" cy="203133"/>
            </a:xfrm>
            <a:prstGeom prst="rect">
              <a:avLst/>
            </a:prstGeom>
            <a:solidFill>
              <a:srgbClr val="FFC000"/>
            </a:solidFill>
            <a:ln>
              <a:solidFill>
                <a:schemeClr val="tx1"/>
              </a:solidFill>
            </a:ln>
          </p:spPr>
          <p:txBody>
            <a:bodyPr wrap="square" lIns="9144" tIns="9144" rIns="9144" bIns="9144" rtlCol="0" anchor="ctr" anchorCtr="0">
              <a:spAutoFit/>
            </a:bodyPr>
            <a:lstStyle/>
            <a:p>
              <a:pPr algn="ctr"/>
              <a:r>
                <a:rPr lang="el-GR" sz="1200" dirty="0"/>
                <a:t>σ</a:t>
              </a:r>
              <a:endParaRPr lang="en-US" sz="1200" dirty="0"/>
            </a:p>
          </p:txBody>
        </p:sp>
        <p:sp>
          <p:nvSpPr>
            <p:cNvPr id="141" name="TextBox 140">
              <a:extLst>
                <a:ext uri="{FF2B5EF4-FFF2-40B4-BE49-F238E27FC236}">
                  <a16:creationId xmlns:a16="http://schemas.microsoft.com/office/drawing/2014/main" id="{3D15F155-6227-DBCA-34A7-A19C3302244B}"/>
                </a:ext>
              </a:extLst>
            </p:cNvPr>
            <p:cNvSpPr txBox="1"/>
            <p:nvPr/>
          </p:nvSpPr>
          <p:spPr>
            <a:xfrm>
              <a:off x="3265156" y="3274877"/>
              <a:ext cx="365204" cy="203133"/>
            </a:xfrm>
            <a:prstGeom prst="rect">
              <a:avLst/>
            </a:prstGeom>
            <a:solidFill>
              <a:srgbClr val="FFE9A3"/>
            </a:solidFill>
            <a:ln w="19050">
              <a:solidFill>
                <a:schemeClr val="tx1"/>
              </a:solidFill>
            </a:ln>
          </p:spPr>
          <p:txBody>
            <a:bodyPr wrap="square" lIns="9144" tIns="9144" rIns="9144" bIns="9144" rtlCol="0" anchor="ctr" anchorCtr="0">
              <a:spAutoFit/>
            </a:bodyPr>
            <a:lstStyle/>
            <a:p>
              <a:pPr algn="ctr"/>
              <a:r>
                <a:rPr lang="en-US" sz="1200" dirty="0"/>
                <a:t>tanh</a:t>
              </a:r>
            </a:p>
          </p:txBody>
        </p:sp>
        <p:sp>
          <p:nvSpPr>
            <p:cNvPr id="142" name="Oval 141">
              <a:extLst>
                <a:ext uri="{FF2B5EF4-FFF2-40B4-BE49-F238E27FC236}">
                  <a16:creationId xmlns:a16="http://schemas.microsoft.com/office/drawing/2014/main" id="{03339AF7-5CC6-0BFC-8807-69F28300491F}"/>
                </a:ext>
              </a:extLst>
            </p:cNvPr>
            <p:cNvSpPr/>
            <p:nvPr/>
          </p:nvSpPr>
          <p:spPr bwMode="auto">
            <a:xfrm>
              <a:off x="2674540" y="3046966"/>
              <a:ext cx="201168" cy="201168"/>
            </a:xfrm>
            <a:prstGeom prst="ellipse">
              <a:avLst/>
            </a:prstGeom>
            <a:solidFill>
              <a:schemeClr val="accent2">
                <a:lumMod val="20000"/>
                <a:lumOff val="80000"/>
              </a:schemeClr>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a:t>
              </a:r>
            </a:p>
          </p:txBody>
        </p:sp>
        <p:sp>
          <p:nvSpPr>
            <p:cNvPr id="143" name="TextBox 142">
              <a:extLst>
                <a:ext uri="{FF2B5EF4-FFF2-40B4-BE49-F238E27FC236}">
                  <a16:creationId xmlns:a16="http://schemas.microsoft.com/office/drawing/2014/main" id="{A1F2F50F-153C-70A3-E92B-DA9DAB47EE9D}"/>
                </a:ext>
              </a:extLst>
            </p:cNvPr>
            <p:cNvSpPr txBox="1"/>
            <p:nvPr/>
          </p:nvSpPr>
          <p:spPr>
            <a:xfrm>
              <a:off x="1143725" y="2874795"/>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&lt;t-1&gt;</a:t>
              </a:r>
            </a:p>
          </p:txBody>
        </p:sp>
        <p:cxnSp>
          <p:nvCxnSpPr>
            <p:cNvPr id="144" name="Straight Arrow Connector 143">
              <a:extLst>
                <a:ext uri="{FF2B5EF4-FFF2-40B4-BE49-F238E27FC236}">
                  <a16:creationId xmlns:a16="http://schemas.microsoft.com/office/drawing/2014/main" id="{649D562D-32EB-0769-68DE-04E30C2CCB5D}"/>
                </a:ext>
              </a:extLst>
            </p:cNvPr>
            <p:cNvCxnSpPr/>
            <p:nvPr/>
          </p:nvCxnSpPr>
          <p:spPr bwMode="auto">
            <a:xfrm>
              <a:off x="3956369" y="3156815"/>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 name="TextBox 144">
              <a:extLst>
                <a:ext uri="{FF2B5EF4-FFF2-40B4-BE49-F238E27FC236}">
                  <a16:creationId xmlns:a16="http://schemas.microsoft.com/office/drawing/2014/main" id="{F86F8FE3-7B3E-5B6F-B838-BB6D7A9E69FD}"/>
                </a:ext>
              </a:extLst>
            </p:cNvPr>
            <p:cNvSpPr txBox="1"/>
            <p:nvPr/>
          </p:nvSpPr>
          <p:spPr>
            <a:xfrm>
              <a:off x="3977993" y="2870021"/>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&lt;t&gt;</a:t>
              </a:r>
            </a:p>
          </p:txBody>
        </p:sp>
        <p:cxnSp>
          <p:nvCxnSpPr>
            <p:cNvPr id="146" name="Straight Arrow Connector 145">
              <a:extLst>
                <a:ext uri="{FF2B5EF4-FFF2-40B4-BE49-F238E27FC236}">
                  <a16:creationId xmlns:a16="http://schemas.microsoft.com/office/drawing/2014/main" id="{068B2C31-6134-CCB1-EB86-D76B4B6EFA26}"/>
                </a:ext>
              </a:extLst>
            </p:cNvPr>
            <p:cNvCxnSpPr/>
            <p:nvPr/>
          </p:nvCxnSpPr>
          <p:spPr bwMode="auto">
            <a:xfrm>
              <a:off x="3961194" y="4123631"/>
              <a:ext cx="673692"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 name="TextBox 146">
              <a:extLst>
                <a:ext uri="{FF2B5EF4-FFF2-40B4-BE49-F238E27FC236}">
                  <a16:creationId xmlns:a16="http://schemas.microsoft.com/office/drawing/2014/main" id="{562DC5C5-A62A-E7F6-EAF8-00C99C8457EC}"/>
                </a:ext>
              </a:extLst>
            </p:cNvPr>
            <p:cNvSpPr txBox="1"/>
            <p:nvPr/>
          </p:nvSpPr>
          <p:spPr>
            <a:xfrm>
              <a:off x="3994292" y="3864918"/>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&lt;t&gt;</a:t>
              </a:r>
            </a:p>
          </p:txBody>
        </p:sp>
        <p:cxnSp>
          <p:nvCxnSpPr>
            <p:cNvPr id="148" name="Straight Arrow Connector 147">
              <a:extLst>
                <a:ext uri="{FF2B5EF4-FFF2-40B4-BE49-F238E27FC236}">
                  <a16:creationId xmlns:a16="http://schemas.microsoft.com/office/drawing/2014/main" id="{8D9EC37F-3016-6B61-FE7A-0D13DEC4B298}"/>
                </a:ext>
              </a:extLst>
            </p:cNvPr>
            <p:cNvCxnSpPr>
              <a:endCxn id="129" idx="4"/>
            </p:cNvCxnSpPr>
            <p:nvPr/>
          </p:nvCxnSpPr>
          <p:spPr bwMode="auto">
            <a:xfrm flipH="1" flipV="1">
              <a:off x="2767270" y="3652157"/>
              <a:ext cx="14539" cy="474033"/>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Box 148">
              <a:extLst>
                <a:ext uri="{FF2B5EF4-FFF2-40B4-BE49-F238E27FC236}">
                  <a16:creationId xmlns:a16="http://schemas.microsoft.com/office/drawing/2014/main" id="{5CDA7032-7B0A-7931-2DB0-BAF45A967575}"/>
                </a:ext>
              </a:extLst>
            </p:cNvPr>
            <p:cNvSpPr txBox="1"/>
            <p:nvPr/>
          </p:nvSpPr>
          <p:spPr>
            <a:xfrm>
              <a:off x="2576131" y="3799098"/>
              <a:ext cx="365204" cy="203133"/>
            </a:xfrm>
            <a:prstGeom prst="rect">
              <a:avLst/>
            </a:prstGeom>
            <a:solidFill>
              <a:schemeClr val="accent2">
                <a:lumMod val="20000"/>
                <a:lumOff val="80000"/>
              </a:schemeClr>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150" name="TextBox 149">
              <a:extLst>
                <a:ext uri="{FF2B5EF4-FFF2-40B4-BE49-F238E27FC236}">
                  <a16:creationId xmlns:a16="http://schemas.microsoft.com/office/drawing/2014/main" id="{9090C50D-211E-1AE0-9A42-E4388857B99D}"/>
                </a:ext>
              </a:extLst>
            </p:cNvPr>
            <p:cNvSpPr txBox="1"/>
            <p:nvPr/>
          </p:nvSpPr>
          <p:spPr>
            <a:xfrm>
              <a:off x="2325041" y="3593777"/>
              <a:ext cx="518415" cy="250068"/>
            </a:xfrm>
            <a:prstGeom prst="rect">
              <a:avLst/>
            </a:prstGeom>
            <a:noFill/>
            <a:ln w="12700">
              <a:noFill/>
            </a:ln>
          </p:spPr>
          <p:txBody>
            <a:bodyPr wrap="square" lIns="0" tIns="0" rIns="0" bIns="34290" rtlCol="0">
              <a:spAutoFit/>
            </a:bodyPr>
            <a:lstStyle/>
            <a:p>
              <a:pPr algn="ctr"/>
              <a:r>
                <a:rPr lang="en-US" sz="1400" dirty="0">
                  <a:solidFill>
                    <a:schemeClr val="bg1">
                      <a:lumMod val="75000"/>
                    </a:schemeClr>
                  </a:solidFill>
                </a:rPr>
                <a:t>Ĉ</a:t>
              </a:r>
              <a:r>
                <a:rPr lang="en-US" sz="1400" baseline="30000" dirty="0">
                  <a:solidFill>
                    <a:schemeClr val="bg1">
                      <a:lumMod val="75000"/>
                    </a:schemeClr>
                  </a:solidFill>
                </a:rPr>
                <a:t>&lt;t&gt;</a:t>
              </a:r>
            </a:p>
          </p:txBody>
        </p:sp>
        <p:sp>
          <p:nvSpPr>
            <p:cNvPr id="151" name="TextBox 150">
              <a:extLst>
                <a:ext uri="{FF2B5EF4-FFF2-40B4-BE49-F238E27FC236}">
                  <a16:creationId xmlns:a16="http://schemas.microsoft.com/office/drawing/2014/main" id="{0E0F6D71-DED5-4411-6E15-07E4B2298414}"/>
                </a:ext>
              </a:extLst>
            </p:cNvPr>
            <p:cNvSpPr txBox="1"/>
            <p:nvPr/>
          </p:nvSpPr>
          <p:spPr>
            <a:xfrm>
              <a:off x="1983369" y="3559706"/>
              <a:ext cx="518415" cy="250068"/>
            </a:xfrm>
            <a:prstGeom prst="rect">
              <a:avLst/>
            </a:prstGeom>
            <a:noFill/>
            <a:ln w="12700">
              <a:noFill/>
            </a:ln>
          </p:spPr>
          <p:txBody>
            <a:bodyPr wrap="square" lIns="0" tIns="0" rIns="0" bIns="34290" rtlCol="0">
              <a:spAutoFit/>
            </a:bodyPr>
            <a:lstStyle/>
            <a:p>
              <a:pPr algn="ctr"/>
              <a:r>
                <a:rPr lang="en-US" sz="1400" dirty="0" err="1">
                  <a:solidFill>
                    <a:schemeClr val="bg1">
                      <a:lumMod val="75000"/>
                    </a:schemeClr>
                  </a:solidFill>
                </a:rPr>
                <a:t>i</a:t>
              </a:r>
              <a:r>
                <a:rPr lang="en-US" sz="1400" baseline="30000" dirty="0">
                  <a:solidFill>
                    <a:schemeClr val="bg1">
                      <a:lumMod val="75000"/>
                    </a:schemeClr>
                  </a:solidFill>
                </a:rPr>
                <a:t>&lt;t&gt;</a:t>
              </a:r>
            </a:p>
          </p:txBody>
        </p:sp>
        <p:sp>
          <p:nvSpPr>
            <p:cNvPr id="152" name="TextBox 151">
              <a:extLst>
                <a:ext uri="{FF2B5EF4-FFF2-40B4-BE49-F238E27FC236}">
                  <a16:creationId xmlns:a16="http://schemas.microsoft.com/office/drawing/2014/main" id="{E16C2D24-980C-46A6-A57D-41808740398A}"/>
                </a:ext>
              </a:extLst>
            </p:cNvPr>
            <p:cNvSpPr txBox="1"/>
            <p:nvPr/>
          </p:nvSpPr>
          <p:spPr>
            <a:xfrm>
              <a:off x="2799702" y="3518963"/>
              <a:ext cx="518415" cy="250068"/>
            </a:xfrm>
            <a:prstGeom prst="rect">
              <a:avLst/>
            </a:prstGeom>
            <a:noFill/>
            <a:ln w="12700">
              <a:noFill/>
            </a:ln>
          </p:spPr>
          <p:txBody>
            <a:bodyPr wrap="square" lIns="0" tIns="0" rIns="0" bIns="34290" rtlCol="0">
              <a:spAutoFit/>
            </a:bodyPr>
            <a:lstStyle/>
            <a:p>
              <a:pPr algn="ctr"/>
              <a:r>
                <a:rPr lang="en-US" sz="1400" dirty="0"/>
                <a:t>O</a:t>
              </a:r>
              <a:r>
                <a:rPr lang="en-US" sz="1400" baseline="30000" dirty="0"/>
                <a:t>&lt;t&gt;</a:t>
              </a:r>
            </a:p>
          </p:txBody>
        </p:sp>
        <p:sp>
          <p:nvSpPr>
            <p:cNvPr id="153" name="TextBox 152">
              <a:extLst>
                <a:ext uri="{FF2B5EF4-FFF2-40B4-BE49-F238E27FC236}">
                  <a16:creationId xmlns:a16="http://schemas.microsoft.com/office/drawing/2014/main" id="{96CE89BD-D21B-55C0-C783-68F7404834C4}"/>
                </a:ext>
              </a:extLst>
            </p:cNvPr>
            <p:cNvSpPr txBox="1"/>
            <p:nvPr/>
          </p:nvSpPr>
          <p:spPr>
            <a:xfrm>
              <a:off x="2899324" y="3123100"/>
              <a:ext cx="518415" cy="250068"/>
            </a:xfrm>
            <a:prstGeom prst="rect">
              <a:avLst/>
            </a:prstGeom>
            <a:noFill/>
            <a:ln w="12700">
              <a:noFill/>
            </a:ln>
          </p:spPr>
          <p:txBody>
            <a:bodyPr wrap="square" lIns="0" tIns="0" rIns="0" bIns="34290" rtlCol="0">
              <a:spAutoFit/>
            </a:bodyPr>
            <a:lstStyle/>
            <a:p>
              <a:pPr algn="ctr"/>
              <a:r>
                <a:rPr lang="en-US" sz="1400" dirty="0"/>
                <a:t>C</a:t>
              </a:r>
              <a:r>
                <a:rPr lang="en-US" sz="1400" baseline="30000" dirty="0"/>
                <a:t>&lt;t&gt;</a:t>
              </a:r>
            </a:p>
          </p:txBody>
        </p:sp>
        <p:sp>
          <p:nvSpPr>
            <p:cNvPr id="154" name="TextBox 153">
              <a:extLst>
                <a:ext uri="{FF2B5EF4-FFF2-40B4-BE49-F238E27FC236}">
                  <a16:creationId xmlns:a16="http://schemas.microsoft.com/office/drawing/2014/main" id="{90EF6791-8FEB-D456-AACB-00AE8FCEA99F}"/>
                </a:ext>
              </a:extLst>
            </p:cNvPr>
            <p:cNvSpPr txBox="1"/>
            <p:nvPr/>
          </p:nvSpPr>
          <p:spPr>
            <a:xfrm>
              <a:off x="1651713" y="3498395"/>
              <a:ext cx="518415" cy="250068"/>
            </a:xfrm>
            <a:prstGeom prst="rect">
              <a:avLst/>
            </a:prstGeom>
            <a:noFill/>
            <a:ln w="12700">
              <a:noFill/>
            </a:ln>
          </p:spPr>
          <p:txBody>
            <a:bodyPr wrap="square" lIns="0" tIns="0" rIns="0" bIns="34290" rtlCol="0">
              <a:spAutoFit/>
            </a:bodyPr>
            <a:lstStyle/>
            <a:p>
              <a:pPr algn="ctr"/>
              <a:r>
                <a:rPr lang="en-US" sz="1400" dirty="0">
                  <a:solidFill>
                    <a:schemeClr val="bg1">
                      <a:lumMod val="75000"/>
                    </a:schemeClr>
                  </a:solidFill>
                </a:rPr>
                <a:t>f</a:t>
              </a:r>
              <a:r>
                <a:rPr lang="en-US" sz="1400" baseline="30000" dirty="0">
                  <a:solidFill>
                    <a:schemeClr val="bg1">
                      <a:lumMod val="75000"/>
                    </a:schemeClr>
                  </a:solidFill>
                </a:rPr>
                <a:t>&lt;t&gt;</a:t>
              </a:r>
            </a:p>
          </p:txBody>
        </p:sp>
      </p:grpSp>
    </p:spTree>
    <p:extLst>
      <p:ext uri="{BB962C8B-B14F-4D97-AF65-F5344CB8AC3E}">
        <p14:creationId xmlns:p14="http://schemas.microsoft.com/office/powerpoint/2010/main" val="341644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D0926-A9B7-01D5-375E-4DDFA7A57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E8024-D90B-D96C-633A-DCE70A02116F}"/>
              </a:ext>
            </a:extLst>
          </p:cNvPr>
          <p:cNvSpPr>
            <a:spLocks noGrp="1"/>
          </p:cNvSpPr>
          <p:nvPr>
            <p:ph type="title"/>
          </p:nvPr>
        </p:nvSpPr>
        <p:spPr/>
        <p:txBody>
          <a:bodyPr/>
          <a:lstStyle/>
          <a:p>
            <a:r>
              <a:rPr lang="en-US" dirty="0"/>
              <a:t>Speech Recognition</a:t>
            </a:r>
          </a:p>
        </p:txBody>
      </p:sp>
      <p:sp>
        <p:nvSpPr>
          <p:cNvPr id="3" name="Content Placeholder 2">
            <a:extLst>
              <a:ext uri="{FF2B5EF4-FFF2-40B4-BE49-F238E27FC236}">
                <a16:creationId xmlns:a16="http://schemas.microsoft.com/office/drawing/2014/main" id="{3E0B5DF7-9146-B041-AA0E-CED4C8810805}"/>
              </a:ext>
            </a:extLst>
          </p:cNvPr>
          <p:cNvSpPr>
            <a:spLocks noGrp="1"/>
          </p:cNvSpPr>
          <p:nvPr>
            <p:ph idx="1"/>
          </p:nvPr>
        </p:nvSpPr>
        <p:spPr>
          <a:xfrm>
            <a:off x="609599" y="1047750"/>
            <a:ext cx="7772401" cy="1524000"/>
          </a:xfrm>
        </p:spPr>
        <p:txBody>
          <a:bodyPr/>
          <a:lstStyle/>
          <a:p>
            <a:r>
              <a:rPr lang="en-US" dirty="0"/>
              <a:t>Two phrases:</a:t>
            </a:r>
          </a:p>
          <a:p>
            <a:pPr lvl="1"/>
            <a:r>
              <a:rPr lang="en-US" dirty="0"/>
              <a:t>“The quick brown fox jumps over the lazy dog”</a:t>
            </a:r>
          </a:p>
          <a:p>
            <a:pPr lvl="1"/>
            <a:r>
              <a:rPr lang="en-US" dirty="0"/>
              <a:t>“The quick red fox jumps over the sleepy dog”</a:t>
            </a:r>
          </a:p>
          <a:p>
            <a:endParaRPr lang="en-US" dirty="0"/>
          </a:p>
          <a:p>
            <a:r>
              <a:rPr lang="en-US" dirty="0"/>
              <a:t>The probability of appearance of these phrases:</a:t>
            </a:r>
          </a:p>
          <a:p>
            <a:pPr lvl="1"/>
            <a:r>
              <a:rPr lang="en-US" dirty="0"/>
              <a:t>P(“The quick brown fox jumps over the lazy dog”) = 3.2*10</a:t>
            </a:r>
            <a:r>
              <a:rPr lang="en-US" baseline="30000" dirty="0"/>
              <a:t>-10</a:t>
            </a:r>
            <a:r>
              <a:rPr lang="en-US" dirty="0"/>
              <a:t> </a:t>
            </a:r>
          </a:p>
          <a:p>
            <a:pPr lvl="1"/>
            <a:r>
              <a:rPr lang="en-US" dirty="0"/>
              <a:t>P(“The quick red fox jumps over the sleepy dog”) = 5.1*10</a:t>
            </a:r>
            <a:r>
              <a:rPr lang="en-US" baseline="30000" dirty="0"/>
              <a:t>-13</a:t>
            </a:r>
            <a:r>
              <a:rPr lang="en-US" dirty="0"/>
              <a:t> </a:t>
            </a:r>
          </a:p>
          <a:p>
            <a:endParaRPr lang="en-US" dirty="0"/>
          </a:p>
          <a:p>
            <a:r>
              <a:rPr lang="en-US" dirty="0"/>
              <a:t>Modern language models are assessing probability of specific phrases:</a:t>
            </a:r>
          </a:p>
          <a:p>
            <a:r>
              <a:rPr lang="en-US" dirty="0"/>
              <a:t>P(“phrase”) = ?		{y</a:t>
            </a:r>
            <a:r>
              <a:rPr lang="en-US" baseline="30000" dirty="0"/>
              <a:t>&lt;1&gt;</a:t>
            </a:r>
            <a:r>
              <a:rPr lang="en-US" dirty="0"/>
              <a:t>, y</a:t>
            </a:r>
            <a:r>
              <a:rPr lang="en-US" baseline="30000" dirty="0"/>
              <a:t>&lt;1&gt;</a:t>
            </a:r>
            <a:r>
              <a:rPr lang="en-US" dirty="0"/>
              <a:t>, y</a:t>
            </a:r>
            <a:r>
              <a:rPr lang="en-US" baseline="30000" dirty="0"/>
              <a:t>&lt;1&gt;</a:t>
            </a:r>
            <a:r>
              <a:rPr lang="en-US" dirty="0"/>
              <a:t>, … , y</a:t>
            </a:r>
            <a:r>
              <a:rPr lang="en-US" baseline="30000" dirty="0"/>
              <a:t>&lt;T&gt;</a:t>
            </a:r>
            <a:r>
              <a:rPr lang="en-US" dirty="0"/>
              <a:t>}</a:t>
            </a:r>
          </a:p>
          <a:p>
            <a:endParaRPr lang="en-US" dirty="0"/>
          </a:p>
        </p:txBody>
      </p:sp>
      <p:sp>
        <p:nvSpPr>
          <p:cNvPr id="6" name="AutoShape 2">
            <a:extLst>
              <a:ext uri="{FF2B5EF4-FFF2-40B4-BE49-F238E27FC236}">
                <a16:creationId xmlns:a16="http://schemas.microsoft.com/office/drawing/2014/main" id="{5CEE97DC-CDFA-DD5A-B130-262EA39BB6F1}"/>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14431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2103F-F651-8482-FAC3-C439734FC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80D5A6-8BD4-3331-9C6E-86E552A4FA7E}"/>
              </a:ext>
            </a:extLst>
          </p:cNvPr>
          <p:cNvSpPr>
            <a:spLocks noGrp="1"/>
          </p:cNvSpPr>
          <p:nvPr>
            <p:ph type="title"/>
          </p:nvPr>
        </p:nvSpPr>
        <p:spPr>
          <a:xfrm>
            <a:off x="0" y="285750"/>
            <a:ext cx="9053178" cy="490538"/>
          </a:xfrm>
          <a:solidFill>
            <a:schemeClr val="bg1"/>
          </a:solidFill>
        </p:spPr>
        <p:txBody>
          <a:bodyPr/>
          <a:lstStyle/>
          <a:p>
            <a:pPr algn="r"/>
            <a:r>
              <a:rPr lang="en-US" sz="3200" dirty="0"/>
              <a:t>Variants on Long Short Term Memory: Peepholes</a:t>
            </a:r>
            <a:endParaRPr lang="en-US" dirty="0">
              <a:solidFill>
                <a:srgbClr val="002060"/>
              </a:solidFill>
            </a:endParaRPr>
          </a:p>
        </p:txBody>
      </p:sp>
      <p:sp>
        <p:nvSpPr>
          <p:cNvPr id="3" name="Content Placeholder 2">
            <a:extLst>
              <a:ext uri="{FF2B5EF4-FFF2-40B4-BE49-F238E27FC236}">
                <a16:creationId xmlns:a16="http://schemas.microsoft.com/office/drawing/2014/main" id="{BDDDAD48-ED82-A7BD-D5B2-D8CAC81CBB59}"/>
              </a:ext>
            </a:extLst>
          </p:cNvPr>
          <p:cNvSpPr>
            <a:spLocks noGrp="1"/>
          </p:cNvSpPr>
          <p:nvPr>
            <p:ph idx="1"/>
          </p:nvPr>
        </p:nvSpPr>
        <p:spPr>
          <a:xfrm>
            <a:off x="121606" y="950193"/>
            <a:ext cx="4837754" cy="1305618"/>
          </a:xfrm>
        </p:spPr>
        <p:txBody>
          <a:bodyPr/>
          <a:lstStyle/>
          <a:p>
            <a:r>
              <a:rPr lang="en-US" sz="1800" dirty="0"/>
              <a:t>What I’ve described so far is a pretty normal LSTM. </a:t>
            </a:r>
          </a:p>
          <a:p>
            <a:r>
              <a:rPr lang="en-US" sz="1800" dirty="0"/>
              <a:t>But not all LSTMs are the same as the above. </a:t>
            </a:r>
          </a:p>
          <a:p>
            <a:r>
              <a:rPr lang="en-US" sz="1800" dirty="0"/>
              <a:t>In fact, it seems like almost every paper involving LSTMs uses a slightly different version. </a:t>
            </a:r>
          </a:p>
          <a:p>
            <a:r>
              <a:rPr lang="en-US" sz="1800" dirty="0"/>
              <a:t>The differences are minor, but it’s worth mentioning some of them.</a:t>
            </a:r>
          </a:p>
          <a:p>
            <a:r>
              <a:rPr lang="en-US" sz="1800" dirty="0"/>
              <a:t>One popular LSTM variant, introduced by Gers &amp; </a:t>
            </a:r>
            <a:r>
              <a:rPr lang="en-US" sz="1800" dirty="0" err="1"/>
              <a:t>Schmidhuber</a:t>
            </a:r>
            <a:r>
              <a:rPr lang="en-US" sz="1800" dirty="0"/>
              <a:t> (2000), is adding “peephole connections.” </a:t>
            </a:r>
          </a:p>
          <a:p>
            <a:r>
              <a:rPr lang="en-US" sz="1800" dirty="0"/>
              <a:t>This means that we let the gate layers look at the cell state.</a:t>
            </a:r>
          </a:p>
        </p:txBody>
      </p:sp>
      <p:graphicFrame>
        <p:nvGraphicFramePr>
          <p:cNvPr id="5" name="Object 4">
            <a:extLst>
              <a:ext uri="{FF2B5EF4-FFF2-40B4-BE49-F238E27FC236}">
                <a16:creationId xmlns:a16="http://schemas.microsoft.com/office/drawing/2014/main" id="{2E8D1F78-2E18-4DAA-9F8A-E485F93DFAD6}"/>
              </a:ext>
            </a:extLst>
          </p:cNvPr>
          <p:cNvGraphicFramePr>
            <a:graphicFrameLocks noChangeAspect="1"/>
          </p:cNvGraphicFramePr>
          <p:nvPr>
            <p:extLst>
              <p:ext uri="{D42A27DB-BD31-4B8C-83A1-F6EECF244321}">
                <p14:modId xmlns:p14="http://schemas.microsoft.com/office/powerpoint/2010/main" val="2134997753"/>
              </p:ext>
            </p:extLst>
          </p:nvPr>
        </p:nvGraphicFramePr>
        <p:xfrm>
          <a:off x="4926381" y="2999279"/>
          <a:ext cx="4070350" cy="1557337"/>
        </p:xfrm>
        <a:graphic>
          <a:graphicData uri="http://schemas.openxmlformats.org/presentationml/2006/ole">
            <mc:AlternateContent xmlns:mc="http://schemas.openxmlformats.org/markup-compatibility/2006">
              <mc:Choice xmlns:v="urn:schemas-microsoft-com:vml" Requires="v">
                <p:oleObj name="Equation" r:id="rId2" imgW="2527200" imgH="965160" progId="Equation.DSMT4">
                  <p:embed/>
                </p:oleObj>
              </mc:Choice>
              <mc:Fallback>
                <p:oleObj name="Equation" r:id="rId2" imgW="2527200" imgH="965160" progId="Equation.DSMT4">
                  <p:embed/>
                  <p:pic>
                    <p:nvPicPr>
                      <p:cNvPr id="5" name="Object 4">
                        <a:extLst>
                          <a:ext uri="{FF2B5EF4-FFF2-40B4-BE49-F238E27FC236}">
                            <a16:creationId xmlns:a16="http://schemas.microsoft.com/office/drawing/2014/main" id="{52BE9028-82FF-4654-E4C6-A361C7E2240D}"/>
                          </a:ext>
                        </a:extLst>
                      </p:cNvPr>
                      <p:cNvPicPr/>
                      <p:nvPr/>
                    </p:nvPicPr>
                    <p:blipFill>
                      <a:blip r:embed="rId3"/>
                      <a:stretch>
                        <a:fillRect/>
                      </a:stretch>
                    </p:blipFill>
                    <p:spPr>
                      <a:xfrm>
                        <a:off x="4926381" y="2999279"/>
                        <a:ext cx="4070350" cy="1557337"/>
                      </a:xfrm>
                      <a:prstGeom prst="rect">
                        <a:avLst/>
                      </a:prstGeom>
                    </p:spPr>
                  </p:pic>
                </p:oleObj>
              </mc:Fallback>
            </mc:AlternateContent>
          </a:graphicData>
        </a:graphic>
      </p:graphicFrame>
      <p:grpSp>
        <p:nvGrpSpPr>
          <p:cNvPr id="88" name="Group 87">
            <a:extLst>
              <a:ext uri="{FF2B5EF4-FFF2-40B4-BE49-F238E27FC236}">
                <a16:creationId xmlns:a16="http://schemas.microsoft.com/office/drawing/2014/main" id="{2F527EC9-087A-B4B5-D7CF-D3ECF11A75F7}"/>
              </a:ext>
            </a:extLst>
          </p:cNvPr>
          <p:cNvGrpSpPr/>
          <p:nvPr/>
        </p:nvGrpSpPr>
        <p:grpSpPr>
          <a:xfrm>
            <a:off x="5072440" y="776288"/>
            <a:ext cx="3601046" cy="2091159"/>
            <a:chOff x="5072440" y="776288"/>
            <a:chExt cx="3601046" cy="2091159"/>
          </a:xfrm>
        </p:grpSpPr>
        <p:sp>
          <p:nvSpPr>
            <p:cNvPr id="6" name="Rectangle 5">
              <a:extLst>
                <a:ext uri="{FF2B5EF4-FFF2-40B4-BE49-F238E27FC236}">
                  <a16:creationId xmlns:a16="http://schemas.microsoft.com/office/drawing/2014/main" id="{56F3C541-E30B-B5D0-30B1-8965426EC275}"/>
                </a:ext>
              </a:extLst>
            </p:cNvPr>
            <p:cNvSpPr/>
            <p:nvPr/>
          </p:nvSpPr>
          <p:spPr bwMode="auto">
            <a:xfrm>
              <a:off x="5715001" y="1094410"/>
              <a:ext cx="2284180"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7" name="TextBox 6">
              <a:extLst>
                <a:ext uri="{FF2B5EF4-FFF2-40B4-BE49-F238E27FC236}">
                  <a16:creationId xmlns:a16="http://schemas.microsoft.com/office/drawing/2014/main" id="{572E89C1-74B9-3A35-5B21-5559B5B278C1}"/>
                </a:ext>
              </a:extLst>
            </p:cNvPr>
            <p:cNvSpPr txBox="1"/>
            <p:nvPr/>
          </p:nvSpPr>
          <p:spPr>
            <a:xfrm>
              <a:off x="5411542" y="2577833"/>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X</a:t>
              </a:r>
              <a:r>
                <a:rPr lang="en-US" sz="1600" baseline="30000" dirty="0">
                  <a:solidFill>
                    <a:schemeClr val="bg1">
                      <a:lumMod val="75000"/>
                    </a:schemeClr>
                  </a:solidFill>
                </a:rPr>
                <a:t>&lt;t-1&gt;</a:t>
              </a:r>
            </a:p>
          </p:txBody>
        </p:sp>
        <p:sp>
          <p:nvSpPr>
            <p:cNvPr id="9" name="TextBox 8">
              <a:extLst>
                <a:ext uri="{FF2B5EF4-FFF2-40B4-BE49-F238E27FC236}">
                  <a16:creationId xmlns:a16="http://schemas.microsoft.com/office/drawing/2014/main" id="{C27A13F9-BD94-01DD-527E-371B661D7C3D}"/>
                </a:ext>
              </a:extLst>
            </p:cNvPr>
            <p:cNvSpPr txBox="1"/>
            <p:nvPr/>
          </p:nvSpPr>
          <p:spPr>
            <a:xfrm>
              <a:off x="5082583" y="2054077"/>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&lt;t-1&gt;</a:t>
              </a:r>
            </a:p>
          </p:txBody>
        </p:sp>
        <p:sp>
          <p:nvSpPr>
            <p:cNvPr id="45" name="TextBox 44">
              <a:extLst>
                <a:ext uri="{FF2B5EF4-FFF2-40B4-BE49-F238E27FC236}">
                  <a16:creationId xmlns:a16="http://schemas.microsoft.com/office/drawing/2014/main" id="{8AB1B32B-5926-5761-AC74-9889F71ECCB7}"/>
                </a:ext>
              </a:extLst>
            </p:cNvPr>
            <p:cNvSpPr txBox="1"/>
            <p:nvPr/>
          </p:nvSpPr>
          <p:spPr>
            <a:xfrm>
              <a:off x="7214449" y="776288"/>
              <a:ext cx="600172" cy="327013"/>
            </a:xfrm>
            <a:prstGeom prst="rect">
              <a:avLst/>
            </a:prstGeom>
            <a:noFill/>
            <a:ln w="12700">
              <a:noFill/>
            </a:ln>
          </p:spPr>
          <p:txBody>
            <a:bodyPr wrap="square" lIns="0" tIns="45720" rIns="0" bIns="34290" rtlCol="0" anchor="ctr" anchorCtr="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46" name="Straight Arrow Connector 45">
              <a:extLst>
                <a:ext uri="{FF2B5EF4-FFF2-40B4-BE49-F238E27FC236}">
                  <a16:creationId xmlns:a16="http://schemas.microsoft.com/office/drawing/2014/main" id="{CABA2FBA-21C5-83C5-3F23-CC6D2DA8C76A}"/>
                </a:ext>
              </a:extLst>
            </p:cNvPr>
            <p:cNvCxnSpPr/>
            <p:nvPr/>
          </p:nvCxnSpPr>
          <p:spPr bwMode="auto">
            <a:xfrm flipV="1">
              <a:off x="5995527" y="2301135"/>
              <a:ext cx="0" cy="45056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a:extLst>
                <a:ext uri="{FF2B5EF4-FFF2-40B4-BE49-F238E27FC236}">
                  <a16:creationId xmlns:a16="http://schemas.microsoft.com/office/drawing/2014/main" id="{7E9D099F-F715-D7FA-8C69-617B1880C7DC}"/>
                </a:ext>
              </a:extLst>
            </p:cNvPr>
            <p:cNvCxnSpPr/>
            <p:nvPr/>
          </p:nvCxnSpPr>
          <p:spPr bwMode="auto">
            <a:xfrm flipH="1" flipV="1">
              <a:off x="7768320" y="1366018"/>
              <a:ext cx="0" cy="917004"/>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a:extLst>
                <a:ext uri="{FF2B5EF4-FFF2-40B4-BE49-F238E27FC236}">
                  <a16:creationId xmlns:a16="http://schemas.microsoft.com/office/drawing/2014/main" id="{4F30E992-3CF5-B51F-9CE0-7795F04EA305}"/>
                </a:ext>
              </a:extLst>
            </p:cNvPr>
            <p:cNvCxnSpPr/>
            <p:nvPr/>
          </p:nvCxnSpPr>
          <p:spPr bwMode="auto">
            <a:xfrm flipH="1" flipV="1">
              <a:off x="6807270" y="1398721"/>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5B904090-A3AF-0371-C7BA-2F389114F980}"/>
                </a:ext>
              </a:extLst>
            </p:cNvPr>
            <p:cNvCxnSpPr/>
            <p:nvPr/>
          </p:nvCxnSpPr>
          <p:spPr bwMode="auto">
            <a:xfrm flipH="1" flipV="1">
              <a:off x="7765536" y="839982"/>
              <a:ext cx="0" cy="41647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93C3E23B-B641-1184-316B-6AE13914D15E}"/>
                </a:ext>
              </a:extLst>
            </p:cNvPr>
            <p:cNvCxnSpPr/>
            <p:nvPr/>
          </p:nvCxnSpPr>
          <p:spPr bwMode="auto">
            <a:xfrm>
              <a:off x="5122044" y="2301471"/>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B5E4D77C-549A-AB56-FCE0-C468FF373292}"/>
                </a:ext>
              </a:extLst>
            </p:cNvPr>
            <p:cNvCxnSpPr/>
            <p:nvPr/>
          </p:nvCxnSpPr>
          <p:spPr bwMode="auto">
            <a:xfrm>
              <a:off x="5122044" y="1320364"/>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a:extLst>
                <a:ext uri="{FF2B5EF4-FFF2-40B4-BE49-F238E27FC236}">
                  <a16:creationId xmlns:a16="http://schemas.microsoft.com/office/drawing/2014/main" id="{530BBA1A-B5A7-B26D-56B3-DB26482CEC5B}"/>
                </a:ext>
              </a:extLst>
            </p:cNvPr>
            <p:cNvCxnSpPr/>
            <p:nvPr/>
          </p:nvCxnSpPr>
          <p:spPr bwMode="auto">
            <a:xfrm flipV="1">
              <a:off x="5733241" y="1320810"/>
              <a:ext cx="1666016" cy="1155"/>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78C247E7-BE8F-39DA-7D5B-33F04CCCE24B}"/>
                </a:ext>
              </a:extLst>
            </p:cNvPr>
            <p:cNvCxnSpPr/>
            <p:nvPr/>
          </p:nvCxnSpPr>
          <p:spPr bwMode="auto">
            <a:xfrm>
              <a:off x="7399257" y="1320810"/>
              <a:ext cx="584420" cy="592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Oval 53">
              <a:extLst>
                <a:ext uri="{FF2B5EF4-FFF2-40B4-BE49-F238E27FC236}">
                  <a16:creationId xmlns:a16="http://schemas.microsoft.com/office/drawing/2014/main" id="{DC625931-05CA-384C-F805-FD41FD2A6357}"/>
                </a:ext>
              </a:extLst>
            </p:cNvPr>
            <p:cNvSpPr/>
            <p:nvPr/>
          </p:nvSpPr>
          <p:spPr bwMode="auto">
            <a:xfrm>
              <a:off x="6705286" y="1619940"/>
              <a:ext cx="201168" cy="201168"/>
            </a:xfrm>
            <a:prstGeom prst="ellipse">
              <a:avLst/>
            </a:prstGeom>
            <a:solidFill>
              <a:srgbClr val="FFE9A3"/>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55" name="Connector: Elbow 54">
              <a:extLst>
                <a:ext uri="{FF2B5EF4-FFF2-40B4-BE49-F238E27FC236}">
                  <a16:creationId xmlns:a16="http://schemas.microsoft.com/office/drawing/2014/main" id="{0515AFAE-D256-8960-2B2F-0B580C63D7E6}"/>
                </a:ext>
              </a:extLst>
            </p:cNvPr>
            <p:cNvCxnSpPr/>
            <p:nvPr/>
          </p:nvCxnSpPr>
          <p:spPr bwMode="auto">
            <a:xfrm flipV="1">
              <a:off x="6808423" y="1864649"/>
              <a:ext cx="612290" cy="445710"/>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Connector: Elbow 55">
              <a:extLst>
                <a:ext uri="{FF2B5EF4-FFF2-40B4-BE49-F238E27FC236}">
                  <a16:creationId xmlns:a16="http://schemas.microsoft.com/office/drawing/2014/main" id="{95A8E2C3-E3C0-2057-3CDC-0A3246FE56BB}"/>
                </a:ext>
              </a:extLst>
            </p:cNvPr>
            <p:cNvCxnSpPr/>
            <p:nvPr/>
          </p:nvCxnSpPr>
          <p:spPr bwMode="auto">
            <a:xfrm rot="5400000" flipH="1" flipV="1">
              <a:off x="6277812" y="1884539"/>
              <a:ext cx="576169" cy="286332"/>
            </a:xfrm>
            <a:prstGeom prst="bentConnector3">
              <a:avLst>
                <a:gd name="adj1" fmla="val 10341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Oval 56">
              <a:extLst>
                <a:ext uri="{FF2B5EF4-FFF2-40B4-BE49-F238E27FC236}">
                  <a16:creationId xmlns:a16="http://schemas.microsoft.com/office/drawing/2014/main" id="{F1E09070-3532-C614-6B05-A9DA3EF758AE}"/>
                </a:ext>
              </a:extLst>
            </p:cNvPr>
            <p:cNvSpPr/>
            <p:nvPr/>
          </p:nvSpPr>
          <p:spPr bwMode="auto">
            <a:xfrm>
              <a:off x="6002681" y="1215917"/>
              <a:ext cx="201168" cy="201168"/>
            </a:xfrm>
            <a:prstGeom prst="ellipse">
              <a:avLst/>
            </a:prstGeom>
            <a:solidFill>
              <a:schemeClr val="accent2">
                <a:lumMod val="20000"/>
                <a:lumOff val="80000"/>
              </a:schemeClr>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58" name="Straight Arrow Connector 57">
              <a:extLst>
                <a:ext uri="{FF2B5EF4-FFF2-40B4-BE49-F238E27FC236}">
                  <a16:creationId xmlns:a16="http://schemas.microsoft.com/office/drawing/2014/main" id="{F1A7703D-1150-E255-0308-8BA18BB94B20}"/>
                </a:ext>
              </a:extLst>
            </p:cNvPr>
            <p:cNvCxnSpPr/>
            <p:nvPr/>
          </p:nvCxnSpPr>
          <p:spPr bwMode="auto">
            <a:xfrm flipH="1" flipV="1">
              <a:off x="6103265" y="1389672"/>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F7582CAB-2D3F-C5A1-C613-0B080B1F3426}"/>
                </a:ext>
              </a:extLst>
            </p:cNvPr>
            <p:cNvCxnSpPr/>
            <p:nvPr/>
          </p:nvCxnSpPr>
          <p:spPr bwMode="auto">
            <a:xfrm flipV="1">
              <a:off x="7474866" y="2295141"/>
              <a:ext cx="524313"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46EDD1FF-3628-41DD-9DAD-44CEFB3BF64F}"/>
                </a:ext>
              </a:extLst>
            </p:cNvPr>
            <p:cNvCxnSpPr/>
            <p:nvPr/>
          </p:nvCxnSpPr>
          <p:spPr bwMode="auto">
            <a:xfrm flipH="1" flipV="1">
              <a:off x="7498728" y="1323257"/>
              <a:ext cx="0" cy="97938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Oval 60">
              <a:extLst>
                <a:ext uri="{FF2B5EF4-FFF2-40B4-BE49-F238E27FC236}">
                  <a16:creationId xmlns:a16="http://schemas.microsoft.com/office/drawing/2014/main" id="{FC9D03E8-5FF1-4FBA-FCBA-8E3655B8D804}"/>
                </a:ext>
              </a:extLst>
            </p:cNvPr>
            <p:cNvSpPr/>
            <p:nvPr/>
          </p:nvSpPr>
          <p:spPr bwMode="auto">
            <a:xfrm>
              <a:off x="7413951" y="1758872"/>
              <a:ext cx="201168" cy="201168"/>
            </a:xfrm>
            <a:prstGeom prst="ellipse">
              <a:avLst/>
            </a:prstGeom>
            <a:solidFill>
              <a:srgbClr val="FFE9A3"/>
            </a:solidFill>
            <a:ln w="1905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sp>
          <p:nvSpPr>
            <p:cNvPr id="62" name="TextBox 61">
              <a:extLst>
                <a:ext uri="{FF2B5EF4-FFF2-40B4-BE49-F238E27FC236}">
                  <a16:creationId xmlns:a16="http://schemas.microsoft.com/office/drawing/2014/main" id="{26F21166-66B0-D158-778A-328FE60F005A}"/>
                </a:ext>
              </a:extLst>
            </p:cNvPr>
            <p:cNvSpPr txBox="1"/>
            <p:nvPr/>
          </p:nvSpPr>
          <p:spPr>
            <a:xfrm>
              <a:off x="5961579" y="1956416"/>
              <a:ext cx="278338" cy="215444"/>
            </a:xfrm>
            <a:prstGeom prst="rect">
              <a:avLst/>
            </a:prstGeom>
            <a:solidFill>
              <a:srgbClr val="FFC000"/>
            </a:solidFill>
            <a:ln>
              <a:solidFill>
                <a:schemeClr val="tx1"/>
              </a:solidFill>
            </a:ln>
          </p:spPr>
          <p:txBody>
            <a:bodyPr wrap="square" lIns="9144" tIns="0" rIns="9144" bIns="0" rtlCol="0" anchor="ctr" anchorCtr="0">
              <a:spAutoFit/>
            </a:bodyPr>
            <a:lstStyle/>
            <a:p>
              <a:pPr algn="ctr"/>
              <a:r>
                <a:rPr lang="el-GR" sz="1400" dirty="0"/>
                <a:t>σ</a:t>
              </a:r>
              <a:endParaRPr lang="en-US" sz="1400" dirty="0"/>
            </a:p>
          </p:txBody>
        </p:sp>
        <p:sp>
          <p:nvSpPr>
            <p:cNvPr id="63" name="TextBox 62">
              <a:extLst>
                <a:ext uri="{FF2B5EF4-FFF2-40B4-BE49-F238E27FC236}">
                  <a16:creationId xmlns:a16="http://schemas.microsoft.com/office/drawing/2014/main" id="{2FD40D17-1809-1F7D-F370-CDB86C54062E}"/>
                </a:ext>
              </a:extLst>
            </p:cNvPr>
            <p:cNvSpPr txBox="1"/>
            <p:nvPr/>
          </p:nvSpPr>
          <p:spPr>
            <a:xfrm>
              <a:off x="6284551" y="1968049"/>
              <a:ext cx="293578" cy="203133"/>
            </a:xfrm>
            <a:prstGeom prst="rect">
              <a:avLst/>
            </a:prstGeom>
            <a:solidFill>
              <a:srgbClr val="FFC000"/>
            </a:solidFill>
            <a:ln>
              <a:solidFill>
                <a:schemeClr val="tx1"/>
              </a:solidFill>
            </a:ln>
          </p:spPr>
          <p:txBody>
            <a:bodyPr wrap="square" lIns="9144" tIns="9144" rIns="9144" bIns="9144" rtlCol="0" anchor="ctr" anchorCtr="0">
              <a:spAutoFit/>
            </a:bodyPr>
            <a:lstStyle/>
            <a:p>
              <a:pPr algn="ctr"/>
              <a:r>
                <a:rPr lang="el-GR" sz="1200" dirty="0"/>
                <a:t>σ</a:t>
              </a:r>
              <a:endParaRPr lang="en-US" sz="1200" dirty="0"/>
            </a:p>
          </p:txBody>
        </p:sp>
        <p:cxnSp>
          <p:nvCxnSpPr>
            <p:cNvPr id="64" name="Straight Arrow Connector 63">
              <a:extLst>
                <a:ext uri="{FF2B5EF4-FFF2-40B4-BE49-F238E27FC236}">
                  <a16:creationId xmlns:a16="http://schemas.microsoft.com/office/drawing/2014/main" id="{9A96D245-A263-974A-D65B-A4270191DC71}"/>
                </a:ext>
              </a:extLst>
            </p:cNvPr>
            <p:cNvCxnSpPr/>
            <p:nvPr/>
          </p:nvCxnSpPr>
          <p:spPr bwMode="auto">
            <a:xfrm>
              <a:off x="5733241" y="2290297"/>
              <a:ext cx="1072629" cy="21235"/>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C3F6411D-468F-CBDA-3392-0667D6720552}"/>
                </a:ext>
              </a:extLst>
            </p:cNvPr>
            <p:cNvSpPr txBox="1"/>
            <p:nvPr/>
          </p:nvSpPr>
          <p:spPr>
            <a:xfrm>
              <a:off x="7030077" y="1970477"/>
              <a:ext cx="293578" cy="203133"/>
            </a:xfrm>
            <a:prstGeom prst="rect">
              <a:avLst/>
            </a:prstGeom>
            <a:solidFill>
              <a:srgbClr val="FFC000"/>
            </a:solidFill>
            <a:ln>
              <a:solidFill>
                <a:schemeClr val="tx1"/>
              </a:solidFill>
            </a:ln>
          </p:spPr>
          <p:txBody>
            <a:bodyPr wrap="square" lIns="9144" tIns="9144" rIns="9144" bIns="9144" rtlCol="0" anchor="ctr" anchorCtr="0">
              <a:spAutoFit/>
            </a:bodyPr>
            <a:lstStyle/>
            <a:p>
              <a:pPr algn="ctr"/>
              <a:r>
                <a:rPr lang="el-GR" sz="1200" dirty="0"/>
                <a:t>σ</a:t>
              </a:r>
              <a:endParaRPr lang="en-US" sz="1200" dirty="0"/>
            </a:p>
          </p:txBody>
        </p:sp>
        <p:sp>
          <p:nvSpPr>
            <p:cNvPr id="66" name="TextBox 65">
              <a:extLst>
                <a:ext uri="{FF2B5EF4-FFF2-40B4-BE49-F238E27FC236}">
                  <a16:creationId xmlns:a16="http://schemas.microsoft.com/office/drawing/2014/main" id="{D1C01B18-6375-E7BA-50CA-4FE218318023}"/>
                </a:ext>
              </a:extLst>
            </p:cNvPr>
            <p:cNvSpPr txBox="1"/>
            <p:nvPr/>
          </p:nvSpPr>
          <p:spPr>
            <a:xfrm>
              <a:off x="7303756" y="1443828"/>
              <a:ext cx="365204" cy="203133"/>
            </a:xfrm>
            <a:prstGeom prst="rect">
              <a:avLst/>
            </a:prstGeom>
            <a:solidFill>
              <a:srgbClr val="FFE9A3"/>
            </a:solidFill>
            <a:ln w="19050">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67" name="Oval 66">
              <a:extLst>
                <a:ext uri="{FF2B5EF4-FFF2-40B4-BE49-F238E27FC236}">
                  <a16:creationId xmlns:a16="http://schemas.microsoft.com/office/drawing/2014/main" id="{D643051D-46B0-4A5D-E15B-5DF55E947DBA}"/>
                </a:ext>
              </a:extLst>
            </p:cNvPr>
            <p:cNvSpPr/>
            <p:nvPr/>
          </p:nvSpPr>
          <p:spPr bwMode="auto">
            <a:xfrm>
              <a:off x="6713140" y="1215917"/>
              <a:ext cx="201168" cy="201168"/>
            </a:xfrm>
            <a:prstGeom prst="ellipse">
              <a:avLst/>
            </a:prstGeom>
            <a:solidFill>
              <a:schemeClr val="accent2">
                <a:lumMod val="20000"/>
                <a:lumOff val="80000"/>
              </a:schemeClr>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a:t>
              </a:r>
            </a:p>
          </p:txBody>
        </p:sp>
        <p:sp>
          <p:nvSpPr>
            <p:cNvPr id="68" name="TextBox 67">
              <a:extLst>
                <a:ext uri="{FF2B5EF4-FFF2-40B4-BE49-F238E27FC236}">
                  <a16:creationId xmlns:a16="http://schemas.microsoft.com/office/drawing/2014/main" id="{A12D5DD8-8E85-67B1-08A4-AE7D07B01B02}"/>
                </a:ext>
              </a:extLst>
            </p:cNvPr>
            <p:cNvSpPr txBox="1"/>
            <p:nvPr/>
          </p:nvSpPr>
          <p:spPr>
            <a:xfrm>
              <a:off x="5072440" y="1089582"/>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&lt;t-1&gt;</a:t>
              </a:r>
            </a:p>
          </p:txBody>
        </p:sp>
        <p:cxnSp>
          <p:nvCxnSpPr>
            <p:cNvPr id="69" name="Straight Arrow Connector 68">
              <a:extLst>
                <a:ext uri="{FF2B5EF4-FFF2-40B4-BE49-F238E27FC236}">
                  <a16:creationId xmlns:a16="http://schemas.microsoft.com/office/drawing/2014/main" id="{8E296ADE-8254-7A90-123B-6A59BCF276D4}"/>
                </a:ext>
              </a:extLst>
            </p:cNvPr>
            <p:cNvCxnSpPr/>
            <p:nvPr/>
          </p:nvCxnSpPr>
          <p:spPr bwMode="auto">
            <a:xfrm>
              <a:off x="7994969" y="1325766"/>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a:extLst>
                <a:ext uri="{FF2B5EF4-FFF2-40B4-BE49-F238E27FC236}">
                  <a16:creationId xmlns:a16="http://schemas.microsoft.com/office/drawing/2014/main" id="{38891C73-FA0B-5AC6-0FE8-63F37FDA827F}"/>
                </a:ext>
              </a:extLst>
            </p:cNvPr>
            <p:cNvSpPr txBox="1"/>
            <p:nvPr/>
          </p:nvSpPr>
          <p:spPr>
            <a:xfrm>
              <a:off x="8016593" y="1038972"/>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&lt;t&gt;</a:t>
              </a:r>
            </a:p>
          </p:txBody>
        </p:sp>
        <p:cxnSp>
          <p:nvCxnSpPr>
            <p:cNvPr id="71" name="Straight Arrow Connector 70">
              <a:extLst>
                <a:ext uri="{FF2B5EF4-FFF2-40B4-BE49-F238E27FC236}">
                  <a16:creationId xmlns:a16="http://schemas.microsoft.com/office/drawing/2014/main" id="{ACE56B0B-D723-98CF-3321-E7FD1760AA77}"/>
                </a:ext>
              </a:extLst>
            </p:cNvPr>
            <p:cNvCxnSpPr/>
            <p:nvPr/>
          </p:nvCxnSpPr>
          <p:spPr bwMode="auto">
            <a:xfrm>
              <a:off x="7999794" y="2292582"/>
              <a:ext cx="673692"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a:extLst>
                <a:ext uri="{FF2B5EF4-FFF2-40B4-BE49-F238E27FC236}">
                  <a16:creationId xmlns:a16="http://schemas.microsoft.com/office/drawing/2014/main" id="{BCDA42F9-439D-16A4-6624-AACDB97CD721}"/>
                </a:ext>
              </a:extLst>
            </p:cNvPr>
            <p:cNvSpPr txBox="1"/>
            <p:nvPr/>
          </p:nvSpPr>
          <p:spPr>
            <a:xfrm>
              <a:off x="7994964" y="2025113"/>
              <a:ext cx="600172" cy="289614"/>
            </a:xfrm>
            <a:prstGeom prst="rect">
              <a:avLst/>
            </a:prstGeom>
            <a:noFill/>
            <a:ln w="12700">
              <a:solidFill>
                <a:schemeClr val="bg1">
                  <a:lumMod val="75000"/>
                </a:schemeClr>
              </a:solid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73" name="Straight Arrow Connector 72">
              <a:extLst>
                <a:ext uri="{FF2B5EF4-FFF2-40B4-BE49-F238E27FC236}">
                  <a16:creationId xmlns:a16="http://schemas.microsoft.com/office/drawing/2014/main" id="{11A161C5-BD45-1C3E-D269-DC4EA15A8DC2}"/>
                </a:ext>
              </a:extLst>
            </p:cNvPr>
            <p:cNvCxnSpPr>
              <a:endCxn id="54" idx="4"/>
            </p:cNvCxnSpPr>
            <p:nvPr/>
          </p:nvCxnSpPr>
          <p:spPr bwMode="auto">
            <a:xfrm flipH="1" flipV="1">
              <a:off x="6805870" y="1821108"/>
              <a:ext cx="14539" cy="47403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a:extLst>
                <a:ext uri="{FF2B5EF4-FFF2-40B4-BE49-F238E27FC236}">
                  <a16:creationId xmlns:a16="http://schemas.microsoft.com/office/drawing/2014/main" id="{7652E672-CEDD-8496-98CA-BDEBD5F27860}"/>
                </a:ext>
              </a:extLst>
            </p:cNvPr>
            <p:cNvSpPr txBox="1"/>
            <p:nvPr/>
          </p:nvSpPr>
          <p:spPr>
            <a:xfrm>
              <a:off x="6614731" y="1968049"/>
              <a:ext cx="365204" cy="203133"/>
            </a:xfrm>
            <a:prstGeom prst="rect">
              <a:avLst/>
            </a:prstGeom>
            <a:solidFill>
              <a:schemeClr val="accent2">
                <a:lumMod val="20000"/>
                <a:lumOff val="80000"/>
              </a:schemeClr>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75" name="TextBox 74">
              <a:extLst>
                <a:ext uri="{FF2B5EF4-FFF2-40B4-BE49-F238E27FC236}">
                  <a16:creationId xmlns:a16="http://schemas.microsoft.com/office/drawing/2014/main" id="{CA5C5C5F-7346-85F5-020A-5728D2194642}"/>
                </a:ext>
              </a:extLst>
            </p:cNvPr>
            <p:cNvSpPr txBox="1"/>
            <p:nvPr/>
          </p:nvSpPr>
          <p:spPr>
            <a:xfrm>
              <a:off x="6363641" y="1762728"/>
              <a:ext cx="518415" cy="250068"/>
            </a:xfrm>
            <a:prstGeom prst="rect">
              <a:avLst/>
            </a:prstGeom>
            <a:noFill/>
            <a:ln w="12700">
              <a:noFill/>
            </a:ln>
          </p:spPr>
          <p:txBody>
            <a:bodyPr wrap="square" lIns="0" tIns="0" rIns="0" bIns="34290" rtlCol="0">
              <a:spAutoFit/>
            </a:bodyPr>
            <a:lstStyle/>
            <a:p>
              <a:pPr algn="ctr"/>
              <a:r>
                <a:rPr lang="en-US" sz="1400" dirty="0">
                  <a:solidFill>
                    <a:schemeClr val="bg1">
                      <a:lumMod val="75000"/>
                    </a:schemeClr>
                  </a:solidFill>
                </a:rPr>
                <a:t>Ĉ</a:t>
              </a:r>
              <a:r>
                <a:rPr lang="en-US" sz="1400" baseline="30000" dirty="0">
                  <a:solidFill>
                    <a:schemeClr val="bg1">
                      <a:lumMod val="75000"/>
                    </a:schemeClr>
                  </a:solidFill>
                </a:rPr>
                <a:t>&lt;t&gt;</a:t>
              </a:r>
            </a:p>
          </p:txBody>
        </p:sp>
        <p:sp>
          <p:nvSpPr>
            <p:cNvPr id="76" name="TextBox 75">
              <a:extLst>
                <a:ext uri="{FF2B5EF4-FFF2-40B4-BE49-F238E27FC236}">
                  <a16:creationId xmlns:a16="http://schemas.microsoft.com/office/drawing/2014/main" id="{89B557BD-B519-BA95-856F-680CAD8EB10E}"/>
                </a:ext>
              </a:extLst>
            </p:cNvPr>
            <p:cNvSpPr txBox="1"/>
            <p:nvPr/>
          </p:nvSpPr>
          <p:spPr>
            <a:xfrm>
              <a:off x="6021969" y="1728657"/>
              <a:ext cx="518415" cy="250068"/>
            </a:xfrm>
            <a:prstGeom prst="rect">
              <a:avLst/>
            </a:prstGeom>
            <a:noFill/>
            <a:ln w="12700">
              <a:noFill/>
            </a:ln>
          </p:spPr>
          <p:txBody>
            <a:bodyPr wrap="square" lIns="0" tIns="0" rIns="0" bIns="34290" rtlCol="0">
              <a:spAutoFit/>
            </a:bodyPr>
            <a:lstStyle/>
            <a:p>
              <a:pPr algn="ctr"/>
              <a:r>
                <a:rPr lang="en-US" sz="1400" dirty="0" err="1">
                  <a:solidFill>
                    <a:schemeClr val="bg1">
                      <a:lumMod val="75000"/>
                    </a:schemeClr>
                  </a:solidFill>
                </a:rPr>
                <a:t>i</a:t>
              </a:r>
              <a:r>
                <a:rPr lang="en-US" sz="1400" baseline="30000" dirty="0">
                  <a:solidFill>
                    <a:schemeClr val="bg1">
                      <a:lumMod val="75000"/>
                    </a:schemeClr>
                  </a:solidFill>
                </a:rPr>
                <a:t>&lt;t&gt;</a:t>
              </a:r>
            </a:p>
          </p:txBody>
        </p:sp>
        <p:sp>
          <p:nvSpPr>
            <p:cNvPr id="77" name="TextBox 76">
              <a:extLst>
                <a:ext uri="{FF2B5EF4-FFF2-40B4-BE49-F238E27FC236}">
                  <a16:creationId xmlns:a16="http://schemas.microsoft.com/office/drawing/2014/main" id="{4B0818AC-21BA-7052-B4BC-B61E0EF2A82E}"/>
                </a:ext>
              </a:extLst>
            </p:cNvPr>
            <p:cNvSpPr txBox="1"/>
            <p:nvPr/>
          </p:nvSpPr>
          <p:spPr>
            <a:xfrm>
              <a:off x="6889721" y="1687894"/>
              <a:ext cx="518415" cy="250068"/>
            </a:xfrm>
            <a:prstGeom prst="rect">
              <a:avLst/>
            </a:prstGeom>
            <a:noFill/>
            <a:ln w="12700">
              <a:solidFill>
                <a:schemeClr val="bg1">
                  <a:lumMod val="75000"/>
                </a:schemeClr>
              </a:solidFill>
            </a:ln>
          </p:spPr>
          <p:txBody>
            <a:bodyPr wrap="square" lIns="0" tIns="0" rIns="0" bIns="34290" rtlCol="0">
              <a:spAutoFit/>
            </a:bodyPr>
            <a:lstStyle/>
            <a:p>
              <a:pPr algn="ctr"/>
              <a:r>
                <a:rPr lang="en-US" sz="1400" dirty="0">
                  <a:solidFill>
                    <a:schemeClr val="bg1">
                      <a:lumMod val="75000"/>
                    </a:schemeClr>
                  </a:solidFill>
                </a:rPr>
                <a:t>O</a:t>
              </a:r>
              <a:r>
                <a:rPr lang="en-US" sz="1400" baseline="30000" dirty="0">
                  <a:solidFill>
                    <a:schemeClr val="bg1">
                      <a:lumMod val="75000"/>
                    </a:schemeClr>
                  </a:solidFill>
                </a:rPr>
                <a:t>&lt;t&gt;</a:t>
              </a:r>
            </a:p>
          </p:txBody>
        </p:sp>
        <p:sp>
          <p:nvSpPr>
            <p:cNvPr id="78" name="TextBox 77">
              <a:extLst>
                <a:ext uri="{FF2B5EF4-FFF2-40B4-BE49-F238E27FC236}">
                  <a16:creationId xmlns:a16="http://schemas.microsoft.com/office/drawing/2014/main" id="{1346519F-5D15-FEC6-B02D-454B46C37BC5}"/>
                </a:ext>
              </a:extLst>
            </p:cNvPr>
            <p:cNvSpPr txBox="1"/>
            <p:nvPr/>
          </p:nvSpPr>
          <p:spPr>
            <a:xfrm>
              <a:off x="6937924" y="1292051"/>
              <a:ext cx="518415" cy="250068"/>
            </a:xfrm>
            <a:prstGeom prst="rect">
              <a:avLst/>
            </a:prstGeom>
            <a:noFill/>
            <a:ln w="12700">
              <a:noFill/>
            </a:ln>
          </p:spPr>
          <p:txBody>
            <a:bodyPr wrap="square" lIns="0" tIns="0" rIns="0" bIns="34290" rtlCol="0">
              <a:spAutoFit/>
            </a:bodyPr>
            <a:lstStyle/>
            <a:p>
              <a:pPr algn="ctr"/>
              <a:r>
                <a:rPr lang="en-US" sz="1400" dirty="0">
                  <a:solidFill>
                    <a:schemeClr val="bg1">
                      <a:lumMod val="75000"/>
                    </a:schemeClr>
                  </a:solidFill>
                </a:rPr>
                <a:t>C</a:t>
              </a:r>
              <a:r>
                <a:rPr lang="en-US" sz="1400" baseline="30000" dirty="0">
                  <a:solidFill>
                    <a:schemeClr val="bg1">
                      <a:lumMod val="75000"/>
                    </a:schemeClr>
                  </a:solidFill>
                </a:rPr>
                <a:t>&lt;t&gt;</a:t>
              </a:r>
            </a:p>
          </p:txBody>
        </p:sp>
        <p:sp>
          <p:nvSpPr>
            <p:cNvPr id="81" name="Freeform: Shape 80">
              <a:extLst>
                <a:ext uri="{FF2B5EF4-FFF2-40B4-BE49-F238E27FC236}">
                  <a16:creationId xmlns:a16="http://schemas.microsoft.com/office/drawing/2014/main" id="{4302FDA8-9E4C-FE62-5F18-E5836DC3DDAC}"/>
                </a:ext>
              </a:extLst>
            </p:cNvPr>
            <p:cNvSpPr/>
            <p:nvPr/>
          </p:nvSpPr>
          <p:spPr bwMode="auto">
            <a:xfrm>
              <a:off x="5817326" y="1332411"/>
              <a:ext cx="209005" cy="905849"/>
            </a:xfrm>
            <a:custGeom>
              <a:avLst/>
              <a:gdLst>
                <a:gd name="connsiteX0" fmla="*/ 0 w 209005"/>
                <a:gd name="connsiteY0" fmla="*/ 0 h 905849"/>
                <a:gd name="connsiteX1" fmla="*/ 8708 w 209005"/>
                <a:gd name="connsiteY1" fmla="*/ 644435 h 905849"/>
                <a:gd name="connsiteX2" fmla="*/ 17417 w 209005"/>
                <a:gd name="connsiteY2" fmla="*/ 827315 h 905849"/>
                <a:gd name="connsiteX3" fmla="*/ 165463 w 209005"/>
                <a:gd name="connsiteY3" fmla="*/ 905692 h 905849"/>
                <a:gd name="connsiteX4" fmla="*/ 209005 w 209005"/>
                <a:gd name="connsiteY4" fmla="*/ 809898 h 905849"/>
                <a:gd name="connsiteX5" fmla="*/ 209005 w 209005"/>
                <a:gd name="connsiteY5" fmla="*/ 809898 h 90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005" h="905849">
                  <a:moveTo>
                    <a:pt x="0" y="0"/>
                  </a:moveTo>
                  <a:cubicBezTo>
                    <a:pt x="2902" y="253274"/>
                    <a:pt x="5805" y="506549"/>
                    <a:pt x="8708" y="644435"/>
                  </a:cubicBezTo>
                  <a:cubicBezTo>
                    <a:pt x="11611" y="782321"/>
                    <a:pt x="-8709" y="783772"/>
                    <a:pt x="17417" y="827315"/>
                  </a:cubicBezTo>
                  <a:cubicBezTo>
                    <a:pt x="43543" y="870858"/>
                    <a:pt x="133532" y="908595"/>
                    <a:pt x="165463" y="905692"/>
                  </a:cubicBezTo>
                  <a:cubicBezTo>
                    <a:pt x="197394" y="902789"/>
                    <a:pt x="209005" y="809898"/>
                    <a:pt x="209005" y="809898"/>
                  </a:cubicBezTo>
                  <a:lnTo>
                    <a:pt x="209005" y="809898"/>
                  </a:lnTo>
                </a:path>
              </a:pathLst>
            </a:custGeom>
            <a:noFill/>
            <a:ln w="25400" cap="flat" cmpd="sng" algn="ctr">
              <a:solidFill>
                <a:schemeClr val="tx1"/>
              </a:solidFill>
              <a:prstDash val="solid"/>
              <a:miter lim="800000"/>
              <a:headEnd type="none" w="med" len="med"/>
              <a:tailEnd type="none" w="lg" len="lg"/>
            </a:ln>
            <a:effectLst/>
          </p:spPr>
          <p:txBody>
            <a:bodyPr rtlCol="0" anchor="ctr"/>
            <a:lstStyle/>
            <a:p>
              <a:pPr algn="ctr"/>
              <a:endParaRPr lang="en-US"/>
            </a:p>
          </p:txBody>
        </p:sp>
        <p:cxnSp>
          <p:nvCxnSpPr>
            <p:cNvPr id="82" name="Straight Arrow Connector 81">
              <a:extLst>
                <a:ext uri="{FF2B5EF4-FFF2-40B4-BE49-F238E27FC236}">
                  <a16:creationId xmlns:a16="http://schemas.microsoft.com/office/drawing/2014/main" id="{57E42C29-43E5-8EA7-C5FF-8A11F2C801EB}"/>
                </a:ext>
              </a:extLst>
            </p:cNvPr>
            <p:cNvCxnSpPr/>
            <p:nvPr/>
          </p:nvCxnSpPr>
          <p:spPr bwMode="auto">
            <a:xfrm>
              <a:off x="5989498" y="2232114"/>
              <a:ext cx="73152" cy="0"/>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a:extLst>
                <a:ext uri="{FF2B5EF4-FFF2-40B4-BE49-F238E27FC236}">
                  <a16:creationId xmlns:a16="http://schemas.microsoft.com/office/drawing/2014/main" id="{C9DCF8E1-5F9D-EC50-EDA7-48889DF7C96C}"/>
                </a:ext>
              </a:extLst>
            </p:cNvPr>
            <p:cNvCxnSpPr/>
            <p:nvPr/>
          </p:nvCxnSpPr>
          <p:spPr bwMode="auto">
            <a:xfrm>
              <a:off x="6159316" y="2225586"/>
              <a:ext cx="160937" cy="0"/>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Freeform: Shape 84">
              <a:extLst>
                <a:ext uri="{FF2B5EF4-FFF2-40B4-BE49-F238E27FC236}">
                  <a16:creationId xmlns:a16="http://schemas.microsoft.com/office/drawing/2014/main" id="{D7CE9524-83D3-6996-BB40-8E823423FAEA}"/>
                </a:ext>
              </a:extLst>
            </p:cNvPr>
            <p:cNvSpPr/>
            <p:nvPr/>
          </p:nvSpPr>
          <p:spPr bwMode="auto">
            <a:xfrm>
              <a:off x="6322423" y="2164828"/>
              <a:ext cx="26126" cy="64566"/>
            </a:xfrm>
            <a:custGeom>
              <a:avLst/>
              <a:gdLst>
                <a:gd name="connsiteX0" fmla="*/ 0 w 26126"/>
                <a:gd name="connsiteY0" fmla="*/ 64566 h 64566"/>
                <a:gd name="connsiteX1" fmla="*/ 26126 w 26126"/>
                <a:gd name="connsiteY1" fmla="*/ 3606 h 64566"/>
                <a:gd name="connsiteX2" fmla="*/ 0 w 26126"/>
                <a:gd name="connsiteY2" fmla="*/ 12315 h 64566"/>
              </a:gdLst>
              <a:ahLst/>
              <a:cxnLst>
                <a:cxn ang="0">
                  <a:pos x="connsiteX0" y="connsiteY0"/>
                </a:cxn>
                <a:cxn ang="0">
                  <a:pos x="connsiteX1" y="connsiteY1"/>
                </a:cxn>
                <a:cxn ang="0">
                  <a:pos x="connsiteX2" y="connsiteY2"/>
                </a:cxn>
              </a:cxnLst>
              <a:rect l="l" t="t" r="r" b="b"/>
              <a:pathLst>
                <a:path w="26126" h="64566">
                  <a:moveTo>
                    <a:pt x="0" y="64566"/>
                  </a:moveTo>
                  <a:cubicBezTo>
                    <a:pt x="13063" y="38440"/>
                    <a:pt x="26126" y="12314"/>
                    <a:pt x="26126" y="3606"/>
                  </a:cubicBezTo>
                  <a:cubicBezTo>
                    <a:pt x="26126" y="-5102"/>
                    <a:pt x="13063" y="3606"/>
                    <a:pt x="0" y="12315"/>
                  </a:cubicBezTo>
                </a:path>
              </a:pathLst>
            </a:custGeom>
            <a:noFill/>
            <a:ln w="25400" cap="flat" cmpd="sng" algn="ctr">
              <a:solidFill>
                <a:schemeClr val="tx1"/>
              </a:solidFill>
              <a:prstDash val="solid"/>
              <a:miter lim="800000"/>
              <a:headEnd type="none" w="med" len="med"/>
              <a:tailEnd type="none" w="lg" len="lg"/>
            </a:ln>
            <a:effectLst/>
          </p:spPr>
          <p:txBody>
            <a:bodyPr rtlCol="0" anchor="ctr"/>
            <a:lstStyle/>
            <a:p>
              <a:pPr algn="ctr"/>
              <a:endParaRPr lang="en-US"/>
            </a:p>
          </p:txBody>
        </p:sp>
        <p:sp>
          <p:nvSpPr>
            <p:cNvPr id="86" name="Freeform: Shape 85">
              <a:extLst>
                <a:ext uri="{FF2B5EF4-FFF2-40B4-BE49-F238E27FC236}">
                  <a16:creationId xmlns:a16="http://schemas.microsoft.com/office/drawing/2014/main" id="{B47173B1-0A98-2165-7183-D2E289096FCA}"/>
                </a:ext>
              </a:extLst>
            </p:cNvPr>
            <p:cNvSpPr/>
            <p:nvPr/>
          </p:nvSpPr>
          <p:spPr bwMode="auto">
            <a:xfrm>
              <a:off x="6950569" y="1343385"/>
              <a:ext cx="142575" cy="905849"/>
            </a:xfrm>
            <a:custGeom>
              <a:avLst/>
              <a:gdLst>
                <a:gd name="connsiteX0" fmla="*/ 0 w 209005"/>
                <a:gd name="connsiteY0" fmla="*/ 0 h 905849"/>
                <a:gd name="connsiteX1" fmla="*/ 8708 w 209005"/>
                <a:gd name="connsiteY1" fmla="*/ 644435 h 905849"/>
                <a:gd name="connsiteX2" fmla="*/ 17417 w 209005"/>
                <a:gd name="connsiteY2" fmla="*/ 827315 h 905849"/>
                <a:gd name="connsiteX3" fmla="*/ 165463 w 209005"/>
                <a:gd name="connsiteY3" fmla="*/ 905692 h 905849"/>
                <a:gd name="connsiteX4" fmla="*/ 209005 w 209005"/>
                <a:gd name="connsiteY4" fmla="*/ 809898 h 905849"/>
                <a:gd name="connsiteX5" fmla="*/ 209005 w 209005"/>
                <a:gd name="connsiteY5" fmla="*/ 809898 h 90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005" h="905849">
                  <a:moveTo>
                    <a:pt x="0" y="0"/>
                  </a:moveTo>
                  <a:cubicBezTo>
                    <a:pt x="2902" y="253274"/>
                    <a:pt x="5805" y="506549"/>
                    <a:pt x="8708" y="644435"/>
                  </a:cubicBezTo>
                  <a:cubicBezTo>
                    <a:pt x="11611" y="782321"/>
                    <a:pt x="-8709" y="783772"/>
                    <a:pt x="17417" y="827315"/>
                  </a:cubicBezTo>
                  <a:cubicBezTo>
                    <a:pt x="43543" y="870858"/>
                    <a:pt x="133532" y="908595"/>
                    <a:pt x="165463" y="905692"/>
                  </a:cubicBezTo>
                  <a:cubicBezTo>
                    <a:pt x="197394" y="902789"/>
                    <a:pt x="209005" y="809898"/>
                    <a:pt x="209005" y="809898"/>
                  </a:cubicBezTo>
                  <a:lnTo>
                    <a:pt x="209005" y="809898"/>
                  </a:lnTo>
                </a:path>
              </a:pathLst>
            </a:custGeom>
            <a:noFill/>
            <a:ln w="25400" cap="flat" cmpd="sng" algn="ctr">
              <a:solidFill>
                <a:schemeClr val="tx1"/>
              </a:solidFill>
              <a:prstDash val="solid"/>
              <a:miter lim="800000"/>
              <a:headEnd type="none" w="med" len="med"/>
              <a:tailEnd type="none" w="lg" len="lg"/>
            </a:ln>
            <a:effectLst/>
          </p:spPr>
          <p:txBody>
            <a:bodyPr rtlCol="0" anchor="ctr"/>
            <a:lstStyle/>
            <a:p>
              <a:pPr algn="ctr"/>
              <a:endParaRPr lang="en-US"/>
            </a:p>
          </p:txBody>
        </p:sp>
        <p:sp>
          <p:nvSpPr>
            <p:cNvPr id="87" name="TextBox 86">
              <a:extLst>
                <a:ext uri="{FF2B5EF4-FFF2-40B4-BE49-F238E27FC236}">
                  <a16:creationId xmlns:a16="http://schemas.microsoft.com/office/drawing/2014/main" id="{C60F9984-497D-32BB-8131-A94B4CDEF5EA}"/>
                </a:ext>
              </a:extLst>
            </p:cNvPr>
            <p:cNvSpPr txBox="1"/>
            <p:nvPr/>
          </p:nvSpPr>
          <p:spPr>
            <a:xfrm>
              <a:off x="5791200" y="1644948"/>
              <a:ext cx="399921" cy="215444"/>
            </a:xfrm>
            <a:prstGeom prst="rect">
              <a:avLst/>
            </a:prstGeom>
            <a:noFill/>
            <a:ln w="12700">
              <a:noFill/>
            </a:ln>
          </p:spPr>
          <p:txBody>
            <a:bodyPr wrap="square" lIns="0" tIns="0" rIns="0" bIns="0" rtlCol="0">
              <a:spAutoFit/>
            </a:bodyPr>
            <a:lstStyle/>
            <a:p>
              <a:pPr algn="ctr"/>
              <a:r>
                <a:rPr lang="en-US" sz="1400" dirty="0">
                  <a:solidFill>
                    <a:schemeClr val="bg1">
                      <a:lumMod val="75000"/>
                    </a:schemeClr>
                  </a:solidFill>
                </a:rPr>
                <a:t>f</a:t>
              </a:r>
              <a:r>
                <a:rPr lang="en-US" sz="1400" baseline="30000" dirty="0">
                  <a:solidFill>
                    <a:schemeClr val="bg1">
                      <a:lumMod val="75000"/>
                    </a:schemeClr>
                  </a:solidFill>
                </a:rPr>
                <a:t>&lt;t&gt;</a:t>
              </a:r>
            </a:p>
          </p:txBody>
        </p:sp>
      </p:grpSp>
    </p:spTree>
    <p:extLst>
      <p:ext uri="{BB962C8B-B14F-4D97-AF65-F5344CB8AC3E}">
        <p14:creationId xmlns:p14="http://schemas.microsoft.com/office/powerpoint/2010/main" val="3894742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5B63B-D572-9857-BC69-9E825E998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339C8-8E66-35C1-F0CC-2FDF214034BD}"/>
              </a:ext>
            </a:extLst>
          </p:cNvPr>
          <p:cNvSpPr>
            <a:spLocks noGrp="1"/>
          </p:cNvSpPr>
          <p:nvPr>
            <p:ph type="title"/>
          </p:nvPr>
        </p:nvSpPr>
        <p:spPr>
          <a:xfrm>
            <a:off x="838210" y="285750"/>
            <a:ext cx="8214968" cy="490538"/>
          </a:xfrm>
        </p:spPr>
        <p:txBody>
          <a:bodyPr/>
          <a:lstStyle/>
          <a:p>
            <a:r>
              <a:rPr lang="en-US" sz="3200" dirty="0"/>
              <a:t>Variants on Long Short Term Memory: Both</a:t>
            </a:r>
            <a:endParaRPr lang="en-US" dirty="0">
              <a:solidFill>
                <a:srgbClr val="002060"/>
              </a:solidFill>
            </a:endParaRPr>
          </a:p>
        </p:txBody>
      </p:sp>
      <p:sp>
        <p:nvSpPr>
          <p:cNvPr id="3" name="Content Placeholder 2">
            <a:extLst>
              <a:ext uri="{FF2B5EF4-FFF2-40B4-BE49-F238E27FC236}">
                <a16:creationId xmlns:a16="http://schemas.microsoft.com/office/drawing/2014/main" id="{B057DA34-55AF-ECED-78D4-39039323489A}"/>
              </a:ext>
            </a:extLst>
          </p:cNvPr>
          <p:cNvSpPr>
            <a:spLocks noGrp="1"/>
          </p:cNvSpPr>
          <p:nvPr>
            <p:ph idx="1"/>
          </p:nvPr>
        </p:nvSpPr>
        <p:spPr>
          <a:xfrm>
            <a:off x="121606" y="950193"/>
            <a:ext cx="4837754" cy="1305618"/>
          </a:xfrm>
        </p:spPr>
        <p:txBody>
          <a:bodyPr/>
          <a:lstStyle/>
          <a:p>
            <a:r>
              <a:rPr lang="en-US" sz="1800" dirty="0"/>
              <a:t>The diagram in the previous slide adds peepholes to all the gates, but many papers will give some peepholes and not others.</a:t>
            </a:r>
          </a:p>
          <a:p>
            <a:r>
              <a:rPr lang="en-US" sz="1800" dirty="0"/>
              <a:t>Another variation is to use coupled forget and input gates. </a:t>
            </a:r>
          </a:p>
          <a:p>
            <a:r>
              <a:rPr lang="en-US" sz="1800" dirty="0"/>
              <a:t>Instead of separately deciding what to forget and what we should add new information to, we make those decisions together. </a:t>
            </a:r>
          </a:p>
          <a:p>
            <a:r>
              <a:rPr lang="en-US" sz="1800" dirty="0"/>
              <a:t>We only forget when we’re going to input something in its place. </a:t>
            </a:r>
          </a:p>
          <a:p>
            <a:r>
              <a:rPr lang="en-US" sz="1800" dirty="0"/>
              <a:t>We only input new values to the state when we forget something older.</a:t>
            </a:r>
          </a:p>
        </p:txBody>
      </p:sp>
      <p:graphicFrame>
        <p:nvGraphicFramePr>
          <p:cNvPr id="5" name="Object 4">
            <a:extLst>
              <a:ext uri="{FF2B5EF4-FFF2-40B4-BE49-F238E27FC236}">
                <a16:creationId xmlns:a16="http://schemas.microsoft.com/office/drawing/2014/main" id="{FD4AD2C2-0097-1CD5-D631-41919F6518F9}"/>
              </a:ext>
            </a:extLst>
          </p:cNvPr>
          <p:cNvGraphicFramePr>
            <a:graphicFrameLocks noChangeAspect="1"/>
          </p:cNvGraphicFramePr>
          <p:nvPr>
            <p:extLst>
              <p:ext uri="{D42A27DB-BD31-4B8C-83A1-F6EECF244321}">
                <p14:modId xmlns:p14="http://schemas.microsoft.com/office/powerpoint/2010/main" val="4235832155"/>
              </p:ext>
            </p:extLst>
          </p:nvPr>
        </p:nvGraphicFramePr>
        <p:xfrm>
          <a:off x="5134720" y="3087467"/>
          <a:ext cx="3559175" cy="449263"/>
        </p:xfrm>
        <a:graphic>
          <a:graphicData uri="http://schemas.openxmlformats.org/presentationml/2006/ole">
            <mc:AlternateContent xmlns:mc="http://schemas.openxmlformats.org/markup-compatibility/2006">
              <mc:Choice xmlns:v="urn:schemas-microsoft-com:vml" Requires="v">
                <p:oleObj name="Equation" r:id="rId2" imgW="2209680" imgH="279360" progId="Equation.DSMT4">
                  <p:embed/>
                </p:oleObj>
              </mc:Choice>
              <mc:Fallback>
                <p:oleObj name="Equation" r:id="rId2" imgW="2209680" imgH="279360" progId="Equation.DSMT4">
                  <p:embed/>
                  <p:pic>
                    <p:nvPicPr>
                      <p:cNvPr id="5" name="Object 4">
                        <a:extLst>
                          <a:ext uri="{FF2B5EF4-FFF2-40B4-BE49-F238E27FC236}">
                            <a16:creationId xmlns:a16="http://schemas.microsoft.com/office/drawing/2014/main" id="{2E8D1F78-2E18-4DAA-9F8A-E485F93DFAD6}"/>
                          </a:ext>
                        </a:extLst>
                      </p:cNvPr>
                      <p:cNvPicPr/>
                      <p:nvPr/>
                    </p:nvPicPr>
                    <p:blipFill>
                      <a:blip r:embed="rId3"/>
                      <a:stretch>
                        <a:fillRect/>
                      </a:stretch>
                    </p:blipFill>
                    <p:spPr>
                      <a:xfrm>
                        <a:off x="5134720" y="3087467"/>
                        <a:ext cx="3559175" cy="449263"/>
                      </a:xfrm>
                      <a:prstGeom prst="rect">
                        <a:avLst/>
                      </a:prstGeom>
                    </p:spPr>
                  </p:pic>
                </p:oleObj>
              </mc:Fallback>
            </mc:AlternateContent>
          </a:graphicData>
        </a:graphic>
      </p:graphicFrame>
      <p:grpSp>
        <p:nvGrpSpPr>
          <p:cNvPr id="14" name="Group 13">
            <a:extLst>
              <a:ext uri="{FF2B5EF4-FFF2-40B4-BE49-F238E27FC236}">
                <a16:creationId xmlns:a16="http://schemas.microsoft.com/office/drawing/2014/main" id="{4AE1A987-1E32-10E1-0B12-5E8E518ADB08}"/>
              </a:ext>
            </a:extLst>
          </p:cNvPr>
          <p:cNvGrpSpPr/>
          <p:nvPr/>
        </p:nvGrpSpPr>
        <p:grpSpPr>
          <a:xfrm>
            <a:off x="5072440" y="776288"/>
            <a:ext cx="3601046" cy="2091159"/>
            <a:chOff x="5072440" y="776288"/>
            <a:chExt cx="3601046" cy="2091159"/>
          </a:xfrm>
        </p:grpSpPr>
        <p:sp>
          <p:nvSpPr>
            <p:cNvPr id="6" name="Rectangle 5">
              <a:extLst>
                <a:ext uri="{FF2B5EF4-FFF2-40B4-BE49-F238E27FC236}">
                  <a16:creationId xmlns:a16="http://schemas.microsoft.com/office/drawing/2014/main" id="{60200530-673C-A5AD-5F56-161CEBF37CA4}"/>
                </a:ext>
              </a:extLst>
            </p:cNvPr>
            <p:cNvSpPr/>
            <p:nvPr/>
          </p:nvSpPr>
          <p:spPr bwMode="auto">
            <a:xfrm>
              <a:off x="5715001" y="1094410"/>
              <a:ext cx="2284180"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1">
                    <a:lumMod val="75000"/>
                  </a:schemeClr>
                </a:solidFill>
                <a:effectLst/>
                <a:latin typeface="Tahoma" pitchFamily="34" charset="0"/>
              </a:endParaRPr>
            </a:p>
          </p:txBody>
        </p:sp>
        <p:sp>
          <p:nvSpPr>
            <p:cNvPr id="7" name="TextBox 6">
              <a:extLst>
                <a:ext uri="{FF2B5EF4-FFF2-40B4-BE49-F238E27FC236}">
                  <a16:creationId xmlns:a16="http://schemas.microsoft.com/office/drawing/2014/main" id="{2481C478-289D-29A9-F951-0E4CC5E16AD0}"/>
                </a:ext>
              </a:extLst>
            </p:cNvPr>
            <p:cNvSpPr txBox="1"/>
            <p:nvPr/>
          </p:nvSpPr>
          <p:spPr>
            <a:xfrm>
              <a:off x="5411542" y="2577833"/>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X</a:t>
              </a:r>
              <a:r>
                <a:rPr lang="en-US" sz="1600" baseline="30000" dirty="0">
                  <a:solidFill>
                    <a:schemeClr val="bg1">
                      <a:lumMod val="75000"/>
                    </a:schemeClr>
                  </a:solidFill>
                </a:rPr>
                <a:t>&lt;t-1&gt;</a:t>
              </a:r>
            </a:p>
          </p:txBody>
        </p:sp>
        <p:sp>
          <p:nvSpPr>
            <p:cNvPr id="9" name="TextBox 8">
              <a:extLst>
                <a:ext uri="{FF2B5EF4-FFF2-40B4-BE49-F238E27FC236}">
                  <a16:creationId xmlns:a16="http://schemas.microsoft.com/office/drawing/2014/main" id="{E2A82475-099B-3A1D-622C-85F8F8A197B6}"/>
                </a:ext>
              </a:extLst>
            </p:cNvPr>
            <p:cNvSpPr txBox="1"/>
            <p:nvPr/>
          </p:nvSpPr>
          <p:spPr>
            <a:xfrm>
              <a:off x="5082583" y="2054077"/>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&lt;t-1&gt;</a:t>
              </a:r>
            </a:p>
          </p:txBody>
        </p:sp>
        <p:sp>
          <p:nvSpPr>
            <p:cNvPr id="45" name="TextBox 44">
              <a:extLst>
                <a:ext uri="{FF2B5EF4-FFF2-40B4-BE49-F238E27FC236}">
                  <a16:creationId xmlns:a16="http://schemas.microsoft.com/office/drawing/2014/main" id="{482C7BDB-CC23-66FE-B409-C66377F8E171}"/>
                </a:ext>
              </a:extLst>
            </p:cNvPr>
            <p:cNvSpPr txBox="1"/>
            <p:nvPr/>
          </p:nvSpPr>
          <p:spPr>
            <a:xfrm>
              <a:off x="7214449" y="776288"/>
              <a:ext cx="600172" cy="327013"/>
            </a:xfrm>
            <a:prstGeom prst="rect">
              <a:avLst/>
            </a:prstGeom>
            <a:noFill/>
            <a:ln w="12700">
              <a:noFill/>
            </a:ln>
          </p:spPr>
          <p:txBody>
            <a:bodyPr wrap="square" lIns="0" tIns="45720" rIns="0" bIns="34290" rtlCol="0" anchor="ctr" anchorCtr="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46" name="Straight Arrow Connector 45">
              <a:extLst>
                <a:ext uri="{FF2B5EF4-FFF2-40B4-BE49-F238E27FC236}">
                  <a16:creationId xmlns:a16="http://schemas.microsoft.com/office/drawing/2014/main" id="{B1728FD2-5219-266F-6A26-039E0B9607A7}"/>
                </a:ext>
              </a:extLst>
            </p:cNvPr>
            <p:cNvCxnSpPr/>
            <p:nvPr/>
          </p:nvCxnSpPr>
          <p:spPr bwMode="auto">
            <a:xfrm flipV="1">
              <a:off x="5995527" y="2301135"/>
              <a:ext cx="0" cy="45056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a:extLst>
                <a:ext uri="{FF2B5EF4-FFF2-40B4-BE49-F238E27FC236}">
                  <a16:creationId xmlns:a16="http://schemas.microsoft.com/office/drawing/2014/main" id="{E7D7B5D6-2052-D39D-8D75-E405FEEF81F6}"/>
                </a:ext>
              </a:extLst>
            </p:cNvPr>
            <p:cNvCxnSpPr/>
            <p:nvPr/>
          </p:nvCxnSpPr>
          <p:spPr bwMode="auto">
            <a:xfrm flipH="1" flipV="1">
              <a:off x="7768320" y="1366018"/>
              <a:ext cx="0" cy="917004"/>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a:extLst>
                <a:ext uri="{FF2B5EF4-FFF2-40B4-BE49-F238E27FC236}">
                  <a16:creationId xmlns:a16="http://schemas.microsoft.com/office/drawing/2014/main" id="{EA10D934-5DD4-93BD-2DC1-054073C04643}"/>
                </a:ext>
              </a:extLst>
            </p:cNvPr>
            <p:cNvCxnSpPr/>
            <p:nvPr/>
          </p:nvCxnSpPr>
          <p:spPr bwMode="auto">
            <a:xfrm flipH="1" flipV="1">
              <a:off x="6807270" y="1398721"/>
              <a:ext cx="0" cy="92470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FC2AAA6D-AFC5-B2EB-2DF6-579852DE3071}"/>
                </a:ext>
              </a:extLst>
            </p:cNvPr>
            <p:cNvCxnSpPr/>
            <p:nvPr/>
          </p:nvCxnSpPr>
          <p:spPr bwMode="auto">
            <a:xfrm flipH="1" flipV="1">
              <a:off x="7765536" y="839982"/>
              <a:ext cx="0" cy="416477"/>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8BE4EFE0-3349-3448-6D6A-FD09F7DAF7D4}"/>
                </a:ext>
              </a:extLst>
            </p:cNvPr>
            <p:cNvCxnSpPr/>
            <p:nvPr/>
          </p:nvCxnSpPr>
          <p:spPr bwMode="auto">
            <a:xfrm>
              <a:off x="5122044" y="2301471"/>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47D8B8A6-B978-6D86-ABFC-D00E112C1A35}"/>
                </a:ext>
              </a:extLst>
            </p:cNvPr>
            <p:cNvCxnSpPr/>
            <p:nvPr/>
          </p:nvCxnSpPr>
          <p:spPr bwMode="auto">
            <a:xfrm>
              <a:off x="5122044" y="1320364"/>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a:extLst>
                <a:ext uri="{FF2B5EF4-FFF2-40B4-BE49-F238E27FC236}">
                  <a16:creationId xmlns:a16="http://schemas.microsoft.com/office/drawing/2014/main" id="{D0287FD3-1CBE-3020-867C-DB79170C4892}"/>
                </a:ext>
              </a:extLst>
            </p:cNvPr>
            <p:cNvCxnSpPr/>
            <p:nvPr/>
          </p:nvCxnSpPr>
          <p:spPr bwMode="auto">
            <a:xfrm flipV="1">
              <a:off x="5733241" y="1320810"/>
              <a:ext cx="1666016" cy="1155"/>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CE9E4009-19DF-D562-3403-C24B938A3488}"/>
                </a:ext>
              </a:extLst>
            </p:cNvPr>
            <p:cNvCxnSpPr/>
            <p:nvPr/>
          </p:nvCxnSpPr>
          <p:spPr bwMode="auto">
            <a:xfrm>
              <a:off x="7399257" y="1320810"/>
              <a:ext cx="584420" cy="592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Oval 53">
              <a:extLst>
                <a:ext uri="{FF2B5EF4-FFF2-40B4-BE49-F238E27FC236}">
                  <a16:creationId xmlns:a16="http://schemas.microsoft.com/office/drawing/2014/main" id="{95CC2B01-4953-BD03-7DC6-F9B73BF239DD}"/>
                </a:ext>
              </a:extLst>
            </p:cNvPr>
            <p:cNvSpPr/>
            <p:nvPr/>
          </p:nvSpPr>
          <p:spPr bwMode="auto">
            <a:xfrm>
              <a:off x="6705286" y="1573746"/>
              <a:ext cx="201168" cy="201168"/>
            </a:xfrm>
            <a:prstGeom prst="ellipse">
              <a:avLst/>
            </a:prstGeom>
            <a:solidFill>
              <a:srgbClr val="FFE9A3"/>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55" name="Connector: Elbow 54">
              <a:extLst>
                <a:ext uri="{FF2B5EF4-FFF2-40B4-BE49-F238E27FC236}">
                  <a16:creationId xmlns:a16="http://schemas.microsoft.com/office/drawing/2014/main" id="{CACBAD5C-A74B-2EBD-59C8-3B0501B4E873}"/>
                </a:ext>
              </a:extLst>
            </p:cNvPr>
            <p:cNvCxnSpPr/>
            <p:nvPr/>
          </p:nvCxnSpPr>
          <p:spPr bwMode="auto">
            <a:xfrm flipV="1">
              <a:off x="6808423" y="1864649"/>
              <a:ext cx="612290" cy="445710"/>
            </a:xfrm>
            <a:prstGeom prst="bentConnector3">
              <a:avLst>
                <a:gd name="adj1" fmla="val 5000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Connector: Elbow 55">
              <a:extLst>
                <a:ext uri="{FF2B5EF4-FFF2-40B4-BE49-F238E27FC236}">
                  <a16:creationId xmlns:a16="http://schemas.microsoft.com/office/drawing/2014/main" id="{1A7ECCFE-4A68-443C-D96B-E6116471D1A0}"/>
                </a:ext>
              </a:extLst>
            </p:cNvPr>
            <p:cNvCxnSpPr/>
            <p:nvPr/>
          </p:nvCxnSpPr>
          <p:spPr bwMode="auto">
            <a:xfrm rot="5400000" flipH="1" flipV="1">
              <a:off x="6277812" y="1884539"/>
              <a:ext cx="576169" cy="286332"/>
            </a:xfrm>
            <a:prstGeom prst="bentConnector3">
              <a:avLst>
                <a:gd name="adj1" fmla="val 103410"/>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Oval 56">
              <a:extLst>
                <a:ext uri="{FF2B5EF4-FFF2-40B4-BE49-F238E27FC236}">
                  <a16:creationId xmlns:a16="http://schemas.microsoft.com/office/drawing/2014/main" id="{52D51D12-AFEF-DFCD-A1EC-7E90ACCA99A3}"/>
                </a:ext>
              </a:extLst>
            </p:cNvPr>
            <p:cNvSpPr/>
            <p:nvPr/>
          </p:nvSpPr>
          <p:spPr bwMode="auto">
            <a:xfrm>
              <a:off x="6002681" y="1215917"/>
              <a:ext cx="201168" cy="201168"/>
            </a:xfrm>
            <a:prstGeom prst="ellipse">
              <a:avLst/>
            </a:prstGeom>
            <a:solidFill>
              <a:schemeClr val="accent2">
                <a:lumMod val="20000"/>
                <a:lumOff val="80000"/>
              </a:schemeClr>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cxnSp>
          <p:nvCxnSpPr>
            <p:cNvPr id="58" name="Straight Arrow Connector 57">
              <a:extLst>
                <a:ext uri="{FF2B5EF4-FFF2-40B4-BE49-F238E27FC236}">
                  <a16:creationId xmlns:a16="http://schemas.microsoft.com/office/drawing/2014/main" id="{6F1DBEC5-1873-3633-BF1D-11E00B545D5D}"/>
                </a:ext>
              </a:extLst>
            </p:cNvPr>
            <p:cNvCxnSpPr>
              <a:stCxn id="62" idx="2"/>
            </p:cNvCxnSpPr>
            <p:nvPr/>
          </p:nvCxnSpPr>
          <p:spPr bwMode="auto">
            <a:xfrm flipV="1">
              <a:off x="6100748" y="1389672"/>
              <a:ext cx="2517" cy="782188"/>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22922727-FF37-9D2A-7A01-244EE07509F5}"/>
                </a:ext>
              </a:extLst>
            </p:cNvPr>
            <p:cNvCxnSpPr/>
            <p:nvPr/>
          </p:nvCxnSpPr>
          <p:spPr bwMode="auto">
            <a:xfrm flipV="1">
              <a:off x="7474866" y="2295141"/>
              <a:ext cx="524313"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506EFA9D-7B23-8E18-4EAE-C2691F4B1B05}"/>
                </a:ext>
              </a:extLst>
            </p:cNvPr>
            <p:cNvCxnSpPr/>
            <p:nvPr/>
          </p:nvCxnSpPr>
          <p:spPr bwMode="auto">
            <a:xfrm flipH="1" flipV="1">
              <a:off x="7498728" y="1323257"/>
              <a:ext cx="0" cy="979382"/>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Oval 60">
              <a:extLst>
                <a:ext uri="{FF2B5EF4-FFF2-40B4-BE49-F238E27FC236}">
                  <a16:creationId xmlns:a16="http://schemas.microsoft.com/office/drawing/2014/main" id="{C1476FF2-DD57-CE92-2B86-DEFD21C20328}"/>
                </a:ext>
              </a:extLst>
            </p:cNvPr>
            <p:cNvSpPr/>
            <p:nvPr/>
          </p:nvSpPr>
          <p:spPr bwMode="auto">
            <a:xfrm>
              <a:off x="7413951" y="1758872"/>
              <a:ext cx="201168" cy="201168"/>
            </a:xfrm>
            <a:prstGeom prst="ellipse">
              <a:avLst/>
            </a:prstGeom>
            <a:solidFill>
              <a:srgbClr val="FFE9A3"/>
            </a:solidFill>
            <a:ln w="1905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X</a:t>
              </a:r>
            </a:p>
          </p:txBody>
        </p:sp>
        <p:sp>
          <p:nvSpPr>
            <p:cNvPr id="62" name="TextBox 61">
              <a:extLst>
                <a:ext uri="{FF2B5EF4-FFF2-40B4-BE49-F238E27FC236}">
                  <a16:creationId xmlns:a16="http://schemas.microsoft.com/office/drawing/2014/main" id="{D382C19C-8575-C379-9878-828ACDC12E1A}"/>
                </a:ext>
              </a:extLst>
            </p:cNvPr>
            <p:cNvSpPr txBox="1"/>
            <p:nvPr/>
          </p:nvSpPr>
          <p:spPr>
            <a:xfrm>
              <a:off x="5961579" y="1956416"/>
              <a:ext cx="278338" cy="215444"/>
            </a:xfrm>
            <a:prstGeom prst="rect">
              <a:avLst/>
            </a:prstGeom>
            <a:solidFill>
              <a:schemeClr val="accent2">
                <a:lumMod val="20000"/>
                <a:lumOff val="80000"/>
              </a:schemeClr>
            </a:solidFill>
            <a:ln>
              <a:solidFill>
                <a:schemeClr val="bg1">
                  <a:lumMod val="75000"/>
                </a:schemeClr>
              </a:solidFill>
            </a:ln>
          </p:spPr>
          <p:txBody>
            <a:bodyPr wrap="square" lIns="9144" tIns="0" rIns="9144" bIns="0" rtlCol="0" anchor="ctr" anchorCtr="0">
              <a:spAutoFit/>
            </a:bodyPr>
            <a:lstStyle/>
            <a:p>
              <a:pPr algn="ctr"/>
              <a:r>
                <a:rPr lang="el-GR" sz="1400" dirty="0">
                  <a:solidFill>
                    <a:schemeClr val="bg1">
                      <a:lumMod val="75000"/>
                    </a:schemeClr>
                  </a:solidFill>
                </a:rPr>
                <a:t>σ</a:t>
              </a:r>
              <a:endParaRPr lang="en-US" sz="1400" dirty="0">
                <a:solidFill>
                  <a:schemeClr val="bg1">
                    <a:lumMod val="75000"/>
                  </a:schemeClr>
                </a:solidFill>
              </a:endParaRPr>
            </a:p>
          </p:txBody>
        </p:sp>
        <p:sp>
          <p:nvSpPr>
            <p:cNvPr id="63" name="TextBox 62">
              <a:extLst>
                <a:ext uri="{FF2B5EF4-FFF2-40B4-BE49-F238E27FC236}">
                  <a16:creationId xmlns:a16="http://schemas.microsoft.com/office/drawing/2014/main" id="{F1B0C4D6-CA6A-8F19-AF86-602775D65817}"/>
                </a:ext>
              </a:extLst>
            </p:cNvPr>
            <p:cNvSpPr txBox="1"/>
            <p:nvPr/>
          </p:nvSpPr>
          <p:spPr>
            <a:xfrm>
              <a:off x="6284551" y="1968049"/>
              <a:ext cx="293578" cy="203133"/>
            </a:xfrm>
            <a:prstGeom prst="rect">
              <a:avLst/>
            </a:prstGeom>
            <a:solidFill>
              <a:schemeClr val="accent2">
                <a:lumMod val="20000"/>
                <a:lumOff val="80000"/>
              </a:schemeClr>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cxnSp>
          <p:nvCxnSpPr>
            <p:cNvPr id="64" name="Straight Arrow Connector 63">
              <a:extLst>
                <a:ext uri="{FF2B5EF4-FFF2-40B4-BE49-F238E27FC236}">
                  <a16:creationId xmlns:a16="http://schemas.microsoft.com/office/drawing/2014/main" id="{DB9D41A6-4EF6-6904-CEDE-60300FF2E9C0}"/>
                </a:ext>
              </a:extLst>
            </p:cNvPr>
            <p:cNvCxnSpPr/>
            <p:nvPr/>
          </p:nvCxnSpPr>
          <p:spPr bwMode="auto">
            <a:xfrm>
              <a:off x="5733241" y="2290297"/>
              <a:ext cx="1072629" cy="21235"/>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62E9A872-4B1E-6F42-2EE4-10D2ADCC6EA2}"/>
                </a:ext>
              </a:extLst>
            </p:cNvPr>
            <p:cNvSpPr txBox="1"/>
            <p:nvPr/>
          </p:nvSpPr>
          <p:spPr>
            <a:xfrm>
              <a:off x="7030077" y="1970477"/>
              <a:ext cx="293578" cy="203133"/>
            </a:xfrm>
            <a:prstGeom prst="rect">
              <a:avLst/>
            </a:prstGeom>
            <a:solidFill>
              <a:schemeClr val="accent2">
                <a:lumMod val="20000"/>
                <a:lumOff val="80000"/>
              </a:schemeClr>
            </a:solidFill>
            <a:ln>
              <a:solidFill>
                <a:schemeClr val="bg1">
                  <a:lumMod val="75000"/>
                </a:schemeClr>
              </a:solidFill>
            </a:ln>
          </p:spPr>
          <p:txBody>
            <a:bodyPr wrap="square" lIns="9144" tIns="9144" rIns="9144" bIns="9144" rtlCol="0" anchor="ctr" anchorCtr="0">
              <a:spAutoFit/>
            </a:bodyPr>
            <a:lstStyle/>
            <a:p>
              <a:pPr algn="ctr"/>
              <a:r>
                <a:rPr lang="el-GR" sz="1200" dirty="0">
                  <a:solidFill>
                    <a:schemeClr val="bg1">
                      <a:lumMod val="75000"/>
                    </a:schemeClr>
                  </a:solidFill>
                </a:rPr>
                <a:t>σ</a:t>
              </a:r>
              <a:endParaRPr lang="en-US" sz="1200" dirty="0">
                <a:solidFill>
                  <a:schemeClr val="bg1">
                    <a:lumMod val="75000"/>
                  </a:schemeClr>
                </a:solidFill>
              </a:endParaRPr>
            </a:p>
          </p:txBody>
        </p:sp>
        <p:sp>
          <p:nvSpPr>
            <p:cNvPr id="66" name="TextBox 65">
              <a:extLst>
                <a:ext uri="{FF2B5EF4-FFF2-40B4-BE49-F238E27FC236}">
                  <a16:creationId xmlns:a16="http://schemas.microsoft.com/office/drawing/2014/main" id="{F658A592-B284-000A-A16D-B7E326EBEB9E}"/>
                </a:ext>
              </a:extLst>
            </p:cNvPr>
            <p:cNvSpPr txBox="1"/>
            <p:nvPr/>
          </p:nvSpPr>
          <p:spPr>
            <a:xfrm>
              <a:off x="7303756" y="1443828"/>
              <a:ext cx="365204" cy="203133"/>
            </a:xfrm>
            <a:prstGeom prst="rect">
              <a:avLst/>
            </a:prstGeom>
            <a:solidFill>
              <a:srgbClr val="FFE9A3"/>
            </a:solidFill>
            <a:ln w="19050">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67" name="Oval 66">
              <a:extLst>
                <a:ext uri="{FF2B5EF4-FFF2-40B4-BE49-F238E27FC236}">
                  <a16:creationId xmlns:a16="http://schemas.microsoft.com/office/drawing/2014/main" id="{60785199-4C06-F0BA-3B19-E6B30DABF06A}"/>
                </a:ext>
              </a:extLst>
            </p:cNvPr>
            <p:cNvSpPr/>
            <p:nvPr/>
          </p:nvSpPr>
          <p:spPr bwMode="auto">
            <a:xfrm>
              <a:off x="6713140" y="1215917"/>
              <a:ext cx="201168" cy="201168"/>
            </a:xfrm>
            <a:prstGeom prst="ellipse">
              <a:avLst/>
            </a:prstGeom>
            <a:solidFill>
              <a:schemeClr val="accent2">
                <a:lumMod val="20000"/>
                <a:lumOff val="80000"/>
              </a:schemeClr>
            </a:solidFill>
            <a:ln w="25400" cap="flat" cmpd="sng" algn="ctr">
              <a:solidFill>
                <a:schemeClr val="bg1">
                  <a:lumMod val="75000"/>
                </a:schemeClr>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75000"/>
                    </a:schemeClr>
                  </a:solidFill>
                  <a:effectLst/>
                  <a:latin typeface="Tahoma" pitchFamily="34" charset="0"/>
                </a:rPr>
                <a:t>+</a:t>
              </a:r>
            </a:p>
          </p:txBody>
        </p:sp>
        <p:sp>
          <p:nvSpPr>
            <p:cNvPr id="68" name="TextBox 67">
              <a:extLst>
                <a:ext uri="{FF2B5EF4-FFF2-40B4-BE49-F238E27FC236}">
                  <a16:creationId xmlns:a16="http://schemas.microsoft.com/office/drawing/2014/main" id="{B7A359CA-D328-54C2-6F06-E08B1872566B}"/>
                </a:ext>
              </a:extLst>
            </p:cNvPr>
            <p:cNvSpPr txBox="1"/>
            <p:nvPr/>
          </p:nvSpPr>
          <p:spPr>
            <a:xfrm>
              <a:off x="5072440" y="1089582"/>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&lt;t-1&gt;</a:t>
              </a:r>
            </a:p>
          </p:txBody>
        </p:sp>
        <p:cxnSp>
          <p:nvCxnSpPr>
            <p:cNvPr id="69" name="Straight Arrow Connector 68">
              <a:extLst>
                <a:ext uri="{FF2B5EF4-FFF2-40B4-BE49-F238E27FC236}">
                  <a16:creationId xmlns:a16="http://schemas.microsoft.com/office/drawing/2014/main" id="{B580344B-7677-5527-CD3C-07C039CECAA4}"/>
                </a:ext>
              </a:extLst>
            </p:cNvPr>
            <p:cNvCxnSpPr/>
            <p:nvPr/>
          </p:nvCxnSpPr>
          <p:spPr bwMode="auto">
            <a:xfrm>
              <a:off x="7994969" y="1325766"/>
              <a:ext cx="611197"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a:extLst>
                <a:ext uri="{FF2B5EF4-FFF2-40B4-BE49-F238E27FC236}">
                  <a16:creationId xmlns:a16="http://schemas.microsoft.com/office/drawing/2014/main" id="{1512E31F-A1C9-C8CE-056A-A9E661C6F60B}"/>
                </a:ext>
              </a:extLst>
            </p:cNvPr>
            <p:cNvSpPr txBox="1"/>
            <p:nvPr/>
          </p:nvSpPr>
          <p:spPr>
            <a:xfrm>
              <a:off x="8016593" y="1038972"/>
              <a:ext cx="600172" cy="289614"/>
            </a:xfrm>
            <a:prstGeom prst="rect">
              <a:avLst/>
            </a:prstGeom>
            <a:noFill/>
            <a:ln w="12700">
              <a:noFill/>
            </a:ln>
          </p:spPr>
          <p:txBody>
            <a:bodyPr wrap="square" lIns="0" tIns="0" rIns="0" bIns="34290" rtlCol="0">
              <a:spAutoFit/>
            </a:bodyPr>
            <a:lstStyle/>
            <a:p>
              <a:pPr algn="ctr"/>
              <a:r>
                <a:rPr lang="en-US" sz="1600" dirty="0">
                  <a:solidFill>
                    <a:schemeClr val="bg1">
                      <a:lumMod val="75000"/>
                    </a:schemeClr>
                  </a:solidFill>
                </a:rPr>
                <a:t>C</a:t>
              </a:r>
              <a:r>
                <a:rPr lang="en-US" sz="1600" baseline="30000" dirty="0">
                  <a:solidFill>
                    <a:schemeClr val="bg1">
                      <a:lumMod val="75000"/>
                    </a:schemeClr>
                  </a:solidFill>
                </a:rPr>
                <a:t>&lt;t&gt;</a:t>
              </a:r>
            </a:p>
          </p:txBody>
        </p:sp>
        <p:cxnSp>
          <p:nvCxnSpPr>
            <p:cNvPr id="71" name="Straight Arrow Connector 70">
              <a:extLst>
                <a:ext uri="{FF2B5EF4-FFF2-40B4-BE49-F238E27FC236}">
                  <a16:creationId xmlns:a16="http://schemas.microsoft.com/office/drawing/2014/main" id="{60B85062-02E8-B1C3-8D5E-AE0D4C86612A}"/>
                </a:ext>
              </a:extLst>
            </p:cNvPr>
            <p:cNvCxnSpPr/>
            <p:nvPr/>
          </p:nvCxnSpPr>
          <p:spPr bwMode="auto">
            <a:xfrm>
              <a:off x="7999794" y="2292582"/>
              <a:ext cx="673692" cy="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a:extLst>
                <a:ext uri="{FF2B5EF4-FFF2-40B4-BE49-F238E27FC236}">
                  <a16:creationId xmlns:a16="http://schemas.microsoft.com/office/drawing/2014/main" id="{64331416-05BA-A434-A183-CA39DC1A2E84}"/>
                </a:ext>
              </a:extLst>
            </p:cNvPr>
            <p:cNvSpPr txBox="1"/>
            <p:nvPr/>
          </p:nvSpPr>
          <p:spPr>
            <a:xfrm>
              <a:off x="7994964" y="2025113"/>
              <a:ext cx="600172" cy="289614"/>
            </a:xfrm>
            <a:prstGeom prst="rect">
              <a:avLst/>
            </a:prstGeom>
            <a:noFill/>
            <a:ln w="12700">
              <a:solidFill>
                <a:schemeClr val="bg1">
                  <a:lumMod val="75000"/>
                </a:schemeClr>
              </a:solidFill>
            </a:ln>
          </p:spPr>
          <p:txBody>
            <a:bodyPr wrap="square" lIns="0" tIns="0" rIns="0" bIns="34290" rtlCol="0">
              <a:spAutoFit/>
            </a:bodyPr>
            <a:lstStyle/>
            <a:p>
              <a:pPr algn="ctr"/>
              <a:r>
                <a:rPr lang="en-US" sz="1600" dirty="0">
                  <a:solidFill>
                    <a:schemeClr val="bg1">
                      <a:lumMod val="75000"/>
                    </a:schemeClr>
                  </a:solidFill>
                </a:rPr>
                <a:t>Ŷ</a:t>
              </a:r>
              <a:r>
                <a:rPr lang="en-US" sz="1600" baseline="30000" dirty="0">
                  <a:solidFill>
                    <a:schemeClr val="bg1">
                      <a:lumMod val="75000"/>
                    </a:schemeClr>
                  </a:solidFill>
                </a:rPr>
                <a:t>&lt;t&gt;</a:t>
              </a:r>
            </a:p>
          </p:txBody>
        </p:sp>
        <p:cxnSp>
          <p:nvCxnSpPr>
            <p:cNvPr id="73" name="Straight Arrow Connector 72">
              <a:extLst>
                <a:ext uri="{FF2B5EF4-FFF2-40B4-BE49-F238E27FC236}">
                  <a16:creationId xmlns:a16="http://schemas.microsoft.com/office/drawing/2014/main" id="{8B07BC93-1049-C8E8-5E46-F27F4A0C05C6}"/>
                </a:ext>
              </a:extLst>
            </p:cNvPr>
            <p:cNvCxnSpPr>
              <a:endCxn id="54" idx="4"/>
            </p:cNvCxnSpPr>
            <p:nvPr/>
          </p:nvCxnSpPr>
          <p:spPr bwMode="auto">
            <a:xfrm flipH="1" flipV="1">
              <a:off x="6805870" y="1774914"/>
              <a:ext cx="14539" cy="474033"/>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a:extLst>
                <a:ext uri="{FF2B5EF4-FFF2-40B4-BE49-F238E27FC236}">
                  <a16:creationId xmlns:a16="http://schemas.microsoft.com/office/drawing/2014/main" id="{E8B74A7E-AB2C-027B-D230-6958009D7FA6}"/>
                </a:ext>
              </a:extLst>
            </p:cNvPr>
            <p:cNvSpPr txBox="1"/>
            <p:nvPr/>
          </p:nvSpPr>
          <p:spPr>
            <a:xfrm>
              <a:off x="6614731" y="1968049"/>
              <a:ext cx="365204" cy="203133"/>
            </a:xfrm>
            <a:prstGeom prst="rect">
              <a:avLst/>
            </a:prstGeom>
            <a:solidFill>
              <a:schemeClr val="accent2">
                <a:lumMod val="20000"/>
                <a:lumOff val="80000"/>
              </a:schemeClr>
            </a:solidFill>
            <a:ln>
              <a:solidFill>
                <a:schemeClr val="bg1">
                  <a:lumMod val="75000"/>
                </a:schemeClr>
              </a:solidFill>
            </a:ln>
          </p:spPr>
          <p:txBody>
            <a:bodyPr wrap="square" lIns="9144" tIns="9144" rIns="9144" bIns="9144" rtlCol="0" anchor="ctr" anchorCtr="0">
              <a:spAutoFit/>
            </a:bodyPr>
            <a:lstStyle/>
            <a:p>
              <a:pPr algn="ctr"/>
              <a:r>
                <a:rPr lang="en-US" sz="1200" dirty="0">
                  <a:solidFill>
                    <a:schemeClr val="bg1">
                      <a:lumMod val="75000"/>
                    </a:schemeClr>
                  </a:solidFill>
                </a:rPr>
                <a:t>tanh</a:t>
              </a:r>
            </a:p>
          </p:txBody>
        </p:sp>
        <p:sp>
          <p:nvSpPr>
            <p:cNvPr id="75" name="TextBox 74">
              <a:extLst>
                <a:ext uri="{FF2B5EF4-FFF2-40B4-BE49-F238E27FC236}">
                  <a16:creationId xmlns:a16="http://schemas.microsoft.com/office/drawing/2014/main" id="{942CC340-92CB-2889-0A95-D03DA728F03D}"/>
                </a:ext>
              </a:extLst>
            </p:cNvPr>
            <p:cNvSpPr txBox="1"/>
            <p:nvPr/>
          </p:nvSpPr>
          <p:spPr>
            <a:xfrm>
              <a:off x="6363641" y="1762728"/>
              <a:ext cx="518415" cy="250068"/>
            </a:xfrm>
            <a:prstGeom prst="rect">
              <a:avLst/>
            </a:prstGeom>
            <a:noFill/>
            <a:ln w="12700">
              <a:noFill/>
            </a:ln>
          </p:spPr>
          <p:txBody>
            <a:bodyPr wrap="square" lIns="0" tIns="0" rIns="0" bIns="34290" rtlCol="0">
              <a:spAutoFit/>
            </a:bodyPr>
            <a:lstStyle/>
            <a:p>
              <a:pPr algn="ctr"/>
              <a:r>
                <a:rPr lang="en-US" sz="1400" dirty="0">
                  <a:solidFill>
                    <a:schemeClr val="bg1">
                      <a:lumMod val="75000"/>
                    </a:schemeClr>
                  </a:solidFill>
                </a:rPr>
                <a:t>Ĉ</a:t>
              </a:r>
              <a:r>
                <a:rPr lang="en-US" sz="1400" baseline="30000" dirty="0">
                  <a:solidFill>
                    <a:schemeClr val="bg1">
                      <a:lumMod val="75000"/>
                    </a:schemeClr>
                  </a:solidFill>
                </a:rPr>
                <a:t>&lt;t&gt;</a:t>
              </a:r>
            </a:p>
          </p:txBody>
        </p:sp>
        <p:sp>
          <p:nvSpPr>
            <p:cNvPr id="76" name="TextBox 75">
              <a:extLst>
                <a:ext uri="{FF2B5EF4-FFF2-40B4-BE49-F238E27FC236}">
                  <a16:creationId xmlns:a16="http://schemas.microsoft.com/office/drawing/2014/main" id="{AA4D7A1E-D693-6698-6838-560E47DE8FBF}"/>
                </a:ext>
              </a:extLst>
            </p:cNvPr>
            <p:cNvSpPr txBox="1"/>
            <p:nvPr/>
          </p:nvSpPr>
          <p:spPr>
            <a:xfrm>
              <a:off x="6021969" y="1728657"/>
              <a:ext cx="518415" cy="250068"/>
            </a:xfrm>
            <a:prstGeom prst="rect">
              <a:avLst/>
            </a:prstGeom>
            <a:noFill/>
            <a:ln w="12700">
              <a:noFill/>
            </a:ln>
          </p:spPr>
          <p:txBody>
            <a:bodyPr wrap="square" lIns="0" tIns="0" rIns="0" bIns="34290" rtlCol="0">
              <a:spAutoFit/>
            </a:bodyPr>
            <a:lstStyle/>
            <a:p>
              <a:pPr algn="ctr"/>
              <a:r>
                <a:rPr lang="en-US" sz="1400" dirty="0" err="1">
                  <a:solidFill>
                    <a:schemeClr val="bg1">
                      <a:lumMod val="75000"/>
                    </a:schemeClr>
                  </a:solidFill>
                </a:rPr>
                <a:t>i</a:t>
              </a:r>
              <a:r>
                <a:rPr lang="en-US" sz="1400" baseline="30000" dirty="0">
                  <a:solidFill>
                    <a:schemeClr val="bg1">
                      <a:lumMod val="75000"/>
                    </a:schemeClr>
                  </a:solidFill>
                </a:rPr>
                <a:t>&lt;t&gt;</a:t>
              </a:r>
            </a:p>
          </p:txBody>
        </p:sp>
        <p:sp>
          <p:nvSpPr>
            <p:cNvPr id="77" name="TextBox 76">
              <a:extLst>
                <a:ext uri="{FF2B5EF4-FFF2-40B4-BE49-F238E27FC236}">
                  <a16:creationId xmlns:a16="http://schemas.microsoft.com/office/drawing/2014/main" id="{87716D7C-8AB3-C2C5-A5FF-45EC483A6083}"/>
                </a:ext>
              </a:extLst>
            </p:cNvPr>
            <p:cNvSpPr txBox="1"/>
            <p:nvPr/>
          </p:nvSpPr>
          <p:spPr>
            <a:xfrm>
              <a:off x="6889721" y="1687894"/>
              <a:ext cx="518415" cy="250068"/>
            </a:xfrm>
            <a:prstGeom prst="rect">
              <a:avLst/>
            </a:prstGeom>
            <a:noFill/>
            <a:ln w="12700">
              <a:solidFill>
                <a:schemeClr val="bg1">
                  <a:lumMod val="75000"/>
                </a:schemeClr>
              </a:solidFill>
            </a:ln>
          </p:spPr>
          <p:txBody>
            <a:bodyPr wrap="square" lIns="0" tIns="0" rIns="0" bIns="34290" rtlCol="0">
              <a:spAutoFit/>
            </a:bodyPr>
            <a:lstStyle/>
            <a:p>
              <a:pPr algn="ctr"/>
              <a:r>
                <a:rPr lang="en-US" sz="1400" dirty="0">
                  <a:solidFill>
                    <a:schemeClr val="bg1">
                      <a:lumMod val="75000"/>
                    </a:schemeClr>
                  </a:solidFill>
                </a:rPr>
                <a:t>O</a:t>
              </a:r>
              <a:r>
                <a:rPr lang="en-US" sz="1400" baseline="30000" dirty="0">
                  <a:solidFill>
                    <a:schemeClr val="bg1">
                      <a:lumMod val="75000"/>
                    </a:schemeClr>
                  </a:solidFill>
                </a:rPr>
                <a:t>&lt;t&gt;</a:t>
              </a:r>
            </a:p>
          </p:txBody>
        </p:sp>
        <p:sp>
          <p:nvSpPr>
            <p:cNvPr id="78" name="TextBox 77">
              <a:extLst>
                <a:ext uri="{FF2B5EF4-FFF2-40B4-BE49-F238E27FC236}">
                  <a16:creationId xmlns:a16="http://schemas.microsoft.com/office/drawing/2014/main" id="{F102742A-45F9-3AC9-F263-D4444DF2C7AC}"/>
                </a:ext>
              </a:extLst>
            </p:cNvPr>
            <p:cNvSpPr txBox="1"/>
            <p:nvPr/>
          </p:nvSpPr>
          <p:spPr>
            <a:xfrm>
              <a:off x="6937924" y="1292051"/>
              <a:ext cx="518415" cy="250068"/>
            </a:xfrm>
            <a:prstGeom prst="rect">
              <a:avLst/>
            </a:prstGeom>
            <a:noFill/>
            <a:ln w="12700">
              <a:noFill/>
            </a:ln>
          </p:spPr>
          <p:txBody>
            <a:bodyPr wrap="square" lIns="0" tIns="0" rIns="0" bIns="34290" rtlCol="0">
              <a:spAutoFit/>
            </a:bodyPr>
            <a:lstStyle/>
            <a:p>
              <a:pPr algn="ctr"/>
              <a:r>
                <a:rPr lang="en-US" sz="1400" dirty="0">
                  <a:solidFill>
                    <a:schemeClr val="bg1">
                      <a:lumMod val="75000"/>
                    </a:schemeClr>
                  </a:solidFill>
                </a:rPr>
                <a:t>C</a:t>
              </a:r>
              <a:r>
                <a:rPr lang="en-US" sz="1400" baseline="30000" dirty="0">
                  <a:solidFill>
                    <a:schemeClr val="bg1">
                      <a:lumMod val="75000"/>
                    </a:schemeClr>
                  </a:solidFill>
                </a:rPr>
                <a:t>&lt;t&gt;</a:t>
              </a:r>
            </a:p>
          </p:txBody>
        </p:sp>
        <p:cxnSp>
          <p:nvCxnSpPr>
            <p:cNvPr id="82" name="Straight Arrow Connector 81">
              <a:extLst>
                <a:ext uri="{FF2B5EF4-FFF2-40B4-BE49-F238E27FC236}">
                  <a16:creationId xmlns:a16="http://schemas.microsoft.com/office/drawing/2014/main" id="{7D12DD31-DAE4-1A08-87BF-2C73F54A7567}"/>
                </a:ext>
              </a:extLst>
            </p:cNvPr>
            <p:cNvCxnSpPr/>
            <p:nvPr/>
          </p:nvCxnSpPr>
          <p:spPr bwMode="auto">
            <a:xfrm>
              <a:off x="6121719" y="1652685"/>
              <a:ext cx="602021"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TextBox 86">
              <a:extLst>
                <a:ext uri="{FF2B5EF4-FFF2-40B4-BE49-F238E27FC236}">
                  <a16:creationId xmlns:a16="http://schemas.microsoft.com/office/drawing/2014/main" id="{54561B9D-D9CD-96DD-57EF-461F64B5DC3C}"/>
                </a:ext>
              </a:extLst>
            </p:cNvPr>
            <p:cNvSpPr txBox="1"/>
            <p:nvPr/>
          </p:nvSpPr>
          <p:spPr>
            <a:xfrm>
              <a:off x="5730989" y="1660736"/>
              <a:ext cx="399921" cy="215444"/>
            </a:xfrm>
            <a:prstGeom prst="rect">
              <a:avLst/>
            </a:prstGeom>
            <a:noFill/>
            <a:ln w="12700">
              <a:noFill/>
            </a:ln>
          </p:spPr>
          <p:txBody>
            <a:bodyPr wrap="square" lIns="0" tIns="0" rIns="0" bIns="0" rtlCol="0">
              <a:spAutoFit/>
            </a:bodyPr>
            <a:lstStyle/>
            <a:p>
              <a:pPr algn="ctr"/>
              <a:r>
                <a:rPr lang="en-US" sz="1400" dirty="0"/>
                <a:t>f</a:t>
              </a:r>
              <a:r>
                <a:rPr lang="en-US" sz="1400" baseline="30000" dirty="0"/>
                <a:t>&lt;t&gt;</a:t>
              </a:r>
            </a:p>
          </p:txBody>
        </p:sp>
        <p:cxnSp>
          <p:nvCxnSpPr>
            <p:cNvPr id="11" name="Straight Arrow Connector 10">
              <a:extLst>
                <a:ext uri="{FF2B5EF4-FFF2-40B4-BE49-F238E27FC236}">
                  <a16:creationId xmlns:a16="http://schemas.microsoft.com/office/drawing/2014/main" id="{D3889251-19B9-4D3B-242B-9E4D02020168}"/>
                </a:ext>
              </a:extLst>
            </p:cNvPr>
            <p:cNvCxnSpPr/>
            <p:nvPr/>
          </p:nvCxnSpPr>
          <p:spPr bwMode="auto">
            <a:xfrm flipH="1" flipV="1">
              <a:off x="6104709" y="2171182"/>
              <a:ext cx="0" cy="13716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val 12">
              <a:extLst>
                <a:ext uri="{FF2B5EF4-FFF2-40B4-BE49-F238E27FC236}">
                  <a16:creationId xmlns:a16="http://schemas.microsoft.com/office/drawing/2014/main" id="{9B5B2862-4371-69FE-7D51-5F858E2EFBD9}"/>
                </a:ext>
              </a:extLst>
            </p:cNvPr>
            <p:cNvSpPr/>
            <p:nvPr/>
          </p:nvSpPr>
          <p:spPr bwMode="auto">
            <a:xfrm>
              <a:off x="6196897" y="1557698"/>
              <a:ext cx="255506" cy="187740"/>
            </a:xfrm>
            <a:prstGeom prst="ellipse">
              <a:avLst/>
            </a:prstGeom>
            <a:solidFill>
              <a:srgbClr val="FFC000"/>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1-</a:t>
              </a:r>
            </a:p>
          </p:txBody>
        </p:sp>
      </p:grpSp>
    </p:spTree>
    <p:extLst>
      <p:ext uri="{BB962C8B-B14F-4D97-AF65-F5344CB8AC3E}">
        <p14:creationId xmlns:p14="http://schemas.microsoft.com/office/powerpoint/2010/main" val="1189796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F5716-4606-D192-4EE8-95AC097180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886735-3CC2-AE51-E176-214C80C1EBF2}"/>
              </a:ext>
            </a:extLst>
          </p:cNvPr>
          <p:cNvSpPr>
            <a:spLocks noGrp="1"/>
          </p:cNvSpPr>
          <p:nvPr>
            <p:ph type="title"/>
          </p:nvPr>
        </p:nvSpPr>
        <p:spPr>
          <a:xfrm>
            <a:off x="838210" y="285750"/>
            <a:ext cx="8214968" cy="490538"/>
          </a:xfrm>
        </p:spPr>
        <p:txBody>
          <a:bodyPr/>
          <a:lstStyle/>
          <a:p>
            <a:r>
              <a:rPr lang="en-US" sz="3200" dirty="0"/>
              <a:t>Variants on Long Short Term Memory: GRU</a:t>
            </a:r>
            <a:endParaRPr lang="en-US" dirty="0">
              <a:solidFill>
                <a:srgbClr val="002060"/>
              </a:solidFill>
            </a:endParaRPr>
          </a:p>
        </p:txBody>
      </p:sp>
      <p:sp>
        <p:nvSpPr>
          <p:cNvPr id="3" name="Content Placeholder 2">
            <a:extLst>
              <a:ext uri="{FF2B5EF4-FFF2-40B4-BE49-F238E27FC236}">
                <a16:creationId xmlns:a16="http://schemas.microsoft.com/office/drawing/2014/main" id="{C83B8B60-EFA8-5C55-E56B-2F8890890788}"/>
              </a:ext>
            </a:extLst>
          </p:cNvPr>
          <p:cNvSpPr>
            <a:spLocks noGrp="1"/>
          </p:cNvSpPr>
          <p:nvPr>
            <p:ph idx="1"/>
          </p:nvPr>
        </p:nvSpPr>
        <p:spPr>
          <a:xfrm>
            <a:off x="121606" y="950193"/>
            <a:ext cx="8869994" cy="327009"/>
          </a:xfrm>
        </p:spPr>
        <p:txBody>
          <a:bodyPr/>
          <a:lstStyle/>
          <a:p>
            <a:r>
              <a:rPr lang="en-US" sz="1800" dirty="0"/>
              <a:t>A slightly more dramatic variation on the LSTM is the Gated Recurrent Unit, or GRU, introduced by Cho, et al. (2014). </a:t>
            </a:r>
          </a:p>
          <a:p>
            <a:r>
              <a:rPr lang="en-US" sz="1800" dirty="0"/>
              <a:t>It combines the forget and input gates into a single “update gate.” </a:t>
            </a:r>
          </a:p>
          <a:p>
            <a:r>
              <a:rPr lang="en-US" sz="1800" dirty="0"/>
              <a:t>It also merges the cell state and hidden state and makes some other changes. </a:t>
            </a:r>
          </a:p>
          <a:p>
            <a:r>
              <a:rPr lang="en-US" sz="1800" dirty="0"/>
              <a:t>The resulting model is simpler than standard LSTM models and has been growing increasingly popular.</a:t>
            </a:r>
          </a:p>
        </p:txBody>
      </p:sp>
      <p:grpSp>
        <p:nvGrpSpPr>
          <p:cNvPr id="182" name="Group 181">
            <a:extLst>
              <a:ext uri="{FF2B5EF4-FFF2-40B4-BE49-F238E27FC236}">
                <a16:creationId xmlns:a16="http://schemas.microsoft.com/office/drawing/2014/main" id="{7C1AF086-9FAD-FB28-3A38-5FB7D7515735}"/>
              </a:ext>
            </a:extLst>
          </p:cNvPr>
          <p:cNvGrpSpPr/>
          <p:nvPr/>
        </p:nvGrpSpPr>
        <p:grpSpPr>
          <a:xfrm>
            <a:off x="609600" y="2691317"/>
            <a:ext cx="3399327" cy="2092263"/>
            <a:chOff x="867873" y="2646846"/>
            <a:chExt cx="3399327" cy="2092263"/>
          </a:xfrm>
        </p:grpSpPr>
        <p:sp>
          <p:nvSpPr>
            <p:cNvPr id="8" name="Rectangle 7">
              <a:extLst>
                <a:ext uri="{FF2B5EF4-FFF2-40B4-BE49-F238E27FC236}">
                  <a16:creationId xmlns:a16="http://schemas.microsoft.com/office/drawing/2014/main" id="{7F78FFBA-9A7B-9F29-A46A-3D892F42AB8E}"/>
                </a:ext>
              </a:extLst>
            </p:cNvPr>
            <p:cNvSpPr/>
            <p:nvPr/>
          </p:nvSpPr>
          <p:spPr bwMode="auto">
            <a:xfrm>
              <a:off x="1520930" y="3015968"/>
              <a:ext cx="2392331" cy="1423793"/>
            </a:xfrm>
            <a:prstGeom prst="rect">
              <a:avLst/>
            </a:prstGeom>
            <a:solidFill>
              <a:schemeClr val="accent2">
                <a:lumMod val="20000"/>
                <a:lumOff val="80000"/>
              </a:schemeClr>
            </a:solidFill>
            <a:ln w="19050" cap="flat" cmpd="dbl" algn="ctr">
              <a:solidFill>
                <a:schemeClr val="tx1"/>
              </a:solidFill>
              <a:prstDash val="solid"/>
              <a:miter lim="800000"/>
              <a:headEnd type="none" w="med" len="med"/>
              <a:tailEnd type="none" w="med" len="med"/>
            </a:ln>
            <a:effectLst/>
          </p:spPr>
          <p:txBody>
            <a:bodyPr vert="horz" wrap="none" lIns="9144" tIns="9144" rIns="9144" bIns="9144"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lumMod val="75000"/>
                  </a:schemeClr>
                </a:solidFill>
                <a:effectLst/>
                <a:latin typeface="Tahoma" pitchFamily="34" charset="0"/>
              </a:endParaRPr>
            </a:p>
          </p:txBody>
        </p:sp>
        <p:sp>
          <p:nvSpPr>
            <p:cNvPr id="10" name="TextBox 9">
              <a:extLst>
                <a:ext uri="{FF2B5EF4-FFF2-40B4-BE49-F238E27FC236}">
                  <a16:creationId xmlns:a16="http://schemas.microsoft.com/office/drawing/2014/main" id="{8D0334CA-EE4B-F761-9C3D-591A96E0D0E6}"/>
                </a:ext>
              </a:extLst>
            </p:cNvPr>
            <p:cNvSpPr txBox="1"/>
            <p:nvPr/>
          </p:nvSpPr>
          <p:spPr>
            <a:xfrm>
              <a:off x="1157269" y="4449495"/>
              <a:ext cx="600172" cy="289614"/>
            </a:xfrm>
            <a:prstGeom prst="rect">
              <a:avLst/>
            </a:prstGeom>
            <a:noFill/>
            <a:ln w="12700">
              <a:noFill/>
            </a:ln>
          </p:spPr>
          <p:txBody>
            <a:bodyPr wrap="square" lIns="0" tIns="0" rIns="0" bIns="34290" rtlCol="0">
              <a:spAutoFit/>
            </a:bodyPr>
            <a:lstStyle/>
            <a:p>
              <a:pPr algn="ctr"/>
              <a:r>
                <a:rPr lang="en-US" sz="1600" dirty="0"/>
                <a:t>X</a:t>
              </a:r>
              <a:r>
                <a:rPr lang="en-US" sz="1600" baseline="30000" dirty="0"/>
                <a:t>&lt;t-1&gt;</a:t>
              </a:r>
            </a:p>
          </p:txBody>
        </p:sp>
        <p:sp>
          <p:nvSpPr>
            <p:cNvPr id="14" name="TextBox 13">
              <a:extLst>
                <a:ext uri="{FF2B5EF4-FFF2-40B4-BE49-F238E27FC236}">
                  <a16:creationId xmlns:a16="http://schemas.microsoft.com/office/drawing/2014/main" id="{6C162B11-61E7-A982-B7E2-3E6CD463ABAC}"/>
                </a:ext>
              </a:extLst>
            </p:cNvPr>
            <p:cNvSpPr txBox="1"/>
            <p:nvPr/>
          </p:nvSpPr>
          <p:spPr>
            <a:xfrm>
              <a:off x="3058631" y="2646846"/>
              <a:ext cx="600172" cy="327013"/>
            </a:xfrm>
            <a:prstGeom prst="rect">
              <a:avLst/>
            </a:prstGeom>
            <a:noFill/>
            <a:ln w="12700">
              <a:noFill/>
            </a:ln>
          </p:spPr>
          <p:txBody>
            <a:bodyPr wrap="square" lIns="0" tIns="45720" rIns="0" bIns="34290" rtlCol="0" anchor="ctr" anchorCtr="0">
              <a:spAutoFit/>
            </a:bodyPr>
            <a:lstStyle/>
            <a:p>
              <a:pPr algn="ctr"/>
              <a:r>
                <a:rPr lang="en-US" sz="1600" dirty="0"/>
                <a:t>Ŷ</a:t>
              </a:r>
              <a:r>
                <a:rPr lang="en-US" sz="1600" baseline="30000" dirty="0"/>
                <a:t>&lt;t&gt;</a:t>
              </a:r>
            </a:p>
          </p:txBody>
        </p:sp>
        <p:cxnSp>
          <p:nvCxnSpPr>
            <p:cNvPr id="15" name="Straight Arrow Connector 14">
              <a:extLst>
                <a:ext uri="{FF2B5EF4-FFF2-40B4-BE49-F238E27FC236}">
                  <a16:creationId xmlns:a16="http://schemas.microsoft.com/office/drawing/2014/main" id="{E2187F21-B699-FA22-6F86-4A535F959AAE}"/>
                </a:ext>
              </a:extLst>
            </p:cNvPr>
            <p:cNvCxnSpPr>
              <a:stCxn id="10" idx="3"/>
            </p:cNvCxnSpPr>
            <p:nvPr/>
          </p:nvCxnSpPr>
          <p:spPr bwMode="auto">
            <a:xfrm flipH="1" flipV="1">
              <a:off x="1741254" y="4228821"/>
              <a:ext cx="16187" cy="365481"/>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0120D9A3-06F6-BFD7-8034-C1E63408487D}"/>
                </a:ext>
              </a:extLst>
            </p:cNvPr>
            <p:cNvCxnSpPr/>
            <p:nvPr/>
          </p:nvCxnSpPr>
          <p:spPr bwMode="auto">
            <a:xfrm flipV="1">
              <a:off x="3416832" y="3298349"/>
              <a:ext cx="0" cy="948908"/>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58F393CD-CD13-A2EC-CC3D-03C801B54DD9}"/>
                </a:ext>
              </a:extLst>
            </p:cNvPr>
            <p:cNvCxnSpPr/>
            <p:nvPr/>
          </p:nvCxnSpPr>
          <p:spPr bwMode="auto">
            <a:xfrm flipH="1" flipV="1">
              <a:off x="2819400" y="3290653"/>
              <a:ext cx="1254" cy="779893"/>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3A1E5B83-7CE2-A029-105C-B18BBA85AA01}"/>
                </a:ext>
              </a:extLst>
            </p:cNvPr>
            <p:cNvCxnSpPr/>
            <p:nvPr/>
          </p:nvCxnSpPr>
          <p:spPr bwMode="auto">
            <a:xfrm flipH="1" flipV="1">
              <a:off x="3658031" y="2779506"/>
              <a:ext cx="0" cy="416477"/>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4D3AF388-2C3F-0160-0872-0D112BCD5CD8}"/>
                </a:ext>
              </a:extLst>
            </p:cNvPr>
            <p:cNvCxnSpPr/>
            <p:nvPr/>
          </p:nvCxnSpPr>
          <p:spPr bwMode="auto">
            <a:xfrm flipV="1">
              <a:off x="920759" y="3192026"/>
              <a:ext cx="614195" cy="1214"/>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B9593CD2-ED6F-50D0-3B11-F8CAF141EBDA}"/>
                </a:ext>
              </a:extLst>
            </p:cNvPr>
            <p:cNvCxnSpPr/>
            <p:nvPr/>
          </p:nvCxnSpPr>
          <p:spPr bwMode="auto">
            <a:xfrm>
              <a:off x="2936239" y="3680599"/>
              <a:ext cx="380009" cy="2809"/>
            </a:xfrm>
            <a:prstGeom prst="straightConnector1">
              <a:avLst/>
            </a:prstGeom>
            <a:solidFill>
              <a:schemeClr val="accent1"/>
            </a:solidFill>
            <a:ln w="25400" cap="flat" cmpd="sng" algn="ctr">
              <a:solidFill>
                <a:schemeClr val="bg2"/>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679333C1-69AF-1D9E-6419-FEC5B94AECCB}"/>
                </a:ext>
              </a:extLst>
            </p:cNvPr>
            <p:cNvCxnSpPr/>
            <p:nvPr/>
          </p:nvCxnSpPr>
          <p:spPr bwMode="auto">
            <a:xfrm flipV="1">
              <a:off x="1727747" y="3270848"/>
              <a:ext cx="0" cy="799698"/>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Oval 29">
              <a:extLst>
                <a:ext uri="{FF2B5EF4-FFF2-40B4-BE49-F238E27FC236}">
                  <a16:creationId xmlns:a16="http://schemas.microsoft.com/office/drawing/2014/main" id="{36C2DEF6-D368-C05A-E82B-2717ACD690A1}"/>
                </a:ext>
              </a:extLst>
            </p:cNvPr>
            <p:cNvSpPr/>
            <p:nvPr/>
          </p:nvSpPr>
          <p:spPr bwMode="auto">
            <a:xfrm>
              <a:off x="3316248" y="3582824"/>
              <a:ext cx="201168" cy="201168"/>
            </a:xfrm>
            <a:prstGeom prst="ellipse">
              <a:avLst/>
            </a:prstGeom>
            <a:solidFill>
              <a:srgbClr val="FFC000"/>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X</a:t>
              </a:r>
            </a:p>
          </p:txBody>
        </p:sp>
        <p:cxnSp>
          <p:nvCxnSpPr>
            <p:cNvPr id="33" name="Straight Arrow Connector 32">
              <a:extLst>
                <a:ext uri="{FF2B5EF4-FFF2-40B4-BE49-F238E27FC236}">
                  <a16:creationId xmlns:a16="http://schemas.microsoft.com/office/drawing/2014/main" id="{310FF5FB-95A6-2485-F3D2-535C977C2171}"/>
                </a:ext>
              </a:extLst>
            </p:cNvPr>
            <p:cNvCxnSpPr/>
            <p:nvPr/>
          </p:nvCxnSpPr>
          <p:spPr bwMode="auto">
            <a:xfrm>
              <a:off x="1856001" y="4330352"/>
              <a:ext cx="1460247" cy="0"/>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a:extLst>
                <a:ext uri="{FF2B5EF4-FFF2-40B4-BE49-F238E27FC236}">
                  <a16:creationId xmlns:a16="http://schemas.microsoft.com/office/drawing/2014/main" id="{0539C381-E3A6-1FC4-18DD-C6C18E520B22}"/>
                </a:ext>
              </a:extLst>
            </p:cNvPr>
            <p:cNvSpPr txBox="1"/>
            <p:nvPr/>
          </p:nvSpPr>
          <p:spPr>
            <a:xfrm>
              <a:off x="3224537" y="3843224"/>
              <a:ext cx="365204" cy="203133"/>
            </a:xfrm>
            <a:prstGeom prst="rect">
              <a:avLst/>
            </a:prstGeom>
            <a:solidFill>
              <a:srgbClr val="FFC000"/>
            </a:solidFill>
            <a:ln w="19050">
              <a:solidFill>
                <a:schemeClr val="tx1"/>
              </a:solidFill>
            </a:ln>
          </p:spPr>
          <p:txBody>
            <a:bodyPr wrap="square" lIns="9144" tIns="9144" rIns="9144" bIns="9144" rtlCol="0" anchor="ctr" anchorCtr="0">
              <a:spAutoFit/>
            </a:bodyPr>
            <a:lstStyle/>
            <a:p>
              <a:pPr algn="ctr"/>
              <a:r>
                <a:rPr lang="en-US" sz="1200" dirty="0"/>
                <a:t>tanh</a:t>
              </a:r>
            </a:p>
          </p:txBody>
        </p:sp>
        <p:sp>
          <p:nvSpPr>
            <p:cNvPr id="37" name="TextBox 36">
              <a:extLst>
                <a:ext uri="{FF2B5EF4-FFF2-40B4-BE49-F238E27FC236}">
                  <a16:creationId xmlns:a16="http://schemas.microsoft.com/office/drawing/2014/main" id="{190EA444-3C0F-DA40-340C-6861A942F610}"/>
                </a:ext>
              </a:extLst>
            </p:cNvPr>
            <p:cNvSpPr txBox="1"/>
            <p:nvPr/>
          </p:nvSpPr>
          <p:spPr>
            <a:xfrm>
              <a:off x="867873" y="2897934"/>
              <a:ext cx="600172" cy="289614"/>
            </a:xfrm>
            <a:prstGeom prst="rect">
              <a:avLst/>
            </a:prstGeom>
            <a:noFill/>
            <a:ln w="12700">
              <a:noFill/>
            </a:ln>
          </p:spPr>
          <p:txBody>
            <a:bodyPr wrap="square" lIns="0" tIns="0" rIns="0" bIns="34290" rtlCol="0">
              <a:spAutoFit/>
            </a:bodyPr>
            <a:lstStyle/>
            <a:p>
              <a:pPr algn="ctr"/>
              <a:r>
                <a:rPr lang="en-US" sz="1600" dirty="0"/>
                <a:t>Ŷ</a:t>
              </a:r>
              <a:r>
                <a:rPr lang="en-US" sz="1600" baseline="30000" dirty="0"/>
                <a:t>&lt;t-1&gt;</a:t>
              </a:r>
            </a:p>
          </p:txBody>
        </p:sp>
        <p:cxnSp>
          <p:nvCxnSpPr>
            <p:cNvPr id="42" name="Straight Arrow Connector 41">
              <a:extLst>
                <a:ext uri="{FF2B5EF4-FFF2-40B4-BE49-F238E27FC236}">
                  <a16:creationId xmlns:a16="http://schemas.microsoft.com/office/drawing/2014/main" id="{2A8A4096-500C-8F06-8159-FE0129620058}"/>
                </a:ext>
              </a:extLst>
            </p:cNvPr>
            <p:cNvCxnSpPr/>
            <p:nvPr/>
          </p:nvCxnSpPr>
          <p:spPr bwMode="auto">
            <a:xfrm flipH="1" flipV="1">
              <a:off x="2046179" y="3896775"/>
              <a:ext cx="16579" cy="92820"/>
            </a:xfrm>
            <a:prstGeom prst="straightConnector1">
              <a:avLst/>
            </a:prstGeom>
            <a:solidFill>
              <a:schemeClr val="accent1"/>
            </a:solidFill>
            <a:ln w="25400" cap="flat" cmpd="sng" algn="ctr">
              <a:solidFill>
                <a:schemeClr val="bg1">
                  <a:lumMod val="75000"/>
                </a:schemeClr>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842AA98C-14A7-6428-E4B2-3D41DEC9021F}"/>
                </a:ext>
              </a:extLst>
            </p:cNvPr>
            <p:cNvSpPr txBox="1"/>
            <p:nvPr/>
          </p:nvSpPr>
          <p:spPr>
            <a:xfrm>
              <a:off x="2372673" y="3642864"/>
              <a:ext cx="518415" cy="250068"/>
            </a:xfrm>
            <a:prstGeom prst="rect">
              <a:avLst/>
            </a:prstGeom>
            <a:noFill/>
            <a:ln w="12700">
              <a:noFill/>
            </a:ln>
          </p:spPr>
          <p:txBody>
            <a:bodyPr wrap="square" lIns="0" tIns="0" rIns="0" bIns="34290" rtlCol="0">
              <a:spAutoFit/>
            </a:bodyPr>
            <a:lstStyle/>
            <a:p>
              <a:pPr algn="ctr"/>
              <a:r>
                <a:rPr lang="en-US" sz="1400" dirty="0"/>
                <a:t>z</a:t>
              </a:r>
              <a:r>
                <a:rPr lang="en-US" sz="1400" baseline="30000" dirty="0"/>
                <a:t>&lt;t&gt;</a:t>
              </a:r>
            </a:p>
          </p:txBody>
        </p:sp>
        <p:sp>
          <p:nvSpPr>
            <p:cNvPr id="79" name="TextBox 78">
              <a:extLst>
                <a:ext uri="{FF2B5EF4-FFF2-40B4-BE49-F238E27FC236}">
                  <a16:creationId xmlns:a16="http://schemas.microsoft.com/office/drawing/2014/main" id="{1E7A86B1-C21E-E5F6-FD1D-C5B40F605E52}"/>
                </a:ext>
              </a:extLst>
            </p:cNvPr>
            <p:cNvSpPr txBox="1"/>
            <p:nvPr/>
          </p:nvSpPr>
          <p:spPr>
            <a:xfrm>
              <a:off x="1963599" y="3639396"/>
              <a:ext cx="518415" cy="250068"/>
            </a:xfrm>
            <a:prstGeom prst="rect">
              <a:avLst/>
            </a:prstGeom>
            <a:noFill/>
            <a:ln w="12700">
              <a:noFill/>
            </a:ln>
          </p:spPr>
          <p:txBody>
            <a:bodyPr wrap="square" lIns="0" tIns="0" rIns="0" bIns="34290" rtlCol="0">
              <a:spAutoFit/>
            </a:bodyPr>
            <a:lstStyle/>
            <a:p>
              <a:pPr algn="ctr"/>
              <a:r>
                <a:rPr lang="en-US" sz="1400" dirty="0"/>
                <a:t>r</a:t>
              </a:r>
              <a:r>
                <a:rPr lang="en-US" sz="1400" baseline="30000" dirty="0"/>
                <a:t>&lt;t&gt;</a:t>
              </a:r>
            </a:p>
          </p:txBody>
        </p:sp>
        <p:sp>
          <p:nvSpPr>
            <p:cNvPr id="84" name="TextBox 83">
              <a:extLst>
                <a:ext uri="{FF2B5EF4-FFF2-40B4-BE49-F238E27FC236}">
                  <a16:creationId xmlns:a16="http://schemas.microsoft.com/office/drawing/2014/main" id="{E0245DD1-E295-5347-B94B-B5000CB3DB61}"/>
                </a:ext>
              </a:extLst>
            </p:cNvPr>
            <p:cNvSpPr txBox="1"/>
            <p:nvPr/>
          </p:nvSpPr>
          <p:spPr>
            <a:xfrm>
              <a:off x="3513345" y="3648061"/>
              <a:ext cx="399921" cy="215444"/>
            </a:xfrm>
            <a:prstGeom prst="rect">
              <a:avLst/>
            </a:prstGeom>
            <a:noFill/>
            <a:ln w="12700">
              <a:noFill/>
            </a:ln>
          </p:spPr>
          <p:txBody>
            <a:bodyPr wrap="square" lIns="0" tIns="0" rIns="0" bIns="0" rtlCol="0">
              <a:spAutoFit/>
            </a:bodyPr>
            <a:lstStyle/>
            <a:p>
              <a:pPr algn="ctr"/>
              <a:r>
                <a:rPr lang="en-US" sz="1400" dirty="0"/>
                <a:t>Ĉ</a:t>
              </a:r>
              <a:r>
                <a:rPr lang="en-US" sz="1400" baseline="30000" dirty="0"/>
                <a:t>&lt;t&gt;</a:t>
              </a:r>
            </a:p>
          </p:txBody>
        </p:sp>
        <p:cxnSp>
          <p:nvCxnSpPr>
            <p:cNvPr id="85" name="Straight Arrow Connector 84">
              <a:extLst>
                <a:ext uri="{FF2B5EF4-FFF2-40B4-BE49-F238E27FC236}">
                  <a16:creationId xmlns:a16="http://schemas.microsoft.com/office/drawing/2014/main" id="{5C65B75A-A9C7-6FD2-BA75-F88F34F87178}"/>
                </a:ext>
              </a:extLst>
            </p:cNvPr>
            <p:cNvCxnSpPr/>
            <p:nvPr/>
          </p:nvCxnSpPr>
          <p:spPr bwMode="auto">
            <a:xfrm flipV="1">
              <a:off x="1736826" y="4324081"/>
              <a:ext cx="119175" cy="8123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Oval 85">
              <a:extLst>
                <a:ext uri="{FF2B5EF4-FFF2-40B4-BE49-F238E27FC236}">
                  <a16:creationId xmlns:a16="http://schemas.microsoft.com/office/drawing/2014/main" id="{569A7BE5-0C55-B7C6-1BCF-5262B07E60C0}"/>
                </a:ext>
              </a:extLst>
            </p:cNvPr>
            <p:cNvSpPr/>
            <p:nvPr/>
          </p:nvSpPr>
          <p:spPr bwMode="auto">
            <a:xfrm>
              <a:off x="2692933" y="3467025"/>
              <a:ext cx="255506" cy="187740"/>
            </a:xfrm>
            <a:prstGeom prst="ellipse">
              <a:avLst/>
            </a:prstGeom>
            <a:solidFill>
              <a:srgbClr val="FFC000"/>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1-</a:t>
              </a:r>
            </a:p>
          </p:txBody>
        </p:sp>
        <p:cxnSp>
          <p:nvCxnSpPr>
            <p:cNvPr id="38" name="Straight Arrow Connector 37">
              <a:extLst>
                <a:ext uri="{FF2B5EF4-FFF2-40B4-BE49-F238E27FC236}">
                  <a16:creationId xmlns:a16="http://schemas.microsoft.com/office/drawing/2014/main" id="{1A85A6D0-E2AE-0024-147E-ACE6C070D182}"/>
                </a:ext>
              </a:extLst>
            </p:cNvPr>
            <p:cNvCxnSpPr/>
            <p:nvPr/>
          </p:nvCxnSpPr>
          <p:spPr bwMode="auto">
            <a:xfrm flipV="1">
              <a:off x="1513341" y="3192026"/>
              <a:ext cx="2753859" cy="2893"/>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35">
              <a:extLst>
                <a:ext uri="{FF2B5EF4-FFF2-40B4-BE49-F238E27FC236}">
                  <a16:creationId xmlns:a16="http://schemas.microsoft.com/office/drawing/2014/main" id="{2C6F9555-7CEE-D875-2E3E-17E95C87EF37}"/>
                </a:ext>
              </a:extLst>
            </p:cNvPr>
            <p:cNvSpPr/>
            <p:nvPr/>
          </p:nvSpPr>
          <p:spPr bwMode="auto">
            <a:xfrm>
              <a:off x="3304032" y="3096205"/>
              <a:ext cx="201168" cy="201168"/>
            </a:xfrm>
            <a:prstGeom prst="ellipse">
              <a:avLst/>
            </a:prstGeom>
            <a:solidFill>
              <a:srgbClr val="FFC000"/>
            </a:solid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Tahoma" pitchFamily="34" charset="0"/>
                </a:rPr>
                <a:t>+</a:t>
              </a:r>
            </a:p>
          </p:txBody>
        </p:sp>
        <p:cxnSp>
          <p:nvCxnSpPr>
            <p:cNvPr id="104" name="Straight Arrow Connector 103">
              <a:extLst>
                <a:ext uri="{FF2B5EF4-FFF2-40B4-BE49-F238E27FC236}">
                  <a16:creationId xmlns:a16="http://schemas.microsoft.com/office/drawing/2014/main" id="{4B46EAD0-2535-E80A-8669-ED7B0DF83871}"/>
                </a:ext>
              </a:extLst>
            </p:cNvPr>
            <p:cNvCxnSpPr/>
            <p:nvPr/>
          </p:nvCxnSpPr>
          <p:spPr bwMode="auto">
            <a:xfrm flipV="1">
              <a:off x="3301247" y="4247257"/>
              <a:ext cx="119175" cy="8123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Straight Arrow Connector 144">
              <a:extLst>
                <a:ext uri="{FF2B5EF4-FFF2-40B4-BE49-F238E27FC236}">
                  <a16:creationId xmlns:a16="http://schemas.microsoft.com/office/drawing/2014/main" id="{4C0B6AE1-7917-976F-D30E-A7908160D619}"/>
                </a:ext>
              </a:extLst>
            </p:cNvPr>
            <p:cNvCxnSpPr/>
            <p:nvPr/>
          </p:nvCxnSpPr>
          <p:spPr bwMode="auto">
            <a:xfrm flipV="1">
              <a:off x="1846922" y="4147000"/>
              <a:ext cx="866562" cy="3423"/>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a:extLst>
                <a:ext uri="{FF2B5EF4-FFF2-40B4-BE49-F238E27FC236}">
                  <a16:creationId xmlns:a16="http://schemas.microsoft.com/office/drawing/2014/main" id="{CB8DC11E-681D-6A38-56CE-5EC09598001E}"/>
                </a:ext>
              </a:extLst>
            </p:cNvPr>
            <p:cNvCxnSpPr/>
            <p:nvPr/>
          </p:nvCxnSpPr>
          <p:spPr bwMode="auto">
            <a:xfrm flipV="1">
              <a:off x="1741816" y="4152364"/>
              <a:ext cx="119175" cy="8123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a:extLst>
                <a:ext uri="{FF2B5EF4-FFF2-40B4-BE49-F238E27FC236}">
                  <a16:creationId xmlns:a16="http://schemas.microsoft.com/office/drawing/2014/main" id="{617897C8-FBC5-0103-E044-ED27B2421C30}"/>
                </a:ext>
              </a:extLst>
            </p:cNvPr>
            <p:cNvCxnSpPr/>
            <p:nvPr/>
          </p:nvCxnSpPr>
          <p:spPr bwMode="auto">
            <a:xfrm flipV="1">
              <a:off x="2706598" y="4067328"/>
              <a:ext cx="119175" cy="8123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Arrow Connector 150">
              <a:extLst>
                <a:ext uri="{FF2B5EF4-FFF2-40B4-BE49-F238E27FC236}">
                  <a16:creationId xmlns:a16="http://schemas.microsoft.com/office/drawing/2014/main" id="{048EBC99-545E-5E5B-2A25-AB950920ECE0}"/>
                </a:ext>
              </a:extLst>
            </p:cNvPr>
            <p:cNvCxnSpPr/>
            <p:nvPr/>
          </p:nvCxnSpPr>
          <p:spPr bwMode="auto">
            <a:xfrm>
              <a:off x="1727747" y="4062197"/>
              <a:ext cx="119175" cy="8123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Straight Arrow Connector 152">
              <a:extLst>
                <a:ext uri="{FF2B5EF4-FFF2-40B4-BE49-F238E27FC236}">
                  <a16:creationId xmlns:a16="http://schemas.microsoft.com/office/drawing/2014/main" id="{E6D93EE7-7094-7695-0F9E-E9DD73438E47}"/>
                </a:ext>
              </a:extLst>
            </p:cNvPr>
            <p:cNvCxnSpPr/>
            <p:nvPr/>
          </p:nvCxnSpPr>
          <p:spPr bwMode="auto">
            <a:xfrm>
              <a:off x="1615535" y="3194079"/>
              <a:ext cx="119175" cy="8123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a:extLst>
                <a:ext uri="{FF2B5EF4-FFF2-40B4-BE49-F238E27FC236}">
                  <a16:creationId xmlns:a16="http://schemas.microsoft.com/office/drawing/2014/main" id="{B900387C-F71A-07F4-4F04-87DEFBC13CE7}"/>
                </a:ext>
              </a:extLst>
            </p:cNvPr>
            <p:cNvCxnSpPr/>
            <p:nvPr/>
          </p:nvCxnSpPr>
          <p:spPr bwMode="auto">
            <a:xfrm flipV="1">
              <a:off x="2820654" y="3676176"/>
              <a:ext cx="119175" cy="8123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61">
              <a:extLst>
                <a:ext uri="{FF2B5EF4-FFF2-40B4-BE49-F238E27FC236}">
                  <a16:creationId xmlns:a16="http://schemas.microsoft.com/office/drawing/2014/main" id="{079816E7-D3D2-8C5C-DFA0-B95252567292}"/>
                </a:ext>
              </a:extLst>
            </p:cNvPr>
            <p:cNvCxnSpPr/>
            <p:nvPr/>
          </p:nvCxnSpPr>
          <p:spPr bwMode="auto">
            <a:xfrm flipV="1">
              <a:off x="1968081" y="3270527"/>
              <a:ext cx="709" cy="832286"/>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2">
              <a:extLst>
                <a:ext uri="{FF2B5EF4-FFF2-40B4-BE49-F238E27FC236}">
                  <a16:creationId xmlns:a16="http://schemas.microsoft.com/office/drawing/2014/main" id="{7D4D3295-8F9D-4433-EA1F-96F6F9E6572C}"/>
                </a:ext>
              </a:extLst>
            </p:cNvPr>
            <p:cNvCxnSpPr/>
            <p:nvPr/>
          </p:nvCxnSpPr>
          <p:spPr bwMode="auto">
            <a:xfrm>
              <a:off x="1856578" y="3200402"/>
              <a:ext cx="119175" cy="8123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Oval 22">
              <a:extLst>
                <a:ext uri="{FF2B5EF4-FFF2-40B4-BE49-F238E27FC236}">
                  <a16:creationId xmlns:a16="http://schemas.microsoft.com/office/drawing/2014/main" id="{80C5286E-EB87-36A0-6C3C-6CE0138E1E83}"/>
                </a:ext>
              </a:extLst>
            </p:cNvPr>
            <p:cNvSpPr/>
            <p:nvPr/>
          </p:nvSpPr>
          <p:spPr bwMode="auto">
            <a:xfrm>
              <a:off x="1865557" y="3466914"/>
              <a:ext cx="201168" cy="201168"/>
            </a:xfrm>
            <a:prstGeom prst="ellipse">
              <a:avLst/>
            </a:prstGeom>
            <a:solidFill>
              <a:srgbClr val="FFC000"/>
            </a:solidFill>
            <a:ln w="2540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X</a:t>
              </a:r>
            </a:p>
          </p:txBody>
        </p:sp>
        <p:cxnSp>
          <p:nvCxnSpPr>
            <p:cNvPr id="166" name="Straight Arrow Connector 165">
              <a:extLst>
                <a:ext uri="{FF2B5EF4-FFF2-40B4-BE49-F238E27FC236}">
                  <a16:creationId xmlns:a16="http://schemas.microsoft.com/office/drawing/2014/main" id="{E513B73B-16DC-901A-D894-83035A430422}"/>
                </a:ext>
              </a:extLst>
            </p:cNvPr>
            <p:cNvCxnSpPr/>
            <p:nvPr/>
          </p:nvCxnSpPr>
          <p:spPr bwMode="auto">
            <a:xfrm>
              <a:off x="1978145" y="4252701"/>
              <a:ext cx="108341" cy="8123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 name="Straight Arrow Connector 166">
              <a:extLst>
                <a:ext uri="{FF2B5EF4-FFF2-40B4-BE49-F238E27FC236}">
                  <a16:creationId xmlns:a16="http://schemas.microsoft.com/office/drawing/2014/main" id="{11D2D857-4D52-C5BA-CFFC-98573D5DA5CE}"/>
                </a:ext>
              </a:extLst>
            </p:cNvPr>
            <p:cNvCxnSpPr/>
            <p:nvPr/>
          </p:nvCxnSpPr>
          <p:spPr bwMode="auto">
            <a:xfrm flipV="1">
              <a:off x="1968081" y="4194046"/>
              <a:ext cx="0" cy="60885"/>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Straight Arrow Connector 170">
              <a:extLst>
                <a:ext uri="{FF2B5EF4-FFF2-40B4-BE49-F238E27FC236}">
                  <a16:creationId xmlns:a16="http://schemas.microsoft.com/office/drawing/2014/main" id="{738FCCD2-6C4D-A49F-95D6-8AC53BD85B9A}"/>
                </a:ext>
              </a:extLst>
            </p:cNvPr>
            <p:cNvCxnSpPr>
              <a:endCxn id="23" idx="6"/>
            </p:cNvCxnSpPr>
            <p:nvPr/>
          </p:nvCxnSpPr>
          <p:spPr bwMode="auto">
            <a:xfrm flipH="1">
              <a:off x="2066725" y="3557802"/>
              <a:ext cx="334556" cy="9696"/>
            </a:xfrm>
            <a:prstGeom prst="straightConnector1">
              <a:avLst/>
            </a:prstGeom>
            <a:solidFill>
              <a:schemeClr val="accent1"/>
            </a:solidFill>
            <a:ln w="25400" cap="flat" cmpd="sng" algn="ctr">
              <a:solidFill>
                <a:schemeClr val="bg2"/>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2" name="Oval 171">
              <a:extLst>
                <a:ext uri="{FF2B5EF4-FFF2-40B4-BE49-F238E27FC236}">
                  <a16:creationId xmlns:a16="http://schemas.microsoft.com/office/drawing/2014/main" id="{0D3023A5-F174-FF9B-61B8-5BD08BAD493C}"/>
                </a:ext>
              </a:extLst>
            </p:cNvPr>
            <p:cNvSpPr/>
            <p:nvPr/>
          </p:nvSpPr>
          <p:spPr bwMode="auto">
            <a:xfrm>
              <a:off x="2712839" y="3091442"/>
              <a:ext cx="201168" cy="201168"/>
            </a:xfrm>
            <a:prstGeom prst="ellipse">
              <a:avLst/>
            </a:prstGeom>
            <a:solidFill>
              <a:srgbClr val="FFC000"/>
            </a:solidFill>
            <a:ln w="2540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ahoma" pitchFamily="34" charset="0"/>
                </a:rPr>
                <a:t>X</a:t>
              </a:r>
            </a:p>
          </p:txBody>
        </p:sp>
        <p:cxnSp>
          <p:nvCxnSpPr>
            <p:cNvPr id="174" name="Straight Arrow Connector 173">
              <a:extLst>
                <a:ext uri="{FF2B5EF4-FFF2-40B4-BE49-F238E27FC236}">
                  <a16:creationId xmlns:a16="http://schemas.microsoft.com/office/drawing/2014/main" id="{BC468B1F-215F-7E67-6DCC-E7A1641C0C7F}"/>
                </a:ext>
              </a:extLst>
            </p:cNvPr>
            <p:cNvCxnSpPr/>
            <p:nvPr/>
          </p:nvCxnSpPr>
          <p:spPr bwMode="auto">
            <a:xfrm flipV="1">
              <a:off x="2391877" y="3549238"/>
              <a:ext cx="0" cy="521308"/>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Arrow Connector 175">
              <a:extLst>
                <a:ext uri="{FF2B5EF4-FFF2-40B4-BE49-F238E27FC236}">
                  <a16:creationId xmlns:a16="http://schemas.microsoft.com/office/drawing/2014/main" id="{C8BB5CAD-F8F2-35FB-2359-F05B8C93F1D1}"/>
                </a:ext>
              </a:extLst>
            </p:cNvPr>
            <p:cNvCxnSpPr/>
            <p:nvPr/>
          </p:nvCxnSpPr>
          <p:spPr bwMode="auto">
            <a:xfrm flipV="1">
              <a:off x="2269334" y="4071634"/>
              <a:ext cx="119175" cy="81232"/>
            </a:xfrm>
            <a:prstGeom prst="straightConnector1">
              <a:avLst/>
            </a:prstGeom>
            <a:solidFill>
              <a:schemeClr val="accent1"/>
            </a:solidFill>
            <a:ln w="254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52E24CFC-D623-2626-9332-B785C4C3F6C8}"/>
                </a:ext>
              </a:extLst>
            </p:cNvPr>
            <p:cNvSpPr txBox="1"/>
            <p:nvPr/>
          </p:nvSpPr>
          <p:spPr>
            <a:xfrm>
              <a:off x="2238747" y="3815368"/>
              <a:ext cx="293578" cy="203133"/>
            </a:xfrm>
            <a:prstGeom prst="rect">
              <a:avLst/>
            </a:prstGeom>
            <a:solidFill>
              <a:srgbClr val="FFC000"/>
            </a:solidFill>
            <a:ln>
              <a:solidFill>
                <a:schemeClr val="tx1"/>
              </a:solidFill>
            </a:ln>
          </p:spPr>
          <p:txBody>
            <a:bodyPr wrap="square" lIns="9144" tIns="9144" rIns="9144" bIns="9144" rtlCol="0" anchor="ctr" anchorCtr="0">
              <a:spAutoFit/>
            </a:bodyPr>
            <a:lstStyle/>
            <a:p>
              <a:pPr algn="ctr"/>
              <a:r>
                <a:rPr lang="el-GR" sz="1200" dirty="0"/>
                <a:t>σ</a:t>
              </a:r>
              <a:endParaRPr lang="en-US" sz="1200" dirty="0"/>
            </a:p>
          </p:txBody>
        </p:sp>
        <p:sp>
          <p:nvSpPr>
            <p:cNvPr id="34" name="TextBox 33">
              <a:extLst>
                <a:ext uri="{FF2B5EF4-FFF2-40B4-BE49-F238E27FC236}">
                  <a16:creationId xmlns:a16="http://schemas.microsoft.com/office/drawing/2014/main" id="{0A42D30F-81AA-191F-CEE6-2F8158652EB4}"/>
                </a:ext>
              </a:extLst>
            </p:cNvPr>
            <p:cNvSpPr txBox="1"/>
            <p:nvPr/>
          </p:nvSpPr>
          <p:spPr>
            <a:xfrm>
              <a:off x="2668241" y="3817820"/>
              <a:ext cx="293578" cy="203133"/>
            </a:xfrm>
            <a:prstGeom prst="rect">
              <a:avLst/>
            </a:prstGeom>
            <a:solidFill>
              <a:srgbClr val="FFC000"/>
            </a:solidFill>
            <a:ln>
              <a:solidFill>
                <a:schemeClr val="tx1"/>
              </a:solidFill>
            </a:ln>
          </p:spPr>
          <p:txBody>
            <a:bodyPr wrap="square" lIns="9144" tIns="9144" rIns="9144" bIns="9144" rtlCol="0" anchor="ctr" anchorCtr="0">
              <a:spAutoFit/>
            </a:bodyPr>
            <a:lstStyle/>
            <a:p>
              <a:pPr algn="ctr"/>
              <a:r>
                <a:rPr lang="el-GR" sz="1200" dirty="0"/>
                <a:t>σ</a:t>
              </a:r>
              <a:endParaRPr lang="en-US" sz="1200" dirty="0"/>
            </a:p>
          </p:txBody>
        </p:sp>
      </p:grpSp>
      <p:graphicFrame>
        <p:nvGraphicFramePr>
          <p:cNvPr id="183" name="Object 182">
            <a:extLst>
              <a:ext uri="{FF2B5EF4-FFF2-40B4-BE49-F238E27FC236}">
                <a16:creationId xmlns:a16="http://schemas.microsoft.com/office/drawing/2014/main" id="{20816E9D-83DE-D85E-FCA9-70684E3FD572}"/>
              </a:ext>
            </a:extLst>
          </p:cNvPr>
          <p:cNvGraphicFramePr>
            <a:graphicFrameLocks noChangeAspect="1"/>
          </p:cNvGraphicFramePr>
          <p:nvPr>
            <p:extLst>
              <p:ext uri="{D42A27DB-BD31-4B8C-83A1-F6EECF244321}">
                <p14:modId xmlns:p14="http://schemas.microsoft.com/office/powerpoint/2010/main" val="2369484794"/>
              </p:ext>
            </p:extLst>
          </p:nvPr>
        </p:nvGraphicFramePr>
        <p:xfrm>
          <a:off x="4650347" y="2374741"/>
          <a:ext cx="4223190" cy="2348993"/>
        </p:xfrm>
        <a:graphic>
          <a:graphicData uri="http://schemas.openxmlformats.org/presentationml/2006/ole">
            <mc:AlternateContent xmlns:mc="http://schemas.openxmlformats.org/markup-compatibility/2006">
              <mc:Choice xmlns:v="urn:schemas-microsoft-com:vml" Requires="v">
                <p:oleObj name="Equation" r:id="rId2" imgW="2145960" imgH="1193760" progId="Equation.DSMT4">
                  <p:embed/>
                </p:oleObj>
              </mc:Choice>
              <mc:Fallback>
                <p:oleObj name="Equation" r:id="rId2" imgW="2145960" imgH="1193760" progId="Equation.DSMT4">
                  <p:embed/>
                  <p:pic>
                    <p:nvPicPr>
                      <p:cNvPr id="0" name=""/>
                      <p:cNvPicPr/>
                      <p:nvPr/>
                    </p:nvPicPr>
                    <p:blipFill>
                      <a:blip r:embed="rId3"/>
                      <a:stretch>
                        <a:fillRect/>
                      </a:stretch>
                    </p:blipFill>
                    <p:spPr>
                      <a:xfrm>
                        <a:off x="4650347" y="2374741"/>
                        <a:ext cx="4223190" cy="2348993"/>
                      </a:xfrm>
                      <a:prstGeom prst="rect">
                        <a:avLst/>
                      </a:prstGeom>
                    </p:spPr>
                  </p:pic>
                </p:oleObj>
              </mc:Fallback>
            </mc:AlternateContent>
          </a:graphicData>
        </a:graphic>
      </p:graphicFrame>
    </p:spTree>
    <p:extLst>
      <p:ext uri="{BB962C8B-B14F-4D97-AF65-F5344CB8AC3E}">
        <p14:creationId xmlns:p14="http://schemas.microsoft.com/office/powerpoint/2010/main" val="1799262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161C7-F8E8-B488-71B4-E279F11ED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65B6D-930D-2E12-2C20-FE429568D425}"/>
              </a:ext>
            </a:extLst>
          </p:cNvPr>
          <p:cNvSpPr>
            <a:spLocks noGrp="1"/>
          </p:cNvSpPr>
          <p:nvPr>
            <p:ph type="title"/>
          </p:nvPr>
        </p:nvSpPr>
        <p:spPr>
          <a:xfrm>
            <a:off x="838210" y="285750"/>
            <a:ext cx="8214968" cy="490538"/>
          </a:xfrm>
        </p:spPr>
        <p:txBody>
          <a:bodyPr/>
          <a:lstStyle/>
          <a:p>
            <a:r>
              <a:rPr lang="en-US" sz="3200" dirty="0"/>
              <a:t>Variants on Long Short Term Memory: GRU</a:t>
            </a:r>
            <a:endParaRPr lang="en-US" dirty="0">
              <a:solidFill>
                <a:srgbClr val="002060"/>
              </a:solidFill>
            </a:endParaRPr>
          </a:p>
        </p:txBody>
      </p:sp>
      <p:sp>
        <p:nvSpPr>
          <p:cNvPr id="3" name="Content Placeholder 2">
            <a:extLst>
              <a:ext uri="{FF2B5EF4-FFF2-40B4-BE49-F238E27FC236}">
                <a16:creationId xmlns:a16="http://schemas.microsoft.com/office/drawing/2014/main" id="{5EE39C13-5CEE-0B24-14FE-EC709DBE3808}"/>
              </a:ext>
            </a:extLst>
          </p:cNvPr>
          <p:cNvSpPr>
            <a:spLocks noGrp="1"/>
          </p:cNvSpPr>
          <p:nvPr>
            <p:ph idx="1"/>
          </p:nvPr>
        </p:nvSpPr>
        <p:spPr>
          <a:xfrm>
            <a:off x="533400" y="950193"/>
            <a:ext cx="7924800" cy="327009"/>
          </a:xfrm>
        </p:spPr>
        <p:txBody>
          <a:bodyPr/>
          <a:lstStyle/>
          <a:p>
            <a:r>
              <a:rPr lang="en-US" sz="1800" dirty="0"/>
              <a:t>These are only a few of the most notable LSTM variants. </a:t>
            </a:r>
          </a:p>
          <a:p>
            <a:r>
              <a:rPr lang="en-US" sz="1800" dirty="0"/>
              <a:t>There are lots of others, like Depth Gated RNNs by Yao, et al. (2015). </a:t>
            </a:r>
          </a:p>
          <a:p>
            <a:r>
              <a:rPr lang="en-US" sz="1800" dirty="0"/>
              <a:t>There’s also some completely different approach to tackling long-term dependencies, like Clockwork RNNs by </a:t>
            </a:r>
            <a:r>
              <a:rPr lang="en-US" sz="1800" dirty="0" err="1"/>
              <a:t>Koutnik</a:t>
            </a:r>
            <a:r>
              <a:rPr lang="en-US" sz="1800" dirty="0"/>
              <a:t>, et al. (2014).</a:t>
            </a:r>
          </a:p>
          <a:p>
            <a:endParaRPr lang="en-US" sz="1800" dirty="0"/>
          </a:p>
          <a:p>
            <a:r>
              <a:rPr lang="en-US" sz="1800" dirty="0"/>
              <a:t>Which of these variants is best? </a:t>
            </a:r>
          </a:p>
          <a:p>
            <a:r>
              <a:rPr lang="en-US" sz="1800" dirty="0"/>
              <a:t>Do the differences matter? </a:t>
            </a:r>
          </a:p>
          <a:p>
            <a:endParaRPr lang="en-US" sz="1800" dirty="0"/>
          </a:p>
          <a:p>
            <a:r>
              <a:rPr lang="en-US" sz="1800" dirty="0" err="1"/>
              <a:t>Greff</a:t>
            </a:r>
            <a:r>
              <a:rPr lang="en-US" sz="1800" dirty="0"/>
              <a:t>, et al. (2015) do a nice comparison of popular variants, finding that they’re all about the same. </a:t>
            </a:r>
            <a:r>
              <a:rPr lang="en-US" sz="1800" dirty="0" err="1"/>
              <a:t>Jozefowicz</a:t>
            </a:r>
            <a:r>
              <a:rPr lang="en-US" sz="1800" dirty="0"/>
              <a:t>, et al (2015) tested more than ten thousand RNN architectures, finding some that worked better than LSTMs on certain tasks.</a:t>
            </a:r>
          </a:p>
        </p:txBody>
      </p:sp>
    </p:spTree>
    <p:extLst>
      <p:ext uri="{BB962C8B-B14F-4D97-AF65-F5344CB8AC3E}">
        <p14:creationId xmlns:p14="http://schemas.microsoft.com/office/powerpoint/2010/main" val="553243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3B2C9-CBEC-7496-ADC4-4E01ACCDBB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AD36F-A798-9DE7-A2E9-535A0E9B7B9B}"/>
              </a:ext>
            </a:extLst>
          </p:cNvPr>
          <p:cNvSpPr>
            <a:spLocks noGrp="1"/>
          </p:cNvSpPr>
          <p:nvPr>
            <p:ph type="title"/>
          </p:nvPr>
        </p:nvSpPr>
        <p:spPr>
          <a:xfrm>
            <a:off x="1447800" y="285750"/>
            <a:ext cx="7605378" cy="490538"/>
          </a:xfrm>
        </p:spPr>
        <p:txBody>
          <a:bodyPr/>
          <a:lstStyle/>
          <a:p>
            <a:r>
              <a:rPr lang="en-US" sz="3200" dirty="0"/>
              <a:t>Conclusion on LSTM				(1/2)</a:t>
            </a:r>
            <a:endParaRPr lang="en-US" dirty="0">
              <a:solidFill>
                <a:srgbClr val="002060"/>
              </a:solidFill>
            </a:endParaRPr>
          </a:p>
        </p:txBody>
      </p:sp>
      <p:sp>
        <p:nvSpPr>
          <p:cNvPr id="3" name="Content Placeholder 2">
            <a:extLst>
              <a:ext uri="{FF2B5EF4-FFF2-40B4-BE49-F238E27FC236}">
                <a16:creationId xmlns:a16="http://schemas.microsoft.com/office/drawing/2014/main" id="{50023B8A-5479-4381-FF30-CE268579EC3F}"/>
              </a:ext>
            </a:extLst>
          </p:cNvPr>
          <p:cNvSpPr>
            <a:spLocks noGrp="1"/>
          </p:cNvSpPr>
          <p:nvPr>
            <p:ph idx="1"/>
          </p:nvPr>
        </p:nvSpPr>
        <p:spPr>
          <a:xfrm>
            <a:off x="533400" y="950193"/>
            <a:ext cx="7924800" cy="327009"/>
          </a:xfrm>
        </p:spPr>
        <p:txBody>
          <a:bodyPr/>
          <a:lstStyle/>
          <a:p>
            <a:r>
              <a:rPr lang="en-US" sz="1800" dirty="0"/>
              <a:t>As mentioned earlier, the remarkable results people are achieving with RNNs. Essentially all of these are achieved using LSTMs. </a:t>
            </a:r>
          </a:p>
          <a:p>
            <a:r>
              <a:rPr lang="en-US" sz="1800" dirty="0"/>
              <a:t>They really work a lot better for most tasks!</a:t>
            </a:r>
          </a:p>
          <a:p>
            <a:endParaRPr lang="en-US" sz="1800" dirty="0"/>
          </a:p>
          <a:p>
            <a:r>
              <a:rPr lang="en-US" sz="1800" dirty="0"/>
              <a:t>Written down as a set of equations, LSTMs look pretty intimidating. Hopefully, walking through them step by step in this lecture has made them a bit more approachable.</a:t>
            </a:r>
          </a:p>
          <a:p>
            <a:endParaRPr lang="en-US" sz="1800" dirty="0"/>
          </a:p>
          <a:p>
            <a:r>
              <a:rPr lang="en-US" sz="1800" dirty="0"/>
              <a:t>LSTMs were a big step in what we can accomplish with RNNs. </a:t>
            </a:r>
          </a:p>
          <a:p>
            <a:r>
              <a:rPr lang="en-US" sz="1800" dirty="0"/>
              <a:t>It’s natural to wonder: is there another big step? </a:t>
            </a:r>
          </a:p>
          <a:p>
            <a:r>
              <a:rPr lang="en-US" sz="1800" dirty="0"/>
              <a:t>A common opinion among researchers is: “Yes! There is a next step and it’s attention!” </a:t>
            </a:r>
          </a:p>
        </p:txBody>
      </p:sp>
    </p:spTree>
    <p:extLst>
      <p:ext uri="{BB962C8B-B14F-4D97-AF65-F5344CB8AC3E}">
        <p14:creationId xmlns:p14="http://schemas.microsoft.com/office/powerpoint/2010/main" val="3932884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42B1B-7124-E564-BAE4-68454A6CE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7E68C-1DA6-D7C1-3B65-0F2F88F8642F}"/>
              </a:ext>
            </a:extLst>
          </p:cNvPr>
          <p:cNvSpPr>
            <a:spLocks noGrp="1"/>
          </p:cNvSpPr>
          <p:nvPr>
            <p:ph type="title"/>
          </p:nvPr>
        </p:nvSpPr>
        <p:spPr>
          <a:xfrm>
            <a:off x="1447800" y="285750"/>
            <a:ext cx="7605378" cy="490538"/>
          </a:xfrm>
        </p:spPr>
        <p:txBody>
          <a:bodyPr/>
          <a:lstStyle/>
          <a:p>
            <a:r>
              <a:rPr lang="en-US" sz="3200" dirty="0"/>
              <a:t>Conclusion on LSTM				(2/2)</a:t>
            </a:r>
            <a:endParaRPr lang="en-US" dirty="0">
              <a:solidFill>
                <a:srgbClr val="002060"/>
              </a:solidFill>
            </a:endParaRPr>
          </a:p>
        </p:txBody>
      </p:sp>
      <p:sp>
        <p:nvSpPr>
          <p:cNvPr id="3" name="Content Placeholder 2">
            <a:extLst>
              <a:ext uri="{FF2B5EF4-FFF2-40B4-BE49-F238E27FC236}">
                <a16:creationId xmlns:a16="http://schemas.microsoft.com/office/drawing/2014/main" id="{533CE689-8081-17A8-B6E0-69FF8C9214E1}"/>
              </a:ext>
            </a:extLst>
          </p:cNvPr>
          <p:cNvSpPr>
            <a:spLocks noGrp="1"/>
          </p:cNvSpPr>
          <p:nvPr>
            <p:ph idx="1"/>
          </p:nvPr>
        </p:nvSpPr>
        <p:spPr>
          <a:xfrm>
            <a:off x="533400" y="1047750"/>
            <a:ext cx="7924800" cy="327009"/>
          </a:xfrm>
        </p:spPr>
        <p:txBody>
          <a:bodyPr/>
          <a:lstStyle/>
          <a:p>
            <a:r>
              <a:rPr lang="en-US" sz="1800" dirty="0"/>
              <a:t>The idea is to let every step of an RNN pick information to look at from some larger collection of information. </a:t>
            </a:r>
          </a:p>
          <a:p>
            <a:r>
              <a:rPr lang="en-US" sz="1800" dirty="0"/>
              <a:t>For example, if you are using an RNN to create a caption describing an image, it might pick a part of the image to look at for every word it outputs. </a:t>
            </a:r>
          </a:p>
          <a:p>
            <a:r>
              <a:rPr lang="en-US" sz="1800" dirty="0"/>
              <a:t>In fact, it might be a fun starting point if you want to explore attention! </a:t>
            </a:r>
          </a:p>
          <a:p>
            <a:r>
              <a:rPr lang="en-US" sz="1800" dirty="0"/>
              <a:t>There’s been a number of really exciting results using attention, and it seems like a lot more are around the corner…</a:t>
            </a:r>
          </a:p>
          <a:p>
            <a:endParaRPr lang="en-US" sz="1800" dirty="0"/>
          </a:p>
          <a:p>
            <a:r>
              <a:rPr lang="en-US" sz="1800" dirty="0"/>
              <a:t>Attention isn’t the only exciting thread in RNN research. </a:t>
            </a:r>
          </a:p>
          <a:p>
            <a:endParaRPr lang="en-US" sz="1800" dirty="0"/>
          </a:p>
          <a:p>
            <a:r>
              <a:rPr lang="en-US" sz="1800" dirty="0"/>
              <a:t>The last few years have been an exciting time for recurrent neural networks, and the coming ones promise to only be more so!</a:t>
            </a:r>
          </a:p>
        </p:txBody>
      </p:sp>
    </p:spTree>
    <p:extLst>
      <p:ext uri="{BB962C8B-B14F-4D97-AF65-F5344CB8AC3E}">
        <p14:creationId xmlns:p14="http://schemas.microsoft.com/office/powerpoint/2010/main" val="685363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EDFCB-BD45-F8B4-7049-06D7633B740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B9CA6DA-DB99-FD99-9769-26447855AC48}"/>
              </a:ext>
            </a:extLst>
          </p:cNvPr>
          <p:cNvSpPr txBox="1"/>
          <p:nvPr/>
        </p:nvSpPr>
        <p:spPr>
          <a:xfrm rot="20891098">
            <a:off x="1191045" y="2248585"/>
            <a:ext cx="7064915" cy="646331"/>
          </a:xfrm>
          <a:prstGeom prst="rect">
            <a:avLst/>
          </a:prstGeom>
          <a:noFill/>
        </p:spPr>
        <p:txBody>
          <a:bodyPr wrap="square" rtlCol="0">
            <a:spAutoFit/>
          </a:bodyPr>
          <a:lstStyle/>
          <a:p>
            <a:r>
              <a:rPr lang="en-US" sz="3600" dirty="0">
                <a:solidFill>
                  <a:srgbClr val="333399"/>
                </a:solidFill>
              </a:rPr>
              <a:t>Gated Recurrent Units (GRU)</a:t>
            </a:r>
          </a:p>
        </p:txBody>
      </p:sp>
    </p:spTree>
    <p:extLst>
      <p:ext uri="{BB962C8B-B14F-4D97-AF65-F5344CB8AC3E}">
        <p14:creationId xmlns:p14="http://schemas.microsoft.com/office/powerpoint/2010/main" val="3834898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D144B3-8AF8-CE4A-B23A-10A1A0D55DEE}"/>
              </a:ext>
            </a:extLst>
          </p:cNvPr>
          <p:cNvSpPr>
            <a:spLocks noGrp="1"/>
          </p:cNvSpPr>
          <p:nvPr>
            <p:ph type="title"/>
          </p:nvPr>
        </p:nvSpPr>
        <p:spPr/>
        <p:txBody>
          <a:bodyPr/>
          <a:lstStyle/>
          <a:p>
            <a:r>
              <a:rPr lang="en-US" dirty="0"/>
              <a:t>GRU and LSTM</a:t>
            </a:r>
          </a:p>
        </p:txBody>
      </p:sp>
      <p:sp>
        <p:nvSpPr>
          <p:cNvPr id="5" name="Content Placeholder 4">
            <a:extLst>
              <a:ext uri="{FF2B5EF4-FFF2-40B4-BE49-F238E27FC236}">
                <a16:creationId xmlns:a16="http://schemas.microsoft.com/office/drawing/2014/main" id="{82943A33-4498-138B-F2E9-E2743EAB4115}"/>
              </a:ext>
            </a:extLst>
          </p:cNvPr>
          <p:cNvSpPr>
            <a:spLocks noGrp="1"/>
          </p:cNvSpPr>
          <p:nvPr>
            <p:ph sz="half" idx="2"/>
          </p:nvPr>
        </p:nvSpPr>
        <p:spPr>
          <a:xfrm>
            <a:off x="132027" y="845437"/>
            <a:ext cx="4773970" cy="833438"/>
          </a:xfrm>
        </p:spPr>
        <p:txBody>
          <a:bodyPr/>
          <a:lstStyle/>
          <a:p>
            <a:r>
              <a:rPr lang="en-US" dirty="0"/>
              <a:t>The key difference between GRU and LSTM is that GRU's architecture has two gates that are reset and update while LSTM has three gates that are input, output, forget. GRU is less complex than LSTM because it has a lesser number of gates. </a:t>
            </a:r>
          </a:p>
        </p:txBody>
      </p:sp>
      <p:sp>
        <p:nvSpPr>
          <p:cNvPr id="2" name="Content Placeholder 1">
            <a:extLst>
              <a:ext uri="{FF2B5EF4-FFF2-40B4-BE49-F238E27FC236}">
                <a16:creationId xmlns:a16="http://schemas.microsoft.com/office/drawing/2014/main" id="{BD1D9787-308D-3C3B-895D-BDB9A948E555}"/>
              </a:ext>
            </a:extLst>
          </p:cNvPr>
          <p:cNvSpPr>
            <a:spLocks noGrp="1"/>
          </p:cNvSpPr>
          <p:nvPr>
            <p:ph sz="half" idx="10"/>
          </p:nvPr>
        </p:nvSpPr>
        <p:spPr>
          <a:xfrm>
            <a:off x="123261" y="2971301"/>
            <a:ext cx="8839200" cy="979076"/>
          </a:xfrm>
        </p:spPr>
        <p:txBody>
          <a:bodyPr/>
          <a:lstStyle/>
          <a:p>
            <a:r>
              <a:rPr lang="en-US" dirty="0"/>
              <a:t>Hence, if the dataset is small then GRU is preferred otherwise LSTM for the larger dataset.</a:t>
            </a:r>
          </a:p>
          <a:p>
            <a:r>
              <a:rPr lang="en-US" dirty="0"/>
              <a:t>Long short-term memory network is a recurrent neural network, aimed to deal with the vanishing gradient problem present in traditional RNNs. </a:t>
            </a:r>
          </a:p>
          <a:p>
            <a:r>
              <a:rPr lang="en-US" dirty="0"/>
              <a:t>Its relative insensitivity to gap length is its advantage over other RNNs, hidden Markov models and other sequence learning methods. </a:t>
            </a:r>
          </a:p>
          <a:p>
            <a:endParaRPr lang="en-US" dirty="0"/>
          </a:p>
        </p:txBody>
      </p:sp>
      <p:grpSp>
        <p:nvGrpSpPr>
          <p:cNvPr id="3" name="Group 2">
            <a:extLst>
              <a:ext uri="{FF2B5EF4-FFF2-40B4-BE49-F238E27FC236}">
                <a16:creationId xmlns:a16="http://schemas.microsoft.com/office/drawing/2014/main" id="{4EF6FC55-C2F0-3DE7-1452-CA581D3A0B0C}"/>
              </a:ext>
            </a:extLst>
          </p:cNvPr>
          <p:cNvGrpSpPr/>
          <p:nvPr/>
        </p:nvGrpSpPr>
        <p:grpSpPr>
          <a:xfrm>
            <a:off x="4996430" y="986797"/>
            <a:ext cx="3953893" cy="1984504"/>
            <a:chOff x="1303907" y="1637058"/>
            <a:chExt cx="3953893" cy="1984504"/>
          </a:xfrm>
        </p:grpSpPr>
        <p:sp>
          <p:nvSpPr>
            <p:cNvPr id="6" name="Rectangle 5">
              <a:extLst>
                <a:ext uri="{FF2B5EF4-FFF2-40B4-BE49-F238E27FC236}">
                  <a16:creationId xmlns:a16="http://schemas.microsoft.com/office/drawing/2014/main" id="{1CDE0C89-F018-1E84-149D-AF73560E7DA8}"/>
                </a:ext>
              </a:extLst>
            </p:cNvPr>
            <p:cNvSpPr/>
            <p:nvPr/>
          </p:nvSpPr>
          <p:spPr bwMode="auto">
            <a:xfrm>
              <a:off x="2106669" y="1690617"/>
              <a:ext cx="2338227" cy="1480515"/>
            </a:xfrm>
            <a:prstGeom prst="rect">
              <a:avLst/>
            </a:prstGeom>
            <a:solidFill>
              <a:schemeClr val="bg1">
                <a:lumMod val="95000"/>
              </a:schemeClr>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7" name="Straight Arrow Connector 6">
              <a:extLst>
                <a:ext uri="{FF2B5EF4-FFF2-40B4-BE49-F238E27FC236}">
                  <a16:creationId xmlns:a16="http://schemas.microsoft.com/office/drawing/2014/main" id="{C1F39014-9AA3-A7E7-1CFC-132D0BAE23CF}"/>
                </a:ext>
              </a:extLst>
            </p:cNvPr>
            <p:cNvCxnSpPr>
              <a:cxnSpLocks/>
            </p:cNvCxnSpPr>
            <p:nvPr/>
          </p:nvCxnSpPr>
          <p:spPr bwMode="auto">
            <a:xfrm>
              <a:off x="4122002" y="3055843"/>
              <a:ext cx="6096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a:extLst>
                <a:ext uri="{FF2B5EF4-FFF2-40B4-BE49-F238E27FC236}">
                  <a16:creationId xmlns:a16="http://schemas.microsoft.com/office/drawing/2014/main" id="{D47AC2A4-ED80-BBF3-1F69-9D858CA1909E}"/>
                </a:ext>
              </a:extLst>
            </p:cNvPr>
            <p:cNvCxnSpPr>
              <a:endCxn id="16" idx="1"/>
            </p:cNvCxnSpPr>
            <p:nvPr/>
          </p:nvCxnSpPr>
          <p:spPr bwMode="auto">
            <a:xfrm flipV="1">
              <a:off x="1921535" y="1795850"/>
              <a:ext cx="2844407" cy="537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7D015B8A-ECA5-6BDE-C7A5-681268201466}"/>
                </a:ext>
              </a:extLst>
            </p:cNvPr>
            <p:cNvCxnSpPr>
              <a:cxnSpLocks/>
            </p:cNvCxnSpPr>
            <p:nvPr/>
          </p:nvCxnSpPr>
          <p:spPr bwMode="auto">
            <a:xfrm flipV="1">
              <a:off x="3451367" y="3055843"/>
              <a:ext cx="14325" cy="2919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D9AF33B7-036D-38E6-55C8-DD2929265BEA}"/>
                </a:ext>
              </a:extLst>
            </p:cNvPr>
            <p:cNvCxnSpPr>
              <a:cxnSpLocks/>
            </p:cNvCxnSpPr>
            <p:nvPr/>
          </p:nvCxnSpPr>
          <p:spPr bwMode="auto">
            <a:xfrm flipV="1">
              <a:off x="2808628" y="2849379"/>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BFEDEAF0-2ECB-E1A9-65A1-779D4A29C0FF}"/>
                </a:ext>
              </a:extLst>
            </p:cNvPr>
            <p:cNvCxnSpPr/>
            <p:nvPr/>
          </p:nvCxnSpPr>
          <p:spPr bwMode="auto">
            <a:xfrm>
              <a:off x="4267200" y="1803255"/>
              <a:ext cx="0" cy="1252588"/>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0033A026-2797-2172-4D6E-DCEB13CAD09A}"/>
                </a:ext>
              </a:extLst>
            </p:cNvPr>
            <p:cNvSpPr/>
            <p:nvPr/>
          </p:nvSpPr>
          <p:spPr bwMode="auto">
            <a:xfrm>
              <a:off x="3200400" y="3347750"/>
              <a:ext cx="521812" cy="273812"/>
            </a:xfrm>
            <a:prstGeom prst="rect">
              <a:avLst/>
            </a:prstGeom>
            <a:solidFill>
              <a:srgbClr val="CDF2FF"/>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sp>
          <p:nvSpPr>
            <p:cNvPr id="13" name="Rectangle 12">
              <a:extLst>
                <a:ext uri="{FF2B5EF4-FFF2-40B4-BE49-F238E27FC236}">
                  <a16:creationId xmlns:a16="http://schemas.microsoft.com/office/drawing/2014/main" id="{5E5C4F98-F5F5-3F64-54B8-C96650B693C8}"/>
                </a:ext>
              </a:extLst>
            </p:cNvPr>
            <p:cNvSpPr/>
            <p:nvPr/>
          </p:nvSpPr>
          <p:spPr bwMode="auto">
            <a:xfrm>
              <a:off x="2609674" y="2492007"/>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U</a:t>
              </a:r>
              <a:endParaRPr kumimoji="0" lang="en-US" b="0" i="0" u="none" strike="noStrike" cap="none" normalizeH="0" baseline="0" dirty="0">
                <a:ln>
                  <a:noFill/>
                </a:ln>
                <a:solidFill>
                  <a:schemeClr val="tx1"/>
                </a:solidFill>
                <a:effectLst/>
                <a:latin typeface="Tahoma" pitchFamily="34" charset="0"/>
              </a:endParaRPr>
            </a:p>
          </p:txBody>
        </p:sp>
        <p:sp>
          <p:nvSpPr>
            <p:cNvPr id="14" name="Rectangle 13">
              <a:extLst>
                <a:ext uri="{FF2B5EF4-FFF2-40B4-BE49-F238E27FC236}">
                  <a16:creationId xmlns:a16="http://schemas.microsoft.com/office/drawing/2014/main" id="{3EC4FBDC-CEE7-5FAF-9F3A-96B7C4A864A5}"/>
                </a:ext>
              </a:extLst>
            </p:cNvPr>
            <p:cNvSpPr/>
            <p:nvPr/>
          </p:nvSpPr>
          <p:spPr bwMode="auto">
            <a:xfrm>
              <a:off x="3048726" y="2492007"/>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r</a:t>
              </a:r>
              <a:endParaRPr kumimoji="0" lang="en-US" b="0" i="0" u="none" strike="noStrike" cap="none" normalizeH="0" baseline="0" dirty="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CD0348ED-0C14-CBEB-DDF2-B5262BDA461F}"/>
                </a:ext>
              </a:extLst>
            </p:cNvPr>
            <p:cNvSpPr txBox="1"/>
            <p:nvPr/>
          </p:nvSpPr>
          <p:spPr>
            <a:xfrm>
              <a:off x="2983832" y="2038350"/>
              <a:ext cx="491858" cy="276999"/>
            </a:xfrm>
            <a:prstGeom prst="rect">
              <a:avLst/>
            </a:prstGeom>
            <a:noFill/>
          </p:spPr>
          <p:txBody>
            <a:bodyPr wrap="square" lIns="0" tIns="0" rIns="0" bIns="0">
              <a:spAutoFit/>
            </a:bodyPr>
            <a:lstStyle/>
            <a:p>
              <a:pPr algn="ctr"/>
              <a:r>
                <a:rPr lang="en-US" dirty="0"/>
                <a:t>Č</a:t>
              </a:r>
              <a:r>
                <a:rPr lang="en-US" baseline="30000" dirty="0"/>
                <a:t>&lt;t&gt;</a:t>
              </a:r>
              <a:endParaRPr lang="en-US" dirty="0"/>
            </a:p>
          </p:txBody>
        </p:sp>
        <p:sp>
          <p:nvSpPr>
            <p:cNvPr id="16" name="TextBox 15">
              <a:extLst>
                <a:ext uri="{FF2B5EF4-FFF2-40B4-BE49-F238E27FC236}">
                  <a16:creationId xmlns:a16="http://schemas.microsoft.com/office/drawing/2014/main" id="{257C8539-0276-ED15-4056-4A01E5736457}"/>
                </a:ext>
              </a:extLst>
            </p:cNvPr>
            <p:cNvSpPr txBox="1"/>
            <p:nvPr/>
          </p:nvSpPr>
          <p:spPr>
            <a:xfrm>
              <a:off x="4765942" y="1657350"/>
              <a:ext cx="491858" cy="276999"/>
            </a:xfrm>
            <a:prstGeom prst="rect">
              <a:avLst/>
            </a:prstGeom>
            <a:noFill/>
          </p:spPr>
          <p:txBody>
            <a:bodyPr wrap="square" lIns="0" tIns="0" rIns="0" bIns="0">
              <a:spAutoFit/>
            </a:bodyPr>
            <a:lstStyle/>
            <a:p>
              <a:pPr algn="ctr"/>
              <a:r>
                <a:rPr lang="en-US" dirty="0"/>
                <a:t>C</a:t>
              </a:r>
              <a:r>
                <a:rPr lang="en-US" baseline="30000" dirty="0"/>
                <a:t>&lt;t&gt;</a:t>
              </a:r>
              <a:endParaRPr lang="en-US" dirty="0"/>
            </a:p>
          </p:txBody>
        </p:sp>
        <p:sp>
          <p:nvSpPr>
            <p:cNvPr id="17" name="TextBox 16">
              <a:extLst>
                <a:ext uri="{FF2B5EF4-FFF2-40B4-BE49-F238E27FC236}">
                  <a16:creationId xmlns:a16="http://schemas.microsoft.com/office/drawing/2014/main" id="{655AB5F1-2EA4-F248-8311-893E2F281808}"/>
                </a:ext>
              </a:extLst>
            </p:cNvPr>
            <p:cNvSpPr txBox="1"/>
            <p:nvPr/>
          </p:nvSpPr>
          <p:spPr>
            <a:xfrm>
              <a:off x="1303907" y="1637058"/>
              <a:ext cx="633249" cy="276999"/>
            </a:xfrm>
            <a:prstGeom prst="rect">
              <a:avLst/>
            </a:prstGeom>
            <a:noFill/>
          </p:spPr>
          <p:txBody>
            <a:bodyPr wrap="square" lIns="0" tIns="0" rIns="0" bIns="0">
              <a:spAutoFit/>
            </a:bodyPr>
            <a:lstStyle/>
            <a:p>
              <a:pPr algn="ctr"/>
              <a:r>
                <a:rPr lang="en-US" dirty="0"/>
                <a:t>C</a:t>
              </a:r>
              <a:r>
                <a:rPr lang="en-US" baseline="30000" dirty="0"/>
                <a:t>&lt;t-1&gt;</a:t>
              </a:r>
              <a:endParaRPr lang="en-US" dirty="0"/>
            </a:p>
          </p:txBody>
        </p:sp>
        <p:sp>
          <p:nvSpPr>
            <p:cNvPr id="18" name="TextBox 17">
              <a:extLst>
                <a:ext uri="{FF2B5EF4-FFF2-40B4-BE49-F238E27FC236}">
                  <a16:creationId xmlns:a16="http://schemas.microsoft.com/office/drawing/2014/main" id="{ADBB785C-EC9C-94E4-7C8E-939C91A3E01E}"/>
                </a:ext>
              </a:extLst>
            </p:cNvPr>
            <p:cNvSpPr txBox="1"/>
            <p:nvPr/>
          </p:nvSpPr>
          <p:spPr>
            <a:xfrm>
              <a:off x="4765942" y="2894133"/>
              <a:ext cx="491858" cy="276999"/>
            </a:xfrm>
            <a:prstGeom prst="rect">
              <a:avLst/>
            </a:prstGeom>
            <a:noFill/>
          </p:spPr>
          <p:txBody>
            <a:bodyPr wrap="square" lIns="0" tIns="0" rIns="0" bIns="0">
              <a:spAutoFit/>
            </a:bodyPr>
            <a:lstStyle/>
            <a:p>
              <a:pPr algn="ctr"/>
              <a:r>
                <a:rPr lang="en-US" dirty="0"/>
                <a:t>A</a:t>
              </a:r>
              <a:r>
                <a:rPr lang="en-US" baseline="30000" dirty="0"/>
                <a:t>&lt;t&gt;</a:t>
              </a:r>
              <a:endParaRPr lang="en-US" dirty="0"/>
            </a:p>
          </p:txBody>
        </p:sp>
        <p:sp>
          <p:nvSpPr>
            <p:cNvPr id="19" name="TextBox 18">
              <a:extLst>
                <a:ext uri="{FF2B5EF4-FFF2-40B4-BE49-F238E27FC236}">
                  <a16:creationId xmlns:a16="http://schemas.microsoft.com/office/drawing/2014/main" id="{5B79C5F8-5D33-9563-691A-0296B403527B}"/>
                </a:ext>
              </a:extLst>
            </p:cNvPr>
            <p:cNvSpPr txBox="1"/>
            <p:nvPr/>
          </p:nvSpPr>
          <p:spPr>
            <a:xfrm>
              <a:off x="1357732" y="2952611"/>
              <a:ext cx="633249" cy="276999"/>
            </a:xfrm>
            <a:prstGeom prst="rect">
              <a:avLst/>
            </a:prstGeom>
            <a:noFill/>
          </p:spPr>
          <p:txBody>
            <a:bodyPr wrap="square" lIns="0" tIns="0" rIns="0" bIns="0">
              <a:spAutoFit/>
            </a:bodyPr>
            <a:lstStyle/>
            <a:p>
              <a:pPr algn="ctr"/>
              <a:r>
                <a:rPr lang="en-US" dirty="0"/>
                <a:t>A</a:t>
              </a:r>
              <a:r>
                <a:rPr lang="en-US" baseline="30000" dirty="0"/>
                <a:t>&lt;t-1&gt;</a:t>
              </a:r>
              <a:endParaRPr lang="en-US" dirty="0"/>
            </a:p>
          </p:txBody>
        </p:sp>
        <p:cxnSp>
          <p:nvCxnSpPr>
            <p:cNvPr id="20" name="Straight Arrow Connector 19">
              <a:extLst>
                <a:ext uri="{FF2B5EF4-FFF2-40B4-BE49-F238E27FC236}">
                  <a16:creationId xmlns:a16="http://schemas.microsoft.com/office/drawing/2014/main" id="{E941DF34-581B-59C4-0701-1A137379647D}"/>
                </a:ext>
              </a:extLst>
            </p:cNvPr>
            <p:cNvCxnSpPr>
              <a:cxnSpLocks/>
            </p:cNvCxnSpPr>
            <p:nvPr/>
          </p:nvCxnSpPr>
          <p:spPr bwMode="auto">
            <a:xfrm flipV="1">
              <a:off x="3260162" y="2868028"/>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38DF874C-1999-C289-C0E7-FEF26D5D05F2}"/>
                </a:ext>
              </a:extLst>
            </p:cNvPr>
            <p:cNvCxnSpPr>
              <a:cxnSpLocks/>
            </p:cNvCxnSpPr>
            <p:nvPr/>
          </p:nvCxnSpPr>
          <p:spPr bwMode="auto">
            <a:xfrm flipV="1">
              <a:off x="1953128" y="3064059"/>
              <a:ext cx="1825286" cy="15811"/>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0F5E5704-D1AD-B372-40B5-16D936F541F6}"/>
                </a:ext>
              </a:extLst>
            </p:cNvPr>
            <p:cNvCxnSpPr>
              <a:cxnSpLocks/>
            </p:cNvCxnSpPr>
            <p:nvPr/>
          </p:nvCxnSpPr>
          <p:spPr bwMode="auto">
            <a:xfrm flipV="1">
              <a:off x="3248130" y="2266950"/>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23CE5C5B-FF4C-EA70-5FD5-A0C50C048422}"/>
                </a:ext>
              </a:extLst>
            </p:cNvPr>
            <p:cNvCxnSpPr>
              <a:cxnSpLocks/>
            </p:cNvCxnSpPr>
            <p:nvPr/>
          </p:nvCxnSpPr>
          <p:spPr bwMode="auto">
            <a:xfrm flipV="1">
              <a:off x="3232082" y="1801228"/>
              <a:ext cx="0" cy="206464"/>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D476A568-A5D4-636B-74CE-D9A0B80A4B77}"/>
                </a:ext>
              </a:extLst>
            </p:cNvPr>
            <p:cNvCxnSpPr/>
            <p:nvPr/>
          </p:nvCxnSpPr>
          <p:spPr bwMode="auto">
            <a:xfrm>
              <a:off x="3572142" y="2210300"/>
              <a:ext cx="25696" cy="851218"/>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a:extLst>
                <a:ext uri="{FF2B5EF4-FFF2-40B4-BE49-F238E27FC236}">
                  <a16:creationId xmlns:a16="http://schemas.microsoft.com/office/drawing/2014/main" id="{5A56046D-FE47-6111-39DB-48C7CA236D97}"/>
                </a:ext>
              </a:extLst>
            </p:cNvPr>
            <p:cNvCxnSpPr>
              <a:cxnSpLocks/>
            </p:cNvCxnSpPr>
            <p:nvPr/>
          </p:nvCxnSpPr>
          <p:spPr bwMode="auto">
            <a:xfrm rot="16200000" flipV="1">
              <a:off x="3456032" y="2107068"/>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105ACEF1-1532-863A-3F3B-74A6BEA3DB75}"/>
                </a:ext>
              </a:extLst>
            </p:cNvPr>
            <p:cNvCxnSpPr>
              <a:cxnSpLocks/>
              <a:stCxn id="13" idx="0"/>
            </p:cNvCxnSpPr>
            <p:nvPr/>
          </p:nvCxnSpPr>
          <p:spPr bwMode="auto">
            <a:xfrm flipV="1">
              <a:off x="2790710" y="1809750"/>
              <a:ext cx="618" cy="682257"/>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F9D13942-1E23-2119-D583-FEB529FDFC77}"/>
                </a:ext>
              </a:extLst>
            </p:cNvPr>
            <p:cNvCxnSpPr>
              <a:cxnSpLocks/>
            </p:cNvCxnSpPr>
            <p:nvPr/>
          </p:nvCxnSpPr>
          <p:spPr bwMode="auto">
            <a:xfrm flipV="1">
              <a:off x="2395209" y="2857595"/>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tangle 27">
              <a:extLst>
                <a:ext uri="{FF2B5EF4-FFF2-40B4-BE49-F238E27FC236}">
                  <a16:creationId xmlns:a16="http://schemas.microsoft.com/office/drawing/2014/main" id="{FB8AC1EF-CFB8-332E-93DF-C0E82B3DD83A}"/>
                </a:ext>
              </a:extLst>
            </p:cNvPr>
            <p:cNvSpPr/>
            <p:nvPr/>
          </p:nvSpPr>
          <p:spPr bwMode="auto">
            <a:xfrm>
              <a:off x="2196255" y="2500223"/>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f</a:t>
              </a:r>
              <a:endParaRPr kumimoji="0" lang="en-US" b="0" i="0" u="none" strike="noStrike" cap="none" normalizeH="0" baseline="0" dirty="0">
                <a:ln>
                  <a:noFill/>
                </a:ln>
                <a:solidFill>
                  <a:schemeClr val="tx1"/>
                </a:solidFill>
                <a:effectLst/>
                <a:latin typeface="Tahoma" pitchFamily="34" charset="0"/>
              </a:endParaRPr>
            </a:p>
          </p:txBody>
        </p:sp>
        <p:cxnSp>
          <p:nvCxnSpPr>
            <p:cNvPr id="29" name="Straight Arrow Connector 28">
              <a:extLst>
                <a:ext uri="{FF2B5EF4-FFF2-40B4-BE49-F238E27FC236}">
                  <a16:creationId xmlns:a16="http://schemas.microsoft.com/office/drawing/2014/main" id="{8F604DEB-BDF9-0BF2-65CE-8DEC6FF514A7}"/>
                </a:ext>
              </a:extLst>
            </p:cNvPr>
            <p:cNvCxnSpPr>
              <a:cxnSpLocks/>
              <a:stCxn id="28" idx="0"/>
            </p:cNvCxnSpPr>
            <p:nvPr/>
          </p:nvCxnSpPr>
          <p:spPr bwMode="auto">
            <a:xfrm flipV="1">
              <a:off x="2377291" y="1817966"/>
              <a:ext cx="618" cy="682257"/>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29">
              <a:extLst>
                <a:ext uri="{FF2B5EF4-FFF2-40B4-BE49-F238E27FC236}">
                  <a16:creationId xmlns:a16="http://schemas.microsoft.com/office/drawing/2014/main" id="{178EA37C-A373-D5C0-5DFF-CB15BA10012A}"/>
                </a:ext>
              </a:extLst>
            </p:cNvPr>
            <p:cNvSpPr/>
            <p:nvPr/>
          </p:nvSpPr>
          <p:spPr bwMode="auto">
            <a:xfrm>
              <a:off x="3756390" y="2766296"/>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0</a:t>
              </a:r>
              <a:endParaRPr kumimoji="0" lang="en-US" b="0" i="0" u="none" strike="noStrike" cap="none" normalizeH="0" baseline="0" dirty="0">
                <a:ln>
                  <a:noFill/>
                </a:ln>
                <a:solidFill>
                  <a:schemeClr val="tx1"/>
                </a:solidFill>
                <a:effectLst/>
                <a:latin typeface="Tahoma" pitchFamily="34" charset="0"/>
              </a:endParaRPr>
            </a:p>
          </p:txBody>
        </p:sp>
      </p:grpSp>
    </p:spTree>
    <p:extLst>
      <p:ext uri="{BB962C8B-B14F-4D97-AF65-F5344CB8AC3E}">
        <p14:creationId xmlns:p14="http://schemas.microsoft.com/office/powerpoint/2010/main" val="1509069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0E283-DA74-1780-A8B6-AF985F5B82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3888E9-6418-6CC7-A59D-D7383D4593CC}"/>
              </a:ext>
            </a:extLst>
          </p:cNvPr>
          <p:cNvSpPr>
            <a:spLocks noGrp="1"/>
          </p:cNvSpPr>
          <p:nvPr>
            <p:ph type="title"/>
          </p:nvPr>
        </p:nvSpPr>
        <p:spPr>
          <a:xfrm>
            <a:off x="1676400" y="285750"/>
            <a:ext cx="6440482" cy="490538"/>
          </a:xfrm>
        </p:spPr>
        <p:txBody>
          <a:bodyPr/>
          <a:lstStyle/>
          <a:p>
            <a:r>
              <a:rPr lang="en-US" dirty="0"/>
              <a:t>Gated Recurrent Units (GRU)</a:t>
            </a:r>
          </a:p>
        </p:txBody>
      </p:sp>
      <p:sp>
        <p:nvSpPr>
          <p:cNvPr id="3" name="Content Placeholder 2">
            <a:extLst>
              <a:ext uri="{FF2B5EF4-FFF2-40B4-BE49-F238E27FC236}">
                <a16:creationId xmlns:a16="http://schemas.microsoft.com/office/drawing/2014/main" id="{D9630BFF-66B6-82F5-59D6-ED1EBDAB4465}"/>
              </a:ext>
            </a:extLst>
          </p:cNvPr>
          <p:cNvSpPr>
            <a:spLocks noGrp="1"/>
          </p:cNvSpPr>
          <p:nvPr>
            <p:ph idx="1"/>
          </p:nvPr>
        </p:nvSpPr>
        <p:spPr/>
        <p:txBody>
          <a:bodyPr/>
          <a:lstStyle/>
          <a:p>
            <a:r>
              <a:rPr lang="en-US" dirty="0"/>
              <a:t>Gated recurrent units (GRUs) are a gating mechanism in recurrent neural networks.</a:t>
            </a:r>
          </a:p>
          <a:p>
            <a:r>
              <a:rPr lang="en-US" dirty="0"/>
              <a:t>The GRU is like a long short-term memory (LSTM) with a gating mechanism to input or forget certain features, but lacks a context vector or output gate, resulting in fewer parameters than LSTM.[3] GRU's performance on certain tasks of polyphonic music modeling, speech signal modeling and natural language processing was found to be similar to that of LSTM.</a:t>
            </a:r>
          </a:p>
          <a:p>
            <a:r>
              <a:rPr lang="en-US" dirty="0"/>
              <a:t>GRUs showed that gating is indeed helpful in general, and Bengio's team came to no concrete conclusion on which of the two gating units was better</a:t>
            </a:r>
          </a:p>
        </p:txBody>
      </p:sp>
    </p:spTree>
    <p:extLst>
      <p:ext uri="{BB962C8B-B14F-4D97-AF65-F5344CB8AC3E}">
        <p14:creationId xmlns:p14="http://schemas.microsoft.com/office/powerpoint/2010/main" val="3308290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27DBC-3624-F8A0-4281-5C8C3BA1B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70936-D133-4D22-5D2E-13DA0CAA695A}"/>
              </a:ext>
            </a:extLst>
          </p:cNvPr>
          <p:cNvSpPr>
            <a:spLocks noGrp="1"/>
          </p:cNvSpPr>
          <p:nvPr>
            <p:ph type="title"/>
          </p:nvPr>
        </p:nvSpPr>
        <p:spPr/>
        <p:txBody>
          <a:bodyPr/>
          <a:lstStyle/>
          <a:p>
            <a:r>
              <a:rPr lang="en-US" dirty="0"/>
              <a:t>Types of Gates</a:t>
            </a:r>
          </a:p>
        </p:txBody>
      </p:sp>
      <p:sp>
        <p:nvSpPr>
          <p:cNvPr id="3" name="Content Placeholder 2">
            <a:extLst>
              <a:ext uri="{FF2B5EF4-FFF2-40B4-BE49-F238E27FC236}">
                <a16:creationId xmlns:a16="http://schemas.microsoft.com/office/drawing/2014/main" id="{13F7A3E6-44A9-F86D-4D0B-8F9937C8A5B0}"/>
              </a:ext>
            </a:extLst>
          </p:cNvPr>
          <p:cNvSpPr>
            <a:spLocks noGrp="1"/>
          </p:cNvSpPr>
          <p:nvPr>
            <p:ph idx="1"/>
          </p:nvPr>
        </p:nvSpPr>
        <p:spPr>
          <a:xfrm>
            <a:off x="431800" y="1189443"/>
            <a:ext cx="8360923" cy="1099882"/>
          </a:xfrm>
        </p:spPr>
        <p:txBody>
          <a:bodyPr/>
          <a:lstStyle/>
          <a:p>
            <a:r>
              <a:rPr lang="en-US" dirty="0"/>
              <a:t>Specific gates are used in some types of RNNs in order to fix the vanishing gradient problem, </a:t>
            </a:r>
          </a:p>
          <a:p>
            <a:r>
              <a:rPr lang="en-US" dirty="0"/>
              <a:t>Gates usually have a well-defined purpose. </a:t>
            </a:r>
          </a:p>
          <a:p>
            <a:r>
              <a:rPr lang="en-US" dirty="0"/>
              <a:t>They are usually denoted Γ and expressed as</a:t>
            </a:r>
          </a:p>
          <a:p>
            <a:endParaRPr lang="en-US" dirty="0"/>
          </a:p>
          <a:p>
            <a:endParaRPr lang="en-US" dirty="0"/>
          </a:p>
          <a:p>
            <a:endParaRPr lang="en-US" dirty="0"/>
          </a:p>
          <a:p>
            <a:pPr>
              <a:buClr>
                <a:schemeClr val="bg1"/>
              </a:buClr>
            </a:pPr>
            <a:r>
              <a:rPr lang="en-US" dirty="0"/>
              <a:t>where W, U, b are the appropriate specific to the gate factors, and </a:t>
            </a:r>
            <a:r>
              <a:rPr lang="el-GR" dirty="0"/>
              <a:t>σ</a:t>
            </a:r>
            <a:r>
              <a:rPr lang="en-US" dirty="0"/>
              <a:t> is the sigmoid function</a:t>
            </a:r>
          </a:p>
        </p:txBody>
      </p:sp>
      <p:sp>
        <p:nvSpPr>
          <p:cNvPr id="6" name="AutoShape 2">
            <a:extLst>
              <a:ext uri="{FF2B5EF4-FFF2-40B4-BE49-F238E27FC236}">
                <a16:creationId xmlns:a16="http://schemas.microsoft.com/office/drawing/2014/main" id="{868A0759-04A0-2A89-10DB-2B58A564F07A}"/>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Object 3">
            <a:extLst>
              <a:ext uri="{FF2B5EF4-FFF2-40B4-BE49-F238E27FC236}">
                <a16:creationId xmlns:a16="http://schemas.microsoft.com/office/drawing/2014/main" id="{C6935812-CB54-0906-9D69-40344BD68757}"/>
              </a:ext>
            </a:extLst>
          </p:cNvPr>
          <p:cNvGraphicFramePr>
            <a:graphicFrameLocks noChangeAspect="1"/>
          </p:cNvGraphicFramePr>
          <p:nvPr>
            <p:extLst>
              <p:ext uri="{D42A27DB-BD31-4B8C-83A1-F6EECF244321}">
                <p14:modId xmlns:p14="http://schemas.microsoft.com/office/powerpoint/2010/main" val="2336975427"/>
              </p:ext>
            </p:extLst>
          </p:nvPr>
        </p:nvGraphicFramePr>
        <p:xfrm>
          <a:off x="2667000" y="2702480"/>
          <a:ext cx="3495330" cy="546100"/>
        </p:xfrm>
        <a:graphic>
          <a:graphicData uri="http://schemas.openxmlformats.org/presentationml/2006/ole">
            <mc:AlternateContent xmlns:mc="http://schemas.openxmlformats.org/markup-compatibility/2006">
              <mc:Choice xmlns:v="urn:schemas-microsoft-com:vml" Requires="v">
                <p:oleObj name="Equation" r:id="rId2" imgW="1688760" imgH="253800" progId="Equation.DSMT4">
                  <p:embed/>
                </p:oleObj>
              </mc:Choice>
              <mc:Fallback>
                <p:oleObj name="Equation" r:id="rId2" imgW="1688760" imgH="253800" progId="Equation.DSMT4">
                  <p:embed/>
                  <p:pic>
                    <p:nvPicPr>
                      <p:cNvPr id="4" name="Object 3">
                        <a:extLst>
                          <a:ext uri="{FF2B5EF4-FFF2-40B4-BE49-F238E27FC236}">
                            <a16:creationId xmlns:a16="http://schemas.microsoft.com/office/drawing/2014/main" id="{7DCCCA54-A0C6-8DBA-3BA9-D0BBD90BB748}"/>
                          </a:ext>
                        </a:extLst>
                      </p:cNvPr>
                      <p:cNvPicPr/>
                      <p:nvPr/>
                    </p:nvPicPr>
                    <p:blipFill>
                      <a:blip r:embed="rId3"/>
                      <a:stretch>
                        <a:fillRect/>
                      </a:stretch>
                    </p:blipFill>
                    <p:spPr>
                      <a:xfrm>
                        <a:off x="2667000" y="2702480"/>
                        <a:ext cx="3495330" cy="546100"/>
                      </a:xfrm>
                      <a:prstGeom prst="rect">
                        <a:avLst/>
                      </a:prstGeom>
                    </p:spPr>
                  </p:pic>
                </p:oleObj>
              </mc:Fallback>
            </mc:AlternateContent>
          </a:graphicData>
        </a:graphic>
      </p:graphicFrame>
    </p:spTree>
    <p:extLst>
      <p:ext uri="{BB962C8B-B14F-4D97-AF65-F5344CB8AC3E}">
        <p14:creationId xmlns:p14="http://schemas.microsoft.com/office/powerpoint/2010/main" val="132784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A1821-F999-54F4-9F81-45D93D53BF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D7C4D-6715-E6BA-996C-86261E079E05}"/>
              </a:ext>
            </a:extLst>
          </p:cNvPr>
          <p:cNvSpPr>
            <a:spLocks noGrp="1"/>
          </p:cNvSpPr>
          <p:nvPr>
            <p:ph type="title"/>
          </p:nvPr>
        </p:nvSpPr>
        <p:spPr/>
        <p:txBody>
          <a:bodyPr/>
          <a:lstStyle/>
          <a:p>
            <a:r>
              <a:rPr lang="en-US" dirty="0"/>
              <a:t>Word Prediction</a:t>
            </a:r>
          </a:p>
        </p:txBody>
      </p:sp>
      <p:sp>
        <p:nvSpPr>
          <p:cNvPr id="3" name="Content Placeholder 2">
            <a:extLst>
              <a:ext uri="{FF2B5EF4-FFF2-40B4-BE49-F238E27FC236}">
                <a16:creationId xmlns:a16="http://schemas.microsoft.com/office/drawing/2014/main" id="{EB3455F9-D8DD-E155-CBF5-6DB3CB0FE800}"/>
              </a:ext>
            </a:extLst>
          </p:cNvPr>
          <p:cNvSpPr>
            <a:spLocks noGrp="1"/>
          </p:cNvSpPr>
          <p:nvPr>
            <p:ph idx="1"/>
          </p:nvPr>
        </p:nvSpPr>
        <p:spPr>
          <a:xfrm>
            <a:off x="609599" y="1047750"/>
            <a:ext cx="7772401" cy="1143000"/>
          </a:xfrm>
        </p:spPr>
        <p:txBody>
          <a:bodyPr/>
          <a:lstStyle/>
          <a:p>
            <a:r>
              <a:rPr lang="en-US" dirty="0"/>
              <a:t>Modern language models work by assessing probability of the next word in a phrase:</a:t>
            </a:r>
          </a:p>
          <a:p>
            <a:pPr lvl="1"/>
            <a:r>
              <a:rPr lang="en-US" dirty="0"/>
              <a:t>“The quick brown … 	P(“fox”)</a:t>
            </a:r>
          </a:p>
          <a:p>
            <a:pPr marL="300038" lvl="1" indent="0">
              <a:buNone/>
            </a:pPr>
            <a:r>
              <a:rPr lang="en-US" dirty="0"/>
              <a:t>				P(“animal”)</a:t>
            </a:r>
          </a:p>
          <a:p>
            <a:pPr marL="300038" lvl="1" indent="0">
              <a:buNone/>
            </a:pPr>
            <a:r>
              <a:rPr lang="en-US" dirty="0"/>
              <a:t>				P(“meteorite”)</a:t>
            </a:r>
          </a:p>
          <a:p>
            <a:pPr marL="300038" lvl="1" indent="0">
              <a:buNone/>
            </a:pPr>
            <a:r>
              <a:rPr lang="en-US" dirty="0"/>
              <a:t>				P(“bug”)</a:t>
            </a:r>
          </a:p>
          <a:p>
            <a:pPr marL="300038" lvl="1" indent="0">
              <a:buNone/>
            </a:pPr>
            <a:r>
              <a:rPr lang="en-US" dirty="0"/>
              <a:t>				….</a:t>
            </a:r>
          </a:p>
          <a:p>
            <a:r>
              <a:rPr lang="en-US" dirty="0"/>
              <a:t>The probability of the next word </a:t>
            </a:r>
            <a:r>
              <a:rPr lang="en-US" dirty="0" err="1"/>
              <a:t>os</a:t>
            </a:r>
            <a:r>
              <a:rPr lang="en-US" dirty="0"/>
              <a:t> being adjusted with the course of neural network training.</a:t>
            </a:r>
          </a:p>
          <a:p>
            <a:pPr marL="342900" lvl="1" indent="0">
              <a:buNone/>
            </a:pPr>
            <a:endParaRPr lang="en-US" dirty="0"/>
          </a:p>
          <a:p>
            <a:endParaRPr lang="en-US" dirty="0"/>
          </a:p>
        </p:txBody>
      </p:sp>
      <p:sp>
        <p:nvSpPr>
          <p:cNvPr id="6" name="AutoShape 2">
            <a:extLst>
              <a:ext uri="{FF2B5EF4-FFF2-40B4-BE49-F238E27FC236}">
                <a16:creationId xmlns:a16="http://schemas.microsoft.com/office/drawing/2014/main" id="{940115DB-C1B6-84B4-45AB-3999A8E2271A}"/>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2C7889C0-65E2-7E82-6FC0-3CD15222A94A}"/>
              </a:ext>
            </a:extLst>
          </p:cNvPr>
          <p:cNvSpPr txBox="1"/>
          <p:nvPr/>
        </p:nvSpPr>
        <p:spPr>
          <a:xfrm>
            <a:off x="5562600" y="3790950"/>
            <a:ext cx="3137780" cy="923330"/>
          </a:xfrm>
          <a:prstGeom prst="rect">
            <a:avLst/>
          </a:prstGeom>
          <a:solidFill>
            <a:srgbClr val="E1FCFF"/>
          </a:solidFill>
          <a:ln>
            <a:solidFill>
              <a:schemeClr val="tx1"/>
            </a:solidFill>
          </a:ln>
        </p:spPr>
        <p:txBody>
          <a:bodyPr wrap="square">
            <a:spAutoFit/>
          </a:bodyPr>
          <a:lstStyle/>
          <a:p>
            <a:r>
              <a:rPr lang="en-US" dirty="0"/>
              <a:t>Modern language models work by assessing probability of the next word in a phrase.</a:t>
            </a:r>
          </a:p>
        </p:txBody>
      </p:sp>
    </p:spTree>
    <p:extLst>
      <p:ext uri="{BB962C8B-B14F-4D97-AF65-F5344CB8AC3E}">
        <p14:creationId xmlns:p14="http://schemas.microsoft.com/office/powerpoint/2010/main" val="702799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EB12-9A99-E630-30B7-87DE861AD511}"/>
              </a:ext>
            </a:extLst>
          </p:cNvPr>
          <p:cNvSpPr>
            <a:spLocks noGrp="1"/>
          </p:cNvSpPr>
          <p:nvPr>
            <p:ph type="title"/>
          </p:nvPr>
        </p:nvSpPr>
        <p:spPr>
          <a:xfrm>
            <a:off x="1450471" y="209550"/>
            <a:ext cx="7673973" cy="490538"/>
          </a:xfrm>
        </p:spPr>
        <p:txBody>
          <a:bodyPr/>
          <a:lstStyle/>
          <a:p>
            <a:r>
              <a:rPr lang="en-US" dirty="0"/>
              <a:t> GRU - Gated Recurrent Units 	(1/3)</a:t>
            </a:r>
          </a:p>
        </p:txBody>
      </p:sp>
      <p:sp>
        <p:nvSpPr>
          <p:cNvPr id="3" name="Content Placeholder 2">
            <a:extLst>
              <a:ext uri="{FF2B5EF4-FFF2-40B4-BE49-F238E27FC236}">
                <a16:creationId xmlns:a16="http://schemas.microsoft.com/office/drawing/2014/main" id="{23A4F659-B4EF-9D0C-AA69-10DA03F46AB5}"/>
              </a:ext>
            </a:extLst>
          </p:cNvPr>
          <p:cNvSpPr>
            <a:spLocks noGrp="1"/>
          </p:cNvSpPr>
          <p:nvPr>
            <p:ph idx="1"/>
          </p:nvPr>
        </p:nvSpPr>
        <p:spPr>
          <a:xfrm>
            <a:off x="446088" y="971550"/>
            <a:ext cx="8251823" cy="3456385"/>
          </a:xfrm>
        </p:spPr>
        <p:txBody>
          <a:bodyPr/>
          <a:lstStyle/>
          <a:p>
            <a:r>
              <a:rPr lang="en-US" dirty="0"/>
              <a:t>There can be scenarios where learning from the immediately preceding data in a sequence is insufficient. </a:t>
            </a:r>
          </a:p>
          <a:p>
            <a:r>
              <a:rPr lang="en-US" dirty="0"/>
              <a:t>Consider a case where you are trying to predict a sentence from another sentence that was introduced a while back in a book or article. </a:t>
            </a:r>
          </a:p>
          <a:p>
            <a:r>
              <a:rPr lang="en-US" dirty="0"/>
              <a:t>In this case, remembering the immediately preceding data and the earlier ones is crucial. </a:t>
            </a:r>
          </a:p>
          <a:p>
            <a:r>
              <a:rPr lang="en-US" dirty="0"/>
              <a:t>A RNN, owing to the parameter sharing mechanism, uses the same weights at every time step. </a:t>
            </a:r>
          </a:p>
          <a:p>
            <a:r>
              <a:rPr lang="en-US" dirty="0"/>
              <a:t>Thus, back propagation makes the gradient either exploding or vanishing, and the neural network doesn’t learn much from the data, which is far from the current position.</a:t>
            </a:r>
          </a:p>
          <a:p>
            <a:endParaRPr lang="en-US" dirty="0"/>
          </a:p>
        </p:txBody>
      </p:sp>
    </p:spTree>
    <p:extLst>
      <p:ext uri="{BB962C8B-B14F-4D97-AF65-F5344CB8AC3E}">
        <p14:creationId xmlns:p14="http://schemas.microsoft.com/office/powerpoint/2010/main" val="198449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EB12-9A99-E630-30B7-87DE861AD511}"/>
              </a:ext>
            </a:extLst>
          </p:cNvPr>
          <p:cNvSpPr>
            <a:spLocks noGrp="1"/>
          </p:cNvSpPr>
          <p:nvPr>
            <p:ph type="title"/>
          </p:nvPr>
        </p:nvSpPr>
        <p:spPr>
          <a:xfrm>
            <a:off x="1450471" y="209550"/>
            <a:ext cx="7673973" cy="490538"/>
          </a:xfrm>
        </p:spPr>
        <p:txBody>
          <a:bodyPr/>
          <a:lstStyle/>
          <a:p>
            <a:r>
              <a:rPr lang="en-US" dirty="0"/>
              <a:t> GRU - Gated Recurrent Units 	(2/3)</a:t>
            </a:r>
          </a:p>
        </p:txBody>
      </p:sp>
      <p:sp>
        <p:nvSpPr>
          <p:cNvPr id="3" name="Content Placeholder 2">
            <a:extLst>
              <a:ext uri="{FF2B5EF4-FFF2-40B4-BE49-F238E27FC236}">
                <a16:creationId xmlns:a16="http://schemas.microsoft.com/office/drawing/2014/main" id="{23A4F659-B4EF-9D0C-AA69-10DA03F46AB5}"/>
              </a:ext>
            </a:extLst>
          </p:cNvPr>
          <p:cNvSpPr>
            <a:spLocks noGrp="1"/>
          </p:cNvSpPr>
          <p:nvPr>
            <p:ph idx="1"/>
          </p:nvPr>
        </p:nvSpPr>
        <p:spPr/>
        <p:txBody>
          <a:bodyPr/>
          <a:lstStyle/>
          <a:p>
            <a:r>
              <a:rPr lang="en-US" dirty="0"/>
              <a:t>GRU uses update and reset gate. Basically, these are two vectors which decide what information should be passed to the output. </a:t>
            </a:r>
          </a:p>
          <a:p>
            <a:r>
              <a:rPr lang="en-US" dirty="0"/>
              <a:t>The special thing about them is that they can be trained to keep long-term information without washing it through time or remove information which is irrelevant to the prediction.</a:t>
            </a:r>
          </a:p>
          <a:p>
            <a:pPr lvl="1"/>
            <a:r>
              <a:rPr lang="en-US" dirty="0"/>
              <a:t>The update gate is responsible for determining the amount of previous information that needs to pass along the next state. </a:t>
            </a:r>
          </a:p>
          <a:p>
            <a:pPr lvl="1"/>
            <a:r>
              <a:rPr lang="en-US" dirty="0"/>
              <a:t>The reset gate is used from the model to decide how much of the past information is needed to be :forgotten.”</a:t>
            </a:r>
          </a:p>
        </p:txBody>
      </p:sp>
    </p:spTree>
    <p:extLst>
      <p:ext uri="{BB962C8B-B14F-4D97-AF65-F5344CB8AC3E}">
        <p14:creationId xmlns:p14="http://schemas.microsoft.com/office/powerpoint/2010/main" val="2501502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92D1-5CE6-BB3C-5E52-D83E3563DA9D}"/>
              </a:ext>
            </a:extLst>
          </p:cNvPr>
          <p:cNvSpPr>
            <a:spLocks noGrp="1"/>
          </p:cNvSpPr>
          <p:nvPr>
            <p:ph type="title"/>
          </p:nvPr>
        </p:nvSpPr>
        <p:spPr>
          <a:xfrm>
            <a:off x="1523999" y="286682"/>
            <a:ext cx="6704295" cy="490538"/>
          </a:xfrm>
        </p:spPr>
        <p:txBody>
          <a:bodyPr/>
          <a:lstStyle/>
          <a:p>
            <a:r>
              <a:rPr lang="en-US" dirty="0"/>
              <a:t>GRU - Gated Recurrent Units 	(3/3)</a:t>
            </a:r>
          </a:p>
        </p:txBody>
      </p:sp>
      <p:sp>
        <p:nvSpPr>
          <p:cNvPr id="3" name="Content Placeholder 2">
            <a:extLst>
              <a:ext uri="{FF2B5EF4-FFF2-40B4-BE49-F238E27FC236}">
                <a16:creationId xmlns:a16="http://schemas.microsoft.com/office/drawing/2014/main" id="{8FE0469D-21B1-912D-7FDE-30C29FEAF3F3}"/>
              </a:ext>
            </a:extLst>
          </p:cNvPr>
          <p:cNvSpPr>
            <a:spLocks noGrp="1"/>
          </p:cNvSpPr>
          <p:nvPr>
            <p:ph sz="quarter" idx="10"/>
          </p:nvPr>
        </p:nvSpPr>
        <p:spPr>
          <a:xfrm>
            <a:off x="102271" y="1140424"/>
            <a:ext cx="4587024" cy="1333340"/>
          </a:xfrm>
        </p:spPr>
        <p:txBody>
          <a:bodyPr/>
          <a:lstStyle/>
          <a:p>
            <a:r>
              <a:rPr lang="en-US" dirty="0"/>
              <a:t>The GRU is like a long short-term memory (LSTM) with a gating mechanism to input or forget certain features, but lacks a context vector or output gate, resulting in fewer parameters than LSTM.</a:t>
            </a:r>
          </a:p>
          <a:p>
            <a:endParaRPr lang="en-US" dirty="0"/>
          </a:p>
        </p:txBody>
      </p:sp>
      <p:sp>
        <p:nvSpPr>
          <p:cNvPr id="33" name="Content Placeholder 32">
            <a:extLst>
              <a:ext uri="{FF2B5EF4-FFF2-40B4-BE49-F238E27FC236}">
                <a16:creationId xmlns:a16="http://schemas.microsoft.com/office/drawing/2014/main" id="{75E179BB-28F0-0F3F-3117-BC37CC6E402F}"/>
              </a:ext>
            </a:extLst>
          </p:cNvPr>
          <p:cNvSpPr>
            <a:spLocks noGrp="1"/>
          </p:cNvSpPr>
          <p:nvPr>
            <p:ph sz="quarter" idx="11"/>
          </p:nvPr>
        </p:nvSpPr>
        <p:spPr>
          <a:xfrm>
            <a:off x="0" y="3142749"/>
            <a:ext cx="9067797" cy="1116746"/>
          </a:xfrm>
        </p:spPr>
        <p:txBody>
          <a:bodyPr/>
          <a:lstStyle/>
          <a:p>
            <a:r>
              <a:rPr lang="en-US" dirty="0"/>
              <a:t>GRU's performance on certain tasks of polyphonic music modeling, speech signal modeling and natural language processing was found to be similar to that of LSTM. </a:t>
            </a:r>
          </a:p>
          <a:p>
            <a:r>
              <a:rPr lang="en-US" dirty="0"/>
              <a:t>GRUs showed that gating is indeed helpful in general, and Bengio's team came to no concrete conclusion on which of the two gating units was better.</a:t>
            </a:r>
          </a:p>
          <a:p>
            <a:endParaRPr lang="en-US" dirty="0"/>
          </a:p>
          <a:p>
            <a:endParaRPr lang="en-US" dirty="0"/>
          </a:p>
        </p:txBody>
      </p:sp>
      <p:grpSp>
        <p:nvGrpSpPr>
          <p:cNvPr id="34" name="Group 33">
            <a:extLst>
              <a:ext uri="{FF2B5EF4-FFF2-40B4-BE49-F238E27FC236}">
                <a16:creationId xmlns:a16="http://schemas.microsoft.com/office/drawing/2014/main" id="{D14088F0-CF27-0A0B-B2E5-7E190818D7E3}"/>
              </a:ext>
            </a:extLst>
          </p:cNvPr>
          <p:cNvGrpSpPr/>
          <p:nvPr/>
        </p:nvGrpSpPr>
        <p:grpSpPr>
          <a:xfrm>
            <a:off x="4800600" y="967732"/>
            <a:ext cx="3953893" cy="1984504"/>
            <a:chOff x="1303907" y="1637058"/>
            <a:chExt cx="3953893" cy="1984504"/>
          </a:xfrm>
        </p:grpSpPr>
        <p:sp>
          <p:nvSpPr>
            <p:cNvPr id="35" name="Rectangle 34">
              <a:extLst>
                <a:ext uri="{FF2B5EF4-FFF2-40B4-BE49-F238E27FC236}">
                  <a16:creationId xmlns:a16="http://schemas.microsoft.com/office/drawing/2014/main" id="{3E19B56C-5697-6743-3694-5E113C97B5CF}"/>
                </a:ext>
              </a:extLst>
            </p:cNvPr>
            <p:cNvSpPr/>
            <p:nvPr/>
          </p:nvSpPr>
          <p:spPr bwMode="auto">
            <a:xfrm>
              <a:off x="2106669" y="1690617"/>
              <a:ext cx="2338227" cy="1480515"/>
            </a:xfrm>
            <a:prstGeom prst="rect">
              <a:avLst/>
            </a:prstGeom>
            <a:solidFill>
              <a:schemeClr val="bg1">
                <a:lumMod val="95000"/>
              </a:schemeClr>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36" name="Straight Arrow Connector 35">
              <a:extLst>
                <a:ext uri="{FF2B5EF4-FFF2-40B4-BE49-F238E27FC236}">
                  <a16:creationId xmlns:a16="http://schemas.microsoft.com/office/drawing/2014/main" id="{80A7B592-7D44-7795-85E2-8C5F8F6513D7}"/>
                </a:ext>
              </a:extLst>
            </p:cNvPr>
            <p:cNvCxnSpPr>
              <a:cxnSpLocks/>
            </p:cNvCxnSpPr>
            <p:nvPr/>
          </p:nvCxnSpPr>
          <p:spPr bwMode="auto">
            <a:xfrm>
              <a:off x="4267200" y="3041226"/>
              <a:ext cx="464402" cy="1461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02E6ED4C-22C9-C16A-7689-A67BA36E9933}"/>
                </a:ext>
              </a:extLst>
            </p:cNvPr>
            <p:cNvCxnSpPr>
              <a:endCxn id="45" idx="1"/>
            </p:cNvCxnSpPr>
            <p:nvPr/>
          </p:nvCxnSpPr>
          <p:spPr bwMode="auto">
            <a:xfrm flipV="1">
              <a:off x="1921535" y="1795850"/>
              <a:ext cx="2844407" cy="537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46341A43-7BA8-8FF0-17A6-FAB08936BA15}"/>
                </a:ext>
              </a:extLst>
            </p:cNvPr>
            <p:cNvCxnSpPr>
              <a:cxnSpLocks/>
            </p:cNvCxnSpPr>
            <p:nvPr/>
          </p:nvCxnSpPr>
          <p:spPr bwMode="auto">
            <a:xfrm flipV="1">
              <a:off x="3451367" y="3055843"/>
              <a:ext cx="14325" cy="2919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CE8E94DF-D652-271D-C3F6-8DB03B7BA957}"/>
                </a:ext>
              </a:extLst>
            </p:cNvPr>
            <p:cNvCxnSpPr>
              <a:cxnSpLocks/>
            </p:cNvCxnSpPr>
            <p:nvPr/>
          </p:nvCxnSpPr>
          <p:spPr bwMode="auto">
            <a:xfrm flipV="1">
              <a:off x="2808628" y="2849379"/>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C4421592-5AA4-D125-4733-79D26A391D4F}"/>
                </a:ext>
              </a:extLst>
            </p:cNvPr>
            <p:cNvCxnSpPr/>
            <p:nvPr/>
          </p:nvCxnSpPr>
          <p:spPr bwMode="auto">
            <a:xfrm>
              <a:off x="4267200" y="1803255"/>
              <a:ext cx="0" cy="1252588"/>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Rectangle 40">
              <a:extLst>
                <a:ext uri="{FF2B5EF4-FFF2-40B4-BE49-F238E27FC236}">
                  <a16:creationId xmlns:a16="http://schemas.microsoft.com/office/drawing/2014/main" id="{42242B1B-2BA0-7362-81C3-BD79757A879B}"/>
                </a:ext>
              </a:extLst>
            </p:cNvPr>
            <p:cNvSpPr/>
            <p:nvPr/>
          </p:nvSpPr>
          <p:spPr bwMode="auto">
            <a:xfrm>
              <a:off x="3200400" y="3347750"/>
              <a:ext cx="521812" cy="273812"/>
            </a:xfrm>
            <a:prstGeom prst="rect">
              <a:avLst/>
            </a:prstGeom>
            <a:solidFill>
              <a:srgbClr val="CDF2FF"/>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sp>
          <p:nvSpPr>
            <p:cNvPr id="42" name="Rectangle 41">
              <a:extLst>
                <a:ext uri="{FF2B5EF4-FFF2-40B4-BE49-F238E27FC236}">
                  <a16:creationId xmlns:a16="http://schemas.microsoft.com/office/drawing/2014/main" id="{B2CF78BD-1A71-9A69-2766-38B7890D0D01}"/>
                </a:ext>
              </a:extLst>
            </p:cNvPr>
            <p:cNvSpPr/>
            <p:nvPr/>
          </p:nvSpPr>
          <p:spPr bwMode="auto">
            <a:xfrm>
              <a:off x="2609674" y="2492007"/>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U</a:t>
              </a:r>
              <a:endParaRPr kumimoji="0" lang="en-US" b="0" i="0" u="none" strike="noStrike" cap="none" normalizeH="0" baseline="0" dirty="0">
                <a:ln>
                  <a:noFill/>
                </a:ln>
                <a:solidFill>
                  <a:schemeClr val="tx1"/>
                </a:solidFill>
                <a:effectLst/>
                <a:latin typeface="Tahoma" pitchFamily="34" charset="0"/>
              </a:endParaRPr>
            </a:p>
          </p:txBody>
        </p:sp>
        <p:sp>
          <p:nvSpPr>
            <p:cNvPr id="43" name="Rectangle 42">
              <a:extLst>
                <a:ext uri="{FF2B5EF4-FFF2-40B4-BE49-F238E27FC236}">
                  <a16:creationId xmlns:a16="http://schemas.microsoft.com/office/drawing/2014/main" id="{D74748F3-EE1D-E22B-1D76-BE635967DDCE}"/>
                </a:ext>
              </a:extLst>
            </p:cNvPr>
            <p:cNvSpPr/>
            <p:nvPr/>
          </p:nvSpPr>
          <p:spPr bwMode="auto">
            <a:xfrm>
              <a:off x="3048726" y="2492007"/>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r</a:t>
              </a:r>
              <a:endParaRPr kumimoji="0" lang="en-US" b="0" i="0" u="none" strike="noStrike" cap="none" normalizeH="0" baseline="0" dirty="0">
                <a:ln>
                  <a:noFill/>
                </a:ln>
                <a:solidFill>
                  <a:schemeClr val="tx1"/>
                </a:solidFill>
                <a:effectLst/>
                <a:latin typeface="Tahoma" pitchFamily="34" charset="0"/>
              </a:endParaRPr>
            </a:p>
          </p:txBody>
        </p:sp>
        <p:sp>
          <p:nvSpPr>
            <p:cNvPr id="44" name="TextBox 43">
              <a:extLst>
                <a:ext uri="{FF2B5EF4-FFF2-40B4-BE49-F238E27FC236}">
                  <a16:creationId xmlns:a16="http://schemas.microsoft.com/office/drawing/2014/main" id="{4614F310-3BFD-E24C-5FA5-19CFEA93FB6C}"/>
                </a:ext>
              </a:extLst>
            </p:cNvPr>
            <p:cNvSpPr txBox="1"/>
            <p:nvPr/>
          </p:nvSpPr>
          <p:spPr>
            <a:xfrm>
              <a:off x="2983832" y="2038350"/>
              <a:ext cx="491858" cy="276999"/>
            </a:xfrm>
            <a:prstGeom prst="rect">
              <a:avLst/>
            </a:prstGeom>
            <a:noFill/>
          </p:spPr>
          <p:txBody>
            <a:bodyPr wrap="square" lIns="0" tIns="0" rIns="0" bIns="0">
              <a:spAutoFit/>
            </a:bodyPr>
            <a:lstStyle/>
            <a:p>
              <a:pPr algn="ctr"/>
              <a:r>
                <a:rPr lang="en-US" dirty="0"/>
                <a:t>Č</a:t>
              </a:r>
              <a:r>
                <a:rPr lang="en-US" baseline="30000" dirty="0"/>
                <a:t>&lt;t&gt;</a:t>
              </a:r>
              <a:endParaRPr lang="en-US" dirty="0"/>
            </a:p>
          </p:txBody>
        </p:sp>
        <p:sp>
          <p:nvSpPr>
            <p:cNvPr id="45" name="TextBox 44">
              <a:extLst>
                <a:ext uri="{FF2B5EF4-FFF2-40B4-BE49-F238E27FC236}">
                  <a16:creationId xmlns:a16="http://schemas.microsoft.com/office/drawing/2014/main" id="{4B85F38F-433F-C574-CFB7-2AE930FB06B1}"/>
                </a:ext>
              </a:extLst>
            </p:cNvPr>
            <p:cNvSpPr txBox="1"/>
            <p:nvPr/>
          </p:nvSpPr>
          <p:spPr>
            <a:xfrm>
              <a:off x="4765942" y="1657350"/>
              <a:ext cx="491858" cy="276999"/>
            </a:xfrm>
            <a:prstGeom prst="rect">
              <a:avLst/>
            </a:prstGeom>
            <a:noFill/>
          </p:spPr>
          <p:txBody>
            <a:bodyPr wrap="square" lIns="0" tIns="0" rIns="0" bIns="0">
              <a:spAutoFit/>
            </a:bodyPr>
            <a:lstStyle/>
            <a:p>
              <a:pPr algn="ctr"/>
              <a:r>
                <a:rPr lang="en-US" dirty="0"/>
                <a:t>C</a:t>
              </a:r>
              <a:r>
                <a:rPr lang="en-US" baseline="30000" dirty="0"/>
                <a:t>&lt;t&gt;</a:t>
              </a:r>
              <a:endParaRPr lang="en-US" dirty="0"/>
            </a:p>
          </p:txBody>
        </p:sp>
        <p:sp>
          <p:nvSpPr>
            <p:cNvPr id="46" name="TextBox 45">
              <a:extLst>
                <a:ext uri="{FF2B5EF4-FFF2-40B4-BE49-F238E27FC236}">
                  <a16:creationId xmlns:a16="http://schemas.microsoft.com/office/drawing/2014/main" id="{C03E43FB-712B-C22E-4962-0FEAAEE24669}"/>
                </a:ext>
              </a:extLst>
            </p:cNvPr>
            <p:cNvSpPr txBox="1"/>
            <p:nvPr/>
          </p:nvSpPr>
          <p:spPr>
            <a:xfrm>
              <a:off x="1303907" y="1637058"/>
              <a:ext cx="633249" cy="276999"/>
            </a:xfrm>
            <a:prstGeom prst="rect">
              <a:avLst/>
            </a:prstGeom>
            <a:noFill/>
          </p:spPr>
          <p:txBody>
            <a:bodyPr wrap="square" lIns="0" tIns="0" rIns="0" bIns="0">
              <a:spAutoFit/>
            </a:bodyPr>
            <a:lstStyle/>
            <a:p>
              <a:pPr algn="ctr"/>
              <a:r>
                <a:rPr lang="en-US" dirty="0"/>
                <a:t>C</a:t>
              </a:r>
              <a:r>
                <a:rPr lang="en-US" baseline="30000" dirty="0"/>
                <a:t>&lt;t-1&gt;</a:t>
              </a:r>
              <a:endParaRPr lang="en-US" dirty="0"/>
            </a:p>
          </p:txBody>
        </p:sp>
        <p:sp>
          <p:nvSpPr>
            <p:cNvPr id="47" name="TextBox 46">
              <a:extLst>
                <a:ext uri="{FF2B5EF4-FFF2-40B4-BE49-F238E27FC236}">
                  <a16:creationId xmlns:a16="http://schemas.microsoft.com/office/drawing/2014/main" id="{375CB434-5143-E79D-602B-D677CAD968B7}"/>
                </a:ext>
              </a:extLst>
            </p:cNvPr>
            <p:cNvSpPr txBox="1"/>
            <p:nvPr/>
          </p:nvSpPr>
          <p:spPr>
            <a:xfrm>
              <a:off x="4765942" y="2894133"/>
              <a:ext cx="491858" cy="276999"/>
            </a:xfrm>
            <a:prstGeom prst="rect">
              <a:avLst/>
            </a:prstGeom>
            <a:noFill/>
          </p:spPr>
          <p:txBody>
            <a:bodyPr wrap="square" lIns="0" tIns="0" rIns="0" bIns="0">
              <a:spAutoFit/>
            </a:bodyPr>
            <a:lstStyle/>
            <a:p>
              <a:pPr algn="ctr"/>
              <a:r>
                <a:rPr lang="en-US" dirty="0"/>
                <a:t>A</a:t>
              </a:r>
              <a:r>
                <a:rPr lang="en-US" baseline="30000" dirty="0"/>
                <a:t>&lt;t&gt;</a:t>
              </a:r>
              <a:endParaRPr lang="en-US" dirty="0"/>
            </a:p>
          </p:txBody>
        </p:sp>
        <p:sp>
          <p:nvSpPr>
            <p:cNvPr id="48" name="TextBox 47">
              <a:extLst>
                <a:ext uri="{FF2B5EF4-FFF2-40B4-BE49-F238E27FC236}">
                  <a16:creationId xmlns:a16="http://schemas.microsoft.com/office/drawing/2014/main" id="{D45C5598-9465-92D1-5FCE-2748C2A5E211}"/>
                </a:ext>
              </a:extLst>
            </p:cNvPr>
            <p:cNvSpPr txBox="1"/>
            <p:nvPr/>
          </p:nvSpPr>
          <p:spPr>
            <a:xfrm>
              <a:off x="1357732" y="2952611"/>
              <a:ext cx="633249" cy="276999"/>
            </a:xfrm>
            <a:prstGeom prst="rect">
              <a:avLst/>
            </a:prstGeom>
            <a:noFill/>
          </p:spPr>
          <p:txBody>
            <a:bodyPr wrap="square" lIns="0" tIns="0" rIns="0" bIns="0">
              <a:spAutoFit/>
            </a:bodyPr>
            <a:lstStyle/>
            <a:p>
              <a:pPr algn="ctr"/>
              <a:r>
                <a:rPr lang="en-US" dirty="0"/>
                <a:t>A</a:t>
              </a:r>
              <a:r>
                <a:rPr lang="en-US" baseline="30000" dirty="0"/>
                <a:t>&lt;t-1&gt;</a:t>
              </a:r>
              <a:endParaRPr lang="en-US" dirty="0"/>
            </a:p>
          </p:txBody>
        </p:sp>
        <p:cxnSp>
          <p:nvCxnSpPr>
            <p:cNvPr id="49" name="Straight Arrow Connector 48">
              <a:extLst>
                <a:ext uri="{FF2B5EF4-FFF2-40B4-BE49-F238E27FC236}">
                  <a16:creationId xmlns:a16="http://schemas.microsoft.com/office/drawing/2014/main" id="{853A464C-57D2-4583-A130-EAB09DEA6B2B}"/>
                </a:ext>
              </a:extLst>
            </p:cNvPr>
            <p:cNvCxnSpPr>
              <a:cxnSpLocks/>
            </p:cNvCxnSpPr>
            <p:nvPr/>
          </p:nvCxnSpPr>
          <p:spPr bwMode="auto">
            <a:xfrm flipV="1">
              <a:off x="3260162" y="2868028"/>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A6F23F42-3975-A560-0DBB-320E2714486C}"/>
                </a:ext>
              </a:extLst>
            </p:cNvPr>
            <p:cNvCxnSpPr>
              <a:cxnSpLocks/>
            </p:cNvCxnSpPr>
            <p:nvPr/>
          </p:nvCxnSpPr>
          <p:spPr bwMode="auto">
            <a:xfrm>
              <a:off x="1953128" y="3079870"/>
              <a:ext cx="1631862" cy="241"/>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ED34638E-D06F-F2F3-4851-03C68BF75B05}"/>
                </a:ext>
              </a:extLst>
            </p:cNvPr>
            <p:cNvCxnSpPr>
              <a:cxnSpLocks/>
            </p:cNvCxnSpPr>
            <p:nvPr/>
          </p:nvCxnSpPr>
          <p:spPr bwMode="auto">
            <a:xfrm flipV="1">
              <a:off x="3248130" y="2266950"/>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a:extLst>
                <a:ext uri="{FF2B5EF4-FFF2-40B4-BE49-F238E27FC236}">
                  <a16:creationId xmlns:a16="http://schemas.microsoft.com/office/drawing/2014/main" id="{D657E40B-510C-D6C3-B7C9-077188CD5CE6}"/>
                </a:ext>
              </a:extLst>
            </p:cNvPr>
            <p:cNvCxnSpPr>
              <a:cxnSpLocks/>
            </p:cNvCxnSpPr>
            <p:nvPr/>
          </p:nvCxnSpPr>
          <p:spPr bwMode="auto">
            <a:xfrm flipV="1">
              <a:off x="3232082" y="1801228"/>
              <a:ext cx="0" cy="206464"/>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8FBB8C52-468C-A26A-31E4-00F94C77314A}"/>
                </a:ext>
              </a:extLst>
            </p:cNvPr>
            <p:cNvCxnSpPr/>
            <p:nvPr/>
          </p:nvCxnSpPr>
          <p:spPr bwMode="auto">
            <a:xfrm>
              <a:off x="3572142" y="2210300"/>
              <a:ext cx="25696" cy="851218"/>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918E4DE9-BA01-7CC5-B9A3-4C346FB916C3}"/>
                </a:ext>
              </a:extLst>
            </p:cNvPr>
            <p:cNvCxnSpPr>
              <a:cxnSpLocks/>
            </p:cNvCxnSpPr>
            <p:nvPr/>
          </p:nvCxnSpPr>
          <p:spPr bwMode="auto">
            <a:xfrm rot="16200000" flipV="1">
              <a:off x="3456032" y="2107068"/>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4FA6986C-8BAE-FE48-3F6B-D5D7264B45B9}"/>
                </a:ext>
              </a:extLst>
            </p:cNvPr>
            <p:cNvCxnSpPr>
              <a:cxnSpLocks/>
            </p:cNvCxnSpPr>
            <p:nvPr/>
          </p:nvCxnSpPr>
          <p:spPr bwMode="auto">
            <a:xfrm flipV="1">
              <a:off x="2791328" y="1809750"/>
              <a:ext cx="0" cy="745832"/>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2228980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35E5-85CC-9774-6A2B-5F417250B325}"/>
              </a:ext>
            </a:extLst>
          </p:cNvPr>
          <p:cNvSpPr>
            <a:spLocks noGrp="1"/>
          </p:cNvSpPr>
          <p:nvPr>
            <p:ph type="title"/>
          </p:nvPr>
        </p:nvSpPr>
        <p:spPr/>
        <p:txBody>
          <a:bodyPr/>
          <a:lstStyle/>
          <a:p>
            <a:r>
              <a:rPr lang="en-US" dirty="0"/>
              <a:t>Main Types of Gates</a:t>
            </a:r>
          </a:p>
        </p:txBody>
      </p:sp>
      <p:sp>
        <p:nvSpPr>
          <p:cNvPr id="3" name="Content Placeholder 2">
            <a:extLst>
              <a:ext uri="{FF2B5EF4-FFF2-40B4-BE49-F238E27FC236}">
                <a16:creationId xmlns:a16="http://schemas.microsoft.com/office/drawing/2014/main" id="{F8AA66E5-453A-DFD9-2C90-5FB09240AF13}"/>
              </a:ext>
            </a:extLst>
          </p:cNvPr>
          <p:cNvSpPr>
            <a:spLocks noGrp="1"/>
          </p:cNvSpPr>
          <p:nvPr>
            <p:ph idx="1"/>
          </p:nvPr>
        </p:nvSpPr>
        <p:spPr>
          <a:xfrm>
            <a:off x="279400" y="1183857"/>
            <a:ext cx="8686800" cy="490538"/>
          </a:xfrm>
        </p:spPr>
        <p:txBody>
          <a:bodyPr/>
          <a:lstStyle/>
          <a:p>
            <a:r>
              <a:rPr lang="en-US" dirty="0"/>
              <a:t>The main ones are summed up in the table below</a:t>
            </a:r>
          </a:p>
        </p:txBody>
      </p:sp>
      <p:sp>
        <p:nvSpPr>
          <p:cNvPr id="6" name="AutoShape 2">
            <a:extLst>
              <a:ext uri="{FF2B5EF4-FFF2-40B4-BE49-F238E27FC236}">
                <a16:creationId xmlns:a16="http://schemas.microsoft.com/office/drawing/2014/main" id="{22CE1455-2714-0CE1-A589-D9B9C02A5AF6}"/>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a:extLst>
              <a:ext uri="{FF2B5EF4-FFF2-40B4-BE49-F238E27FC236}">
                <a16:creationId xmlns:a16="http://schemas.microsoft.com/office/drawing/2014/main" id="{E32E287B-BA92-25FB-93BB-CD559FCC2B7F}"/>
              </a:ext>
            </a:extLst>
          </p:cNvPr>
          <p:cNvGraphicFramePr>
            <a:graphicFrameLocks noGrp="1"/>
          </p:cNvGraphicFramePr>
          <p:nvPr/>
        </p:nvGraphicFramePr>
        <p:xfrm>
          <a:off x="503321" y="1956385"/>
          <a:ext cx="8238958" cy="1981200"/>
        </p:xfrm>
        <a:graphic>
          <a:graphicData uri="http://schemas.openxmlformats.org/drawingml/2006/table">
            <a:tbl>
              <a:tblPr firstRow="1" bandRow="1">
                <a:tableStyleId>{5C22544A-7EE6-4342-B048-85BDC9FD1C3A}</a:tableStyleId>
              </a:tblPr>
              <a:tblGrid>
                <a:gridCol w="2260600">
                  <a:extLst>
                    <a:ext uri="{9D8B030D-6E8A-4147-A177-3AD203B41FA5}">
                      <a16:colId xmlns:a16="http://schemas.microsoft.com/office/drawing/2014/main" val="276309629"/>
                    </a:ext>
                  </a:extLst>
                </a:gridCol>
                <a:gridCol w="4301958">
                  <a:extLst>
                    <a:ext uri="{9D8B030D-6E8A-4147-A177-3AD203B41FA5}">
                      <a16:colId xmlns:a16="http://schemas.microsoft.com/office/drawing/2014/main" val="3321577036"/>
                    </a:ext>
                  </a:extLst>
                </a:gridCol>
                <a:gridCol w="1676400">
                  <a:extLst>
                    <a:ext uri="{9D8B030D-6E8A-4147-A177-3AD203B41FA5}">
                      <a16:colId xmlns:a16="http://schemas.microsoft.com/office/drawing/2014/main" val="2243483518"/>
                    </a:ext>
                  </a:extLst>
                </a:gridCol>
              </a:tblGrid>
              <a:tr h="370840">
                <a:tc>
                  <a:txBody>
                    <a:bodyPr/>
                    <a:lstStyle/>
                    <a:p>
                      <a:pPr algn="ctr"/>
                      <a:r>
                        <a:rPr lang="en-US" sz="2000" b="1" dirty="0">
                          <a:solidFill>
                            <a:schemeClr val="tx1"/>
                          </a:solidFill>
                        </a:rPr>
                        <a:t>Type of gate</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000" b="1" dirty="0">
                          <a:solidFill>
                            <a:schemeClr val="tx1"/>
                          </a:solidFill>
                        </a:rPr>
                        <a:t>Role</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000" b="1" dirty="0">
                          <a:solidFill>
                            <a:schemeClr val="tx1"/>
                          </a:solidFill>
                        </a:rPr>
                        <a:t>Used in</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48140113"/>
                  </a:ext>
                </a:extLst>
              </a:tr>
              <a:tr h="370840">
                <a:tc>
                  <a:txBody>
                    <a:bodyPr/>
                    <a:lstStyle/>
                    <a:p>
                      <a:pPr algn="ctr"/>
                      <a:r>
                        <a:rPr lang="en-US" sz="2000" dirty="0"/>
                        <a:t>Update gate </a:t>
                      </a:r>
                      <a:r>
                        <a:rPr lang="el-GR" sz="2000" dirty="0"/>
                        <a:t>Γ</a:t>
                      </a:r>
                      <a:r>
                        <a:rPr lang="en-US" sz="2000" dirty="0"/>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How much past should matter now?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GRU, 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68896"/>
                  </a:ext>
                </a:extLst>
              </a:tr>
              <a:tr h="370840">
                <a:tc>
                  <a:txBody>
                    <a:bodyPr/>
                    <a:lstStyle/>
                    <a:p>
                      <a:pPr algn="ctr"/>
                      <a:r>
                        <a:rPr lang="en-US" sz="2000" dirty="0"/>
                        <a:t>Relevance gate </a:t>
                      </a:r>
                      <a:r>
                        <a:rPr lang="el-GR" sz="2000" dirty="0"/>
                        <a:t>Γ</a:t>
                      </a:r>
                      <a:r>
                        <a:rPr lang="en-US" sz="20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Drop previous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GRU, 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3328768"/>
                  </a:ext>
                </a:extLst>
              </a:tr>
              <a:tr h="370840">
                <a:tc>
                  <a:txBody>
                    <a:bodyPr/>
                    <a:lstStyle/>
                    <a:p>
                      <a:pPr algn="ctr"/>
                      <a:r>
                        <a:rPr lang="en-US" sz="2000" dirty="0"/>
                        <a:t>Forget gate </a:t>
                      </a:r>
                      <a:r>
                        <a:rPr lang="el-GR" sz="2000" dirty="0"/>
                        <a:t>Γ</a:t>
                      </a:r>
                      <a:r>
                        <a:rPr lang="en-US" sz="2000" dirty="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Erase a cell or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746014"/>
                  </a:ext>
                </a:extLst>
              </a:tr>
              <a:tr h="370840">
                <a:tc>
                  <a:txBody>
                    <a:bodyPr/>
                    <a:lstStyle/>
                    <a:p>
                      <a:pPr algn="ctr"/>
                      <a:r>
                        <a:rPr lang="en-US" sz="2000" dirty="0"/>
                        <a:t>Output gate </a:t>
                      </a:r>
                      <a:r>
                        <a:rPr lang="el-GR" sz="2000" dirty="0"/>
                        <a:t>Γ</a:t>
                      </a:r>
                      <a:r>
                        <a:rPr lang="en-US" sz="20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How much to reveal of a cell?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230825"/>
                  </a:ext>
                </a:extLst>
              </a:tr>
            </a:tbl>
          </a:graphicData>
        </a:graphic>
      </p:graphicFrame>
    </p:spTree>
    <p:extLst>
      <p:ext uri="{BB962C8B-B14F-4D97-AF65-F5344CB8AC3E}">
        <p14:creationId xmlns:p14="http://schemas.microsoft.com/office/powerpoint/2010/main" val="4177460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35E5-85CC-9774-6A2B-5F417250B325}"/>
              </a:ext>
            </a:extLst>
          </p:cNvPr>
          <p:cNvSpPr>
            <a:spLocks noGrp="1"/>
          </p:cNvSpPr>
          <p:nvPr>
            <p:ph type="title"/>
          </p:nvPr>
        </p:nvSpPr>
        <p:spPr/>
        <p:txBody>
          <a:bodyPr/>
          <a:lstStyle/>
          <a:p>
            <a:r>
              <a:rPr lang="en-US" dirty="0"/>
              <a:t>GRU vs LSTM</a:t>
            </a:r>
          </a:p>
        </p:txBody>
      </p:sp>
      <p:sp>
        <p:nvSpPr>
          <p:cNvPr id="3" name="Content Placeholder 2">
            <a:extLst>
              <a:ext uri="{FF2B5EF4-FFF2-40B4-BE49-F238E27FC236}">
                <a16:creationId xmlns:a16="http://schemas.microsoft.com/office/drawing/2014/main" id="{F8AA66E5-453A-DFD9-2C90-5FB09240AF13}"/>
              </a:ext>
            </a:extLst>
          </p:cNvPr>
          <p:cNvSpPr>
            <a:spLocks noGrp="1"/>
          </p:cNvSpPr>
          <p:nvPr>
            <p:ph idx="1"/>
          </p:nvPr>
        </p:nvSpPr>
        <p:spPr>
          <a:xfrm>
            <a:off x="417932" y="807285"/>
            <a:ext cx="8431925" cy="490538"/>
          </a:xfrm>
        </p:spPr>
        <p:txBody>
          <a:bodyPr/>
          <a:lstStyle/>
          <a:p>
            <a:r>
              <a:rPr lang="en-US" b="1" i="1" dirty="0"/>
              <a:t>Gated Recurrent Unit </a:t>
            </a:r>
            <a:r>
              <a:rPr lang="en-US" dirty="0"/>
              <a:t>(GRU) and </a:t>
            </a:r>
            <a:r>
              <a:rPr lang="en-US" b="1" i="1" dirty="0"/>
              <a:t>Long Short-Term Memory</a:t>
            </a:r>
            <a:r>
              <a:rPr lang="en-US" dirty="0"/>
              <a:t> (LSTM) units deal with the vanishing gradient problem encountered by traditional RNNs, with LSTM being a generalization of GRU. </a:t>
            </a:r>
          </a:p>
          <a:p>
            <a:r>
              <a:rPr lang="en-US" dirty="0"/>
              <a:t>A table summarizes the characterizing equations of each architecture:</a:t>
            </a:r>
            <a:endParaRPr lang="en-US" sz="2000" baseline="30000" dirty="0"/>
          </a:p>
          <a:p>
            <a:endParaRPr lang="en-US" dirty="0"/>
          </a:p>
        </p:txBody>
      </p:sp>
      <p:sp>
        <p:nvSpPr>
          <p:cNvPr id="6" name="AutoShape 2">
            <a:extLst>
              <a:ext uri="{FF2B5EF4-FFF2-40B4-BE49-F238E27FC236}">
                <a16:creationId xmlns:a16="http://schemas.microsoft.com/office/drawing/2014/main" id="{22CE1455-2714-0CE1-A589-D9B9C02A5AF6}"/>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a:extLst>
              <a:ext uri="{FF2B5EF4-FFF2-40B4-BE49-F238E27FC236}">
                <a16:creationId xmlns:a16="http://schemas.microsoft.com/office/drawing/2014/main" id="{E32E287B-BA92-25FB-93BB-CD559FCC2B7F}"/>
              </a:ext>
            </a:extLst>
          </p:cNvPr>
          <p:cNvGraphicFramePr>
            <a:graphicFrameLocks noGrp="1"/>
          </p:cNvGraphicFramePr>
          <p:nvPr>
            <p:extLst>
              <p:ext uri="{D42A27DB-BD31-4B8C-83A1-F6EECF244321}">
                <p14:modId xmlns:p14="http://schemas.microsoft.com/office/powerpoint/2010/main" val="1068349415"/>
              </p:ext>
            </p:extLst>
          </p:nvPr>
        </p:nvGraphicFramePr>
        <p:xfrm>
          <a:off x="279400" y="2129790"/>
          <a:ext cx="8539079" cy="2727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76309629"/>
                    </a:ext>
                  </a:extLst>
                </a:gridCol>
                <a:gridCol w="3245646">
                  <a:extLst>
                    <a:ext uri="{9D8B030D-6E8A-4147-A177-3AD203B41FA5}">
                      <a16:colId xmlns:a16="http://schemas.microsoft.com/office/drawing/2014/main" val="3321577036"/>
                    </a:ext>
                  </a:extLst>
                </a:gridCol>
                <a:gridCol w="3617033">
                  <a:extLst>
                    <a:ext uri="{9D8B030D-6E8A-4147-A177-3AD203B41FA5}">
                      <a16:colId xmlns:a16="http://schemas.microsoft.com/office/drawing/2014/main" val="2243483518"/>
                    </a:ext>
                  </a:extLst>
                </a:gridCol>
              </a:tblGrid>
              <a:tr h="370840">
                <a:tc>
                  <a:txBody>
                    <a:bodyPr/>
                    <a:lstStyle/>
                    <a:p>
                      <a:pPr algn="ctr"/>
                      <a:r>
                        <a:rPr lang="en-US" sz="2000" b="1" dirty="0">
                          <a:solidFill>
                            <a:schemeClr val="tx1"/>
                          </a:solidFill>
                        </a:rPr>
                        <a:t>Notation</a:t>
                      </a:r>
                      <a:endParaRPr lang="en-US" sz="2000" dirty="0">
                        <a:solidFill>
                          <a:schemeClr val="tx1"/>
                        </a:solidFill>
                      </a:endParaRPr>
                    </a:p>
                  </a:txBody>
                  <a:tcPr marL="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000" b="1" dirty="0">
                          <a:solidFill>
                            <a:schemeClr val="tx1"/>
                          </a:solidFill>
                        </a:rPr>
                        <a:t>Gated Recurrent Unit (GRU)</a:t>
                      </a:r>
                      <a:endParaRPr lang="en-US" sz="2000" dirty="0">
                        <a:solidFill>
                          <a:schemeClr val="tx1"/>
                        </a:solidFill>
                      </a:endParaRPr>
                    </a:p>
                  </a:txBody>
                  <a:tcPr marL="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000" b="1" dirty="0">
                          <a:solidFill>
                            <a:schemeClr val="tx1"/>
                          </a:solidFill>
                        </a:rPr>
                        <a:t>Long Short-Term Memory (LSTM)</a:t>
                      </a:r>
                      <a:endParaRPr lang="en-US" sz="2000" dirty="0">
                        <a:solidFill>
                          <a:schemeClr val="tx1"/>
                        </a:solidFill>
                      </a:endParaRPr>
                    </a:p>
                  </a:txBody>
                  <a:tcPr marL="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48140113"/>
                  </a:ext>
                </a:extLst>
              </a:tr>
              <a:tr h="370840">
                <a:tc>
                  <a:txBody>
                    <a:bodyPr/>
                    <a:lstStyle/>
                    <a:p>
                      <a:pPr algn="ctr"/>
                      <a:r>
                        <a:rPr lang="en-US" sz="1800" dirty="0"/>
                        <a:t>Č</a:t>
                      </a:r>
                      <a:r>
                        <a:rPr lang="en-US" sz="1800" baseline="30000" dirty="0"/>
                        <a:t>&lt;t&gt;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tanh(W</a:t>
                      </a:r>
                      <a:r>
                        <a:rPr lang="en-US" sz="1800" baseline="-25000" dirty="0"/>
                        <a:t>C </a:t>
                      </a:r>
                      <a:r>
                        <a:rPr lang="en-US" sz="1800" dirty="0"/>
                        <a:t>[</a:t>
                      </a:r>
                      <a:r>
                        <a:rPr lang="el-GR" sz="1800" dirty="0"/>
                        <a:t>Γ</a:t>
                      </a:r>
                      <a:r>
                        <a:rPr lang="en-US" sz="1800" baseline="-25000" dirty="0"/>
                        <a:t>r</a:t>
                      </a:r>
                      <a:r>
                        <a:rPr lang="en-US" sz="1800" dirty="0"/>
                        <a:t> A</a:t>
                      </a:r>
                      <a:r>
                        <a:rPr lang="en-US" sz="1800" baseline="30000" dirty="0"/>
                        <a:t>&lt;t-1&gt;</a:t>
                      </a:r>
                      <a:r>
                        <a:rPr lang="en-US" sz="1800" dirty="0"/>
                        <a:t>, X</a:t>
                      </a:r>
                      <a:r>
                        <a:rPr lang="en-US" sz="1800" baseline="30000" dirty="0"/>
                        <a:t>&lt;t&gt;</a:t>
                      </a:r>
                      <a:r>
                        <a:rPr lang="en-US" sz="1800" dirty="0"/>
                        <a:t>]+</a:t>
                      </a:r>
                      <a:r>
                        <a:rPr lang="en-US" sz="1800" dirty="0" err="1"/>
                        <a:t>b</a:t>
                      </a:r>
                      <a:r>
                        <a:rPr lang="en-US" sz="1800" baseline="-25000" dirty="0" err="1"/>
                        <a:t>C</a:t>
                      </a:r>
                      <a:r>
                        <a:rPr 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tanh(W</a:t>
                      </a:r>
                      <a:r>
                        <a:rPr lang="en-US" sz="1800" baseline="-25000" dirty="0"/>
                        <a:t>C </a:t>
                      </a:r>
                      <a:r>
                        <a:rPr lang="en-US" sz="1800" dirty="0"/>
                        <a:t>[</a:t>
                      </a:r>
                      <a:r>
                        <a:rPr lang="el-GR" sz="1800" dirty="0"/>
                        <a:t>Γ</a:t>
                      </a:r>
                      <a:r>
                        <a:rPr lang="en-US" sz="1800" baseline="-25000" dirty="0"/>
                        <a:t>r</a:t>
                      </a:r>
                      <a:r>
                        <a:rPr lang="en-US" sz="1800" dirty="0"/>
                        <a:t> A</a:t>
                      </a:r>
                      <a:r>
                        <a:rPr lang="en-US" sz="1800" baseline="30000" dirty="0"/>
                        <a:t>&lt;t-1&gt;</a:t>
                      </a:r>
                      <a:r>
                        <a:rPr lang="en-US" sz="1800" dirty="0"/>
                        <a:t>, X</a:t>
                      </a:r>
                      <a:r>
                        <a:rPr lang="en-US" sz="1800" baseline="30000" dirty="0"/>
                        <a:t>&lt;t&gt;</a:t>
                      </a:r>
                      <a:r>
                        <a:rPr lang="en-US" sz="1800" dirty="0"/>
                        <a:t>]+</a:t>
                      </a:r>
                      <a:r>
                        <a:rPr lang="en-US" sz="1800" dirty="0" err="1"/>
                        <a:t>b</a:t>
                      </a:r>
                      <a:r>
                        <a:rPr lang="en-US" sz="1800" baseline="-25000" dirty="0" err="1"/>
                        <a:t>C</a:t>
                      </a:r>
                      <a:r>
                        <a:rPr 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68896"/>
                  </a:ext>
                </a:extLst>
              </a:tr>
              <a:tr h="370840">
                <a:tc>
                  <a:txBody>
                    <a:bodyPr/>
                    <a:lstStyle/>
                    <a:p>
                      <a:pPr algn="ctr"/>
                      <a:r>
                        <a:rPr lang="en-US" sz="1800" dirty="0"/>
                        <a:t>C</a:t>
                      </a:r>
                      <a:r>
                        <a:rPr lang="en-US" sz="1800" baseline="30000" dirty="0"/>
                        <a:t>&lt;t&gt;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800" dirty="0"/>
                        <a:t>Γ</a:t>
                      </a:r>
                      <a:r>
                        <a:rPr lang="en-US" sz="1800" baseline="-25000" dirty="0"/>
                        <a:t>U</a:t>
                      </a:r>
                      <a:r>
                        <a:rPr lang="en-US" sz="1800" dirty="0"/>
                        <a:t> Č</a:t>
                      </a:r>
                      <a:r>
                        <a:rPr lang="en-US" sz="1800" baseline="30000" dirty="0"/>
                        <a:t>&lt;t&gt;</a:t>
                      </a:r>
                      <a:r>
                        <a:rPr lang="en-US" sz="1800" dirty="0"/>
                        <a:t>+(1-</a:t>
                      </a:r>
                      <a:r>
                        <a:rPr lang="el-GR" sz="1800" dirty="0"/>
                        <a:t>Γ</a:t>
                      </a:r>
                      <a:r>
                        <a:rPr lang="en-US" sz="1800" baseline="-25000" dirty="0"/>
                        <a:t>U</a:t>
                      </a:r>
                      <a:r>
                        <a:rPr lang="en-US" sz="1800" dirty="0"/>
                        <a:t>) C</a:t>
                      </a:r>
                      <a:r>
                        <a:rPr lang="en-US" sz="1800" baseline="30000" dirty="0"/>
                        <a:t>&lt;t-1&gt;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800" dirty="0"/>
                        <a:t>Γ</a:t>
                      </a:r>
                      <a:r>
                        <a:rPr lang="en-US" sz="1800" baseline="-25000" dirty="0"/>
                        <a:t>U</a:t>
                      </a:r>
                      <a:r>
                        <a:rPr lang="en-US" sz="1800" dirty="0"/>
                        <a:t> Č</a:t>
                      </a:r>
                      <a:r>
                        <a:rPr lang="en-US" sz="1800" baseline="30000" dirty="0"/>
                        <a:t>&lt;t&gt;</a:t>
                      </a:r>
                      <a:r>
                        <a:rPr lang="en-US" sz="1800" dirty="0"/>
                        <a:t>+</a:t>
                      </a:r>
                      <a:r>
                        <a:rPr lang="el-GR" sz="1800" dirty="0"/>
                        <a:t>Γ</a:t>
                      </a:r>
                      <a:r>
                        <a:rPr lang="en-US" sz="1800" baseline="-25000" dirty="0" err="1"/>
                        <a:t>f</a:t>
                      </a:r>
                      <a:r>
                        <a:rPr lang="en-US" sz="1800" dirty="0" err="1"/>
                        <a:t>C</a:t>
                      </a:r>
                      <a:r>
                        <a:rPr lang="en-US" sz="1800" baseline="30000" dirty="0"/>
                        <a:t>&lt;t-1&gt;</a:t>
                      </a:r>
                      <a:endParaRPr lang="en-US" sz="1800" dirty="0"/>
                    </a:p>
                  </a:txBody>
                  <a:tcPr marR="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3328768"/>
                  </a:ext>
                </a:extLst>
              </a:tr>
              <a:tr h="370840">
                <a:tc>
                  <a:txBody>
                    <a:bodyPr/>
                    <a:lstStyle/>
                    <a:p>
                      <a:pPr algn="ctr"/>
                      <a:r>
                        <a:rPr lang="en-US" sz="1800" dirty="0"/>
                        <a:t>A</a:t>
                      </a:r>
                      <a:r>
                        <a:rPr lang="en-US" sz="1800" baseline="30000" dirty="0"/>
                        <a:t>&lt;t&gt;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C</a:t>
                      </a:r>
                      <a:r>
                        <a:rPr lang="en-US" sz="1800" baseline="30000" dirty="0"/>
                        <a:t>&lt;t&gt;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l-GR" sz="1800" dirty="0"/>
                        <a:t>Γ</a:t>
                      </a:r>
                      <a:r>
                        <a:rPr lang="en-US" sz="1800" baseline="-25000" dirty="0"/>
                        <a:t>0 </a:t>
                      </a:r>
                      <a:r>
                        <a:rPr lang="en-US" sz="1800" dirty="0"/>
                        <a:t>C</a:t>
                      </a:r>
                      <a:r>
                        <a:rPr lang="en-US" sz="1800" baseline="30000" dirty="0"/>
                        <a:t>&lt;t&gt;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746014"/>
                  </a:ext>
                </a:extLst>
              </a:tr>
              <a:tr h="370840">
                <a:tc>
                  <a:txBody>
                    <a:bodyPr/>
                    <a:lstStyle/>
                    <a:p>
                      <a:pPr algn="ctr"/>
                      <a:r>
                        <a:rPr lang="en-US" sz="1800" dirty="0"/>
                        <a:t>Dependencies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800" dirty="0"/>
                        <a:t>See </a:t>
                      </a:r>
                      <a:br>
                        <a:rPr lang="en-US" sz="1800" dirty="0"/>
                      </a:br>
                      <a:r>
                        <a:rPr lang="en-US" sz="1800" dirty="0"/>
                        <a:t>next</a:t>
                      </a:r>
                      <a:br>
                        <a:rPr lang="en-US" sz="1800" dirty="0"/>
                      </a:br>
                      <a:r>
                        <a:rPr lang="en-US" sz="1800" dirty="0"/>
                        <a:t>slide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1800" dirty="0"/>
                        <a:t>See </a:t>
                      </a:r>
                      <a:br>
                        <a:rPr lang="en-US" sz="1800" dirty="0"/>
                      </a:br>
                      <a:r>
                        <a:rPr lang="en-US" sz="1800" dirty="0"/>
                        <a:t>next</a:t>
                      </a:r>
                      <a:br>
                        <a:rPr lang="en-US" sz="1800" dirty="0"/>
                      </a:br>
                      <a:r>
                        <a:rPr lang="en-US" sz="1800" dirty="0"/>
                        <a:t>slide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230825"/>
                  </a:ext>
                </a:extLst>
              </a:tr>
            </a:tbl>
          </a:graphicData>
        </a:graphic>
      </p:graphicFrame>
      <p:pic>
        <p:nvPicPr>
          <p:cNvPr id="28" name="Picture 27">
            <a:extLst>
              <a:ext uri="{FF2B5EF4-FFF2-40B4-BE49-F238E27FC236}">
                <a16:creationId xmlns:a16="http://schemas.microsoft.com/office/drawing/2014/main" id="{D9CAC913-D966-5788-57DD-AA48E46566FD}"/>
              </a:ext>
            </a:extLst>
          </p:cNvPr>
          <p:cNvPicPr>
            <a:picLocks noChangeAspect="1"/>
          </p:cNvPicPr>
          <p:nvPr/>
        </p:nvPicPr>
        <p:blipFill>
          <a:blip r:embed="rId2"/>
          <a:stretch>
            <a:fillRect/>
          </a:stretch>
        </p:blipFill>
        <p:spPr>
          <a:xfrm>
            <a:off x="1828800" y="4045452"/>
            <a:ext cx="2438400" cy="779530"/>
          </a:xfrm>
          <a:prstGeom prst="rect">
            <a:avLst/>
          </a:prstGeom>
        </p:spPr>
      </p:pic>
      <p:pic>
        <p:nvPicPr>
          <p:cNvPr id="29" name="Picture 28">
            <a:extLst>
              <a:ext uri="{FF2B5EF4-FFF2-40B4-BE49-F238E27FC236}">
                <a16:creationId xmlns:a16="http://schemas.microsoft.com/office/drawing/2014/main" id="{3F853E35-3777-A94E-58A1-92C072BC30DB}"/>
              </a:ext>
            </a:extLst>
          </p:cNvPr>
          <p:cNvPicPr>
            <a:picLocks noChangeAspect="1"/>
          </p:cNvPicPr>
          <p:nvPr/>
        </p:nvPicPr>
        <p:blipFill>
          <a:blip r:embed="rId3"/>
          <a:stretch>
            <a:fillRect/>
          </a:stretch>
        </p:blipFill>
        <p:spPr>
          <a:xfrm>
            <a:off x="5276457" y="4002020"/>
            <a:ext cx="2939070" cy="779530"/>
          </a:xfrm>
          <a:prstGeom prst="rect">
            <a:avLst/>
          </a:prstGeom>
        </p:spPr>
      </p:pic>
    </p:spTree>
    <p:extLst>
      <p:ext uri="{BB962C8B-B14F-4D97-AF65-F5344CB8AC3E}">
        <p14:creationId xmlns:p14="http://schemas.microsoft.com/office/powerpoint/2010/main" val="30099671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F316FD-3147-FAA5-2943-7ABE5DF5C2C4}"/>
              </a:ext>
            </a:extLst>
          </p:cNvPr>
          <p:cNvSpPr>
            <a:spLocks noGrp="1"/>
          </p:cNvSpPr>
          <p:nvPr>
            <p:ph type="title"/>
          </p:nvPr>
        </p:nvSpPr>
        <p:spPr/>
        <p:txBody>
          <a:bodyPr/>
          <a:lstStyle/>
          <a:p>
            <a:r>
              <a:rPr lang="en-US" dirty="0"/>
              <a:t>Dependencies in GRU and LSTM</a:t>
            </a:r>
          </a:p>
        </p:txBody>
      </p:sp>
      <p:grpSp>
        <p:nvGrpSpPr>
          <p:cNvPr id="14" name="Group 13">
            <a:extLst>
              <a:ext uri="{FF2B5EF4-FFF2-40B4-BE49-F238E27FC236}">
                <a16:creationId xmlns:a16="http://schemas.microsoft.com/office/drawing/2014/main" id="{2F73AD46-5341-5BD8-E06C-B6217B411281}"/>
              </a:ext>
            </a:extLst>
          </p:cNvPr>
          <p:cNvGrpSpPr/>
          <p:nvPr/>
        </p:nvGrpSpPr>
        <p:grpSpPr>
          <a:xfrm>
            <a:off x="4961338" y="2038350"/>
            <a:ext cx="3953893" cy="1984504"/>
            <a:chOff x="1303907" y="1637058"/>
            <a:chExt cx="3953893" cy="1984504"/>
          </a:xfrm>
        </p:grpSpPr>
        <p:sp>
          <p:nvSpPr>
            <p:cNvPr id="89" name="Rectangle 88">
              <a:extLst>
                <a:ext uri="{FF2B5EF4-FFF2-40B4-BE49-F238E27FC236}">
                  <a16:creationId xmlns:a16="http://schemas.microsoft.com/office/drawing/2014/main" id="{6C63E966-3B28-BF7F-D47E-E41C35577144}"/>
                </a:ext>
              </a:extLst>
            </p:cNvPr>
            <p:cNvSpPr/>
            <p:nvPr/>
          </p:nvSpPr>
          <p:spPr bwMode="auto">
            <a:xfrm>
              <a:off x="2106669" y="1690617"/>
              <a:ext cx="2338227" cy="1480515"/>
            </a:xfrm>
            <a:prstGeom prst="rect">
              <a:avLst/>
            </a:prstGeom>
            <a:solidFill>
              <a:schemeClr val="bg1">
                <a:lumMod val="95000"/>
              </a:schemeClr>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90" name="Straight Arrow Connector 89">
              <a:extLst>
                <a:ext uri="{FF2B5EF4-FFF2-40B4-BE49-F238E27FC236}">
                  <a16:creationId xmlns:a16="http://schemas.microsoft.com/office/drawing/2014/main" id="{57FBE33B-83EB-5CF8-43D5-03E4BB5E490C}"/>
                </a:ext>
              </a:extLst>
            </p:cNvPr>
            <p:cNvCxnSpPr>
              <a:cxnSpLocks/>
            </p:cNvCxnSpPr>
            <p:nvPr/>
          </p:nvCxnSpPr>
          <p:spPr bwMode="auto">
            <a:xfrm>
              <a:off x="4122002" y="3055843"/>
              <a:ext cx="609600" cy="0"/>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Arrow Connector 90">
              <a:extLst>
                <a:ext uri="{FF2B5EF4-FFF2-40B4-BE49-F238E27FC236}">
                  <a16:creationId xmlns:a16="http://schemas.microsoft.com/office/drawing/2014/main" id="{22B9D28B-5DF5-1A59-5F55-3AD8055E2B5F}"/>
                </a:ext>
              </a:extLst>
            </p:cNvPr>
            <p:cNvCxnSpPr>
              <a:endCxn id="99" idx="1"/>
            </p:cNvCxnSpPr>
            <p:nvPr/>
          </p:nvCxnSpPr>
          <p:spPr bwMode="auto">
            <a:xfrm flipV="1">
              <a:off x="1921535" y="1795850"/>
              <a:ext cx="2844407" cy="537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Arrow Connector 91">
              <a:extLst>
                <a:ext uri="{FF2B5EF4-FFF2-40B4-BE49-F238E27FC236}">
                  <a16:creationId xmlns:a16="http://schemas.microsoft.com/office/drawing/2014/main" id="{9D86E776-7692-44C0-3A08-740FE331835D}"/>
                </a:ext>
              </a:extLst>
            </p:cNvPr>
            <p:cNvCxnSpPr>
              <a:cxnSpLocks/>
            </p:cNvCxnSpPr>
            <p:nvPr/>
          </p:nvCxnSpPr>
          <p:spPr bwMode="auto">
            <a:xfrm flipV="1">
              <a:off x="3451367" y="3055843"/>
              <a:ext cx="14325" cy="2919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Arrow Connector 92">
              <a:extLst>
                <a:ext uri="{FF2B5EF4-FFF2-40B4-BE49-F238E27FC236}">
                  <a16:creationId xmlns:a16="http://schemas.microsoft.com/office/drawing/2014/main" id="{4353C41C-1D53-CB52-88BC-77D70EC29EEE}"/>
                </a:ext>
              </a:extLst>
            </p:cNvPr>
            <p:cNvCxnSpPr>
              <a:cxnSpLocks/>
            </p:cNvCxnSpPr>
            <p:nvPr/>
          </p:nvCxnSpPr>
          <p:spPr bwMode="auto">
            <a:xfrm flipV="1">
              <a:off x="2808628" y="2849379"/>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Arrow Connector 93">
              <a:extLst>
                <a:ext uri="{FF2B5EF4-FFF2-40B4-BE49-F238E27FC236}">
                  <a16:creationId xmlns:a16="http://schemas.microsoft.com/office/drawing/2014/main" id="{12A4AE52-6A01-E7CF-6C21-3AD4832D4530}"/>
                </a:ext>
              </a:extLst>
            </p:cNvPr>
            <p:cNvCxnSpPr/>
            <p:nvPr/>
          </p:nvCxnSpPr>
          <p:spPr bwMode="auto">
            <a:xfrm>
              <a:off x="4267200" y="1803255"/>
              <a:ext cx="0" cy="1252588"/>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Rectangle 94">
              <a:extLst>
                <a:ext uri="{FF2B5EF4-FFF2-40B4-BE49-F238E27FC236}">
                  <a16:creationId xmlns:a16="http://schemas.microsoft.com/office/drawing/2014/main" id="{86BE3175-F26C-A5F5-6BEE-E0E2DA9040FB}"/>
                </a:ext>
              </a:extLst>
            </p:cNvPr>
            <p:cNvSpPr/>
            <p:nvPr/>
          </p:nvSpPr>
          <p:spPr bwMode="auto">
            <a:xfrm>
              <a:off x="3200400" y="3347750"/>
              <a:ext cx="521812" cy="273812"/>
            </a:xfrm>
            <a:prstGeom prst="rect">
              <a:avLst/>
            </a:prstGeom>
            <a:solidFill>
              <a:srgbClr val="CDF2FF"/>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sp>
          <p:nvSpPr>
            <p:cNvPr id="96" name="Rectangle 95">
              <a:extLst>
                <a:ext uri="{FF2B5EF4-FFF2-40B4-BE49-F238E27FC236}">
                  <a16:creationId xmlns:a16="http://schemas.microsoft.com/office/drawing/2014/main" id="{4AD107C1-A34C-081B-BF7E-6E94C30C9DC7}"/>
                </a:ext>
              </a:extLst>
            </p:cNvPr>
            <p:cNvSpPr/>
            <p:nvPr/>
          </p:nvSpPr>
          <p:spPr bwMode="auto">
            <a:xfrm>
              <a:off x="2609674" y="2492007"/>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U</a:t>
              </a:r>
              <a:endParaRPr kumimoji="0" lang="en-US" b="0" i="0" u="none" strike="noStrike" cap="none" normalizeH="0" baseline="0" dirty="0">
                <a:ln>
                  <a:noFill/>
                </a:ln>
                <a:solidFill>
                  <a:schemeClr val="tx1"/>
                </a:solidFill>
                <a:effectLst/>
                <a:latin typeface="Tahoma" pitchFamily="34" charset="0"/>
              </a:endParaRPr>
            </a:p>
          </p:txBody>
        </p:sp>
        <p:sp>
          <p:nvSpPr>
            <p:cNvPr id="97" name="Rectangle 96">
              <a:extLst>
                <a:ext uri="{FF2B5EF4-FFF2-40B4-BE49-F238E27FC236}">
                  <a16:creationId xmlns:a16="http://schemas.microsoft.com/office/drawing/2014/main" id="{50BF7E26-CBE9-AFDE-E94F-D91A4BF03B65}"/>
                </a:ext>
              </a:extLst>
            </p:cNvPr>
            <p:cNvSpPr/>
            <p:nvPr/>
          </p:nvSpPr>
          <p:spPr bwMode="auto">
            <a:xfrm>
              <a:off x="3048726" y="2492007"/>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r</a:t>
              </a:r>
              <a:endParaRPr kumimoji="0" lang="en-US" b="0" i="0" u="none" strike="noStrike" cap="none" normalizeH="0" baseline="0" dirty="0">
                <a:ln>
                  <a:noFill/>
                </a:ln>
                <a:solidFill>
                  <a:schemeClr val="tx1"/>
                </a:solidFill>
                <a:effectLst/>
                <a:latin typeface="Tahoma" pitchFamily="34" charset="0"/>
              </a:endParaRPr>
            </a:p>
          </p:txBody>
        </p:sp>
        <p:sp>
          <p:nvSpPr>
            <p:cNvPr id="98" name="TextBox 97">
              <a:extLst>
                <a:ext uri="{FF2B5EF4-FFF2-40B4-BE49-F238E27FC236}">
                  <a16:creationId xmlns:a16="http://schemas.microsoft.com/office/drawing/2014/main" id="{CFC4B1C3-B6F2-436C-1BFC-007956686991}"/>
                </a:ext>
              </a:extLst>
            </p:cNvPr>
            <p:cNvSpPr txBox="1"/>
            <p:nvPr/>
          </p:nvSpPr>
          <p:spPr>
            <a:xfrm>
              <a:off x="2983832" y="2038350"/>
              <a:ext cx="491858" cy="276999"/>
            </a:xfrm>
            <a:prstGeom prst="rect">
              <a:avLst/>
            </a:prstGeom>
            <a:noFill/>
          </p:spPr>
          <p:txBody>
            <a:bodyPr wrap="square" lIns="0" tIns="0" rIns="0" bIns="0">
              <a:spAutoFit/>
            </a:bodyPr>
            <a:lstStyle/>
            <a:p>
              <a:pPr algn="ctr"/>
              <a:r>
                <a:rPr lang="en-US" dirty="0"/>
                <a:t>Č</a:t>
              </a:r>
              <a:r>
                <a:rPr lang="en-US" baseline="30000" dirty="0"/>
                <a:t>&lt;t&gt;</a:t>
              </a:r>
              <a:endParaRPr lang="en-US" dirty="0"/>
            </a:p>
          </p:txBody>
        </p:sp>
        <p:sp>
          <p:nvSpPr>
            <p:cNvPr id="99" name="TextBox 98">
              <a:extLst>
                <a:ext uri="{FF2B5EF4-FFF2-40B4-BE49-F238E27FC236}">
                  <a16:creationId xmlns:a16="http://schemas.microsoft.com/office/drawing/2014/main" id="{70E2884C-2832-AAE3-8E0C-2011C07B61DA}"/>
                </a:ext>
              </a:extLst>
            </p:cNvPr>
            <p:cNvSpPr txBox="1"/>
            <p:nvPr/>
          </p:nvSpPr>
          <p:spPr>
            <a:xfrm>
              <a:off x="4765942" y="1657350"/>
              <a:ext cx="491858" cy="276999"/>
            </a:xfrm>
            <a:prstGeom prst="rect">
              <a:avLst/>
            </a:prstGeom>
            <a:noFill/>
          </p:spPr>
          <p:txBody>
            <a:bodyPr wrap="square" lIns="0" tIns="0" rIns="0" bIns="0">
              <a:spAutoFit/>
            </a:bodyPr>
            <a:lstStyle/>
            <a:p>
              <a:pPr algn="ctr"/>
              <a:r>
                <a:rPr lang="en-US" dirty="0"/>
                <a:t>C</a:t>
              </a:r>
              <a:r>
                <a:rPr lang="en-US" baseline="30000" dirty="0"/>
                <a:t>&lt;t&gt;</a:t>
              </a:r>
              <a:endParaRPr lang="en-US" dirty="0"/>
            </a:p>
          </p:txBody>
        </p:sp>
        <p:sp>
          <p:nvSpPr>
            <p:cNvPr id="100" name="TextBox 99">
              <a:extLst>
                <a:ext uri="{FF2B5EF4-FFF2-40B4-BE49-F238E27FC236}">
                  <a16:creationId xmlns:a16="http://schemas.microsoft.com/office/drawing/2014/main" id="{4D88B857-6A43-338D-F7E3-C4F8F875B7E3}"/>
                </a:ext>
              </a:extLst>
            </p:cNvPr>
            <p:cNvSpPr txBox="1"/>
            <p:nvPr/>
          </p:nvSpPr>
          <p:spPr>
            <a:xfrm>
              <a:off x="1303907" y="1637058"/>
              <a:ext cx="633249" cy="276999"/>
            </a:xfrm>
            <a:prstGeom prst="rect">
              <a:avLst/>
            </a:prstGeom>
            <a:noFill/>
          </p:spPr>
          <p:txBody>
            <a:bodyPr wrap="square" lIns="0" tIns="0" rIns="0" bIns="0">
              <a:spAutoFit/>
            </a:bodyPr>
            <a:lstStyle/>
            <a:p>
              <a:pPr algn="ctr"/>
              <a:r>
                <a:rPr lang="en-US" dirty="0"/>
                <a:t>C</a:t>
              </a:r>
              <a:r>
                <a:rPr lang="en-US" baseline="30000" dirty="0"/>
                <a:t>&lt;t-1&gt;</a:t>
              </a:r>
              <a:endParaRPr lang="en-US" dirty="0"/>
            </a:p>
          </p:txBody>
        </p:sp>
        <p:sp>
          <p:nvSpPr>
            <p:cNvPr id="101" name="TextBox 100">
              <a:extLst>
                <a:ext uri="{FF2B5EF4-FFF2-40B4-BE49-F238E27FC236}">
                  <a16:creationId xmlns:a16="http://schemas.microsoft.com/office/drawing/2014/main" id="{B6544C09-261E-3931-A2B9-AD1AEBD0F733}"/>
                </a:ext>
              </a:extLst>
            </p:cNvPr>
            <p:cNvSpPr txBox="1"/>
            <p:nvPr/>
          </p:nvSpPr>
          <p:spPr>
            <a:xfrm>
              <a:off x="4765942" y="2894133"/>
              <a:ext cx="491858" cy="276999"/>
            </a:xfrm>
            <a:prstGeom prst="rect">
              <a:avLst/>
            </a:prstGeom>
            <a:noFill/>
          </p:spPr>
          <p:txBody>
            <a:bodyPr wrap="square" lIns="0" tIns="0" rIns="0" bIns="0">
              <a:spAutoFit/>
            </a:bodyPr>
            <a:lstStyle/>
            <a:p>
              <a:pPr algn="ctr"/>
              <a:r>
                <a:rPr lang="en-US" dirty="0"/>
                <a:t>A</a:t>
              </a:r>
              <a:r>
                <a:rPr lang="en-US" baseline="30000" dirty="0"/>
                <a:t>&lt;t&gt;</a:t>
              </a:r>
              <a:endParaRPr lang="en-US" dirty="0"/>
            </a:p>
          </p:txBody>
        </p:sp>
        <p:sp>
          <p:nvSpPr>
            <p:cNvPr id="102" name="TextBox 101">
              <a:extLst>
                <a:ext uri="{FF2B5EF4-FFF2-40B4-BE49-F238E27FC236}">
                  <a16:creationId xmlns:a16="http://schemas.microsoft.com/office/drawing/2014/main" id="{5B0B8F78-35CD-3B90-61A2-9F87AD76AE76}"/>
                </a:ext>
              </a:extLst>
            </p:cNvPr>
            <p:cNvSpPr txBox="1"/>
            <p:nvPr/>
          </p:nvSpPr>
          <p:spPr>
            <a:xfrm>
              <a:off x="1357732" y="2952611"/>
              <a:ext cx="633249" cy="276999"/>
            </a:xfrm>
            <a:prstGeom prst="rect">
              <a:avLst/>
            </a:prstGeom>
            <a:noFill/>
          </p:spPr>
          <p:txBody>
            <a:bodyPr wrap="square" lIns="0" tIns="0" rIns="0" bIns="0">
              <a:spAutoFit/>
            </a:bodyPr>
            <a:lstStyle/>
            <a:p>
              <a:pPr algn="ctr"/>
              <a:r>
                <a:rPr lang="en-US" dirty="0"/>
                <a:t>A</a:t>
              </a:r>
              <a:r>
                <a:rPr lang="en-US" baseline="30000" dirty="0"/>
                <a:t>&lt;t-1&gt;</a:t>
              </a:r>
              <a:endParaRPr lang="en-US" dirty="0"/>
            </a:p>
          </p:txBody>
        </p:sp>
        <p:cxnSp>
          <p:nvCxnSpPr>
            <p:cNvPr id="103" name="Straight Arrow Connector 102">
              <a:extLst>
                <a:ext uri="{FF2B5EF4-FFF2-40B4-BE49-F238E27FC236}">
                  <a16:creationId xmlns:a16="http://schemas.microsoft.com/office/drawing/2014/main" id="{98DCDF88-1E4E-B6DB-9ACC-E7D219A0FFFB}"/>
                </a:ext>
              </a:extLst>
            </p:cNvPr>
            <p:cNvCxnSpPr>
              <a:cxnSpLocks/>
            </p:cNvCxnSpPr>
            <p:nvPr/>
          </p:nvCxnSpPr>
          <p:spPr bwMode="auto">
            <a:xfrm flipV="1">
              <a:off x="3260162" y="2868028"/>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Arrow Connector 103">
              <a:extLst>
                <a:ext uri="{FF2B5EF4-FFF2-40B4-BE49-F238E27FC236}">
                  <a16:creationId xmlns:a16="http://schemas.microsoft.com/office/drawing/2014/main" id="{93975C5E-4861-3E24-79EE-4C269C69058A}"/>
                </a:ext>
              </a:extLst>
            </p:cNvPr>
            <p:cNvCxnSpPr>
              <a:cxnSpLocks/>
            </p:cNvCxnSpPr>
            <p:nvPr/>
          </p:nvCxnSpPr>
          <p:spPr bwMode="auto">
            <a:xfrm flipV="1">
              <a:off x="1953128" y="3064059"/>
              <a:ext cx="1825286" cy="15811"/>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Straight Arrow Connector 104">
              <a:extLst>
                <a:ext uri="{FF2B5EF4-FFF2-40B4-BE49-F238E27FC236}">
                  <a16:creationId xmlns:a16="http://schemas.microsoft.com/office/drawing/2014/main" id="{3C9B2ED0-8C85-01EB-62FD-43524F6BDDEA}"/>
                </a:ext>
              </a:extLst>
            </p:cNvPr>
            <p:cNvCxnSpPr>
              <a:cxnSpLocks/>
            </p:cNvCxnSpPr>
            <p:nvPr/>
          </p:nvCxnSpPr>
          <p:spPr bwMode="auto">
            <a:xfrm flipV="1">
              <a:off x="3248130" y="2266950"/>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Straight Arrow Connector 105">
              <a:extLst>
                <a:ext uri="{FF2B5EF4-FFF2-40B4-BE49-F238E27FC236}">
                  <a16:creationId xmlns:a16="http://schemas.microsoft.com/office/drawing/2014/main" id="{DB32A3B7-123C-78BB-DBDB-83D57BAA2997}"/>
                </a:ext>
              </a:extLst>
            </p:cNvPr>
            <p:cNvCxnSpPr>
              <a:cxnSpLocks/>
            </p:cNvCxnSpPr>
            <p:nvPr/>
          </p:nvCxnSpPr>
          <p:spPr bwMode="auto">
            <a:xfrm flipV="1">
              <a:off x="3232082" y="1801228"/>
              <a:ext cx="0" cy="206464"/>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a:extLst>
                <a:ext uri="{FF2B5EF4-FFF2-40B4-BE49-F238E27FC236}">
                  <a16:creationId xmlns:a16="http://schemas.microsoft.com/office/drawing/2014/main" id="{50CFB311-7C1E-EBEF-5AB3-645D33CEA3B2}"/>
                </a:ext>
              </a:extLst>
            </p:cNvPr>
            <p:cNvCxnSpPr/>
            <p:nvPr/>
          </p:nvCxnSpPr>
          <p:spPr bwMode="auto">
            <a:xfrm>
              <a:off x="3572142" y="2210300"/>
              <a:ext cx="25696" cy="851218"/>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Straight Arrow Connector 107">
              <a:extLst>
                <a:ext uri="{FF2B5EF4-FFF2-40B4-BE49-F238E27FC236}">
                  <a16:creationId xmlns:a16="http://schemas.microsoft.com/office/drawing/2014/main" id="{C1BF02D1-32F2-2F19-C606-ABE40FD32884}"/>
                </a:ext>
              </a:extLst>
            </p:cNvPr>
            <p:cNvCxnSpPr>
              <a:cxnSpLocks/>
            </p:cNvCxnSpPr>
            <p:nvPr/>
          </p:nvCxnSpPr>
          <p:spPr bwMode="auto">
            <a:xfrm rot="16200000" flipV="1">
              <a:off x="3456032" y="2107068"/>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 name="Straight Arrow Connector 1">
              <a:extLst>
                <a:ext uri="{FF2B5EF4-FFF2-40B4-BE49-F238E27FC236}">
                  <a16:creationId xmlns:a16="http://schemas.microsoft.com/office/drawing/2014/main" id="{B2EAA7CC-9BDF-7FD2-A316-4AEFC08F961B}"/>
                </a:ext>
              </a:extLst>
            </p:cNvPr>
            <p:cNvCxnSpPr>
              <a:cxnSpLocks/>
            </p:cNvCxnSpPr>
            <p:nvPr/>
          </p:nvCxnSpPr>
          <p:spPr bwMode="auto">
            <a:xfrm flipV="1">
              <a:off x="2791328" y="1809750"/>
              <a:ext cx="0" cy="745832"/>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a:extLst>
                <a:ext uri="{FF2B5EF4-FFF2-40B4-BE49-F238E27FC236}">
                  <a16:creationId xmlns:a16="http://schemas.microsoft.com/office/drawing/2014/main" id="{57CFD806-9A0F-B4E1-EF74-A98C26A8E10C}"/>
                </a:ext>
              </a:extLst>
            </p:cNvPr>
            <p:cNvCxnSpPr>
              <a:cxnSpLocks/>
            </p:cNvCxnSpPr>
            <p:nvPr/>
          </p:nvCxnSpPr>
          <p:spPr bwMode="auto">
            <a:xfrm flipV="1">
              <a:off x="2395209" y="2857595"/>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a:extLst>
                <a:ext uri="{FF2B5EF4-FFF2-40B4-BE49-F238E27FC236}">
                  <a16:creationId xmlns:a16="http://schemas.microsoft.com/office/drawing/2014/main" id="{E8D1D048-4B01-96E0-5C89-1B179B9D09C1}"/>
                </a:ext>
              </a:extLst>
            </p:cNvPr>
            <p:cNvSpPr/>
            <p:nvPr/>
          </p:nvSpPr>
          <p:spPr bwMode="auto">
            <a:xfrm>
              <a:off x="2196255" y="2500223"/>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f</a:t>
              </a:r>
              <a:endParaRPr kumimoji="0" lang="en-US" b="0" i="0" u="none" strike="noStrike" cap="none" normalizeH="0" baseline="0" dirty="0">
                <a:ln>
                  <a:noFill/>
                </a:ln>
                <a:solidFill>
                  <a:schemeClr val="tx1"/>
                </a:solidFill>
                <a:effectLst/>
                <a:latin typeface="Tahoma" pitchFamily="34" charset="0"/>
              </a:endParaRPr>
            </a:p>
          </p:txBody>
        </p:sp>
        <p:cxnSp>
          <p:nvCxnSpPr>
            <p:cNvPr id="9" name="Straight Arrow Connector 8">
              <a:extLst>
                <a:ext uri="{FF2B5EF4-FFF2-40B4-BE49-F238E27FC236}">
                  <a16:creationId xmlns:a16="http://schemas.microsoft.com/office/drawing/2014/main" id="{A646CF36-A809-8ECE-1BFC-890EE9E29563}"/>
                </a:ext>
              </a:extLst>
            </p:cNvPr>
            <p:cNvCxnSpPr>
              <a:cxnSpLocks/>
            </p:cNvCxnSpPr>
            <p:nvPr/>
          </p:nvCxnSpPr>
          <p:spPr bwMode="auto">
            <a:xfrm flipV="1">
              <a:off x="2377909" y="1817966"/>
              <a:ext cx="0" cy="745832"/>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0">
              <a:extLst>
                <a:ext uri="{FF2B5EF4-FFF2-40B4-BE49-F238E27FC236}">
                  <a16:creationId xmlns:a16="http://schemas.microsoft.com/office/drawing/2014/main" id="{1D5B5B4A-7E6E-CB49-402B-C1F430AC815A}"/>
                </a:ext>
              </a:extLst>
            </p:cNvPr>
            <p:cNvSpPr/>
            <p:nvPr/>
          </p:nvSpPr>
          <p:spPr bwMode="auto">
            <a:xfrm>
              <a:off x="3756390" y="2766296"/>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0</a:t>
              </a:r>
              <a:endParaRPr kumimoji="0" lang="en-US" b="0" i="0" u="none" strike="noStrike" cap="none" normalizeH="0" baseline="0" dirty="0">
                <a:ln>
                  <a:noFill/>
                </a:ln>
                <a:solidFill>
                  <a:schemeClr val="tx1"/>
                </a:solidFill>
                <a:effectLst/>
                <a:latin typeface="Tahoma" pitchFamily="34" charset="0"/>
              </a:endParaRPr>
            </a:p>
          </p:txBody>
        </p:sp>
      </p:grpSp>
      <p:grpSp>
        <p:nvGrpSpPr>
          <p:cNvPr id="15" name="Group 14">
            <a:extLst>
              <a:ext uri="{FF2B5EF4-FFF2-40B4-BE49-F238E27FC236}">
                <a16:creationId xmlns:a16="http://schemas.microsoft.com/office/drawing/2014/main" id="{0242B901-21DE-9E93-C5D1-F0B4FBB39E88}"/>
              </a:ext>
            </a:extLst>
          </p:cNvPr>
          <p:cNvGrpSpPr/>
          <p:nvPr/>
        </p:nvGrpSpPr>
        <p:grpSpPr>
          <a:xfrm>
            <a:off x="460896" y="2065421"/>
            <a:ext cx="3953893" cy="1984504"/>
            <a:chOff x="1303907" y="1637058"/>
            <a:chExt cx="3953893" cy="1984504"/>
          </a:xfrm>
        </p:grpSpPr>
        <p:sp>
          <p:nvSpPr>
            <p:cNvPr id="16" name="Rectangle 15">
              <a:extLst>
                <a:ext uri="{FF2B5EF4-FFF2-40B4-BE49-F238E27FC236}">
                  <a16:creationId xmlns:a16="http://schemas.microsoft.com/office/drawing/2014/main" id="{27797999-CCF3-CE01-2D08-088D5E18C177}"/>
                </a:ext>
              </a:extLst>
            </p:cNvPr>
            <p:cNvSpPr/>
            <p:nvPr/>
          </p:nvSpPr>
          <p:spPr bwMode="auto">
            <a:xfrm>
              <a:off x="2106669" y="1690617"/>
              <a:ext cx="2338227" cy="1480515"/>
            </a:xfrm>
            <a:prstGeom prst="rect">
              <a:avLst/>
            </a:prstGeom>
            <a:solidFill>
              <a:schemeClr val="bg1">
                <a:lumMod val="95000"/>
              </a:schemeClr>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17" name="Straight Arrow Connector 16">
              <a:extLst>
                <a:ext uri="{FF2B5EF4-FFF2-40B4-BE49-F238E27FC236}">
                  <a16:creationId xmlns:a16="http://schemas.microsoft.com/office/drawing/2014/main" id="{B0856B55-597E-2CAF-6C5D-27608426FF93}"/>
                </a:ext>
              </a:extLst>
            </p:cNvPr>
            <p:cNvCxnSpPr>
              <a:cxnSpLocks/>
            </p:cNvCxnSpPr>
            <p:nvPr/>
          </p:nvCxnSpPr>
          <p:spPr bwMode="auto">
            <a:xfrm>
              <a:off x="4267200" y="3041226"/>
              <a:ext cx="464402" cy="1461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43F4C94F-D0CA-545B-5106-19293261FABA}"/>
                </a:ext>
              </a:extLst>
            </p:cNvPr>
            <p:cNvCxnSpPr>
              <a:endCxn id="27" idx="1"/>
            </p:cNvCxnSpPr>
            <p:nvPr/>
          </p:nvCxnSpPr>
          <p:spPr bwMode="auto">
            <a:xfrm flipV="1">
              <a:off x="1921535" y="1795850"/>
              <a:ext cx="2844407" cy="5378"/>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364BE36D-DBEF-54D7-5A58-1300F8B4F863}"/>
                </a:ext>
              </a:extLst>
            </p:cNvPr>
            <p:cNvCxnSpPr>
              <a:cxnSpLocks/>
            </p:cNvCxnSpPr>
            <p:nvPr/>
          </p:nvCxnSpPr>
          <p:spPr bwMode="auto">
            <a:xfrm flipV="1">
              <a:off x="3451367" y="3055843"/>
              <a:ext cx="14325" cy="291907"/>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B741AF6E-062F-3AED-232F-66ED3E0E9BDC}"/>
                </a:ext>
              </a:extLst>
            </p:cNvPr>
            <p:cNvCxnSpPr>
              <a:cxnSpLocks/>
            </p:cNvCxnSpPr>
            <p:nvPr/>
          </p:nvCxnSpPr>
          <p:spPr bwMode="auto">
            <a:xfrm flipV="1">
              <a:off x="2808628" y="2849379"/>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98B46FB8-44AD-BE44-7D1D-D0C2D2525E76}"/>
                </a:ext>
              </a:extLst>
            </p:cNvPr>
            <p:cNvCxnSpPr/>
            <p:nvPr/>
          </p:nvCxnSpPr>
          <p:spPr bwMode="auto">
            <a:xfrm>
              <a:off x="4267200" y="1803255"/>
              <a:ext cx="0" cy="1252588"/>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2">
              <a:extLst>
                <a:ext uri="{FF2B5EF4-FFF2-40B4-BE49-F238E27FC236}">
                  <a16:creationId xmlns:a16="http://schemas.microsoft.com/office/drawing/2014/main" id="{DB9E8FDA-C94D-9C50-970E-1F50F19BB7ED}"/>
                </a:ext>
              </a:extLst>
            </p:cNvPr>
            <p:cNvSpPr/>
            <p:nvPr/>
          </p:nvSpPr>
          <p:spPr bwMode="auto">
            <a:xfrm>
              <a:off x="3200400" y="3347750"/>
              <a:ext cx="521812" cy="273812"/>
            </a:xfrm>
            <a:prstGeom prst="rect">
              <a:avLst/>
            </a:prstGeom>
            <a:solidFill>
              <a:srgbClr val="CDF2FF"/>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X</a:t>
              </a:r>
              <a:r>
                <a:rPr kumimoji="0" lang="en-US" sz="1600" b="0" i="0" u="none" strike="noStrike" cap="none" normalizeH="0" baseline="30000" dirty="0">
                  <a:ln>
                    <a:noFill/>
                  </a:ln>
                  <a:solidFill>
                    <a:schemeClr val="tx1"/>
                  </a:solidFill>
                  <a:effectLst/>
                  <a:latin typeface="Tahoma" pitchFamily="34" charset="0"/>
                </a:rPr>
                <a:t>&lt;t&gt;</a:t>
              </a:r>
              <a:endParaRPr kumimoji="0" lang="en-US" sz="1600" b="0" i="0" u="none" strike="noStrike" cap="none" normalizeH="0" baseline="0" dirty="0">
                <a:ln>
                  <a:noFill/>
                </a:ln>
                <a:solidFill>
                  <a:schemeClr val="tx1"/>
                </a:solidFill>
                <a:effectLst/>
                <a:latin typeface="Tahoma" pitchFamily="34" charset="0"/>
              </a:endParaRPr>
            </a:p>
          </p:txBody>
        </p:sp>
        <p:sp>
          <p:nvSpPr>
            <p:cNvPr id="24" name="Rectangle 23">
              <a:extLst>
                <a:ext uri="{FF2B5EF4-FFF2-40B4-BE49-F238E27FC236}">
                  <a16:creationId xmlns:a16="http://schemas.microsoft.com/office/drawing/2014/main" id="{69DDA4D1-4DF3-CB31-8643-222D5D1CDBA3}"/>
                </a:ext>
              </a:extLst>
            </p:cNvPr>
            <p:cNvSpPr/>
            <p:nvPr/>
          </p:nvSpPr>
          <p:spPr bwMode="auto">
            <a:xfrm>
              <a:off x="2609674" y="2492007"/>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U</a:t>
              </a:r>
              <a:endParaRPr kumimoji="0" lang="en-US" b="0" i="0" u="none" strike="noStrike" cap="none" normalizeH="0" baseline="0" dirty="0">
                <a:ln>
                  <a:noFill/>
                </a:ln>
                <a:solidFill>
                  <a:schemeClr val="tx1"/>
                </a:solidFill>
                <a:effectLst/>
                <a:latin typeface="Tahoma" pitchFamily="34" charset="0"/>
              </a:endParaRPr>
            </a:p>
          </p:txBody>
        </p:sp>
        <p:sp>
          <p:nvSpPr>
            <p:cNvPr id="25" name="Rectangle 24">
              <a:extLst>
                <a:ext uri="{FF2B5EF4-FFF2-40B4-BE49-F238E27FC236}">
                  <a16:creationId xmlns:a16="http://schemas.microsoft.com/office/drawing/2014/main" id="{1456B370-948F-8442-8FC3-60A7F2FD392F}"/>
                </a:ext>
              </a:extLst>
            </p:cNvPr>
            <p:cNvSpPr/>
            <p:nvPr/>
          </p:nvSpPr>
          <p:spPr bwMode="auto">
            <a:xfrm>
              <a:off x="3048726" y="2492007"/>
              <a:ext cx="362071" cy="389061"/>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l-GR" dirty="0"/>
                <a:t>Γ</a:t>
              </a:r>
              <a:r>
                <a:rPr lang="en-US" baseline="-25000" dirty="0"/>
                <a:t>r</a:t>
              </a:r>
              <a:endParaRPr kumimoji="0" lang="en-US" b="0" i="0" u="none" strike="noStrike" cap="none" normalizeH="0" baseline="0" dirty="0">
                <a:ln>
                  <a:noFill/>
                </a:ln>
                <a:solidFill>
                  <a:schemeClr val="tx1"/>
                </a:solidFill>
                <a:effectLst/>
                <a:latin typeface="Tahoma" pitchFamily="34" charset="0"/>
              </a:endParaRPr>
            </a:p>
          </p:txBody>
        </p:sp>
        <p:sp>
          <p:nvSpPr>
            <p:cNvPr id="26" name="TextBox 25">
              <a:extLst>
                <a:ext uri="{FF2B5EF4-FFF2-40B4-BE49-F238E27FC236}">
                  <a16:creationId xmlns:a16="http://schemas.microsoft.com/office/drawing/2014/main" id="{BE155D2E-9564-052F-A6C9-D8A9003EA855}"/>
                </a:ext>
              </a:extLst>
            </p:cNvPr>
            <p:cNvSpPr txBox="1"/>
            <p:nvPr/>
          </p:nvSpPr>
          <p:spPr>
            <a:xfrm>
              <a:off x="2983832" y="2038350"/>
              <a:ext cx="491858" cy="276999"/>
            </a:xfrm>
            <a:prstGeom prst="rect">
              <a:avLst/>
            </a:prstGeom>
            <a:noFill/>
          </p:spPr>
          <p:txBody>
            <a:bodyPr wrap="square" lIns="0" tIns="0" rIns="0" bIns="0">
              <a:spAutoFit/>
            </a:bodyPr>
            <a:lstStyle/>
            <a:p>
              <a:pPr algn="ctr"/>
              <a:r>
                <a:rPr lang="en-US" dirty="0"/>
                <a:t>Č</a:t>
              </a:r>
              <a:r>
                <a:rPr lang="en-US" baseline="30000" dirty="0"/>
                <a:t>&lt;t&gt;</a:t>
              </a:r>
              <a:endParaRPr lang="en-US" dirty="0"/>
            </a:p>
          </p:txBody>
        </p:sp>
        <p:sp>
          <p:nvSpPr>
            <p:cNvPr id="27" name="TextBox 26">
              <a:extLst>
                <a:ext uri="{FF2B5EF4-FFF2-40B4-BE49-F238E27FC236}">
                  <a16:creationId xmlns:a16="http://schemas.microsoft.com/office/drawing/2014/main" id="{C2F82407-1EA8-AE12-27B8-F59000893064}"/>
                </a:ext>
              </a:extLst>
            </p:cNvPr>
            <p:cNvSpPr txBox="1"/>
            <p:nvPr/>
          </p:nvSpPr>
          <p:spPr>
            <a:xfrm>
              <a:off x="4765942" y="1657350"/>
              <a:ext cx="491858" cy="276999"/>
            </a:xfrm>
            <a:prstGeom prst="rect">
              <a:avLst/>
            </a:prstGeom>
            <a:noFill/>
          </p:spPr>
          <p:txBody>
            <a:bodyPr wrap="square" lIns="0" tIns="0" rIns="0" bIns="0">
              <a:spAutoFit/>
            </a:bodyPr>
            <a:lstStyle/>
            <a:p>
              <a:pPr algn="ctr"/>
              <a:r>
                <a:rPr lang="en-US" dirty="0"/>
                <a:t>C</a:t>
              </a:r>
              <a:r>
                <a:rPr lang="en-US" baseline="30000" dirty="0"/>
                <a:t>&lt;t&gt;</a:t>
              </a:r>
              <a:endParaRPr lang="en-US" dirty="0"/>
            </a:p>
          </p:txBody>
        </p:sp>
        <p:sp>
          <p:nvSpPr>
            <p:cNvPr id="28" name="TextBox 27">
              <a:extLst>
                <a:ext uri="{FF2B5EF4-FFF2-40B4-BE49-F238E27FC236}">
                  <a16:creationId xmlns:a16="http://schemas.microsoft.com/office/drawing/2014/main" id="{8B8A5DE9-1175-205C-6C75-C9EAAD0AE924}"/>
                </a:ext>
              </a:extLst>
            </p:cNvPr>
            <p:cNvSpPr txBox="1"/>
            <p:nvPr/>
          </p:nvSpPr>
          <p:spPr>
            <a:xfrm>
              <a:off x="1303907" y="1637058"/>
              <a:ext cx="633249" cy="276999"/>
            </a:xfrm>
            <a:prstGeom prst="rect">
              <a:avLst/>
            </a:prstGeom>
            <a:noFill/>
          </p:spPr>
          <p:txBody>
            <a:bodyPr wrap="square" lIns="0" tIns="0" rIns="0" bIns="0">
              <a:spAutoFit/>
            </a:bodyPr>
            <a:lstStyle/>
            <a:p>
              <a:pPr algn="ctr"/>
              <a:r>
                <a:rPr lang="en-US" dirty="0"/>
                <a:t>C</a:t>
              </a:r>
              <a:r>
                <a:rPr lang="en-US" baseline="30000" dirty="0"/>
                <a:t>&lt;t-1&gt;</a:t>
              </a:r>
              <a:endParaRPr lang="en-US" dirty="0"/>
            </a:p>
          </p:txBody>
        </p:sp>
        <p:sp>
          <p:nvSpPr>
            <p:cNvPr id="29" name="TextBox 28">
              <a:extLst>
                <a:ext uri="{FF2B5EF4-FFF2-40B4-BE49-F238E27FC236}">
                  <a16:creationId xmlns:a16="http://schemas.microsoft.com/office/drawing/2014/main" id="{9780FD4D-7900-C2C0-DE3C-B4F772C21FB2}"/>
                </a:ext>
              </a:extLst>
            </p:cNvPr>
            <p:cNvSpPr txBox="1"/>
            <p:nvPr/>
          </p:nvSpPr>
          <p:spPr>
            <a:xfrm>
              <a:off x="4765942" y="2894133"/>
              <a:ext cx="491858" cy="276999"/>
            </a:xfrm>
            <a:prstGeom prst="rect">
              <a:avLst/>
            </a:prstGeom>
            <a:noFill/>
          </p:spPr>
          <p:txBody>
            <a:bodyPr wrap="square" lIns="0" tIns="0" rIns="0" bIns="0">
              <a:spAutoFit/>
            </a:bodyPr>
            <a:lstStyle/>
            <a:p>
              <a:pPr algn="ctr"/>
              <a:r>
                <a:rPr lang="en-US" dirty="0"/>
                <a:t>A</a:t>
              </a:r>
              <a:r>
                <a:rPr lang="en-US" baseline="30000" dirty="0"/>
                <a:t>&lt;t&gt;</a:t>
              </a:r>
              <a:endParaRPr lang="en-US" dirty="0"/>
            </a:p>
          </p:txBody>
        </p:sp>
        <p:sp>
          <p:nvSpPr>
            <p:cNvPr id="30" name="TextBox 29">
              <a:extLst>
                <a:ext uri="{FF2B5EF4-FFF2-40B4-BE49-F238E27FC236}">
                  <a16:creationId xmlns:a16="http://schemas.microsoft.com/office/drawing/2014/main" id="{B6B19338-B9B2-4BE8-2D71-74CB8F4FA5A9}"/>
                </a:ext>
              </a:extLst>
            </p:cNvPr>
            <p:cNvSpPr txBox="1"/>
            <p:nvPr/>
          </p:nvSpPr>
          <p:spPr>
            <a:xfrm>
              <a:off x="1357732" y="2952611"/>
              <a:ext cx="633249" cy="276999"/>
            </a:xfrm>
            <a:prstGeom prst="rect">
              <a:avLst/>
            </a:prstGeom>
            <a:noFill/>
          </p:spPr>
          <p:txBody>
            <a:bodyPr wrap="square" lIns="0" tIns="0" rIns="0" bIns="0">
              <a:spAutoFit/>
            </a:bodyPr>
            <a:lstStyle/>
            <a:p>
              <a:pPr algn="ctr"/>
              <a:r>
                <a:rPr lang="en-US" dirty="0"/>
                <a:t>A</a:t>
              </a:r>
              <a:r>
                <a:rPr lang="en-US" baseline="30000" dirty="0"/>
                <a:t>&lt;t-1&gt;</a:t>
              </a:r>
              <a:endParaRPr lang="en-US" dirty="0"/>
            </a:p>
          </p:txBody>
        </p:sp>
        <p:cxnSp>
          <p:nvCxnSpPr>
            <p:cNvPr id="31" name="Straight Arrow Connector 30">
              <a:extLst>
                <a:ext uri="{FF2B5EF4-FFF2-40B4-BE49-F238E27FC236}">
                  <a16:creationId xmlns:a16="http://schemas.microsoft.com/office/drawing/2014/main" id="{0B0F36F4-FB70-6D50-840E-0E14B83BB7AF}"/>
                </a:ext>
              </a:extLst>
            </p:cNvPr>
            <p:cNvCxnSpPr>
              <a:cxnSpLocks/>
            </p:cNvCxnSpPr>
            <p:nvPr/>
          </p:nvCxnSpPr>
          <p:spPr bwMode="auto">
            <a:xfrm flipV="1">
              <a:off x="3260162" y="2868028"/>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3EA5F6BC-9396-9F61-3702-897AD8555857}"/>
                </a:ext>
              </a:extLst>
            </p:cNvPr>
            <p:cNvCxnSpPr>
              <a:cxnSpLocks/>
            </p:cNvCxnSpPr>
            <p:nvPr/>
          </p:nvCxnSpPr>
          <p:spPr bwMode="auto">
            <a:xfrm>
              <a:off x="1953128" y="3079870"/>
              <a:ext cx="1631862" cy="241"/>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a16="http://schemas.microsoft.com/office/drawing/2014/main" id="{86FC7CB2-11CD-7B3A-4D2C-4045511E20A6}"/>
                </a:ext>
              </a:extLst>
            </p:cNvPr>
            <p:cNvCxnSpPr>
              <a:cxnSpLocks/>
            </p:cNvCxnSpPr>
            <p:nvPr/>
          </p:nvCxnSpPr>
          <p:spPr bwMode="auto">
            <a:xfrm flipV="1">
              <a:off x="3248130" y="2266950"/>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a:extLst>
                <a:ext uri="{FF2B5EF4-FFF2-40B4-BE49-F238E27FC236}">
                  <a16:creationId xmlns:a16="http://schemas.microsoft.com/office/drawing/2014/main" id="{1BDA1CE0-54F1-E29E-EC3A-6AF2C8680BD6}"/>
                </a:ext>
              </a:extLst>
            </p:cNvPr>
            <p:cNvCxnSpPr>
              <a:cxnSpLocks/>
            </p:cNvCxnSpPr>
            <p:nvPr/>
          </p:nvCxnSpPr>
          <p:spPr bwMode="auto">
            <a:xfrm flipV="1">
              <a:off x="3232082" y="1801228"/>
              <a:ext cx="0" cy="206464"/>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a:extLst>
                <a:ext uri="{FF2B5EF4-FFF2-40B4-BE49-F238E27FC236}">
                  <a16:creationId xmlns:a16="http://schemas.microsoft.com/office/drawing/2014/main" id="{DD494074-CA67-E6D0-A447-D6204951C722}"/>
                </a:ext>
              </a:extLst>
            </p:cNvPr>
            <p:cNvCxnSpPr/>
            <p:nvPr/>
          </p:nvCxnSpPr>
          <p:spPr bwMode="auto">
            <a:xfrm>
              <a:off x="3572142" y="2210300"/>
              <a:ext cx="25696" cy="851218"/>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01016F9B-ED59-66AD-ECEA-8119BBC8D8BA}"/>
                </a:ext>
              </a:extLst>
            </p:cNvPr>
            <p:cNvCxnSpPr>
              <a:cxnSpLocks/>
            </p:cNvCxnSpPr>
            <p:nvPr/>
          </p:nvCxnSpPr>
          <p:spPr bwMode="auto">
            <a:xfrm rot="16200000" flipV="1">
              <a:off x="3456032" y="2107068"/>
              <a:ext cx="0" cy="206464"/>
            </a:xfrm>
            <a:prstGeom prst="straightConnector1">
              <a:avLst/>
            </a:prstGeom>
            <a:solidFill>
              <a:schemeClr val="accent1"/>
            </a:solidFill>
            <a:ln w="1905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25D3F0D0-839F-4B82-FF60-5E59F8CD5D57}"/>
                </a:ext>
              </a:extLst>
            </p:cNvPr>
            <p:cNvCxnSpPr>
              <a:cxnSpLocks/>
            </p:cNvCxnSpPr>
            <p:nvPr/>
          </p:nvCxnSpPr>
          <p:spPr bwMode="auto">
            <a:xfrm flipV="1">
              <a:off x="2791328" y="1809750"/>
              <a:ext cx="0" cy="745832"/>
            </a:xfrm>
            <a:prstGeom prst="straightConnector1">
              <a:avLst/>
            </a:prstGeom>
            <a:solidFill>
              <a:schemeClr val="accent1"/>
            </a:solidFill>
            <a:ln w="1905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TextBox 48">
            <a:extLst>
              <a:ext uri="{FF2B5EF4-FFF2-40B4-BE49-F238E27FC236}">
                <a16:creationId xmlns:a16="http://schemas.microsoft.com/office/drawing/2014/main" id="{B20F52EA-5B3A-90CD-A324-0A9FA13C03E3}"/>
              </a:ext>
            </a:extLst>
          </p:cNvPr>
          <p:cNvSpPr txBox="1"/>
          <p:nvPr/>
        </p:nvSpPr>
        <p:spPr>
          <a:xfrm>
            <a:off x="1906871" y="1342067"/>
            <a:ext cx="5330258" cy="369332"/>
          </a:xfrm>
          <a:prstGeom prst="rect">
            <a:avLst/>
          </a:prstGeom>
          <a:noFill/>
        </p:spPr>
        <p:txBody>
          <a:bodyPr wrap="square">
            <a:spAutoFit/>
          </a:bodyPr>
          <a:lstStyle/>
          <a:p>
            <a:pPr algn="ctr"/>
            <a:r>
              <a:rPr lang="en-US" dirty="0"/>
              <a:t>GRU 					LSTM</a:t>
            </a:r>
          </a:p>
        </p:txBody>
      </p:sp>
    </p:spTree>
    <p:extLst>
      <p:ext uri="{BB962C8B-B14F-4D97-AF65-F5344CB8AC3E}">
        <p14:creationId xmlns:p14="http://schemas.microsoft.com/office/powerpoint/2010/main" val="36191667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34500-EAA0-9248-65F4-98112F0F71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FCEA36-6DEE-CADB-5F82-48F51510B67B}"/>
              </a:ext>
            </a:extLst>
          </p:cNvPr>
          <p:cNvSpPr>
            <a:spLocks noGrp="1"/>
          </p:cNvSpPr>
          <p:nvPr>
            <p:ph type="ctrTitle"/>
          </p:nvPr>
        </p:nvSpPr>
        <p:spPr>
          <a:xfrm>
            <a:off x="1752600" y="3562350"/>
            <a:ext cx="6096000" cy="533400"/>
          </a:xfrm>
        </p:spPr>
        <p:txBody>
          <a:bodyPr/>
          <a:lstStyle/>
          <a:p>
            <a:pPr marL="2459038" indent="-2459038"/>
            <a:r>
              <a:rPr lang="en-US" dirty="0"/>
              <a:t>Chapter 20 – Language Model, LSTM, GRU</a:t>
            </a:r>
          </a:p>
        </p:txBody>
      </p:sp>
    </p:spTree>
    <p:extLst>
      <p:ext uri="{BB962C8B-B14F-4D97-AF65-F5344CB8AC3E}">
        <p14:creationId xmlns:p14="http://schemas.microsoft.com/office/powerpoint/2010/main" val="229157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74492-9090-4540-61AF-2D705F81C6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F0FA8-5535-C248-57E3-53E9C1FB1438}"/>
              </a:ext>
            </a:extLst>
          </p:cNvPr>
          <p:cNvSpPr>
            <a:spLocks noGrp="1"/>
          </p:cNvSpPr>
          <p:nvPr>
            <p:ph type="title"/>
          </p:nvPr>
        </p:nvSpPr>
        <p:spPr>
          <a:xfrm>
            <a:off x="1524000" y="285750"/>
            <a:ext cx="6592882" cy="490538"/>
          </a:xfrm>
        </p:spPr>
        <p:txBody>
          <a:bodyPr/>
          <a:lstStyle/>
          <a:p>
            <a:r>
              <a:rPr lang="en-US" dirty="0"/>
              <a:t>Training of a RNN Language Model</a:t>
            </a:r>
          </a:p>
        </p:txBody>
      </p:sp>
      <p:sp>
        <p:nvSpPr>
          <p:cNvPr id="3" name="Content Placeholder 2">
            <a:extLst>
              <a:ext uri="{FF2B5EF4-FFF2-40B4-BE49-F238E27FC236}">
                <a16:creationId xmlns:a16="http://schemas.microsoft.com/office/drawing/2014/main" id="{C2AEA31A-3050-5A1C-AD8B-466E630AF5AF}"/>
              </a:ext>
            </a:extLst>
          </p:cNvPr>
          <p:cNvSpPr>
            <a:spLocks noGrp="1"/>
          </p:cNvSpPr>
          <p:nvPr>
            <p:ph idx="1"/>
          </p:nvPr>
        </p:nvSpPr>
        <p:spPr>
          <a:xfrm>
            <a:off x="609598" y="916011"/>
            <a:ext cx="7772401" cy="490538"/>
          </a:xfrm>
        </p:spPr>
        <p:txBody>
          <a:bodyPr/>
          <a:lstStyle/>
          <a:p>
            <a:r>
              <a:rPr lang="en-US" dirty="0"/>
              <a:t>Training set: A large corpus (collection) of English text.</a:t>
            </a:r>
          </a:p>
          <a:p>
            <a:endParaRPr lang="en-US" dirty="0"/>
          </a:p>
        </p:txBody>
      </p:sp>
      <p:sp>
        <p:nvSpPr>
          <p:cNvPr id="6" name="AutoShape 2">
            <a:extLst>
              <a:ext uri="{FF2B5EF4-FFF2-40B4-BE49-F238E27FC236}">
                <a16:creationId xmlns:a16="http://schemas.microsoft.com/office/drawing/2014/main" id="{007936B2-1158-7DCC-DB7F-7942DAF55ED0}"/>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id="{53A37833-D138-D82B-0BBA-39602BE61950}"/>
              </a:ext>
            </a:extLst>
          </p:cNvPr>
          <p:cNvGrpSpPr/>
          <p:nvPr/>
        </p:nvGrpSpPr>
        <p:grpSpPr>
          <a:xfrm>
            <a:off x="215899" y="1524622"/>
            <a:ext cx="8794233" cy="1323439"/>
            <a:chOff x="279400" y="2097599"/>
            <a:chExt cx="8757074" cy="1323439"/>
          </a:xfrm>
        </p:grpSpPr>
        <p:sp>
          <p:nvSpPr>
            <p:cNvPr id="7" name="TextBox 6">
              <a:extLst>
                <a:ext uri="{FF2B5EF4-FFF2-40B4-BE49-F238E27FC236}">
                  <a16:creationId xmlns:a16="http://schemas.microsoft.com/office/drawing/2014/main" id="{47945F99-2998-46E2-5A26-99B1960BB21D}"/>
                </a:ext>
              </a:extLst>
            </p:cNvPr>
            <p:cNvSpPr txBox="1"/>
            <p:nvPr/>
          </p:nvSpPr>
          <p:spPr>
            <a:xfrm>
              <a:off x="279400" y="2097599"/>
              <a:ext cx="6858000" cy="1323439"/>
            </a:xfrm>
            <a:prstGeom prst="rect">
              <a:avLst/>
            </a:prstGeom>
            <a:noFill/>
            <a:ln>
              <a:noFill/>
            </a:ln>
          </p:spPr>
          <p:txBody>
            <a:bodyPr wrap="square">
              <a:spAutoFit/>
            </a:bodyPr>
            <a:lstStyle/>
            <a:p>
              <a:r>
                <a:rPr lang="en-US" sz="2000" dirty="0"/>
                <a:t>Sentence:</a:t>
              </a:r>
            </a:p>
            <a:p>
              <a:r>
                <a:rPr lang="en-US" sz="2000" dirty="0"/>
                <a:t> The rain   in   Spain stays mainly  in   the  plain.</a:t>
              </a:r>
            </a:p>
            <a:p>
              <a:r>
                <a:rPr lang="en-US" sz="2000" dirty="0"/>
                <a:t> y</a:t>
              </a:r>
              <a:r>
                <a:rPr lang="en-US" sz="2000" baseline="30000" dirty="0"/>
                <a:t>&lt;1&gt;</a:t>
              </a:r>
              <a:r>
                <a:rPr lang="en-US" sz="2000" dirty="0"/>
                <a:t> y</a:t>
              </a:r>
              <a:r>
                <a:rPr lang="en-US" sz="2000" baseline="30000" dirty="0"/>
                <a:t>&lt;2&gt;</a:t>
              </a:r>
              <a:r>
                <a:rPr lang="en-US" sz="2000" dirty="0"/>
                <a:t> y</a:t>
              </a:r>
              <a:r>
                <a:rPr lang="en-US" sz="2000" baseline="30000" dirty="0"/>
                <a:t>&lt;3&gt;</a:t>
              </a:r>
              <a:r>
                <a:rPr lang="en-US" sz="2000" dirty="0"/>
                <a:t>  y</a:t>
              </a:r>
              <a:r>
                <a:rPr lang="en-US" sz="2000" baseline="30000" dirty="0"/>
                <a:t>&lt;4&gt;</a:t>
              </a:r>
              <a:r>
                <a:rPr lang="en-US" sz="2000" dirty="0"/>
                <a:t>  y</a:t>
              </a:r>
              <a:r>
                <a:rPr lang="en-US" sz="2000" baseline="30000" dirty="0"/>
                <a:t>&lt;5&gt;</a:t>
              </a:r>
              <a:r>
                <a:rPr lang="en-US" sz="2000" dirty="0"/>
                <a:t>   y</a:t>
              </a:r>
              <a:r>
                <a:rPr lang="en-US" sz="2000" baseline="30000" dirty="0"/>
                <a:t>&lt;6&gt;</a:t>
              </a:r>
              <a:r>
                <a:rPr lang="en-US" sz="2000" dirty="0"/>
                <a:t>   y</a:t>
              </a:r>
              <a:r>
                <a:rPr lang="en-US" sz="2000" baseline="30000" dirty="0"/>
                <a:t>&lt;7&gt;</a:t>
              </a:r>
              <a:r>
                <a:rPr lang="en-US" sz="2000" dirty="0"/>
                <a:t> y</a:t>
              </a:r>
              <a:r>
                <a:rPr lang="en-US" sz="2000" baseline="30000" dirty="0"/>
                <a:t>&lt;8&gt;</a:t>
              </a:r>
              <a:r>
                <a:rPr lang="en-US" sz="2000" dirty="0"/>
                <a:t> y</a:t>
              </a:r>
              <a:r>
                <a:rPr lang="en-US" sz="2000" baseline="30000" dirty="0"/>
                <a:t>&lt;9&gt;</a:t>
              </a:r>
            </a:p>
            <a:p>
              <a:r>
                <a:rPr lang="en-US" sz="2000" baseline="30000" dirty="0"/>
                <a:t>                                                                                                    </a:t>
              </a:r>
              <a:r>
                <a:rPr lang="en-US" sz="2000" dirty="0">
                  <a:solidFill>
                    <a:srgbClr val="FF0000"/>
                  </a:solidFill>
                </a:rPr>
                <a:t>y</a:t>
              </a:r>
              <a:r>
                <a:rPr lang="en-US" sz="2000" baseline="30000" dirty="0">
                  <a:solidFill>
                    <a:srgbClr val="FF0000"/>
                  </a:solidFill>
                </a:rPr>
                <a:t>&lt;10&gt;</a:t>
              </a:r>
              <a:r>
                <a:rPr lang="en-US" sz="2000" dirty="0">
                  <a:solidFill>
                    <a:srgbClr val="FF0000"/>
                  </a:solidFill>
                </a:rPr>
                <a:t> </a:t>
              </a:r>
            </a:p>
          </p:txBody>
        </p:sp>
        <p:cxnSp>
          <p:nvCxnSpPr>
            <p:cNvPr id="5" name="Straight Arrow Connector 4">
              <a:extLst>
                <a:ext uri="{FF2B5EF4-FFF2-40B4-BE49-F238E27FC236}">
                  <a16:creationId xmlns:a16="http://schemas.microsoft.com/office/drawing/2014/main" id="{D54ECE38-DA79-DCE0-A315-5652AFEC9BCF}"/>
                </a:ext>
              </a:extLst>
            </p:cNvPr>
            <p:cNvCxnSpPr/>
            <p:nvPr/>
          </p:nvCxnSpPr>
          <p:spPr bwMode="auto">
            <a:xfrm flipV="1">
              <a:off x="5802923" y="2734419"/>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2CD51B58-EC9C-9A17-477A-AE1159E27041}"/>
                </a:ext>
              </a:extLst>
            </p:cNvPr>
            <p:cNvSpPr txBox="1"/>
            <p:nvPr/>
          </p:nvSpPr>
          <p:spPr>
            <a:xfrm>
              <a:off x="5814597" y="2682921"/>
              <a:ext cx="3221877" cy="369332"/>
            </a:xfrm>
            <a:prstGeom prst="rect">
              <a:avLst/>
            </a:prstGeom>
            <a:noFill/>
          </p:spPr>
          <p:txBody>
            <a:bodyPr wrap="square">
              <a:spAutoFit/>
            </a:bodyPr>
            <a:lstStyle/>
            <a:p>
              <a:r>
                <a:rPr lang="en-US" sz="1800" dirty="0">
                  <a:solidFill>
                    <a:srgbClr val="FF0000"/>
                  </a:solidFill>
                </a:rPr>
                <a:t>&lt;EOS&gt; tag “end of sentence”</a:t>
              </a:r>
              <a:endParaRPr lang="en-US" dirty="0"/>
            </a:p>
          </p:txBody>
        </p:sp>
      </p:grpSp>
      <p:grpSp>
        <p:nvGrpSpPr>
          <p:cNvPr id="17" name="Group 16">
            <a:extLst>
              <a:ext uri="{FF2B5EF4-FFF2-40B4-BE49-F238E27FC236}">
                <a16:creationId xmlns:a16="http://schemas.microsoft.com/office/drawing/2014/main" id="{2143FCB1-22C7-3EBD-54A9-2C7361DDA02C}"/>
              </a:ext>
            </a:extLst>
          </p:cNvPr>
          <p:cNvGrpSpPr/>
          <p:nvPr/>
        </p:nvGrpSpPr>
        <p:grpSpPr>
          <a:xfrm>
            <a:off x="215899" y="2980789"/>
            <a:ext cx="8559800" cy="1631216"/>
            <a:chOff x="215899" y="2980789"/>
            <a:chExt cx="8559800" cy="1631216"/>
          </a:xfrm>
        </p:grpSpPr>
        <p:sp>
          <p:nvSpPr>
            <p:cNvPr id="12" name="TextBox 11">
              <a:extLst>
                <a:ext uri="{FF2B5EF4-FFF2-40B4-BE49-F238E27FC236}">
                  <a16:creationId xmlns:a16="http://schemas.microsoft.com/office/drawing/2014/main" id="{0103CE17-8167-2FAB-3260-CF5E2CEFBE07}"/>
                </a:ext>
              </a:extLst>
            </p:cNvPr>
            <p:cNvSpPr txBox="1"/>
            <p:nvPr/>
          </p:nvSpPr>
          <p:spPr>
            <a:xfrm>
              <a:off x="215899" y="2980789"/>
              <a:ext cx="8559800" cy="1631216"/>
            </a:xfrm>
            <a:prstGeom prst="rect">
              <a:avLst/>
            </a:prstGeom>
            <a:noFill/>
            <a:ln>
              <a:noFill/>
            </a:ln>
          </p:spPr>
          <p:txBody>
            <a:bodyPr wrap="square">
              <a:spAutoFit/>
            </a:bodyPr>
            <a:lstStyle/>
            <a:p>
              <a:r>
                <a:rPr lang="en-US" sz="2000" dirty="0"/>
                <a:t>Sentence:</a:t>
              </a:r>
            </a:p>
            <a:p>
              <a:r>
                <a:rPr lang="en-US" sz="2000" dirty="0"/>
                <a:t>   A  nice </a:t>
              </a:r>
              <a:r>
                <a:rPr lang="en-US" sz="2000" dirty="0" err="1"/>
                <a:t>schmuk</a:t>
              </a:r>
              <a:r>
                <a:rPr lang="en-US" sz="2000" dirty="0"/>
                <a:t> hangs on   his  neck.</a:t>
              </a:r>
            </a:p>
            <a:p>
              <a:r>
                <a:rPr lang="en-US" sz="2000" dirty="0"/>
                <a:t> y</a:t>
              </a:r>
              <a:r>
                <a:rPr lang="en-US" sz="2000" baseline="30000" dirty="0"/>
                <a:t>&lt;1&gt;</a:t>
              </a:r>
              <a:r>
                <a:rPr lang="en-US" sz="2000" dirty="0"/>
                <a:t> y</a:t>
              </a:r>
              <a:r>
                <a:rPr lang="en-US" sz="2000" baseline="30000" dirty="0"/>
                <a:t>&lt;2&gt; </a:t>
              </a:r>
              <a:r>
                <a:rPr lang="en-US" sz="2000" dirty="0"/>
                <a:t>             y</a:t>
              </a:r>
              <a:r>
                <a:rPr lang="en-US" sz="2000" baseline="30000" dirty="0"/>
                <a:t>&lt;4&gt;</a:t>
              </a:r>
              <a:r>
                <a:rPr lang="en-US" sz="2000" dirty="0"/>
                <a:t> y</a:t>
              </a:r>
              <a:r>
                <a:rPr lang="en-US" sz="2000" baseline="30000" dirty="0"/>
                <a:t>&lt;5&gt;</a:t>
              </a:r>
              <a:r>
                <a:rPr lang="en-US" sz="2000" dirty="0"/>
                <a:t> y</a:t>
              </a:r>
              <a:r>
                <a:rPr lang="en-US" sz="2000" baseline="30000" dirty="0"/>
                <a:t>&lt;6&gt;</a:t>
              </a:r>
              <a:r>
                <a:rPr lang="en-US" sz="2000" dirty="0"/>
                <a:t> y</a:t>
              </a:r>
              <a:r>
                <a:rPr lang="en-US" sz="2000" baseline="30000" dirty="0"/>
                <a:t>&lt;7&gt;</a:t>
              </a:r>
            </a:p>
            <a:p>
              <a:r>
                <a:rPr lang="en-US" sz="2000" dirty="0">
                  <a:solidFill>
                    <a:srgbClr val="FF0000"/>
                  </a:solidFill>
                </a:rPr>
                <a:t>                y</a:t>
              </a:r>
              <a:r>
                <a:rPr lang="en-US" sz="2000" baseline="30000" dirty="0">
                  <a:solidFill>
                    <a:srgbClr val="FF0000"/>
                  </a:solidFill>
                </a:rPr>
                <a:t>&lt;3&gt;</a:t>
              </a:r>
              <a:r>
                <a:rPr lang="en-US" sz="2000" dirty="0">
                  <a:solidFill>
                    <a:srgbClr val="FF0000"/>
                  </a:solidFill>
                </a:rPr>
                <a:t>                               y</a:t>
              </a:r>
              <a:r>
                <a:rPr lang="en-US" sz="2000" baseline="30000" dirty="0">
                  <a:solidFill>
                    <a:srgbClr val="FF0000"/>
                  </a:solidFill>
                </a:rPr>
                <a:t>&lt;8&gt; </a:t>
              </a:r>
              <a:r>
                <a:rPr lang="en-US" sz="2000" dirty="0">
                  <a:solidFill>
                    <a:srgbClr val="FF0000"/>
                  </a:solidFill>
                </a:rPr>
                <a:t>&lt;EOS&gt; tag “end of sentence”</a:t>
              </a:r>
              <a:endParaRPr lang="en-US" sz="2000" dirty="0"/>
            </a:p>
            <a:p>
              <a:r>
                <a:rPr lang="en-US" sz="2000" dirty="0">
                  <a:solidFill>
                    <a:srgbClr val="FF0000"/>
                  </a:solidFill>
                </a:rPr>
                <a:t>              &lt;UNK&gt; tag “unknown word”</a:t>
              </a:r>
            </a:p>
          </p:txBody>
        </p:sp>
        <p:cxnSp>
          <p:nvCxnSpPr>
            <p:cNvPr id="13" name="Straight Arrow Connector 12">
              <a:extLst>
                <a:ext uri="{FF2B5EF4-FFF2-40B4-BE49-F238E27FC236}">
                  <a16:creationId xmlns:a16="http://schemas.microsoft.com/office/drawing/2014/main" id="{3C1CA649-B8D9-F41A-23AC-8CA240693048}"/>
                </a:ext>
              </a:extLst>
            </p:cNvPr>
            <p:cNvCxnSpPr/>
            <p:nvPr/>
          </p:nvCxnSpPr>
          <p:spPr bwMode="auto">
            <a:xfrm flipV="1">
              <a:off x="1770185" y="3638550"/>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5" name="Straight Arrow Connector 14">
            <a:extLst>
              <a:ext uri="{FF2B5EF4-FFF2-40B4-BE49-F238E27FC236}">
                <a16:creationId xmlns:a16="http://schemas.microsoft.com/office/drawing/2014/main" id="{CF4FA5B6-894B-FE32-EEC9-EE99302AB588}"/>
              </a:ext>
            </a:extLst>
          </p:cNvPr>
          <p:cNvCxnSpPr/>
          <p:nvPr/>
        </p:nvCxnSpPr>
        <p:spPr bwMode="auto">
          <a:xfrm flipV="1">
            <a:off x="4671646" y="3835380"/>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58136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71F46-3DD0-9CB5-2B4E-D95627FBB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8649AE-13D5-F417-EFFB-B76714D192A1}"/>
              </a:ext>
            </a:extLst>
          </p:cNvPr>
          <p:cNvSpPr>
            <a:spLocks noGrp="1"/>
          </p:cNvSpPr>
          <p:nvPr>
            <p:ph type="title"/>
          </p:nvPr>
        </p:nvSpPr>
        <p:spPr/>
        <p:txBody>
          <a:bodyPr/>
          <a:lstStyle/>
          <a:p>
            <a:r>
              <a:rPr lang="en-US" dirty="0"/>
              <a:t>Training of a RNN Language Model</a:t>
            </a:r>
          </a:p>
        </p:txBody>
      </p:sp>
      <p:sp>
        <p:nvSpPr>
          <p:cNvPr id="6" name="AutoShape 2">
            <a:extLst>
              <a:ext uri="{FF2B5EF4-FFF2-40B4-BE49-F238E27FC236}">
                <a16:creationId xmlns:a16="http://schemas.microsoft.com/office/drawing/2014/main" id="{B3AE51D9-4564-4E3A-9976-3399F266AEAC}"/>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FFA14F20-7849-38CC-CE25-ECA913A1CD43}"/>
              </a:ext>
            </a:extLst>
          </p:cNvPr>
          <p:cNvGrpSpPr/>
          <p:nvPr/>
        </p:nvGrpSpPr>
        <p:grpSpPr>
          <a:xfrm>
            <a:off x="239392" y="766926"/>
            <a:ext cx="6650677" cy="646331"/>
            <a:chOff x="233767" y="3108032"/>
            <a:chExt cx="6650677" cy="646331"/>
          </a:xfrm>
        </p:grpSpPr>
        <p:sp>
          <p:nvSpPr>
            <p:cNvPr id="12" name="TextBox 11">
              <a:extLst>
                <a:ext uri="{FF2B5EF4-FFF2-40B4-BE49-F238E27FC236}">
                  <a16:creationId xmlns:a16="http://schemas.microsoft.com/office/drawing/2014/main" id="{960FF3A8-3E88-D503-DBA4-29EA574D750A}"/>
                </a:ext>
              </a:extLst>
            </p:cNvPr>
            <p:cNvSpPr txBox="1"/>
            <p:nvPr/>
          </p:nvSpPr>
          <p:spPr>
            <a:xfrm>
              <a:off x="233767" y="3108032"/>
              <a:ext cx="6650677" cy="646331"/>
            </a:xfrm>
            <a:prstGeom prst="rect">
              <a:avLst/>
            </a:prstGeom>
            <a:noFill/>
            <a:ln>
              <a:noFill/>
            </a:ln>
          </p:spPr>
          <p:txBody>
            <a:bodyPr wrap="square">
              <a:spAutoFit/>
            </a:bodyPr>
            <a:lstStyle/>
            <a:p>
              <a:r>
                <a:rPr lang="en-US" dirty="0"/>
                <a:t>Sentence: The  vase was nicely painted.</a:t>
              </a:r>
              <a:r>
                <a:rPr lang="en-US" dirty="0">
                  <a:solidFill>
                    <a:srgbClr val="FF0000"/>
                  </a:solidFill>
                </a:rPr>
                <a:t>     &lt;EOS&gt;</a:t>
              </a:r>
              <a:endParaRPr lang="en-US" dirty="0"/>
            </a:p>
            <a:p>
              <a:r>
                <a:rPr lang="en-US" dirty="0">
                  <a:solidFill>
                    <a:srgbClr val="FF0000"/>
                  </a:solidFill>
                </a:rPr>
                <a:t>               </a:t>
              </a:r>
              <a:r>
                <a:rPr lang="en-US" sz="1800" dirty="0"/>
                <a:t>Y</a:t>
              </a:r>
              <a:r>
                <a:rPr lang="en-US" sz="1800" baseline="30000" dirty="0"/>
                <a:t>&lt;1&gt;</a:t>
              </a:r>
              <a:r>
                <a:rPr lang="en-US" dirty="0">
                  <a:solidFill>
                    <a:srgbClr val="FF0000"/>
                  </a:solidFill>
                </a:rPr>
                <a:t> </a:t>
              </a:r>
              <a:r>
                <a:rPr lang="en-US" sz="1800" dirty="0"/>
                <a:t>Y</a:t>
              </a:r>
              <a:r>
                <a:rPr lang="en-US" sz="1800" baseline="30000" dirty="0"/>
                <a:t>&lt;2&gt;</a:t>
              </a:r>
              <a:r>
                <a:rPr lang="en-US" dirty="0">
                  <a:solidFill>
                    <a:srgbClr val="FF0000"/>
                  </a:solidFill>
                </a:rPr>
                <a:t>  </a:t>
              </a:r>
              <a:r>
                <a:rPr lang="en-US" sz="1800" dirty="0"/>
                <a:t>Y</a:t>
              </a:r>
              <a:r>
                <a:rPr lang="en-US" sz="1800" baseline="30000" dirty="0"/>
                <a:t>&lt;3&gt;</a:t>
              </a:r>
              <a:r>
                <a:rPr lang="en-US" dirty="0">
                  <a:solidFill>
                    <a:srgbClr val="FF0000"/>
                  </a:solidFill>
                </a:rPr>
                <a:t> </a:t>
              </a:r>
              <a:r>
                <a:rPr lang="en-US" sz="1800" dirty="0"/>
                <a:t>Y</a:t>
              </a:r>
              <a:r>
                <a:rPr lang="en-US" sz="1800" baseline="30000" dirty="0"/>
                <a:t>&lt;4&gt;</a:t>
              </a:r>
              <a:r>
                <a:rPr lang="en-US" dirty="0">
                  <a:solidFill>
                    <a:srgbClr val="FF0000"/>
                  </a:solidFill>
                </a:rPr>
                <a:t>  </a:t>
              </a:r>
              <a:r>
                <a:rPr lang="en-US" sz="1800" dirty="0"/>
                <a:t>Y</a:t>
              </a:r>
              <a:r>
                <a:rPr lang="en-US" sz="1800" baseline="30000" dirty="0"/>
                <a:t>&lt;5&gt;</a:t>
              </a:r>
              <a:r>
                <a:rPr lang="en-US" dirty="0">
                  <a:solidFill>
                    <a:srgbClr val="FF0000"/>
                  </a:solidFill>
                </a:rPr>
                <a:t>      </a:t>
              </a:r>
              <a:r>
                <a:rPr lang="en-US" sz="1800" dirty="0"/>
                <a:t>Y</a:t>
              </a:r>
              <a:r>
                <a:rPr lang="en-US" sz="1800" baseline="30000" dirty="0"/>
                <a:t>&lt;6&gt;</a:t>
              </a:r>
              <a:r>
                <a:rPr lang="en-US" dirty="0">
                  <a:solidFill>
                    <a:srgbClr val="FF0000"/>
                  </a:solidFill>
                </a:rPr>
                <a:t> </a:t>
              </a:r>
              <a:r>
                <a:rPr lang="en-US" sz="1800" dirty="0"/>
                <a:t>Y</a:t>
              </a:r>
              <a:r>
                <a:rPr lang="en-US" sz="1800" baseline="30000" dirty="0"/>
                <a:t>&lt;7&gt;</a:t>
              </a:r>
            </a:p>
          </p:txBody>
        </p:sp>
        <p:cxnSp>
          <p:nvCxnSpPr>
            <p:cNvPr id="13" name="Straight Arrow Connector 12">
              <a:extLst>
                <a:ext uri="{FF2B5EF4-FFF2-40B4-BE49-F238E27FC236}">
                  <a16:creationId xmlns:a16="http://schemas.microsoft.com/office/drawing/2014/main" id="{42737AF9-55CF-3421-8C05-71C79D8C523F}"/>
                </a:ext>
              </a:extLst>
            </p:cNvPr>
            <p:cNvCxnSpPr/>
            <p:nvPr/>
          </p:nvCxnSpPr>
          <p:spPr bwMode="auto">
            <a:xfrm flipV="1">
              <a:off x="4345802" y="3392252"/>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1" name="TextBox 240">
            <a:extLst>
              <a:ext uri="{FF2B5EF4-FFF2-40B4-BE49-F238E27FC236}">
                <a16:creationId xmlns:a16="http://schemas.microsoft.com/office/drawing/2014/main" id="{CCDD318F-FEDF-B896-CAC5-6017880CBEE9}"/>
              </a:ext>
            </a:extLst>
          </p:cNvPr>
          <p:cNvSpPr txBox="1"/>
          <p:nvPr/>
        </p:nvSpPr>
        <p:spPr>
          <a:xfrm>
            <a:off x="7288397" y="689497"/>
            <a:ext cx="1718485" cy="923330"/>
          </a:xfrm>
          <a:prstGeom prst="rect">
            <a:avLst/>
          </a:prstGeom>
          <a:noFill/>
          <a:ln>
            <a:solidFill>
              <a:schemeClr val="tx1"/>
            </a:solidFill>
          </a:ln>
        </p:spPr>
        <p:txBody>
          <a:bodyPr wrap="square" rIns="0">
            <a:spAutoFit/>
          </a:bodyPr>
          <a:lstStyle/>
          <a:p>
            <a:r>
              <a:rPr lang="en-US" dirty="0"/>
              <a:t>Suppose the language has 150,000 words.</a:t>
            </a:r>
            <a:endParaRPr lang="en-US" dirty="0">
              <a:solidFill>
                <a:srgbClr val="FF0000"/>
              </a:solidFill>
            </a:endParaRPr>
          </a:p>
        </p:txBody>
      </p:sp>
      <p:grpSp>
        <p:nvGrpSpPr>
          <p:cNvPr id="14" name="Group 13">
            <a:extLst>
              <a:ext uri="{FF2B5EF4-FFF2-40B4-BE49-F238E27FC236}">
                <a16:creationId xmlns:a16="http://schemas.microsoft.com/office/drawing/2014/main" id="{29BE07DF-FC4F-BDEE-D163-22A4B4D901C7}"/>
              </a:ext>
            </a:extLst>
          </p:cNvPr>
          <p:cNvGrpSpPr/>
          <p:nvPr/>
        </p:nvGrpSpPr>
        <p:grpSpPr>
          <a:xfrm>
            <a:off x="174876" y="1557713"/>
            <a:ext cx="8781546" cy="3315487"/>
            <a:chOff x="174876" y="1557713"/>
            <a:chExt cx="8781546" cy="3315487"/>
          </a:xfrm>
        </p:grpSpPr>
        <p:sp>
          <p:nvSpPr>
            <p:cNvPr id="114" name="TextBox 113">
              <a:extLst>
                <a:ext uri="{FF2B5EF4-FFF2-40B4-BE49-F238E27FC236}">
                  <a16:creationId xmlns:a16="http://schemas.microsoft.com/office/drawing/2014/main" id="{66DCA938-8E62-369C-D7EB-A18CFF4DDE22}"/>
                </a:ext>
              </a:extLst>
            </p:cNvPr>
            <p:cNvSpPr txBox="1"/>
            <p:nvPr/>
          </p:nvSpPr>
          <p:spPr>
            <a:xfrm>
              <a:off x="1071430" y="4503868"/>
              <a:ext cx="7615369" cy="369332"/>
            </a:xfrm>
            <a:prstGeom prst="rect">
              <a:avLst/>
            </a:prstGeom>
            <a:noFill/>
          </p:spPr>
          <p:txBody>
            <a:bodyPr wrap="square">
              <a:spAutoFit/>
            </a:bodyPr>
            <a:lstStyle/>
            <a:p>
              <a:r>
                <a:rPr lang="en-US" sz="1800" dirty="0"/>
                <a:t>The         vase         was        nicely      painted           .           </a:t>
              </a:r>
              <a:r>
                <a:rPr lang="en-US" sz="1800" dirty="0">
                  <a:solidFill>
                    <a:srgbClr val="FF0000"/>
                  </a:solidFill>
                </a:rPr>
                <a:t>&lt;EOS&gt;</a:t>
              </a:r>
              <a:endParaRPr lang="en-US" dirty="0">
                <a:solidFill>
                  <a:srgbClr val="FF0000"/>
                </a:solidFill>
              </a:endParaRPr>
            </a:p>
          </p:txBody>
        </p:sp>
        <p:grpSp>
          <p:nvGrpSpPr>
            <p:cNvPr id="5" name="Group 4">
              <a:extLst>
                <a:ext uri="{FF2B5EF4-FFF2-40B4-BE49-F238E27FC236}">
                  <a16:creationId xmlns:a16="http://schemas.microsoft.com/office/drawing/2014/main" id="{3826EA2B-18A0-CABA-BB39-05B0E66672DA}"/>
                </a:ext>
              </a:extLst>
            </p:cNvPr>
            <p:cNvGrpSpPr/>
            <p:nvPr/>
          </p:nvGrpSpPr>
          <p:grpSpPr>
            <a:xfrm>
              <a:off x="1593207" y="2223842"/>
              <a:ext cx="1306468" cy="2293244"/>
              <a:chOff x="2940103" y="1799836"/>
              <a:chExt cx="1766685" cy="2951340"/>
            </a:xfrm>
          </p:grpSpPr>
          <p:grpSp>
            <p:nvGrpSpPr>
              <p:cNvPr id="113" name="Group 112">
                <a:extLst>
                  <a:ext uri="{FF2B5EF4-FFF2-40B4-BE49-F238E27FC236}">
                    <a16:creationId xmlns:a16="http://schemas.microsoft.com/office/drawing/2014/main" id="{888967F0-9DF0-3AAC-0561-D394E0B93DC4}"/>
                  </a:ext>
                </a:extLst>
              </p:cNvPr>
              <p:cNvGrpSpPr/>
              <p:nvPr/>
            </p:nvGrpSpPr>
            <p:grpSpPr>
              <a:xfrm>
                <a:off x="2940103" y="2497849"/>
                <a:ext cx="1306630" cy="1494612"/>
                <a:chOff x="2940103" y="2497849"/>
                <a:chExt cx="1306630" cy="1494612"/>
              </a:xfrm>
            </p:grpSpPr>
            <p:grpSp>
              <p:nvGrpSpPr>
                <p:cNvPr id="121" name="Group 120">
                  <a:extLst>
                    <a:ext uri="{FF2B5EF4-FFF2-40B4-BE49-F238E27FC236}">
                      <a16:creationId xmlns:a16="http://schemas.microsoft.com/office/drawing/2014/main" id="{43FE6F0B-FD6F-3696-6ED6-D685A7DADDB5}"/>
                    </a:ext>
                  </a:extLst>
                </p:cNvPr>
                <p:cNvGrpSpPr/>
                <p:nvPr/>
              </p:nvGrpSpPr>
              <p:grpSpPr>
                <a:xfrm>
                  <a:off x="3837024" y="2497849"/>
                  <a:ext cx="409709" cy="1494612"/>
                  <a:chOff x="6201526" y="1646074"/>
                  <a:chExt cx="206422" cy="846521"/>
                </a:xfrm>
              </p:grpSpPr>
              <p:sp>
                <p:nvSpPr>
                  <p:cNvPr id="123" name="Rectangle 122">
                    <a:extLst>
                      <a:ext uri="{FF2B5EF4-FFF2-40B4-BE49-F238E27FC236}">
                        <a16:creationId xmlns:a16="http://schemas.microsoft.com/office/drawing/2014/main" id="{9E72E096-8558-E1E6-48BE-2CF9FED6FF14}"/>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24" name="Oval 123">
                    <a:extLst>
                      <a:ext uri="{FF2B5EF4-FFF2-40B4-BE49-F238E27FC236}">
                        <a16:creationId xmlns:a16="http://schemas.microsoft.com/office/drawing/2014/main" id="{199C892D-D24D-934F-8F56-6C5435338DF3}"/>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5" name="Oval 124">
                    <a:extLst>
                      <a:ext uri="{FF2B5EF4-FFF2-40B4-BE49-F238E27FC236}">
                        <a16:creationId xmlns:a16="http://schemas.microsoft.com/office/drawing/2014/main" id="{5487C824-454E-20DD-6FE2-805EC970E09A}"/>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6" name="Oval 125">
                    <a:extLst>
                      <a:ext uri="{FF2B5EF4-FFF2-40B4-BE49-F238E27FC236}">
                        <a16:creationId xmlns:a16="http://schemas.microsoft.com/office/drawing/2014/main" id="{8679420F-9073-CCEF-5F94-C1BCF7DA903E}"/>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7" name="Oval 126">
                    <a:extLst>
                      <a:ext uri="{FF2B5EF4-FFF2-40B4-BE49-F238E27FC236}">
                        <a16:creationId xmlns:a16="http://schemas.microsoft.com/office/drawing/2014/main" id="{196A4D99-20F8-7754-B374-6A1CAAC8050E}"/>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8" name="TextBox 127">
                    <a:extLst>
                      <a:ext uri="{FF2B5EF4-FFF2-40B4-BE49-F238E27FC236}">
                        <a16:creationId xmlns:a16="http://schemas.microsoft.com/office/drawing/2014/main" id="{1500691F-B8B2-2CB0-9DFA-F0170385ED26}"/>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22" name="Straight Arrow Connector 121">
                  <a:extLst>
                    <a:ext uri="{FF2B5EF4-FFF2-40B4-BE49-F238E27FC236}">
                      <a16:creationId xmlns:a16="http://schemas.microsoft.com/office/drawing/2014/main" id="{3D1082F9-B34A-AB1E-8454-F242680E4CB2}"/>
                    </a:ext>
                  </a:extLst>
                </p:cNvPr>
                <p:cNvCxnSpPr/>
                <p:nvPr/>
              </p:nvCxnSpPr>
              <p:spPr bwMode="auto">
                <a:xfrm>
                  <a:off x="2940103" y="3141316"/>
                  <a:ext cx="834398"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 name="TextBox 114">
                <a:extLst>
                  <a:ext uri="{FF2B5EF4-FFF2-40B4-BE49-F238E27FC236}">
                    <a16:creationId xmlns:a16="http://schemas.microsoft.com/office/drawing/2014/main" id="{81035057-96C2-5DD5-63FA-879FA1FDCF07}"/>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&lt;1&gt;</a:t>
                </a:r>
              </a:p>
            </p:txBody>
          </p:sp>
          <p:sp>
            <p:nvSpPr>
              <p:cNvPr id="117" name="TextBox 116">
                <a:extLst>
                  <a:ext uri="{FF2B5EF4-FFF2-40B4-BE49-F238E27FC236}">
                    <a16:creationId xmlns:a16="http://schemas.microsoft.com/office/drawing/2014/main" id="{9C75D3DB-92D9-6FFF-D851-090F2C086FA2}"/>
                  </a:ext>
                </a:extLst>
              </p:cNvPr>
              <p:cNvSpPr txBox="1"/>
              <p:nvPr/>
            </p:nvSpPr>
            <p:spPr>
              <a:xfrm>
                <a:off x="3696861" y="1799836"/>
                <a:ext cx="685164" cy="382597"/>
              </a:xfrm>
              <a:prstGeom prst="rect">
                <a:avLst/>
              </a:prstGeom>
              <a:noFill/>
              <a:ln w="12700">
                <a:solidFill>
                  <a:schemeClr val="tx1"/>
                </a:solidFill>
              </a:ln>
            </p:spPr>
            <p:txBody>
              <a:bodyPr wrap="square" lIns="0" tIns="45720" rIns="0" bIns="34290" rtlCol="0">
                <a:spAutoFit/>
              </a:bodyPr>
              <a:lstStyle/>
              <a:p>
                <a:pPr algn="ctr"/>
                <a:r>
                  <a:rPr lang="en-US" sz="1600" dirty="0"/>
                  <a:t>Ŷ</a:t>
                </a:r>
                <a:r>
                  <a:rPr lang="en-US" sz="1600" baseline="30000" dirty="0"/>
                  <a:t>&lt;2&gt;</a:t>
                </a:r>
              </a:p>
            </p:txBody>
          </p:sp>
          <p:sp>
            <p:nvSpPr>
              <p:cNvPr id="118" name="TextBox 117">
                <a:extLst>
                  <a:ext uri="{FF2B5EF4-FFF2-40B4-BE49-F238E27FC236}">
                    <a16:creationId xmlns:a16="http://schemas.microsoft.com/office/drawing/2014/main" id="{A7EE9DBF-9761-26D4-DE1F-D3AB2A7CEF78}"/>
                  </a:ext>
                </a:extLst>
              </p:cNvPr>
              <p:cNvSpPr txBox="1"/>
              <p:nvPr/>
            </p:nvSpPr>
            <p:spPr>
              <a:xfrm>
                <a:off x="3404058" y="4374881"/>
                <a:ext cx="1302730"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&lt;2&gt;</a:t>
                </a:r>
                <a:r>
                  <a:rPr lang="en-US" sz="1600" dirty="0"/>
                  <a:t>=Y</a:t>
                </a:r>
                <a:r>
                  <a:rPr lang="en-US" sz="1600" baseline="30000" dirty="0"/>
                  <a:t>&lt;1&gt;</a:t>
                </a:r>
              </a:p>
            </p:txBody>
          </p:sp>
          <p:cxnSp>
            <p:nvCxnSpPr>
              <p:cNvPr id="119" name="Straight Arrow Connector 118">
                <a:extLst>
                  <a:ext uri="{FF2B5EF4-FFF2-40B4-BE49-F238E27FC236}">
                    <a16:creationId xmlns:a16="http://schemas.microsoft.com/office/drawing/2014/main" id="{AC510D2C-71B1-B089-E51B-9E3AFD7DA8F0}"/>
                  </a:ext>
                </a:extLst>
              </p:cNvPr>
              <p:cNvCxnSpPr/>
              <p:nvPr/>
            </p:nvCxnSpPr>
            <p:spPr bwMode="auto">
              <a:xfrm flipV="1">
                <a:off x="4077222" y="4020578"/>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Straight Arrow Connector 119">
                <a:extLst>
                  <a:ext uri="{FF2B5EF4-FFF2-40B4-BE49-F238E27FC236}">
                    <a16:creationId xmlns:a16="http://schemas.microsoft.com/office/drawing/2014/main" id="{890420EC-4B6A-D975-7AA9-AC138EB7E6C7}"/>
                  </a:ext>
                </a:extLst>
              </p:cNvPr>
              <p:cNvCxnSpPr/>
              <p:nvPr/>
            </p:nvCxnSpPr>
            <p:spPr bwMode="auto">
              <a:xfrm flipV="1">
                <a:off x="4038600" y="2162097"/>
                <a:ext cx="0" cy="284876"/>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3" name="Group 162">
              <a:extLst>
                <a:ext uri="{FF2B5EF4-FFF2-40B4-BE49-F238E27FC236}">
                  <a16:creationId xmlns:a16="http://schemas.microsoft.com/office/drawing/2014/main" id="{5AFF254D-3F32-12C9-374D-6F2B8A451C5A}"/>
                </a:ext>
              </a:extLst>
            </p:cNvPr>
            <p:cNvGrpSpPr/>
            <p:nvPr/>
          </p:nvGrpSpPr>
          <p:grpSpPr>
            <a:xfrm>
              <a:off x="2590802" y="2211782"/>
              <a:ext cx="1371601" cy="2317693"/>
              <a:chOff x="2836597" y="1791807"/>
              <a:chExt cx="1854763" cy="2982805"/>
            </a:xfrm>
          </p:grpSpPr>
          <p:grpSp>
            <p:nvGrpSpPr>
              <p:cNvPr id="164" name="Group 163">
                <a:extLst>
                  <a:ext uri="{FF2B5EF4-FFF2-40B4-BE49-F238E27FC236}">
                    <a16:creationId xmlns:a16="http://schemas.microsoft.com/office/drawing/2014/main" id="{AF811557-13F8-6F0B-1386-439B4296DAF5}"/>
                  </a:ext>
                </a:extLst>
              </p:cNvPr>
              <p:cNvGrpSpPr/>
              <p:nvPr/>
            </p:nvGrpSpPr>
            <p:grpSpPr>
              <a:xfrm>
                <a:off x="2836597" y="2497849"/>
                <a:ext cx="1410136" cy="1494612"/>
                <a:chOff x="2836597" y="2497849"/>
                <a:chExt cx="1410136" cy="1494612"/>
              </a:xfrm>
            </p:grpSpPr>
            <p:grpSp>
              <p:nvGrpSpPr>
                <p:cNvPr id="170" name="Group 169">
                  <a:extLst>
                    <a:ext uri="{FF2B5EF4-FFF2-40B4-BE49-F238E27FC236}">
                      <a16:creationId xmlns:a16="http://schemas.microsoft.com/office/drawing/2014/main" id="{C9722FF1-B3C1-3EA3-0DD7-D563E982BDCB}"/>
                    </a:ext>
                  </a:extLst>
                </p:cNvPr>
                <p:cNvGrpSpPr/>
                <p:nvPr/>
              </p:nvGrpSpPr>
              <p:grpSpPr>
                <a:xfrm>
                  <a:off x="3837024" y="2497849"/>
                  <a:ext cx="409709" cy="1494612"/>
                  <a:chOff x="6201526" y="1646074"/>
                  <a:chExt cx="206422" cy="846521"/>
                </a:xfrm>
              </p:grpSpPr>
              <p:sp>
                <p:nvSpPr>
                  <p:cNvPr id="172" name="Rectangle 171">
                    <a:extLst>
                      <a:ext uri="{FF2B5EF4-FFF2-40B4-BE49-F238E27FC236}">
                        <a16:creationId xmlns:a16="http://schemas.microsoft.com/office/drawing/2014/main" id="{817B0DB5-F0C7-5CDF-3B83-8175CAB3CB1C}"/>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73" name="Oval 172">
                    <a:extLst>
                      <a:ext uri="{FF2B5EF4-FFF2-40B4-BE49-F238E27FC236}">
                        <a16:creationId xmlns:a16="http://schemas.microsoft.com/office/drawing/2014/main" id="{FF43CBDC-35FC-0C07-FBA6-CC3885A8FE5F}"/>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4" name="Oval 173">
                    <a:extLst>
                      <a:ext uri="{FF2B5EF4-FFF2-40B4-BE49-F238E27FC236}">
                        <a16:creationId xmlns:a16="http://schemas.microsoft.com/office/drawing/2014/main" id="{E8B5AE67-4EAE-5963-EB95-B841E1839032}"/>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5" name="Oval 174">
                    <a:extLst>
                      <a:ext uri="{FF2B5EF4-FFF2-40B4-BE49-F238E27FC236}">
                        <a16:creationId xmlns:a16="http://schemas.microsoft.com/office/drawing/2014/main" id="{81995BEE-3381-DD8A-EB7A-52839CD7C5F8}"/>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6" name="Oval 175">
                    <a:extLst>
                      <a:ext uri="{FF2B5EF4-FFF2-40B4-BE49-F238E27FC236}">
                        <a16:creationId xmlns:a16="http://schemas.microsoft.com/office/drawing/2014/main" id="{890A2EA1-9BE4-3697-2A6F-616D11C5ECD9}"/>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7" name="TextBox 176">
                    <a:extLst>
                      <a:ext uri="{FF2B5EF4-FFF2-40B4-BE49-F238E27FC236}">
                        <a16:creationId xmlns:a16="http://schemas.microsoft.com/office/drawing/2014/main" id="{42D0B1C8-AD50-7458-09E7-2EE10D3D6C79}"/>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71" name="Straight Arrow Connector 170">
                  <a:extLst>
                    <a:ext uri="{FF2B5EF4-FFF2-40B4-BE49-F238E27FC236}">
                      <a16:creationId xmlns:a16="http://schemas.microsoft.com/office/drawing/2014/main" id="{55B55517-A0CD-BFF4-7990-7F4A8DAC6A25}"/>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 name="TextBox 164">
                <a:extLst>
                  <a:ext uri="{FF2B5EF4-FFF2-40B4-BE49-F238E27FC236}">
                    <a16:creationId xmlns:a16="http://schemas.microsoft.com/office/drawing/2014/main" id="{C7AE9912-6BD7-B95C-5725-C0F958F1B8FF}"/>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&lt;2&gt;</a:t>
                </a:r>
              </a:p>
            </p:txBody>
          </p:sp>
          <p:sp>
            <p:nvSpPr>
              <p:cNvPr id="166" name="TextBox 165">
                <a:extLst>
                  <a:ext uri="{FF2B5EF4-FFF2-40B4-BE49-F238E27FC236}">
                    <a16:creationId xmlns:a16="http://schemas.microsoft.com/office/drawing/2014/main" id="{296213BE-267B-9910-E7C7-26D5318A3F74}"/>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&lt;3&gt;</a:t>
                </a:r>
              </a:p>
            </p:txBody>
          </p:sp>
          <p:sp>
            <p:nvSpPr>
              <p:cNvPr id="167" name="TextBox 166">
                <a:extLst>
                  <a:ext uri="{FF2B5EF4-FFF2-40B4-BE49-F238E27FC236}">
                    <a16:creationId xmlns:a16="http://schemas.microsoft.com/office/drawing/2014/main" id="{3FD791BB-E5D7-A11F-86DF-845E89DF05CE}"/>
                  </a:ext>
                </a:extLst>
              </p:cNvPr>
              <p:cNvSpPr txBox="1"/>
              <p:nvPr/>
            </p:nvSpPr>
            <p:spPr>
              <a:xfrm>
                <a:off x="3388629" y="4398317"/>
                <a:ext cx="1302731"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&lt;3&gt;</a:t>
                </a:r>
                <a:r>
                  <a:rPr lang="en-US" sz="1600" dirty="0"/>
                  <a:t>=Y</a:t>
                </a:r>
                <a:r>
                  <a:rPr lang="en-US" sz="1600" baseline="30000" dirty="0"/>
                  <a:t>&lt;2&gt;</a:t>
                </a:r>
              </a:p>
            </p:txBody>
          </p:sp>
          <p:cxnSp>
            <p:nvCxnSpPr>
              <p:cNvPr id="168" name="Straight Arrow Connector 167">
                <a:extLst>
                  <a:ext uri="{FF2B5EF4-FFF2-40B4-BE49-F238E27FC236}">
                    <a16:creationId xmlns:a16="http://schemas.microsoft.com/office/drawing/2014/main" id="{292BDCC3-3378-278D-AA9E-443D43E8A1EE}"/>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Arrow Connector 168">
                <a:extLst>
                  <a:ext uri="{FF2B5EF4-FFF2-40B4-BE49-F238E27FC236}">
                    <a16:creationId xmlns:a16="http://schemas.microsoft.com/office/drawing/2014/main" id="{A4CBEBCD-A652-39C5-CD41-43B3E89D2F68}"/>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5" name="Group 194">
              <a:extLst>
                <a:ext uri="{FF2B5EF4-FFF2-40B4-BE49-F238E27FC236}">
                  <a16:creationId xmlns:a16="http://schemas.microsoft.com/office/drawing/2014/main" id="{B30A2E7D-EC56-275A-CDEA-1C866B3ACB1D}"/>
                </a:ext>
              </a:extLst>
            </p:cNvPr>
            <p:cNvGrpSpPr/>
            <p:nvPr/>
          </p:nvGrpSpPr>
          <p:grpSpPr>
            <a:xfrm>
              <a:off x="3673568" y="2199393"/>
              <a:ext cx="1371599" cy="2317693"/>
              <a:chOff x="2836597" y="1791807"/>
              <a:chExt cx="1854759" cy="2982805"/>
            </a:xfrm>
          </p:grpSpPr>
          <p:grpSp>
            <p:nvGrpSpPr>
              <p:cNvPr id="196" name="Group 195">
                <a:extLst>
                  <a:ext uri="{FF2B5EF4-FFF2-40B4-BE49-F238E27FC236}">
                    <a16:creationId xmlns:a16="http://schemas.microsoft.com/office/drawing/2014/main" id="{0F2AFE66-340E-84F6-0334-8F40CA3E90E7}"/>
                  </a:ext>
                </a:extLst>
              </p:cNvPr>
              <p:cNvGrpSpPr/>
              <p:nvPr/>
            </p:nvGrpSpPr>
            <p:grpSpPr>
              <a:xfrm>
                <a:off x="2836597" y="2497849"/>
                <a:ext cx="1410136" cy="1494612"/>
                <a:chOff x="2836597" y="2497849"/>
                <a:chExt cx="1410136" cy="1494612"/>
              </a:xfrm>
            </p:grpSpPr>
            <p:grpSp>
              <p:nvGrpSpPr>
                <p:cNvPr id="202" name="Group 201">
                  <a:extLst>
                    <a:ext uri="{FF2B5EF4-FFF2-40B4-BE49-F238E27FC236}">
                      <a16:creationId xmlns:a16="http://schemas.microsoft.com/office/drawing/2014/main" id="{FD183E74-E4A8-0940-099D-754329603A54}"/>
                    </a:ext>
                  </a:extLst>
                </p:cNvPr>
                <p:cNvGrpSpPr/>
                <p:nvPr/>
              </p:nvGrpSpPr>
              <p:grpSpPr>
                <a:xfrm>
                  <a:off x="3837024" y="2497849"/>
                  <a:ext cx="409709" cy="1494612"/>
                  <a:chOff x="6201526" y="1646074"/>
                  <a:chExt cx="206422" cy="846521"/>
                </a:xfrm>
              </p:grpSpPr>
              <p:sp>
                <p:nvSpPr>
                  <p:cNvPr id="204" name="Rectangle 203">
                    <a:extLst>
                      <a:ext uri="{FF2B5EF4-FFF2-40B4-BE49-F238E27FC236}">
                        <a16:creationId xmlns:a16="http://schemas.microsoft.com/office/drawing/2014/main" id="{C3861682-C463-BB42-0557-515E63007E04}"/>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05" name="Oval 204">
                    <a:extLst>
                      <a:ext uri="{FF2B5EF4-FFF2-40B4-BE49-F238E27FC236}">
                        <a16:creationId xmlns:a16="http://schemas.microsoft.com/office/drawing/2014/main" id="{ED329DDB-CF72-5188-FDB9-BAEBE9B08E37}"/>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6" name="Oval 205">
                    <a:extLst>
                      <a:ext uri="{FF2B5EF4-FFF2-40B4-BE49-F238E27FC236}">
                        <a16:creationId xmlns:a16="http://schemas.microsoft.com/office/drawing/2014/main" id="{510F2041-6829-48F6-91D9-2626BA98FDF9}"/>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7" name="Oval 206">
                    <a:extLst>
                      <a:ext uri="{FF2B5EF4-FFF2-40B4-BE49-F238E27FC236}">
                        <a16:creationId xmlns:a16="http://schemas.microsoft.com/office/drawing/2014/main" id="{6EF71AA6-03C5-110F-B4FC-CE5FBAF42C66}"/>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8" name="Oval 207">
                    <a:extLst>
                      <a:ext uri="{FF2B5EF4-FFF2-40B4-BE49-F238E27FC236}">
                        <a16:creationId xmlns:a16="http://schemas.microsoft.com/office/drawing/2014/main" id="{8F6A4457-7A9E-DE5A-4DC6-81B42B8CE491}"/>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9" name="TextBox 208">
                    <a:extLst>
                      <a:ext uri="{FF2B5EF4-FFF2-40B4-BE49-F238E27FC236}">
                        <a16:creationId xmlns:a16="http://schemas.microsoft.com/office/drawing/2014/main" id="{6ABB6D23-4359-453F-7688-D083F16E68BE}"/>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203" name="Straight Arrow Connector 202">
                  <a:extLst>
                    <a:ext uri="{FF2B5EF4-FFF2-40B4-BE49-F238E27FC236}">
                      <a16:creationId xmlns:a16="http://schemas.microsoft.com/office/drawing/2014/main" id="{32324793-CA4B-7643-9AEB-336671B70A73}"/>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7" name="TextBox 196">
                <a:extLst>
                  <a:ext uri="{FF2B5EF4-FFF2-40B4-BE49-F238E27FC236}">
                    <a16:creationId xmlns:a16="http://schemas.microsoft.com/office/drawing/2014/main" id="{82EDDF07-A8F6-B450-9D21-9DED53B34807}"/>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&lt;3&gt;</a:t>
                </a:r>
              </a:p>
            </p:txBody>
          </p:sp>
          <p:sp>
            <p:nvSpPr>
              <p:cNvPr id="198" name="TextBox 197">
                <a:extLst>
                  <a:ext uri="{FF2B5EF4-FFF2-40B4-BE49-F238E27FC236}">
                    <a16:creationId xmlns:a16="http://schemas.microsoft.com/office/drawing/2014/main" id="{74B0AB9A-10CE-A82B-5FCD-B074D586F8FA}"/>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&lt;4&gt;</a:t>
                </a:r>
              </a:p>
            </p:txBody>
          </p:sp>
          <p:sp>
            <p:nvSpPr>
              <p:cNvPr id="199" name="TextBox 198">
                <a:extLst>
                  <a:ext uri="{FF2B5EF4-FFF2-40B4-BE49-F238E27FC236}">
                    <a16:creationId xmlns:a16="http://schemas.microsoft.com/office/drawing/2014/main" id="{D025F869-47E2-F0A1-26ED-B2FCEFC1E069}"/>
                  </a:ext>
                </a:extLst>
              </p:cNvPr>
              <p:cNvSpPr txBox="1"/>
              <p:nvPr/>
            </p:nvSpPr>
            <p:spPr>
              <a:xfrm>
                <a:off x="3388626" y="4398317"/>
                <a:ext cx="1302730"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&lt;4&gt;</a:t>
                </a:r>
                <a:r>
                  <a:rPr lang="en-US" sz="1600" dirty="0"/>
                  <a:t>=Y</a:t>
                </a:r>
                <a:r>
                  <a:rPr lang="en-US" sz="1600" baseline="30000" dirty="0"/>
                  <a:t>&lt;3&gt;</a:t>
                </a:r>
              </a:p>
            </p:txBody>
          </p:sp>
          <p:cxnSp>
            <p:nvCxnSpPr>
              <p:cNvPr id="200" name="Straight Arrow Connector 199">
                <a:extLst>
                  <a:ext uri="{FF2B5EF4-FFF2-40B4-BE49-F238E27FC236}">
                    <a16:creationId xmlns:a16="http://schemas.microsoft.com/office/drawing/2014/main" id="{F9B18BD6-41F3-0326-E71F-A0D5BC0B11B0}"/>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Straight Arrow Connector 200">
                <a:extLst>
                  <a:ext uri="{FF2B5EF4-FFF2-40B4-BE49-F238E27FC236}">
                    <a16:creationId xmlns:a16="http://schemas.microsoft.com/office/drawing/2014/main" id="{B3E0C1F5-F75C-15DF-B63A-95D99C522563}"/>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0" name="Group 209">
              <a:extLst>
                <a:ext uri="{FF2B5EF4-FFF2-40B4-BE49-F238E27FC236}">
                  <a16:creationId xmlns:a16="http://schemas.microsoft.com/office/drawing/2014/main" id="{1885F310-4BE5-8F13-E9B5-239802E87F77}"/>
                </a:ext>
              </a:extLst>
            </p:cNvPr>
            <p:cNvGrpSpPr/>
            <p:nvPr/>
          </p:nvGrpSpPr>
          <p:grpSpPr>
            <a:xfrm>
              <a:off x="4753524" y="2189553"/>
              <a:ext cx="1371599" cy="2317693"/>
              <a:chOff x="2836597" y="1791807"/>
              <a:chExt cx="1854759" cy="2982805"/>
            </a:xfrm>
          </p:grpSpPr>
          <p:grpSp>
            <p:nvGrpSpPr>
              <p:cNvPr id="211" name="Group 210">
                <a:extLst>
                  <a:ext uri="{FF2B5EF4-FFF2-40B4-BE49-F238E27FC236}">
                    <a16:creationId xmlns:a16="http://schemas.microsoft.com/office/drawing/2014/main" id="{F8962A9C-32E8-B81F-8994-9AB6C70A3D7D}"/>
                  </a:ext>
                </a:extLst>
              </p:cNvPr>
              <p:cNvGrpSpPr/>
              <p:nvPr/>
            </p:nvGrpSpPr>
            <p:grpSpPr>
              <a:xfrm>
                <a:off x="2836597" y="2497849"/>
                <a:ext cx="1410136" cy="1494612"/>
                <a:chOff x="2836597" y="2497849"/>
                <a:chExt cx="1410136" cy="1494612"/>
              </a:xfrm>
            </p:grpSpPr>
            <p:grpSp>
              <p:nvGrpSpPr>
                <p:cNvPr id="217" name="Group 216">
                  <a:extLst>
                    <a:ext uri="{FF2B5EF4-FFF2-40B4-BE49-F238E27FC236}">
                      <a16:creationId xmlns:a16="http://schemas.microsoft.com/office/drawing/2014/main" id="{BD8F1759-9240-01EB-8F89-DC955F720E48}"/>
                    </a:ext>
                  </a:extLst>
                </p:cNvPr>
                <p:cNvGrpSpPr/>
                <p:nvPr/>
              </p:nvGrpSpPr>
              <p:grpSpPr>
                <a:xfrm>
                  <a:off x="3837024" y="2497849"/>
                  <a:ext cx="409709" cy="1494612"/>
                  <a:chOff x="6201526" y="1646074"/>
                  <a:chExt cx="206422" cy="846521"/>
                </a:xfrm>
              </p:grpSpPr>
              <p:sp>
                <p:nvSpPr>
                  <p:cNvPr id="219" name="Rectangle 218">
                    <a:extLst>
                      <a:ext uri="{FF2B5EF4-FFF2-40B4-BE49-F238E27FC236}">
                        <a16:creationId xmlns:a16="http://schemas.microsoft.com/office/drawing/2014/main" id="{23EA2538-4DB4-9FAF-3368-A9084E15B0C1}"/>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20" name="Oval 219">
                    <a:extLst>
                      <a:ext uri="{FF2B5EF4-FFF2-40B4-BE49-F238E27FC236}">
                        <a16:creationId xmlns:a16="http://schemas.microsoft.com/office/drawing/2014/main" id="{7454CBC6-3440-DC55-06B4-34F6FE16F357}"/>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1" name="Oval 220">
                    <a:extLst>
                      <a:ext uri="{FF2B5EF4-FFF2-40B4-BE49-F238E27FC236}">
                        <a16:creationId xmlns:a16="http://schemas.microsoft.com/office/drawing/2014/main" id="{AE63B247-0EAF-330B-85E6-6F6F823611AD}"/>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2" name="Oval 221">
                    <a:extLst>
                      <a:ext uri="{FF2B5EF4-FFF2-40B4-BE49-F238E27FC236}">
                        <a16:creationId xmlns:a16="http://schemas.microsoft.com/office/drawing/2014/main" id="{1F39ECD0-04F1-CBB0-AF36-08AFFFBFCD71}"/>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3" name="Oval 222">
                    <a:extLst>
                      <a:ext uri="{FF2B5EF4-FFF2-40B4-BE49-F238E27FC236}">
                        <a16:creationId xmlns:a16="http://schemas.microsoft.com/office/drawing/2014/main" id="{E9F3782B-25BC-16A3-FF49-470D9A75357C}"/>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4" name="TextBox 223">
                    <a:extLst>
                      <a:ext uri="{FF2B5EF4-FFF2-40B4-BE49-F238E27FC236}">
                        <a16:creationId xmlns:a16="http://schemas.microsoft.com/office/drawing/2014/main" id="{7D9CD7A8-5ADA-BEA8-FDE4-388405FD9795}"/>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218" name="Straight Arrow Connector 217">
                  <a:extLst>
                    <a:ext uri="{FF2B5EF4-FFF2-40B4-BE49-F238E27FC236}">
                      <a16:creationId xmlns:a16="http://schemas.microsoft.com/office/drawing/2014/main" id="{BA2C7E60-D724-5715-A789-BCBCF6FE3E35}"/>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2" name="TextBox 211">
                <a:extLst>
                  <a:ext uri="{FF2B5EF4-FFF2-40B4-BE49-F238E27FC236}">
                    <a16:creationId xmlns:a16="http://schemas.microsoft.com/office/drawing/2014/main" id="{027D0C4C-82C0-E4F9-ADD6-9C957B0DAEB2}"/>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&lt;4&gt;</a:t>
                </a:r>
              </a:p>
            </p:txBody>
          </p:sp>
          <p:sp>
            <p:nvSpPr>
              <p:cNvPr id="213" name="TextBox 212">
                <a:extLst>
                  <a:ext uri="{FF2B5EF4-FFF2-40B4-BE49-F238E27FC236}">
                    <a16:creationId xmlns:a16="http://schemas.microsoft.com/office/drawing/2014/main" id="{FC417C5F-A4F4-3CBE-6003-A9D1159C2CA2}"/>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&lt;5&gt;</a:t>
                </a:r>
              </a:p>
            </p:txBody>
          </p:sp>
          <p:sp>
            <p:nvSpPr>
              <p:cNvPr id="214" name="TextBox 213">
                <a:extLst>
                  <a:ext uri="{FF2B5EF4-FFF2-40B4-BE49-F238E27FC236}">
                    <a16:creationId xmlns:a16="http://schemas.microsoft.com/office/drawing/2014/main" id="{1D9C2B55-6BEA-BCAA-32E6-1B86630E793A}"/>
                  </a:ext>
                </a:extLst>
              </p:cNvPr>
              <p:cNvSpPr txBox="1"/>
              <p:nvPr/>
            </p:nvSpPr>
            <p:spPr>
              <a:xfrm>
                <a:off x="3388626" y="4398317"/>
                <a:ext cx="1302730"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&lt;5&gt;</a:t>
                </a:r>
                <a:r>
                  <a:rPr lang="en-US" sz="1600" dirty="0"/>
                  <a:t>=Y</a:t>
                </a:r>
                <a:r>
                  <a:rPr lang="en-US" sz="1600" baseline="30000" dirty="0"/>
                  <a:t>&lt;4&gt;</a:t>
                </a:r>
              </a:p>
            </p:txBody>
          </p:sp>
          <p:cxnSp>
            <p:nvCxnSpPr>
              <p:cNvPr id="215" name="Straight Arrow Connector 214">
                <a:extLst>
                  <a:ext uri="{FF2B5EF4-FFF2-40B4-BE49-F238E27FC236}">
                    <a16:creationId xmlns:a16="http://schemas.microsoft.com/office/drawing/2014/main" id="{F60A3088-46A3-C1EA-B5B4-2CA41CD09B5A}"/>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Straight Arrow Connector 215">
                <a:extLst>
                  <a:ext uri="{FF2B5EF4-FFF2-40B4-BE49-F238E27FC236}">
                    <a16:creationId xmlns:a16="http://schemas.microsoft.com/office/drawing/2014/main" id="{D8F6B32B-C5EE-F9C2-FA94-E33A1FD6D822}"/>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5" name="Group 224">
              <a:extLst>
                <a:ext uri="{FF2B5EF4-FFF2-40B4-BE49-F238E27FC236}">
                  <a16:creationId xmlns:a16="http://schemas.microsoft.com/office/drawing/2014/main" id="{B9F9A885-7D29-B959-DE24-B50665C719DF}"/>
                </a:ext>
              </a:extLst>
            </p:cNvPr>
            <p:cNvGrpSpPr/>
            <p:nvPr/>
          </p:nvGrpSpPr>
          <p:grpSpPr>
            <a:xfrm>
              <a:off x="5836287" y="2177164"/>
              <a:ext cx="1371600" cy="2317693"/>
              <a:chOff x="2836597" y="1791807"/>
              <a:chExt cx="1854761" cy="2982805"/>
            </a:xfrm>
          </p:grpSpPr>
          <p:grpSp>
            <p:nvGrpSpPr>
              <p:cNvPr id="226" name="Group 225">
                <a:extLst>
                  <a:ext uri="{FF2B5EF4-FFF2-40B4-BE49-F238E27FC236}">
                    <a16:creationId xmlns:a16="http://schemas.microsoft.com/office/drawing/2014/main" id="{4ED95E20-CC2D-5962-D88E-BFD3B50DBD5D}"/>
                  </a:ext>
                </a:extLst>
              </p:cNvPr>
              <p:cNvGrpSpPr/>
              <p:nvPr/>
            </p:nvGrpSpPr>
            <p:grpSpPr>
              <a:xfrm>
                <a:off x="2836597" y="2497849"/>
                <a:ext cx="1410136" cy="1494612"/>
                <a:chOff x="2836597" y="2497849"/>
                <a:chExt cx="1410136" cy="1494612"/>
              </a:xfrm>
            </p:grpSpPr>
            <p:grpSp>
              <p:nvGrpSpPr>
                <p:cNvPr id="232" name="Group 231">
                  <a:extLst>
                    <a:ext uri="{FF2B5EF4-FFF2-40B4-BE49-F238E27FC236}">
                      <a16:creationId xmlns:a16="http://schemas.microsoft.com/office/drawing/2014/main" id="{01D363F8-33B1-6756-6B58-302B768827EA}"/>
                    </a:ext>
                  </a:extLst>
                </p:cNvPr>
                <p:cNvGrpSpPr/>
                <p:nvPr/>
              </p:nvGrpSpPr>
              <p:grpSpPr>
                <a:xfrm>
                  <a:off x="3837024" y="2497849"/>
                  <a:ext cx="409709" cy="1494612"/>
                  <a:chOff x="6201526" y="1646074"/>
                  <a:chExt cx="206422" cy="846521"/>
                </a:xfrm>
              </p:grpSpPr>
              <p:sp>
                <p:nvSpPr>
                  <p:cNvPr id="234" name="Rectangle 233">
                    <a:extLst>
                      <a:ext uri="{FF2B5EF4-FFF2-40B4-BE49-F238E27FC236}">
                        <a16:creationId xmlns:a16="http://schemas.microsoft.com/office/drawing/2014/main" id="{9C1F974F-C23D-5D8C-FCE5-6DD7A2D6440A}"/>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35" name="Oval 234">
                    <a:extLst>
                      <a:ext uri="{FF2B5EF4-FFF2-40B4-BE49-F238E27FC236}">
                        <a16:creationId xmlns:a16="http://schemas.microsoft.com/office/drawing/2014/main" id="{952DE229-CB6E-803A-290B-BE925B31E872}"/>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36" name="Oval 235">
                    <a:extLst>
                      <a:ext uri="{FF2B5EF4-FFF2-40B4-BE49-F238E27FC236}">
                        <a16:creationId xmlns:a16="http://schemas.microsoft.com/office/drawing/2014/main" id="{B4B5DE09-66C2-44DE-D7DD-C79CB08D56BE}"/>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37" name="Oval 236">
                    <a:extLst>
                      <a:ext uri="{FF2B5EF4-FFF2-40B4-BE49-F238E27FC236}">
                        <a16:creationId xmlns:a16="http://schemas.microsoft.com/office/drawing/2014/main" id="{7A4A281C-0486-89F9-F4C1-C693F65A97C4}"/>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38" name="Oval 237">
                    <a:extLst>
                      <a:ext uri="{FF2B5EF4-FFF2-40B4-BE49-F238E27FC236}">
                        <a16:creationId xmlns:a16="http://schemas.microsoft.com/office/drawing/2014/main" id="{35B425F4-07B0-5AE6-CD5C-E663C0E7DD5F}"/>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39" name="TextBox 238">
                    <a:extLst>
                      <a:ext uri="{FF2B5EF4-FFF2-40B4-BE49-F238E27FC236}">
                        <a16:creationId xmlns:a16="http://schemas.microsoft.com/office/drawing/2014/main" id="{1B1C773E-7985-3633-3AC7-269C31F938AE}"/>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233" name="Straight Arrow Connector 232">
                  <a:extLst>
                    <a:ext uri="{FF2B5EF4-FFF2-40B4-BE49-F238E27FC236}">
                      <a16:creationId xmlns:a16="http://schemas.microsoft.com/office/drawing/2014/main" id="{BA41A91E-FA59-5A1A-17D3-9FF786C055DB}"/>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7" name="TextBox 226">
                <a:extLst>
                  <a:ext uri="{FF2B5EF4-FFF2-40B4-BE49-F238E27FC236}">
                    <a16:creationId xmlns:a16="http://schemas.microsoft.com/office/drawing/2014/main" id="{0A851BC5-0C4B-F3FC-3248-13F6BDEC4D1D}"/>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&lt;5&gt;</a:t>
                </a:r>
              </a:p>
            </p:txBody>
          </p:sp>
          <p:sp>
            <p:nvSpPr>
              <p:cNvPr id="228" name="TextBox 227">
                <a:extLst>
                  <a:ext uri="{FF2B5EF4-FFF2-40B4-BE49-F238E27FC236}">
                    <a16:creationId xmlns:a16="http://schemas.microsoft.com/office/drawing/2014/main" id="{44D67610-9633-9DD8-1A5D-7334C7063837}"/>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&lt;6&gt;</a:t>
                </a:r>
              </a:p>
            </p:txBody>
          </p:sp>
          <p:sp>
            <p:nvSpPr>
              <p:cNvPr id="229" name="TextBox 228">
                <a:extLst>
                  <a:ext uri="{FF2B5EF4-FFF2-40B4-BE49-F238E27FC236}">
                    <a16:creationId xmlns:a16="http://schemas.microsoft.com/office/drawing/2014/main" id="{5847B06A-A5A6-6BF1-8209-894BEE07FA46}"/>
                  </a:ext>
                </a:extLst>
              </p:cNvPr>
              <p:cNvSpPr txBox="1"/>
              <p:nvPr/>
            </p:nvSpPr>
            <p:spPr>
              <a:xfrm>
                <a:off x="3388628" y="4398317"/>
                <a:ext cx="1302730"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&lt;6&gt;</a:t>
                </a:r>
                <a:r>
                  <a:rPr lang="en-US" sz="1600" dirty="0"/>
                  <a:t>=Y</a:t>
                </a:r>
                <a:r>
                  <a:rPr lang="en-US" sz="1600" baseline="30000" dirty="0"/>
                  <a:t>&lt;5&gt;</a:t>
                </a:r>
              </a:p>
            </p:txBody>
          </p:sp>
          <p:cxnSp>
            <p:nvCxnSpPr>
              <p:cNvPr id="230" name="Straight Arrow Connector 229">
                <a:extLst>
                  <a:ext uri="{FF2B5EF4-FFF2-40B4-BE49-F238E27FC236}">
                    <a16:creationId xmlns:a16="http://schemas.microsoft.com/office/drawing/2014/main" id="{4CDCBA5C-3A3C-A620-D806-27DA3038AA6C}"/>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Straight Arrow Connector 230">
                <a:extLst>
                  <a:ext uri="{FF2B5EF4-FFF2-40B4-BE49-F238E27FC236}">
                    <a16:creationId xmlns:a16="http://schemas.microsoft.com/office/drawing/2014/main" id="{2B6B374C-64D4-6882-2764-CE0332AB889B}"/>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0" name="TextBox 239">
              <a:extLst>
                <a:ext uri="{FF2B5EF4-FFF2-40B4-BE49-F238E27FC236}">
                  <a16:creationId xmlns:a16="http://schemas.microsoft.com/office/drawing/2014/main" id="{3BDAA8ED-C1C8-EE84-0906-3440D2C78854}"/>
                </a:ext>
              </a:extLst>
            </p:cNvPr>
            <p:cNvSpPr txBox="1"/>
            <p:nvPr/>
          </p:nvSpPr>
          <p:spPr>
            <a:xfrm>
              <a:off x="174876" y="1557713"/>
              <a:ext cx="1646566" cy="477054"/>
            </a:xfrm>
            <a:prstGeom prst="rect">
              <a:avLst/>
            </a:prstGeom>
            <a:noFill/>
            <a:ln w="12700">
              <a:noFill/>
            </a:ln>
          </p:spPr>
          <p:txBody>
            <a:bodyPr wrap="square" lIns="0" tIns="45720" rIns="0" bIns="0" rtlCol="0" anchor="ctr" anchorCtr="0">
              <a:spAutoFit/>
            </a:bodyPr>
            <a:lstStyle/>
            <a:p>
              <a:pPr algn="ctr"/>
              <a:r>
                <a:rPr lang="en-US" sz="1400" dirty="0"/>
                <a:t>P(The | …)</a:t>
              </a:r>
            </a:p>
            <a:p>
              <a:pPr algn="ctr"/>
              <a:r>
                <a:rPr lang="en-US" sz="1400" dirty="0"/>
                <a:t>from all 150K words</a:t>
              </a:r>
              <a:endParaRPr lang="en-US" sz="1400" baseline="30000" dirty="0"/>
            </a:p>
          </p:txBody>
        </p:sp>
        <p:sp>
          <p:nvSpPr>
            <p:cNvPr id="242" name="TextBox 241">
              <a:extLst>
                <a:ext uri="{FF2B5EF4-FFF2-40B4-BE49-F238E27FC236}">
                  <a16:creationId xmlns:a16="http://schemas.microsoft.com/office/drawing/2014/main" id="{844C6256-A17A-AC6A-59E8-D6B328D66C08}"/>
                </a:ext>
              </a:extLst>
            </p:cNvPr>
            <p:cNvSpPr txBox="1"/>
            <p:nvPr/>
          </p:nvSpPr>
          <p:spPr>
            <a:xfrm>
              <a:off x="1778442" y="1850182"/>
              <a:ext cx="1074139" cy="261610"/>
            </a:xfrm>
            <a:prstGeom prst="rect">
              <a:avLst/>
            </a:prstGeom>
            <a:noFill/>
            <a:ln w="12700">
              <a:noFill/>
            </a:ln>
          </p:spPr>
          <p:txBody>
            <a:bodyPr wrap="square" lIns="0" tIns="45720" rIns="0" bIns="0" rtlCol="0" anchor="ctr" anchorCtr="0">
              <a:spAutoFit/>
            </a:bodyPr>
            <a:lstStyle/>
            <a:p>
              <a:pPr algn="ctr"/>
              <a:r>
                <a:rPr lang="en-US" sz="1400" dirty="0"/>
                <a:t>P(vase | The)</a:t>
              </a:r>
              <a:endParaRPr lang="en-US" sz="1400" baseline="30000" dirty="0"/>
            </a:p>
          </p:txBody>
        </p:sp>
        <p:sp>
          <p:nvSpPr>
            <p:cNvPr id="243" name="TextBox 242">
              <a:extLst>
                <a:ext uri="{FF2B5EF4-FFF2-40B4-BE49-F238E27FC236}">
                  <a16:creationId xmlns:a16="http://schemas.microsoft.com/office/drawing/2014/main" id="{719BA22A-837F-4630-01A4-4552C16ED306}"/>
                </a:ext>
              </a:extLst>
            </p:cNvPr>
            <p:cNvSpPr txBox="1"/>
            <p:nvPr/>
          </p:nvSpPr>
          <p:spPr>
            <a:xfrm>
              <a:off x="2620843" y="1618640"/>
              <a:ext cx="1516642" cy="261610"/>
            </a:xfrm>
            <a:prstGeom prst="rect">
              <a:avLst/>
            </a:prstGeom>
            <a:noFill/>
            <a:ln w="12700">
              <a:noFill/>
            </a:ln>
          </p:spPr>
          <p:txBody>
            <a:bodyPr wrap="square" lIns="0" tIns="45720" rIns="0" bIns="0" rtlCol="0" anchor="ctr" anchorCtr="0">
              <a:spAutoFit/>
            </a:bodyPr>
            <a:lstStyle/>
            <a:p>
              <a:pPr algn="ctr"/>
              <a:r>
                <a:rPr lang="en-US" sz="1400" dirty="0"/>
                <a:t>P(was | The vase)</a:t>
              </a:r>
              <a:endParaRPr lang="en-US" sz="1400" baseline="30000" dirty="0"/>
            </a:p>
          </p:txBody>
        </p:sp>
        <p:sp>
          <p:nvSpPr>
            <p:cNvPr id="244" name="TextBox 243">
              <a:extLst>
                <a:ext uri="{FF2B5EF4-FFF2-40B4-BE49-F238E27FC236}">
                  <a16:creationId xmlns:a16="http://schemas.microsoft.com/office/drawing/2014/main" id="{264D9448-45A2-D117-4665-90D452F5C94A}"/>
                </a:ext>
              </a:extLst>
            </p:cNvPr>
            <p:cNvSpPr txBox="1"/>
            <p:nvPr/>
          </p:nvSpPr>
          <p:spPr>
            <a:xfrm>
              <a:off x="3510099" y="1823736"/>
              <a:ext cx="2031534" cy="261610"/>
            </a:xfrm>
            <a:prstGeom prst="rect">
              <a:avLst/>
            </a:prstGeom>
            <a:noFill/>
            <a:ln w="12700">
              <a:noFill/>
            </a:ln>
          </p:spPr>
          <p:txBody>
            <a:bodyPr wrap="square" lIns="0" tIns="45720" rIns="0" bIns="0" rtlCol="0" anchor="ctr" anchorCtr="0">
              <a:spAutoFit/>
            </a:bodyPr>
            <a:lstStyle/>
            <a:p>
              <a:pPr algn="ctr"/>
              <a:r>
                <a:rPr lang="en-US" sz="1400" dirty="0"/>
                <a:t>P(nicely | The vase was)</a:t>
              </a:r>
              <a:endParaRPr lang="en-US" sz="1400" baseline="30000" dirty="0"/>
            </a:p>
          </p:txBody>
        </p:sp>
        <p:sp>
          <p:nvSpPr>
            <p:cNvPr id="245" name="TextBox 244">
              <a:extLst>
                <a:ext uri="{FF2B5EF4-FFF2-40B4-BE49-F238E27FC236}">
                  <a16:creationId xmlns:a16="http://schemas.microsoft.com/office/drawing/2014/main" id="{19098122-A4B3-2367-5F44-F4F142970318}"/>
                </a:ext>
              </a:extLst>
            </p:cNvPr>
            <p:cNvSpPr txBox="1"/>
            <p:nvPr/>
          </p:nvSpPr>
          <p:spPr>
            <a:xfrm>
              <a:off x="4513472" y="1612827"/>
              <a:ext cx="2631727" cy="261610"/>
            </a:xfrm>
            <a:prstGeom prst="rect">
              <a:avLst/>
            </a:prstGeom>
            <a:noFill/>
            <a:ln w="12700">
              <a:noFill/>
            </a:ln>
          </p:spPr>
          <p:txBody>
            <a:bodyPr wrap="square" lIns="0" tIns="45720" rIns="0" bIns="0" rtlCol="0" anchor="ctr" anchorCtr="0">
              <a:spAutoFit/>
            </a:bodyPr>
            <a:lstStyle/>
            <a:p>
              <a:pPr algn="ctr"/>
              <a:r>
                <a:rPr lang="en-US" sz="1400" dirty="0"/>
                <a:t>P(painted | The vase was nicely)</a:t>
              </a:r>
              <a:endParaRPr lang="en-US" sz="1400" baseline="30000" dirty="0"/>
            </a:p>
          </p:txBody>
        </p:sp>
        <p:sp>
          <p:nvSpPr>
            <p:cNvPr id="246" name="TextBox 245">
              <a:extLst>
                <a:ext uri="{FF2B5EF4-FFF2-40B4-BE49-F238E27FC236}">
                  <a16:creationId xmlns:a16="http://schemas.microsoft.com/office/drawing/2014/main" id="{D377FCA6-859C-0E5A-D755-10D30AA89D8D}"/>
                </a:ext>
              </a:extLst>
            </p:cNvPr>
            <p:cNvSpPr txBox="1"/>
            <p:nvPr/>
          </p:nvSpPr>
          <p:spPr>
            <a:xfrm>
              <a:off x="5698932" y="1830424"/>
              <a:ext cx="1863414" cy="261610"/>
            </a:xfrm>
            <a:prstGeom prst="rect">
              <a:avLst/>
            </a:prstGeom>
            <a:noFill/>
            <a:ln w="12700">
              <a:noFill/>
            </a:ln>
          </p:spPr>
          <p:txBody>
            <a:bodyPr wrap="square" lIns="0" tIns="45720" rIns="0" bIns="0" rtlCol="0" anchor="ctr" anchorCtr="0">
              <a:spAutoFit/>
            </a:bodyPr>
            <a:lstStyle/>
            <a:p>
              <a:pPr algn="ctr"/>
              <a:r>
                <a:rPr lang="en-US" sz="1400" dirty="0"/>
                <a:t>P( . | The vase was …)</a:t>
              </a:r>
              <a:endParaRPr lang="en-US" sz="1400" baseline="30000" dirty="0"/>
            </a:p>
          </p:txBody>
        </p:sp>
        <p:cxnSp>
          <p:nvCxnSpPr>
            <p:cNvPr id="265" name="Straight Arrow Connector 264">
              <a:extLst>
                <a:ext uri="{FF2B5EF4-FFF2-40B4-BE49-F238E27FC236}">
                  <a16:creationId xmlns:a16="http://schemas.microsoft.com/office/drawing/2014/main" id="{94592C12-36FB-B329-98E3-937506C3F05A}"/>
                </a:ext>
              </a:extLst>
            </p:cNvPr>
            <p:cNvCxnSpPr/>
            <p:nvPr/>
          </p:nvCxnSpPr>
          <p:spPr bwMode="auto">
            <a:xfrm flipV="1">
              <a:off x="1323873" y="2037153"/>
              <a:ext cx="0" cy="198132"/>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 name="Straight Arrow Connector 265">
              <a:extLst>
                <a:ext uri="{FF2B5EF4-FFF2-40B4-BE49-F238E27FC236}">
                  <a16:creationId xmlns:a16="http://schemas.microsoft.com/office/drawing/2014/main" id="{F9BE195B-E7AB-2F3C-18E1-9B20878F3E43}"/>
                </a:ext>
              </a:extLst>
            </p:cNvPr>
            <p:cNvCxnSpPr/>
            <p:nvPr/>
          </p:nvCxnSpPr>
          <p:spPr bwMode="auto">
            <a:xfrm flipV="1">
              <a:off x="3411144" y="1884753"/>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Straight Arrow Connector 266">
              <a:extLst>
                <a:ext uri="{FF2B5EF4-FFF2-40B4-BE49-F238E27FC236}">
                  <a16:creationId xmlns:a16="http://schemas.microsoft.com/office/drawing/2014/main" id="{28D6BAF7-1264-221F-C9C6-68EA1D5F9ED9}"/>
                </a:ext>
              </a:extLst>
            </p:cNvPr>
            <p:cNvCxnSpPr/>
            <p:nvPr/>
          </p:nvCxnSpPr>
          <p:spPr bwMode="auto">
            <a:xfrm flipV="1">
              <a:off x="5626615" y="1852837"/>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 name="Straight Arrow Connector 269">
              <a:extLst>
                <a:ext uri="{FF2B5EF4-FFF2-40B4-BE49-F238E27FC236}">
                  <a16:creationId xmlns:a16="http://schemas.microsoft.com/office/drawing/2014/main" id="{73B5132B-1207-FAC0-7E7E-CC0BADE8764A}"/>
                </a:ext>
              </a:extLst>
            </p:cNvPr>
            <p:cNvCxnSpPr/>
            <p:nvPr/>
          </p:nvCxnSpPr>
          <p:spPr bwMode="auto">
            <a:xfrm flipH="1" flipV="1">
              <a:off x="2389085" y="2106926"/>
              <a:ext cx="0" cy="116916"/>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 name="Straight Arrow Connector 272">
              <a:extLst>
                <a:ext uri="{FF2B5EF4-FFF2-40B4-BE49-F238E27FC236}">
                  <a16:creationId xmlns:a16="http://schemas.microsoft.com/office/drawing/2014/main" id="{C5A1A19A-98C0-29FF-F607-B981D6124C20}"/>
                </a:ext>
              </a:extLst>
            </p:cNvPr>
            <p:cNvCxnSpPr/>
            <p:nvPr/>
          </p:nvCxnSpPr>
          <p:spPr bwMode="auto">
            <a:xfrm flipH="1" flipV="1">
              <a:off x="6705600" y="2076614"/>
              <a:ext cx="0" cy="128608"/>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 name="Straight Arrow Connector 273">
              <a:extLst>
                <a:ext uri="{FF2B5EF4-FFF2-40B4-BE49-F238E27FC236}">
                  <a16:creationId xmlns:a16="http://schemas.microsoft.com/office/drawing/2014/main" id="{09AB2B9C-299E-0029-01F2-28BDBD769050}"/>
                </a:ext>
              </a:extLst>
            </p:cNvPr>
            <p:cNvCxnSpPr/>
            <p:nvPr/>
          </p:nvCxnSpPr>
          <p:spPr bwMode="auto">
            <a:xfrm flipH="1" flipV="1">
              <a:off x="4557620" y="2091452"/>
              <a:ext cx="0" cy="128608"/>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3">
              <a:extLst>
                <a:ext uri="{FF2B5EF4-FFF2-40B4-BE49-F238E27FC236}">
                  <a16:creationId xmlns:a16="http://schemas.microsoft.com/office/drawing/2014/main" id="{AF43EAB0-E39C-C934-CB61-0F62EDAFDD88}"/>
                </a:ext>
              </a:extLst>
            </p:cNvPr>
            <p:cNvGrpSpPr/>
            <p:nvPr/>
          </p:nvGrpSpPr>
          <p:grpSpPr>
            <a:xfrm>
              <a:off x="320187" y="2209073"/>
              <a:ext cx="1488075" cy="2308696"/>
              <a:chOff x="320187" y="2209073"/>
              <a:chExt cx="1488075" cy="2308696"/>
            </a:xfrm>
          </p:grpSpPr>
          <p:graphicFrame>
            <p:nvGraphicFramePr>
              <p:cNvPr id="62" name="Object 61">
                <a:extLst>
                  <a:ext uri="{FF2B5EF4-FFF2-40B4-BE49-F238E27FC236}">
                    <a16:creationId xmlns:a16="http://schemas.microsoft.com/office/drawing/2014/main" id="{E29489DD-7CEB-0C6D-AEF3-68901C724F57}"/>
                  </a:ext>
                </a:extLst>
              </p:cNvPr>
              <p:cNvGraphicFramePr>
                <a:graphicFrameLocks noChangeAspect="1"/>
              </p:cNvGraphicFramePr>
              <p:nvPr>
                <p:extLst>
                  <p:ext uri="{D42A27DB-BD31-4B8C-83A1-F6EECF244321}">
                    <p14:modId xmlns:p14="http://schemas.microsoft.com/office/powerpoint/2010/main" val="3009375660"/>
                  </p:ext>
                </p:extLst>
              </p:nvPr>
            </p:nvGraphicFramePr>
            <p:xfrm>
              <a:off x="320187" y="2950605"/>
              <a:ext cx="800736" cy="314620"/>
            </p:xfrm>
            <a:graphic>
              <a:graphicData uri="http://schemas.openxmlformats.org/presentationml/2006/ole">
                <mc:AlternateContent xmlns:mc="http://schemas.openxmlformats.org/markup-compatibility/2006">
                  <mc:Choice xmlns:v="urn:schemas-microsoft-com:vml" Requires="v">
                    <p:oleObj name="Equation" r:id="rId2" imgW="596880" imgH="190440" progId="Equation.DSMT4">
                      <p:embed/>
                    </p:oleObj>
                  </mc:Choice>
                  <mc:Fallback>
                    <p:oleObj name="Equation" r:id="rId2" imgW="596880" imgH="190440" progId="Equation.DSMT4">
                      <p:embed/>
                      <p:pic>
                        <p:nvPicPr>
                          <p:cNvPr id="62" name="Object 61">
                            <a:extLst>
                              <a:ext uri="{FF2B5EF4-FFF2-40B4-BE49-F238E27FC236}">
                                <a16:creationId xmlns:a16="http://schemas.microsoft.com/office/drawing/2014/main" id="{516C1F31-1D26-729C-3F3C-46C2A33CA6ED}"/>
                              </a:ext>
                            </a:extLst>
                          </p:cNvPr>
                          <p:cNvPicPr/>
                          <p:nvPr/>
                        </p:nvPicPr>
                        <p:blipFill>
                          <a:blip r:embed="rId3"/>
                          <a:stretch>
                            <a:fillRect/>
                          </a:stretch>
                        </p:blipFill>
                        <p:spPr>
                          <a:xfrm>
                            <a:off x="320187" y="2950605"/>
                            <a:ext cx="800736" cy="314620"/>
                          </a:xfrm>
                          <a:prstGeom prst="rect">
                            <a:avLst/>
                          </a:prstGeom>
                        </p:spPr>
                      </p:pic>
                    </p:oleObj>
                  </mc:Fallback>
                </mc:AlternateContent>
              </a:graphicData>
            </a:graphic>
          </p:graphicFrame>
          <p:grpSp>
            <p:nvGrpSpPr>
              <p:cNvPr id="129" name="Group 128">
                <a:extLst>
                  <a:ext uri="{FF2B5EF4-FFF2-40B4-BE49-F238E27FC236}">
                    <a16:creationId xmlns:a16="http://schemas.microsoft.com/office/drawing/2014/main" id="{72BCDDBA-7390-4F44-1DAF-CAF7F9178AF3}"/>
                  </a:ext>
                </a:extLst>
              </p:cNvPr>
              <p:cNvGrpSpPr/>
              <p:nvPr/>
            </p:nvGrpSpPr>
            <p:grpSpPr>
              <a:xfrm>
                <a:off x="575979" y="2760695"/>
                <a:ext cx="917177" cy="1161339"/>
                <a:chOff x="3006468" y="2497849"/>
                <a:chExt cx="1240265" cy="1494612"/>
              </a:xfrm>
            </p:grpSpPr>
            <p:grpSp>
              <p:nvGrpSpPr>
                <p:cNvPr id="135" name="Group 134">
                  <a:extLst>
                    <a:ext uri="{FF2B5EF4-FFF2-40B4-BE49-F238E27FC236}">
                      <a16:creationId xmlns:a16="http://schemas.microsoft.com/office/drawing/2014/main" id="{DB2A68CB-818B-BE6B-95C3-E5BCC10213A7}"/>
                    </a:ext>
                  </a:extLst>
                </p:cNvPr>
                <p:cNvGrpSpPr/>
                <p:nvPr/>
              </p:nvGrpSpPr>
              <p:grpSpPr>
                <a:xfrm>
                  <a:off x="3837024" y="2497849"/>
                  <a:ext cx="409709" cy="1494612"/>
                  <a:chOff x="6201526" y="1646074"/>
                  <a:chExt cx="206422" cy="846521"/>
                </a:xfrm>
              </p:grpSpPr>
              <p:sp>
                <p:nvSpPr>
                  <p:cNvPr id="137" name="Rectangle 136">
                    <a:extLst>
                      <a:ext uri="{FF2B5EF4-FFF2-40B4-BE49-F238E27FC236}">
                        <a16:creationId xmlns:a16="http://schemas.microsoft.com/office/drawing/2014/main" id="{FFB0719C-CEE9-99F3-51C8-94AAB848657C}"/>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38" name="Oval 137">
                    <a:extLst>
                      <a:ext uri="{FF2B5EF4-FFF2-40B4-BE49-F238E27FC236}">
                        <a16:creationId xmlns:a16="http://schemas.microsoft.com/office/drawing/2014/main" id="{2CEFB6C7-B102-AA57-B6CC-9A06A2AB3B5C}"/>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39" name="Oval 138">
                    <a:extLst>
                      <a:ext uri="{FF2B5EF4-FFF2-40B4-BE49-F238E27FC236}">
                        <a16:creationId xmlns:a16="http://schemas.microsoft.com/office/drawing/2014/main" id="{C9D52E92-D342-B92B-D6A2-FC8EBE632081}"/>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0" name="Oval 139">
                    <a:extLst>
                      <a:ext uri="{FF2B5EF4-FFF2-40B4-BE49-F238E27FC236}">
                        <a16:creationId xmlns:a16="http://schemas.microsoft.com/office/drawing/2014/main" id="{CA8C6881-57D2-B9ED-73AC-EA5194DAF547}"/>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1" name="Oval 140">
                    <a:extLst>
                      <a:ext uri="{FF2B5EF4-FFF2-40B4-BE49-F238E27FC236}">
                        <a16:creationId xmlns:a16="http://schemas.microsoft.com/office/drawing/2014/main" id="{91283420-34CC-98D6-5C07-96F3BF3DF2CD}"/>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2" name="TextBox 141">
                    <a:extLst>
                      <a:ext uri="{FF2B5EF4-FFF2-40B4-BE49-F238E27FC236}">
                        <a16:creationId xmlns:a16="http://schemas.microsoft.com/office/drawing/2014/main" id="{22D219CF-4480-20B9-9E19-3FB0868B3A0C}"/>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36" name="Straight Arrow Connector 135">
                  <a:extLst>
                    <a:ext uri="{FF2B5EF4-FFF2-40B4-BE49-F238E27FC236}">
                      <a16:creationId xmlns:a16="http://schemas.microsoft.com/office/drawing/2014/main" id="{C135510A-4243-3EC8-86FA-4DE44092537F}"/>
                    </a:ext>
                  </a:extLst>
                </p:cNvPr>
                <p:cNvCxnSpPr/>
                <p:nvPr/>
              </p:nvCxnSpPr>
              <p:spPr bwMode="auto">
                <a:xfrm>
                  <a:off x="3006468" y="3175072"/>
                  <a:ext cx="803709"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1" name="TextBox 130">
                <a:extLst>
                  <a:ext uri="{FF2B5EF4-FFF2-40B4-BE49-F238E27FC236}">
                    <a16:creationId xmlns:a16="http://schemas.microsoft.com/office/drawing/2014/main" id="{41EBCA5A-8BBB-5E59-C392-ABEA82B0D048}"/>
                  </a:ext>
                </a:extLst>
              </p:cNvPr>
              <p:cNvSpPr txBox="1"/>
              <p:nvPr/>
            </p:nvSpPr>
            <p:spPr>
              <a:xfrm>
                <a:off x="1086526" y="2209073"/>
                <a:ext cx="506679" cy="292388"/>
              </a:xfrm>
              <a:prstGeom prst="rect">
                <a:avLst/>
              </a:prstGeom>
              <a:noFill/>
              <a:ln w="12700">
                <a:solidFill>
                  <a:schemeClr val="tx1"/>
                </a:solidFill>
              </a:ln>
            </p:spPr>
            <p:txBody>
              <a:bodyPr wrap="square" lIns="0" tIns="45720" rIns="0" bIns="0" rtlCol="0" anchor="ctr" anchorCtr="0">
                <a:spAutoFit/>
              </a:bodyPr>
              <a:lstStyle/>
              <a:p>
                <a:pPr algn="ctr"/>
                <a:r>
                  <a:rPr lang="en-US" sz="1600" dirty="0"/>
                  <a:t>Ŷ</a:t>
                </a:r>
                <a:r>
                  <a:rPr lang="en-US" sz="1600" baseline="30000" dirty="0"/>
                  <a:t>&lt;1&gt;</a:t>
                </a:r>
              </a:p>
            </p:txBody>
          </p:sp>
          <p:cxnSp>
            <p:nvCxnSpPr>
              <p:cNvPr id="133" name="Straight Arrow Connector 132">
                <a:extLst>
                  <a:ext uri="{FF2B5EF4-FFF2-40B4-BE49-F238E27FC236}">
                    <a16:creationId xmlns:a16="http://schemas.microsoft.com/office/drawing/2014/main" id="{3F008954-B004-980D-693C-8B9A685E4ACD}"/>
                  </a:ext>
                </a:extLst>
              </p:cNvPr>
              <p:cNvCxnSpPr/>
              <p:nvPr/>
            </p:nvCxnSpPr>
            <p:spPr bwMode="auto">
              <a:xfrm flipV="1">
                <a:off x="1367803" y="3961134"/>
                <a:ext cx="0" cy="24348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133">
                <a:extLst>
                  <a:ext uri="{FF2B5EF4-FFF2-40B4-BE49-F238E27FC236}">
                    <a16:creationId xmlns:a16="http://schemas.microsoft.com/office/drawing/2014/main" id="{0E803067-B1D7-214C-0523-9DEA9C506773}"/>
                  </a:ext>
                </a:extLst>
              </p:cNvPr>
              <p:cNvCxnSpPr/>
              <p:nvPr/>
            </p:nvCxnSpPr>
            <p:spPr bwMode="auto">
              <a:xfrm flipV="1">
                <a:off x="1339242" y="2497369"/>
                <a:ext cx="0" cy="24348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AD92FFF0-765E-F844-09CD-A45F2D77A815}"/>
                  </a:ext>
                </a:extLst>
              </p:cNvPr>
              <p:cNvSpPr txBox="1"/>
              <p:nvPr/>
            </p:nvSpPr>
            <p:spPr>
              <a:xfrm>
                <a:off x="844890" y="4225381"/>
                <a:ext cx="963372" cy="292388"/>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&lt;1&gt;</a:t>
                </a:r>
                <a:r>
                  <a:rPr lang="en-US" sz="1600" dirty="0"/>
                  <a:t>=Y</a:t>
                </a:r>
                <a:r>
                  <a:rPr lang="en-US" sz="1600" baseline="30000" dirty="0"/>
                  <a:t>&lt;1&gt;</a:t>
                </a:r>
              </a:p>
            </p:txBody>
          </p:sp>
        </p:grpSp>
        <p:grpSp>
          <p:nvGrpSpPr>
            <p:cNvPr id="8" name="Group 7">
              <a:extLst>
                <a:ext uri="{FF2B5EF4-FFF2-40B4-BE49-F238E27FC236}">
                  <a16:creationId xmlns:a16="http://schemas.microsoft.com/office/drawing/2014/main" id="{9332549E-96F9-8C72-F9F7-2CF4416F9E7B}"/>
                </a:ext>
              </a:extLst>
            </p:cNvPr>
            <p:cNvGrpSpPr/>
            <p:nvPr/>
          </p:nvGrpSpPr>
          <p:grpSpPr>
            <a:xfrm>
              <a:off x="6938003" y="2153661"/>
              <a:ext cx="1678286" cy="2328086"/>
              <a:chOff x="6938003" y="2153661"/>
              <a:chExt cx="1678286" cy="2328086"/>
            </a:xfrm>
          </p:grpSpPr>
          <p:grpSp>
            <p:nvGrpSpPr>
              <p:cNvPr id="248" name="Group 247">
                <a:extLst>
                  <a:ext uri="{FF2B5EF4-FFF2-40B4-BE49-F238E27FC236}">
                    <a16:creationId xmlns:a16="http://schemas.microsoft.com/office/drawing/2014/main" id="{51E9F153-4329-1ECC-9EFD-8D7D80D35FE6}"/>
                  </a:ext>
                </a:extLst>
              </p:cNvPr>
              <p:cNvGrpSpPr/>
              <p:nvPr/>
            </p:nvGrpSpPr>
            <p:grpSpPr>
              <a:xfrm>
                <a:off x="6938003" y="2712661"/>
                <a:ext cx="1042799" cy="1161340"/>
                <a:chOff x="2836597" y="2497849"/>
                <a:chExt cx="1410136" cy="1494612"/>
              </a:xfrm>
            </p:grpSpPr>
            <p:grpSp>
              <p:nvGrpSpPr>
                <p:cNvPr id="254" name="Group 253">
                  <a:extLst>
                    <a:ext uri="{FF2B5EF4-FFF2-40B4-BE49-F238E27FC236}">
                      <a16:creationId xmlns:a16="http://schemas.microsoft.com/office/drawing/2014/main" id="{432CE6FD-FDDD-7240-1D8A-AE016C89A8E4}"/>
                    </a:ext>
                  </a:extLst>
                </p:cNvPr>
                <p:cNvGrpSpPr/>
                <p:nvPr/>
              </p:nvGrpSpPr>
              <p:grpSpPr>
                <a:xfrm>
                  <a:off x="3837024" y="2497849"/>
                  <a:ext cx="409709" cy="1494612"/>
                  <a:chOff x="6201526" y="1646074"/>
                  <a:chExt cx="206422" cy="846521"/>
                </a:xfrm>
              </p:grpSpPr>
              <p:sp>
                <p:nvSpPr>
                  <p:cNvPr id="256" name="Rectangle 255">
                    <a:extLst>
                      <a:ext uri="{FF2B5EF4-FFF2-40B4-BE49-F238E27FC236}">
                        <a16:creationId xmlns:a16="http://schemas.microsoft.com/office/drawing/2014/main" id="{415089C0-7D59-AD74-F319-71B5D1E63295}"/>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57" name="Oval 256">
                    <a:extLst>
                      <a:ext uri="{FF2B5EF4-FFF2-40B4-BE49-F238E27FC236}">
                        <a16:creationId xmlns:a16="http://schemas.microsoft.com/office/drawing/2014/main" id="{439CE16A-330C-6BC6-AC36-776BA66D3A5E}"/>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58" name="Oval 257">
                    <a:extLst>
                      <a:ext uri="{FF2B5EF4-FFF2-40B4-BE49-F238E27FC236}">
                        <a16:creationId xmlns:a16="http://schemas.microsoft.com/office/drawing/2014/main" id="{20DE12FC-139C-9396-6B9B-8455029FF6BB}"/>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59" name="Oval 258">
                    <a:extLst>
                      <a:ext uri="{FF2B5EF4-FFF2-40B4-BE49-F238E27FC236}">
                        <a16:creationId xmlns:a16="http://schemas.microsoft.com/office/drawing/2014/main" id="{DE1962B4-182E-19C3-3457-18F90E1CCD0C}"/>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60" name="Oval 259">
                    <a:extLst>
                      <a:ext uri="{FF2B5EF4-FFF2-40B4-BE49-F238E27FC236}">
                        <a16:creationId xmlns:a16="http://schemas.microsoft.com/office/drawing/2014/main" id="{869D7376-2C0A-297C-41F4-4EB5AEC21762}"/>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61" name="TextBox 260">
                    <a:extLst>
                      <a:ext uri="{FF2B5EF4-FFF2-40B4-BE49-F238E27FC236}">
                        <a16:creationId xmlns:a16="http://schemas.microsoft.com/office/drawing/2014/main" id="{2F3B65EE-D2AE-31B8-5769-13B503783558}"/>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255" name="Straight Arrow Connector 254">
                  <a:extLst>
                    <a:ext uri="{FF2B5EF4-FFF2-40B4-BE49-F238E27FC236}">
                      <a16:creationId xmlns:a16="http://schemas.microsoft.com/office/drawing/2014/main" id="{FD0CA3B4-0777-E175-41E0-62DE9D59A3C2}"/>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9" name="TextBox 248">
                <a:extLst>
                  <a:ext uri="{FF2B5EF4-FFF2-40B4-BE49-F238E27FC236}">
                    <a16:creationId xmlns:a16="http://schemas.microsoft.com/office/drawing/2014/main" id="{EAAC08D0-77A3-ACCE-710E-20234A146385}"/>
                  </a:ext>
                </a:extLst>
              </p:cNvPr>
              <p:cNvSpPr txBox="1"/>
              <p:nvPr/>
            </p:nvSpPr>
            <p:spPr>
              <a:xfrm>
                <a:off x="7148581" y="2912693"/>
                <a:ext cx="506680" cy="286361"/>
              </a:xfrm>
              <a:prstGeom prst="rect">
                <a:avLst/>
              </a:prstGeom>
              <a:noFill/>
              <a:ln w="12700">
                <a:noFill/>
              </a:ln>
            </p:spPr>
            <p:txBody>
              <a:bodyPr wrap="square" lIns="0" tIns="0" rIns="0" bIns="34290" rtlCol="0">
                <a:spAutoFit/>
              </a:bodyPr>
              <a:lstStyle/>
              <a:p>
                <a:pPr algn="ctr"/>
                <a:r>
                  <a:rPr lang="en-US" sz="1600" dirty="0"/>
                  <a:t>A</a:t>
                </a:r>
                <a:r>
                  <a:rPr lang="en-US" sz="1600" baseline="30000" dirty="0"/>
                  <a:t>&lt;6&gt;</a:t>
                </a:r>
              </a:p>
            </p:txBody>
          </p:sp>
          <p:sp>
            <p:nvSpPr>
              <p:cNvPr id="251" name="TextBox 250">
                <a:extLst>
                  <a:ext uri="{FF2B5EF4-FFF2-40B4-BE49-F238E27FC236}">
                    <a16:creationId xmlns:a16="http://schemas.microsoft.com/office/drawing/2014/main" id="{B9824DAC-8095-6074-CC50-1E78A8DC00C6}"/>
                  </a:ext>
                </a:extLst>
              </p:cNvPr>
              <p:cNvSpPr txBox="1"/>
              <p:nvPr/>
            </p:nvSpPr>
            <p:spPr>
              <a:xfrm>
                <a:off x="7346230" y="4189359"/>
                <a:ext cx="1270059" cy="292388"/>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&lt;7&gt;</a:t>
                </a:r>
                <a:r>
                  <a:rPr lang="en-US" sz="1600" dirty="0"/>
                  <a:t>=&lt;EOS&gt;</a:t>
                </a:r>
                <a:endParaRPr lang="en-US" sz="1600" baseline="30000" dirty="0"/>
              </a:p>
            </p:txBody>
          </p:sp>
          <p:cxnSp>
            <p:nvCxnSpPr>
              <p:cNvPr id="252" name="Straight Arrow Connector 251">
                <a:extLst>
                  <a:ext uri="{FF2B5EF4-FFF2-40B4-BE49-F238E27FC236}">
                    <a16:creationId xmlns:a16="http://schemas.microsoft.com/office/drawing/2014/main" id="{DC55638D-FE6A-93E8-AFB2-711E233A9935}"/>
                  </a:ext>
                </a:extLst>
              </p:cNvPr>
              <p:cNvCxnSpPr/>
              <p:nvPr/>
            </p:nvCxnSpPr>
            <p:spPr bwMode="auto">
              <a:xfrm flipV="1">
                <a:off x="7855448" y="3913101"/>
                <a:ext cx="0" cy="243489"/>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 name="Straight Arrow Connector 252">
                <a:extLst>
                  <a:ext uri="{FF2B5EF4-FFF2-40B4-BE49-F238E27FC236}">
                    <a16:creationId xmlns:a16="http://schemas.microsoft.com/office/drawing/2014/main" id="{8E2B6AE8-C4CA-ECE1-22BE-41B7AE57610D}"/>
                  </a:ext>
                </a:extLst>
              </p:cNvPr>
              <p:cNvCxnSpPr/>
              <p:nvPr/>
            </p:nvCxnSpPr>
            <p:spPr bwMode="auto">
              <a:xfrm flipV="1">
                <a:off x="7835513" y="2443806"/>
                <a:ext cx="0" cy="243489"/>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E4E23089-B966-C639-992F-3E7249B2A803}"/>
                  </a:ext>
                </a:extLst>
              </p:cNvPr>
              <p:cNvSpPr txBox="1"/>
              <p:nvPr/>
            </p:nvSpPr>
            <p:spPr>
              <a:xfrm>
                <a:off x="7562345" y="2153661"/>
                <a:ext cx="506680" cy="292388"/>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&lt;7&gt;</a:t>
                </a:r>
              </a:p>
            </p:txBody>
          </p:sp>
        </p:grpSp>
        <p:cxnSp>
          <p:nvCxnSpPr>
            <p:cNvPr id="10" name="Straight Arrow Connector 9">
              <a:extLst>
                <a:ext uri="{FF2B5EF4-FFF2-40B4-BE49-F238E27FC236}">
                  <a16:creationId xmlns:a16="http://schemas.microsoft.com/office/drawing/2014/main" id="{17CD1F8E-3FA3-91D9-6231-FD6ECBF40F54}"/>
                </a:ext>
              </a:extLst>
            </p:cNvPr>
            <p:cNvCxnSpPr/>
            <p:nvPr/>
          </p:nvCxnSpPr>
          <p:spPr bwMode="auto">
            <a:xfrm flipV="1">
              <a:off x="7772400" y="1876055"/>
              <a:ext cx="0" cy="277091"/>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5663F340-4168-11B6-875F-6096BC671957}"/>
                </a:ext>
              </a:extLst>
            </p:cNvPr>
            <p:cNvSpPr txBox="1"/>
            <p:nvPr/>
          </p:nvSpPr>
          <p:spPr>
            <a:xfrm>
              <a:off x="7093008" y="1603305"/>
              <a:ext cx="1863414" cy="261610"/>
            </a:xfrm>
            <a:prstGeom prst="rect">
              <a:avLst/>
            </a:prstGeom>
            <a:noFill/>
            <a:ln w="12700">
              <a:noFill/>
            </a:ln>
          </p:spPr>
          <p:txBody>
            <a:bodyPr wrap="square" lIns="0" tIns="45720" rIns="0" bIns="0" rtlCol="0" anchor="ctr" anchorCtr="0">
              <a:spAutoFit/>
            </a:bodyPr>
            <a:lstStyle/>
            <a:p>
              <a:pPr algn="ctr"/>
              <a:r>
                <a:rPr lang="en-US" sz="1400" dirty="0"/>
                <a:t>P(&lt;EOS&gt;| The …)</a:t>
              </a:r>
              <a:endParaRPr lang="en-US" sz="1400" baseline="30000" dirty="0"/>
            </a:p>
          </p:txBody>
        </p:sp>
      </p:grpSp>
    </p:spTree>
    <p:extLst>
      <p:ext uri="{BB962C8B-B14F-4D97-AF65-F5344CB8AC3E}">
        <p14:creationId xmlns:p14="http://schemas.microsoft.com/office/powerpoint/2010/main" val="296047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F21F0-989C-A6AA-3E62-2F1E5A9AFC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167BD6-4779-24C3-F54D-8E30BC593E72}"/>
              </a:ext>
            </a:extLst>
          </p:cNvPr>
          <p:cNvSpPr>
            <a:spLocks noGrp="1"/>
          </p:cNvSpPr>
          <p:nvPr>
            <p:ph type="title"/>
          </p:nvPr>
        </p:nvSpPr>
        <p:spPr>
          <a:xfrm>
            <a:off x="1393827" y="285750"/>
            <a:ext cx="7292973" cy="490538"/>
          </a:xfrm>
        </p:spPr>
        <p:txBody>
          <a:bodyPr/>
          <a:lstStyle/>
          <a:p>
            <a:r>
              <a:rPr lang="en-US" dirty="0"/>
              <a:t>Loss Function for a RNN Language Model</a:t>
            </a:r>
          </a:p>
        </p:txBody>
      </p:sp>
      <p:sp>
        <p:nvSpPr>
          <p:cNvPr id="9" name="Content Placeholder 8">
            <a:extLst>
              <a:ext uri="{FF2B5EF4-FFF2-40B4-BE49-F238E27FC236}">
                <a16:creationId xmlns:a16="http://schemas.microsoft.com/office/drawing/2014/main" id="{1740D9EA-9281-202E-EF5F-C471FB14B607}"/>
              </a:ext>
            </a:extLst>
          </p:cNvPr>
          <p:cNvSpPr>
            <a:spLocks noGrp="1"/>
          </p:cNvSpPr>
          <p:nvPr>
            <p:ph idx="1"/>
          </p:nvPr>
        </p:nvSpPr>
        <p:spPr>
          <a:xfrm>
            <a:off x="175540" y="895351"/>
            <a:ext cx="4350549" cy="1559287"/>
          </a:xfrm>
        </p:spPr>
        <p:txBody>
          <a:bodyPr/>
          <a:lstStyle/>
          <a:p>
            <a:pPr marL="0" indent="0">
              <a:buNone/>
            </a:pPr>
            <a:r>
              <a:rPr lang="en-US" dirty="0"/>
              <a:t>The loss function J in a RNN language model can be expressed as the entropy-based loss function similarly to the one used in a logistic regression classification MNN.</a:t>
            </a:r>
          </a:p>
          <a:p>
            <a:endParaRPr lang="en-US" dirty="0"/>
          </a:p>
        </p:txBody>
      </p:sp>
      <p:sp>
        <p:nvSpPr>
          <p:cNvPr id="6" name="AutoShape 2">
            <a:extLst>
              <a:ext uri="{FF2B5EF4-FFF2-40B4-BE49-F238E27FC236}">
                <a16:creationId xmlns:a16="http://schemas.microsoft.com/office/drawing/2014/main" id="{3B237AF2-636F-C8C1-A96B-434C9D27FE04}"/>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6931367-A94B-25FC-6821-8027CF6BC04B}"/>
              </a:ext>
            </a:extLst>
          </p:cNvPr>
          <p:cNvPicPr>
            <a:picLocks noChangeAspect="1"/>
          </p:cNvPicPr>
          <p:nvPr/>
        </p:nvPicPr>
        <p:blipFill>
          <a:blip r:embed="rId2"/>
          <a:stretch>
            <a:fillRect/>
          </a:stretch>
        </p:blipFill>
        <p:spPr>
          <a:xfrm>
            <a:off x="4572000" y="770794"/>
            <a:ext cx="4518241" cy="1854478"/>
          </a:xfrm>
          <a:prstGeom prst="rect">
            <a:avLst/>
          </a:prstGeom>
        </p:spPr>
      </p:pic>
      <p:grpSp>
        <p:nvGrpSpPr>
          <p:cNvPr id="50" name="Group 49">
            <a:extLst>
              <a:ext uri="{FF2B5EF4-FFF2-40B4-BE49-F238E27FC236}">
                <a16:creationId xmlns:a16="http://schemas.microsoft.com/office/drawing/2014/main" id="{31592982-69B2-B10F-9CF3-56CE84A07761}"/>
              </a:ext>
            </a:extLst>
          </p:cNvPr>
          <p:cNvGrpSpPr/>
          <p:nvPr/>
        </p:nvGrpSpPr>
        <p:grpSpPr>
          <a:xfrm>
            <a:off x="239392" y="2688862"/>
            <a:ext cx="5441081" cy="2270215"/>
            <a:chOff x="3269648" y="2755294"/>
            <a:chExt cx="5441081" cy="2270215"/>
          </a:xfrm>
        </p:grpSpPr>
        <p:graphicFrame>
          <p:nvGraphicFramePr>
            <p:cNvPr id="4" name="Object 3">
              <a:extLst>
                <a:ext uri="{FF2B5EF4-FFF2-40B4-BE49-F238E27FC236}">
                  <a16:creationId xmlns:a16="http://schemas.microsoft.com/office/drawing/2014/main" id="{E2556EFF-D299-455D-839C-8755DBD330A2}"/>
                </a:ext>
              </a:extLst>
            </p:cNvPr>
            <p:cNvGraphicFramePr>
              <a:graphicFrameLocks noChangeAspect="1"/>
            </p:cNvGraphicFramePr>
            <p:nvPr>
              <p:extLst>
                <p:ext uri="{D42A27DB-BD31-4B8C-83A1-F6EECF244321}">
                  <p14:modId xmlns:p14="http://schemas.microsoft.com/office/powerpoint/2010/main" val="3235533940"/>
                </p:ext>
              </p:extLst>
            </p:nvPr>
          </p:nvGraphicFramePr>
          <p:xfrm>
            <a:off x="3365242" y="3426432"/>
            <a:ext cx="5345487" cy="1599077"/>
          </p:xfrm>
          <a:graphic>
            <a:graphicData uri="http://schemas.openxmlformats.org/presentationml/2006/ole">
              <mc:AlternateContent xmlns:mc="http://schemas.openxmlformats.org/markup-compatibility/2006">
                <mc:Choice xmlns:v="urn:schemas-microsoft-com:vml" Requires="v">
                  <p:oleObj name="Equation" r:id="rId3" imgW="2971800" imgH="888840" progId="Equation.DSMT4">
                    <p:embed/>
                  </p:oleObj>
                </mc:Choice>
                <mc:Fallback>
                  <p:oleObj name="Equation" r:id="rId3" imgW="2971800" imgH="888840" progId="Equation.DSMT4">
                    <p:embed/>
                    <p:pic>
                      <p:nvPicPr>
                        <p:cNvPr id="0" name=""/>
                        <p:cNvPicPr/>
                        <p:nvPr/>
                      </p:nvPicPr>
                      <p:blipFill>
                        <a:blip r:embed="rId4"/>
                        <a:stretch>
                          <a:fillRect/>
                        </a:stretch>
                      </p:blipFill>
                      <p:spPr>
                        <a:xfrm>
                          <a:off x="3365242" y="3426432"/>
                          <a:ext cx="5345487" cy="1599077"/>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2DDDB1E9-5B54-3B4E-3F87-E3629C88A84D}"/>
                </a:ext>
              </a:extLst>
            </p:cNvPr>
            <p:cNvSpPr txBox="1"/>
            <p:nvPr/>
          </p:nvSpPr>
          <p:spPr>
            <a:xfrm>
              <a:off x="3269648" y="2755294"/>
              <a:ext cx="3342008" cy="369332"/>
            </a:xfrm>
            <a:prstGeom prst="rect">
              <a:avLst/>
            </a:prstGeom>
            <a:noFill/>
            <a:ln>
              <a:noFill/>
            </a:ln>
          </p:spPr>
          <p:txBody>
            <a:bodyPr wrap="square">
              <a:spAutoFit/>
            </a:bodyPr>
            <a:lstStyle/>
            <a:p>
              <a:r>
                <a:rPr lang="en-US" dirty="0"/>
                <a:t>The vase was nicely painted.</a:t>
              </a:r>
            </a:p>
          </p:txBody>
        </p:sp>
        <p:grpSp>
          <p:nvGrpSpPr>
            <p:cNvPr id="18" name="Group 17">
              <a:extLst>
                <a:ext uri="{FF2B5EF4-FFF2-40B4-BE49-F238E27FC236}">
                  <a16:creationId xmlns:a16="http://schemas.microsoft.com/office/drawing/2014/main" id="{B14533D2-CE1E-EE29-5768-1FB75FD1F780}"/>
                </a:ext>
              </a:extLst>
            </p:cNvPr>
            <p:cNvGrpSpPr/>
            <p:nvPr/>
          </p:nvGrpSpPr>
          <p:grpSpPr>
            <a:xfrm>
              <a:off x="3895770" y="3028736"/>
              <a:ext cx="712683" cy="656537"/>
              <a:chOff x="3895770" y="3028736"/>
              <a:chExt cx="712683" cy="656537"/>
            </a:xfrm>
          </p:grpSpPr>
          <p:cxnSp>
            <p:nvCxnSpPr>
              <p:cNvPr id="11" name="Straight Arrow Connector 10">
                <a:extLst>
                  <a:ext uri="{FF2B5EF4-FFF2-40B4-BE49-F238E27FC236}">
                    <a16:creationId xmlns:a16="http://schemas.microsoft.com/office/drawing/2014/main" id="{8E4B3906-4200-F9B0-97B8-4B17A5D94C09}"/>
                  </a:ext>
                </a:extLst>
              </p:cNvPr>
              <p:cNvCxnSpPr/>
              <p:nvPr/>
            </p:nvCxnSpPr>
            <p:spPr bwMode="auto">
              <a:xfrm flipH="1">
                <a:off x="3895770" y="3028736"/>
                <a:ext cx="648479" cy="514140"/>
              </a:xfrm>
              <a:prstGeom prst="straightConnector1">
                <a:avLst/>
              </a:prstGeom>
              <a:solidFill>
                <a:schemeClr val="accent1"/>
              </a:solidFill>
              <a:ln w="25400" cap="flat" cmpd="sng" algn="ctr">
                <a:solidFill>
                  <a:srgbClr val="00B0F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8C4D3BBB-5310-4390-2BF9-A1886472B0E1}"/>
                  </a:ext>
                </a:extLst>
              </p:cNvPr>
              <p:cNvCxnSpPr/>
              <p:nvPr/>
            </p:nvCxnSpPr>
            <p:spPr bwMode="auto">
              <a:xfrm flipH="1">
                <a:off x="4499011" y="3057101"/>
                <a:ext cx="109442" cy="628172"/>
              </a:xfrm>
              <a:prstGeom prst="straightConnector1">
                <a:avLst/>
              </a:prstGeom>
              <a:solidFill>
                <a:schemeClr val="accent1"/>
              </a:solidFill>
              <a:ln w="254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oup 18">
              <a:extLst>
                <a:ext uri="{FF2B5EF4-FFF2-40B4-BE49-F238E27FC236}">
                  <a16:creationId xmlns:a16="http://schemas.microsoft.com/office/drawing/2014/main" id="{0FE8585C-4901-7B3F-256E-63F9BC15CA47}"/>
                </a:ext>
              </a:extLst>
            </p:cNvPr>
            <p:cNvGrpSpPr/>
            <p:nvPr/>
          </p:nvGrpSpPr>
          <p:grpSpPr>
            <a:xfrm>
              <a:off x="4186002" y="3085462"/>
              <a:ext cx="1573864" cy="566972"/>
              <a:chOff x="3558817" y="3063720"/>
              <a:chExt cx="1573864" cy="566972"/>
            </a:xfrm>
          </p:grpSpPr>
          <p:cxnSp>
            <p:nvCxnSpPr>
              <p:cNvPr id="20" name="Straight Arrow Connector 19">
                <a:extLst>
                  <a:ext uri="{FF2B5EF4-FFF2-40B4-BE49-F238E27FC236}">
                    <a16:creationId xmlns:a16="http://schemas.microsoft.com/office/drawing/2014/main" id="{950A6BBF-1D47-A7CC-D914-3F1AFFDC9B43}"/>
                  </a:ext>
                </a:extLst>
              </p:cNvPr>
              <p:cNvCxnSpPr/>
              <p:nvPr/>
            </p:nvCxnSpPr>
            <p:spPr bwMode="auto">
              <a:xfrm flipH="1">
                <a:off x="3558817" y="3091592"/>
                <a:ext cx="1345285" cy="421896"/>
              </a:xfrm>
              <a:prstGeom prst="straightConnector1">
                <a:avLst/>
              </a:prstGeom>
              <a:solidFill>
                <a:schemeClr val="accent1"/>
              </a:solidFill>
              <a:ln w="25400" cap="flat" cmpd="sng" algn="ctr">
                <a:solidFill>
                  <a:srgbClr val="00B0F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0DDF0638-F3D0-6A44-C835-359B1399023D}"/>
                  </a:ext>
                </a:extLst>
              </p:cNvPr>
              <p:cNvCxnSpPr/>
              <p:nvPr/>
            </p:nvCxnSpPr>
            <p:spPr bwMode="auto">
              <a:xfrm flipH="1">
                <a:off x="4066293" y="3063720"/>
                <a:ext cx="1066388" cy="566972"/>
              </a:xfrm>
              <a:prstGeom prst="straightConnector1">
                <a:avLst/>
              </a:prstGeom>
              <a:solidFill>
                <a:schemeClr val="accent1"/>
              </a:solidFill>
              <a:ln w="254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Group 24">
              <a:extLst>
                <a:ext uri="{FF2B5EF4-FFF2-40B4-BE49-F238E27FC236}">
                  <a16:creationId xmlns:a16="http://schemas.microsoft.com/office/drawing/2014/main" id="{6D416B71-4AA1-2142-6631-C2B014254B6B}"/>
                </a:ext>
              </a:extLst>
            </p:cNvPr>
            <p:cNvGrpSpPr/>
            <p:nvPr/>
          </p:nvGrpSpPr>
          <p:grpSpPr>
            <a:xfrm>
              <a:off x="4024769" y="3047396"/>
              <a:ext cx="1133769" cy="633399"/>
              <a:chOff x="3814362" y="3039212"/>
              <a:chExt cx="1133769" cy="633399"/>
            </a:xfrm>
          </p:grpSpPr>
          <p:cxnSp>
            <p:nvCxnSpPr>
              <p:cNvPr id="26" name="Straight Arrow Connector 25">
                <a:extLst>
                  <a:ext uri="{FF2B5EF4-FFF2-40B4-BE49-F238E27FC236}">
                    <a16:creationId xmlns:a16="http://schemas.microsoft.com/office/drawing/2014/main" id="{5A92D748-BF65-C738-B159-4A8E49FEFA2B}"/>
                  </a:ext>
                </a:extLst>
              </p:cNvPr>
              <p:cNvCxnSpPr/>
              <p:nvPr/>
            </p:nvCxnSpPr>
            <p:spPr bwMode="auto">
              <a:xfrm flipH="1">
                <a:off x="3814362" y="3039212"/>
                <a:ext cx="1062438" cy="520673"/>
              </a:xfrm>
              <a:prstGeom prst="straightConnector1">
                <a:avLst/>
              </a:prstGeom>
              <a:solidFill>
                <a:schemeClr val="accent1"/>
              </a:solidFill>
              <a:ln w="25400" cap="flat" cmpd="sng" algn="ctr">
                <a:solidFill>
                  <a:srgbClr val="00B0F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08ABDB14-D60F-449B-C020-3B4C3F124CE8}"/>
                  </a:ext>
                </a:extLst>
              </p:cNvPr>
              <p:cNvCxnSpPr/>
              <p:nvPr/>
            </p:nvCxnSpPr>
            <p:spPr bwMode="auto">
              <a:xfrm flipH="1">
                <a:off x="4373629" y="3067573"/>
                <a:ext cx="574502" cy="605038"/>
              </a:xfrm>
              <a:prstGeom prst="straightConnector1">
                <a:avLst/>
              </a:prstGeom>
              <a:solidFill>
                <a:schemeClr val="accent1"/>
              </a:solidFill>
              <a:ln w="254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 name="Group 27">
              <a:extLst>
                <a:ext uri="{FF2B5EF4-FFF2-40B4-BE49-F238E27FC236}">
                  <a16:creationId xmlns:a16="http://schemas.microsoft.com/office/drawing/2014/main" id="{99E943FB-F80C-96A7-DC96-C7C90A4DD882}"/>
                </a:ext>
              </a:extLst>
            </p:cNvPr>
            <p:cNvGrpSpPr/>
            <p:nvPr/>
          </p:nvGrpSpPr>
          <p:grpSpPr>
            <a:xfrm>
              <a:off x="3791773" y="3085462"/>
              <a:ext cx="653915" cy="581151"/>
              <a:chOff x="4522358" y="3105150"/>
              <a:chExt cx="653915" cy="581151"/>
            </a:xfrm>
          </p:grpSpPr>
          <p:cxnSp>
            <p:nvCxnSpPr>
              <p:cNvPr id="29" name="Straight Arrow Connector 28">
                <a:extLst>
                  <a:ext uri="{FF2B5EF4-FFF2-40B4-BE49-F238E27FC236}">
                    <a16:creationId xmlns:a16="http://schemas.microsoft.com/office/drawing/2014/main" id="{B68B5456-A434-7FBC-0B27-F8FAF5C4E42C}"/>
                  </a:ext>
                </a:extLst>
              </p:cNvPr>
              <p:cNvCxnSpPr/>
              <p:nvPr/>
            </p:nvCxnSpPr>
            <p:spPr bwMode="auto">
              <a:xfrm flipH="1">
                <a:off x="4522358" y="3105150"/>
                <a:ext cx="232996" cy="457414"/>
              </a:xfrm>
              <a:prstGeom prst="straightConnector1">
                <a:avLst/>
              </a:prstGeom>
              <a:solidFill>
                <a:schemeClr val="accent1"/>
              </a:solidFill>
              <a:ln w="25400" cap="flat" cmpd="sng" algn="ctr">
                <a:solidFill>
                  <a:srgbClr val="00B0F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5DAE9715-860E-5527-795D-802D16B53260}"/>
                  </a:ext>
                </a:extLst>
              </p:cNvPr>
              <p:cNvCxnSpPr/>
              <p:nvPr/>
            </p:nvCxnSpPr>
            <p:spPr bwMode="auto">
              <a:xfrm>
                <a:off x="4876800" y="3105150"/>
                <a:ext cx="299473" cy="581151"/>
              </a:xfrm>
              <a:prstGeom prst="straightConnector1">
                <a:avLst/>
              </a:prstGeom>
              <a:solidFill>
                <a:schemeClr val="accent1"/>
              </a:solidFill>
              <a:ln w="254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Group 30">
              <a:extLst>
                <a:ext uri="{FF2B5EF4-FFF2-40B4-BE49-F238E27FC236}">
                  <a16:creationId xmlns:a16="http://schemas.microsoft.com/office/drawing/2014/main" id="{7628A2A1-9338-AE1D-C5C4-6704D96C88A2}"/>
                </a:ext>
              </a:extLst>
            </p:cNvPr>
            <p:cNvGrpSpPr/>
            <p:nvPr/>
          </p:nvGrpSpPr>
          <p:grpSpPr>
            <a:xfrm>
              <a:off x="3464166" y="3100197"/>
              <a:ext cx="905846" cy="541225"/>
              <a:chOff x="4531752" y="3091167"/>
              <a:chExt cx="303702" cy="344722"/>
            </a:xfrm>
          </p:grpSpPr>
          <p:cxnSp>
            <p:nvCxnSpPr>
              <p:cNvPr id="32" name="Straight Arrow Connector 31">
                <a:extLst>
                  <a:ext uri="{FF2B5EF4-FFF2-40B4-BE49-F238E27FC236}">
                    <a16:creationId xmlns:a16="http://schemas.microsoft.com/office/drawing/2014/main" id="{A48762CD-83FF-AA2D-A97B-C1AD9BE5C15D}"/>
                  </a:ext>
                </a:extLst>
              </p:cNvPr>
              <p:cNvCxnSpPr/>
              <p:nvPr/>
            </p:nvCxnSpPr>
            <p:spPr bwMode="auto">
              <a:xfrm>
                <a:off x="4531752" y="3091167"/>
                <a:ext cx="97747" cy="281958"/>
              </a:xfrm>
              <a:prstGeom prst="straightConnector1">
                <a:avLst/>
              </a:prstGeom>
              <a:solidFill>
                <a:schemeClr val="accent1"/>
              </a:solidFill>
              <a:ln w="25400" cap="flat" cmpd="sng" algn="ctr">
                <a:solidFill>
                  <a:srgbClr val="00B0F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5AA50207-82FD-C4C8-6C59-6815855CB5A8}"/>
                  </a:ext>
                </a:extLst>
              </p:cNvPr>
              <p:cNvCxnSpPr/>
              <p:nvPr/>
            </p:nvCxnSpPr>
            <p:spPr bwMode="auto">
              <a:xfrm>
                <a:off x="4566421" y="3091167"/>
                <a:ext cx="269033" cy="344722"/>
              </a:xfrm>
              <a:prstGeom prst="straightConnector1">
                <a:avLst/>
              </a:prstGeom>
              <a:solidFill>
                <a:schemeClr val="accent1"/>
              </a:solidFill>
              <a:ln w="254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51" name="Content Placeholder 8">
            <a:extLst>
              <a:ext uri="{FF2B5EF4-FFF2-40B4-BE49-F238E27FC236}">
                <a16:creationId xmlns:a16="http://schemas.microsoft.com/office/drawing/2014/main" id="{074863EC-8F64-C95F-A05B-024B78ABC877}"/>
              </a:ext>
            </a:extLst>
          </p:cNvPr>
          <p:cNvSpPr txBox="1">
            <a:spLocks/>
          </p:cNvSpPr>
          <p:nvPr/>
        </p:nvSpPr>
        <p:spPr bwMode="auto">
          <a:xfrm>
            <a:off x="5643717" y="2674085"/>
            <a:ext cx="3324743" cy="14721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sz="1800" kern="0" dirty="0"/>
              <a:t>P(Y</a:t>
            </a:r>
            <a:r>
              <a:rPr lang="en-US" sz="1800" kern="0" baseline="30000" dirty="0"/>
              <a:t>&lt;1&gt;</a:t>
            </a:r>
            <a:r>
              <a:rPr lang="en-US" sz="1800" kern="0" dirty="0"/>
              <a:t>,Y</a:t>
            </a:r>
            <a:r>
              <a:rPr lang="en-US" sz="1800" kern="0" baseline="30000" dirty="0"/>
              <a:t>&lt;2&gt;</a:t>
            </a:r>
            <a:r>
              <a:rPr lang="en-US" sz="1800" kern="0" dirty="0"/>
              <a:t>,Y</a:t>
            </a:r>
            <a:r>
              <a:rPr lang="en-US" sz="1800" kern="0" baseline="30000" dirty="0"/>
              <a:t>&lt;3&gt;</a:t>
            </a:r>
            <a:r>
              <a:rPr lang="en-US" sz="1800" kern="0" dirty="0"/>
              <a:t>,Y</a:t>
            </a:r>
            <a:r>
              <a:rPr lang="en-US" sz="1800" kern="0" baseline="30000" dirty="0"/>
              <a:t>&lt;4 &gt;</a:t>
            </a:r>
            <a:r>
              <a:rPr lang="en-US" sz="1800" kern="0" dirty="0"/>
              <a:t>,Y</a:t>
            </a:r>
            <a:r>
              <a:rPr lang="en-US" sz="1800" kern="0" baseline="30000" dirty="0"/>
              <a:t>&lt;5 &gt;</a:t>
            </a:r>
            <a:r>
              <a:rPr lang="en-US" sz="1800" kern="0" dirty="0"/>
              <a:t>) = </a:t>
            </a:r>
          </a:p>
          <a:p>
            <a:pPr marL="0" indent="0">
              <a:buNone/>
            </a:pPr>
            <a:r>
              <a:rPr lang="en-US" sz="1800" kern="0" dirty="0"/>
              <a:t>P(Y</a:t>
            </a:r>
            <a:r>
              <a:rPr lang="en-US" sz="1800" kern="0" baseline="30000" dirty="0"/>
              <a:t>&lt;1&gt;</a:t>
            </a:r>
            <a:r>
              <a:rPr lang="en-US" sz="1800" kern="0" dirty="0"/>
              <a:t>,</a:t>
            </a:r>
            <a:r>
              <a:rPr lang="ru-RU" sz="1800" kern="0" dirty="0"/>
              <a:t>)</a:t>
            </a:r>
            <a:r>
              <a:rPr lang="en-US" sz="1800" kern="0" dirty="0"/>
              <a:t>*P(Y</a:t>
            </a:r>
            <a:r>
              <a:rPr lang="en-US" sz="1800" kern="0" baseline="30000" dirty="0"/>
              <a:t>&lt;2&gt;</a:t>
            </a:r>
            <a:r>
              <a:rPr lang="en-US" sz="1800" kern="0" dirty="0"/>
              <a:t>|Y</a:t>
            </a:r>
            <a:r>
              <a:rPr lang="en-US" sz="1800" kern="0" baseline="30000" dirty="0"/>
              <a:t>&lt;1&gt;</a:t>
            </a:r>
            <a:r>
              <a:rPr lang="en-US" sz="1800" kern="0" dirty="0"/>
              <a:t>)*</a:t>
            </a:r>
          </a:p>
          <a:p>
            <a:pPr marL="0" indent="0">
              <a:buNone/>
            </a:pPr>
            <a:r>
              <a:rPr lang="en-US" sz="1800" kern="0" dirty="0"/>
              <a:t>P(Y</a:t>
            </a:r>
            <a:r>
              <a:rPr lang="en-US" sz="1800" kern="0" baseline="30000" dirty="0"/>
              <a:t>&lt;3&gt;</a:t>
            </a:r>
            <a:r>
              <a:rPr lang="en-US" sz="1800" kern="0" dirty="0"/>
              <a:t>|Y</a:t>
            </a:r>
            <a:r>
              <a:rPr lang="en-US" sz="1800" kern="0" baseline="30000" dirty="0"/>
              <a:t>&lt;2&gt;</a:t>
            </a:r>
            <a:r>
              <a:rPr lang="en-US" sz="1800" kern="0" dirty="0"/>
              <a:t>)*P(Y</a:t>
            </a:r>
            <a:r>
              <a:rPr lang="en-US" sz="1800" kern="0" baseline="30000" dirty="0"/>
              <a:t>&lt;4&gt;</a:t>
            </a:r>
            <a:r>
              <a:rPr lang="en-US" sz="1800" kern="0" dirty="0"/>
              <a:t>|Y</a:t>
            </a:r>
            <a:r>
              <a:rPr lang="en-US" sz="1800" kern="0" baseline="30000" dirty="0"/>
              <a:t>&lt;3&gt;</a:t>
            </a:r>
            <a:r>
              <a:rPr lang="en-US" sz="1800" kern="0" dirty="0"/>
              <a:t>)* P(Y</a:t>
            </a:r>
            <a:r>
              <a:rPr lang="en-US" sz="1800" kern="0" baseline="30000" dirty="0"/>
              <a:t>&lt;3&gt;</a:t>
            </a:r>
            <a:r>
              <a:rPr lang="en-US" sz="1800" kern="0" dirty="0"/>
              <a:t>|Y</a:t>
            </a:r>
            <a:r>
              <a:rPr lang="en-US" sz="1800" kern="0" baseline="30000" dirty="0"/>
              <a:t>&lt;2&gt;</a:t>
            </a:r>
            <a:r>
              <a:rPr lang="en-US" sz="1800" kern="0" dirty="0"/>
              <a:t>)*P(Y</a:t>
            </a:r>
            <a:r>
              <a:rPr lang="en-US" sz="1800" kern="0" baseline="30000" dirty="0"/>
              <a:t>&lt;4&gt;</a:t>
            </a:r>
            <a:r>
              <a:rPr lang="en-US" sz="1800" kern="0" dirty="0"/>
              <a:t>|Y</a:t>
            </a:r>
            <a:r>
              <a:rPr lang="en-US" sz="1800" kern="0" baseline="30000" dirty="0"/>
              <a:t>&lt;3&gt;</a:t>
            </a:r>
            <a:r>
              <a:rPr lang="en-US" sz="1800" kern="0" dirty="0"/>
              <a:t>)* P(Y</a:t>
            </a:r>
            <a:r>
              <a:rPr lang="en-US" sz="1800" kern="0" baseline="30000" dirty="0"/>
              <a:t>&lt;5&gt;</a:t>
            </a:r>
            <a:r>
              <a:rPr lang="en-US" sz="1800" kern="0" dirty="0"/>
              <a:t>|Y</a:t>
            </a:r>
            <a:r>
              <a:rPr lang="en-US" sz="1800" kern="0" baseline="30000" dirty="0"/>
              <a:t>&lt;4&gt;</a:t>
            </a:r>
            <a:r>
              <a:rPr lang="en-US" sz="1800" kern="0" dirty="0"/>
              <a:t>) </a:t>
            </a:r>
          </a:p>
        </p:txBody>
      </p:sp>
    </p:spTree>
    <p:extLst>
      <p:ext uri="{BB962C8B-B14F-4D97-AF65-F5344CB8AC3E}">
        <p14:creationId xmlns:p14="http://schemas.microsoft.com/office/powerpoint/2010/main" val="199915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31495-D775-1D04-A007-A51872A5B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C81C9D-C944-AF44-3F47-56B43AC3E7B5}"/>
              </a:ext>
            </a:extLst>
          </p:cNvPr>
          <p:cNvSpPr>
            <a:spLocks noGrp="1"/>
          </p:cNvSpPr>
          <p:nvPr>
            <p:ph type="title"/>
          </p:nvPr>
        </p:nvSpPr>
        <p:spPr>
          <a:xfrm>
            <a:off x="1219200" y="285750"/>
            <a:ext cx="7433676" cy="490538"/>
          </a:xfrm>
        </p:spPr>
        <p:txBody>
          <a:bodyPr/>
          <a:lstStyle/>
          <a:p>
            <a:r>
              <a:rPr lang="en-US" dirty="0"/>
              <a:t>Sampling a Sequence from a Trained RNN</a:t>
            </a:r>
          </a:p>
        </p:txBody>
      </p:sp>
      <p:sp>
        <p:nvSpPr>
          <p:cNvPr id="6" name="AutoShape 2">
            <a:extLst>
              <a:ext uri="{FF2B5EF4-FFF2-40B4-BE49-F238E27FC236}">
                <a16:creationId xmlns:a16="http://schemas.microsoft.com/office/drawing/2014/main" id="{179F551B-F724-222F-81A0-6C1EDB57D2E3}"/>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3AB91F91-8E08-DE09-2473-2A21B1EFC825}"/>
              </a:ext>
            </a:extLst>
          </p:cNvPr>
          <p:cNvGrpSpPr/>
          <p:nvPr/>
        </p:nvGrpSpPr>
        <p:grpSpPr>
          <a:xfrm>
            <a:off x="239392" y="766926"/>
            <a:ext cx="6650677" cy="646331"/>
            <a:chOff x="233767" y="3108032"/>
            <a:chExt cx="6650677" cy="646331"/>
          </a:xfrm>
        </p:grpSpPr>
        <p:sp>
          <p:nvSpPr>
            <p:cNvPr id="12" name="TextBox 11">
              <a:extLst>
                <a:ext uri="{FF2B5EF4-FFF2-40B4-BE49-F238E27FC236}">
                  <a16:creationId xmlns:a16="http://schemas.microsoft.com/office/drawing/2014/main" id="{B771F5D6-49E4-EDCE-357F-8B87A9F4CCC4}"/>
                </a:ext>
              </a:extLst>
            </p:cNvPr>
            <p:cNvSpPr txBox="1"/>
            <p:nvPr/>
          </p:nvSpPr>
          <p:spPr>
            <a:xfrm>
              <a:off x="233767" y="3108032"/>
              <a:ext cx="6650677" cy="646331"/>
            </a:xfrm>
            <a:prstGeom prst="rect">
              <a:avLst/>
            </a:prstGeom>
            <a:noFill/>
            <a:ln>
              <a:noFill/>
            </a:ln>
          </p:spPr>
          <p:txBody>
            <a:bodyPr wrap="square">
              <a:spAutoFit/>
            </a:bodyPr>
            <a:lstStyle/>
            <a:p>
              <a:r>
                <a:rPr lang="en-US" dirty="0"/>
                <a:t>Sentence: The  vase was nicely painted.</a:t>
              </a:r>
              <a:r>
                <a:rPr lang="en-US" dirty="0">
                  <a:solidFill>
                    <a:srgbClr val="FF0000"/>
                  </a:solidFill>
                </a:rPr>
                <a:t>     &lt;EOS&gt;</a:t>
              </a:r>
              <a:endParaRPr lang="en-US" dirty="0"/>
            </a:p>
            <a:p>
              <a:r>
                <a:rPr lang="en-US" dirty="0">
                  <a:solidFill>
                    <a:srgbClr val="FF0000"/>
                  </a:solidFill>
                </a:rPr>
                <a:t>               </a:t>
              </a:r>
              <a:r>
                <a:rPr lang="en-US" sz="1800" dirty="0"/>
                <a:t>X</a:t>
              </a:r>
              <a:r>
                <a:rPr lang="en-US" sz="1800" baseline="30000" dirty="0"/>
                <a:t>&lt;1&gt;</a:t>
              </a:r>
              <a:r>
                <a:rPr lang="en-US" dirty="0">
                  <a:solidFill>
                    <a:srgbClr val="FF0000"/>
                  </a:solidFill>
                </a:rPr>
                <a:t> </a:t>
              </a:r>
              <a:r>
                <a:rPr lang="en-US" sz="1800" dirty="0"/>
                <a:t>Ŷ</a:t>
              </a:r>
              <a:r>
                <a:rPr lang="en-US" sz="1800" baseline="30000" dirty="0"/>
                <a:t>&lt;1&gt;</a:t>
              </a:r>
              <a:r>
                <a:rPr lang="en-US" dirty="0">
                  <a:solidFill>
                    <a:srgbClr val="FF0000"/>
                  </a:solidFill>
                </a:rPr>
                <a:t>  </a:t>
              </a:r>
              <a:r>
                <a:rPr lang="en-US" sz="1800" dirty="0"/>
                <a:t>Ŷ</a:t>
              </a:r>
              <a:r>
                <a:rPr lang="en-US" sz="1800" baseline="30000" dirty="0"/>
                <a:t>&lt;2&gt;</a:t>
              </a:r>
              <a:r>
                <a:rPr lang="en-US" dirty="0">
                  <a:solidFill>
                    <a:srgbClr val="FF0000"/>
                  </a:solidFill>
                </a:rPr>
                <a:t> </a:t>
              </a:r>
              <a:r>
                <a:rPr lang="en-US" sz="1800" dirty="0"/>
                <a:t>Ŷ</a:t>
              </a:r>
              <a:r>
                <a:rPr lang="en-US" sz="1800" baseline="30000" dirty="0"/>
                <a:t>&lt;3&gt;</a:t>
              </a:r>
              <a:r>
                <a:rPr lang="en-US" dirty="0">
                  <a:solidFill>
                    <a:srgbClr val="FF0000"/>
                  </a:solidFill>
                </a:rPr>
                <a:t>  </a:t>
              </a:r>
              <a:r>
                <a:rPr lang="en-US" sz="1800" dirty="0"/>
                <a:t>Ŷ</a:t>
              </a:r>
              <a:r>
                <a:rPr lang="en-US" sz="1800" baseline="30000" dirty="0"/>
                <a:t>&lt;4&gt;</a:t>
              </a:r>
              <a:r>
                <a:rPr lang="en-US" dirty="0">
                  <a:solidFill>
                    <a:srgbClr val="FF0000"/>
                  </a:solidFill>
                </a:rPr>
                <a:t>      </a:t>
              </a:r>
              <a:r>
                <a:rPr lang="en-US" sz="1800" dirty="0"/>
                <a:t>Ŷ</a:t>
              </a:r>
              <a:r>
                <a:rPr lang="en-US" sz="1800" baseline="30000" dirty="0"/>
                <a:t>&lt;5&gt;</a:t>
              </a:r>
              <a:r>
                <a:rPr lang="en-US" dirty="0">
                  <a:solidFill>
                    <a:srgbClr val="FF0000"/>
                  </a:solidFill>
                </a:rPr>
                <a:t> </a:t>
              </a:r>
              <a:r>
                <a:rPr lang="en-US" sz="1800" dirty="0"/>
                <a:t>Ŷ</a:t>
              </a:r>
              <a:r>
                <a:rPr lang="en-US" sz="1800" baseline="30000" dirty="0"/>
                <a:t>&lt;6&gt;</a:t>
              </a:r>
            </a:p>
          </p:txBody>
        </p:sp>
        <p:cxnSp>
          <p:nvCxnSpPr>
            <p:cNvPr id="13" name="Straight Arrow Connector 12">
              <a:extLst>
                <a:ext uri="{FF2B5EF4-FFF2-40B4-BE49-F238E27FC236}">
                  <a16:creationId xmlns:a16="http://schemas.microsoft.com/office/drawing/2014/main" id="{164C0FC4-11CC-FE24-CDDD-3AC579F0557B}"/>
                </a:ext>
              </a:extLst>
            </p:cNvPr>
            <p:cNvCxnSpPr/>
            <p:nvPr/>
          </p:nvCxnSpPr>
          <p:spPr bwMode="auto">
            <a:xfrm flipV="1">
              <a:off x="4345802" y="3392252"/>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1" name="TextBox 240">
            <a:extLst>
              <a:ext uri="{FF2B5EF4-FFF2-40B4-BE49-F238E27FC236}">
                <a16:creationId xmlns:a16="http://schemas.microsoft.com/office/drawing/2014/main" id="{3783D3F5-C2B4-AE3F-6979-1E4A1622638C}"/>
              </a:ext>
            </a:extLst>
          </p:cNvPr>
          <p:cNvSpPr txBox="1"/>
          <p:nvPr/>
        </p:nvSpPr>
        <p:spPr>
          <a:xfrm>
            <a:off x="7288397" y="689497"/>
            <a:ext cx="1718485" cy="923330"/>
          </a:xfrm>
          <a:prstGeom prst="rect">
            <a:avLst/>
          </a:prstGeom>
          <a:noFill/>
          <a:ln>
            <a:solidFill>
              <a:schemeClr val="tx1"/>
            </a:solidFill>
          </a:ln>
        </p:spPr>
        <p:txBody>
          <a:bodyPr wrap="square" rIns="0">
            <a:spAutoFit/>
          </a:bodyPr>
          <a:lstStyle/>
          <a:p>
            <a:r>
              <a:rPr lang="en-US" dirty="0"/>
              <a:t>Suppose the language has 150,000 words.</a:t>
            </a:r>
            <a:endParaRPr lang="en-US" dirty="0">
              <a:solidFill>
                <a:srgbClr val="FF0000"/>
              </a:solidFill>
            </a:endParaRPr>
          </a:p>
        </p:txBody>
      </p:sp>
      <p:grpSp>
        <p:nvGrpSpPr>
          <p:cNvPr id="9" name="Group 8">
            <a:extLst>
              <a:ext uri="{FF2B5EF4-FFF2-40B4-BE49-F238E27FC236}">
                <a16:creationId xmlns:a16="http://schemas.microsoft.com/office/drawing/2014/main" id="{8F791649-E2CF-BB00-145D-5C90CFA91ABD}"/>
              </a:ext>
            </a:extLst>
          </p:cNvPr>
          <p:cNvGrpSpPr/>
          <p:nvPr/>
        </p:nvGrpSpPr>
        <p:grpSpPr>
          <a:xfrm>
            <a:off x="152400" y="1551027"/>
            <a:ext cx="8382001" cy="3322173"/>
            <a:chOff x="152400" y="1551027"/>
            <a:chExt cx="8382001" cy="3322173"/>
          </a:xfrm>
        </p:grpSpPr>
        <p:sp>
          <p:nvSpPr>
            <p:cNvPr id="114" name="TextBox 113">
              <a:extLst>
                <a:ext uri="{FF2B5EF4-FFF2-40B4-BE49-F238E27FC236}">
                  <a16:creationId xmlns:a16="http://schemas.microsoft.com/office/drawing/2014/main" id="{828F4F4A-BD95-8411-A317-2837D4FC6CDF}"/>
                </a:ext>
              </a:extLst>
            </p:cNvPr>
            <p:cNvSpPr txBox="1"/>
            <p:nvPr/>
          </p:nvSpPr>
          <p:spPr>
            <a:xfrm>
              <a:off x="1071431" y="4503868"/>
              <a:ext cx="7462970" cy="369332"/>
            </a:xfrm>
            <a:prstGeom prst="rect">
              <a:avLst/>
            </a:prstGeom>
            <a:noFill/>
          </p:spPr>
          <p:txBody>
            <a:bodyPr wrap="square">
              <a:spAutoFit/>
            </a:bodyPr>
            <a:lstStyle/>
            <a:p>
              <a:r>
                <a:rPr lang="en-US" sz="1800" dirty="0"/>
                <a:t>The         vase         was        nicely      painted           .           </a:t>
              </a:r>
              <a:r>
                <a:rPr lang="en-US" sz="1800" dirty="0">
                  <a:solidFill>
                    <a:srgbClr val="FF0000"/>
                  </a:solidFill>
                </a:rPr>
                <a:t>&lt;EOS&gt;</a:t>
              </a:r>
              <a:endParaRPr lang="en-US" dirty="0">
                <a:solidFill>
                  <a:srgbClr val="FF0000"/>
                </a:solidFill>
              </a:endParaRPr>
            </a:p>
          </p:txBody>
        </p:sp>
        <p:grpSp>
          <p:nvGrpSpPr>
            <p:cNvPr id="5" name="Group 4">
              <a:extLst>
                <a:ext uri="{FF2B5EF4-FFF2-40B4-BE49-F238E27FC236}">
                  <a16:creationId xmlns:a16="http://schemas.microsoft.com/office/drawing/2014/main" id="{D7613C17-2F0C-61BE-229F-8999346BD037}"/>
                </a:ext>
              </a:extLst>
            </p:cNvPr>
            <p:cNvGrpSpPr/>
            <p:nvPr/>
          </p:nvGrpSpPr>
          <p:grpSpPr>
            <a:xfrm>
              <a:off x="1593207" y="2223842"/>
              <a:ext cx="1306468" cy="2281769"/>
              <a:chOff x="2940103" y="1799836"/>
              <a:chExt cx="1766685" cy="2936572"/>
            </a:xfrm>
          </p:grpSpPr>
          <p:grpSp>
            <p:nvGrpSpPr>
              <p:cNvPr id="113" name="Group 112">
                <a:extLst>
                  <a:ext uri="{FF2B5EF4-FFF2-40B4-BE49-F238E27FC236}">
                    <a16:creationId xmlns:a16="http://schemas.microsoft.com/office/drawing/2014/main" id="{CDB80A42-DA85-5847-C8FD-1F23DDFD8972}"/>
                  </a:ext>
                </a:extLst>
              </p:cNvPr>
              <p:cNvGrpSpPr/>
              <p:nvPr/>
            </p:nvGrpSpPr>
            <p:grpSpPr>
              <a:xfrm>
                <a:off x="2940103" y="2497849"/>
                <a:ext cx="1306630" cy="1494612"/>
                <a:chOff x="2940103" y="2497849"/>
                <a:chExt cx="1306630" cy="1494612"/>
              </a:xfrm>
            </p:grpSpPr>
            <p:grpSp>
              <p:nvGrpSpPr>
                <p:cNvPr id="121" name="Group 120">
                  <a:extLst>
                    <a:ext uri="{FF2B5EF4-FFF2-40B4-BE49-F238E27FC236}">
                      <a16:creationId xmlns:a16="http://schemas.microsoft.com/office/drawing/2014/main" id="{B1D6B042-82CD-20C5-F394-A77C9CB569F8}"/>
                    </a:ext>
                  </a:extLst>
                </p:cNvPr>
                <p:cNvGrpSpPr/>
                <p:nvPr/>
              </p:nvGrpSpPr>
              <p:grpSpPr>
                <a:xfrm>
                  <a:off x="3837024" y="2497849"/>
                  <a:ext cx="409709" cy="1494612"/>
                  <a:chOff x="6201526" y="1646074"/>
                  <a:chExt cx="206422" cy="846521"/>
                </a:xfrm>
              </p:grpSpPr>
              <p:sp>
                <p:nvSpPr>
                  <p:cNvPr id="123" name="Rectangle 122">
                    <a:extLst>
                      <a:ext uri="{FF2B5EF4-FFF2-40B4-BE49-F238E27FC236}">
                        <a16:creationId xmlns:a16="http://schemas.microsoft.com/office/drawing/2014/main" id="{88A4F8BA-3871-6B88-62E2-18B129FA1CFB}"/>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24" name="Oval 123">
                    <a:extLst>
                      <a:ext uri="{FF2B5EF4-FFF2-40B4-BE49-F238E27FC236}">
                        <a16:creationId xmlns:a16="http://schemas.microsoft.com/office/drawing/2014/main" id="{A7FCA667-E933-3A6E-056D-3163E088A6AB}"/>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5" name="Oval 124">
                    <a:extLst>
                      <a:ext uri="{FF2B5EF4-FFF2-40B4-BE49-F238E27FC236}">
                        <a16:creationId xmlns:a16="http://schemas.microsoft.com/office/drawing/2014/main" id="{A877ADBD-4A40-5BA1-C416-7F19449165C8}"/>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6" name="Oval 125">
                    <a:extLst>
                      <a:ext uri="{FF2B5EF4-FFF2-40B4-BE49-F238E27FC236}">
                        <a16:creationId xmlns:a16="http://schemas.microsoft.com/office/drawing/2014/main" id="{B849CA38-C38E-0374-7E8E-E1F374A6617A}"/>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7" name="Oval 126">
                    <a:extLst>
                      <a:ext uri="{FF2B5EF4-FFF2-40B4-BE49-F238E27FC236}">
                        <a16:creationId xmlns:a16="http://schemas.microsoft.com/office/drawing/2014/main" id="{F241C1DD-C301-3FDA-03C0-1DE1FE2B3862}"/>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28" name="TextBox 127">
                    <a:extLst>
                      <a:ext uri="{FF2B5EF4-FFF2-40B4-BE49-F238E27FC236}">
                        <a16:creationId xmlns:a16="http://schemas.microsoft.com/office/drawing/2014/main" id="{8D3928C8-1749-4F40-DC1F-55E51431B072}"/>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22" name="Straight Arrow Connector 121">
                  <a:extLst>
                    <a:ext uri="{FF2B5EF4-FFF2-40B4-BE49-F238E27FC236}">
                      <a16:creationId xmlns:a16="http://schemas.microsoft.com/office/drawing/2014/main" id="{6A047D4D-F7F4-8E1A-5B93-A15068E354F1}"/>
                    </a:ext>
                  </a:extLst>
                </p:cNvPr>
                <p:cNvCxnSpPr/>
                <p:nvPr/>
              </p:nvCxnSpPr>
              <p:spPr bwMode="auto">
                <a:xfrm>
                  <a:off x="2940103" y="3141316"/>
                  <a:ext cx="834398"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 name="TextBox 114">
                <a:extLst>
                  <a:ext uri="{FF2B5EF4-FFF2-40B4-BE49-F238E27FC236}">
                    <a16:creationId xmlns:a16="http://schemas.microsoft.com/office/drawing/2014/main" id="{7C03101D-43D5-DEFB-CDE5-A688F2B9790F}"/>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&lt;1&gt;</a:t>
                </a:r>
              </a:p>
            </p:txBody>
          </p:sp>
          <p:sp>
            <p:nvSpPr>
              <p:cNvPr id="117" name="TextBox 116">
                <a:extLst>
                  <a:ext uri="{FF2B5EF4-FFF2-40B4-BE49-F238E27FC236}">
                    <a16:creationId xmlns:a16="http://schemas.microsoft.com/office/drawing/2014/main" id="{8BC73013-51C3-4804-353E-13BD7AEA3394}"/>
                  </a:ext>
                </a:extLst>
              </p:cNvPr>
              <p:cNvSpPr txBox="1"/>
              <p:nvPr/>
            </p:nvSpPr>
            <p:spPr>
              <a:xfrm>
                <a:off x="3696861" y="1799836"/>
                <a:ext cx="685164" cy="382597"/>
              </a:xfrm>
              <a:prstGeom prst="rect">
                <a:avLst/>
              </a:prstGeom>
              <a:noFill/>
              <a:ln w="12700">
                <a:solidFill>
                  <a:schemeClr val="tx1"/>
                </a:solidFill>
              </a:ln>
            </p:spPr>
            <p:txBody>
              <a:bodyPr wrap="square" lIns="0" tIns="45720" rIns="0" bIns="34290" rtlCol="0">
                <a:spAutoFit/>
              </a:bodyPr>
              <a:lstStyle/>
              <a:p>
                <a:pPr algn="ctr"/>
                <a:r>
                  <a:rPr lang="en-US" sz="1600" dirty="0"/>
                  <a:t>Ŷ</a:t>
                </a:r>
                <a:r>
                  <a:rPr lang="en-US" sz="1600" baseline="30000" dirty="0"/>
                  <a:t>&lt;2&gt;</a:t>
                </a:r>
              </a:p>
            </p:txBody>
          </p:sp>
          <p:sp>
            <p:nvSpPr>
              <p:cNvPr id="118" name="TextBox 117">
                <a:extLst>
                  <a:ext uri="{FF2B5EF4-FFF2-40B4-BE49-F238E27FC236}">
                    <a16:creationId xmlns:a16="http://schemas.microsoft.com/office/drawing/2014/main" id="{46ABE9C6-F908-0E18-EF1B-A7F030F7EF06}"/>
                  </a:ext>
                </a:extLst>
              </p:cNvPr>
              <p:cNvSpPr txBox="1"/>
              <p:nvPr/>
            </p:nvSpPr>
            <p:spPr>
              <a:xfrm>
                <a:off x="3276118" y="4360113"/>
                <a:ext cx="1430670"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&lt;2&gt;</a:t>
                </a:r>
                <a:r>
                  <a:rPr lang="en-US" sz="1600" dirty="0"/>
                  <a:t>= Ŷ</a:t>
                </a:r>
                <a:r>
                  <a:rPr lang="en-US" sz="1600" baseline="30000" dirty="0"/>
                  <a:t>&lt;1&gt;</a:t>
                </a:r>
              </a:p>
            </p:txBody>
          </p:sp>
          <p:cxnSp>
            <p:nvCxnSpPr>
              <p:cNvPr id="119" name="Straight Arrow Connector 118">
                <a:extLst>
                  <a:ext uri="{FF2B5EF4-FFF2-40B4-BE49-F238E27FC236}">
                    <a16:creationId xmlns:a16="http://schemas.microsoft.com/office/drawing/2014/main" id="{45A4C0AE-8155-CB7B-32B5-183A91BF84EF}"/>
                  </a:ext>
                </a:extLst>
              </p:cNvPr>
              <p:cNvCxnSpPr/>
              <p:nvPr/>
            </p:nvCxnSpPr>
            <p:spPr bwMode="auto">
              <a:xfrm flipV="1">
                <a:off x="4077222" y="4020578"/>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Straight Arrow Connector 119">
                <a:extLst>
                  <a:ext uri="{FF2B5EF4-FFF2-40B4-BE49-F238E27FC236}">
                    <a16:creationId xmlns:a16="http://schemas.microsoft.com/office/drawing/2014/main" id="{0E07902E-F671-9A17-D012-7A6B4401A27E}"/>
                  </a:ext>
                </a:extLst>
              </p:cNvPr>
              <p:cNvCxnSpPr/>
              <p:nvPr/>
            </p:nvCxnSpPr>
            <p:spPr bwMode="auto">
              <a:xfrm flipV="1">
                <a:off x="4038600" y="2162097"/>
                <a:ext cx="0" cy="284876"/>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3" name="Group 162">
              <a:extLst>
                <a:ext uri="{FF2B5EF4-FFF2-40B4-BE49-F238E27FC236}">
                  <a16:creationId xmlns:a16="http://schemas.microsoft.com/office/drawing/2014/main" id="{C18409CA-28DE-E820-A182-94F318BA2D86}"/>
                </a:ext>
              </a:extLst>
            </p:cNvPr>
            <p:cNvGrpSpPr/>
            <p:nvPr/>
          </p:nvGrpSpPr>
          <p:grpSpPr>
            <a:xfrm>
              <a:off x="2590802" y="2211782"/>
              <a:ext cx="1371601" cy="2293829"/>
              <a:chOff x="2836597" y="1791807"/>
              <a:chExt cx="1854763" cy="2952093"/>
            </a:xfrm>
          </p:grpSpPr>
          <p:grpSp>
            <p:nvGrpSpPr>
              <p:cNvPr id="164" name="Group 163">
                <a:extLst>
                  <a:ext uri="{FF2B5EF4-FFF2-40B4-BE49-F238E27FC236}">
                    <a16:creationId xmlns:a16="http://schemas.microsoft.com/office/drawing/2014/main" id="{B0F587F2-2FEC-E314-5F22-2E5112C379C7}"/>
                  </a:ext>
                </a:extLst>
              </p:cNvPr>
              <p:cNvGrpSpPr/>
              <p:nvPr/>
            </p:nvGrpSpPr>
            <p:grpSpPr>
              <a:xfrm>
                <a:off x="2836597" y="2497849"/>
                <a:ext cx="1410136" cy="1494612"/>
                <a:chOff x="2836597" y="2497849"/>
                <a:chExt cx="1410136" cy="1494612"/>
              </a:xfrm>
            </p:grpSpPr>
            <p:grpSp>
              <p:nvGrpSpPr>
                <p:cNvPr id="170" name="Group 169">
                  <a:extLst>
                    <a:ext uri="{FF2B5EF4-FFF2-40B4-BE49-F238E27FC236}">
                      <a16:creationId xmlns:a16="http://schemas.microsoft.com/office/drawing/2014/main" id="{E7245892-BFD8-EADA-8F96-97B4F6433CC9}"/>
                    </a:ext>
                  </a:extLst>
                </p:cNvPr>
                <p:cNvGrpSpPr/>
                <p:nvPr/>
              </p:nvGrpSpPr>
              <p:grpSpPr>
                <a:xfrm>
                  <a:off x="3837024" y="2497849"/>
                  <a:ext cx="409709" cy="1494612"/>
                  <a:chOff x="6201526" y="1646074"/>
                  <a:chExt cx="206422" cy="846521"/>
                </a:xfrm>
              </p:grpSpPr>
              <p:sp>
                <p:nvSpPr>
                  <p:cNvPr id="172" name="Rectangle 171">
                    <a:extLst>
                      <a:ext uri="{FF2B5EF4-FFF2-40B4-BE49-F238E27FC236}">
                        <a16:creationId xmlns:a16="http://schemas.microsoft.com/office/drawing/2014/main" id="{C0476E07-7CEF-DD81-B455-B0ED51CC9646}"/>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73" name="Oval 172">
                    <a:extLst>
                      <a:ext uri="{FF2B5EF4-FFF2-40B4-BE49-F238E27FC236}">
                        <a16:creationId xmlns:a16="http://schemas.microsoft.com/office/drawing/2014/main" id="{2288414E-D0EB-F63D-36DD-214FF34523FD}"/>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4" name="Oval 173">
                    <a:extLst>
                      <a:ext uri="{FF2B5EF4-FFF2-40B4-BE49-F238E27FC236}">
                        <a16:creationId xmlns:a16="http://schemas.microsoft.com/office/drawing/2014/main" id="{805E80FA-2286-CBE6-AB7F-E6B176E284C1}"/>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5" name="Oval 174">
                    <a:extLst>
                      <a:ext uri="{FF2B5EF4-FFF2-40B4-BE49-F238E27FC236}">
                        <a16:creationId xmlns:a16="http://schemas.microsoft.com/office/drawing/2014/main" id="{1441E6D9-88BB-5A50-42AE-5D72956F3276}"/>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6" name="Oval 175">
                    <a:extLst>
                      <a:ext uri="{FF2B5EF4-FFF2-40B4-BE49-F238E27FC236}">
                        <a16:creationId xmlns:a16="http://schemas.microsoft.com/office/drawing/2014/main" id="{AD65E89F-C4B0-7AA1-9579-2ABA7352099F}"/>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77" name="TextBox 176">
                    <a:extLst>
                      <a:ext uri="{FF2B5EF4-FFF2-40B4-BE49-F238E27FC236}">
                        <a16:creationId xmlns:a16="http://schemas.microsoft.com/office/drawing/2014/main" id="{508E60E4-3F10-8F8A-0561-68B1ABA3BB68}"/>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71" name="Straight Arrow Connector 170">
                  <a:extLst>
                    <a:ext uri="{FF2B5EF4-FFF2-40B4-BE49-F238E27FC236}">
                      <a16:creationId xmlns:a16="http://schemas.microsoft.com/office/drawing/2014/main" id="{DA925092-CD39-A10F-1934-021CC8A357D4}"/>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 name="TextBox 164">
                <a:extLst>
                  <a:ext uri="{FF2B5EF4-FFF2-40B4-BE49-F238E27FC236}">
                    <a16:creationId xmlns:a16="http://schemas.microsoft.com/office/drawing/2014/main" id="{D0EAA5E9-3AD6-6A78-4ED0-0C96B798EB18}"/>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&lt;2&gt;</a:t>
                </a:r>
              </a:p>
            </p:txBody>
          </p:sp>
          <p:sp>
            <p:nvSpPr>
              <p:cNvPr id="166" name="TextBox 165">
                <a:extLst>
                  <a:ext uri="{FF2B5EF4-FFF2-40B4-BE49-F238E27FC236}">
                    <a16:creationId xmlns:a16="http://schemas.microsoft.com/office/drawing/2014/main" id="{9E0AB99B-2BB4-D147-3785-C2EBB015781E}"/>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&lt;3&gt;</a:t>
                </a:r>
              </a:p>
            </p:txBody>
          </p:sp>
          <p:sp>
            <p:nvSpPr>
              <p:cNvPr id="167" name="TextBox 166">
                <a:extLst>
                  <a:ext uri="{FF2B5EF4-FFF2-40B4-BE49-F238E27FC236}">
                    <a16:creationId xmlns:a16="http://schemas.microsoft.com/office/drawing/2014/main" id="{1145F13A-093E-E55A-2259-3A5536CBE12C}"/>
                  </a:ext>
                </a:extLst>
              </p:cNvPr>
              <p:cNvSpPr txBox="1"/>
              <p:nvPr/>
            </p:nvSpPr>
            <p:spPr>
              <a:xfrm>
                <a:off x="3325661" y="4367605"/>
                <a:ext cx="1365699"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&lt;3&gt;</a:t>
                </a:r>
                <a:r>
                  <a:rPr lang="en-US" sz="1600" dirty="0"/>
                  <a:t>= Ŷ</a:t>
                </a:r>
                <a:r>
                  <a:rPr lang="en-US" sz="1600" baseline="30000" dirty="0"/>
                  <a:t>&lt;2&gt;</a:t>
                </a:r>
              </a:p>
            </p:txBody>
          </p:sp>
          <p:cxnSp>
            <p:nvCxnSpPr>
              <p:cNvPr id="168" name="Straight Arrow Connector 167">
                <a:extLst>
                  <a:ext uri="{FF2B5EF4-FFF2-40B4-BE49-F238E27FC236}">
                    <a16:creationId xmlns:a16="http://schemas.microsoft.com/office/drawing/2014/main" id="{6C7D9424-6CBD-9405-A7F1-C3DD35485492}"/>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Arrow Connector 168">
                <a:extLst>
                  <a:ext uri="{FF2B5EF4-FFF2-40B4-BE49-F238E27FC236}">
                    <a16:creationId xmlns:a16="http://schemas.microsoft.com/office/drawing/2014/main" id="{D98B70B1-E931-39C2-9D2F-F66577737FB9}"/>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5" name="Group 194">
              <a:extLst>
                <a:ext uri="{FF2B5EF4-FFF2-40B4-BE49-F238E27FC236}">
                  <a16:creationId xmlns:a16="http://schemas.microsoft.com/office/drawing/2014/main" id="{BDED7133-E1D3-04A8-7E3F-2AB30EC0EC35}"/>
                </a:ext>
              </a:extLst>
            </p:cNvPr>
            <p:cNvGrpSpPr/>
            <p:nvPr/>
          </p:nvGrpSpPr>
          <p:grpSpPr>
            <a:xfrm>
              <a:off x="3673568" y="2199393"/>
              <a:ext cx="1371599" cy="2306218"/>
              <a:chOff x="2836597" y="1791807"/>
              <a:chExt cx="1854759" cy="2968037"/>
            </a:xfrm>
          </p:grpSpPr>
          <p:grpSp>
            <p:nvGrpSpPr>
              <p:cNvPr id="196" name="Group 195">
                <a:extLst>
                  <a:ext uri="{FF2B5EF4-FFF2-40B4-BE49-F238E27FC236}">
                    <a16:creationId xmlns:a16="http://schemas.microsoft.com/office/drawing/2014/main" id="{E9B397EC-4E19-844B-8C85-2C302018704B}"/>
                  </a:ext>
                </a:extLst>
              </p:cNvPr>
              <p:cNvGrpSpPr/>
              <p:nvPr/>
            </p:nvGrpSpPr>
            <p:grpSpPr>
              <a:xfrm>
                <a:off x="2836597" y="2497849"/>
                <a:ext cx="1410136" cy="1494612"/>
                <a:chOff x="2836597" y="2497849"/>
                <a:chExt cx="1410136" cy="1494612"/>
              </a:xfrm>
            </p:grpSpPr>
            <p:grpSp>
              <p:nvGrpSpPr>
                <p:cNvPr id="202" name="Group 201">
                  <a:extLst>
                    <a:ext uri="{FF2B5EF4-FFF2-40B4-BE49-F238E27FC236}">
                      <a16:creationId xmlns:a16="http://schemas.microsoft.com/office/drawing/2014/main" id="{54B57715-12FC-C23F-9E21-D87A0AE52106}"/>
                    </a:ext>
                  </a:extLst>
                </p:cNvPr>
                <p:cNvGrpSpPr/>
                <p:nvPr/>
              </p:nvGrpSpPr>
              <p:grpSpPr>
                <a:xfrm>
                  <a:off x="3837024" y="2497849"/>
                  <a:ext cx="409709" cy="1494612"/>
                  <a:chOff x="6201526" y="1646074"/>
                  <a:chExt cx="206422" cy="846521"/>
                </a:xfrm>
              </p:grpSpPr>
              <p:sp>
                <p:nvSpPr>
                  <p:cNvPr id="204" name="Rectangle 203">
                    <a:extLst>
                      <a:ext uri="{FF2B5EF4-FFF2-40B4-BE49-F238E27FC236}">
                        <a16:creationId xmlns:a16="http://schemas.microsoft.com/office/drawing/2014/main" id="{E82FA95D-AD72-C79E-B753-30F91D4F6F0D}"/>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05" name="Oval 204">
                    <a:extLst>
                      <a:ext uri="{FF2B5EF4-FFF2-40B4-BE49-F238E27FC236}">
                        <a16:creationId xmlns:a16="http://schemas.microsoft.com/office/drawing/2014/main" id="{45B634D9-FBCB-398D-D59E-B8D91EEA87C7}"/>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6" name="Oval 205">
                    <a:extLst>
                      <a:ext uri="{FF2B5EF4-FFF2-40B4-BE49-F238E27FC236}">
                        <a16:creationId xmlns:a16="http://schemas.microsoft.com/office/drawing/2014/main" id="{159B0148-E789-E0DF-AD30-D1831D870840}"/>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7" name="Oval 206">
                    <a:extLst>
                      <a:ext uri="{FF2B5EF4-FFF2-40B4-BE49-F238E27FC236}">
                        <a16:creationId xmlns:a16="http://schemas.microsoft.com/office/drawing/2014/main" id="{35C91642-4347-4E0E-E7F5-89EB7FCD497F}"/>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8" name="Oval 207">
                    <a:extLst>
                      <a:ext uri="{FF2B5EF4-FFF2-40B4-BE49-F238E27FC236}">
                        <a16:creationId xmlns:a16="http://schemas.microsoft.com/office/drawing/2014/main" id="{A5B7713B-B7AC-5E84-3A96-2C94807CA8EC}"/>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09" name="TextBox 208">
                    <a:extLst>
                      <a:ext uri="{FF2B5EF4-FFF2-40B4-BE49-F238E27FC236}">
                        <a16:creationId xmlns:a16="http://schemas.microsoft.com/office/drawing/2014/main" id="{5E58FA65-2003-22A7-99C6-296E5085065E}"/>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203" name="Straight Arrow Connector 202">
                  <a:extLst>
                    <a:ext uri="{FF2B5EF4-FFF2-40B4-BE49-F238E27FC236}">
                      <a16:creationId xmlns:a16="http://schemas.microsoft.com/office/drawing/2014/main" id="{96B0FA35-4F3D-08D2-667A-EFC9CBB652FB}"/>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7" name="TextBox 196">
                <a:extLst>
                  <a:ext uri="{FF2B5EF4-FFF2-40B4-BE49-F238E27FC236}">
                    <a16:creationId xmlns:a16="http://schemas.microsoft.com/office/drawing/2014/main" id="{35B8D6F3-1889-5879-8170-172D5FECFF7F}"/>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&lt;3&gt;</a:t>
                </a:r>
              </a:p>
            </p:txBody>
          </p:sp>
          <p:sp>
            <p:nvSpPr>
              <p:cNvPr id="198" name="TextBox 197">
                <a:extLst>
                  <a:ext uri="{FF2B5EF4-FFF2-40B4-BE49-F238E27FC236}">
                    <a16:creationId xmlns:a16="http://schemas.microsoft.com/office/drawing/2014/main" id="{ED69CDC9-90C0-BF60-49D0-5C9460A48EBC}"/>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&lt;4&gt;</a:t>
                </a:r>
              </a:p>
            </p:txBody>
          </p:sp>
          <p:sp>
            <p:nvSpPr>
              <p:cNvPr id="199" name="TextBox 198">
                <a:extLst>
                  <a:ext uri="{FF2B5EF4-FFF2-40B4-BE49-F238E27FC236}">
                    <a16:creationId xmlns:a16="http://schemas.microsoft.com/office/drawing/2014/main" id="{35F06D64-A2B7-7928-83F2-2D29935E496F}"/>
                  </a:ext>
                </a:extLst>
              </p:cNvPr>
              <p:cNvSpPr txBox="1"/>
              <p:nvPr/>
            </p:nvSpPr>
            <p:spPr>
              <a:xfrm>
                <a:off x="3320978" y="4383549"/>
                <a:ext cx="1370378"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&lt;4&gt;</a:t>
                </a:r>
                <a:r>
                  <a:rPr lang="en-US" sz="1600" dirty="0"/>
                  <a:t>= Ŷ</a:t>
                </a:r>
                <a:r>
                  <a:rPr lang="en-US" sz="1600" baseline="30000" dirty="0"/>
                  <a:t>&lt;3&gt;</a:t>
                </a:r>
              </a:p>
            </p:txBody>
          </p:sp>
          <p:cxnSp>
            <p:nvCxnSpPr>
              <p:cNvPr id="200" name="Straight Arrow Connector 199">
                <a:extLst>
                  <a:ext uri="{FF2B5EF4-FFF2-40B4-BE49-F238E27FC236}">
                    <a16:creationId xmlns:a16="http://schemas.microsoft.com/office/drawing/2014/main" id="{1DA64E44-5140-04BC-BD19-EF76D5C2E193}"/>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Straight Arrow Connector 200">
                <a:extLst>
                  <a:ext uri="{FF2B5EF4-FFF2-40B4-BE49-F238E27FC236}">
                    <a16:creationId xmlns:a16="http://schemas.microsoft.com/office/drawing/2014/main" id="{4E6256DF-C594-7923-FC8A-3A86C240E6A9}"/>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0" name="Group 209">
              <a:extLst>
                <a:ext uri="{FF2B5EF4-FFF2-40B4-BE49-F238E27FC236}">
                  <a16:creationId xmlns:a16="http://schemas.microsoft.com/office/drawing/2014/main" id="{705765A6-E4C7-FA35-2771-D61ACDD37380}"/>
                </a:ext>
              </a:extLst>
            </p:cNvPr>
            <p:cNvGrpSpPr/>
            <p:nvPr/>
          </p:nvGrpSpPr>
          <p:grpSpPr>
            <a:xfrm>
              <a:off x="4753525" y="2189553"/>
              <a:ext cx="1367107" cy="2316058"/>
              <a:chOff x="2836597" y="1791807"/>
              <a:chExt cx="1848684" cy="2980701"/>
            </a:xfrm>
          </p:grpSpPr>
          <p:grpSp>
            <p:nvGrpSpPr>
              <p:cNvPr id="211" name="Group 210">
                <a:extLst>
                  <a:ext uri="{FF2B5EF4-FFF2-40B4-BE49-F238E27FC236}">
                    <a16:creationId xmlns:a16="http://schemas.microsoft.com/office/drawing/2014/main" id="{D3629128-435B-D80E-B96F-000432C199BA}"/>
                  </a:ext>
                </a:extLst>
              </p:cNvPr>
              <p:cNvGrpSpPr/>
              <p:nvPr/>
            </p:nvGrpSpPr>
            <p:grpSpPr>
              <a:xfrm>
                <a:off x="2836597" y="2497849"/>
                <a:ext cx="1410136" cy="1494612"/>
                <a:chOff x="2836597" y="2497849"/>
                <a:chExt cx="1410136" cy="1494612"/>
              </a:xfrm>
            </p:grpSpPr>
            <p:grpSp>
              <p:nvGrpSpPr>
                <p:cNvPr id="217" name="Group 216">
                  <a:extLst>
                    <a:ext uri="{FF2B5EF4-FFF2-40B4-BE49-F238E27FC236}">
                      <a16:creationId xmlns:a16="http://schemas.microsoft.com/office/drawing/2014/main" id="{80EB3F70-99BB-6528-9973-9532600887F7}"/>
                    </a:ext>
                  </a:extLst>
                </p:cNvPr>
                <p:cNvGrpSpPr/>
                <p:nvPr/>
              </p:nvGrpSpPr>
              <p:grpSpPr>
                <a:xfrm>
                  <a:off x="3837024" y="2497849"/>
                  <a:ext cx="409709" cy="1494612"/>
                  <a:chOff x="6201526" y="1646074"/>
                  <a:chExt cx="206422" cy="846521"/>
                </a:xfrm>
              </p:grpSpPr>
              <p:sp>
                <p:nvSpPr>
                  <p:cNvPr id="219" name="Rectangle 218">
                    <a:extLst>
                      <a:ext uri="{FF2B5EF4-FFF2-40B4-BE49-F238E27FC236}">
                        <a16:creationId xmlns:a16="http://schemas.microsoft.com/office/drawing/2014/main" id="{2251BED0-DB3E-0179-3910-DB238FEA4A4C}"/>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20" name="Oval 219">
                    <a:extLst>
                      <a:ext uri="{FF2B5EF4-FFF2-40B4-BE49-F238E27FC236}">
                        <a16:creationId xmlns:a16="http://schemas.microsoft.com/office/drawing/2014/main" id="{5AA0F68B-E544-BEEB-D812-DC1A9CA24076}"/>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1" name="Oval 220">
                    <a:extLst>
                      <a:ext uri="{FF2B5EF4-FFF2-40B4-BE49-F238E27FC236}">
                        <a16:creationId xmlns:a16="http://schemas.microsoft.com/office/drawing/2014/main" id="{FB99823D-BB60-E751-5B25-10EDF243EEE5}"/>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2" name="Oval 221">
                    <a:extLst>
                      <a:ext uri="{FF2B5EF4-FFF2-40B4-BE49-F238E27FC236}">
                        <a16:creationId xmlns:a16="http://schemas.microsoft.com/office/drawing/2014/main" id="{E6FE46C5-9925-C683-77AF-2C589B944E64}"/>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3" name="Oval 222">
                    <a:extLst>
                      <a:ext uri="{FF2B5EF4-FFF2-40B4-BE49-F238E27FC236}">
                        <a16:creationId xmlns:a16="http://schemas.microsoft.com/office/drawing/2014/main" id="{00F3554C-0CE7-BDAA-83A5-8A7D1CF020B4}"/>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24" name="TextBox 223">
                    <a:extLst>
                      <a:ext uri="{FF2B5EF4-FFF2-40B4-BE49-F238E27FC236}">
                        <a16:creationId xmlns:a16="http://schemas.microsoft.com/office/drawing/2014/main" id="{6275C231-FB65-23AB-87E7-EC586219C11A}"/>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218" name="Straight Arrow Connector 217">
                  <a:extLst>
                    <a:ext uri="{FF2B5EF4-FFF2-40B4-BE49-F238E27FC236}">
                      <a16:creationId xmlns:a16="http://schemas.microsoft.com/office/drawing/2014/main" id="{1002EB97-097E-B066-DC80-5CC63A1FA7A6}"/>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2" name="TextBox 211">
                <a:extLst>
                  <a:ext uri="{FF2B5EF4-FFF2-40B4-BE49-F238E27FC236}">
                    <a16:creationId xmlns:a16="http://schemas.microsoft.com/office/drawing/2014/main" id="{5C909AF1-1D39-1CC2-5D70-13BE41F193FA}"/>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&lt;4&gt;</a:t>
                </a:r>
              </a:p>
            </p:txBody>
          </p:sp>
          <p:sp>
            <p:nvSpPr>
              <p:cNvPr id="213" name="TextBox 212">
                <a:extLst>
                  <a:ext uri="{FF2B5EF4-FFF2-40B4-BE49-F238E27FC236}">
                    <a16:creationId xmlns:a16="http://schemas.microsoft.com/office/drawing/2014/main" id="{77E607FC-F234-E7F1-EC8F-5AB77FBDF0C5}"/>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&lt;5&gt;</a:t>
                </a:r>
              </a:p>
            </p:txBody>
          </p:sp>
          <p:sp>
            <p:nvSpPr>
              <p:cNvPr id="214" name="TextBox 213">
                <a:extLst>
                  <a:ext uri="{FF2B5EF4-FFF2-40B4-BE49-F238E27FC236}">
                    <a16:creationId xmlns:a16="http://schemas.microsoft.com/office/drawing/2014/main" id="{C3694DCC-30ED-16F7-0BED-4166D7E8D277}"/>
                  </a:ext>
                </a:extLst>
              </p:cNvPr>
              <p:cNvSpPr txBox="1"/>
              <p:nvPr/>
            </p:nvSpPr>
            <p:spPr>
              <a:xfrm>
                <a:off x="3319584" y="4396213"/>
                <a:ext cx="1365697"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&lt;5&gt;</a:t>
                </a:r>
                <a:r>
                  <a:rPr lang="en-US" sz="1600" dirty="0"/>
                  <a:t>= Ŷ</a:t>
                </a:r>
                <a:r>
                  <a:rPr lang="en-US" sz="1600" baseline="30000" dirty="0"/>
                  <a:t>&lt;4&gt;</a:t>
                </a:r>
              </a:p>
            </p:txBody>
          </p:sp>
          <p:cxnSp>
            <p:nvCxnSpPr>
              <p:cNvPr id="215" name="Straight Arrow Connector 214">
                <a:extLst>
                  <a:ext uri="{FF2B5EF4-FFF2-40B4-BE49-F238E27FC236}">
                    <a16:creationId xmlns:a16="http://schemas.microsoft.com/office/drawing/2014/main" id="{4F26B4FD-0F43-2839-67A2-FA800F9CA02C}"/>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Straight Arrow Connector 215">
                <a:extLst>
                  <a:ext uri="{FF2B5EF4-FFF2-40B4-BE49-F238E27FC236}">
                    <a16:creationId xmlns:a16="http://schemas.microsoft.com/office/drawing/2014/main" id="{57F9E9BE-BBAC-052C-0E90-C11074F548B7}"/>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5" name="Group 224">
              <a:extLst>
                <a:ext uri="{FF2B5EF4-FFF2-40B4-BE49-F238E27FC236}">
                  <a16:creationId xmlns:a16="http://schemas.microsoft.com/office/drawing/2014/main" id="{69EF0FA7-B730-75A1-EA3C-83622337BEFA}"/>
                </a:ext>
              </a:extLst>
            </p:cNvPr>
            <p:cNvGrpSpPr/>
            <p:nvPr/>
          </p:nvGrpSpPr>
          <p:grpSpPr>
            <a:xfrm>
              <a:off x="5836287" y="2177164"/>
              <a:ext cx="1371600" cy="2328447"/>
              <a:chOff x="2836597" y="1791807"/>
              <a:chExt cx="1854761" cy="2996645"/>
            </a:xfrm>
          </p:grpSpPr>
          <p:grpSp>
            <p:nvGrpSpPr>
              <p:cNvPr id="226" name="Group 225">
                <a:extLst>
                  <a:ext uri="{FF2B5EF4-FFF2-40B4-BE49-F238E27FC236}">
                    <a16:creationId xmlns:a16="http://schemas.microsoft.com/office/drawing/2014/main" id="{EB15FC4A-8D7F-FBBD-87A6-28CA9D38DDC4}"/>
                  </a:ext>
                </a:extLst>
              </p:cNvPr>
              <p:cNvGrpSpPr/>
              <p:nvPr/>
            </p:nvGrpSpPr>
            <p:grpSpPr>
              <a:xfrm>
                <a:off x="2836597" y="2497849"/>
                <a:ext cx="1410136" cy="1494612"/>
                <a:chOff x="2836597" y="2497849"/>
                <a:chExt cx="1410136" cy="1494612"/>
              </a:xfrm>
            </p:grpSpPr>
            <p:grpSp>
              <p:nvGrpSpPr>
                <p:cNvPr id="232" name="Group 231">
                  <a:extLst>
                    <a:ext uri="{FF2B5EF4-FFF2-40B4-BE49-F238E27FC236}">
                      <a16:creationId xmlns:a16="http://schemas.microsoft.com/office/drawing/2014/main" id="{2128DB3E-47E3-E0B9-7C27-A5EEAC95DFBD}"/>
                    </a:ext>
                  </a:extLst>
                </p:cNvPr>
                <p:cNvGrpSpPr/>
                <p:nvPr/>
              </p:nvGrpSpPr>
              <p:grpSpPr>
                <a:xfrm>
                  <a:off x="3837024" y="2497849"/>
                  <a:ext cx="409709" cy="1494612"/>
                  <a:chOff x="6201526" y="1646074"/>
                  <a:chExt cx="206422" cy="846521"/>
                </a:xfrm>
              </p:grpSpPr>
              <p:sp>
                <p:nvSpPr>
                  <p:cNvPr id="234" name="Rectangle 233">
                    <a:extLst>
                      <a:ext uri="{FF2B5EF4-FFF2-40B4-BE49-F238E27FC236}">
                        <a16:creationId xmlns:a16="http://schemas.microsoft.com/office/drawing/2014/main" id="{59B3EB8E-97BC-B53C-68FF-D95AF349B9CD}"/>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235" name="Oval 234">
                    <a:extLst>
                      <a:ext uri="{FF2B5EF4-FFF2-40B4-BE49-F238E27FC236}">
                        <a16:creationId xmlns:a16="http://schemas.microsoft.com/office/drawing/2014/main" id="{2CB284C3-AEAC-6F56-458A-8DCA1E4502A5}"/>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36" name="Oval 235">
                    <a:extLst>
                      <a:ext uri="{FF2B5EF4-FFF2-40B4-BE49-F238E27FC236}">
                        <a16:creationId xmlns:a16="http://schemas.microsoft.com/office/drawing/2014/main" id="{13D3FA96-F914-9180-A656-4F4A0CCBB764}"/>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37" name="Oval 236">
                    <a:extLst>
                      <a:ext uri="{FF2B5EF4-FFF2-40B4-BE49-F238E27FC236}">
                        <a16:creationId xmlns:a16="http://schemas.microsoft.com/office/drawing/2014/main" id="{A2FAF2C6-B3EE-49FE-FC15-B8326CD16EC5}"/>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38" name="Oval 237">
                    <a:extLst>
                      <a:ext uri="{FF2B5EF4-FFF2-40B4-BE49-F238E27FC236}">
                        <a16:creationId xmlns:a16="http://schemas.microsoft.com/office/drawing/2014/main" id="{0F4065AB-5751-FB46-E3C8-8E6E643AA253}"/>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239" name="TextBox 238">
                    <a:extLst>
                      <a:ext uri="{FF2B5EF4-FFF2-40B4-BE49-F238E27FC236}">
                        <a16:creationId xmlns:a16="http://schemas.microsoft.com/office/drawing/2014/main" id="{D046418D-4994-FE24-E1CB-F5FE5D886C44}"/>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233" name="Straight Arrow Connector 232">
                  <a:extLst>
                    <a:ext uri="{FF2B5EF4-FFF2-40B4-BE49-F238E27FC236}">
                      <a16:creationId xmlns:a16="http://schemas.microsoft.com/office/drawing/2014/main" id="{706A4E30-2D8C-3F8C-1163-022A25CAF71E}"/>
                    </a:ext>
                  </a:extLst>
                </p:cNvPr>
                <p:cNvCxnSpPr/>
                <p:nvPr/>
              </p:nvCxnSpPr>
              <p:spPr bwMode="auto">
                <a:xfrm>
                  <a:off x="2836597" y="3132385"/>
                  <a:ext cx="93790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7" name="TextBox 226">
                <a:extLst>
                  <a:ext uri="{FF2B5EF4-FFF2-40B4-BE49-F238E27FC236}">
                    <a16:creationId xmlns:a16="http://schemas.microsoft.com/office/drawing/2014/main" id="{80651B9D-727F-380A-9B61-861CFA280EFC}"/>
                  </a:ext>
                </a:extLst>
              </p:cNvPr>
              <p:cNvSpPr txBox="1"/>
              <p:nvPr/>
            </p:nvSpPr>
            <p:spPr>
              <a:xfrm>
                <a:off x="3121353" y="2755284"/>
                <a:ext cx="685163" cy="368539"/>
              </a:xfrm>
              <a:prstGeom prst="rect">
                <a:avLst/>
              </a:prstGeom>
              <a:noFill/>
              <a:ln w="12700">
                <a:noFill/>
              </a:ln>
            </p:spPr>
            <p:txBody>
              <a:bodyPr wrap="square" lIns="0" tIns="0" rIns="0" bIns="34290" rtlCol="0">
                <a:spAutoFit/>
              </a:bodyPr>
              <a:lstStyle/>
              <a:p>
                <a:pPr algn="ctr"/>
                <a:r>
                  <a:rPr lang="en-US" sz="1600" dirty="0"/>
                  <a:t>A</a:t>
                </a:r>
                <a:r>
                  <a:rPr lang="en-US" sz="1600" baseline="30000" dirty="0"/>
                  <a:t>&lt;5&gt;</a:t>
                </a:r>
              </a:p>
            </p:txBody>
          </p:sp>
          <p:sp>
            <p:nvSpPr>
              <p:cNvPr id="228" name="TextBox 227">
                <a:extLst>
                  <a:ext uri="{FF2B5EF4-FFF2-40B4-BE49-F238E27FC236}">
                    <a16:creationId xmlns:a16="http://schemas.microsoft.com/office/drawing/2014/main" id="{8B72A691-8146-151A-110B-83681268F857}"/>
                  </a:ext>
                </a:extLst>
              </p:cNvPr>
              <p:cNvSpPr txBox="1"/>
              <p:nvPr/>
            </p:nvSpPr>
            <p:spPr>
              <a:xfrm>
                <a:off x="3696861" y="1791807"/>
                <a:ext cx="685164" cy="376295"/>
              </a:xfrm>
              <a:prstGeom prst="rect">
                <a:avLst/>
              </a:prstGeom>
              <a:noFill/>
              <a:ln w="12700">
                <a:solidFill>
                  <a:schemeClr val="tx1"/>
                </a:solidFill>
              </a:ln>
            </p:spPr>
            <p:txBody>
              <a:bodyPr wrap="square" lIns="0" tIns="45720" rIns="0" bIns="0" rtlCol="0">
                <a:spAutoFit/>
              </a:bodyPr>
              <a:lstStyle/>
              <a:p>
                <a:pPr algn="ctr"/>
                <a:r>
                  <a:rPr lang="en-US" sz="1600" dirty="0"/>
                  <a:t>Ŷ</a:t>
                </a:r>
                <a:r>
                  <a:rPr lang="en-US" sz="1600" baseline="30000" dirty="0"/>
                  <a:t>&lt;6&gt;</a:t>
                </a:r>
              </a:p>
            </p:txBody>
          </p:sp>
          <p:sp>
            <p:nvSpPr>
              <p:cNvPr id="229" name="TextBox 228">
                <a:extLst>
                  <a:ext uri="{FF2B5EF4-FFF2-40B4-BE49-F238E27FC236}">
                    <a16:creationId xmlns:a16="http://schemas.microsoft.com/office/drawing/2014/main" id="{A2AA5186-67D4-7CB7-9232-313B1738264D}"/>
                  </a:ext>
                </a:extLst>
              </p:cNvPr>
              <p:cNvSpPr txBox="1"/>
              <p:nvPr/>
            </p:nvSpPr>
            <p:spPr>
              <a:xfrm>
                <a:off x="3309717" y="4412157"/>
                <a:ext cx="1381641" cy="376295"/>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&lt;6&gt;</a:t>
                </a:r>
                <a:r>
                  <a:rPr lang="en-US" sz="1600" dirty="0"/>
                  <a:t>= Ŷ</a:t>
                </a:r>
                <a:r>
                  <a:rPr lang="en-US" sz="1600" baseline="30000" dirty="0"/>
                  <a:t>&lt;5&gt;</a:t>
                </a:r>
              </a:p>
            </p:txBody>
          </p:sp>
          <p:cxnSp>
            <p:nvCxnSpPr>
              <p:cNvPr id="230" name="Straight Arrow Connector 229">
                <a:extLst>
                  <a:ext uri="{FF2B5EF4-FFF2-40B4-BE49-F238E27FC236}">
                    <a16:creationId xmlns:a16="http://schemas.microsoft.com/office/drawing/2014/main" id="{BEA3B07B-C8A1-8F6C-E016-95184AF47503}"/>
                  </a:ext>
                </a:extLst>
              </p:cNvPr>
              <p:cNvCxnSpPr/>
              <p:nvPr/>
            </p:nvCxnSpPr>
            <p:spPr bwMode="auto">
              <a:xfrm flipV="1">
                <a:off x="4077222" y="4042781"/>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Straight Arrow Connector 230">
                <a:extLst>
                  <a:ext uri="{FF2B5EF4-FFF2-40B4-BE49-F238E27FC236}">
                    <a16:creationId xmlns:a16="http://schemas.microsoft.com/office/drawing/2014/main" id="{F2A19A94-5028-3259-F8F8-7F277A9A8BD9}"/>
                  </a:ext>
                </a:extLst>
              </p:cNvPr>
              <p:cNvCxnSpPr/>
              <p:nvPr/>
            </p:nvCxnSpPr>
            <p:spPr bwMode="auto">
              <a:xfrm flipV="1">
                <a:off x="4050265" y="2136753"/>
                <a:ext cx="0" cy="31336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0" name="TextBox 239">
              <a:extLst>
                <a:ext uri="{FF2B5EF4-FFF2-40B4-BE49-F238E27FC236}">
                  <a16:creationId xmlns:a16="http://schemas.microsoft.com/office/drawing/2014/main" id="{4C3D1CEF-AB64-9870-4B82-58A7A53A7B71}"/>
                </a:ext>
              </a:extLst>
            </p:cNvPr>
            <p:cNvSpPr txBox="1"/>
            <p:nvPr/>
          </p:nvSpPr>
          <p:spPr>
            <a:xfrm>
              <a:off x="152400" y="1557713"/>
              <a:ext cx="1646566" cy="477054"/>
            </a:xfrm>
            <a:prstGeom prst="rect">
              <a:avLst/>
            </a:prstGeom>
            <a:noFill/>
            <a:ln w="12700">
              <a:noFill/>
            </a:ln>
          </p:spPr>
          <p:txBody>
            <a:bodyPr wrap="square" lIns="0" tIns="45720" rIns="0" bIns="0" rtlCol="0" anchor="ctr" anchorCtr="0">
              <a:spAutoFit/>
            </a:bodyPr>
            <a:lstStyle/>
            <a:p>
              <a:pPr algn="ctr"/>
              <a:r>
                <a:rPr lang="en-US" sz="1400" dirty="0"/>
                <a:t>P( vase | The)</a:t>
              </a:r>
            </a:p>
            <a:p>
              <a:pPr algn="ctr"/>
              <a:r>
                <a:rPr lang="en-US" sz="1400" dirty="0"/>
                <a:t>from all 150K words</a:t>
              </a:r>
              <a:endParaRPr lang="en-US" sz="1400" baseline="30000" dirty="0"/>
            </a:p>
          </p:txBody>
        </p:sp>
        <p:sp>
          <p:nvSpPr>
            <p:cNvPr id="242" name="TextBox 241">
              <a:extLst>
                <a:ext uri="{FF2B5EF4-FFF2-40B4-BE49-F238E27FC236}">
                  <a16:creationId xmlns:a16="http://schemas.microsoft.com/office/drawing/2014/main" id="{040CCCA8-C35C-CA14-5C11-6BD592789951}"/>
                </a:ext>
              </a:extLst>
            </p:cNvPr>
            <p:cNvSpPr txBox="1"/>
            <p:nvPr/>
          </p:nvSpPr>
          <p:spPr>
            <a:xfrm>
              <a:off x="5751272" y="1789875"/>
              <a:ext cx="2349439" cy="261610"/>
            </a:xfrm>
            <a:prstGeom prst="rect">
              <a:avLst/>
            </a:prstGeom>
            <a:noFill/>
            <a:ln w="12700">
              <a:noFill/>
            </a:ln>
          </p:spPr>
          <p:txBody>
            <a:bodyPr wrap="square" lIns="0" tIns="45720" rIns="0" bIns="0" rtlCol="0" anchor="ctr" anchorCtr="0">
              <a:spAutoFit/>
            </a:bodyPr>
            <a:lstStyle/>
            <a:p>
              <a:pPr algn="ctr"/>
              <a:r>
                <a:rPr lang="en-US" sz="1400" dirty="0"/>
                <a:t>P(&lt;EOS&gt; | The vase was … )</a:t>
              </a:r>
              <a:endParaRPr lang="en-US" sz="1400" baseline="30000" dirty="0"/>
            </a:p>
          </p:txBody>
        </p:sp>
        <p:sp>
          <p:nvSpPr>
            <p:cNvPr id="243" name="TextBox 242">
              <a:extLst>
                <a:ext uri="{FF2B5EF4-FFF2-40B4-BE49-F238E27FC236}">
                  <a16:creationId xmlns:a16="http://schemas.microsoft.com/office/drawing/2014/main" id="{C9BE5392-E447-9E58-FBBB-AF53077D67BA}"/>
                </a:ext>
              </a:extLst>
            </p:cNvPr>
            <p:cNvSpPr txBox="1"/>
            <p:nvPr/>
          </p:nvSpPr>
          <p:spPr>
            <a:xfrm>
              <a:off x="1786229" y="1772969"/>
              <a:ext cx="1516642" cy="261610"/>
            </a:xfrm>
            <a:prstGeom prst="rect">
              <a:avLst/>
            </a:prstGeom>
            <a:noFill/>
            <a:ln w="12700">
              <a:noFill/>
            </a:ln>
          </p:spPr>
          <p:txBody>
            <a:bodyPr wrap="square" lIns="0" tIns="45720" rIns="0" bIns="0" rtlCol="0" anchor="ctr" anchorCtr="0">
              <a:spAutoFit/>
            </a:bodyPr>
            <a:lstStyle/>
            <a:p>
              <a:pPr algn="ctr"/>
              <a:r>
                <a:rPr lang="en-US" sz="1400" dirty="0"/>
                <a:t>P(was | the vase)</a:t>
              </a:r>
              <a:endParaRPr lang="en-US" sz="1400" baseline="30000" dirty="0"/>
            </a:p>
          </p:txBody>
        </p:sp>
        <p:sp>
          <p:nvSpPr>
            <p:cNvPr id="244" name="TextBox 243">
              <a:extLst>
                <a:ext uri="{FF2B5EF4-FFF2-40B4-BE49-F238E27FC236}">
                  <a16:creationId xmlns:a16="http://schemas.microsoft.com/office/drawing/2014/main" id="{AA50216E-E006-7C25-264E-9F2BDE0E17F8}"/>
                </a:ext>
              </a:extLst>
            </p:cNvPr>
            <p:cNvSpPr txBox="1"/>
            <p:nvPr/>
          </p:nvSpPr>
          <p:spPr>
            <a:xfrm>
              <a:off x="2290991" y="1551027"/>
              <a:ext cx="2031534" cy="261610"/>
            </a:xfrm>
            <a:prstGeom prst="rect">
              <a:avLst/>
            </a:prstGeom>
            <a:noFill/>
            <a:ln w="12700">
              <a:noFill/>
            </a:ln>
          </p:spPr>
          <p:txBody>
            <a:bodyPr wrap="square" lIns="0" tIns="45720" rIns="0" bIns="0" rtlCol="0" anchor="ctr" anchorCtr="0">
              <a:spAutoFit/>
            </a:bodyPr>
            <a:lstStyle/>
            <a:p>
              <a:pPr algn="ctr"/>
              <a:r>
                <a:rPr lang="en-US" sz="1400" dirty="0"/>
                <a:t>P(nicely | the vase was)</a:t>
              </a:r>
              <a:endParaRPr lang="en-US" sz="1400" baseline="30000" dirty="0"/>
            </a:p>
          </p:txBody>
        </p:sp>
        <p:sp>
          <p:nvSpPr>
            <p:cNvPr id="245" name="TextBox 244">
              <a:extLst>
                <a:ext uri="{FF2B5EF4-FFF2-40B4-BE49-F238E27FC236}">
                  <a16:creationId xmlns:a16="http://schemas.microsoft.com/office/drawing/2014/main" id="{AA22869C-595E-412E-7DA5-8FE103A5EA14}"/>
                </a:ext>
              </a:extLst>
            </p:cNvPr>
            <p:cNvSpPr txBox="1"/>
            <p:nvPr/>
          </p:nvSpPr>
          <p:spPr>
            <a:xfrm>
              <a:off x="3418956" y="1803634"/>
              <a:ext cx="2215471" cy="265222"/>
            </a:xfrm>
            <a:prstGeom prst="rect">
              <a:avLst/>
            </a:prstGeom>
            <a:noFill/>
            <a:ln w="12700">
              <a:noFill/>
            </a:ln>
          </p:spPr>
          <p:txBody>
            <a:bodyPr wrap="square" lIns="0" tIns="45720" rIns="0" bIns="0" rtlCol="0" anchor="ctr" anchorCtr="0">
              <a:spAutoFit/>
            </a:bodyPr>
            <a:lstStyle/>
            <a:p>
              <a:pPr algn="ctr"/>
              <a:r>
                <a:rPr lang="en-US" sz="1400" dirty="0"/>
                <a:t>P(painted | the vase …)</a:t>
              </a:r>
              <a:endParaRPr lang="en-US" sz="1400" baseline="30000" dirty="0"/>
            </a:p>
          </p:txBody>
        </p:sp>
        <p:sp>
          <p:nvSpPr>
            <p:cNvPr id="246" name="TextBox 245">
              <a:extLst>
                <a:ext uri="{FF2B5EF4-FFF2-40B4-BE49-F238E27FC236}">
                  <a16:creationId xmlns:a16="http://schemas.microsoft.com/office/drawing/2014/main" id="{EC0504E8-22F4-95CC-D88D-9229D34376CD}"/>
                </a:ext>
              </a:extLst>
            </p:cNvPr>
            <p:cNvSpPr txBox="1"/>
            <p:nvPr/>
          </p:nvSpPr>
          <p:spPr>
            <a:xfrm>
              <a:off x="4195553" y="1568071"/>
              <a:ext cx="3128573" cy="261610"/>
            </a:xfrm>
            <a:prstGeom prst="rect">
              <a:avLst/>
            </a:prstGeom>
            <a:noFill/>
            <a:ln w="12700">
              <a:noFill/>
            </a:ln>
          </p:spPr>
          <p:txBody>
            <a:bodyPr wrap="square" lIns="0" tIns="45720" rIns="0" bIns="0" rtlCol="0" anchor="ctr" anchorCtr="0">
              <a:spAutoFit/>
            </a:bodyPr>
            <a:lstStyle/>
            <a:p>
              <a:pPr algn="ctr"/>
              <a:r>
                <a:rPr lang="en-US" sz="1400" dirty="0"/>
                <a:t>P( . | the vase was nicely painted)</a:t>
              </a:r>
              <a:endParaRPr lang="en-US" sz="1400" baseline="30000" dirty="0"/>
            </a:p>
          </p:txBody>
        </p:sp>
        <p:cxnSp>
          <p:nvCxnSpPr>
            <p:cNvPr id="265" name="Straight Arrow Connector 264">
              <a:extLst>
                <a:ext uri="{FF2B5EF4-FFF2-40B4-BE49-F238E27FC236}">
                  <a16:creationId xmlns:a16="http://schemas.microsoft.com/office/drawing/2014/main" id="{53C8D19E-37C9-984D-00C0-6F95823E2654}"/>
                </a:ext>
              </a:extLst>
            </p:cNvPr>
            <p:cNvCxnSpPr/>
            <p:nvPr/>
          </p:nvCxnSpPr>
          <p:spPr bwMode="auto">
            <a:xfrm flipV="1">
              <a:off x="1323873" y="2037153"/>
              <a:ext cx="0" cy="198132"/>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 name="Straight Arrow Connector 265">
              <a:extLst>
                <a:ext uri="{FF2B5EF4-FFF2-40B4-BE49-F238E27FC236}">
                  <a16:creationId xmlns:a16="http://schemas.microsoft.com/office/drawing/2014/main" id="{0B0E9F05-BD51-A335-2F50-5EDB58534555}"/>
                </a:ext>
              </a:extLst>
            </p:cNvPr>
            <p:cNvCxnSpPr/>
            <p:nvPr/>
          </p:nvCxnSpPr>
          <p:spPr bwMode="auto">
            <a:xfrm flipV="1">
              <a:off x="3346640" y="1884753"/>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Straight Arrow Connector 266">
              <a:extLst>
                <a:ext uri="{FF2B5EF4-FFF2-40B4-BE49-F238E27FC236}">
                  <a16:creationId xmlns:a16="http://schemas.microsoft.com/office/drawing/2014/main" id="{FAECD4EC-A4A2-7228-F297-A76EFDFEDFF6}"/>
                </a:ext>
              </a:extLst>
            </p:cNvPr>
            <p:cNvCxnSpPr/>
            <p:nvPr/>
          </p:nvCxnSpPr>
          <p:spPr bwMode="auto">
            <a:xfrm flipV="1">
              <a:off x="5562111" y="1852837"/>
              <a:ext cx="0" cy="304800"/>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 name="Straight Arrow Connector 269">
              <a:extLst>
                <a:ext uri="{FF2B5EF4-FFF2-40B4-BE49-F238E27FC236}">
                  <a16:creationId xmlns:a16="http://schemas.microsoft.com/office/drawing/2014/main" id="{0D36CE58-9C86-797A-C539-8945715EE406}"/>
                </a:ext>
              </a:extLst>
            </p:cNvPr>
            <p:cNvCxnSpPr/>
            <p:nvPr/>
          </p:nvCxnSpPr>
          <p:spPr bwMode="auto">
            <a:xfrm flipH="1" flipV="1">
              <a:off x="2389085" y="2095051"/>
              <a:ext cx="0" cy="116916"/>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 name="Straight Arrow Connector 272">
              <a:extLst>
                <a:ext uri="{FF2B5EF4-FFF2-40B4-BE49-F238E27FC236}">
                  <a16:creationId xmlns:a16="http://schemas.microsoft.com/office/drawing/2014/main" id="{0EB75692-E1BB-05DD-89DC-E0C9C8C3080F}"/>
                </a:ext>
              </a:extLst>
            </p:cNvPr>
            <p:cNvCxnSpPr/>
            <p:nvPr/>
          </p:nvCxnSpPr>
          <p:spPr bwMode="auto">
            <a:xfrm flipH="1" flipV="1">
              <a:off x="6705600" y="2046770"/>
              <a:ext cx="0" cy="188296"/>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 name="Straight Arrow Connector 273">
              <a:extLst>
                <a:ext uri="{FF2B5EF4-FFF2-40B4-BE49-F238E27FC236}">
                  <a16:creationId xmlns:a16="http://schemas.microsoft.com/office/drawing/2014/main" id="{05D04CED-826A-B9BF-AA6E-FD032EB9FC39}"/>
                </a:ext>
              </a:extLst>
            </p:cNvPr>
            <p:cNvCxnSpPr/>
            <p:nvPr/>
          </p:nvCxnSpPr>
          <p:spPr bwMode="auto">
            <a:xfrm flipH="1" flipV="1">
              <a:off x="4562317" y="2068856"/>
              <a:ext cx="0" cy="145358"/>
            </a:xfrm>
            <a:prstGeom prst="straightConnector1">
              <a:avLst/>
            </a:prstGeom>
            <a:solidFill>
              <a:schemeClr val="accent1"/>
            </a:solidFill>
            <a:ln w="25400" cap="flat" cmpd="sng" algn="ctr">
              <a:solidFill>
                <a:srgbClr val="FF000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8" name="Freeform: Shape 277">
              <a:extLst>
                <a:ext uri="{FF2B5EF4-FFF2-40B4-BE49-F238E27FC236}">
                  <a16:creationId xmlns:a16="http://schemas.microsoft.com/office/drawing/2014/main" id="{82B2B942-E19D-1A38-026D-BDF5FEF02EE0}"/>
                </a:ext>
              </a:extLst>
            </p:cNvPr>
            <p:cNvSpPr/>
            <p:nvPr/>
          </p:nvSpPr>
          <p:spPr bwMode="auto">
            <a:xfrm>
              <a:off x="1613140" y="2300491"/>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279" name="Freeform: Shape 278">
              <a:extLst>
                <a:ext uri="{FF2B5EF4-FFF2-40B4-BE49-F238E27FC236}">
                  <a16:creationId xmlns:a16="http://schemas.microsoft.com/office/drawing/2014/main" id="{596ABB1E-A7BB-8BC1-9E58-D197951E704B}"/>
                </a:ext>
              </a:extLst>
            </p:cNvPr>
            <p:cNvSpPr/>
            <p:nvPr/>
          </p:nvSpPr>
          <p:spPr bwMode="auto">
            <a:xfrm>
              <a:off x="2643593" y="2315139"/>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280" name="Freeform: Shape 279">
              <a:extLst>
                <a:ext uri="{FF2B5EF4-FFF2-40B4-BE49-F238E27FC236}">
                  <a16:creationId xmlns:a16="http://schemas.microsoft.com/office/drawing/2014/main" id="{A46AC55E-2025-3E99-B4EC-A6B95321D65C}"/>
                </a:ext>
              </a:extLst>
            </p:cNvPr>
            <p:cNvSpPr/>
            <p:nvPr/>
          </p:nvSpPr>
          <p:spPr bwMode="auto">
            <a:xfrm>
              <a:off x="3732272" y="2304409"/>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281" name="Freeform: Shape 280">
              <a:extLst>
                <a:ext uri="{FF2B5EF4-FFF2-40B4-BE49-F238E27FC236}">
                  <a16:creationId xmlns:a16="http://schemas.microsoft.com/office/drawing/2014/main" id="{049C6F57-052D-0117-9C6B-0465B46BEE80}"/>
                </a:ext>
              </a:extLst>
            </p:cNvPr>
            <p:cNvSpPr/>
            <p:nvPr/>
          </p:nvSpPr>
          <p:spPr bwMode="auto">
            <a:xfrm>
              <a:off x="4809799" y="2298656"/>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282" name="Freeform: Shape 281">
              <a:extLst>
                <a:ext uri="{FF2B5EF4-FFF2-40B4-BE49-F238E27FC236}">
                  <a16:creationId xmlns:a16="http://schemas.microsoft.com/office/drawing/2014/main" id="{CF03CBBC-A484-8816-3716-26B4C808BE56}"/>
                </a:ext>
              </a:extLst>
            </p:cNvPr>
            <p:cNvSpPr/>
            <p:nvPr/>
          </p:nvSpPr>
          <p:spPr bwMode="auto">
            <a:xfrm>
              <a:off x="5905653" y="2288673"/>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sp>
          <p:nvSpPr>
            <p:cNvPr id="283" name="Freeform: Shape 282">
              <a:extLst>
                <a:ext uri="{FF2B5EF4-FFF2-40B4-BE49-F238E27FC236}">
                  <a16:creationId xmlns:a16="http://schemas.microsoft.com/office/drawing/2014/main" id="{ED71657D-2CF5-248F-6004-051FE8DDF149}"/>
                </a:ext>
              </a:extLst>
            </p:cNvPr>
            <p:cNvSpPr/>
            <p:nvPr/>
          </p:nvSpPr>
          <p:spPr bwMode="auto">
            <a:xfrm>
              <a:off x="6992390" y="2254280"/>
              <a:ext cx="500332" cy="1935079"/>
            </a:xfrm>
            <a:custGeom>
              <a:avLst/>
              <a:gdLst>
                <a:gd name="connsiteX0" fmla="*/ 0 w 500332"/>
                <a:gd name="connsiteY0" fmla="*/ 63147 h 1935079"/>
                <a:gd name="connsiteX1" fmla="*/ 51758 w 500332"/>
                <a:gd name="connsiteY1" fmla="*/ 71773 h 1935079"/>
                <a:gd name="connsiteX2" fmla="*/ 86264 w 500332"/>
                <a:gd name="connsiteY2" fmla="*/ 787766 h 1935079"/>
                <a:gd name="connsiteX3" fmla="*/ 155275 w 500332"/>
                <a:gd name="connsiteY3" fmla="*/ 1331230 h 1935079"/>
                <a:gd name="connsiteX4" fmla="*/ 500332 w 500332"/>
                <a:gd name="connsiteY4" fmla="*/ 1935079 h 1935079"/>
                <a:gd name="connsiteX5" fmla="*/ 500332 w 500332"/>
                <a:gd name="connsiteY5" fmla="*/ 1935079 h 19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332" h="1935079">
                  <a:moveTo>
                    <a:pt x="0" y="63147"/>
                  </a:moveTo>
                  <a:cubicBezTo>
                    <a:pt x="18690" y="7075"/>
                    <a:pt x="37381" y="-48997"/>
                    <a:pt x="51758" y="71773"/>
                  </a:cubicBezTo>
                  <a:cubicBezTo>
                    <a:pt x="66135" y="192543"/>
                    <a:pt x="69011" y="577856"/>
                    <a:pt x="86264" y="787766"/>
                  </a:cubicBezTo>
                  <a:cubicBezTo>
                    <a:pt x="103517" y="997676"/>
                    <a:pt x="86264" y="1140011"/>
                    <a:pt x="155275" y="1331230"/>
                  </a:cubicBezTo>
                  <a:cubicBezTo>
                    <a:pt x="224286" y="1522449"/>
                    <a:pt x="500332" y="1935079"/>
                    <a:pt x="500332" y="1935079"/>
                  </a:cubicBezTo>
                  <a:lnTo>
                    <a:pt x="500332" y="1935079"/>
                  </a:lnTo>
                </a:path>
              </a:pathLst>
            </a:custGeom>
            <a:noFill/>
            <a:ln w="19050" cap="flat" cmpd="sng" algn="ctr">
              <a:solidFill>
                <a:srgbClr val="FF0000"/>
              </a:solidFill>
              <a:prstDash val="solid"/>
              <a:miter lim="800000"/>
              <a:headEnd type="none" w="med" len="med"/>
              <a:tailEnd type="triangle" w="lg" len="lg"/>
            </a:ln>
            <a:effectLst/>
          </p:spPr>
          <p:txBody>
            <a:bodyPr rtlCol="0" anchor="ctr"/>
            <a:lstStyle/>
            <a:p>
              <a:pPr algn="ctr"/>
              <a:endParaRPr lang="en-US"/>
            </a:p>
          </p:txBody>
        </p:sp>
        <p:grpSp>
          <p:nvGrpSpPr>
            <p:cNvPr id="4" name="Group 3">
              <a:extLst>
                <a:ext uri="{FF2B5EF4-FFF2-40B4-BE49-F238E27FC236}">
                  <a16:creationId xmlns:a16="http://schemas.microsoft.com/office/drawing/2014/main" id="{D58E6C7F-5D6B-0C9F-7001-75074625E86C}"/>
                </a:ext>
              </a:extLst>
            </p:cNvPr>
            <p:cNvGrpSpPr/>
            <p:nvPr/>
          </p:nvGrpSpPr>
          <p:grpSpPr>
            <a:xfrm>
              <a:off x="320187" y="2209073"/>
              <a:ext cx="1359606" cy="2296538"/>
              <a:chOff x="320187" y="2209073"/>
              <a:chExt cx="1359606" cy="2296538"/>
            </a:xfrm>
          </p:grpSpPr>
          <p:graphicFrame>
            <p:nvGraphicFramePr>
              <p:cNvPr id="62" name="Object 61">
                <a:extLst>
                  <a:ext uri="{FF2B5EF4-FFF2-40B4-BE49-F238E27FC236}">
                    <a16:creationId xmlns:a16="http://schemas.microsoft.com/office/drawing/2014/main" id="{EA2AA23B-D95E-7FCC-9DD1-2F55E0871A07}"/>
                  </a:ext>
                </a:extLst>
              </p:cNvPr>
              <p:cNvGraphicFramePr>
                <a:graphicFrameLocks noChangeAspect="1"/>
              </p:cNvGraphicFramePr>
              <p:nvPr/>
            </p:nvGraphicFramePr>
            <p:xfrm>
              <a:off x="320187" y="2950605"/>
              <a:ext cx="800736" cy="314620"/>
            </p:xfrm>
            <a:graphic>
              <a:graphicData uri="http://schemas.openxmlformats.org/presentationml/2006/ole">
                <mc:AlternateContent xmlns:mc="http://schemas.openxmlformats.org/markup-compatibility/2006">
                  <mc:Choice xmlns:v="urn:schemas-microsoft-com:vml" Requires="v">
                    <p:oleObj name="Equation" r:id="rId2" imgW="596880" imgH="190440" progId="Equation.DSMT4">
                      <p:embed/>
                    </p:oleObj>
                  </mc:Choice>
                  <mc:Fallback>
                    <p:oleObj name="Equation" r:id="rId2" imgW="596880" imgH="190440" progId="Equation.DSMT4">
                      <p:embed/>
                      <p:pic>
                        <p:nvPicPr>
                          <p:cNvPr id="62" name="Object 61">
                            <a:extLst>
                              <a:ext uri="{FF2B5EF4-FFF2-40B4-BE49-F238E27FC236}">
                                <a16:creationId xmlns:a16="http://schemas.microsoft.com/office/drawing/2014/main" id="{E29489DD-7CEB-0C6D-AEF3-68901C724F57}"/>
                              </a:ext>
                            </a:extLst>
                          </p:cNvPr>
                          <p:cNvPicPr/>
                          <p:nvPr/>
                        </p:nvPicPr>
                        <p:blipFill>
                          <a:blip r:embed="rId3"/>
                          <a:stretch>
                            <a:fillRect/>
                          </a:stretch>
                        </p:blipFill>
                        <p:spPr>
                          <a:xfrm>
                            <a:off x="320187" y="2950605"/>
                            <a:ext cx="800736" cy="314620"/>
                          </a:xfrm>
                          <a:prstGeom prst="rect">
                            <a:avLst/>
                          </a:prstGeom>
                        </p:spPr>
                      </p:pic>
                    </p:oleObj>
                  </mc:Fallback>
                </mc:AlternateContent>
              </a:graphicData>
            </a:graphic>
          </p:graphicFrame>
          <p:grpSp>
            <p:nvGrpSpPr>
              <p:cNvPr id="129" name="Group 128">
                <a:extLst>
                  <a:ext uri="{FF2B5EF4-FFF2-40B4-BE49-F238E27FC236}">
                    <a16:creationId xmlns:a16="http://schemas.microsoft.com/office/drawing/2014/main" id="{34A674B0-9D6C-A607-1A38-452C502638FE}"/>
                  </a:ext>
                </a:extLst>
              </p:cNvPr>
              <p:cNvGrpSpPr/>
              <p:nvPr/>
            </p:nvGrpSpPr>
            <p:grpSpPr>
              <a:xfrm>
                <a:off x="575979" y="2760695"/>
                <a:ext cx="917177" cy="1161339"/>
                <a:chOff x="3006468" y="2497849"/>
                <a:chExt cx="1240265" cy="1494612"/>
              </a:xfrm>
            </p:grpSpPr>
            <p:grpSp>
              <p:nvGrpSpPr>
                <p:cNvPr id="135" name="Group 134">
                  <a:extLst>
                    <a:ext uri="{FF2B5EF4-FFF2-40B4-BE49-F238E27FC236}">
                      <a16:creationId xmlns:a16="http://schemas.microsoft.com/office/drawing/2014/main" id="{647BD475-A346-61A1-0128-FD4E0E6B2DC7}"/>
                    </a:ext>
                  </a:extLst>
                </p:cNvPr>
                <p:cNvGrpSpPr/>
                <p:nvPr/>
              </p:nvGrpSpPr>
              <p:grpSpPr>
                <a:xfrm>
                  <a:off x="3837024" y="2497849"/>
                  <a:ext cx="409709" cy="1494612"/>
                  <a:chOff x="6201526" y="1646074"/>
                  <a:chExt cx="206422" cy="846521"/>
                </a:xfrm>
              </p:grpSpPr>
              <p:sp>
                <p:nvSpPr>
                  <p:cNvPr id="137" name="Rectangle 136">
                    <a:extLst>
                      <a:ext uri="{FF2B5EF4-FFF2-40B4-BE49-F238E27FC236}">
                        <a16:creationId xmlns:a16="http://schemas.microsoft.com/office/drawing/2014/main" id="{204080E8-E52B-63A2-EE17-73DA317A6833}"/>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ahoma" pitchFamily="34" charset="0"/>
                    </a:endParaRPr>
                  </a:p>
                </p:txBody>
              </p:sp>
              <p:sp>
                <p:nvSpPr>
                  <p:cNvPr id="138" name="Oval 137">
                    <a:extLst>
                      <a:ext uri="{FF2B5EF4-FFF2-40B4-BE49-F238E27FC236}">
                        <a16:creationId xmlns:a16="http://schemas.microsoft.com/office/drawing/2014/main" id="{EDB16AED-35A6-593B-1A9F-7D0D89E488C4}"/>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39" name="Oval 138">
                    <a:extLst>
                      <a:ext uri="{FF2B5EF4-FFF2-40B4-BE49-F238E27FC236}">
                        <a16:creationId xmlns:a16="http://schemas.microsoft.com/office/drawing/2014/main" id="{CDB88861-F812-21B0-1906-9167CA006C0C}"/>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0" name="Oval 139">
                    <a:extLst>
                      <a:ext uri="{FF2B5EF4-FFF2-40B4-BE49-F238E27FC236}">
                        <a16:creationId xmlns:a16="http://schemas.microsoft.com/office/drawing/2014/main" id="{966B2278-CED2-1BC1-899A-BCBF1AC7B8C7}"/>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1" name="Oval 140">
                    <a:extLst>
                      <a:ext uri="{FF2B5EF4-FFF2-40B4-BE49-F238E27FC236}">
                        <a16:creationId xmlns:a16="http://schemas.microsoft.com/office/drawing/2014/main" id="{603949D5-2B78-0E1C-3CC8-FB578654FB7C}"/>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sp>
                <p:nvSpPr>
                  <p:cNvPr id="142" name="TextBox 141">
                    <a:extLst>
                      <a:ext uri="{FF2B5EF4-FFF2-40B4-BE49-F238E27FC236}">
                        <a16:creationId xmlns:a16="http://schemas.microsoft.com/office/drawing/2014/main" id="{C7183D70-37D6-8494-FE7B-14753C060C72}"/>
                      </a:ext>
                    </a:extLst>
                  </p:cNvPr>
                  <p:cNvSpPr txBox="1"/>
                  <p:nvPr/>
                </p:nvSpPr>
                <p:spPr>
                  <a:xfrm>
                    <a:off x="6201526" y="2107573"/>
                    <a:ext cx="206422" cy="182999"/>
                  </a:xfrm>
                  <a:prstGeom prst="rect">
                    <a:avLst/>
                  </a:prstGeom>
                  <a:noFill/>
                </p:spPr>
                <p:txBody>
                  <a:bodyPr wrap="square" lIns="0" tIns="0" rIns="0" bIns="0" rtlCol="0">
                    <a:spAutoFit/>
                  </a:bodyPr>
                  <a:lstStyle/>
                  <a:p>
                    <a:pPr algn="ctr"/>
                    <a:r>
                      <a:rPr lang="en-US" sz="1600" b="1" dirty="0"/>
                      <a:t>…</a:t>
                    </a:r>
                  </a:p>
                </p:txBody>
              </p:sp>
            </p:grpSp>
            <p:cxnSp>
              <p:nvCxnSpPr>
                <p:cNvPr id="136" name="Straight Arrow Connector 135">
                  <a:extLst>
                    <a:ext uri="{FF2B5EF4-FFF2-40B4-BE49-F238E27FC236}">
                      <a16:creationId xmlns:a16="http://schemas.microsoft.com/office/drawing/2014/main" id="{CBA70FD9-25A9-71E4-4938-6B244761047D}"/>
                    </a:ext>
                  </a:extLst>
                </p:cNvPr>
                <p:cNvCxnSpPr/>
                <p:nvPr/>
              </p:nvCxnSpPr>
              <p:spPr bwMode="auto">
                <a:xfrm>
                  <a:off x="3006468" y="3175072"/>
                  <a:ext cx="803709"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1" name="TextBox 130">
                <a:extLst>
                  <a:ext uri="{FF2B5EF4-FFF2-40B4-BE49-F238E27FC236}">
                    <a16:creationId xmlns:a16="http://schemas.microsoft.com/office/drawing/2014/main" id="{8F57FBF6-385A-9769-412A-AE8541FDC359}"/>
                  </a:ext>
                </a:extLst>
              </p:cNvPr>
              <p:cNvSpPr txBox="1"/>
              <p:nvPr/>
            </p:nvSpPr>
            <p:spPr>
              <a:xfrm>
                <a:off x="1086526" y="2209073"/>
                <a:ext cx="506679" cy="292388"/>
              </a:xfrm>
              <a:prstGeom prst="rect">
                <a:avLst/>
              </a:prstGeom>
              <a:noFill/>
              <a:ln w="12700">
                <a:solidFill>
                  <a:schemeClr val="tx1"/>
                </a:solidFill>
              </a:ln>
            </p:spPr>
            <p:txBody>
              <a:bodyPr wrap="square" lIns="0" tIns="45720" rIns="0" bIns="0" rtlCol="0" anchor="ctr" anchorCtr="0">
                <a:spAutoFit/>
              </a:bodyPr>
              <a:lstStyle/>
              <a:p>
                <a:pPr algn="ctr"/>
                <a:r>
                  <a:rPr lang="en-US" sz="1600" dirty="0"/>
                  <a:t>Ŷ</a:t>
                </a:r>
                <a:r>
                  <a:rPr lang="en-US" sz="1600" baseline="30000" dirty="0"/>
                  <a:t>&lt;1&gt;</a:t>
                </a:r>
              </a:p>
            </p:txBody>
          </p:sp>
          <p:cxnSp>
            <p:nvCxnSpPr>
              <p:cNvPr id="133" name="Straight Arrow Connector 132">
                <a:extLst>
                  <a:ext uri="{FF2B5EF4-FFF2-40B4-BE49-F238E27FC236}">
                    <a16:creationId xmlns:a16="http://schemas.microsoft.com/office/drawing/2014/main" id="{6F7DD628-21D9-C977-D5C5-726306F17A18}"/>
                  </a:ext>
                </a:extLst>
              </p:cNvPr>
              <p:cNvCxnSpPr/>
              <p:nvPr/>
            </p:nvCxnSpPr>
            <p:spPr bwMode="auto">
              <a:xfrm flipV="1">
                <a:off x="1367803" y="3961134"/>
                <a:ext cx="0" cy="24348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133">
                <a:extLst>
                  <a:ext uri="{FF2B5EF4-FFF2-40B4-BE49-F238E27FC236}">
                    <a16:creationId xmlns:a16="http://schemas.microsoft.com/office/drawing/2014/main" id="{EB647066-2E70-9626-80CD-8C13E55BD501}"/>
                  </a:ext>
                </a:extLst>
              </p:cNvPr>
              <p:cNvCxnSpPr/>
              <p:nvPr/>
            </p:nvCxnSpPr>
            <p:spPr bwMode="auto">
              <a:xfrm flipV="1">
                <a:off x="1339242" y="2497369"/>
                <a:ext cx="0" cy="24348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DC60A673-2FD0-7909-2DD3-692C0BF4D8CC}"/>
                  </a:ext>
                </a:extLst>
              </p:cNvPr>
              <p:cNvSpPr txBox="1"/>
              <p:nvPr/>
            </p:nvSpPr>
            <p:spPr>
              <a:xfrm>
                <a:off x="1098537" y="4213223"/>
                <a:ext cx="581256" cy="292388"/>
              </a:xfrm>
              <a:prstGeom prst="rect">
                <a:avLst/>
              </a:prstGeom>
              <a:noFill/>
              <a:ln w="12700">
                <a:solidFill>
                  <a:schemeClr val="tx1"/>
                </a:solidFill>
              </a:ln>
            </p:spPr>
            <p:txBody>
              <a:bodyPr wrap="square" lIns="0" tIns="45720" rIns="0" bIns="0" rtlCol="0">
                <a:spAutoFit/>
              </a:bodyPr>
              <a:lstStyle/>
              <a:p>
                <a:pPr algn="ctr"/>
                <a:r>
                  <a:rPr lang="en-US" sz="1600" dirty="0"/>
                  <a:t>X</a:t>
                </a:r>
                <a:r>
                  <a:rPr lang="en-US" sz="1600" baseline="30000" dirty="0"/>
                  <a:t>&lt;1&gt;</a:t>
                </a:r>
              </a:p>
            </p:txBody>
          </p:sp>
        </p:grpSp>
        <p:grpSp>
          <p:nvGrpSpPr>
            <p:cNvPr id="8" name="Group 7">
              <a:extLst>
                <a:ext uri="{FF2B5EF4-FFF2-40B4-BE49-F238E27FC236}">
                  <a16:creationId xmlns:a16="http://schemas.microsoft.com/office/drawing/2014/main" id="{66ED10D0-20B2-5719-DFA1-27D98977945B}"/>
                </a:ext>
              </a:extLst>
            </p:cNvPr>
            <p:cNvGrpSpPr/>
            <p:nvPr/>
          </p:nvGrpSpPr>
          <p:grpSpPr>
            <a:xfrm>
              <a:off x="6938003" y="2912693"/>
              <a:ext cx="717258" cy="293013"/>
              <a:chOff x="6938003" y="2912693"/>
              <a:chExt cx="717258" cy="293013"/>
            </a:xfrm>
          </p:grpSpPr>
          <p:cxnSp>
            <p:nvCxnSpPr>
              <p:cNvPr id="255" name="Straight Arrow Connector 254">
                <a:extLst>
                  <a:ext uri="{FF2B5EF4-FFF2-40B4-BE49-F238E27FC236}">
                    <a16:creationId xmlns:a16="http://schemas.microsoft.com/office/drawing/2014/main" id="{79508706-9392-E1D9-BB68-8E5278993989}"/>
                  </a:ext>
                </a:extLst>
              </p:cNvPr>
              <p:cNvCxnSpPr/>
              <p:nvPr/>
            </p:nvCxnSpPr>
            <p:spPr bwMode="auto">
              <a:xfrm>
                <a:off x="6938003" y="3205706"/>
                <a:ext cx="693582"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9" name="TextBox 248">
                <a:extLst>
                  <a:ext uri="{FF2B5EF4-FFF2-40B4-BE49-F238E27FC236}">
                    <a16:creationId xmlns:a16="http://schemas.microsoft.com/office/drawing/2014/main" id="{78460780-7ECA-AD6C-B001-A40004B295A7}"/>
                  </a:ext>
                </a:extLst>
              </p:cNvPr>
              <p:cNvSpPr txBox="1"/>
              <p:nvPr/>
            </p:nvSpPr>
            <p:spPr>
              <a:xfrm>
                <a:off x="7148581" y="2912693"/>
                <a:ext cx="506680" cy="286361"/>
              </a:xfrm>
              <a:prstGeom prst="rect">
                <a:avLst/>
              </a:prstGeom>
              <a:noFill/>
              <a:ln w="12700">
                <a:noFill/>
              </a:ln>
            </p:spPr>
            <p:txBody>
              <a:bodyPr wrap="square" lIns="0" tIns="0" rIns="0" bIns="34290" rtlCol="0">
                <a:spAutoFit/>
              </a:bodyPr>
              <a:lstStyle/>
              <a:p>
                <a:pPr algn="ctr"/>
                <a:r>
                  <a:rPr lang="en-US" sz="1600" dirty="0"/>
                  <a:t>A</a:t>
                </a:r>
                <a:r>
                  <a:rPr lang="en-US" sz="1600" baseline="30000" dirty="0"/>
                  <a:t>&lt;6&gt;</a:t>
                </a:r>
              </a:p>
            </p:txBody>
          </p:sp>
        </p:grpSp>
      </p:grpSp>
    </p:spTree>
    <p:extLst>
      <p:ext uri="{BB962C8B-B14F-4D97-AF65-F5344CB8AC3E}">
        <p14:creationId xmlns:p14="http://schemas.microsoft.com/office/powerpoint/2010/main" val="3317708678"/>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72593</TotalTime>
  <Words>6598</Words>
  <Application>Microsoft Office PowerPoint</Application>
  <PresentationFormat>On-screen Show (16:9)</PresentationFormat>
  <Paragraphs>867</Paragraphs>
  <Slides>56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1" baseType="lpstr">
      <vt:lpstr>Arial</vt:lpstr>
      <vt:lpstr>Tahoma</vt:lpstr>
      <vt:lpstr>Wingdings</vt:lpstr>
      <vt:lpstr>Blends</vt:lpstr>
      <vt:lpstr>Equation</vt:lpstr>
      <vt:lpstr>Chapter 20 – Language Model, LSTM, GRU</vt:lpstr>
      <vt:lpstr>In This Chapter</vt:lpstr>
      <vt:lpstr>PowerPoint Presentation</vt:lpstr>
      <vt:lpstr>Speech Recognition</vt:lpstr>
      <vt:lpstr>Word Prediction</vt:lpstr>
      <vt:lpstr>Training of a RNN Language Model</vt:lpstr>
      <vt:lpstr>Training of a RNN Language Model</vt:lpstr>
      <vt:lpstr>Loss Function for a RNN Language Model</vt:lpstr>
      <vt:lpstr>Sampling a Sequence from a Trained RNN</vt:lpstr>
      <vt:lpstr>Training and Sampling from a Trained RNN</vt:lpstr>
      <vt:lpstr>Character-Level Language Model</vt:lpstr>
      <vt:lpstr>PowerPoint Presentation</vt:lpstr>
      <vt:lpstr>Vanishing Gradients with RNN</vt:lpstr>
      <vt:lpstr>The Vanishing Gradient Problem</vt:lpstr>
      <vt:lpstr>What Does This Mean for the Network?</vt:lpstr>
      <vt:lpstr>Solutions - Exploding and Vanishing Gradients</vt:lpstr>
      <vt:lpstr>Summary - Exploding and Vanishing Gradients</vt:lpstr>
      <vt:lpstr>PowerPoint Presentation</vt:lpstr>
      <vt:lpstr>RNN Unit</vt:lpstr>
      <vt:lpstr>LSTM - Long Short-Term Memory  (1/2)</vt:lpstr>
      <vt:lpstr>LSTM - Long Short-Term Memory  (2/2)</vt:lpstr>
      <vt:lpstr>The Problem of Long-Term Dependencies</vt:lpstr>
      <vt:lpstr>The Problem of Long-Term Dependencies</vt:lpstr>
      <vt:lpstr>RNN Challenge     (1/3)</vt:lpstr>
      <vt:lpstr>RNN Challenge     (2/3)</vt:lpstr>
      <vt:lpstr>Time Steps Like Frames in a Movie</vt:lpstr>
      <vt:lpstr>RNN Challenge     (3/3)</vt:lpstr>
      <vt:lpstr>LSTM Networks     (1/3)</vt:lpstr>
      <vt:lpstr>LSTM Networks: Standard RNN </vt:lpstr>
      <vt:lpstr>LSTM Networks: Four Repeating Layer</vt:lpstr>
      <vt:lpstr>LSTM: Main Notations – Details Later in the Lecture</vt:lpstr>
      <vt:lpstr>The Core Idea Behind LSTMs</vt:lpstr>
      <vt:lpstr>Gates</vt:lpstr>
      <vt:lpstr>Step-by-Step LSTM Walk Through: C&lt;t-1&gt;</vt:lpstr>
      <vt:lpstr>Step-by-Step LSTM Walk Through: Ŷ&lt;t-1&gt;</vt:lpstr>
      <vt:lpstr>Step-by-Step LSTM Walk Through: New Info</vt:lpstr>
      <vt:lpstr>Step-by-Step LSTM Walk Through: Forgetting</vt:lpstr>
      <vt:lpstr>Step-by-Step LSTM Walk Through: Output (1/2)</vt:lpstr>
      <vt:lpstr>Step-by-Step LSTM Walk Through: Output (2/2)</vt:lpstr>
      <vt:lpstr>Variants on Long Short Term Memory: Peepholes</vt:lpstr>
      <vt:lpstr>Variants on Long Short Term Memory: Both</vt:lpstr>
      <vt:lpstr>Variants on Long Short Term Memory: GRU</vt:lpstr>
      <vt:lpstr>Variants on Long Short Term Memory: GRU</vt:lpstr>
      <vt:lpstr>Conclusion on LSTM    (1/2)</vt:lpstr>
      <vt:lpstr>Conclusion on LSTM    (2/2)</vt:lpstr>
      <vt:lpstr>PowerPoint Presentation</vt:lpstr>
      <vt:lpstr>GRU and LSTM</vt:lpstr>
      <vt:lpstr>Gated Recurrent Units (GRU)</vt:lpstr>
      <vt:lpstr>Types of Gates</vt:lpstr>
      <vt:lpstr> GRU - Gated Recurrent Units  (1/3)</vt:lpstr>
      <vt:lpstr> GRU - Gated Recurrent Units  (2/3)</vt:lpstr>
      <vt:lpstr>GRU - Gated Recurrent Units  (3/3)</vt:lpstr>
      <vt:lpstr>Main Types of Gates</vt:lpstr>
      <vt:lpstr>GRU vs LSTM</vt:lpstr>
      <vt:lpstr>Dependencies in GRU and LSTM</vt:lpstr>
      <vt:lpstr>Chapter 20 – Language Model, LSTM, GRU</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Aityan, Sergey</cp:lastModifiedBy>
  <cp:revision>979</cp:revision>
  <cp:lastPrinted>1601-01-01T00:00:00Z</cp:lastPrinted>
  <dcterms:created xsi:type="dcterms:W3CDTF">2003-11-11T09:16:48Z</dcterms:created>
  <dcterms:modified xsi:type="dcterms:W3CDTF">2024-08-22T04:37:19Z</dcterms:modified>
</cp:coreProperties>
</file>