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4"/>
  </p:notesMasterIdLst>
  <p:handoutMasterIdLst>
    <p:handoutMasterId r:id="rId55"/>
  </p:handoutMasterIdLst>
  <p:sldIdLst>
    <p:sldId id="1124" r:id="rId2"/>
    <p:sldId id="930" r:id="rId3"/>
    <p:sldId id="1071" r:id="rId4"/>
    <p:sldId id="1072" r:id="rId5"/>
    <p:sldId id="1073" r:id="rId6"/>
    <p:sldId id="1074" r:id="rId7"/>
    <p:sldId id="1075" r:id="rId8"/>
    <p:sldId id="1076" r:id="rId9"/>
    <p:sldId id="1077" r:id="rId10"/>
    <p:sldId id="1079" r:id="rId11"/>
    <p:sldId id="1078" r:id="rId12"/>
    <p:sldId id="1080" r:id="rId13"/>
    <p:sldId id="1081" r:id="rId14"/>
    <p:sldId id="1085" r:id="rId15"/>
    <p:sldId id="1086" r:id="rId16"/>
    <p:sldId id="1082" r:id="rId17"/>
    <p:sldId id="1115" r:id="rId18"/>
    <p:sldId id="1083" r:id="rId19"/>
    <p:sldId id="1084" r:id="rId20"/>
    <p:sldId id="1087" r:id="rId21"/>
    <p:sldId id="1096" r:id="rId22"/>
    <p:sldId id="1045" r:id="rId23"/>
    <p:sldId id="1092" r:id="rId24"/>
    <p:sldId id="1093" r:id="rId25"/>
    <p:sldId id="1094" r:id="rId26"/>
    <p:sldId id="1044" r:id="rId27"/>
    <p:sldId id="1095" r:id="rId28"/>
    <p:sldId id="1097" r:id="rId29"/>
    <p:sldId id="1098" r:id="rId30"/>
    <p:sldId id="1099" r:id="rId31"/>
    <p:sldId id="1116" r:id="rId32"/>
    <p:sldId id="1101" r:id="rId33"/>
    <p:sldId id="1100" r:id="rId34"/>
    <p:sldId id="1102" r:id="rId35"/>
    <p:sldId id="1117" r:id="rId36"/>
    <p:sldId id="1118" r:id="rId37"/>
    <p:sldId id="1119" r:id="rId38"/>
    <p:sldId id="1103" r:id="rId39"/>
    <p:sldId id="1104" r:id="rId40"/>
    <p:sldId id="1106" r:id="rId41"/>
    <p:sldId id="1105" r:id="rId42"/>
    <p:sldId id="1107" r:id="rId43"/>
    <p:sldId id="1120" r:id="rId44"/>
    <p:sldId id="1108" r:id="rId45"/>
    <p:sldId id="1111" r:id="rId46"/>
    <p:sldId id="1109" r:id="rId47"/>
    <p:sldId id="1122" r:id="rId48"/>
    <p:sldId id="1123" r:id="rId49"/>
    <p:sldId id="1110" r:id="rId50"/>
    <p:sldId id="984" r:id="rId51"/>
    <p:sldId id="1042" r:id="rId52"/>
    <p:sldId id="1126" r:id="rId53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ABE9FF"/>
    <a:srgbClr val="B7ECFF"/>
    <a:srgbClr val="E1E2EF"/>
    <a:srgbClr val="DCDDEC"/>
    <a:srgbClr val="FFC1C1"/>
    <a:srgbClr val="CDF2FF"/>
    <a:srgbClr val="B9EDFF"/>
    <a:srgbClr val="E1FCFF"/>
    <a:srgbClr val="B8F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0929"/>
  </p:normalViewPr>
  <p:slideViewPr>
    <p:cSldViewPr>
      <p:cViewPr varScale="1">
        <p:scale>
          <a:sx n="139" d="100"/>
          <a:sy n="139" d="100"/>
        </p:scale>
        <p:origin x="72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1047751"/>
            <a:ext cx="3984127" cy="3657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1047751"/>
            <a:ext cx="3984127" cy="363266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1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62468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51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2514600" y="4863299"/>
            <a:ext cx="448731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21 – Language Model, NLP, Machine Translation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-1524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82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019550"/>
            <a:ext cx="7620000" cy="533400"/>
          </a:xfrm>
        </p:spPr>
        <p:txBody>
          <a:bodyPr/>
          <a:lstStyle/>
          <a:p>
            <a:pPr marL="2459038" indent="-2459038"/>
            <a:r>
              <a:rPr lang="en-US" dirty="0"/>
              <a:t>Chapter 21 – Language Model, Neural Language Processing,</a:t>
            </a:r>
            <a:br>
              <a:rPr lang="en-US" dirty="0"/>
            </a:br>
            <a:r>
              <a:rPr lang="en-US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55188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56BC-C8E0-FD78-DB1D-2864B549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Distance in a Vector Form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6ED13C-687C-0089-7686-6B7735770E9D}"/>
              </a:ext>
            </a:extLst>
          </p:cNvPr>
          <p:cNvGrpSpPr/>
          <p:nvPr/>
        </p:nvGrpSpPr>
        <p:grpSpPr>
          <a:xfrm>
            <a:off x="2926827" y="938005"/>
            <a:ext cx="3021413" cy="2389225"/>
            <a:chOff x="1446239" y="1493083"/>
            <a:chExt cx="3021413" cy="238922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C5B1E5-CF76-7212-4A9C-E470CF4F4850}"/>
                </a:ext>
              </a:extLst>
            </p:cNvPr>
            <p:cNvSpPr/>
            <p:nvPr/>
          </p:nvSpPr>
          <p:spPr bwMode="auto">
            <a:xfrm>
              <a:off x="1723909" y="1493083"/>
              <a:ext cx="2743743" cy="20939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6D876A-92F8-A222-46E3-A77E788C55B1}"/>
                </a:ext>
              </a:extLst>
            </p:cNvPr>
            <p:cNvSpPr txBox="1"/>
            <p:nvPr/>
          </p:nvSpPr>
          <p:spPr>
            <a:xfrm>
              <a:off x="2565805" y="3574531"/>
              <a:ext cx="1031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Feature 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E6079C-184B-99E4-53D0-BF2F4C2CA844}"/>
                </a:ext>
              </a:extLst>
            </p:cNvPr>
            <p:cNvSpPr txBox="1"/>
            <p:nvPr/>
          </p:nvSpPr>
          <p:spPr>
            <a:xfrm rot="16200000">
              <a:off x="1042964" y="2402446"/>
              <a:ext cx="11143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Feature 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6F99CA3-E40C-5675-FDB6-BF4AD0E95BA7}"/>
                </a:ext>
              </a:extLst>
            </p:cNvPr>
            <p:cNvSpPr/>
            <p:nvPr/>
          </p:nvSpPr>
          <p:spPr bwMode="auto">
            <a:xfrm>
              <a:off x="3140354" y="2062866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A15701-0A22-6305-CCF1-671DF5CADD6E}"/>
                </a:ext>
              </a:extLst>
            </p:cNvPr>
            <p:cNvSpPr/>
            <p:nvPr/>
          </p:nvSpPr>
          <p:spPr bwMode="auto">
            <a:xfrm>
              <a:off x="3771086" y="2182106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0AC3A71-94D7-5748-91AD-BC4629EB3965}"/>
                </a:ext>
              </a:extLst>
            </p:cNvPr>
            <p:cNvSpPr/>
            <p:nvPr/>
          </p:nvSpPr>
          <p:spPr bwMode="auto">
            <a:xfrm>
              <a:off x="2521182" y="2795761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3AB3B0-D92F-2D50-739C-439FE95328C5}"/>
                </a:ext>
              </a:extLst>
            </p:cNvPr>
            <p:cNvSpPr/>
            <p:nvPr/>
          </p:nvSpPr>
          <p:spPr bwMode="auto">
            <a:xfrm>
              <a:off x="3166606" y="2894429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7EB5D4-5CF2-9DD1-7CF0-6AADB1E3D680}"/>
                </a:ext>
              </a:extLst>
            </p:cNvPr>
            <p:cNvSpPr txBox="1"/>
            <p:nvPr/>
          </p:nvSpPr>
          <p:spPr>
            <a:xfrm>
              <a:off x="3152268" y="2992157"/>
              <a:ext cx="5720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EEDDC8-CE2B-744E-60BC-3ECF60ED0769}"/>
                </a:ext>
              </a:extLst>
            </p:cNvPr>
            <p:cNvSpPr txBox="1"/>
            <p:nvPr/>
          </p:nvSpPr>
          <p:spPr>
            <a:xfrm>
              <a:off x="2407635" y="1845281"/>
              <a:ext cx="8084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queen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B7F5C5-6700-9661-2337-93A987796DE1}"/>
                </a:ext>
              </a:extLst>
            </p:cNvPr>
            <p:cNvSpPr txBox="1"/>
            <p:nvPr/>
          </p:nvSpPr>
          <p:spPr>
            <a:xfrm>
              <a:off x="3746873" y="2325581"/>
              <a:ext cx="572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king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1A25FC-323C-952F-C2E5-1ED647B543D0}"/>
                </a:ext>
              </a:extLst>
            </p:cNvPr>
            <p:cNvSpPr txBox="1"/>
            <p:nvPr/>
          </p:nvSpPr>
          <p:spPr>
            <a:xfrm>
              <a:off x="1749891" y="2743534"/>
              <a:ext cx="808460" cy="3077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woman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D71B5F4-5D20-B8A5-F959-4ABFBD168495}"/>
                </a:ext>
              </a:extLst>
            </p:cNvPr>
            <p:cNvCxnSpPr>
              <a:endCxn id="48" idx="3"/>
            </p:cNvCxnSpPr>
            <p:nvPr/>
          </p:nvCxnSpPr>
          <p:spPr bwMode="auto">
            <a:xfrm flipV="1">
              <a:off x="2614841" y="2152232"/>
              <a:ext cx="541582" cy="678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34107A9-EB1A-94F2-01CB-15DC7ECDD739}"/>
                </a:ext>
              </a:extLst>
            </p:cNvPr>
            <p:cNvCxnSpPr>
              <a:stCxn id="51" idx="7"/>
              <a:endCxn id="49" idx="3"/>
            </p:cNvCxnSpPr>
            <p:nvPr/>
          </p:nvCxnSpPr>
          <p:spPr bwMode="auto">
            <a:xfrm flipV="1">
              <a:off x="3260265" y="2271472"/>
              <a:ext cx="526890" cy="638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F1ECF06-988A-9949-F31E-0227565007A5}"/>
                </a:ext>
              </a:extLst>
            </p:cNvPr>
            <p:cNvCxnSpPr/>
            <p:nvPr/>
          </p:nvCxnSpPr>
          <p:spPr bwMode="auto">
            <a:xfrm>
              <a:off x="3258591" y="2139451"/>
              <a:ext cx="537073" cy="822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80FC849-C9F8-68CE-C7C0-CE1443C7B016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 bwMode="auto">
            <a:xfrm>
              <a:off x="2630910" y="2848111"/>
              <a:ext cx="535696" cy="986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7E3493-8724-758F-E35C-AFA3AA10DA53}"/>
              </a:ext>
            </a:extLst>
          </p:cNvPr>
          <p:cNvGrpSpPr/>
          <p:nvPr/>
        </p:nvGrpSpPr>
        <p:grpSpPr>
          <a:xfrm>
            <a:off x="172315" y="892853"/>
            <a:ext cx="2697884" cy="2308324"/>
            <a:chOff x="5269317" y="17205"/>
            <a:chExt cx="2697884" cy="23083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DC6A05-ABA4-291F-8B40-8D4E3B9F157D}"/>
                </a:ext>
              </a:extLst>
            </p:cNvPr>
            <p:cNvSpPr txBox="1"/>
            <p:nvPr/>
          </p:nvSpPr>
          <p:spPr>
            <a:xfrm>
              <a:off x="5269317" y="953184"/>
              <a:ext cx="2697884" cy="369332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</a:t>
              </a:r>
              <a:r>
                <a:rPr kumimoji="0" lang="en-US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Man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– 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</a:t>
              </a:r>
              <a:r>
                <a:rPr kumimoji="0" lang="en-US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Woman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=       - 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54549A-411C-56CD-AF1D-F99AC19D1D86}"/>
                </a:ext>
              </a:extLst>
            </p:cNvPr>
            <p:cNvGrpSpPr/>
            <p:nvPr/>
          </p:nvGrpSpPr>
          <p:grpSpPr>
            <a:xfrm>
              <a:off x="6965967" y="17205"/>
              <a:ext cx="304800" cy="2308324"/>
              <a:chOff x="1790700" y="2213941"/>
              <a:chExt cx="304800" cy="2308324"/>
            </a:xfrm>
          </p:grpSpPr>
          <p:sp>
            <p:nvSpPr>
              <p:cNvPr id="43" name="Double Bracket 42">
                <a:extLst>
                  <a:ext uri="{FF2B5EF4-FFF2-40B4-BE49-F238E27FC236}">
                    <a16:creationId xmlns:a16="http://schemas.microsoft.com/office/drawing/2014/main" id="{36FCBF49-A743-17F6-7770-7EB2979E0D41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0B5DC9-2DE6-3AB1-7CAE-3C22E1B81DA7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7FD3188-84F4-8AE4-E0CC-17268A6044BA}"/>
                </a:ext>
              </a:extLst>
            </p:cNvPr>
            <p:cNvGrpSpPr/>
            <p:nvPr/>
          </p:nvGrpSpPr>
          <p:grpSpPr>
            <a:xfrm>
              <a:off x="7566287" y="17205"/>
              <a:ext cx="304800" cy="2308324"/>
              <a:chOff x="1790700" y="2213941"/>
              <a:chExt cx="304800" cy="2308324"/>
            </a:xfrm>
          </p:grpSpPr>
          <p:sp>
            <p:nvSpPr>
              <p:cNvPr id="41" name="Double Bracket 40">
                <a:extLst>
                  <a:ext uri="{FF2B5EF4-FFF2-40B4-BE49-F238E27FC236}">
                    <a16:creationId xmlns:a16="http://schemas.microsoft.com/office/drawing/2014/main" id="{6A30F3AC-2AAD-31A8-5BC8-12C99A136C4D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D4F7A9-D6DF-FBF9-849F-84F3C0A2E711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FE3E51-3FEB-C5C9-CEA0-B0D62CF573D9}"/>
              </a:ext>
            </a:extLst>
          </p:cNvPr>
          <p:cNvGrpSpPr/>
          <p:nvPr/>
        </p:nvGrpSpPr>
        <p:grpSpPr>
          <a:xfrm>
            <a:off x="6155446" y="827364"/>
            <a:ext cx="2715814" cy="2315201"/>
            <a:chOff x="5181600" y="2137833"/>
            <a:chExt cx="2715814" cy="23152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DF6C16-1440-6AB1-269F-F64CA66B465A}"/>
                </a:ext>
              </a:extLst>
            </p:cNvPr>
            <p:cNvSpPr txBox="1"/>
            <p:nvPr/>
          </p:nvSpPr>
          <p:spPr>
            <a:xfrm>
              <a:off x="5181600" y="3016511"/>
              <a:ext cx="26012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</a:t>
              </a:r>
              <a:r>
                <a:rPr kumimoji="0" lang="en-US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King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– 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</a:t>
              </a:r>
              <a:r>
                <a:rPr kumimoji="0" lang="en-US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Queen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=        -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566642B-A5D1-5337-B8BE-B97BCCF30E38}"/>
                </a:ext>
              </a:extLst>
            </p:cNvPr>
            <p:cNvGrpSpPr/>
            <p:nvPr/>
          </p:nvGrpSpPr>
          <p:grpSpPr>
            <a:xfrm>
              <a:off x="6962637" y="2137833"/>
              <a:ext cx="304800" cy="2308324"/>
              <a:chOff x="1790700" y="2213941"/>
              <a:chExt cx="304800" cy="2308324"/>
            </a:xfrm>
          </p:grpSpPr>
          <p:sp>
            <p:nvSpPr>
              <p:cNvPr id="58" name="Double Bracket 57">
                <a:extLst>
                  <a:ext uri="{FF2B5EF4-FFF2-40B4-BE49-F238E27FC236}">
                    <a16:creationId xmlns:a16="http://schemas.microsoft.com/office/drawing/2014/main" id="{FD155B83-51F8-3B77-5EAF-9BA3EAB054C9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2635A1-E340-9625-AB9B-516D613423D3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4DF67BA-B9A9-CC8A-1D1F-A18358C7C338}"/>
                </a:ext>
              </a:extLst>
            </p:cNvPr>
            <p:cNvGrpSpPr/>
            <p:nvPr/>
          </p:nvGrpSpPr>
          <p:grpSpPr>
            <a:xfrm>
              <a:off x="7592614" y="2144710"/>
              <a:ext cx="304800" cy="2308324"/>
              <a:chOff x="1790700" y="2213941"/>
              <a:chExt cx="304800" cy="2308324"/>
            </a:xfrm>
          </p:grpSpPr>
          <p:sp>
            <p:nvSpPr>
              <p:cNvPr id="56" name="Double Bracket 55">
                <a:extLst>
                  <a:ext uri="{FF2B5EF4-FFF2-40B4-BE49-F238E27FC236}">
                    <a16:creationId xmlns:a16="http://schemas.microsoft.com/office/drawing/2014/main" id="{95361A0C-E0C1-CE61-E8B1-54BC02CF69DE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491B14-108B-16A2-69F4-8F0557079CB8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89F791B-9C0F-F133-8F37-933B05BF8960}"/>
              </a:ext>
            </a:extLst>
          </p:cNvPr>
          <p:cNvSpPr txBox="1"/>
          <p:nvPr/>
        </p:nvSpPr>
        <p:spPr>
          <a:xfrm>
            <a:off x="3117724" y="3991667"/>
            <a:ext cx="324291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45720" bIns="91440">
            <a:spAutoFit/>
          </a:bodyPr>
          <a:lstStyle/>
          <a:p>
            <a:pPr algn="ctr"/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  <a:r>
              <a:rPr kumimoji="0" lang="en-US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–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  <a:r>
              <a:rPr kumimoji="0" lang="en-US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Woman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≈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  <a:r>
              <a:rPr kumimoji="0" lang="en-US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King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–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  <a:r>
              <a:rPr kumimoji="0" lang="en-US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Queen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29C159-668C-7735-4797-34A200EC44C4}"/>
              </a:ext>
            </a:extLst>
          </p:cNvPr>
          <p:cNvCxnSpPr/>
          <p:nvPr/>
        </p:nvCxnSpPr>
        <p:spPr bwMode="auto">
          <a:xfrm>
            <a:off x="2438251" y="3250990"/>
            <a:ext cx="1162413" cy="565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430B3B-DD40-7295-7F1C-ABAAD1469A5A}"/>
              </a:ext>
            </a:extLst>
          </p:cNvPr>
          <p:cNvCxnSpPr/>
          <p:nvPr/>
        </p:nvCxnSpPr>
        <p:spPr bwMode="auto">
          <a:xfrm flipH="1">
            <a:off x="5948240" y="3235218"/>
            <a:ext cx="1162413" cy="565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225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56BC-C8E0-FD78-DB1D-2864B549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			(1/2)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97438B9E-17DC-798E-A588-2C3ACD74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8251823" cy="1625829"/>
          </a:xfrm>
        </p:spPr>
        <p:txBody>
          <a:bodyPr/>
          <a:lstStyle/>
          <a:p>
            <a:r>
              <a:rPr lang="en-US" b="1" i="1" dirty="0"/>
              <a:t>Cosine similarity </a:t>
            </a:r>
            <a:r>
              <a:rPr lang="en-US" dirty="0"/>
              <a:t>is a measure of similarity between two non-zero vectors defined in an inner product space. </a:t>
            </a:r>
          </a:p>
          <a:p>
            <a:r>
              <a:rPr lang="en-US" dirty="0"/>
              <a:t>Cosine similarity is the cosine of the angle between the vectors; that is, it is the dot product of the vectors divided by the product of their lengths. </a:t>
            </a:r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AD2C5C14-8B06-CDEE-5ACF-E046DF585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72693"/>
              </p:ext>
            </p:extLst>
          </p:nvPr>
        </p:nvGraphicFramePr>
        <p:xfrm>
          <a:off x="3710650" y="2800350"/>
          <a:ext cx="4406232" cy="162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876240" progId="Equation.DSMT4">
                  <p:embed/>
                </p:oleObj>
              </mc:Choice>
              <mc:Fallback>
                <p:oleObj name="Equation" r:id="rId2" imgW="23745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10650" y="2800350"/>
                        <a:ext cx="4406232" cy="162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0034EA23-9F1D-219E-8C8E-2B54E717927E}"/>
              </a:ext>
            </a:extLst>
          </p:cNvPr>
          <p:cNvGrpSpPr/>
          <p:nvPr/>
        </p:nvGrpSpPr>
        <p:grpSpPr>
          <a:xfrm>
            <a:off x="1393827" y="2902179"/>
            <a:ext cx="1686383" cy="1524000"/>
            <a:chOff x="704594" y="2724150"/>
            <a:chExt cx="1686383" cy="152400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51A34D-ED3F-25C5-2B8C-BB36BDE4CA50}"/>
                </a:ext>
              </a:extLst>
            </p:cNvPr>
            <p:cNvCxnSpPr/>
            <p:nvPr/>
          </p:nvCxnSpPr>
          <p:spPr bwMode="auto">
            <a:xfrm flipH="1" flipV="1">
              <a:off x="1066800" y="3181350"/>
              <a:ext cx="327027" cy="1066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23DA993-6877-38BC-69E9-F7B9BD56AC4F}"/>
                </a:ext>
              </a:extLst>
            </p:cNvPr>
            <p:cNvCxnSpPr/>
            <p:nvPr/>
          </p:nvCxnSpPr>
          <p:spPr bwMode="auto">
            <a:xfrm flipV="1">
              <a:off x="1393827" y="2724150"/>
              <a:ext cx="739773" cy="152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F72127-BDF1-E0AA-1417-26801189D418}"/>
                </a:ext>
              </a:extLst>
            </p:cNvPr>
            <p:cNvSpPr txBox="1"/>
            <p:nvPr/>
          </p:nvSpPr>
          <p:spPr>
            <a:xfrm>
              <a:off x="704594" y="30461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C4F91B-0405-B482-A86E-DE219BAE19A2}"/>
                </a:ext>
              </a:extLst>
            </p:cNvPr>
            <p:cNvSpPr txBox="1"/>
            <p:nvPr/>
          </p:nvSpPr>
          <p:spPr>
            <a:xfrm>
              <a:off x="2068453" y="27241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BFAFCA-B8CD-476E-0AF3-1FD975A9B295}"/>
                </a:ext>
              </a:extLst>
            </p:cNvPr>
            <p:cNvSpPr txBox="1"/>
            <p:nvPr/>
          </p:nvSpPr>
          <p:spPr>
            <a:xfrm>
              <a:off x="1269537" y="33014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9CEBE1-ADA2-104E-1876-6AD3E88ACD12}"/>
                </a:ext>
              </a:extLst>
            </p:cNvPr>
            <p:cNvSpPr/>
            <p:nvPr/>
          </p:nvSpPr>
          <p:spPr bwMode="auto">
            <a:xfrm>
              <a:off x="1213164" y="3666462"/>
              <a:ext cx="443620" cy="81673"/>
            </a:xfrm>
            <a:custGeom>
              <a:avLst/>
              <a:gdLst>
                <a:gd name="connsiteX0" fmla="*/ 0 w 443620"/>
                <a:gd name="connsiteY0" fmla="*/ 81673 h 81673"/>
                <a:gd name="connsiteX1" fmla="*/ 226337 w 443620"/>
                <a:gd name="connsiteY1" fmla="*/ 191 h 81673"/>
                <a:gd name="connsiteX2" fmla="*/ 443620 w 443620"/>
                <a:gd name="connsiteY2" fmla="*/ 63566 h 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620" h="81673">
                  <a:moveTo>
                    <a:pt x="0" y="81673"/>
                  </a:moveTo>
                  <a:cubicBezTo>
                    <a:pt x="76200" y="42441"/>
                    <a:pt x="152400" y="3209"/>
                    <a:pt x="226337" y="191"/>
                  </a:cubicBezTo>
                  <a:cubicBezTo>
                    <a:pt x="300274" y="-2827"/>
                    <a:pt x="371947" y="30369"/>
                    <a:pt x="443620" y="6356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13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56BC-C8E0-FD78-DB1D-2864B549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			(2/2)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97438B9E-17DC-798E-A588-2C3ACD74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2298845"/>
            <a:ext cx="8251823" cy="2365046"/>
          </a:xfrm>
        </p:spPr>
        <p:txBody>
          <a:bodyPr/>
          <a:lstStyle/>
          <a:p>
            <a:r>
              <a:rPr lang="en-US" sz="1800" dirty="0"/>
              <a:t>It follows that the cosine similarity </a:t>
            </a:r>
            <a:r>
              <a:rPr lang="en-US" sz="1800" b="1" i="1" dirty="0"/>
              <a:t>does not depend on the magnitudes of the vectors, but only on their angle</a:t>
            </a:r>
            <a:r>
              <a:rPr lang="en-US" sz="1800" dirty="0"/>
              <a:t>. </a:t>
            </a:r>
          </a:p>
          <a:p>
            <a:r>
              <a:rPr lang="en-US" sz="1800" dirty="0"/>
              <a:t>The cosine similarity always belongs to the interval [ − 1 , 1 ] . </a:t>
            </a:r>
          </a:p>
          <a:p>
            <a:r>
              <a:rPr lang="en-US" sz="1800" dirty="0"/>
              <a:t>For example, </a:t>
            </a:r>
          </a:p>
          <a:p>
            <a:pPr lvl="1"/>
            <a:r>
              <a:rPr lang="en-US" sz="1800" dirty="0"/>
              <a:t>two proportional vectors have a cosine similarity of 1, two orthogonal vectors have a similarity of 0, and </a:t>
            </a:r>
          </a:p>
          <a:p>
            <a:pPr lvl="1"/>
            <a:r>
              <a:rPr lang="en-US" sz="1800" dirty="0"/>
              <a:t>two opposite vectors have a similarity of -1. </a:t>
            </a:r>
          </a:p>
          <a:p>
            <a:r>
              <a:rPr lang="en-US" sz="1800" dirty="0"/>
              <a:t>In some contexts, the component values of the vectors cannot be negative, in which case the cosine similarity is bounded in [ 0 , 1 ].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E2A4E59-C706-1938-59D0-BE457E356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37599"/>
              </p:ext>
            </p:extLst>
          </p:nvPr>
        </p:nvGraphicFramePr>
        <p:xfrm>
          <a:off x="3620453" y="883472"/>
          <a:ext cx="3835865" cy="141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876240" progId="Equation.DSMT4">
                  <p:embed/>
                </p:oleObj>
              </mc:Choice>
              <mc:Fallback>
                <p:oleObj name="Equation" r:id="rId2" imgW="2374560" imgH="87624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AD2C5C14-8B06-CDEE-5ACF-E046DF5852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0453" y="883472"/>
                        <a:ext cx="3835865" cy="1415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B087DDE-4036-B3F7-AB5B-B04FAA722C84}"/>
              </a:ext>
            </a:extLst>
          </p:cNvPr>
          <p:cNvGrpSpPr/>
          <p:nvPr/>
        </p:nvGrpSpPr>
        <p:grpSpPr>
          <a:xfrm>
            <a:off x="1600200" y="885473"/>
            <a:ext cx="1350760" cy="1305277"/>
            <a:chOff x="704594" y="2724150"/>
            <a:chExt cx="1686383" cy="15240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B292FB4-EF49-2B72-0C9F-DC8C9CE8C9A3}"/>
                </a:ext>
              </a:extLst>
            </p:cNvPr>
            <p:cNvCxnSpPr/>
            <p:nvPr/>
          </p:nvCxnSpPr>
          <p:spPr bwMode="auto">
            <a:xfrm flipH="1" flipV="1">
              <a:off x="1066800" y="3181350"/>
              <a:ext cx="327027" cy="1066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9338B4-EAD1-BFD5-9985-091D69F6DE86}"/>
                </a:ext>
              </a:extLst>
            </p:cNvPr>
            <p:cNvCxnSpPr/>
            <p:nvPr/>
          </p:nvCxnSpPr>
          <p:spPr bwMode="auto">
            <a:xfrm flipV="1">
              <a:off x="1393827" y="2724150"/>
              <a:ext cx="739773" cy="1524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5E3A-A3AE-AA8B-DC93-5971BA05288D}"/>
                </a:ext>
              </a:extLst>
            </p:cNvPr>
            <p:cNvSpPr txBox="1"/>
            <p:nvPr/>
          </p:nvSpPr>
          <p:spPr>
            <a:xfrm>
              <a:off x="704594" y="30461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35A49-C893-F40F-FF36-29E590041ECB}"/>
                </a:ext>
              </a:extLst>
            </p:cNvPr>
            <p:cNvSpPr txBox="1"/>
            <p:nvPr/>
          </p:nvSpPr>
          <p:spPr>
            <a:xfrm>
              <a:off x="2068453" y="27241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DD17B0-3D26-942C-1B6D-EB1E4A48D7CB}"/>
                </a:ext>
              </a:extLst>
            </p:cNvPr>
            <p:cNvSpPr txBox="1"/>
            <p:nvPr/>
          </p:nvSpPr>
          <p:spPr>
            <a:xfrm>
              <a:off x="1269537" y="33014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62017-7993-6A7D-1884-4512B5F50C2C}"/>
                </a:ext>
              </a:extLst>
            </p:cNvPr>
            <p:cNvSpPr/>
            <p:nvPr/>
          </p:nvSpPr>
          <p:spPr bwMode="auto">
            <a:xfrm>
              <a:off x="1213164" y="3666462"/>
              <a:ext cx="443620" cy="81673"/>
            </a:xfrm>
            <a:custGeom>
              <a:avLst/>
              <a:gdLst>
                <a:gd name="connsiteX0" fmla="*/ 0 w 443620"/>
                <a:gd name="connsiteY0" fmla="*/ 81673 h 81673"/>
                <a:gd name="connsiteX1" fmla="*/ 226337 w 443620"/>
                <a:gd name="connsiteY1" fmla="*/ 191 h 81673"/>
                <a:gd name="connsiteX2" fmla="*/ 443620 w 443620"/>
                <a:gd name="connsiteY2" fmla="*/ 63566 h 8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3620" h="81673">
                  <a:moveTo>
                    <a:pt x="0" y="81673"/>
                  </a:moveTo>
                  <a:cubicBezTo>
                    <a:pt x="76200" y="42441"/>
                    <a:pt x="152400" y="3209"/>
                    <a:pt x="226337" y="191"/>
                  </a:cubicBezTo>
                  <a:cubicBezTo>
                    <a:pt x="300274" y="-2827"/>
                    <a:pt x="371947" y="30369"/>
                    <a:pt x="443620" y="6356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07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Matrix			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093-E064-9028-CE22-3D9BC78AD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895350"/>
            <a:ext cx="4343400" cy="1981200"/>
          </a:xfrm>
        </p:spPr>
        <p:txBody>
          <a:bodyPr/>
          <a:lstStyle/>
          <a:p>
            <a:r>
              <a:rPr lang="en-US" dirty="0"/>
              <a:t>In the embedding matrix, each row represents one word. So "cat" is actually defined as a </a:t>
            </a:r>
            <a:r>
              <a:rPr lang="en-US" b="1" i="1" dirty="0"/>
              <a:t>n-dimensional vector </a:t>
            </a:r>
            <a:r>
              <a:rPr lang="en-US" dirty="0"/>
              <a:t>[1.2, -0.1, 4.3, 3.2].</a:t>
            </a:r>
          </a:p>
          <a:p>
            <a:r>
              <a:rPr lang="en-US" dirty="0"/>
              <a:t>Words which are related will be positioned closely together in this feature space.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E3C17-4DFE-B61F-4BD1-E3E7C813B89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04800" y="3407690"/>
            <a:ext cx="8305800" cy="1483360"/>
          </a:xfrm>
        </p:spPr>
        <p:txBody>
          <a:bodyPr/>
          <a:lstStyle/>
          <a:p>
            <a:r>
              <a:rPr lang="en-US" dirty="0"/>
              <a:t>Also, how far along each axis in this high space a word is positioned tells us something about the meaning of the word. </a:t>
            </a:r>
          </a:p>
          <a:p>
            <a:pPr lvl="1"/>
            <a:r>
              <a:rPr lang="en-US" dirty="0"/>
              <a:t>For example, a high value in column 2 might indicate that the word is feminine, whereas a low value indicates masculine.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54F1F3-DF5E-0F30-4E95-193308B2D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95930"/>
              </p:ext>
            </p:extLst>
          </p:nvPr>
        </p:nvGraphicFramePr>
        <p:xfrm>
          <a:off x="4800600" y="1030413"/>
          <a:ext cx="3960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968">
                  <a:extLst>
                    <a:ext uri="{9D8B030D-6E8A-4147-A177-3AD203B41FA5}">
                      <a16:colId xmlns:a16="http://schemas.microsoft.com/office/drawing/2014/main" val="1724094081"/>
                    </a:ext>
                  </a:extLst>
                </a:gridCol>
                <a:gridCol w="598664">
                  <a:extLst>
                    <a:ext uri="{9D8B030D-6E8A-4147-A177-3AD203B41FA5}">
                      <a16:colId xmlns:a16="http://schemas.microsoft.com/office/drawing/2014/main" val="464791904"/>
                    </a:ext>
                  </a:extLst>
                </a:gridCol>
                <a:gridCol w="669101">
                  <a:extLst>
                    <a:ext uri="{9D8B030D-6E8A-4147-A177-3AD203B41FA5}">
                      <a16:colId xmlns:a16="http://schemas.microsoft.com/office/drawing/2014/main" val="710444798"/>
                    </a:ext>
                  </a:extLst>
                </a:gridCol>
                <a:gridCol w="628024">
                  <a:extLst>
                    <a:ext uri="{9D8B030D-6E8A-4147-A177-3AD203B41FA5}">
                      <a16:colId xmlns:a16="http://schemas.microsoft.com/office/drawing/2014/main" val="363049604"/>
                    </a:ext>
                  </a:extLst>
                </a:gridCol>
                <a:gridCol w="669101">
                  <a:extLst>
                    <a:ext uri="{9D8B030D-6E8A-4147-A177-3AD203B41FA5}">
                      <a16:colId xmlns:a16="http://schemas.microsoft.com/office/drawing/2014/main" val="311861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70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10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flower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-0.2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0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55013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A31AC41-63B6-4E03-F42E-8EDD8A157842}"/>
              </a:ext>
            </a:extLst>
          </p:cNvPr>
          <p:cNvGrpSpPr/>
          <p:nvPr/>
        </p:nvGrpSpPr>
        <p:grpSpPr>
          <a:xfrm>
            <a:off x="5607865" y="1504950"/>
            <a:ext cx="470780" cy="893040"/>
            <a:chOff x="5562600" y="1504950"/>
            <a:chExt cx="470780" cy="893040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98377FD-0663-10E1-02FB-284DF27CABEC}"/>
                </a:ext>
              </a:extLst>
            </p:cNvPr>
            <p:cNvSpPr/>
            <p:nvPr/>
          </p:nvSpPr>
          <p:spPr bwMode="auto">
            <a:xfrm>
              <a:off x="5562600" y="1504950"/>
              <a:ext cx="457200" cy="18107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A093D12-C488-B0B7-D0FD-3CE828E11D80}"/>
                </a:ext>
              </a:extLst>
            </p:cNvPr>
            <p:cNvSpPr/>
            <p:nvPr/>
          </p:nvSpPr>
          <p:spPr bwMode="auto">
            <a:xfrm>
              <a:off x="5562600" y="1852053"/>
              <a:ext cx="457200" cy="18107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81F4073-D0B0-599D-AE08-552DFEFDC177}"/>
                </a:ext>
              </a:extLst>
            </p:cNvPr>
            <p:cNvSpPr/>
            <p:nvPr/>
          </p:nvSpPr>
          <p:spPr bwMode="auto">
            <a:xfrm>
              <a:off x="5576180" y="2216911"/>
              <a:ext cx="457200" cy="18107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73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Matrix			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093-E064-9028-CE22-3D9BC78A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971550"/>
            <a:ext cx="8251823" cy="3456385"/>
          </a:xfrm>
        </p:spPr>
        <p:txBody>
          <a:bodyPr/>
          <a:lstStyle/>
          <a:p>
            <a:r>
              <a:rPr lang="en-US" dirty="0"/>
              <a:t>The values in the embedding matrix are learnt values. </a:t>
            </a:r>
          </a:p>
          <a:p>
            <a:r>
              <a:rPr lang="en-US" dirty="0"/>
              <a:t>Generally, they are based on a context learning approach, where words which appear together in a sentence are probably related, so they will be placed close together in the high-dimensional representation we are learning. </a:t>
            </a:r>
          </a:p>
          <a:p>
            <a:r>
              <a:rPr lang="en-US" dirty="0"/>
              <a:t>The meaning of the columns is difficult to describe. The picture you link shows an example of what the values might mean. </a:t>
            </a:r>
          </a:p>
          <a:p>
            <a:pPr lvl="1"/>
            <a:r>
              <a:rPr lang="en-US" dirty="0"/>
              <a:t>For example, column 1 (or row 1 in the image), might refer to gender, and its value indicates how related two words are within gender. </a:t>
            </a:r>
          </a:p>
          <a:p>
            <a:pPr lvl="1"/>
            <a:r>
              <a:rPr lang="en-US" dirty="0"/>
              <a:t>In other words, if "man" has a value of 1, then "woman" will have a value of -1 since they are opposites.</a:t>
            </a:r>
          </a:p>
        </p:txBody>
      </p:sp>
    </p:spTree>
    <p:extLst>
      <p:ext uri="{BB962C8B-B14F-4D97-AF65-F5344CB8AC3E}">
        <p14:creationId xmlns:p14="http://schemas.microsoft.com/office/powerpoint/2010/main" val="321225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065746" y="2209320"/>
            <a:ext cx="545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Neural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67149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B7343-9DD6-0FED-A273-A565D48E7636}"/>
              </a:ext>
            </a:extLst>
          </p:cNvPr>
          <p:cNvSpPr txBox="1"/>
          <p:nvPr/>
        </p:nvSpPr>
        <p:spPr>
          <a:xfrm>
            <a:off x="5151347" y="3519216"/>
            <a:ext cx="2041706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w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[1]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,b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[1]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   W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[L]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,b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[L]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280DF-7907-E934-B9E7-7F97E31F3DF1}"/>
              </a:ext>
            </a:extLst>
          </p:cNvPr>
          <p:cNvSpPr txBox="1"/>
          <p:nvPr/>
        </p:nvSpPr>
        <p:spPr>
          <a:xfrm>
            <a:off x="858115" y="933228"/>
            <a:ext cx="7258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Phrase: 	                           John      is       a       car   driver     .</a:t>
            </a:r>
          </a:p>
          <a:p>
            <a:r>
              <a:rPr lang="en-US" dirty="0"/>
              <a:t>Vocabulary (15,000 words): 5276   2564   2182  3128  3719  1123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B8EB4-C877-695B-EC3E-AC7F5B46F5D5}"/>
              </a:ext>
            </a:extLst>
          </p:cNvPr>
          <p:cNvSpPr txBox="1"/>
          <p:nvPr/>
        </p:nvSpPr>
        <p:spPr>
          <a:xfrm>
            <a:off x="1219200" y="1809750"/>
            <a:ext cx="365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John	v</a:t>
            </a:r>
            <a:r>
              <a:rPr lang="en-US" baseline="-25000" dirty="0"/>
              <a:t>5278</a:t>
            </a:r>
            <a:r>
              <a:rPr lang="en-US" dirty="0"/>
              <a:t>         E          e</a:t>
            </a:r>
            <a:r>
              <a:rPr lang="en-US" baseline="-25000" dirty="0"/>
              <a:t>5278</a:t>
            </a:r>
            <a:r>
              <a:rPr lang="en-US" dirty="0"/>
              <a:t> </a:t>
            </a:r>
          </a:p>
          <a:p>
            <a:r>
              <a:rPr lang="en-US" dirty="0"/>
              <a:t>is	v</a:t>
            </a:r>
            <a:r>
              <a:rPr lang="en-US" baseline="-25000" dirty="0"/>
              <a:t>2564</a:t>
            </a:r>
            <a:r>
              <a:rPr lang="en-US" dirty="0"/>
              <a:t>         E          e</a:t>
            </a:r>
            <a:r>
              <a:rPr lang="en-US" baseline="-25000" dirty="0"/>
              <a:t>2564</a:t>
            </a:r>
            <a:r>
              <a:rPr lang="en-US" dirty="0"/>
              <a:t> </a:t>
            </a:r>
          </a:p>
          <a:p>
            <a:r>
              <a:rPr lang="en-US" dirty="0"/>
              <a:t>a	v</a:t>
            </a:r>
            <a:r>
              <a:rPr lang="en-US" baseline="-25000" dirty="0"/>
              <a:t>2182</a:t>
            </a:r>
            <a:r>
              <a:rPr lang="en-US" dirty="0"/>
              <a:t>         E          e</a:t>
            </a:r>
            <a:r>
              <a:rPr lang="en-US" baseline="-25000" dirty="0"/>
              <a:t>2182</a:t>
            </a:r>
            <a:r>
              <a:rPr lang="en-US" dirty="0"/>
              <a:t>  </a:t>
            </a:r>
          </a:p>
          <a:p>
            <a:r>
              <a:rPr lang="en-US" dirty="0"/>
              <a:t>car	v</a:t>
            </a:r>
            <a:r>
              <a:rPr lang="en-US" baseline="-25000" dirty="0"/>
              <a:t>3128</a:t>
            </a:r>
            <a:r>
              <a:rPr lang="en-US" dirty="0"/>
              <a:t>         E          e</a:t>
            </a:r>
            <a:r>
              <a:rPr lang="en-US" baseline="-25000" dirty="0"/>
              <a:t>3128</a:t>
            </a:r>
            <a:r>
              <a:rPr lang="en-US" dirty="0"/>
              <a:t> </a:t>
            </a:r>
          </a:p>
          <a:p>
            <a:r>
              <a:rPr lang="en-US" dirty="0"/>
              <a:t>driver	v</a:t>
            </a:r>
            <a:r>
              <a:rPr lang="en-US" baseline="-25000" dirty="0"/>
              <a:t>3719</a:t>
            </a:r>
            <a:r>
              <a:rPr lang="en-US" dirty="0"/>
              <a:t>         E          e</a:t>
            </a:r>
            <a:r>
              <a:rPr lang="en-US" baseline="-25000" dirty="0"/>
              <a:t>3719</a:t>
            </a:r>
            <a:r>
              <a:rPr lang="en-US" dirty="0"/>
              <a:t>  </a:t>
            </a:r>
          </a:p>
          <a:p>
            <a:r>
              <a:rPr lang="en-US" dirty="0"/>
              <a:t>. 	v</a:t>
            </a:r>
            <a:r>
              <a:rPr lang="en-US" baseline="-25000" dirty="0"/>
              <a:t>1123</a:t>
            </a:r>
            <a:r>
              <a:rPr lang="en-US" dirty="0"/>
              <a:t>         E          e</a:t>
            </a:r>
            <a:r>
              <a:rPr lang="en-US" baseline="-25000" dirty="0"/>
              <a:t>1123</a:t>
            </a:r>
            <a:r>
              <a:rPr lang="en-US" dirty="0"/>
              <a:t> 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20328B-78BC-BEB3-5289-6430D308AF71}"/>
              </a:ext>
            </a:extLst>
          </p:cNvPr>
          <p:cNvGrpSpPr/>
          <p:nvPr/>
        </p:nvGrpSpPr>
        <p:grpSpPr>
          <a:xfrm>
            <a:off x="2758289" y="2038350"/>
            <a:ext cx="457200" cy="1371600"/>
            <a:chOff x="2072489" y="2038350"/>
            <a:chExt cx="457200" cy="13716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EF77CAA-D385-5AA5-E737-4E738702F6BC}"/>
                </a:ext>
              </a:extLst>
            </p:cNvPr>
            <p:cNvCxnSpPr/>
            <p:nvPr/>
          </p:nvCxnSpPr>
          <p:spPr bwMode="auto">
            <a:xfrm>
              <a:off x="2072489" y="203835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D1CD56-FAE7-E674-A15A-5B37A1B666FC}"/>
                </a:ext>
              </a:extLst>
            </p:cNvPr>
            <p:cNvCxnSpPr/>
            <p:nvPr/>
          </p:nvCxnSpPr>
          <p:spPr bwMode="auto">
            <a:xfrm>
              <a:off x="2072489" y="231267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2B85A86-C683-0F6B-6CFB-20F6CB419DD0}"/>
                </a:ext>
              </a:extLst>
            </p:cNvPr>
            <p:cNvCxnSpPr/>
            <p:nvPr/>
          </p:nvCxnSpPr>
          <p:spPr bwMode="auto">
            <a:xfrm>
              <a:off x="2072489" y="258699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8B6BA-1F6C-4F12-28C3-DB11F18EA403}"/>
                </a:ext>
              </a:extLst>
            </p:cNvPr>
            <p:cNvCxnSpPr/>
            <p:nvPr/>
          </p:nvCxnSpPr>
          <p:spPr bwMode="auto">
            <a:xfrm>
              <a:off x="2072489" y="286131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D7304B-A402-A5E9-480A-D3DB36D2EFE3}"/>
                </a:ext>
              </a:extLst>
            </p:cNvPr>
            <p:cNvCxnSpPr/>
            <p:nvPr/>
          </p:nvCxnSpPr>
          <p:spPr bwMode="auto">
            <a:xfrm>
              <a:off x="2072489" y="313563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4B1307-B634-14B3-0101-52DD9AE99398}"/>
                </a:ext>
              </a:extLst>
            </p:cNvPr>
            <p:cNvCxnSpPr/>
            <p:nvPr/>
          </p:nvCxnSpPr>
          <p:spPr bwMode="auto">
            <a:xfrm>
              <a:off x="2072489" y="340995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5953F9-CD01-E9CE-BE1F-C86C9260E0E1}"/>
              </a:ext>
            </a:extLst>
          </p:cNvPr>
          <p:cNvGrpSpPr/>
          <p:nvPr/>
        </p:nvGrpSpPr>
        <p:grpSpPr>
          <a:xfrm>
            <a:off x="3581400" y="2001113"/>
            <a:ext cx="457200" cy="1371600"/>
            <a:chOff x="2072489" y="2038350"/>
            <a:chExt cx="457200" cy="137160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FFCF21-B12F-6C47-E125-02353C321170}"/>
                </a:ext>
              </a:extLst>
            </p:cNvPr>
            <p:cNvCxnSpPr/>
            <p:nvPr/>
          </p:nvCxnSpPr>
          <p:spPr bwMode="auto">
            <a:xfrm>
              <a:off x="2072489" y="203835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7506B5-7C37-99C4-D780-2A9BC9ECEE59}"/>
                </a:ext>
              </a:extLst>
            </p:cNvPr>
            <p:cNvCxnSpPr/>
            <p:nvPr/>
          </p:nvCxnSpPr>
          <p:spPr bwMode="auto">
            <a:xfrm>
              <a:off x="2072489" y="231267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33D82F0-E0F6-E90A-349B-DB488368CFE3}"/>
                </a:ext>
              </a:extLst>
            </p:cNvPr>
            <p:cNvCxnSpPr/>
            <p:nvPr/>
          </p:nvCxnSpPr>
          <p:spPr bwMode="auto">
            <a:xfrm>
              <a:off x="2072489" y="258699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F1C88A-344A-45CD-603B-2710FE42784A}"/>
                </a:ext>
              </a:extLst>
            </p:cNvPr>
            <p:cNvCxnSpPr/>
            <p:nvPr/>
          </p:nvCxnSpPr>
          <p:spPr bwMode="auto">
            <a:xfrm>
              <a:off x="2072489" y="286131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2AA3198-3E8D-9123-3479-DF898EC5B9F6}"/>
                </a:ext>
              </a:extLst>
            </p:cNvPr>
            <p:cNvCxnSpPr/>
            <p:nvPr/>
          </p:nvCxnSpPr>
          <p:spPr bwMode="auto">
            <a:xfrm>
              <a:off x="2072489" y="313563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BEBF32F-00AD-F6B2-2083-CBDAD0A813F0}"/>
                </a:ext>
              </a:extLst>
            </p:cNvPr>
            <p:cNvCxnSpPr/>
            <p:nvPr/>
          </p:nvCxnSpPr>
          <p:spPr bwMode="auto">
            <a:xfrm>
              <a:off x="2072489" y="340995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CDA8C48-DEC6-0344-F3ED-BC0F1565DAC4}"/>
              </a:ext>
            </a:extLst>
          </p:cNvPr>
          <p:cNvSpPr txBox="1"/>
          <p:nvPr/>
        </p:nvSpPr>
        <p:spPr>
          <a:xfrm>
            <a:off x="1219200" y="3782679"/>
            <a:ext cx="4191000" cy="92333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</a:t>
            </a:r>
            <a:r>
              <a:rPr kumimoji="0" lang="en-US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nnnn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is a vector in the vocabulary</a:t>
            </a:r>
          </a:p>
          <a:p>
            <a:r>
              <a:rPr lang="en-US" dirty="0"/>
              <a:t>E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is the embedding matrix</a:t>
            </a:r>
            <a:endParaRPr lang="en-US" dirty="0"/>
          </a:p>
          <a:p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  <a:r>
              <a:rPr kumimoji="0" lang="en-US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nnnn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is the respective embedding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vecor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1115D6-7710-9CE7-3E43-52B20DF2538A}"/>
              </a:ext>
            </a:extLst>
          </p:cNvPr>
          <p:cNvGrpSpPr/>
          <p:nvPr/>
        </p:nvGrpSpPr>
        <p:grpSpPr>
          <a:xfrm>
            <a:off x="5462022" y="2191581"/>
            <a:ext cx="245433" cy="1081194"/>
            <a:chOff x="6201526" y="1646074"/>
            <a:chExt cx="206422" cy="8465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4A9313-47C4-E5EF-0CE1-2273389503B8}"/>
                </a:ext>
              </a:extLst>
            </p:cNvPr>
            <p:cNvSpPr/>
            <p:nvPr/>
          </p:nvSpPr>
          <p:spPr bwMode="auto">
            <a:xfrm>
              <a:off x="6213022" y="1646074"/>
              <a:ext cx="188071" cy="846521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3F280A6-04FA-9D71-3480-7233ABA9860B}"/>
                </a:ext>
              </a:extLst>
            </p:cNvPr>
            <p:cNvSpPr/>
            <p:nvPr/>
          </p:nvSpPr>
          <p:spPr bwMode="auto">
            <a:xfrm>
              <a:off x="6248400" y="1661159"/>
              <a:ext cx="115118" cy="108879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D1EE08-69CE-644E-0325-A14AF97F7B60}"/>
                </a:ext>
              </a:extLst>
            </p:cNvPr>
            <p:cNvSpPr/>
            <p:nvPr/>
          </p:nvSpPr>
          <p:spPr bwMode="auto">
            <a:xfrm>
              <a:off x="6248400" y="1851697"/>
              <a:ext cx="115118" cy="108879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0242D7-93E6-2064-553B-81C6640196AB}"/>
                </a:ext>
              </a:extLst>
            </p:cNvPr>
            <p:cNvSpPr/>
            <p:nvPr/>
          </p:nvSpPr>
          <p:spPr bwMode="auto">
            <a:xfrm>
              <a:off x="6248400" y="2042235"/>
              <a:ext cx="115118" cy="108879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26DF2B-6A3F-17A7-F221-A79896782D59}"/>
                </a:ext>
              </a:extLst>
            </p:cNvPr>
            <p:cNvSpPr/>
            <p:nvPr/>
          </p:nvSpPr>
          <p:spPr bwMode="auto">
            <a:xfrm>
              <a:off x="6248400" y="2347556"/>
              <a:ext cx="115118" cy="108879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A70CB7-4095-08E1-CCEB-3CA72792FFC2}"/>
                </a:ext>
              </a:extLst>
            </p:cNvPr>
            <p:cNvSpPr txBox="1"/>
            <p:nvPr/>
          </p:nvSpPr>
          <p:spPr>
            <a:xfrm>
              <a:off x="6201526" y="2107573"/>
              <a:ext cx="206422" cy="1986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…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8978562C-63A7-B90C-8833-E009D5583B9C}"/>
              </a:ext>
            </a:extLst>
          </p:cNvPr>
          <p:cNvSpPr/>
          <p:nvPr/>
        </p:nvSpPr>
        <p:spPr bwMode="auto">
          <a:xfrm>
            <a:off x="6415889" y="2558504"/>
            <a:ext cx="136874" cy="13906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4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30FB4A-0531-61BB-5B4B-C066C3D8FEAC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638075"/>
            <a:ext cx="533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8C8624-FB74-90AE-53C2-C99145C43381}"/>
              </a:ext>
            </a:extLst>
          </p:cNvPr>
          <p:cNvSpPr txBox="1"/>
          <p:nvPr/>
        </p:nvSpPr>
        <p:spPr>
          <a:xfrm>
            <a:off x="6172200" y="2743905"/>
            <a:ext cx="990600" cy="646331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softmax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(15,000)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1485A-61B4-7C8E-6062-29CA3323AC82}"/>
              </a:ext>
            </a:extLst>
          </p:cNvPr>
          <p:cNvGrpSpPr/>
          <p:nvPr/>
        </p:nvGrpSpPr>
        <p:grpSpPr>
          <a:xfrm>
            <a:off x="4755189" y="2011766"/>
            <a:ext cx="594505" cy="1371600"/>
            <a:chOff x="2072489" y="2038350"/>
            <a:chExt cx="457200" cy="13716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75A2689-CC76-DF29-9647-A877D95B8EFD}"/>
                </a:ext>
              </a:extLst>
            </p:cNvPr>
            <p:cNvCxnSpPr/>
            <p:nvPr/>
          </p:nvCxnSpPr>
          <p:spPr bwMode="auto">
            <a:xfrm>
              <a:off x="2072489" y="2038350"/>
              <a:ext cx="457200" cy="3009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A71440-567C-D774-4F53-1283A89B2BE3}"/>
                </a:ext>
              </a:extLst>
            </p:cNvPr>
            <p:cNvCxnSpPr/>
            <p:nvPr/>
          </p:nvCxnSpPr>
          <p:spPr bwMode="auto">
            <a:xfrm>
              <a:off x="2072489" y="2312670"/>
              <a:ext cx="457200" cy="1834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C2407E-CF90-6551-7573-22A9D819A15C}"/>
                </a:ext>
              </a:extLst>
            </p:cNvPr>
            <p:cNvCxnSpPr/>
            <p:nvPr/>
          </p:nvCxnSpPr>
          <p:spPr bwMode="auto">
            <a:xfrm>
              <a:off x="2072489" y="2586990"/>
              <a:ext cx="457200" cy="265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628338-5E07-FC54-8443-A1B9CB9C5659}"/>
                </a:ext>
              </a:extLst>
            </p:cNvPr>
            <p:cNvCxnSpPr/>
            <p:nvPr/>
          </p:nvCxnSpPr>
          <p:spPr bwMode="auto">
            <a:xfrm flipV="1">
              <a:off x="2072489" y="2770489"/>
              <a:ext cx="457200" cy="908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4D987D-81DB-D7A7-0D56-F7D408DDEC80}"/>
                </a:ext>
              </a:extLst>
            </p:cNvPr>
            <p:cNvCxnSpPr/>
            <p:nvPr/>
          </p:nvCxnSpPr>
          <p:spPr bwMode="auto">
            <a:xfrm flipV="1">
              <a:off x="2072489" y="2979334"/>
              <a:ext cx="457200" cy="1562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AD387B-E924-C87B-6F63-E1B6217C0F7F}"/>
                </a:ext>
              </a:extLst>
            </p:cNvPr>
            <p:cNvCxnSpPr/>
            <p:nvPr/>
          </p:nvCxnSpPr>
          <p:spPr bwMode="auto">
            <a:xfrm flipV="1">
              <a:off x="2072489" y="3162214"/>
              <a:ext cx="457200" cy="2477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478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Probabilistic Language Model</a:t>
            </a:r>
          </a:p>
        </p:txBody>
      </p:sp>
      <p:pic>
        <p:nvPicPr>
          <p:cNvPr id="61" name="Picture 60" descr="A diagram of a computer algorithm&#10;&#10;Description automatically generated">
            <a:extLst>
              <a:ext uri="{FF2B5EF4-FFF2-40B4-BE49-F238E27FC236}">
                <a16:creationId xmlns:a16="http://schemas.microsoft.com/office/drawing/2014/main" id="{2F356AF5-A95A-8AA2-96B7-D1EA03D96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95350"/>
            <a:ext cx="5018191" cy="39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/ Target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093-E064-9028-CE22-3D9BC78A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943511"/>
            <a:ext cx="8251823" cy="10685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John is an experienced car …?...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9D0F3-C2CC-D8C5-41F6-44EAD293EEBD}"/>
              </a:ext>
            </a:extLst>
          </p:cNvPr>
          <p:cNvSpPr txBox="1"/>
          <p:nvPr/>
        </p:nvSpPr>
        <p:spPr>
          <a:xfrm>
            <a:off x="685800" y="1047750"/>
            <a:ext cx="8000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Phrase:  John is the most experienced car driver who delivers food.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D0F1E-D45E-ECA7-CC7A-76BD2CE1ABE0}"/>
              </a:ext>
            </a:extLst>
          </p:cNvPr>
          <p:cNvSpPr txBox="1"/>
          <p:nvPr/>
        </p:nvSpPr>
        <p:spPr>
          <a:xfrm>
            <a:off x="4419600" y="2040475"/>
            <a:ext cx="876300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</a:rPr>
              <a:t>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5B6D7-61D0-ECAC-5E64-18368268B239}"/>
              </a:ext>
            </a:extLst>
          </p:cNvPr>
          <p:cNvSpPr txBox="1"/>
          <p:nvPr/>
        </p:nvSpPr>
        <p:spPr>
          <a:xfrm>
            <a:off x="5486396" y="1567216"/>
            <a:ext cx="699195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target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3B70D48-2B6C-4AD0-D463-5BA2B4DB7792}"/>
              </a:ext>
            </a:extLst>
          </p:cNvPr>
          <p:cNvSpPr/>
          <p:nvPr/>
        </p:nvSpPr>
        <p:spPr bwMode="auto">
          <a:xfrm rot="16200000">
            <a:off x="5758380" y="1207060"/>
            <a:ext cx="228600" cy="625823"/>
          </a:xfrm>
          <a:prstGeom prst="leftBrace">
            <a:avLst>
              <a:gd name="adj1" fmla="val 83580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26BD56A-F8FE-A241-A611-65286D5DB486}"/>
              </a:ext>
            </a:extLst>
          </p:cNvPr>
          <p:cNvSpPr/>
          <p:nvPr/>
        </p:nvSpPr>
        <p:spPr bwMode="auto">
          <a:xfrm rot="16200000">
            <a:off x="3962399" y="115208"/>
            <a:ext cx="228600" cy="2819393"/>
          </a:xfrm>
          <a:prstGeom prst="leftBrace">
            <a:avLst>
              <a:gd name="adj1" fmla="val 83580"/>
              <a:gd name="adj2" fmla="val 50000"/>
            </a:avLst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6887087-B00E-EE5A-8316-F07E63358805}"/>
              </a:ext>
            </a:extLst>
          </p:cNvPr>
          <p:cNvSpPr/>
          <p:nvPr/>
        </p:nvSpPr>
        <p:spPr bwMode="auto">
          <a:xfrm rot="16200000">
            <a:off x="7168835" y="502241"/>
            <a:ext cx="228600" cy="2045330"/>
          </a:xfrm>
          <a:prstGeom prst="leftBrace">
            <a:avLst>
              <a:gd name="adj1" fmla="val 83580"/>
              <a:gd name="adj2" fmla="val 50000"/>
            </a:avLst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CB30F-8618-8E88-7A86-94B5055AF685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5295900" y="1719322"/>
            <a:ext cx="1866900" cy="505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844FD-8C30-338A-5A9D-C7F045168D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94045" y="1700181"/>
            <a:ext cx="208416" cy="3804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4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093-E064-9028-CE22-3D9BC78A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7" y="843557"/>
            <a:ext cx="8480425" cy="3456385"/>
          </a:xfrm>
        </p:spPr>
        <p:txBody>
          <a:bodyPr/>
          <a:lstStyle/>
          <a:p>
            <a:r>
              <a:rPr lang="en-US" sz="1800" b="1" i="1" dirty="0"/>
              <a:t>Skip-gram</a:t>
            </a:r>
            <a:r>
              <a:rPr lang="en-US" sz="1800" dirty="0"/>
              <a:t> is a popular algorithm used in natural language processing (NLP), specifically in word embedding techniques. </a:t>
            </a:r>
          </a:p>
          <a:p>
            <a:r>
              <a:rPr lang="en-US" sz="1800" dirty="0"/>
              <a:t>It is a method for learning word representations in a vector space, often used in the context of word2vec models.</a:t>
            </a:r>
          </a:p>
          <a:p>
            <a:r>
              <a:rPr lang="en-US" sz="1800" dirty="0"/>
              <a:t>The main idea behind skip-gram is to predict the context words (words surrounding a target word) given a target word. </a:t>
            </a:r>
          </a:p>
          <a:p>
            <a:r>
              <a:rPr lang="en-US" sz="1800" dirty="0"/>
              <a:t>It treats the target word as input and tries to maximize the probability of predicting the context words within a specified window around the target word.</a:t>
            </a:r>
          </a:p>
          <a:p>
            <a:r>
              <a:rPr lang="en-US" sz="1800" dirty="0"/>
              <a:t>The skip-gram model and its counterpart, the </a:t>
            </a:r>
            <a:r>
              <a:rPr lang="en-US" sz="1800" b="1" i="1" dirty="0"/>
              <a:t>continuous bag-of-words (CBOW)</a:t>
            </a:r>
            <a:r>
              <a:rPr lang="en-US" sz="1800" dirty="0"/>
              <a:t> model, have been widely used for various NLP tasks, such as language modelling, sentiment analysis, part-of-speech tagging, and machine translation.</a:t>
            </a:r>
          </a:p>
          <a:p>
            <a:r>
              <a:rPr lang="en-US" sz="1800" dirty="0"/>
              <a:t>More info on skip-grams in https://spotintelligence.com/2023/07/11/skip-gram-models-explained-how-to-create-embeddings-in-word2vec/</a:t>
            </a:r>
          </a:p>
        </p:txBody>
      </p:sp>
    </p:spTree>
    <p:extLst>
      <p:ext uri="{BB962C8B-B14F-4D97-AF65-F5344CB8AC3E}">
        <p14:creationId xmlns:p14="http://schemas.microsoft.com/office/powerpoint/2010/main" val="96863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DAD-7863-FA19-2E48-19C11A7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D82-AA31-3841-69F7-992935A5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276350"/>
            <a:ext cx="5562600" cy="2311629"/>
          </a:xfrm>
        </p:spPr>
        <p:txBody>
          <a:bodyPr/>
          <a:lstStyle/>
          <a:p>
            <a:r>
              <a:rPr lang="en-US" dirty="0"/>
              <a:t>Word Representation</a:t>
            </a:r>
          </a:p>
          <a:p>
            <a:r>
              <a:rPr lang="en-US" dirty="0"/>
              <a:t>Neural Language Model</a:t>
            </a:r>
          </a:p>
          <a:p>
            <a:r>
              <a:rPr lang="en-US" dirty="0"/>
              <a:t>Natural Language Processing </a:t>
            </a:r>
          </a:p>
          <a:p>
            <a:r>
              <a:rPr lang="en-US" dirty="0"/>
              <a:t>– Sentiment Classification</a:t>
            </a:r>
          </a:p>
          <a:p>
            <a:r>
              <a:rPr lang="en-US" dirty="0"/>
              <a:t>– Speech Recognition</a:t>
            </a:r>
          </a:p>
          <a:p>
            <a:r>
              <a:rPr lang="en-US" dirty="0"/>
              <a:t>Sequence-to-Sequence Models</a:t>
            </a:r>
          </a:p>
          <a:p>
            <a:r>
              <a:rPr lang="en-US" dirty="0"/>
              <a:t>– Language Model</a:t>
            </a:r>
          </a:p>
          <a:p>
            <a:r>
              <a:rPr lang="en-US" dirty="0"/>
              <a:t>– Machine Translation</a:t>
            </a:r>
          </a:p>
          <a:p>
            <a:r>
              <a:rPr lang="en-US" dirty="0"/>
              <a:t>– Beam Search and Normalization</a:t>
            </a:r>
          </a:p>
          <a:p>
            <a:r>
              <a:rPr lang="en-US" dirty="0"/>
              <a:t>– BLUE Score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/ Target Pair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398B-E10B-C8CD-83EB-5DBFF957094A}"/>
              </a:ext>
            </a:extLst>
          </p:cNvPr>
          <p:cNvSpPr txBox="1"/>
          <p:nvPr/>
        </p:nvSpPr>
        <p:spPr>
          <a:xfrm>
            <a:off x="609600" y="971550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Vocabulary size: N</a:t>
            </a:r>
            <a:r>
              <a:rPr lang="en-US" baseline="-25000" dirty="0"/>
              <a:t>V</a:t>
            </a:r>
            <a:r>
              <a:rPr lang="en-US" dirty="0"/>
              <a:t> = 15,000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3631D-B936-BA89-497D-A7E8DF5D77D5}"/>
              </a:ext>
            </a:extLst>
          </p:cNvPr>
          <p:cNvSpPr txBox="1"/>
          <p:nvPr/>
        </p:nvSpPr>
        <p:spPr>
          <a:xfrm>
            <a:off x="609600" y="1515235"/>
            <a:ext cx="583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Context c (“</a:t>
            </a:r>
            <a:r>
              <a:rPr lang="en-US" sz="1800" dirty="0"/>
              <a:t>car”)                Target t (“driver”)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FA6A93-4D5A-D9E2-5DC7-465A75CCA155}"/>
              </a:ext>
            </a:extLst>
          </p:cNvPr>
          <p:cNvGrpSpPr/>
          <p:nvPr/>
        </p:nvGrpSpPr>
        <p:grpSpPr>
          <a:xfrm>
            <a:off x="1066800" y="2049583"/>
            <a:ext cx="4588726" cy="646331"/>
            <a:chOff x="829837" y="2468219"/>
            <a:chExt cx="4588726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6FFEF2-16F9-1BC5-531F-82E2645B5415}"/>
                </a:ext>
              </a:extLst>
            </p:cNvPr>
            <p:cNvSpPr txBox="1"/>
            <p:nvPr/>
          </p:nvSpPr>
          <p:spPr>
            <a:xfrm>
              <a:off x="829837" y="2468219"/>
              <a:ext cx="45887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baseline="-25000" dirty="0" err="1"/>
                <a:t>c</a:t>
              </a:r>
              <a:r>
                <a:rPr lang="en-US" dirty="0"/>
                <a:t>         E          </a:t>
              </a:r>
              <a:r>
                <a:rPr lang="en-US" dirty="0" err="1"/>
                <a:t>e</a:t>
              </a:r>
              <a:r>
                <a:rPr lang="en-US" baseline="-25000" dirty="0" err="1"/>
                <a:t>c</a:t>
              </a:r>
              <a:r>
                <a:rPr lang="en-US" dirty="0"/>
                <a:t>                      Ŷ</a:t>
              </a:r>
            </a:p>
            <a:p>
              <a:r>
                <a:rPr lang="en-US" dirty="0"/>
                <a:t>        </a:t>
              </a:r>
              <a:r>
                <a:rPr lang="en-US" dirty="0" err="1"/>
                <a:t>e</a:t>
              </a:r>
              <a:r>
                <a:rPr lang="en-US" baseline="-25000" dirty="0" err="1"/>
                <a:t>c</a:t>
              </a:r>
              <a:r>
                <a:rPr lang="en-US" dirty="0"/>
                <a:t> = E </a:t>
              </a:r>
              <a:r>
                <a:rPr lang="en-US" dirty="0" err="1"/>
                <a:t>v</a:t>
              </a:r>
              <a:r>
                <a:rPr lang="en-US" baseline="-25000" dirty="0" err="1"/>
                <a:t>c</a:t>
              </a:r>
              <a:r>
                <a:rPr lang="en-US" dirty="0"/>
                <a:t>            </a:t>
              </a:r>
              <a:r>
                <a:rPr lang="en-US" dirty="0" err="1"/>
                <a:t>softmax</a:t>
              </a:r>
              <a:r>
                <a:rPr lang="en-US" dirty="0"/>
                <a:t>    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3A0CB5-20D7-31C4-A617-199F068F21CA}"/>
                </a:ext>
              </a:extLst>
            </p:cNvPr>
            <p:cNvGrpSpPr/>
            <p:nvPr/>
          </p:nvGrpSpPr>
          <p:grpSpPr>
            <a:xfrm>
              <a:off x="1219200" y="2563450"/>
              <a:ext cx="3048000" cy="196241"/>
              <a:chOff x="1219200" y="2305431"/>
              <a:chExt cx="3048000" cy="19624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AF95200-E74A-DE75-67B0-F5B3CF38E538}"/>
                  </a:ext>
                </a:extLst>
              </p:cNvPr>
              <p:cNvCxnSpPr/>
              <p:nvPr/>
            </p:nvCxnSpPr>
            <p:spPr bwMode="auto">
              <a:xfrm>
                <a:off x="1981200" y="2417027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D446C83-35C3-9453-555E-A5BC6B222043}"/>
                  </a:ext>
                </a:extLst>
              </p:cNvPr>
              <p:cNvCxnSpPr/>
              <p:nvPr/>
            </p:nvCxnSpPr>
            <p:spPr bwMode="auto">
              <a:xfrm>
                <a:off x="1219200" y="2417027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A84525B-AFAB-F753-072A-986112E746A2}"/>
                  </a:ext>
                </a:extLst>
              </p:cNvPr>
              <p:cNvCxnSpPr/>
              <p:nvPr/>
            </p:nvCxnSpPr>
            <p:spPr bwMode="auto">
              <a:xfrm>
                <a:off x="2895600" y="2403552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2B585B8-3F3E-DC19-56EF-75683FA90578}"/>
                  </a:ext>
                </a:extLst>
              </p:cNvPr>
              <p:cNvCxnSpPr/>
              <p:nvPr/>
            </p:nvCxnSpPr>
            <p:spPr bwMode="auto">
              <a:xfrm>
                <a:off x="3810000" y="2403552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8BECCA-D470-6062-E8AF-8CE57849E6ED}"/>
                  </a:ext>
                </a:extLst>
              </p:cNvPr>
              <p:cNvSpPr/>
              <p:nvPr/>
            </p:nvSpPr>
            <p:spPr bwMode="auto">
              <a:xfrm>
                <a:off x="3439222" y="2305431"/>
                <a:ext cx="228600" cy="196241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A42D26-271D-8ED3-1BC5-C2FFC244BD91}"/>
              </a:ext>
            </a:extLst>
          </p:cNvPr>
          <p:cNvGrpSpPr/>
          <p:nvPr/>
        </p:nvGrpSpPr>
        <p:grpSpPr>
          <a:xfrm>
            <a:off x="2675363" y="2813475"/>
            <a:ext cx="3929780" cy="859649"/>
            <a:chOff x="1540726" y="3021719"/>
            <a:chExt cx="3929780" cy="859649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7B3DA7C8-3B96-9D02-49BE-E7715DC94F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915608"/>
                </p:ext>
              </p:extLst>
            </p:nvPr>
          </p:nvGraphicFramePr>
          <p:xfrm>
            <a:off x="2710580" y="3021719"/>
            <a:ext cx="2759926" cy="859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49080" imgH="482400" progId="Equation.DSMT4">
                    <p:embed/>
                  </p:oleObj>
                </mc:Choice>
                <mc:Fallback>
                  <p:oleObj name="Equation" r:id="rId2" imgW="15490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710580" y="3021719"/>
                          <a:ext cx="2759926" cy="8596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2B62DF-8FB0-13BC-6CB0-D6941367DBE4}"/>
                </a:ext>
              </a:extLst>
            </p:cNvPr>
            <p:cNvSpPr txBox="1"/>
            <p:nvPr/>
          </p:nvSpPr>
          <p:spPr>
            <a:xfrm>
              <a:off x="1540726" y="3157862"/>
              <a:ext cx="1134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Softmax</a:t>
              </a:r>
              <a:r>
                <a:rPr lang="en-US" dirty="0"/>
                <a:t>:</a:t>
              </a:r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D9C33B6-A53B-8626-7C58-3F434135C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55462"/>
              </p:ext>
            </p:extLst>
          </p:nvPr>
        </p:nvGraphicFramePr>
        <p:xfrm>
          <a:off x="5856288" y="3779838"/>
          <a:ext cx="259873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444240" progId="Equation.DSMT4">
                  <p:embed/>
                </p:oleObj>
              </mc:Choice>
              <mc:Fallback>
                <p:oleObj name="Equation" r:id="rId4" imgW="139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6288" y="3779838"/>
                        <a:ext cx="2598737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BEB50D-4CB3-9FFF-2974-EE42BE9A5597}"/>
              </a:ext>
            </a:extLst>
          </p:cNvPr>
          <p:cNvSpPr/>
          <p:nvPr/>
        </p:nvSpPr>
        <p:spPr bwMode="auto">
          <a:xfrm>
            <a:off x="3776133" y="1057081"/>
            <a:ext cx="3378200" cy="2710586"/>
          </a:xfrm>
          <a:custGeom>
            <a:avLst/>
            <a:gdLst>
              <a:gd name="connsiteX0" fmla="*/ 0 w 3378200"/>
              <a:gd name="connsiteY0" fmla="*/ 60519 h 2710586"/>
              <a:gd name="connsiteX1" fmla="*/ 1820334 w 3378200"/>
              <a:gd name="connsiteY1" fmla="*/ 77452 h 2710586"/>
              <a:gd name="connsiteX2" fmla="*/ 2802467 w 3378200"/>
              <a:gd name="connsiteY2" fmla="*/ 822519 h 2710586"/>
              <a:gd name="connsiteX3" fmla="*/ 3378200 w 3378200"/>
              <a:gd name="connsiteY3" fmla="*/ 2710586 h 27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00" h="2710586">
                <a:moveTo>
                  <a:pt x="0" y="60519"/>
                </a:moveTo>
                <a:cubicBezTo>
                  <a:pt x="676628" y="5485"/>
                  <a:pt x="1353256" y="-49548"/>
                  <a:pt x="1820334" y="77452"/>
                </a:cubicBezTo>
                <a:cubicBezTo>
                  <a:pt x="2287412" y="204452"/>
                  <a:pt x="2542823" y="383663"/>
                  <a:pt x="2802467" y="822519"/>
                </a:cubicBezTo>
                <a:cubicBezTo>
                  <a:pt x="3062111" y="1261375"/>
                  <a:pt x="3220155" y="1985980"/>
                  <a:pt x="3378200" y="271058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56543" y="1485329"/>
            <a:ext cx="603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Natural Language Processing – Sentiment Classification</a:t>
            </a:r>
          </a:p>
          <a:p>
            <a:r>
              <a:rPr lang="en-US" sz="3600" dirty="0">
                <a:solidFill>
                  <a:srgbClr val="333399"/>
                </a:solidFill>
              </a:rPr>
              <a:t>–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58305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35EC-B49C-36CD-5E79-7CDF42E7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3525"/>
            <a:ext cx="7315199" cy="49053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D04E-7F0F-FD8E-5144-5AA67469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315199" cy="2845029"/>
          </a:xfrm>
        </p:spPr>
        <p:txBody>
          <a:bodyPr/>
          <a:lstStyle/>
          <a:p>
            <a:r>
              <a:rPr lang="en-US" dirty="0"/>
              <a:t>Sentiment analysis is an application of RNN that analyzes text to determine if it has a positive, negative, or neutral sentiment. </a:t>
            </a:r>
          </a:p>
          <a:p>
            <a:r>
              <a:rPr lang="en-US" dirty="0"/>
              <a:t>RNNs are particularly useful in this application because of their ability to analyze text effectively.</a:t>
            </a:r>
          </a:p>
        </p:txBody>
      </p:sp>
    </p:spTree>
    <p:extLst>
      <p:ext uri="{BB962C8B-B14F-4D97-AF65-F5344CB8AC3E}">
        <p14:creationId xmlns:p14="http://schemas.microsoft.com/office/powerpoint/2010/main" val="2501919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 Problem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29E798-0C30-0253-77F0-C2CE9F84A52E}"/>
              </a:ext>
            </a:extLst>
          </p:cNvPr>
          <p:cNvGrpSpPr/>
          <p:nvPr/>
        </p:nvGrpSpPr>
        <p:grpSpPr>
          <a:xfrm>
            <a:off x="1143000" y="1352550"/>
            <a:ext cx="7044846" cy="3389810"/>
            <a:chOff x="1229203" y="1123950"/>
            <a:chExt cx="7044846" cy="33898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48AD26-D8C8-C218-560A-65090EBA545F}"/>
                </a:ext>
              </a:extLst>
            </p:cNvPr>
            <p:cNvGrpSpPr/>
            <p:nvPr/>
          </p:nvGrpSpPr>
          <p:grpSpPr>
            <a:xfrm>
              <a:off x="5943600" y="1123950"/>
              <a:ext cx="2330449" cy="3352800"/>
              <a:chOff x="5899151" y="1200150"/>
              <a:chExt cx="2362200" cy="339354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2DE77D0-1B3A-0439-2659-3C1A2F4FC2A9}"/>
                  </a:ext>
                </a:extLst>
              </p:cNvPr>
              <p:cNvGrpSpPr/>
              <p:nvPr/>
            </p:nvGrpSpPr>
            <p:grpSpPr>
              <a:xfrm>
                <a:off x="5899151" y="1200150"/>
                <a:ext cx="2362200" cy="381000"/>
                <a:chOff x="5715000" y="1371600"/>
                <a:chExt cx="2362200" cy="381000"/>
              </a:xfrm>
            </p:grpSpPr>
            <p:sp>
              <p:nvSpPr>
                <p:cNvPr id="4" name="Star: 5 Points 3">
                  <a:extLst>
                    <a:ext uri="{FF2B5EF4-FFF2-40B4-BE49-F238E27FC236}">
                      <a16:creationId xmlns:a16="http://schemas.microsoft.com/office/drawing/2014/main" id="{2B0D24DB-EAB0-F7B0-092A-19A61A829EF0}"/>
                    </a:ext>
                  </a:extLst>
                </p:cNvPr>
                <p:cNvSpPr/>
                <p:nvPr/>
              </p:nvSpPr>
              <p:spPr bwMode="auto">
                <a:xfrm>
                  <a:off x="57150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5" name="Star: 5 Points 4">
                  <a:extLst>
                    <a:ext uri="{FF2B5EF4-FFF2-40B4-BE49-F238E27FC236}">
                      <a16:creationId xmlns:a16="http://schemas.microsoft.com/office/drawing/2014/main" id="{18E9DF01-14CD-F9A6-3297-9913A6AD5A2A}"/>
                    </a:ext>
                  </a:extLst>
                </p:cNvPr>
                <p:cNvSpPr/>
                <p:nvPr/>
              </p:nvSpPr>
              <p:spPr bwMode="auto">
                <a:xfrm>
                  <a:off x="62103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6" name="Star: 5 Points 5">
                  <a:extLst>
                    <a:ext uri="{FF2B5EF4-FFF2-40B4-BE49-F238E27FC236}">
                      <a16:creationId xmlns:a16="http://schemas.microsoft.com/office/drawing/2014/main" id="{9C8B3D8A-13CE-DB20-E935-895A855CB1FD}"/>
                    </a:ext>
                  </a:extLst>
                </p:cNvPr>
                <p:cNvSpPr/>
                <p:nvPr/>
              </p:nvSpPr>
              <p:spPr bwMode="auto">
                <a:xfrm>
                  <a:off x="67056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7" name="Star: 5 Points 6">
                  <a:extLst>
                    <a:ext uri="{FF2B5EF4-FFF2-40B4-BE49-F238E27FC236}">
                      <a16:creationId xmlns:a16="http://schemas.microsoft.com/office/drawing/2014/main" id="{8A92D0BB-47DC-A4FA-4C7E-425F6F5CAC33}"/>
                    </a:ext>
                  </a:extLst>
                </p:cNvPr>
                <p:cNvSpPr/>
                <p:nvPr/>
              </p:nvSpPr>
              <p:spPr bwMode="auto">
                <a:xfrm>
                  <a:off x="72009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8" name="Star: 5 Points 7">
                  <a:extLst>
                    <a:ext uri="{FF2B5EF4-FFF2-40B4-BE49-F238E27FC236}">
                      <a16:creationId xmlns:a16="http://schemas.microsoft.com/office/drawing/2014/main" id="{FA7354FC-83F5-697E-F11B-24986A2A87B7}"/>
                    </a:ext>
                  </a:extLst>
                </p:cNvPr>
                <p:cNvSpPr/>
                <p:nvPr/>
              </p:nvSpPr>
              <p:spPr bwMode="auto">
                <a:xfrm>
                  <a:off x="76962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D928A3C-B2C3-D219-7EB5-69788EA6675A}"/>
                  </a:ext>
                </a:extLst>
              </p:cNvPr>
              <p:cNvGrpSpPr/>
              <p:nvPr/>
            </p:nvGrpSpPr>
            <p:grpSpPr>
              <a:xfrm>
                <a:off x="5899151" y="1802659"/>
                <a:ext cx="2362200" cy="381000"/>
                <a:chOff x="5715000" y="1371600"/>
                <a:chExt cx="2362200" cy="381000"/>
              </a:xfrm>
            </p:grpSpPr>
            <p:sp>
              <p:nvSpPr>
                <p:cNvPr id="11" name="Star: 5 Points 10">
                  <a:extLst>
                    <a:ext uri="{FF2B5EF4-FFF2-40B4-BE49-F238E27FC236}">
                      <a16:creationId xmlns:a16="http://schemas.microsoft.com/office/drawing/2014/main" id="{BE7DCE2E-AE49-553A-D330-A9F4AEFF9B8D}"/>
                    </a:ext>
                  </a:extLst>
                </p:cNvPr>
                <p:cNvSpPr/>
                <p:nvPr/>
              </p:nvSpPr>
              <p:spPr bwMode="auto">
                <a:xfrm>
                  <a:off x="57150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2" name="Star: 5 Points 11">
                  <a:extLst>
                    <a:ext uri="{FF2B5EF4-FFF2-40B4-BE49-F238E27FC236}">
                      <a16:creationId xmlns:a16="http://schemas.microsoft.com/office/drawing/2014/main" id="{02252AF5-684C-5DC2-7250-ED3437B5CC53}"/>
                    </a:ext>
                  </a:extLst>
                </p:cNvPr>
                <p:cNvSpPr/>
                <p:nvPr/>
              </p:nvSpPr>
              <p:spPr bwMode="auto">
                <a:xfrm>
                  <a:off x="62103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3" name="Star: 5 Points 12">
                  <a:extLst>
                    <a:ext uri="{FF2B5EF4-FFF2-40B4-BE49-F238E27FC236}">
                      <a16:creationId xmlns:a16="http://schemas.microsoft.com/office/drawing/2014/main" id="{606956E3-7BB0-3FAF-2228-F04B55DAEC52}"/>
                    </a:ext>
                  </a:extLst>
                </p:cNvPr>
                <p:cNvSpPr/>
                <p:nvPr/>
              </p:nvSpPr>
              <p:spPr bwMode="auto">
                <a:xfrm>
                  <a:off x="67056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4" name="Star: 5 Points 13">
                  <a:extLst>
                    <a:ext uri="{FF2B5EF4-FFF2-40B4-BE49-F238E27FC236}">
                      <a16:creationId xmlns:a16="http://schemas.microsoft.com/office/drawing/2014/main" id="{90CD01BE-34B2-FCF3-B3CF-84C27D041893}"/>
                    </a:ext>
                  </a:extLst>
                </p:cNvPr>
                <p:cNvSpPr/>
                <p:nvPr/>
              </p:nvSpPr>
              <p:spPr bwMode="auto">
                <a:xfrm>
                  <a:off x="72009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5" name="Star: 5 Points 14">
                  <a:extLst>
                    <a:ext uri="{FF2B5EF4-FFF2-40B4-BE49-F238E27FC236}">
                      <a16:creationId xmlns:a16="http://schemas.microsoft.com/office/drawing/2014/main" id="{1AF0ABC7-4EAD-BF53-3E17-F5E4A7ECB106}"/>
                    </a:ext>
                  </a:extLst>
                </p:cNvPr>
                <p:cNvSpPr/>
                <p:nvPr/>
              </p:nvSpPr>
              <p:spPr bwMode="auto">
                <a:xfrm>
                  <a:off x="76962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0A54F07-5A78-C2F8-F50F-4B60400C9116}"/>
                  </a:ext>
                </a:extLst>
              </p:cNvPr>
              <p:cNvGrpSpPr/>
              <p:nvPr/>
            </p:nvGrpSpPr>
            <p:grpSpPr>
              <a:xfrm>
                <a:off x="5899151" y="2405168"/>
                <a:ext cx="2362200" cy="381000"/>
                <a:chOff x="5715000" y="1371600"/>
                <a:chExt cx="2362200" cy="381000"/>
              </a:xfrm>
            </p:grpSpPr>
            <p:sp>
              <p:nvSpPr>
                <p:cNvPr id="17" name="Star: 5 Points 16">
                  <a:extLst>
                    <a:ext uri="{FF2B5EF4-FFF2-40B4-BE49-F238E27FC236}">
                      <a16:creationId xmlns:a16="http://schemas.microsoft.com/office/drawing/2014/main" id="{0FD8EED9-7E9A-719D-98D4-1F6EC3F76E01}"/>
                    </a:ext>
                  </a:extLst>
                </p:cNvPr>
                <p:cNvSpPr/>
                <p:nvPr/>
              </p:nvSpPr>
              <p:spPr bwMode="auto">
                <a:xfrm>
                  <a:off x="57150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8" name="Star: 5 Points 17">
                  <a:extLst>
                    <a:ext uri="{FF2B5EF4-FFF2-40B4-BE49-F238E27FC236}">
                      <a16:creationId xmlns:a16="http://schemas.microsoft.com/office/drawing/2014/main" id="{F8E7A6CA-1940-8393-CD6F-433A09BBEA40}"/>
                    </a:ext>
                  </a:extLst>
                </p:cNvPr>
                <p:cNvSpPr/>
                <p:nvPr/>
              </p:nvSpPr>
              <p:spPr bwMode="auto">
                <a:xfrm>
                  <a:off x="62103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19" name="Star: 5 Points 18">
                  <a:extLst>
                    <a:ext uri="{FF2B5EF4-FFF2-40B4-BE49-F238E27FC236}">
                      <a16:creationId xmlns:a16="http://schemas.microsoft.com/office/drawing/2014/main" id="{E47AAD80-92F5-B6B6-3CDC-9C809D952CA8}"/>
                    </a:ext>
                  </a:extLst>
                </p:cNvPr>
                <p:cNvSpPr/>
                <p:nvPr/>
              </p:nvSpPr>
              <p:spPr bwMode="auto">
                <a:xfrm>
                  <a:off x="67056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0" name="Star: 5 Points 19">
                  <a:extLst>
                    <a:ext uri="{FF2B5EF4-FFF2-40B4-BE49-F238E27FC236}">
                      <a16:creationId xmlns:a16="http://schemas.microsoft.com/office/drawing/2014/main" id="{2C05EF26-23CA-08DF-15CC-680739CB7291}"/>
                    </a:ext>
                  </a:extLst>
                </p:cNvPr>
                <p:cNvSpPr/>
                <p:nvPr/>
              </p:nvSpPr>
              <p:spPr bwMode="auto">
                <a:xfrm>
                  <a:off x="72009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1" name="Star: 5 Points 20">
                  <a:extLst>
                    <a:ext uri="{FF2B5EF4-FFF2-40B4-BE49-F238E27FC236}">
                      <a16:creationId xmlns:a16="http://schemas.microsoft.com/office/drawing/2014/main" id="{BECDB1EA-C4DA-98DE-9FD8-9F17D9CADEA3}"/>
                    </a:ext>
                  </a:extLst>
                </p:cNvPr>
                <p:cNvSpPr/>
                <p:nvPr/>
              </p:nvSpPr>
              <p:spPr bwMode="auto">
                <a:xfrm>
                  <a:off x="76962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FFC29A7-8ECE-5B7E-57DC-A1D6B1FDCB10}"/>
                  </a:ext>
                </a:extLst>
              </p:cNvPr>
              <p:cNvGrpSpPr/>
              <p:nvPr/>
            </p:nvGrpSpPr>
            <p:grpSpPr>
              <a:xfrm>
                <a:off x="5899151" y="3007677"/>
                <a:ext cx="2362200" cy="381000"/>
                <a:chOff x="5715000" y="1371600"/>
                <a:chExt cx="2362200" cy="381000"/>
              </a:xfrm>
            </p:grpSpPr>
            <p:sp>
              <p:nvSpPr>
                <p:cNvPr id="23" name="Star: 5 Points 22">
                  <a:extLst>
                    <a:ext uri="{FF2B5EF4-FFF2-40B4-BE49-F238E27FC236}">
                      <a16:creationId xmlns:a16="http://schemas.microsoft.com/office/drawing/2014/main" id="{C82177CE-F0C0-5607-3767-C7506E17ED6F}"/>
                    </a:ext>
                  </a:extLst>
                </p:cNvPr>
                <p:cNvSpPr/>
                <p:nvPr/>
              </p:nvSpPr>
              <p:spPr bwMode="auto">
                <a:xfrm>
                  <a:off x="57150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4" name="Star: 5 Points 23">
                  <a:extLst>
                    <a:ext uri="{FF2B5EF4-FFF2-40B4-BE49-F238E27FC236}">
                      <a16:creationId xmlns:a16="http://schemas.microsoft.com/office/drawing/2014/main" id="{A3D6076F-59F2-151F-1419-1976B0112DD8}"/>
                    </a:ext>
                  </a:extLst>
                </p:cNvPr>
                <p:cNvSpPr/>
                <p:nvPr/>
              </p:nvSpPr>
              <p:spPr bwMode="auto">
                <a:xfrm>
                  <a:off x="62103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5" name="Star: 5 Points 24">
                  <a:extLst>
                    <a:ext uri="{FF2B5EF4-FFF2-40B4-BE49-F238E27FC236}">
                      <a16:creationId xmlns:a16="http://schemas.microsoft.com/office/drawing/2014/main" id="{DBE3D614-3CEF-D973-89FA-1D5BE328A8B6}"/>
                    </a:ext>
                  </a:extLst>
                </p:cNvPr>
                <p:cNvSpPr/>
                <p:nvPr/>
              </p:nvSpPr>
              <p:spPr bwMode="auto">
                <a:xfrm>
                  <a:off x="67056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6" name="Star: 5 Points 25">
                  <a:extLst>
                    <a:ext uri="{FF2B5EF4-FFF2-40B4-BE49-F238E27FC236}">
                      <a16:creationId xmlns:a16="http://schemas.microsoft.com/office/drawing/2014/main" id="{4AB862D1-1463-16FD-70F5-B0276AD3585A}"/>
                    </a:ext>
                  </a:extLst>
                </p:cNvPr>
                <p:cNvSpPr/>
                <p:nvPr/>
              </p:nvSpPr>
              <p:spPr bwMode="auto">
                <a:xfrm>
                  <a:off x="72009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Star: 5 Points 26">
                  <a:extLst>
                    <a:ext uri="{FF2B5EF4-FFF2-40B4-BE49-F238E27FC236}">
                      <a16:creationId xmlns:a16="http://schemas.microsoft.com/office/drawing/2014/main" id="{58ECE08F-B9CD-F8A8-0B97-6AC853C0C4AA}"/>
                    </a:ext>
                  </a:extLst>
                </p:cNvPr>
                <p:cNvSpPr/>
                <p:nvPr/>
              </p:nvSpPr>
              <p:spPr bwMode="auto">
                <a:xfrm>
                  <a:off x="76962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5B16807-64C7-75B4-7305-4B7B76B83329}"/>
                  </a:ext>
                </a:extLst>
              </p:cNvPr>
              <p:cNvGrpSpPr/>
              <p:nvPr/>
            </p:nvGrpSpPr>
            <p:grpSpPr>
              <a:xfrm>
                <a:off x="5899151" y="3610186"/>
                <a:ext cx="2362200" cy="381000"/>
                <a:chOff x="5715000" y="1371600"/>
                <a:chExt cx="2362200" cy="381000"/>
              </a:xfrm>
            </p:grpSpPr>
            <p:sp>
              <p:nvSpPr>
                <p:cNvPr id="29" name="Star: 5 Points 28">
                  <a:extLst>
                    <a:ext uri="{FF2B5EF4-FFF2-40B4-BE49-F238E27FC236}">
                      <a16:creationId xmlns:a16="http://schemas.microsoft.com/office/drawing/2014/main" id="{C51EA7E4-8E6B-2EB3-F7A9-294B149D5C58}"/>
                    </a:ext>
                  </a:extLst>
                </p:cNvPr>
                <p:cNvSpPr/>
                <p:nvPr/>
              </p:nvSpPr>
              <p:spPr bwMode="auto">
                <a:xfrm>
                  <a:off x="5715000" y="1371600"/>
                  <a:ext cx="381000" cy="381000"/>
                </a:xfrm>
                <a:prstGeom prst="star5">
                  <a:avLst/>
                </a:prstGeom>
                <a:solidFill>
                  <a:srgbClr val="FFC000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0" name="Star: 5 Points 29">
                  <a:extLst>
                    <a:ext uri="{FF2B5EF4-FFF2-40B4-BE49-F238E27FC236}">
                      <a16:creationId xmlns:a16="http://schemas.microsoft.com/office/drawing/2014/main" id="{BB3179BF-F1F5-5C14-C5B0-77F32DD47207}"/>
                    </a:ext>
                  </a:extLst>
                </p:cNvPr>
                <p:cNvSpPr/>
                <p:nvPr/>
              </p:nvSpPr>
              <p:spPr bwMode="auto">
                <a:xfrm>
                  <a:off x="62103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1" name="Star: 5 Points 30">
                  <a:extLst>
                    <a:ext uri="{FF2B5EF4-FFF2-40B4-BE49-F238E27FC236}">
                      <a16:creationId xmlns:a16="http://schemas.microsoft.com/office/drawing/2014/main" id="{8B3A19B3-4600-BD4A-D101-8C199DAD3D7B}"/>
                    </a:ext>
                  </a:extLst>
                </p:cNvPr>
                <p:cNvSpPr/>
                <p:nvPr/>
              </p:nvSpPr>
              <p:spPr bwMode="auto">
                <a:xfrm>
                  <a:off x="67056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2" name="Star: 5 Points 31">
                  <a:extLst>
                    <a:ext uri="{FF2B5EF4-FFF2-40B4-BE49-F238E27FC236}">
                      <a16:creationId xmlns:a16="http://schemas.microsoft.com/office/drawing/2014/main" id="{24E267B5-E058-113A-67D1-A7115112CE65}"/>
                    </a:ext>
                  </a:extLst>
                </p:cNvPr>
                <p:cNvSpPr/>
                <p:nvPr/>
              </p:nvSpPr>
              <p:spPr bwMode="auto">
                <a:xfrm>
                  <a:off x="72009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3" name="Star: 5 Points 32">
                  <a:extLst>
                    <a:ext uri="{FF2B5EF4-FFF2-40B4-BE49-F238E27FC236}">
                      <a16:creationId xmlns:a16="http://schemas.microsoft.com/office/drawing/2014/main" id="{5C0C4695-4E06-C299-92D7-E1F3E6B111BE}"/>
                    </a:ext>
                  </a:extLst>
                </p:cNvPr>
                <p:cNvSpPr/>
                <p:nvPr/>
              </p:nvSpPr>
              <p:spPr bwMode="auto">
                <a:xfrm>
                  <a:off x="76962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2304A4C-EB0F-38C7-BF57-62CB52B92B33}"/>
                  </a:ext>
                </a:extLst>
              </p:cNvPr>
              <p:cNvGrpSpPr/>
              <p:nvPr/>
            </p:nvGrpSpPr>
            <p:grpSpPr>
              <a:xfrm>
                <a:off x="5899151" y="4212694"/>
                <a:ext cx="2362200" cy="381000"/>
                <a:chOff x="5715000" y="1371600"/>
                <a:chExt cx="2362200" cy="381000"/>
              </a:xfrm>
            </p:grpSpPr>
            <p:sp>
              <p:nvSpPr>
                <p:cNvPr id="39" name="Star: 5 Points 38">
                  <a:extLst>
                    <a:ext uri="{FF2B5EF4-FFF2-40B4-BE49-F238E27FC236}">
                      <a16:creationId xmlns:a16="http://schemas.microsoft.com/office/drawing/2014/main" id="{A274A1EB-BD52-DB03-99E9-07013AA80CE7}"/>
                    </a:ext>
                  </a:extLst>
                </p:cNvPr>
                <p:cNvSpPr/>
                <p:nvPr/>
              </p:nvSpPr>
              <p:spPr bwMode="auto">
                <a:xfrm>
                  <a:off x="57150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0" name="Star: 5 Points 39">
                  <a:extLst>
                    <a:ext uri="{FF2B5EF4-FFF2-40B4-BE49-F238E27FC236}">
                      <a16:creationId xmlns:a16="http://schemas.microsoft.com/office/drawing/2014/main" id="{4939870E-1A60-6F5E-A798-BA679979D3F9}"/>
                    </a:ext>
                  </a:extLst>
                </p:cNvPr>
                <p:cNvSpPr/>
                <p:nvPr/>
              </p:nvSpPr>
              <p:spPr bwMode="auto">
                <a:xfrm>
                  <a:off x="62103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1" name="Star: 5 Points 40">
                  <a:extLst>
                    <a:ext uri="{FF2B5EF4-FFF2-40B4-BE49-F238E27FC236}">
                      <a16:creationId xmlns:a16="http://schemas.microsoft.com/office/drawing/2014/main" id="{776257B2-9393-AAE7-475C-E9935C3465B7}"/>
                    </a:ext>
                  </a:extLst>
                </p:cNvPr>
                <p:cNvSpPr/>
                <p:nvPr/>
              </p:nvSpPr>
              <p:spPr bwMode="auto">
                <a:xfrm>
                  <a:off x="67056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2" name="Star: 5 Points 41">
                  <a:extLst>
                    <a:ext uri="{FF2B5EF4-FFF2-40B4-BE49-F238E27FC236}">
                      <a16:creationId xmlns:a16="http://schemas.microsoft.com/office/drawing/2014/main" id="{301B925E-830A-6BF5-661A-B546629F0364}"/>
                    </a:ext>
                  </a:extLst>
                </p:cNvPr>
                <p:cNvSpPr/>
                <p:nvPr/>
              </p:nvSpPr>
              <p:spPr bwMode="auto">
                <a:xfrm>
                  <a:off x="72009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3" name="Star: 5 Points 42">
                  <a:extLst>
                    <a:ext uri="{FF2B5EF4-FFF2-40B4-BE49-F238E27FC236}">
                      <a16:creationId xmlns:a16="http://schemas.microsoft.com/office/drawing/2014/main" id="{F1CAB108-24BC-A223-0082-C290E8F48560}"/>
                    </a:ext>
                  </a:extLst>
                </p:cNvPr>
                <p:cNvSpPr/>
                <p:nvPr/>
              </p:nvSpPr>
              <p:spPr bwMode="auto">
                <a:xfrm>
                  <a:off x="7696200" y="1371600"/>
                  <a:ext cx="381000" cy="381000"/>
                </a:xfrm>
                <a:prstGeom prst="star5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A40439-463F-7EA7-8DBC-BC2103805D3D}"/>
                </a:ext>
              </a:extLst>
            </p:cNvPr>
            <p:cNvSpPr txBox="1"/>
            <p:nvPr/>
          </p:nvSpPr>
          <p:spPr>
            <a:xfrm>
              <a:off x="1229203" y="1205162"/>
              <a:ext cx="4584700" cy="330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900" dirty="0"/>
                <a:t>The show was excellent</a:t>
              </a:r>
            </a:p>
            <a:p>
              <a:endParaRPr lang="en-US" sz="1900" dirty="0"/>
            </a:p>
            <a:p>
              <a:r>
                <a:rPr lang="en-US" sz="1900" dirty="0"/>
                <a:t>As good service but lacking charm</a:t>
              </a:r>
            </a:p>
            <a:p>
              <a:endParaRPr lang="en-US" sz="1900" dirty="0"/>
            </a:p>
            <a:p>
              <a:r>
                <a:rPr lang="en-US" sz="1900" dirty="0"/>
                <a:t>Quite average quality</a:t>
              </a:r>
            </a:p>
            <a:p>
              <a:endParaRPr lang="en-US" sz="1900" dirty="0"/>
            </a:p>
            <a:p>
              <a:r>
                <a:rPr lang="en-US" sz="1900" dirty="0"/>
                <a:t>The service quality was not good enough</a:t>
              </a:r>
            </a:p>
            <a:p>
              <a:endParaRPr lang="en-US" sz="1900" dirty="0"/>
            </a:p>
            <a:p>
              <a:r>
                <a:rPr lang="en-US" sz="1900" dirty="0"/>
                <a:t>The device works but quite </a:t>
              </a:r>
              <a:r>
                <a:rPr lang="en-US" sz="1900" dirty="0" err="1"/>
                <a:t>poorely</a:t>
              </a:r>
              <a:endParaRPr lang="en-US" sz="1900" dirty="0"/>
            </a:p>
            <a:p>
              <a:endParaRPr lang="en-US" sz="1900" dirty="0"/>
            </a:p>
            <a:p>
              <a:r>
                <a:rPr lang="en-US" sz="1900" dirty="0"/>
                <a:t>A very bad service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7EEA05-D085-96CA-AF13-82B41B8C2CAF}"/>
              </a:ext>
            </a:extLst>
          </p:cNvPr>
          <p:cNvGrpSpPr/>
          <p:nvPr/>
        </p:nvGrpSpPr>
        <p:grpSpPr>
          <a:xfrm>
            <a:off x="2154151" y="873794"/>
            <a:ext cx="5056409" cy="400110"/>
            <a:chOff x="2154151" y="873794"/>
            <a:chExt cx="5056409" cy="4001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8F72CF-D45A-F69C-F821-4261F08B51EB}"/>
                </a:ext>
              </a:extLst>
            </p:cNvPr>
            <p:cNvSpPr txBox="1"/>
            <p:nvPr/>
          </p:nvSpPr>
          <p:spPr>
            <a:xfrm>
              <a:off x="2154151" y="873794"/>
              <a:ext cx="50564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X					Y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BCED3D-9809-6A6E-4660-45482565EF6B}"/>
                </a:ext>
              </a:extLst>
            </p:cNvPr>
            <p:cNvCxnSpPr/>
            <p:nvPr/>
          </p:nvCxnSpPr>
          <p:spPr bwMode="auto">
            <a:xfrm>
              <a:off x="2591992" y="1075759"/>
              <a:ext cx="409605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528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Classification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E8018-9B56-62E9-DEAA-BA9454D0526E}"/>
              </a:ext>
            </a:extLst>
          </p:cNvPr>
          <p:cNvSpPr txBox="1"/>
          <p:nvPr/>
        </p:nvSpPr>
        <p:spPr>
          <a:xfrm>
            <a:off x="1219200" y="1047750"/>
            <a:ext cx="32956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  show   was  excellent</a:t>
            </a:r>
          </a:p>
          <a:p>
            <a:r>
              <a:rPr lang="en-US" sz="2000" dirty="0"/>
              <a:t>2937  2753  7356    3628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0A1B5A-1520-969F-CC54-B2F0E94E6493}"/>
              </a:ext>
            </a:extLst>
          </p:cNvPr>
          <p:cNvGrpSpPr/>
          <p:nvPr/>
        </p:nvGrpSpPr>
        <p:grpSpPr>
          <a:xfrm>
            <a:off x="5715000" y="1020233"/>
            <a:ext cx="2330449" cy="376426"/>
            <a:chOff x="5857397" y="1352550"/>
            <a:chExt cx="2330449" cy="376426"/>
          </a:xfrm>
        </p:grpSpPr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B5626180-4ABB-0066-5CE3-FAED455FADC2}"/>
                </a:ext>
              </a:extLst>
            </p:cNvPr>
            <p:cNvSpPr/>
            <p:nvPr/>
          </p:nvSpPr>
          <p:spPr bwMode="auto">
            <a:xfrm>
              <a:off x="5857397" y="1352550"/>
              <a:ext cx="375879" cy="376426"/>
            </a:xfrm>
            <a:prstGeom prst="star5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A2AD456E-DE80-E58F-A1C0-D98D391A3523}"/>
                </a:ext>
              </a:extLst>
            </p:cNvPr>
            <p:cNvSpPr/>
            <p:nvPr/>
          </p:nvSpPr>
          <p:spPr bwMode="auto">
            <a:xfrm>
              <a:off x="6346040" y="1352550"/>
              <a:ext cx="375879" cy="376426"/>
            </a:xfrm>
            <a:prstGeom prst="star5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238F1E05-B3F7-8788-03DC-F5AAAF08C28A}"/>
                </a:ext>
              </a:extLst>
            </p:cNvPr>
            <p:cNvSpPr/>
            <p:nvPr/>
          </p:nvSpPr>
          <p:spPr bwMode="auto">
            <a:xfrm>
              <a:off x="6834682" y="1352550"/>
              <a:ext cx="375879" cy="376426"/>
            </a:xfrm>
            <a:prstGeom prst="star5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77EE6FE2-F138-379D-903A-02AC65169142}"/>
                </a:ext>
              </a:extLst>
            </p:cNvPr>
            <p:cNvSpPr/>
            <p:nvPr/>
          </p:nvSpPr>
          <p:spPr bwMode="auto">
            <a:xfrm>
              <a:off x="7323325" y="1352550"/>
              <a:ext cx="375879" cy="376426"/>
            </a:xfrm>
            <a:prstGeom prst="star5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B4CA96F8-815F-3329-5F36-ACF02B929FE7}"/>
                </a:ext>
              </a:extLst>
            </p:cNvPr>
            <p:cNvSpPr/>
            <p:nvPr/>
          </p:nvSpPr>
          <p:spPr bwMode="auto">
            <a:xfrm>
              <a:off x="7811967" y="1352550"/>
              <a:ext cx="375879" cy="376426"/>
            </a:xfrm>
            <a:prstGeom prst="star5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FF16FF-DA9D-D4A3-A3EA-97D5397A115E}"/>
              </a:ext>
            </a:extLst>
          </p:cNvPr>
          <p:cNvGrpSpPr/>
          <p:nvPr/>
        </p:nvGrpSpPr>
        <p:grpSpPr>
          <a:xfrm>
            <a:off x="1253066" y="2114550"/>
            <a:ext cx="7294341" cy="2364529"/>
            <a:chOff x="1253066" y="2114550"/>
            <a:chExt cx="7294341" cy="23645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CA011E-7E33-69CD-B8EA-4A2343CB6418}"/>
                </a:ext>
              </a:extLst>
            </p:cNvPr>
            <p:cNvSpPr txBox="1"/>
            <p:nvPr/>
          </p:nvSpPr>
          <p:spPr>
            <a:xfrm>
              <a:off x="1253066" y="2114550"/>
              <a:ext cx="476673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The	   v</a:t>
              </a:r>
              <a:r>
                <a:rPr lang="en-US" sz="2000" baseline="-25000" dirty="0"/>
                <a:t>2937</a:t>
              </a:r>
              <a:r>
                <a:rPr lang="en-US" sz="2000" dirty="0"/>
                <a:t>         E          e</a:t>
              </a:r>
              <a:r>
                <a:rPr lang="en-US" sz="2000" baseline="-25000" dirty="0"/>
                <a:t>2937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show	   v</a:t>
              </a:r>
              <a:r>
                <a:rPr lang="en-US" sz="2000" baseline="-25000" dirty="0"/>
                <a:t>2753</a:t>
              </a:r>
              <a:r>
                <a:rPr lang="en-US" sz="2000" dirty="0"/>
                <a:t>         E          e</a:t>
              </a:r>
              <a:r>
                <a:rPr lang="en-US" sz="2000" baseline="-25000" dirty="0"/>
                <a:t>2753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was	   v</a:t>
              </a:r>
              <a:r>
                <a:rPr lang="en-US" sz="2000" baseline="-25000" dirty="0"/>
                <a:t>7356</a:t>
              </a:r>
              <a:r>
                <a:rPr lang="en-US" sz="2000" dirty="0"/>
                <a:t>         E          e</a:t>
              </a:r>
              <a:r>
                <a:rPr lang="en-US" sz="2000" baseline="-25000" dirty="0"/>
                <a:t>7356</a:t>
              </a:r>
              <a:r>
                <a:rPr lang="en-US" sz="2000" dirty="0"/>
                <a:t>  </a:t>
              </a:r>
            </a:p>
            <a:p>
              <a:r>
                <a:rPr lang="en-US" sz="2000" dirty="0"/>
                <a:t>excellent  v</a:t>
              </a:r>
              <a:r>
                <a:rPr lang="en-US" sz="2000" baseline="-25000" dirty="0"/>
                <a:t>3628</a:t>
              </a:r>
              <a:r>
                <a:rPr lang="en-US" sz="2000" dirty="0"/>
                <a:t>         E          e</a:t>
              </a:r>
              <a:r>
                <a:rPr lang="en-US" sz="2000" baseline="-25000" dirty="0"/>
                <a:t>3628</a:t>
              </a:r>
              <a:r>
                <a:rPr lang="en-US" sz="2000" dirty="0"/>
                <a:t>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45FEBE-8624-9299-1490-368E86FF784C}"/>
                </a:ext>
              </a:extLst>
            </p:cNvPr>
            <p:cNvGrpSpPr/>
            <p:nvPr/>
          </p:nvGrpSpPr>
          <p:grpSpPr>
            <a:xfrm>
              <a:off x="3153832" y="2339388"/>
              <a:ext cx="457200" cy="918162"/>
              <a:chOff x="2072489" y="2312670"/>
              <a:chExt cx="457200" cy="82296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C5C69BA-723C-E448-0171-4DC40480AEF5}"/>
                  </a:ext>
                </a:extLst>
              </p:cNvPr>
              <p:cNvCxnSpPr/>
              <p:nvPr/>
            </p:nvCxnSpPr>
            <p:spPr bwMode="auto">
              <a:xfrm>
                <a:off x="2072489" y="231267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9342374-0852-383D-88B0-7FF227823413}"/>
                  </a:ext>
                </a:extLst>
              </p:cNvPr>
              <p:cNvCxnSpPr/>
              <p:nvPr/>
            </p:nvCxnSpPr>
            <p:spPr bwMode="auto">
              <a:xfrm>
                <a:off x="2072489" y="258699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BEFFA25-B6CD-5316-E261-1373456E44B5}"/>
                  </a:ext>
                </a:extLst>
              </p:cNvPr>
              <p:cNvCxnSpPr/>
              <p:nvPr/>
            </p:nvCxnSpPr>
            <p:spPr bwMode="auto">
              <a:xfrm>
                <a:off x="2072489" y="286131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F319891-925D-84BA-F353-DFED9691495D}"/>
                  </a:ext>
                </a:extLst>
              </p:cNvPr>
              <p:cNvCxnSpPr/>
              <p:nvPr/>
            </p:nvCxnSpPr>
            <p:spPr bwMode="auto">
              <a:xfrm>
                <a:off x="2072489" y="313563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5D7ED8-C791-6691-BB6A-ED128E8BEF75}"/>
                </a:ext>
              </a:extLst>
            </p:cNvPr>
            <p:cNvGrpSpPr/>
            <p:nvPr/>
          </p:nvGrpSpPr>
          <p:grpSpPr>
            <a:xfrm>
              <a:off x="4011082" y="2339388"/>
              <a:ext cx="457200" cy="918162"/>
              <a:chOff x="2072489" y="2312670"/>
              <a:chExt cx="457200" cy="82296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9E417E0-762C-BE2A-4185-A32F7FCAE5E2}"/>
                  </a:ext>
                </a:extLst>
              </p:cNvPr>
              <p:cNvCxnSpPr/>
              <p:nvPr/>
            </p:nvCxnSpPr>
            <p:spPr bwMode="auto">
              <a:xfrm>
                <a:off x="2072489" y="231267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3C7438A-63BA-C1F3-B152-ACE07F9D02EC}"/>
                  </a:ext>
                </a:extLst>
              </p:cNvPr>
              <p:cNvCxnSpPr/>
              <p:nvPr/>
            </p:nvCxnSpPr>
            <p:spPr bwMode="auto">
              <a:xfrm>
                <a:off x="2072489" y="258699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699C70B-DE11-BB89-DCC3-68A2B4C3A7EF}"/>
                  </a:ext>
                </a:extLst>
              </p:cNvPr>
              <p:cNvCxnSpPr/>
              <p:nvPr/>
            </p:nvCxnSpPr>
            <p:spPr bwMode="auto">
              <a:xfrm>
                <a:off x="2072489" y="286131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9F53088-1E5B-4C1E-F5F0-B46FAA1AB627}"/>
                  </a:ext>
                </a:extLst>
              </p:cNvPr>
              <p:cNvCxnSpPr/>
              <p:nvPr/>
            </p:nvCxnSpPr>
            <p:spPr bwMode="auto">
              <a:xfrm>
                <a:off x="2072489" y="3135630"/>
                <a:ext cx="457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1C704E-18F8-5033-404F-666266A08C42}"/>
                </a:ext>
              </a:extLst>
            </p:cNvPr>
            <p:cNvSpPr txBox="1"/>
            <p:nvPr/>
          </p:nvSpPr>
          <p:spPr>
            <a:xfrm>
              <a:off x="5968598" y="2579030"/>
              <a:ext cx="1200539" cy="369332"/>
            </a:xfrm>
            <a:prstGeom prst="rect">
              <a:avLst/>
            </a:prstGeom>
            <a:noFill/>
            <a:ln w="50800">
              <a:solidFill>
                <a:srgbClr val="00B0F0"/>
              </a:solidFill>
            </a:ln>
          </p:spPr>
          <p:txBody>
            <a:bodyPr wrap="square" lIns="91440" rIns="91440">
              <a:spAutoFit/>
            </a:bodyPr>
            <a:lstStyle/>
            <a:p>
              <a:pPr algn="ctr"/>
              <a:r>
                <a:rPr lang="en-US" dirty="0"/>
                <a:t>average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1B984E-0EAA-91E9-72E4-8D253EB79230}"/>
                </a:ext>
              </a:extLst>
            </p:cNvPr>
            <p:cNvSpPr/>
            <p:nvPr/>
          </p:nvSpPr>
          <p:spPr bwMode="auto">
            <a:xfrm>
              <a:off x="7864126" y="2661288"/>
              <a:ext cx="136874" cy="1390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FE81914-5FA6-CE79-86B8-AC1897DBD4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9437" y="2740859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D42C04-BDFD-7856-A6F6-C6A2A5F23B6C}"/>
                </a:ext>
              </a:extLst>
            </p:cNvPr>
            <p:cNvSpPr txBox="1"/>
            <p:nvPr/>
          </p:nvSpPr>
          <p:spPr>
            <a:xfrm>
              <a:off x="7556807" y="2845184"/>
              <a:ext cx="990600" cy="369332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</a:t>
              </a: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softmax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BC8D18-0432-4BE6-D8EE-F2D2AC0C48DC}"/>
                </a:ext>
              </a:extLst>
            </p:cNvPr>
            <p:cNvGrpSpPr/>
            <p:nvPr/>
          </p:nvGrpSpPr>
          <p:grpSpPr>
            <a:xfrm>
              <a:off x="5275274" y="2329045"/>
              <a:ext cx="594505" cy="928501"/>
              <a:chOff x="2072489" y="2312670"/>
              <a:chExt cx="457200" cy="82296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742E40D-1ACC-02E6-8E62-E29DF7926D61}"/>
                  </a:ext>
                </a:extLst>
              </p:cNvPr>
              <p:cNvCxnSpPr/>
              <p:nvPr/>
            </p:nvCxnSpPr>
            <p:spPr bwMode="auto">
              <a:xfrm>
                <a:off x="2072489" y="2312670"/>
                <a:ext cx="457200" cy="1834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BB873CD-2240-CB1C-C54D-5855066D61A3}"/>
                  </a:ext>
                </a:extLst>
              </p:cNvPr>
              <p:cNvCxnSpPr/>
              <p:nvPr/>
            </p:nvCxnSpPr>
            <p:spPr bwMode="auto">
              <a:xfrm>
                <a:off x="2072489" y="2586990"/>
                <a:ext cx="457200" cy="2658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00C3E5-055C-CD82-EB0D-E114207495FE}"/>
                  </a:ext>
                </a:extLst>
              </p:cNvPr>
              <p:cNvCxnSpPr/>
              <p:nvPr/>
            </p:nvCxnSpPr>
            <p:spPr bwMode="auto">
              <a:xfrm flipV="1">
                <a:off x="2072489" y="2770489"/>
                <a:ext cx="457200" cy="9082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1D78BC2-6C65-90D3-F16A-4C166FDF3856}"/>
                  </a:ext>
                </a:extLst>
              </p:cNvPr>
              <p:cNvCxnSpPr/>
              <p:nvPr/>
            </p:nvCxnSpPr>
            <p:spPr bwMode="auto">
              <a:xfrm flipV="1">
                <a:off x="2072489" y="2979334"/>
                <a:ext cx="457200" cy="15629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C63186-D80A-73A2-28D2-55AF0C64BB4C}"/>
                </a:ext>
              </a:extLst>
            </p:cNvPr>
            <p:cNvSpPr txBox="1"/>
            <p:nvPr/>
          </p:nvSpPr>
          <p:spPr>
            <a:xfrm>
              <a:off x="3153832" y="3555749"/>
              <a:ext cx="1418168" cy="92333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/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Embedding matrix</a:t>
              </a:r>
              <a:b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</a:b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(15,000)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DF6066-6D4F-0E15-CFB2-9969D1079B7D}"/>
                </a:ext>
              </a:extLst>
            </p:cNvPr>
            <p:cNvSpPr txBox="1"/>
            <p:nvPr/>
          </p:nvSpPr>
          <p:spPr>
            <a:xfrm>
              <a:off x="8148425" y="2483872"/>
              <a:ext cx="157840" cy="40011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r>
                <a:rPr kumimoji="0" lang="cy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ŷ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058A210-6C7D-CE3A-9E3A-071F65EE0D18}"/>
              </a:ext>
            </a:extLst>
          </p:cNvPr>
          <p:cNvSpPr txBox="1"/>
          <p:nvPr/>
        </p:nvSpPr>
        <p:spPr>
          <a:xfrm>
            <a:off x="5577993" y="3390707"/>
            <a:ext cx="3239105" cy="147732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lIns="91440" rIns="91440">
            <a:spAutoFit/>
          </a:bodyPr>
          <a:lstStyle/>
          <a:p>
            <a:pPr marL="231775" indent="-231775">
              <a:buClr>
                <a:srgbClr val="002060"/>
              </a:buClr>
              <a:buSzPct val="120000"/>
              <a:buFont typeface="Wingdings" panose="05000000000000000000" pitchFamily="2" charset="2"/>
              <a:buChar char="§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By averaging, this algorithm ignores the order of words.</a:t>
            </a:r>
          </a:p>
          <a:p>
            <a:pPr marL="231775" indent="-231775">
              <a:buClr>
                <a:srgbClr val="00206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/>
              <a:t>Instead, we can use an RNN for this task.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4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0" y="221196"/>
            <a:ext cx="5857354" cy="490538"/>
          </a:xfrm>
        </p:spPr>
        <p:txBody>
          <a:bodyPr/>
          <a:lstStyle/>
          <a:p>
            <a:r>
              <a:rPr lang="en-US" dirty="0"/>
              <a:t>RNN for Sentiment Classification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149F69-E3DA-BDAF-2F8A-6CE41A0761DB}"/>
              </a:ext>
            </a:extLst>
          </p:cNvPr>
          <p:cNvSpPr txBox="1"/>
          <p:nvPr/>
        </p:nvSpPr>
        <p:spPr>
          <a:xfrm>
            <a:off x="133350" y="859565"/>
            <a:ext cx="32956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  show   was  excellent</a:t>
            </a:r>
          </a:p>
          <a:p>
            <a:r>
              <a:rPr lang="en-US" sz="2000" dirty="0"/>
              <a:t>2937  2753  7356    3628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902264-AF4C-D347-F8B5-C919FE8C89DE}"/>
              </a:ext>
            </a:extLst>
          </p:cNvPr>
          <p:cNvGrpSpPr/>
          <p:nvPr/>
        </p:nvGrpSpPr>
        <p:grpSpPr>
          <a:xfrm>
            <a:off x="4114800" y="361950"/>
            <a:ext cx="4343401" cy="4240747"/>
            <a:chOff x="2518534" y="1040617"/>
            <a:chExt cx="4343401" cy="42407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65037B-CBBF-FDE5-52FA-C0D1D050D38B}"/>
                </a:ext>
              </a:extLst>
            </p:cNvPr>
            <p:cNvGrpSpPr/>
            <p:nvPr/>
          </p:nvGrpSpPr>
          <p:grpSpPr>
            <a:xfrm>
              <a:off x="2518534" y="1040617"/>
              <a:ext cx="3907187" cy="2069482"/>
              <a:chOff x="1653422" y="1829032"/>
              <a:chExt cx="3907187" cy="206948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04C7B51-30DB-0494-F4A9-38A902354A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02716" y="3400384"/>
                <a:ext cx="258957" cy="1716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87BDEB-B9C3-4755-6E65-44A92963CC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67756" y="3408966"/>
                <a:ext cx="29489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2B92D34-F905-8A9A-50D7-1F4939E52A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37645" y="3408966"/>
                <a:ext cx="32490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CC3A49-59BA-CCF3-F89A-2A013FBAF5E8}"/>
                  </a:ext>
                </a:extLst>
              </p:cNvPr>
              <p:cNvGrpSpPr/>
              <p:nvPr/>
            </p:nvGrpSpPr>
            <p:grpSpPr>
              <a:xfrm>
                <a:off x="4081252" y="2894924"/>
                <a:ext cx="521467" cy="1003590"/>
                <a:chOff x="3271482" y="2666324"/>
                <a:chExt cx="501929" cy="100359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E959357-EF8A-B771-BCCF-F1913F44B4C5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&lt;3&gt;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815E08A2-FA76-F9EB-4F67-E8F5F9EF7083}"/>
                    </a:ext>
                  </a:extLst>
                </p:cNvPr>
                <p:cNvCxnSpPr>
                  <a:cxnSpLocks/>
                  <a:stCxn id="46" idx="0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2236046-354E-9D5F-3CCA-0E5C3C3C4655}"/>
                    </a:ext>
                  </a:extLst>
                </p:cNvPr>
                <p:cNvCxnSpPr>
                  <a:cxnSpLocks/>
                  <a:endCxn id="46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2165AE8-E155-FE03-3435-A6E53FB89477}"/>
                  </a:ext>
                </a:extLst>
              </p:cNvPr>
              <p:cNvGrpSpPr/>
              <p:nvPr/>
            </p:nvGrpSpPr>
            <p:grpSpPr>
              <a:xfrm>
                <a:off x="2468745" y="2894924"/>
                <a:ext cx="521467" cy="1003590"/>
                <a:chOff x="3271482" y="2666324"/>
                <a:chExt cx="501929" cy="100359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53AF06F-2572-774B-DDE3-B926E985DA17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&lt;1&gt;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F13A41E-99B5-3C57-EC7A-5EA2CFF02F07}"/>
                    </a:ext>
                  </a:extLst>
                </p:cNvPr>
                <p:cNvCxnSpPr>
                  <a:cxnSpLocks/>
                  <a:stCxn id="41" idx="0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1FF6392-0C96-7991-0F9B-D63159F8CABC}"/>
                    </a:ext>
                  </a:extLst>
                </p:cNvPr>
                <p:cNvCxnSpPr>
                  <a:cxnSpLocks/>
                  <a:endCxn id="41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AC913F8-0053-B0B1-B59D-1364DEC7A696}"/>
                  </a:ext>
                </a:extLst>
              </p:cNvPr>
              <p:cNvGrpSpPr/>
              <p:nvPr/>
            </p:nvGrpSpPr>
            <p:grpSpPr>
              <a:xfrm>
                <a:off x="3270089" y="2894924"/>
                <a:ext cx="521467" cy="1003590"/>
                <a:chOff x="3271482" y="2666324"/>
                <a:chExt cx="501929" cy="100359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7CE0667-B2DC-5951-DC6B-7A7CFB7B6146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&lt;2&gt;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A003DBC-9160-A99D-A931-0BD5D667A500}"/>
                    </a:ext>
                  </a:extLst>
                </p:cNvPr>
                <p:cNvCxnSpPr>
                  <a:cxnSpLocks/>
                  <a:stCxn id="36" idx="0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12944EC0-5156-0202-3C81-B3E0D6784548}"/>
                    </a:ext>
                  </a:extLst>
                </p:cNvPr>
                <p:cNvCxnSpPr>
                  <a:cxnSpLocks/>
                  <a:endCxn id="36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F14AAB-E7BC-FF8F-03EA-18455E4C6190}"/>
                  </a:ext>
                </a:extLst>
              </p:cNvPr>
              <p:cNvGrpSpPr/>
              <p:nvPr/>
            </p:nvGrpSpPr>
            <p:grpSpPr>
              <a:xfrm>
                <a:off x="4860743" y="2894924"/>
                <a:ext cx="521467" cy="1003590"/>
                <a:chOff x="3271482" y="2666324"/>
                <a:chExt cx="501929" cy="100359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75A2705-2A21-1E91-DADD-E27EDACE06ED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&lt;4&gt;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2C3439D-1CA6-328B-6496-0AC15779ED9A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DF29438-1D75-4223-A589-3F97E51A486F}"/>
                    </a:ext>
                  </a:extLst>
                </p:cNvPr>
                <p:cNvCxnSpPr>
                  <a:cxnSpLocks/>
                  <a:endCxn id="31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7CAA58F-4F08-E09D-2FFD-C8FA7F3B39C1}"/>
                  </a:ext>
                </a:extLst>
              </p:cNvPr>
              <p:cNvGrpSpPr/>
              <p:nvPr/>
            </p:nvGrpSpPr>
            <p:grpSpPr>
              <a:xfrm>
                <a:off x="4778565" y="1829032"/>
                <a:ext cx="521468" cy="668915"/>
                <a:chOff x="1596261" y="1600432"/>
                <a:chExt cx="501930" cy="6689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720B2A1-20A4-E0DE-2368-BDC5C65635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1857152" y="1980451"/>
                  <a:ext cx="0" cy="28889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D05A04-B6CA-22B6-185C-9544958A389B}"/>
                    </a:ext>
                  </a:extLst>
                </p:cNvPr>
                <p:cNvSpPr/>
                <p:nvPr/>
              </p:nvSpPr>
              <p:spPr bwMode="auto">
                <a:xfrm>
                  <a:off x="1596261" y="1600432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cy-GB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ŷ</a:t>
                  </a:r>
                  <a:endPara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27BBAD7-F52F-FBA5-4818-81F7D0C9A0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5687" y="3400198"/>
                <a:ext cx="292258" cy="1753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B5C42C-BDCF-4A4E-B1F8-113A127B43AF}"/>
                  </a:ext>
                </a:extLst>
              </p:cNvPr>
              <p:cNvSpPr/>
              <p:nvPr/>
            </p:nvSpPr>
            <p:spPr bwMode="auto">
              <a:xfrm>
                <a:off x="1653422" y="3180372"/>
                <a:ext cx="521468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&lt;0&gt;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394A5E-A646-60AE-FBB4-B3C15B00E4BC}"/>
                  </a:ext>
                </a:extLst>
              </p:cNvPr>
              <p:cNvSpPr/>
              <p:nvPr/>
            </p:nvSpPr>
            <p:spPr bwMode="auto">
              <a:xfrm>
                <a:off x="4654094" y="2497947"/>
                <a:ext cx="906515" cy="399374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softmax</a:t>
                </a:r>
                <a:endParaRPr kumimoji="0" lang="en-US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09DB09D-6990-E486-DB4A-87C08F801D66}"/>
                </a:ext>
              </a:extLst>
            </p:cNvPr>
            <p:cNvGrpSpPr/>
            <p:nvPr/>
          </p:nvGrpSpPr>
          <p:grpSpPr>
            <a:xfrm>
              <a:off x="3259959" y="3034595"/>
              <a:ext cx="3601976" cy="2246769"/>
              <a:chOff x="3259959" y="3034595"/>
              <a:chExt cx="3601976" cy="224676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B0B29F-5C1D-9692-6F47-CABC550D52FD}"/>
                  </a:ext>
                </a:extLst>
              </p:cNvPr>
              <p:cNvSpPr txBox="1"/>
              <p:nvPr/>
            </p:nvSpPr>
            <p:spPr>
              <a:xfrm>
                <a:off x="3259959" y="3034595"/>
                <a:ext cx="3601976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e</a:t>
                </a:r>
                <a:r>
                  <a:rPr lang="en-US" sz="2000" baseline="-25000" dirty="0"/>
                  <a:t>2937</a:t>
                </a:r>
                <a:r>
                  <a:rPr lang="en-US" sz="2000" dirty="0"/>
                  <a:t>    e</a:t>
                </a:r>
                <a:r>
                  <a:rPr lang="en-US" sz="2000" baseline="-25000" dirty="0"/>
                  <a:t>2753</a:t>
                </a:r>
                <a:r>
                  <a:rPr lang="en-US" sz="2000" dirty="0"/>
                  <a:t>    e</a:t>
                </a:r>
                <a:r>
                  <a:rPr lang="en-US" sz="2000" baseline="-25000" dirty="0"/>
                  <a:t>7356</a:t>
                </a:r>
                <a:r>
                  <a:rPr lang="en-US" sz="2000" dirty="0"/>
                  <a:t>   e</a:t>
                </a:r>
                <a:r>
                  <a:rPr lang="en-US" sz="2000" baseline="-25000" dirty="0"/>
                  <a:t>3628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 E        </a:t>
                </a:r>
                <a:r>
                  <a:rPr lang="en-US" sz="2000" dirty="0" err="1"/>
                  <a:t>E</a:t>
                </a:r>
                <a:r>
                  <a:rPr lang="en-US" sz="2000" dirty="0"/>
                  <a:t>         </a:t>
                </a:r>
                <a:r>
                  <a:rPr lang="en-US" sz="2000" dirty="0" err="1"/>
                  <a:t>E</a:t>
                </a:r>
                <a:r>
                  <a:rPr lang="en-US" sz="2000" dirty="0"/>
                  <a:t>         </a:t>
                </a:r>
                <a:r>
                  <a:rPr lang="en-US" sz="2000" dirty="0" err="1"/>
                  <a:t>E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</a:t>
                </a:r>
                <a:r>
                  <a:rPr lang="en-US" sz="2000" baseline="-25000" dirty="0"/>
                  <a:t>2937</a:t>
                </a:r>
                <a:r>
                  <a:rPr lang="en-US" sz="2000" dirty="0"/>
                  <a:t>    v</a:t>
                </a:r>
                <a:r>
                  <a:rPr lang="en-US" sz="2000" baseline="-25000" dirty="0"/>
                  <a:t>2753</a:t>
                </a:r>
                <a:r>
                  <a:rPr lang="en-US" sz="2000" dirty="0"/>
                  <a:t>    v</a:t>
                </a:r>
                <a:r>
                  <a:rPr lang="en-US" sz="2000" baseline="-25000" dirty="0"/>
                  <a:t>7356</a:t>
                </a:r>
                <a:r>
                  <a:rPr lang="en-US" sz="2000" dirty="0"/>
                  <a:t>    v</a:t>
                </a:r>
                <a:r>
                  <a:rPr lang="en-US" sz="2000" baseline="-25000" dirty="0"/>
                  <a:t>3628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    show	was  excellent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B4A1E3F-E3EB-70E0-1F3C-86BA18338DC5}"/>
                  </a:ext>
                </a:extLst>
              </p:cNvPr>
              <p:cNvGrpSpPr/>
              <p:nvPr/>
            </p:nvGrpSpPr>
            <p:grpSpPr>
              <a:xfrm>
                <a:off x="3583190" y="3422148"/>
                <a:ext cx="2426843" cy="265347"/>
                <a:chOff x="3590362" y="3562350"/>
                <a:chExt cx="2426843" cy="265347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C229D1A8-AD82-7445-3EED-F5683D1FF2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590362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1C6A1FCF-233A-FA1C-27CE-D89AB6F609A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399310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C9C3BA8E-1806-86CD-5689-4057F8BD09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208258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90CC1512-CD1B-EC09-4363-84E9A663181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17205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E060C2-D432-66AD-9100-D9DE32A2B09F}"/>
                  </a:ext>
                </a:extLst>
              </p:cNvPr>
              <p:cNvGrpSpPr/>
              <p:nvPr/>
            </p:nvGrpSpPr>
            <p:grpSpPr>
              <a:xfrm>
                <a:off x="3616285" y="4063081"/>
                <a:ext cx="2426843" cy="265347"/>
                <a:chOff x="3590362" y="3562350"/>
                <a:chExt cx="2426843" cy="265347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07A8A75A-755B-26AD-1B18-D115B5C6304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590362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3F17454-D5A1-586D-0223-03890FE3F6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399310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065263B-739D-081A-1642-06248343733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208258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2EBB59FF-53A5-63E4-DBF3-719CC8BDCA9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17205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7040A7F-F186-40AB-DA7D-F0DD8EDF23A2}"/>
                  </a:ext>
                </a:extLst>
              </p:cNvPr>
              <p:cNvGrpSpPr/>
              <p:nvPr/>
            </p:nvGrpSpPr>
            <p:grpSpPr>
              <a:xfrm>
                <a:off x="3645161" y="4659911"/>
                <a:ext cx="2426843" cy="265347"/>
                <a:chOff x="3590362" y="3562350"/>
                <a:chExt cx="2426843" cy="26534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52B38661-BC92-D61B-FF1F-488F2FB6E4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590362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E5EFB5E9-DA3C-F9A7-A784-7A52AEC1CB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399310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C09A16D8-06CF-822A-F3F1-241B6D740E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208258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60D09AB-7A8E-7006-2FEE-786D3A58673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17205" y="3562350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5E0E53A-6A41-89BD-8C74-80AF2C09BD54}"/>
              </a:ext>
            </a:extLst>
          </p:cNvPr>
          <p:cNvSpPr/>
          <p:nvPr/>
        </p:nvSpPr>
        <p:spPr bwMode="auto">
          <a:xfrm>
            <a:off x="457759" y="3047909"/>
            <a:ext cx="2646832" cy="39937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This is many-to-one RNN</a:t>
            </a:r>
            <a:endParaRPr kumimoji="0" lang="en-US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62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35EC-B49C-36CD-5E79-7CDF42E7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3525"/>
            <a:ext cx="7315199" cy="490538"/>
          </a:xfrm>
        </p:spPr>
        <p:txBody>
          <a:bodyPr/>
          <a:lstStyle/>
          <a:p>
            <a:r>
              <a:rPr lang="en-US" dirty="0"/>
              <a:t>RNN for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D04E-7F0F-FD8E-5144-5AA67469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3535"/>
            <a:ext cx="7315199" cy="2616429"/>
          </a:xfrm>
        </p:spPr>
        <p:txBody>
          <a:bodyPr/>
          <a:lstStyle/>
          <a:p>
            <a:r>
              <a:rPr lang="en-US" dirty="0"/>
              <a:t>Speech recognition is an application of RNN that involves speech to text conversion. </a:t>
            </a:r>
          </a:p>
          <a:p>
            <a:r>
              <a:rPr lang="en-US" dirty="0"/>
              <a:t>The network is trained using audio and text data, making it possible for the network to recognize spoken words and convert them to text.</a:t>
            </a:r>
          </a:p>
        </p:txBody>
      </p:sp>
    </p:spTree>
    <p:extLst>
      <p:ext uri="{BB962C8B-B14F-4D97-AF65-F5344CB8AC3E}">
        <p14:creationId xmlns:p14="http://schemas.microsoft.com/office/powerpoint/2010/main" val="394002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9301-F631-12FD-1E37-3684081D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85C75-4FB3-8D7C-6190-FC164FDC2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37600" r="76938" b="38093"/>
          <a:stretch/>
        </p:blipFill>
        <p:spPr>
          <a:xfrm>
            <a:off x="838199" y="1733549"/>
            <a:ext cx="2074127" cy="1442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59C99-4114-7E00-4F4D-FBE22D9B2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" t="71148" r="77321" b="6469"/>
          <a:stretch/>
        </p:blipFill>
        <p:spPr>
          <a:xfrm>
            <a:off x="838200" y="3409950"/>
            <a:ext cx="2074127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5BE1C-F093-42C1-F576-C279575552FD}"/>
              </a:ext>
            </a:extLst>
          </p:cNvPr>
          <p:cNvSpPr txBox="1"/>
          <p:nvPr/>
        </p:nvSpPr>
        <p:spPr>
          <a:xfrm>
            <a:off x="1295400" y="978236"/>
            <a:ext cx="672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X						Ŷ      </a:t>
            </a:r>
          </a:p>
          <a:p>
            <a:r>
              <a:rPr lang="en-US" sz="2000" dirty="0"/>
              <a:t>audio clip				        transcript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79B9D-248C-88B8-1CFC-72EFD21BFD32}"/>
              </a:ext>
            </a:extLst>
          </p:cNvPr>
          <p:cNvSpPr/>
          <p:nvPr/>
        </p:nvSpPr>
        <p:spPr bwMode="auto">
          <a:xfrm>
            <a:off x="5791200" y="2112581"/>
            <a:ext cx="2646832" cy="39937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“the quick brown fox …”</a:t>
            </a:r>
            <a:endParaRPr kumimoji="0" lang="en-US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531EC-662E-CD66-18C1-FC9AC2B6AC4B}"/>
              </a:ext>
            </a:extLst>
          </p:cNvPr>
          <p:cNvSpPr/>
          <p:nvPr/>
        </p:nvSpPr>
        <p:spPr bwMode="auto">
          <a:xfrm>
            <a:off x="4772287" y="3406775"/>
            <a:ext cx="3713632" cy="39937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Phonems</a:t>
            </a:r>
            <a:r>
              <a:rPr lang="en-US" sz="2000" dirty="0"/>
              <a:t>: </a:t>
            </a:r>
            <a:r>
              <a:rPr lang="en-US" sz="2000" u="sng" dirty="0"/>
              <a:t>de</a:t>
            </a:r>
            <a:r>
              <a:rPr lang="en-US" sz="2000" dirty="0"/>
              <a:t>  </a:t>
            </a:r>
            <a:r>
              <a:rPr lang="en-US" sz="2000" u="sng" dirty="0" err="1"/>
              <a:t>kwik</a:t>
            </a:r>
            <a:r>
              <a:rPr lang="en-US" sz="2000" dirty="0"/>
              <a:t>  </a:t>
            </a:r>
            <a:r>
              <a:rPr kumimoji="0" lang="en-US" sz="20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braun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 </a:t>
            </a:r>
            <a:r>
              <a:rPr kumimoji="0" lang="en-US" sz="20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foks</a:t>
            </a:r>
            <a:endParaRPr kumimoji="0" lang="en-US" sz="2000" b="0" i="0" u="sng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BB0EF5-46C7-296C-9DF4-DF24B806D30B}"/>
              </a:ext>
            </a:extLst>
          </p:cNvPr>
          <p:cNvSpPr/>
          <p:nvPr/>
        </p:nvSpPr>
        <p:spPr bwMode="auto">
          <a:xfrm>
            <a:off x="3429000" y="4235329"/>
            <a:ext cx="5410200" cy="39937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It takes thousands hours (~100,000 hours) to train the system to </a:t>
            </a:r>
            <a:r>
              <a:rPr lang="en-US" sz="2000"/>
              <a:t>understand phonemes.</a:t>
            </a:r>
            <a:endParaRPr kumimoji="0" lang="en-US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1BC0D4-D9ED-1341-99E5-900DF0BD03EE}"/>
              </a:ext>
            </a:extLst>
          </p:cNvPr>
          <p:cNvCxnSpPr>
            <a:cxnSpLocks/>
          </p:cNvCxnSpPr>
          <p:nvPr/>
        </p:nvCxnSpPr>
        <p:spPr bwMode="auto">
          <a:xfrm>
            <a:off x="2057400" y="1182732"/>
            <a:ext cx="4724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EBF25-8CCA-D9E3-A6E3-6E9E9D5D04CE}"/>
              </a:ext>
            </a:extLst>
          </p:cNvPr>
          <p:cNvCxnSpPr>
            <a:cxnSpLocks/>
          </p:cNvCxnSpPr>
          <p:nvPr/>
        </p:nvCxnSpPr>
        <p:spPr bwMode="auto">
          <a:xfrm>
            <a:off x="3124200" y="2343150"/>
            <a:ext cx="2362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646A6E-FD5B-E89E-C71F-1691A8584214}"/>
              </a:ext>
            </a:extLst>
          </p:cNvPr>
          <p:cNvCxnSpPr>
            <a:cxnSpLocks/>
          </p:cNvCxnSpPr>
          <p:nvPr/>
        </p:nvCxnSpPr>
        <p:spPr bwMode="auto">
          <a:xfrm>
            <a:off x="3124200" y="3638550"/>
            <a:ext cx="1447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29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 Cost for Speech Recognition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A545F-0E15-7F30-7CAF-5F5192417BAB}"/>
              </a:ext>
            </a:extLst>
          </p:cNvPr>
          <p:cNvSpPr/>
          <p:nvPr/>
        </p:nvSpPr>
        <p:spPr bwMode="auto">
          <a:xfrm>
            <a:off x="103000" y="1375100"/>
            <a:ext cx="2646832" cy="39937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“the quick brown fox …”</a:t>
            </a:r>
            <a:endParaRPr kumimoji="0" lang="en-US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8E83-57E3-F7BC-71C1-B17DF1CB9EBD}"/>
              </a:ext>
            </a:extLst>
          </p:cNvPr>
          <p:cNvSpPr/>
          <p:nvPr/>
        </p:nvSpPr>
        <p:spPr bwMode="auto">
          <a:xfrm>
            <a:off x="152400" y="4552950"/>
            <a:ext cx="8839200" cy="39937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Graves et al., 2006 “Connectionist Temporal Classification: Labeling unsegmented sequence data with recurrent neural networks”</a:t>
            </a:r>
            <a:endParaRPr kumimoji="0" lang="en-US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9D806-6D96-C90E-B92A-4A4C1864E094}"/>
              </a:ext>
            </a:extLst>
          </p:cNvPr>
          <p:cNvSpPr/>
          <p:nvPr/>
        </p:nvSpPr>
        <p:spPr bwMode="auto">
          <a:xfrm>
            <a:off x="1574455" y="973531"/>
            <a:ext cx="2646832" cy="39937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CTC – Connectionist Temporal Classification</a:t>
            </a:r>
            <a:endParaRPr kumimoji="0" lang="en-US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D64073-2E29-572C-ACD9-AFFE653A69F8}"/>
              </a:ext>
            </a:extLst>
          </p:cNvPr>
          <p:cNvGrpSpPr/>
          <p:nvPr/>
        </p:nvGrpSpPr>
        <p:grpSpPr>
          <a:xfrm>
            <a:off x="2362200" y="1477632"/>
            <a:ext cx="6148436" cy="1824062"/>
            <a:chOff x="1317142" y="2235200"/>
            <a:chExt cx="6148436" cy="18240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37AF50-D4F1-4AD4-0E2B-A165A33434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66436" y="3140034"/>
              <a:ext cx="258957" cy="171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A9539E-B8A3-DFCF-F1ED-72AD3FC3E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1476" y="3148616"/>
              <a:ext cx="2948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7BE9-EBFE-5235-0668-F93FC13419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01365" y="3148616"/>
              <a:ext cx="324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3D7635B-4DB2-AD14-6D4C-F8EEC44D20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47857" y="3148616"/>
              <a:ext cx="2922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A799E1-C779-5D6E-E05F-8DD403F71D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65436" y="3113728"/>
              <a:ext cx="2922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47E36B-95F5-3838-FDFD-033B5AED4A7F}"/>
                </a:ext>
              </a:extLst>
            </p:cNvPr>
            <p:cNvGrpSpPr/>
            <p:nvPr/>
          </p:nvGrpSpPr>
          <p:grpSpPr>
            <a:xfrm>
              <a:off x="3709033" y="2235200"/>
              <a:ext cx="604942" cy="1821665"/>
              <a:chOff x="3236893" y="2266950"/>
              <a:chExt cx="582277" cy="182166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EA333E5-46E9-07D2-ED40-C9C9C97FC6C0}"/>
                  </a:ext>
                </a:extLst>
              </p:cNvPr>
              <p:cNvSpPr/>
              <p:nvPr/>
            </p:nvSpPr>
            <p:spPr bwMode="auto">
              <a:xfrm>
                <a:off x="3271482" y="2921464"/>
                <a:ext cx="501929" cy="4831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3DD9DE8-4306-8F66-91DB-A9A91B91D1AE}"/>
                  </a:ext>
                </a:extLst>
              </p:cNvPr>
              <p:cNvCxnSpPr>
                <a:cxnSpLocks/>
                <a:stCxn id="48" idx="0"/>
                <a:endCxn id="51" idx="2"/>
              </p:cNvCxnSpPr>
              <p:nvPr/>
            </p:nvCxnSpPr>
            <p:spPr bwMode="auto">
              <a:xfrm flipV="1">
                <a:off x="3522446" y="2666324"/>
                <a:ext cx="0" cy="2551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BDE6302-79D3-02BA-A222-0C5ACC8C2475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 bwMode="auto">
              <a:xfrm flipV="1">
                <a:off x="3500083" y="3404567"/>
                <a:ext cx="0" cy="26534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24821C-F2F3-9C5C-4E35-40CF6997F566}"/>
                  </a:ext>
                </a:extLst>
              </p:cNvPr>
              <p:cNvSpPr/>
              <p:nvPr/>
            </p:nvSpPr>
            <p:spPr bwMode="auto">
              <a:xfrm>
                <a:off x="3317240" y="2266950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cy-GB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D67BF08-488B-F2D7-71EB-D8D0A83DA82E}"/>
                  </a:ext>
                </a:extLst>
              </p:cNvPr>
              <p:cNvSpPr/>
              <p:nvPr/>
            </p:nvSpPr>
            <p:spPr bwMode="auto">
              <a:xfrm>
                <a:off x="3236893" y="3689241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X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2717A3-45B8-729B-A84D-6999459BBF1A}"/>
                </a:ext>
              </a:extLst>
            </p:cNvPr>
            <p:cNvGrpSpPr/>
            <p:nvPr/>
          </p:nvGrpSpPr>
          <p:grpSpPr>
            <a:xfrm>
              <a:off x="2096526" y="2235200"/>
              <a:ext cx="604942" cy="1821665"/>
              <a:chOff x="3236893" y="2266950"/>
              <a:chExt cx="582277" cy="182166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495719B-D615-A134-E8A8-64478D5E5BEB}"/>
                  </a:ext>
                </a:extLst>
              </p:cNvPr>
              <p:cNvSpPr/>
              <p:nvPr/>
            </p:nvSpPr>
            <p:spPr bwMode="auto">
              <a:xfrm>
                <a:off x="3271482" y="2921464"/>
                <a:ext cx="501929" cy="4831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85E5CC6-9457-02A9-E6B1-7976298D3ECA}"/>
                  </a:ext>
                </a:extLst>
              </p:cNvPr>
              <p:cNvCxnSpPr>
                <a:cxnSpLocks/>
                <a:stCxn id="43" idx="0"/>
                <a:endCxn id="46" idx="2"/>
              </p:cNvCxnSpPr>
              <p:nvPr/>
            </p:nvCxnSpPr>
            <p:spPr bwMode="auto">
              <a:xfrm flipV="1">
                <a:off x="3522446" y="2666324"/>
                <a:ext cx="0" cy="2551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A6F6F5D-59D0-D6AD-736B-4A6FCB01FD59}"/>
                  </a:ext>
                </a:extLst>
              </p:cNvPr>
              <p:cNvCxnSpPr>
                <a:cxnSpLocks/>
                <a:endCxn id="43" idx="4"/>
              </p:cNvCxnSpPr>
              <p:nvPr/>
            </p:nvCxnSpPr>
            <p:spPr bwMode="auto">
              <a:xfrm flipV="1">
                <a:off x="3500083" y="3404567"/>
                <a:ext cx="0" cy="26534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EF4AB8-03E5-4AED-4786-DF2FFE4AA72B}"/>
                  </a:ext>
                </a:extLst>
              </p:cNvPr>
              <p:cNvSpPr/>
              <p:nvPr/>
            </p:nvSpPr>
            <p:spPr bwMode="auto">
              <a:xfrm>
                <a:off x="3317240" y="2266950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cy-GB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C4B9D9-EBA8-B884-440B-85E15D8D916D}"/>
                  </a:ext>
                </a:extLst>
              </p:cNvPr>
              <p:cNvSpPr/>
              <p:nvPr/>
            </p:nvSpPr>
            <p:spPr bwMode="auto">
              <a:xfrm>
                <a:off x="3236893" y="3689241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X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9B2527-CC37-E860-0195-A10DCE7CE412}"/>
                </a:ext>
              </a:extLst>
            </p:cNvPr>
            <p:cNvGrpSpPr/>
            <p:nvPr/>
          </p:nvGrpSpPr>
          <p:grpSpPr>
            <a:xfrm>
              <a:off x="2897870" y="2235200"/>
              <a:ext cx="604942" cy="1821665"/>
              <a:chOff x="3236893" y="2266950"/>
              <a:chExt cx="582277" cy="182166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EEF4E37-AD2C-72D6-BCE8-C29057D0EF1C}"/>
                  </a:ext>
                </a:extLst>
              </p:cNvPr>
              <p:cNvSpPr/>
              <p:nvPr/>
            </p:nvSpPr>
            <p:spPr bwMode="auto">
              <a:xfrm>
                <a:off x="3271482" y="2921464"/>
                <a:ext cx="501929" cy="4831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7B07CB6-4D09-D756-F657-79CFE71F77A0}"/>
                  </a:ext>
                </a:extLst>
              </p:cNvPr>
              <p:cNvCxnSpPr>
                <a:cxnSpLocks/>
                <a:stCxn id="38" idx="0"/>
                <a:endCxn id="41" idx="2"/>
              </p:cNvCxnSpPr>
              <p:nvPr/>
            </p:nvCxnSpPr>
            <p:spPr bwMode="auto">
              <a:xfrm flipV="1">
                <a:off x="3522446" y="2666324"/>
                <a:ext cx="0" cy="2551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356B0E7-E3F6-917F-EF42-5E1CC1A3B924}"/>
                  </a:ext>
                </a:extLst>
              </p:cNvPr>
              <p:cNvCxnSpPr>
                <a:cxnSpLocks/>
                <a:endCxn id="38" idx="4"/>
              </p:cNvCxnSpPr>
              <p:nvPr/>
            </p:nvCxnSpPr>
            <p:spPr bwMode="auto">
              <a:xfrm flipV="1">
                <a:off x="3500083" y="3404567"/>
                <a:ext cx="0" cy="26534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AC33CFD-38EB-234F-25DE-FA33832B6537}"/>
                  </a:ext>
                </a:extLst>
              </p:cNvPr>
              <p:cNvSpPr/>
              <p:nvPr/>
            </p:nvSpPr>
            <p:spPr bwMode="auto">
              <a:xfrm>
                <a:off x="3317240" y="2266950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cy-GB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AAD5603-E684-2966-E589-3963517327F4}"/>
                  </a:ext>
                </a:extLst>
              </p:cNvPr>
              <p:cNvSpPr/>
              <p:nvPr/>
            </p:nvSpPr>
            <p:spPr bwMode="auto">
              <a:xfrm>
                <a:off x="3236893" y="3689241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X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698046-0A17-9720-B637-0583B27860FB}"/>
                </a:ext>
              </a:extLst>
            </p:cNvPr>
            <p:cNvGrpSpPr/>
            <p:nvPr/>
          </p:nvGrpSpPr>
          <p:grpSpPr>
            <a:xfrm>
              <a:off x="4488524" y="2235200"/>
              <a:ext cx="604942" cy="1821665"/>
              <a:chOff x="3236893" y="2266950"/>
              <a:chExt cx="582277" cy="1821665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A9F1380-9486-0712-2847-D6603789417A}"/>
                  </a:ext>
                </a:extLst>
              </p:cNvPr>
              <p:cNvSpPr/>
              <p:nvPr/>
            </p:nvSpPr>
            <p:spPr bwMode="auto">
              <a:xfrm>
                <a:off x="3271482" y="2921464"/>
                <a:ext cx="501929" cy="4831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8294425-A7B4-B11D-A119-33C37BD656E9}"/>
                  </a:ext>
                </a:extLst>
              </p:cNvPr>
              <p:cNvCxnSpPr>
                <a:cxnSpLocks/>
                <a:stCxn id="33" idx="0"/>
                <a:endCxn id="36" idx="2"/>
              </p:cNvCxnSpPr>
              <p:nvPr/>
            </p:nvCxnSpPr>
            <p:spPr bwMode="auto">
              <a:xfrm flipV="1">
                <a:off x="3522446" y="2666324"/>
                <a:ext cx="0" cy="2551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95EDA4E-21E0-2FE6-83BA-A249D5C96A95}"/>
                  </a:ext>
                </a:extLst>
              </p:cNvPr>
              <p:cNvCxnSpPr>
                <a:cxnSpLocks/>
                <a:endCxn id="33" idx="4"/>
              </p:cNvCxnSpPr>
              <p:nvPr/>
            </p:nvCxnSpPr>
            <p:spPr bwMode="auto">
              <a:xfrm flipV="1">
                <a:off x="3500083" y="3404567"/>
                <a:ext cx="0" cy="26534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4BC933-ED3B-F4EE-A41E-960A46D93B8D}"/>
                  </a:ext>
                </a:extLst>
              </p:cNvPr>
              <p:cNvSpPr/>
              <p:nvPr/>
            </p:nvSpPr>
            <p:spPr bwMode="auto">
              <a:xfrm>
                <a:off x="3317240" y="2266950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cy-GB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3E9F7E-1BE8-0BDF-AC8E-A44D80FED374}"/>
                  </a:ext>
                </a:extLst>
              </p:cNvPr>
              <p:cNvSpPr/>
              <p:nvPr/>
            </p:nvSpPr>
            <p:spPr bwMode="auto">
              <a:xfrm>
                <a:off x="3236893" y="3689241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X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D72E35-9F00-59BC-B2DA-972631EE3136}"/>
                </a:ext>
              </a:extLst>
            </p:cNvPr>
            <p:cNvGrpSpPr/>
            <p:nvPr/>
          </p:nvGrpSpPr>
          <p:grpSpPr>
            <a:xfrm>
              <a:off x="6860636" y="2235200"/>
              <a:ext cx="604942" cy="1821665"/>
              <a:chOff x="3236893" y="2266950"/>
              <a:chExt cx="582277" cy="182166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BFBFB2-F70F-FCB5-32EE-08566583D77C}"/>
                  </a:ext>
                </a:extLst>
              </p:cNvPr>
              <p:cNvSpPr/>
              <p:nvPr/>
            </p:nvSpPr>
            <p:spPr bwMode="auto">
              <a:xfrm>
                <a:off x="3259450" y="2921464"/>
                <a:ext cx="501929" cy="4831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&lt;6&gt;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C8521DC-7E1B-68EF-A576-0A3A30BD07AF}"/>
                  </a:ext>
                </a:extLst>
              </p:cNvPr>
              <p:cNvCxnSpPr>
                <a:cxnSpLocks/>
                <a:stCxn id="28" idx="0"/>
                <a:endCxn id="31" idx="2"/>
              </p:cNvCxnSpPr>
              <p:nvPr/>
            </p:nvCxnSpPr>
            <p:spPr bwMode="auto">
              <a:xfrm flipV="1">
                <a:off x="3510414" y="2666324"/>
                <a:ext cx="0" cy="2551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D8262C3-A28B-598D-B7FC-6F3BB860BE06}"/>
                  </a:ext>
                </a:extLst>
              </p:cNvPr>
              <p:cNvCxnSpPr>
                <a:cxnSpLocks/>
                <a:endCxn id="28" idx="4"/>
              </p:cNvCxnSpPr>
              <p:nvPr/>
            </p:nvCxnSpPr>
            <p:spPr bwMode="auto">
              <a:xfrm flipV="1">
                <a:off x="3488051" y="3404567"/>
                <a:ext cx="0" cy="26534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C3F5C1-8FA7-E19E-64EB-96CA68C842CE}"/>
                  </a:ext>
                </a:extLst>
              </p:cNvPr>
              <p:cNvSpPr/>
              <p:nvPr/>
            </p:nvSpPr>
            <p:spPr bwMode="auto">
              <a:xfrm>
                <a:off x="3317240" y="2266950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cy-GB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&lt;1000&gt;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1959-F3FC-73F5-9877-6521F99F7DC0}"/>
                  </a:ext>
                </a:extLst>
              </p:cNvPr>
              <p:cNvSpPr/>
              <p:nvPr/>
            </p:nvSpPr>
            <p:spPr bwMode="auto">
              <a:xfrm>
                <a:off x="3236893" y="3689241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X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&lt;1000&gt;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F0F0EA-EA40-3381-B228-901EC855D4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39407" y="3139848"/>
              <a:ext cx="292258" cy="175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F2D37D-C87E-E968-70BE-D72F336948A8}"/>
                </a:ext>
              </a:extLst>
            </p:cNvPr>
            <p:cNvSpPr/>
            <p:nvPr/>
          </p:nvSpPr>
          <p:spPr bwMode="auto">
            <a:xfrm>
              <a:off x="1317142" y="2920022"/>
              <a:ext cx="521468" cy="39937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&lt;0&gt;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833095-044C-170F-0902-947144803B42}"/>
                </a:ext>
              </a:extLst>
            </p:cNvPr>
            <p:cNvGrpSpPr/>
            <p:nvPr/>
          </p:nvGrpSpPr>
          <p:grpSpPr>
            <a:xfrm>
              <a:off x="6026214" y="2237597"/>
              <a:ext cx="557402" cy="1821665"/>
              <a:chOff x="3236893" y="2266950"/>
              <a:chExt cx="536518" cy="182166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81EFBA4-CE17-02D6-B8DA-2C740B8C5ECE}"/>
                  </a:ext>
                </a:extLst>
              </p:cNvPr>
              <p:cNvSpPr/>
              <p:nvPr/>
            </p:nvSpPr>
            <p:spPr bwMode="auto">
              <a:xfrm>
                <a:off x="3271482" y="2921464"/>
                <a:ext cx="501929" cy="4831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04D3912-CE06-F603-05F9-9F15D83133D7}"/>
                  </a:ext>
                </a:extLst>
              </p:cNvPr>
              <p:cNvCxnSpPr>
                <a:cxnSpLocks/>
                <a:stCxn id="23" idx="0"/>
                <a:endCxn id="26" idx="2"/>
              </p:cNvCxnSpPr>
              <p:nvPr/>
            </p:nvCxnSpPr>
            <p:spPr bwMode="auto">
              <a:xfrm flipH="1" flipV="1">
                <a:off x="3511474" y="2666324"/>
                <a:ext cx="0" cy="2551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F9E77CC-99CD-E699-0B1D-3761AE38FE10}"/>
                  </a:ext>
                </a:extLst>
              </p:cNvPr>
              <p:cNvCxnSpPr>
                <a:cxnSpLocks/>
                <a:endCxn id="23" idx="4"/>
              </p:cNvCxnSpPr>
              <p:nvPr/>
            </p:nvCxnSpPr>
            <p:spPr bwMode="auto">
              <a:xfrm flipV="1">
                <a:off x="3500083" y="3404567"/>
                <a:ext cx="0" cy="26534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88AEFDF-CB6A-F8F0-143D-569BEDEEE71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cy-GB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&lt;999&gt;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EA1DDD2-B21C-C0FB-0588-0307B950CEE3}"/>
                  </a:ext>
                </a:extLst>
              </p:cNvPr>
              <p:cNvSpPr/>
              <p:nvPr/>
            </p:nvSpPr>
            <p:spPr bwMode="auto">
              <a:xfrm>
                <a:off x="3236893" y="3689241"/>
                <a:ext cx="501930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X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&lt;999&gt;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48C21CC-EE99-2726-DB9E-F83DD76AD8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1200" y="3142628"/>
              <a:ext cx="2922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C85F982-4C27-FA6B-C559-7483464C7758}"/>
                </a:ext>
              </a:extLst>
            </p:cNvPr>
            <p:cNvSpPr txBox="1"/>
            <p:nvPr/>
          </p:nvSpPr>
          <p:spPr>
            <a:xfrm>
              <a:off x="5369192" y="2880218"/>
              <a:ext cx="3432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…</a:t>
              </a:r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7F96B67-3188-686F-B762-CF54941C46B5}"/>
              </a:ext>
            </a:extLst>
          </p:cNvPr>
          <p:cNvGrpSpPr/>
          <p:nvPr/>
        </p:nvGrpSpPr>
        <p:grpSpPr>
          <a:xfrm>
            <a:off x="2550330" y="3357534"/>
            <a:ext cx="2952144" cy="782738"/>
            <a:chOff x="2425013" y="3770025"/>
            <a:chExt cx="2952144" cy="7827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DA8FBD-4333-A8E4-26FB-6A8013B345C8}"/>
                </a:ext>
              </a:extLst>
            </p:cNvPr>
            <p:cNvSpPr txBox="1"/>
            <p:nvPr/>
          </p:nvSpPr>
          <p:spPr>
            <a:xfrm>
              <a:off x="2425013" y="3770025"/>
              <a:ext cx="27565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ttt_h_</a:t>
              </a:r>
              <a:r>
                <a:rPr lang="en-US" dirty="0" err="1"/>
                <a:t>eee</a:t>
              </a:r>
              <a:r>
                <a:rPr lang="en-US" dirty="0"/>
                <a:t>___‿___</a:t>
              </a:r>
              <a:r>
                <a:rPr lang="en-US" dirty="0" err="1"/>
                <a:t>qqq</a:t>
              </a:r>
              <a:r>
                <a:rPr lang="en-US" dirty="0"/>
                <a:t>__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811CE6-9A84-B304-304B-B5215BC95A7D}"/>
                </a:ext>
              </a:extLst>
            </p:cNvPr>
            <p:cNvSpPr txBox="1"/>
            <p:nvPr/>
          </p:nvSpPr>
          <p:spPr>
            <a:xfrm>
              <a:off x="3611369" y="4183431"/>
              <a:ext cx="9606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1CBB6FC-E856-5ED0-8039-6AB57F89CED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7842" y="4116822"/>
              <a:ext cx="14242" cy="2320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604A25-D269-AB84-88C8-114D73AC1BAE}"/>
                </a:ext>
              </a:extLst>
            </p:cNvPr>
            <p:cNvSpPr txBox="1"/>
            <p:nvPr/>
          </p:nvSpPr>
          <p:spPr>
            <a:xfrm>
              <a:off x="4564283" y="4162359"/>
              <a:ext cx="8128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blank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E360E8-3D04-1D61-DCBB-7F84E34FC9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20755" y="4095750"/>
              <a:ext cx="14242" cy="2320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30309B02-C520-FA01-E8DD-CA97DDC7920F}"/>
              </a:ext>
            </a:extLst>
          </p:cNvPr>
          <p:cNvSpPr/>
          <p:nvPr/>
        </p:nvSpPr>
        <p:spPr bwMode="auto">
          <a:xfrm>
            <a:off x="284697" y="4140788"/>
            <a:ext cx="2646832" cy="39937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Rule: collapse repeating characters not separated by “blank”</a:t>
            </a:r>
            <a:endParaRPr kumimoji="0" lang="en-US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F52CB118-95F2-3C95-30C5-AAED7BC71A98}"/>
              </a:ext>
            </a:extLst>
          </p:cNvPr>
          <p:cNvSpPr/>
          <p:nvPr/>
        </p:nvSpPr>
        <p:spPr bwMode="auto">
          <a:xfrm rot="16200000">
            <a:off x="1365545" y="576776"/>
            <a:ext cx="255140" cy="2601633"/>
          </a:xfrm>
          <a:prstGeom prst="leftBrace">
            <a:avLst>
              <a:gd name="adj1" fmla="val 64200"/>
              <a:gd name="adj2" fmla="val 50000"/>
            </a:avLst>
          </a:prstGeom>
          <a:ln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02D61A4-6116-6E3E-4A73-0BDBB806B045}"/>
              </a:ext>
            </a:extLst>
          </p:cNvPr>
          <p:cNvSpPr/>
          <p:nvPr/>
        </p:nvSpPr>
        <p:spPr bwMode="auto">
          <a:xfrm>
            <a:off x="1479765" y="2127738"/>
            <a:ext cx="964497" cy="1446921"/>
          </a:xfrm>
          <a:custGeom>
            <a:avLst/>
            <a:gdLst>
              <a:gd name="connsiteX0" fmla="*/ 23720 w 964497"/>
              <a:gd name="connsiteY0" fmla="*/ 0 h 1446921"/>
              <a:gd name="connsiteX1" fmla="*/ 58889 w 964497"/>
              <a:gd name="connsiteY1" fmla="*/ 1222131 h 1446921"/>
              <a:gd name="connsiteX2" fmla="*/ 533673 w 964497"/>
              <a:gd name="connsiteY2" fmla="*/ 1424354 h 1446921"/>
              <a:gd name="connsiteX3" fmla="*/ 964497 w 964497"/>
              <a:gd name="connsiteY3" fmla="*/ 1433147 h 144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497" h="1446921">
                <a:moveTo>
                  <a:pt x="23720" y="0"/>
                </a:moveTo>
                <a:cubicBezTo>
                  <a:pt x="-1192" y="492369"/>
                  <a:pt x="-26103" y="984739"/>
                  <a:pt x="58889" y="1222131"/>
                </a:cubicBezTo>
                <a:cubicBezTo>
                  <a:pt x="143881" y="1459523"/>
                  <a:pt x="382738" y="1389185"/>
                  <a:pt x="533673" y="1424354"/>
                </a:cubicBezTo>
                <a:cubicBezTo>
                  <a:pt x="684608" y="1459523"/>
                  <a:pt x="824552" y="1446335"/>
                  <a:pt x="964497" y="143314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9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445373" cy="490538"/>
          </a:xfrm>
        </p:spPr>
        <p:txBody>
          <a:bodyPr/>
          <a:lstStyle/>
          <a:p>
            <a:r>
              <a:rPr lang="en-US" dirty="0"/>
              <a:t>The Problem of Bias in Word Embeddings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EACDF-8479-1199-2CC9-29430307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embedding can reflect gender, ethnicity, age, and other biases of the text used to train the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biases have been recognized in word embeddings</a:t>
            </a:r>
          </a:p>
          <a:p>
            <a:r>
              <a:rPr lang="en-US" dirty="0"/>
              <a:t>For example, a disproportionate association of women with family than career and stereotyped association of certain professions with women.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Typical biases (she – he):</a:t>
            </a:r>
          </a:p>
          <a:p>
            <a:r>
              <a:rPr lang="en-US" dirty="0"/>
              <a:t>sewing (woman) - carpentry (man) </a:t>
            </a:r>
          </a:p>
          <a:p>
            <a:r>
              <a:rPr lang="en-US" dirty="0"/>
              <a:t>nurse (woman) – doctor (man)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456429" y="2191942"/>
            <a:ext cx="454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6693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445373" cy="490538"/>
          </a:xfrm>
        </p:spPr>
        <p:txBody>
          <a:bodyPr/>
          <a:lstStyle/>
          <a:p>
            <a:r>
              <a:rPr lang="en-US" dirty="0"/>
              <a:t>Debiasing Word Embeddings		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5350"/>
            <a:ext cx="8229600" cy="2692629"/>
          </a:xfrm>
        </p:spPr>
        <p:txBody>
          <a:bodyPr/>
          <a:lstStyle/>
          <a:p>
            <a:r>
              <a:rPr lang="en-US" dirty="0"/>
              <a:t>A methodology of debiasing word embeddings allows us to identify a direction within the embedding that represents gender</a:t>
            </a:r>
          </a:p>
          <a:p>
            <a:pPr lvl="1"/>
            <a:r>
              <a:rPr lang="en-US" dirty="0"/>
              <a:t>to neutralize the bias within gender neutral words and </a:t>
            </a:r>
          </a:p>
          <a:p>
            <a:pPr lvl="1"/>
            <a:r>
              <a:rPr lang="en-US" dirty="0"/>
              <a:t>to equalize those gender specific word pairs.</a:t>
            </a:r>
          </a:p>
          <a:p>
            <a:endParaRPr lang="en-US" dirty="0"/>
          </a:p>
          <a:p>
            <a:r>
              <a:rPr lang="en-US" dirty="0"/>
              <a:t>Debiasing can be performed by adding a neutralizing vector to the word embedding space mapping.</a:t>
            </a:r>
          </a:p>
          <a:p>
            <a:r>
              <a:rPr lang="en-US" dirty="0"/>
              <a:t>We reduce bias in the embedding by adding a regularization term to the objective function that penalizes cosine similarity to the gender direction “g”. </a:t>
            </a:r>
          </a:p>
          <a:p>
            <a:pPr lvl="1"/>
            <a:r>
              <a:rPr lang="en-US" dirty="0"/>
              <a:t>Note that we will only do this for occupation words in the context of our gender pairs.</a:t>
            </a:r>
          </a:p>
        </p:txBody>
      </p:sp>
    </p:spTree>
    <p:extLst>
      <p:ext uri="{BB962C8B-B14F-4D97-AF65-F5344CB8AC3E}">
        <p14:creationId xmlns:p14="http://schemas.microsoft.com/office/powerpoint/2010/main" val="336195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97773" cy="490538"/>
          </a:xfrm>
        </p:spPr>
        <p:txBody>
          <a:bodyPr/>
          <a:lstStyle/>
          <a:p>
            <a:r>
              <a:rPr lang="en-US" dirty="0"/>
              <a:t>Debiasing Word Embeddings		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2473-43F1-4777-259F-1B220164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6" y="1001858"/>
            <a:ext cx="3984625" cy="3456385"/>
          </a:xfrm>
        </p:spPr>
        <p:txBody>
          <a:bodyPr/>
          <a:lstStyle/>
          <a:p>
            <a:pPr marL="284163" indent="-28416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Identify bias direction: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dirty="0"/>
              <a:t>       </a:t>
            </a:r>
            <a:r>
              <a:rPr lang="en-US" dirty="0" err="1"/>
              <a:t>e</a:t>
            </a:r>
            <a:r>
              <a:rPr lang="en-US" baseline="-25000" dirty="0" err="1"/>
              <a:t>he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aseline="-25000" dirty="0" err="1"/>
              <a:t>she</a:t>
            </a:r>
            <a:r>
              <a:rPr lang="en-US" dirty="0"/>
              <a:t>  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dirty="0"/>
              <a:t>       </a:t>
            </a:r>
            <a:r>
              <a:rPr lang="en-US" dirty="0" err="1"/>
              <a:t>e</a:t>
            </a:r>
            <a:r>
              <a:rPr lang="en-US" baseline="-25000" dirty="0" err="1"/>
              <a:t>male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aseline="-25000" dirty="0" err="1"/>
              <a:t>she</a:t>
            </a:r>
            <a:r>
              <a:rPr lang="en-US" dirty="0"/>
              <a:t> 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dirty="0"/>
          </a:p>
          <a:p>
            <a:pPr marL="346075" indent="-346075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Neutralize:</a:t>
            </a:r>
          </a:p>
          <a:p>
            <a:pPr marL="346075" indent="0">
              <a:buClr>
                <a:schemeClr val="tx1"/>
              </a:buClr>
              <a:buSzPct val="100000"/>
              <a:buNone/>
            </a:pPr>
            <a:r>
              <a:rPr lang="en-US" dirty="0"/>
              <a:t>For every word that is not definitional, project to get rid of bias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2"/>
            </a:pPr>
            <a:endParaRPr lang="en-US" dirty="0"/>
          </a:p>
          <a:p>
            <a:pPr marL="346075" indent="-346075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dirty="0"/>
              <a:t>Equalize pairs: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dirty="0"/>
              <a:t>     grandfather – grandmother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dirty="0"/>
              <a:t>     boy - girl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ACF326-62EA-874E-2156-D4922B3BC2B0}"/>
              </a:ext>
            </a:extLst>
          </p:cNvPr>
          <p:cNvSpPr txBox="1"/>
          <p:nvPr/>
        </p:nvSpPr>
        <p:spPr>
          <a:xfrm>
            <a:off x="2595479" y="1468033"/>
            <a:ext cx="109471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average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3241A3E-C804-2A94-ADC1-2B76DF26AACE}"/>
              </a:ext>
            </a:extLst>
          </p:cNvPr>
          <p:cNvGrpSpPr/>
          <p:nvPr/>
        </p:nvGrpSpPr>
        <p:grpSpPr>
          <a:xfrm>
            <a:off x="4572001" y="1020211"/>
            <a:ext cx="4431692" cy="3612603"/>
            <a:chOff x="3545993" y="761113"/>
            <a:chExt cx="4431692" cy="36126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B5A65-6438-C54D-0B61-EBF6BBF65240}"/>
                </a:ext>
              </a:extLst>
            </p:cNvPr>
            <p:cNvSpPr txBox="1"/>
            <p:nvPr/>
          </p:nvSpPr>
          <p:spPr>
            <a:xfrm>
              <a:off x="4231793" y="761113"/>
              <a:ext cx="2081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Unbiased direction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657DFD-DFDC-7F50-F179-BB01385A1921}"/>
                </a:ext>
              </a:extLst>
            </p:cNvPr>
            <p:cNvSpPr txBox="1"/>
            <p:nvPr/>
          </p:nvSpPr>
          <p:spPr>
            <a:xfrm>
              <a:off x="6184440" y="2109333"/>
              <a:ext cx="17932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(gender)</a:t>
              </a:r>
            </a:p>
            <a:p>
              <a:r>
                <a:rPr lang="en-US" dirty="0"/>
                <a:t>Biased direction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D3DE77C-E497-1C4C-5BB2-AC684F720272}"/>
                </a:ext>
              </a:extLst>
            </p:cNvPr>
            <p:cNvGrpSpPr/>
            <p:nvPr/>
          </p:nvGrpSpPr>
          <p:grpSpPr>
            <a:xfrm>
              <a:off x="4109166" y="1447146"/>
              <a:ext cx="1097662" cy="338954"/>
              <a:chOff x="5713892" y="1247798"/>
              <a:chExt cx="1097662" cy="34563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1D74AD8-81FA-07B6-DF25-4B5091D2CBDE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7DB63B-59C8-3171-060E-0F74E7F641F2}"/>
                  </a:ext>
                </a:extLst>
              </p:cNvPr>
              <p:cNvSpPr txBox="1"/>
              <p:nvPr/>
            </p:nvSpPr>
            <p:spPr>
              <a:xfrm>
                <a:off x="5713892" y="1247798"/>
                <a:ext cx="1097662" cy="28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babysitter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F37C3C2-6584-7D51-742B-B76FDFFC3EE6}"/>
                </a:ext>
              </a:extLst>
            </p:cNvPr>
            <p:cNvCxnSpPr/>
            <p:nvPr/>
          </p:nvCxnSpPr>
          <p:spPr bwMode="auto">
            <a:xfrm>
              <a:off x="5638800" y="1163727"/>
              <a:ext cx="0" cy="32099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A78AD37-F1CF-759D-A029-B81E68EC0D3D}"/>
                </a:ext>
              </a:extLst>
            </p:cNvPr>
            <p:cNvCxnSpPr/>
            <p:nvPr/>
          </p:nvCxnSpPr>
          <p:spPr bwMode="auto">
            <a:xfrm rot="5400000">
              <a:off x="5646049" y="1136355"/>
              <a:ext cx="0" cy="32099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C591D5E-0027-B147-BF7B-372195556F23}"/>
                </a:ext>
              </a:extLst>
            </p:cNvPr>
            <p:cNvGrpSpPr/>
            <p:nvPr/>
          </p:nvGrpSpPr>
          <p:grpSpPr>
            <a:xfrm>
              <a:off x="5994056" y="1123714"/>
              <a:ext cx="751141" cy="337951"/>
              <a:chOff x="6464724" y="1248821"/>
              <a:chExt cx="751141" cy="34461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37374A8-93AF-00E9-3E42-28F501BA4DAA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21E9018-C387-6CF2-6DFD-D09214004F20}"/>
                  </a:ext>
                </a:extLst>
              </p:cNvPr>
              <p:cNvSpPr txBox="1"/>
              <p:nvPr/>
            </p:nvSpPr>
            <p:spPr>
              <a:xfrm>
                <a:off x="6464724" y="1248821"/>
                <a:ext cx="751141" cy="28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doctor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ECBC8E-DDDD-EBE6-F585-9CB9900812EC}"/>
                </a:ext>
              </a:extLst>
            </p:cNvPr>
            <p:cNvGrpSpPr/>
            <p:nvPr/>
          </p:nvGrpSpPr>
          <p:grpSpPr>
            <a:xfrm>
              <a:off x="3545993" y="3082392"/>
              <a:ext cx="1454766" cy="290500"/>
              <a:chOff x="5397377" y="1539720"/>
              <a:chExt cx="1454766" cy="29622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D83DBC8-1C7F-5823-90FC-0C6CD4E9790C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52BE398-1D99-8FFA-1DC9-C3772EF6E91B}"/>
                  </a:ext>
                </a:extLst>
              </p:cNvPr>
              <p:cNvSpPr txBox="1"/>
              <p:nvPr/>
            </p:nvSpPr>
            <p:spPr>
              <a:xfrm>
                <a:off x="5397377" y="1553488"/>
                <a:ext cx="1454766" cy="28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grandmother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EBE3E5F-4771-DD26-1D03-2C9892C78BC6}"/>
                </a:ext>
              </a:extLst>
            </p:cNvPr>
            <p:cNvGrpSpPr/>
            <p:nvPr/>
          </p:nvGrpSpPr>
          <p:grpSpPr>
            <a:xfrm>
              <a:off x="6316648" y="3064656"/>
              <a:ext cx="1344144" cy="276999"/>
              <a:chOff x="6527561" y="1539720"/>
              <a:chExt cx="1344144" cy="28246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6425993-5089-2C36-BC22-35CAECBE5620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6889921-D150-C84F-DA6D-F3E5DB186071}"/>
                  </a:ext>
                </a:extLst>
              </p:cNvPr>
              <p:cNvSpPr txBox="1"/>
              <p:nvPr/>
            </p:nvSpPr>
            <p:spPr>
              <a:xfrm>
                <a:off x="6527561" y="1539720"/>
                <a:ext cx="1344144" cy="282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grandfather</a:t>
                </a: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6BDFE94-DD2F-999B-2235-C4FB204CF3A3}"/>
                </a:ext>
              </a:extLst>
            </p:cNvPr>
            <p:cNvCxnSpPr/>
            <p:nvPr/>
          </p:nvCxnSpPr>
          <p:spPr bwMode="auto">
            <a:xfrm flipV="1">
              <a:off x="5066093" y="1769476"/>
              <a:ext cx="5727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B226397-03DF-5282-606E-95723D57CE9C}"/>
                </a:ext>
              </a:extLst>
            </p:cNvPr>
            <p:cNvCxnSpPr/>
            <p:nvPr/>
          </p:nvCxnSpPr>
          <p:spPr bwMode="auto">
            <a:xfrm flipH="1">
              <a:off x="5638800" y="1435327"/>
              <a:ext cx="4340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8B118E3-958D-C1BB-D92A-96B60EB7A047}"/>
                </a:ext>
              </a:extLst>
            </p:cNvPr>
            <p:cNvGrpSpPr/>
            <p:nvPr/>
          </p:nvGrpSpPr>
          <p:grpSpPr>
            <a:xfrm>
              <a:off x="4337634" y="3459659"/>
              <a:ext cx="457328" cy="276999"/>
              <a:chOff x="6169670" y="1481381"/>
              <a:chExt cx="457328" cy="28246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1094642-7D21-346D-6DA7-A583E8273DE3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AF85468-E9D5-7122-9AAB-F8B6308EF0CD}"/>
                  </a:ext>
                </a:extLst>
              </p:cNvPr>
              <p:cNvSpPr txBox="1"/>
              <p:nvPr/>
            </p:nvSpPr>
            <p:spPr>
              <a:xfrm>
                <a:off x="6169670" y="1481381"/>
                <a:ext cx="380561" cy="282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girl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8CB9FFE-4823-4367-CB76-2F6A149CD820}"/>
                </a:ext>
              </a:extLst>
            </p:cNvPr>
            <p:cNvGrpSpPr/>
            <p:nvPr/>
          </p:nvGrpSpPr>
          <p:grpSpPr>
            <a:xfrm>
              <a:off x="6208165" y="3317735"/>
              <a:ext cx="573899" cy="276999"/>
              <a:chOff x="6573818" y="1373742"/>
              <a:chExt cx="573899" cy="28246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BD4CCD2-FD9B-DC52-236D-CFF797B30C83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C8298CE-18D7-CC16-9106-C6DB3195AA16}"/>
                  </a:ext>
                </a:extLst>
              </p:cNvPr>
              <p:cNvSpPr txBox="1"/>
              <p:nvPr/>
            </p:nvSpPr>
            <p:spPr>
              <a:xfrm>
                <a:off x="6685773" y="1373742"/>
                <a:ext cx="461944" cy="282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boy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04231DC-1A62-BE8C-7184-71C75340BBA5}"/>
                </a:ext>
              </a:extLst>
            </p:cNvPr>
            <p:cNvGrpSpPr/>
            <p:nvPr/>
          </p:nvGrpSpPr>
          <p:grpSpPr>
            <a:xfrm>
              <a:off x="4277432" y="3788575"/>
              <a:ext cx="517529" cy="276999"/>
              <a:chOff x="6109469" y="1393155"/>
              <a:chExt cx="517529" cy="28246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68818D9-90B0-562A-6ED9-9D23956E65CE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0237024-E54E-A43B-097C-6F5CF219A38E}"/>
                  </a:ext>
                </a:extLst>
              </p:cNvPr>
              <p:cNvSpPr txBox="1"/>
              <p:nvPr/>
            </p:nvSpPr>
            <p:spPr>
              <a:xfrm>
                <a:off x="6109469" y="1393155"/>
                <a:ext cx="458451" cy="282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she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601DD25-B6A8-71AC-35E3-49B0536392FC}"/>
                </a:ext>
              </a:extLst>
            </p:cNvPr>
            <p:cNvGrpSpPr/>
            <p:nvPr/>
          </p:nvGrpSpPr>
          <p:grpSpPr>
            <a:xfrm>
              <a:off x="6131260" y="3664199"/>
              <a:ext cx="416046" cy="276999"/>
              <a:chOff x="6573818" y="1385090"/>
              <a:chExt cx="416046" cy="282459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5EEDBC0-1D69-2BE9-8D1D-2EDCEC77A652}"/>
                  </a:ext>
                </a:extLst>
              </p:cNvPr>
              <p:cNvSpPr/>
              <p:nvPr/>
            </p:nvSpPr>
            <p:spPr bwMode="auto">
              <a:xfrm>
                <a:off x="6573818" y="1539720"/>
                <a:ext cx="53180" cy="5371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199AEE7-783B-43C8-FDE3-CFBDF41BE8EF}"/>
                  </a:ext>
                </a:extLst>
              </p:cNvPr>
              <p:cNvSpPr txBox="1"/>
              <p:nvPr/>
            </p:nvSpPr>
            <p:spPr>
              <a:xfrm>
                <a:off x="6670748" y="1385090"/>
                <a:ext cx="319116" cy="28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he</a:t>
                </a:r>
              </a:p>
            </p:txBody>
          </p: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5CFAB4-4EAD-641F-70CA-4CE00763B832}"/>
                </a:ext>
              </a:extLst>
            </p:cNvPr>
            <p:cNvCxnSpPr/>
            <p:nvPr/>
          </p:nvCxnSpPr>
          <p:spPr bwMode="auto">
            <a:xfrm>
              <a:off x="4820661" y="3543213"/>
              <a:ext cx="8181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EE9FDDD-CDCD-AA31-7C42-2EA57AC57C61}"/>
                </a:ext>
              </a:extLst>
            </p:cNvPr>
            <p:cNvCxnSpPr/>
            <p:nvPr/>
          </p:nvCxnSpPr>
          <p:spPr bwMode="auto">
            <a:xfrm flipV="1">
              <a:off x="4827759" y="3109103"/>
              <a:ext cx="7772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435FD1D-2578-3CDA-6A4F-CCE8E02A3F53}"/>
                </a:ext>
              </a:extLst>
            </p:cNvPr>
            <p:cNvCxnSpPr/>
            <p:nvPr/>
          </p:nvCxnSpPr>
          <p:spPr bwMode="auto">
            <a:xfrm flipV="1">
              <a:off x="4820661" y="3967712"/>
              <a:ext cx="8253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DB38710-591A-09BB-8D33-965E43AC568D}"/>
                </a:ext>
              </a:extLst>
            </p:cNvPr>
            <p:cNvCxnSpPr>
              <a:endCxn id="126" idx="6"/>
            </p:cNvCxnSpPr>
            <p:nvPr/>
          </p:nvCxnSpPr>
          <p:spPr bwMode="auto">
            <a:xfrm flipH="1">
              <a:off x="4794962" y="1743139"/>
              <a:ext cx="866577" cy="18000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688A164-5AF9-B4F9-F6B0-660FE46522E4}"/>
                </a:ext>
              </a:extLst>
            </p:cNvPr>
            <p:cNvCxnSpPr/>
            <p:nvPr/>
          </p:nvCxnSpPr>
          <p:spPr bwMode="auto">
            <a:xfrm flipH="1">
              <a:off x="5646049" y="3094368"/>
              <a:ext cx="72728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1D42735-B992-4825-92E7-707E68599288}"/>
                </a:ext>
              </a:extLst>
            </p:cNvPr>
            <p:cNvCxnSpPr>
              <a:endCxn id="132" idx="6"/>
            </p:cNvCxnSpPr>
            <p:nvPr/>
          </p:nvCxnSpPr>
          <p:spPr bwMode="auto">
            <a:xfrm flipH="1">
              <a:off x="4794961" y="1780348"/>
              <a:ext cx="859330" cy="21783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DA343FA-C163-CA2D-2881-9D732CB41D3B}"/>
                </a:ext>
              </a:extLst>
            </p:cNvPr>
            <p:cNvCxnSpPr/>
            <p:nvPr/>
          </p:nvCxnSpPr>
          <p:spPr bwMode="auto">
            <a:xfrm flipH="1">
              <a:off x="5646049" y="3506844"/>
              <a:ext cx="5621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E087746-A961-20F3-21A9-4FFA00AA064A}"/>
                </a:ext>
              </a:extLst>
            </p:cNvPr>
            <p:cNvCxnSpPr/>
            <p:nvPr/>
          </p:nvCxnSpPr>
          <p:spPr bwMode="auto">
            <a:xfrm flipH="1">
              <a:off x="4791420" y="1784153"/>
              <a:ext cx="847380" cy="12982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72EEBE5-7181-7D0A-1C0F-1DE7C43A50EE}"/>
                </a:ext>
              </a:extLst>
            </p:cNvPr>
            <p:cNvCxnSpPr/>
            <p:nvPr/>
          </p:nvCxnSpPr>
          <p:spPr bwMode="auto">
            <a:xfrm flipH="1">
              <a:off x="5638800" y="3842175"/>
              <a:ext cx="4643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FAE4764-416A-92E4-59F2-4484CC7321A4}"/>
                </a:ext>
              </a:extLst>
            </p:cNvPr>
            <p:cNvCxnSpPr>
              <a:endCxn id="129" idx="6"/>
            </p:cNvCxnSpPr>
            <p:nvPr/>
          </p:nvCxnSpPr>
          <p:spPr bwMode="auto">
            <a:xfrm>
              <a:off x="5653247" y="1758130"/>
              <a:ext cx="608098" cy="17487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961096D2-B898-1B32-CE65-3B67FCFEF719}"/>
                </a:ext>
              </a:extLst>
            </p:cNvPr>
            <p:cNvCxnSpPr>
              <a:endCxn id="135" idx="4"/>
            </p:cNvCxnSpPr>
            <p:nvPr/>
          </p:nvCxnSpPr>
          <p:spPr bwMode="auto">
            <a:xfrm>
              <a:off x="5653246" y="1777233"/>
              <a:ext cx="504604" cy="20912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07289E3-1D4F-9630-3A90-6B099CDA338A}"/>
                </a:ext>
              </a:extLst>
            </p:cNvPr>
            <p:cNvCxnSpPr/>
            <p:nvPr/>
          </p:nvCxnSpPr>
          <p:spPr bwMode="auto">
            <a:xfrm>
              <a:off x="5649705" y="1781038"/>
              <a:ext cx="738043" cy="12903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5" name="Right Brace 174">
            <a:extLst>
              <a:ext uri="{FF2B5EF4-FFF2-40B4-BE49-F238E27FC236}">
                <a16:creationId xmlns:a16="http://schemas.microsoft.com/office/drawing/2014/main" id="{30AE320B-F69B-B905-A95F-CB792DFFAA9C}"/>
              </a:ext>
            </a:extLst>
          </p:cNvPr>
          <p:cNvSpPr/>
          <p:nvPr/>
        </p:nvSpPr>
        <p:spPr bwMode="auto">
          <a:xfrm>
            <a:off x="2362200" y="1422826"/>
            <a:ext cx="169424" cy="569698"/>
          </a:xfrm>
          <a:prstGeom prst="rightBrace">
            <a:avLst>
              <a:gd name="adj1" fmla="val 172710"/>
              <a:gd name="adj2" fmla="val 50000"/>
            </a:avLst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7AD8E55A-D349-7099-C4DB-95D2A1EBD490}"/>
              </a:ext>
            </a:extLst>
          </p:cNvPr>
          <p:cNvSpPr/>
          <p:nvPr/>
        </p:nvSpPr>
        <p:spPr bwMode="auto">
          <a:xfrm>
            <a:off x="4002587" y="4138739"/>
            <a:ext cx="169424" cy="569698"/>
          </a:xfrm>
          <a:prstGeom prst="rightBrace">
            <a:avLst>
              <a:gd name="adj1" fmla="val 172710"/>
              <a:gd name="adj2" fmla="val 50000"/>
            </a:avLst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37936" y="1140588"/>
            <a:ext cx="6606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Sequence-to-Sequence Models</a:t>
            </a:r>
          </a:p>
          <a:p>
            <a:r>
              <a:rPr lang="en-US" sz="3600" dirty="0">
                <a:solidFill>
                  <a:srgbClr val="333399"/>
                </a:solidFill>
              </a:rPr>
              <a:t>- Language Model</a:t>
            </a:r>
          </a:p>
          <a:p>
            <a:r>
              <a:rPr lang="en-US" sz="3600" dirty="0">
                <a:solidFill>
                  <a:srgbClr val="333399"/>
                </a:solidFill>
              </a:rPr>
              <a:t>- Machine Translation</a:t>
            </a:r>
          </a:p>
          <a:p>
            <a:r>
              <a:rPr lang="en-US" sz="3600" dirty="0">
                <a:solidFill>
                  <a:srgbClr val="333399"/>
                </a:solidFill>
              </a:rPr>
              <a:t>- Beam Search</a:t>
            </a:r>
          </a:p>
          <a:p>
            <a:r>
              <a:rPr lang="en-US" sz="3600" dirty="0">
                <a:solidFill>
                  <a:srgbClr val="333399"/>
                </a:solidFill>
              </a:rPr>
              <a:t>- BLUE Score</a:t>
            </a:r>
          </a:p>
        </p:txBody>
      </p:sp>
    </p:spTree>
    <p:extLst>
      <p:ext uri="{BB962C8B-B14F-4D97-AF65-F5344CB8AC3E}">
        <p14:creationId xmlns:p14="http://schemas.microsoft.com/office/powerpoint/2010/main" val="21719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99"/>
                </a:solidFill>
              </a:rPr>
              <a:t>Image Captioning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8DBCE3-7AF8-5F26-A79C-4B9FA696613C}"/>
              </a:ext>
            </a:extLst>
          </p:cNvPr>
          <p:cNvGrpSpPr/>
          <p:nvPr/>
        </p:nvGrpSpPr>
        <p:grpSpPr>
          <a:xfrm>
            <a:off x="890729" y="1399281"/>
            <a:ext cx="7728669" cy="1786793"/>
            <a:chOff x="84499" y="2033227"/>
            <a:chExt cx="7728669" cy="17867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130E21-6FEB-5E80-4EA4-845A964F97DA}"/>
                </a:ext>
              </a:extLst>
            </p:cNvPr>
            <p:cNvGrpSpPr/>
            <p:nvPr/>
          </p:nvGrpSpPr>
          <p:grpSpPr>
            <a:xfrm>
              <a:off x="1512205" y="2173748"/>
              <a:ext cx="827254" cy="1255304"/>
              <a:chOff x="2309134" y="976167"/>
              <a:chExt cx="1182318" cy="1643921"/>
            </a:xfrm>
          </p:grpSpPr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C9AA8DC3-84AF-9991-DF31-5CF8785F784D}"/>
                  </a:ext>
                </a:extLst>
              </p:cNvPr>
              <p:cNvSpPr/>
              <p:nvPr/>
            </p:nvSpPr>
            <p:spPr bwMode="auto">
              <a:xfrm>
                <a:off x="2397875" y="1538872"/>
                <a:ext cx="915335" cy="811232"/>
              </a:xfrm>
              <a:prstGeom prst="cube">
                <a:avLst>
                  <a:gd name="adj" fmla="val 3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662ED15-0C70-3D52-3E2E-7549CA04CDA7}"/>
                  </a:ext>
                </a:extLst>
              </p:cNvPr>
              <p:cNvSpPr txBox="1"/>
              <p:nvPr/>
            </p:nvSpPr>
            <p:spPr>
              <a:xfrm>
                <a:off x="2355685" y="976167"/>
                <a:ext cx="1135767" cy="3627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CONV 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FC0C72F-2172-9370-4846-2EE272ADB363}"/>
                  </a:ext>
                </a:extLst>
              </p:cNvPr>
              <p:cNvSpPr txBox="1"/>
              <p:nvPr/>
            </p:nvSpPr>
            <p:spPr>
              <a:xfrm>
                <a:off x="2309134" y="2378253"/>
                <a:ext cx="1083986" cy="24183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64x64x96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00F920-BD0C-0D77-6150-BCC312CDD41C}"/>
                </a:ext>
              </a:extLst>
            </p:cNvPr>
            <p:cNvGrpSpPr/>
            <p:nvPr/>
          </p:nvGrpSpPr>
          <p:grpSpPr>
            <a:xfrm>
              <a:off x="2833618" y="2211990"/>
              <a:ext cx="818721" cy="1217062"/>
              <a:chOff x="4650146" y="1005522"/>
              <a:chExt cx="1170121" cy="1593840"/>
            </a:xfrm>
          </p:grpSpPr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5780B6D4-6DB2-F073-C2B5-FBDD3F129794}"/>
                  </a:ext>
                </a:extLst>
              </p:cNvPr>
              <p:cNvSpPr/>
              <p:nvPr/>
            </p:nvSpPr>
            <p:spPr bwMode="auto">
              <a:xfrm>
                <a:off x="4882909" y="1686174"/>
                <a:ext cx="718605" cy="642113"/>
              </a:xfrm>
              <a:prstGeom prst="cube">
                <a:avLst>
                  <a:gd name="adj" fmla="val 34017"/>
                </a:avLst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AD72EE1-746A-FCB7-9715-F7B998B01E60}"/>
                  </a:ext>
                </a:extLst>
              </p:cNvPr>
              <p:cNvSpPr txBox="1"/>
              <p:nvPr/>
            </p:nvSpPr>
            <p:spPr>
              <a:xfrm>
                <a:off x="4650146" y="1005522"/>
                <a:ext cx="1170121" cy="3627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POOL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02A7A6-32E5-74DB-6D38-D46654064E3A}"/>
                  </a:ext>
                </a:extLst>
              </p:cNvPr>
              <p:cNvSpPr txBox="1"/>
              <p:nvPr/>
            </p:nvSpPr>
            <p:spPr>
              <a:xfrm>
                <a:off x="4675772" y="2357527"/>
                <a:ext cx="966898" cy="24183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31x31x96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14CBB8-E6E5-D9DB-7600-CBAD9DCBFA03}"/>
                </a:ext>
              </a:extLst>
            </p:cNvPr>
            <p:cNvGrpSpPr/>
            <p:nvPr/>
          </p:nvGrpSpPr>
          <p:grpSpPr>
            <a:xfrm>
              <a:off x="959406" y="2379941"/>
              <a:ext cx="501655" cy="1219051"/>
              <a:chOff x="1569621" y="1185135"/>
              <a:chExt cx="716968" cy="1596445"/>
            </a:xfrm>
          </p:grpSpPr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D72F736A-61F9-AF06-5CD6-073F175FA8E7}"/>
                  </a:ext>
                </a:extLst>
              </p:cNvPr>
              <p:cNvSpPr/>
              <p:nvPr/>
            </p:nvSpPr>
            <p:spPr bwMode="auto">
              <a:xfrm>
                <a:off x="1778615" y="1527050"/>
                <a:ext cx="304800" cy="304800"/>
              </a:xfrm>
              <a:prstGeom prst="cube">
                <a:avLst>
                  <a:gd name="adj" fmla="val 15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E1DF1F-D6F8-B681-020D-7E670E8C353A}"/>
                  </a:ext>
                </a:extLst>
              </p:cNvPr>
              <p:cNvSpPr txBox="1"/>
              <p:nvPr/>
            </p:nvSpPr>
            <p:spPr>
              <a:xfrm>
                <a:off x="1596786" y="1185135"/>
                <a:ext cx="668459" cy="32244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aseline="30000" dirty="0"/>
                  <a:t>Conv</a:t>
                </a:r>
                <a:br>
                  <a:rPr lang="en-US" sz="1200" baseline="30000" dirty="0"/>
                </a:br>
                <a:r>
                  <a:rPr lang="en-US" sz="1200" baseline="30000" dirty="0"/>
                  <a:t>Filters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649C5A4-0DE1-C25F-853D-1553D4BA9CA2}"/>
                  </a:ext>
                </a:extLst>
              </p:cNvPr>
              <p:cNvSpPr txBox="1"/>
              <p:nvPr/>
            </p:nvSpPr>
            <p:spPr>
              <a:xfrm>
                <a:off x="1569621" y="2056075"/>
                <a:ext cx="667248" cy="72550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12x12</a:t>
                </a:r>
              </a:p>
              <a:p>
                <a:r>
                  <a:rPr lang="en-US" sz="1200" dirty="0" err="1"/>
                  <a:t>s</a:t>
                </a:r>
                <a:r>
                  <a:rPr lang="en-US" sz="1200" baseline="-25000" dirty="0" err="1"/>
                  <a:t>C</a:t>
                </a:r>
                <a:r>
                  <a:rPr lang="en-US" sz="1200" dirty="0"/>
                  <a:t>=4</a:t>
                </a:r>
              </a:p>
              <a:p>
                <a:r>
                  <a:rPr lang="en-US" sz="1200" dirty="0" err="1"/>
                  <a:t>n</a:t>
                </a:r>
                <a:r>
                  <a:rPr lang="en-US" sz="1200" baseline="-25000" dirty="0" err="1"/>
                  <a:t>F</a:t>
                </a:r>
                <a:r>
                  <a:rPr lang="en-US" sz="1200" dirty="0"/>
                  <a:t>=96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F1153A3-9810-15CA-58CE-766414A4A216}"/>
                  </a:ext>
                </a:extLst>
              </p:cNvPr>
              <p:cNvCxnSpPr/>
              <p:nvPr/>
            </p:nvCxnSpPr>
            <p:spPr bwMode="auto">
              <a:xfrm>
                <a:off x="1636112" y="1939748"/>
                <a:ext cx="65047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12CF40-E677-F224-AB14-333F799F77EE}"/>
                </a:ext>
              </a:extLst>
            </p:cNvPr>
            <p:cNvGrpSpPr/>
            <p:nvPr/>
          </p:nvGrpSpPr>
          <p:grpSpPr>
            <a:xfrm>
              <a:off x="2291974" y="2299602"/>
              <a:ext cx="482995" cy="1066191"/>
              <a:chOff x="3571440" y="1010564"/>
              <a:chExt cx="690300" cy="1396261"/>
            </a:xfrm>
          </p:grpSpPr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A0AFB143-75D4-7189-3DB6-554BB053881D}"/>
                  </a:ext>
                </a:extLst>
              </p:cNvPr>
              <p:cNvSpPr/>
              <p:nvPr/>
            </p:nvSpPr>
            <p:spPr bwMode="auto">
              <a:xfrm>
                <a:off x="3799341" y="1527489"/>
                <a:ext cx="241606" cy="242148"/>
              </a:xfrm>
              <a:prstGeom prst="cube">
                <a:avLst>
                  <a:gd name="adj" fmla="val 0"/>
                </a:avLst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F87672-8B72-88A8-9AC3-71A30E9BF449}"/>
                  </a:ext>
                </a:extLst>
              </p:cNvPr>
              <p:cNvSpPr txBox="1"/>
              <p:nvPr/>
            </p:nvSpPr>
            <p:spPr>
              <a:xfrm>
                <a:off x="3580586" y="1010564"/>
                <a:ext cx="668459" cy="56428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aseline="30000" dirty="0"/>
                  <a:t>Max</a:t>
                </a:r>
                <a:br>
                  <a:rPr lang="en-US" sz="1400" baseline="30000" dirty="0"/>
                </a:br>
                <a:r>
                  <a:rPr lang="en-US" sz="1400" baseline="30000" dirty="0"/>
                  <a:t>Pooling</a:t>
                </a:r>
                <a:br>
                  <a:rPr lang="en-US" sz="1400" baseline="30000" dirty="0"/>
                </a:br>
                <a:r>
                  <a:rPr lang="en-US" sz="1400" baseline="30000" dirty="0"/>
                  <a:t>Filter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93A9DD3-FBB7-71B0-EEDF-6161EFA06595}"/>
                  </a:ext>
                </a:extLst>
              </p:cNvPr>
              <p:cNvSpPr txBox="1"/>
              <p:nvPr/>
            </p:nvSpPr>
            <p:spPr>
              <a:xfrm>
                <a:off x="3571440" y="1923154"/>
                <a:ext cx="648398" cy="48367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  4x4 </a:t>
                </a:r>
              </a:p>
              <a:p>
                <a:r>
                  <a:rPr lang="en-US" sz="1200" dirty="0"/>
                  <a:t>  </a:t>
                </a:r>
                <a:r>
                  <a:rPr lang="en-US" sz="1200" dirty="0" err="1"/>
                  <a:t>s</a:t>
                </a:r>
                <a:r>
                  <a:rPr lang="en-US" sz="1200" baseline="-25000" dirty="0" err="1"/>
                  <a:t>P</a:t>
                </a:r>
                <a:r>
                  <a:rPr lang="en-US" sz="1200" dirty="0"/>
                  <a:t>=2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7883CE92-7E45-A5AB-024C-AAAC6E4E3D11}"/>
                  </a:ext>
                </a:extLst>
              </p:cNvPr>
              <p:cNvCxnSpPr/>
              <p:nvPr/>
            </p:nvCxnSpPr>
            <p:spPr bwMode="auto">
              <a:xfrm>
                <a:off x="3611263" y="1885950"/>
                <a:ext cx="65047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984497-BFFF-307C-FDC1-45705BE92E6C}"/>
                </a:ext>
              </a:extLst>
            </p:cNvPr>
            <p:cNvGrpSpPr/>
            <p:nvPr/>
          </p:nvGrpSpPr>
          <p:grpSpPr>
            <a:xfrm>
              <a:off x="3630043" y="2348016"/>
              <a:ext cx="567366" cy="994765"/>
              <a:chOff x="1596785" y="1185135"/>
              <a:chExt cx="810884" cy="1302723"/>
            </a:xfrm>
          </p:grpSpPr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CA652A58-2609-5515-B9FC-FC31F0BF4037}"/>
                  </a:ext>
                </a:extLst>
              </p:cNvPr>
              <p:cNvSpPr/>
              <p:nvPr/>
            </p:nvSpPr>
            <p:spPr bwMode="auto">
              <a:xfrm>
                <a:off x="1778615" y="1527050"/>
                <a:ext cx="304800" cy="304800"/>
              </a:xfrm>
              <a:prstGeom prst="cube">
                <a:avLst>
                  <a:gd name="adj" fmla="val 15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C5A504-CC03-3500-39AF-D1905E270BB4}"/>
                  </a:ext>
                </a:extLst>
              </p:cNvPr>
              <p:cNvSpPr txBox="1"/>
              <p:nvPr/>
            </p:nvSpPr>
            <p:spPr>
              <a:xfrm>
                <a:off x="1596785" y="1185135"/>
                <a:ext cx="668459" cy="3761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aseline="30000" dirty="0"/>
                  <a:t>Conv</a:t>
                </a:r>
                <a:br>
                  <a:rPr lang="en-US" sz="1400" baseline="30000" dirty="0"/>
                </a:br>
                <a:r>
                  <a:rPr lang="en-US" sz="1400" baseline="30000" dirty="0"/>
                  <a:t>Filters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A607F4F-6548-264F-0728-4EBD3D5DF886}"/>
                  </a:ext>
                </a:extLst>
              </p:cNvPr>
              <p:cNvSpPr txBox="1"/>
              <p:nvPr/>
            </p:nvSpPr>
            <p:spPr>
              <a:xfrm>
                <a:off x="1676988" y="2004189"/>
                <a:ext cx="730681" cy="48366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5x5 </a:t>
                </a:r>
              </a:p>
              <a:p>
                <a:r>
                  <a:rPr lang="en-US" sz="1200" dirty="0"/>
                  <a:t>same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5DD5901D-C8C6-90AF-2F4D-942BA38139E3}"/>
                  </a:ext>
                </a:extLst>
              </p:cNvPr>
              <p:cNvCxnSpPr/>
              <p:nvPr/>
            </p:nvCxnSpPr>
            <p:spPr bwMode="auto">
              <a:xfrm>
                <a:off x="1636112" y="1939748"/>
                <a:ext cx="65047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6AFE9-0B1F-059B-CBE2-D2B695DFD699}"/>
                </a:ext>
              </a:extLst>
            </p:cNvPr>
            <p:cNvGrpSpPr/>
            <p:nvPr/>
          </p:nvGrpSpPr>
          <p:grpSpPr>
            <a:xfrm>
              <a:off x="4205219" y="2194157"/>
              <a:ext cx="826260" cy="1400773"/>
              <a:chOff x="2331231" y="1067514"/>
              <a:chExt cx="1180897" cy="1834424"/>
            </a:xfrm>
          </p:grpSpPr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31EC9B4E-FF97-6404-2577-C9078D2E74DF}"/>
                  </a:ext>
                </a:extLst>
              </p:cNvPr>
              <p:cNvSpPr/>
              <p:nvPr/>
            </p:nvSpPr>
            <p:spPr bwMode="auto">
              <a:xfrm>
                <a:off x="2615047" y="1710186"/>
                <a:ext cx="699356" cy="639917"/>
              </a:xfrm>
              <a:prstGeom prst="cube">
                <a:avLst>
                  <a:gd name="adj" fmla="val 4514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5AE673-EB9D-7936-3D38-D0FEDC37FB41}"/>
                  </a:ext>
                </a:extLst>
              </p:cNvPr>
              <p:cNvSpPr txBox="1"/>
              <p:nvPr/>
            </p:nvSpPr>
            <p:spPr>
              <a:xfrm>
                <a:off x="2331231" y="1067514"/>
                <a:ext cx="1135767" cy="3627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CONV 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70CC8A3-E2D9-43CD-BC70-F25C4C3937E9}"/>
                  </a:ext>
                </a:extLst>
              </p:cNvPr>
              <p:cNvSpPr txBox="1"/>
              <p:nvPr/>
            </p:nvSpPr>
            <p:spPr>
              <a:xfrm>
                <a:off x="2406250" y="2418268"/>
                <a:ext cx="1105878" cy="48367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31x31x256 </a:t>
                </a:r>
              </a:p>
              <a:p>
                <a:r>
                  <a:rPr lang="en-US" sz="1200" dirty="0" err="1"/>
                  <a:t>n</a:t>
                </a:r>
                <a:r>
                  <a:rPr lang="en-US" sz="1200" baseline="-25000" dirty="0" err="1"/>
                  <a:t>C</a:t>
                </a:r>
                <a:r>
                  <a:rPr lang="en-US" sz="1200" baseline="30000" dirty="0"/>
                  <a:t>[1]</a:t>
                </a:r>
                <a:r>
                  <a:rPr lang="en-US" sz="1200" dirty="0"/>
                  <a:t>=256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938FD5-6C55-C8FB-A951-F678FB0B5CA9}"/>
                </a:ext>
              </a:extLst>
            </p:cNvPr>
            <p:cNvGrpSpPr/>
            <p:nvPr/>
          </p:nvGrpSpPr>
          <p:grpSpPr>
            <a:xfrm>
              <a:off x="5043415" y="2325729"/>
              <a:ext cx="519184" cy="1068897"/>
              <a:chOff x="3580586" y="1026205"/>
              <a:chExt cx="742023" cy="1399807"/>
            </a:xfrm>
          </p:grpSpPr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9488B2A0-2C80-A03D-945C-0EAAD1F9D8EB}"/>
                  </a:ext>
                </a:extLst>
              </p:cNvPr>
              <p:cNvSpPr/>
              <p:nvPr/>
            </p:nvSpPr>
            <p:spPr bwMode="auto">
              <a:xfrm>
                <a:off x="3799341" y="1527489"/>
                <a:ext cx="241606" cy="242148"/>
              </a:xfrm>
              <a:prstGeom prst="cube">
                <a:avLst>
                  <a:gd name="adj" fmla="val 0"/>
                </a:avLst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96E39BB-72CF-49BA-6028-719EC97B7746}"/>
                  </a:ext>
                </a:extLst>
              </p:cNvPr>
              <p:cNvSpPr txBox="1"/>
              <p:nvPr/>
            </p:nvSpPr>
            <p:spPr>
              <a:xfrm>
                <a:off x="3580586" y="1026205"/>
                <a:ext cx="668459" cy="56428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aseline="30000" dirty="0"/>
                  <a:t>Max </a:t>
                </a:r>
                <a:br>
                  <a:rPr lang="en-US" sz="1400" baseline="30000" dirty="0"/>
                </a:br>
                <a:r>
                  <a:rPr lang="en-US" sz="1400" baseline="30000" dirty="0"/>
                  <a:t>Pooling</a:t>
                </a:r>
                <a:br>
                  <a:rPr lang="en-US" sz="1400" baseline="30000" dirty="0"/>
                </a:br>
                <a:r>
                  <a:rPr lang="en-US" sz="1400" baseline="30000" dirty="0"/>
                  <a:t>Filter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B2FEAEC-125E-BF35-715A-839F1FFCB76B}"/>
                  </a:ext>
                </a:extLst>
              </p:cNvPr>
              <p:cNvSpPr txBox="1"/>
              <p:nvPr/>
            </p:nvSpPr>
            <p:spPr>
              <a:xfrm>
                <a:off x="3706115" y="1942342"/>
                <a:ext cx="616494" cy="48367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3x3 </a:t>
                </a:r>
              </a:p>
              <a:p>
                <a:r>
                  <a:rPr lang="en-US" sz="1200" dirty="0" err="1"/>
                  <a:t>s</a:t>
                </a:r>
                <a:r>
                  <a:rPr lang="en-US" sz="1200" baseline="-25000" dirty="0" err="1"/>
                  <a:t>P</a:t>
                </a:r>
                <a:r>
                  <a:rPr lang="en-US" sz="1200" dirty="0"/>
                  <a:t>=2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A9A3028-E9CF-8540-3E04-13873940846C}"/>
                  </a:ext>
                </a:extLst>
              </p:cNvPr>
              <p:cNvCxnSpPr/>
              <p:nvPr/>
            </p:nvCxnSpPr>
            <p:spPr bwMode="auto">
              <a:xfrm>
                <a:off x="3611263" y="1885950"/>
                <a:ext cx="65047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7BDAFA-71CA-3272-FBDE-F2797B7FA582}"/>
                </a:ext>
              </a:extLst>
            </p:cNvPr>
            <p:cNvGrpSpPr/>
            <p:nvPr/>
          </p:nvGrpSpPr>
          <p:grpSpPr>
            <a:xfrm>
              <a:off x="5534478" y="2201353"/>
              <a:ext cx="804340" cy="1218342"/>
              <a:chOff x="4549266" y="1003846"/>
              <a:chExt cx="1149569" cy="1595516"/>
            </a:xfrm>
          </p:grpSpPr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77474358-5110-EC23-CA59-E453E0D30B5F}"/>
                  </a:ext>
                </a:extLst>
              </p:cNvPr>
              <p:cNvSpPr/>
              <p:nvPr/>
            </p:nvSpPr>
            <p:spPr bwMode="auto">
              <a:xfrm>
                <a:off x="4648687" y="1530400"/>
                <a:ext cx="838200" cy="762000"/>
              </a:xfrm>
              <a:prstGeom prst="cube">
                <a:avLst>
                  <a:gd name="adj" fmla="val 68750"/>
                </a:avLst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29A2E2F-413C-4704-848C-EBC2A5CB373D}"/>
                  </a:ext>
                </a:extLst>
              </p:cNvPr>
              <p:cNvSpPr txBox="1"/>
              <p:nvPr/>
            </p:nvSpPr>
            <p:spPr>
              <a:xfrm>
                <a:off x="4549266" y="1003846"/>
                <a:ext cx="1098027" cy="3627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POOL 2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96CEF7-B024-627E-186C-9E2D5BCEC0D9}"/>
                  </a:ext>
                </a:extLst>
              </p:cNvPr>
              <p:cNvSpPr txBox="1"/>
              <p:nvPr/>
            </p:nvSpPr>
            <p:spPr>
              <a:xfrm>
                <a:off x="4631461" y="2357527"/>
                <a:ext cx="1067374" cy="24183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15x15x256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47DB9-6514-B1B0-9BBD-D7E658CA0E0F}"/>
                </a:ext>
              </a:extLst>
            </p:cNvPr>
            <p:cNvSpPr txBox="1"/>
            <p:nvPr/>
          </p:nvSpPr>
          <p:spPr>
            <a:xfrm rot="18566381">
              <a:off x="5728350" y="2663092"/>
              <a:ext cx="395477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400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5DFAA3-23AD-5183-0931-B8C456CF335F}"/>
                </a:ext>
              </a:extLst>
            </p:cNvPr>
            <p:cNvCxnSpPr/>
            <p:nvPr/>
          </p:nvCxnSpPr>
          <p:spPr bwMode="auto">
            <a:xfrm>
              <a:off x="6948418" y="2975744"/>
              <a:ext cx="3984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7A90F74-660C-82B1-6C25-26EACF58637E}"/>
                </a:ext>
              </a:extLst>
            </p:cNvPr>
            <p:cNvGrpSpPr/>
            <p:nvPr/>
          </p:nvGrpSpPr>
          <p:grpSpPr>
            <a:xfrm>
              <a:off x="6137850" y="2191362"/>
              <a:ext cx="837118" cy="1612811"/>
              <a:chOff x="6135571" y="1085353"/>
              <a:chExt cx="837118" cy="1612811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1F17F2E-BAF4-4CD7-94BF-B95094B61899}"/>
                  </a:ext>
                </a:extLst>
              </p:cNvPr>
              <p:cNvCxnSpPr/>
              <p:nvPr/>
            </p:nvCxnSpPr>
            <p:spPr bwMode="auto">
              <a:xfrm>
                <a:off x="6135571" y="1859744"/>
                <a:ext cx="39844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537E3EA-ACCF-562C-7A8D-45C36AE771CC}"/>
                  </a:ext>
                </a:extLst>
              </p:cNvPr>
              <p:cNvGrpSpPr/>
              <p:nvPr/>
            </p:nvGrpSpPr>
            <p:grpSpPr>
              <a:xfrm>
                <a:off x="6488939" y="1085353"/>
                <a:ext cx="483750" cy="1612811"/>
                <a:chOff x="6477000" y="996556"/>
                <a:chExt cx="483750" cy="1612811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67DAA661-0746-B900-582E-4A7DD16C2221}"/>
                    </a:ext>
                  </a:extLst>
                </p:cNvPr>
                <p:cNvGrpSpPr/>
                <p:nvPr/>
              </p:nvGrpSpPr>
              <p:grpSpPr>
                <a:xfrm>
                  <a:off x="6583799" y="1287552"/>
                  <a:ext cx="257309" cy="1049369"/>
                  <a:chOff x="6201526" y="1646074"/>
                  <a:chExt cx="206422" cy="846521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EB724493-0F55-1FF1-FFDA-F6E25C8CB6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13022" y="1646074"/>
                    <a:ext cx="188071" cy="846521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00B0F0"/>
                    </a:solidFill>
                    <a:prstDash val="sysDash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C3885C7C-132E-99B7-8C35-FB00039109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1661159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8C10B9DD-EC3D-CE84-3776-D02E0E3AE5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1851697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3CCBC3B4-A697-AD01-1D74-4DD92459D1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2042235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9FEECED-9886-85DE-0605-C6BEE5117D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2347556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CCA513AD-0025-39B5-4350-B31ABCEF16A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526" y="2107573"/>
                    <a:ext cx="206422" cy="1986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…</a:t>
                    </a:r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A0D5D-DF67-5A9F-BA3A-ECDD29EFDEE9}"/>
                    </a:ext>
                  </a:extLst>
                </p:cNvPr>
                <p:cNvSpPr txBox="1"/>
                <p:nvPr/>
              </p:nvSpPr>
              <p:spPr>
                <a:xfrm>
                  <a:off x="6583799" y="2393923"/>
                  <a:ext cx="32699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120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46F824E-F95D-095E-7781-BC7A68FCEDDD}"/>
                    </a:ext>
                  </a:extLst>
                </p:cNvPr>
                <p:cNvSpPr txBox="1"/>
                <p:nvPr/>
              </p:nvSpPr>
              <p:spPr>
                <a:xfrm>
                  <a:off x="6477000" y="996556"/>
                  <a:ext cx="48375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FC 3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C4C72B-CE92-542A-92DC-3A2B65B3CB1B}"/>
                  </a:ext>
                </a:extLst>
              </p:cNvPr>
              <p:cNvSpPr txBox="1"/>
              <p:nvPr/>
            </p:nvSpPr>
            <p:spPr>
              <a:xfrm>
                <a:off x="6210713" y="1587865"/>
                <a:ext cx="3984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/>
                  <a:t>[3]</a:t>
                </a:r>
                <a:endParaRPr lang="en-US" sz="16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F8CB59-F499-B599-6B4E-182E487851A0}"/>
                </a:ext>
              </a:extLst>
            </p:cNvPr>
            <p:cNvGrpSpPr/>
            <p:nvPr/>
          </p:nvGrpSpPr>
          <p:grpSpPr>
            <a:xfrm>
              <a:off x="6957151" y="2201353"/>
              <a:ext cx="856017" cy="1618667"/>
              <a:chOff x="6954872" y="1095344"/>
              <a:chExt cx="856017" cy="161866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B4A0736-7B7C-EF11-A9D2-69BB0B6079BE}"/>
                  </a:ext>
                </a:extLst>
              </p:cNvPr>
              <p:cNvGrpSpPr/>
              <p:nvPr/>
            </p:nvGrpSpPr>
            <p:grpSpPr>
              <a:xfrm>
                <a:off x="7327139" y="1095344"/>
                <a:ext cx="483750" cy="1618667"/>
                <a:chOff x="6477000" y="996556"/>
                <a:chExt cx="483750" cy="161866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153DADA-3495-69E7-AA24-25FF0344B14D}"/>
                    </a:ext>
                  </a:extLst>
                </p:cNvPr>
                <p:cNvGrpSpPr/>
                <p:nvPr/>
              </p:nvGrpSpPr>
              <p:grpSpPr>
                <a:xfrm>
                  <a:off x="6583799" y="1287552"/>
                  <a:ext cx="257309" cy="1049369"/>
                  <a:chOff x="6201526" y="1646074"/>
                  <a:chExt cx="206422" cy="846521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A464B30-E332-3D2E-5579-8363BD59F9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13022" y="1646074"/>
                    <a:ext cx="188071" cy="846521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00B0F0"/>
                    </a:solidFill>
                    <a:prstDash val="sysDash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2190041-B8C1-24A7-C018-C68B5CC5FF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1661159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CA46D1D-0602-DE62-8ED8-6A92CEFADA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1851697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69AA73E-E47F-197B-D958-9020AA606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2042235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4BDB064A-E270-6B54-9CA2-4E13630FA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48400" y="2347556"/>
                    <a:ext cx="115118" cy="108879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endParaRPr lang="en-US" sz="140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183EF8-7C87-0F81-07E3-74321A00A2FC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526" y="2106524"/>
                    <a:ext cx="206422" cy="1986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…</a:t>
                    </a:r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9AA0FC0-4530-AFEB-C7B6-BB1145CD21F7}"/>
                    </a:ext>
                  </a:extLst>
                </p:cNvPr>
                <p:cNvSpPr txBox="1"/>
                <p:nvPr/>
              </p:nvSpPr>
              <p:spPr>
                <a:xfrm>
                  <a:off x="6642227" y="2393922"/>
                  <a:ext cx="268561" cy="22130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/>
                    <a:t>84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2444AE-150A-5824-2EF2-FB13DC308141}"/>
                    </a:ext>
                  </a:extLst>
                </p:cNvPr>
                <p:cNvSpPr txBox="1"/>
                <p:nvPr/>
              </p:nvSpPr>
              <p:spPr>
                <a:xfrm>
                  <a:off x="6477000" y="996556"/>
                  <a:ext cx="48375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FC 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ED352C-23B9-B6BE-278E-684DA819FC43}"/>
                  </a:ext>
                </a:extLst>
              </p:cNvPr>
              <p:cNvSpPr txBox="1"/>
              <p:nvPr/>
            </p:nvSpPr>
            <p:spPr>
              <a:xfrm>
                <a:off x="6954872" y="1597066"/>
                <a:ext cx="3984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600" baseline="30000" dirty="0"/>
                  <a:t>[4]</a:t>
                </a:r>
                <a:endParaRPr lang="en-US" sz="1600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9E966A0-B050-4E7C-CDC3-64A36F7352D1}"/>
                </a:ext>
              </a:extLst>
            </p:cNvPr>
            <p:cNvGrpSpPr/>
            <p:nvPr/>
          </p:nvGrpSpPr>
          <p:grpSpPr>
            <a:xfrm>
              <a:off x="84499" y="2033227"/>
              <a:ext cx="866042" cy="1565079"/>
              <a:chOff x="84499" y="2033227"/>
              <a:chExt cx="866042" cy="156507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62ECB6-C995-101E-DAD7-7CB69290FC3C}"/>
                  </a:ext>
                </a:extLst>
              </p:cNvPr>
              <p:cNvSpPr txBox="1"/>
              <p:nvPr/>
            </p:nvSpPr>
            <p:spPr>
              <a:xfrm>
                <a:off x="107744" y="3228974"/>
                <a:ext cx="7912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/>
                  <a:t>264x264x3</a:t>
                </a:r>
              </a:p>
              <a:p>
                <a:pPr algn="ctr"/>
                <a:r>
                  <a:rPr lang="en-US" sz="1200" dirty="0" err="1"/>
                  <a:t>n</a:t>
                </a:r>
                <a:r>
                  <a:rPr lang="en-US" sz="1200" baseline="-25000" dirty="0" err="1"/>
                  <a:t>C</a:t>
                </a:r>
                <a:r>
                  <a:rPr lang="en-US" sz="1200" dirty="0"/>
                  <a:t>=3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4E09A7-2783-459D-7AB6-E7F3A766EAFF}"/>
                  </a:ext>
                </a:extLst>
              </p:cNvPr>
              <p:cNvSpPr txBox="1"/>
              <p:nvPr/>
            </p:nvSpPr>
            <p:spPr>
              <a:xfrm>
                <a:off x="153672" y="2033227"/>
                <a:ext cx="699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RGB</a:t>
                </a:r>
              </a:p>
            </p:txBody>
          </p:sp>
          <p:pic>
            <p:nvPicPr>
              <p:cNvPr id="135" name="Picture 134" descr="A plane flying in the sky&#10;&#10;Description automatically generated">
                <a:extLst>
                  <a:ext uri="{FF2B5EF4-FFF2-40B4-BE49-F238E27FC236}">
                    <a16:creationId xmlns:a16="http://schemas.microsoft.com/office/drawing/2014/main" id="{B181CDC2-5277-4495-8622-0D174DA7D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99" y="2387525"/>
                <a:ext cx="866042" cy="834533"/>
              </a:xfrm>
              <a:prstGeom prst="rect">
                <a:avLst/>
              </a:prstGeom>
            </p:spPr>
          </p:pic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B34240F-B7C9-713D-1576-13DAEB44B13A}"/>
              </a:ext>
            </a:extLst>
          </p:cNvPr>
          <p:cNvGrpSpPr/>
          <p:nvPr/>
        </p:nvGrpSpPr>
        <p:grpSpPr>
          <a:xfrm>
            <a:off x="4775555" y="3292459"/>
            <a:ext cx="3987444" cy="1452011"/>
            <a:chOff x="2103507" y="3026157"/>
            <a:chExt cx="3987444" cy="14520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50A31F-C9B1-C918-2EFD-0528283C888B}"/>
                </a:ext>
              </a:extLst>
            </p:cNvPr>
            <p:cNvSpPr txBox="1"/>
            <p:nvPr/>
          </p:nvSpPr>
          <p:spPr>
            <a:xfrm>
              <a:off x="2386500" y="3026157"/>
              <a:ext cx="3704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A   plane  flies     in     the    sky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4D5BF56-A896-7866-1FCE-7D64AD4EB9FF}"/>
                </a:ext>
              </a:extLst>
            </p:cNvPr>
            <p:cNvCxnSpPr>
              <a:cxnSpLocks/>
              <a:stCxn id="168" idx="6"/>
            </p:cNvCxnSpPr>
            <p:nvPr/>
          </p:nvCxnSpPr>
          <p:spPr bwMode="auto">
            <a:xfrm>
              <a:off x="2706523" y="4039316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380616A-7CCA-3268-4005-D6902D5CC7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4905" y="4042335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D4EC20A-2C3E-CFDB-3793-B063346BD8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5210" y="4042335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040CA43-5508-8E00-9FB2-0AC313ED57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08524" y="4042335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D08D9DD-95E6-945D-8BC5-0DF4B3588F17}"/>
                </a:ext>
              </a:extLst>
            </p:cNvPr>
            <p:cNvGrpSpPr/>
            <p:nvPr/>
          </p:nvGrpSpPr>
          <p:grpSpPr>
            <a:xfrm>
              <a:off x="2333582" y="3388066"/>
              <a:ext cx="399831" cy="815027"/>
              <a:chOff x="3260509" y="2266950"/>
              <a:chExt cx="501930" cy="1137617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66D27C1E-4485-6E01-72F7-B98B9238D2FA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697DDA18-AAD6-53AA-C605-3417D32E1F46}"/>
                  </a:ext>
                </a:extLst>
              </p:cNvPr>
              <p:cNvCxnSpPr>
                <a:cxnSpLocks/>
                <a:stCxn id="168" idx="0"/>
                <a:endCxn id="171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E4036C6-3B25-EBCE-EA21-3F0B0819A029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E6D9F53-C6D9-F09A-109C-091A85EF188B}"/>
                </a:ext>
              </a:extLst>
            </p:cNvPr>
            <p:cNvGrpSpPr/>
            <p:nvPr/>
          </p:nvGrpSpPr>
          <p:grpSpPr>
            <a:xfrm>
              <a:off x="2913550" y="3388066"/>
              <a:ext cx="399831" cy="815027"/>
              <a:chOff x="3260509" y="2266950"/>
              <a:chExt cx="501930" cy="113761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3FB4A22-EDCF-707A-73D9-AD8A8D1F111E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6618AC4E-2A59-4607-F4A1-0A3C852E22B6}"/>
                  </a:ext>
                </a:extLst>
              </p:cNvPr>
              <p:cNvCxnSpPr>
                <a:cxnSpLocks/>
                <a:stCxn id="165" idx="0"/>
                <a:endCxn id="167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85021C2-9AB8-5750-9D0F-2B83AC3491B3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97C82B1-7AB9-B005-D67B-BDC915F1BCF4}"/>
                </a:ext>
              </a:extLst>
            </p:cNvPr>
            <p:cNvGrpSpPr/>
            <p:nvPr/>
          </p:nvGrpSpPr>
          <p:grpSpPr>
            <a:xfrm>
              <a:off x="3527973" y="3388066"/>
              <a:ext cx="399831" cy="815027"/>
              <a:chOff x="3260509" y="2266950"/>
              <a:chExt cx="501930" cy="1137617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FCB6114-1DE2-713D-A6E5-DE9A9378A7AA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D1A1D57F-D2EE-DD2B-B5F8-68E1CAAA4331}"/>
                  </a:ext>
                </a:extLst>
              </p:cNvPr>
              <p:cNvCxnSpPr>
                <a:cxnSpLocks/>
                <a:stCxn id="162" idx="0"/>
                <a:endCxn id="164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7DB29C6-16B5-0564-9300-E10EEAA528CA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AA4243D-3140-2AFC-36D7-47E7F34C99AC}"/>
                </a:ext>
              </a:extLst>
            </p:cNvPr>
            <p:cNvGrpSpPr/>
            <p:nvPr/>
          </p:nvGrpSpPr>
          <p:grpSpPr>
            <a:xfrm>
              <a:off x="4122852" y="3388066"/>
              <a:ext cx="399831" cy="815027"/>
              <a:chOff x="3260509" y="2266950"/>
              <a:chExt cx="501930" cy="1137617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0BDB1FF-20D4-FBE2-D0A3-46289D82097E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8B16006D-9A13-9C25-354A-F97521292F28}"/>
                  </a:ext>
                </a:extLst>
              </p:cNvPr>
              <p:cNvCxnSpPr>
                <a:cxnSpLocks/>
                <a:stCxn id="159" idx="0"/>
                <a:endCxn id="161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2B41464-A602-1429-E1EF-8EC68651009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BF95D60-9B8B-D558-ECD1-1E3611306E22}"/>
                </a:ext>
              </a:extLst>
            </p:cNvPr>
            <p:cNvGrpSpPr/>
            <p:nvPr/>
          </p:nvGrpSpPr>
          <p:grpSpPr>
            <a:xfrm>
              <a:off x="4731488" y="3384991"/>
              <a:ext cx="399831" cy="815027"/>
              <a:chOff x="3260509" y="2266950"/>
              <a:chExt cx="501930" cy="1137617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0F69B86-2580-D207-339B-17816A898695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058CC1D2-1131-B4A4-F2E7-C0DC301459D6}"/>
                  </a:ext>
                </a:extLst>
              </p:cNvPr>
              <p:cNvCxnSpPr>
                <a:cxnSpLocks/>
                <a:stCxn id="156" idx="0"/>
                <a:endCxn id="158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6CEA832-C36C-EF10-3676-FC07E92FC22C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</a:p>
            </p:txBody>
          </p:sp>
        </p:grp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D5B9079-C18B-824F-2A9F-D6881329D3DF}"/>
                </a:ext>
              </a:extLst>
            </p:cNvPr>
            <p:cNvSpPr/>
            <p:nvPr/>
          </p:nvSpPr>
          <p:spPr bwMode="auto">
            <a:xfrm>
              <a:off x="2730165" y="3508836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39A6293-FC4F-BB4F-9F78-A357E12AA76D}"/>
                </a:ext>
              </a:extLst>
            </p:cNvPr>
            <p:cNvSpPr/>
            <p:nvPr/>
          </p:nvSpPr>
          <p:spPr bwMode="auto">
            <a:xfrm>
              <a:off x="3328058" y="3508835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61CC83-B143-3EED-3D36-0815A7D18223}"/>
                </a:ext>
              </a:extLst>
            </p:cNvPr>
            <p:cNvSpPr/>
            <p:nvPr/>
          </p:nvSpPr>
          <p:spPr bwMode="auto">
            <a:xfrm>
              <a:off x="3943348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3F9FCF8-F621-96F2-7E36-1E5ED346EB39}"/>
                </a:ext>
              </a:extLst>
            </p:cNvPr>
            <p:cNvSpPr/>
            <p:nvPr/>
          </p:nvSpPr>
          <p:spPr bwMode="auto">
            <a:xfrm>
              <a:off x="4532715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9F767F6-6888-96C0-25CF-82B9D0DDB3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03507" y="4041529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F638F9-C481-99B9-C5DF-B803B0088359}"/>
                </a:ext>
              </a:extLst>
            </p:cNvPr>
            <p:cNvGrpSpPr/>
            <p:nvPr/>
          </p:nvGrpSpPr>
          <p:grpSpPr>
            <a:xfrm>
              <a:off x="5323097" y="3398625"/>
              <a:ext cx="399831" cy="815027"/>
              <a:chOff x="3260509" y="2266950"/>
              <a:chExt cx="501930" cy="113761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2FA8D12-71DE-C94A-F978-B9749F9ED34B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&lt;6&gt;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40C3A16B-9F26-785D-D2E1-35C953A074C8}"/>
                  </a:ext>
                </a:extLst>
              </p:cNvPr>
              <p:cNvCxnSpPr>
                <a:cxnSpLocks/>
                <a:stCxn id="176" idx="0"/>
                <a:endCxn id="178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24E2749-8677-889B-CB87-E76F67F3FE60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&lt;6&gt;</a:t>
                </a:r>
              </a:p>
            </p:txBody>
          </p:sp>
        </p:grp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C0F5411-C7B9-CEE4-0899-B7CFE7F1E8EB}"/>
                </a:ext>
              </a:extLst>
            </p:cNvPr>
            <p:cNvSpPr/>
            <p:nvPr/>
          </p:nvSpPr>
          <p:spPr bwMode="auto">
            <a:xfrm>
              <a:off x="5120714" y="3498637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8A38551-65BA-1FDC-C772-7225F2A55F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4430" y="4024828"/>
              <a:ext cx="224086" cy="125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6DD597D4-35FE-94CA-1F04-5674E8377D14}"/>
              </a:ext>
            </a:extLst>
          </p:cNvPr>
          <p:cNvSpPr txBox="1"/>
          <p:nvPr/>
        </p:nvSpPr>
        <p:spPr>
          <a:xfrm>
            <a:off x="948305" y="946015"/>
            <a:ext cx="7408011" cy="40011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dirty="0"/>
              <a:t>The task: Classify (recognize) an image and provide capturing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DCC2187-642B-3F93-3040-B8109CF1BCA4}"/>
              </a:ext>
            </a:extLst>
          </p:cNvPr>
          <p:cNvSpPr/>
          <p:nvPr/>
        </p:nvSpPr>
        <p:spPr bwMode="auto">
          <a:xfrm>
            <a:off x="4271487" y="2302466"/>
            <a:ext cx="4567713" cy="2019521"/>
          </a:xfrm>
          <a:custGeom>
            <a:avLst/>
            <a:gdLst>
              <a:gd name="connsiteX0" fmla="*/ 4244160 w 4567713"/>
              <a:gd name="connsiteY0" fmla="*/ 15934 h 2019521"/>
              <a:gd name="connsiteX1" fmla="*/ 4445760 w 4567713"/>
              <a:gd name="connsiteY1" fmla="*/ 15934 h 2019521"/>
              <a:gd name="connsiteX2" fmla="*/ 4553760 w 4567713"/>
              <a:gd name="connsiteY2" fmla="*/ 181534 h 2019521"/>
              <a:gd name="connsiteX3" fmla="*/ 4553760 w 4567713"/>
              <a:gd name="connsiteY3" fmla="*/ 505534 h 2019521"/>
              <a:gd name="connsiteX4" fmla="*/ 4438560 w 4567713"/>
              <a:gd name="connsiteY4" fmla="*/ 735934 h 2019521"/>
              <a:gd name="connsiteX5" fmla="*/ 4100160 w 4567713"/>
              <a:gd name="connsiteY5" fmla="*/ 872734 h 2019521"/>
              <a:gd name="connsiteX6" fmla="*/ 3574560 w 4567713"/>
              <a:gd name="connsiteY6" fmla="*/ 915934 h 2019521"/>
              <a:gd name="connsiteX7" fmla="*/ 1961760 w 4567713"/>
              <a:gd name="connsiteY7" fmla="*/ 923134 h 2019521"/>
              <a:gd name="connsiteX8" fmla="*/ 507360 w 4567713"/>
              <a:gd name="connsiteY8" fmla="*/ 930334 h 2019521"/>
              <a:gd name="connsiteX9" fmla="*/ 60960 w 4567713"/>
              <a:gd name="connsiteY9" fmla="*/ 1146334 h 2019521"/>
              <a:gd name="connsiteX10" fmla="*/ 17760 w 4567713"/>
              <a:gd name="connsiteY10" fmla="*/ 1657534 h 2019521"/>
              <a:gd name="connsiteX11" fmla="*/ 190560 w 4567713"/>
              <a:gd name="connsiteY11" fmla="*/ 1974334 h 2019521"/>
              <a:gd name="connsiteX12" fmla="*/ 514560 w 4567713"/>
              <a:gd name="connsiteY12" fmla="*/ 2010334 h 201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7713" h="2019521">
                <a:moveTo>
                  <a:pt x="4244160" y="15934"/>
                </a:moveTo>
                <a:cubicBezTo>
                  <a:pt x="4319160" y="2134"/>
                  <a:pt x="4394160" y="-11666"/>
                  <a:pt x="4445760" y="15934"/>
                </a:cubicBezTo>
                <a:cubicBezTo>
                  <a:pt x="4497360" y="43534"/>
                  <a:pt x="4535760" y="99934"/>
                  <a:pt x="4553760" y="181534"/>
                </a:cubicBezTo>
                <a:cubicBezTo>
                  <a:pt x="4571760" y="263134"/>
                  <a:pt x="4572960" y="413134"/>
                  <a:pt x="4553760" y="505534"/>
                </a:cubicBezTo>
                <a:cubicBezTo>
                  <a:pt x="4534560" y="597934"/>
                  <a:pt x="4514160" y="674734"/>
                  <a:pt x="4438560" y="735934"/>
                </a:cubicBezTo>
                <a:cubicBezTo>
                  <a:pt x="4362960" y="797134"/>
                  <a:pt x="4244160" y="842734"/>
                  <a:pt x="4100160" y="872734"/>
                </a:cubicBezTo>
                <a:cubicBezTo>
                  <a:pt x="3956160" y="902734"/>
                  <a:pt x="3930960" y="907534"/>
                  <a:pt x="3574560" y="915934"/>
                </a:cubicBezTo>
                <a:cubicBezTo>
                  <a:pt x="3218160" y="924334"/>
                  <a:pt x="1961760" y="923134"/>
                  <a:pt x="1961760" y="923134"/>
                </a:cubicBezTo>
                <a:cubicBezTo>
                  <a:pt x="1450560" y="925534"/>
                  <a:pt x="824160" y="893134"/>
                  <a:pt x="507360" y="930334"/>
                </a:cubicBezTo>
                <a:cubicBezTo>
                  <a:pt x="190560" y="967534"/>
                  <a:pt x="142560" y="1025134"/>
                  <a:pt x="60960" y="1146334"/>
                </a:cubicBezTo>
                <a:cubicBezTo>
                  <a:pt x="-20640" y="1267534"/>
                  <a:pt x="-3840" y="1519534"/>
                  <a:pt x="17760" y="1657534"/>
                </a:cubicBezTo>
                <a:cubicBezTo>
                  <a:pt x="39360" y="1795534"/>
                  <a:pt x="107760" y="1915534"/>
                  <a:pt x="190560" y="1974334"/>
                </a:cubicBezTo>
                <a:cubicBezTo>
                  <a:pt x="273360" y="2033134"/>
                  <a:pt x="393960" y="2021734"/>
                  <a:pt x="514560" y="201033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xplosion: 8 Points 192">
            <a:extLst>
              <a:ext uri="{FF2B5EF4-FFF2-40B4-BE49-F238E27FC236}">
                <a16:creationId xmlns:a16="http://schemas.microsoft.com/office/drawing/2014/main" id="{FA31AD36-F754-E68D-D642-1C6299A25F08}"/>
              </a:ext>
            </a:extLst>
          </p:cNvPr>
          <p:cNvSpPr/>
          <p:nvPr/>
        </p:nvSpPr>
        <p:spPr bwMode="auto">
          <a:xfrm>
            <a:off x="333563" y="3246320"/>
            <a:ext cx="2366104" cy="1626201"/>
          </a:xfrm>
          <a:prstGeom prst="irregularSeal1">
            <a:avLst/>
          </a:prstGeom>
          <a:solidFill>
            <a:srgbClr val="B7E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Classification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Capturing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0AAAAB-35B0-CE66-9C8A-6667C801FB0D}"/>
              </a:ext>
            </a:extLst>
          </p:cNvPr>
          <p:cNvCxnSpPr/>
          <p:nvPr/>
        </p:nvCxnSpPr>
        <p:spPr bwMode="auto">
          <a:xfrm flipV="1">
            <a:off x="1516615" y="2982209"/>
            <a:ext cx="148024" cy="7929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66C84B-A6C2-095B-7B1D-D67C7473671D}"/>
              </a:ext>
            </a:extLst>
          </p:cNvPr>
          <p:cNvCxnSpPr/>
          <p:nvPr/>
        </p:nvCxnSpPr>
        <p:spPr bwMode="auto">
          <a:xfrm flipV="1">
            <a:off x="2024831" y="4059420"/>
            <a:ext cx="1695555" cy="1450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5105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5750"/>
            <a:ext cx="7619999" cy="490538"/>
          </a:xfrm>
        </p:spPr>
        <p:txBody>
          <a:bodyPr/>
          <a:lstStyle/>
          <a:p>
            <a:r>
              <a:rPr lang="en-US" dirty="0"/>
              <a:t>Machine Translation - Training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05D6BA9-8DCE-64E7-5DBE-0E9823C67EB7}"/>
              </a:ext>
            </a:extLst>
          </p:cNvPr>
          <p:cNvGrpSpPr/>
          <p:nvPr/>
        </p:nvGrpSpPr>
        <p:grpSpPr>
          <a:xfrm>
            <a:off x="990600" y="1505172"/>
            <a:ext cx="6914012" cy="2133155"/>
            <a:chOff x="990600" y="1505172"/>
            <a:chExt cx="6914012" cy="21331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E11879-D5EA-315B-1D15-D5382AF7C427}"/>
                </a:ext>
              </a:extLst>
            </p:cNvPr>
            <p:cNvGrpSpPr/>
            <p:nvPr/>
          </p:nvGrpSpPr>
          <p:grpSpPr>
            <a:xfrm>
              <a:off x="3943981" y="1505172"/>
              <a:ext cx="3960631" cy="1195771"/>
              <a:chOff x="1170688" y="3007322"/>
              <a:chExt cx="3960631" cy="11957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C6D2AB-A713-ED6B-0889-3633D264B619}"/>
                  </a:ext>
                </a:extLst>
              </p:cNvPr>
              <p:cNvSpPr txBox="1"/>
              <p:nvPr/>
            </p:nvSpPr>
            <p:spPr>
              <a:xfrm>
                <a:off x="1170688" y="3007322"/>
                <a:ext cx="39606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English:   What time    is      it        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980D5ED-E73F-8A13-0E26-C736C1E3E00B}"/>
                  </a:ext>
                </a:extLst>
              </p:cNvPr>
              <p:cNvCxnSpPr>
                <a:cxnSpLocks/>
                <a:stCxn id="38" idx="6"/>
              </p:cNvCxnSpPr>
              <p:nvPr/>
            </p:nvCxnSpPr>
            <p:spPr bwMode="auto">
              <a:xfrm>
                <a:off x="2706523" y="4039316"/>
                <a:ext cx="234183" cy="3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D391179-E91C-72D5-DB17-0A49FC5789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04905" y="4042335"/>
                <a:ext cx="22610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AC2ED6E-FD48-F0B5-9C0A-56FD825977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5210" y="4042335"/>
                <a:ext cx="24911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6ED23CE-3106-17A3-6710-8E656FEB45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08524" y="4042335"/>
                <a:ext cx="2240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AF0BDE-0406-4789-8FDD-8B2785A88899}"/>
                  </a:ext>
                </a:extLst>
              </p:cNvPr>
              <p:cNvGrpSpPr/>
              <p:nvPr/>
            </p:nvGrpSpPr>
            <p:grpSpPr>
              <a:xfrm>
                <a:off x="2333582" y="3388066"/>
                <a:ext cx="399831" cy="815027"/>
                <a:chOff x="3260509" y="2266950"/>
                <a:chExt cx="501930" cy="1137617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86B34E1-DEC2-7220-7D7D-71C1F5CC112B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&lt;6&gt;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9B55664-1FDD-A15D-D6D2-3C06548CE05E}"/>
                    </a:ext>
                  </a:extLst>
                </p:cNvPr>
                <p:cNvCxnSpPr>
                  <a:cxnSpLocks/>
                  <a:stCxn id="38" idx="0"/>
                  <a:endCxn id="40" idx="2"/>
                </p:cNvCxnSpPr>
                <p:nvPr/>
              </p:nvCxnSpPr>
              <p:spPr bwMode="auto">
                <a:xfrm flipV="1">
                  <a:off x="3500083" y="2666324"/>
                  <a:ext cx="11391" cy="281043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C0E2B8E-D897-6F91-FD32-EE49BC3B3159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solidFill>
                  <a:srgbClr val="FFE5E5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Y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&lt;1&gt;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1BBA77B-7D67-E250-AB11-3EA672F89665}"/>
                  </a:ext>
                </a:extLst>
              </p:cNvPr>
              <p:cNvGrpSpPr/>
              <p:nvPr/>
            </p:nvGrpSpPr>
            <p:grpSpPr>
              <a:xfrm>
                <a:off x="2913550" y="3388066"/>
                <a:ext cx="399831" cy="815027"/>
                <a:chOff x="3260509" y="2266950"/>
                <a:chExt cx="501930" cy="1137617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D5D73AF-8487-1BBF-2B2B-1FF7076513C4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&lt;7&gt;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8E57FD7-2248-DE08-5E85-6F7A389F6865}"/>
                    </a:ext>
                  </a:extLst>
                </p:cNvPr>
                <p:cNvCxnSpPr>
                  <a:cxnSpLocks/>
                  <a:stCxn id="35" idx="0"/>
                  <a:endCxn id="37" idx="2"/>
                </p:cNvCxnSpPr>
                <p:nvPr/>
              </p:nvCxnSpPr>
              <p:spPr bwMode="auto">
                <a:xfrm flipV="1">
                  <a:off x="3500083" y="2666324"/>
                  <a:ext cx="11391" cy="281043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184CA70-6028-DF99-26C1-E7CED388FE80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solidFill>
                  <a:srgbClr val="FFE5E5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Y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&lt;2&gt;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1B3C705-049D-AE76-69F1-0628576D4272}"/>
                  </a:ext>
                </a:extLst>
              </p:cNvPr>
              <p:cNvGrpSpPr/>
              <p:nvPr/>
            </p:nvGrpSpPr>
            <p:grpSpPr>
              <a:xfrm>
                <a:off x="3527973" y="3388066"/>
                <a:ext cx="399831" cy="815027"/>
                <a:chOff x="3260509" y="2266950"/>
                <a:chExt cx="501930" cy="113761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0DA497D-E2F0-C2F9-ED6E-D581CC7AE94B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&lt;8&gt;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EBCE6FD-19B9-9DED-C30F-98F6626C781C}"/>
                    </a:ext>
                  </a:extLst>
                </p:cNvPr>
                <p:cNvCxnSpPr>
                  <a:cxnSpLocks/>
                  <a:stCxn id="32" idx="0"/>
                  <a:endCxn id="34" idx="2"/>
                </p:cNvCxnSpPr>
                <p:nvPr/>
              </p:nvCxnSpPr>
              <p:spPr bwMode="auto">
                <a:xfrm flipV="1">
                  <a:off x="3500083" y="2666324"/>
                  <a:ext cx="11391" cy="281043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C0172B-88F8-65D5-7B9E-3891AD160B5D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solidFill>
                  <a:srgbClr val="FFE5E5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Y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&lt;3&gt;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A89FB7B-22FA-3ED4-2083-D1CA6ABBD231}"/>
                  </a:ext>
                </a:extLst>
              </p:cNvPr>
              <p:cNvGrpSpPr/>
              <p:nvPr/>
            </p:nvGrpSpPr>
            <p:grpSpPr>
              <a:xfrm>
                <a:off x="4122852" y="3388066"/>
                <a:ext cx="399831" cy="815027"/>
                <a:chOff x="3260509" y="2266950"/>
                <a:chExt cx="501930" cy="1137617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4A2E89F-44FE-55EB-4E77-459479E58283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&lt;9&gt;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DB75690-600A-20F6-5964-539EE89195CC}"/>
                    </a:ext>
                  </a:extLst>
                </p:cNvPr>
                <p:cNvCxnSpPr>
                  <a:cxnSpLocks/>
                  <a:stCxn id="29" idx="0"/>
                  <a:endCxn id="31" idx="2"/>
                </p:cNvCxnSpPr>
                <p:nvPr/>
              </p:nvCxnSpPr>
              <p:spPr bwMode="auto">
                <a:xfrm flipV="1">
                  <a:off x="3500083" y="2666324"/>
                  <a:ext cx="11391" cy="281043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9C84339-B095-0F78-F9FF-1ECBC1EA119D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solidFill>
                  <a:srgbClr val="FFE5E5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Y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&lt;4&gt;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2E31540-AF6D-5273-6BC2-8DC17C37B5C9}"/>
                  </a:ext>
                </a:extLst>
              </p:cNvPr>
              <p:cNvGrpSpPr/>
              <p:nvPr/>
            </p:nvGrpSpPr>
            <p:grpSpPr>
              <a:xfrm>
                <a:off x="4731488" y="3384991"/>
                <a:ext cx="399831" cy="815027"/>
                <a:chOff x="3260509" y="2266950"/>
                <a:chExt cx="501930" cy="1137617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4567689-5B64-01D6-E4B0-E9E1E11D2CB6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&lt;10&gt;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0E8A709-9469-41F7-F909-79D42A6E9B53}"/>
                    </a:ext>
                  </a:extLst>
                </p:cNvPr>
                <p:cNvCxnSpPr>
                  <a:cxnSpLocks/>
                  <a:stCxn id="26" idx="0"/>
                  <a:endCxn id="28" idx="2"/>
                </p:cNvCxnSpPr>
                <p:nvPr/>
              </p:nvCxnSpPr>
              <p:spPr bwMode="auto">
                <a:xfrm flipV="1">
                  <a:off x="3500083" y="2666324"/>
                  <a:ext cx="11391" cy="281043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78E9205-9FE8-D7B5-788E-65BBCFC5C0EA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solidFill>
                  <a:srgbClr val="FFE5E5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Y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&lt;5&gt;</a:t>
                  </a: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945B4BD-D1A4-D066-0105-D0938A28FE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03507" y="4041529"/>
                <a:ext cx="22610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2B05A6-FC33-4FE9-C558-DA6E276F8221}"/>
                </a:ext>
              </a:extLst>
            </p:cNvPr>
            <p:cNvSpPr txBox="1"/>
            <p:nvPr/>
          </p:nvSpPr>
          <p:spPr>
            <a:xfrm>
              <a:off x="990600" y="3268995"/>
              <a:ext cx="4486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German:  Wie   </a:t>
              </a:r>
              <a:r>
                <a:rPr lang="en-US" dirty="0" err="1"/>
                <a:t>spät</a:t>
              </a:r>
              <a:r>
                <a:rPr lang="en-US" dirty="0"/>
                <a:t>    </a:t>
              </a:r>
              <a:r>
                <a:rPr lang="en-US" dirty="0" err="1"/>
                <a:t>ist</a:t>
              </a:r>
              <a:r>
                <a:rPr lang="en-US" dirty="0"/>
                <a:t>     es      ?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D3A51E3-E3EE-A33D-E958-D6CEE720F904}"/>
                </a:ext>
              </a:extLst>
            </p:cNvPr>
            <p:cNvGrpSpPr/>
            <p:nvPr/>
          </p:nvGrpSpPr>
          <p:grpSpPr>
            <a:xfrm>
              <a:off x="1309195" y="2375077"/>
              <a:ext cx="3795767" cy="840559"/>
              <a:chOff x="1309195" y="2375077"/>
              <a:chExt cx="3795767" cy="840559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13066B-2D64-5F12-6BCE-4BE576C8F6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482969" y="2550691"/>
                <a:ext cx="234183" cy="3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B49C1AF-72EC-39E5-838A-8269BC0109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81351" y="2553710"/>
                <a:ext cx="22610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93A5434-2E01-B4B0-CDAA-0353E4260C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71656" y="2553710"/>
                <a:ext cx="24911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3D5C959-F941-3BB9-406B-35643605D2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84970" y="2553710"/>
                <a:ext cx="2240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257D7FF-8668-45AC-484A-E5EEAAD6BC1E}"/>
                  </a:ext>
                </a:extLst>
              </p:cNvPr>
              <p:cNvGrpSpPr/>
              <p:nvPr/>
            </p:nvGrpSpPr>
            <p:grpSpPr>
              <a:xfrm>
                <a:off x="2088001" y="2386914"/>
                <a:ext cx="404021" cy="828722"/>
                <a:chOff x="3221493" y="2947367"/>
                <a:chExt cx="507190" cy="1156733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1B93550-2FEC-1201-A7B9-A114AAC7168D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&lt;1&gt;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33B733E-41D3-8006-F12C-23B5DD9FF230}"/>
                    </a:ext>
                  </a:extLst>
                </p:cNvPr>
                <p:cNvSpPr/>
                <p:nvPr/>
              </p:nvSpPr>
              <p:spPr bwMode="auto">
                <a:xfrm>
                  <a:off x="3221493" y="3704726"/>
                  <a:ext cx="501930" cy="399374"/>
                </a:xfrm>
                <a:prstGeom prst="rect">
                  <a:avLst/>
                </a:prstGeom>
                <a:solidFill>
                  <a:srgbClr val="ABE9FF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&lt;1&gt;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C8EA6D6-2E17-A198-BD89-8A62DEE64E28}"/>
                  </a:ext>
                </a:extLst>
              </p:cNvPr>
              <p:cNvGrpSpPr/>
              <p:nvPr/>
            </p:nvGrpSpPr>
            <p:grpSpPr>
              <a:xfrm>
                <a:off x="2667969" y="2386914"/>
                <a:ext cx="404021" cy="828722"/>
                <a:chOff x="3221493" y="2947367"/>
                <a:chExt cx="507190" cy="1156733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5E9D036-F9FF-7A08-46C3-4673E6E4F1D9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&lt;2&gt;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188DEAF-72A0-1701-8123-D638FEF0D9EA}"/>
                    </a:ext>
                  </a:extLst>
                </p:cNvPr>
                <p:cNvSpPr/>
                <p:nvPr/>
              </p:nvSpPr>
              <p:spPr bwMode="auto">
                <a:xfrm>
                  <a:off x="3221493" y="3704726"/>
                  <a:ext cx="501930" cy="399374"/>
                </a:xfrm>
                <a:prstGeom prst="rect">
                  <a:avLst/>
                </a:prstGeom>
                <a:solidFill>
                  <a:srgbClr val="ABE9FF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&lt;2&gt;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FD9EF04-87F4-0EFF-7632-61DDA3B0F99D}"/>
                  </a:ext>
                </a:extLst>
              </p:cNvPr>
              <p:cNvGrpSpPr/>
              <p:nvPr/>
            </p:nvGrpSpPr>
            <p:grpSpPr>
              <a:xfrm>
                <a:off x="3282392" y="2386914"/>
                <a:ext cx="404021" cy="828722"/>
                <a:chOff x="3221493" y="2947367"/>
                <a:chExt cx="507190" cy="1156733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1C99A43-139E-F677-EA82-E699577D7D22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&lt;3&gt;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0DD9175-EAD9-6F5B-5B57-DDB761EFDD9C}"/>
                    </a:ext>
                  </a:extLst>
                </p:cNvPr>
                <p:cNvSpPr/>
                <p:nvPr/>
              </p:nvSpPr>
              <p:spPr bwMode="auto">
                <a:xfrm>
                  <a:off x="3221493" y="3704726"/>
                  <a:ext cx="501930" cy="399374"/>
                </a:xfrm>
                <a:prstGeom prst="rect">
                  <a:avLst/>
                </a:prstGeom>
                <a:solidFill>
                  <a:srgbClr val="ABE9FF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&lt;3&gt;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A6E3181-5CD9-2584-65E8-28B9E66CA136}"/>
                  </a:ext>
                </a:extLst>
              </p:cNvPr>
              <p:cNvGrpSpPr/>
              <p:nvPr/>
            </p:nvGrpSpPr>
            <p:grpSpPr>
              <a:xfrm>
                <a:off x="3877271" y="2386914"/>
                <a:ext cx="404021" cy="828722"/>
                <a:chOff x="3221493" y="2947367"/>
                <a:chExt cx="507190" cy="1156733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032C0FB9-C51F-9D5D-8128-EA646475CADA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&lt;4&gt;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08783AE-E29F-6CAC-740E-07757EA2840E}"/>
                    </a:ext>
                  </a:extLst>
                </p:cNvPr>
                <p:cNvSpPr/>
                <p:nvPr/>
              </p:nvSpPr>
              <p:spPr bwMode="auto">
                <a:xfrm>
                  <a:off x="3221493" y="3704726"/>
                  <a:ext cx="501930" cy="399374"/>
                </a:xfrm>
                <a:prstGeom prst="rect">
                  <a:avLst/>
                </a:prstGeom>
                <a:solidFill>
                  <a:srgbClr val="ABE9FF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&lt;4&gt;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C8B44CF-A5F2-3F30-F4D7-90E93B71DCE9}"/>
                  </a:ext>
                </a:extLst>
              </p:cNvPr>
              <p:cNvGrpSpPr/>
              <p:nvPr/>
            </p:nvGrpSpPr>
            <p:grpSpPr>
              <a:xfrm>
                <a:off x="4485907" y="2383839"/>
                <a:ext cx="404021" cy="828722"/>
                <a:chOff x="3221493" y="2947367"/>
                <a:chExt cx="507190" cy="115673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C53A26C-FBF7-ECF3-31FE-287AEA9CB2F6}"/>
                    </a:ext>
                  </a:extLst>
                </p:cNvPr>
                <p:cNvSpPr/>
                <p:nvPr/>
              </p:nvSpPr>
              <p:spPr bwMode="auto">
                <a:xfrm>
                  <a:off x="3271483" y="2947367"/>
                  <a:ext cx="457200" cy="4572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&lt;5&gt;</a:t>
                  </a: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986C0-21CA-C6B7-3E9D-1CA06B046C59}"/>
                    </a:ext>
                  </a:extLst>
                </p:cNvPr>
                <p:cNvSpPr/>
                <p:nvPr/>
              </p:nvSpPr>
              <p:spPr bwMode="auto">
                <a:xfrm>
                  <a:off x="3221493" y="3704726"/>
                  <a:ext cx="501930" cy="399374"/>
                </a:xfrm>
                <a:prstGeom prst="rect">
                  <a:avLst/>
                </a:prstGeom>
                <a:solidFill>
                  <a:srgbClr val="ABE9FF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sz="14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&lt;5&gt;</a:t>
                  </a:r>
                </a:p>
              </p:txBody>
            </p:sp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B15A885-F1BC-EA90-FFE0-444E955DEB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79953" y="2552904"/>
                <a:ext cx="22610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8D2637-4E82-526A-E34A-67F52A1F21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80876" y="2536203"/>
                <a:ext cx="224086" cy="1256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8C549D3-36FD-115C-19DA-1670B4F215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296726" y="2719123"/>
                <a:ext cx="0" cy="2013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E9B6731-70B4-28CB-D48D-009F26D8FC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11149" y="2719123"/>
                <a:ext cx="0" cy="2013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0F4A770-CBA4-21FC-30CD-749C56ED30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506028" y="2719123"/>
                <a:ext cx="0" cy="2013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505CC12-A3D7-584A-0BFD-10C6D7F9FC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14664" y="2716048"/>
                <a:ext cx="0" cy="2013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3F8E060-3236-609B-C40F-5B08E3AE3692}"/>
                  </a:ext>
                </a:extLst>
              </p:cNvPr>
              <p:cNvSpPr txBox="1"/>
              <p:nvPr/>
            </p:nvSpPr>
            <p:spPr>
              <a:xfrm>
                <a:off x="1309195" y="2375077"/>
                <a:ext cx="6444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&lt;0&gt;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95924B62-9EB5-978A-CD3A-D21B7A9455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720624" y="2696441"/>
                <a:ext cx="0" cy="2013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103961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5750"/>
            <a:ext cx="8839199" cy="490538"/>
          </a:xfrm>
        </p:spPr>
        <p:txBody>
          <a:bodyPr/>
          <a:lstStyle/>
          <a:p>
            <a:pPr algn="r"/>
            <a:r>
              <a:rPr lang="en-US" dirty="0"/>
              <a:t>Machine Translation – Conditional Language Model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E4183FD-1A0D-979B-A545-B1914D8C5CB8}"/>
              </a:ext>
            </a:extLst>
          </p:cNvPr>
          <p:cNvGrpSpPr/>
          <p:nvPr/>
        </p:nvGrpSpPr>
        <p:grpSpPr>
          <a:xfrm>
            <a:off x="5819223" y="988728"/>
            <a:ext cx="2966884" cy="1451459"/>
            <a:chOff x="2164435" y="3026709"/>
            <a:chExt cx="2966884" cy="145145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F14A2E-8CEF-D098-2D3C-BAA615DED115}"/>
                </a:ext>
              </a:extLst>
            </p:cNvPr>
            <p:cNvSpPr txBox="1"/>
            <p:nvPr/>
          </p:nvSpPr>
          <p:spPr>
            <a:xfrm>
              <a:off x="2164435" y="3026709"/>
              <a:ext cx="2939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What time     is      it       ?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5522B7F-78B1-10E3-688C-4AB958B1DB05}"/>
                </a:ext>
              </a:extLst>
            </p:cNvPr>
            <p:cNvCxnSpPr>
              <a:cxnSpLocks/>
              <a:stCxn id="128" idx="6"/>
            </p:cNvCxnSpPr>
            <p:nvPr/>
          </p:nvCxnSpPr>
          <p:spPr bwMode="auto">
            <a:xfrm>
              <a:off x="2706523" y="4039316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2E319BD-76DC-DE1F-1738-1F5EED13F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4905" y="4042335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9BECD8F-9746-6D65-B569-9F2E7ADFA6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5210" y="4042335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28FB8FD-7B7B-B72B-9EF8-3E83F3F422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08524" y="4042335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7C71D5-8982-5BB8-349D-402240BE897E}"/>
                </a:ext>
              </a:extLst>
            </p:cNvPr>
            <p:cNvGrpSpPr/>
            <p:nvPr/>
          </p:nvGrpSpPr>
          <p:grpSpPr>
            <a:xfrm>
              <a:off x="2333582" y="3388066"/>
              <a:ext cx="399831" cy="815027"/>
              <a:chOff x="3260509" y="2266950"/>
              <a:chExt cx="501930" cy="113761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8B1B965-5F04-69B2-1502-26F1F7A41BC8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D334784-EBF4-8AFE-86A0-100AEEC10634}"/>
                  </a:ext>
                </a:extLst>
              </p:cNvPr>
              <p:cNvCxnSpPr>
                <a:cxnSpLocks/>
                <a:stCxn id="128" idx="0"/>
                <a:endCxn id="130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CB296D4-D15E-4465-5F6A-A4378996E96A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5507072-CC9E-923C-6847-5BE20242371F}"/>
                </a:ext>
              </a:extLst>
            </p:cNvPr>
            <p:cNvGrpSpPr/>
            <p:nvPr/>
          </p:nvGrpSpPr>
          <p:grpSpPr>
            <a:xfrm>
              <a:off x="2913550" y="3388066"/>
              <a:ext cx="399831" cy="815027"/>
              <a:chOff x="3260509" y="2266950"/>
              <a:chExt cx="501930" cy="1137617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8F290C6-FFF4-DD19-DA7F-900EB849F3D3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99BF7C7A-D957-54E0-A564-7212B6A099E0}"/>
                  </a:ext>
                </a:extLst>
              </p:cNvPr>
              <p:cNvCxnSpPr>
                <a:cxnSpLocks/>
                <a:stCxn id="125" idx="0"/>
                <a:endCxn id="127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8EFD94A-EDD6-DFD1-5D03-5C8C44657E00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D3BB57D-D428-3007-3D88-61B396C39B6D}"/>
                </a:ext>
              </a:extLst>
            </p:cNvPr>
            <p:cNvGrpSpPr/>
            <p:nvPr/>
          </p:nvGrpSpPr>
          <p:grpSpPr>
            <a:xfrm>
              <a:off x="3527973" y="3388066"/>
              <a:ext cx="399831" cy="815027"/>
              <a:chOff x="3260509" y="2266950"/>
              <a:chExt cx="501930" cy="1137617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E585321-9204-C14B-B204-3599DD6BF3DF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677D0AB-3693-B18A-5A05-38B4B305327D}"/>
                  </a:ext>
                </a:extLst>
              </p:cNvPr>
              <p:cNvCxnSpPr>
                <a:cxnSpLocks/>
                <a:stCxn id="122" idx="0"/>
                <a:endCxn id="124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14C134B-D2C9-A4DD-FF62-0E8137CAEEC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7028286-3193-A1EF-B763-FD4579A24094}"/>
                </a:ext>
              </a:extLst>
            </p:cNvPr>
            <p:cNvGrpSpPr/>
            <p:nvPr/>
          </p:nvGrpSpPr>
          <p:grpSpPr>
            <a:xfrm>
              <a:off x="4122852" y="3388066"/>
              <a:ext cx="399831" cy="815027"/>
              <a:chOff x="3260509" y="2266950"/>
              <a:chExt cx="501930" cy="1137617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5F05A40-9BBB-1204-31D2-1C992F534141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8D6F8C4E-4C51-240C-E966-0ED20A1F0F2E}"/>
                  </a:ext>
                </a:extLst>
              </p:cNvPr>
              <p:cNvCxnSpPr>
                <a:cxnSpLocks/>
                <a:stCxn id="119" idx="0"/>
                <a:endCxn id="121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1B0559E-3829-CC18-382F-61AD38D57C9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6B5CA63-A152-DD71-2D5B-D9E6A07E7320}"/>
                </a:ext>
              </a:extLst>
            </p:cNvPr>
            <p:cNvGrpSpPr/>
            <p:nvPr/>
          </p:nvGrpSpPr>
          <p:grpSpPr>
            <a:xfrm>
              <a:off x="4731488" y="3384991"/>
              <a:ext cx="399831" cy="815027"/>
              <a:chOff x="3260509" y="2266950"/>
              <a:chExt cx="501930" cy="113761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CAD0E7A-87B1-1A80-4941-A9CB1AD0DDB5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95930D39-7D9A-73D8-05A4-7B4F121E72AC}"/>
                  </a:ext>
                </a:extLst>
              </p:cNvPr>
              <p:cNvCxnSpPr>
                <a:cxnSpLocks/>
                <a:stCxn id="116" idx="0"/>
                <a:endCxn id="118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FD53A13-55C8-051E-9D20-D45AE2642DD9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1D9B31F-E3B8-0C21-3F99-F2A28E9A028B}"/>
                </a:ext>
              </a:extLst>
            </p:cNvPr>
            <p:cNvSpPr/>
            <p:nvPr/>
          </p:nvSpPr>
          <p:spPr bwMode="auto">
            <a:xfrm>
              <a:off x="2730165" y="3508836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8E069D-A3C3-A33E-3DE6-33170533DEC9}"/>
                </a:ext>
              </a:extLst>
            </p:cNvPr>
            <p:cNvSpPr/>
            <p:nvPr/>
          </p:nvSpPr>
          <p:spPr bwMode="auto">
            <a:xfrm>
              <a:off x="3328058" y="3508835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2BFE5B-BE0E-091B-F2F4-27FC187C6C02}"/>
                </a:ext>
              </a:extLst>
            </p:cNvPr>
            <p:cNvSpPr/>
            <p:nvPr/>
          </p:nvSpPr>
          <p:spPr bwMode="auto">
            <a:xfrm>
              <a:off x="3943348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703E18-FAD0-F6FF-3005-D2FC97199999}"/>
                </a:ext>
              </a:extLst>
            </p:cNvPr>
            <p:cNvSpPr/>
            <p:nvPr/>
          </p:nvSpPr>
          <p:spPr bwMode="auto">
            <a:xfrm>
              <a:off x="4532715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476D30F-037E-D7B5-B9B3-705F1C9516E6}"/>
              </a:ext>
            </a:extLst>
          </p:cNvPr>
          <p:cNvGrpSpPr/>
          <p:nvPr/>
        </p:nvGrpSpPr>
        <p:grpSpPr>
          <a:xfrm>
            <a:off x="1981200" y="2597691"/>
            <a:ext cx="6874622" cy="2043604"/>
            <a:chOff x="1066800" y="2557829"/>
            <a:chExt cx="6874622" cy="20436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FF3412-755E-A96B-5AF2-5322E5EEE4DC}"/>
                </a:ext>
              </a:extLst>
            </p:cNvPr>
            <p:cNvSpPr txBox="1"/>
            <p:nvPr/>
          </p:nvSpPr>
          <p:spPr>
            <a:xfrm>
              <a:off x="3944894" y="2557829"/>
              <a:ext cx="3996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English:   What time     is      it        ?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A16EFD-458D-AF31-B7A8-57A1253A4782}"/>
                </a:ext>
              </a:extLst>
            </p:cNvPr>
            <p:cNvCxnSpPr>
              <a:cxnSpLocks/>
              <a:stCxn id="37" idx="6"/>
            </p:cNvCxnSpPr>
            <p:nvPr/>
          </p:nvCxnSpPr>
          <p:spPr bwMode="auto">
            <a:xfrm>
              <a:off x="5516625" y="3570436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24CC64-1083-EEB8-25F4-AC7A9DBFE2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15007" y="3573455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4A9DBC-6972-60B5-D2F1-8FE8C37AC9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05312" y="3573455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0CD2CA9-236A-9AD0-6297-6FBEA79AFE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8626" y="3573455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25823A-C82C-83C8-CC05-F534352C31F9}"/>
                </a:ext>
              </a:extLst>
            </p:cNvPr>
            <p:cNvGrpSpPr/>
            <p:nvPr/>
          </p:nvGrpSpPr>
          <p:grpSpPr>
            <a:xfrm>
              <a:off x="5143684" y="2919186"/>
              <a:ext cx="399831" cy="815027"/>
              <a:chOff x="3260509" y="2266950"/>
              <a:chExt cx="501930" cy="113761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BDB1CD5-1DB4-44C3-ED7F-2D45D8490C7E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&lt;6&gt;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6DBCCA1-C472-CE47-1BA3-056FE82EE8CE}"/>
                  </a:ext>
                </a:extLst>
              </p:cNvPr>
              <p:cNvCxnSpPr>
                <a:cxnSpLocks/>
                <a:stCxn id="37" idx="0"/>
                <a:endCxn id="39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C484662-8B4D-B338-3682-7A043D1DEA52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19D1B4-8932-4432-C45C-6191BB6DBC75}"/>
                </a:ext>
              </a:extLst>
            </p:cNvPr>
            <p:cNvGrpSpPr/>
            <p:nvPr/>
          </p:nvGrpSpPr>
          <p:grpSpPr>
            <a:xfrm>
              <a:off x="5723652" y="2919186"/>
              <a:ext cx="399831" cy="815027"/>
              <a:chOff x="3260509" y="2266950"/>
              <a:chExt cx="501930" cy="113761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A99B27D-E201-18B4-4A7E-8018BD184F42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&lt;7&gt;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59F3ED1-06D2-39E7-1EB6-94E6A0736850}"/>
                  </a:ext>
                </a:extLst>
              </p:cNvPr>
              <p:cNvCxnSpPr>
                <a:cxnSpLocks/>
                <a:stCxn id="34" idx="0"/>
                <a:endCxn id="36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4B4EE18-CE3F-38FD-B6A8-9EC0BF864957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4C9232-E6DC-199A-7E3F-866E663FD318}"/>
                </a:ext>
              </a:extLst>
            </p:cNvPr>
            <p:cNvGrpSpPr/>
            <p:nvPr/>
          </p:nvGrpSpPr>
          <p:grpSpPr>
            <a:xfrm>
              <a:off x="6338075" y="2919186"/>
              <a:ext cx="399831" cy="815027"/>
              <a:chOff x="3260509" y="2266950"/>
              <a:chExt cx="501930" cy="113761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47DEA40-CF59-17B6-3ACD-08A3B68FA75C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&lt;8&gt;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500ED6D-CB24-1B09-B3B6-6843575C55E8}"/>
                  </a:ext>
                </a:extLst>
              </p:cNvPr>
              <p:cNvCxnSpPr>
                <a:cxnSpLocks/>
                <a:stCxn id="31" idx="0"/>
                <a:endCxn id="33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302BAF-E87C-D34F-E3E0-1F939A751586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1FA208-6327-4658-E36D-7FAD3EB32272}"/>
                </a:ext>
              </a:extLst>
            </p:cNvPr>
            <p:cNvGrpSpPr/>
            <p:nvPr/>
          </p:nvGrpSpPr>
          <p:grpSpPr>
            <a:xfrm>
              <a:off x="6932954" y="2919186"/>
              <a:ext cx="399831" cy="815027"/>
              <a:chOff x="3260509" y="2266950"/>
              <a:chExt cx="501930" cy="113761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1EE431-6B91-81A1-8163-C3C32FCDCAF0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&lt;9&gt;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E84CE08-44B2-1D35-716E-987E47C4023A}"/>
                  </a:ext>
                </a:extLst>
              </p:cNvPr>
              <p:cNvCxnSpPr>
                <a:cxnSpLocks/>
                <a:stCxn id="28" idx="0"/>
                <a:endCxn id="30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BDEFC62-DA6A-A3E4-2022-EBA361BB2D8A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E0938E-9018-012E-773E-89212DE368AF}"/>
                </a:ext>
              </a:extLst>
            </p:cNvPr>
            <p:cNvGrpSpPr/>
            <p:nvPr/>
          </p:nvGrpSpPr>
          <p:grpSpPr>
            <a:xfrm>
              <a:off x="7541590" y="2916111"/>
              <a:ext cx="399831" cy="815027"/>
              <a:chOff x="3260509" y="2266950"/>
              <a:chExt cx="501930" cy="1137617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701BE4-B66F-929F-9FFB-0B75747B3D18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&lt;10&gt;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7F84731-B933-E572-3A7A-26D8BD0D641D}"/>
                  </a:ext>
                </a:extLst>
              </p:cNvPr>
              <p:cNvCxnSpPr>
                <a:cxnSpLocks/>
                <a:stCxn id="25" idx="0"/>
                <a:endCxn id="27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9CCF3F-67A7-7D19-81CB-AB6DB914BAC6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E69F94-CFDC-23FE-1D2D-C7EF958B3C05}"/>
                </a:ext>
              </a:extLst>
            </p:cNvPr>
            <p:cNvSpPr/>
            <p:nvPr/>
          </p:nvSpPr>
          <p:spPr bwMode="auto">
            <a:xfrm>
              <a:off x="5540267" y="3039956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8E9BF-9330-E80C-5CE3-25E91F5B8127}"/>
                </a:ext>
              </a:extLst>
            </p:cNvPr>
            <p:cNvSpPr/>
            <p:nvPr/>
          </p:nvSpPr>
          <p:spPr bwMode="auto">
            <a:xfrm>
              <a:off x="6138160" y="3039955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0B9277-78B9-27B2-5CEB-D440AAC44EF6}"/>
                </a:ext>
              </a:extLst>
            </p:cNvPr>
            <p:cNvSpPr/>
            <p:nvPr/>
          </p:nvSpPr>
          <p:spPr bwMode="auto">
            <a:xfrm>
              <a:off x="6753450" y="302750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F28ED9-03C6-D979-8935-B087EDA97413}"/>
                </a:ext>
              </a:extLst>
            </p:cNvPr>
            <p:cNvSpPr/>
            <p:nvPr/>
          </p:nvSpPr>
          <p:spPr bwMode="auto">
            <a:xfrm>
              <a:off x="7342817" y="302750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E0B441-E2CF-4EA6-522A-6731412C2C3A}"/>
                </a:ext>
              </a:extLst>
            </p:cNvPr>
            <p:cNvSpPr txBox="1"/>
            <p:nvPr/>
          </p:nvSpPr>
          <p:spPr>
            <a:xfrm>
              <a:off x="1066800" y="4232101"/>
              <a:ext cx="4486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German:  Wie   </a:t>
              </a:r>
              <a:r>
                <a:rPr lang="en-US" dirty="0" err="1"/>
                <a:t>spät</a:t>
              </a:r>
              <a:r>
                <a:rPr lang="en-US" dirty="0"/>
                <a:t>    </a:t>
              </a:r>
              <a:r>
                <a:rPr lang="en-US" dirty="0" err="1"/>
                <a:t>ist</a:t>
              </a:r>
              <a:r>
                <a:rPr lang="en-US" dirty="0"/>
                <a:t>     es      ?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716E71-213D-EA01-6C33-61840026E752}"/>
                </a:ext>
              </a:extLst>
            </p:cNvPr>
            <p:cNvCxnSpPr>
              <a:cxnSpLocks/>
              <a:stCxn id="67" idx="6"/>
            </p:cNvCxnSpPr>
            <p:nvPr/>
          </p:nvCxnSpPr>
          <p:spPr bwMode="auto">
            <a:xfrm>
              <a:off x="2528876" y="3570231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31167C4-3E60-F9D9-C0DA-E7678880D9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7258" y="3573250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198AFB-7C81-9BF7-72A9-83C6AA9EE9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563" y="3573250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2ADDAE0-E4F3-5E9F-3C43-A729876C54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0877" y="3573250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E1604F0-3F45-C3DE-C562-12384B2CC1CC}"/>
                </a:ext>
              </a:extLst>
            </p:cNvPr>
            <p:cNvSpPr/>
            <p:nvPr/>
          </p:nvSpPr>
          <p:spPr bwMode="auto">
            <a:xfrm>
              <a:off x="2164676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C46BCD-7D55-AC86-91F6-33C885BC873A}"/>
                </a:ext>
              </a:extLst>
            </p:cNvPr>
            <p:cNvSpPr/>
            <p:nvPr/>
          </p:nvSpPr>
          <p:spPr bwMode="auto">
            <a:xfrm>
              <a:off x="2161067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EBBE05F-B017-C155-BFEC-94A3C662AC05}"/>
                </a:ext>
              </a:extLst>
            </p:cNvPr>
            <p:cNvSpPr/>
            <p:nvPr/>
          </p:nvSpPr>
          <p:spPr bwMode="auto">
            <a:xfrm>
              <a:off x="2744644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F32396-2F28-DE09-FB2E-EE673F83EDBA}"/>
                </a:ext>
              </a:extLst>
            </p:cNvPr>
            <p:cNvSpPr/>
            <p:nvPr/>
          </p:nvSpPr>
          <p:spPr bwMode="auto">
            <a:xfrm>
              <a:off x="2741035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CF69D98-2F84-8425-CFA4-79AE45FFAC65}"/>
                </a:ext>
              </a:extLst>
            </p:cNvPr>
            <p:cNvSpPr/>
            <p:nvPr/>
          </p:nvSpPr>
          <p:spPr bwMode="auto">
            <a:xfrm>
              <a:off x="3359067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69B264-4BCE-D82F-5DC1-0ACE0CF2BA36}"/>
                </a:ext>
              </a:extLst>
            </p:cNvPr>
            <p:cNvSpPr/>
            <p:nvPr/>
          </p:nvSpPr>
          <p:spPr bwMode="auto">
            <a:xfrm>
              <a:off x="3355458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3C59AF-EDDA-C4F8-988B-E9AA0366DC4F}"/>
                </a:ext>
              </a:extLst>
            </p:cNvPr>
            <p:cNvSpPr/>
            <p:nvPr/>
          </p:nvSpPr>
          <p:spPr bwMode="auto">
            <a:xfrm>
              <a:off x="3953946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66C2F1-E714-A98A-B50B-BF1373755F56}"/>
                </a:ext>
              </a:extLst>
            </p:cNvPr>
            <p:cNvSpPr/>
            <p:nvPr/>
          </p:nvSpPr>
          <p:spPr bwMode="auto">
            <a:xfrm>
              <a:off x="3950337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1299090-ED8F-17EA-B2D8-C0D89B1A3CCA}"/>
                </a:ext>
              </a:extLst>
            </p:cNvPr>
            <p:cNvSpPr/>
            <p:nvPr/>
          </p:nvSpPr>
          <p:spPr bwMode="auto">
            <a:xfrm>
              <a:off x="4562582" y="3403379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A50E89-85B7-3A1E-FECB-3D96F117321D}"/>
                </a:ext>
              </a:extLst>
            </p:cNvPr>
            <p:cNvSpPr/>
            <p:nvPr/>
          </p:nvSpPr>
          <p:spPr bwMode="auto">
            <a:xfrm>
              <a:off x="4558973" y="3945976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53283A-D378-EC7F-C2BE-4FFB8F1E7B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5860" y="3572444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9F4BED-A243-4483-C84C-13326ED72C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6783" y="3555743"/>
              <a:ext cx="224086" cy="125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19B2536-A04A-A43C-1B17-6274FF4005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42633" y="3738663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B4592F0-3E3B-12B0-D7A0-7EF590332F8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57056" y="3738663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F8F6C4F-FBDF-10F9-D4E8-1997751151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1935" y="3738663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9DD2285-F6DF-6492-7804-D6656F2658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60571" y="3735588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CCBB48-0C59-DA30-8D85-3F516E3DF84F}"/>
                </a:ext>
              </a:extLst>
            </p:cNvPr>
            <p:cNvSpPr txBox="1"/>
            <p:nvPr/>
          </p:nvSpPr>
          <p:spPr>
            <a:xfrm>
              <a:off x="1346049" y="3394617"/>
              <a:ext cx="644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&lt;0&gt;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3CF7E1-9BAE-A445-CE6B-757C999B2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71191" y="3720296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B521499-8238-90D7-200A-DA3BC072D639}"/>
              </a:ext>
            </a:extLst>
          </p:cNvPr>
          <p:cNvSpPr txBox="1"/>
          <p:nvPr/>
        </p:nvSpPr>
        <p:spPr>
          <a:xfrm>
            <a:off x="299818" y="1053944"/>
            <a:ext cx="19842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Language model: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032DD51-3290-8035-1846-2B040837BFAA}"/>
              </a:ext>
            </a:extLst>
          </p:cNvPr>
          <p:cNvSpPr txBox="1"/>
          <p:nvPr/>
        </p:nvSpPr>
        <p:spPr>
          <a:xfrm>
            <a:off x="160175" y="2300214"/>
            <a:ext cx="222849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Machine translation German-English: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13184-7063-E477-3950-F843C529A303}"/>
              </a:ext>
            </a:extLst>
          </p:cNvPr>
          <p:cNvSpPr txBox="1"/>
          <p:nvPr/>
        </p:nvSpPr>
        <p:spPr>
          <a:xfrm>
            <a:off x="357893" y="1413424"/>
            <a:ext cx="18330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,…,Y</a:t>
            </a:r>
            <a:r>
              <a:rPr lang="en-US" baseline="30000" dirty="0"/>
              <a:t>&lt;Ty&gt;</a:t>
            </a:r>
            <a:r>
              <a:rPr lang="en-US" dirty="0"/>
              <a:t>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DE7F81-D824-659C-9FA1-C2C834DF6881}"/>
              </a:ext>
            </a:extLst>
          </p:cNvPr>
          <p:cNvSpPr txBox="1"/>
          <p:nvPr/>
        </p:nvSpPr>
        <p:spPr>
          <a:xfrm>
            <a:off x="192627" y="2927460"/>
            <a:ext cx="316499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,…,Y</a:t>
            </a:r>
            <a:r>
              <a:rPr lang="en-US" baseline="30000" dirty="0"/>
              <a:t>&lt;Ty&gt;</a:t>
            </a:r>
            <a:r>
              <a:rPr lang="en-US" dirty="0"/>
              <a:t>|X</a:t>
            </a:r>
            <a:r>
              <a:rPr lang="en-US" baseline="30000" dirty="0"/>
              <a:t>&lt;1&gt;</a:t>
            </a:r>
            <a:r>
              <a:rPr lang="en-US" dirty="0"/>
              <a:t>,…,X</a:t>
            </a:r>
            <a:r>
              <a:rPr lang="en-US" baseline="30000" dirty="0"/>
              <a:t>&lt;Tx&gt;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95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5750"/>
            <a:ext cx="8839199" cy="490538"/>
          </a:xfrm>
        </p:spPr>
        <p:txBody>
          <a:bodyPr/>
          <a:lstStyle/>
          <a:p>
            <a:pPr algn="r"/>
            <a:r>
              <a:rPr lang="en-US" dirty="0"/>
              <a:t>Machine Translation – Conditional Language Model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E4183FD-1A0D-979B-A545-B1914D8C5CB8}"/>
              </a:ext>
            </a:extLst>
          </p:cNvPr>
          <p:cNvGrpSpPr/>
          <p:nvPr/>
        </p:nvGrpSpPr>
        <p:grpSpPr>
          <a:xfrm>
            <a:off x="5819223" y="988728"/>
            <a:ext cx="2966884" cy="1451459"/>
            <a:chOff x="2164435" y="3026709"/>
            <a:chExt cx="2966884" cy="145145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F14A2E-8CEF-D098-2D3C-BAA615DED115}"/>
                </a:ext>
              </a:extLst>
            </p:cNvPr>
            <p:cNvSpPr txBox="1"/>
            <p:nvPr/>
          </p:nvSpPr>
          <p:spPr>
            <a:xfrm>
              <a:off x="2164435" y="3026709"/>
              <a:ext cx="2939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What time     is      it       ?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5522B7F-78B1-10E3-688C-4AB958B1DB05}"/>
                </a:ext>
              </a:extLst>
            </p:cNvPr>
            <p:cNvCxnSpPr>
              <a:cxnSpLocks/>
              <a:stCxn id="128" idx="6"/>
            </p:cNvCxnSpPr>
            <p:nvPr/>
          </p:nvCxnSpPr>
          <p:spPr bwMode="auto">
            <a:xfrm>
              <a:off x="2706523" y="4039316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2E319BD-76DC-DE1F-1738-1F5EED13F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4905" y="4042335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9BECD8F-9746-6D65-B569-9F2E7ADFA6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5210" y="4042335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28FB8FD-7B7B-B72B-9EF8-3E83F3F422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08524" y="4042335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7C71D5-8982-5BB8-349D-402240BE897E}"/>
                </a:ext>
              </a:extLst>
            </p:cNvPr>
            <p:cNvGrpSpPr/>
            <p:nvPr/>
          </p:nvGrpSpPr>
          <p:grpSpPr>
            <a:xfrm>
              <a:off x="2333582" y="3388066"/>
              <a:ext cx="399831" cy="815027"/>
              <a:chOff x="3260509" y="2266950"/>
              <a:chExt cx="501930" cy="113761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8B1B965-5F04-69B2-1502-26F1F7A41BC8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D334784-EBF4-8AFE-86A0-100AEEC10634}"/>
                  </a:ext>
                </a:extLst>
              </p:cNvPr>
              <p:cNvCxnSpPr>
                <a:cxnSpLocks/>
                <a:stCxn id="128" idx="0"/>
                <a:endCxn id="130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CB296D4-D15E-4465-5F6A-A4378996E96A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5507072-CC9E-923C-6847-5BE20242371F}"/>
                </a:ext>
              </a:extLst>
            </p:cNvPr>
            <p:cNvGrpSpPr/>
            <p:nvPr/>
          </p:nvGrpSpPr>
          <p:grpSpPr>
            <a:xfrm>
              <a:off x="2913550" y="3388066"/>
              <a:ext cx="399831" cy="815027"/>
              <a:chOff x="3260509" y="2266950"/>
              <a:chExt cx="501930" cy="1137617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8F290C6-FFF4-DD19-DA7F-900EB849F3D3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99BF7C7A-D957-54E0-A564-7212B6A099E0}"/>
                  </a:ext>
                </a:extLst>
              </p:cNvPr>
              <p:cNvCxnSpPr>
                <a:cxnSpLocks/>
                <a:stCxn id="125" idx="0"/>
                <a:endCxn id="127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8EFD94A-EDD6-DFD1-5D03-5C8C44657E00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D3BB57D-D428-3007-3D88-61B396C39B6D}"/>
                </a:ext>
              </a:extLst>
            </p:cNvPr>
            <p:cNvGrpSpPr/>
            <p:nvPr/>
          </p:nvGrpSpPr>
          <p:grpSpPr>
            <a:xfrm>
              <a:off x="3527973" y="3388066"/>
              <a:ext cx="399831" cy="815027"/>
              <a:chOff x="3260509" y="2266950"/>
              <a:chExt cx="501930" cy="1137617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E585321-9204-C14B-B204-3599DD6BF3DF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677D0AB-3693-B18A-5A05-38B4B305327D}"/>
                  </a:ext>
                </a:extLst>
              </p:cNvPr>
              <p:cNvCxnSpPr>
                <a:cxnSpLocks/>
                <a:stCxn id="122" idx="0"/>
                <a:endCxn id="124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14C134B-D2C9-A4DD-FF62-0E8137CAEEC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7028286-3193-A1EF-B763-FD4579A24094}"/>
                </a:ext>
              </a:extLst>
            </p:cNvPr>
            <p:cNvGrpSpPr/>
            <p:nvPr/>
          </p:nvGrpSpPr>
          <p:grpSpPr>
            <a:xfrm>
              <a:off x="4122852" y="3388066"/>
              <a:ext cx="399831" cy="815027"/>
              <a:chOff x="3260509" y="2266950"/>
              <a:chExt cx="501930" cy="1137617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5F05A40-9BBB-1204-31D2-1C992F534141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8D6F8C4E-4C51-240C-E966-0ED20A1F0F2E}"/>
                  </a:ext>
                </a:extLst>
              </p:cNvPr>
              <p:cNvCxnSpPr>
                <a:cxnSpLocks/>
                <a:stCxn id="119" idx="0"/>
                <a:endCxn id="121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1B0559E-3829-CC18-382F-61AD38D57C9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6B5CA63-A152-DD71-2D5B-D9E6A07E7320}"/>
                </a:ext>
              </a:extLst>
            </p:cNvPr>
            <p:cNvGrpSpPr/>
            <p:nvPr/>
          </p:nvGrpSpPr>
          <p:grpSpPr>
            <a:xfrm>
              <a:off x="4731488" y="3384991"/>
              <a:ext cx="399831" cy="815027"/>
              <a:chOff x="3260509" y="2266950"/>
              <a:chExt cx="501930" cy="113761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CAD0E7A-87B1-1A80-4941-A9CB1AD0DDB5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95930D39-7D9A-73D8-05A4-7B4F121E72AC}"/>
                  </a:ext>
                </a:extLst>
              </p:cNvPr>
              <p:cNvCxnSpPr>
                <a:cxnSpLocks/>
                <a:stCxn id="116" idx="0"/>
                <a:endCxn id="118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FD53A13-55C8-051E-9D20-D45AE2642DD9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1D9B31F-E3B8-0C21-3F99-F2A28E9A028B}"/>
                </a:ext>
              </a:extLst>
            </p:cNvPr>
            <p:cNvSpPr/>
            <p:nvPr/>
          </p:nvSpPr>
          <p:spPr bwMode="auto">
            <a:xfrm>
              <a:off x="2730165" y="3508836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8E069D-A3C3-A33E-3DE6-33170533DEC9}"/>
                </a:ext>
              </a:extLst>
            </p:cNvPr>
            <p:cNvSpPr/>
            <p:nvPr/>
          </p:nvSpPr>
          <p:spPr bwMode="auto">
            <a:xfrm>
              <a:off x="3328058" y="3508835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2BFE5B-BE0E-091B-F2F4-27FC187C6C02}"/>
                </a:ext>
              </a:extLst>
            </p:cNvPr>
            <p:cNvSpPr/>
            <p:nvPr/>
          </p:nvSpPr>
          <p:spPr bwMode="auto">
            <a:xfrm>
              <a:off x="3943348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703E18-FAD0-F6FF-3005-D2FC97199999}"/>
                </a:ext>
              </a:extLst>
            </p:cNvPr>
            <p:cNvSpPr/>
            <p:nvPr/>
          </p:nvSpPr>
          <p:spPr bwMode="auto">
            <a:xfrm>
              <a:off x="4532715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476D30F-037E-D7B5-B9B3-705F1C9516E6}"/>
              </a:ext>
            </a:extLst>
          </p:cNvPr>
          <p:cNvGrpSpPr/>
          <p:nvPr/>
        </p:nvGrpSpPr>
        <p:grpSpPr>
          <a:xfrm>
            <a:off x="1981200" y="2597691"/>
            <a:ext cx="6874622" cy="2043604"/>
            <a:chOff x="1066800" y="2557829"/>
            <a:chExt cx="6874622" cy="20436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FF3412-755E-A96B-5AF2-5322E5EEE4DC}"/>
                </a:ext>
              </a:extLst>
            </p:cNvPr>
            <p:cNvSpPr txBox="1"/>
            <p:nvPr/>
          </p:nvSpPr>
          <p:spPr>
            <a:xfrm>
              <a:off x="3944894" y="2557829"/>
              <a:ext cx="3996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English:   What time     is      it        ?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A16EFD-458D-AF31-B7A8-57A1253A4782}"/>
                </a:ext>
              </a:extLst>
            </p:cNvPr>
            <p:cNvCxnSpPr>
              <a:cxnSpLocks/>
              <a:stCxn id="37" idx="6"/>
            </p:cNvCxnSpPr>
            <p:nvPr/>
          </p:nvCxnSpPr>
          <p:spPr bwMode="auto">
            <a:xfrm>
              <a:off x="5516625" y="3570436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24CC64-1083-EEB8-25F4-AC7A9DBFE2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15007" y="3573455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4A9DBC-6972-60B5-D2F1-8FE8C37AC9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05312" y="3573455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0CD2CA9-236A-9AD0-6297-6FBEA79AFE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8626" y="3573455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25823A-C82C-83C8-CC05-F534352C31F9}"/>
                </a:ext>
              </a:extLst>
            </p:cNvPr>
            <p:cNvGrpSpPr/>
            <p:nvPr/>
          </p:nvGrpSpPr>
          <p:grpSpPr>
            <a:xfrm>
              <a:off x="5143684" y="2919186"/>
              <a:ext cx="399831" cy="815027"/>
              <a:chOff x="3260509" y="2266950"/>
              <a:chExt cx="501930" cy="113761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BDB1CD5-1DB4-44C3-ED7F-2D45D8490C7E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&lt;6&gt;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6DBCCA1-C472-CE47-1BA3-056FE82EE8CE}"/>
                  </a:ext>
                </a:extLst>
              </p:cNvPr>
              <p:cNvCxnSpPr>
                <a:cxnSpLocks/>
                <a:stCxn id="37" idx="0"/>
                <a:endCxn id="39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C484662-8B4D-B338-3682-7A043D1DEA52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19D1B4-8932-4432-C45C-6191BB6DBC75}"/>
                </a:ext>
              </a:extLst>
            </p:cNvPr>
            <p:cNvGrpSpPr/>
            <p:nvPr/>
          </p:nvGrpSpPr>
          <p:grpSpPr>
            <a:xfrm>
              <a:off x="5723652" y="2919186"/>
              <a:ext cx="399831" cy="815027"/>
              <a:chOff x="3260509" y="2266950"/>
              <a:chExt cx="501930" cy="113761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A99B27D-E201-18B4-4A7E-8018BD184F42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&lt;7&gt;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59F3ED1-06D2-39E7-1EB6-94E6A0736850}"/>
                  </a:ext>
                </a:extLst>
              </p:cNvPr>
              <p:cNvCxnSpPr>
                <a:cxnSpLocks/>
                <a:stCxn id="34" idx="0"/>
                <a:endCxn id="36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4B4EE18-CE3F-38FD-B6A8-9EC0BF864957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4C9232-E6DC-199A-7E3F-866E663FD318}"/>
                </a:ext>
              </a:extLst>
            </p:cNvPr>
            <p:cNvGrpSpPr/>
            <p:nvPr/>
          </p:nvGrpSpPr>
          <p:grpSpPr>
            <a:xfrm>
              <a:off x="6338075" y="2919186"/>
              <a:ext cx="399831" cy="815027"/>
              <a:chOff x="3260509" y="2266950"/>
              <a:chExt cx="501930" cy="113761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47DEA40-CF59-17B6-3ACD-08A3B68FA75C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&lt;8&gt;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500ED6D-CB24-1B09-B3B6-6843575C55E8}"/>
                  </a:ext>
                </a:extLst>
              </p:cNvPr>
              <p:cNvCxnSpPr>
                <a:cxnSpLocks/>
                <a:stCxn id="31" idx="0"/>
                <a:endCxn id="33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302BAF-E87C-D34F-E3E0-1F939A751586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1FA208-6327-4658-E36D-7FAD3EB32272}"/>
                </a:ext>
              </a:extLst>
            </p:cNvPr>
            <p:cNvGrpSpPr/>
            <p:nvPr/>
          </p:nvGrpSpPr>
          <p:grpSpPr>
            <a:xfrm>
              <a:off x="6932954" y="2919186"/>
              <a:ext cx="399831" cy="815027"/>
              <a:chOff x="3260509" y="2266950"/>
              <a:chExt cx="501930" cy="113761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1EE431-6B91-81A1-8163-C3C32FCDCAF0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&lt;9&gt;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E84CE08-44B2-1D35-716E-987E47C4023A}"/>
                  </a:ext>
                </a:extLst>
              </p:cNvPr>
              <p:cNvCxnSpPr>
                <a:cxnSpLocks/>
                <a:stCxn id="28" idx="0"/>
                <a:endCxn id="30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BDEFC62-DA6A-A3E4-2022-EBA361BB2D8A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E0938E-9018-012E-773E-89212DE368AF}"/>
                </a:ext>
              </a:extLst>
            </p:cNvPr>
            <p:cNvGrpSpPr/>
            <p:nvPr/>
          </p:nvGrpSpPr>
          <p:grpSpPr>
            <a:xfrm>
              <a:off x="7541590" y="2916111"/>
              <a:ext cx="399831" cy="815027"/>
              <a:chOff x="3260509" y="2266950"/>
              <a:chExt cx="501930" cy="1137617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701BE4-B66F-929F-9FFB-0B75747B3D18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&lt;10&gt;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7F84731-B933-E572-3A7A-26D8BD0D641D}"/>
                  </a:ext>
                </a:extLst>
              </p:cNvPr>
              <p:cNvCxnSpPr>
                <a:cxnSpLocks/>
                <a:stCxn id="25" idx="0"/>
                <a:endCxn id="27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9CCF3F-67A7-7D19-81CB-AB6DB914BAC6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E69F94-CFDC-23FE-1D2D-C7EF958B3C05}"/>
                </a:ext>
              </a:extLst>
            </p:cNvPr>
            <p:cNvSpPr/>
            <p:nvPr/>
          </p:nvSpPr>
          <p:spPr bwMode="auto">
            <a:xfrm>
              <a:off x="5540267" y="3039956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8E9BF-9330-E80C-5CE3-25E91F5B8127}"/>
                </a:ext>
              </a:extLst>
            </p:cNvPr>
            <p:cNvSpPr/>
            <p:nvPr/>
          </p:nvSpPr>
          <p:spPr bwMode="auto">
            <a:xfrm>
              <a:off x="6138160" y="3039955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0B9277-78B9-27B2-5CEB-D440AAC44EF6}"/>
                </a:ext>
              </a:extLst>
            </p:cNvPr>
            <p:cNvSpPr/>
            <p:nvPr/>
          </p:nvSpPr>
          <p:spPr bwMode="auto">
            <a:xfrm>
              <a:off x="6753450" y="302750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F28ED9-03C6-D979-8935-B087EDA97413}"/>
                </a:ext>
              </a:extLst>
            </p:cNvPr>
            <p:cNvSpPr/>
            <p:nvPr/>
          </p:nvSpPr>
          <p:spPr bwMode="auto">
            <a:xfrm>
              <a:off x="7342817" y="302750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E0B441-E2CF-4EA6-522A-6731412C2C3A}"/>
                </a:ext>
              </a:extLst>
            </p:cNvPr>
            <p:cNvSpPr txBox="1"/>
            <p:nvPr/>
          </p:nvSpPr>
          <p:spPr>
            <a:xfrm>
              <a:off x="1066800" y="4232101"/>
              <a:ext cx="4486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German:  Wie   </a:t>
              </a:r>
              <a:r>
                <a:rPr lang="en-US" dirty="0" err="1"/>
                <a:t>spät</a:t>
              </a:r>
              <a:r>
                <a:rPr lang="en-US" dirty="0"/>
                <a:t>    </a:t>
              </a:r>
              <a:r>
                <a:rPr lang="en-US" dirty="0" err="1"/>
                <a:t>ist</a:t>
              </a:r>
              <a:r>
                <a:rPr lang="en-US" dirty="0"/>
                <a:t>     es      ?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716E71-213D-EA01-6C33-61840026E752}"/>
                </a:ext>
              </a:extLst>
            </p:cNvPr>
            <p:cNvCxnSpPr>
              <a:cxnSpLocks/>
              <a:stCxn id="67" idx="6"/>
            </p:cNvCxnSpPr>
            <p:nvPr/>
          </p:nvCxnSpPr>
          <p:spPr bwMode="auto">
            <a:xfrm>
              <a:off x="2528876" y="3570231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31167C4-3E60-F9D9-C0DA-E7678880D9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7258" y="3573250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198AFB-7C81-9BF7-72A9-83C6AA9EE9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563" y="3573250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2ADDAE0-E4F3-5E9F-3C43-A729876C54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0877" y="3573250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E1604F0-3F45-C3DE-C562-12384B2CC1CC}"/>
                </a:ext>
              </a:extLst>
            </p:cNvPr>
            <p:cNvSpPr/>
            <p:nvPr/>
          </p:nvSpPr>
          <p:spPr bwMode="auto">
            <a:xfrm>
              <a:off x="2164676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C46BCD-7D55-AC86-91F6-33C885BC873A}"/>
                </a:ext>
              </a:extLst>
            </p:cNvPr>
            <p:cNvSpPr/>
            <p:nvPr/>
          </p:nvSpPr>
          <p:spPr bwMode="auto">
            <a:xfrm>
              <a:off x="2161067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EBBE05F-B017-C155-BFEC-94A3C662AC05}"/>
                </a:ext>
              </a:extLst>
            </p:cNvPr>
            <p:cNvSpPr/>
            <p:nvPr/>
          </p:nvSpPr>
          <p:spPr bwMode="auto">
            <a:xfrm>
              <a:off x="2744644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F32396-2F28-DE09-FB2E-EE673F83EDBA}"/>
                </a:ext>
              </a:extLst>
            </p:cNvPr>
            <p:cNvSpPr/>
            <p:nvPr/>
          </p:nvSpPr>
          <p:spPr bwMode="auto">
            <a:xfrm>
              <a:off x="2741035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CF69D98-2F84-8425-CFA4-79AE45FFAC65}"/>
                </a:ext>
              </a:extLst>
            </p:cNvPr>
            <p:cNvSpPr/>
            <p:nvPr/>
          </p:nvSpPr>
          <p:spPr bwMode="auto">
            <a:xfrm>
              <a:off x="3359067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69B264-4BCE-D82F-5DC1-0ACE0CF2BA36}"/>
                </a:ext>
              </a:extLst>
            </p:cNvPr>
            <p:cNvSpPr/>
            <p:nvPr/>
          </p:nvSpPr>
          <p:spPr bwMode="auto">
            <a:xfrm>
              <a:off x="3355458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3C59AF-EDDA-C4F8-988B-E9AA0366DC4F}"/>
                </a:ext>
              </a:extLst>
            </p:cNvPr>
            <p:cNvSpPr/>
            <p:nvPr/>
          </p:nvSpPr>
          <p:spPr bwMode="auto">
            <a:xfrm>
              <a:off x="3953946" y="3406454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66C2F1-E714-A98A-B50B-BF1373755F56}"/>
                </a:ext>
              </a:extLst>
            </p:cNvPr>
            <p:cNvSpPr/>
            <p:nvPr/>
          </p:nvSpPr>
          <p:spPr bwMode="auto">
            <a:xfrm>
              <a:off x="3950337" y="3949051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1299090-ED8F-17EA-B2D8-C0D89B1A3CCA}"/>
                </a:ext>
              </a:extLst>
            </p:cNvPr>
            <p:cNvSpPr/>
            <p:nvPr/>
          </p:nvSpPr>
          <p:spPr bwMode="auto">
            <a:xfrm>
              <a:off x="4562582" y="3403379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A50E89-85B7-3A1E-FECB-3D96F117321D}"/>
                </a:ext>
              </a:extLst>
            </p:cNvPr>
            <p:cNvSpPr/>
            <p:nvPr/>
          </p:nvSpPr>
          <p:spPr bwMode="auto">
            <a:xfrm>
              <a:off x="4558973" y="3945976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53283A-D378-EC7F-C2BE-4FFB8F1E7B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5860" y="3572444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9F4BED-A243-4483-C84C-13326ED72C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6783" y="3555743"/>
              <a:ext cx="224086" cy="125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19B2536-A04A-A43C-1B17-6274FF4005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42633" y="3738663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B4592F0-3E3B-12B0-D7A0-7EF590332F8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57056" y="3738663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F8F6C4F-FBDF-10F9-D4E8-1997751151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1935" y="3738663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9DD2285-F6DF-6492-7804-D6656F2658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60571" y="3735588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CCBB48-0C59-DA30-8D85-3F516E3DF84F}"/>
                </a:ext>
              </a:extLst>
            </p:cNvPr>
            <p:cNvSpPr txBox="1"/>
            <p:nvPr/>
          </p:nvSpPr>
          <p:spPr>
            <a:xfrm>
              <a:off x="1346049" y="3394617"/>
              <a:ext cx="644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&lt;0&gt;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3CF7E1-9BAE-A445-CE6B-757C999B2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71191" y="3720296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B521499-8238-90D7-200A-DA3BC072D639}"/>
              </a:ext>
            </a:extLst>
          </p:cNvPr>
          <p:cNvSpPr txBox="1"/>
          <p:nvPr/>
        </p:nvSpPr>
        <p:spPr>
          <a:xfrm>
            <a:off x="299818" y="1053944"/>
            <a:ext cx="19842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Language model: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032DD51-3290-8035-1846-2B040837BFAA}"/>
              </a:ext>
            </a:extLst>
          </p:cNvPr>
          <p:cNvSpPr txBox="1"/>
          <p:nvPr/>
        </p:nvSpPr>
        <p:spPr>
          <a:xfrm>
            <a:off x="160175" y="2300214"/>
            <a:ext cx="222849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Machine translation German-English: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13184-7063-E477-3950-F843C529A303}"/>
              </a:ext>
            </a:extLst>
          </p:cNvPr>
          <p:cNvSpPr txBox="1"/>
          <p:nvPr/>
        </p:nvSpPr>
        <p:spPr>
          <a:xfrm>
            <a:off x="357893" y="1413424"/>
            <a:ext cx="18330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,…,Y</a:t>
            </a:r>
            <a:r>
              <a:rPr lang="en-US" baseline="30000" dirty="0"/>
              <a:t>&lt;Ty&gt;</a:t>
            </a:r>
            <a:r>
              <a:rPr lang="en-US" dirty="0"/>
              <a:t>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DE7F81-D824-659C-9FA1-C2C834DF6881}"/>
              </a:ext>
            </a:extLst>
          </p:cNvPr>
          <p:cNvSpPr txBox="1"/>
          <p:nvPr/>
        </p:nvSpPr>
        <p:spPr>
          <a:xfrm>
            <a:off x="192627" y="2927460"/>
            <a:ext cx="316499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,…,Y</a:t>
            </a:r>
            <a:r>
              <a:rPr lang="en-US" baseline="30000" dirty="0"/>
              <a:t>&lt;Ty&gt;</a:t>
            </a:r>
            <a:r>
              <a:rPr lang="en-US" dirty="0"/>
              <a:t>|X</a:t>
            </a:r>
            <a:r>
              <a:rPr lang="en-US" baseline="30000" dirty="0"/>
              <a:t>&lt;1&gt;</a:t>
            </a:r>
            <a:r>
              <a:rPr lang="en-US" dirty="0"/>
              <a:t>,…,X</a:t>
            </a:r>
            <a:r>
              <a:rPr lang="en-US" baseline="30000" dirty="0"/>
              <a:t>&lt;Tx&gt;</a:t>
            </a:r>
            <a:r>
              <a:rPr lang="en-US" dirty="0"/>
              <a:t>)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AACDDF1-CB1E-FF8D-0906-00BC6CF2C2A6}"/>
              </a:ext>
            </a:extLst>
          </p:cNvPr>
          <p:cNvSpPr/>
          <p:nvPr/>
        </p:nvSpPr>
        <p:spPr bwMode="auto">
          <a:xfrm>
            <a:off x="1676400" y="3077190"/>
            <a:ext cx="4520621" cy="18507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BEEE26-440E-572D-C798-9AF668F2161D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4170" y="2463121"/>
            <a:ext cx="0" cy="6027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2910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5750"/>
            <a:ext cx="8839199" cy="490538"/>
          </a:xfrm>
        </p:spPr>
        <p:txBody>
          <a:bodyPr/>
          <a:lstStyle/>
          <a:p>
            <a:pPr algn="r"/>
            <a:r>
              <a:rPr lang="en-US" dirty="0"/>
              <a:t>Machine Translation – Conditional Language Model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E4183FD-1A0D-979B-A545-B1914D8C5CB8}"/>
              </a:ext>
            </a:extLst>
          </p:cNvPr>
          <p:cNvGrpSpPr/>
          <p:nvPr/>
        </p:nvGrpSpPr>
        <p:grpSpPr>
          <a:xfrm>
            <a:off x="5819223" y="988728"/>
            <a:ext cx="2966884" cy="1451459"/>
            <a:chOff x="2164435" y="3026709"/>
            <a:chExt cx="2966884" cy="145145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F14A2E-8CEF-D098-2D3C-BAA615DED115}"/>
                </a:ext>
              </a:extLst>
            </p:cNvPr>
            <p:cNvSpPr txBox="1"/>
            <p:nvPr/>
          </p:nvSpPr>
          <p:spPr>
            <a:xfrm>
              <a:off x="2164435" y="3026709"/>
              <a:ext cx="2939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What time     is      it       ?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5522B7F-78B1-10E3-688C-4AB958B1DB05}"/>
                </a:ext>
              </a:extLst>
            </p:cNvPr>
            <p:cNvCxnSpPr>
              <a:cxnSpLocks/>
              <a:stCxn id="128" idx="6"/>
            </p:cNvCxnSpPr>
            <p:nvPr/>
          </p:nvCxnSpPr>
          <p:spPr bwMode="auto">
            <a:xfrm>
              <a:off x="2706523" y="4039316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2E319BD-76DC-DE1F-1738-1F5EED13F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4905" y="4042335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9BECD8F-9746-6D65-B569-9F2E7ADFA6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5210" y="4042335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28FB8FD-7B7B-B72B-9EF8-3E83F3F422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08524" y="4042335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7C71D5-8982-5BB8-349D-402240BE897E}"/>
                </a:ext>
              </a:extLst>
            </p:cNvPr>
            <p:cNvGrpSpPr/>
            <p:nvPr/>
          </p:nvGrpSpPr>
          <p:grpSpPr>
            <a:xfrm>
              <a:off x="2333582" y="3388066"/>
              <a:ext cx="399831" cy="815027"/>
              <a:chOff x="3260509" y="2266950"/>
              <a:chExt cx="501930" cy="113761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8B1B965-5F04-69B2-1502-26F1F7A41BC8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D334784-EBF4-8AFE-86A0-100AEEC10634}"/>
                  </a:ext>
                </a:extLst>
              </p:cNvPr>
              <p:cNvCxnSpPr>
                <a:cxnSpLocks/>
                <a:stCxn id="128" idx="0"/>
                <a:endCxn id="130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CB296D4-D15E-4465-5F6A-A4378996E96A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&lt;1&gt;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5507072-CC9E-923C-6847-5BE20242371F}"/>
                </a:ext>
              </a:extLst>
            </p:cNvPr>
            <p:cNvGrpSpPr/>
            <p:nvPr/>
          </p:nvGrpSpPr>
          <p:grpSpPr>
            <a:xfrm>
              <a:off x="2913550" y="3388066"/>
              <a:ext cx="399831" cy="815027"/>
              <a:chOff x="3260509" y="2266950"/>
              <a:chExt cx="501930" cy="1137617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8F290C6-FFF4-DD19-DA7F-900EB849F3D3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99BF7C7A-D957-54E0-A564-7212B6A099E0}"/>
                  </a:ext>
                </a:extLst>
              </p:cNvPr>
              <p:cNvCxnSpPr>
                <a:cxnSpLocks/>
                <a:stCxn id="125" idx="0"/>
                <a:endCxn id="127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8EFD94A-EDD6-DFD1-5D03-5C8C44657E00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&lt;2&gt;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D3BB57D-D428-3007-3D88-61B396C39B6D}"/>
                </a:ext>
              </a:extLst>
            </p:cNvPr>
            <p:cNvGrpSpPr/>
            <p:nvPr/>
          </p:nvGrpSpPr>
          <p:grpSpPr>
            <a:xfrm>
              <a:off x="3527973" y="3388066"/>
              <a:ext cx="399831" cy="815027"/>
              <a:chOff x="3260509" y="2266950"/>
              <a:chExt cx="501930" cy="1137617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E585321-9204-C14B-B204-3599DD6BF3DF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677D0AB-3693-B18A-5A05-38B4B305327D}"/>
                  </a:ext>
                </a:extLst>
              </p:cNvPr>
              <p:cNvCxnSpPr>
                <a:cxnSpLocks/>
                <a:stCxn id="122" idx="0"/>
                <a:endCxn id="124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14C134B-D2C9-A4DD-FF62-0E8137CAEEC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&lt;3&gt;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7028286-3193-A1EF-B763-FD4579A24094}"/>
                </a:ext>
              </a:extLst>
            </p:cNvPr>
            <p:cNvGrpSpPr/>
            <p:nvPr/>
          </p:nvGrpSpPr>
          <p:grpSpPr>
            <a:xfrm>
              <a:off x="4122852" y="3388066"/>
              <a:ext cx="399831" cy="815027"/>
              <a:chOff x="3260509" y="2266950"/>
              <a:chExt cx="501930" cy="1137617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5F05A40-9BBB-1204-31D2-1C992F534141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8D6F8C4E-4C51-240C-E966-0ED20A1F0F2E}"/>
                  </a:ext>
                </a:extLst>
              </p:cNvPr>
              <p:cNvCxnSpPr>
                <a:cxnSpLocks/>
                <a:stCxn id="119" idx="0"/>
                <a:endCxn id="121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1B0559E-3829-CC18-382F-61AD38D57C95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&lt;4&gt;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6B5CA63-A152-DD71-2D5B-D9E6A07E7320}"/>
                </a:ext>
              </a:extLst>
            </p:cNvPr>
            <p:cNvGrpSpPr/>
            <p:nvPr/>
          </p:nvGrpSpPr>
          <p:grpSpPr>
            <a:xfrm>
              <a:off x="4731488" y="3384991"/>
              <a:ext cx="399831" cy="815027"/>
              <a:chOff x="3260509" y="2266950"/>
              <a:chExt cx="501930" cy="113761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CAD0E7A-87B1-1A80-4941-A9CB1AD0DDB5}"/>
                  </a:ext>
                </a:extLst>
              </p:cNvPr>
              <p:cNvSpPr/>
              <p:nvPr/>
            </p:nvSpPr>
            <p:spPr bwMode="auto">
              <a:xfrm>
                <a:off x="3271483" y="2947367"/>
                <a:ext cx="457200" cy="457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95930D39-7D9A-73D8-05A4-7B4F121E72AC}"/>
                  </a:ext>
                </a:extLst>
              </p:cNvPr>
              <p:cNvCxnSpPr>
                <a:cxnSpLocks/>
                <a:stCxn id="116" idx="0"/>
                <a:endCxn id="118" idx="2"/>
              </p:cNvCxnSpPr>
              <p:nvPr/>
            </p:nvCxnSpPr>
            <p:spPr bwMode="auto">
              <a:xfrm flipV="1">
                <a:off x="3500083" y="2666324"/>
                <a:ext cx="11391" cy="28104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FD53A13-55C8-051E-9D20-D45AE2642DD9}"/>
                  </a:ext>
                </a:extLst>
              </p:cNvPr>
              <p:cNvSpPr/>
              <p:nvPr/>
            </p:nvSpPr>
            <p:spPr bwMode="auto">
              <a:xfrm>
                <a:off x="3260509" y="2266950"/>
                <a:ext cx="501930" cy="399374"/>
              </a:xfrm>
              <a:prstGeom prst="rect">
                <a:avLst/>
              </a:prstGeom>
              <a:solidFill>
                <a:srgbClr val="FFE5E5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Ŷ</a:t>
                </a:r>
                <a:r>
                  <a:rPr kumimoji="0" lang="en-US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&lt;5&gt;</a:t>
                </a:r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1D9B31F-E3B8-0C21-3F99-F2A28E9A028B}"/>
                </a:ext>
              </a:extLst>
            </p:cNvPr>
            <p:cNvSpPr/>
            <p:nvPr/>
          </p:nvSpPr>
          <p:spPr bwMode="auto">
            <a:xfrm>
              <a:off x="2730165" y="3508836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8E069D-A3C3-A33E-3DE6-33170533DEC9}"/>
                </a:ext>
              </a:extLst>
            </p:cNvPr>
            <p:cNvSpPr/>
            <p:nvPr/>
          </p:nvSpPr>
          <p:spPr bwMode="auto">
            <a:xfrm>
              <a:off x="3328058" y="3508835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2BFE5B-BE0E-091B-F2F4-27FC187C6C02}"/>
                </a:ext>
              </a:extLst>
            </p:cNvPr>
            <p:cNvSpPr/>
            <p:nvPr/>
          </p:nvSpPr>
          <p:spPr bwMode="auto">
            <a:xfrm>
              <a:off x="3943348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703E18-FAD0-F6FF-3005-D2FC97199999}"/>
                </a:ext>
              </a:extLst>
            </p:cNvPr>
            <p:cNvSpPr/>
            <p:nvPr/>
          </p:nvSpPr>
          <p:spPr bwMode="auto">
            <a:xfrm>
              <a:off x="4532715" y="3496382"/>
              <a:ext cx="422251" cy="969332"/>
            </a:xfrm>
            <a:custGeom>
              <a:avLst/>
              <a:gdLst>
                <a:gd name="connsiteX0" fmla="*/ 0 w 530076"/>
                <a:gd name="connsiteY0" fmla="*/ 33110 h 1352997"/>
                <a:gd name="connsiteX1" fmla="*/ 52754 w 530076"/>
                <a:gd name="connsiteY1" fmla="*/ 41902 h 1352997"/>
                <a:gd name="connsiteX2" fmla="*/ 61546 w 530076"/>
                <a:gd name="connsiteY2" fmla="*/ 446348 h 1352997"/>
                <a:gd name="connsiteX3" fmla="*/ 96715 w 530076"/>
                <a:gd name="connsiteY3" fmla="*/ 1140941 h 1352997"/>
                <a:gd name="connsiteX4" fmla="*/ 290146 w 530076"/>
                <a:gd name="connsiteY4" fmla="*/ 1343164 h 1352997"/>
                <a:gd name="connsiteX5" fmla="*/ 501161 w 530076"/>
                <a:gd name="connsiteY5" fmla="*/ 1299202 h 1352997"/>
                <a:gd name="connsiteX6" fmla="*/ 527538 w 530076"/>
                <a:gd name="connsiteY6" fmla="*/ 1105771 h 1352997"/>
                <a:gd name="connsiteX7" fmla="*/ 527538 w 530076"/>
                <a:gd name="connsiteY7" fmla="*/ 991471 h 13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0076" h="1352997">
                  <a:moveTo>
                    <a:pt x="0" y="33110"/>
                  </a:moveTo>
                  <a:cubicBezTo>
                    <a:pt x="21248" y="3069"/>
                    <a:pt x="42496" y="-26971"/>
                    <a:pt x="52754" y="41902"/>
                  </a:cubicBezTo>
                  <a:cubicBezTo>
                    <a:pt x="63012" y="110775"/>
                    <a:pt x="54219" y="263175"/>
                    <a:pt x="61546" y="446348"/>
                  </a:cubicBezTo>
                  <a:cubicBezTo>
                    <a:pt x="68873" y="629521"/>
                    <a:pt x="58615" y="991472"/>
                    <a:pt x="96715" y="1140941"/>
                  </a:cubicBezTo>
                  <a:cubicBezTo>
                    <a:pt x="134815" y="1290410"/>
                    <a:pt x="222738" y="1316787"/>
                    <a:pt x="290146" y="1343164"/>
                  </a:cubicBezTo>
                  <a:cubicBezTo>
                    <a:pt x="357554" y="1369541"/>
                    <a:pt x="461596" y="1338767"/>
                    <a:pt x="501161" y="1299202"/>
                  </a:cubicBezTo>
                  <a:cubicBezTo>
                    <a:pt x="540726" y="1259637"/>
                    <a:pt x="523142" y="1157060"/>
                    <a:pt x="527538" y="1105771"/>
                  </a:cubicBezTo>
                  <a:cubicBezTo>
                    <a:pt x="531934" y="1054482"/>
                    <a:pt x="529736" y="1022976"/>
                    <a:pt x="527538" y="99147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FF3412-755E-A96B-5AF2-5322E5EEE4DC}"/>
              </a:ext>
            </a:extLst>
          </p:cNvPr>
          <p:cNvSpPr txBox="1"/>
          <p:nvPr/>
        </p:nvSpPr>
        <p:spPr>
          <a:xfrm>
            <a:off x="4859294" y="2597691"/>
            <a:ext cx="39965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English:   What time     is      it       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A16EFD-458D-AF31-B7A8-57A1253A4782}"/>
              </a:ext>
            </a:extLst>
          </p:cNvPr>
          <p:cNvCxnSpPr>
            <a:cxnSpLocks/>
            <a:stCxn id="37" idx="6"/>
          </p:cNvCxnSpPr>
          <p:nvPr/>
        </p:nvCxnSpPr>
        <p:spPr bwMode="auto">
          <a:xfrm>
            <a:off x="6431025" y="3610298"/>
            <a:ext cx="234183" cy="30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24CC64-1083-EEB8-25F4-AC7A9DBFE27D}"/>
              </a:ext>
            </a:extLst>
          </p:cNvPr>
          <p:cNvCxnSpPr>
            <a:cxnSpLocks/>
          </p:cNvCxnSpPr>
          <p:nvPr/>
        </p:nvCxnSpPr>
        <p:spPr bwMode="auto">
          <a:xfrm>
            <a:off x="7029407" y="3613317"/>
            <a:ext cx="22610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A9DBC-6972-60B5-D2F1-8FE8C37AC940}"/>
              </a:ext>
            </a:extLst>
          </p:cNvPr>
          <p:cNvCxnSpPr>
            <a:cxnSpLocks/>
          </p:cNvCxnSpPr>
          <p:nvPr/>
        </p:nvCxnSpPr>
        <p:spPr bwMode="auto">
          <a:xfrm>
            <a:off x="7619712" y="3613317"/>
            <a:ext cx="2491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CD2CA9-236A-9AD0-6297-6FBEA79AFE1D}"/>
              </a:ext>
            </a:extLst>
          </p:cNvPr>
          <p:cNvCxnSpPr>
            <a:cxnSpLocks/>
          </p:cNvCxnSpPr>
          <p:nvPr/>
        </p:nvCxnSpPr>
        <p:spPr bwMode="auto">
          <a:xfrm>
            <a:off x="8233026" y="3613317"/>
            <a:ext cx="2240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725823A-C82C-83C8-CC05-F534352C31F9}"/>
              </a:ext>
            </a:extLst>
          </p:cNvPr>
          <p:cNvGrpSpPr/>
          <p:nvPr/>
        </p:nvGrpSpPr>
        <p:grpSpPr>
          <a:xfrm>
            <a:off x="6058084" y="2959048"/>
            <a:ext cx="399831" cy="815027"/>
            <a:chOff x="3260509" y="2266950"/>
            <a:chExt cx="501930" cy="113761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DB1CD5-1DB4-44C3-ED7F-2D45D8490C7E}"/>
                </a:ext>
              </a:extLst>
            </p:cNvPr>
            <p:cNvSpPr/>
            <p:nvPr/>
          </p:nvSpPr>
          <p:spPr bwMode="auto">
            <a:xfrm>
              <a:off x="3271483" y="2947367"/>
              <a:ext cx="45720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&lt;6&gt;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6DBCCA1-C472-CE47-1BA3-056FE82EE8CE}"/>
                </a:ext>
              </a:extLst>
            </p:cNvPr>
            <p:cNvCxnSpPr>
              <a:cxnSpLocks/>
              <a:stCxn id="37" idx="0"/>
              <a:endCxn id="39" idx="2"/>
            </p:cNvCxnSpPr>
            <p:nvPr/>
          </p:nvCxnSpPr>
          <p:spPr bwMode="auto">
            <a:xfrm flipV="1">
              <a:off x="3500083" y="2666324"/>
              <a:ext cx="11391" cy="2810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484662-8B4D-B338-3682-7A043D1DEA52}"/>
                </a:ext>
              </a:extLst>
            </p:cNvPr>
            <p:cNvSpPr/>
            <p:nvPr/>
          </p:nvSpPr>
          <p:spPr bwMode="auto">
            <a:xfrm>
              <a:off x="3260509" y="2266950"/>
              <a:ext cx="501930" cy="399374"/>
            </a:xfrm>
            <a:prstGeom prst="rect">
              <a:avLst/>
            </a:prstGeom>
            <a:solidFill>
              <a:srgbClr val="FFE5E5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Ŷ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1B4-8932-4432-C45C-6191BB6DBC75}"/>
              </a:ext>
            </a:extLst>
          </p:cNvPr>
          <p:cNvGrpSpPr/>
          <p:nvPr/>
        </p:nvGrpSpPr>
        <p:grpSpPr>
          <a:xfrm>
            <a:off x="6638052" y="2959048"/>
            <a:ext cx="399831" cy="815027"/>
            <a:chOff x="3260509" y="2266950"/>
            <a:chExt cx="501930" cy="113761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A99B27D-E201-18B4-4A7E-8018BD184F42}"/>
                </a:ext>
              </a:extLst>
            </p:cNvPr>
            <p:cNvSpPr/>
            <p:nvPr/>
          </p:nvSpPr>
          <p:spPr bwMode="auto">
            <a:xfrm>
              <a:off x="3271483" y="2947367"/>
              <a:ext cx="45720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&lt;7&gt;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9F3ED1-06D2-39E7-1EB6-94E6A0736850}"/>
                </a:ext>
              </a:extLst>
            </p:cNvPr>
            <p:cNvCxnSpPr>
              <a:cxnSpLocks/>
              <a:stCxn id="34" idx="0"/>
              <a:endCxn id="36" idx="2"/>
            </p:cNvCxnSpPr>
            <p:nvPr/>
          </p:nvCxnSpPr>
          <p:spPr bwMode="auto">
            <a:xfrm flipV="1">
              <a:off x="3500083" y="2666324"/>
              <a:ext cx="11391" cy="2810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4B4EE18-CE3F-38FD-B6A8-9EC0BF864957}"/>
                </a:ext>
              </a:extLst>
            </p:cNvPr>
            <p:cNvSpPr/>
            <p:nvPr/>
          </p:nvSpPr>
          <p:spPr bwMode="auto">
            <a:xfrm>
              <a:off x="3260509" y="2266950"/>
              <a:ext cx="501930" cy="399374"/>
            </a:xfrm>
            <a:prstGeom prst="rect">
              <a:avLst/>
            </a:prstGeom>
            <a:solidFill>
              <a:srgbClr val="FFE5E5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Ŷ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4C9232-E6DC-199A-7E3F-866E663FD318}"/>
              </a:ext>
            </a:extLst>
          </p:cNvPr>
          <p:cNvGrpSpPr/>
          <p:nvPr/>
        </p:nvGrpSpPr>
        <p:grpSpPr>
          <a:xfrm>
            <a:off x="7252475" y="2959048"/>
            <a:ext cx="399831" cy="815027"/>
            <a:chOff x="3260509" y="2266950"/>
            <a:chExt cx="501930" cy="113761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7DEA40-CF59-17B6-3ACD-08A3B68FA75C}"/>
                </a:ext>
              </a:extLst>
            </p:cNvPr>
            <p:cNvSpPr/>
            <p:nvPr/>
          </p:nvSpPr>
          <p:spPr bwMode="auto">
            <a:xfrm>
              <a:off x="3271483" y="2947367"/>
              <a:ext cx="45720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&lt;8&gt;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500ED6D-CB24-1B09-B3B6-6843575C55E8}"/>
                </a:ext>
              </a:extLst>
            </p:cNvPr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3500083" y="2666324"/>
              <a:ext cx="11391" cy="2810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302BAF-E87C-D34F-E3E0-1F939A751586}"/>
                </a:ext>
              </a:extLst>
            </p:cNvPr>
            <p:cNvSpPr/>
            <p:nvPr/>
          </p:nvSpPr>
          <p:spPr bwMode="auto">
            <a:xfrm>
              <a:off x="3260509" y="2266950"/>
              <a:ext cx="501930" cy="399374"/>
            </a:xfrm>
            <a:prstGeom prst="rect">
              <a:avLst/>
            </a:prstGeom>
            <a:solidFill>
              <a:srgbClr val="FFE5E5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Ŷ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1FA208-6327-4658-E36D-7FAD3EB32272}"/>
              </a:ext>
            </a:extLst>
          </p:cNvPr>
          <p:cNvGrpSpPr/>
          <p:nvPr/>
        </p:nvGrpSpPr>
        <p:grpSpPr>
          <a:xfrm>
            <a:off x="7847354" y="2959048"/>
            <a:ext cx="399831" cy="815027"/>
            <a:chOff x="3260509" y="2266950"/>
            <a:chExt cx="501930" cy="113761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1EE431-6B91-81A1-8163-C3C32FCDCAF0}"/>
                </a:ext>
              </a:extLst>
            </p:cNvPr>
            <p:cNvSpPr/>
            <p:nvPr/>
          </p:nvSpPr>
          <p:spPr bwMode="auto">
            <a:xfrm>
              <a:off x="3271483" y="2947367"/>
              <a:ext cx="45720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&lt;9&gt;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84CE08-44B2-1D35-716E-987E47C4023A}"/>
                </a:ext>
              </a:extLst>
            </p:cNvPr>
            <p:cNvCxnSpPr>
              <a:cxnSpLocks/>
              <a:stCxn id="28" idx="0"/>
              <a:endCxn id="30" idx="2"/>
            </p:cNvCxnSpPr>
            <p:nvPr/>
          </p:nvCxnSpPr>
          <p:spPr bwMode="auto">
            <a:xfrm flipV="1">
              <a:off x="3500083" y="2666324"/>
              <a:ext cx="11391" cy="2810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DEFC62-DA6A-A3E4-2022-EBA361BB2D8A}"/>
                </a:ext>
              </a:extLst>
            </p:cNvPr>
            <p:cNvSpPr/>
            <p:nvPr/>
          </p:nvSpPr>
          <p:spPr bwMode="auto">
            <a:xfrm>
              <a:off x="3260509" y="2266950"/>
              <a:ext cx="501930" cy="399374"/>
            </a:xfrm>
            <a:prstGeom prst="rect">
              <a:avLst/>
            </a:prstGeom>
            <a:solidFill>
              <a:srgbClr val="FFE5E5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Ŷ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0938E-9018-012E-773E-89212DE368AF}"/>
              </a:ext>
            </a:extLst>
          </p:cNvPr>
          <p:cNvGrpSpPr/>
          <p:nvPr/>
        </p:nvGrpSpPr>
        <p:grpSpPr>
          <a:xfrm>
            <a:off x="8455990" y="2955973"/>
            <a:ext cx="399831" cy="815027"/>
            <a:chOff x="3260509" y="2266950"/>
            <a:chExt cx="501930" cy="11376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701BE4-B66F-929F-9FFB-0B75747B3D18}"/>
                </a:ext>
              </a:extLst>
            </p:cNvPr>
            <p:cNvSpPr/>
            <p:nvPr/>
          </p:nvSpPr>
          <p:spPr bwMode="auto">
            <a:xfrm>
              <a:off x="3271483" y="2947367"/>
              <a:ext cx="457200" cy="457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&lt;10&gt;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84731-B933-E572-3A7A-26D8BD0D641D}"/>
                </a:ext>
              </a:extLst>
            </p:cNvPr>
            <p:cNvCxnSpPr>
              <a:cxnSpLocks/>
              <a:stCxn id="25" idx="0"/>
              <a:endCxn id="27" idx="2"/>
            </p:cNvCxnSpPr>
            <p:nvPr/>
          </p:nvCxnSpPr>
          <p:spPr bwMode="auto">
            <a:xfrm flipV="1">
              <a:off x="3500083" y="2666324"/>
              <a:ext cx="11391" cy="2810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9CCF3F-67A7-7D19-81CB-AB6DB914BAC6}"/>
                </a:ext>
              </a:extLst>
            </p:cNvPr>
            <p:cNvSpPr/>
            <p:nvPr/>
          </p:nvSpPr>
          <p:spPr bwMode="auto">
            <a:xfrm>
              <a:off x="3260509" y="2266950"/>
              <a:ext cx="501930" cy="399374"/>
            </a:xfrm>
            <a:prstGeom prst="rect">
              <a:avLst/>
            </a:prstGeom>
            <a:solidFill>
              <a:srgbClr val="FFE5E5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Ŷ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E69F94-CFDC-23FE-1D2D-C7EF958B3C05}"/>
              </a:ext>
            </a:extLst>
          </p:cNvPr>
          <p:cNvSpPr/>
          <p:nvPr/>
        </p:nvSpPr>
        <p:spPr bwMode="auto">
          <a:xfrm>
            <a:off x="6454667" y="3079818"/>
            <a:ext cx="422251" cy="969332"/>
          </a:xfrm>
          <a:custGeom>
            <a:avLst/>
            <a:gdLst>
              <a:gd name="connsiteX0" fmla="*/ 0 w 530076"/>
              <a:gd name="connsiteY0" fmla="*/ 33110 h 1352997"/>
              <a:gd name="connsiteX1" fmla="*/ 52754 w 530076"/>
              <a:gd name="connsiteY1" fmla="*/ 41902 h 1352997"/>
              <a:gd name="connsiteX2" fmla="*/ 61546 w 530076"/>
              <a:gd name="connsiteY2" fmla="*/ 446348 h 1352997"/>
              <a:gd name="connsiteX3" fmla="*/ 96715 w 530076"/>
              <a:gd name="connsiteY3" fmla="*/ 1140941 h 1352997"/>
              <a:gd name="connsiteX4" fmla="*/ 290146 w 530076"/>
              <a:gd name="connsiteY4" fmla="*/ 1343164 h 1352997"/>
              <a:gd name="connsiteX5" fmla="*/ 501161 w 530076"/>
              <a:gd name="connsiteY5" fmla="*/ 1299202 h 1352997"/>
              <a:gd name="connsiteX6" fmla="*/ 527538 w 530076"/>
              <a:gd name="connsiteY6" fmla="*/ 1105771 h 1352997"/>
              <a:gd name="connsiteX7" fmla="*/ 527538 w 530076"/>
              <a:gd name="connsiteY7" fmla="*/ 991471 h 135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076" h="1352997">
                <a:moveTo>
                  <a:pt x="0" y="33110"/>
                </a:moveTo>
                <a:cubicBezTo>
                  <a:pt x="21248" y="3069"/>
                  <a:pt x="42496" y="-26971"/>
                  <a:pt x="52754" y="41902"/>
                </a:cubicBezTo>
                <a:cubicBezTo>
                  <a:pt x="63012" y="110775"/>
                  <a:pt x="54219" y="263175"/>
                  <a:pt x="61546" y="446348"/>
                </a:cubicBezTo>
                <a:cubicBezTo>
                  <a:pt x="68873" y="629521"/>
                  <a:pt x="58615" y="991472"/>
                  <a:pt x="96715" y="1140941"/>
                </a:cubicBezTo>
                <a:cubicBezTo>
                  <a:pt x="134815" y="1290410"/>
                  <a:pt x="222738" y="1316787"/>
                  <a:pt x="290146" y="1343164"/>
                </a:cubicBezTo>
                <a:cubicBezTo>
                  <a:pt x="357554" y="1369541"/>
                  <a:pt x="461596" y="1338767"/>
                  <a:pt x="501161" y="1299202"/>
                </a:cubicBezTo>
                <a:cubicBezTo>
                  <a:pt x="540726" y="1259637"/>
                  <a:pt x="523142" y="1157060"/>
                  <a:pt x="527538" y="1105771"/>
                </a:cubicBezTo>
                <a:cubicBezTo>
                  <a:pt x="531934" y="1054482"/>
                  <a:pt x="529736" y="1022976"/>
                  <a:pt x="527538" y="991471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3A8E9BF-9330-E80C-5CE3-25E91F5B8127}"/>
              </a:ext>
            </a:extLst>
          </p:cNvPr>
          <p:cNvSpPr/>
          <p:nvPr/>
        </p:nvSpPr>
        <p:spPr bwMode="auto">
          <a:xfrm>
            <a:off x="7052560" y="3079817"/>
            <a:ext cx="422251" cy="969332"/>
          </a:xfrm>
          <a:custGeom>
            <a:avLst/>
            <a:gdLst>
              <a:gd name="connsiteX0" fmla="*/ 0 w 530076"/>
              <a:gd name="connsiteY0" fmla="*/ 33110 h 1352997"/>
              <a:gd name="connsiteX1" fmla="*/ 52754 w 530076"/>
              <a:gd name="connsiteY1" fmla="*/ 41902 h 1352997"/>
              <a:gd name="connsiteX2" fmla="*/ 61546 w 530076"/>
              <a:gd name="connsiteY2" fmla="*/ 446348 h 1352997"/>
              <a:gd name="connsiteX3" fmla="*/ 96715 w 530076"/>
              <a:gd name="connsiteY3" fmla="*/ 1140941 h 1352997"/>
              <a:gd name="connsiteX4" fmla="*/ 290146 w 530076"/>
              <a:gd name="connsiteY4" fmla="*/ 1343164 h 1352997"/>
              <a:gd name="connsiteX5" fmla="*/ 501161 w 530076"/>
              <a:gd name="connsiteY5" fmla="*/ 1299202 h 1352997"/>
              <a:gd name="connsiteX6" fmla="*/ 527538 w 530076"/>
              <a:gd name="connsiteY6" fmla="*/ 1105771 h 1352997"/>
              <a:gd name="connsiteX7" fmla="*/ 527538 w 530076"/>
              <a:gd name="connsiteY7" fmla="*/ 991471 h 135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076" h="1352997">
                <a:moveTo>
                  <a:pt x="0" y="33110"/>
                </a:moveTo>
                <a:cubicBezTo>
                  <a:pt x="21248" y="3069"/>
                  <a:pt x="42496" y="-26971"/>
                  <a:pt x="52754" y="41902"/>
                </a:cubicBezTo>
                <a:cubicBezTo>
                  <a:pt x="63012" y="110775"/>
                  <a:pt x="54219" y="263175"/>
                  <a:pt x="61546" y="446348"/>
                </a:cubicBezTo>
                <a:cubicBezTo>
                  <a:pt x="68873" y="629521"/>
                  <a:pt x="58615" y="991472"/>
                  <a:pt x="96715" y="1140941"/>
                </a:cubicBezTo>
                <a:cubicBezTo>
                  <a:pt x="134815" y="1290410"/>
                  <a:pt x="222738" y="1316787"/>
                  <a:pt x="290146" y="1343164"/>
                </a:cubicBezTo>
                <a:cubicBezTo>
                  <a:pt x="357554" y="1369541"/>
                  <a:pt x="461596" y="1338767"/>
                  <a:pt x="501161" y="1299202"/>
                </a:cubicBezTo>
                <a:cubicBezTo>
                  <a:pt x="540726" y="1259637"/>
                  <a:pt x="523142" y="1157060"/>
                  <a:pt x="527538" y="1105771"/>
                </a:cubicBezTo>
                <a:cubicBezTo>
                  <a:pt x="531934" y="1054482"/>
                  <a:pt x="529736" y="1022976"/>
                  <a:pt x="527538" y="991471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90B9277-78B9-27B2-5CEB-D440AAC44EF6}"/>
              </a:ext>
            </a:extLst>
          </p:cNvPr>
          <p:cNvSpPr/>
          <p:nvPr/>
        </p:nvSpPr>
        <p:spPr bwMode="auto">
          <a:xfrm>
            <a:off x="7667850" y="3067364"/>
            <a:ext cx="422251" cy="969332"/>
          </a:xfrm>
          <a:custGeom>
            <a:avLst/>
            <a:gdLst>
              <a:gd name="connsiteX0" fmla="*/ 0 w 530076"/>
              <a:gd name="connsiteY0" fmla="*/ 33110 h 1352997"/>
              <a:gd name="connsiteX1" fmla="*/ 52754 w 530076"/>
              <a:gd name="connsiteY1" fmla="*/ 41902 h 1352997"/>
              <a:gd name="connsiteX2" fmla="*/ 61546 w 530076"/>
              <a:gd name="connsiteY2" fmla="*/ 446348 h 1352997"/>
              <a:gd name="connsiteX3" fmla="*/ 96715 w 530076"/>
              <a:gd name="connsiteY3" fmla="*/ 1140941 h 1352997"/>
              <a:gd name="connsiteX4" fmla="*/ 290146 w 530076"/>
              <a:gd name="connsiteY4" fmla="*/ 1343164 h 1352997"/>
              <a:gd name="connsiteX5" fmla="*/ 501161 w 530076"/>
              <a:gd name="connsiteY5" fmla="*/ 1299202 h 1352997"/>
              <a:gd name="connsiteX6" fmla="*/ 527538 w 530076"/>
              <a:gd name="connsiteY6" fmla="*/ 1105771 h 1352997"/>
              <a:gd name="connsiteX7" fmla="*/ 527538 w 530076"/>
              <a:gd name="connsiteY7" fmla="*/ 991471 h 135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076" h="1352997">
                <a:moveTo>
                  <a:pt x="0" y="33110"/>
                </a:moveTo>
                <a:cubicBezTo>
                  <a:pt x="21248" y="3069"/>
                  <a:pt x="42496" y="-26971"/>
                  <a:pt x="52754" y="41902"/>
                </a:cubicBezTo>
                <a:cubicBezTo>
                  <a:pt x="63012" y="110775"/>
                  <a:pt x="54219" y="263175"/>
                  <a:pt x="61546" y="446348"/>
                </a:cubicBezTo>
                <a:cubicBezTo>
                  <a:pt x="68873" y="629521"/>
                  <a:pt x="58615" y="991472"/>
                  <a:pt x="96715" y="1140941"/>
                </a:cubicBezTo>
                <a:cubicBezTo>
                  <a:pt x="134815" y="1290410"/>
                  <a:pt x="222738" y="1316787"/>
                  <a:pt x="290146" y="1343164"/>
                </a:cubicBezTo>
                <a:cubicBezTo>
                  <a:pt x="357554" y="1369541"/>
                  <a:pt x="461596" y="1338767"/>
                  <a:pt x="501161" y="1299202"/>
                </a:cubicBezTo>
                <a:cubicBezTo>
                  <a:pt x="540726" y="1259637"/>
                  <a:pt x="523142" y="1157060"/>
                  <a:pt x="527538" y="1105771"/>
                </a:cubicBezTo>
                <a:cubicBezTo>
                  <a:pt x="531934" y="1054482"/>
                  <a:pt x="529736" y="1022976"/>
                  <a:pt x="527538" y="991471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F28ED9-03C6-D979-8935-B087EDA97413}"/>
              </a:ext>
            </a:extLst>
          </p:cNvPr>
          <p:cNvSpPr/>
          <p:nvPr/>
        </p:nvSpPr>
        <p:spPr bwMode="auto">
          <a:xfrm>
            <a:off x="8257217" y="3067364"/>
            <a:ext cx="422251" cy="969332"/>
          </a:xfrm>
          <a:custGeom>
            <a:avLst/>
            <a:gdLst>
              <a:gd name="connsiteX0" fmla="*/ 0 w 530076"/>
              <a:gd name="connsiteY0" fmla="*/ 33110 h 1352997"/>
              <a:gd name="connsiteX1" fmla="*/ 52754 w 530076"/>
              <a:gd name="connsiteY1" fmla="*/ 41902 h 1352997"/>
              <a:gd name="connsiteX2" fmla="*/ 61546 w 530076"/>
              <a:gd name="connsiteY2" fmla="*/ 446348 h 1352997"/>
              <a:gd name="connsiteX3" fmla="*/ 96715 w 530076"/>
              <a:gd name="connsiteY3" fmla="*/ 1140941 h 1352997"/>
              <a:gd name="connsiteX4" fmla="*/ 290146 w 530076"/>
              <a:gd name="connsiteY4" fmla="*/ 1343164 h 1352997"/>
              <a:gd name="connsiteX5" fmla="*/ 501161 w 530076"/>
              <a:gd name="connsiteY5" fmla="*/ 1299202 h 1352997"/>
              <a:gd name="connsiteX6" fmla="*/ 527538 w 530076"/>
              <a:gd name="connsiteY6" fmla="*/ 1105771 h 1352997"/>
              <a:gd name="connsiteX7" fmla="*/ 527538 w 530076"/>
              <a:gd name="connsiteY7" fmla="*/ 991471 h 135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076" h="1352997">
                <a:moveTo>
                  <a:pt x="0" y="33110"/>
                </a:moveTo>
                <a:cubicBezTo>
                  <a:pt x="21248" y="3069"/>
                  <a:pt x="42496" y="-26971"/>
                  <a:pt x="52754" y="41902"/>
                </a:cubicBezTo>
                <a:cubicBezTo>
                  <a:pt x="63012" y="110775"/>
                  <a:pt x="54219" y="263175"/>
                  <a:pt x="61546" y="446348"/>
                </a:cubicBezTo>
                <a:cubicBezTo>
                  <a:pt x="68873" y="629521"/>
                  <a:pt x="58615" y="991472"/>
                  <a:pt x="96715" y="1140941"/>
                </a:cubicBezTo>
                <a:cubicBezTo>
                  <a:pt x="134815" y="1290410"/>
                  <a:pt x="222738" y="1316787"/>
                  <a:pt x="290146" y="1343164"/>
                </a:cubicBezTo>
                <a:cubicBezTo>
                  <a:pt x="357554" y="1369541"/>
                  <a:pt x="461596" y="1338767"/>
                  <a:pt x="501161" y="1299202"/>
                </a:cubicBezTo>
                <a:cubicBezTo>
                  <a:pt x="540726" y="1259637"/>
                  <a:pt x="523142" y="1157060"/>
                  <a:pt x="527538" y="1105771"/>
                </a:cubicBezTo>
                <a:cubicBezTo>
                  <a:pt x="531934" y="1054482"/>
                  <a:pt x="529736" y="1022976"/>
                  <a:pt x="527538" y="991471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0B441-E2CF-4EA6-522A-6731412C2C3A}"/>
              </a:ext>
            </a:extLst>
          </p:cNvPr>
          <p:cNvSpPr txBox="1"/>
          <p:nvPr/>
        </p:nvSpPr>
        <p:spPr>
          <a:xfrm>
            <a:off x="1981201" y="4271963"/>
            <a:ext cx="389200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German:  Wie   </a:t>
            </a:r>
            <a:r>
              <a:rPr lang="en-US" dirty="0" err="1"/>
              <a:t>spät</a:t>
            </a:r>
            <a:r>
              <a:rPr lang="en-US" dirty="0"/>
              <a:t>    </a:t>
            </a:r>
            <a:r>
              <a:rPr lang="en-US" dirty="0" err="1"/>
              <a:t>ist</a:t>
            </a:r>
            <a:r>
              <a:rPr lang="en-US" dirty="0"/>
              <a:t>     es      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BA910-6F30-8227-621A-E281B70014E4}"/>
              </a:ext>
            </a:extLst>
          </p:cNvPr>
          <p:cNvGrpSpPr/>
          <p:nvPr/>
        </p:nvGrpSpPr>
        <p:grpSpPr>
          <a:xfrm>
            <a:off x="2260449" y="3434479"/>
            <a:ext cx="3804820" cy="840559"/>
            <a:chOff x="2260449" y="3434479"/>
            <a:chExt cx="3804820" cy="84055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716E71-213D-EA01-6C33-61840026E752}"/>
                </a:ext>
              </a:extLst>
            </p:cNvPr>
            <p:cNvCxnSpPr>
              <a:cxnSpLocks/>
              <a:stCxn id="67" idx="6"/>
            </p:cNvCxnSpPr>
            <p:nvPr/>
          </p:nvCxnSpPr>
          <p:spPr bwMode="auto">
            <a:xfrm>
              <a:off x="3443276" y="3610093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31167C4-3E60-F9D9-C0DA-E7678880D9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1658" y="3613112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198AFB-7C81-9BF7-72A9-83C6AA9EE9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31963" y="3613112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2ADDAE0-E4F3-5E9F-3C43-A729876C54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5277" y="3613112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E1604F0-3F45-C3DE-C562-12384B2CC1CC}"/>
                </a:ext>
              </a:extLst>
            </p:cNvPr>
            <p:cNvSpPr/>
            <p:nvPr/>
          </p:nvSpPr>
          <p:spPr bwMode="auto">
            <a:xfrm>
              <a:off x="3079076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C46BCD-7D55-AC86-91F6-33C885BC873A}"/>
                </a:ext>
              </a:extLst>
            </p:cNvPr>
            <p:cNvSpPr/>
            <p:nvPr/>
          </p:nvSpPr>
          <p:spPr bwMode="auto">
            <a:xfrm>
              <a:off x="3075467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EBBE05F-B017-C155-BFEC-94A3C662AC05}"/>
                </a:ext>
              </a:extLst>
            </p:cNvPr>
            <p:cNvSpPr/>
            <p:nvPr/>
          </p:nvSpPr>
          <p:spPr bwMode="auto">
            <a:xfrm>
              <a:off x="3659044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F32396-2F28-DE09-FB2E-EE673F83EDBA}"/>
                </a:ext>
              </a:extLst>
            </p:cNvPr>
            <p:cNvSpPr/>
            <p:nvPr/>
          </p:nvSpPr>
          <p:spPr bwMode="auto">
            <a:xfrm>
              <a:off x="3655435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CF69D98-2F84-8425-CFA4-79AE45FFAC65}"/>
                </a:ext>
              </a:extLst>
            </p:cNvPr>
            <p:cNvSpPr/>
            <p:nvPr/>
          </p:nvSpPr>
          <p:spPr bwMode="auto">
            <a:xfrm>
              <a:off x="4273467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69B264-4BCE-D82F-5DC1-0ACE0CF2BA36}"/>
                </a:ext>
              </a:extLst>
            </p:cNvPr>
            <p:cNvSpPr/>
            <p:nvPr/>
          </p:nvSpPr>
          <p:spPr bwMode="auto">
            <a:xfrm>
              <a:off x="4269858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3C59AF-EDDA-C4F8-988B-E9AA0366DC4F}"/>
                </a:ext>
              </a:extLst>
            </p:cNvPr>
            <p:cNvSpPr/>
            <p:nvPr/>
          </p:nvSpPr>
          <p:spPr bwMode="auto">
            <a:xfrm>
              <a:off x="4868346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66C2F1-E714-A98A-B50B-BF1373755F56}"/>
                </a:ext>
              </a:extLst>
            </p:cNvPr>
            <p:cNvSpPr/>
            <p:nvPr/>
          </p:nvSpPr>
          <p:spPr bwMode="auto">
            <a:xfrm>
              <a:off x="4864737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1299090-ED8F-17EA-B2D8-C0D89B1A3CCA}"/>
                </a:ext>
              </a:extLst>
            </p:cNvPr>
            <p:cNvSpPr/>
            <p:nvPr/>
          </p:nvSpPr>
          <p:spPr bwMode="auto">
            <a:xfrm>
              <a:off x="5476982" y="3443241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A50E89-85B7-3A1E-FECB-3D96F117321D}"/>
                </a:ext>
              </a:extLst>
            </p:cNvPr>
            <p:cNvSpPr/>
            <p:nvPr/>
          </p:nvSpPr>
          <p:spPr bwMode="auto">
            <a:xfrm>
              <a:off x="5473373" y="3985838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53283A-D378-EC7F-C2BE-4FFB8F1E7B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0260" y="3612306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9F4BED-A243-4483-C84C-13326ED72C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1183" y="3595605"/>
              <a:ext cx="224086" cy="125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19B2536-A04A-A43C-1B17-6274FF4005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57033" y="3778525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B4592F0-3E3B-12B0-D7A0-7EF590332F8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1456" y="3778525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F8F6C4F-FBDF-10F9-D4E8-1997751151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66335" y="3778525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9DD2285-F6DF-6492-7804-D6656F2658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4971" y="3775450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CCBB48-0C59-DA30-8D85-3F516E3DF84F}"/>
                </a:ext>
              </a:extLst>
            </p:cNvPr>
            <p:cNvSpPr txBox="1"/>
            <p:nvPr/>
          </p:nvSpPr>
          <p:spPr>
            <a:xfrm>
              <a:off x="2260449" y="3434479"/>
              <a:ext cx="644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&lt;0&gt;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3CF7E1-9BAE-A445-CE6B-757C999B2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85591" y="3760158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B521499-8238-90D7-200A-DA3BC072D639}"/>
              </a:ext>
            </a:extLst>
          </p:cNvPr>
          <p:cNvSpPr txBox="1"/>
          <p:nvPr/>
        </p:nvSpPr>
        <p:spPr>
          <a:xfrm>
            <a:off x="299818" y="1053944"/>
            <a:ext cx="19842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Language model: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032DD51-3290-8035-1846-2B040837BFAA}"/>
              </a:ext>
            </a:extLst>
          </p:cNvPr>
          <p:cNvSpPr txBox="1"/>
          <p:nvPr/>
        </p:nvSpPr>
        <p:spPr>
          <a:xfrm>
            <a:off x="160175" y="2300214"/>
            <a:ext cx="222849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Machine translation German-English: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13184-7063-E477-3950-F843C529A303}"/>
              </a:ext>
            </a:extLst>
          </p:cNvPr>
          <p:cNvSpPr txBox="1"/>
          <p:nvPr/>
        </p:nvSpPr>
        <p:spPr>
          <a:xfrm>
            <a:off x="357893" y="1413424"/>
            <a:ext cx="18330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,…,Y</a:t>
            </a:r>
            <a:r>
              <a:rPr lang="en-US" baseline="30000" dirty="0"/>
              <a:t>&lt;Ty&gt;</a:t>
            </a:r>
            <a:r>
              <a:rPr lang="en-US" dirty="0"/>
              <a:t>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DE7F81-D824-659C-9FA1-C2C834DF6881}"/>
              </a:ext>
            </a:extLst>
          </p:cNvPr>
          <p:cNvSpPr txBox="1"/>
          <p:nvPr/>
        </p:nvSpPr>
        <p:spPr>
          <a:xfrm>
            <a:off x="192627" y="2927460"/>
            <a:ext cx="316499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,…,Y</a:t>
            </a:r>
            <a:r>
              <a:rPr lang="en-US" baseline="30000" dirty="0"/>
              <a:t>&lt;Ty&gt;</a:t>
            </a:r>
            <a:r>
              <a:rPr lang="en-US" dirty="0"/>
              <a:t>|X</a:t>
            </a:r>
            <a:r>
              <a:rPr lang="en-US" baseline="30000" dirty="0"/>
              <a:t>&lt;1&gt;</a:t>
            </a:r>
            <a:r>
              <a:rPr lang="en-US" dirty="0"/>
              <a:t>,…,X</a:t>
            </a:r>
            <a:r>
              <a:rPr lang="en-US" baseline="30000" dirty="0"/>
              <a:t>&lt;Tx&gt;</a:t>
            </a:r>
            <a:r>
              <a:rPr lang="en-US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61E110-4B36-5AC2-530F-7041FE30747C}"/>
              </a:ext>
            </a:extLst>
          </p:cNvPr>
          <p:cNvGrpSpPr/>
          <p:nvPr/>
        </p:nvGrpSpPr>
        <p:grpSpPr>
          <a:xfrm>
            <a:off x="2185927" y="1802671"/>
            <a:ext cx="3804820" cy="840559"/>
            <a:chOff x="2260449" y="3434479"/>
            <a:chExt cx="3804820" cy="84055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163A6D-1AC3-8DA1-EDC4-5AE2BA1DFDA9}"/>
                </a:ext>
              </a:extLst>
            </p:cNvPr>
            <p:cNvCxnSpPr>
              <a:cxnSpLocks/>
              <a:stCxn id="23" idx="6"/>
            </p:cNvCxnSpPr>
            <p:nvPr/>
          </p:nvCxnSpPr>
          <p:spPr bwMode="auto">
            <a:xfrm>
              <a:off x="3443276" y="3610093"/>
              <a:ext cx="234183" cy="3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F2C931-34AC-2CE7-BF5D-AD627065EC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1658" y="3613112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CA6A94-155E-BF08-97D8-19ABC8862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31963" y="3613112"/>
              <a:ext cx="2491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F9DA10-FD4B-C053-BE98-8C8D7FE41C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45277" y="3613112"/>
              <a:ext cx="2240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A926A4-CD89-C2AB-8EB1-07AD72B8821B}"/>
                </a:ext>
              </a:extLst>
            </p:cNvPr>
            <p:cNvSpPr/>
            <p:nvPr/>
          </p:nvSpPr>
          <p:spPr bwMode="auto">
            <a:xfrm>
              <a:off x="3079076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081CEC-4590-5592-B73E-90D2E4A0D1C9}"/>
                </a:ext>
              </a:extLst>
            </p:cNvPr>
            <p:cNvSpPr/>
            <p:nvPr/>
          </p:nvSpPr>
          <p:spPr bwMode="auto">
            <a:xfrm>
              <a:off x="3075467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&lt;1&gt;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7E0179-CA0B-A318-5E04-0FCBE04B825B}"/>
                </a:ext>
              </a:extLst>
            </p:cNvPr>
            <p:cNvSpPr/>
            <p:nvPr/>
          </p:nvSpPr>
          <p:spPr bwMode="auto">
            <a:xfrm>
              <a:off x="3659044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C387B9-041F-AAFD-0365-4D3CA823C46B}"/>
                </a:ext>
              </a:extLst>
            </p:cNvPr>
            <p:cNvSpPr/>
            <p:nvPr/>
          </p:nvSpPr>
          <p:spPr bwMode="auto">
            <a:xfrm>
              <a:off x="3655435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&lt;2&gt;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C15A6A0-EACB-E1EC-09F6-2B10A0D4A527}"/>
                </a:ext>
              </a:extLst>
            </p:cNvPr>
            <p:cNvSpPr/>
            <p:nvPr/>
          </p:nvSpPr>
          <p:spPr bwMode="auto">
            <a:xfrm>
              <a:off x="4273467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C6ABD0E-CFA4-C095-B303-1A6C626D308C}"/>
                </a:ext>
              </a:extLst>
            </p:cNvPr>
            <p:cNvSpPr/>
            <p:nvPr/>
          </p:nvSpPr>
          <p:spPr bwMode="auto">
            <a:xfrm>
              <a:off x="4269858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&lt;3&gt;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CE02FE-611C-9C3E-299A-1CDF25329868}"/>
                </a:ext>
              </a:extLst>
            </p:cNvPr>
            <p:cNvSpPr/>
            <p:nvPr/>
          </p:nvSpPr>
          <p:spPr bwMode="auto">
            <a:xfrm>
              <a:off x="4868346" y="3446316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D730B3-E4DA-371D-7C9E-AEB8B16C330E}"/>
                </a:ext>
              </a:extLst>
            </p:cNvPr>
            <p:cNvSpPr/>
            <p:nvPr/>
          </p:nvSpPr>
          <p:spPr bwMode="auto">
            <a:xfrm>
              <a:off x="4864737" y="3988913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&lt;4&gt;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FFD6041-AE1D-C2F8-001A-9D4A7F02F901}"/>
                </a:ext>
              </a:extLst>
            </p:cNvPr>
            <p:cNvSpPr/>
            <p:nvPr/>
          </p:nvSpPr>
          <p:spPr bwMode="auto">
            <a:xfrm>
              <a:off x="5476982" y="3443241"/>
              <a:ext cx="364200" cy="3275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774176-DFF8-E3F9-5C05-62A34E74A950}"/>
                </a:ext>
              </a:extLst>
            </p:cNvPr>
            <p:cNvSpPr/>
            <p:nvPr/>
          </p:nvSpPr>
          <p:spPr bwMode="auto">
            <a:xfrm>
              <a:off x="5473373" y="3985838"/>
              <a:ext cx="399831" cy="286125"/>
            </a:xfrm>
            <a:prstGeom prst="rect">
              <a:avLst/>
            </a:prstGeom>
            <a:solidFill>
              <a:srgbClr val="ABE9FF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X</a:t>
              </a:r>
              <a:r>
                <a:rPr kumimoji="0" lang="en-US" sz="14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&lt;5&gt;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37082B2-7F1F-2FD6-A3FD-7EB5DA95D0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0260" y="3612306"/>
              <a:ext cx="2261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83F1408-339E-B594-A537-7FBBC91893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1183" y="3595605"/>
              <a:ext cx="224086" cy="125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629EB25-7183-2DE7-4BD1-5839A1D288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57033" y="3778525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2E8D4ED-4655-67B3-33A8-856F1022B9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1456" y="3778525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FF59476-D20E-49CA-7A6F-2B43ED098D9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66335" y="3778525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B037C9E-1C75-58F4-B235-5F32F3E0C0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4971" y="3775450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583B56-E023-67C1-AAAB-64B68B429FAA}"/>
                </a:ext>
              </a:extLst>
            </p:cNvPr>
            <p:cNvSpPr txBox="1"/>
            <p:nvPr/>
          </p:nvSpPr>
          <p:spPr>
            <a:xfrm>
              <a:off x="2260449" y="3434479"/>
              <a:ext cx="644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</a:t>
              </a:r>
              <a:r>
                <a:rPr kumimoji="0" lang="en-US" sz="1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&lt;0&gt;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8687C5F-AA9B-A4B8-D1F1-4FEC4F20F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85591" y="3760158"/>
              <a:ext cx="0" cy="2013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CF685681-6DE1-3FB0-3417-6E34782FE09B}"/>
              </a:ext>
            </a:extLst>
          </p:cNvPr>
          <p:cNvSpPr/>
          <p:nvPr/>
        </p:nvSpPr>
        <p:spPr bwMode="auto">
          <a:xfrm>
            <a:off x="1676400" y="3077190"/>
            <a:ext cx="4520621" cy="185072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91196A-AA17-4AA6-242F-87827DC44C3D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4170" y="2463121"/>
            <a:ext cx="0" cy="60270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5724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Most Likely Translation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071B2-72CB-D304-7362-C95FFFD1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6" y="1098321"/>
            <a:ext cx="3298824" cy="1778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German: Wie </a:t>
            </a:r>
            <a:r>
              <a:rPr lang="en-US" dirty="0" err="1"/>
              <a:t>spät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English: What time is it?</a:t>
            </a:r>
          </a:p>
          <a:p>
            <a:pPr marL="0" indent="0">
              <a:buNone/>
            </a:pPr>
            <a:r>
              <a:rPr lang="en-US" dirty="0"/>
              <a:t>	 What time is now?</a:t>
            </a:r>
          </a:p>
          <a:p>
            <a:pPr marL="0" indent="0">
              <a:buNone/>
            </a:pPr>
            <a:r>
              <a:rPr lang="en-US" dirty="0"/>
              <a:t>	 What is the time?</a:t>
            </a:r>
          </a:p>
          <a:p>
            <a:pPr marL="0" indent="0">
              <a:buNone/>
            </a:pPr>
            <a:r>
              <a:rPr lang="en-US" dirty="0"/>
              <a:t>	 How late is now?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EE197-9786-B08B-C6A9-07C87205ED0F}"/>
              </a:ext>
            </a:extLst>
          </p:cNvPr>
          <p:cNvSpPr txBox="1"/>
          <p:nvPr/>
        </p:nvSpPr>
        <p:spPr>
          <a:xfrm>
            <a:off x="168764" y="3163131"/>
            <a:ext cx="3717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/>
              <a:t>Which translation is the most appropriate?</a:t>
            </a:r>
          </a:p>
          <a:p>
            <a:pPr marL="285750" indent="-285750">
              <a:buClr>
                <a:srgbClr val="00206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/>
              <a:t>The translation that has the higher probability of its usage.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5DC7B-4E3B-9762-6AC4-7FC8C6507611}"/>
              </a:ext>
            </a:extLst>
          </p:cNvPr>
          <p:cNvSpPr txBox="1"/>
          <p:nvPr/>
        </p:nvSpPr>
        <p:spPr>
          <a:xfrm>
            <a:off x="4267200" y="1098321"/>
            <a:ext cx="316499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,…,Y</a:t>
            </a:r>
            <a:r>
              <a:rPr lang="en-US" baseline="30000" dirty="0"/>
              <a:t>&lt;Ty&gt;</a:t>
            </a:r>
            <a:r>
              <a:rPr lang="en-US" dirty="0"/>
              <a:t>|X</a:t>
            </a:r>
            <a:r>
              <a:rPr lang="en-US" baseline="30000" dirty="0"/>
              <a:t>&lt;1&gt;</a:t>
            </a:r>
            <a:r>
              <a:rPr lang="en-US" dirty="0"/>
              <a:t>,…,X</a:t>
            </a:r>
            <a:r>
              <a:rPr lang="en-US" baseline="30000" dirty="0"/>
              <a:t>&lt;Tx&gt;</a:t>
            </a:r>
            <a:r>
              <a:rPr lang="en-US" dirty="0"/>
              <a:t>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062FF30-DA32-D782-ED19-DEFE7AEF1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5669"/>
              </p:ext>
            </p:extLst>
          </p:nvPr>
        </p:nvGraphicFramePr>
        <p:xfrm>
          <a:off x="4267200" y="3071931"/>
          <a:ext cx="4669680" cy="63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380880" progId="Equation.DSMT4">
                  <p:embed/>
                </p:oleObj>
              </mc:Choice>
              <mc:Fallback>
                <p:oleObj name="Equation" r:id="rId2" imgW="2819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7200" y="3071931"/>
                        <a:ext cx="4669680" cy="63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241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Greedy search</a:t>
            </a:r>
          </a:p>
          <a:p>
            <a:r>
              <a:rPr lang="en-US" dirty="0"/>
              <a:t>if you combine both, that is searching the next solution in the neighborhood of the current solution and choosing the candidate solution with the best improvement, then you are doing a greedy local search, aka "hill climbing.“</a:t>
            </a:r>
          </a:p>
          <a:p>
            <a:endParaRPr lang="en-US" dirty="0"/>
          </a:p>
          <a:p>
            <a:r>
              <a:rPr lang="en-US" dirty="0"/>
              <a:t>The greedy search algorithm may stuck with the most probable next word that has much less probable continuations.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9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9628-C0E1-ECE9-F12B-C981A902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1-Hot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4BCE7-DC3D-33CC-E49D-8D3D5D8550FF}"/>
              </a:ext>
            </a:extLst>
          </p:cNvPr>
          <p:cNvSpPr txBox="1"/>
          <p:nvPr/>
        </p:nvSpPr>
        <p:spPr>
          <a:xfrm>
            <a:off x="389467" y="987961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Language V = [a,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aaron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auto, king, man, …,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zulu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]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B85B4D-FCFC-F7C3-B3C4-EFF3963BE2FE}"/>
              </a:ext>
            </a:extLst>
          </p:cNvPr>
          <p:cNvGrpSpPr/>
          <p:nvPr/>
        </p:nvGrpSpPr>
        <p:grpSpPr>
          <a:xfrm>
            <a:off x="389467" y="1912368"/>
            <a:ext cx="4724400" cy="2945382"/>
            <a:chOff x="1447800" y="1567610"/>
            <a:chExt cx="4724400" cy="29453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8DE3A8-ACB8-F149-DC1A-ABA05460816E}"/>
                </a:ext>
              </a:extLst>
            </p:cNvPr>
            <p:cNvSpPr txBox="1"/>
            <p:nvPr/>
          </p:nvSpPr>
          <p:spPr>
            <a:xfrm>
              <a:off x="1447800" y="1567610"/>
              <a:ext cx="4724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Man  Woman  King   Queen  Apple  Orange</a:t>
              </a:r>
            </a:p>
            <a:p>
              <a:r>
                <a:rPr lang="en-US" dirty="0"/>
                <a:t>(5573) (5853) (3261)</a:t>
              </a: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(4397) (8946) (7289)</a:t>
              </a:r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08C6B9-2B32-1CE5-409A-5C4ECF4BF417}"/>
                </a:ext>
              </a:extLst>
            </p:cNvPr>
            <p:cNvGrpSpPr/>
            <p:nvPr/>
          </p:nvGrpSpPr>
          <p:grpSpPr>
            <a:xfrm>
              <a:off x="1752600" y="2204668"/>
              <a:ext cx="304800" cy="2308324"/>
              <a:chOff x="1790700" y="2213941"/>
              <a:chExt cx="304800" cy="2308324"/>
            </a:xfrm>
          </p:grpSpPr>
          <p:sp>
            <p:nvSpPr>
              <p:cNvPr id="6" name="Double Bracket 5">
                <a:extLst>
                  <a:ext uri="{FF2B5EF4-FFF2-40B4-BE49-F238E27FC236}">
                    <a16:creationId xmlns:a16="http://schemas.microsoft.com/office/drawing/2014/main" id="{69D4A852-EECB-80F3-3F6D-009D32FA5CEE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504683-3008-C4A7-D553-3B147AEF4012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ED27B7-8326-83BF-C5A8-67AF2B6D47A5}"/>
                </a:ext>
              </a:extLst>
            </p:cNvPr>
            <p:cNvGrpSpPr/>
            <p:nvPr/>
          </p:nvGrpSpPr>
          <p:grpSpPr>
            <a:xfrm>
              <a:off x="5454195" y="2204668"/>
              <a:ext cx="304800" cy="2308324"/>
              <a:chOff x="1790700" y="2213941"/>
              <a:chExt cx="304800" cy="2308324"/>
            </a:xfrm>
          </p:grpSpPr>
          <p:sp>
            <p:nvSpPr>
              <p:cNvPr id="11" name="Double Bracket 10">
                <a:extLst>
                  <a:ext uri="{FF2B5EF4-FFF2-40B4-BE49-F238E27FC236}">
                    <a16:creationId xmlns:a16="http://schemas.microsoft.com/office/drawing/2014/main" id="{A61BF044-13DB-C252-291E-EAFE5EE4EE80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ADCA9-FBFC-B2CC-D58F-5E6EE7660198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1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AD93BB-D549-1E4E-7AE5-5A4F56F59E35}"/>
                </a:ext>
              </a:extLst>
            </p:cNvPr>
            <p:cNvGrpSpPr/>
            <p:nvPr/>
          </p:nvGrpSpPr>
          <p:grpSpPr>
            <a:xfrm>
              <a:off x="4712614" y="2204668"/>
              <a:ext cx="304800" cy="2308324"/>
              <a:chOff x="1790700" y="2213941"/>
              <a:chExt cx="304800" cy="2308324"/>
            </a:xfrm>
          </p:grpSpPr>
          <p:sp>
            <p:nvSpPr>
              <p:cNvPr id="14" name="Double Bracket 13">
                <a:extLst>
                  <a:ext uri="{FF2B5EF4-FFF2-40B4-BE49-F238E27FC236}">
                    <a16:creationId xmlns:a16="http://schemas.microsoft.com/office/drawing/2014/main" id="{8A23E4C5-2B08-A2A4-45E5-B52268CF5349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7C4794-4A4A-8F93-685F-690DFB00BE73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29EA34-3445-BB35-3A74-E3456AF172FA}"/>
                </a:ext>
              </a:extLst>
            </p:cNvPr>
            <p:cNvGrpSpPr/>
            <p:nvPr/>
          </p:nvGrpSpPr>
          <p:grpSpPr>
            <a:xfrm>
              <a:off x="2525844" y="2204668"/>
              <a:ext cx="304800" cy="2308324"/>
              <a:chOff x="1790700" y="2213941"/>
              <a:chExt cx="304800" cy="2308324"/>
            </a:xfrm>
          </p:grpSpPr>
          <p:sp>
            <p:nvSpPr>
              <p:cNvPr id="17" name="Double Bracket 16">
                <a:extLst>
                  <a:ext uri="{FF2B5EF4-FFF2-40B4-BE49-F238E27FC236}">
                    <a16:creationId xmlns:a16="http://schemas.microsoft.com/office/drawing/2014/main" id="{A5AC186A-EB39-6CBB-BDD8-499B80234D41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C14AB5-6BD2-E21C-1453-4D8B5740565C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EF4BEC-6221-2463-625D-5E1868798E44}"/>
                </a:ext>
              </a:extLst>
            </p:cNvPr>
            <p:cNvGrpSpPr/>
            <p:nvPr/>
          </p:nvGrpSpPr>
          <p:grpSpPr>
            <a:xfrm>
              <a:off x="3232607" y="2204668"/>
              <a:ext cx="304800" cy="2308324"/>
              <a:chOff x="1790700" y="2213941"/>
              <a:chExt cx="304800" cy="2308324"/>
            </a:xfrm>
          </p:grpSpPr>
          <p:sp>
            <p:nvSpPr>
              <p:cNvPr id="20" name="Double Bracket 19">
                <a:extLst>
                  <a:ext uri="{FF2B5EF4-FFF2-40B4-BE49-F238E27FC236}">
                    <a16:creationId xmlns:a16="http://schemas.microsoft.com/office/drawing/2014/main" id="{F88B6D5B-3696-E1F5-7583-1DF634679B36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80028A-ED71-CEBF-0252-E2EDC3EA22DD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5D74F6-43C1-2677-C6E4-1DBF3D359B27}"/>
                </a:ext>
              </a:extLst>
            </p:cNvPr>
            <p:cNvGrpSpPr/>
            <p:nvPr/>
          </p:nvGrpSpPr>
          <p:grpSpPr>
            <a:xfrm>
              <a:off x="4007917" y="2204668"/>
              <a:ext cx="304800" cy="2308324"/>
              <a:chOff x="1790700" y="2213941"/>
              <a:chExt cx="304800" cy="2308324"/>
            </a:xfrm>
          </p:grpSpPr>
          <p:sp>
            <p:nvSpPr>
              <p:cNvPr id="23" name="Double Bracket 22">
                <a:extLst>
                  <a:ext uri="{FF2B5EF4-FFF2-40B4-BE49-F238E27FC236}">
                    <a16:creationId xmlns:a16="http://schemas.microsoft.com/office/drawing/2014/main" id="{86CA22C0-7FBC-C854-2913-134F1EC5D4B7}"/>
                  </a:ext>
                </a:extLst>
              </p:cNvPr>
              <p:cNvSpPr/>
              <p:nvPr/>
            </p:nvSpPr>
            <p:spPr bwMode="auto">
              <a:xfrm>
                <a:off x="1790700" y="2281676"/>
                <a:ext cx="304800" cy="2186609"/>
              </a:xfrm>
              <a:prstGeom prst="bracketPair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D5822-A460-F815-4EE5-F0F9F6802B8C}"/>
                  </a:ext>
                </a:extLst>
              </p:cNvPr>
              <p:cNvSpPr txBox="1"/>
              <p:nvPr/>
            </p:nvSpPr>
            <p:spPr>
              <a:xfrm>
                <a:off x="1790700" y="2213941"/>
                <a:ext cx="3048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0</a:t>
                </a:r>
              </a:p>
              <a:p>
                <a:r>
                  <a:rPr lang="en-US" sz="1600" dirty="0"/>
                  <a:t>…</a:t>
                </a:r>
              </a:p>
              <a:p>
                <a:r>
                  <a:rPr lang="en-US" sz="1600" dirty="0"/>
                  <a:t>1</a:t>
                </a:r>
              </a:p>
              <a:p>
                <a:r>
                  <a:rPr lang="en-US" sz="1600" dirty="0"/>
                  <a:t>0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2DE9799-750C-B614-AEDA-570833178C98}"/>
              </a:ext>
            </a:extLst>
          </p:cNvPr>
          <p:cNvSpPr txBox="1"/>
          <p:nvPr/>
        </p:nvSpPr>
        <p:spPr>
          <a:xfrm>
            <a:off x="6998325" y="987961"/>
            <a:ext cx="17848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|V| = 15,000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C8E45-E38F-4043-5D10-C2BF417BFCFB}"/>
              </a:ext>
            </a:extLst>
          </p:cNvPr>
          <p:cNvSpPr txBox="1"/>
          <p:nvPr/>
        </p:nvSpPr>
        <p:spPr>
          <a:xfrm>
            <a:off x="5181600" y="2495550"/>
            <a:ext cx="3733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 want a glass of apple …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(juice)</a:t>
            </a:r>
          </a:p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 want a glass of orange …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(juice)</a:t>
            </a:r>
          </a:p>
          <a:p>
            <a:r>
              <a:rPr lang="en-US" dirty="0"/>
              <a:t>The king eats an … </a:t>
            </a:r>
            <a:r>
              <a:rPr lang="en-US" dirty="0">
                <a:solidFill>
                  <a:srgbClr val="FF0000"/>
                </a:solidFill>
              </a:rPr>
              <a:t>(orange)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BA4061-B476-669B-F9BA-637A64A8A07E}"/>
              </a:ext>
            </a:extLst>
          </p:cNvPr>
          <p:cNvSpPr/>
          <p:nvPr/>
        </p:nvSpPr>
        <p:spPr bwMode="auto">
          <a:xfrm>
            <a:off x="7620000" y="2557354"/>
            <a:ext cx="968603" cy="2514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3C97D-033D-749D-8336-6864ED17E034}"/>
              </a:ext>
            </a:extLst>
          </p:cNvPr>
          <p:cNvSpPr/>
          <p:nvPr/>
        </p:nvSpPr>
        <p:spPr bwMode="auto">
          <a:xfrm>
            <a:off x="7772400" y="2836756"/>
            <a:ext cx="968603" cy="2514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EA70D1-AFD8-3276-2DBE-A8C77352E5AC}"/>
              </a:ext>
            </a:extLst>
          </p:cNvPr>
          <p:cNvSpPr/>
          <p:nvPr/>
        </p:nvSpPr>
        <p:spPr bwMode="auto">
          <a:xfrm>
            <a:off x="6998325" y="3112049"/>
            <a:ext cx="1172009" cy="2766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0A560-13D7-D85B-29B4-C4DD409D3956}"/>
              </a:ext>
            </a:extLst>
          </p:cNvPr>
          <p:cNvSpPr txBox="1"/>
          <p:nvPr/>
        </p:nvSpPr>
        <p:spPr>
          <a:xfrm>
            <a:off x="406400" y="1384300"/>
            <a:ext cx="7137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Every word in language L is represented as a vector with its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63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8023225" cy="3302229"/>
          </a:xfrm>
        </p:spPr>
        <p:txBody>
          <a:bodyPr/>
          <a:lstStyle/>
          <a:p>
            <a:r>
              <a:rPr lang="en-US" dirty="0"/>
              <a:t>The beam search algorithm selects multiple tokens for a position in a given sequence based on conditional probability.</a:t>
            </a:r>
          </a:p>
          <a:p>
            <a:r>
              <a:rPr lang="en-US" dirty="0"/>
              <a:t>The algorithm can take any number of N best alternatives through a hyperparameter know as Beam width.</a:t>
            </a:r>
          </a:p>
        </p:txBody>
      </p:sp>
    </p:spTree>
    <p:extLst>
      <p:ext uri="{BB962C8B-B14F-4D97-AF65-F5344CB8AC3E}">
        <p14:creationId xmlns:p14="http://schemas.microsoft.com/office/powerpoint/2010/main" val="4281750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84DB-637B-E86F-95E6-B804B562176A}"/>
              </a:ext>
            </a:extLst>
          </p:cNvPr>
          <p:cNvSpPr txBox="1"/>
          <p:nvPr/>
        </p:nvSpPr>
        <p:spPr>
          <a:xfrm>
            <a:off x="1219200" y="955429"/>
            <a:ext cx="2349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    Step 2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2874CB-017B-61BA-A682-610A474596B5}"/>
              </a:ext>
            </a:extLst>
          </p:cNvPr>
          <p:cNvGrpSpPr/>
          <p:nvPr/>
        </p:nvGrpSpPr>
        <p:grpSpPr>
          <a:xfrm>
            <a:off x="849868" y="1428750"/>
            <a:ext cx="1407469" cy="3042523"/>
            <a:chOff x="849868" y="1428750"/>
            <a:chExt cx="1407469" cy="30425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1A9492-A5F6-B11D-3565-B1F17373D0F9}"/>
                </a:ext>
              </a:extLst>
            </p:cNvPr>
            <p:cNvSpPr txBox="1"/>
            <p:nvPr/>
          </p:nvSpPr>
          <p:spPr>
            <a:xfrm>
              <a:off x="1219200" y="1885950"/>
              <a:ext cx="762000" cy="2585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/>
                <a:t>is</a:t>
              </a:r>
            </a:p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/>
                <a:t>time</a:t>
              </a:r>
            </a:p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/>
                <a:t>what</a:t>
              </a:r>
            </a:p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 err="1"/>
                <a:t>zulu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9EE3F2-A92C-D708-EF91-C6A2DBA2E2DB}"/>
                </a:ext>
              </a:extLst>
            </p:cNvPr>
            <p:cNvSpPr txBox="1"/>
            <p:nvPr/>
          </p:nvSpPr>
          <p:spPr>
            <a:xfrm>
              <a:off x="943062" y="1428750"/>
              <a:ext cx="13142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vocabulary</a:t>
              </a:r>
            </a:p>
          </p:txBody>
        </p:sp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E909A30A-A103-CBCD-0D26-F6F9CC593C4E}"/>
                </a:ext>
              </a:extLst>
            </p:cNvPr>
            <p:cNvSpPr/>
            <p:nvPr/>
          </p:nvSpPr>
          <p:spPr bwMode="auto">
            <a:xfrm>
              <a:off x="1295400" y="1885950"/>
              <a:ext cx="609600" cy="2585323"/>
            </a:xfrm>
            <a:prstGeom prst="bracketPair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0CFA54-7ACA-6032-4915-973D2513B60D}"/>
                </a:ext>
              </a:extLst>
            </p:cNvPr>
            <p:cNvSpPr txBox="1"/>
            <p:nvPr/>
          </p:nvSpPr>
          <p:spPr>
            <a:xfrm rot="16200000">
              <a:off x="212939" y="2993945"/>
              <a:ext cx="16431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15,000 words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9DF95B-8686-E525-2821-791B94AC03A2}"/>
                </a:ext>
              </a:extLst>
            </p:cNvPr>
            <p:cNvCxnSpPr>
              <a:stCxn id="9" idx="3"/>
            </p:cNvCxnSpPr>
            <p:nvPr/>
          </p:nvCxnSpPr>
          <p:spPr bwMode="auto">
            <a:xfrm flipH="1" flipV="1">
              <a:off x="1034533" y="1885950"/>
              <a:ext cx="1" cy="4710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EF3941-7BA5-44ED-6F1F-9A9BEAE75400}"/>
                </a:ext>
              </a:extLst>
            </p:cNvPr>
            <p:cNvCxnSpPr/>
            <p:nvPr/>
          </p:nvCxnSpPr>
          <p:spPr bwMode="auto">
            <a:xfrm flipH="1">
              <a:off x="1034532" y="4000207"/>
              <a:ext cx="1" cy="4710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FBFD67-5DDB-9231-0A51-81DF4746F8DF}"/>
              </a:ext>
            </a:extLst>
          </p:cNvPr>
          <p:cNvGrpSpPr/>
          <p:nvPr/>
        </p:nvGrpSpPr>
        <p:grpSpPr>
          <a:xfrm>
            <a:off x="1669058" y="1382235"/>
            <a:ext cx="1162163" cy="1250178"/>
            <a:chOff x="2181077" y="1278830"/>
            <a:chExt cx="1375797" cy="12501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0F770E-B400-695B-7873-97AC6B041B3B}"/>
                </a:ext>
              </a:extLst>
            </p:cNvPr>
            <p:cNvSpPr txBox="1"/>
            <p:nvPr/>
          </p:nvSpPr>
          <p:spPr>
            <a:xfrm>
              <a:off x="2794874" y="1278830"/>
              <a:ext cx="76200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  <a:p>
              <a:pPr algn="ctr"/>
              <a:r>
                <a:rPr lang="en-US" sz="1400" dirty="0" err="1"/>
                <a:t>aaron</a:t>
              </a:r>
              <a:endParaRPr lang="en-US" sz="1400" dirty="0"/>
            </a:p>
            <a:p>
              <a:pPr algn="ctr"/>
              <a:r>
                <a:rPr lang="en-US" sz="1400" dirty="0"/>
                <a:t>time</a:t>
              </a:r>
            </a:p>
            <a:p>
              <a:pPr algn="ctr"/>
              <a:r>
                <a:rPr lang="en-US" sz="1400" dirty="0"/>
                <a:t>what</a:t>
              </a:r>
            </a:p>
            <a:p>
              <a:pPr algn="ctr"/>
              <a:r>
                <a:rPr lang="en-US" sz="1400" dirty="0" err="1"/>
                <a:t>zulu</a:t>
              </a:r>
              <a:endParaRPr lang="en-US" sz="1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49FC07-73DB-0C95-31DB-FD68B2B7CC18}"/>
                </a:ext>
              </a:extLst>
            </p:cNvPr>
            <p:cNvSpPr/>
            <p:nvPr/>
          </p:nvSpPr>
          <p:spPr bwMode="auto">
            <a:xfrm>
              <a:off x="2703403" y="1330072"/>
              <a:ext cx="831742" cy="113295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CC9534-3EBB-6E5C-84A5-B2005E881650}"/>
                </a:ext>
              </a:extLst>
            </p:cNvPr>
            <p:cNvCxnSpPr/>
            <p:nvPr/>
          </p:nvCxnSpPr>
          <p:spPr bwMode="auto">
            <a:xfrm flipV="1">
              <a:off x="2181077" y="1473820"/>
              <a:ext cx="841856" cy="9745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0FC277-B0F8-865A-E7EF-60C3352F49F7}"/>
                </a:ext>
              </a:extLst>
            </p:cNvPr>
            <p:cNvCxnSpPr/>
            <p:nvPr/>
          </p:nvCxnSpPr>
          <p:spPr bwMode="auto">
            <a:xfrm flipV="1">
              <a:off x="2196440" y="1728727"/>
              <a:ext cx="690506" cy="7589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EA9D148-2BF4-B295-43EB-F7202C13E2D6}"/>
                </a:ext>
              </a:extLst>
            </p:cNvPr>
            <p:cNvCxnSpPr/>
            <p:nvPr/>
          </p:nvCxnSpPr>
          <p:spPr bwMode="auto">
            <a:xfrm flipV="1">
              <a:off x="2218885" y="1938027"/>
              <a:ext cx="701680" cy="5678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3E7F28-629E-ABC1-20FD-D794AFD3CC62}"/>
                </a:ext>
              </a:extLst>
            </p:cNvPr>
            <p:cNvCxnSpPr/>
            <p:nvPr/>
          </p:nvCxnSpPr>
          <p:spPr bwMode="auto">
            <a:xfrm flipV="1">
              <a:off x="2218885" y="2089372"/>
              <a:ext cx="701680" cy="439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6BF799-D8AD-0510-DA16-F4077F48C78F}"/>
                </a:ext>
              </a:extLst>
            </p:cNvPr>
            <p:cNvCxnSpPr/>
            <p:nvPr/>
          </p:nvCxnSpPr>
          <p:spPr bwMode="auto">
            <a:xfrm flipV="1">
              <a:off x="2244708" y="2319669"/>
              <a:ext cx="675858" cy="2053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DB90D1-F50F-1394-6E17-4F4FC629BCF4}"/>
              </a:ext>
            </a:extLst>
          </p:cNvPr>
          <p:cNvGrpSpPr/>
          <p:nvPr/>
        </p:nvGrpSpPr>
        <p:grpSpPr>
          <a:xfrm>
            <a:off x="1843925" y="2251965"/>
            <a:ext cx="1574442" cy="1217522"/>
            <a:chOff x="1940605" y="1278830"/>
            <a:chExt cx="1652380" cy="12175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AD2B19-E533-A315-5AAC-7AEFA535ACDE}"/>
                </a:ext>
              </a:extLst>
            </p:cNvPr>
            <p:cNvSpPr txBox="1"/>
            <p:nvPr/>
          </p:nvSpPr>
          <p:spPr>
            <a:xfrm>
              <a:off x="2889812" y="1278830"/>
              <a:ext cx="66706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  <a:p>
              <a:pPr algn="ctr"/>
              <a:r>
                <a:rPr lang="en-US" sz="1400" dirty="0" err="1"/>
                <a:t>aaron</a:t>
              </a:r>
              <a:endParaRPr lang="en-US" sz="1400" dirty="0"/>
            </a:p>
            <a:p>
              <a:pPr algn="ctr"/>
              <a:r>
                <a:rPr lang="en-US" sz="1400" dirty="0"/>
                <a:t>time</a:t>
              </a:r>
            </a:p>
            <a:p>
              <a:pPr algn="ctr"/>
              <a:r>
                <a:rPr lang="en-US" sz="1400" dirty="0"/>
                <a:t>what</a:t>
              </a:r>
            </a:p>
            <a:p>
              <a:pPr algn="ctr"/>
              <a:r>
                <a:rPr lang="en-US" sz="1400" dirty="0" err="1"/>
                <a:t>zulu</a:t>
              </a:r>
              <a:endParaRPr lang="en-US" sz="1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A2E8C1-306A-F4EF-951B-DF93C7440A48}"/>
                </a:ext>
              </a:extLst>
            </p:cNvPr>
            <p:cNvSpPr/>
            <p:nvPr/>
          </p:nvSpPr>
          <p:spPr bwMode="auto">
            <a:xfrm>
              <a:off x="2898370" y="1326801"/>
              <a:ext cx="694615" cy="1169551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D4F864-16C9-D3C9-0EB4-88651EA69CEA}"/>
                </a:ext>
              </a:extLst>
            </p:cNvPr>
            <p:cNvCxnSpPr/>
            <p:nvPr/>
          </p:nvCxnSpPr>
          <p:spPr bwMode="auto">
            <a:xfrm flipV="1">
              <a:off x="1950889" y="1472636"/>
              <a:ext cx="1125619" cy="65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9A84030-DBD6-20BE-795C-2ACF461111D2}"/>
                </a:ext>
              </a:extLst>
            </p:cNvPr>
            <p:cNvCxnSpPr/>
            <p:nvPr/>
          </p:nvCxnSpPr>
          <p:spPr bwMode="auto">
            <a:xfrm flipV="1">
              <a:off x="1950888" y="1681318"/>
              <a:ext cx="1016291" cy="4952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48250F5-9658-C99F-D140-EDEE457B8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0605" y="1881788"/>
              <a:ext cx="1014558" cy="3312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2419D1-41BB-8F9A-CADD-11CE66C0DE11}"/>
                </a:ext>
              </a:extLst>
            </p:cNvPr>
            <p:cNvCxnSpPr>
              <a:stCxn id="8" idx="3"/>
            </p:cNvCxnSpPr>
            <p:nvPr/>
          </p:nvCxnSpPr>
          <p:spPr bwMode="auto">
            <a:xfrm flipV="1">
              <a:off x="2004703" y="2065540"/>
              <a:ext cx="961267" cy="1399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AF68EFC-BDD5-CC4C-073D-12AD4F272737}"/>
                </a:ext>
              </a:extLst>
            </p:cNvPr>
            <p:cNvCxnSpPr/>
            <p:nvPr/>
          </p:nvCxnSpPr>
          <p:spPr bwMode="auto">
            <a:xfrm>
              <a:off x="1963167" y="2216504"/>
              <a:ext cx="1025591" cy="585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DD4EAF-3A9F-03A7-385B-0462F037E6E6}"/>
              </a:ext>
            </a:extLst>
          </p:cNvPr>
          <p:cNvGrpSpPr/>
          <p:nvPr/>
        </p:nvGrpSpPr>
        <p:grpSpPr>
          <a:xfrm>
            <a:off x="1884075" y="3128187"/>
            <a:ext cx="949632" cy="1391382"/>
            <a:chOff x="2420889" y="1278830"/>
            <a:chExt cx="1275971" cy="147936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77E7C4-C958-5F85-0C80-A12197A00AFF}"/>
                </a:ext>
              </a:extLst>
            </p:cNvPr>
            <p:cNvSpPr txBox="1"/>
            <p:nvPr/>
          </p:nvSpPr>
          <p:spPr>
            <a:xfrm>
              <a:off x="2794874" y="1278830"/>
              <a:ext cx="76200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  <a:p>
              <a:pPr algn="ctr"/>
              <a:r>
                <a:rPr lang="en-US" sz="1400" dirty="0" err="1"/>
                <a:t>aaron</a:t>
              </a:r>
              <a:endParaRPr lang="en-US" sz="1400" dirty="0"/>
            </a:p>
            <a:p>
              <a:pPr algn="ctr"/>
              <a:r>
                <a:rPr lang="en-US" sz="1400" dirty="0"/>
                <a:t>time</a:t>
              </a:r>
            </a:p>
            <a:p>
              <a:pPr algn="ctr"/>
              <a:r>
                <a:rPr lang="en-US" sz="1400" dirty="0"/>
                <a:t>what</a:t>
              </a:r>
            </a:p>
            <a:p>
              <a:pPr algn="ctr"/>
              <a:r>
                <a:rPr lang="en-US" sz="1400" dirty="0" err="1"/>
                <a:t>zulu</a:t>
              </a:r>
              <a:endParaRPr lang="en-US" sz="14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1536D33-7C67-90FD-E170-62717E41CA03}"/>
                </a:ext>
              </a:extLst>
            </p:cNvPr>
            <p:cNvSpPr/>
            <p:nvPr/>
          </p:nvSpPr>
          <p:spPr bwMode="auto">
            <a:xfrm>
              <a:off x="2703403" y="1326801"/>
              <a:ext cx="993457" cy="1431397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91FD0F4-DE7C-E5DB-B56B-D211CCBCEDD2}"/>
                </a:ext>
              </a:extLst>
            </p:cNvPr>
            <p:cNvCxnSpPr/>
            <p:nvPr/>
          </p:nvCxnSpPr>
          <p:spPr bwMode="auto">
            <a:xfrm flipV="1">
              <a:off x="2420889" y="1508698"/>
              <a:ext cx="558651" cy="314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0F4F29A-7F36-E14A-9358-765C9C86E10C}"/>
                </a:ext>
              </a:extLst>
            </p:cNvPr>
            <p:cNvCxnSpPr/>
            <p:nvPr/>
          </p:nvCxnSpPr>
          <p:spPr bwMode="auto">
            <a:xfrm flipV="1">
              <a:off x="2441815" y="1823340"/>
              <a:ext cx="485309" cy="39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6FB56BE-5723-43BD-A11A-85E9D58433FB}"/>
                </a:ext>
              </a:extLst>
            </p:cNvPr>
            <p:cNvCxnSpPr/>
            <p:nvPr/>
          </p:nvCxnSpPr>
          <p:spPr bwMode="auto">
            <a:xfrm>
              <a:off x="2451963" y="1868032"/>
              <a:ext cx="440444" cy="2259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F579348-1734-189F-2C8C-3523FDFFD535}"/>
                </a:ext>
              </a:extLst>
            </p:cNvPr>
            <p:cNvCxnSpPr/>
            <p:nvPr/>
          </p:nvCxnSpPr>
          <p:spPr bwMode="auto">
            <a:xfrm>
              <a:off x="2451963" y="1906788"/>
              <a:ext cx="440444" cy="4319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8772522-8A9B-0817-5D13-76CC4B06AAA3}"/>
                </a:ext>
              </a:extLst>
            </p:cNvPr>
            <p:cNvCxnSpPr/>
            <p:nvPr/>
          </p:nvCxnSpPr>
          <p:spPr bwMode="auto">
            <a:xfrm>
              <a:off x="2420889" y="1963306"/>
              <a:ext cx="506236" cy="5671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Right Brace 76">
            <a:extLst>
              <a:ext uri="{FF2B5EF4-FFF2-40B4-BE49-F238E27FC236}">
                <a16:creationId xmlns:a16="http://schemas.microsoft.com/office/drawing/2014/main" id="{3D932CED-C071-8CB0-F5AE-5C34286504EE}"/>
              </a:ext>
            </a:extLst>
          </p:cNvPr>
          <p:cNvSpPr/>
          <p:nvPr/>
        </p:nvSpPr>
        <p:spPr bwMode="auto">
          <a:xfrm>
            <a:off x="2859985" y="1449562"/>
            <a:ext cx="111815" cy="1011483"/>
          </a:xfrm>
          <a:prstGeom prst="rightBrace">
            <a:avLst>
              <a:gd name="adj1" fmla="val 172710"/>
              <a:gd name="adj2" fmla="val 50000"/>
            </a:avLst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C5CA6BEB-B437-5897-BC3C-51BB2C3DEC52}"/>
              </a:ext>
            </a:extLst>
          </p:cNvPr>
          <p:cNvSpPr/>
          <p:nvPr/>
        </p:nvSpPr>
        <p:spPr bwMode="auto">
          <a:xfrm>
            <a:off x="3385755" y="2360695"/>
            <a:ext cx="212627" cy="1060821"/>
          </a:xfrm>
          <a:prstGeom prst="rightBrace">
            <a:avLst>
              <a:gd name="adj1" fmla="val 172710"/>
              <a:gd name="adj2" fmla="val 50000"/>
            </a:avLst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1B6AF4F-9897-5BEA-33CC-58E660052254}"/>
              </a:ext>
            </a:extLst>
          </p:cNvPr>
          <p:cNvSpPr/>
          <p:nvPr/>
        </p:nvSpPr>
        <p:spPr bwMode="auto">
          <a:xfrm>
            <a:off x="2841862" y="3280452"/>
            <a:ext cx="199140" cy="1201329"/>
          </a:xfrm>
          <a:prstGeom prst="rightBrace">
            <a:avLst>
              <a:gd name="adj1" fmla="val 172710"/>
              <a:gd name="adj2" fmla="val 50000"/>
            </a:avLst>
          </a:prstGeom>
          <a:noFill/>
          <a:ln w="1905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C97E84F-E3FB-C572-E586-9DEE77C2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916" y="595456"/>
            <a:ext cx="4912437" cy="152602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44E65DE-1AE4-E9AC-B33A-532C71CFC990}"/>
              </a:ext>
            </a:extLst>
          </p:cNvPr>
          <p:cNvSpPr txBox="1"/>
          <p:nvPr/>
        </p:nvSpPr>
        <p:spPr>
          <a:xfrm>
            <a:off x="4459840" y="2412595"/>
            <a:ext cx="3096588" cy="13849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,Y</a:t>
            </a:r>
            <a:r>
              <a:rPr lang="en-US" baseline="30000" dirty="0"/>
              <a:t>&lt;2 &gt;</a:t>
            </a:r>
            <a:r>
              <a:rPr lang="en-US" dirty="0"/>
              <a:t>,Y</a:t>
            </a:r>
            <a:r>
              <a:rPr lang="en-US" baseline="30000" dirty="0"/>
              <a:t>&lt;3 &gt;</a:t>
            </a:r>
            <a:r>
              <a:rPr lang="en-US" dirty="0"/>
              <a:t>,Y</a:t>
            </a:r>
            <a:r>
              <a:rPr lang="en-US" baseline="30000" dirty="0"/>
              <a:t>&lt;4 &gt;</a:t>
            </a:r>
            <a:r>
              <a:rPr lang="en-US" dirty="0"/>
              <a:t>| X) = </a:t>
            </a:r>
          </a:p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| X)* </a:t>
            </a:r>
          </a:p>
          <a:p>
            <a:r>
              <a:rPr lang="en-US" dirty="0"/>
              <a:t>P(Y</a:t>
            </a:r>
            <a:r>
              <a:rPr lang="en-US" baseline="30000" dirty="0"/>
              <a:t>&lt;2&gt;</a:t>
            </a:r>
            <a:r>
              <a:rPr lang="en-US" dirty="0"/>
              <a:t>| X,Y</a:t>
            </a:r>
            <a:r>
              <a:rPr lang="en-US" baseline="30000" dirty="0"/>
              <a:t>&lt;1&gt;</a:t>
            </a:r>
            <a:r>
              <a:rPr lang="en-US" dirty="0"/>
              <a:t>)*</a:t>
            </a:r>
          </a:p>
          <a:p>
            <a:r>
              <a:rPr lang="en-US" dirty="0"/>
              <a:t>P(Y</a:t>
            </a:r>
            <a:r>
              <a:rPr lang="en-US" baseline="30000" dirty="0"/>
              <a:t>&lt;3&gt;</a:t>
            </a:r>
            <a:r>
              <a:rPr lang="en-US" dirty="0"/>
              <a:t>| X,Y</a:t>
            </a:r>
            <a:r>
              <a:rPr lang="en-US" baseline="30000" dirty="0"/>
              <a:t>&lt;1&gt;</a:t>
            </a:r>
            <a:r>
              <a:rPr lang="en-US" dirty="0"/>
              <a:t>,Y</a:t>
            </a:r>
            <a:r>
              <a:rPr lang="en-US" baseline="30000" dirty="0"/>
              <a:t>&lt;2&gt;</a:t>
            </a:r>
            <a:r>
              <a:rPr lang="en-US" dirty="0"/>
              <a:t>)* </a:t>
            </a:r>
          </a:p>
          <a:p>
            <a:r>
              <a:rPr lang="en-US" dirty="0"/>
              <a:t>P(Y</a:t>
            </a:r>
            <a:r>
              <a:rPr lang="en-US" baseline="30000" dirty="0"/>
              <a:t>&lt;4&gt;</a:t>
            </a:r>
            <a:r>
              <a:rPr lang="en-US" dirty="0"/>
              <a:t>| X ,Y</a:t>
            </a:r>
            <a:r>
              <a:rPr lang="en-US" baseline="30000" dirty="0"/>
              <a:t>&lt;1&gt;</a:t>
            </a:r>
            <a:r>
              <a:rPr lang="en-US" dirty="0"/>
              <a:t>,Y</a:t>
            </a:r>
            <a:r>
              <a:rPr lang="en-US" baseline="30000" dirty="0"/>
              <a:t>&lt;2&gt;</a:t>
            </a:r>
            <a:r>
              <a:rPr lang="en-US" dirty="0"/>
              <a:t>,Y</a:t>
            </a:r>
            <a:r>
              <a:rPr lang="en-US" baseline="30000" dirty="0"/>
              <a:t>&lt;3&gt;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404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7" y="776288"/>
            <a:ext cx="5497937" cy="966193"/>
          </a:xfrm>
        </p:spPr>
        <p:txBody>
          <a:bodyPr/>
          <a:lstStyle/>
          <a:p>
            <a:r>
              <a:rPr lang="en-US" sz="1800" dirty="0"/>
              <a:t>It is evident that probabilities of longer phrases are lower than the probabilities of shorter phrases because the probability of a phrase is a product of T</a:t>
            </a:r>
            <a:r>
              <a:rPr lang="en-US" sz="1800" baseline="-25000" dirty="0"/>
              <a:t>Y</a:t>
            </a:r>
            <a:r>
              <a:rPr lang="en-US" sz="1800" dirty="0"/>
              <a:t> conditional probabilities, each less than 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434F5-BC19-9D69-9A49-6B8747F3D744}"/>
              </a:ext>
            </a:extLst>
          </p:cNvPr>
          <p:cNvSpPr txBox="1"/>
          <p:nvPr/>
        </p:nvSpPr>
        <p:spPr>
          <a:xfrm>
            <a:off x="5818812" y="281862"/>
            <a:ext cx="3325188" cy="13849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,Y</a:t>
            </a:r>
            <a:r>
              <a:rPr lang="en-US" baseline="30000" dirty="0"/>
              <a:t>&lt;2 &gt;</a:t>
            </a:r>
            <a:r>
              <a:rPr lang="en-US" dirty="0"/>
              <a:t>,Y</a:t>
            </a:r>
            <a:r>
              <a:rPr lang="en-US" baseline="30000" dirty="0"/>
              <a:t>&lt;3 &gt;</a:t>
            </a:r>
            <a:r>
              <a:rPr lang="en-US" dirty="0"/>
              <a:t>,Y</a:t>
            </a:r>
            <a:r>
              <a:rPr lang="en-US" baseline="30000" dirty="0"/>
              <a:t>&lt;4 &gt;</a:t>
            </a:r>
            <a:r>
              <a:rPr lang="en-US" dirty="0"/>
              <a:t>| X) = </a:t>
            </a:r>
          </a:p>
          <a:p>
            <a:r>
              <a:rPr lang="en-US" dirty="0"/>
              <a:t>P(Y</a:t>
            </a:r>
            <a:r>
              <a:rPr lang="en-US" baseline="30000" dirty="0"/>
              <a:t>&lt;1&gt;</a:t>
            </a:r>
            <a:r>
              <a:rPr lang="en-US" dirty="0"/>
              <a:t>| X)* </a:t>
            </a:r>
          </a:p>
          <a:p>
            <a:r>
              <a:rPr lang="en-US" dirty="0"/>
              <a:t>P(Y</a:t>
            </a:r>
            <a:r>
              <a:rPr lang="en-US" baseline="30000" dirty="0"/>
              <a:t>&lt;2&gt;</a:t>
            </a:r>
            <a:r>
              <a:rPr lang="en-US" dirty="0"/>
              <a:t>| X,Y</a:t>
            </a:r>
            <a:r>
              <a:rPr lang="en-US" baseline="30000" dirty="0"/>
              <a:t>&lt;1&gt;</a:t>
            </a:r>
            <a:r>
              <a:rPr lang="en-US" dirty="0"/>
              <a:t>)*</a:t>
            </a:r>
          </a:p>
          <a:p>
            <a:r>
              <a:rPr lang="en-US" dirty="0"/>
              <a:t>P(Y</a:t>
            </a:r>
            <a:r>
              <a:rPr lang="en-US" baseline="30000" dirty="0"/>
              <a:t>&lt;3&gt;</a:t>
            </a:r>
            <a:r>
              <a:rPr lang="en-US" dirty="0"/>
              <a:t>| X,Y</a:t>
            </a:r>
            <a:r>
              <a:rPr lang="en-US" baseline="30000" dirty="0"/>
              <a:t>&lt;1&gt;</a:t>
            </a:r>
            <a:r>
              <a:rPr lang="en-US" dirty="0"/>
              <a:t>,Y</a:t>
            </a:r>
            <a:r>
              <a:rPr lang="en-US" baseline="30000" dirty="0"/>
              <a:t>&lt;2&gt;</a:t>
            </a:r>
            <a:r>
              <a:rPr lang="en-US" dirty="0"/>
              <a:t>)* </a:t>
            </a:r>
          </a:p>
          <a:p>
            <a:r>
              <a:rPr lang="en-US" dirty="0"/>
              <a:t>P(Y</a:t>
            </a:r>
            <a:r>
              <a:rPr lang="en-US" baseline="30000" dirty="0"/>
              <a:t>&lt;4&gt;</a:t>
            </a:r>
            <a:r>
              <a:rPr lang="en-US" dirty="0"/>
              <a:t>| X ,Y</a:t>
            </a:r>
            <a:r>
              <a:rPr lang="en-US" baseline="30000" dirty="0"/>
              <a:t>&lt;1&gt;</a:t>
            </a:r>
            <a:r>
              <a:rPr lang="en-US" dirty="0"/>
              <a:t>,Y</a:t>
            </a:r>
            <a:r>
              <a:rPr lang="en-US" baseline="30000" dirty="0"/>
              <a:t>&lt;2&gt;</a:t>
            </a:r>
            <a:r>
              <a:rPr lang="en-US" dirty="0"/>
              <a:t>,Y</a:t>
            </a:r>
            <a:r>
              <a:rPr lang="en-US" baseline="30000" dirty="0"/>
              <a:t>&lt;3&gt;</a:t>
            </a:r>
            <a:r>
              <a:rPr lang="en-US" dirty="0"/>
              <a:t>) &lt;&lt;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83C372-B7CD-0B58-F91A-0E10CFE6C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2070"/>
              </p:ext>
            </p:extLst>
          </p:nvPr>
        </p:nvGraphicFramePr>
        <p:xfrm>
          <a:off x="677411" y="1896011"/>
          <a:ext cx="799147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51280" imgH="1333440" progId="Equation.DSMT4">
                  <p:embed/>
                </p:oleObj>
              </mc:Choice>
              <mc:Fallback>
                <p:oleObj name="Equation" r:id="rId2" imgW="56512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411" y="1896011"/>
                        <a:ext cx="7991475" cy="188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FCFDCC-3F48-2AFF-C6DD-52180AE980DD}"/>
              </a:ext>
            </a:extLst>
          </p:cNvPr>
          <p:cNvSpPr txBox="1"/>
          <p:nvPr/>
        </p:nvSpPr>
        <p:spPr>
          <a:xfrm>
            <a:off x="558348" y="3723908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To make all phrases of different length equally possible, let’s normalize (average) the probability by phrase length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6D8F829-7777-0E11-D9E2-0735C5866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650787"/>
              </p:ext>
            </p:extLst>
          </p:nvPr>
        </p:nvGraphicFramePr>
        <p:xfrm>
          <a:off x="3886199" y="4095750"/>
          <a:ext cx="5125993" cy="66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520" imgH="431640" progId="Equation.DSMT4">
                  <p:embed/>
                </p:oleObj>
              </mc:Choice>
              <mc:Fallback>
                <p:oleObj name="Equation" r:id="rId4" imgW="331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199" y="4095750"/>
                        <a:ext cx="5125993" cy="667754"/>
                      </a:xfrm>
                      <a:prstGeom prst="rect">
                        <a:avLst/>
                      </a:prstGeom>
                      <a:ln w="12700"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614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465-3C11-5E87-3A78-897B70A0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9AAA-9652-7CC9-8E34-D30B9D10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581150"/>
            <a:ext cx="3657600" cy="2438400"/>
          </a:xfrm>
        </p:spPr>
        <p:txBody>
          <a:bodyPr/>
          <a:lstStyle/>
          <a:p>
            <a:r>
              <a:rPr lang="en-US" dirty="0"/>
              <a:t>Unlike exact search algorithms like BFS (Breath First Search) or DFS (Depth First Search), Beam Search runs faster but is not guaranteed to find exact maximum for argmax P(Y|X).</a:t>
            </a:r>
          </a:p>
        </p:txBody>
      </p:sp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D02B8DF-ABF5-4F44-090E-4CDD2069D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75" y="1428750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7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in 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8251823" cy="1778229"/>
          </a:xfrm>
        </p:spPr>
        <p:txBody>
          <a:bodyPr/>
          <a:lstStyle/>
          <a:p>
            <a:r>
              <a:rPr lang="en-US" dirty="0"/>
              <a:t>Human: </a:t>
            </a:r>
            <a:r>
              <a:rPr lang="en-US" dirty="0" err="1"/>
              <a:t>Johm</a:t>
            </a:r>
            <a:r>
              <a:rPr lang="en-US" dirty="0"/>
              <a:t> is a good driver (Y*)</a:t>
            </a:r>
          </a:p>
          <a:p>
            <a:r>
              <a:rPr lang="en-US" dirty="0"/>
              <a:t>Algorithm: John is an excellent driver (Ŷ)</a:t>
            </a:r>
          </a:p>
          <a:p>
            <a:endParaRPr lang="en-US" dirty="0"/>
          </a:p>
          <a:p>
            <a:r>
              <a:rPr lang="en-US" dirty="0"/>
              <a:t>Case 1:  P(Y*|X) &gt; P(Ŷ|X) </a:t>
            </a:r>
          </a:p>
          <a:p>
            <a:pPr lvl="1"/>
            <a:r>
              <a:rPr lang="en-US" dirty="0"/>
              <a:t>Beam search chose Ŷ, but Y* attains higher P(Y|X)</a:t>
            </a:r>
          </a:p>
          <a:p>
            <a:pPr lvl="1"/>
            <a:r>
              <a:rPr lang="en-US" dirty="0"/>
              <a:t>Conclusion: Beam search is at fault.</a:t>
            </a:r>
          </a:p>
          <a:p>
            <a:r>
              <a:rPr lang="en-US" dirty="0"/>
              <a:t>Case 2:  P(Y*|X) &lt; P(Ŷ|X) </a:t>
            </a:r>
          </a:p>
          <a:p>
            <a:pPr lvl="1"/>
            <a:r>
              <a:rPr lang="en-US" dirty="0"/>
              <a:t>Y* is a better translation than Ŷ, but the RNN predicted P(Y*|X) &lt; P(Ŷ|X).</a:t>
            </a:r>
          </a:p>
          <a:p>
            <a:pPr lvl="1"/>
            <a:r>
              <a:rPr lang="en-US" dirty="0"/>
              <a:t>Conclusion: RNN model is at 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78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BF16-61B2-A270-E331-0E27F65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9" y="285750"/>
            <a:ext cx="8251822" cy="490538"/>
          </a:xfrm>
        </p:spPr>
        <p:txBody>
          <a:bodyPr/>
          <a:lstStyle/>
          <a:p>
            <a:r>
              <a:rPr lang="en-US" dirty="0"/>
              <a:t>BLEU Score - Evaluating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6832-2A29-7B5E-A949-CAB2C943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43557"/>
            <a:ext cx="8251823" cy="3456385"/>
          </a:xfrm>
        </p:spPr>
        <p:txBody>
          <a:bodyPr/>
          <a:lstStyle/>
          <a:p>
            <a:r>
              <a:rPr lang="en-US" b="1" i="1" dirty="0"/>
              <a:t>BLEU</a:t>
            </a:r>
            <a:r>
              <a:rPr lang="en-US" dirty="0"/>
              <a:t> (</a:t>
            </a:r>
            <a:r>
              <a:rPr lang="en-US" b="1" i="1" dirty="0" err="1"/>
              <a:t>BiLingual</a:t>
            </a:r>
            <a:r>
              <a:rPr lang="en-US" b="1" i="1" dirty="0"/>
              <a:t> Evaluation Understudy</a:t>
            </a:r>
            <a:r>
              <a:rPr lang="en-US" dirty="0"/>
              <a:t>) is a metric for automatically evaluating machine-translated text. </a:t>
            </a:r>
          </a:p>
          <a:p>
            <a:r>
              <a:rPr lang="en-US" dirty="0"/>
              <a:t>The BLEU score is a number between zero and one that measures the similarity of the machine-translated text to a set of high-quality reference translations.</a:t>
            </a:r>
          </a:p>
          <a:p>
            <a:r>
              <a:rPr lang="en-US" dirty="0"/>
              <a:t>This score is calculated by comparing the n-grams of your predicted text with the n-grams of the reference text.</a:t>
            </a:r>
          </a:p>
          <a:p>
            <a:r>
              <a:rPr lang="en-US" dirty="0"/>
              <a:t>A </a:t>
            </a:r>
            <a:r>
              <a:rPr lang="en-US" b="1" i="1" dirty="0"/>
              <a:t>bigram</a:t>
            </a:r>
            <a:r>
              <a:rPr lang="en-US" dirty="0"/>
              <a:t> or </a:t>
            </a:r>
            <a:r>
              <a:rPr lang="en-US" b="1" i="1" dirty="0" err="1"/>
              <a:t>digram</a:t>
            </a:r>
            <a:r>
              <a:rPr lang="en-US" dirty="0"/>
              <a:t> is a sequence of two adjacent elements from a string of tokens, which are typically letters, syllables, or words. </a:t>
            </a:r>
          </a:p>
          <a:p>
            <a:r>
              <a:rPr lang="en-US" dirty="0"/>
              <a:t>An n-gram is a sequence of n words: a 2-gram (which we'll call bigram) is a two-word sequence of words like “please turn”, “turn your”, or ”your homework”, and a 3-gram (a trigram) is a three-word sequence of words like “please turn your”, or “turn your homework”.</a:t>
            </a:r>
          </a:p>
        </p:txBody>
      </p:sp>
    </p:spTree>
    <p:extLst>
      <p:ext uri="{BB962C8B-B14F-4D97-AF65-F5344CB8AC3E}">
        <p14:creationId xmlns:p14="http://schemas.microsoft.com/office/powerpoint/2010/main" val="2967907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German:  Die Katze schläft auf der Matte.</a:t>
            </a:r>
          </a:p>
          <a:p>
            <a:pPr marL="0" indent="0">
              <a:buNone/>
            </a:pPr>
            <a:r>
              <a:rPr lang="de-DE" dirty="0"/>
              <a:t>English reference 1: The cat sleeps on the mat.</a:t>
            </a:r>
          </a:p>
          <a:p>
            <a:pPr marL="0" indent="0">
              <a:buNone/>
            </a:pPr>
            <a:r>
              <a:rPr lang="de-DE" dirty="0"/>
              <a:t>English reference 2: A cat naps on the mat.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Suppose MT (Machine Translation) is:  the the the the the the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translation precision (TP) is calculated as a ratio of the appearance of the word in the reference over the apearance in the MT.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TP1 = 2/6</a:t>
            </a:r>
          </a:p>
          <a:p>
            <a:pPr marL="0" indent="0">
              <a:buNone/>
            </a:pPr>
            <a:r>
              <a:rPr lang="de-DE" dirty="0"/>
              <a:t>TP2 = 1/5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FF4880A-4CC7-4DBA-2608-36D5DD0042D1}"/>
              </a:ext>
            </a:extLst>
          </p:cNvPr>
          <p:cNvSpPr/>
          <p:nvPr/>
        </p:nvSpPr>
        <p:spPr bwMode="auto">
          <a:xfrm>
            <a:off x="7543800" y="1581150"/>
            <a:ext cx="1518530" cy="838200"/>
          </a:xfrm>
          <a:prstGeom prst="cloudCallout">
            <a:avLst>
              <a:gd name="adj1" fmla="val -39703"/>
              <a:gd name="adj2" fmla="val 63580"/>
            </a:avLst>
          </a:prstGeom>
          <a:solidFill>
            <a:srgbClr val="FFCDCD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 bad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translation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E4688D-5A0D-5D2A-4ACB-34EBDC013BE5}"/>
              </a:ext>
            </a:extLst>
          </p:cNvPr>
          <p:cNvSpPr/>
          <p:nvPr/>
        </p:nvSpPr>
        <p:spPr bwMode="auto">
          <a:xfrm>
            <a:off x="2752253" y="1455909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8FA484-79D1-F5C2-4317-43D101FD259E}"/>
              </a:ext>
            </a:extLst>
          </p:cNvPr>
          <p:cNvSpPr/>
          <p:nvPr/>
        </p:nvSpPr>
        <p:spPr bwMode="auto">
          <a:xfrm>
            <a:off x="4820302" y="1455085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4A6799-94D6-A2E1-0C50-05A6E5E6D90C}"/>
              </a:ext>
            </a:extLst>
          </p:cNvPr>
          <p:cNvSpPr/>
          <p:nvPr/>
        </p:nvSpPr>
        <p:spPr bwMode="auto">
          <a:xfrm>
            <a:off x="4346988" y="1765920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427DB1-A6B1-A0C6-14ED-4E13FE644A26}"/>
              </a:ext>
            </a:extLst>
          </p:cNvPr>
          <p:cNvSpPr/>
          <p:nvPr/>
        </p:nvSpPr>
        <p:spPr bwMode="auto">
          <a:xfrm>
            <a:off x="4820302" y="2382380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2C43C9-28C5-C26B-1909-566CE49C749B}"/>
              </a:ext>
            </a:extLst>
          </p:cNvPr>
          <p:cNvSpPr/>
          <p:nvPr/>
        </p:nvSpPr>
        <p:spPr bwMode="auto">
          <a:xfrm>
            <a:off x="5277032" y="2370309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10FB0-21DD-4591-2EF5-E8CF659FC2BA}"/>
              </a:ext>
            </a:extLst>
          </p:cNvPr>
          <p:cNvSpPr/>
          <p:nvPr/>
        </p:nvSpPr>
        <p:spPr bwMode="auto">
          <a:xfrm>
            <a:off x="5682365" y="2376155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91BCF9-B312-6138-C05E-749C7A0EA279}"/>
              </a:ext>
            </a:extLst>
          </p:cNvPr>
          <p:cNvSpPr/>
          <p:nvPr/>
        </p:nvSpPr>
        <p:spPr bwMode="auto">
          <a:xfrm>
            <a:off x="6171065" y="2370309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5FFF3C-1F2E-5163-B445-CD47F16603E1}"/>
              </a:ext>
            </a:extLst>
          </p:cNvPr>
          <p:cNvSpPr/>
          <p:nvPr/>
        </p:nvSpPr>
        <p:spPr bwMode="auto">
          <a:xfrm>
            <a:off x="6591298" y="2370309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F5DF3E-AA55-20B0-08DE-B5C0DF5F1FFB}"/>
              </a:ext>
            </a:extLst>
          </p:cNvPr>
          <p:cNvSpPr/>
          <p:nvPr/>
        </p:nvSpPr>
        <p:spPr bwMode="auto">
          <a:xfrm>
            <a:off x="7010400" y="2370309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2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BLEU </a:t>
            </a:r>
            <a:r>
              <a:rPr lang="en-US" dirty="0"/>
              <a:t>Score on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77" y="907821"/>
            <a:ext cx="8251823" cy="166392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German:  Die Katze schläft auf der Matte.</a:t>
            </a:r>
          </a:p>
          <a:p>
            <a:pPr marL="0" indent="0">
              <a:buNone/>
            </a:pPr>
            <a:r>
              <a:rPr lang="de-DE" dirty="0"/>
              <a:t>English reference 1: The cat sleeps on the mat.</a:t>
            </a:r>
          </a:p>
          <a:p>
            <a:pPr marL="0" indent="0">
              <a:buNone/>
            </a:pPr>
            <a:r>
              <a:rPr lang="de-DE" dirty="0"/>
              <a:t>English reference 2: A cat naps on the mat.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Suppose MT (Machine Translation) is:  The cat the cat on the mat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1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Score on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77" y="907821"/>
            <a:ext cx="8251823" cy="166392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German:  Die Katze schläft auf der Matte.</a:t>
            </a:r>
          </a:p>
          <a:p>
            <a:pPr marL="0" indent="0">
              <a:buNone/>
            </a:pPr>
            <a:r>
              <a:rPr lang="de-DE" dirty="0"/>
              <a:t>English reference 1: The cat sleeps on the mat.</a:t>
            </a:r>
          </a:p>
          <a:p>
            <a:pPr marL="0" indent="0">
              <a:buNone/>
            </a:pPr>
            <a:r>
              <a:rPr lang="de-DE" dirty="0"/>
              <a:t>English reference 2: A cat naps on the mat.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Suppose MT (Machine Translation) is:  The cat the cat on the mat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83E3E5-133C-106A-6C39-FE9513C6F06F}"/>
              </a:ext>
            </a:extLst>
          </p:cNvPr>
          <p:cNvGrpSpPr/>
          <p:nvPr/>
        </p:nvGrpSpPr>
        <p:grpSpPr>
          <a:xfrm>
            <a:off x="4930777" y="1962149"/>
            <a:ext cx="3098927" cy="701787"/>
            <a:chOff x="4863972" y="2228095"/>
            <a:chExt cx="3098927" cy="5701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7E9D5-D479-0AE6-8E0D-4506981ED877}"/>
                </a:ext>
              </a:extLst>
            </p:cNvPr>
            <p:cNvSpPr/>
            <p:nvPr/>
          </p:nvSpPr>
          <p:spPr bwMode="auto">
            <a:xfrm>
              <a:off x="4863972" y="2381250"/>
              <a:ext cx="9906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ACC05B-8E78-6A95-E307-41DC25E4AA6F}"/>
                </a:ext>
              </a:extLst>
            </p:cNvPr>
            <p:cNvSpPr/>
            <p:nvPr/>
          </p:nvSpPr>
          <p:spPr bwMode="auto">
            <a:xfrm>
              <a:off x="5337769" y="2304673"/>
              <a:ext cx="853480" cy="381000"/>
            </a:xfrm>
            <a:prstGeom prst="rect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392BE8-639E-1ED2-A717-F779958237CD}"/>
                </a:ext>
              </a:extLst>
            </p:cNvPr>
            <p:cNvSpPr/>
            <p:nvPr/>
          </p:nvSpPr>
          <p:spPr bwMode="auto">
            <a:xfrm>
              <a:off x="5807797" y="2228095"/>
              <a:ext cx="766905" cy="381000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1402B5-BBAA-A89C-5349-F93440F3925C}"/>
                </a:ext>
              </a:extLst>
            </p:cNvPr>
            <p:cNvSpPr/>
            <p:nvPr/>
          </p:nvSpPr>
          <p:spPr bwMode="auto">
            <a:xfrm>
              <a:off x="6229349" y="2281097"/>
              <a:ext cx="766905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3E4D8F-D56D-41CC-92AF-42CE069C5293}"/>
                </a:ext>
              </a:extLst>
            </p:cNvPr>
            <p:cNvSpPr/>
            <p:nvPr/>
          </p:nvSpPr>
          <p:spPr bwMode="auto">
            <a:xfrm>
              <a:off x="6972299" y="2417275"/>
              <a:ext cx="9906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37A37-EEC1-F586-B959-AE90BFC404B0}"/>
                </a:ext>
              </a:extLst>
            </p:cNvPr>
            <p:cNvSpPr/>
            <p:nvPr/>
          </p:nvSpPr>
          <p:spPr bwMode="auto">
            <a:xfrm>
              <a:off x="6662594" y="2349186"/>
              <a:ext cx="766905" cy="381000"/>
            </a:xfrm>
            <a:prstGeom prst="rect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DC6A6B-F6B8-1467-7263-029F412A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23986"/>
              </p:ext>
            </p:extLst>
          </p:nvPr>
        </p:nvGraphicFramePr>
        <p:xfrm>
          <a:off x="333019" y="2670980"/>
          <a:ext cx="701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8031931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8869969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049771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Count (in MT)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Count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</a:rPr>
                        <a:t>Clip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(Max count in either ref.)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cat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 the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1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cat 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06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 the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mat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927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7C24B4-8918-BDED-5228-D9476B54FE23}"/>
              </a:ext>
            </a:extLst>
          </p:cNvPr>
          <p:cNvSpPr txBox="1"/>
          <p:nvPr/>
        </p:nvSpPr>
        <p:spPr>
          <a:xfrm>
            <a:off x="7422783" y="3541745"/>
            <a:ext cx="138819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/>
              <a:t>BS</a:t>
            </a:r>
            <a:r>
              <a:rPr lang="de-DE" baseline="-25000" dirty="0"/>
              <a:t>2</a:t>
            </a:r>
            <a:r>
              <a:rPr lang="de-DE" dirty="0"/>
              <a:t> = 3/6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3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0CE-86DC-15FB-F4A6-FAC7068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Score on Unigrams and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B5D-A287-CCE4-1211-C76E846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8251823" cy="170202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German:  Die Katze schläft auf der Matte.</a:t>
            </a:r>
          </a:p>
          <a:p>
            <a:pPr marL="0" indent="0">
              <a:buNone/>
            </a:pPr>
            <a:r>
              <a:rPr lang="de-DE" dirty="0"/>
              <a:t>English reference 1: The cat sleeps on the mat.</a:t>
            </a:r>
          </a:p>
          <a:p>
            <a:pPr marL="0" indent="0">
              <a:buNone/>
            </a:pPr>
            <a:r>
              <a:rPr lang="de-DE" dirty="0"/>
              <a:t>English reference 2: A cat naps on the mat.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Suppose MT (Machine Translation) is:  The cat the cat on the mat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6B032A-6A1A-1BF4-B3F3-6D494A68C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47473"/>
              </p:ext>
            </p:extLst>
          </p:nvPr>
        </p:nvGraphicFramePr>
        <p:xfrm>
          <a:off x="665163" y="2928939"/>
          <a:ext cx="28225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723600" progId="Equation.DSMT4">
                  <p:embed/>
                </p:oleObj>
              </mc:Choice>
              <mc:Fallback>
                <p:oleObj name="Equation" r:id="rId2" imgW="13842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163" y="2928939"/>
                        <a:ext cx="2822575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65B72D3-F1DA-26E1-5C3E-8D41F9082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96998"/>
              </p:ext>
            </p:extLst>
          </p:nvPr>
        </p:nvGraphicFramePr>
        <p:xfrm>
          <a:off x="5083174" y="3009010"/>
          <a:ext cx="2689225" cy="139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723600" progId="Equation.DSMT4">
                  <p:embed/>
                </p:oleObj>
              </mc:Choice>
              <mc:Fallback>
                <p:oleObj name="Equation" r:id="rId4" imgW="13968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3174" y="3009010"/>
                        <a:ext cx="2689225" cy="1394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AF650D-2E37-A0B8-A0AE-DB344AD050C8}"/>
              </a:ext>
            </a:extLst>
          </p:cNvPr>
          <p:cNvSpPr txBox="1"/>
          <p:nvPr/>
        </p:nvSpPr>
        <p:spPr>
          <a:xfrm>
            <a:off x="2971800" y="4427720"/>
            <a:ext cx="458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n</a:t>
            </a:r>
            <a:r>
              <a:rPr lang="de-DE" dirty="0"/>
              <a:t> is the n-gram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6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9628-C0E1-ECE9-F12B-C981A902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21572" cy="490538"/>
          </a:xfrm>
        </p:spPr>
        <p:txBody>
          <a:bodyPr/>
          <a:lstStyle/>
          <a:p>
            <a:r>
              <a:rPr lang="en-US" dirty="0"/>
              <a:t>Featured Representation: Word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4BCE7-DC3D-33CC-E49D-8D3D5D8550FF}"/>
              </a:ext>
            </a:extLst>
          </p:cNvPr>
          <p:cNvSpPr txBox="1"/>
          <p:nvPr/>
        </p:nvSpPr>
        <p:spPr>
          <a:xfrm>
            <a:off x="431800" y="935600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Language V = [a,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aaron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auto, king, man, …,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zulu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E9799-750C-B614-AEDA-570833178C98}"/>
              </a:ext>
            </a:extLst>
          </p:cNvPr>
          <p:cNvSpPr txBox="1"/>
          <p:nvPr/>
        </p:nvSpPr>
        <p:spPr>
          <a:xfrm>
            <a:off x="6998325" y="987961"/>
            <a:ext cx="17848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|V| = 15,000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C8E45-E38F-4043-5D10-C2BF417BFCFB}"/>
              </a:ext>
            </a:extLst>
          </p:cNvPr>
          <p:cNvSpPr txBox="1"/>
          <p:nvPr/>
        </p:nvSpPr>
        <p:spPr>
          <a:xfrm>
            <a:off x="5120746" y="3987648"/>
            <a:ext cx="3733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 want a glass of apple …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(juice)</a:t>
            </a:r>
          </a:p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 want a glass of orange …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(juice)</a:t>
            </a:r>
          </a:p>
          <a:p>
            <a:r>
              <a:rPr lang="en-US" dirty="0"/>
              <a:t>The king eats an … </a:t>
            </a:r>
            <a:r>
              <a:rPr lang="en-US" dirty="0">
                <a:solidFill>
                  <a:srgbClr val="FF0000"/>
                </a:solidFill>
              </a:rPr>
              <a:t>(orange)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0A560-13D7-D85B-29B4-C4DD409D3956}"/>
              </a:ext>
            </a:extLst>
          </p:cNvPr>
          <p:cNvSpPr txBox="1"/>
          <p:nvPr/>
        </p:nvSpPr>
        <p:spPr>
          <a:xfrm>
            <a:off x="421530" y="1304932"/>
            <a:ext cx="7137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Every word in language L is represented by a vector of features.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D9BDDB-8470-0C71-F8B6-3E7A3F072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58720"/>
              </p:ext>
            </p:extLst>
          </p:nvPr>
        </p:nvGraphicFramePr>
        <p:xfrm>
          <a:off x="762000" y="1732128"/>
          <a:ext cx="6096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8">
                  <a:extLst>
                    <a:ext uri="{9D8B030D-6E8A-4147-A177-3AD203B41FA5}">
                      <a16:colId xmlns:a16="http://schemas.microsoft.com/office/drawing/2014/main" val="3424679163"/>
                    </a:ext>
                  </a:extLst>
                </a:gridCol>
                <a:gridCol w="883842">
                  <a:extLst>
                    <a:ext uri="{9D8B030D-6E8A-4147-A177-3AD203B41FA5}">
                      <a16:colId xmlns:a16="http://schemas.microsoft.com/office/drawing/2014/main" val="725738881"/>
                    </a:ext>
                  </a:extLst>
                </a:gridCol>
                <a:gridCol w="857872">
                  <a:extLst>
                    <a:ext uri="{9D8B030D-6E8A-4147-A177-3AD203B41FA5}">
                      <a16:colId xmlns:a16="http://schemas.microsoft.com/office/drawing/2014/main" val="246518556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4802104"/>
                    </a:ext>
                  </a:extLst>
                </a:gridCol>
                <a:gridCol w="862071">
                  <a:extLst>
                    <a:ext uri="{9D8B030D-6E8A-4147-A177-3AD203B41FA5}">
                      <a16:colId xmlns:a16="http://schemas.microsoft.com/office/drawing/2014/main" val="112845152"/>
                    </a:ext>
                  </a:extLst>
                </a:gridCol>
                <a:gridCol w="879643">
                  <a:extLst>
                    <a:ext uri="{9D8B030D-6E8A-4147-A177-3AD203B41FA5}">
                      <a16:colId xmlns:a16="http://schemas.microsoft.com/office/drawing/2014/main" val="8731875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698490"/>
                    </a:ext>
                  </a:extLst>
                </a:gridCol>
              </a:tblGrid>
              <a:tr h="47305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(5573) 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Woman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(9853) </a:t>
                      </a:r>
                    </a:p>
                  </a:txBody>
                  <a:tcPr marL="9144" marR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King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(3261)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Queen</a:t>
                      </a:r>
                    </a:p>
                    <a:p>
                      <a:pPr algn="ctr"/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(4697)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  <a:p>
                      <a:pPr algn="ctr"/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(8946)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Orange</a:t>
                      </a:r>
                    </a:p>
                    <a:p>
                      <a:pPr algn="ctr"/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(7289)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43551"/>
                  </a:ext>
                </a:extLst>
              </a:tr>
              <a:tr h="2738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-0.97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3830"/>
                  </a:ext>
                </a:extLst>
              </a:tr>
              <a:tr h="2738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Royal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73638"/>
                  </a:ext>
                </a:extLst>
              </a:tr>
              <a:tr h="2738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94471"/>
                  </a:ext>
                </a:extLst>
              </a:tr>
              <a:tr h="2738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6394"/>
                  </a:ext>
                </a:extLst>
              </a:tr>
              <a:tr h="2738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001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653E32-59C3-D116-3C6C-516EE4361C1E}"/>
              </a:ext>
            </a:extLst>
          </p:cNvPr>
          <p:cNvSpPr txBox="1"/>
          <p:nvPr/>
        </p:nvSpPr>
        <p:spPr>
          <a:xfrm>
            <a:off x="6998325" y="1741963"/>
            <a:ext cx="2145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These values are not probabilities but certain values, possibly in a fuzzy meaning.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01C996-31BD-DDCB-3C43-024985CFA87D}"/>
              </a:ext>
            </a:extLst>
          </p:cNvPr>
          <p:cNvCxnSpPr/>
          <p:nvPr/>
        </p:nvCxnSpPr>
        <p:spPr bwMode="auto">
          <a:xfrm>
            <a:off x="807943" y="2419265"/>
            <a:ext cx="0" cy="1447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2060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A57436-C4EA-7DA1-C581-4712D3A5C996}"/>
              </a:ext>
            </a:extLst>
          </p:cNvPr>
          <p:cNvSpPr txBox="1"/>
          <p:nvPr/>
        </p:nvSpPr>
        <p:spPr>
          <a:xfrm rot="16200000">
            <a:off x="-410716" y="2816910"/>
            <a:ext cx="178480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Many</a:t>
            </a:r>
            <a:r>
              <a:rPr lang="en-US" sz="1600" dirty="0"/>
              <a:t>, say, 200 features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66215-EA6E-B86B-FEF6-8C31A00E65C5}"/>
              </a:ext>
            </a:extLst>
          </p:cNvPr>
          <p:cNvSpPr txBox="1"/>
          <p:nvPr/>
        </p:nvSpPr>
        <p:spPr>
          <a:xfrm>
            <a:off x="515554" y="4010749"/>
            <a:ext cx="3733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Thus, each word is represented (embedded) in a 200-dimensional space of features.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50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EB12-9A99-E630-30B7-87DE861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A7D-F6BB-D940-1123-27D14C58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9" y="1047751"/>
            <a:ext cx="7783512" cy="3429000"/>
          </a:xfrm>
        </p:spPr>
        <p:txBody>
          <a:bodyPr/>
          <a:lstStyle/>
          <a:p>
            <a:r>
              <a:rPr lang="en-US" dirty="0"/>
              <a:t>Recurrent Neural Networks, or RNNs, are a specialized class of neural networks used to process sequential data. </a:t>
            </a:r>
          </a:p>
          <a:p>
            <a:r>
              <a:rPr lang="en-US" dirty="0"/>
              <a:t>Modeling sequential data requires persisting the data learned from the previous instances. </a:t>
            </a:r>
          </a:p>
          <a:p>
            <a:r>
              <a:rPr lang="en-US" dirty="0"/>
              <a:t>RNN learns and remembers this data so as to formulate a decision, and this is dependent on the previous learning.</a:t>
            </a:r>
          </a:p>
          <a:p>
            <a:r>
              <a:rPr lang="en-US" dirty="0"/>
              <a:t>It implements Parameter Sharing by using same weights at every time stamp so as to accommodate varying lengths of the sequential data for which it makes use of feedback loops.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17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EB12-9A99-E630-30B7-87DE861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A7D-F6BB-D940-1123-27D14C58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43557"/>
            <a:ext cx="8915400" cy="3456385"/>
          </a:xfrm>
        </p:spPr>
        <p:txBody>
          <a:bodyPr/>
          <a:lstStyle/>
          <a:p>
            <a:r>
              <a:rPr lang="en-US" dirty="0"/>
              <a:t>One main limitation of RNN is that the gradient either explodes or vanishes</a:t>
            </a:r>
          </a:p>
          <a:p>
            <a:pPr lvl="1"/>
            <a:r>
              <a:rPr lang="en-US" dirty="0"/>
              <a:t>The network doesn’t learn much from the data which is far away from the current position.</a:t>
            </a:r>
          </a:p>
          <a:p>
            <a:pPr lvl="1"/>
            <a:r>
              <a:rPr lang="en-US" dirty="0"/>
              <a:t>RNNs have short term memory problem. To overcome this problem specialized versions of RNN are created like LSTM, GRU.</a:t>
            </a:r>
          </a:p>
          <a:p>
            <a:pPr lvl="1"/>
            <a:r>
              <a:rPr lang="en-US" dirty="0"/>
              <a:t>Another limitation of RNN is that it processes inputs in a strict temporal order. This means current input has context of previous inputs but not the future. </a:t>
            </a:r>
          </a:p>
          <a:p>
            <a:pPr lvl="1"/>
            <a:r>
              <a:rPr lang="en-US" dirty="0"/>
              <a:t>Bidirectional RNN (BRNN) duplicates the RNN processing chain so that inputs are processed in both forward and reverse time order.</a:t>
            </a:r>
          </a:p>
          <a:p>
            <a:pPr lvl="1"/>
            <a:r>
              <a:rPr lang="en-US" dirty="0"/>
              <a:t>RNNs are widely used in the following domains/ applications: Machine Translation, Speech Recognition, Generating Image Descriptions, Video Tagging, Text Summarization etc.</a:t>
            </a:r>
          </a:p>
        </p:txBody>
      </p:sp>
    </p:spTree>
    <p:extLst>
      <p:ext uri="{BB962C8B-B14F-4D97-AF65-F5344CB8AC3E}">
        <p14:creationId xmlns:p14="http://schemas.microsoft.com/office/powerpoint/2010/main" val="728679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019550"/>
            <a:ext cx="7620000" cy="533400"/>
          </a:xfrm>
        </p:spPr>
        <p:txBody>
          <a:bodyPr/>
          <a:lstStyle/>
          <a:p>
            <a:pPr marL="2459038" indent="-2459038"/>
            <a:r>
              <a:rPr lang="en-US" dirty="0"/>
              <a:t>Chapter 21 – Language Model, Neural Language Processing,</a:t>
            </a:r>
            <a:br>
              <a:rPr lang="en-US" dirty="0"/>
            </a:br>
            <a:r>
              <a:rPr lang="en-US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406118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E3A2-7108-A658-DD32-369136F0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9C42E3-E386-E836-62FF-D86C7D0AA902}"/>
              </a:ext>
            </a:extLst>
          </p:cNvPr>
          <p:cNvGrpSpPr/>
          <p:nvPr/>
        </p:nvGrpSpPr>
        <p:grpSpPr>
          <a:xfrm>
            <a:off x="1403435" y="1052114"/>
            <a:ext cx="4540165" cy="3347026"/>
            <a:chOff x="1403435" y="1052114"/>
            <a:chExt cx="4540165" cy="33470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DE07EA-778A-890D-E4C6-A60847CEADA7}"/>
                </a:ext>
              </a:extLst>
            </p:cNvPr>
            <p:cNvSpPr/>
            <p:nvPr/>
          </p:nvSpPr>
          <p:spPr bwMode="auto">
            <a:xfrm>
              <a:off x="1828799" y="1052114"/>
              <a:ext cx="3931448" cy="29705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6AD25C-8478-89A3-3C9E-E1BF56034FF4}"/>
                </a:ext>
              </a:extLst>
            </p:cNvPr>
            <p:cNvSpPr txBox="1"/>
            <p:nvPr/>
          </p:nvSpPr>
          <p:spPr>
            <a:xfrm>
              <a:off x="3230034" y="4029808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6C0CCB-CF05-5351-2C1D-D0C6F0C69354}"/>
                </a:ext>
              </a:extLst>
            </p:cNvPr>
            <p:cNvSpPr txBox="1"/>
            <p:nvPr/>
          </p:nvSpPr>
          <p:spPr>
            <a:xfrm rot="16200000">
              <a:off x="978501" y="2219867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BE9F04-4FC8-B557-6CF2-074BDACD379D}"/>
                </a:ext>
              </a:extLst>
            </p:cNvPr>
            <p:cNvSpPr/>
            <p:nvPr/>
          </p:nvSpPr>
          <p:spPr bwMode="auto">
            <a:xfrm>
              <a:off x="3352800" y="14287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8BF737-BA80-DBB0-BA9B-515A5C69C2CB}"/>
                </a:ext>
              </a:extLst>
            </p:cNvPr>
            <p:cNvSpPr/>
            <p:nvPr/>
          </p:nvSpPr>
          <p:spPr bwMode="auto">
            <a:xfrm>
              <a:off x="3973780" y="15155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606029-47E6-5CFA-3ED2-5961F7903BFF}"/>
                </a:ext>
              </a:extLst>
            </p:cNvPr>
            <p:cNvSpPr/>
            <p:nvPr/>
          </p:nvSpPr>
          <p:spPr bwMode="auto">
            <a:xfrm>
              <a:off x="2743200" y="19621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2A04F3-7272-83CB-E828-F784812054F4}"/>
                </a:ext>
              </a:extLst>
            </p:cNvPr>
            <p:cNvSpPr/>
            <p:nvPr/>
          </p:nvSpPr>
          <p:spPr bwMode="auto">
            <a:xfrm>
              <a:off x="3214252" y="206561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5C79BA-6ABC-73F3-0FD5-A6EA0FC2E5B8}"/>
                </a:ext>
              </a:extLst>
            </p:cNvPr>
            <p:cNvSpPr/>
            <p:nvPr/>
          </p:nvSpPr>
          <p:spPr bwMode="auto">
            <a:xfrm>
              <a:off x="3048000" y="30776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FC5C5C-D2EA-D0EC-89F4-CEA0E32FB520}"/>
                </a:ext>
              </a:extLst>
            </p:cNvPr>
            <p:cNvSpPr/>
            <p:nvPr/>
          </p:nvSpPr>
          <p:spPr bwMode="auto">
            <a:xfrm>
              <a:off x="2743200" y="28765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17EC10-A58F-E4E4-6A94-0C717AD517A5}"/>
                </a:ext>
              </a:extLst>
            </p:cNvPr>
            <p:cNvSpPr/>
            <p:nvPr/>
          </p:nvSpPr>
          <p:spPr bwMode="auto">
            <a:xfrm>
              <a:off x="2705100" y="31157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577692-D0EC-1B62-6B70-7DA8EF81591E}"/>
                </a:ext>
              </a:extLst>
            </p:cNvPr>
            <p:cNvSpPr/>
            <p:nvPr/>
          </p:nvSpPr>
          <p:spPr bwMode="auto">
            <a:xfrm>
              <a:off x="2895600" y="33337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ADA77F-F53F-47FA-6DC5-7974634BCD21}"/>
                </a:ext>
              </a:extLst>
            </p:cNvPr>
            <p:cNvSpPr/>
            <p:nvPr/>
          </p:nvSpPr>
          <p:spPr bwMode="auto">
            <a:xfrm>
              <a:off x="5150647" y="183303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E54F2F-38E2-D0F3-606A-A7552ED7C827}"/>
                </a:ext>
              </a:extLst>
            </p:cNvPr>
            <p:cNvSpPr/>
            <p:nvPr/>
          </p:nvSpPr>
          <p:spPr bwMode="auto">
            <a:xfrm>
              <a:off x="4953001" y="194098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CBF236-1296-3559-2DE0-FEFDF3379B8F}"/>
                </a:ext>
              </a:extLst>
            </p:cNvPr>
            <p:cNvSpPr/>
            <p:nvPr/>
          </p:nvSpPr>
          <p:spPr bwMode="auto">
            <a:xfrm>
              <a:off x="5303047" y="22669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0D5FC2-3003-77DC-5137-660E922DBAD5}"/>
                </a:ext>
              </a:extLst>
            </p:cNvPr>
            <p:cNvSpPr/>
            <p:nvPr/>
          </p:nvSpPr>
          <p:spPr bwMode="auto">
            <a:xfrm>
              <a:off x="5074447" y="20997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05DBAF-4CC6-81D6-6B17-F9D2639AEBDC}"/>
                </a:ext>
              </a:extLst>
            </p:cNvPr>
            <p:cNvSpPr/>
            <p:nvPr/>
          </p:nvSpPr>
          <p:spPr bwMode="auto">
            <a:xfrm>
              <a:off x="4541047" y="28003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E05BDE-9863-E342-AAC4-905B0067AD6F}"/>
                </a:ext>
              </a:extLst>
            </p:cNvPr>
            <p:cNvSpPr/>
            <p:nvPr/>
          </p:nvSpPr>
          <p:spPr bwMode="auto">
            <a:xfrm>
              <a:off x="4914901" y="29527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5389B3-78F8-ECB0-71AD-71B73D97A17A}"/>
                </a:ext>
              </a:extLst>
            </p:cNvPr>
            <p:cNvSpPr/>
            <p:nvPr/>
          </p:nvSpPr>
          <p:spPr bwMode="auto">
            <a:xfrm>
              <a:off x="4507180" y="31157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8A3A4C-D2EC-0F01-0DB3-63FAAE70F3D0}"/>
                </a:ext>
              </a:extLst>
            </p:cNvPr>
            <p:cNvSpPr txBox="1"/>
            <p:nvPr/>
          </p:nvSpPr>
          <p:spPr>
            <a:xfrm>
              <a:off x="2819400" y="2065611"/>
              <a:ext cx="6504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man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91056-8EF5-38B2-7AD5-49A894A90545}"/>
                </a:ext>
              </a:extLst>
            </p:cNvPr>
            <p:cNvSpPr txBox="1"/>
            <p:nvPr/>
          </p:nvSpPr>
          <p:spPr>
            <a:xfrm>
              <a:off x="4724400" y="2248440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cherry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485AC4-F45B-0307-6946-D2F89EC0143F}"/>
                </a:ext>
              </a:extLst>
            </p:cNvPr>
            <p:cNvSpPr txBox="1"/>
            <p:nvPr/>
          </p:nvSpPr>
          <p:spPr>
            <a:xfrm>
              <a:off x="3124200" y="1120858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queen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811A40-7FAD-A9F4-1470-B3E48A138A0C}"/>
                </a:ext>
              </a:extLst>
            </p:cNvPr>
            <p:cNvSpPr txBox="1"/>
            <p:nvPr/>
          </p:nvSpPr>
          <p:spPr>
            <a:xfrm>
              <a:off x="3476886" y="1502103"/>
              <a:ext cx="6352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king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7B14E5-46FE-72F3-CEC8-38C396826F75}"/>
                </a:ext>
              </a:extLst>
            </p:cNvPr>
            <p:cNvSpPr txBox="1"/>
            <p:nvPr/>
          </p:nvSpPr>
          <p:spPr>
            <a:xfrm>
              <a:off x="2514600" y="2586994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fish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AE5CFC-4753-6E0D-9AD2-588151B850F9}"/>
                </a:ext>
              </a:extLst>
            </p:cNvPr>
            <p:cNvSpPr txBox="1"/>
            <p:nvPr/>
          </p:nvSpPr>
          <p:spPr>
            <a:xfrm>
              <a:off x="2886998" y="2774104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turtle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0B178D-659B-14F5-9088-57DED6D1C89C}"/>
                </a:ext>
              </a:extLst>
            </p:cNvPr>
            <p:cNvSpPr txBox="1"/>
            <p:nvPr/>
          </p:nvSpPr>
          <p:spPr>
            <a:xfrm>
              <a:off x="2590800" y="3332217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duck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E427F9-5264-382E-45E8-D39F9414CF66}"/>
                </a:ext>
              </a:extLst>
            </p:cNvPr>
            <p:cNvSpPr txBox="1"/>
            <p:nvPr/>
          </p:nvSpPr>
          <p:spPr>
            <a:xfrm>
              <a:off x="2243599" y="3077007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cow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D058FB-F6A2-6E65-558C-355A1A7E260F}"/>
                </a:ext>
              </a:extLst>
            </p:cNvPr>
            <p:cNvSpPr txBox="1"/>
            <p:nvPr/>
          </p:nvSpPr>
          <p:spPr>
            <a:xfrm>
              <a:off x="4991101" y="1509825"/>
              <a:ext cx="7691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pear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9DF244-4CA0-E1F0-4FFD-438248480569}"/>
                </a:ext>
              </a:extLst>
            </p:cNvPr>
            <p:cNvSpPr txBox="1"/>
            <p:nvPr/>
          </p:nvSpPr>
          <p:spPr>
            <a:xfrm>
              <a:off x="4322115" y="1766330"/>
              <a:ext cx="8045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apple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ED388-621C-09C9-D73B-0B717A8A7D96}"/>
                </a:ext>
              </a:extLst>
            </p:cNvPr>
            <p:cNvSpPr txBox="1"/>
            <p:nvPr/>
          </p:nvSpPr>
          <p:spPr>
            <a:xfrm>
              <a:off x="4298165" y="2010319"/>
              <a:ext cx="881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orange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918976-9BB6-D40A-F2A1-9676C234CB9E}"/>
                </a:ext>
              </a:extLst>
            </p:cNvPr>
            <p:cNvSpPr txBox="1"/>
            <p:nvPr/>
          </p:nvSpPr>
          <p:spPr>
            <a:xfrm>
              <a:off x="2332727" y="1646522"/>
              <a:ext cx="88476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woman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0FB71E-5A6E-9DF8-79C9-14FE02CB1727}"/>
                </a:ext>
              </a:extLst>
            </p:cNvPr>
            <p:cNvSpPr txBox="1"/>
            <p:nvPr/>
          </p:nvSpPr>
          <p:spPr>
            <a:xfrm>
              <a:off x="4579147" y="2612297"/>
              <a:ext cx="732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corn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638D16-72C3-D978-E8F1-3BEF247DE34E}"/>
                </a:ext>
              </a:extLst>
            </p:cNvPr>
            <p:cNvSpPr txBox="1"/>
            <p:nvPr/>
          </p:nvSpPr>
          <p:spPr>
            <a:xfrm>
              <a:off x="4023124" y="3162940"/>
              <a:ext cx="8917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potato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E8F6A-D137-E96F-62D0-7A472189A168}"/>
                </a:ext>
              </a:extLst>
            </p:cNvPr>
            <p:cNvSpPr txBox="1"/>
            <p:nvPr/>
          </p:nvSpPr>
          <p:spPr>
            <a:xfrm>
              <a:off x="4733334" y="2976154"/>
              <a:ext cx="732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wheat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C21EE1-6B7C-3940-92F1-5965BBC8561C}"/>
                </a:ext>
              </a:extLst>
            </p:cNvPr>
            <p:cNvSpPr/>
            <p:nvPr/>
          </p:nvSpPr>
          <p:spPr bwMode="auto">
            <a:xfrm>
              <a:off x="2319867" y="1202267"/>
              <a:ext cx="1752600" cy="1185333"/>
            </a:xfrm>
            <a:custGeom>
              <a:avLst/>
              <a:gdLst>
                <a:gd name="connsiteX0" fmla="*/ 160866 w 1752600"/>
                <a:gd name="connsiteY0" fmla="*/ 406400 h 1185333"/>
                <a:gd name="connsiteX1" fmla="*/ 135466 w 1752600"/>
                <a:gd name="connsiteY1" fmla="*/ 499533 h 1185333"/>
                <a:gd name="connsiteX2" fmla="*/ 84666 w 1752600"/>
                <a:gd name="connsiteY2" fmla="*/ 558800 h 1185333"/>
                <a:gd name="connsiteX3" fmla="*/ 59266 w 1752600"/>
                <a:gd name="connsiteY3" fmla="*/ 618066 h 1185333"/>
                <a:gd name="connsiteX4" fmla="*/ 42333 w 1752600"/>
                <a:gd name="connsiteY4" fmla="*/ 651933 h 1185333"/>
                <a:gd name="connsiteX5" fmla="*/ 16933 w 1752600"/>
                <a:gd name="connsiteY5" fmla="*/ 694266 h 1185333"/>
                <a:gd name="connsiteX6" fmla="*/ 0 w 1752600"/>
                <a:gd name="connsiteY6" fmla="*/ 745066 h 1185333"/>
                <a:gd name="connsiteX7" fmla="*/ 16933 w 1752600"/>
                <a:gd name="connsiteY7" fmla="*/ 872066 h 1185333"/>
                <a:gd name="connsiteX8" fmla="*/ 33866 w 1752600"/>
                <a:gd name="connsiteY8" fmla="*/ 889000 h 1185333"/>
                <a:gd name="connsiteX9" fmla="*/ 101600 w 1752600"/>
                <a:gd name="connsiteY9" fmla="*/ 965200 h 1185333"/>
                <a:gd name="connsiteX10" fmla="*/ 237066 w 1752600"/>
                <a:gd name="connsiteY10" fmla="*/ 1049866 h 1185333"/>
                <a:gd name="connsiteX11" fmla="*/ 296333 w 1752600"/>
                <a:gd name="connsiteY11" fmla="*/ 1066800 h 1185333"/>
                <a:gd name="connsiteX12" fmla="*/ 330200 w 1752600"/>
                <a:gd name="connsiteY12" fmla="*/ 1083733 h 1185333"/>
                <a:gd name="connsiteX13" fmla="*/ 414866 w 1752600"/>
                <a:gd name="connsiteY13" fmla="*/ 1100666 h 1185333"/>
                <a:gd name="connsiteX14" fmla="*/ 474133 w 1752600"/>
                <a:gd name="connsiteY14" fmla="*/ 1117600 h 1185333"/>
                <a:gd name="connsiteX15" fmla="*/ 635000 w 1752600"/>
                <a:gd name="connsiteY15" fmla="*/ 1168400 h 1185333"/>
                <a:gd name="connsiteX16" fmla="*/ 736600 w 1752600"/>
                <a:gd name="connsiteY16" fmla="*/ 1185333 h 1185333"/>
                <a:gd name="connsiteX17" fmla="*/ 922866 w 1752600"/>
                <a:gd name="connsiteY17" fmla="*/ 1168400 h 1185333"/>
                <a:gd name="connsiteX18" fmla="*/ 948266 w 1752600"/>
                <a:gd name="connsiteY18" fmla="*/ 1159933 h 1185333"/>
                <a:gd name="connsiteX19" fmla="*/ 990600 w 1752600"/>
                <a:gd name="connsiteY19" fmla="*/ 1143000 h 1185333"/>
                <a:gd name="connsiteX20" fmla="*/ 1032933 w 1752600"/>
                <a:gd name="connsiteY20" fmla="*/ 1117600 h 1185333"/>
                <a:gd name="connsiteX21" fmla="*/ 1075266 w 1752600"/>
                <a:gd name="connsiteY21" fmla="*/ 1109133 h 1185333"/>
                <a:gd name="connsiteX22" fmla="*/ 1117600 w 1752600"/>
                <a:gd name="connsiteY22" fmla="*/ 1083733 h 1185333"/>
                <a:gd name="connsiteX23" fmla="*/ 1159933 w 1752600"/>
                <a:gd name="connsiteY23" fmla="*/ 1066800 h 1185333"/>
                <a:gd name="connsiteX24" fmla="*/ 1236133 w 1752600"/>
                <a:gd name="connsiteY24" fmla="*/ 1007533 h 1185333"/>
                <a:gd name="connsiteX25" fmla="*/ 1270000 w 1752600"/>
                <a:gd name="connsiteY25" fmla="*/ 982133 h 1185333"/>
                <a:gd name="connsiteX26" fmla="*/ 1303866 w 1752600"/>
                <a:gd name="connsiteY26" fmla="*/ 956733 h 1185333"/>
                <a:gd name="connsiteX27" fmla="*/ 1346200 w 1752600"/>
                <a:gd name="connsiteY27" fmla="*/ 931333 h 1185333"/>
                <a:gd name="connsiteX28" fmla="*/ 1397000 w 1752600"/>
                <a:gd name="connsiteY28" fmla="*/ 905933 h 1185333"/>
                <a:gd name="connsiteX29" fmla="*/ 1439333 w 1752600"/>
                <a:gd name="connsiteY29" fmla="*/ 880533 h 1185333"/>
                <a:gd name="connsiteX30" fmla="*/ 1532466 w 1752600"/>
                <a:gd name="connsiteY30" fmla="*/ 829733 h 1185333"/>
                <a:gd name="connsiteX31" fmla="*/ 1566333 w 1752600"/>
                <a:gd name="connsiteY31" fmla="*/ 795866 h 1185333"/>
                <a:gd name="connsiteX32" fmla="*/ 1591733 w 1752600"/>
                <a:gd name="connsiteY32" fmla="*/ 778933 h 1185333"/>
                <a:gd name="connsiteX33" fmla="*/ 1651000 w 1752600"/>
                <a:gd name="connsiteY33" fmla="*/ 711200 h 1185333"/>
                <a:gd name="connsiteX34" fmla="*/ 1693333 w 1752600"/>
                <a:gd name="connsiteY34" fmla="*/ 618066 h 1185333"/>
                <a:gd name="connsiteX35" fmla="*/ 1710266 w 1752600"/>
                <a:gd name="connsiteY35" fmla="*/ 567266 h 1185333"/>
                <a:gd name="connsiteX36" fmla="*/ 1727200 w 1752600"/>
                <a:gd name="connsiteY36" fmla="*/ 524933 h 1185333"/>
                <a:gd name="connsiteX37" fmla="*/ 1752600 w 1752600"/>
                <a:gd name="connsiteY37" fmla="*/ 406400 h 1185333"/>
                <a:gd name="connsiteX38" fmla="*/ 1735666 w 1752600"/>
                <a:gd name="connsiteY38" fmla="*/ 177800 h 1185333"/>
                <a:gd name="connsiteX39" fmla="*/ 1727200 w 1752600"/>
                <a:gd name="connsiteY39" fmla="*/ 143933 h 1185333"/>
                <a:gd name="connsiteX40" fmla="*/ 1659466 w 1752600"/>
                <a:gd name="connsiteY40" fmla="*/ 76200 h 1185333"/>
                <a:gd name="connsiteX41" fmla="*/ 1617133 w 1752600"/>
                <a:gd name="connsiteY41" fmla="*/ 67733 h 1185333"/>
                <a:gd name="connsiteX42" fmla="*/ 1405466 w 1752600"/>
                <a:gd name="connsiteY42" fmla="*/ 59266 h 1185333"/>
                <a:gd name="connsiteX43" fmla="*/ 1278466 w 1752600"/>
                <a:gd name="connsiteY43" fmla="*/ 33866 h 1185333"/>
                <a:gd name="connsiteX44" fmla="*/ 1219200 w 1752600"/>
                <a:gd name="connsiteY44" fmla="*/ 25400 h 1185333"/>
                <a:gd name="connsiteX45" fmla="*/ 1117600 w 1752600"/>
                <a:gd name="connsiteY45" fmla="*/ 16933 h 1185333"/>
                <a:gd name="connsiteX46" fmla="*/ 1058333 w 1752600"/>
                <a:gd name="connsiteY46" fmla="*/ 8466 h 1185333"/>
                <a:gd name="connsiteX47" fmla="*/ 973666 w 1752600"/>
                <a:gd name="connsiteY47" fmla="*/ 0 h 1185333"/>
                <a:gd name="connsiteX48" fmla="*/ 668866 w 1752600"/>
                <a:gd name="connsiteY48" fmla="*/ 16933 h 1185333"/>
                <a:gd name="connsiteX49" fmla="*/ 626533 w 1752600"/>
                <a:gd name="connsiteY49" fmla="*/ 42333 h 1185333"/>
                <a:gd name="connsiteX50" fmla="*/ 592666 w 1752600"/>
                <a:gd name="connsiteY50" fmla="*/ 59266 h 1185333"/>
                <a:gd name="connsiteX51" fmla="*/ 558800 w 1752600"/>
                <a:gd name="connsiteY51" fmla="*/ 67733 h 1185333"/>
                <a:gd name="connsiteX52" fmla="*/ 491066 w 1752600"/>
                <a:gd name="connsiteY52" fmla="*/ 101600 h 1185333"/>
                <a:gd name="connsiteX53" fmla="*/ 465666 w 1752600"/>
                <a:gd name="connsiteY53" fmla="*/ 118533 h 1185333"/>
                <a:gd name="connsiteX54" fmla="*/ 440266 w 1752600"/>
                <a:gd name="connsiteY54" fmla="*/ 127000 h 1185333"/>
                <a:gd name="connsiteX55" fmla="*/ 372533 w 1752600"/>
                <a:gd name="connsiteY55" fmla="*/ 177800 h 1185333"/>
                <a:gd name="connsiteX56" fmla="*/ 338666 w 1752600"/>
                <a:gd name="connsiteY56" fmla="*/ 194733 h 1185333"/>
                <a:gd name="connsiteX57" fmla="*/ 313266 w 1752600"/>
                <a:gd name="connsiteY57" fmla="*/ 228600 h 1185333"/>
                <a:gd name="connsiteX58" fmla="*/ 287866 w 1752600"/>
                <a:gd name="connsiteY58" fmla="*/ 245533 h 1185333"/>
                <a:gd name="connsiteX59" fmla="*/ 237066 w 1752600"/>
                <a:gd name="connsiteY59" fmla="*/ 296333 h 1185333"/>
                <a:gd name="connsiteX60" fmla="*/ 177800 w 1752600"/>
                <a:gd name="connsiteY60" fmla="*/ 355600 h 1185333"/>
                <a:gd name="connsiteX61" fmla="*/ 160866 w 1752600"/>
                <a:gd name="connsiteY61" fmla="*/ 372533 h 1185333"/>
                <a:gd name="connsiteX62" fmla="*/ 160866 w 1752600"/>
                <a:gd name="connsiteY62" fmla="*/ 406400 h 11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752600" h="1185333">
                  <a:moveTo>
                    <a:pt x="160866" y="406400"/>
                  </a:moveTo>
                  <a:cubicBezTo>
                    <a:pt x="152399" y="437444"/>
                    <a:pt x="147417" y="469656"/>
                    <a:pt x="135466" y="499533"/>
                  </a:cubicBezTo>
                  <a:cubicBezTo>
                    <a:pt x="122279" y="532500"/>
                    <a:pt x="103585" y="532313"/>
                    <a:pt x="84666" y="558800"/>
                  </a:cubicBezTo>
                  <a:cubicBezTo>
                    <a:pt x="64611" y="586877"/>
                    <a:pt x="71110" y="590431"/>
                    <a:pt x="59266" y="618066"/>
                  </a:cubicBezTo>
                  <a:cubicBezTo>
                    <a:pt x="54294" y="629667"/>
                    <a:pt x="48462" y="640900"/>
                    <a:pt x="42333" y="651933"/>
                  </a:cubicBezTo>
                  <a:cubicBezTo>
                    <a:pt x="34341" y="666318"/>
                    <a:pt x="23743" y="679285"/>
                    <a:pt x="16933" y="694266"/>
                  </a:cubicBezTo>
                  <a:cubicBezTo>
                    <a:pt x="9547" y="710515"/>
                    <a:pt x="0" y="745066"/>
                    <a:pt x="0" y="745066"/>
                  </a:cubicBezTo>
                  <a:cubicBezTo>
                    <a:pt x="5644" y="787399"/>
                    <a:pt x="7151" y="830493"/>
                    <a:pt x="16933" y="872066"/>
                  </a:cubicBezTo>
                  <a:cubicBezTo>
                    <a:pt x="18761" y="879836"/>
                    <a:pt x="28756" y="882868"/>
                    <a:pt x="33866" y="889000"/>
                  </a:cubicBezTo>
                  <a:cubicBezTo>
                    <a:pt x="68013" y="929977"/>
                    <a:pt x="53852" y="925410"/>
                    <a:pt x="101600" y="965200"/>
                  </a:cubicBezTo>
                  <a:cubicBezTo>
                    <a:pt x="161378" y="1015015"/>
                    <a:pt x="154532" y="1015881"/>
                    <a:pt x="237066" y="1049866"/>
                  </a:cubicBezTo>
                  <a:cubicBezTo>
                    <a:pt x="256065" y="1057689"/>
                    <a:pt x="277024" y="1059778"/>
                    <a:pt x="296333" y="1066800"/>
                  </a:cubicBezTo>
                  <a:cubicBezTo>
                    <a:pt x="308195" y="1071113"/>
                    <a:pt x="318599" y="1078761"/>
                    <a:pt x="330200" y="1083733"/>
                  </a:cubicBezTo>
                  <a:cubicBezTo>
                    <a:pt x="359757" y="1096400"/>
                    <a:pt x="379801" y="1095657"/>
                    <a:pt x="414866" y="1100666"/>
                  </a:cubicBezTo>
                  <a:cubicBezTo>
                    <a:pt x="434622" y="1106311"/>
                    <a:pt x="454641" y="1111103"/>
                    <a:pt x="474133" y="1117600"/>
                  </a:cubicBezTo>
                  <a:cubicBezTo>
                    <a:pt x="551634" y="1143434"/>
                    <a:pt x="509924" y="1147554"/>
                    <a:pt x="635000" y="1168400"/>
                  </a:cubicBezTo>
                  <a:lnTo>
                    <a:pt x="736600" y="1185333"/>
                  </a:lnTo>
                  <a:cubicBezTo>
                    <a:pt x="798689" y="1179689"/>
                    <a:pt x="860965" y="1175828"/>
                    <a:pt x="922866" y="1168400"/>
                  </a:cubicBezTo>
                  <a:cubicBezTo>
                    <a:pt x="931727" y="1167337"/>
                    <a:pt x="939910" y="1163067"/>
                    <a:pt x="948266" y="1159933"/>
                  </a:cubicBezTo>
                  <a:cubicBezTo>
                    <a:pt x="962497" y="1154597"/>
                    <a:pt x="977006" y="1149797"/>
                    <a:pt x="990600" y="1143000"/>
                  </a:cubicBezTo>
                  <a:cubicBezTo>
                    <a:pt x="1005319" y="1135641"/>
                    <a:pt x="1017654" y="1123712"/>
                    <a:pt x="1032933" y="1117600"/>
                  </a:cubicBezTo>
                  <a:cubicBezTo>
                    <a:pt x="1046294" y="1112255"/>
                    <a:pt x="1061155" y="1111955"/>
                    <a:pt x="1075266" y="1109133"/>
                  </a:cubicBezTo>
                  <a:cubicBezTo>
                    <a:pt x="1089377" y="1100666"/>
                    <a:pt x="1102881" y="1091092"/>
                    <a:pt x="1117600" y="1083733"/>
                  </a:cubicBezTo>
                  <a:cubicBezTo>
                    <a:pt x="1131194" y="1076936"/>
                    <a:pt x="1147149" y="1075018"/>
                    <a:pt x="1159933" y="1066800"/>
                  </a:cubicBezTo>
                  <a:cubicBezTo>
                    <a:pt x="1187001" y="1049399"/>
                    <a:pt x="1210628" y="1027152"/>
                    <a:pt x="1236133" y="1007533"/>
                  </a:cubicBezTo>
                  <a:cubicBezTo>
                    <a:pt x="1247318" y="998929"/>
                    <a:pt x="1258711" y="990600"/>
                    <a:pt x="1270000" y="982133"/>
                  </a:cubicBezTo>
                  <a:cubicBezTo>
                    <a:pt x="1281289" y="973666"/>
                    <a:pt x="1291766" y="963993"/>
                    <a:pt x="1303866" y="956733"/>
                  </a:cubicBezTo>
                  <a:cubicBezTo>
                    <a:pt x="1317977" y="948266"/>
                    <a:pt x="1331753" y="939213"/>
                    <a:pt x="1346200" y="931333"/>
                  </a:cubicBezTo>
                  <a:cubicBezTo>
                    <a:pt x="1362820" y="922267"/>
                    <a:pt x="1380380" y="914999"/>
                    <a:pt x="1397000" y="905933"/>
                  </a:cubicBezTo>
                  <a:cubicBezTo>
                    <a:pt x="1411447" y="898053"/>
                    <a:pt x="1424886" y="888413"/>
                    <a:pt x="1439333" y="880533"/>
                  </a:cubicBezTo>
                  <a:cubicBezTo>
                    <a:pt x="1466112" y="865926"/>
                    <a:pt x="1507572" y="849095"/>
                    <a:pt x="1532466" y="829733"/>
                  </a:cubicBezTo>
                  <a:cubicBezTo>
                    <a:pt x="1545068" y="819931"/>
                    <a:pt x="1554211" y="806256"/>
                    <a:pt x="1566333" y="795866"/>
                  </a:cubicBezTo>
                  <a:cubicBezTo>
                    <a:pt x="1574059" y="789244"/>
                    <a:pt x="1584007" y="785555"/>
                    <a:pt x="1591733" y="778933"/>
                  </a:cubicBezTo>
                  <a:cubicBezTo>
                    <a:pt x="1622423" y="752627"/>
                    <a:pt x="1627648" y="742336"/>
                    <a:pt x="1651000" y="711200"/>
                  </a:cubicBezTo>
                  <a:cubicBezTo>
                    <a:pt x="1669591" y="636830"/>
                    <a:pt x="1644685" y="723470"/>
                    <a:pt x="1693333" y="618066"/>
                  </a:cubicBezTo>
                  <a:cubicBezTo>
                    <a:pt x="1700813" y="601860"/>
                    <a:pt x="1704166" y="584041"/>
                    <a:pt x="1710266" y="567266"/>
                  </a:cubicBezTo>
                  <a:cubicBezTo>
                    <a:pt x="1715460" y="552983"/>
                    <a:pt x="1722730" y="539459"/>
                    <a:pt x="1727200" y="524933"/>
                  </a:cubicBezTo>
                  <a:cubicBezTo>
                    <a:pt x="1742542" y="475073"/>
                    <a:pt x="1744552" y="454687"/>
                    <a:pt x="1752600" y="406400"/>
                  </a:cubicBezTo>
                  <a:cubicBezTo>
                    <a:pt x="1746955" y="330200"/>
                    <a:pt x="1743026" y="253853"/>
                    <a:pt x="1735666" y="177800"/>
                  </a:cubicBezTo>
                  <a:cubicBezTo>
                    <a:pt x="1734545" y="166218"/>
                    <a:pt x="1732851" y="154105"/>
                    <a:pt x="1727200" y="143933"/>
                  </a:cubicBezTo>
                  <a:cubicBezTo>
                    <a:pt x="1715785" y="123386"/>
                    <a:pt x="1683374" y="86826"/>
                    <a:pt x="1659466" y="76200"/>
                  </a:cubicBezTo>
                  <a:cubicBezTo>
                    <a:pt x="1646316" y="70355"/>
                    <a:pt x="1631492" y="68690"/>
                    <a:pt x="1617133" y="67733"/>
                  </a:cubicBezTo>
                  <a:cubicBezTo>
                    <a:pt x="1546677" y="63036"/>
                    <a:pt x="1476022" y="62088"/>
                    <a:pt x="1405466" y="59266"/>
                  </a:cubicBezTo>
                  <a:cubicBezTo>
                    <a:pt x="1333458" y="30463"/>
                    <a:pt x="1384490" y="46339"/>
                    <a:pt x="1278466" y="33866"/>
                  </a:cubicBezTo>
                  <a:cubicBezTo>
                    <a:pt x="1258647" y="31534"/>
                    <a:pt x="1239046" y="27489"/>
                    <a:pt x="1219200" y="25400"/>
                  </a:cubicBezTo>
                  <a:cubicBezTo>
                    <a:pt x="1185403" y="21842"/>
                    <a:pt x="1151397" y="20491"/>
                    <a:pt x="1117600" y="16933"/>
                  </a:cubicBezTo>
                  <a:cubicBezTo>
                    <a:pt x="1097753" y="14844"/>
                    <a:pt x="1078153" y="10798"/>
                    <a:pt x="1058333" y="8466"/>
                  </a:cubicBezTo>
                  <a:cubicBezTo>
                    <a:pt x="1030164" y="5152"/>
                    <a:pt x="1001888" y="2822"/>
                    <a:pt x="973666" y="0"/>
                  </a:cubicBezTo>
                  <a:cubicBezTo>
                    <a:pt x="872066" y="5644"/>
                    <a:pt x="769874" y="4615"/>
                    <a:pt x="668866" y="16933"/>
                  </a:cubicBezTo>
                  <a:cubicBezTo>
                    <a:pt x="652531" y="18925"/>
                    <a:pt x="640918" y="34341"/>
                    <a:pt x="626533" y="42333"/>
                  </a:cubicBezTo>
                  <a:cubicBezTo>
                    <a:pt x="615500" y="48462"/>
                    <a:pt x="604484" y="54834"/>
                    <a:pt x="592666" y="59266"/>
                  </a:cubicBezTo>
                  <a:cubicBezTo>
                    <a:pt x="581771" y="63352"/>
                    <a:pt x="569541" y="63258"/>
                    <a:pt x="558800" y="67733"/>
                  </a:cubicBezTo>
                  <a:cubicBezTo>
                    <a:pt x="535499" y="77442"/>
                    <a:pt x="512070" y="87598"/>
                    <a:pt x="491066" y="101600"/>
                  </a:cubicBezTo>
                  <a:cubicBezTo>
                    <a:pt x="482599" y="107244"/>
                    <a:pt x="474767" y="113982"/>
                    <a:pt x="465666" y="118533"/>
                  </a:cubicBezTo>
                  <a:cubicBezTo>
                    <a:pt x="457684" y="122524"/>
                    <a:pt x="448733" y="124178"/>
                    <a:pt x="440266" y="127000"/>
                  </a:cubicBezTo>
                  <a:cubicBezTo>
                    <a:pt x="419916" y="143280"/>
                    <a:pt x="396115" y="164324"/>
                    <a:pt x="372533" y="177800"/>
                  </a:cubicBezTo>
                  <a:cubicBezTo>
                    <a:pt x="361575" y="184062"/>
                    <a:pt x="349955" y="189089"/>
                    <a:pt x="338666" y="194733"/>
                  </a:cubicBezTo>
                  <a:cubicBezTo>
                    <a:pt x="330199" y="206022"/>
                    <a:pt x="323244" y="218622"/>
                    <a:pt x="313266" y="228600"/>
                  </a:cubicBezTo>
                  <a:cubicBezTo>
                    <a:pt x="306071" y="235795"/>
                    <a:pt x="295471" y="238773"/>
                    <a:pt x="287866" y="245533"/>
                  </a:cubicBezTo>
                  <a:cubicBezTo>
                    <a:pt x="269967" y="261443"/>
                    <a:pt x="253999" y="279400"/>
                    <a:pt x="237066" y="296333"/>
                  </a:cubicBezTo>
                  <a:lnTo>
                    <a:pt x="177800" y="355600"/>
                  </a:lnTo>
                  <a:lnTo>
                    <a:pt x="160866" y="372533"/>
                  </a:lnTo>
                  <a:lnTo>
                    <a:pt x="160866" y="406400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9FA91D4-1A70-CB35-1485-6F3AC5458DB5}"/>
                </a:ext>
              </a:extLst>
            </p:cNvPr>
            <p:cNvSpPr/>
            <p:nvPr/>
          </p:nvSpPr>
          <p:spPr bwMode="auto">
            <a:xfrm>
              <a:off x="4278580" y="1549400"/>
              <a:ext cx="1346200" cy="1151467"/>
            </a:xfrm>
            <a:custGeom>
              <a:avLst/>
              <a:gdLst>
                <a:gd name="connsiteX0" fmla="*/ 194734 w 1346200"/>
                <a:gd name="connsiteY0" fmla="*/ 279400 h 1151467"/>
                <a:gd name="connsiteX1" fmla="*/ 118534 w 1346200"/>
                <a:gd name="connsiteY1" fmla="*/ 330200 h 1151467"/>
                <a:gd name="connsiteX2" fmla="*/ 67734 w 1346200"/>
                <a:gd name="connsiteY2" fmla="*/ 347133 h 1151467"/>
                <a:gd name="connsiteX3" fmla="*/ 42334 w 1346200"/>
                <a:gd name="connsiteY3" fmla="*/ 364067 h 1151467"/>
                <a:gd name="connsiteX4" fmla="*/ 0 w 1346200"/>
                <a:gd name="connsiteY4" fmla="*/ 440267 h 1151467"/>
                <a:gd name="connsiteX5" fmla="*/ 8467 w 1346200"/>
                <a:gd name="connsiteY5" fmla="*/ 719667 h 1151467"/>
                <a:gd name="connsiteX6" fmla="*/ 16934 w 1346200"/>
                <a:gd name="connsiteY6" fmla="*/ 770467 h 1151467"/>
                <a:gd name="connsiteX7" fmla="*/ 33867 w 1346200"/>
                <a:gd name="connsiteY7" fmla="*/ 812800 h 1151467"/>
                <a:gd name="connsiteX8" fmla="*/ 42334 w 1346200"/>
                <a:gd name="connsiteY8" fmla="*/ 838200 h 1151467"/>
                <a:gd name="connsiteX9" fmla="*/ 67734 w 1346200"/>
                <a:gd name="connsiteY9" fmla="*/ 872067 h 1151467"/>
                <a:gd name="connsiteX10" fmla="*/ 84667 w 1346200"/>
                <a:gd name="connsiteY10" fmla="*/ 897467 h 1151467"/>
                <a:gd name="connsiteX11" fmla="*/ 135467 w 1346200"/>
                <a:gd name="connsiteY11" fmla="*/ 922867 h 1151467"/>
                <a:gd name="connsiteX12" fmla="*/ 203200 w 1346200"/>
                <a:gd name="connsiteY12" fmla="*/ 956733 h 1151467"/>
                <a:gd name="connsiteX13" fmla="*/ 220134 w 1346200"/>
                <a:gd name="connsiteY13" fmla="*/ 973667 h 1151467"/>
                <a:gd name="connsiteX14" fmla="*/ 296334 w 1346200"/>
                <a:gd name="connsiteY14" fmla="*/ 1007533 h 1151467"/>
                <a:gd name="connsiteX15" fmla="*/ 355600 w 1346200"/>
                <a:gd name="connsiteY15" fmla="*/ 1032933 h 1151467"/>
                <a:gd name="connsiteX16" fmla="*/ 423334 w 1346200"/>
                <a:gd name="connsiteY16" fmla="*/ 1058333 h 1151467"/>
                <a:gd name="connsiteX17" fmla="*/ 516467 w 1346200"/>
                <a:gd name="connsiteY17" fmla="*/ 1092200 h 1151467"/>
                <a:gd name="connsiteX18" fmla="*/ 567267 w 1346200"/>
                <a:gd name="connsiteY18" fmla="*/ 1100667 h 1151467"/>
                <a:gd name="connsiteX19" fmla="*/ 677334 w 1346200"/>
                <a:gd name="connsiteY19" fmla="*/ 1134533 h 1151467"/>
                <a:gd name="connsiteX20" fmla="*/ 719667 w 1346200"/>
                <a:gd name="connsiteY20" fmla="*/ 1143000 h 1151467"/>
                <a:gd name="connsiteX21" fmla="*/ 812800 w 1346200"/>
                <a:gd name="connsiteY21" fmla="*/ 1151467 h 1151467"/>
                <a:gd name="connsiteX22" fmla="*/ 999067 w 1346200"/>
                <a:gd name="connsiteY22" fmla="*/ 1143000 h 1151467"/>
                <a:gd name="connsiteX23" fmla="*/ 1075267 w 1346200"/>
                <a:gd name="connsiteY23" fmla="*/ 1109133 h 1151467"/>
                <a:gd name="connsiteX24" fmla="*/ 1109134 w 1346200"/>
                <a:gd name="connsiteY24" fmla="*/ 1083733 h 1151467"/>
                <a:gd name="connsiteX25" fmla="*/ 1202267 w 1346200"/>
                <a:gd name="connsiteY25" fmla="*/ 1058333 h 1151467"/>
                <a:gd name="connsiteX26" fmla="*/ 1286934 w 1346200"/>
                <a:gd name="connsiteY26" fmla="*/ 973667 h 1151467"/>
                <a:gd name="connsiteX27" fmla="*/ 1303867 w 1346200"/>
                <a:gd name="connsiteY27" fmla="*/ 948267 h 1151467"/>
                <a:gd name="connsiteX28" fmla="*/ 1312334 w 1346200"/>
                <a:gd name="connsiteY28" fmla="*/ 914400 h 1151467"/>
                <a:gd name="connsiteX29" fmla="*/ 1329267 w 1346200"/>
                <a:gd name="connsiteY29" fmla="*/ 660400 h 1151467"/>
                <a:gd name="connsiteX30" fmla="*/ 1337734 w 1346200"/>
                <a:gd name="connsiteY30" fmla="*/ 592667 h 1151467"/>
                <a:gd name="connsiteX31" fmla="*/ 1346200 w 1346200"/>
                <a:gd name="connsiteY31" fmla="*/ 508000 h 1151467"/>
                <a:gd name="connsiteX32" fmla="*/ 1337734 w 1346200"/>
                <a:gd name="connsiteY32" fmla="*/ 203200 h 1151467"/>
                <a:gd name="connsiteX33" fmla="*/ 1320800 w 1346200"/>
                <a:gd name="connsiteY33" fmla="*/ 169333 h 1151467"/>
                <a:gd name="connsiteX34" fmla="*/ 1303867 w 1346200"/>
                <a:gd name="connsiteY34" fmla="*/ 84667 h 1151467"/>
                <a:gd name="connsiteX35" fmla="*/ 1286934 w 1346200"/>
                <a:gd name="connsiteY35" fmla="*/ 50800 h 1151467"/>
                <a:gd name="connsiteX36" fmla="*/ 1143000 w 1346200"/>
                <a:gd name="connsiteY36" fmla="*/ 0 h 1151467"/>
                <a:gd name="connsiteX37" fmla="*/ 711200 w 1346200"/>
                <a:gd name="connsiteY37" fmla="*/ 8467 h 1151467"/>
                <a:gd name="connsiteX38" fmla="*/ 592667 w 1346200"/>
                <a:gd name="connsiteY38" fmla="*/ 33867 h 1151467"/>
                <a:gd name="connsiteX39" fmla="*/ 499534 w 1346200"/>
                <a:gd name="connsiteY39" fmla="*/ 42333 h 1151467"/>
                <a:gd name="connsiteX40" fmla="*/ 448734 w 1346200"/>
                <a:gd name="connsiteY40" fmla="*/ 67733 h 1151467"/>
                <a:gd name="connsiteX41" fmla="*/ 364067 w 1346200"/>
                <a:gd name="connsiteY41" fmla="*/ 101600 h 1151467"/>
                <a:gd name="connsiteX42" fmla="*/ 287867 w 1346200"/>
                <a:gd name="connsiteY42" fmla="*/ 160867 h 1151467"/>
                <a:gd name="connsiteX43" fmla="*/ 169334 w 1346200"/>
                <a:gd name="connsiteY43" fmla="*/ 237067 h 1151467"/>
                <a:gd name="connsiteX44" fmla="*/ 135467 w 1346200"/>
                <a:gd name="connsiteY44" fmla="*/ 262467 h 1151467"/>
                <a:gd name="connsiteX45" fmla="*/ 93134 w 1346200"/>
                <a:gd name="connsiteY45" fmla="*/ 313267 h 1151467"/>
                <a:gd name="connsiteX46" fmla="*/ 84667 w 1346200"/>
                <a:gd name="connsiteY46" fmla="*/ 338667 h 1151467"/>
                <a:gd name="connsiteX47" fmla="*/ 84667 w 1346200"/>
                <a:gd name="connsiteY47" fmla="*/ 347133 h 11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46200" h="1151467">
                  <a:moveTo>
                    <a:pt x="194734" y="279400"/>
                  </a:moveTo>
                  <a:cubicBezTo>
                    <a:pt x="146266" y="339984"/>
                    <a:pt x="183056" y="312603"/>
                    <a:pt x="118534" y="330200"/>
                  </a:cubicBezTo>
                  <a:cubicBezTo>
                    <a:pt x="101314" y="334896"/>
                    <a:pt x="67734" y="347133"/>
                    <a:pt x="67734" y="347133"/>
                  </a:cubicBezTo>
                  <a:cubicBezTo>
                    <a:pt x="59267" y="352778"/>
                    <a:pt x="49035" y="356409"/>
                    <a:pt x="42334" y="364067"/>
                  </a:cubicBezTo>
                  <a:cubicBezTo>
                    <a:pt x="10981" y="399899"/>
                    <a:pt x="11629" y="405381"/>
                    <a:pt x="0" y="440267"/>
                  </a:cubicBezTo>
                  <a:cubicBezTo>
                    <a:pt x="2822" y="533400"/>
                    <a:pt x="3695" y="626613"/>
                    <a:pt x="8467" y="719667"/>
                  </a:cubicBezTo>
                  <a:cubicBezTo>
                    <a:pt x="9346" y="736811"/>
                    <a:pt x="12417" y="753905"/>
                    <a:pt x="16934" y="770467"/>
                  </a:cubicBezTo>
                  <a:cubicBezTo>
                    <a:pt x="20933" y="785129"/>
                    <a:pt x="28531" y="798570"/>
                    <a:pt x="33867" y="812800"/>
                  </a:cubicBezTo>
                  <a:cubicBezTo>
                    <a:pt x="37001" y="821156"/>
                    <a:pt x="37906" y="830451"/>
                    <a:pt x="42334" y="838200"/>
                  </a:cubicBezTo>
                  <a:cubicBezTo>
                    <a:pt x="49335" y="850452"/>
                    <a:pt x="59532" y="860584"/>
                    <a:pt x="67734" y="872067"/>
                  </a:cubicBezTo>
                  <a:cubicBezTo>
                    <a:pt x="73648" y="880347"/>
                    <a:pt x="77472" y="890272"/>
                    <a:pt x="84667" y="897467"/>
                  </a:cubicBezTo>
                  <a:cubicBezTo>
                    <a:pt x="108929" y="921729"/>
                    <a:pt x="107924" y="909096"/>
                    <a:pt x="135467" y="922867"/>
                  </a:cubicBezTo>
                  <a:cubicBezTo>
                    <a:pt x="236914" y="973590"/>
                    <a:pt x="56725" y="898144"/>
                    <a:pt x="203200" y="956733"/>
                  </a:cubicBezTo>
                  <a:cubicBezTo>
                    <a:pt x="208845" y="962378"/>
                    <a:pt x="213492" y="969239"/>
                    <a:pt x="220134" y="973667"/>
                  </a:cubicBezTo>
                  <a:cubicBezTo>
                    <a:pt x="240979" y="987564"/>
                    <a:pt x="274331" y="997754"/>
                    <a:pt x="296334" y="1007533"/>
                  </a:cubicBezTo>
                  <a:cubicBezTo>
                    <a:pt x="359110" y="1035434"/>
                    <a:pt x="303428" y="1015544"/>
                    <a:pt x="355600" y="1032933"/>
                  </a:cubicBezTo>
                  <a:cubicBezTo>
                    <a:pt x="403063" y="1064576"/>
                    <a:pt x="356753" y="1038359"/>
                    <a:pt x="423334" y="1058333"/>
                  </a:cubicBezTo>
                  <a:cubicBezTo>
                    <a:pt x="507530" y="1083592"/>
                    <a:pt x="421547" y="1068470"/>
                    <a:pt x="516467" y="1092200"/>
                  </a:cubicBezTo>
                  <a:cubicBezTo>
                    <a:pt x="533121" y="1096364"/>
                    <a:pt x="550334" y="1097845"/>
                    <a:pt x="567267" y="1100667"/>
                  </a:cubicBezTo>
                  <a:cubicBezTo>
                    <a:pt x="625090" y="1123796"/>
                    <a:pt x="604225" y="1117662"/>
                    <a:pt x="677334" y="1134533"/>
                  </a:cubicBezTo>
                  <a:cubicBezTo>
                    <a:pt x="691356" y="1137769"/>
                    <a:pt x="705388" y="1141215"/>
                    <a:pt x="719667" y="1143000"/>
                  </a:cubicBezTo>
                  <a:cubicBezTo>
                    <a:pt x="750599" y="1146867"/>
                    <a:pt x="781756" y="1148645"/>
                    <a:pt x="812800" y="1151467"/>
                  </a:cubicBezTo>
                  <a:cubicBezTo>
                    <a:pt x="874889" y="1148645"/>
                    <a:pt x="937294" y="1149864"/>
                    <a:pt x="999067" y="1143000"/>
                  </a:cubicBezTo>
                  <a:cubicBezTo>
                    <a:pt x="1008834" y="1141915"/>
                    <a:pt x="1064584" y="1115810"/>
                    <a:pt x="1075267" y="1109133"/>
                  </a:cubicBezTo>
                  <a:cubicBezTo>
                    <a:pt x="1087233" y="1101654"/>
                    <a:pt x="1096513" y="1090044"/>
                    <a:pt x="1109134" y="1083733"/>
                  </a:cubicBezTo>
                  <a:cubicBezTo>
                    <a:pt x="1137777" y="1069411"/>
                    <a:pt x="1171301" y="1064526"/>
                    <a:pt x="1202267" y="1058333"/>
                  </a:cubicBezTo>
                  <a:cubicBezTo>
                    <a:pt x="1340501" y="950819"/>
                    <a:pt x="1253040" y="1041456"/>
                    <a:pt x="1286934" y="973667"/>
                  </a:cubicBezTo>
                  <a:cubicBezTo>
                    <a:pt x="1291485" y="964566"/>
                    <a:pt x="1298223" y="956734"/>
                    <a:pt x="1303867" y="948267"/>
                  </a:cubicBezTo>
                  <a:cubicBezTo>
                    <a:pt x="1306689" y="936978"/>
                    <a:pt x="1310688" y="925920"/>
                    <a:pt x="1312334" y="914400"/>
                  </a:cubicBezTo>
                  <a:cubicBezTo>
                    <a:pt x="1324635" y="828292"/>
                    <a:pt x="1322947" y="748881"/>
                    <a:pt x="1329267" y="660400"/>
                  </a:cubicBezTo>
                  <a:cubicBezTo>
                    <a:pt x="1330888" y="637704"/>
                    <a:pt x="1335221" y="615281"/>
                    <a:pt x="1337734" y="592667"/>
                  </a:cubicBezTo>
                  <a:cubicBezTo>
                    <a:pt x="1340866" y="564477"/>
                    <a:pt x="1343378" y="536222"/>
                    <a:pt x="1346200" y="508000"/>
                  </a:cubicBezTo>
                  <a:cubicBezTo>
                    <a:pt x="1343378" y="406400"/>
                    <a:pt x="1345336" y="304555"/>
                    <a:pt x="1337734" y="203200"/>
                  </a:cubicBezTo>
                  <a:cubicBezTo>
                    <a:pt x="1336790" y="190614"/>
                    <a:pt x="1324427" y="181422"/>
                    <a:pt x="1320800" y="169333"/>
                  </a:cubicBezTo>
                  <a:cubicBezTo>
                    <a:pt x="1306161" y="120537"/>
                    <a:pt x="1319385" y="126049"/>
                    <a:pt x="1303867" y="84667"/>
                  </a:cubicBezTo>
                  <a:cubicBezTo>
                    <a:pt x="1299435" y="72849"/>
                    <a:pt x="1297274" y="58038"/>
                    <a:pt x="1286934" y="50800"/>
                  </a:cubicBezTo>
                  <a:cubicBezTo>
                    <a:pt x="1276389" y="43419"/>
                    <a:pt x="1150741" y="2580"/>
                    <a:pt x="1143000" y="0"/>
                  </a:cubicBezTo>
                  <a:cubicBezTo>
                    <a:pt x="999067" y="2822"/>
                    <a:pt x="854987" y="1395"/>
                    <a:pt x="711200" y="8467"/>
                  </a:cubicBezTo>
                  <a:cubicBezTo>
                    <a:pt x="575421" y="15145"/>
                    <a:pt x="670508" y="23488"/>
                    <a:pt x="592667" y="33867"/>
                  </a:cubicBezTo>
                  <a:cubicBezTo>
                    <a:pt x="561768" y="37987"/>
                    <a:pt x="530578" y="39511"/>
                    <a:pt x="499534" y="42333"/>
                  </a:cubicBezTo>
                  <a:cubicBezTo>
                    <a:pt x="482601" y="50800"/>
                    <a:pt x="466079" y="60145"/>
                    <a:pt x="448734" y="67733"/>
                  </a:cubicBezTo>
                  <a:cubicBezTo>
                    <a:pt x="420886" y="79916"/>
                    <a:pt x="391254" y="88006"/>
                    <a:pt x="364067" y="101600"/>
                  </a:cubicBezTo>
                  <a:cubicBezTo>
                    <a:pt x="266706" y="150281"/>
                    <a:pt x="349190" y="116268"/>
                    <a:pt x="287867" y="160867"/>
                  </a:cubicBezTo>
                  <a:cubicBezTo>
                    <a:pt x="170294" y="246374"/>
                    <a:pt x="267192" y="163674"/>
                    <a:pt x="169334" y="237067"/>
                  </a:cubicBezTo>
                  <a:cubicBezTo>
                    <a:pt x="158045" y="245534"/>
                    <a:pt x="146181" y="253284"/>
                    <a:pt x="135467" y="262467"/>
                  </a:cubicBezTo>
                  <a:cubicBezTo>
                    <a:pt x="119082" y="276511"/>
                    <a:pt x="102933" y="293669"/>
                    <a:pt x="93134" y="313267"/>
                  </a:cubicBezTo>
                  <a:cubicBezTo>
                    <a:pt x="89143" y="321249"/>
                    <a:pt x="86832" y="330009"/>
                    <a:pt x="84667" y="338667"/>
                  </a:cubicBezTo>
                  <a:cubicBezTo>
                    <a:pt x="83983" y="341405"/>
                    <a:pt x="84667" y="344311"/>
                    <a:pt x="84667" y="347133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A530F3-1677-E33E-5895-A567690EE862}"/>
                </a:ext>
              </a:extLst>
            </p:cNvPr>
            <p:cNvSpPr/>
            <p:nvPr/>
          </p:nvSpPr>
          <p:spPr bwMode="auto">
            <a:xfrm>
              <a:off x="2182826" y="2452831"/>
              <a:ext cx="1373174" cy="1314836"/>
            </a:xfrm>
            <a:custGeom>
              <a:avLst/>
              <a:gdLst>
                <a:gd name="connsiteX0" fmla="*/ 153974 w 1373174"/>
                <a:gd name="connsiteY0" fmla="*/ 375036 h 1314836"/>
                <a:gd name="connsiteX1" fmla="*/ 69307 w 1373174"/>
                <a:gd name="connsiteY1" fmla="*/ 552836 h 1314836"/>
                <a:gd name="connsiteX2" fmla="*/ 26974 w 1373174"/>
                <a:gd name="connsiteY2" fmla="*/ 620569 h 1314836"/>
                <a:gd name="connsiteX3" fmla="*/ 10041 w 1373174"/>
                <a:gd name="connsiteY3" fmla="*/ 679836 h 1314836"/>
                <a:gd name="connsiteX4" fmla="*/ 10041 w 1373174"/>
                <a:gd name="connsiteY4" fmla="*/ 925369 h 1314836"/>
                <a:gd name="connsiteX5" fmla="*/ 43907 w 1373174"/>
                <a:gd name="connsiteY5" fmla="*/ 1035436 h 1314836"/>
                <a:gd name="connsiteX6" fmla="*/ 52374 w 1373174"/>
                <a:gd name="connsiteY6" fmla="*/ 1077769 h 1314836"/>
                <a:gd name="connsiteX7" fmla="*/ 111641 w 1373174"/>
                <a:gd name="connsiteY7" fmla="*/ 1145502 h 1314836"/>
                <a:gd name="connsiteX8" fmla="*/ 120107 w 1373174"/>
                <a:gd name="connsiteY8" fmla="*/ 1170902 h 1314836"/>
                <a:gd name="connsiteX9" fmla="*/ 153974 w 1373174"/>
                <a:gd name="connsiteY9" fmla="*/ 1187836 h 1314836"/>
                <a:gd name="connsiteX10" fmla="*/ 230174 w 1373174"/>
                <a:gd name="connsiteY10" fmla="*/ 1221702 h 1314836"/>
                <a:gd name="connsiteX11" fmla="*/ 289441 w 1373174"/>
                <a:gd name="connsiteY11" fmla="*/ 1255569 h 1314836"/>
                <a:gd name="connsiteX12" fmla="*/ 365641 w 1373174"/>
                <a:gd name="connsiteY12" fmla="*/ 1280969 h 1314836"/>
                <a:gd name="connsiteX13" fmla="*/ 416441 w 1373174"/>
                <a:gd name="connsiteY13" fmla="*/ 1289436 h 1314836"/>
                <a:gd name="connsiteX14" fmla="*/ 475707 w 1373174"/>
                <a:gd name="connsiteY14" fmla="*/ 1297902 h 1314836"/>
                <a:gd name="connsiteX15" fmla="*/ 509574 w 1373174"/>
                <a:gd name="connsiteY15" fmla="*/ 1306369 h 1314836"/>
                <a:gd name="connsiteX16" fmla="*/ 577307 w 1373174"/>
                <a:gd name="connsiteY16" fmla="*/ 1314836 h 1314836"/>
                <a:gd name="connsiteX17" fmla="*/ 958307 w 1373174"/>
                <a:gd name="connsiteY17" fmla="*/ 1306369 h 1314836"/>
                <a:gd name="connsiteX18" fmla="*/ 1000641 w 1373174"/>
                <a:gd name="connsiteY18" fmla="*/ 1280969 h 1314836"/>
                <a:gd name="connsiteX19" fmla="*/ 1034507 w 1373174"/>
                <a:gd name="connsiteY19" fmla="*/ 1264036 h 1314836"/>
                <a:gd name="connsiteX20" fmla="*/ 1059907 w 1373174"/>
                <a:gd name="connsiteY20" fmla="*/ 1247102 h 1314836"/>
                <a:gd name="connsiteX21" fmla="*/ 1102241 w 1373174"/>
                <a:gd name="connsiteY21" fmla="*/ 1230169 h 1314836"/>
                <a:gd name="connsiteX22" fmla="*/ 1144574 w 1373174"/>
                <a:gd name="connsiteY22" fmla="*/ 1204769 h 1314836"/>
                <a:gd name="connsiteX23" fmla="*/ 1229241 w 1373174"/>
                <a:gd name="connsiteY23" fmla="*/ 1137036 h 1314836"/>
                <a:gd name="connsiteX24" fmla="*/ 1254641 w 1373174"/>
                <a:gd name="connsiteY24" fmla="*/ 1103169 h 1314836"/>
                <a:gd name="connsiteX25" fmla="*/ 1271574 w 1373174"/>
                <a:gd name="connsiteY25" fmla="*/ 1052369 h 1314836"/>
                <a:gd name="connsiteX26" fmla="*/ 1305441 w 1373174"/>
                <a:gd name="connsiteY26" fmla="*/ 976169 h 1314836"/>
                <a:gd name="connsiteX27" fmla="*/ 1313907 w 1373174"/>
                <a:gd name="connsiteY27" fmla="*/ 899969 h 1314836"/>
                <a:gd name="connsiteX28" fmla="*/ 1322374 w 1373174"/>
                <a:gd name="connsiteY28" fmla="*/ 857636 h 1314836"/>
                <a:gd name="connsiteX29" fmla="*/ 1339307 w 1373174"/>
                <a:gd name="connsiteY29" fmla="*/ 713702 h 1314836"/>
                <a:gd name="connsiteX30" fmla="*/ 1347774 w 1373174"/>
                <a:gd name="connsiteY30" fmla="*/ 688302 h 1314836"/>
                <a:gd name="connsiteX31" fmla="*/ 1356241 w 1373174"/>
                <a:gd name="connsiteY31" fmla="*/ 637502 h 1314836"/>
                <a:gd name="connsiteX32" fmla="*/ 1364707 w 1373174"/>
                <a:gd name="connsiteY32" fmla="*/ 612102 h 1314836"/>
                <a:gd name="connsiteX33" fmla="*/ 1373174 w 1373174"/>
                <a:gd name="connsiteY33" fmla="*/ 561302 h 1314836"/>
                <a:gd name="connsiteX34" fmla="*/ 1347774 w 1373174"/>
                <a:gd name="connsiteY34" fmla="*/ 400436 h 1314836"/>
                <a:gd name="connsiteX35" fmla="*/ 1330841 w 1373174"/>
                <a:gd name="connsiteY35" fmla="*/ 375036 h 1314836"/>
                <a:gd name="connsiteX36" fmla="*/ 1322374 w 1373174"/>
                <a:gd name="connsiteY36" fmla="*/ 349636 h 1314836"/>
                <a:gd name="connsiteX37" fmla="*/ 1305441 w 1373174"/>
                <a:gd name="connsiteY37" fmla="*/ 324236 h 1314836"/>
                <a:gd name="connsiteX38" fmla="*/ 1288507 w 1373174"/>
                <a:gd name="connsiteY38" fmla="*/ 290369 h 1314836"/>
                <a:gd name="connsiteX39" fmla="*/ 1229241 w 1373174"/>
                <a:gd name="connsiteY39" fmla="*/ 214169 h 1314836"/>
                <a:gd name="connsiteX40" fmla="*/ 1136107 w 1373174"/>
                <a:gd name="connsiteY40" fmla="*/ 137969 h 1314836"/>
                <a:gd name="connsiteX41" fmla="*/ 1102241 w 1373174"/>
                <a:gd name="connsiteY41" fmla="*/ 104102 h 1314836"/>
                <a:gd name="connsiteX42" fmla="*/ 1034507 w 1373174"/>
                <a:gd name="connsiteY42" fmla="*/ 70236 h 1314836"/>
                <a:gd name="connsiteX43" fmla="*/ 907507 w 1373174"/>
                <a:gd name="connsiteY43" fmla="*/ 36369 h 1314836"/>
                <a:gd name="connsiteX44" fmla="*/ 746641 w 1373174"/>
                <a:gd name="connsiteY44" fmla="*/ 19436 h 1314836"/>
                <a:gd name="connsiteX45" fmla="*/ 712774 w 1373174"/>
                <a:gd name="connsiteY45" fmla="*/ 10969 h 1314836"/>
                <a:gd name="connsiteX46" fmla="*/ 348707 w 1373174"/>
                <a:gd name="connsiteY46" fmla="*/ 19436 h 1314836"/>
                <a:gd name="connsiteX47" fmla="*/ 230174 w 1373174"/>
                <a:gd name="connsiteY47" fmla="*/ 95636 h 1314836"/>
                <a:gd name="connsiteX48" fmla="*/ 137041 w 1373174"/>
                <a:gd name="connsiteY48" fmla="*/ 146436 h 1314836"/>
                <a:gd name="connsiteX49" fmla="*/ 86241 w 1373174"/>
                <a:gd name="connsiteY49" fmla="*/ 188769 h 1314836"/>
                <a:gd name="connsiteX50" fmla="*/ 60841 w 1373174"/>
                <a:gd name="connsiteY50" fmla="*/ 205702 h 1314836"/>
                <a:gd name="connsiteX51" fmla="*/ 52374 w 1373174"/>
                <a:gd name="connsiteY51" fmla="*/ 239569 h 1314836"/>
                <a:gd name="connsiteX52" fmla="*/ 60841 w 1373174"/>
                <a:gd name="connsiteY52" fmla="*/ 544369 h 13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73174" h="1314836">
                  <a:moveTo>
                    <a:pt x="153974" y="375036"/>
                  </a:moveTo>
                  <a:cubicBezTo>
                    <a:pt x="125752" y="434303"/>
                    <a:pt x="105719" y="498217"/>
                    <a:pt x="69307" y="552836"/>
                  </a:cubicBezTo>
                  <a:cubicBezTo>
                    <a:pt x="43246" y="591928"/>
                    <a:pt x="57609" y="569511"/>
                    <a:pt x="26974" y="620569"/>
                  </a:cubicBezTo>
                  <a:cubicBezTo>
                    <a:pt x="21330" y="640325"/>
                    <a:pt x="14346" y="659746"/>
                    <a:pt x="10041" y="679836"/>
                  </a:cubicBezTo>
                  <a:cubicBezTo>
                    <a:pt x="-7499" y="761690"/>
                    <a:pt x="1549" y="840448"/>
                    <a:pt x="10041" y="925369"/>
                  </a:cubicBezTo>
                  <a:cubicBezTo>
                    <a:pt x="16998" y="994939"/>
                    <a:pt x="27253" y="979923"/>
                    <a:pt x="43907" y="1035436"/>
                  </a:cubicBezTo>
                  <a:cubicBezTo>
                    <a:pt x="48042" y="1049220"/>
                    <a:pt x="47029" y="1064408"/>
                    <a:pt x="52374" y="1077769"/>
                  </a:cubicBezTo>
                  <a:cubicBezTo>
                    <a:pt x="69482" y="1120538"/>
                    <a:pt x="77945" y="1120230"/>
                    <a:pt x="111641" y="1145502"/>
                  </a:cubicBezTo>
                  <a:cubicBezTo>
                    <a:pt x="114463" y="1153969"/>
                    <a:pt x="113796" y="1164591"/>
                    <a:pt x="120107" y="1170902"/>
                  </a:cubicBezTo>
                  <a:cubicBezTo>
                    <a:pt x="129032" y="1179827"/>
                    <a:pt x="142941" y="1181706"/>
                    <a:pt x="153974" y="1187836"/>
                  </a:cubicBezTo>
                  <a:cubicBezTo>
                    <a:pt x="213893" y="1221125"/>
                    <a:pt x="174963" y="1207900"/>
                    <a:pt x="230174" y="1221702"/>
                  </a:cubicBezTo>
                  <a:cubicBezTo>
                    <a:pt x="249930" y="1232991"/>
                    <a:pt x="268595" y="1246449"/>
                    <a:pt x="289441" y="1255569"/>
                  </a:cubicBezTo>
                  <a:cubicBezTo>
                    <a:pt x="313970" y="1266301"/>
                    <a:pt x="339231" y="1276567"/>
                    <a:pt x="365641" y="1280969"/>
                  </a:cubicBezTo>
                  <a:lnTo>
                    <a:pt x="416441" y="1289436"/>
                  </a:lnTo>
                  <a:cubicBezTo>
                    <a:pt x="436165" y="1292470"/>
                    <a:pt x="456073" y="1294332"/>
                    <a:pt x="475707" y="1297902"/>
                  </a:cubicBezTo>
                  <a:cubicBezTo>
                    <a:pt x="487156" y="1299984"/>
                    <a:pt x="498096" y="1304456"/>
                    <a:pt x="509574" y="1306369"/>
                  </a:cubicBezTo>
                  <a:cubicBezTo>
                    <a:pt x="532018" y="1310110"/>
                    <a:pt x="554729" y="1312014"/>
                    <a:pt x="577307" y="1314836"/>
                  </a:cubicBezTo>
                  <a:cubicBezTo>
                    <a:pt x="704307" y="1312014"/>
                    <a:pt x="831680" y="1316499"/>
                    <a:pt x="958307" y="1306369"/>
                  </a:cubicBezTo>
                  <a:cubicBezTo>
                    <a:pt x="974711" y="1305057"/>
                    <a:pt x="986255" y="1288961"/>
                    <a:pt x="1000641" y="1280969"/>
                  </a:cubicBezTo>
                  <a:cubicBezTo>
                    <a:pt x="1011674" y="1274840"/>
                    <a:pt x="1023549" y="1270298"/>
                    <a:pt x="1034507" y="1264036"/>
                  </a:cubicBezTo>
                  <a:cubicBezTo>
                    <a:pt x="1043342" y="1258987"/>
                    <a:pt x="1050805" y="1251653"/>
                    <a:pt x="1059907" y="1247102"/>
                  </a:cubicBezTo>
                  <a:cubicBezTo>
                    <a:pt x="1073501" y="1240305"/>
                    <a:pt x="1088647" y="1236966"/>
                    <a:pt x="1102241" y="1230169"/>
                  </a:cubicBezTo>
                  <a:cubicBezTo>
                    <a:pt x="1116960" y="1222810"/>
                    <a:pt x="1130882" y="1213897"/>
                    <a:pt x="1144574" y="1204769"/>
                  </a:cubicBezTo>
                  <a:cubicBezTo>
                    <a:pt x="1178243" y="1182323"/>
                    <a:pt x="1204104" y="1166362"/>
                    <a:pt x="1229241" y="1137036"/>
                  </a:cubicBezTo>
                  <a:cubicBezTo>
                    <a:pt x="1238424" y="1126322"/>
                    <a:pt x="1246174" y="1114458"/>
                    <a:pt x="1254641" y="1103169"/>
                  </a:cubicBezTo>
                  <a:cubicBezTo>
                    <a:pt x="1260285" y="1086236"/>
                    <a:pt x="1264945" y="1068942"/>
                    <a:pt x="1271574" y="1052369"/>
                  </a:cubicBezTo>
                  <a:cubicBezTo>
                    <a:pt x="1281897" y="1026561"/>
                    <a:pt x="1298002" y="1002951"/>
                    <a:pt x="1305441" y="976169"/>
                  </a:cubicBezTo>
                  <a:cubicBezTo>
                    <a:pt x="1312281" y="951545"/>
                    <a:pt x="1310293" y="925268"/>
                    <a:pt x="1313907" y="899969"/>
                  </a:cubicBezTo>
                  <a:cubicBezTo>
                    <a:pt x="1315942" y="885723"/>
                    <a:pt x="1320339" y="871882"/>
                    <a:pt x="1322374" y="857636"/>
                  </a:cubicBezTo>
                  <a:cubicBezTo>
                    <a:pt x="1326205" y="830821"/>
                    <a:pt x="1334036" y="742691"/>
                    <a:pt x="1339307" y="713702"/>
                  </a:cubicBezTo>
                  <a:cubicBezTo>
                    <a:pt x="1340903" y="704921"/>
                    <a:pt x="1345838" y="697014"/>
                    <a:pt x="1347774" y="688302"/>
                  </a:cubicBezTo>
                  <a:cubicBezTo>
                    <a:pt x="1351498" y="671544"/>
                    <a:pt x="1352517" y="654260"/>
                    <a:pt x="1356241" y="637502"/>
                  </a:cubicBezTo>
                  <a:cubicBezTo>
                    <a:pt x="1358177" y="628790"/>
                    <a:pt x="1362771" y="620814"/>
                    <a:pt x="1364707" y="612102"/>
                  </a:cubicBezTo>
                  <a:cubicBezTo>
                    <a:pt x="1368431" y="595344"/>
                    <a:pt x="1370352" y="578235"/>
                    <a:pt x="1373174" y="561302"/>
                  </a:cubicBezTo>
                  <a:cubicBezTo>
                    <a:pt x="1364707" y="507680"/>
                    <a:pt x="1359805" y="453372"/>
                    <a:pt x="1347774" y="400436"/>
                  </a:cubicBezTo>
                  <a:cubicBezTo>
                    <a:pt x="1345519" y="390513"/>
                    <a:pt x="1335392" y="384137"/>
                    <a:pt x="1330841" y="375036"/>
                  </a:cubicBezTo>
                  <a:cubicBezTo>
                    <a:pt x="1326850" y="367054"/>
                    <a:pt x="1326365" y="357618"/>
                    <a:pt x="1322374" y="349636"/>
                  </a:cubicBezTo>
                  <a:cubicBezTo>
                    <a:pt x="1317823" y="340535"/>
                    <a:pt x="1310490" y="333071"/>
                    <a:pt x="1305441" y="324236"/>
                  </a:cubicBezTo>
                  <a:cubicBezTo>
                    <a:pt x="1299179" y="313277"/>
                    <a:pt x="1294769" y="301328"/>
                    <a:pt x="1288507" y="290369"/>
                  </a:cubicBezTo>
                  <a:cubicBezTo>
                    <a:pt x="1275604" y="267789"/>
                    <a:pt x="1242873" y="226949"/>
                    <a:pt x="1229241" y="214169"/>
                  </a:cubicBezTo>
                  <a:cubicBezTo>
                    <a:pt x="1199978" y="186735"/>
                    <a:pt x="1164470" y="166333"/>
                    <a:pt x="1136107" y="137969"/>
                  </a:cubicBezTo>
                  <a:cubicBezTo>
                    <a:pt x="1124818" y="126680"/>
                    <a:pt x="1115525" y="112958"/>
                    <a:pt x="1102241" y="104102"/>
                  </a:cubicBezTo>
                  <a:cubicBezTo>
                    <a:pt x="1081238" y="90100"/>
                    <a:pt x="1034507" y="70236"/>
                    <a:pt x="1034507" y="70236"/>
                  </a:cubicBezTo>
                  <a:cubicBezTo>
                    <a:pt x="990936" y="26663"/>
                    <a:pt x="1027279" y="56331"/>
                    <a:pt x="907507" y="36369"/>
                  </a:cubicBezTo>
                  <a:cubicBezTo>
                    <a:pt x="797914" y="18103"/>
                    <a:pt x="957752" y="34514"/>
                    <a:pt x="746641" y="19436"/>
                  </a:cubicBezTo>
                  <a:cubicBezTo>
                    <a:pt x="735352" y="16614"/>
                    <a:pt x="724223" y="13051"/>
                    <a:pt x="712774" y="10969"/>
                  </a:cubicBezTo>
                  <a:cubicBezTo>
                    <a:pt x="579034" y="-13348"/>
                    <a:pt x="539526" y="8835"/>
                    <a:pt x="348707" y="19436"/>
                  </a:cubicBezTo>
                  <a:cubicBezTo>
                    <a:pt x="222628" y="82476"/>
                    <a:pt x="387643" y="-3818"/>
                    <a:pt x="230174" y="95636"/>
                  </a:cubicBezTo>
                  <a:cubicBezTo>
                    <a:pt x="200276" y="114519"/>
                    <a:pt x="166730" y="127225"/>
                    <a:pt x="137041" y="146436"/>
                  </a:cubicBezTo>
                  <a:cubicBezTo>
                    <a:pt x="118535" y="158410"/>
                    <a:pt x="103640" y="175236"/>
                    <a:pt x="86241" y="188769"/>
                  </a:cubicBezTo>
                  <a:cubicBezTo>
                    <a:pt x="78209" y="195016"/>
                    <a:pt x="69308" y="200058"/>
                    <a:pt x="60841" y="205702"/>
                  </a:cubicBezTo>
                  <a:cubicBezTo>
                    <a:pt x="58019" y="216991"/>
                    <a:pt x="52374" y="227933"/>
                    <a:pt x="52374" y="239569"/>
                  </a:cubicBezTo>
                  <a:cubicBezTo>
                    <a:pt x="52374" y="341208"/>
                    <a:pt x="60841" y="442730"/>
                    <a:pt x="60841" y="544369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4613F89-7CE1-B329-804C-6CF66CF0BC5A}"/>
                </a:ext>
              </a:extLst>
            </p:cNvPr>
            <p:cNvSpPr/>
            <p:nvPr/>
          </p:nvSpPr>
          <p:spPr bwMode="auto">
            <a:xfrm>
              <a:off x="3954696" y="2667000"/>
              <a:ext cx="1407618" cy="1052829"/>
            </a:xfrm>
            <a:custGeom>
              <a:avLst/>
              <a:gdLst>
                <a:gd name="connsiteX0" fmla="*/ 755684 w 1407618"/>
                <a:gd name="connsiteY0" fmla="*/ 880533 h 1052829"/>
                <a:gd name="connsiteX1" fmla="*/ 874218 w 1407618"/>
                <a:gd name="connsiteY1" fmla="*/ 863600 h 1052829"/>
                <a:gd name="connsiteX2" fmla="*/ 1128218 w 1407618"/>
                <a:gd name="connsiteY2" fmla="*/ 787400 h 1052829"/>
                <a:gd name="connsiteX3" fmla="*/ 1162084 w 1407618"/>
                <a:gd name="connsiteY3" fmla="*/ 778933 h 1052829"/>
                <a:gd name="connsiteX4" fmla="*/ 1204418 w 1407618"/>
                <a:gd name="connsiteY4" fmla="*/ 753533 h 1052829"/>
                <a:gd name="connsiteX5" fmla="*/ 1272151 w 1407618"/>
                <a:gd name="connsiteY5" fmla="*/ 702733 h 1052829"/>
                <a:gd name="connsiteX6" fmla="*/ 1306018 w 1407618"/>
                <a:gd name="connsiteY6" fmla="*/ 668867 h 1052829"/>
                <a:gd name="connsiteX7" fmla="*/ 1331418 w 1407618"/>
                <a:gd name="connsiteY7" fmla="*/ 651933 h 1052829"/>
                <a:gd name="connsiteX8" fmla="*/ 1348351 w 1407618"/>
                <a:gd name="connsiteY8" fmla="*/ 626533 h 1052829"/>
                <a:gd name="connsiteX9" fmla="*/ 1382218 w 1407618"/>
                <a:gd name="connsiteY9" fmla="*/ 558800 h 1052829"/>
                <a:gd name="connsiteX10" fmla="*/ 1407618 w 1407618"/>
                <a:gd name="connsiteY10" fmla="*/ 491067 h 1052829"/>
                <a:gd name="connsiteX11" fmla="*/ 1399151 w 1407618"/>
                <a:gd name="connsiteY11" fmla="*/ 338667 h 1052829"/>
                <a:gd name="connsiteX12" fmla="*/ 1382218 w 1407618"/>
                <a:gd name="connsiteY12" fmla="*/ 304800 h 1052829"/>
                <a:gd name="connsiteX13" fmla="*/ 1339884 w 1407618"/>
                <a:gd name="connsiteY13" fmla="*/ 254000 h 1052829"/>
                <a:gd name="connsiteX14" fmla="*/ 1255218 w 1407618"/>
                <a:gd name="connsiteY14" fmla="*/ 160867 h 1052829"/>
                <a:gd name="connsiteX15" fmla="*/ 1221351 w 1407618"/>
                <a:gd name="connsiteY15" fmla="*/ 143933 h 1052829"/>
                <a:gd name="connsiteX16" fmla="*/ 1162084 w 1407618"/>
                <a:gd name="connsiteY16" fmla="*/ 101600 h 1052829"/>
                <a:gd name="connsiteX17" fmla="*/ 1052018 w 1407618"/>
                <a:gd name="connsiteY17" fmla="*/ 59267 h 1052829"/>
                <a:gd name="connsiteX18" fmla="*/ 1009684 w 1407618"/>
                <a:gd name="connsiteY18" fmla="*/ 42333 h 1052829"/>
                <a:gd name="connsiteX19" fmla="*/ 941951 w 1407618"/>
                <a:gd name="connsiteY19" fmla="*/ 33867 h 1052829"/>
                <a:gd name="connsiteX20" fmla="*/ 857284 w 1407618"/>
                <a:gd name="connsiteY20" fmla="*/ 16933 h 1052829"/>
                <a:gd name="connsiteX21" fmla="*/ 772618 w 1407618"/>
                <a:gd name="connsiteY21" fmla="*/ 0 h 1052829"/>
                <a:gd name="connsiteX22" fmla="*/ 476284 w 1407618"/>
                <a:gd name="connsiteY22" fmla="*/ 16933 h 1052829"/>
                <a:gd name="connsiteX23" fmla="*/ 408551 w 1407618"/>
                <a:gd name="connsiteY23" fmla="*/ 42333 h 1052829"/>
                <a:gd name="connsiteX24" fmla="*/ 315418 w 1407618"/>
                <a:gd name="connsiteY24" fmla="*/ 110067 h 1052829"/>
                <a:gd name="connsiteX25" fmla="*/ 290018 w 1407618"/>
                <a:gd name="connsiteY25" fmla="*/ 127000 h 1052829"/>
                <a:gd name="connsiteX26" fmla="*/ 230751 w 1407618"/>
                <a:gd name="connsiteY26" fmla="*/ 203200 h 1052829"/>
                <a:gd name="connsiteX27" fmla="*/ 196884 w 1407618"/>
                <a:gd name="connsiteY27" fmla="*/ 245533 h 1052829"/>
                <a:gd name="connsiteX28" fmla="*/ 146084 w 1407618"/>
                <a:gd name="connsiteY28" fmla="*/ 296333 h 1052829"/>
                <a:gd name="connsiteX29" fmla="*/ 112218 w 1407618"/>
                <a:gd name="connsiteY29" fmla="*/ 338667 h 1052829"/>
                <a:gd name="connsiteX30" fmla="*/ 86818 w 1407618"/>
                <a:gd name="connsiteY30" fmla="*/ 355600 h 1052829"/>
                <a:gd name="connsiteX31" fmla="*/ 52951 w 1407618"/>
                <a:gd name="connsiteY31" fmla="*/ 414867 h 1052829"/>
                <a:gd name="connsiteX32" fmla="*/ 36018 w 1407618"/>
                <a:gd name="connsiteY32" fmla="*/ 440267 h 1052829"/>
                <a:gd name="connsiteX33" fmla="*/ 10618 w 1407618"/>
                <a:gd name="connsiteY33" fmla="*/ 482600 h 1052829"/>
                <a:gd name="connsiteX34" fmla="*/ 19084 w 1407618"/>
                <a:gd name="connsiteY34" fmla="*/ 778933 h 1052829"/>
                <a:gd name="connsiteX35" fmla="*/ 44484 w 1407618"/>
                <a:gd name="connsiteY35" fmla="*/ 812800 h 1052829"/>
                <a:gd name="connsiteX36" fmla="*/ 69884 w 1407618"/>
                <a:gd name="connsiteY36" fmla="*/ 872067 h 1052829"/>
                <a:gd name="connsiteX37" fmla="*/ 163018 w 1407618"/>
                <a:gd name="connsiteY37" fmla="*/ 965200 h 1052829"/>
                <a:gd name="connsiteX38" fmla="*/ 205351 w 1407618"/>
                <a:gd name="connsiteY38" fmla="*/ 990600 h 1052829"/>
                <a:gd name="connsiteX39" fmla="*/ 230751 w 1407618"/>
                <a:gd name="connsiteY39" fmla="*/ 1007533 h 1052829"/>
                <a:gd name="connsiteX40" fmla="*/ 264618 w 1407618"/>
                <a:gd name="connsiteY40" fmla="*/ 1016000 h 1052829"/>
                <a:gd name="connsiteX41" fmla="*/ 467818 w 1407618"/>
                <a:gd name="connsiteY41" fmla="*/ 1041400 h 1052829"/>
                <a:gd name="connsiteX42" fmla="*/ 671018 w 1407618"/>
                <a:gd name="connsiteY42" fmla="*/ 1041400 h 1052829"/>
                <a:gd name="connsiteX43" fmla="*/ 713351 w 1407618"/>
                <a:gd name="connsiteY43" fmla="*/ 1016000 h 1052829"/>
                <a:gd name="connsiteX44" fmla="*/ 747218 w 1407618"/>
                <a:gd name="connsiteY44" fmla="*/ 999067 h 1052829"/>
                <a:gd name="connsiteX45" fmla="*/ 798018 w 1407618"/>
                <a:gd name="connsiteY45" fmla="*/ 956733 h 1052829"/>
                <a:gd name="connsiteX46" fmla="*/ 840351 w 1407618"/>
                <a:gd name="connsiteY46" fmla="*/ 905933 h 1052829"/>
                <a:gd name="connsiteX47" fmla="*/ 848818 w 1407618"/>
                <a:gd name="connsiteY47" fmla="*/ 863600 h 105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7618" h="1052829">
                  <a:moveTo>
                    <a:pt x="755684" y="880533"/>
                  </a:moveTo>
                  <a:cubicBezTo>
                    <a:pt x="795195" y="874889"/>
                    <a:pt x="835497" y="873280"/>
                    <a:pt x="874218" y="863600"/>
                  </a:cubicBezTo>
                  <a:cubicBezTo>
                    <a:pt x="959973" y="842161"/>
                    <a:pt x="1043415" y="812342"/>
                    <a:pt x="1128218" y="787400"/>
                  </a:cubicBezTo>
                  <a:cubicBezTo>
                    <a:pt x="1139381" y="784117"/>
                    <a:pt x="1150795" y="781755"/>
                    <a:pt x="1162084" y="778933"/>
                  </a:cubicBezTo>
                  <a:cubicBezTo>
                    <a:pt x="1176195" y="770466"/>
                    <a:pt x="1191568" y="763813"/>
                    <a:pt x="1204418" y="753533"/>
                  </a:cubicBezTo>
                  <a:cubicBezTo>
                    <a:pt x="1273911" y="697939"/>
                    <a:pt x="1218495" y="720619"/>
                    <a:pt x="1272151" y="702733"/>
                  </a:cubicBezTo>
                  <a:cubicBezTo>
                    <a:pt x="1283440" y="691444"/>
                    <a:pt x="1293897" y="679257"/>
                    <a:pt x="1306018" y="668867"/>
                  </a:cubicBezTo>
                  <a:cubicBezTo>
                    <a:pt x="1313744" y="662245"/>
                    <a:pt x="1324223" y="659128"/>
                    <a:pt x="1331418" y="651933"/>
                  </a:cubicBezTo>
                  <a:cubicBezTo>
                    <a:pt x="1338613" y="644738"/>
                    <a:pt x="1343478" y="635466"/>
                    <a:pt x="1348351" y="626533"/>
                  </a:cubicBezTo>
                  <a:cubicBezTo>
                    <a:pt x="1360439" y="604373"/>
                    <a:pt x="1372843" y="582237"/>
                    <a:pt x="1382218" y="558800"/>
                  </a:cubicBezTo>
                  <a:cubicBezTo>
                    <a:pt x="1402466" y="508181"/>
                    <a:pt x="1394345" y="530885"/>
                    <a:pt x="1407618" y="491067"/>
                  </a:cubicBezTo>
                  <a:cubicBezTo>
                    <a:pt x="1404796" y="440267"/>
                    <a:pt x="1406025" y="389079"/>
                    <a:pt x="1399151" y="338667"/>
                  </a:cubicBezTo>
                  <a:cubicBezTo>
                    <a:pt x="1397446" y="326161"/>
                    <a:pt x="1388480" y="315758"/>
                    <a:pt x="1382218" y="304800"/>
                  </a:cubicBezTo>
                  <a:cubicBezTo>
                    <a:pt x="1361834" y="269128"/>
                    <a:pt x="1368724" y="286960"/>
                    <a:pt x="1339884" y="254000"/>
                  </a:cubicBezTo>
                  <a:cubicBezTo>
                    <a:pt x="1320234" y="231543"/>
                    <a:pt x="1280132" y="173324"/>
                    <a:pt x="1255218" y="160867"/>
                  </a:cubicBezTo>
                  <a:lnTo>
                    <a:pt x="1221351" y="143933"/>
                  </a:lnTo>
                  <a:cubicBezTo>
                    <a:pt x="1194179" y="103174"/>
                    <a:pt x="1216568" y="126365"/>
                    <a:pt x="1162084" y="101600"/>
                  </a:cubicBezTo>
                  <a:cubicBezTo>
                    <a:pt x="1038910" y="45613"/>
                    <a:pt x="1188087" y="104624"/>
                    <a:pt x="1052018" y="59267"/>
                  </a:cubicBezTo>
                  <a:cubicBezTo>
                    <a:pt x="1037600" y="54461"/>
                    <a:pt x="1024493" y="45750"/>
                    <a:pt x="1009684" y="42333"/>
                  </a:cubicBezTo>
                  <a:cubicBezTo>
                    <a:pt x="987513" y="37217"/>
                    <a:pt x="964529" y="36689"/>
                    <a:pt x="941951" y="33867"/>
                  </a:cubicBezTo>
                  <a:cubicBezTo>
                    <a:pt x="895756" y="18468"/>
                    <a:pt x="929552" y="28051"/>
                    <a:pt x="857284" y="16933"/>
                  </a:cubicBezTo>
                  <a:cubicBezTo>
                    <a:pt x="803302" y="8628"/>
                    <a:pt x="817515" y="11225"/>
                    <a:pt x="772618" y="0"/>
                  </a:cubicBezTo>
                  <a:cubicBezTo>
                    <a:pt x="673840" y="5644"/>
                    <a:pt x="574561" y="5506"/>
                    <a:pt x="476284" y="16933"/>
                  </a:cubicBezTo>
                  <a:cubicBezTo>
                    <a:pt x="452332" y="19718"/>
                    <a:pt x="430118" y="31549"/>
                    <a:pt x="408551" y="42333"/>
                  </a:cubicBezTo>
                  <a:cubicBezTo>
                    <a:pt x="373489" y="59864"/>
                    <a:pt x="346317" y="86893"/>
                    <a:pt x="315418" y="110067"/>
                  </a:cubicBezTo>
                  <a:cubicBezTo>
                    <a:pt x="307278" y="116172"/>
                    <a:pt x="298485" y="121356"/>
                    <a:pt x="290018" y="127000"/>
                  </a:cubicBezTo>
                  <a:lnTo>
                    <a:pt x="230751" y="203200"/>
                  </a:lnTo>
                  <a:cubicBezTo>
                    <a:pt x="219586" y="217410"/>
                    <a:pt x="209662" y="232755"/>
                    <a:pt x="196884" y="245533"/>
                  </a:cubicBezTo>
                  <a:cubicBezTo>
                    <a:pt x="179951" y="262466"/>
                    <a:pt x="159367" y="276407"/>
                    <a:pt x="146084" y="296333"/>
                  </a:cubicBezTo>
                  <a:cubicBezTo>
                    <a:pt x="133513" y="315190"/>
                    <a:pt x="129451" y="324880"/>
                    <a:pt x="112218" y="338667"/>
                  </a:cubicBezTo>
                  <a:cubicBezTo>
                    <a:pt x="104272" y="345024"/>
                    <a:pt x="95285" y="349956"/>
                    <a:pt x="86818" y="355600"/>
                  </a:cubicBezTo>
                  <a:cubicBezTo>
                    <a:pt x="45568" y="417473"/>
                    <a:pt x="95911" y="339686"/>
                    <a:pt x="52951" y="414867"/>
                  </a:cubicBezTo>
                  <a:cubicBezTo>
                    <a:pt x="47903" y="423702"/>
                    <a:pt x="41411" y="431638"/>
                    <a:pt x="36018" y="440267"/>
                  </a:cubicBezTo>
                  <a:cubicBezTo>
                    <a:pt x="27296" y="454222"/>
                    <a:pt x="19085" y="468489"/>
                    <a:pt x="10618" y="482600"/>
                  </a:cubicBezTo>
                  <a:cubicBezTo>
                    <a:pt x="-1630" y="605079"/>
                    <a:pt x="-8251" y="620391"/>
                    <a:pt x="19084" y="778933"/>
                  </a:cubicBezTo>
                  <a:cubicBezTo>
                    <a:pt x="21482" y="792839"/>
                    <a:pt x="37727" y="800412"/>
                    <a:pt x="44484" y="812800"/>
                  </a:cubicBezTo>
                  <a:cubicBezTo>
                    <a:pt x="54776" y="831669"/>
                    <a:pt x="58261" y="853987"/>
                    <a:pt x="69884" y="872067"/>
                  </a:cubicBezTo>
                  <a:cubicBezTo>
                    <a:pt x="93464" y="908747"/>
                    <a:pt x="127439" y="940295"/>
                    <a:pt x="163018" y="965200"/>
                  </a:cubicBezTo>
                  <a:cubicBezTo>
                    <a:pt x="176499" y="974637"/>
                    <a:pt x="191396" y="981878"/>
                    <a:pt x="205351" y="990600"/>
                  </a:cubicBezTo>
                  <a:cubicBezTo>
                    <a:pt x="213980" y="995993"/>
                    <a:pt x="221398" y="1003525"/>
                    <a:pt x="230751" y="1007533"/>
                  </a:cubicBezTo>
                  <a:cubicBezTo>
                    <a:pt x="241447" y="1012117"/>
                    <a:pt x="253240" y="1013562"/>
                    <a:pt x="264618" y="1016000"/>
                  </a:cubicBezTo>
                  <a:cubicBezTo>
                    <a:pt x="375773" y="1039819"/>
                    <a:pt x="337579" y="1032097"/>
                    <a:pt x="467818" y="1041400"/>
                  </a:cubicBezTo>
                  <a:cubicBezTo>
                    <a:pt x="548889" y="1052982"/>
                    <a:pt x="569233" y="1059907"/>
                    <a:pt x="671018" y="1041400"/>
                  </a:cubicBezTo>
                  <a:cubicBezTo>
                    <a:pt x="687209" y="1038456"/>
                    <a:pt x="698966" y="1023992"/>
                    <a:pt x="713351" y="1016000"/>
                  </a:cubicBezTo>
                  <a:cubicBezTo>
                    <a:pt x="724384" y="1009871"/>
                    <a:pt x="735929" y="1004711"/>
                    <a:pt x="747218" y="999067"/>
                  </a:cubicBezTo>
                  <a:cubicBezTo>
                    <a:pt x="821424" y="924861"/>
                    <a:pt x="727293" y="1015672"/>
                    <a:pt x="798018" y="956733"/>
                  </a:cubicBezTo>
                  <a:cubicBezTo>
                    <a:pt x="822465" y="936360"/>
                    <a:pt x="823701" y="930909"/>
                    <a:pt x="840351" y="905933"/>
                  </a:cubicBezTo>
                  <a:cubicBezTo>
                    <a:pt x="849503" y="869329"/>
                    <a:pt x="848818" y="883703"/>
                    <a:pt x="848818" y="86360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6FFEA2-B27E-CF5E-C748-95BC6D8731C5}"/>
                </a:ext>
              </a:extLst>
            </p:cNvPr>
            <p:cNvSpPr/>
            <p:nvPr/>
          </p:nvSpPr>
          <p:spPr bwMode="auto">
            <a:xfrm>
              <a:off x="1964267" y="1117600"/>
              <a:ext cx="2252133" cy="2819467"/>
            </a:xfrm>
            <a:custGeom>
              <a:avLst/>
              <a:gdLst>
                <a:gd name="connsiteX0" fmla="*/ 397933 w 2252133"/>
                <a:gd name="connsiteY0" fmla="*/ 508000 h 2819467"/>
                <a:gd name="connsiteX1" fmla="*/ 347133 w 2252133"/>
                <a:gd name="connsiteY1" fmla="*/ 592667 h 2819467"/>
                <a:gd name="connsiteX2" fmla="*/ 321733 w 2252133"/>
                <a:gd name="connsiteY2" fmla="*/ 626533 h 2819467"/>
                <a:gd name="connsiteX3" fmla="*/ 287866 w 2252133"/>
                <a:gd name="connsiteY3" fmla="*/ 694267 h 2819467"/>
                <a:gd name="connsiteX4" fmla="*/ 262466 w 2252133"/>
                <a:gd name="connsiteY4" fmla="*/ 736600 h 2819467"/>
                <a:gd name="connsiteX5" fmla="*/ 254000 w 2252133"/>
                <a:gd name="connsiteY5" fmla="*/ 762000 h 2819467"/>
                <a:gd name="connsiteX6" fmla="*/ 245533 w 2252133"/>
                <a:gd name="connsiteY6" fmla="*/ 838200 h 2819467"/>
                <a:gd name="connsiteX7" fmla="*/ 228600 w 2252133"/>
                <a:gd name="connsiteY7" fmla="*/ 863600 h 2819467"/>
                <a:gd name="connsiteX8" fmla="*/ 220133 w 2252133"/>
                <a:gd name="connsiteY8" fmla="*/ 914400 h 2819467"/>
                <a:gd name="connsiteX9" fmla="*/ 203200 w 2252133"/>
                <a:gd name="connsiteY9" fmla="*/ 956733 h 2819467"/>
                <a:gd name="connsiteX10" fmla="*/ 194733 w 2252133"/>
                <a:gd name="connsiteY10" fmla="*/ 999067 h 2819467"/>
                <a:gd name="connsiteX11" fmla="*/ 177800 w 2252133"/>
                <a:gd name="connsiteY11" fmla="*/ 1058333 h 2819467"/>
                <a:gd name="connsiteX12" fmla="*/ 160866 w 2252133"/>
                <a:gd name="connsiteY12" fmla="*/ 1168400 h 2819467"/>
                <a:gd name="connsiteX13" fmla="*/ 152400 w 2252133"/>
                <a:gd name="connsiteY13" fmla="*/ 1219200 h 2819467"/>
                <a:gd name="connsiteX14" fmla="*/ 143933 w 2252133"/>
                <a:gd name="connsiteY14" fmla="*/ 1278467 h 2819467"/>
                <a:gd name="connsiteX15" fmla="*/ 110066 w 2252133"/>
                <a:gd name="connsiteY15" fmla="*/ 1371600 h 2819467"/>
                <a:gd name="connsiteX16" fmla="*/ 101600 w 2252133"/>
                <a:gd name="connsiteY16" fmla="*/ 1405467 h 2819467"/>
                <a:gd name="connsiteX17" fmla="*/ 76200 w 2252133"/>
                <a:gd name="connsiteY17" fmla="*/ 1456267 h 2819467"/>
                <a:gd name="connsiteX18" fmla="*/ 50800 w 2252133"/>
                <a:gd name="connsiteY18" fmla="*/ 1549400 h 2819467"/>
                <a:gd name="connsiteX19" fmla="*/ 42333 w 2252133"/>
                <a:gd name="connsiteY19" fmla="*/ 1583267 h 2819467"/>
                <a:gd name="connsiteX20" fmla="*/ 25400 w 2252133"/>
                <a:gd name="connsiteY20" fmla="*/ 1634067 h 2819467"/>
                <a:gd name="connsiteX21" fmla="*/ 16933 w 2252133"/>
                <a:gd name="connsiteY21" fmla="*/ 1854200 h 2819467"/>
                <a:gd name="connsiteX22" fmla="*/ 0 w 2252133"/>
                <a:gd name="connsiteY22" fmla="*/ 1921933 h 2819467"/>
                <a:gd name="connsiteX23" fmla="*/ 8466 w 2252133"/>
                <a:gd name="connsiteY23" fmla="*/ 2040467 h 2819467"/>
                <a:gd name="connsiteX24" fmla="*/ 16933 w 2252133"/>
                <a:gd name="connsiteY24" fmla="*/ 2175933 h 2819467"/>
                <a:gd name="connsiteX25" fmla="*/ 33866 w 2252133"/>
                <a:gd name="connsiteY25" fmla="*/ 2243667 h 2819467"/>
                <a:gd name="connsiteX26" fmla="*/ 50800 w 2252133"/>
                <a:gd name="connsiteY26" fmla="*/ 2311400 h 2819467"/>
                <a:gd name="connsiteX27" fmla="*/ 84666 w 2252133"/>
                <a:gd name="connsiteY27" fmla="*/ 2421467 h 2819467"/>
                <a:gd name="connsiteX28" fmla="*/ 93133 w 2252133"/>
                <a:gd name="connsiteY28" fmla="*/ 2446867 h 2819467"/>
                <a:gd name="connsiteX29" fmla="*/ 135466 w 2252133"/>
                <a:gd name="connsiteY29" fmla="*/ 2531533 h 2819467"/>
                <a:gd name="connsiteX30" fmla="*/ 160866 w 2252133"/>
                <a:gd name="connsiteY30" fmla="*/ 2548467 h 2819467"/>
                <a:gd name="connsiteX31" fmla="*/ 262466 w 2252133"/>
                <a:gd name="connsiteY31" fmla="*/ 2633133 h 2819467"/>
                <a:gd name="connsiteX32" fmla="*/ 296333 w 2252133"/>
                <a:gd name="connsiteY32" fmla="*/ 2650067 h 2819467"/>
                <a:gd name="connsiteX33" fmla="*/ 406400 w 2252133"/>
                <a:gd name="connsiteY33" fmla="*/ 2683933 h 2819467"/>
                <a:gd name="connsiteX34" fmla="*/ 448733 w 2252133"/>
                <a:gd name="connsiteY34" fmla="*/ 2700867 h 2819467"/>
                <a:gd name="connsiteX35" fmla="*/ 567266 w 2252133"/>
                <a:gd name="connsiteY35" fmla="*/ 2751667 h 2819467"/>
                <a:gd name="connsiteX36" fmla="*/ 626533 w 2252133"/>
                <a:gd name="connsiteY36" fmla="*/ 2768600 h 2819467"/>
                <a:gd name="connsiteX37" fmla="*/ 821266 w 2252133"/>
                <a:gd name="connsiteY37" fmla="*/ 2785533 h 2819467"/>
                <a:gd name="connsiteX38" fmla="*/ 922866 w 2252133"/>
                <a:gd name="connsiteY38" fmla="*/ 2802467 h 2819467"/>
                <a:gd name="connsiteX39" fmla="*/ 1041400 w 2252133"/>
                <a:gd name="connsiteY39" fmla="*/ 2810933 h 2819467"/>
                <a:gd name="connsiteX40" fmla="*/ 1083733 w 2252133"/>
                <a:gd name="connsiteY40" fmla="*/ 2819400 h 2819467"/>
                <a:gd name="connsiteX41" fmla="*/ 1371600 w 2252133"/>
                <a:gd name="connsiteY41" fmla="*/ 2785533 h 2819467"/>
                <a:gd name="connsiteX42" fmla="*/ 1397000 w 2252133"/>
                <a:gd name="connsiteY42" fmla="*/ 2760133 h 2819467"/>
                <a:gd name="connsiteX43" fmla="*/ 1464733 w 2252133"/>
                <a:gd name="connsiteY43" fmla="*/ 2717800 h 2819467"/>
                <a:gd name="connsiteX44" fmla="*/ 1481666 w 2252133"/>
                <a:gd name="connsiteY44" fmla="*/ 2692400 h 2819467"/>
                <a:gd name="connsiteX45" fmla="*/ 1532466 w 2252133"/>
                <a:gd name="connsiteY45" fmla="*/ 2616200 h 2819467"/>
                <a:gd name="connsiteX46" fmla="*/ 1557866 w 2252133"/>
                <a:gd name="connsiteY46" fmla="*/ 2548467 h 2819467"/>
                <a:gd name="connsiteX47" fmla="*/ 1583266 w 2252133"/>
                <a:gd name="connsiteY47" fmla="*/ 2514600 h 2819467"/>
                <a:gd name="connsiteX48" fmla="*/ 1591733 w 2252133"/>
                <a:gd name="connsiteY48" fmla="*/ 2489200 h 2819467"/>
                <a:gd name="connsiteX49" fmla="*/ 1608666 w 2252133"/>
                <a:gd name="connsiteY49" fmla="*/ 2446867 h 2819467"/>
                <a:gd name="connsiteX50" fmla="*/ 1625600 w 2252133"/>
                <a:gd name="connsiteY50" fmla="*/ 2345267 h 2819467"/>
                <a:gd name="connsiteX51" fmla="*/ 1642533 w 2252133"/>
                <a:gd name="connsiteY51" fmla="*/ 2260600 h 2819467"/>
                <a:gd name="connsiteX52" fmla="*/ 1651000 w 2252133"/>
                <a:gd name="connsiteY52" fmla="*/ 2184400 h 2819467"/>
                <a:gd name="connsiteX53" fmla="*/ 1659466 w 2252133"/>
                <a:gd name="connsiteY53" fmla="*/ 2159000 h 2819467"/>
                <a:gd name="connsiteX54" fmla="*/ 1667933 w 2252133"/>
                <a:gd name="connsiteY54" fmla="*/ 2125133 h 2819467"/>
                <a:gd name="connsiteX55" fmla="*/ 1676400 w 2252133"/>
                <a:gd name="connsiteY55" fmla="*/ 2065867 h 2819467"/>
                <a:gd name="connsiteX56" fmla="*/ 1693333 w 2252133"/>
                <a:gd name="connsiteY56" fmla="*/ 2032000 h 2819467"/>
                <a:gd name="connsiteX57" fmla="*/ 1727200 w 2252133"/>
                <a:gd name="connsiteY57" fmla="*/ 1921933 h 2819467"/>
                <a:gd name="connsiteX58" fmla="*/ 1752600 w 2252133"/>
                <a:gd name="connsiteY58" fmla="*/ 1811867 h 2819467"/>
                <a:gd name="connsiteX59" fmla="*/ 1769533 w 2252133"/>
                <a:gd name="connsiteY59" fmla="*/ 1752600 h 2819467"/>
                <a:gd name="connsiteX60" fmla="*/ 1794933 w 2252133"/>
                <a:gd name="connsiteY60" fmla="*/ 1701800 h 2819467"/>
                <a:gd name="connsiteX61" fmla="*/ 1803400 w 2252133"/>
                <a:gd name="connsiteY61" fmla="*/ 1659467 h 2819467"/>
                <a:gd name="connsiteX62" fmla="*/ 1871133 w 2252133"/>
                <a:gd name="connsiteY62" fmla="*/ 1532467 h 2819467"/>
                <a:gd name="connsiteX63" fmla="*/ 1905000 w 2252133"/>
                <a:gd name="connsiteY63" fmla="*/ 1464733 h 2819467"/>
                <a:gd name="connsiteX64" fmla="*/ 1930400 w 2252133"/>
                <a:gd name="connsiteY64" fmla="*/ 1380067 h 2819467"/>
                <a:gd name="connsiteX65" fmla="*/ 1938866 w 2252133"/>
                <a:gd name="connsiteY65" fmla="*/ 1346200 h 2819467"/>
                <a:gd name="connsiteX66" fmla="*/ 1955800 w 2252133"/>
                <a:gd name="connsiteY66" fmla="*/ 1295400 h 2819467"/>
                <a:gd name="connsiteX67" fmla="*/ 1964266 w 2252133"/>
                <a:gd name="connsiteY67" fmla="*/ 1270000 h 2819467"/>
                <a:gd name="connsiteX68" fmla="*/ 1998133 w 2252133"/>
                <a:gd name="connsiteY68" fmla="*/ 1202267 h 2819467"/>
                <a:gd name="connsiteX69" fmla="*/ 2023533 w 2252133"/>
                <a:gd name="connsiteY69" fmla="*/ 1134533 h 2819467"/>
                <a:gd name="connsiteX70" fmla="*/ 2057400 w 2252133"/>
                <a:gd name="connsiteY70" fmla="*/ 1066800 h 2819467"/>
                <a:gd name="connsiteX71" fmla="*/ 2065866 w 2252133"/>
                <a:gd name="connsiteY71" fmla="*/ 1032933 h 2819467"/>
                <a:gd name="connsiteX72" fmla="*/ 2091266 w 2252133"/>
                <a:gd name="connsiteY72" fmla="*/ 999067 h 2819467"/>
                <a:gd name="connsiteX73" fmla="*/ 2142066 w 2252133"/>
                <a:gd name="connsiteY73" fmla="*/ 922867 h 2819467"/>
                <a:gd name="connsiteX74" fmla="*/ 2175933 w 2252133"/>
                <a:gd name="connsiteY74" fmla="*/ 855133 h 2819467"/>
                <a:gd name="connsiteX75" fmla="*/ 2209800 w 2252133"/>
                <a:gd name="connsiteY75" fmla="*/ 787400 h 2819467"/>
                <a:gd name="connsiteX76" fmla="*/ 2218266 w 2252133"/>
                <a:gd name="connsiteY76" fmla="*/ 745067 h 2819467"/>
                <a:gd name="connsiteX77" fmla="*/ 2226733 w 2252133"/>
                <a:gd name="connsiteY77" fmla="*/ 719667 h 2819467"/>
                <a:gd name="connsiteX78" fmla="*/ 2235200 w 2252133"/>
                <a:gd name="connsiteY78" fmla="*/ 635000 h 2819467"/>
                <a:gd name="connsiteX79" fmla="*/ 2252133 w 2252133"/>
                <a:gd name="connsiteY79" fmla="*/ 550333 h 2819467"/>
                <a:gd name="connsiteX80" fmla="*/ 2235200 w 2252133"/>
                <a:gd name="connsiteY80" fmla="*/ 304800 h 2819467"/>
                <a:gd name="connsiteX81" fmla="*/ 2226733 w 2252133"/>
                <a:gd name="connsiteY81" fmla="*/ 279400 h 2819467"/>
                <a:gd name="connsiteX82" fmla="*/ 2167466 w 2252133"/>
                <a:gd name="connsiteY82" fmla="*/ 220133 h 2819467"/>
                <a:gd name="connsiteX83" fmla="*/ 2108200 w 2252133"/>
                <a:gd name="connsiteY83" fmla="*/ 160867 h 2819467"/>
                <a:gd name="connsiteX84" fmla="*/ 2082800 w 2252133"/>
                <a:gd name="connsiteY84" fmla="*/ 135467 h 2819467"/>
                <a:gd name="connsiteX85" fmla="*/ 1989666 w 2252133"/>
                <a:gd name="connsiteY85" fmla="*/ 76200 h 2819467"/>
                <a:gd name="connsiteX86" fmla="*/ 1879600 w 2252133"/>
                <a:gd name="connsiteY86" fmla="*/ 42333 h 2819467"/>
                <a:gd name="connsiteX87" fmla="*/ 1752600 w 2252133"/>
                <a:gd name="connsiteY87" fmla="*/ 0 h 2819467"/>
                <a:gd name="connsiteX88" fmla="*/ 1159933 w 2252133"/>
                <a:gd name="connsiteY88" fmla="*/ 8467 h 2819467"/>
                <a:gd name="connsiteX89" fmla="*/ 1016000 w 2252133"/>
                <a:gd name="connsiteY89" fmla="*/ 59267 h 2819467"/>
                <a:gd name="connsiteX90" fmla="*/ 990600 w 2252133"/>
                <a:gd name="connsiteY90" fmla="*/ 67733 h 2819467"/>
                <a:gd name="connsiteX91" fmla="*/ 905933 w 2252133"/>
                <a:gd name="connsiteY91" fmla="*/ 101600 h 2819467"/>
                <a:gd name="connsiteX92" fmla="*/ 829733 w 2252133"/>
                <a:gd name="connsiteY92" fmla="*/ 127000 h 2819467"/>
                <a:gd name="connsiteX93" fmla="*/ 787400 w 2252133"/>
                <a:gd name="connsiteY93" fmla="*/ 135467 h 2819467"/>
                <a:gd name="connsiteX94" fmla="*/ 719666 w 2252133"/>
                <a:gd name="connsiteY94" fmla="*/ 169333 h 2819467"/>
                <a:gd name="connsiteX95" fmla="*/ 651933 w 2252133"/>
                <a:gd name="connsiteY95" fmla="*/ 203200 h 2819467"/>
                <a:gd name="connsiteX96" fmla="*/ 601133 w 2252133"/>
                <a:gd name="connsiteY96" fmla="*/ 237067 h 2819467"/>
                <a:gd name="connsiteX97" fmla="*/ 558800 w 2252133"/>
                <a:gd name="connsiteY97" fmla="*/ 262467 h 2819467"/>
                <a:gd name="connsiteX98" fmla="*/ 516466 w 2252133"/>
                <a:gd name="connsiteY98" fmla="*/ 313267 h 2819467"/>
                <a:gd name="connsiteX99" fmla="*/ 491066 w 2252133"/>
                <a:gd name="connsiteY99" fmla="*/ 330200 h 2819467"/>
                <a:gd name="connsiteX100" fmla="*/ 474133 w 2252133"/>
                <a:gd name="connsiteY100" fmla="*/ 372533 h 2819467"/>
                <a:gd name="connsiteX101" fmla="*/ 448733 w 2252133"/>
                <a:gd name="connsiteY101" fmla="*/ 389467 h 2819467"/>
                <a:gd name="connsiteX102" fmla="*/ 440266 w 2252133"/>
                <a:gd name="connsiteY102" fmla="*/ 414867 h 2819467"/>
                <a:gd name="connsiteX103" fmla="*/ 397933 w 2252133"/>
                <a:gd name="connsiteY103" fmla="*/ 465667 h 2819467"/>
                <a:gd name="connsiteX104" fmla="*/ 364066 w 2252133"/>
                <a:gd name="connsiteY104" fmla="*/ 541867 h 2819467"/>
                <a:gd name="connsiteX105" fmla="*/ 347133 w 2252133"/>
                <a:gd name="connsiteY105" fmla="*/ 584200 h 2819467"/>
                <a:gd name="connsiteX106" fmla="*/ 330200 w 2252133"/>
                <a:gd name="connsiteY106" fmla="*/ 609600 h 28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252133" h="2819467">
                  <a:moveTo>
                    <a:pt x="397933" y="508000"/>
                  </a:moveTo>
                  <a:cubicBezTo>
                    <a:pt x="318790" y="606928"/>
                    <a:pt x="400871" y="495938"/>
                    <a:pt x="347133" y="592667"/>
                  </a:cubicBezTo>
                  <a:cubicBezTo>
                    <a:pt x="340280" y="605002"/>
                    <a:pt x="328586" y="614198"/>
                    <a:pt x="321733" y="626533"/>
                  </a:cubicBezTo>
                  <a:cubicBezTo>
                    <a:pt x="252699" y="750794"/>
                    <a:pt x="345584" y="607694"/>
                    <a:pt x="287866" y="694267"/>
                  </a:cubicBezTo>
                  <a:cubicBezTo>
                    <a:pt x="263883" y="766220"/>
                    <a:pt x="297332" y="678491"/>
                    <a:pt x="262466" y="736600"/>
                  </a:cubicBezTo>
                  <a:cubicBezTo>
                    <a:pt x="257874" y="744253"/>
                    <a:pt x="256822" y="753533"/>
                    <a:pt x="254000" y="762000"/>
                  </a:cubicBezTo>
                  <a:cubicBezTo>
                    <a:pt x="251178" y="787400"/>
                    <a:pt x="251731" y="813407"/>
                    <a:pt x="245533" y="838200"/>
                  </a:cubicBezTo>
                  <a:cubicBezTo>
                    <a:pt x="243065" y="848072"/>
                    <a:pt x="231818" y="853947"/>
                    <a:pt x="228600" y="863600"/>
                  </a:cubicBezTo>
                  <a:cubicBezTo>
                    <a:pt x="223171" y="879886"/>
                    <a:pt x="224650" y="897838"/>
                    <a:pt x="220133" y="914400"/>
                  </a:cubicBezTo>
                  <a:cubicBezTo>
                    <a:pt x="216134" y="929062"/>
                    <a:pt x="207567" y="942176"/>
                    <a:pt x="203200" y="956733"/>
                  </a:cubicBezTo>
                  <a:cubicBezTo>
                    <a:pt x="199065" y="970517"/>
                    <a:pt x="198223" y="985106"/>
                    <a:pt x="194733" y="999067"/>
                  </a:cubicBezTo>
                  <a:cubicBezTo>
                    <a:pt x="166450" y="1112194"/>
                    <a:pt x="209468" y="915822"/>
                    <a:pt x="177800" y="1058333"/>
                  </a:cubicBezTo>
                  <a:cubicBezTo>
                    <a:pt x="164863" y="1116551"/>
                    <a:pt x="171130" y="1096550"/>
                    <a:pt x="160866" y="1168400"/>
                  </a:cubicBezTo>
                  <a:cubicBezTo>
                    <a:pt x="158438" y="1185394"/>
                    <a:pt x="155010" y="1202233"/>
                    <a:pt x="152400" y="1219200"/>
                  </a:cubicBezTo>
                  <a:cubicBezTo>
                    <a:pt x="149366" y="1238924"/>
                    <a:pt x="147503" y="1258833"/>
                    <a:pt x="143933" y="1278467"/>
                  </a:cubicBezTo>
                  <a:cubicBezTo>
                    <a:pt x="135255" y="1326192"/>
                    <a:pt x="130809" y="1314555"/>
                    <a:pt x="110066" y="1371600"/>
                  </a:cubicBezTo>
                  <a:cubicBezTo>
                    <a:pt x="106089" y="1382536"/>
                    <a:pt x="105922" y="1394663"/>
                    <a:pt x="101600" y="1405467"/>
                  </a:cubicBezTo>
                  <a:cubicBezTo>
                    <a:pt x="94569" y="1423045"/>
                    <a:pt x="83482" y="1438791"/>
                    <a:pt x="76200" y="1456267"/>
                  </a:cubicBezTo>
                  <a:cubicBezTo>
                    <a:pt x="57317" y="1501586"/>
                    <a:pt x="60669" y="1504990"/>
                    <a:pt x="50800" y="1549400"/>
                  </a:cubicBezTo>
                  <a:cubicBezTo>
                    <a:pt x="48276" y="1560759"/>
                    <a:pt x="45677" y="1572121"/>
                    <a:pt x="42333" y="1583267"/>
                  </a:cubicBezTo>
                  <a:cubicBezTo>
                    <a:pt x="37204" y="1600364"/>
                    <a:pt x="25400" y="1634067"/>
                    <a:pt x="25400" y="1634067"/>
                  </a:cubicBezTo>
                  <a:cubicBezTo>
                    <a:pt x="22578" y="1707445"/>
                    <a:pt x="23387" y="1781052"/>
                    <a:pt x="16933" y="1854200"/>
                  </a:cubicBezTo>
                  <a:cubicBezTo>
                    <a:pt x="14887" y="1877382"/>
                    <a:pt x="0" y="1921933"/>
                    <a:pt x="0" y="1921933"/>
                  </a:cubicBezTo>
                  <a:cubicBezTo>
                    <a:pt x="2822" y="1961444"/>
                    <a:pt x="5831" y="2000943"/>
                    <a:pt x="8466" y="2040467"/>
                  </a:cubicBezTo>
                  <a:cubicBezTo>
                    <a:pt x="11475" y="2085610"/>
                    <a:pt x="11321" y="2131039"/>
                    <a:pt x="16933" y="2175933"/>
                  </a:cubicBezTo>
                  <a:cubicBezTo>
                    <a:pt x="19820" y="2199026"/>
                    <a:pt x="29302" y="2220846"/>
                    <a:pt x="33866" y="2243667"/>
                  </a:cubicBezTo>
                  <a:cubicBezTo>
                    <a:pt x="54582" y="2347242"/>
                    <a:pt x="31271" y="2239794"/>
                    <a:pt x="50800" y="2311400"/>
                  </a:cubicBezTo>
                  <a:cubicBezTo>
                    <a:pt x="84819" y="2436136"/>
                    <a:pt x="50339" y="2329928"/>
                    <a:pt x="84666" y="2421467"/>
                  </a:cubicBezTo>
                  <a:cubicBezTo>
                    <a:pt x="87800" y="2429823"/>
                    <a:pt x="89393" y="2438764"/>
                    <a:pt x="93133" y="2446867"/>
                  </a:cubicBezTo>
                  <a:cubicBezTo>
                    <a:pt x="106356" y="2475516"/>
                    <a:pt x="109213" y="2514030"/>
                    <a:pt x="135466" y="2531533"/>
                  </a:cubicBezTo>
                  <a:cubicBezTo>
                    <a:pt x="143933" y="2537178"/>
                    <a:pt x="153140" y="2541845"/>
                    <a:pt x="160866" y="2548467"/>
                  </a:cubicBezTo>
                  <a:cubicBezTo>
                    <a:pt x="204338" y="2585728"/>
                    <a:pt x="200261" y="2602029"/>
                    <a:pt x="262466" y="2633133"/>
                  </a:cubicBezTo>
                  <a:cubicBezTo>
                    <a:pt x="273755" y="2638778"/>
                    <a:pt x="284614" y="2645379"/>
                    <a:pt x="296333" y="2650067"/>
                  </a:cubicBezTo>
                  <a:cubicBezTo>
                    <a:pt x="343760" y="2669038"/>
                    <a:pt x="356290" y="2667229"/>
                    <a:pt x="406400" y="2683933"/>
                  </a:cubicBezTo>
                  <a:cubicBezTo>
                    <a:pt x="420818" y="2688739"/>
                    <a:pt x="434845" y="2694694"/>
                    <a:pt x="448733" y="2700867"/>
                  </a:cubicBezTo>
                  <a:cubicBezTo>
                    <a:pt x="502330" y="2724688"/>
                    <a:pt x="488841" y="2729260"/>
                    <a:pt x="567266" y="2751667"/>
                  </a:cubicBezTo>
                  <a:cubicBezTo>
                    <a:pt x="587022" y="2757311"/>
                    <a:pt x="606167" y="2765885"/>
                    <a:pt x="626533" y="2768600"/>
                  </a:cubicBezTo>
                  <a:cubicBezTo>
                    <a:pt x="691117" y="2777211"/>
                    <a:pt x="821266" y="2785533"/>
                    <a:pt x="821266" y="2785533"/>
                  </a:cubicBezTo>
                  <a:cubicBezTo>
                    <a:pt x="867998" y="2801111"/>
                    <a:pt x="846138" y="2795795"/>
                    <a:pt x="922866" y="2802467"/>
                  </a:cubicBezTo>
                  <a:cubicBezTo>
                    <a:pt x="962329" y="2805898"/>
                    <a:pt x="1001889" y="2808111"/>
                    <a:pt x="1041400" y="2810933"/>
                  </a:cubicBezTo>
                  <a:cubicBezTo>
                    <a:pt x="1055511" y="2813755"/>
                    <a:pt x="1069365" y="2820198"/>
                    <a:pt x="1083733" y="2819400"/>
                  </a:cubicBezTo>
                  <a:cubicBezTo>
                    <a:pt x="1314819" y="2806562"/>
                    <a:pt x="1266901" y="2820434"/>
                    <a:pt x="1371600" y="2785533"/>
                  </a:cubicBezTo>
                  <a:cubicBezTo>
                    <a:pt x="1380067" y="2777066"/>
                    <a:pt x="1387316" y="2767176"/>
                    <a:pt x="1397000" y="2760133"/>
                  </a:cubicBezTo>
                  <a:cubicBezTo>
                    <a:pt x="1418532" y="2744473"/>
                    <a:pt x="1464733" y="2717800"/>
                    <a:pt x="1464733" y="2717800"/>
                  </a:cubicBezTo>
                  <a:cubicBezTo>
                    <a:pt x="1470377" y="2709333"/>
                    <a:pt x="1475752" y="2700680"/>
                    <a:pt x="1481666" y="2692400"/>
                  </a:cubicBezTo>
                  <a:cubicBezTo>
                    <a:pt x="1505300" y="2659312"/>
                    <a:pt x="1513380" y="2654372"/>
                    <a:pt x="1532466" y="2616200"/>
                  </a:cubicBezTo>
                  <a:cubicBezTo>
                    <a:pt x="1570489" y="2540155"/>
                    <a:pt x="1495471" y="2660778"/>
                    <a:pt x="1557866" y="2548467"/>
                  </a:cubicBezTo>
                  <a:cubicBezTo>
                    <a:pt x="1564719" y="2536132"/>
                    <a:pt x="1574799" y="2525889"/>
                    <a:pt x="1583266" y="2514600"/>
                  </a:cubicBezTo>
                  <a:cubicBezTo>
                    <a:pt x="1586088" y="2506133"/>
                    <a:pt x="1588599" y="2497556"/>
                    <a:pt x="1591733" y="2489200"/>
                  </a:cubicBezTo>
                  <a:cubicBezTo>
                    <a:pt x="1597069" y="2474970"/>
                    <a:pt x="1604299" y="2461424"/>
                    <a:pt x="1608666" y="2446867"/>
                  </a:cubicBezTo>
                  <a:cubicBezTo>
                    <a:pt x="1615726" y="2423334"/>
                    <a:pt x="1622476" y="2365572"/>
                    <a:pt x="1625600" y="2345267"/>
                  </a:cubicBezTo>
                  <a:cubicBezTo>
                    <a:pt x="1633905" y="2291285"/>
                    <a:pt x="1631308" y="2305498"/>
                    <a:pt x="1642533" y="2260600"/>
                  </a:cubicBezTo>
                  <a:cubicBezTo>
                    <a:pt x="1645355" y="2235200"/>
                    <a:pt x="1646799" y="2209609"/>
                    <a:pt x="1651000" y="2184400"/>
                  </a:cubicBezTo>
                  <a:cubicBezTo>
                    <a:pt x="1652467" y="2175597"/>
                    <a:pt x="1657014" y="2167581"/>
                    <a:pt x="1659466" y="2159000"/>
                  </a:cubicBezTo>
                  <a:cubicBezTo>
                    <a:pt x="1662663" y="2147811"/>
                    <a:pt x="1665851" y="2136582"/>
                    <a:pt x="1667933" y="2125133"/>
                  </a:cubicBezTo>
                  <a:cubicBezTo>
                    <a:pt x="1671503" y="2105499"/>
                    <a:pt x="1671149" y="2085120"/>
                    <a:pt x="1676400" y="2065867"/>
                  </a:cubicBezTo>
                  <a:cubicBezTo>
                    <a:pt x="1679721" y="2053690"/>
                    <a:pt x="1689342" y="2043974"/>
                    <a:pt x="1693333" y="2032000"/>
                  </a:cubicBezTo>
                  <a:cubicBezTo>
                    <a:pt x="1755181" y="1846454"/>
                    <a:pt x="1674698" y="2053185"/>
                    <a:pt x="1727200" y="1921933"/>
                  </a:cubicBezTo>
                  <a:cubicBezTo>
                    <a:pt x="1739923" y="1832865"/>
                    <a:pt x="1727805" y="1892450"/>
                    <a:pt x="1752600" y="1811867"/>
                  </a:cubicBezTo>
                  <a:cubicBezTo>
                    <a:pt x="1758642" y="1792229"/>
                    <a:pt x="1762157" y="1771777"/>
                    <a:pt x="1769533" y="1752600"/>
                  </a:cubicBezTo>
                  <a:cubicBezTo>
                    <a:pt x="1776329" y="1734930"/>
                    <a:pt x="1786466" y="1718733"/>
                    <a:pt x="1794933" y="1701800"/>
                  </a:cubicBezTo>
                  <a:cubicBezTo>
                    <a:pt x="1797755" y="1687689"/>
                    <a:pt x="1798055" y="1672828"/>
                    <a:pt x="1803400" y="1659467"/>
                  </a:cubicBezTo>
                  <a:cubicBezTo>
                    <a:pt x="1833608" y="1583948"/>
                    <a:pt x="1843348" y="1643602"/>
                    <a:pt x="1871133" y="1532467"/>
                  </a:cubicBezTo>
                  <a:cubicBezTo>
                    <a:pt x="1883023" y="1484910"/>
                    <a:pt x="1872618" y="1507909"/>
                    <a:pt x="1905000" y="1464733"/>
                  </a:cubicBezTo>
                  <a:cubicBezTo>
                    <a:pt x="1922236" y="1361309"/>
                    <a:pt x="1900866" y="1458824"/>
                    <a:pt x="1930400" y="1380067"/>
                  </a:cubicBezTo>
                  <a:cubicBezTo>
                    <a:pt x="1934486" y="1369172"/>
                    <a:pt x="1935522" y="1357346"/>
                    <a:pt x="1938866" y="1346200"/>
                  </a:cubicBezTo>
                  <a:cubicBezTo>
                    <a:pt x="1943995" y="1329103"/>
                    <a:pt x="1950156" y="1312333"/>
                    <a:pt x="1955800" y="1295400"/>
                  </a:cubicBezTo>
                  <a:cubicBezTo>
                    <a:pt x="1958622" y="1286933"/>
                    <a:pt x="1959315" y="1277426"/>
                    <a:pt x="1964266" y="1270000"/>
                  </a:cubicBezTo>
                  <a:cubicBezTo>
                    <a:pt x="1987650" y="1234925"/>
                    <a:pt x="1980379" y="1249611"/>
                    <a:pt x="1998133" y="1202267"/>
                  </a:cubicBezTo>
                  <a:cubicBezTo>
                    <a:pt x="2012324" y="1164424"/>
                    <a:pt x="2001723" y="1181789"/>
                    <a:pt x="2023533" y="1134533"/>
                  </a:cubicBezTo>
                  <a:cubicBezTo>
                    <a:pt x="2034111" y="1111614"/>
                    <a:pt x="2057400" y="1066800"/>
                    <a:pt x="2057400" y="1066800"/>
                  </a:cubicBezTo>
                  <a:cubicBezTo>
                    <a:pt x="2060222" y="1055511"/>
                    <a:pt x="2060662" y="1043341"/>
                    <a:pt x="2065866" y="1032933"/>
                  </a:cubicBezTo>
                  <a:cubicBezTo>
                    <a:pt x="2072177" y="1020312"/>
                    <a:pt x="2083234" y="1010669"/>
                    <a:pt x="2091266" y="999067"/>
                  </a:cubicBezTo>
                  <a:cubicBezTo>
                    <a:pt x="2108642" y="973968"/>
                    <a:pt x="2128414" y="950171"/>
                    <a:pt x="2142066" y="922867"/>
                  </a:cubicBezTo>
                  <a:cubicBezTo>
                    <a:pt x="2153355" y="900289"/>
                    <a:pt x="2166558" y="878571"/>
                    <a:pt x="2175933" y="855133"/>
                  </a:cubicBezTo>
                  <a:cubicBezTo>
                    <a:pt x="2196645" y="803352"/>
                    <a:pt x="2184435" y="825445"/>
                    <a:pt x="2209800" y="787400"/>
                  </a:cubicBezTo>
                  <a:cubicBezTo>
                    <a:pt x="2212622" y="773289"/>
                    <a:pt x="2214776" y="759028"/>
                    <a:pt x="2218266" y="745067"/>
                  </a:cubicBezTo>
                  <a:cubicBezTo>
                    <a:pt x="2220431" y="736409"/>
                    <a:pt x="2225376" y="728488"/>
                    <a:pt x="2226733" y="719667"/>
                  </a:cubicBezTo>
                  <a:cubicBezTo>
                    <a:pt x="2231046" y="691634"/>
                    <a:pt x="2230993" y="663049"/>
                    <a:pt x="2235200" y="635000"/>
                  </a:cubicBezTo>
                  <a:cubicBezTo>
                    <a:pt x="2239469" y="606537"/>
                    <a:pt x="2252133" y="550333"/>
                    <a:pt x="2252133" y="550333"/>
                  </a:cubicBezTo>
                  <a:cubicBezTo>
                    <a:pt x="2250545" y="524930"/>
                    <a:pt x="2239674" y="340591"/>
                    <a:pt x="2235200" y="304800"/>
                  </a:cubicBezTo>
                  <a:cubicBezTo>
                    <a:pt x="2234093" y="295944"/>
                    <a:pt x="2232308" y="286369"/>
                    <a:pt x="2226733" y="279400"/>
                  </a:cubicBezTo>
                  <a:cubicBezTo>
                    <a:pt x="2209280" y="257584"/>
                    <a:pt x="2182963" y="243380"/>
                    <a:pt x="2167466" y="220133"/>
                  </a:cubicBezTo>
                  <a:cubicBezTo>
                    <a:pt x="2137112" y="174601"/>
                    <a:pt x="2164512" y="210140"/>
                    <a:pt x="2108200" y="160867"/>
                  </a:cubicBezTo>
                  <a:cubicBezTo>
                    <a:pt x="2099189" y="152982"/>
                    <a:pt x="2092251" y="142818"/>
                    <a:pt x="2082800" y="135467"/>
                  </a:cubicBezTo>
                  <a:cubicBezTo>
                    <a:pt x="2073745" y="128424"/>
                    <a:pt x="2004624" y="82999"/>
                    <a:pt x="1989666" y="76200"/>
                  </a:cubicBezTo>
                  <a:cubicBezTo>
                    <a:pt x="1958168" y="61883"/>
                    <a:pt x="1911374" y="53681"/>
                    <a:pt x="1879600" y="42333"/>
                  </a:cubicBezTo>
                  <a:cubicBezTo>
                    <a:pt x="1745182" y="-5674"/>
                    <a:pt x="1899394" y="36698"/>
                    <a:pt x="1752600" y="0"/>
                  </a:cubicBezTo>
                  <a:lnTo>
                    <a:pt x="1159933" y="8467"/>
                  </a:lnTo>
                  <a:cubicBezTo>
                    <a:pt x="1113635" y="9702"/>
                    <a:pt x="1049268" y="48178"/>
                    <a:pt x="1016000" y="59267"/>
                  </a:cubicBezTo>
                  <a:cubicBezTo>
                    <a:pt x="1007533" y="62089"/>
                    <a:pt x="998930" y="64529"/>
                    <a:pt x="990600" y="67733"/>
                  </a:cubicBezTo>
                  <a:cubicBezTo>
                    <a:pt x="962230" y="78645"/>
                    <a:pt x="934770" y="91988"/>
                    <a:pt x="905933" y="101600"/>
                  </a:cubicBezTo>
                  <a:cubicBezTo>
                    <a:pt x="880533" y="110067"/>
                    <a:pt x="855987" y="121749"/>
                    <a:pt x="829733" y="127000"/>
                  </a:cubicBezTo>
                  <a:lnTo>
                    <a:pt x="787400" y="135467"/>
                  </a:lnTo>
                  <a:cubicBezTo>
                    <a:pt x="700811" y="193192"/>
                    <a:pt x="843953" y="100285"/>
                    <a:pt x="719666" y="169333"/>
                  </a:cubicBezTo>
                  <a:cubicBezTo>
                    <a:pt x="649012" y="208585"/>
                    <a:pt x="722150" y="185645"/>
                    <a:pt x="651933" y="203200"/>
                  </a:cubicBezTo>
                  <a:cubicBezTo>
                    <a:pt x="635000" y="214489"/>
                    <a:pt x="618584" y="226596"/>
                    <a:pt x="601133" y="237067"/>
                  </a:cubicBezTo>
                  <a:cubicBezTo>
                    <a:pt x="587022" y="245534"/>
                    <a:pt x="571965" y="252593"/>
                    <a:pt x="558800" y="262467"/>
                  </a:cubicBezTo>
                  <a:cubicBezTo>
                    <a:pt x="503318" y="304079"/>
                    <a:pt x="559492" y="270242"/>
                    <a:pt x="516466" y="313267"/>
                  </a:cubicBezTo>
                  <a:cubicBezTo>
                    <a:pt x="509271" y="320462"/>
                    <a:pt x="499533" y="324556"/>
                    <a:pt x="491066" y="330200"/>
                  </a:cubicBezTo>
                  <a:cubicBezTo>
                    <a:pt x="485422" y="344311"/>
                    <a:pt x="482967" y="360166"/>
                    <a:pt x="474133" y="372533"/>
                  </a:cubicBezTo>
                  <a:cubicBezTo>
                    <a:pt x="468218" y="380813"/>
                    <a:pt x="455090" y="381521"/>
                    <a:pt x="448733" y="389467"/>
                  </a:cubicBezTo>
                  <a:cubicBezTo>
                    <a:pt x="443158" y="396436"/>
                    <a:pt x="444257" y="406885"/>
                    <a:pt x="440266" y="414867"/>
                  </a:cubicBezTo>
                  <a:cubicBezTo>
                    <a:pt x="428478" y="438443"/>
                    <a:pt x="416659" y="446941"/>
                    <a:pt x="397933" y="465667"/>
                  </a:cubicBezTo>
                  <a:cubicBezTo>
                    <a:pt x="347739" y="591153"/>
                    <a:pt x="411526" y="435082"/>
                    <a:pt x="364066" y="541867"/>
                  </a:cubicBezTo>
                  <a:cubicBezTo>
                    <a:pt x="357893" y="555755"/>
                    <a:pt x="353930" y="570606"/>
                    <a:pt x="347133" y="584200"/>
                  </a:cubicBezTo>
                  <a:cubicBezTo>
                    <a:pt x="342582" y="593301"/>
                    <a:pt x="330200" y="609600"/>
                    <a:pt x="330200" y="609600"/>
                  </a:cubicBezTo>
                </a:path>
              </a:pathLst>
            </a:cu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3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1D92-9969-56D7-CE85-EAFA7739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Entity Recognition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1D4535-5280-CFB3-E81A-8B6DEF487BE8}"/>
              </a:ext>
            </a:extLst>
          </p:cNvPr>
          <p:cNvGrpSpPr/>
          <p:nvPr/>
        </p:nvGrpSpPr>
        <p:grpSpPr>
          <a:xfrm>
            <a:off x="1219200" y="1504950"/>
            <a:ext cx="6512367" cy="2291949"/>
            <a:chOff x="511658" y="1308100"/>
            <a:chExt cx="6512367" cy="22919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50CD1C-B1CD-3E8F-6146-6E3506D6A0D6}"/>
                </a:ext>
              </a:extLst>
            </p:cNvPr>
            <p:cNvGrpSpPr/>
            <p:nvPr/>
          </p:nvGrpSpPr>
          <p:grpSpPr>
            <a:xfrm>
              <a:off x="1066800" y="1352550"/>
              <a:ext cx="5957225" cy="2247499"/>
              <a:chOff x="1653422" y="2495550"/>
              <a:chExt cx="5957225" cy="224749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9A16231-31AA-D98D-F2EB-B72F18A5EA7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02716" y="3400384"/>
                <a:ext cx="258957" cy="1716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95D9590-BB51-41B9-035B-8C0EDA4F91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67756" y="3408966"/>
                <a:ext cx="29489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502A65F-BAC1-9188-B337-2ED5B307E1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37645" y="3408966"/>
                <a:ext cx="32490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315FC90-DAA4-B66C-A143-4268D715C2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84137" y="3408966"/>
                <a:ext cx="29225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D59ED0-0B49-15D3-A6D8-D98444BB0A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03404" y="3400198"/>
                <a:ext cx="292258" cy="1753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9A4BBDC-EF10-E570-D5E9-57B33345B79C}"/>
                  </a:ext>
                </a:extLst>
              </p:cNvPr>
              <p:cNvGrpSpPr/>
              <p:nvPr/>
            </p:nvGrpSpPr>
            <p:grpSpPr>
              <a:xfrm>
                <a:off x="4045314" y="2495550"/>
                <a:ext cx="557402" cy="1821665"/>
                <a:chOff x="3236893" y="2266950"/>
                <a:chExt cx="536518" cy="182166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4B60EA7-4026-6B58-7BCE-22EBF709DFD9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&lt;3&gt;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A8CE444-0D5F-FBCE-1708-D1F907FFCAFF}"/>
                    </a:ext>
                  </a:extLst>
                </p:cNvPr>
                <p:cNvCxnSpPr>
                  <a:cxnSpLocks/>
                  <a:stCxn id="43" idx="0"/>
                  <a:endCxn id="46" idx="2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353B32C-D484-0CED-F6D5-9EC4A4D46348}"/>
                    </a:ext>
                  </a:extLst>
                </p:cNvPr>
                <p:cNvCxnSpPr>
                  <a:cxnSpLocks/>
                  <a:endCxn id="43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D7318E-24FA-A5CA-413C-D5F3132FF7EF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0</a:t>
                  </a:r>
                  <a:endPara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1603C20-F57E-EDD3-50E5-B951BD856EA0}"/>
                    </a:ext>
                  </a:extLst>
                </p:cNvPr>
                <p:cNvSpPr/>
                <p:nvPr/>
              </p:nvSpPr>
              <p:spPr bwMode="auto">
                <a:xfrm>
                  <a:off x="3236893" y="3689241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&lt;3&gt;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0814BF1-0296-E91B-C0B4-A7D0494FD61F}"/>
                  </a:ext>
                </a:extLst>
              </p:cNvPr>
              <p:cNvGrpSpPr/>
              <p:nvPr/>
            </p:nvGrpSpPr>
            <p:grpSpPr>
              <a:xfrm>
                <a:off x="2432807" y="2495550"/>
                <a:ext cx="557402" cy="1821665"/>
                <a:chOff x="3236893" y="2266950"/>
                <a:chExt cx="536518" cy="182166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8E6B13C-1FA5-FBDA-0B85-297FD0DD3337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&lt;1&gt;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09DBC41-1E55-65C3-B103-CD5E51E2E563}"/>
                    </a:ext>
                  </a:extLst>
                </p:cNvPr>
                <p:cNvCxnSpPr>
                  <a:cxnSpLocks/>
                  <a:stCxn id="38" idx="0"/>
                  <a:endCxn id="41" idx="2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85D23787-D629-244A-85CE-EC6E416E4BAC}"/>
                    </a:ext>
                  </a:extLst>
                </p:cNvPr>
                <p:cNvCxnSpPr>
                  <a:cxnSpLocks/>
                  <a:endCxn id="38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743209C-4373-55D9-0F12-98D8A552715B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1</a:t>
                  </a:r>
                  <a:endPara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1F455FC8-02C4-BF25-C042-6ABD4A72997D}"/>
                    </a:ext>
                  </a:extLst>
                </p:cNvPr>
                <p:cNvSpPr/>
                <p:nvPr/>
              </p:nvSpPr>
              <p:spPr bwMode="auto">
                <a:xfrm>
                  <a:off x="3236893" y="3689241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&lt;1&gt;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591C526-7D53-D61A-CD77-FE45D85FFB59}"/>
                  </a:ext>
                </a:extLst>
              </p:cNvPr>
              <p:cNvGrpSpPr/>
              <p:nvPr/>
            </p:nvGrpSpPr>
            <p:grpSpPr>
              <a:xfrm>
                <a:off x="3234151" y="2495550"/>
                <a:ext cx="557402" cy="1821665"/>
                <a:chOff x="3236893" y="2266950"/>
                <a:chExt cx="536518" cy="1821665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7B1EC7A-1CB5-FA53-131D-C377B173A00F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&lt;2&gt;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53792EE-D4E8-A7E3-FB5C-FDE150CC8B7C}"/>
                    </a:ext>
                  </a:extLst>
                </p:cNvPr>
                <p:cNvCxnSpPr>
                  <a:cxnSpLocks/>
                  <a:stCxn id="33" idx="0"/>
                  <a:endCxn id="36" idx="2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824C9B36-B9BD-1B88-504A-3C5C196DA2F1}"/>
                    </a:ext>
                  </a:extLst>
                </p:cNvPr>
                <p:cNvCxnSpPr>
                  <a:cxnSpLocks/>
                  <a:endCxn id="33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01EC893-1EEF-298C-3397-7DB8C0246DEA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1</a:t>
                  </a:r>
                  <a:endPara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FE62E8-B0BE-D692-7B41-D43640106980}"/>
                    </a:ext>
                  </a:extLst>
                </p:cNvPr>
                <p:cNvSpPr/>
                <p:nvPr/>
              </p:nvSpPr>
              <p:spPr bwMode="auto">
                <a:xfrm>
                  <a:off x="3236893" y="3689241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&lt;2&gt;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41AEA3C-1A65-4BEA-DB71-B422DF1D410F}"/>
                  </a:ext>
                </a:extLst>
              </p:cNvPr>
              <p:cNvGrpSpPr/>
              <p:nvPr/>
            </p:nvGrpSpPr>
            <p:grpSpPr>
              <a:xfrm>
                <a:off x="4824805" y="2495550"/>
                <a:ext cx="557402" cy="1821665"/>
                <a:chOff x="3236893" y="2266950"/>
                <a:chExt cx="536518" cy="1821665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04E3F76-8A70-90CF-91B2-20CFFF8E9735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&lt;4&gt;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AF9AFC1-D7F4-ECF6-2C5D-521AEB56DFF9}"/>
                    </a:ext>
                  </a:extLst>
                </p:cNvPr>
                <p:cNvCxnSpPr>
                  <a:cxnSpLocks/>
                  <a:stCxn id="28" idx="0"/>
                  <a:endCxn id="31" idx="2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8E66E04-617E-401D-A37F-1F1077341A26}"/>
                    </a:ext>
                  </a:extLst>
                </p:cNvPr>
                <p:cNvCxnSpPr>
                  <a:cxnSpLocks/>
                  <a:endCxn id="28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7EEADAB-EF10-84FD-5AD8-B19F2FEE4B49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0</a:t>
                  </a:r>
                  <a:endPara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680F325-9F02-5D8C-2015-746A2ED10005}"/>
                    </a:ext>
                  </a:extLst>
                </p:cNvPr>
                <p:cNvSpPr/>
                <p:nvPr/>
              </p:nvSpPr>
              <p:spPr bwMode="auto">
                <a:xfrm>
                  <a:off x="3236893" y="3689241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&lt;4&gt;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F94CABF-654F-9DAE-1F97-CC8E7619978E}"/>
                  </a:ext>
                </a:extLst>
              </p:cNvPr>
              <p:cNvGrpSpPr/>
              <p:nvPr/>
            </p:nvGrpSpPr>
            <p:grpSpPr>
              <a:xfrm>
                <a:off x="6483059" y="2495550"/>
                <a:ext cx="546003" cy="1821665"/>
                <a:chOff x="3236893" y="2266950"/>
                <a:chExt cx="525546" cy="182166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B631FC3-1607-35C1-19B5-E7954CAB441F}"/>
                    </a:ext>
                  </a:extLst>
                </p:cNvPr>
                <p:cNvSpPr/>
                <p:nvPr/>
              </p:nvSpPr>
              <p:spPr bwMode="auto">
                <a:xfrm>
                  <a:off x="3259450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&lt;6&gt;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CE486BD-6D43-4620-903E-91A4EC77497B}"/>
                    </a:ext>
                  </a:extLst>
                </p:cNvPr>
                <p:cNvCxnSpPr>
                  <a:cxnSpLocks/>
                  <a:stCxn id="23" idx="0"/>
                  <a:endCxn id="26" idx="2"/>
                </p:cNvCxnSpPr>
                <p:nvPr/>
              </p:nvCxnSpPr>
              <p:spPr bwMode="auto">
                <a:xfrm flipV="1">
                  <a:off x="3510415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AF6B184-089D-A375-8DF5-437EED9E7378}"/>
                    </a:ext>
                  </a:extLst>
                </p:cNvPr>
                <p:cNvCxnSpPr>
                  <a:cxnSpLocks/>
                  <a:endCxn id="23" idx="4"/>
                </p:cNvCxnSpPr>
                <p:nvPr/>
              </p:nvCxnSpPr>
              <p:spPr bwMode="auto">
                <a:xfrm flipV="1">
                  <a:off x="3488051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2DF4A65-BD40-FFB4-9B2A-BB1621C2459E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1</a:t>
                  </a:r>
                  <a:endPara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DE8B8A9-8DD3-D364-B93B-1443252431FC}"/>
                    </a:ext>
                  </a:extLst>
                </p:cNvPr>
                <p:cNvSpPr/>
                <p:nvPr/>
              </p:nvSpPr>
              <p:spPr bwMode="auto">
                <a:xfrm>
                  <a:off x="3236893" y="3689241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&lt;6&gt;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66C8E20-BB43-972B-5E07-32463E0656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5687" y="3400198"/>
                <a:ext cx="292258" cy="1753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9120A8-AB2C-9F11-2F93-46FB0F57BFDB}"/>
                  </a:ext>
                </a:extLst>
              </p:cNvPr>
              <p:cNvSpPr txBox="1"/>
              <p:nvPr/>
            </p:nvSpPr>
            <p:spPr>
              <a:xfrm>
                <a:off x="2367165" y="4373717"/>
                <a:ext cx="5243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John     Smith      is         a         car     driver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2C5EB2-6577-F885-E103-5BCEF485B20F}"/>
                  </a:ext>
                </a:extLst>
              </p:cNvPr>
              <p:cNvSpPr/>
              <p:nvPr/>
            </p:nvSpPr>
            <p:spPr bwMode="auto">
              <a:xfrm>
                <a:off x="1653422" y="3180372"/>
                <a:ext cx="521468" cy="39937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r>
                  <a: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&lt;0&gt;</a:t>
                </a: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710185-6501-6497-60A5-BF2774C76899}"/>
                  </a:ext>
                </a:extLst>
              </p:cNvPr>
              <p:cNvGrpSpPr/>
              <p:nvPr/>
            </p:nvGrpSpPr>
            <p:grpSpPr>
              <a:xfrm>
                <a:off x="5648636" y="2497947"/>
                <a:ext cx="557402" cy="1821665"/>
                <a:chOff x="3236893" y="2266950"/>
                <a:chExt cx="536518" cy="1821665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BDB5C54-8655-70CE-FE8D-71A0A530D338}"/>
                    </a:ext>
                  </a:extLst>
                </p:cNvPr>
                <p:cNvSpPr/>
                <p:nvPr/>
              </p:nvSpPr>
              <p:spPr bwMode="auto">
                <a:xfrm>
                  <a:off x="3271482" y="2921464"/>
                  <a:ext cx="501929" cy="4831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A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&lt;5&gt;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B4617F5-867D-4A48-EE06-1B6D3AB44F16}"/>
                    </a:ext>
                  </a:extLst>
                </p:cNvPr>
                <p:cNvCxnSpPr>
                  <a:cxnSpLocks/>
                  <a:stCxn id="18" idx="0"/>
                  <a:endCxn id="21" idx="2"/>
                </p:cNvCxnSpPr>
                <p:nvPr/>
              </p:nvCxnSpPr>
              <p:spPr bwMode="auto">
                <a:xfrm flipH="1" flipV="1">
                  <a:off x="3511474" y="2666324"/>
                  <a:ext cx="0" cy="2551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11B295F-B77D-F191-5B2F-A353C30A1A2D}"/>
                    </a:ext>
                  </a:extLst>
                </p:cNvPr>
                <p:cNvCxnSpPr>
                  <a:cxnSpLocks/>
                  <a:endCxn id="18" idx="4"/>
                </p:cNvCxnSpPr>
                <p:nvPr/>
              </p:nvCxnSpPr>
              <p:spPr bwMode="auto">
                <a:xfrm flipV="1">
                  <a:off x="3500083" y="3404567"/>
                  <a:ext cx="0" cy="26534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61D88F2-E117-9EDC-27CF-7C8A274CC49F}"/>
                    </a:ext>
                  </a:extLst>
                </p:cNvPr>
                <p:cNvSpPr/>
                <p:nvPr/>
              </p:nvSpPr>
              <p:spPr bwMode="auto">
                <a:xfrm>
                  <a:off x="3260509" y="2266950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1</a:t>
                  </a:r>
                  <a:endParaRPr kumimoji="0" lang="en-US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69A894C-FFED-7AAD-AFDA-555173025113}"/>
                    </a:ext>
                  </a:extLst>
                </p:cNvPr>
                <p:cNvSpPr/>
                <p:nvPr/>
              </p:nvSpPr>
              <p:spPr bwMode="auto">
                <a:xfrm>
                  <a:off x="3236893" y="3689241"/>
                  <a:ext cx="501930" cy="3993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X</a:t>
                  </a:r>
                  <a:r>
                    <a:rPr kumimoji="0" lang="en-US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&lt;5&gt;</a:t>
                  </a: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6C65CF-B6EB-860A-F838-29626B3A087D}"/>
                </a:ext>
              </a:extLst>
            </p:cNvPr>
            <p:cNvSpPr/>
            <p:nvPr/>
          </p:nvSpPr>
          <p:spPr bwMode="auto">
            <a:xfrm>
              <a:off x="511658" y="1308100"/>
              <a:ext cx="521468" cy="39937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Features:</a:t>
              </a:r>
              <a:endPara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5592-EC96-45A0-DD3E-F90B3E52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369173" cy="490538"/>
          </a:xfrm>
        </p:spPr>
        <p:txBody>
          <a:bodyPr/>
          <a:lstStyle/>
          <a:p>
            <a:r>
              <a:rPr lang="en-US" dirty="0"/>
              <a:t>Transfer Learning and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30EF-149F-A0F1-D53F-913FD129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924800" cy="2286000"/>
          </a:xfrm>
        </p:spPr>
        <p:txBody>
          <a:bodyPr/>
          <a:lstStyle/>
          <a:p>
            <a:pPr marL="347663" indent="-347663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/>
              <a:t>Train word embedding from a large text collections. (~ 1B words)</a:t>
            </a:r>
          </a:p>
          <a:p>
            <a:pPr marL="744538" lvl="1" indent="-347663">
              <a:buClr>
                <a:srgbClr val="FF0000"/>
              </a:buClr>
              <a:buSzPct val="100000"/>
            </a:pPr>
            <a:r>
              <a:rPr lang="en-US" dirty="0"/>
              <a:t>or download online pre-trained embedding</a:t>
            </a:r>
          </a:p>
          <a:p>
            <a:pPr marL="347663" indent="-347663">
              <a:buClr>
                <a:schemeClr val="tx1"/>
              </a:buClr>
              <a:buSzPct val="100000"/>
              <a:buFont typeface="+mj-lt"/>
              <a:buAutoNum type="arabicParenR"/>
            </a:pPr>
            <a:endParaRPr lang="en-US" dirty="0"/>
          </a:p>
          <a:p>
            <a:pPr marL="347663" indent="-347663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/>
              <a:t>Transfer embedding to new task with smaller training set (~ 100K words)</a:t>
            </a:r>
          </a:p>
          <a:p>
            <a:pPr marL="347663" indent="-347663">
              <a:buClr>
                <a:schemeClr val="tx1"/>
              </a:buClr>
              <a:buSzPct val="100000"/>
              <a:buFont typeface="+mj-lt"/>
              <a:buAutoNum type="arabicParenR"/>
            </a:pPr>
            <a:endParaRPr lang="en-US" dirty="0"/>
          </a:p>
          <a:p>
            <a:pPr marL="347663" indent="-347663"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/>
              <a:t>Optional: Continue to tune the word embedding with new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56BC-C8E0-FD78-DB1D-2864B549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Distance in a Vector 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2E55B0-D41C-9092-405F-E1822BD699C8}"/>
              </a:ext>
            </a:extLst>
          </p:cNvPr>
          <p:cNvGrpSpPr/>
          <p:nvPr/>
        </p:nvGrpSpPr>
        <p:grpSpPr>
          <a:xfrm>
            <a:off x="5613791" y="898237"/>
            <a:ext cx="3193574" cy="2406748"/>
            <a:chOff x="1367599" y="1052114"/>
            <a:chExt cx="4576001" cy="34143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254308-5F6C-5203-76CF-2B884BD78B2D}"/>
                </a:ext>
              </a:extLst>
            </p:cNvPr>
            <p:cNvSpPr/>
            <p:nvPr/>
          </p:nvSpPr>
          <p:spPr bwMode="auto">
            <a:xfrm>
              <a:off x="1828799" y="1052114"/>
              <a:ext cx="3931448" cy="29705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FD2F08-71BF-0BB3-1949-B72D0C2D0F6A}"/>
                </a:ext>
              </a:extLst>
            </p:cNvPr>
            <p:cNvSpPr txBox="1"/>
            <p:nvPr/>
          </p:nvSpPr>
          <p:spPr>
            <a:xfrm>
              <a:off x="2971800" y="4029807"/>
              <a:ext cx="1477433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Feature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48DEC-3456-23E9-2CAC-6190A98569DE}"/>
                </a:ext>
              </a:extLst>
            </p:cNvPr>
            <p:cNvSpPr txBox="1"/>
            <p:nvPr/>
          </p:nvSpPr>
          <p:spPr>
            <a:xfrm rot="16200000">
              <a:off x="797685" y="2364845"/>
              <a:ext cx="1580835" cy="4410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Feature 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7408D3-A593-D54B-91BE-0EBA8E829D65}"/>
                </a:ext>
              </a:extLst>
            </p:cNvPr>
            <p:cNvSpPr/>
            <p:nvPr/>
          </p:nvSpPr>
          <p:spPr bwMode="auto">
            <a:xfrm>
              <a:off x="3352800" y="14287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66666D-3CE5-8089-B719-964BDB6313FB}"/>
                </a:ext>
              </a:extLst>
            </p:cNvPr>
            <p:cNvSpPr/>
            <p:nvPr/>
          </p:nvSpPr>
          <p:spPr bwMode="auto">
            <a:xfrm>
              <a:off x="3973780" y="15155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C914BA-FF19-88A2-903F-49D053FAE6D6}"/>
                </a:ext>
              </a:extLst>
            </p:cNvPr>
            <p:cNvSpPr/>
            <p:nvPr/>
          </p:nvSpPr>
          <p:spPr bwMode="auto">
            <a:xfrm>
              <a:off x="2743200" y="19621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5131E2-7D2B-F003-91B0-D4ACAF3078E7}"/>
                </a:ext>
              </a:extLst>
            </p:cNvPr>
            <p:cNvSpPr/>
            <p:nvPr/>
          </p:nvSpPr>
          <p:spPr bwMode="auto">
            <a:xfrm>
              <a:off x="3182128" y="204504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D2612A-D527-0576-4181-DED8D61E9C0B}"/>
                </a:ext>
              </a:extLst>
            </p:cNvPr>
            <p:cNvSpPr/>
            <p:nvPr/>
          </p:nvSpPr>
          <p:spPr bwMode="auto">
            <a:xfrm>
              <a:off x="3048000" y="30776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7F89B8-D25F-B604-F3C1-452EB951F410}"/>
                </a:ext>
              </a:extLst>
            </p:cNvPr>
            <p:cNvSpPr/>
            <p:nvPr/>
          </p:nvSpPr>
          <p:spPr bwMode="auto">
            <a:xfrm>
              <a:off x="2743200" y="28765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169B8A-0C97-D946-0C33-F61EFED5D664}"/>
                </a:ext>
              </a:extLst>
            </p:cNvPr>
            <p:cNvSpPr/>
            <p:nvPr/>
          </p:nvSpPr>
          <p:spPr bwMode="auto">
            <a:xfrm>
              <a:off x="2705100" y="31157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9E4A2F-ECB6-9E78-4C2C-C666A897F37A}"/>
                </a:ext>
              </a:extLst>
            </p:cNvPr>
            <p:cNvSpPr/>
            <p:nvPr/>
          </p:nvSpPr>
          <p:spPr bwMode="auto">
            <a:xfrm>
              <a:off x="2895600" y="33337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508B68-3802-9861-EAD6-4794C9650A99}"/>
                </a:ext>
              </a:extLst>
            </p:cNvPr>
            <p:cNvSpPr/>
            <p:nvPr/>
          </p:nvSpPr>
          <p:spPr bwMode="auto">
            <a:xfrm>
              <a:off x="5150647" y="183303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85F71E-110E-E21B-1192-784C9C74952B}"/>
                </a:ext>
              </a:extLst>
            </p:cNvPr>
            <p:cNvSpPr/>
            <p:nvPr/>
          </p:nvSpPr>
          <p:spPr bwMode="auto">
            <a:xfrm>
              <a:off x="4953001" y="194098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320535-B959-FBD9-0253-B3277CE827FC}"/>
                </a:ext>
              </a:extLst>
            </p:cNvPr>
            <p:cNvSpPr/>
            <p:nvPr/>
          </p:nvSpPr>
          <p:spPr bwMode="auto">
            <a:xfrm>
              <a:off x="5303047" y="22669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465107-AFCE-BB77-D073-AEFB1E6462D7}"/>
                </a:ext>
              </a:extLst>
            </p:cNvPr>
            <p:cNvSpPr/>
            <p:nvPr/>
          </p:nvSpPr>
          <p:spPr bwMode="auto">
            <a:xfrm>
              <a:off x="5074447" y="20997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A00AB2-0D61-13F8-3753-FE89BDEAC123}"/>
                </a:ext>
              </a:extLst>
            </p:cNvPr>
            <p:cNvSpPr/>
            <p:nvPr/>
          </p:nvSpPr>
          <p:spPr bwMode="auto">
            <a:xfrm>
              <a:off x="4541047" y="28003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28766F-F2ED-7136-E220-7D45EA0CFF0A}"/>
                </a:ext>
              </a:extLst>
            </p:cNvPr>
            <p:cNvSpPr/>
            <p:nvPr/>
          </p:nvSpPr>
          <p:spPr bwMode="auto">
            <a:xfrm>
              <a:off x="4914901" y="295275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068B54-2B41-A886-3760-4FBC2A0D67F7}"/>
                </a:ext>
              </a:extLst>
            </p:cNvPr>
            <p:cNvSpPr/>
            <p:nvPr/>
          </p:nvSpPr>
          <p:spPr bwMode="auto">
            <a:xfrm>
              <a:off x="4507180" y="31157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E6BE3-7132-85D0-E718-E68B91E9412C}"/>
                </a:ext>
              </a:extLst>
            </p:cNvPr>
            <p:cNvSpPr txBox="1"/>
            <p:nvPr/>
          </p:nvSpPr>
          <p:spPr>
            <a:xfrm>
              <a:off x="3048001" y="2058909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F7D019-2652-A9E7-6FCC-1147537C0055}"/>
                </a:ext>
              </a:extLst>
            </p:cNvPr>
            <p:cNvSpPr txBox="1"/>
            <p:nvPr/>
          </p:nvSpPr>
          <p:spPr>
            <a:xfrm>
              <a:off x="4724400" y="2248440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cherry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A09FCC-3CEE-0BA6-4E1B-24827B966AAE}"/>
                </a:ext>
              </a:extLst>
            </p:cNvPr>
            <p:cNvSpPr txBox="1"/>
            <p:nvPr/>
          </p:nvSpPr>
          <p:spPr>
            <a:xfrm>
              <a:off x="3006327" y="1061129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queen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85514E-3943-C694-97C8-C0BE6A82B800}"/>
                </a:ext>
              </a:extLst>
            </p:cNvPr>
            <p:cNvSpPr txBox="1"/>
            <p:nvPr/>
          </p:nvSpPr>
          <p:spPr>
            <a:xfrm>
              <a:off x="3459953" y="1553120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king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57DE63-E462-9388-9BDB-08F2DE106A87}"/>
                </a:ext>
              </a:extLst>
            </p:cNvPr>
            <p:cNvSpPr txBox="1"/>
            <p:nvPr/>
          </p:nvSpPr>
          <p:spPr>
            <a:xfrm>
              <a:off x="2535155" y="2514213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fish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8A431C-A7F8-3FD5-EF8D-AD6F136FA9C1}"/>
                </a:ext>
              </a:extLst>
            </p:cNvPr>
            <p:cNvSpPr txBox="1"/>
            <p:nvPr/>
          </p:nvSpPr>
          <p:spPr>
            <a:xfrm>
              <a:off x="2963236" y="2725547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turtle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750A4A-1789-E6A7-8F43-3556143812C3}"/>
                </a:ext>
              </a:extLst>
            </p:cNvPr>
            <p:cNvSpPr txBox="1"/>
            <p:nvPr/>
          </p:nvSpPr>
          <p:spPr>
            <a:xfrm>
              <a:off x="2590800" y="3332217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duck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A21F56-34A6-018A-4F3C-F356F025627D}"/>
                </a:ext>
              </a:extLst>
            </p:cNvPr>
            <p:cNvSpPr txBox="1"/>
            <p:nvPr/>
          </p:nvSpPr>
          <p:spPr>
            <a:xfrm>
              <a:off x="2243600" y="3077007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cow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E9259B-0F66-C565-6193-3299AC3A933A}"/>
                </a:ext>
              </a:extLst>
            </p:cNvPr>
            <p:cNvSpPr txBox="1"/>
            <p:nvPr/>
          </p:nvSpPr>
          <p:spPr>
            <a:xfrm>
              <a:off x="4977742" y="1391764"/>
              <a:ext cx="769146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pear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89F932-8FF1-73CD-82DC-273F64934E10}"/>
                </a:ext>
              </a:extLst>
            </p:cNvPr>
            <p:cNvSpPr txBox="1"/>
            <p:nvPr/>
          </p:nvSpPr>
          <p:spPr>
            <a:xfrm>
              <a:off x="4076837" y="1766330"/>
              <a:ext cx="1049849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apple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CC8A22-E51E-DD24-E005-164FD069C620}"/>
                </a:ext>
              </a:extLst>
            </p:cNvPr>
            <p:cNvSpPr txBox="1"/>
            <p:nvPr/>
          </p:nvSpPr>
          <p:spPr>
            <a:xfrm>
              <a:off x="4065575" y="2010319"/>
              <a:ext cx="111365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orange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AEE30-9808-ED7F-AB75-6EA82FB16824}"/>
                </a:ext>
              </a:extLst>
            </p:cNvPr>
            <p:cNvSpPr txBox="1"/>
            <p:nvPr/>
          </p:nvSpPr>
          <p:spPr>
            <a:xfrm>
              <a:off x="1864646" y="1548017"/>
              <a:ext cx="1219200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woman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930DA8-96D1-9E57-C3CF-8DB423ABDD84}"/>
                </a:ext>
              </a:extLst>
            </p:cNvPr>
            <p:cNvSpPr txBox="1"/>
            <p:nvPr/>
          </p:nvSpPr>
          <p:spPr>
            <a:xfrm>
              <a:off x="4579147" y="2564248"/>
              <a:ext cx="921677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corn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199EFF-2799-15BB-8D35-0535CFCAE7DC}"/>
                </a:ext>
              </a:extLst>
            </p:cNvPr>
            <p:cNvSpPr txBox="1"/>
            <p:nvPr/>
          </p:nvSpPr>
          <p:spPr>
            <a:xfrm>
              <a:off x="3895135" y="3162940"/>
              <a:ext cx="1019766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potato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35C188-C872-82C4-77D9-7997B2922A30}"/>
                </a:ext>
              </a:extLst>
            </p:cNvPr>
            <p:cNvSpPr txBox="1"/>
            <p:nvPr/>
          </p:nvSpPr>
          <p:spPr>
            <a:xfrm>
              <a:off x="4686171" y="2939141"/>
              <a:ext cx="1019765" cy="436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wheat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6ED13C-687C-0089-7686-6B7735770E9D}"/>
              </a:ext>
            </a:extLst>
          </p:cNvPr>
          <p:cNvGrpSpPr/>
          <p:nvPr/>
        </p:nvGrpSpPr>
        <p:grpSpPr>
          <a:xfrm>
            <a:off x="186927" y="1148971"/>
            <a:ext cx="3021413" cy="2389225"/>
            <a:chOff x="1446239" y="1493083"/>
            <a:chExt cx="3021413" cy="238922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C5B1E5-CF76-7212-4A9C-E470CF4F4850}"/>
                </a:ext>
              </a:extLst>
            </p:cNvPr>
            <p:cNvSpPr/>
            <p:nvPr/>
          </p:nvSpPr>
          <p:spPr bwMode="auto">
            <a:xfrm>
              <a:off x="1723909" y="1493083"/>
              <a:ext cx="2743743" cy="20939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6D876A-92F8-A222-46E3-A77E788C55B1}"/>
                </a:ext>
              </a:extLst>
            </p:cNvPr>
            <p:cNvSpPr txBox="1"/>
            <p:nvPr/>
          </p:nvSpPr>
          <p:spPr>
            <a:xfrm>
              <a:off x="2565805" y="3574531"/>
              <a:ext cx="1031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Feature 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8E6079C-184B-99E4-53D0-BF2F4C2CA844}"/>
                </a:ext>
              </a:extLst>
            </p:cNvPr>
            <p:cNvSpPr txBox="1"/>
            <p:nvPr/>
          </p:nvSpPr>
          <p:spPr>
            <a:xfrm rot="16200000">
              <a:off x="1042964" y="2402446"/>
              <a:ext cx="11143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Feature 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6F99CA3-E40C-5675-FDB6-BF4AD0E95BA7}"/>
                </a:ext>
              </a:extLst>
            </p:cNvPr>
            <p:cNvSpPr/>
            <p:nvPr/>
          </p:nvSpPr>
          <p:spPr bwMode="auto">
            <a:xfrm>
              <a:off x="3140354" y="2062866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A15701-0A22-6305-CCF1-671DF5CADD6E}"/>
                </a:ext>
              </a:extLst>
            </p:cNvPr>
            <p:cNvSpPr/>
            <p:nvPr/>
          </p:nvSpPr>
          <p:spPr bwMode="auto">
            <a:xfrm>
              <a:off x="3771086" y="2182106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0AC3A71-94D7-5748-91AD-BC4629EB3965}"/>
                </a:ext>
              </a:extLst>
            </p:cNvPr>
            <p:cNvSpPr/>
            <p:nvPr/>
          </p:nvSpPr>
          <p:spPr bwMode="auto">
            <a:xfrm>
              <a:off x="2521182" y="2795761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3AB3B0-D92F-2D50-739C-439FE95328C5}"/>
                </a:ext>
              </a:extLst>
            </p:cNvPr>
            <p:cNvSpPr/>
            <p:nvPr/>
          </p:nvSpPr>
          <p:spPr bwMode="auto">
            <a:xfrm>
              <a:off x="3166606" y="2894429"/>
              <a:ext cx="109728" cy="10469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7EB5D4-5CF2-9DD1-7CF0-6AADB1E3D680}"/>
                </a:ext>
              </a:extLst>
            </p:cNvPr>
            <p:cNvSpPr txBox="1"/>
            <p:nvPr/>
          </p:nvSpPr>
          <p:spPr>
            <a:xfrm>
              <a:off x="3152268" y="2992157"/>
              <a:ext cx="5720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EEDDC8-CE2B-744E-60BC-3ECF60ED0769}"/>
                </a:ext>
              </a:extLst>
            </p:cNvPr>
            <p:cNvSpPr txBox="1"/>
            <p:nvPr/>
          </p:nvSpPr>
          <p:spPr>
            <a:xfrm>
              <a:off x="2407635" y="1845281"/>
              <a:ext cx="8084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queen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B7F5C5-6700-9661-2337-93A987796DE1}"/>
                </a:ext>
              </a:extLst>
            </p:cNvPr>
            <p:cNvSpPr txBox="1"/>
            <p:nvPr/>
          </p:nvSpPr>
          <p:spPr>
            <a:xfrm>
              <a:off x="3746873" y="2325581"/>
              <a:ext cx="572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king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1A25FC-323C-952F-C2E5-1ED647B543D0}"/>
                </a:ext>
              </a:extLst>
            </p:cNvPr>
            <p:cNvSpPr txBox="1"/>
            <p:nvPr/>
          </p:nvSpPr>
          <p:spPr>
            <a:xfrm>
              <a:off x="1749891" y="2743534"/>
              <a:ext cx="808460" cy="3077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woman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D71B5F4-5D20-B8A5-F959-4ABFBD168495}"/>
                </a:ext>
              </a:extLst>
            </p:cNvPr>
            <p:cNvCxnSpPr>
              <a:endCxn id="48" idx="3"/>
            </p:cNvCxnSpPr>
            <p:nvPr/>
          </p:nvCxnSpPr>
          <p:spPr bwMode="auto">
            <a:xfrm flipV="1">
              <a:off x="2614841" y="2152232"/>
              <a:ext cx="541582" cy="678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34107A9-EB1A-94F2-01CB-15DC7ECDD739}"/>
                </a:ext>
              </a:extLst>
            </p:cNvPr>
            <p:cNvCxnSpPr>
              <a:stCxn id="51" idx="7"/>
              <a:endCxn id="49" idx="3"/>
            </p:cNvCxnSpPr>
            <p:nvPr/>
          </p:nvCxnSpPr>
          <p:spPr bwMode="auto">
            <a:xfrm flipV="1">
              <a:off x="3260265" y="2271472"/>
              <a:ext cx="526890" cy="638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F1ECF06-988A-9949-F31E-0227565007A5}"/>
                </a:ext>
              </a:extLst>
            </p:cNvPr>
            <p:cNvCxnSpPr/>
            <p:nvPr/>
          </p:nvCxnSpPr>
          <p:spPr bwMode="auto">
            <a:xfrm>
              <a:off x="3258591" y="2139451"/>
              <a:ext cx="537073" cy="822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80FC849-C9F8-68CE-C7C0-CE1443C7B016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 bwMode="auto">
            <a:xfrm>
              <a:off x="2630910" y="2848111"/>
              <a:ext cx="535696" cy="986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818566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rgbClr val="002060"/>
          </a:solidFill>
          <a:prstDash val="solid"/>
          <a:miter lim="800000"/>
          <a:headEnd type="none" w="med" len="med"/>
          <a:tailEnd type="non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65811</TotalTime>
  <Words>4139</Words>
  <Application>Microsoft Office PowerPoint</Application>
  <PresentationFormat>On-screen Show (16:9)</PresentationFormat>
  <Paragraphs>805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Tahoma</vt:lpstr>
      <vt:lpstr>Wingdings</vt:lpstr>
      <vt:lpstr>Blends</vt:lpstr>
      <vt:lpstr>Equation</vt:lpstr>
      <vt:lpstr>Chapter 21 – Language Model, Neural Language Processing, Machine Translation</vt:lpstr>
      <vt:lpstr>In This Chapter</vt:lpstr>
      <vt:lpstr>PowerPoint Presentation</vt:lpstr>
      <vt:lpstr>1-Hot Representation</vt:lpstr>
      <vt:lpstr>Featured Representation: Word Embedding</vt:lpstr>
      <vt:lpstr>Word Embedding</vt:lpstr>
      <vt:lpstr>Name Entity Recognition</vt:lpstr>
      <vt:lpstr>Transfer Learning and Word Embedding</vt:lpstr>
      <vt:lpstr>Similarity Distance in a Vector Form</vt:lpstr>
      <vt:lpstr>Similarity Distance in a Vector Form</vt:lpstr>
      <vt:lpstr>Cosine Similarity   (1/2)</vt:lpstr>
      <vt:lpstr>Cosine Similarity   (2/2)</vt:lpstr>
      <vt:lpstr>Embedding Matrix   (1/2)</vt:lpstr>
      <vt:lpstr>Embedding Matrix   (2/2)</vt:lpstr>
      <vt:lpstr>PowerPoint Presentation</vt:lpstr>
      <vt:lpstr>Neural Language Model</vt:lpstr>
      <vt:lpstr>Neural Probabilistic Language Model</vt:lpstr>
      <vt:lpstr>Context / Target Pairs</vt:lpstr>
      <vt:lpstr>Skip-Grams</vt:lpstr>
      <vt:lpstr>Context / Target Pair Model</vt:lpstr>
      <vt:lpstr>PowerPoint Presentation</vt:lpstr>
      <vt:lpstr> Sentiment Analysis</vt:lpstr>
      <vt:lpstr>Sentiment Classification Problem</vt:lpstr>
      <vt:lpstr>Simple Sentiment Classification Model</vt:lpstr>
      <vt:lpstr>RNN for Sentiment Classification</vt:lpstr>
      <vt:lpstr>RNN for Speech Recognition</vt:lpstr>
      <vt:lpstr>Speech Recognition Problem</vt:lpstr>
      <vt:lpstr>CTC Cost for Speech Recognition</vt:lpstr>
      <vt:lpstr>The Problem of Bias in Word Embeddings</vt:lpstr>
      <vt:lpstr>Debiasing Word Embeddings  (1/2)</vt:lpstr>
      <vt:lpstr>Debiasing Word Embeddings  (2/2)</vt:lpstr>
      <vt:lpstr>PowerPoint Presentation</vt:lpstr>
      <vt:lpstr>Image Captioning</vt:lpstr>
      <vt:lpstr>Machine Translation - Training</vt:lpstr>
      <vt:lpstr>Machine Translation – Conditional Language Model</vt:lpstr>
      <vt:lpstr>Machine Translation – Conditional Language Model</vt:lpstr>
      <vt:lpstr>Machine Translation – Conditional Language Model</vt:lpstr>
      <vt:lpstr>Finding the Most Likely Translation</vt:lpstr>
      <vt:lpstr>Not a Greedy Search</vt:lpstr>
      <vt:lpstr>Beam Search Algorithm</vt:lpstr>
      <vt:lpstr>Beam Search</vt:lpstr>
      <vt:lpstr>Length Normalization</vt:lpstr>
      <vt:lpstr>Analysis of Beam Search</vt:lpstr>
      <vt:lpstr>Error Analysis in Beam Search</vt:lpstr>
      <vt:lpstr>BLEU Score - Evaluating Machine Translation</vt:lpstr>
      <vt:lpstr>Translation Precision</vt:lpstr>
      <vt:lpstr>BLEU Score on Bigrams</vt:lpstr>
      <vt:lpstr>BLUE Score on Bigrams</vt:lpstr>
      <vt:lpstr>BLUE Score on Unigrams and n-grams</vt:lpstr>
      <vt:lpstr>Key Takeaways (1/2)</vt:lpstr>
      <vt:lpstr>Key Takeaways (2/2)</vt:lpstr>
      <vt:lpstr>Chapter 21 – Language Model, Neural Language Processing, Machine Translation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967</cp:revision>
  <cp:lastPrinted>1601-01-01T00:00:00Z</cp:lastPrinted>
  <dcterms:created xsi:type="dcterms:W3CDTF">2003-11-11T09:16:48Z</dcterms:created>
  <dcterms:modified xsi:type="dcterms:W3CDTF">2024-08-22T04:37:51Z</dcterms:modified>
</cp:coreProperties>
</file>