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2" r:id="rId10"/>
    <p:sldId id="267" r:id="rId11"/>
    <p:sldId id="269" r:id="rId12"/>
    <p:sldId id="270" r:id="rId13"/>
    <p:sldId id="272" r:id="rId14"/>
    <p:sldId id="273" r:id="rId15"/>
    <p:sldId id="271" r:id="rId16"/>
    <p:sldId id="275" r:id="rId17"/>
    <p:sldId id="276" r:id="rId18"/>
    <p:sldId id="274" r:id="rId19"/>
    <p:sldId id="278" r:id="rId20"/>
    <p:sldId id="268" r:id="rId21"/>
    <p:sldId id="279" r:id="rId22"/>
    <p:sldId id="281" r:id="rId23"/>
    <p:sldId id="280" r:id="rId24"/>
    <p:sldId id="282" r:id="rId25"/>
    <p:sldId id="284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1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31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88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05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9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3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15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94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5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6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8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C2717D-7A99-4A75-8329-7BD0EABABB6B}" type="datetimeFigureOut">
              <a:rPr lang="zh-CN" altLang="en-US" smtClean="0"/>
              <a:t>2023/12/7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706A32C-426F-4763-BAFA-18239003C91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64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50DF-CEF6-F2FD-A4DF-5B6745C1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268" y="887569"/>
            <a:ext cx="8637073" cy="2541431"/>
          </a:xfrm>
        </p:spPr>
        <p:txBody>
          <a:bodyPr/>
          <a:lstStyle/>
          <a:p>
            <a:r>
              <a:rPr lang="zh-CN" altLang="en-US" b="1" dirty="0"/>
              <a:t>高精度</a:t>
            </a:r>
            <a:r>
              <a:rPr lang="en-US" altLang="zh-CN" b="1" dirty="0"/>
              <a:t>&amp;</a:t>
            </a:r>
            <a:r>
              <a:rPr lang="zh-CN" altLang="en-US" b="1" dirty="0"/>
              <a:t>排列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EFE1FD-3C15-963C-C188-670D7A6F4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2542" y="4268051"/>
            <a:ext cx="8637072" cy="97762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3036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C654-877E-AFD1-9CA7-7E30ADB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乘法：</a:t>
            </a:r>
            <a:r>
              <a:rPr lang="en-US" altLang="zh-CN" dirty="0"/>
              <a:t>A*B =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BB4C-FF51-582B-E729-141BDDC5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1944670"/>
            <a:ext cx="10191776" cy="3593297"/>
          </a:xfrm>
        </p:spPr>
        <p:txBody>
          <a:bodyPr/>
          <a:lstStyle/>
          <a:p>
            <a:r>
              <a:rPr lang="zh-CN" altLang="en-US" dirty="0"/>
              <a:t>原理：竖式乘法</a:t>
            </a:r>
            <a:endParaRPr lang="en-US" altLang="zh-CN" dirty="0"/>
          </a:p>
          <a:p>
            <a:r>
              <a:rPr lang="zh-CN" altLang="en-US" dirty="0"/>
              <a:t>我们来考虑</a:t>
            </a:r>
            <a:r>
              <a:rPr lang="en-US" altLang="zh-CN" dirty="0"/>
              <a:t>1337*42=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>
                <a:solidFill>
                  <a:schemeClr val="tx1"/>
                </a:solidFill>
              </a:rPr>
              <a:t>模拟竖式乘法计算的即为：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1337 * 2 * 10 ^ 0 + 1337 * 4 * 10 ^ 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的每一位数字都要与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相乘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6C033-B2BA-2E05-A1A0-A06FC6AB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29" y="1812775"/>
            <a:ext cx="5386769" cy="396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85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CFF8-C868-0EB8-E45B-1A830BC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75" y="963887"/>
            <a:ext cx="10058400" cy="7253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代码实现：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98DF772-1C25-EA81-E1A6-449C88FCF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275" y="1785574"/>
            <a:ext cx="7918431" cy="4293296"/>
          </a:xfrm>
        </p:spPr>
      </p:pic>
    </p:spTree>
    <p:extLst>
      <p:ext uri="{BB962C8B-B14F-4D97-AF65-F5344CB8AC3E}">
        <p14:creationId xmlns:p14="http://schemas.microsoft.com/office/powerpoint/2010/main" val="1446244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C654-877E-AFD1-9CA7-7E30ADB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除法：</a:t>
            </a:r>
            <a:r>
              <a:rPr lang="en-US" altLang="zh-CN" dirty="0"/>
              <a:t>A/B = C……D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BB4C-FF51-582B-E729-141BDDC5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7844" y="1821292"/>
            <a:ext cx="6954803" cy="359329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原理：</a:t>
            </a:r>
            <a:r>
              <a:rPr lang="zh-CN" altLang="en-US" sz="2800" b="0" i="0" dirty="0">
                <a:effectLst/>
                <a:latin typeface="Fira Sans" panose="020B0503050000020004" pitchFamily="34" charset="0"/>
              </a:rPr>
              <a:t>竖式长除法</a:t>
            </a:r>
            <a:endParaRPr lang="en-US" altLang="zh-CN" sz="2800" dirty="0"/>
          </a:p>
          <a:p>
            <a:r>
              <a:rPr lang="zh-CN" altLang="en-US" sz="2800" dirty="0"/>
              <a:t>竖式长除法实际上可以看作一个逐次减法的过程。例如上图中商数十位的计算可以这样理解：将 </a:t>
            </a:r>
            <a:r>
              <a:rPr lang="en-US" altLang="zh-CN" sz="2800" dirty="0"/>
              <a:t>45 </a:t>
            </a:r>
            <a:r>
              <a:rPr lang="zh-CN" altLang="en-US" sz="2800" dirty="0"/>
              <a:t>减去三次 </a:t>
            </a:r>
            <a:r>
              <a:rPr lang="en-US" altLang="zh-CN" sz="2800" dirty="0"/>
              <a:t>12 </a:t>
            </a:r>
            <a:r>
              <a:rPr lang="zh-CN" altLang="en-US" sz="2800" dirty="0"/>
              <a:t>后变得小于 </a:t>
            </a:r>
            <a:r>
              <a:rPr lang="en-US" altLang="zh-CN" sz="2800" dirty="0"/>
              <a:t>12</a:t>
            </a:r>
            <a:r>
              <a:rPr lang="zh-CN" altLang="en-US" sz="2800" dirty="0"/>
              <a:t>，不能再减，故此位为 </a:t>
            </a:r>
            <a:r>
              <a:rPr lang="en-US" altLang="zh-CN" sz="2800" dirty="0"/>
              <a:t>3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2FD6AE7-90D3-77F3-5D60-16E9404D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18" y="1821292"/>
            <a:ext cx="4600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507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C29DB-3507-6C06-5B75-CC0CCAD8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6951" y="1796680"/>
            <a:ext cx="46005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0DD207-E4F7-9B0A-D73C-A673DA83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948"/>
            <a:ext cx="10058400" cy="1450757"/>
          </a:xfrm>
        </p:spPr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2E429-F6C5-8F41-02C7-8A7FC60A9925}"/>
              </a:ext>
            </a:extLst>
          </p:cNvPr>
          <p:cNvSpPr txBox="1"/>
          <p:nvPr/>
        </p:nvSpPr>
        <p:spPr>
          <a:xfrm>
            <a:off x="2622734" y="815855"/>
            <a:ext cx="6135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考虑被除数能除以除数的最大位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2E7F-9540-87D4-A5B3-EB5D7FDE186E}"/>
              </a:ext>
            </a:extLst>
          </p:cNvPr>
          <p:cNvSpPr txBox="1"/>
          <p:nvPr/>
        </p:nvSpPr>
        <p:spPr>
          <a:xfrm>
            <a:off x="2852664" y="1662605"/>
            <a:ext cx="773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Fira Sans" panose="020B0503050000020004" pitchFamily="34" charset="0"/>
              </a:rPr>
              <a:t>函数 </a:t>
            </a:r>
            <a:r>
              <a:rPr lang="en-US" altLang="zh-CN" sz="2400" dirty="0" err="1">
                <a:latin typeface="Fira Sans" panose="020B0503050000020004" pitchFamily="34" charset="0"/>
              </a:rPr>
              <a:t>greater_eq</a:t>
            </a:r>
            <a:r>
              <a:rPr lang="en-US" altLang="zh-CN" sz="2400" dirty="0">
                <a:latin typeface="Fira Sans" panose="020B0503050000020004" pitchFamily="34" charset="0"/>
              </a:rPr>
              <a:t>() </a:t>
            </a:r>
            <a:r>
              <a:rPr lang="zh-CN" altLang="en-US" sz="2400" dirty="0">
                <a:latin typeface="Fira Sans" panose="020B0503050000020004" pitchFamily="34" charset="0"/>
              </a:rPr>
              <a:t>用于判断被除数以下标 </a:t>
            </a:r>
            <a:r>
              <a:rPr lang="en-US" altLang="zh-CN" sz="2400" dirty="0" err="1">
                <a:latin typeface="Fira Sans" panose="020B0503050000020004" pitchFamily="34" charset="0"/>
              </a:rPr>
              <a:t>last_dg</a:t>
            </a:r>
            <a:r>
              <a:rPr lang="en-US" altLang="zh-CN" sz="2400" dirty="0">
                <a:latin typeface="Fira Sans" panose="020B0503050000020004" pitchFamily="34" charset="0"/>
              </a:rPr>
              <a:t> </a:t>
            </a:r>
            <a:r>
              <a:rPr lang="zh-CN" altLang="en-US" sz="2400" dirty="0">
                <a:latin typeface="Fira Sans" panose="020B0503050000020004" pitchFamily="34" charset="0"/>
              </a:rPr>
              <a:t>为最低位，是否可以再减去除数而保持非负。此后对于商的每一位，不断调用 </a:t>
            </a:r>
            <a:r>
              <a:rPr lang="en-US" altLang="zh-CN" sz="2400" dirty="0" err="1">
                <a:latin typeface="Fira Sans" panose="020B0503050000020004" pitchFamily="34" charset="0"/>
              </a:rPr>
              <a:t>greater_eq</a:t>
            </a:r>
            <a:r>
              <a:rPr lang="en-US" altLang="zh-CN" sz="2400" dirty="0">
                <a:latin typeface="Fira Sans" panose="020B0503050000020004" pitchFamily="34" charset="0"/>
              </a:rPr>
              <a:t>()</a:t>
            </a:r>
            <a:r>
              <a:rPr lang="zh-CN" altLang="en-US" sz="2400" dirty="0">
                <a:latin typeface="Fira Sans" panose="020B0503050000020004" pitchFamily="34" charset="0"/>
              </a:rPr>
              <a:t>，并在成立的时候用高精度减法从余数中减去除数，也即模拟了竖式除法的过程。</a:t>
            </a:r>
            <a:r>
              <a:rPr lang="en-US" altLang="zh-CN" sz="2400" dirty="0">
                <a:latin typeface="Fira Sans" panose="020B0503050000020004" pitchFamily="34" charset="0"/>
              </a:rPr>
              <a:t>Len</a:t>
            </a:r>
            <a:r>
              <a:rPr lang="zh-CN" altLang="en-US" sz="2400" dirty="0">
                <a:latin typeface="Fira Sans" panose="020B0503050000020004" pitchFamily="34" charset="0"/>
              </a:rPr>
              <a:t>表示除数</a:t>
            </a:r>
            <a:r>
              <a:rPr lang="en-US" altLang="zh-CN" sz="2400" dirty="0">
                <a:latin typeface="Fira Sans" panose="020B0503050000020004" pitchFamily="34" charset="0"/>
              </a:rPr>
              <a:t>b</a:t>
            </a:r>
            <a:r>
              <a:rPr lang="zh-CN" altLang="en-US" sz="2400" dirty="0">
                <a:latin typeface="Fira Sans" panose="020B0503050000020004" pitchFamily="34" charset="0"/>
              </a:rPr>
              <a:t>的长度，避免重复计算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0B122D-FE54-CDE4-316E-C92339975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664" y="3500696"/>
            <a:ext cx="7281152" cy="29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6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D207-E4F7-9B0A-D73C-A673DA83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3948"/>
            <a:ext cx="10058400" cy="1450757"/>
          </a:xfrm>
        </p:spPr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2E429-F6C5-8F41-02C7-8A7FC60A9925}"/>
              </a:ext>
            </a:extLst>
          </p:cNvPr>
          <p:cNvSpPr txBox="1"/>
          <p:nvPr/>
        </p:nvSpPr>
        <p:spPr>
          <a:xfrm>
            <a:off x="2622734" y="815855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进行除法模拟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E6F7822-D8DD-4332-0376-0ED6352E5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10" y="1907457"/>
            <a:ext cx="5216049" cy="3654358"/>
          </a:xfr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952402-AED4-BF2A-0046-510794D532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089" y="1840901"/>
            <a:ext cx="5690624" cy="44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1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9AC-8C30-703F-4840-77799E0A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DAC243C-8B2B-632A-8816-143396F48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87111"/>
            <a:ext cx="10244979" cy="2865277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EB2F7F-94A3-0FAF-653A-D3C3E3B4E795}"/>
              </a:ext>
            </a:extLst>
          </p:cNvPr>
          <p:cNvSpPr txBox="1"/>
          <p:nvPr/>
        </p:nvSpPr>
        <p:spPr>
          <a:xfrm>
            <a:off x="1008668" y="1856114"/>
            <a:ext cx="4742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FFT</a:t>
            </a:r>
            <a:r>
              <a:rPr lang="zh-CN" altLang="en-US" sz="4800" b="1" dirty="0"/>
              <a:t>优化乘法</a:t>
            </a:r>
          </a:p>
        </p:txBody>
      </p:sp>
    </p:spTree>
    <p:extLst>
      <p:ext uri="{BB962C8B-B14F-4D97-AF65-F5344CB8AC3E}">
        <p14:creationId xmlns:p14="http://schemas.microsoft.com/office/powerpoint/2010/main" val="148377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9AC-8C30-703F-4840-77799E0A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B2F7F-94A3-0FAF-653A-D3C3E3B4E795}"/>
              </a:ext>
            </a:extLst>
          </p:cNvPr>
          <p:cNvSpPr txBox="1"/>
          <p:nvPr/>
        </p:nvSpPr>
        <p:spPr>
          <a:xfrm>
            <a:off x="1008668" y="1856114"/>
            <a:ext cx="77407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Python   </a:t>
            </a:r>
            <a:r>
              <a:rPr lang="zh-CN" altLang="en-US" sz="4800" b="1" dirty="0"/>
              <a:t>例如：</a:t>
            </a:r>
            <a:r>
              <a:rPr lang="en-US" altLang="zh-CN" sz="4800" b="1" dirty="0"/>
              <a:t>A + B = C</a:t>
            </a:r>
            <a:endParaRPr lang="zh-CN" altLang="en-US" sz="4800" b="1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68E527-4EE3-5C49-59B8-B3642F66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87111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1"/>
                </a:solidFill>
              </a:rPr>
              <a:t>a=input()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b=input()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a=int(a)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b=int(b)</a:t>
            </a:r>
          </a:p>
          <a:p>
            <a:r>
              <a:rPr lang="en-US" altLang="zh-CN" sz="3600" dirty="0">
                <a:solidFill>
                  <a:schemeClr val="tx1"/>
                </a:solidFill>
              </a:rPr>
              <a:t>print(</a:t>
            </a:r>
            <a:r>
              <a:rPr lang="en-US" altLang="zh-CN" sz="3600" dirty="0" err="1">
                <a:solidFill>
                  <a:schemeClr val="tx1"/>
                </a:solidFill>
              </a:rPr>
              <a:t>a+b</a:t>
            </a:r>
            <a:r>
              <a:rPr lang="en-US" altLang="zh-CN" sz="3600" dirty="0">
                <a:solidFill>
                  <a:schemeClr val="tx1"/>
                </a:solidFill>
              </a:rPr>
              <a:t>)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74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79AC-8C30-703F-4840-77799E0A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EB2F7F-94A3-0FAF-653A-D3C3E3B4E795}"/>
              </a:ext>
            </a:extLst>
          </p:cNvPr>
          <p:cNvSpPr txBox="1"/>
          <p:nvPr/>
        </p:nvSpPr>
        <p:spPr>
          <a:xfrm>
            <a:off x="1008668" y="1856114"/>
            <a:ext cx="73798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/>
              <a:t>使用</a:t>
            </a:r>
            <a:r>
              <a:rPr lang="en-US" altLang="zh-CN" sz="4800" b="1" dirty="0"/>
              <a:t>Java   </a:t>
            </a:r>
            <a:r>
              <a:rPr lang="zh-CN" altLang="en-US" sz="4800" b="1" dirty="0"/>
              <a:t>使用</a:t>
            </a:r>
            <a:r>
              <a:rPr lang="en-US" altLang="zh-CN" sz="4800" b="1" dirty="0" err="1"/>
              <a:t>BigInteger</a:t>
            </a:r>
            <a:r>
              <a:rPr lang="zh-CN" altLang="en-US" sz="4800" b="1" dirty="0"/>
              <a:t>类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1407C2-A563-DB6A-4DA3-77F3AD5B1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68" y="2805864"/>
            <a:ext cx="10698650" cy="46507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import </a:t>
            </a:r>
            <a:r>
              <a:rPr lang="en-US" altLang="zh-CN" sz="2400" dirty="0" err="1"/>
              <a:t>java.util.Scanner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public class Main{</a:t>
            </a:r>
          </a:p>
          <a:p>
            <a:r>
              <a:rPr lang="en-US" altLang="zh-CN" sz="2400" dirty="0"/>
              <a:t>    public static void main(String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[]){</a:t>
            </a:r>
          </a:p>
          <a:p>
            <a:r>
              <a:rPr lang="en-US" altLang="zh-CN" sz="2400" dirty="0"/>
              <a:t>        Scanner </a:t>
            </a:r>
            <a:r>
              <a:rPr lang="en-US" altLang="zh-CN" sz="2400" dirty="0" err="1"/>
              <a:t>sc</a:t>
            </a:r>
            <a:r>
              <a:rPr lang="en-US" altLang="zh-CN" sz="2400" dirty="0"/>
              <a:t>=new Scanner(System.in);</a:t>
            </a:r>
          </a:p>
          <a:p>
            <a:r>
              <a:rPr lang="en-US" altLang="zh-CN" sz="2400" dirty="0"/>
              <a:t>        </a:t>
            </a:r>
            <a:r>
              <a:rPr lang="en-US" altLang="zh-CN" sz="2400" dirty="0" err="1"/>
              <a:t>System.out.print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sc.nextBigInteger</a:t>
            </a:r>
            <a:r>
              <a:rPr lang="en-US" altLang="zh-CN" sz="2400" dirty="0"/>
              <a:t>().add(</a:t>
            </a:r>
            <a:r>
              <a:rPr lang="en-US" altLang="zh-CN" sz="2400" dirty="0" err="1"/>
              <a:t>sc.nextBigInteger</a:t>
            </a:r>
            <a:r>
              <a:rPr lang="en-US" altLang="zh-CN" sz="2400" dirty="0"/>
              <a:t>()));</a:t>
            </a:r>
          </a:p>
          <a:p>
            <a:r>
              <a:rPr lang="en-US" altLang="zh-CN" sz="2400" dirty="0"/>
              <a:t>    }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64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E7FD-D66E-8E05-1234-925C9415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C2933-17C5-30A7-F02E-964A059FE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洛谷</a:t>
            </a:r>
            <a:r>
              <a:rPr lang="en-US" altLang="zh-CN" sz="4400" dirty="0"/>
              <a:t>P1601 </a:t>
            </a:r>
            <a:r>
              <a:rPr lang="zh-CN" altLang="en-US" sz="4400" dirty="0"/>
              <a:t>加法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P2142 </a:t>
            </a:r>
            <a:r>
              <a:rPr lang="zh-CN" altLang="en-US" sz="4400" dirty="0"/>
              <a:t>减法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P1303 </a:t>
            </a:r>
            <a:r>
              <a:rPr lang="zh-CN" altLang="en-US" sz="4400" dirty="0"/>
              <a:t>乘法</a:t>
            </a:r>
            <a:endParaRPr lang="en-US" altLang="zh-CN" sz="4400" dirty="0"/>
          </a:p>
          <a:p>
            <a:r>
              <a:rPr lang="zh-CN" altLang="en-US" sz="4400" dirty="0"/>
              <a:t>洛谷</a:t>
            </a:r>
            <a:r>
              <a:rPr lang="en-US" altLang="zh-CN" sz="4400" dirty="0"/>
              <a:t>P1480 </a:t>
            </a:r>
            <a:r>
              <a:rPr lang="zh-CN" altLang="en-US" sz="4400" dirty="0"/>
              <a:t>除法</a:t>
            </a:r>
          </a:p>
        </p:txBody>
      </p:sp>
    </p:spTree>
    <p:extLst>
      <p:ext uri="{BB962C8B-B14F-4D97-AF65-F5344CB8AC3E}">
        <p14:creationId xmlns:p14="http://schemas.microsoft.com/office/powerpoint/2010/main" val="424378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9006-4265-4BB8-056F-BD24BA3F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5297"/>
            <a:ext cx="9603275" cy="1049235"/>
          </a:xfrm>
        </p:spPr>
        <p:txBody>
          <a:bodyPr/>
          <a:lstStyle/>
          <a:p>
            <a:r>
              <a:rPr lang="zh-CN" altLang="en-US" b="1" dirty="0"/>
              <a:t>排序定义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B6C29-7AEE-FC6A-BE8B-FFA403E9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i="0" dirty="0">
                <a:effectLst/>
                <a:latin typeface="Fira Sans" panose="020B0503050000020004" pitchFamily="34" charset="0"/>
              </a:rPr>
              <a:t>排序算法</a:t>
            </a:r>
            <a:r>
              <a:rPr lang="zh-CN" altLang="en-US" sz="3600" b="0" i="0" dirty="0">
                <a:effectLst/>
                <a:latin typeface="Fira Sans" panose="020B0503050000020004" pitchFamily="34" charset="0"/>
              </a:rPr>
              <a:t>（英语：</a:t>
            </a:r>
            <a:r>
              <a:rPr lang="en-US" altLang="zh-CN" sz="3600" b="0" i="0" dirty="0">
                <a:effectLst/>
                <a:latin typeface="Fira Sans" panose="020B0503050000020004" pitchFamily="34" charset="0"/>
              </a:rPr>
              <a:t>Sorting algorithm</a:t>
            </a:r>
            <a:r>
              <a:rPr lang="zh-CN" altLang="en-US" sz="3600" b="0" i="0" dirty="0">
                <a:effectLst/>
                <a:latin typeface="Fira Sans" panose="020B0503050000020004" pitchFamily="34" charset="0"/>
              </a:rPr>
              <a:t>）是一种将一组特定的数据按某种顺序进行排列的算法。排序算法多种多样，性质也大多不同。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5170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A9006-4265-4BB8-056F-BD24BA3F3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95297"/>
            <a:ext cx="9603275" cy="1049235"/>
          </a:xfrm>
        </p:spPr>
        <p:txBody>
          <a:bodyPr/>
          <a:lstStyle/>
          <a:p>
            <a:r>
              <a:rPr lang="zh-CN" altLang="en-US" b="1" dirty="0"/>
              <a:t>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B6C29-7AEE-FC6A-BE8B-FFA403E98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b="0" i="0" dirty="0">
                <a:effectLst/>
                <a:latin typeface="Fira Sans" panose="020F0502020204030204" pitchFamily="34" charset="0"/>
              </a:rPr>
              <a:t>高精度计算，</a:t>
            </a:r>
            <a:r>
              <a:rPr lang="zh-CN" altLang="en-US" sz="3200" b="0" i="0" dirty="0">
                <a:effectLst/>
                <a:latin typeface="Fira Sans" panose="020B0503050000020004" pitchFamily="34" charset="0"/>
              </a:rPr>
              <a:t>也被称作大整数（</a:t>
            </a:r>
            <a:r>
              <a:rPr lang="en-US" altLang="zh-CN" sz="3200" b="0" i="0" dirty="0" err="1">
                <a:effectLst/>
                <a:latin typeface="Fira Sans" panose="020B0503050000020004" pitchFamily="34" charset="0"/>
              </a:rPr>
              <a:t>bignum</a:t>
            </a:r>
            <a:r>
              <a:rPr lang="zh-CN" altLang="en-US" sz="3200" b="0" i="0" dirty="0">
                <a:effectLst/>
                <a:latin typeface="Fira Sans" panose="020B0503050000020004" pitchFamily="34" charset="0"/>
              </a:rPr>
              <a:t>）计算，运用了一些算法结构来支持更大整数间的运算（数字大小超过语言内建整型）。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49908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C2CC0-8EEF-73BE-F4A0-5B79117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7" y="272954"/>
            <a:ext cx="10058400" cy="1450757"/>
          </a:xfrm>
        </p:spPr>
        <p:txBody>
          <a:bodyPr/>
          <a:lstStyle/>
          <a:p>
            <a:r>
              <a:rPr lang="zh-CN" altLang="en-US" dirty="0"/>
              <a:t>衡量排序的几个性质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291BB-68B6-E6CA-E556-43EA7877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7" y="1836307"/>
            <a:ext cx="10058400" cy="4023360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en-US" sz="2800" dirty="0">
                <a:solidFill>
                  <a:srgbClr val="FF0000"/>
                </a:solidFill>
              </a:rPr>
              <a:t>、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稳定性</a:t>
            </a:r>
          </a:p>
          <a:p>
            <a:pPr algn="l"/>
            <a:r>
              <a:rPr lang="zh-CN" altLang="en-US" sz="2800" b="0" i="0" dirty="0">
                <a:effectLst/>
                <a:latin typeface="Fira Sans" panose="020B0503050000020004" pitchFamily="34" charset="0"/>
              </a:rPr>
              <a:t>稳定性是指相等的元素经过排序之后相对顺序是否发生了改变。</a:t>
            </a:r>
          </a:p>
          <a:p>
            <a:r>
              <a:rPr lang="en-US" altLang="zh-CN" sz="2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2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、时间复杂度</a:t>
            </a:r>
          </a:p>
          <a:p>
            <a:r>
              <a:rPr lang="zh-CN" altLang="en-US" sz="2800" b="0" i="0" dirty="0">
                <a:effectLst/>
                <a:latin typeface="Fira Sans" panose="020B0503050000020004" pitchFamily="34" charset="0"/>
              </a:rPr>
              <a:t>时间复杂度分为最优时间复杂度、平均时间复杂度和最坏时间复杂度。竞赛中要考虑的一般是最坏时间复杂度，因为它代表的是算法运行水平的下界，在评测中不会出现更差的结果了。</a:t>
            </a:r>
            <a:endParaRPr lang="en-US" altLang="zh-CN" sz="2800" b="0" i="0" dirty="0">
              <a:effectLst/>
              <a:latin typeface="Fira Sans" panose="020B0503050000020004" pitchFamily="34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Fira Sans" panose="020B0503050000020004" pitchFamily="34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Fira Sans" panose="020B0503050000020004" pitchFamily="34" charset="0"/>
              </a:rPr>
              <a:t>、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Fira Sans" panose="020B0503050000020004" pitchFamily="34" charset="0"/>
              </a:rPr>
              <a:t>空间复杂度</a:t>
            </a:r>
          </a:p>
          <a:p>
            <a:r>
              <a:rPr lang="zh-CN" altLang="en-US" sz="2800" dirty="0"/>
              <a:t>一般来说，使用空间越少越好。</a:t>
            </a:r>
          </a:p>
        </p:txBody>
      </p:sp>
    </p:spTree>
    <p:extLst>
      <p:ext uri="{BB962C8B-B14F-4D97-AF65-F5344CB8AC3E}">
        <p14:creationId xmlns:p14="http://schemas.microsoft.com/office/powerpoint/2010/main" val="21064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DF2D-E3F2-4D11-83A7-549223EC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一、快速排序，快排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E6B36-D337-E68F-D366-3A769B1B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07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DF2D-E3F2-4D11-83A7-549223EC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二、归并排序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ADED672-3829-5E22-FFFB-3FFEC879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1846263"/>
            <a:ext cx="10058400" cy="4022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性质</a:t>
            </a:r>
          </a:p>
          <a:p>
            <a:pPr marL="0" indent="0">
              <a:buNone/>
            </a:pPr>
            <a:r>
              <a:rPr lang="zh-CN" altLang="en-US" sz="3200" dirty="0"/>
              <a:t>归并排序基于</a:t>
            </a:r>
            <a:r>
              <a:rPr lang="zh-CN" altLang="en-US" sz="3200" dirty="0">
                <a:solidFill>
                  <a:srgbClr val="FF0000"/>
                </a:solidFill>
              </a:rPr>
              <a:t>分治思想</a:t>
            </a:r>
            <a:r>
              <a:rPr lang="zh-CN" altLang="en-US" sz="3200" dirty="0"/>
              <a:t>将数组分段排序后合并，时间复杂度在最优、最坏与平均情况下均为 </a:t>
            </a:r>
            <a:r>
              <a:rPr lang="en-US" altLang="zh-CN" sz="3200" dirty="0"/>
              <a:t>O (n log n)</a:t>
            </a:r>
            <a:r>
              <a:rPr lang="zh-CN" altLang="en-US" sz="3200" dirty="0"/>
              <a:t>，空间复杂度为 </a:t>
            </a:r>
            <a:r>
              <a:rPr lang="en-US" altLang="zh-CN" sz="3200" dirty="0"/>
              <a:t>O (n)</a:t>
            </a:r>
            <a:r>
              <a:rPr lang="zh-CN" altLang="en-US" sz="3200" dirty="0"/>
              <a:t>。</a:t>
            </a:r>
          </a:p>
          <a:p>
            <a:endParaRPr lang="zh-CN" altLang="en-US" sz="3200" dirty="0"/>
          </a:p>
          <a:p>
            <a:pPr marL="0" indent="0">
              <a:buNone/>
            </a:pPr>
            <a:r>
              <a:rPr lang="zh-CN" altLang="en-US" sz="3200" dirty="0"/>
              <a:t>归并排序可以只使用 </a:t>
            </a:r>
            <a:r>
              <a:rPr lang="en-US" altLang="zh-CN" sz="3200" dirty="0"/>
              <a:t>O(1) </a:t>
            </a:r>
            <a:r>
              <a:rPr lang="zh-CN" altLang="en-US" sz="3200" dirty="0"/>
              <a:t>的辅助空间，但为便捷通常使用与原数组等长的辅助数组。</a:t>
            </a:r>
          </a:p>
        </p:txBody>
      </p:sp>
    </p:spTree>
    <p:extLst>
      <p:ext uri="{BB962C8B-B14F-4D97-AF65-F5344CB8AC3E}">
        <p14:creationId xmlns:p14="http://schemas.microsoft.com/office/powerpoint/2010/main" val="331004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484C-59AA-37CF-4196-7A9C560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BA1D0-B293-106F-E293-97BAE6BA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如果我们只考虑将两个有序的数组合并成一个有序的数组如何操作？</a:t>
            </a:r>
            <a:endParaRPr lang="en-US" altLang="zh-CN" sz="3200" dirty="0"/>
          </a:p>
          <a:p>
            <a:pPr marL="201168" lvl="1" indent="0">
              <a:buNone/>
            </a:pPr>
            <a:r>
              <a:rPr lang="zh-CN" altLang="en-US" sz="3000" dirty="0"/>
              <a:t>如：将数组</a:t>
            </a:r>
            <a:r>
              <a:rPr lang="en-US" altLang="zh-CN" sz="3000" dirty="0"/>
              <a:t>a[1,5,7,11]</a:t>
            </a:r>
            <a:r>
              <a:rPr lang="zh-CN" altLang="en-US" sz="3000" dirty="0"/>
              <a:t>和数组</a:t>
            </a:r>
            <a:r>
              <a:rPr lang="en-US" altLang="zh-CN" sz="3000" dirty="0"/>
              <a:t>b[2,3,4,15,17]</a:t>
            </a:r>
            <a:r>
              <a:rPr lang="zh-CN" altLang="en-US" sz="3000" dirty="0"/>
              <a:t>合并成数组</a:t>
            </a:r>
            <a:r>
              <a:rPr lang="en-US" altLang="zh-CN" sz="3000" dirty="0"/>
              <a:t>c[]</a:t>
            </a:r>
          </a:p>
          <a:p>
            <a:pPr marL="201168" lvl="1" indent="0">
              <a:buNone/>
            </a:pPr>
            <a:r>
              <a:rPr lang="zh-CN" altLang="en-US" sz="3000" dirty="0"/>
              <a:t>假设两个指针</a:t>
            </a:r>
            <a:r>
              <a:rPr lang="en-US" altLang="zh-CN" sz="3000" dirty="0" err="1"/>
              <a:t>i</a:t>
            </a:r>
            <a:r>
              <a:rPr lang="zh-CN" altLang="en-US" sz="3000" dirty="0"/>
              <a:t>，</a:t>
            </a:r>
            <a:r>
              <a:rPr lang="en-US" altLang="zh-CN" sz="3000" dirty="0"/>
              <a:t>j</a:t>
            </a:r>
            <a:r>
              <a:rPr lang="zh-CN" altLang="en-US" sz="3000" dirty="0"/>
              <a:t>分别指向</a:t>
            </a:r>
            <a:r>
              <a:rPr lang="en-US" altLang="zh-CN" sz="3000" dirty="0"/>
              <a:t>a</a:t>
            </a:r>
            <a:r>
              <a:rPr lang="zh-CN" altLang="en-US" sz="3000" dirty="0"/>
              <a:t>，</a:t>
            </a:r>
            <a:r>
              <a:rPr lang="en-US" altLang="zh-CN" sz="3000" dirty="0"/>
              <a:t>b</a:t>
            </a:r>
            <a:r>
              <a:rPr lang="zh-CN" altLang="en-US" sz="3000" dirty="0"/>
              <a:t>数组未放入</a:t>
            </a:r>
            <a:r>
              <a:rPr lang="en-US" altLang="zh-CN" sz="3000" dirty="0"/>
              <a:t>c</a:t>
            </a:r>
            <a:r>
              <a:rPr lang="zh-CN" altLang="en-US" sz="3000" dirty="0"/>
              <a:t>的最小数。</a:t>
            </a:r>
            <a:endParaRPr lang="en-US" altLang="zh-CN" sz="3000" dirty="0"/>
          </a:p>
          <a:p>
            <a:pPr marL="201168" lvl="1" indent="0">
              <a:buNone/>
            </a:pPr>
            <a:r>
              <a:rPr lang="en-US" altLang="zh-CN" sz="3000" dirty="0"/>
              <a:t>If(a[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]&lt;=b[j])	</a:t>
            </a:r>
            <a:r>
              <a:rPr lang="zh-CN" altLang="en-US" sz="3000" dirty="0"/>
              <a:t>放入</a:t>
            </a:r>
            <a:r>
              <a:rPr lang="en-US" altLang="zh-CN" sz="3000" dirty="0"/>
              <a:t>a[</a:t>
            </a:r>
            <a:r>
              <a:rPr lang="en-US" altLang="zh-CN" sz="3000" dirty="0" err="1"/>
              <a:t>i</a:t>
            </a:r>
            <a:r>
              <a:rPr lang="en-US" altLang="zh-CN" sz="3000" dirty="0"/>
              <a:t>], </a:t>
            </a:r>
            <a:r>
              <a:rPr lang="en-US" altLang="zh-CN" sz="3000" dirty="0" err="1"/>
              <a:t>i</a:t>
            </a:r>
            <a:r>
              <a:rPr lang="en-US" altLang="zh-CN" sz="3000" dirty="0"/>
              <a:t>++;</a:t>
            </a:r>
          </a:p>
          <a:p>
            <a:pPr marL="201168" lvl="1" indent="0">
              <a:buNone/>
            </a:pPr>
            <a:r>
              <a:rPr lang="en-US" altLang="zh-CN" sz="3000" dirty="0"/>
              <a:t>Else </a:t>
            </a:r>
            <a:r>
              <a:rPr lang="zh-CN" altLang="en-US" sz="3000" dirty="0"/>
              <a:t>放入</a:t>
            </a:r>
            <a:r>
              <a:rPr lang="en-US" altLang="zh-CN" sz="3000" dirty="0"/>
              <a:t>b[j], </a:t>
            </a:r>
            <a:r>
              <a:rPr lang="en-US" altLang="zh-CN" sz="3000" dirty="0" err="1"/>
              <a:t>j++</a:t>
            </a:r>
            <a:r>
              <a:rPr lang="en-US" altLang="zh-CN" sz="3000" dirty="0"/>
              <a:t>;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0644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484C-59AA-37CF-4196-7A9C560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BA1D0-B293-106F-E293-97BAE6BA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/>
              <a:t>倍增法实现归并排序</a:t>
            </a:r>
          </a:p>
          <a:p>
            <a:pPr marL="0" indent="0">
              <a:buNone/>
            </a:pPr>
            <a:r>
              <a:rPr lang="zh-CN" altLang="en-US" sz="2400" dirty="0"/>
              <a:t>已知当数组长度为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时，该数组就已经是有序的。</a:t>
            </a:r>
          </a:p>
          <a:p>
            <a:pPr marL="0" indent="0">
              <a:buNone/>
            </a:pPr>
            <a:r>
              <a:rPr lang="zh-CN" altLang="en-US" sz="2400" dirty="0"/>
              <a:t>将数组全部切成长度为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的段。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从左往右依次合并两个长度为 </a:t>
            </a:r>
            <a:r>
              <a:rPr lang="en-US" altLang="zh-CN" sz="2400" dirty="0"/>
              <a:t>1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2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 </a:t>
            </a:r>
            <a:r>
              <a:rPr lang="en-US" altLang="zh-CN" sz="2400" dirty="0"/>
              <a:t>&lt;=2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4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zh-CN" altLang="en-US" sz="2400" dirty="0"/>
              <a:t>从左往右依次合并两个长度 </a:t>
            </a:r>
            <a:r>
              <a:rPr lang="en-US" altLang="zh-CN" sz="2400" dirty="0"/>
              <a:t>&lt;=4 </a:t>
            </a:r>
            <a:r>
              <a:rPr lang="zh-CN" altLang="en-US" sz="2400" dirty="0"/>
              <a:t>的有序段，得到一系列长度 </a:t>
            </a:r>
            <a:r>
              <a:rPr lang="en-US" altLang="zh-CN" sz="2400" dirty="0"/>
              <a:t>&lt;= 8 </a:t>
            </a:r>
            <a:r>
              <a:rPr lang="zh-CN" altLang="en-US" sz="2400" dirty="0"/>
              <a:t>的有序段；</a:t>
            </a:r>
          </a:p>
          <a:p>
            <a:pPr marL="0" indent="0">
              <a:buNone/>
            </a:pPr>
            <a:r>
              <a:rPr lang="en-US" altLang="zh-CN" sz="2400" dirty="0"/>
              <a:t>……</a:t>
            </a:r>
          </a:p>
          <a:p>
            <a:pPr marL="0" indent="0">
              <a:buNone/>
            </a:pPr>
            <a:r>
              <a:rPr lang="zh-CN" altLang="en-US" sz="2400" dirty="0"/>
              <a:t>重复上述过程直至数组只剩一个有序段，该段就是排好序的原数组。</a:t>
            </a:r>
          </a:p>
        </p:txBody>
      </p:sp>
    </p:spTree>
    <p:extLst>
      <p:ext uri="{BB962C8B-B14F-4D97-AF65-F5344CB8AC3E}">
        <p14:creationId xmlns:p14="http://schemas.microsoft.com/office/powerpoint/2010/main" val="205915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43484C-59AA-37CF-4196-7A9C560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 </a:t>
            </a:r>
            <a:r>
              <a:rPr lang="zh-CN" altLang="en-US" dirty="0"/>
              <a:t>代码实现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D5F4D7-6072-F57C-A437-679A387B6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75" y="1737360"/>
            <a:ext cx="11354571" cy="4022417"/>
          </a:xfrm>
        </p:spPr>
      </p:pic>
    </p:spTree>
    <p:extLst>
      <p:ext uri="{BB962C8B-B14F-4D97-AF65-F5344CB8AC3E}">
        <p14:creationId xmlns:p14="http://schemas.microsoft.com/office/powerpoint/2010/main" val="537693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C90B64-2F0D-5B74-9BE8-DCF713EC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Sort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2690C-D10D-7E27-B13B-A6B4114F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sort(</a:t>
            </a:r>
            <a:r>
              <a:rPr lang="en-US" altLang="zh-CN" sz="2800" dirty="0" err="1"/>
              <a:t>first_pointer,first_pointer+n,cmp</a:t>
            </a:r>
            <a:r>
              <a:rPr lang="en-US" altLang="zh-CN" sz="2800" dirty="0"/>
              <a:t>)</a:t>
            </a:r>
            <a:r>
              <a:rPr lang="zh-CN" altLang="en-US" sz="2800" dirty="0"/>
              <a:t>该函数可以给数组，或者链表</a:t>
            </a:r>
            <a:r>
              <a:rPr lang="en-US" altLang="zh-CN" sz="2800" dirty="0"/>
              <a:t>list</a:t>
            </a:r>
            <a:r>
              <a:rPr lang="zh-CN" altLang="en-US" sz="2800" dirty="0"/>
              <a:t>、向量排序。</a:t>
            </a:r>
            <a:endParaRPr lang="en-US" altLang="zh-CN" sz="2800" dirty="0"/>
          </a:p>
          <a:p>
            <a:r>
              <a:rPr lang="zh-CN" altLang="en-US" sz="2800" dirty="0"/>
              <a:t>原理：</a:t>
            </a:r>
            <a:r>
              <a:rPr lang="en-US" altLang="zh-CN" sz="2800" dirty="0"/>
              <a:t>sort</a:t>
            </a:r>
            <a:r>
              <a:rPr lang="zh-CN" altLang="en-US" sz="2800" dirty="0"/>
              <a:t>并不是简单的快速排序，它对快速排序进行了优化。此外，它还结合了插入排序和推排序。系统会根据数据形式和数据量自动选择合适的排序方法。它每次排序中不只选择一种方法，比如给一个数据量较大的数组排序，开始采用快速排序，分段递归，分段之后每一段的数据量达到一个较小值后它就不继续往下递归，而是选择插入排序，如果递归的太深，他会选择推排序。</a:t>
            </a:r>
          </a:p>
        </p:txBody>
      </p:sp>
    </p:spTree>
    <p:extLst>
      <p:ext uri="{BB962C8B-B14F-4D97-AF65-F5344CB8AC3E}">
        <p14:creationId xmlns:p14="http://schemas.microsoft.com/office/powerpoint/2010/main" val="2183198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2315F-0FA6-8B84-E339-817DABE7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使用方法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93FB1F7-3505-3769-B385-FBD94D1E5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2" y="2036756"/>
            <a:ext cx="12379804" cy="2469257"/>
          </a:xfrm>
        </p:spPr>
      </p:pic>
    </p:spTree>
    <p:extLst>
      <p:ext uri="{BB962C8B-B14F-4D97-AF65-F5344CB8AC3E}">
        <p14:creationId xmlns:p14="http://schemas.microsoft.com/office/powerpoint/2010/main" val="147970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BC632F-224A-D564-8E6E-38DD8011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0B5599-F80A-4F8F-2DEC-2F3C4083E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6" y="286603"/>
            <a:ext cx="7264296" cy="5666612"/>
          </a:xfrm>
        </p:spPr>
      </p:pic>
    </p:spTree>
    <p:extLst>
      <p:ext uri="{BB962C8B-B14F-4D97-AF65-F5344CB8AC3E}">
        <p14:creationId xmlns:p14="http://schemas.microsoft.com/office/powerpoint/2010/main" val="368779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B26EE-DC23-C4E3-4EFC-A9BB42B9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487141-7065-8EF3-4E52-883320BE3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" y="1282000"/>
            <a:ext cx="12082878" cy="249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A33E8-B84B-347C-1DF4-1A797E7B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64288"/>
            <a:ext cx="9603275" cy="1049235"/>
          </a:xfrm>
        </p:spPr>
        <p:txBody>
          <a:bodyPr/>
          <a:lstStyle/>
          <a:p>
            <a:r>
              <a:rPr lang="zh-CN" altLang="en-US" b="1" dirty="0"/>
              <a:t>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1E462-EF92-4384-D6D6-88671206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		</a:t>
            </a:r>
            <a:r>
              <a:rPr lang="zh-CN" altLang="en-US" sz="3200" dirty="0"/>
              <a:t>上限</a:t>
            </a:r>
            <a:r>
              <a:rPr lang="en-US" altLang="zh-CN" sz="3200" dirty="0"/>
              <a:t>	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2147483647			</a:t>
            </a:r>
            <a:r>
              <a:rPr lang="zh-CN" altLang="en-US" sz="3200" b="0" i="0" dirty="0">
                <a:solidFill>
                  <a:srgbClr val="4D4D4D"/>
                </a:solidFill>
                <a:effectLst/>
                <a:latin typeface="-apple-system"/>
              </a:rPr>
              <a:t>上限</a:t>
            </a:r>
            <a:r>
              <a:rPr lang="en-US" altLang="zh-CN" sz="3200" dirty="0"/>
              <a:t>2^31 - 1</a:t>
            </a:r>
            <a:endParaRPr lang="en-US" altLang="zh-CN" sz="32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long long	</a:t>
            </a:r>
            <a:r>
              <a:rPr lang="zh-CN" altLang="en-US" sz="3200" dirty="0">
                <a:solidFill>
                  <a:srgbClr val="4D4D4D"/>
                </a:solidFill>
                <a:latin typeface="-apple-system"/>
              </a:rPr>
              <a:t>上限</a:t>
            </a:r>
            <a:r>
              <a:rPr lang="en-US" altLang="zh-CN" sz="3200" dirty="0">
                <a:solidFill>
                  <a:srgbClr val="4D4D4D"/>
                </a:solidFill>
                <a:latin typeface="-apple-system"/>
              </a:rPr>
              <a:t>	</a:t>
            </a:r>
            <a:r>
              <a:rPr lang="en-US" altLang="zh-CN" sz="3200" b="0" i="0" dirty="0">
                <a:solidFill>
                  <a:srgbClr val="4D4D4D"/>
                </a:solidFill>
                <a:effectLst/>
                <a:latin typeface="-apple-system"/>
              </a:rPr>
              <a:t>9223372036854775807 </a:t>
            </a:r>
            <a:r>
              <a:rPr lang="en-US" altLang="zh-CN" sz="3200" dirty="0"/>
              <a:t>	</a:t>
            </a:r>
            <a:r>
              <a:rPr lang="zh-CN" altLang="en-US" sz="3200" dirty="0"/>
              <a:t>上限</a:t>
            </a:r>
            <a:r>
              <a:rPr lang="en-US" altLang="zh-CN" sz="3200" dirty="0"/>
              <a:t>2^63 – 1</a:t>
            </a:r>
          </a:p>
          <a:p>
            <a:r>
              <a:rPr lang="en-US" altLang="zh-CN" sz="3200" dirty="0"/>
              <a:t>__int128   </a:t>
            </a:r>
            <a:r>
              <a:rPr lang="zh-CN" altLang="en-US" sz="3200" dirty="0"/>
              <a:t>上限</a:t>
            </a:r>
            <a:r>
              <a:rPr lang="en-US" altLang="zh-CN" sz="3200" dirty="0"/>
              <a:t>	2 ^127 – 1,</a:t>
            </a:r>
            <a:r>
              <a:rPr lang="zh-CN" altLang="en-US" sz="3200" dirty="0"/>
              <a:t>约</a:t>
            </a:r>
            <a:r>
              <a:rPr lang="en-US" altLang="zh-CN" sz="3200" dirty="0"/>
              <a:t>39</a:t>
            </a:r>
            <a:r>
              <a:rPr lang="zh-CN" altLang="en-US" sz="3200" dirty="0"/>
              <a:t>位数。</a:t>
            </a:r>
          </a:p>
        </p:txBody>
      </p:sp>
    </p:spTree>
    <p:extLst>
      <p:ext uri="{BB962C8B-B14F-4D97-AF65-F5344CB8AC3E}">
        <p14:creationId xmlns:p14="http://schemas.microsoft.com/office/powerpoint/2010/main" val="16814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C654-877E-AFD1-9CA7-7E30ADB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加法：</a:t>
            </a:r>
            <a:r>
              <a:rPr lang="en-US" altLang="zh-CN" dirty="0"/>
              <a:t>A+B =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BB4C-FF51-582B-E729-141BDDC5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1810"/>
            <a:ext cx="10191776" cy="3593297"/>
          </a:xfrm>
        </p:spPr>
        <p:txBody>
          <a:bodyPr/>
          <a:lstStyle/>
          <a:p>
            <a:r>
              <a:rPr lang="zh-CN" altLang="en-US" dirty="0"/>
              <a:t>原理：竖式加法</a:t>
            </a:r>
            <a:endParaRPr lang="en-US" altLang="zh-CN" dirty="0"/>
          </a:p>
          <a:p>
            <a:r>
              <a:rPr lang="zh-CN" altLang="en-US" dirty="0"/>
              <a:t>即模拟以下的过程：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E483DA-9F62-BD4E-73ED-071673A1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868961"/>
            <a:ext cx="3240859" cy="21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5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D207-E4F7-9B0A-D73C-A673DA8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98FF79-83EC-F07F-5A2B-DA5E742D1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10" y="1737360"/>
            <a:ext cx="2903190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52E429-F6C5-8F41-02C7-8A7FC60A9925}"/>
              </a:ext>
            </a:extLst>
          </p:cNvPr>
          <p:cNvSpPr txBox="1"/>
          <p:nvPr/>
        </p:nvSpPr>
        <p:spPr>
          <a:xfrm>
            <a:off x="2566173" y="102923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考虑如何读入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992E7F-9540-87D4-A5B3-EB5D7FDE186E}"/>
              </a:ext>
            </a:extLst>
          </p:cNvPr>
          <p:cNvSpPr txBox="1"/>
          <p:nvPr/>
        </p:nvSpPr>
        <p:spPr>
          <a:xfrm>
            <a:off x="3889612" y="1826046"/>
            <a:ext cx="77382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读入字符串时，数字最高位在字符串首（下标小的位置）。但是习惯上，下标最小的位置存放的是数字的 </a:t>
            </a:r>
            <a:endParaRPr lang="en-US" altLang="zh-CN" sz="2400" b="0" i="0" dirty="0">
              <a:effectLst/>
              <a:latin typeface="Fira Sans" panose="020B0503050000020004" pitchFamily="34" charset="0"/>
            </a:endParaRPr>
          </a:p>
          <a:p>
            <a:r>
              <a:rPr lang="zh-CN" altLang="en-US" sz="2400" b="1" i="0" dirty="0">
                <a:effectLst/>
                <a:latin typeface="Fira Sans" panose="020B0503050000020004" pitchFamily="34" charset="0"/>
              </a:rPr>
              <a:t>最低位</a:t>
            </a:r>
            <a:r>
              <a:rPr lang="zh-CN" altLang="en-US" sz="2400" b="0" i="0" dirty="0">
                <a:effectLst/>
                <a:latin typeface="Fira Sans" panose="020B0503050000020004" pitchFamily="34" charset="0"/>
              </a:rPr>
              <a:t>，即存储反转的字符串。这么做的原因在于，数字的长度可能发生变化，但我们希望同样权值位始终保持对齐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1B0452-17B7-2367-F60D-D1137F8DA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58" y="3853724"/>
            <a:ext cx="950909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D207-E4F7-9B0A-D73C-A673DA8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98FF79-83EC-F07F-5A2B-DA5E742D1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4" y="1596756"/>
            <a:ext cx="2721917" cy="1817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52E429-F6C5-8F41-02C7-8A7FC60A9925}"/>
              </a:ext>
            </a:extLst>
          </p:cNvPr>
          <p:cNvSpPr txBox="1"/>
          <p:nvPr/>
        </p:nvSpPr>
        <p:spPr>
          <a:xfrm>
            <a:off x="2653125" y="1011981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直接进行按位加法模拟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342A6C-305C-7F5F-FF6B-C480CF996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9" y="1998537"/>
            <a:ext cx="9489112" cy="411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0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DD207-E4F7-9B0A-D73C-A673DA83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52E429-F6C5-8F41-02C7-8A7FC60A9925}"/>
              </a:ext>
            </a:extLst>
          </p:cNvPr>
          <p:cNvSpPr txBox="1"/>
          <p:nvPr/>
        </p:nvSpPr>
        <p:spPr>
          <a:xfrm>
            <a:off x="2653125" y="1011981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考虑如何输出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25E6BD-BB5F-7944-5D5D-8BC6C756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189419" cy="402336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由于不希望输出前导零，故这里从最高位开始向下寻找第一个非零位，从此处开始输出；终止条件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&gt;= 1 </a:t>
            </a:r>
            <a:r>
              <a:rPr lang="zh-CN" altLang="en-US" sz="2800" dirty="0"/>
              <a:t>而不是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&gt;= 0 </a:t>
            </a:r>
            <a:r>
              <a:rPr lang="zh-CN" altLang="en-US" sz="2800" dirty="0"/>
              <a:t>是因为当整个数字等于 </a:t>
            </a:r>
            <a:r>
              <a:rPr lang="en-US" altLang="zh-CN" sz="2800" dirty="0"/>
              <a:t>0 </a:t>
            </a:r>
            <a:r>
              <a:rPr lang="zh-CN" altLang="en-US" sz="2800" dirty="0"/>
              <a:t>时仍希望输出一个字符 </a:t>
            </a:r>
            <a:r>
              <a:rPr lang="en-US" altLang="zh-CN" sz="2800" dirty="0"/>
              <a:t>0</a:t>
            </a:r>
            <a:r>
              <a:rPr lang="zh-CN" altLang="en-US" sz="2800" dirty="0"/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2313ABF-00A6-54D2-CEA0-22EB64B97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79" y="3123886"/>
            <a:ext cx="9997442" cy="315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0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BC654-877E-AFD1-9CA7-7E30ADB8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减法：</a:t>
            </a:r>
            <a:r>
              <a:rPr lang="en-US" altLang="zh-CN" dirty="0"/>
              <a:t>A-B = 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ABB4C-FF51-582B-E729-141BDDC5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1810"/>
            <a:ext cx="10191776" cy="3593297"/>
          </a:xfrm>
        </p:spPr>
        <p:txBody>
          <a:bodyPr/>
          <a:lstStyle/>
          <a:p>
            <a:r>
              <a:rPr lang="zh-CN" altLang="en-US" sz="2800" dirty="0"/>
              <a:t>原理：竖式减法</a:t>
            </a:r>
            <a:endParaRPr lang="en-US" altLang="zh-CN" sz="2800" dirty="0"/>
          </a:p>
          <a:p>
            <a:r>
              <a:rPr lang="zh-CN" altLang="en-US" sz="2800" dirty="0"/>
              <a:t>即模拟以下的过程：</a:t>
            </a:r>
            <a:endParaRPr lang="en-US" altLang="zh-CN" sz="2800" dirty="0"/>
          </a:p>
          <a:p>
            <a:endParaRPr lang="zh-CN" alt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497A00-C7B4-0E8A-C53E-843395F21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5" y="3039459"/>
            <a:ext cx="5045761" cy="3244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75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9CFF8-C868-0EB8-E45B-1A830BC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108"/>
            <a:ext cx="10058400" cy="72537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实现方式：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1FD7C-6AF8-EE7F-D4E2-59C35E81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276" y="792486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从个位起逐位相减，遇到负的情况则向上一位借 </a:t>
            </a:r>
            <a:r>
              <a:rPr lang="en-US" altLang="zh-CN" sz="3200" dirty="0"/>
              <a:t>1</a:t>
            </a:r>
            <a:r>
              <a:rPr lang="zh-CN" altLang="en-US" sz="3200" dirty="0"/>
              <a:t>。整体思路与加法完全一致。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1A8553-7AC3-ED0D-A8DA-03BCA0809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875" y="1860665"/>
            <a:ext cx="8821517" cy="49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075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1160</Words>
  <Application>Microsoft Office PowerPoint</Application>
  <PresentationFormat>宽屏</PresentationFormat>
  <Paragraphs>97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-apple-system</vt:lpstr>
      <vt:lpstr>楷体</vt:lpstr>
      <vt:lpstr>Arial</vt:lpstr>
      <vt:lpstr>Calibri</vt:lpstr>
      <vt:lpstr>Calibri Light</vt:lpstr>
      <vt:lpstr>Fira Sans</vt:lpstr>
      <vt:lpstr>回顾</vt:lpstr>
      <vt:lpstr>高精度&amp;排列</vt:lpstr>
      <vt:lpstr>定义</vt:lpstr>
      <vt:lpstr>举例</vt:lpstr>
      <vt:lpstr>加法：A+B = C</vt:lpstr>
      <vt:lpstr>Step1</vt:lpstr>
      <vt:lpstr>Step2</vt:lpstr>
      <vt:lpstr>Step3</vt:lpstr>
      <vt:lpstr>减法：A-B = C</vt:lpstr>
      <vt:lpstr>实现方式：</vt:lpstr>
      <vt:lpstr>乘法：A*B = C</vt:lpstr>
      <vt:lpstr>代码实现：</vt:lpstr>
      <vt:lpstr>除法：A/B = C……D</vt:lpstr>
      <vt:lpstr>Step1</vt:lpstr>
      <vt:lpstr>Step2</vt:lpstr>
      <vt:lpstr>拓展</vt:lpstr>
      <vt:lpstr>拓展</vt:lpstr>
      <vt:lpstr>拓展</vt:lpstr>
      <vt:lpstr>例题</vt:lpstr>
      <vt:lpstr>排序定义</vt:lpstr>
      <vt:lpstr>衡量排序的几个性质</vt:lpstr>
      <vt:lpstr>一、快速排序，快排</vt:lpstr>
      <vt:lpstr>二、归并排序</vt:lpstr>
      <vt:lpstr>Step 1</vt:lpstr>
      <vt:lpstr>Step 2</vt:lpstr>
      <vt:lpstr>Step 3 代码实现</vt:lpstr>
      <vt:lpstr>Sort函数</vt:lpstr>
      <vt:lpstr>使用方法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高精度&amp;排列</dc:title>
  <dc:creator>鑫豪 张</dc:creator>
  <cp:lastModifiedBy>鑫豪 张</cp:lastModifiedBy>
  <cp:revision>46</cp:revision>
  <dcterms:created xsi:type="dcterms:W3CDTF">2023-12-06T10:56:35Z</dcterms:created>
  <dcterms:modified xsi:type="dcterms:W3CDTF">2023-12-07T03:04:57Z</dcterms:modified>
</cp:coreProperties>
</file>