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comments/comment1.xml" ContentType="application/vnd.openxmlformats-officedocument.presentationml.comment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3"/>
  </p:notesMasterIdLst>
  <p:sldIdLst>
    <p:sldId id="257" r:id="rId3"/>
    <p:sldId id="282" r:id="rId4"/>
    <p:sldId id="258" r:id="rId5"/>
    <p:sldId id="296" r:id="rId6"/>
    <p:sldId id="373" r:id="rId7"/>
    <p:sldId id="375" r:id="rId8"/>
    <p:sldId id="374" r:id="rId9"/>
    <p:sldId id="376" r:id="rId10"/>
    <p:sldId id="300" r:id="rId11"/>
    <p:sldId id="377" r:id="rId12"/>
    <p:sldId id="378" r:id="rId13"/>
    <p:sldId id="304" r:id="rId14"/>
    <p:sldId id="325" r:id="rId15"/>
    <p:sldId id="379" r:id="rId16"/>
    <p:sldId id="380" r:id="rId17"/>
    <p:sldId id="381" r:id="rId18"/>
    <p:sldId id="382" r:id="rId19"/>
    <p:sldId id="328" r:id="rId20"/>
    <p:sldId id="339" r:id="rId21"/>
    <p:sldId id="383" r:id="rId22"/>
    <p:sldId id="336" r:id="rId23"/>
    <p:sldId id="390" r:id="rId24"/>
    <p:sldId id="391" r:id="rId25"/>
    <p:sldId id="393" r:id="rId26"/>
    <p:sldId id="384" r:id="rId27"/>
    <p:sldId id="385" r:id="rId28"/>
    <p:sldId id="351" r:id="rId29"/>
    <p:sldId id="352" r:id="rId30"/>
    <p:sldId id="353" r:id="rId31"/>
    <p:sldId id="329" r:id="rId32"/>
    <p:sldId id="355" r:id="rId33"/>
    <p:sldId id="356" r:id="rId34"/>
    <p:sldId id="388" r:id="rId35"/>
    <p:sldId id="358" r:id="rId36"/>
    <p:sldId id="360" r:id="rId37"/>
    <p:sldId id="389" r:id="rId38"/>
    <p:sldId id="394" r:id="rId39"/>
    <p:sldId id="386" r:id="rId40"/>
    <p:sldId id="387" r:id="rId41"/>
    <p:sldId id="361" r:id="rId42"/>
    <p:sldId id="312" r:id="rId43"/>
    <p:sldId id="306" r:id="rId44"/>
    <p:sldId id="307" r:id="rId45"/>
    <p:sldId id="308" r:id="rId46"/>
    <p:sldId id="371" r:id="rId47"/>
    <p:sldId id="310" r:id="rId48"/>
    <p:sldId id="311" r:id="rId49"/>
    <p:sldId id="309" r:id="rId50"/>
    <p:sldId id="370" r:id="rId51"/>
    <p:sldId id="280"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p15:clr>
            <a:srgbClr val="A4A3A4"/>
          </p15:clr>
        </p15:guide>
        <p15:guide id="2" pos="38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冯 宇祥" initials="冯"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B51"/>
    <a:srgbClr val="F3F3F3"/>
    <a:srgbClr val="435372"/>
    <a:srgbClr val="C99B4F"/>
    <a:srgbClr val="333F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71" autoAdjust="0"/>
    <p:restoredTop sz="96314" autoAdjust="0"/>
  </p:normalViewPr>
  <p:slideViewPr>
    <p:cSldViewPr snapToGrid="0" showGuides="1">
      <p:cViewPr varScale="1">
        <p:scale>
          <a:sx n="103" d="100"/>
          <a:sy n="103" d="100"/>
        </p:scale>
        <p:origin x="80" y="712"/>
      </p:cViewPr>
      <p:guideLst>
        <p:guide orient="horz" pos="2092"/>
        <p:guide pos="3836"/>
      </p:guideLst>
    </p:cSldViewPr>
  </p:slideViewPr>
  <p:outlineViewPr>
    <p:cViewPr>
      <p:scale>
        <a:sx n="33" d="100"/>
        <a:sy n="33" d="100"/>
      </p:scale>
      <p:origin x="0" y="-6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09T18:31:41.954" idx="2">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A342E-3BC2-4506-95CA-27A3A2E0F2E8}"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B969D-C169-473E-9A63-3A56F17FEFC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31</a:t>
            </a:fld>
            <a:endParaRPr lang="zh-CN" altLang="en-US"/>
          </a:p>
        </p:txBody>
      </p:sp>
    </p:spTree>
    <p:extLst>
      <p:ext uri="{BB962C8B-B14F-4D97-AF65-F5344CB8AC3E}">
        <p14:creationId xmlns:p14="http://schemas.microsoft.com/office/powerpoint/2010/main" val="1506479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32</a:t>
            </a:fld>
            <a:endParaRPr lang="zh-CN" altLang="en-US"/>
          </a:p>
        </p:txBody>
      </p:sp>
    </p:spTree>
    <p:extLst>
      <p:ext uri="{BB962C8B-B14F-4D97-AF65-F5344CB8AC3E}">
        <p14:creationId xmlns:p14="http://schemas.microsoft.com/office/powerpoint/2010/main" val="95877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34</a:t>
            </a:fld>
            <a:endParaRPr lang="zh-CN" altLang="en-US"/>
          </a:p>
        </p:txBody>
      </p:sp>
    </p:spTree>
    <p:extLst>
      <p:ext uri="{BB962C8B-B14F-4D97-AF65-F5344CB8AC3E}">
        <p14:creationId xmlns:p14="http://schemas.microsoft.com/office/powerpoint/2010/main" val="209712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35</a:t>
            </a:fld>
            <a:endParaRPr lang="zh-CN" altLang="en-US"/>
          </a:p>
        </p:txBody>
      </p:sp>
    </p:spTree>
    <p:extLst>
      <p:ext uri="{BB962C8B-B14F-4D97-AF65-F5344CB8AC3E}">
        <p14:creationId xmlns:p14="http://schemas.microsoft.com/office/powerpoint/2010/main" val="1832016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40</a:t>
            </a:fld>
            <a:endParaRPr lang="zh-CN" altLang="en-US"/>
          </a:p>
        </p:txBody>
      </p:sp>
    </p:spTree>
    <p:extLst>
      <p:ext uri="{BB962C8B-B14F-4D97-AF65-F5344CB8AC3E}">
        <p14:creationId xmlns:p14="http://schemas.microsoft.com/office/powerpoint/2010/main" val="1045505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42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43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44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FB969D-C169-473E-9A63-3A56F17FEFCB}" type="slidenum">
              <a:rPr lang="zh-CN" altLang="en-US" smtClean="0"/>
              <a:t>45</a:t>
            </a:fld>
            <a:endParaRPr lang="zh-CN" altLang="en-US"/>
          </a:p>
        </p:txBody>
      </p:sp>
    </p:spTree>
    <p:extLst>
      <p:ext uri="{BB962C8B-B14F-4D97-AF65-F5344CB8AC3E}">
        <p14:creationId xmlns:p14="http://schemas.microsoft.com/office/powerpoint/2010/main" val="1452028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46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9</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47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48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18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19</a:t>
            </a:fld>
            <a:endParaRPr lang="zh-CN" altLang="en-US"/>
          </a:p>
        </p:txBody>
      </p:sp>
    </p:spTree>
    <p:extLst>
      <p:ext uri="{BB962C8B-B14F-4D97-AF65-F5344CB8AC3E}">
        <p14:creationId xmlns:p14="http://schemas.microsoft.com/office/powerpoint/2010/main" val="301462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21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27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29</a:t>
            </a:fld>
            <a:endParaRPr lang="zh-CN" altLang="en-US"/>
          </a:p>
        </p:txBody>
      </p:sp>
    </p:spTree>
    <p:extLst>
      <p:ext uri="{BB962C8B-B14F-4D97-AF65-F5344CB8AC3E}">
        <p14:creationId xmlns:p14="http://schemas.microsoft.com/office/powerpoint/2010/main" val="1504291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30</a:t>
            </a:fld>
            <a:endParaRPr lang="zh-CN" altLang="en-US"/>
          </a:p>
        </p:txBody>
      </p:sp>
    </p:spTree>
    <p:extLst>
      <p:ext uri="{BB962C8B-B14F-4D97-AF65-F5344CB8AC3E}">
        <p14:creationId xmlns:p14="http://schemas.microsoft.com/office/powerpoint/2010/main" val="3630977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88985" y="1139331"/>
            <a:ext cx="2821436" cy="381409"/>
          </a:xfrm>
          <a:prstGeom prst="rect">
            <a:avLst/>
          </a:prstGeom>
        </p:spPr>
        <p:txBody>
          <a:bodyPr anchor="b"/>
          <a:lstStyle>
            <a:lvl1pPr>
              <a:defRPr sz="2400">
                <a:latin typeface="Agency FB" panose="020B0503020202020204" pitchFamily="34" charset="0"/>
              </a:defRPr>
            </a:lvl1pPr>
          </a:lstStyle>
          <a:p>
            <a:endParaRPr lang="zh-CN" altLang="en-US" dirty="0"/>
          </a:p>
        </p:txBody>
      </p:sp>
      <p:sp>
        <p:nvSpPr>
          <p:cNvPr id="3" name="文本占位符 2"/>
          <p:cNvSpPr>
            <a:spLocks noGrp="1"/>
          </p:cNvSpPr>
          <p:nvPr>
            <p:ph type="body" idx="1"/>
          </p:nvPr>
        </p:nvSpPr>
        <p:spPr>
          <a:xfrm>
            <a:off x="869865" y="2121281"/>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grpSp>
        <p:nvGrpSpPr>
          <p:cNvPr id="7" name="组合 6">
            <a:extLst>
              <a:ext uri="{FF2B5EF4-FFF2-40B4-BE49-F238E27FC236}">
                <a16:creationId xmlns:a16="http://schemas.microsoft.com/office/drawing/2014/main" id="{DDEF3F6C-B425-4D4F-97CC-9C9DDE3A8C80}"/>
              </a:ext>
            </a:extLst>
          </p:cNvPr>
          <p:cNvGrpSpPr/>
          <p:nvPr userDrawn="1"/>
        </p:nvGrpSpPr>
        <p:grpSpPr>
          <a:xfrm>
            <a:off x="0" y="61302"/>
            <a:ext cx="12192000" cy="825284"/>
            <a:chOff x="0" y="61302"/>
            <a:chExt cx="12192000" cy="825284"/>
          </a:xfrm>
        </p:grpSpPr>
        <p:grpSp>
          <p:nvGrpSpPr>
            <p:cNvPr id="8" name="组合 7">
              <a:extLst>
                <a:ext uri="{FF2B5EF4-FFF2-40B4-BE49-F238E27FC236}">
                  <a16:creationId xmlns:a16="http://schemas.microsoft.com/office/drawing/2014/main" id="{E5B33A64-C94C-4F58-A2A2-3FCCBE930A93}"/>
                </a:ext>
              </a:extLst>
            </p:cNvPr>
            <p:cNvGrpSpPr/>
            <p:nvPr/>
          </p:nvGrpSpPr>
          <p:grpSpPr>
            <a:xfrm>
              <a:off x="0" y="505586"/>
              <a:ext cx="12192000" cy="381000"/>
              <a:chOff x="0" y="391286"/>
              <a:chExt cx="12192000" cy="381000"/>
            </a:xfrm>
          </p:grpSpPr>
          <p:cxnSp>
            <p:nvCxnSpPr>
              <p:cNvPr id="10" name="直接连接符 9">
                <a:extLst>
                  <a:ext uri="{FF2B5EF4-FFF2-40B4-BE49-F238E27FC236}">
                    <a16:creationId xmlns:a16="http://schemas.microsoft.com/office/drawing/2014/main" id="{52CB55A3-448A-44CC-AFC1-8D426E814B03}"/>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6E44F642-5A38-4472-9B87-D5795A0FFA3D}"/>
                  </a:ext>
                </a:extLst>
              </p:cNvPr>
              <p:cNvGrpSpPr/>
              <p:nvPr/>
            </p:nvGrpSpPr>
            <p:grpSpPr>
              <a:xfrm rot="10800000">
                <a:off x="11060824" y="391286"/>
                <a:ext cx="656896" cy="381000"/>
                <a:chOff x="307428" y="393221"/>
                <a:chExt cx="656896" cy="381000"/>
              </a:xfrm>
            </p:grpSpPr>
            <p:sp>
              <p:nvSpPr>
                <p:cNvPr id="12" name="等腰三角形 11">
                  <a:extLst>
                    <a:ext uri="{FF2B5EF4-FFF2-40B4-BE49-F238E27FC236}">
                      <a16:creationId xmlns:a16="http://schemas.microsoft.com/office/drawing/2014/main" id="{2A606A43-55F1-47D4-8CF6-7DA046788B73}"/>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等腰三角形 12">
                  <a:extLst>
                    <a:ext uri="{FF2B5EF4-FFF2-40B4-BE49-F238E27FC236}">
                      <a16:creationId xmlns:a16="http://schemas.microsoft.com/office/drawing/2014/main" id="{D0468C4E-634A-4773-8CB6-7EF8E06D0E47}"/>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a:extLst>
                <a:ext uri="{FF2B5EF4-FFF2-40B4-BE49-F238E27FC236}">
                  <a16:creationId xmlns:a16="http://schemas.microsoft.com/office/drawing/2014/main" id="{FD5FF324-4CBB-440F-9EFB-E264C69FF2D9}"/>
                </a:ext>
              </a:extLst>
            </p:cNvPr>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2021/11/10</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2021/11/10</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CD8D8-D828-40D1-BB25-DF9A156E67B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0597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65107" y="1242020"/>
            <a:ext cx="3150687" cy="699135"/>
          </a:xfrm>
          <a:prstGeom prst="rect">
            <a:avLst/>
          </a:prstGeom>
        </p:spPr>
        <p:txBody>
          <a:bodyPr anchor="b"/>
          <a:lstStyle>
            <a:lvl1pPr algn="ctr">
              <a:defRPr sz="3200"/>
            </a:lvl1pPr>
          </a:lstStyle>
          <a:p>
            <a:r>
              <a:rPr lang="zh-CN" altLang="en-US" dirty="0"/>
              <a:t>单击此处编辑</a:t>
            </a:r>
          </a:p>
        </p:txBody>
      </p:sp>
      <p:sp>
        <p:nvSpPr>
          <p:cNvPr id="3" name="副标题 2"/>
          <p:cNvSpPr>
            <a:spLocks noGrp="1"/>
          </p:cNvSpPr>
          <p:nvPr>
            <p:ph type="subTitle" idx="1"/>
          </p:nvPr>
        </p:nvSpPr>
        <p:spPr>
          <a:xfrm>
            <a:off x="1465322" y="237617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grpSp>
        <p:nvGrpSpPr>
          <p:cNvPr id="7" name="组合 6">
            <a:extLst>
              <a:ext uri="{FF2B5EF4-FFF2-40B4-BE49-F238E27FC236}">
                <a16:creationId xmlns:a16="http://schemas.microsoft.com/office/drawing/2014/main" id="{53390ED9-FAA1-403F-82E7-8CFB0AAE8675}"/>
              </a:ext>
            </a:extLst>
          </p:cNvPr>
          <p:cNvGrpSpPr/>
          <p:nvPr userDrawn="1"/>
        </p:nvGrpSpPr>
        <p:grpSpPr>
          <a:xfrm>
            <a:off x="0" y="61302"/>
            <a:ext cx="12192000" cy="825284"/>
            <a:chOff x="0" y="61302"/>
            <a:chExt cx="12192000" cy="825284"/>
          </a:xfrm>
        </p:grpSpPr>
        <p:grpSp>
          <p:nvGrpSpPr>
            <p:cNvPr id="8" name="组合 7">
              <a:extLst>
                <a:ext uri="{FF2B5EF4-FFF2-40B4-BE49-F238E27FC236}">
                  <a16:creationId xmlns:a16="http://schemas.microsoft.com/office/drawing/2014/main" id="{DEE82C11-C137-4810-A4EE-C9229655A142}"/>
                </a:ext>
              </a:extLst>
            </p:cNvPr>
            <p:cNvGrpSpPr/>
            <p:nvPr/>
          </p:nvGrpSpPr>
          <p:grpSpPr>
            <a:xfrm>
              <a:off x="0" y="505586"/>
              <a:ext cx="12192000" cy="381000"/>
              <a:chOff x="0" y="391286"/>
              <a:chExt cx="12192000" cy="381000"/>
            </a:xfrm>
          </p:grpSpPr>
          <p:cxnSp>
            <p:nvCxnSpPr>
              <p:cNvPr id="10" name="直接连接符 9">
                <a:extLst>
                  <a:ext uri="{FF2B5EF4-FFF2-40B4-BE49-F238E27FC236}">
                    <a16:creationId xmlns:a16="http://schemas.microsoft.com/office/drawing/2014/main" id="{5B4E7EB5-1505-4878-809C-6BD5A002DAFB}"/>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C81C1B67-BFC1-4442-817C-7A3272D92874}"/>
                  </a:ext>
                </a:extLst>
              </p:cNvPr>
              <p:cNvGrpSpPr/>
              <p:nvPr/>
            </p:nvGrpSpPr>
            <p:grpSpPr>
              <a:xfrm rot="10800000">
                <a:off x="11060824" y="391286"/>
                <a:ext cx="656896" cy="381000"/>
                <a:chOff x="307428" y="393221"/>
                <a:chExt cx="656896" cy="381000"/>
              </a:xfrm>
            </p:grpSpPr>
            <p:sp>
              <p:nvSpPr>
                <p:cNvPr id="12" name="等腰三角形 11">
                  <a:extLst>
                    <a:ext uri="{FF2B5EF4-FFF2-40B4-BE49-F238E27FC236}">
                      <a16:creationId xmlns:a16="http://schemas.microsoft.com/office/drawing/2014/main" id="{5BBBA67D-983C-4AF9-8320-C207D8B54B60}"/>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等腰三角形 12">
                  <a:extLst>
                    <a:ext uri="{FF2B5EF4-FFF2-40B4-BE49-F238E27FC236}">
                      <a16:creationId xmlns:a16="http://schemas.microsoft.com/office/drawing/2014/main" id="{DBA402E2-E387-461A-99EA-1577E4FC5361}"/>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a:extLst>
                <a:ext uri="{FF2B5EF4-FFF2-40B4-BE49-F238E27FC236}">
                  <a16:creationId xmlns:a16="http://schemas.microsoft.com/office/drawing/2014/main" id="{194D4B0B-E22F-45D8-BD38-A054940FBA7E}"/>
                </a:ext>
              </a:extLst>
            </p:cNvPr>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
        <p:nvSpPr>
          <p:cNvPr id="11" name="TextBox 10"/>
          <p:cNvSpPr txBox="1"/>
          <p:nvPr userDrawn="1"/>
        </p:nvSpPr>
        <p:spPr>
          <a:xfrm>
            <a:off x="2136305" y="6431420"/>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2021/11/10</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2A71323-15A2-44EE-BDB7-D0147CDA55A3}"/>
              </a:ext>
            </a:extLst>
          </p:cNvPr>
          <p:cNvGrpSpPr/>
          <p:nvPr userDrawn="1"/>
        </p:nvGrpSpPr>
        <p:grpSpPr>
          <a:xfrm>
            <a:off x="0" y="61302"/>
            <a:ext cx="12192000" cy="825284"/>
            <a:chOff x="0" y="61302"/>
            <a:chExt cx="12192000" cy="825284"/>
          </a:xfrm>
        </p:grpSpPr>
        <p:grpSp>
          <p:nvGrpSpPr>
            <p:cNvPr id="3" name="组合 2">
              <a:extLst>
                <a:ext uri="{FF2B5EF4-FFF2-40B4-BE49-F238E27FC236}">
                  <a16:creationId xmlns:a16="http://schemas.microsoft.com/office/drawing/2014/main" id="{9970DD58-7A5F-44F8-8689-9A482A6EEA2A}"/>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117F96D3-0520-4869-9C4B-4BCF3A3DD486}"/>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138A4C1B-86E1-4444-A3B9-3093BDC2C933}"/>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F5E3B23E-D8FF-401C-BA89-66F26C1E491E}"/>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908DC32E-7F16-4C24-9B0B-993EEFD4E74D}"/>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4" name="图片 3">
              <a:extLst>
                <a:ext uri="{FF2B5EF4-FFF2-40B4-BE49-F238E27FC236}">
                  <a16:creationId xmlns:a16="http://schemas.microsoft.com/office/drawing/2014/main" id="{E90270C1-4573-4381-AA35-4332999E8000}"/>
                </a:ext>
              </a:extLst>
            </p:cNvPr>
            <p:cNvPicPr>
              <a:picLocks noChangeAspect="1"/>
            </p:cNvPicPr>
            <p:nvPr/>
          </p:nvPicPr>
          <p:blipFill>
            <a:blip r:embed="rId1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gr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ACDAD51-2CB8-4F03-A75C-A136DDD1BE27}"/>
              </a:ext>
            </a:extLst>
          </p:cNvPr>
          <p:cNvGrpSpPr/>
          <p:nvPr userDrawn="1"/>
        </p:nvGrpSpPr>
        <p:grpSpPr>
          <a:xfrm>
            <a:off x="0" y="61302"/>
            <a:ext cx="12192000" cy="825284"/>
            <a:chOff x="0" y="61302"/>
            <a:chExt cx="12192000" cy="825284"/>
          </a:xfrm>
        </p:grpSpPr>
        <p:grpSp>
          <p:nvGrpSpPr>
            <p:cNvPr id="3" name="组合 2">
              <a:extLst>
                <a:ext uri="{FF2B5EF4-FFF2-40B4-BE49-F238E27FC236}">
                  <a16:creationId xmlns:a16="http://schemas.microsoft.com/office/drawing/2014/main" id="{B7D2EB16-FDE9-4713-8025-1D2A7D1EC633}"/>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21183155-622A-4070-BC0E-E5E96FFB42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ED50E3BD-1947-41F6-87EF-D2A44CDFFE4A}"/>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4C022D73-3E9B-47E2-BA6E-7D5F2B69A553}"/>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C0F40856-BD8E-4C8C-BE2C-13E424482D19}"/>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4" name="图片 3">
              <a:extLst>
                <a:ext uri="{FF2B5EF4-FFF2-40B4-BE49-F238E27FC236}">
                  <a16:creationId xmlns:a16="http://schemas.microsoft.com/office/drawing/2014/main" id="{5964B0D0-6D5A-4901-8693-09296F18E4F7}"/>
                </a:ext>
              </a:extLst>
            </p:cNvPr>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comments" Target="../comments/commen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210.png"/><Relationship Id="rId5" Type="http://schemas.openxmlformats.org/officeDocument/2006/relationships/image" Target="../media/image25.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964324" y="888997"/>
            <a:ext cx="3008235" cy="2215991"/>
          </a:xfrm>
          <a:prstGeom prst="rect">
            <a:avLst/>
          </a:prstGeom>
          <a:noFill/>
        </p:spPr>
        <p:txBody>
          <a:bodyPr wrap="square" rtlCol="0">
            <a:spAutoFit/>
          </a:bodyPr>
          <a:lstStyle/>
          <a:p>
            <a:r>
              <a:rPr lang="en-US" altLang="zh-CN" sz="13800" i="1" dirty="0">
                <a:latin typeface="Agency FB" panose="020B0503020202020204" pitchFamily="34" charset="0"/>
                <a:cs typeface="+mn-ea"/>
                <a:sym typeface="+mn-lt"/>
              </a:rPr>
              <a:t>S</a:t>
            </a:r>
            <a:r>
              <a:rPr lang="en-US" altLang="zh-CN" sz="7200" i="1" dirty="0">
                <a:latin typeface="Agency FB" panose="020B0503020202020204" pitchFamily="34" charset="0"/>
                <a:cs typeface="+mn-ea"/>
                <a:sym typeface="+mn-lt"/>
              </a:rPr>
              <a:t>RE</a:t>
            </a:r>
            <a:r>
              <a:rPr lang="en-US" altLang="zh-CN" sz="9600" i="1" dirty="0">
                <a:latin typeface="Agency FB" panose="020B0503020202020204" pitchFamily="34" charset="0"/>
                <a:cs typeface="+mn-ea"/>
                <a:sym typeface="+mn-lt"/>
              </a:rPr>
              <a:t>--</a:t>
            </a:r>
            <a:endParaRPr lang="zh-CN" altLang="en-US" sz="9600" i="1" dirty="0">
              <a:latin typeface="Agency FB" panose="020B0503020202020204" pitchFamily="34" charset="0"/>
              <a:cs typeface="+mn-ea"/>
              <a:sym typeface="+mn-lt"/>
            </a:endParaRPr>
          </a:p>
        </p:txBody>
      </p:sp>
      <p:sp>
        <p:nvSpPr>
          <p:cNvPr id="52" name="文本框 51"/>
          <p:cNvSpPr txBox="1"/>
          <p:nvPr/>
        </p:nvSpPr>
        <p:spPr>
          <a:xfrm>
            <a:off x="4651216" y="2710276"/>
            <a:ext cx="3505848" cy="1015663"/>
          </a:xfrm>
          <a:prstGeom prst="rect">
            <a:avLst/>
          </a:prstGeom>
          <a:noFill/>
        </p:spPr>
        <p:txBody>
          <a:bodyPr wrap="square" rtlCol="0">
            <a:spAutoFit/>
          </a:bodyPr>
          <a:lstStyle/>
          <a:p>
            <a:r>
              <a:rPr lang="zh-CN" altLang="en-US" sz="6000" dirty="0">
                <a:latin typeface="Agency FB" panose="020B0503020202020204" pitchFamily="34" charset="0"/>
                <a:ea typeface="方正正黑简体" panose="02000000000000000000" pitchFamily="2" charset="-122"/>
                <a:cs typeface="+mn-ea"/>
                <a:sym typeface="+mn-lt"/>
              </a:rPr>
              <a:t>语言进阶</a:t>
            </a:r>
            <a:endParaRPr lang="zh-CN" altLang="en-US" sz="6600" dirty="0">
              <a:latin typeface="Agency FB" panose="020B0503020202020204" pitchFamily="34" charset="0"/>
              <a:ea typeface="方正正黑简体" panose="02000000000000000000" pitchFamily="2" charset="-122"/>
              <a:cs typeface="+mn-ea"/>
              <a:sym typeface="+mn-lt"/>
            </a:endParaRPr>
          </a:p>
        </p:txBody>
      </p:sp>
      <p:sp>
        <p:nvSpPr>
          <p:cNvPr id="55" name="文本框 54"/>
          <p:cNvSpPr txBox="1"/>
          <p:nvPr/>
        </p:nvSpPr>
        <p:spPr>
          <a:xfrm>
            <a:off x="888124" y="4298709"/>
            <a:ext cx="5734277" cy="338554"/>
          </a:xfrm>
          <a:prstGeom prst="rect">
            <a:avLst/>
          </a:prstGeom>
          <a:noFill/>
        </p:spPr>
        <p:txBody>
          <a:bodyPr wrap="square" rtlCol="0">
            <a:spAutoFit/>
          </a:bodyPr>
          <a:lstStyle/>
          <a:p>
            <a:r>
              <a:rPr lang="zh-CN" altLang="en-US" sz="1600" dirty="0">
                <a:cs typeface="+mn-ea"/>
                <a:sym typeface="+mn-lt"/>
              </a:rPr>
              <a:t>主讲：冯宇祥</a:t>
            </a:r>
          </a:p>
        </p:txBody>
      </p:sp>
      <p:cxnSp>
        <p:nvCxnSpPr>
          <p:cNvPr id="57" name="直接连接符 56"/>
          <p:cNvCxnSpPr/>
          <p:nvPr/>
        </p:nvCxnSpPr>
        <p:spPr>
          <a:xfrm>
            <a:off x="1066152" y="4782405"/>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964325" y="5118685"/>
            <a:ext cx="6381977"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得以吾辈类具者，热情而非狂野也</a:t>
            </a:r>
            <a:r>
              <a:rPr lang="en-US" altLang="zh-CN"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p:txBody>
      </p:sp>
      <p:grpSp>
        <p:nvGrpSpPr>
          <p:cNvPr id="66" name="组合 65"/>
          <p:cNvGrpSpPr/>
          <p:nvPr/>
        </p:nvGrpSpPr>
        <p:grpSpPr>
          <a:xfrm>
            <a:off x="9753600" y="2195097"/>
            <a:ext cx="1111416" cy="2434055"/>
            <a:chOff x="9448800" y="2089837"/>
            <a:chExt cx="1428750" cy="2731515"/>
          </a:xfrm>
        </p:grpSpPr>
        <p:cxnSp>
          <p:nvCxnSpPr>
            <p:cNvPr id="63" name="直接连接符 62"/>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0" y="530275"/>
            <a:ext cx="12192000" cy="381000"/>
            <a:chOff x="0" y="530275"/>
            <a:chExt cx="12192000" cy="381000"/>
          </a:xfrm>
        </p:grpSpPr>
        <p:cxnSp>
          <p:nvCxnSpPr>
            <p:cNvPr id="50" name="直接连接符 49"/>
            <p:cNvCxnSpPr/>
            <p:nvPr/>
          </p:nvCxnSpPr>
          <p:spPr>
            <a:xfrm>
              <a:off x="0" y="71884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等腰三角形 67"/>
            <p:cNvSpPr/>
            <p:nvPr/>
          </p:nvSpPr>
          <p:spPr>
            <a:xfrm rot="5400000">
              <a:off x="281152"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等腰三角形 68"/>
            <p:cNvSpPr/>
            <p:nvPr/>
          </p:nvSpPr>
          <p:spPr>
            <a:xfrm rot="5400000">
              <a:off x="609600"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9" name="组合 78"/>
          <p:cNvGrpSpPr/>
          <p:nvPr/>
        </p:nvGrpSpPr>
        <p:grpSpPr>
          <a:xfrm>
            <a:off x="0" y="6229350"/>
            <a:ext cx="12192000" cy="381000"/>
            <a:chOff x="0" y="6229350"/>
            <a:chExt cx="12192000" cy="381000"/>
          </a:xfrm>
        </p:grpSpPr>
        <p:cxnSp>
          <p:nvCxnSpPr>
            <p:cNvPr id="67" name="直接连接符 66"/>
            <p:cNvCxnSpPr/>
            <p:nvPr/>
          </p:nvCxnSpPr>
          <p:spPr>
            <a:xfrm>
              <a:off x="0" y="6400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rot="10800000">
              <a:off x="10865016" y="6229350"/>
              <a:ext cx="656896" cy="381000"/>
              <a:chOff x="10536568" y="6381752"/>
              <a:chExt cx="656896" cy="381000"/>
            </a:xfrm>
          </p:grpSpPr>
          <p:sp>
            <p:nvSpPr>
              <p:cNvPr id="71" name="等腰三角形 70"/>
              <p:cNvSpPr/>
              <p:nvPr/>
            </p:nvSpPr>
            <p:spPr>
              <a:xfrm rot="5400000">
                <a:off x="10510292"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等腰三角形 71"/>
              <p:cNvSpPr/>
              <p:nvPr/>
            </p:nvSpPr>
            <p:spPr>
              <a:xfrm rot="5400000">
                <a:off x="10838740"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77" name="文本框 76"/>
          <p:cNvSpPr txBox="1"/>
          <p:nvPr/>
        </p:nvSpPr>
        <p:spPr>
          <a:xfrm>
            <a:off x="10721812" y="172667"/>
            <a:ext cx="1162760" cy="523220"/>
          </a:xfrm>
          <a:prstGeom prst="rect">
            <a:avLst/>
          </a:prstGeom>
          <a:solidFill>
            <a:schemeClr val="tx1"/>
          </a:solidFill>
        </p:spPr>
        <p:txBody>
          <a:bodyPr wrap="square" rtlCol="0">
            <a:spAutoFit/>
          </a:bodyPr>
          <a:lstStyle/>
          <a:p>
            <a:pPr algn="ctr"/>
            <a:r>
              <a:rPr lang="en-US" altLang="zh-CN" sz="2800" dirty="0">
                <a:solidFill>
                  <a:schemeClr val="bg1"/>
                </a:solidFill>
                <a:latin typeface="Agency FB" panose="020B0503020202020204" pitchFamily="34" charset="0"/>
                <a:cs typeface="+mn-ea"/>
                <a:sym typeface="+mn-lt"/>
              </a:rPr>
              <a:t>Sre</a:t>
            </a:r>
            <a:endParaRPr lang="zh-CN" altLang="en-US" sz="2800" dirty="0">
              <a:solidFill>
                <a:schemeClr val="bg1"/>
              </a:solidFill>
              <a:latin typeface="Agency FB" panose="020B0503020202020204" pitchFamily="34" charset="0"/>
              <a:cs typeface="+mn-ea"/>
              <a:sym typeface="+mn-lt"/>
            </a:endParaRPr>
          </a:p>
        </p:txBody>
      </p:sp>
      <p:sp>
        <p:nvSpPr>
          <p:cNvPr id="21" name="文本框 20"/>
          <p:cNvSpPr txBox="1"/>
          <p:nvPr/>
        </p:nvSpPr>
        <p:spPr>
          <a:xfrm>
            <a:off x="3395905" y="2022895"/>
            <a:ext cx="762091" cy="2215991"/>
          </a:xfrm>
          <a:prstGeom prst="rect">
            <a:avLst/>
          </a:prstGeom>
          <a:noFill/>
        </p:spPr>
        <p:txBody>
          <a:bodyPr wrap="square">
            <a:spAutoFit/>
          </a:bodyPr>
          <a:lstStyle/>
          <a:p>
            <a:r>
              <a:rPr lang="en-US" altLang="zh-CN" sz="13800" dirty="0">
                <a:solidFill>
                  <a:srgbClr val="0070C0"/>
                </a:solidFill>
                <a:latin typeface="Algerian" panose="04020705040A02060702" pitchFamily="82" charset="0"/>
                <a:ea typeface="方正正黑简体" panose="02000000000000000000" pitchFamily="2" charset="-122"/>
                <a:cs typeface="JetBrains Mono Thin" panose="02000009000000000000" pitchFamily="49" charset="0"/>
                <a:sym typeface="+mn-lt"/>
              </a:rPr>
              <a:t>C</a:t>
            </a:r>
            <a:endParaRPr lang="zh-CN" altLang="en-US" sz="13800" dirty="0">
              <a:latin typeface="Algerian" panose="04020705040A02060702" pitchFamily="82" charset="0"/>
              <a:cs typeface="JetBrains Mono Thin" panose="02000009000000000000" pitchFamily="49" charset="0"/>
            </a:endParaRPr>
          </a:p>
        </p:txBody>
      </p:sp>
      <p:pic>
        <p:nvPicPr>
          <p:cNvPr id="25" name="图片 24"/>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9974204" y="164510"/>
            <a:ext cx="685026" cy="53953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7383">
        <p:fade/>
      </p:transition>
    </mc:Choice>
    <mc:Fallback xmlns="">
      <p:transition spd="med" advTm="738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9090463-E04B-4D4B-8A81-35292B5DD284}"/>
                  </a:ext>
                </a:extLst>
              </p:cNvPr>
              <p:cNvSpPr txBox="1"/>
              <p:nvPr/>
            </p:nvSpPr>
            <p:spPr>
              <a:xfrm>
                <a:off x="1012414" y="2222264"/>
                <a:ext cx="4381456" cy="37069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𝐴</m:t>
                      </m:r>
                      <m:r>
                        <a:rPr lang="en-US" altLang="zh-CN" sz="2400" b="0" i="1" smtClean="0">
                          <a:latin typeface="Cambria Math" panose="02040503050406030204" pitchFamily="18" charset="0"/>
                        </a:rPr>
                        <m:t>𝑟𝑟</m:t>
                      </m:r>
                      <m:r>
                        <a:rPr lang="en-US" altLang="zh-CN" sz="2400" i="1" smtClean="0">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eqArr>
                            <m:eqArrPr>
                              <m:ctrlPr>
                                <a:rPr lang="en-US" altLang="zh-CN" sz="2400" i="1" smtClean="0">
                                  <a:latin typeface="Cambria Math" panose="02040503050406030204" pitchFamily="18" charset="0"/>
                                </a:rPr>
                              </m:ctrlPr>
                            </m:eqArrPr>
                            <m:e>
                              <m:r>
                                <a:rPr lang="en-US" altLang="zh-CN" sz="2400" b="0" i="1" smtClean="0">
                                  <a:latin typeface="Cambria Math" panose="02040503050406030204" pitchFamily="18" charset="0"/>
                                </a:rPr>
                                <m:t>𝐴</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m:rPr>
                                          <m:sty m:val="p"/>
                                        </m:rPr>
                                        <a:rPr lang="en-US" altLang="zh-CN" sz="2400" i="1">
                                          <a:latin typeface="Cambria Math" panose="02040503050406030204" pitchFamily="18" charset="0"/>
                                        </a:rPr>
                                        <m:t>a</m:t>
                                      </m:r>
                                      <m:r>
                                        <a:rPr lang="en-US" altLang="zh-CN" sz="2400" b="0" i="1" smtClean="0">
                                          <a:latin typeface="Cambria Math" panose="02040503050406030204" pitchFamily="18" charset="0"/>
                                        </a:rPr>
                                        <m:t>=1,2,3,4,5,6,7,8</m:t>
                                      </m:r>
                                    </m:e>
                                    <m:e>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=0,0,0,0,0,0,0,0</m:t>
                                      </m:r>
                                    </m:e>
                                    <m:e>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=9,9,9,9,9,9,9,9</m:t>
                                      </m:r>
                                    </m:e>
                                  </m:eqArr>
                                </m:e>
                              </m:d>
                            </m:e>
                            <m:e>
                              <m:r>
                                <a:rPr lang="en-US" altLang="zh-CN" sz="2400" b="0" i="1" smtClean="0">
                                  <a:latin typeface="Cambria Math" panose="02040503050406030204" pitchFamily="18" charset="0"/>
                                </a:rPr>
                                <m:t>𝐵</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=1,1,1,1,1,1,1,1</m:t>
                                      </m:r>
                                    </m:e>
                                    <m:e>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=2,2,2,2,2,2,2,2</m:t>
                                      </m:r>
                                    </m:e>
                                    <m:e>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=3,3,3,3,3,3,3,3</m:t>
                                      </m:r>
                                    </m:e>
                                  </m:eqArr>
                                </m:e>
                              </m:d>
                            </m:e>
                            <m:e>
                              <m:r>
                                <a:rPr lang="en-US" altLang="zh-CN" sz="2400" b="0" i="1" smtClean="0">
                                  <a:latin typeface="Cambria Math" panose="02040503050406030204" pitchFamily="18" charset="0"/>
                                </a:rPr>
                                <m:t>𝐶</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=4,4,4,4,4,4,4,4</m:t>
                                      </m:r>
                                    </m:e>
                                    <m:e>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=5,5,5,5,5,5,5,5</m:t>
                                      </m:r>
                                    </m:e>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=6,6,6,6,6,6,6,6</m:t>
                                      </m:r>
                                    </m:e>
                                  </m:eqArr>
                                </m:e>
                              </m:d>
                            </m:e>
                          </m:eqArr>
                        </m:e>
                      </m:d>
                    </m:oMath>
                  </m:oMathPara>
                </a14:m>
                <a:endParaRPr lang="zh-CN" altLang="en-US" dirty="0"/>
              </a:p>
            </p:txBody>
          </p:sp>
        </mc:Choice>
        <mc:Fallback>
          <p:sp>
            <p:nvSpPr>
              <p:cNvPr id="4" name="文本框 3">
                <a:extLst>
                  <a:ext uri="{FF2B5EF4-FFF2-40B4-BE49-F238E27FC236}">
                    <a16:creationId xmlns:a16="http://schemas.microsoft.com/office/drawing/2014/main" id="{09090463-E04B-4D4B-8A81-35292B5DD284}"/>
                  </a:ext>
                </a:extLst>
              </p:cNvPr>
              <p:cNvSpPr txBox="1">
                <a:spLocks noRot="1" noChangeAspect="1" noMove="1" noResize="1" noEditPoints="1" noAdjustHandles="1" noChangeArrowheads="1" noChangeShapeType="1" noTextEdit="1"/>
              </p:cNvSpPr>
              <p:nvPr/>
            </p:nvSpPr>
            <p:spPr>
              <a:xfrm>
                <a:off x="1012414" y="2222264"/>
                <a:ext cx="4381456" cy="3706912"/>
              </a:xfrm>
              <a:prstGeom prst="rect">
                <a:avLst/>
              </a:prstGeom>
              <a:blipFill>
                <a:blip r:embed="rId2"/>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077E721B-89E6-4A54-B942-C8B0C5C86EBB}"/>
              </a:ext>
            </a:extLst>
          </p:cNvPr>
          <p:cNvSpPr txBox="1"/>
          <p:nvPr/>
        </p:nvSpPr>
        <p:spPr>
          <a:xfrm>
            <a:off x="631065" y="1010992"/>
            <a:ext cx="2266681" cy="523220"/>
          </a:xfrm>
          <a:prstGeom prst="rect">
            <a:avLst/>
          </a:prstGeom>
          <a:noFill/>
        </p:spPr>
        <p:txBody>
          <a:bodyPr wrap="square" rtlCol="0">
            <a:spAutoFit/>
          </a:bodyPr>
          <a:lstStyle/>
          <a:p>
            <a:r>
              <a:rPr lang="zh-CN" altLang="en-US" sz="2800" dirty="0"/>
              <a:t>三维数组</a:t>
            </a:r>
          </a:p>
        </p:txBody>
      </p:sp>
      <p:pic>
        <p:nvPicPr>
          <p:cNvPr id="8" name="图片 7">
            <a:extLst>
              <a:ext uri="{FF2B5EF4-FFF2-40B4-BE49-F238E27FC236}">
                <a16:creationId xmlns:a16="http://schemas.microsoft.com/office/drawing/2014/main" id="{7666E653-8665-439B-B02C-AE3669E01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729" y="1142801"/>
            <a:ext cx="5500271" cy="5418986"/>
          </a:xfrm>
          <a:prstGeom prst="rect">
            <a:avLst/>
          </a:prstGeom>
        </p:spPr>
      </p:pic>
      <p:sp>
        <p:nvSpPr>
          <p:cNvPr id="9" name="文本框 8">
            <a:extLst>
              <a:ext uri="{FF2B5EF4-FFF2-40B4-BE49-F238E27FC236}">
                <a16:creationId xmlns:a16="http://schemas.microsoft.com/office/drawing/2014/main" id="{A1A77634-64DF-4910-A468-E80E81ED41B8}"/>
              </a:ext>
            </a:extLst>
          </p:cNvPr>
          <p:cNvSpPr txBox="1"/>
          <p:nvPr/>
        </p:nvSpPr>
        <p:spPr>
          <a:xfrm>
            <a:off x="856445" y="1693572"/>
            <a:ext cx="2942823" cy="461665"/>
          </a:xfrm>
          <a:prstGeom prst="rect">
            <a:avLst/>
          </a:prstGeom>
          <a:noFill/>
        </p:spPr>
        <p:txBody>
          <a:bodyPr wrap="square" rtlCol="0">
            <a:spAutoFit/>
          </a:bodyPr>
          <a:lstStyle/>
          <a:p>
            <a:r>
              <a:rPr lang="en-US" altLang="zh-CN" sz="2400" dirty="0">
                <a:latin typeface="Agency FB" panose="020B0503020202020204" pitchFamily="34" charset="0"/>
              </a:rPr>
              <a:t>Arr[3][3][8];</a:t>
            </a:r>
            <a:endParaRPr lang="zh-CN" altLang="en-US" sz="2400" dirty="0">
              <a:latin typeface="Agency FB" panose="020B0503020202020204" pitchFamily="34" charset="0"/>
            </a:endParaRPr>
          </a:p>
        </p:txBody>
      </p:sp>
    </p:spTree>
    <p:extLst>
      <p:ext uri="{BB962C8B-B14F-4D97-AF65-F5344CB8AC3E}">
        <p14:creationId xmlns:p14="http://schemas.microsoft.com/office/powerpoint/2010/main" val="342101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07F60-B0AA-4497-8459-4041411B3764}"/>
              </a:ext>
            </a:extLst>
          </p:cNvPr>
          <p:cNvSpPr>
            <a:spLocks noGrp="1"/>
          </p:cNvSpPr>
          <p:nvPr>
            <p:ph type="ctrTitle"/>
          </p:nvPr>
        </p:nvSpPr>
        <p:spPr>
          <a:xfrm>
            <a:off x="390865" y="913608"/>
            <a:ext cx="3150687" cy="699135"/>
          </a:xfrm>
        </p:spPr>
        <p:txBody>
          <a:bodyPr/>
          <a:lstStyle/>
          <a:p>
            <a:r>
              <a:rPr lang="zh-CN" altLang="en-US" dirty="0"/>
              <a:t>更高维度的数组</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FE3EA62-2EE1-4B77-A632-DCDB71B6447E}"/>
                  </a:ext>
                </a:extLst>
              </p:cNvPr>
              <p:cNvSpPr txBox="1"/>
              <p:nvPr/>
            </p:nvSpPr>
            <p:spPr>
              <a:xfrm>
                <a:off x="4668590" y="1354548"/>
                <a:ext cx="4642834" cy="6862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pt-BR" altLang="zh-CN" sz="2800" b="0" i="1" smtClean="0">
                              <a:latin typeface="Cambria Math" panose="02040503050406030204" pitchFamily="18" charset="0"/>
                            </a:rPr>
                          </m:ctrlPr>
                        </m:funcPr>
                        <m:fName>
                          <m:limLow>
                            <m:limLowPr>
                              <m:ctrlPr>
                                <a:rPr lang="pt-BR" altLang="zh-CN" sz="2800" b="0" i="1" smtClean="0">
                                  <a:latin typeface="Cambria Math" panose="02040503050406030204" pitchFamily="18" charset="0"/>
                                </a:rPr>
                              </m:ctrlPr>
                            </m:limLowPr>
                            <m:e>
                              <m:r>
                                <m:rPr>
                                  <m:sty m:val="p"/>
                                </m:rPr>
                                <a:rPr lang="pt-BR" altLang="zh-CN" sz="2800" b="0" i="0" smtClean="0">
                                  <a:latin typeface="Cambria Math" panose="02040503050406030204" pitchFamily="18" charset="0"/>
                                </a:rPr>
                                <m:t>lim</m:t>
                              </m:r>
                            </m:e>
                            <m:lim>
                              <m:r>
                                <a:rPr lang="en-US" altLang="zh-CN" sz="2800" b="0" i="1" smtClean="0">
                                  <a:latin typeface="Cambria Math" panose="02040503050406030204" pitchFamily="18" charset="0"/>
                                </a:rPr>
                                <m:t>𝑇𝑖𝑚𝑒𝑠</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𝑍</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𝑌</m:t>
                              </m:r>
                              <m:r>
                                <a:rPr lang="pt-BR" altLang="zh-CN" sz="2800" b="0" i="1" smtClean="0">
                                  <a:latin typeface="Cambria Math" panose="02040503050406030204" pitchFamily="18" charset="0"/>
                                </a:rPr>
                                <m:t>→∞</m:t>
                              </m:r>
                            </m:lim>
                          </m:limLow>
                        </m:fName>
                        <m:e>
                          <m:r>
                            <a:rPr lang="en-US" altLang="zh-CN" sz="2800" b="0" i="1" smtClean="0">
                              <a:latin typeface="Cambria Math" panose="02040503050406030204" pitchFamily="18" charset="0"/>
                            </a:rPr>
                            <m:t>𝐴𝑟𝑟</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𝑇𝑖𝑚𝑒𝑠</m:t>
                              </m:r>
                            </m:e>
                          </m:d>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𝑍</m:t>
                              </m:r>
                            </m:e>
                          </m:d>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e>
                      </m:func>
                      <m:r>
                        <a:rPr lang="en-US" altLang="zh-CN" sz="2800" b="0" i="1" smtClean="0">
                          <a:latin typeface="Cambria Math" panose="02040503050406030204" pitchFamily="18" charset="0"/>
                        </a:rPr>
                        <m:t>;</m:t>
                      </m:r>
                    </m:oMath>
                  </m:oMathPara>
                </a14:m>
                <a:endParaRPr lang="zh-CN" altLang="en-US" sz="2800" dirty="0"/>
              </a:p>
            </p:txBody>
          </p:sp>
        </mc:Choice>
        <mc:Fallback xmlns="">
          <p:sp>
            <p:nvSpPr>
              <p:cNvPr id="18" name="文本框 17">
                <a:extLst>
                  <a:ext uri="{FF2B5EF4-FFF2-40B4-BE49-F238E27FC236}">
                    <a16:creationId xmlns:a16="http://schemas.microsoft.com/office/drawing/2014/main" id="{1FE3EA62-2EE1-4B77-A632-DCDB71B6447E}"/>
                  </a:ext>
                </a:extLst>
              </p:cNvPr>
              <p:cNvSpPr txBox="1">
                <a:spLocks noRot="1" noChangeAspect="1" noMove="1" noResize="1" noEditPoints="1" noAdjustHandles="1" noChangeArrowheads="1" noChangeShapeType="1" noTextEdit="1"/>
              </p:cNvSpPr>
              <p:nvPr/>
            </p:nvSpPr>
            <p:spPr>
              <a:xfrm>
                <a:off x="4668590" y="1354548"/>
                <a:ext cx="4642834" cy="686278"/>
              </a:xfrm>
              <a:prstGeom prst="rect">
                <a:avLst/>
              </a:prstGeom>
              <a:blipFill>
                <a:blip r:embed="rId2"/>
                <a:stretch>
                  <a:fillRect r="-16294"/>
                </a:stretch>
              </a:blipFill>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8D7BA743-4D7A-4BDE-BFED-3F590E0CEE30}"/>
              </a:ext>
            </a:extLst>
          </p:cNvPr>
          <p:cNvCxnSpPr/>
          <p:nvPr/>
        </p:nvCxnSpPr>
        <p:spPr>
          <a:xfrm>
            <a:off x="1114022" y="5673144"/>
            <a:ext cx="101356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矩形 20">
            <a:extLst>
              <a:ext uri="{FF2B5EF4-FFF2-40B4-BE49-F238E27FC236}">
                <a16:creationId xmlns:a16="http://schemas.microsoft.com/office/drawing/2014/main" id="{FA7D4C56-1955-4FFF-9DB4-695003AFE32E}"/>
              </a:ext>
            </a:extLst>
          </p:cNvPr>
          <p:cNvSpPr/>
          <p:nvPr/>
        </p:nvSpPr>
        <p:spPr>
          <a:xfrm>
            <a:off x="584151" y="5709735"/>
            <a:ext cx="590225"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0</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grpSp>
        <p:nvGrpSpPr>
          <p:cNvPr id="32" name="组合 31">
            <a:extLst>
              <a:ext uri="{FF2B5EF4-FFF2-40B4-BE49-F238E27FC236}">
                <a16:creationId xmlns:a16="http://schemas.microsoft.com/office/drawing/2014/main" id="{A5327D60-0271-4CA9-A019-48DE53C7DA61}"/>
              </a:ext>
            </a:extLst>
          </p:cNvPr>
          <p:cNvGrpSpPr/>
          <p:nvPr/>
        </p:nvGrpSpPr>
        <p:grpSpPr>
          <a:xfrm>
            <a:off x="862885" y="2752181"/>
            <a:ext cx="2557132" cy="2186866"/>
            <a:chOff x="965915" y="2533240"/>
            <a:chExt cx="2871989" cy="2456133"/>
          </a:xfrm>
        </p:grpSpPr>
        <p:cxnSp>
          <p:nvCxnSpPr>
            <p:cNvPr id="7" name="直接箭头连接符 6">
              <a:extLst>
                <a:ext uri="{FF2B5EF4-FFF2-40B4-BE49-F238E27FC236}">
                  <a16:creationId xmlns:a16="http://schemas.microsoft.com/office/drawing/2014/main" id="{6B55172A-F876-41C5-BF4E-AC02286457D7}"/>
                </a:ext>
              </a:extLst>
            </p:cNvPr>
            <p:cNvCxnSpPr>
              <a:cxnSpLocks/>
            </p:cNvCxnSpPr>
            <p:nvPr/>
          </p:nvCxnSpPr>
          <p:spPr>
            <a:xfrm flipV="1">
              <a:off x="2260801" y="2582214"/>
              <a:ext cx="0" cy="2407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a16="http://schemas.microsoft.com/office/drawing/2014/main" id="{19F12439-D6B7-4086-8D30-F6613DA332F8}"/>
                </a:ext>
              </a:extLst>
            </p:cNvPr>
            <p:cNvCxnSpPr/>
            <p:nvPr/>
          </p:nvCxnSpPr>
          <p:spPr>
            <a:xfrm>
              <a:off x="965915" y="3766426"/>
              <a:ext cx="28719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BA67A915-C899-4F10-9862-D6999494BE91}"/>
                </a:ext>
              </a:extLst>
            </p:cNvPr>
            <p:cNvCxnSpPr>
              <a:cxnSpLocks/>
            </p:cNvCxnSpPr>
            <p:nvPr/>
          </p:nvCxnSpPr>
          <p:spPr>
            <a:xfrm flipH="1">
              <a:off x="1386477" y="3766426"/>
              <a:ext cx="874325" cy="874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a:extLst>
                <a:ext uri="{FF2B5EF4-FFF2-40B4-BE49-F238E27FC236}">
                  <a16:creationId xmlns:a16="http://schemas.microsoft.com/office/drawing/2014/main" id="{A51C0340-752C-4678-B9DF-F5701DFD8ED3}"/>
                </a:ext>
              </a:extLst>
            </p:cNvPr>
            <p:cNvCxnSpPr>
              <a:cxnSpLocks/>
            </p:cNvCxnSpPr>
            <p:nvPr/>
          </p:nvCxnSpPr>
          <p:spPr>
            <a:xfrm flipH="1">
              <a:off x="2260802" y="3024910"/>
              <a:ext cx="741514" cy="741515"/>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8" name="文本框 27">
              <a:extLst>
                <a:ext uri="{FF2B5EF4-FFF2-40B4-BE49-F238E27FC236}">
                  <a16:creationId xmlns:a16="http://schemas.microsoft.com/office/drawing/2014/main" id="{722AC414-4E87-4554-AE9E-CBC5982EC8C7}"/>
                </a:ext>
              </a:extLst>
            </p:cNvPr>
            <p:cNvSpPr txBox="1"/>
            <p:nvPr/>
          </p:nvSpPr>
          <p:spPr>
            <a:xfrm>
              <a:off x="1206294" y="4271418"/>
              <a:ext cx="109466" cy="369332"/>
            </a:xfrm>
            <a:prstGeom prst="rect">
              <a:avLst/>
            </a:prstGeom>
            <a:noFill/>
          </p:spPr>
          <p:txBody>
            <a:bodyPr wrap="square" rtlCol="0">
              <a:spAutoFit/>
            </a:bodyPr>
            <a:lstStyle/>
            <a:p>
              <a:r>
                <a:rPr lang="en-US" altLang="zh-CN" dirty="0"/>
                <a:t>x</a:t>
              </a:r>
              <a:endParaRPr lang="zh-CN" altLang="en-US" dirty="0"/>
            </a:p>
          </p:txBody>
        </p:sp>
        <p:sp>
          <p:nvSpPr>
            <p:cNvPr id="29" name="文本框 28">
              <a:extLst>
                <a:ext uri="{FF2B5EF4-FFF2-40B4-BE49-F238E27FC236}">
                  <a16:creationId xmlns:a16="http://schemas.microsoft.com/office/drawing/2014/main" id="{A15F123B-49A9-4E87-9C2A-CF689FDC7DDD}"/>
                </a:ext>
              </a:extLst>
            </p:cNvPr>
            <p:cNvSpPr txBox="1"/>
            <p:nvPr/>
          </p:nvSpPr>
          <p:spPr>
            <a:xfrm>
              <a:off x="3555688" y="3711811"/>
              <a:ext cx="109466" cy="369332"/>
            </a:xfrm>
            <a:prstGeom prst="rect">
              <a:avLst/>
            </a:prstGeom>
            <a:noFill/>
          </p:spPr>
          <p:txBody>
            <a:bodyPr wrap="square" rtlCol="0">
              <a:spAutoFit/>
            </a:bodyPr>
            <a:lstStyle/>
            <a:p>
              <a:r>
                <a:rPr lang="en-US" altLang="zh-CN" dirty="0"/>
                <a:t>y</a:t>
              </a:r>
              <a:endParaRPr lang="zh-CN" altLang="en-US" dirty="0"/>
            </a:p>
          </p:txBody>
        </p:sp>
        <p:sp>
          <p:nvSpPr>
            <p:cNvPr id="30" name="文本框 29">
              <a:extLst>
                <a:ext uri="{FF2B5EF4-FFF2-40B4-BE49-F238E27FC236}">
                  <a16:creationId xmlns:a16="http://schemas.microsoft.com/office/drawing/2014/main" id="{61365A21-17AD-4B57-8D5C-0987A981E0FE}"/>
                </a:ext>
              </a:extLst>
            </p:cNvPr>
            <p:cNvSpPr txBox="1"/>
            <p:nvPr/>
          </p:nvSpPr>
          <p:spPr>
            <a:xfrm>
              <a:off x="1966208" y="2533240"/>
              <a:ext cx="109466" cy="369332"/>
            </a:xfrm>
            <a:prstGeom prst="rect">
              <a:avLst/>
            </a:prstGeom>
            <a:noFill/>
          </p:spPr>
          <p:txBody>
            <a:bodyPr wrap="square" rtlCol="0">
              <a:spAutoFit/>
            </a:bodyPr>
            <a:lstStyle/>
            <a:p>
              <a:r>
                <a:rPr lang="en-US" altLang="zh-CN" dirty="0"/>
                <a:t>z</a:t>
              </a:r>
              <a:endParaRPr lang="zh-CN" altLang="en-US" dirty="0"/>
            </a:p>
          </p:txBody>
        </p:sp>
        <p:sp>
          <p:nvSpPr>
            <p:cNvPr id="31" name="文本框 30">
              <a:extLst>
                <a:ext uri="{FF2B5EF4-FFF2-40B4-BE49-F238E27FC236}">
                  <a16:creationId xmlns:a16="http://schemas.microsoft.com/office/drawing/2014/main" id="{82C5F2CA-7CEB-4CD5-B221-147AC175A1E3}"/>
                </a:ext>
              </a:extLst>
            </p:cNvPr>
            <p:cNvSpPr txBox="1"/>
            <p:nvPr/>
          </p:nvSpPr>
          <p:spPr>
            <a:xfrm>
              <a:off x="2260801" y="3711811"/>
              <a:ext cx="109466" cy="369332"/>
            </a:xfrm>
            <a:prstGeom prst="rect">
              <a:avLst/>
            </a:prstGeom>
            <a:noFill/>
          </p:spPr>
          <p:txBody>
            <a:bodyPr wrap="square" rtlCol="0">
              <a:spAutoFit/>
            </a:bodyPr>
            <a:lstStyle/>
            <a:p>
              <a:r>
                <a:rPr lang="en-US" altLang="zh-CN" dirty="0"/>
                <a:t>O</a:t>
              </a:r>
              <a:endParaRPr lang="zh-CN" altLang="en-US" dirty="0"/>
            </a:p>
          </p:txBody>
        </p:sp>
      </p:grpSp>
      <p:grpSp>
        <p:nvGrpSpPr>
          <p:cNvPr id="33" name="组合 32">
            <a:extLst>
              <a:ext uri="{FF2B5EF4-FFF2-40B4-BE49-F238E27FC236}">
                <a16:creationId xmlns:a16="http://schemas.microsoft.com/office/drawing/2014/main" id="{17F9002C-F59C-43C1-AFDE-E05018AE4310}"/>
              </a:ext>
            </a:extLst>
          </p:cNvPr>
          <p:cNvGrpSpPr/>
          <p:nvPr/>
        </p:nvGrpSpPr>
        <p:grpSpPr>
          <a:xfrm>
            <a:off x="4817433" y="2759562"/>
            <a:ext cx="2557132" cy="2186866"/>
            <a:chOff x="965915" y="2533240"/>
            <a:chExt cx="2871989" cy="2456133"/>
          </a:xfrm>
        </p:grpSpPr>
        <p:cxnSp>
          <p:nvCxnSpPr>
            <p:cNvPr id="34" name="直接箭头连接符 33">
              <a:extLst>
                <a:ext uri="{FF2B5EF4-FFF2-40B4-BE49-F238E27FC236}">
                  <a16:creationId xmlns:a16="http://schemas.microsoft.com/office/drawing/2014/main" id="{52D7190E-313B-437D-AC44-D91FA9259B3C}"/>
                </a:ext>
              </a:extLst>
            </p:cNvPr>
            <p:cNvCxnSpPr>
              <a:cxnSpLocks/>
            </p:cNvCxnSpPr>
            <p:nvPr/>
          </p:nvCxnSpPr>
          <p:spPr>
            <a:xfrm flipV="1">
              <a:off x="2260801" y="2582214"/>
              <a:ext cx="0" cy="2407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a16="http://schemas.microsoft.com/office/drawing/2014/main" id="{5A136A1B-E291-4770-9B2E-FE9480B8D92B}"/>
                </a:ext>
              </a:extLst>
            </p:cNvPr>
            <p:cNvCxnSpPr/>
            <p:nvPr/>
          </p:nvCxnSpPr>
          <p:spPr>
            <a:xfrm>
              <a:off x="965915" y="3766426"/>
              <a:ext cx="28719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a:extLst>
                <a:ext uri="{FF2B5EF4-FFF2-40B4-BE49-F238E27FC236}">
                  <a16:creationId xmlns:a16="http://schemas.microsoft.com/office/drawing/2014/main" id="{985CC489-A40D-4EA7-9F42-9C2DE085BB6D}"/>
                </a:ext>
              </a:extLst>
            </p:cNvPr>
            <p:cNvCxnSpPr>
              <a:cxnSpLocks/>
            </p:cNvCxnSpPr>
            <p:nvPr/>
          </p:nvCxnSpPr>
          <p:spPr>
            <a:xfrm flipH="1">
              <a:off x="1386477" y="3766426"/>
              <a:ext cx="874325" cy="874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a16="http://schemas.microsoft.com/office/drawing/2014/main" id="{6D400C38-1D7F-4F52-A53F-16FE15DF0543}"/>
                </a:ext>
              </a:extLst>
            </p:cNvPr>
            <p:cNvCxnSpPr>
              <a:cxnSpLocks/>
            </p:cNvCxnSpPr>
            <p:nvPr/>
          </p:nvCxnSpPr>
          <p:spPr>
            <a:xfrm flipH="1">
              <a:off x="2260802" y="3024910"/>
              <a:ext cx="741514" cy="741515"/>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8" name="文本框 37">
              <a:extLst>
                <a:ext uri="{FF2B5EF4-FFF2-40B4-BE49-F238E27FC236}">
                  <a16:creationId xmlns:a16="http://schemas.microsoft.com/office/drawing/2014/main" id="{08FCE0F8-97CB-4EC9-B271-29B83B610EF4}"/>
                </a:ext>
              </a:extLst>
            </p:cNvPr>
            <p:cNvSpPr txBox="1"/>
            <p:nvPr/>
          </p:nvSpPr>
          <p:spPr>
            <a:xfrm>
              <a:off x="1206294" y="4271418"/>
              <a:ext cx="109466" cy="369332"/>
            </a:xfrm>
            <a:prstGeom prst="rect">
              <a:avLst/>
            </a:prstGeom>
            <a:noFill/>
          </p:spPr>
          <p:txBody>
            <a:bodyPr wrap="square" rtlCol="0">
              <a:spAutoFit/>
            </a:bodyPr>
            <a:lstStyle/>
            <a:p>
              <a:r>
                <a:rPr lang="en-US" altLang="zh-CN" dirty="0"/>
                <a:t>x</a:t>
              </a:r>
              <a:endParaRPr lang="zh-CN" altLang="en-US" dirty="0"/>
            </a:p>
          </p:txBody>
        </p:sp>
        <p:sp>
          <p:nvSpPr>
            <p:cNvPr id="39" name="文本框 38">
              <a:extLst>
                <a:ext uri="{FF2B5EF4-FFF2-40B4-BE49-F238E27FC236}">
                  <a16:creationId xmlns:a16="http://schemas.microsoft.com/office/drawing/2014/main" id="{5E3C965B-3167-4515-B646-6AEE52726E7F}"/>
                </a:ext>
              </a:extLst>
            </p:cNvPr>
            <p:cNvSpPr txBox="1"/>
            <p:nvPr/>
          </p:nvSpPr>
          <p:spPr>
            <a:xfrm>
              <a:off x="3555688" y="3711811"/>
              <a:ext cx="109466" cy="369332"/>
            </a:xfrm>
            <a:prstGeom prst="rect">
              <a:avLst/>
            </a:prstGeom>
            <a:noFill/>
          </p:spPr>
          <p:txBody>
            <a:bodyPr wrap="square" rtlCol="0">
              <a:spAutoFit/>
            </a:bodyPr>
            <a:lstStyle/>
            <a:p>
              <a:r>
                <a:rPr lang="en-US" altLang="zh-CN" dirty="0"/>
                <a:t>y</a:t>
              </a:r>
              <a:endParaRPr lang="zh-CN" altLang="en-US" dirty="0"/>
            </a:p>
          </p:txBody>
        </p:sp>
        <p:sp>
          <p:nvSpPr>
            <p:cNvPr id="40" name="文本框 39">
              <a:extLst>
                <a:ext uri="{FF2B5EF4-FFF2-40B4-BE49-F238E27FC236}">
                  <a16:creationId xmlns:a16="http://schemas.microsoft.com/office/drawing/2014/main" id="{66B79851-7551-4C17-AB5B-B9080B617473}"/>
                </a:ext>
              </a:extLst>
            </p:cNvPr>
            <p:cNvSpPr txBox="1"/>
            <p:nvPr/>
          </p:nvSpPr>
          <p:spPr>
            <a:xfrm>
              <a:off x="1966208" y="2533240"/>
              <a:ext cx="109466" cy="369332"/>
            </a:xfrm>
            <a:prstGeom prst="rect">
              <a:avLst/>
            </a:prstGeom>
            <a:noFill/>
          </p:spPr>
          <p:txBody>
            <a:bodyPr wrap="square" rtlCol="0">
              <a:spAutoFit/>
            </a:bodyPr>
            <a:lstStyle/>
            <a:p>
              <a:r>
                <a:rPr lang="en-US" altLang="zh-CN" dirty="0"/>
                <a:t>z</a:t>
              </a:r>
              <a:endParaRPr lang="zh-CN" altLang="en-US" dirty="0"/>
            </a:p>
          </p:txBody>
        </p:sp>
        <p:sp>
          <p:nvSpPr>
            <p:cNvPr id="41" name="文本框 40">
              <a:extLst>
                <a:ext uri="{FF2B5EF4-FFF2-40B4-BE49-F238E27FC236}">
                  <a16:creationId xmlns:a16="http://schemas.microsoft.com/office/drawing/2014/main" id="{27C4989F-049D-46F1-A3D2-5BF29A932B58}"/>
                </a:ext>
              </a:extLst>
            </p:cNvPr>
            <p:cNvSpPr txBox="1"/>
            <p:nvPr/>
          </p:nvSpPr>
          <p:spPr>
            <a:xfrm>
              <a:off x="2260801" y="3711811"/>
              <a:ext cx="109466" cy="369332"/>
            </a:xfrm>
            <a:prstGeom prst="rect">
              <a:avLst/>
            </a:prstGeom>
            <a:noFill/>
          </p:spPr>
          <p:txBody>
            <a:bodyPr wrap="square" rtlCol="0">
              <a:spAutoFit/>
            </a:bodyPr>
            <a:lstStyle/>
            <a:p>
              <a:r>
                <a:rPr lang="en-US" altLang="zh-CN" dirty="0"/>
                <a:t>O</a:t>
              </a:r>
              <a:endParaRPr lang="zh-CN" altLang="en-US" dirty="0"/>
            </a:p>
          </p:txBody>
        </p:sp>
      </p:grpSp>
      <p:grpSp>
        <p:nvGrpSpPr>
          <p:cNvPr id="42" name="组合 41">
            <a:extLst>
              <a:ext uri="{FF2B5EF4-FFF2-40B4-BE49-F238E27FC236}">
                <a16:creationId xmlns:a16="http://schemas.microsoft.com/office/drawing/2014/main" id="{30759A80-D0F7-4CCA-8F4B-D23B2CDE693C}"/>
              </a:ext>
            </a:extLst>
          </p:cNvPr>
          <p:cNvGrpSpPr/>
          <p:nvPr/>
        </p:nvGrpSpPr>
        <p:grpSpPr>
          <a:xfrm>
            <a:off x="8805913" y="2777965"/>
            <a:ext cx="2557132" cy="2186866"/>
            <a:chOff x="965915" y="2533240"/>
            <a:chExt cx="2871989" cy="2456133"/>
          </a:xfrm>
        </p:grpSpPr>
        <p:cxnSp>
          <p:nvCxnSpPr>
            <p:cNvPr id="43" name="直接箭头连接符 42">
              <a:extLst>
                <a:ext uri="{FF2B5EF4-FFF2-40B4-BE49-F238E27FC236}">
                  <a16:creationId xmlns:a16="http://schemas.microsoft.com/office/drawing/2014/main" id="{87209E02-CA80-4D0C-997A-1F20CE22D58F}"/>
                </a:ext>
              </a:extLst>
            </p:cNvPr>
            <p:cNvCxnSpPr>
              <a:cxnSpLocks/>
            </p:cNvCxnSpPr>
            <p:nvPr/>
          </p:nvCxnSpPr>
          <p:spPr>
            <a:xfrm flipV="1">
              <a:off x="2260801" y="2582214"/>
              <a:ext cx="0" cy="2407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a:extLst>
                <a:ext uri="{FF2B5EF4-FFF2-40B4-BE49-F238E27FC236}">
                  <a16:creationId xmlns:a16="http://schemas.microsoft.com/office/drawing/2014/main" id="{4EC4DE92-C6EB-4A84-864E-92F16C63ED21}"/>
                </a:ext>
              </a:extLst>
            </p:cNvPr>
            <p:cNvCxnSpPr/>
            <p:nvPr/>
          </p:nvCxnSpPr>
          <p:spPr>
            <a:xfrm>
              <a:off x="965915" y="3766426"/>
              <a:ext cx="28719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a:extLst>
                <a:ext uri="{FF2B5EF4-FFF2-40B4-BE49-F238E27FC236}">
                  <a16:creationId xmlns:a16="http://schemas.microsoft.com/office/drawing/2014/main" id="{F7D128DA-13DD-4E8A-AEA8-F51D6396F300}"/>
                </a:ext>
              </a:extLst>
            </p:cNvPr>
            <p:cNvCxnSpPr>
              <a:cxnSpLocks/>
            </p:cNvCxnSpPr>
            <p:nvPr/>
          </p:nvCxnSpPr>
          <p:spPr>
            <a:xfrm flipH="1">
              <a:off x="1386477" y="3766426"/>
              <a:ext cx="874325" cy="874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a:extLst>
                <a:ext uri="{FF2B5EF4-FFF2-40B4-BE49-F238E27FC236}">
                  <a16:creationId xmlns:a16="http://schemas.microsoft.com/office/drawing/2014/main" id="{4C1A732F-CE85-4DF7-BACA-5FD644FC3A03}"/>
                </a:ext>
              </a:extLst>
            </p:cNvPr>
            <p:cNvCxnSpPr>
              <a:cxnSpLocks/>
            </p:cNvCxnSpPr>
            <p:nvPr/>
          </p:nvCxnSpPr>
          <p:spPr>
            <a:xfrm flipH="1">
              <a:off x="2260802" y="3024910"/>
              <a:ext cx="741514" cy="741515"/>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7" name="文本框 46">
              <a:extLst>
                <a:ext uri="{FF2B5EF4-FFF2-40B4-BE49-F238E27FC236}">
                  <a16:creationId xmlns:a16="http://schemas.microsoft.com/office/drawing/2014/main" id="{785CBD6C-175A-48BE-AEF6-3BADE6841C06}"/>
                </a:ext>
              </a:extLst>
            </p:cNvPr>
            <p:cNvSpPr txBox="1"/>
            <p:nvPr/>
          </p:nvSpPr>
          <p:spPr>
            <a:xfrm>
              <a:off x="1206294" y="4271418"/>
              <a:ext cx="109466" cy="369332"/>
            </a:xfrm>
            <a:prstGeom prst="rect">
              <a:avLst/>
            </a:prstGeom>
            <a:noFill/>
          </p:spPr>
          <p:txBody>
            <a:bodyPr wrap="square" rtlCol="0">
              <a:spAutoFit/>
            </a:bodyPr>
            <a:lstStyle/>
            <a:p>
              <a:r>
                <a:rPr lang="en-US" altLang="zh-CN" dirty="0"/>
                <a:t>x</a:t>
              </a:r>
              <a:endParaRPr lang="zh-CN" altLang="en-US" dirty="0"/>
            </a:p>
          </p:txBody>
        </p:sp>
        <p:sp>
          <p:nvSpPr>
            <p:cNvPr id="48" name="文本框 47">
              <a:extLst>
                <a:ext uri="{FF2B5EF4-FFF2-40B4-BE49-F238E27FC236}">
                  <a16:creationId xmlns:a16="http://schemas.microsoft.com/office/drawing/2014/main" id="{F6B82905-E8B5-449F-9015-3E79F50A50A9}"/>
                </a:ext>
              </a:extLst>
            </p:cNvPr>
            <p:cNvSpPr txBox="1"/>
            <p:nvPr/>
          </p:nvSpPr>
          <p:spPr>
            <a:xfrm>
              <a:off x="3555688" y="3711811"/>
              <a:ext cx="109466" cy="369332"/>
            </a:xfrm>
            <a:prstGeom prst="rect">
              <a:avLst/>
            </a:prstGeom>
            <a:noFill/>
          </p:spPr>
          <p:txBody>
            <a:bodyPr wrap="square" rtlCol="0">
              <a:spAutoFit/>
            </a:bodyPr>
            <a:lstStyle/>
            <a:p>
              <a:r>
                <a:rPr lang="en-US" altLang="zh-CN" dirty="0"/>
                <a:t>y</a:t>
              </a:r>
              <a:endParaRPr lang="zh-CN" altLang="en-US" dirty="0"/>
            </a:p>
          </p:txBody>
        </p:sp>
        <p:sp>
          <p:nvSpPr>
            <p:cNvPr id="49" name="文本框 48">
              <a:extLst>
                <a:ext uri="{FF2B5EF4-FFF2-40B4-BE49-F238E27FC236}">
                  <a16:creationId xmlns:a16="http://schemas.microsoft.com/office/drawing/2014/main" id="{60CC8BB9-0EEC-4652-AAF4-81209584D24C}"/>
                </a:ext>
              </a:extLst>
            </p:cNvPr>
            <p:cNvSpPr txBox="1"/>
            <p:nvPr/>
          </p:nvSpPr>
          <p:spPr>
            <a:xfrm>
              <a:off x="1966208" y="2533240"/>
              <a:ext cx="109466" cy="369332"/>
            </a:xfrm>
            <a:prstGeom prst="rect">
              <a:avLst/>
            </a:prstGeom>
            <a:noFill/>
          </p:spPr>
          <p:txBody>
            <a:bodyPr wrap="square" rtlCol="0">
              <a:spAutoFit/>
            </a:bodyPr>
            <a:lstStyle/>
            <a:p>
              <a:r>
                <a:rPr lang="en-US" altLang="zh-CN" dirty="0"/>
                <a:t>z</a:t>
              </a:r>
              <a:endParaRPr lang="zh-CN" altLang="en-US" dirty="0"/>
            </a:p>
          </p:txBody>
        </p:sp>
        <p:sp>
          <p:nvSpPr>
            <p:cNvPr id="50" name="文本框 49">
              <a:extLst>
                <a:ext uri="{FF2B5EF4-FFF2-40B4-BE49-F238E27FC236}">
                  <a16:creationId xmlns:a16="http://schemas.microsoft.com/office/drawing/2014/main" id="{9CA71539-2991-4952-A373-9B44AB205ECD}"/>
                </a:ext>
              </a:extLst>
            </p:cNvPr>
            <p:cNvSpPr txBox="1"/>
            <p:nvPr/>
          </p:nvSpPr>
          <p:spPr>
            <a:xfrm>
              <a:off x="2260801" y="3711811"/>
              <a:ext cx="109466" cy="369332"/>
            </a:xfrm>
            <a:prstGeom prst="rect">
              <a:avLst/>
            </a:prstGeom>
            <a:noFill/>
          </p:spPr>
          <p:txBody>
            <a:bodyPr wrap="square" rtlCol="0">
              <a:spAutoFit/>
            </a:bodyPr>
            <a:lstStyle/>
            <a:p>
              <a:r>
                <a:rPr lang="en-US" altLang="zh-CN" dirty="0"/>
                <a:t>O</a:t>
              </a:r>
              <a:endParaRPr lang="zh-CN" altLang="en-US" dirty="0"/>
            </a:p>
          </p:txBody>
        </p:sp>
      </p:grpSp>
      <p:sp>
        <p:nvSpPr>
          <p:cNvPr id="51" name="矩形 50">
            <a:extLst>
              <a:ext uri="{FF2B5EF4-FFF2-40B4-BE49-F238E27FC236}">
                <a16:creationId xmlns:a16="http://schemas.microsoft.com/office/drawing/2014/main" id="{1E7F5DB9-F688-4A8B-8A7C-47B441FAFA48}"/>
              </a:ext>
            </a:extLst>
          </p:cNvPr>
          <p:cNvSpPr/>
          <p:nvPr/>
        </p:nvSpPr>
        <p:spPr>
          <a:xfrm>
            <a:off x="7816480" y="3293595"/>
            <a:ext cx="747320"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BD7CA085-D4A2-4674-A347-5F97632FA40D}"/>
                  </a:ext>
                </a:extLst>
              </p:cNvPr>
              <p:cNvSpPr/>
              <p:nvPr/>
            </p:nvSpPr>
            <p:spPr>
              <a:xfrm>
                <a:off x="10588761" y="5563435"/>
                <a:ext cx="1242648" cy="1200329"/>
              </a:xfrm>
              <a:prstGeom prst="rect">
                <a:avLst/>
              </a:prstGeom>
              <a:noFill/>
            </p:spPr>
            <p:txBody>
              <a:bodyPr wrap="none" lIns="91440" tIns="45720" rIns="91440" bIns="45720">
                <a:spAutoFit/>
              </a:bodyPr>
              <a:lstStyle/>
              <a:p>
                <a:pPr/>
                <a14:m>
                  <m:oMathPara xmlns:m="http://schemas.openxmlformats.org/officeDocument/2006/math">
                    <m:oMathParaPr>
                      <m:jc m:val="centerGroup"/>
                    </m:oMathParaPr>
                    <m:oMath xmlns:m="http://schemas.openxmlformats.org/officeDocument/2006/math">
                      <m:r>
                        <a:rPr lang="pt-BR" altLang="zh-CN" sz="7200" b="0" i="1" smtClean="0">
                          <a:latin typeface="Cambria Math" panose="02040503050406030204" pitchFamily="18" charset="0"/>
                        </a:rPr>
                        <m:t>∞</m:t>
                      </m:r>
                    </m:oMath>
                  </m:oMathPara>
                </a14:m>
                <a:endParaRPr lang="zh-CN" altLang="en-US" sz="5400" dirty="0"/>
              </a:p>
            </p:txBody>
          </p:sp>
        </mc:Choice>
        <mc:Fallback xmlns="">
          <p:sp>
            <p:nvSpPr>
              <p:cNvPr id="54" name="矩形 53">
                <a:extLst>
                  <a:ext uri="{FF2B5EF4-FFF2-40B4-BE49-F238E27FC236}">
                    <a16:creationId xmlns:a16="http://schemas.microsoft.com/office/drawing/2014/main" id="{BD7CA085-D4A2-4674-A347-5F97632FA40D}"/>
                  </a:ext>
                </a:extLst>
              </p:cNvPr>
              <p:cNvSpPr>
                <a:spLocks noRot="1" noChangeAspect="1" noMove="1" noResize="1" noEditPoints="1" noAdjustHandles="1" noChangeArrowheads="1" noChangeShapeType="1" noTextEdit="1"/>
              </p:cNvSpPr>
              <p:nvPr/>
            </p:nvSpPr>
            <p:spPr>
              <a:xfrm>
                <a:off x="10588761" y="5563435"/>
                <a:ext cx="1242648" cy="1200329"/>
              </a:xfrm>
              <a:prstGeom prst="rect">
                <a:avLst/>
              </a:prstGeom>
              <a:blipFill>
                <a:blip r:embed="rId3"/>
                <a:stretch>
                  <a:fillRect/>
                </a:stretch>
              </a:blipFill>
            </p:spPr>
            <p:txBody>
              <a:bodyPr/>
              <a:lstStyle/>
              <a:p>
                <a:r>
                  <a:rPr lang="zh-CN" altLang="en-US">
                    <a:noFill/>
                  </a:rPr>
                  <a:t> </a:t>
                </a:r>
              </a:p>
            </p:txBody>
          </p:sp>
        </mc:Fallback>
      </mc:AlternateContent>
      <p:sp>
        <p:nvSpPr>
          <p:cNvPr id="55" name="矩形 54">
            <a:extLst>
              <a:ext uri="{FF2B5EF4-FFF2-40B4-BE49-F238E27FC236}">
                <a16:creationId xmlns:a16="http://schemas.microsoft.com/office/drawing/2014/main" id="{A7C48618-BA99-44BD-AFBA-5E5E1BEB1A82}"/>
              </a:ext>
            </a:extLst>
          </p:cNvPr>
          <p:cNvSpPr/>
          <p:nvPr/>
        </p:nvSpPr>
        <p:spPr>
          <a:xfrm>
            <a:off x="3649396" y="3293595"/>
            <a:ext cx="747320"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3759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527352" y="1023857"/>
            <a:ext cx="4780579" cy="707886"/>
          </a:xfrm>
          <a:prstGeom prst="rect">
            <a:avLst/>
          </a:prstGeom>
        </p:spPr>
        <p:txBody>
          <a:bodyPr wrap="square">
            <a:spAutoFit/>
          </a:bodyPr>
          <a:lstStyle/>
          <a:p>
            <a:r>
              <a:rPr lang="en-US" altLang="zh-CN" sz="4000" dirty="0">
                <a:latin typeface="Agency FB" panose="020B0503020202020204" pitchFamily="34" charset="0"/>
                <a:cs typeface="+mn-ea"/>
                <a:sym typeface="+mn-lt"/>
              </a:rPr>
              <a:t>Little Conclusion:</a:t>
            </a:r>
            <a:endParaRPr lang="zh-CN" altLang="en-US" sz="4000" dirty="0">
              <a:latin typeface="Agency FB" panose="020B0503020202020204" pitchFamily="34" charset="0"/>
              <a:cs typeface="+mn-ea"/>
              <a:sym typeface="+mn-lt"/>
            </a:endParaRP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11" name="文本框 10"/>
          <p:cNvSpPr txBox="1"/>
          <p:nvPr/>
        </p:nvSpPr>
        <p:spPr>
          <a:xfrm>
            <a:off x="1079243" y="2059513"/>
            <a:ext cx="4481945" cy="1697388"/>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数组的访问的下标</a:t>
            </a:r>
            <a:r>
              <a:rPr lang="en-US" altLang="zh-CN" sz="2400" dirty="0" err="1">
                <a:latin typeface="JetBrains Mono Medium" panose="020B0609020102050004" pitchFamily="49" charset="0"/>
                <a:cs typeface="JetBrains Mono Medium" panose="020B0609020102050004" pitchFamily="49" charset="0"/>
              </a:rPr>
              <a:t>i</a:t>
            </a:r>
            <a:r>
              <a:rPr lang="zh-CN" altLang="en-US" sz="2400" dirty="0">
                <a:latin typeface="JetBrains Mono Medium" panose="020B0609020102050004" pitchFamily="49" charset="0"/>
                <a:cs typeface="JetBrains Mono Medium" panose="020B0609020102050004" pitchFamily="49" charset="0"/>
              </a:rPr>
              <a:t>的作用</a:t>
            </a:r>
            <a:endParaRPr lang="en-US" altLang="zh-CN" sz="24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多维数组的概念</a:t>
            </a:r>
            <a:endParaRPr lang="en-US" altLang="zh-CN" sz="24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如何看待多维数组</a:t>
            </a:r>
            <a:endParaRPr lang="en-US" altLang="zh-CN" sz="2400" dirty="0">
              <a:latin typeface="JetBrains Mono Medium" panose="020B0609020102050004" pitchFamily="49" charset="0"/>
              <a:cs typeface="JetBrains Mono Medium" panose="020B0609020102050004" pitchFamily="49" charset="0"/>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05586"/>
            <a:ext cx="12192000" cy="381000"/>
            <a:chOff x="0" y="391286"/>
            <a:chExt cx="12192000" cy="381000"/>
          </a:xfrm>
        </p:grpSpPr>
        <p:cxnSp>
          <p:nvCxnSpPr>
            <p:cNvPr id="5" name="直接连接符 4"/>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rot="10800000">
              <a:off x="11060824" y="391286"/>
              <a:ext cx="656896" cy="381000"/>
              <a:chOff x="307428" y="393221"/>
              <a:chExt cx="656896" cy="381000"/>
            </a:xfrm>
          </p:grpSpPr>
          <p:sp>
            <p:nvSpPr>
              <p:cNvPr id="7" name="等腰三角形 6"/>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4858721" y="2293187"/>
            <a:ext cx="4780579" cy="830997"/>
          </a:xfrm>
          <a:prstGeom prst="rect">
            <a:avLst/>
          </a:prstGeom>
        </p:spPr>
        <p:txBody>
          <a:bodyPr wrap="square">
            <a:spAutoFit/>
          </a:bodyPr>
          <a:lstStyle/>
          <a:p>
            <a:r>
              <a:rPr lang="zh-CN" altLang="en-US" sz="4800" dirty="0">
                <a:latin typeface="Agency FB" panose="020B0503020202020204" pitchFamily="34" charset="0"/>
                <a:cs typeface="+mn-ea"/>
                <a:sym typeface="+mn-lt"/>
              </a:rPr>
              <a:t>指针</a:t>
            </a:r>
            <a:r>
              <a:rPr lang="en-US" altLang="zh-CN" sz="4800" dirty="0">
                <a:latin typeface="Agency FB" panose="020B0503020202020204" pitchFamily="34" charset="0"/>
                <a:cs typeface="+mn-ea"/>
                <a:sym typeface="+mn-lt"/>
              </a:rPr>
              <a:t>Pointer</a:t>
            </a:r>
            <a:endParaRPr lang="zh-CN" altLang="en-US" sz="4800" dirty="0">
              <a:latin typeface="Agency FB" panose="020B0503020202020204" pitchFamily="34" charset="0"/>
              <a:cs typeface="+mn-ea"/>
              <a:sym typeface="+mn-lt"/>
            </a:endParaRPr>
          </a:p>
        </p:txBody>
      </p:sp>
      <p:sp>
        <p:nvSpPr>
          <p:cNvPr id="13" name="文本框 12"/>
          <p:cNvSpPr txBox="1"/>
          <p:nvPr/>
        </p:nvSpPr>
        <p:spPr>
          <a:xfrm>
            <a:off x="4858721" y="4109069"/>
            <a:ext cx="5589547" cy="922020"/>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a:t>
            </a:r>
            <a:r>
              <a:rPr lang="zh-CN" altLang="en-US" dirty="0">
                <a:solidFill>
                  <a:schemeClr val="tx1">
                    <a:lumMod val="50000"/>
                    <a:lumOff val="50000"/>
                  </a:schemeClr>
                </a:solidFill>
                <a:cs typeface="+mn-ea"/>
                <a:sym typeface="+mn-lt"/>
              </a:rPr>
              <a:t>人们从诗人的字句里，选取自己心爱的意义。</a:t>
            </a:r>
          </a:p>
          <a:p>
            <a:r>
              <a:rPr lang="en-US" altLang="zh-CN" dirty="0">
                <a:solidFill>
                  <a:schemeClr val="tx1">
                    <a:lumMod val="50000"/>
                    <a:lumOff val="50000"/>
                  </a:schemeClr>
                </a:solidFill>
                <a:cs typeface="+mn-ea"/>
                <a:sym typeface="+mn-lt"/>
              </a:rPr>
              <a:t>-</a:t>
            </a:r>
            <a:r>
              <a:rPr lang="zh-CN" altLang="en-US" dirty="0">
                <a:solidFill>
                  <a:schemeClr val="tx1">
                    <a:lumMod val="50000"/>
                    <a:lumOff val="50000"/>
                  </a:schemeClr>
                </a:solidFill>
                <a:cs typeface="+mn-ea"/>
                <a:sym typeface="+mn-lt"/>
              </a:rPr>
              <a:t>但诗句的最终意义是指向你。</a:t>
            </a:r>
          </a:p>
          <a:p>
            <a:endParaRPr lang="zh-CN" altLang="en-US" dirty="0">
              <a:solidFill>
                <a:schemeClr val="tx1">
                  <a:lumMod val="50000"/>
                  <a:lumOff val="50000"/>
                </a:schemeClr>
              </a:solidFill>
              <a:cs typeface="+mn-ea"/>
              <a:sym typeface="+mn-lt"/>
            </a:endParaRPr>
          </a:p>
        </p:txBody>
      </p:sp>
      <p:grpSp>
        <p:nvGrpSpPr>
          <p:cNvPr id="14" name="组合 13"/>
          <p:cNvGrpSpPr/>
          <p:nvPr/>
        </p:nvGrpSpPr>
        <p:grpSpPr>
          <a:xfrm>
            <a:off x="10657819" y="2644915"/>
            <a:ext cx="555708" cy="1855199"/>
            <a:chOff x="9448800" y="2089837"/>
            <a:chExt cx="1428750" cy="2731515"/>
          </a:xfrm>
        </p:grpSpPr>
        <p:cxnSp>
          <p:nvCxnSpPr>
            <p:cNvPr id="15" name="直接连接符 14"/>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p:cNvCxnSpPr/>
          <p:nvPr/>
        </p:nvCxnSpPr>
        <p:spPr>
          <a:xfrm>
            <a:off x="5087323" y="3689557"/>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087323" y="5601810"/>
            <a:ext cx="3976778" cy="369332"/>
          </a:xfrm>
          <a:prstGeom prst="rect">
            <a:avLst/>
          </a:prstGeom>
          <a:noFill/>
        </p:spPr>
        <p:txBody>
          <a:bodyPr wrap="square" rtlCol="0">
            <a:spAutoFit/>
          </a:bodyPr>
          <a:lstStyle/>
          <a:p>
            <a:r>
              <a:rPr lang="en-US" altLang="zh-CN" dirty="0">
                <a:solidFill>
                  <a:srgbClr val="F3F3F3"/>
                </a:solidFill>
              </a:rPr>
              <a:t>https://www.ypppt.com/</a:t>
            </a:r>
            <a:endParaRPr lang="zh-CN" altLang="en-US" dirty="0">
              <a:solidFill>
                <a:srgbClr val="F3F3F3"/>
              </a:solidFill>
            </a:endParaRPr>
          </a:p>
        </p:txBody>
      </p:sp>
      <p:pic>
        <p:nvPicPr>
          <p:cNvPr id="20" name="图片 19"/>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656532" y="2296608"/>
            <a:ext cx="2864433" cy="225605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advTm="4211">
        <p14:ripple/>
      </p:transition>
    </mc:Choice>
    <mc:Fallback xmlns="">
      <p:transition spd="slow" advTm="42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A8970-8C8F-4F56-8990-7C0ADD48D06F}"/>
              </a:ext>
            </a:extLst>
          </p:cNvPr>
          <p:cNvSpPr>
            <a:spLocks noGrp="1"/>
          </p:cNvSpPr>
          <p:nvPr>
            <p:ph type="ctrTitle"/>
          </p:nvPr>
        </p:nvSpPr>
        <p:spPr>
          <a:xfrm>
            <a:off x="358668" y="1042397"/>
            <a:ext cx="3775451" cy="699135"/>
          </a:xfrm>
        </p:spPr>
        <p:txBody>
          <a:bodyPr/>
          <a:lstStyle/>
          <a:p>
            <a:r>
              <a:rPr lang="zh-CN" altLang="en-US" dirty="0"/>
              <a:t>一样但不完全一样</a:t>
            </a:r>
          </a:p>
        </p:txBody>
      </p:sp>
      <p:sp>
        <p:nvSpPr>
          <p:cNvPr id="5" name="文本框 4">
            <a:extLst>
              <a:ext uri="{FF2B5EF4-FFF2-40B4-BE49-F238E27FC236}">
                <a16:creationId xmlns:a16="http://schemas.microsoft.com/office/drawing/2014/main" id="{9F6F3CA7-C4C5-4706-91A6-FE517A52C9A3}"/>
              </a:ext>
            </a:extLst>
          </p:cNvPr>
          <p:cNvSpPr txBox="1"/>
          <p:nvPr/>
        </p:nvSpPr>
        <p:spPr>
          <a:xfrm>
            <a:off x="970744" y="1929864"/>
            <a:ext cx="10897138" cy="4247317"/>
          </a:xfrm>
          <a:prstGeom prst="rect">
            <a:avLst/>
          </a:prstGeom>
          <a:noFill/>
        </p:spPr>
        <p:txBody>
          <a:bodyPr wrap="square">
            <a:spAutoFit/>
          </a:bodyPr>
          <a:lstStyle/>
          <a:p>
            <a:r>
              <a:rPr lang="en-US" altLang="zh-CN" b="0" dirty="0">
                <a:solidFill>
                  <a:srgbClr val="859900"/>
                </a:solidFill>
                <a:effectLst/>
                <a:latin typeface="JetBrains Mono" panose="02000009000000000000" pitchFamily="49" charset="0"/>
              </a:rPr>
              <a:t>#include</a:t>
            </a:r>
            <a:r>
              <a:rPr lang="en-US" altLang="zh-CN" b="0" dirty="0">
                <a:solidFill>
                  <a:srgbClr val="2AA198"/>
                </a:solidFill>
                <a:effectLst/>
                <a:latin typeface="JetBrains Mono" panose="02000009000000000000" pitchFamily="49" charset="0"/>
              </a:rPr>
              <a:t>"stdio.h"</a:t>
            </a:r>
            <a:endParaRPr lang="en-US" altLang="zh-CN" b="0" dirty="0">
              <a:solidFill>
                <a:srgbClr val="333333"/>
              </a:solidFill>
              <a:effectLst/>
              <a:latin typeface="JetBrains Mono" panose="02000009000000000000" pitchFamily="49" charset="0"/>
            </a:endParaRPr>
          </a:p>
          <a:p>
            <a:br>
              <a:rPr lang="en-US" altLang="zh-CN" b="0" dirty="0">
                <a:solidFill>
                  <a:srgbClr val="333333"/>
                </a:solidFill>
                <a:effectLst/>
                <a:latin typeface="JetBrains Mono" panose="02000009000000000000" pitchFamily="49" charset="0"/>
              </a:rPr>
            </a:b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len</a:t>
            </a:r>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err="1">
                <a:solidFill>
                  <a:srgbClr val="333333"/>
                </a:solidFill>
                <a:effectLst/>
                <a:latin typeface="JetBrains Mono" panose="02000009000000000000" pitchFamily="49" charset="0"/>
              </a:rPr>
              <a:t>arr</a:t>
            </a:r>
            <a:r>
              <a:rPr lang="en-US" altLang="zh-CN" b="1" dirty="0">
                <a:solidFill>
                  <a:srgbClr val="073642"/>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return</a:t>
            </a:r>
            <a:r>
              <a:rPr lang="en-US" altLang="zh-CN" b="0" dirty="0">
                <a:solidFill>
                  <a:srgbClr val="333333"/>
                </a:solidFill>
                <a:effectLst/>
                <a:latin typeface="JetBrains Mono" panose="02000009000000000000" pitchFamily="49" charset="0"/>
              </a:rPr>
              <a:t> </a:t>
            </a:r>
            <a:r>
              <a:rPr lang="en-US" altLang="zh-CN" b="0" dirty="0" err="1">
                <a:solidFill>
                  <a:srgbClr val="859900"/>
                </a:solidFill>
                <a:effectLst/>
                <a:latin typeface="JetBrains Mono" panose="02000009000000000000" pitchFamily="49" charset="0"/>
              </a:rPr>
              <a:t>sizeof</a:t>
            </a:r>
            <a:r>
              <a:rPr lang="en-US" altLang="zh-CN" b="0" dirty="0">
                <a:solidFill>
                  <a:srgbClr val="333333"/>
                </a:solidFill>
                <a:effectLst/>
                <a:latin typeface="JetBrains Mono" panose="02000009000000000000" pitchFamily="49" charset="0"/>
              </a:rPr>
              <a:t>(</a:t>
            </a:r>
            <a:r>
              <a:rPr lang="en-US" altLang="zh-CN" b="0" dirty="0" err="1">
                <a:solidFill>
                  <a:srgbClr val="333333"/>
                </a:solidFill>
                <a:effectLst/>
                <a:latin typeface="JetBrains Mono" panose="02000009000000000000" pitchFamily="49" charset="0"/>
              </a:rPr>
              <a:t>arr</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err="1">
                <a:solidFill>
                  <a:srgbClr val="859900"/>
                </a:solidFill>
                <a:effectLst/>
                <a:latin typeface="JetBrains Mono" panose="02000009000000000000" pitchFamily="49" charset="0"/>
              </a:rPr>
              <a:t>sizeof</a:t>
            </a:r>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a:p>
            <a:br>
              <a:rPr lang="en-US" altLang="zh-CN" b="0" dirty="0">
                <a:solidFill>
                  <a:srgbClr val="333333"/>
                </a:solidFill>
                <a:effectLst/>
                <a:latin typeface="JetBrains Mono" panose="02000009000000000000" pitchFamily="49" charset="0"/>
              </a:rPr>
            </a:b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main</a:t>
            </a:r>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err="1">
                <a:solidFill>
                  <a:srgbClr val="333333"/>
                </a:solidFill>
                <a:effectLst/>
                <a:latin typeface="JetBrains Mono" panose="02000009000000000000" pitchFamily="49" charset="0"/>
              </a:rPr>
              <a:t>argc</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const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err="1">
                <a:solidFill>
                  <a:srgbClr val="333333"/>
                </a:solidFill>
                <a:effectLst/>
                <a:latin typeface="JetBrains Mono" panose="02000009000000000000" pitchFamily="49" charset="0"/>
              </a:rPr>
              <a:t>argv</a:t>
            </a:r>
            <a:r>
              <a:rPr lang="en-US" altLang="zh-CN" b="1" dirty="0">
                <a:solidFill>
                  <a:srgbClr val="073642"/>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arr</a:t>
            </a:r>
            <a:r>
              <a:rPr lang="en-US" altLang="zh-CN" b="0" dirty="0">
                <a:solidFill>
                  <a:srgbClr val="333333"/>
                </a:solidFill>
                <a:effectLst/>
                <a:latin typeface="JetBrains Mono" panose="02000009000000000000" pitchFamily="49" charset="0"/>
              </a:rPr>
              <a:t>[</a:t>
            </a:r>
            <a:r>
              <a:rPr lang="en-US" altLang="zh-CN" b="0" dirty="0">
                <a:solidFill>
                  <a:srgbClr val="D33682"/>
                </a:solidFill>
                <a:effectLst/>
                <a:latin typeface="JetBrains Mono" panose="02000009000000000000" pitchFamily="49" charset="0"/>
              </a:rPr>
              <a:t>100</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printf</a:t>
            </a:r>
            <a:r>
              <a:rPr lang="en-US" altLang="zh-CN" b="0" dirty="0">
                <a:solidFill>
                  <a:srgbClr val="333333"/>
                </a:solidFill>
                <a:effectLst/>
                <a:latin typeface="JetBrains Mono" panose="02000009000000000000" pitchFamily="49" charset="0"/>
              </a:rPr>
              <a:t>(</a:t>
            </a:r>
            <a:r>
              <a:rPr lang="en-US" altLang="zh-CN" b="0" dirty="0">
                <a:solidFill>
                  <a:srgbClr val="2AA198"/>
                </a:solidFill>
                <a:effectLst/>
                <a:latin typeface="JetBrains Mono" panose="02000009000000000000" pitchFamily="49" charset="0"/>
              </a:rPr>
              <a:t>"The length in main function : </a:t>
            </a:r>
            <a:r>
              <a:rPr lang="en-US" altLang="zh-CN" b="0" dirty="0">
                <a:solidFill>
                  <a:srgbClr val="CB4B16"/>
                </a:solidFill>
                <a:effectLst/>
                <a:latin typeface="JetBrains Mono" panose="02000009000000000000" pitchFamily="49" charset="0"/>
              </a:rPr>
              <a:t>%d\n</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err="1">
                <a:solidFill>
                  <a:srgbClr val="859900"/>
                </a:solidFill>
                <a:effectLst/>
                <a:latin typeface="JetBrains Mono" panose="02000009000000000000" pitchFamily="49" charset="0"/>
              </a:rPr>
              <a:t>sizeof</a:t>
            </a:r>
            <a:r>
              <a:rPr lang="en-US" altLang="zh-CN" b="0" dirty="0">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arr</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err="1">
                <a:solidFill>
                  <a:srgbClr val="859900"/>
                </a:solidFill>
                <a:effectLst/>
                <a:latin typeface="JetBrains Mono" panose="02000009000000000000" pitchFamily="49" charset="0"/>
              </a:rPr>
              <a:t>sizeof</a:t>
            </a:r>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printf</a:t>
            </a:r>
            <a:r>
              <a:rPr lang="en-US" altLang="zh-CN" b="0" dirty="0">
                <a:solidFill>
                  <a:srgbClr val="333333"/>
                </a:solidFill>
                <a:effectLst/>
                <a:latin typeface="JetBrains Mono" panose="02000009000000000000" pitchFamily="49" charset="0"/>
              </a:rPr>
              <a:t>(</a:t>
            </a:r>
            <a:r>
              <a:rPr lang="en-US" altLang="zh-CN" b="0" dirty="0">
                <a:solidFill>
                  <a:srgbClr val="2AA198"/>
                </a:solidFill>
                <a:effectLst/>
                <a:latin typeface="JetBrains Mono" panose="02000009000000000000" pitchFamily="49" charset="0"/>
              </a:rPr>
              <a:t>"The length in another function : </a:t>
            </a:r>
            <a:r>
              <a:rPr lang="en-US" altLang="zh-CN" b="0" dirty="0">
                <a:solidFill>
                  <a:srgbClr val="CB4B16"/>
                </a:solidFill>
                <a:effectLst/>
                <a:latin typeface="JetBrains Mono" panose="02000009000000000000" pitchFamily="49" charset="0"/>
              </a:rPr>
              <a:t>%d\n</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len</a:t>
            </a:r>
            <a:r>
              <a:rPr lang="en-US" altLang="zh-CN" b="0" dirty="0">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arr</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return</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0</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a:p>
            <a:br>
              <a:rPr lang="en-US" altLang="zh-CN" b="0" dirty="0">
                <a:solidFill>
                  <a:srgbClr val="333333"/>
                </a:solidFill>
                <a:effectLst/>
                <a:latin typeface="JetBrains Mono" panose="02000009000000000000" pitchFamily="49" charset="0"/>
              </a:rPr>
            </a:br>
            <a:endParaRPr lang="en-US" altLang="zh-CN" b="0" dirty="0">
              <a:solidFill>
                <a:srgbClr val="333333"/>
              </a:solidFill>
              <a:effectLst/>
              <a:latin typeface="JetBrains Mono" panose="02000009000000000000" pitchFamily="49" charset="0"/>
            </a:endParaRPr>
          </a:p>
        </p:txBody>
      </p:sp>
    </p:spTree>
    <p:extLst>
      <p:ext uri="{BB962C8B-B14F-4D97-AF65-F5344CB8AC3E}">
        <p14:creationId xmlns:p14="http://schemas.microsoft.com/office/powerpoint/2010/main" val="181304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DF964-1F2F-4386-AFFC-8E0732659352}"/>
              </a:ext>
            </a:extLst>
          </p:cNvPr>
          <p:cNvSpPr>
            <a:spLocks noGrp="1"/>
          </p:cNvSpPr>
          <p:nvPr>
            <p:ph type="ctrTitle"/>
          </p:nvPr>
        </p:nvSpPr>
        <p:spPr>
          <a:xfrm>
            <a:off x="0" y="697734"/>
            <a:ext cx="3150687" cy="699135"/>
          </a:xfrm>
        </p:spPr>
        <p:txBody>
          <a:bodyPr/>
          <a:lstStyle/>
          <a:p>
            <a:r>
              <a:rPr lang="en-US" altLang="zh-CN" sz="4000" dirty="0" err="1">
                <a:latin typeface="Agency FB" panose="020B0503020202020204" pitchFamily="34" charset="0"/>
              </a:rPr>
              <a:t>myDoubler</a:t>
            </a:r>
            <a:endParaRPr lang="zh-CN" altLang="en-US" sz="4000" dirty="0">
              <a:latin typeface="Agency FB" panose="020B0503020202020204" pitchFamily="34" charset="0"/>
            </a:endParaRPr>
          </a:p>
        </p:txBody>
      </p:sp>
      <p:sp>
        <p:nvSpPr>
          <p:cNvPr id="5" name="文本框 4">
            <a:extLst>
              <a:ext uri="{FF2B5EF4-FFF2-40B4-BE49-F238E27FC236}">
                <a16:creationId xmlns:a16="http://schemas.microsoft.com/office/drawing/2014/main" id="{F9306655-525C-49B5-927D-39270F559585}"/>
              </a:ext>
            </a:extLst>
          </p:cNvPr>
          <p:cNvSpPr txBox="1"/>
          <p:nvPr/>
        </p:nvSpPr>
        <p:spPr>
          <a:xfrm>
            <a:off x="950430" y="1759706"/>
            <a:ext cx="6101366" cy="4247317"/>
          </a:xfrm>
          <a:prstGeom prst="rect">
            <a:avLst/>
          </a:prstGeom>
          <a:noFill/>
        </p:spPr>
        <p:txBody>
          <a:bodyPr wrap="square">
            <a:spAutoFit/>
          </a:bodyPr>
          <a:lstStyle/>
          <a:p>
            <a:r>
              <a:rPr lang="en-US" altLang="zh-CN" b="0" dirty="0">
                <a:solidFill>
                  <a:srgbClr val="859900"/>
                </a:solidFill>
                <a:effectLst/>
                <a:latin typeface="JetBrains Mono" panose="02000009000000000000" pitchFamily="49" charset="0"/>
              </a:rPr>
              <a:t>#include</a:t>
            </a:r>
            <a:r>
              <a:rPr lang="en-US" altLang="zh-CN" b="0" dirty="0">
                <a:solidFill>
                  <a:srgbClr val="2AA198"/>
                </a:solidFill>
                <a:effectLst/>
                <a:latin typeface="JetBrains Mono" panose="02000009000000000000" pitchFamily="49" charset="0"/>
              </a:rPr>
              <a:t>"stdio.h"</a:t>
            </a:r>
            <a:endParaRPr lang="en-US" altLang="zh-CN" b="0" dirty="0">
              <a:solidFill>
                <a:srgbClr val="333333"/>
              </a:solidFill>
              <a:effectLst/>
              <a:latin typeface="JetBrains Mono" panose="02000009000000000000" pitchFamily="49" charset="0"/>
            </a:endParaRPr>
          </a:p>
          <a:p>
            <a:br>
              <a:rPr lang="en-US" altLang="zh-CN" b="0" dirty="0">
                <a:solidFill>
                  <a:srgbClr val="333333"/>
                </a:solidFill>
                <a:effectLst/>
                <a:latin typeface="JetBrains Mono" panose="02000009000000000000" pitchFamily="49" charset="0"/>
              </a:rPr>
            </a:br>
            <a:r>
              <a:rPr lang="en-US" altLang="zh-CN" b="1" dirty="0">
                <a:solidFill>
                  <a:srgbClr val="073642"/>
                </a:solidFill>
                <a:effectLst/>
                <a:latin typeface="JetBrains Mono" panose="02000009000000000000" pitchFamily="49" charset="0"/>
              </a:rPr>
              <a:t>void</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doubler</a:t>
            </a:r>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a:t>
            </a:r>
          </a:p>
          <a:p>
            <a:r>
              <a:rPr lang="en-US" altLang="zh-CN" b="0" dirty="0">
                <a:solidFill>
                  <a:srgbClr val="333333"/>
                </a:solidFill>
                <a:effectLst/>
                <a:latin typeface="JetBrains Mono" panose="02000009000000000000" pitchFamily="49" charset="0"/>
              </a:rPr>
              <a:t>    a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a:t>
            </a:r>
          </a:p>
          <a:p>
            <a:r>
              <a:rPr lang="en-US" altLang="zh-CN" b="0" dirty="0">
                <a:solidFill>
                  <a:srgbClr val="333333"/>
                </a:solidFill>
                <a:effectLst/>
                <a:latin typeface="JetBrains Mono" panose="02000009000000000000" pitchFamily="49" charset="0"/>
              </a:rPr>
              <a:t>}</a:t>
            </a:r>
          </a:p>
          <a:p>
            <a:br>
              <a:rPr lang="en-US" altLang="zh-CN" b="0" dirty="0">
                <a:solidFill>
                  <a:srgbClr val="333333"/>
                </a:solidFill>
                <a:effectLst/>
                <a:latin typeface="JetBrains Mono" panose="02000009000000000000" pitchFamily="49" charset="0"/>
              </a:rPr>
            </a:b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main</a:t>
            </a:r>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err="1">
                <a:solidFill>
                  <a:srgbClr val="333333"/>
                </a:solidFill>
                <a:effectLst/>
                <a:latin typeface="JetBrains Mono" panose="02000009000000000000" pitchFamily="49" charset="0"/>
              </a:rPr>
              <a:t>argc</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const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err="1">
                <a:solidFill>
                  <a:srgbClr val="333333"/>
                </a:solidFill>
                <a:effectLst/>
                <a:latin typeface="JetBrains Mono" panose="02000009000000000000" pitchFamily="49" charset="0"/>
              </a:rPr>
              <a:t>argv</a:t>
            </a:r>
            <a:r>
              <a:rPr lang="en-US" altLang="zh-CN" b="1" dirty="0">
                <a:solidFill>
                  <a:srgbClr val="073642"/>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x</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10</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doubler</a:t>
            </a:r>
            <a:r>
              <a:rPr lang="en-US" altLang="zh-CN" b="0" dirty="0">
                <a:solidFill>
                  <a:srgbClr val="333333"/>
                </a:solidFill>
                <a:effectLst/>
                <a:latin typeface="JetBrains Mono" panose="02000009000000000000" pitchFamily="49" charset="0"/>
              </a:rPr>
              <a:t>(</a:t>
            </a:r>
            <a:r>
              <a:rPr lang="en-US" altLang="zh-CN" b="0" dirty="0">
                <a:solidFill>
                  <a:srgbClr val="268BD2"/>
                </a:solidFill>
                <a:effectLst/>
                <a:latin typeface="JetBrains Mono" panose="02000009000000000000" pitchFamily="49" charset="0"/>
              </a:rPr>
              <a:t>x</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printf</a:t>
            </a:r>
            <a:r>
              <a:rPr lang="en-US" altLang="zh-CN" b="0" dirty="0">
                <a:solidFill>
                  <a:srgbClr val="333333"/>
                </a:solidFill>
                <a:effectLst/>
                <a:latin typeface="JetBrains Mono" panose="02000009000000000000" pitchFamily="49" charset="0"/>
              </a:rPr>
              <a:t>(</a:t>
            </a:r>
            <a:r>
              <a:rPr lang="en-US" altLang="zh-CN" b="0" dirty="0">
                <a:solidFill>
                  <a:srgbClr val="2AA198"/>
                </a:solidFill>
                <a:effectLst/>
                <a:latin typeface="JetBrains Mono" panose="02000009000000000000" pitchFamily="49" charset="0"/>
              </a:rPr>
              <a:t>"X value is </a:t>
            </a:r>
            <a:r>
              <a:rPr lang="en-US" altLang="zh-CN" b="0" dirty="0">
                <a:solidFill>
                  <a:srgbClr val="CB4B16"/>
                </a:solidFill>
                <a:effectLst/>
                <a:latin typeface="JetBrains Mono" panose="02000009000000000000" pitchFamily="49" charset="0"/>
              </a:rPr>
              <a:t>%d</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x</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return</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0</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a:p>
            <a:br>
              <a:rPr lang="en-US" altLang="zh-CN" b="0" dirty="0">
                <a:solidFill>
                  <a:srgbClr val="333333"/>
                </a:solidFill>
                <a:effectLst/>
                <a:latin typeface="JetBrains Mono" panose="02000009000000000000" pitchFamily="49" charset="0"/>
              </a:rPr>
            </a:br>
            <a:endParaRPr lang="en-US" altLang="zh-CN" b="0" dirty="0">
              <a:solidFill>
                <a:srgbClr val="333333"/>
              </a:solidFill>
              <a:effectLst/>
              <a:latin typeface="JetBrains Mono" panose="02000009000000000000" pitchFamily="49" charset="0"/>
            </a:endParaRPr>
          </a:p>
        </p:txBody>
      </p:sp>
      <p:sp>
        <p:nvSpPr>
          <p:cNvPr id="6" name="文本框 5">
            <a:extLst>
              <a:ext uri="{FF2B5EF4-FFF2-40B4-BE49-F238E27FC236}">
                <a16:creationId xmlns:a16="http://schemas.microsoft.com/office/drawing/2014/main" id="{E228281E-0F07-4586-ADB5-BE573C5C1AE5}"/>
              </a:ext>
            </a:extLst>
          </p:cNvPr>
          <p:cNvSpPr txBox="1"/>
          <p:nvPr/>
        </p:nvSpPr>
        <p:spPr>
          <a:xfrm>
            <a:off x="6536027" y="2157211"/>
            <a:ext cx="5132232" cy="1200329"/>
          </a:xfrm>
          <a:prstGeom prst="rect">
            <a:avLst/>
          </a:prstGeom>
          <a:noFill/>
        </p:spPr>
        <p:txBody>
          <a:bodyPr wrap="square" rtlCol="0">
            <a:spAutoFit/>
          </a:bodyPr>
          <a:lstStyle/>
          <a:p>
            <a:r>
              <a:rPr lang="zh-CN" altLang="en-US" sz="3600" dirty="0"/>
              <a:t>理所当然的是 事情没那么理所当然的。</a:t>
            </a:r>
          </a:p>
        </p:txBody>
      </p:sp>
    </p:spTree>
    <p:extLst>
      <p:ext uri="{BB962C8B-B14F-4D97-AF65-F5344CB8AC3E}">
        <p14:creationId xmlns:p14="http://schemas.microsoft.com/office/powerpoint/2010/main" val="47713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6F3E6668-3BBC-443E-8A5B-C23C5345117C}"/>
              </a:ext>
            </a:extLst>
          </p:cNvPr>
          <p:cNvSpPr txBox="1"/>
          <p:nvPr/>
        </p:nvSpPr>
        <p:spPr>
          <a:xfrm>
            <a:off x="3232060" y="3429000"/>
            <a:ext cx="5924819" cy="707886"/>
          </a:xfrm>
          <a:prstGeom prst="rect">
            <a:avLst/>
          </a:prstGeom>
          <a:noFill/>
        </p:spPr>
        <p:txBody>
          <a:bodyPr wrap="square" rtlCol="0">
            <a:spAutoFit/>
          </a:bodyPr>
          <a:lstStyle/>
          <a:p>
            <a:r>
              <a:rPr lang="en-US" altLang="zh-CN" sz="4000" dirty="0" err="1"/>
              <a:t>doubler</a:t>
            </a:r>
            <a:r>
              <a:rPr lang="en-US" altLang="zh-CN" sz="4000" dirty="0"/>
              <a:t>(x)=</a:t>
            </a:r>
            <a:r>
              <a:rPr lang="en-US" altLang="zh-CN" sz="4000" dirty="0" err="1"/>
              <a:t>doubler</a:t>
            </a:r>
            <a:r>
              <a:rPr lang="en-US" altLang="zh-CN" sz="4000" dirty="0"/>
              <a:t>(10)</a:t>
            </a:r>
            <a:endParaRPr lang="zh-CN" altLang="en-US" sz="4000" dirty="0"/>
          </a:p>
        </p:txBody>
      </p:sp>
      <p:sp>
        <p:nvSpPr>
          <p:cNvPr id="13" name="矩形 12">
            <a:extLst>
              <a:ext uri="{FF2B5EF4-FFF2-40B4-BE49-F238E27FC236}">
                <a16:creationId xmlns:a16="http://schemas.microsoft.com/office/drawing/2014/main" id="{247D1034-A16B-4DA0-9C25-819CAC884678}"/>
              </a:ext>
            </a:extLst>
          </p:cNvPr>
          <p:cNvSpPr/>
          <p:nvPr/>
        </p:nvSpPr>
        <p:spPr>
          <a:xfrm>
            <a:off x="1978838" y="4549344"/>
            <a:ext cx="8568371"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latin typeface="+mj-lt"/>
              </a:rPr>
              <a:t>你总不能说自</a:t>
            </a:r>
            <a:r>
              <a:rPr lang="en-US" altLang="zh-CN" sz="3200" b="0" cap="none" spc="0" dirty="0">
                <a:ln w="0"/>
                <a:solidFill>
                  <a:schemeClr val="tx1"/>
                </a:solidFill>
                <a:effectLst>
                  <a:outerShdw blurRad="38100" dist="19050" dir="2700000" algn="tl" rotWithShape="0">
                    <a:schemeClr val="dk1">
                      <a:alpha val="40000"/>
                    </a:schemeClr>
                  </a:outerShdw>
                </a:effectLst>
                <a:latin typeface="+mj-lt"/>
              </a:rPr>
              <a:t>10</a:t>
            </a:r>
            <a:r>
              <a:rPr lang="en-US" altLang="zh-CN" sz="3200" dirty="0">
                <a:ln w="0"/>
                <a:effectLst>
                  <a:outerShdw blurRad="38100" dist="19050" dir="2700000" algn="tl" rotWithShape="0">
                    <a:schemeClr val="dk1">
                      <a:alpha val="40000"/>
                    </a:schemeClr>
                  </a:outerShdw>
                </a:effectLst>
                <a:latin typeface="+mj-lt"/>
              </a:rPr>
              <a:t>+10</a:t>
            </a:r>
            <a:r>
              <a:rPr lang="zh-CN" altLang="en-US" sz="3200" dirty="0">
                <a:ln w="0"/>
                <a:effectLst>
                  <a:outerShdw blurRad="38100" dist="19050" dir="2700000" algn="tl" rotWithShape="0">
                    <a:schemeClr val="dk1">
                      <a:alpha val="40000"/>
                    </a:schemeClr>
                  </a:outerShdw>
                </a:effectLst>
                <a:latin typeface="+mj-lt"/>
              </a:rPr>
              <a:t>以后</a:t>
            </a:r>
            <a:r>
              <a:rPr lang="zh-CN" altLang="en-US" sz="3200" b="0" cap="none" spc="0" dirty="0">
                <a:ln w="0"/>
                <a:solidFill>
                  <a:schemeClr val="tx1"/>
                </a:solidFill>
                <a:effectLst>
                  <a:outerShdw blurRad="38100" dist="19050" dir="2700000" algn="tl" rotWithShape="0">
                    <a:schemeClr val="dk1">
                      <a:alpha val="40000"/>
                    </a:schemeClr>
                  </a:outerShdw>
                </a:effectLst>
                <a:latin typeface="+mj-lt"/>
              </a:rPr>
              <a:t>，</a:t>
            </a:r>
            <a:r>
              <a:rPr lang="en-US" altLang="zh-CN" sz="3200" b="0" cap="none" spc="0" dirty="0">
                <a:ln w="0"/>
                <a:solidFill>
                  <a:schemeClr val="tx1"/>
                </a:solidFill>
                <a:effectLst>
                  <a:outerShdw blurRad="38100" dist="19050" dir="2700000" algn="tl" rotWithShape="0">
                    <a:schemeClr val="dk1">
                      <a:alpha val="40000"/>
                    </a:schemeClr>
                  </a:outerShdw>
                </a:effectLst>
                <a:latin typeface="+mj-lt"/>
              </a:rPr>
              <a:t>10</a:t>
            </a:r>
            <a:r>
              <a:rPr lang="zh-CN" altLang="en-US" sz="3200" b="0" cap="none" spc="0" dirty="0">
                <a:ln w="0"/>
                <a:solidFill>
                  <a:schemeClr val="tx1"/>
                </a:solidFill>
                <a:effectLst>
                  <a:outerShdw blurRad="38100" dist="19050" dir="2700000" algn="tl" rotWithShape="0">
                    <a:schemeClr val="dk1">
                      <a:alpha val="40000"/>
                    </a:schemeClr>
                  </a:outerShdw>
                </a:effectLst>
                <a:latin typeface="+mj-lt"/>
              </a:rPr>
              <a:t>就</a:t>
            </a:r>
            <a:r>
              <a:rPr lang="zh-CN" altLang="en-US" sz="3200" dirty="0">
                <a:ln w="0"/>
                <a:effectLst>
                  <a:outerShdw blurRad="38100" dist="19050" dir="2700000" algn="tl" rotWithShape="0">
                    <a:schemeClr val="dk1">
                      <a:alpha val="40000"/>
                    </a:schemeClr>
                  </a:outerShdw>
                </a:effectLst>
                <a:latin typeface="+mj-lt"/>
              </a:rPr>
              <a:t>等于</a:t>
            </a:r>
            <a:r>
              <a:rPr lang="en-US" altLang="zh-CN" sz="3200" dirty="0">
                <a:ln w="0"/>
                <a:effectLst>
                  <a:outerShdw blurRad="38100" dist="19050" dir="2700000" algn="tl" rotWithShape="0">
                    <a:schemeClr val="dk1">
                      <a:alpha val="40000"/>
                    </a:schemeClr>
                  </a:outerShdw>
                </a:effectLst>
                <a:latin typeface="+mj-lt"/>
              </a:rPr>
              <a:t>20</a:t>
            </a:r>
            <a:r>
              <a:rPr lang="zh-CN" altLang="en-US" sz="3200" dirty="0">
                <a:ln w="0"/>
                <a:effectLst>
                  <a:outerShdw blurRad="38100" dist="19050" dir="2700000" algn="tl" rotWithShape="0">
                    <a:schemeClr val="dk1">
                      <a:alpha val="40000"/>
                    </a:schemeClr>
                  </a:outerShdw>
                </a:effectLst>
                <a:latin typeface="+mj-lt"/>
              </a:rPr>
              <a:t>了吧？</a:t>
            </a:r>
            <a:endParaRPr lang="zh-CN" altLang="en-US" sz="3200" b="0"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14" name="矩形 13">
            <a:extLst>
              <a:ext uri="{FF2B5EF4-FFF2-40B4-BE49-F238E27FC236}">
                <a16:creationId xmlns:a16="http://schemas.microsoft.com/office/drawing/2014/main" id="{C9AB06EA-7F41-4FE1-95AB-4ABE16B66B9D}"/>
              </a:ext>
            </a:extLst>
          </p:cNvPr>
          <p:cNvSpPr/>
          <p:nvPr/>
        </p:nvSpPr>
        <p:spPr>
          <a:xfrm>
            <a:off x="4618672" y="2299441"/>
            <a:ext cx="2954655" cy="923330"/>
          </a:xfrm>
          <a:prstGeom prst="rect">
            <a:avLst/>
          </a:prstGeom>
          <a:noFill/>
        </p:spPr>
        <p:txBody>
          <a:bodyPr wrap="none" lIns="91440" tIns="45720" rIns="91440" bIns="45720">
            <a:spAutoFit/>
          </a:bodyPr>
          <a:lstStyle/>
          <a:p>
            <a:pPr algn="ctr"/>
            <a:r>
              <a:rPr lang="zh-CN" altLang="en-US" sz="5400" dirty="0"/>
              <a:t>实际上！</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53332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3D99E-00C0-4C0C-B77C-7B7212F4C5CC}"/>
              </a:ext>
            </a:extLst>
          </p:cNvPr>
          <p:cNvSpPr>
            <a:spLocks noGrp="1"/>
          </p:cNvSpPr>
          <p:nvPr>
            <p:ph type="ctrTitle"/>
          </p:nvPr>
        </p:nvSpPr>
        <p:spPr/>
        <p:txBody>
          <a:bodyPr/>
          <a:lstStyle/>
          <a:p>
            <a:r>
              <a:rPr lang="zh-CN" altLang="en-US" dirty="0"/>
              <a:t>那么问题来了</a:t>
            </a:r>
          </a:p>
        </p:txBody>
      </p:sp>
      <p:sp>
        <p:nvSpPr>
          <p:cNvPr id="4" name="文本框 3">
            <a:extLst>
              <a:ext uri="{FF2B5EF4-FFF2-40B4-BE49-F238E27FC236}">
                <a16:creationId xmlns:a16="http://schemas.microsoft.com/office/drawing/2014/main" id="{25F1C70B-85A8-4027-9C06-EF886542ECBF}"/>
              </a:ext>
            </a:extLst>
          </p:cNvPr>
          <p:cNvSpPr txBox="1"/>
          <p:nvPr/>
        </p:nvSpPr>
        <p:spPr>
          <a:xfrm>
            <a:off x="1584101" y="2327044"/>
            <a:ext cx="7849673" cy="461665"/>
          </a:xfrm>
          <a:prstGeom prst="rect">
            <a:avLst/>
          </a:prstGeom>
          <a:noFill/>
        </p:spPr>
        <p:txBody>
          <a:bodyPr wrap="square" rtlCol="0">
            <a:spAutoFit/>
          </a:bodyPr>
          <a:lstStyle/>
          <a:p>
            <a:r>
              <a:rPr lang="zh-CN" altLang="en-US" sz="2400" dirty="0"/>
              <a:t>我们怎么才能用函数改变一个变量的值</a:t>
            </a:r>
            <a:r>
              <a:rPr lang="en-US" altLang="zh-CN" sz="2400" dirty="0"/>
              <a:t>?</a:t>
            </a:r>
            <a:endParaRPr lang="zh-CN" altLang="en-US" sz="2400" dirty="0"/>
          </a:p>
        </p:txBody>
      </p:sp>
      <p:sp>
        <p:nvSpPr>
          <p:cNvPr id="6" name="矩形 5">
            <a:extLst>
              <a:ext uri="{FF2B5EF4-FFF2-40B4-BE49-F238E27FC236}">
                <a16:creationId xmlns:a16="http://schemas.microsoft.com/office/drawing/2014/main" id="{0F64E3FF-B246-4D3D-80CF-C93465AB3153}"/>
              </a:ext>
            </a:extLst>
          </p:cNvPr>
          <p:cNvSpPr/>
          <p:nvPr/>
        </p:nvSpPr>
        <p:spPr>
          <a:xfrm>
            <a:off x="1526146" y="3638282"/>
            <a:ext cx="2691684" cy="2691684"/>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tx1">
                    <a:lumMod val="85000"/>
                    <a:lumOff val="15000"/>
                  </a:schemeClr>
                </a:solidFill>
              </a:rPr>
              <a:t>main()</a:t>
            </a:r>
          </a:p>
          <a:p>
            <a:pPr algn="ctr"/>
            <a:r>
              <a:rPr lang="en-US" altLang="zh-CN" dirty="0">
                <a:solidFill>
                  <a:schemeClr val="tx1">
                    <a:lumMod val="85000"/>
                    <a:lumOff val="15000"/>
                  </a:schemeClr>
                </a:solidFill>
              </a:rPr>
              <a:t>-------------------------</a:t>
            </a:r>
          </a:p>
          <a:p>
            <a:pPr algn="ctr"/>
            <a:r>
              <a:rPr lang="en-US" altLang="zh-CN" dirty="0">
                <a:solidFill>
                  <a:schemeClr val="tx1">
                    <a:lumMod val="85000"/>
                    <a:lumOff val="15000"/>
                  </a:schemeClr>
                </a:solidFill>
              </a:rPr>
              <a:t>int x;</a:t>
            </a:r>
          </a:p>
          <a:p>
            <a:pPr algn="ctr"/>
            <a:r>
              <a:rPr lang="en-US" altLang="zh-CN" dirty="0">
                <a:solidFill>
                  <a:schemeClr val="tx1">
                    <a:lumMod val="85000"/>
                    <a:lumOff val="15000"/>
                  </a:schemeClr>
                </a:solidFill>
              </a:rPr>
              <a:t>-------------------------</a:t>
            </a:r>
          </a:p>
          <a:p>
            <a:pPr algn="ctr"/>
            <a:endParaRPr lang="en-US" altLang="zh-CN" dirty="0">
              <a:solidFill>
                <a:schemeClr val="tx1">
                  <a:lumMod val="85000"/>
                  <a:lumOff val="15000"/>
                </a:schemeClr>
              </a:solidFill>
            </a:endParaRPr>
          </a:p>
          <a:p>
            <a:pPr algn="ctr"/>
            <a:endParaRPr lang="zh-CN" altLang="en-US" dirty="0">
              <a:solidFill>
                <a:schemeClr val="tx1">
                  <a:lumMod val="85000"/>
                  <a:lumOff val="15000"/>
                </a:schemeClr>
              </a:solidFill>
            </a:endParaRPr>
          </a:p>
        </p:txBody>
      </p:sp>
      <p:sp>
        <p:nvSpPr>
          <p:cNvPr id="7" name="矩形 6">
            <a:extLst>
              <a:ext uri="{FF2B5EF4-FFF2-40B4-BE49-F238E27FC236}">
                <a16:creationId xmlns:a16="http://schemas.microsoft.com/office/drawing/2014/main" id="{C751EC09-C0BD-40F0-8662-443792048774}"/>
              </a:ext>
            </a:extLst>
          </p:cNvPr>
          <p:cNvSpPr/>
          <p:nvPr/>
        </p:nvSpPr>
        <p:spPr>
          <a:xfrm>
            <a:off x="5119353" y="3638282"/>
            <a:ext cx="2691684" cy="2691684"/>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solidFill>
                  <a:schemeClr val="tx1">
                    <a:lumMod val="85000"/>
                    <a:lumOff val="15000"/>
                  </a:schemeClr>
                </a:solidFill>
              </a:rPr>
              <a:t>doubler</a:t>
            </a:r>
            <a:r>
              <a:rPr lang="en-US" altLang="zh-CN" dirty="0">
                <a:solidFill>
                  <a:schemeClr val="tx1">
                    <a:lumMod val="85000"/>
                    <a:lumOff val="15000"/>
                  </a:schemeClr>
                </a:solidFill>
              </a:rPr>
              <a:t>()</a:t>
            </a:r>
          </a:p>
          <a:p>
            <a:pPr algn="ctr"/>
            <a:r>
              <a:rPr lang="en-US" altLang="zh-CN" dirty="0">
                <a:solidFill>
                  <a:schemeClr val="tx1">
                    <a:lumMod val="85000"/>
                    <a:lumOff val="15000"/>
                  </a:schemeClr>
                </a:solidFill>
              </a:rPr>
              <a:t>-------------------------</a:t>
            </a:r>
          </a:p>
          <a:p>
            <a:pPr algn="ctr"/>
            <a:r>
              <a:rPr lang="en-US" altLang="zh-CN" dirty="0">
                <a:solidFill>
                  <a:schemeClr val="tx1">
                    <a:lumMod val="85000"/>
                    <a:lumOff val="15000"/>
                  </a:schemeClr>
                </a:solidFill>
              </a:rPr>
              <a:t>int a;</a:t>
            </a:r>
          </a:p>
          <a:p>
            <a:pPr algn="ctr"/>
            <a:endParaRPr lang="en-US" altLang="zh-CN" dirty="0">
              <a:solidFill>
                <a:schemeClr val="tx1">
                  <a:lumMod val="85000"/>
                  <a:lumOff val="15000"/>
                </a:schemeClr>
              </a:solidFill>
            </a:endParaRPr>
          </a:p>
          <a:p>
            <a:pPr algn="ctr"/>
            <a:r>
              <a:rPr lang="en-US" altLang="zh-CN" dirty="0">
                <a:solidFill>
                  <a:schemeClr val="tx1">
                    <a:lumMod val="85000"/>
                    <a:lumOff val="15000"/>
                  </a:schemeClr>
                </a:solidFill>
              </a:rPr>
              <a:t>-------------------------</a:t>
            </a:r>
          </a:p>
          <a:p>
            <a:pPr algn="ctr"/>
            <a:endParaRPr lang="en-US" altLang="zh-CN" dirty="0">
              <a:solidFill>
                <a:schemeClr val="tx1">
                  <a:lumMod val="85000"/>
                  <a:lumOff val="15000"/>
                </a:schemeClr>
              </a:solidFill>
            </a:endParaRPr>
          </a:p>
          <a:p>
            <a:pPr algn="ctr"/>
            <a:endParaRPr lang="zh-CN" altLang="en-US" dirty="0">
              <a:solidFill>
                <a:schemeClr val="tx1">
                  <a:lumMod val="85000"/>
                  <a:lumOff val="15000"/>
                </a:schemeClr>
              </a:solidFill>
            </a:endParaRPr>
          </a:p>
        </p:txBody>
      </p:sp>
      <p:sp>
        <p:nvSpPr>
          <p:cNvPr id="8" name="文本框 7">
            <a:extLst>
              <a:ext uri="{FF2B5EF4-FFF2-40B4-BE49-F238E27FC236}">
                <a16:creationId xmlns:a16="http://schemas.microsoft.com/office/drawing/2014/main" id="{F575372C-2B55-4ABC-84FD-165E44D0031E}"/>
              </a:ext>
            </a:extLst>
          </p:cNvPr>
          <p:cNvSpPr txBox="1"/>
          <p:nvPr/>
        </p:nvSpPr>
        <p:spPr>
          <a:xfrm>
            <a:off x="8712560" y="3232597"/>
            <a:ext cx="2975020" cy="1323439"/>
          </a:xfrm>
          <a:prstGeom prst="rect">
            <a:avLst/>
          </a:prstGeom>
          <a:noFill/>
        </p:spPr>
        <p:txBody>
          <a:bodyPr wrap="square" rtlCol="0">
            <a:spAutoFit/>
          </a:bodyPr>
          <a:lstStyle/>
          <a:p>
            <a:r>
              <a:rPr lang="zh-CN" altLang="en-US" sz="2000" dirty="0"/>
              <a:t>  要记得在函数里的变量都是局部变量！局部变量的作用域仅在自己函数内！</a:t>
            </a:r>
          </a:p>
        </p:txBody>
      </p:sp>
    </p:spTree>
    <p:extLst>
      <p:ext uri="{BB962C8B-B14F-4D97-AF65-F5344CB8AC3E}">
        <p14:creationId xmlns:p14="http://schemas.microsoft.com/office/powerpoint/2010/main" val="129367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2" name="文本框 1"/>
          <p:cNvSpPr txBox="1"/>
          <p:nvPr/>
        </p:nvSpPr>
        <p:spPr>
          <a:xfrm>
            <a:off x="869865" y="1305426"/>
            <a:ext cx="2360614" cy="584775"/>
          </a:xfrm>
          <a:prstGeom prst="rect">
            <a:avLst/>
          </a:prstGeom>
          <a:noFill/>
        </p:spPr>
        <p:txBody>
          <a:bodyPr wrap="square" rtlCol="0">
            <a:spAutoFit/>
          </a:bodyPr>
          <a:lstStyle/>
          <a:p>
            <a:r>
              <a:rPr lang="en-US" altLang="zh-CN" sz="3200" dirty="0"/>
              <a:t>&amp; </a:t>
            </a:r>
            <a:r>
              <a:rPr lang="zh-CN" altLang="en-US" sz="3200" dirty="0"/>
              <a:t>运算符</a:t>
            </a:r>
          </a:p>
        </p:txBody>
      </p:sp>
      <p:sp>
        <p:nvSpPr>
          <p:cNvPr id="3" name="文本框 2"/>
          <p:cNvSpPr txBox="1"/>
          <p:nvPr/>
        </p:nvSpPr>
        <p:spPr>
          <a:xfrm>
            <a:off x="1840832" y="2069008"/>
            <a:ext cx="8593979" cy="1200329"/>
          </a:xfrm>
          <a:prstGeom prst="rect">
            <a:avLst/>
          </a:prstGeom>
          <a:noFill/>
        </p:spPr>
        <p:txBody>
          <a:bodyPr wrap="square" rtlCol="0">
            <a:spAutoFit/>
          </a:bodyPr>
          <a:lstStyle/>
          <a:p>
            <a:r>
              <a:rPr lang="zh-CN" altLang="en-US" sz="2400" dirty="0"/>
              <a:t>   在</a:t>
            </a:r>
            <a:r>
              <a:rPr lang="en-US" altLang="zh-CN" sz="2400" dirty="0"/>
              <a:t>C</a:t>
            </a:r>
            <a:r>
              <a:rPr lang="zh-CN" altLang="en-US" sz="2400" dirty="0"/>
              <a:t>语言中，当</a:t>
            </a:r>
            <a:r>
              <a:rPr lang="en-US" altLang="zh-CN" sz="2400" dirty="0"/>
              <a:t>&amp;</a:t>
            </a:r>
            <a:r>
              <a:rPr lang="zh-CN" altLang="en-US" sz="2400" dirty="0"/>
              <a:t>运算用在一个变量前时就是取址运算符，它返回一个变量的地址！对应我们有相应的数据类型来存储这个值，也就是大名鼎鼎的指针。它的声明方法如下：</a:t>
            </a:r>
            <a:endParaRPr lang="en-US" altLang="zh-CN" sz="2400" dirty="0"/>
          </a:p>
        </p:txBody>
      </p:sp>
      <p:sp>
        <p:nvSpPr>
          <p:cNvPr id="5" name="文本框 4"/>
          <p:cNvSpPr txBox="1"/>
          <p:nvPr/>
        </p:nvSpPr>
        <p:spPr>
          <a:xfrm>
            <a:off x="1840832" y="2981173"/>
            <a:ext cx="8313821" cy="369332"/>
          </a:xfrm>
          <a:prstGeom prst="rect">
            <a:avLst/>
          </a:prstGeom>
          <a:noFill/>
        </p:spPr>
        <p:txBody>
          <a:bodyPr wrap="square" rtlCol="0">
            <a:spAutoFit/>
          </a:bodyPr>
          <a:lstStyle/>
          <a:p>
            <a:r>
              <a:rPr lang="zh-CN" altLang="en-US" dirty="0"/>
              <a:t> </a:t>
            </a:r>
          </a:p>
        </p:txBody>
      </p:sp>
      <p:sp>
        <p:nvSpPr>
          <p:cNvPr id="4" name="文本框 3">
            <a:extLst>
              <a:ext uri="{FF2B5EF4-FFF2-40B4-BE49-F238E27FC236}">
                <a16:creationId xmlns:a16="http://schemas.microsoft.com/office/drawing/2014/main" id="{352D5C14-DA11-4686-BDFF-8DDBFE6351AC}"/>
              </a:ext>
            </a:extLst>
          </p:cNvPr>
          <p:cNvSpPr txBox="1"/>
          <p:nvPr/>
        </p:nvSpPr>
        <p:spPr>
          <a:xfrm>
            <a:off x="2050172" y="3507496"/>
            <a:ext cx="3709116" cy="954107"/>
          </a:xfrm>
          <a:prstGeom prst="rect">
            <a:avLst/>
          </a:prstGeom>
          <a:noFill/>
        </p:spPr>
        <p:txBody>
          <a:bodyPr wrap="square" rtlCol="0">
            <a:spAutoFit/>
          </a:bodyPr>
          <a:lstStyle/>
          <a:p>
            <a:r>
              <a:rPr lang="en-US" altLang="zh-CN" sz="2800" dirty="0"/>
              <a:t>int* p</a:t>
            </a:r>
            <a:r>
              <a:rPr lang="zh-CN" altLang="en-US" sz="2800" dirty="0"/>
              <a:t>；</a:t>
            </a:r>
            <a:endParaRPr lang="en-US" altLang="zh-CN" sz="2800" dirty="0"/>
          </a:p>
          <a:p>
            <a:r>
              <a:rPr lang="zh-CN" altLang="en-US" sz="2800" dirty="0"/>
              <a:t>元素类型</a:t>
            </a:r>
            <a:r>
              <a:rPr lang="en-US" altLang="zh-CN" sz="2800" dirty="0"/>
              <a:t>* </a:t>
            </a:r>
            <a:r>
              <a:rPr lang="zh-CN" altLang="en-US" sz="2800" dirty="0"/>
              <a:t>变量名</a:t>
            </a:r>
            <a:endParaRPr lang="en-US" altLang="zh-CN" sz="28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2" name="文本框 1"/>
          <p:cNvSpPr txBox="1"/>
          <p:nvPr/>
        </p:nvSpPr>
        <p:spPr>
          <a:xfrm>
            <a:off x="747753" y="1119910"/>
            <a:ext cx="2360614" cy="707886"/>
          </a:xfrm>
          <a:prstGeom prst="rect">
            <a:avLst/>
          </a:prstGeom>
          <a:noFill/>
        </p:spPr>
        <p:txBody>
          <a:bodyPr wrap="square" rtlCol="0">
            <a:spAutoFit/>
          </a:bodyPr>
          <a:lstStyle/>
          <a:p>
            <a:r>
              <a:rPr lang="en-US" altLang="zh-CN" sz="4000" dirty="0"/>
              <a:t>*</a:t>
            </a:r>
            <a:r>
              <a:rPr lang="zh-CN" altLang="en-US" sz="4000" dirty="0"/>
              <a:t>运算符</a:t>
            </a:r>
          </a:p>
        </p:txBody>
      </p:sp>
      <p:sp>
        <p:nvSpPr>
          <p:cNvPr id="3" name="文本框 2"/>
          <p:cNvSpPr txBox="1"/>
          <p:nvPr/>
        </p:nvSpPr>
        <p:spPr>
          <a:xfrm>
            <a:off x="1928060" y="1826467"/>
            <a:ext cx="7778416" cy="1200329"/>
          </a:xfrm>
          <a:prstGeom prst="rect">
            <a:avLst/>
          </a:prstGeom>
          <a:noFill/>
        </p:spPr>
        <p:txBody>
          <a:bodyPr wrap="square" rtlCol="0">
            <a:spAutoFit/>
          </a:bodyPr>
          <a:lstStyle/>
          <a:p>
            <a:r>
              <a:rPr lang="zh-CN" altLang="en-US" sz="2400" dirty="0"/>
              <a:t>  那么我们该怎么通过一个地址来访问变量呢？ 就像数组用</a:t>
            </a:r>
            <a:r>
              <a:rPr lang="en-US" altLang="zh-CN" sz="2400" dirty="0"/>
              <a:t> [ ]</a:t>
            </a:r>
            <a:r>
              <a:rPr lang="zh-CN" altLang="en-US" sz="2400" dirty="0"/>
              <a:t>来访问数组变量一样，可以通过 </a:t>
            </a:r>
            <a:r>
              <a:rPr lang="en-US" altLang="zh-CN" sz="2400" dirty="0"/>
              <a:t>* </a:t>
            </a:r>
            <a:r>
              <a:rPr lang="zh-CN" altLang="en-US" sz="2400" dirty="0"/>
              <a:t>运算符来获得指针指向的内容。</a:t>
            </a:r>
            <a:r>
              <a:rPr lang="en-US" altLang="zh-CN" sz="2400" dirty="0"/>
              <a:t>* </a:t>
            </a:r>
            <a:r>
              <a:rPr lang="zh-CN" altLang="en-US" sz="2400" dirty="0"/>
              <a:t>运算符就像是</a:t>
            </a:r>
            <a:r>
              <a:rPr lang="en-US" altLang="zh-CN" sz="2400" dirty="0"/>
              <a:t>&amp;</a:t>
            </a:r>
            <a:r>
              <a:rPr lang="zh-CN" altLang="en-US" sz="2400" dirty="0"/>
              <a:t>的逆运算。</a:t>
            </a:r>
            <a:endParaRPr lang="en-US" altLang="zh-CN" sz="24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E09903E-0121-4588-95E9-B154B56FCEB2}"/>
                  </a:ext>
                </a:extLst>
              </p:cNvPr>
              <p:cNvSpPr txBox="1"/>
              <p:nvPr/>
            </p:nvSpPr>
            <p:spPr>
              <a:xfrm>
                <a:off x="3108367" y="4635626"/>
                <a:ext cx="6099348" cy="646331"/>
              </a:xfrm>
              <a:prstGeom prst="rect">
                <a:avLst/>
              </a:prstGeom>
              <a:noFill/>
            </p:spPr>
            <p:txBody>
              <a:bodyPr wrap="square">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smtClean="0">
                              <a:latin typeface="Cambria Math" panose="02040503050406030204" pitchFamily="18" charset="0"/>
                            </a:rPr>
                            <m:t>&amp;</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𝐴𝑟𝑟</m:t>
                      </m:r>
                      <m:r>
                        <a:rPr lang="en-US" altLang="zh-CN" sz="2400" b="0" i="1" smtClean="0">
                          <a:latin typeface="Cambria Math" panose="02040503050406030204" pitchFamily="18" charset="0"/>
                        </a:rPr>
                        <m:t>[1]</m:t>
                      </m:r>
                    </m:oMath>
                  </m:oMathPara>
                </a14:m>
                <a:endParaRPr lang="en-US" altLang="zh-CN" sz="2400" dirty="0"/>
              </a:p>
            </p:txBody>
          </p:sp>
        </mc:Choice>
        <mc:Fallback xmlns="">
          <p:sp>
            <p:nvSpPr>
              <p:cNvPr id="11" name="文本框 10">
                <a:extLst>
                  <a:ext uri="{FF2B5EF4-FFF2-40B4-BE49-F238E27FC236}">
                    <a16:creationId xmlns:a16="http://schemas.microsoft.com/office/drawing/2014/main" id="{3E09903E-0121-4588-95E9-B154B56FCEB2}"/>
                  </a:ext>
                </a:extLst>
              </p:cNvPr>
              <p:cNvSpPr txBox="1">
                <a:spLocks noRot="1" noChangeAspect="1" noMove="1" noResize="1" noEditPoints="1" noAdjustHandles="1" noChangeArrowheads="1" noChangeShapeType="1" noTextEdit="1"/>
              </p:cNvSpPr>
              <p:nvPr/>
            </p:nvSpPr>
            <p:spPr>
              <a:xfrm>
                <a:off x="3108367" y="4635626"/>
                <a:ext cx="6099348" cy="64633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37913B59-7C65-4C22-BEA8-2449424FB7AB}"/>
                  </a:ext>
                </a:extLst>
              </p:cNvPr>
              <p:cNvSpPr txBox="1"/>
              <p:nvPr/>
            </p:nvSpPr>
            <p:spPr>
              <a:xfrm>
                <a:off x="2984285" y="3649883"/>
                <a:ext cx="610136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sz="2400" b="0" i="1" smtClean="0">
                          <a:latin typeface="Cambria Math" panose="02040503050406030204" pitchFamily="18" charset="0"/>
                        </a:rPr>
                        <m:t>&amp;</m:t>
                      </m:r>
                      <m:r>
                        <m:rPr>
                          <m:nor/>
                        </m:rPr>
                        <a:rPr lang="en-US" altLang="zh-CN" sz="2400" b="0" i="1" smtClean="0">
                          <a:latin typeface="Cambria Math" panose="02040503050406030204" pitchFamily="18" charset="0"/>
                        </a:rPr>
                        <m:t>A</m:t>
                      </m:r>
                      <m:r>
                        <m:rPr>
                          <m:nor/>
                        </m:rPr>
                        <a:rPr lang="en-US" altLang="zh-CN" sz="2400" b="0" i="1" smtClean="0">
                          <a:latin typeface="Cambria Math" panose="02040503050406030204" pitchFamily="18" charset="0"/>
                        </a:rPr>
                        <m:t>=</m:t>
                      </m:r>
                      <m:r>
                        <m:rPr>
                          <m:nor/>
                        </m:rPr>
                        <a:rPr lang="en-US" altLang="zh-CN" sz="2400" b="0" i="1" smtClean="0">
                          <a:latin typeface="Cambria Math" panose="02040503050406030204" pitchFamily="18" charset="0"/>
                        </a:rPr>
                        <m:t>Arr</m:t>
                      </m:r>
                    </m:oMath>
                  </m:oMathPara>
                </a14:m>
                <a:endParaRPr lang="en-US" altLang="zh-CN" sz="2800" i="1" dirty="0"/>
              </a:p>
            </p:txBody>
          </p:sp>
        </mc:Choice>
        <mc:Fallback>
          <p:sp>
            <p:nvSpPr>
              <p:cNvPr id="14" name="文本框 13">
                <a:extLst>
                  <a:ext uri="{FF2B5EF4-FFF2-40B4-BE49-F238E27FC236}">
                    <a16:creationId xmlns:a16="http://schemas.microsoft.com/office/drawing/2014/main" id="{37913B59-7C65-4C22-BEA8-2449424FB7AB}"/>
                  </a:ext>
                </a:extLst>
              </p:cNvPr>
              <p:cNvSpPr txBox="1">
                <a:spLocks noRot="1" noChangeAspect="1" noMove="1" noResize="1" noEditPoints="1" noAdjustHandles="1" noChangeArrowheads="1" noChangeShapeType="1" noTextEdit="1"/>
              </p:cNvSpPr>
              <p:nvPr/>
            </p:nvSpPr>
            <p:spPr>
              <a:xfrm>
                <a:off x="2984285" y="3649883"/>
                <a:ext cx="6101366"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B1ABDE6-CC77-43EF-8170-A80EC5CDE336}"/>
                  </a:ext>
                </a:extLst>
              </p:cNvPr>
              <p:cNvSpPr txBox="1"/>
              <p:nvPr/>
            </p:nvSpPr>
            <p:spPr>
              <a:xfrm>
                <a:off x="3108367" y="4049993"/>
                <a:ext cx="6099348" cy="646331"/>
              </a:xfrm>
              <a:prstGeom prst="rect">
                <a:avLst/>
              </a:prstGeom>
              <a:noFill/>
            </p:spPr>
            <p:txBody>
              <a:bodyPr wrap="square">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smtClean="0">
                              <a:latin typeface="Cambria Math" panose="02040503050406030204" pitchFamily="18" charset="0"/>
                            </a:rPr>
                            <m:t>&amp;</m:t>
                          </m:r>
                          <m:r>
                            <a:rPr lang="en-US" altLang="zh-CN" sz="2400" b="0" i="1" smtClean="0">
                              <a:latin typeface="Cambria Math" panose="02040503050406030204" pitchFamily="18" charset="0"/>
                            </a:rPr>
                            <m:t>𝐴</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𝐴𝑟𝑟</m:t>
                      </m:r>
                      <m:r>
                        <a:rPr lang="en-US" altLang="zh-CN" sz="2400" b="0" i="1" smtClean="0">
                          <a:latin typeface="Cambria Math" panose="02040503050406030204" pitchFamily="18" charset="0"/>
                        </a:rPr>
                        <m:t>[0]</m:t>
                      </m:r>
                    </m:oMath>
                  </m:oMathPara>
                </a14:m>
                <a:endParaRPr lang="en-US" altLang="zh-CN" sz="2400" dirty="0"/>
              </a:p>
            </p:txBody>
          </p:sp>
        </mc:Choice>
        <mc:Fallback xmlns="">
          <p:sp>
            <p:nvSpPr>
              <p:cNvPr id="16" name="文本框 15">
                <a:extLst>
                  <a:ext uri="{FF2B5EF4-FFF2-40B4-BE49-F238E27FC236}">
                    <a16:creationId xmlns:a16="http://schemas.microsoft.com/office/drawing/2014/main" id="{6B1ABDE6-CC77-43EF-8170-A80EC5CDE336}"/>
                  </a:ext>
                </a:extLst>
              </p:cNvPr>
              <p:cNvSpPr txBox="1">
                <a:spLocks noRot="1" noChangeAspect="1" noMove="1" noResize="1" noEditPoints="1" noAdjustHandles="1" noChangeArrowheads="1" noChangeShapeType="1" noTextEdit="1"/>
              </p:cNvSpPr>
              <p:nvPr/>
            </p:nvSpPr>
            <p:spPr>
              <a:xfrm>
                <a:off x="3108367" y="4049993"/>
                <a:ext cx="6099348" cy="646331"/>
              </a:xfrm>
              <a:prstGeom prst="rect">
                <a:avLst/>
              </a:prstGeom>
              <a:blipFill>
                <a:blip r:embed="rId7"/>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90072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0" y="505586"/>
            <a:ext cx="12192000" cy="381000"/>
            <a:chOff x="0" y="391286"/>
            <a:chExt cx="12192000" cy="381000"/>
          </a:xfrm>
        </p:grpSpPr>
        <p:cxnSp>
          <p:nvCxnSpPr>
            <p:cNvPr id="46" name="直接连接符 45"/>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rot="10800000">
              <a:off x="11060824" y="391286"/>
              <a:ext cx="656896" cy="381000"/>
              <a:chOff x="307428" y="393221"/>
              <a:chExt cx="656896" cy="381000"/>
            </a:xfrm>
          </p:grpSpPr>
          <p:sp>
            <p:nvSpPr>
              <p:cNvPr id="47" name="等腰三角形 46"/>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等腰三角形 47"/>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54" name="文本框 53"/>
          <p:cNvSpPr txBox="1"/>
          <p:nvPr/>
        </p:nvSpPr>
        <p:spPr>
          <a:xfrm>
            <a:off x="1224574" y="1752601"/>
            <a:ext cx="857251" cy="707886"/>
          </a:xfrm>
          <a:prstGeom prst="rect">
            <a:avLst/>
          </a:prstGeom>
          <a:noFill/>
        </p:spPr>
        <p:txBody>
          <a:bodyPr wrap="square" rtlCol="0">
            <a:spAutoFit/>
          </a:bodyPr>
          <a:lstStyle/>
          <a:p>
            <a:pPr algn="ctr"/>
            <a:r>
              <a:rPr lang="en-US" altLang="zh-CN" sz="4000" dirty="0">
                <a:cs typeface="+mn-ea"/>
                <a:sym typeface="+mn-lt"/>
              </a:rPr>
              <a:t>01.</a:t>
            </a:r>
            <a:endParaRPr lang="zh-CN" altLang="en-US" sz="4000" dirty="0">
              <a:cs typeface="+mn-ea"/>
              <a:sym typeface="+mn-lt"/>
            </a:endParaRPr>
          </a:p>
        </p:txBody>
      </p:sp>
      <p:grpSp>
        <p:nvGrpSpPr>
          <p:cNvPr id="55" name="组合 54"/>
          <p:cNvGrpSpPr/>
          <p:nvPr/>
        </p:nvGrpSpPr>
        <p:grpSpPr>
          <a:xfrm>
            <a:off x="2048487" y="1810434"/>
            <a:ext cx="4080849" cy="820470"/>
            <a:chOff x="4904227" y="1326522"/>
            <a:chExt cx="3802251" cy="820470"/>
          </a:xfrm>
        </p:grpSpPr>
        <p:sp>
          <p:nvSpPr>
            <p:cNvPr id="56" name="文本框 55"/>
            <p:cNvSpPr txBox="1"/>
            <p:nvPr/>
          </p:nvSpPr>
          <p:spPr>
            <a:xfrm>
              <a:off x="4904227" y="1326522"/>
              <a:ext cx="3802251" cy="584775"/>
            </a:xfrm>
            <a:prstGeom prst="rect">
              <a:avLst/>
            </a:prstGeom>
            <a:noFill/>
          </p:spPr>
          <p:txBody>
            <a:bodyPr wrap="square" rtlCol="0">
              <a:spAutoFit/>
            </a:bodyPr>
            <a:lstStyle/>
            <a:p>
              <a:pPr algn="ctr"/>
              <a:r>
                <a:rPr lang="zh-CN" altLang="en-US" sz="3200" dirty="0">
                  <a:cs typeface="+mn-ea"/>
                  <a:sym typeface="+mn-lt"/>
                </a:rPr>
                <a:t>复习数组</a:t>
              </a:r>
            </a:p>
          </p:txBody>
        </p:sp>
        <p:sp>
          <p:nvSpPr>
            <p:cNvPr id="57" name="文本框 56"/>
            <p:cNvSpPr txBox="1"/>
            <p:nvPr/>
          </p:nvSpPr>
          <p:spPr>
            <a:xfrm>
              <a:off x="5157042" y="1839215"/>
              <a:ext cx="3296620" cy="307777"/>
            </a:xfrm>
            <a:prstGeom prst="rect">
              <a:avLst/>
            </a:prstGeom>
            <a:noFill/>
          </p:spPr>
          <p:txBody>
            <a:bodyPr wrap="square" rtlCol="0">
              <a:spAutoFit/>
            </a:bodyPr>
            <a:lstStyle/>
            <a:p>
              <a:pPr algn="ctr"/>
              <a:r>
                <a:rPr lang="zh-CN" altLang="en-US" sz="1400" dirty="0">
                  <a:cs typeface="+mn-ea"/>
                  <a:sym typeface="+mn-lt"/>
                </a:rPr>
                <a:t>不难</a:t>
              </a:r>
            </a:p>
          </p:txBody>
        </p:sp>
      </p:grpSp>
      <p:sp>
        <p:nvSpPr>
          <p:cNvPr id="58" name="文本框 57"/>
          <p:cNvSpPr txBox="1"/>
          <p:nvPr/>
        </p:nvSpPr>
        <p:spPr>
          <a:xfrm>
            <a:off x="1224574" y="2884776"/>
            <a:ext cx="857251" cy="707886"/>
          </a:xfrm>
          <a:prstGeom prst="rect">
            <a:avLst/>
          </a:prstGeom>
          <a:noFill/>
        </p:spPr>
        <p:txBody>
          <a:bodyPr wrap="square" rtlCol="0">
            <a:spAutoFit/>
          </a:bodyPr>
          <a:lstStyle/>
          <a:p>
            <a:pPr algn="ctr"/>
            <a:r>
              <a:rPr lang="en-US" altLang="zh-CN" sz="4000" dirty="0">
                <a:cs typeface="+mn-ea"/>
                <a:sym typeface="+mn-lt"/>
              </a:rPr>
              <a:t>02.</a:t>
            </a:r>
            <a:endParaRPr lang="zh-CN" altLang="en-US" sz="4000" dirty="0">
              <a:cs typeface="+mn-ea"/>
              <a:sym typeface="+mn-lt"/>
            </a:endParaRPr>
          </a:p>
        </p:txBody>
      </p:sp>
      <p:grpSp>
        <p:nvGrpSpPr>
          <p:cNvPr id="59" name="组合 58"/>
          <p:cNvGrpSpPr/>
          <p:nvPr/>
        </p:nvGrpSpPr>
        <p:grpSpPr>
          <a:xfrm>
            <a:off x="2015151" y="2887204"/>
            <a:ext cx="4080849" cy="815522"/>
            <a:chOff x="4904227" y="1326522"/>
            <a:chExt cx="3802251" cy="815522"/>
          </a:xfrm>
        </p:grpSpPr>
        <p:sp>
          <p:nvSpPr>
            <p:cNvPr id="60" name="文本框 59"/>
            <p:cNvSpPr txBox="1"/>
            <p:nvPr/>
          </p:nvSpPr>
          <p:spPr>
            <a:xfrm>
              <a:off x="4904227" y="1326522"/>
              <a:ext cx="3802251" cy="584775"/>
            </a:xfrm>
            <a:prstGeom prst="rect">
              <a:avLst/>
            </a:prstGeom>
            <a:noFill/>
          </p:spPr>
          <p:txBody>
            <a:bodyPr wrap="square" rtlCol="0">
              <a:spAutoFit/>
            </a:bodyPr>
            <a:lstStyle/>
            <a:p>
              <a:pPr algn="ctr"/>
              <a:r>
                <a:rPr lang="zh-CN" altLang="en-US" sz="3200" dirty="0">
                  <a:cs typeface="+mn-ea"/>
                  <a:sym typeface="+mn-lt"/>
                </a:rPr>
                <a:t>多维数组</a:t>
              </a:r>
            </a:p>
          </p:txBody>
        </p:sp>
        <p:sp>
          <p:nvSpPr>
            <p:cNvPr id="61" name="文本框 60"/>
            <p:cNvSpPr txBox="1"/>
            <p:nvPr/>
          </p:nvSpPr>
          <p:spPr>
            <a:xfrm>
              <a:off x="5157042" y="1834267"/>
              <a:ext cx="3296620" cy="307777"/>
            </a:xfrm>
            <a:prstGeom prst="rect">
              <a:avLst/>
            </a:prstGeom>
            <a:noFill/>
          </p:spPr>
          <p:txBody>
            <a:bodyPr wrap="square" rtlCol="0">
              <a:spAutoFit/>
            </a:bodyPr>
            <a:lstStyle/>
            <a:p>
              <a:pPr algn="ctr"/>
              <a:r>
                <a:rPr lang="zh-CN" altLang="en-US" sz="1400" dirty="0">
                  <a:cs typeface="+mn-ea"/>
                  <a:sym typeface="+mn-lt"/>
                </a:rPr>
                <a:t>不难</a:t>
              </a:r>
            </a:p>
          </p:txBody>
        </p:sp>
      </p:grpSp>
      <p:sp>
        <p:nvSpPr>
          <p:cNvPr id="62" name="文本框 61"/>
          <p:cNvSpPr txBox="1"/>
          <p:nvPr/>
        </p:nvSpPr>
        <p:spPr>
          <a:xfrm>
            <a:off x="1224574" y="3898001"/>
            <a:ext cx="857251" cy="707886"/>
          </a:xfrm>
          <a:prstGeom prst="rect">
            <a:avLst/>
          </a:prstGeom>
          <a:noFill/>
        </p:spPr>
        <p:txBody>
          <a:bodyPr wrap="square" rtlCol="0">
            <a:spAutoFit/>
          </a:bodyPr>
          <a:lstStyle/>
          <a:p>
            <a:pPr algn="ctr"/>
            <a:r>
              <a:rPr lang="en-US" altLang="zh-CN" sz="4000" dirty="0">
                <a:cs typeface="+mn-ea"/>
                <a:sym typeface="+mn-lt"/>
              </a:rPr>
              <a:t>03.</a:t>
            </a:r>
            <a:endParaRPr lang="zh-CN" altLang="en-US" sz="4000" dirty="0">
              <a:cs typeface="+mn-ea"/>
              <a:sym typeface="+mn-lt"/>
            </a:endParaRPr>
          </a:p>
        </p:txBody>
      </p:sp>
      <p:grpSp>
        <p:nvGrpSpPr>
          <p:cNvPr id="63" name="组合 62"/>
          <p:cNvGrpSpPr/>
          <p:nvPr/>
        </p:nvGrpSpPr>
        <p:grpSpPr>
          <a:xfrm>
            <a:off x="2015151" y="3900429"/>
            <a:ext cx="4080849" cy="782478"/>
            <a:chOff x="4904227" y="1326522"/>
            <a:chExt cx="3802251" cy="782478"/>
          </a:xfrm>
        </p:grpSpPr>
        <p:sp>
          <p:nvSpPr>
            <p:cNvPr id="64" name="文本框 63"/>
            <p:cNvSpPr txBox="1"/>
            <p:nvPr/>
          </p:nvSpPr>
          <p:spPr>
            <a:xfrm>
              <a:off x="4904227" y="1326522"/>
              <a:ext cx="3802251" cy="584775"/>
            </a:xfrm>
            <a:prstGeom prst="rect">
              <a:avLst/>
            </a:prstGeom>
            <a:noFill/>
          </p:spPr>
          <p:txBody>
            <a:bodyPr wrap="square" rtlCol="0">
              <a:spAutoFit/>
            </a:bodyPr>
            <a:lstStyle/>
            <a:p>
              <a:pPr algn="ctr"/>
              <a:r>
                <a:rPr lang="zh-CN" altLang="en-US" sz="3200" dirty="0">
                  <a:cs typeface="+mn-ea"/>
                  <a:sym typeface="+mn-lt"/>
                </a:rPr>
                <a:t>函数</a:t>
              </a:r>
            </a:p>
          </p:txBody>
        </p:sp>
        <p:sp>
          <p:nvSpPr>
            <p:cNvPr id="65" name="文本框 64"/>
            <p:cNvSpPr txBox="1"/>
            <p:nvPr/>
          </p:nvSpPr>
          <p:spPr>
            <a:xfrm>
              <a:off x="5188104" y="1801223"/>
              <a:ext cx="3296620" cy="307777"/>
            </a:xfrm>
            <a:prstGeom prst="rect">
              <a:avLst/>
            </a:prstGeom>
            <a:noFill/>
          </p:spPr>
          <p:txBody>
            <a:bodyPr wrap="square" rtlCol="0">
              <a:spAutoFit/>
            </a:bodyPr>
            <a:lstStyle/>
            <a:p>
              <a:pPr algn="ctr"/>
              <a:r>
                <a:rPr lang="zh-CN" altLang="en-US" sz="1400" dirty="0">
                  <a:cs typeface="+mn-ea"/>
                  <a:sym typeface="+mn-lt"/>
                </a:rPr>
                <a:t>不难</a:t>
              </a:r>
            </a:p>
          </p:txBody>
        </p:sp>
      </p:grpSp>
      <p:sp>
        <p:nvSpPr>
          <p:cNvPr id="36" name="文本框 35"/>
          <p:cNvSpPr txBox="1"/>
          <p:nvPr/>
        </p:nvSpPr>
        <p:spPr>
          <a:xfrm>
            <a:off x="6189397" y="2904458"/>
            <a:ext cx="857251" cy="707886"/>
          </a:xfrm>
          <a:prstGeom prst="rect">
            <a:avLst/>
          </a:prstGeom>
          <a:noFill/>
        </p:spPr>
        <p:txBody>
          <a:bodyPr wrap="square" rtlCol="0">
            <a:spAutoFit/>
          </a:bodyPr>
          <a:lstStyle/>
          <a:p>
            <a:pPr algn="ctr"/>
            <a:r>
              <a:rPr lang="en-US" altLang="zh-CN" sz="4000" dirty="0">
                <a:cs typeface="+mn-ea"/>
                <a:sym typeface="+mn-lt"/>
              </a:rPr>
              <a:t>06.</a:t>
            </a:r>
            <a:endParaRPr lang="zh-CN" altLang="en-US" sz="4000" dirty="0">
              <a:cs typeface="+mn-ea"/>
              <a:sym typeface="+mn-lt"/>
            </a:endParaRPr>
          </a:p>
        </p:txBody>
      </p:sp>
      <p:grpSp>
        <p:nvGrpSpPr>
          <p:cNvPr id="37" name="组合 36"/>
          <p:cNvGrpSpPr/>
          <p:nvPr/>
        </p:nvGrpSpPr>
        <p:grpSpPr>
          <a:xfrm>
            <a:off x="7046648" y="2919885"/>
            <a:ext cx="4080849" cy="782841"/>
            <a:chOff x="4862677" y="1326518"/>
            <a:chExt cx="3802251" cy="782841"/>
          </a:xfrm>
        </p:grpSpPr>
        <p:sp>
          <p:nvSpPr>
            <p:cNvPr id="38" name="文本框 37"/>
            <p:cNvSpPr txBox="1"/>
            <p:nvPr/>
          </p:nvSpPr>
          <p:spPr>
            <a:xfrm>
              <a:off x="4862677" y="1326518"/>
              <a:ext cx="3802251" cy="584775"/>
            </a:xfrm>
            <a:prstGeom prst="rect">
              <a:avLst/>
            </a:prstGeom>
            <a:noFill/>
          </p:spPr>
          <p:txBody>
            <a:bodyPr wrap="square" rtlCol="0">
              <a:spAutoFit/>
            </a:bodyPr>
            <a:lstStyle/>
            <a:p>
              <a:pPr algn="ctr"/>
              <a:r>
                <a:rPr lang="zh-CN" altLang="en-US" sz="3200" dirty="0">
                  <a:cs typeface="+mn-ea"/>
                  <a:sym typeface="+mn-lt"/>
                </a:rPr>
                <a:t>指针</a:t>
              </a:r>
            </a:p>
          </p:txBody>
        </p:sp>
        <p:sp>
          <p:nvSpPr>
            <p:cNvPr id="39" name="文本框 38"/>
            <p:cNvSpPr txBox="1"/>
            <p:nvPr/>
          </p:nvSpPr>
          <p:spPr>
            <a:xfrm>
              <a:off x="5157042" y="1801582"/>
              <a:ext cx="3296620" cy="307777"/>
            </a:xfrm>
            <a:prstGeom prst="rect">
              <a:avLst/>
            </a:prstGeom>
            <a:noFill/>
          </p:spPr>
          <p:txBody>
            <a:bodyPr wrap="square" rtlCol="0">
              <a:spAutoFit/>
            </a:bodyPr>
            <a:lstStyle/>
            <a:p>
              <a:pPr algn="ctr"/>
              <a:r>
                <a:rPr lang="zh-CN" altLang="en-US" sz="1400" dirty="0">
                  <a:cs typeface="+mn-ea"/>
                  <a:sym typeface="+mn-lt"/>
                </a:rPr>
                <a:t>一般</a:t>
              </a:r>
            </a:p>
          </p:txBody>
        </p:sp>
      </p:grpSp>
      <p:sp>
        <p:nvSpPr>
          <p:cNvPr id="40" name="文本框 39"/>
          <p:cNvSpPr txBox="1"/>
          <p:nvPr/>
        </p:nvSpPr>
        <p:spPr>
          <a:xfrm>
            <a:off x="6187503" y="4877128"/>
            <a:ext cx="857251" cy="707886"/>
          </a:xfrm>
          <a:prstGeom prst="rect">
            <a:avLst/>
          </a:prstGeom>
          <a:noFill/>
        </p:spPr>
        <p:txBody>
          <a:bodyPr wrap="square" rtlCol="0">
            <a:spAutoFit/>
          </a:bodyPr>
          <a:lstStyle/>
          <a:p>
            <a:pPr algn="ctr"/>
            <a:r>
              <a:rPr lang="en-US" altLang="zh-CN" sz="4000" dirty="0">
                <a:cs typeface="+mn-ea"/>
                <a:sym typeface="+mn-lt"/>
              </a:rPr>
              <a:t>08.</a:t>
            </a:r>
            <a:endParaRPr lang="zh-CN" altLang="en-US" sz="4000" dirty="0">
              <a:cs typeface="+mn-ea"/>
              <a:sym typeface="+mn-lt"/>
            </a:endParaRPr>
          </a:p>
        </p:txBody>
      </p:sp>
      <p:grpSp>
        <p:nvGrpSpPr>
          <p:cNvPr id="41" name="组合 40"/>
          <p:cNvGrpSpPr/>
          <p:nvPr/>
        </p:nvGrpSpPr>
        <p:grpSpPr>
          <a:xfrm>
            <a:off x="7091242" y="4835382"/>
            <a:ext cx="4080849" cy="782837"/>
            <a:chOff x="4904227" y="1326522"/>
            <a:chExt cx="3802251" cy="782837"/>
          </a:xfrm>
        </p:grpSpPr>
        <p:sp>
          <p:nvSpPr>
            <p:cNvPr id="42" name="文本框 41"/>
            <p:cNvSpPr txBox="1"/>
            <p:nvPr/>
          </p:nvSpPr>
          <p:spPr>
            <a:xfrm>
              <a:off x="4904227" y="1326522"/>
              <a:ext cx="3802251" cy="584775"/>
            </a:xfrm>
            <a:prstGeom prst="rect">
              <a:avLst/>
            </a:prstGeom>
            <a:noFill/>
          </p:spPr>
          <p:txBody>
            <a:bodyPr wrap="square" rtlCol="0">
              <a:spAutoFit/>
            </a:bodyPr>
            <a:lstStyle/>
            <a:p>
              <a:pPr algn="ctr"/>
              <a:r>
                <a:rPr lang="zh-CN" altLang="en-US" sz="3200" dirty="0">
                  <a:cs typeface="+mn-ea"/>
                  <a:sym typeface="+mn-lt"/>
                </a:rPr>
                <a:t>结构体</a:t>
              </a:r>
            </a:p>
          </p:txBody>
        </p:sp>
        <p:sp>
          <p:nvSpPr>
            <p:cNvPr id="43" name="文本框 42"/>
            <p:cNvSpPr txBox="1"/>
            <p:nvPr/>
          </p:nvSpPr>
          <p:spPr>
            <a:xfrm>
              <a:off x="5157042" y="1801582"/>
              <a:ext cx="3296620" cy="307777"/>
            </a:xfrm>
            <a:prstGeom prst="rect">
              <a:avLst/>
            </a:prstGeom>
            <a:noFill/>
          </p:spPr>
          <p:txBody>
            <a:bodyPr wrap="square" rtlCol="0">
              <a:spAutoFit/>
            </a:bodyPr>
            <a:lstStyle/>
            <a:p>
              <a:pPr algn="ctr"/>
              <a:r>
                <a:rPr lang="zh-CN" altLang="en-US" sz="1400" dirty="0">
                  <a:cs typeface="+mn-ea"/>
                  <a:sym typeface="+mn-lt"/>
                </a:rPr>
                <a:t>一般</a:t>
              </a:r>
            </a:p>
          </p:txBody>
        </p:sp>
      </p:grpSp>
      <p:pic>
        <p:nvPicPr>
          <p:cNvPr id="52" name="图片 51"/>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44" name="文本框 43">
            <a:extLst>
              <a:ext uri="{FF2B5EF4-FFF2-40B4-BE49-F238E27FC236}">
                <a16:creationId xmlns:a16="http://schemas.microsoft.com/office/drawing/2014/main" id="{3514BCE2-8B18-4CF0-989D-7FB2AA5F990A}"/>
              </a:ext>
            </a:extLst>
          </p:cNvPr>
          <p:cNvSpPr txBox="1"/>
          <p:nvPr/>
        </p:nvSpPr>
        <p:spPr>
          <a:xfrm>
            <a:off x="6187503" y="3890793"/>
            <a:ext cx="857251" cy="707886"/>
          </a:xfrm>
          <a:prstGeom prst="rect">
            <a:avLst/>
          </a:prstGeom>
          <a:noFill/>
        </p:spPr>
        <p:txBody>
          <a:bodyPr wrap="square" rtlCol="0">
            <a:spAutoFit/>
          </a:bodyPr>
          <a:lstStyle/>
          <a:p>
            <a:pPr algn="ctr"/>
            <a:r>
              <a:rPr lang="en-US" altLang="zh-CN" sz="4000" dirty="0">
                <a:cs typeface="+mn-ea"/>
                <a:sym typeface="+mn-lt"/>
              </a:rPr>
              <a:t>07.</a:t>
            </a:r>
            <a:endParaRPr lang="zh-CN" altLang="en-US" sz="4000" dirty="0">
              <a:cs typeface="+mn-ea"/>
              <a:sym typeface="+mn-lt"/>
            </a:endParaRPr>
          </a:p>
        </p:txBody>
      </p:sp>
      <p:grpSp>
        <p:nvGrpSpPr>
          <p:cNvPr id="45" name="组合 44">
            <a:extLst>
              <a:ext uri="{FF2B5EF4-FFF2-40B4-BE49-F238E27FC236}">
                <a16:creationId xmlns:a16="http://schemas.microsoft.com/office/drawing/2014/main" id="{EB4968F9-FDC2-4CC0-AFA7-81AB0F2EE07A}"/>
              </a:ext>
            </a:extLst>
          </p:cNvPr>
          <p:cNvGrpSpPr/>
          <p:nvPr/>
        </p:nvGrpSpPr>
        <p:grpSpPr>
          <a:xfrm>
            <a:off x="7091242" y="3849047"/>
            <a:ext cx="4080849" cy="782837"/>
            <a:chOff x="4904227" y="1326522"/>
            <a:chExt cx="3802251" cy="782837"/>
          </a:xfrm>
        </p:grpSpPr>
        <p:sp>
          <p:nvSpPr>
            <p:cNvPr id="49" name="文本框 48">
              <a:extLst>
                <a:ext uri="{FF2B5EF4-FFF2-40B4-BE49-F238E27FC236}">
                  <a16:creationId xmlns:a16="http://schemas.microsoft.com/office/drawing/2014/main" id="{D383F7BE-98BC-44B2-B6BC-DDC82CA0ABBB}"/>
                </a:ext>
              </a:extLst>
            </p:cNvPr>
            <p:cNvSpPr txBox="1"/>
            <p:nvPr/>
          </p:nvSpPr>
          <p:spPr>
            <a:xfrm>
              <a:off x="4904227" y="1326522"/>
              <a:ext cx="3802251" cy="584775"/>
            </a:xfrm>
            <a:prstGeom prst="rect">
              <a:avLst/>
            </a:prstGeom>
            <a:noFill/>
          </p:spPr>
          <p:txBody>
            <a:bodyPr wrap="square" rtlCol="0">
              <a:spAutoFit/>
            </a:bodyPr>
            <a:lstStyle/>
            <a:p>
              <a:pPr algn="ctr"/>
              <a:r>
                <a:rPr lang="zh-CN" altLang="en-US" sz="3200" dirty="0">
                  <a:cs typeface="+mn-ea"/>
                  <a:sym typeface="+mn-lt"/>
                </a:rPr>
                <a:t>高阶函数</a:t>
              </a:r>
            </a:p>
          </p:txBody>
        </p:sp>
        <p:sp>
          <p:nvSpPr>
            <p:cNvPr id="51" name="文本框 50">
              <a:extLst>
                <a:ext uri="{FF2B5EF4-FFF2-40B4-BE49-F238E27FC236}">
                  <a16:creationId xmlns:a16="http://schemas.microsoft.com/office/drawing/2014/main" id="{87E2354B-8049-4449-9876-DF210F580AAF}"/>
                </a:ext>
              </a:extLst>
            </p:cNvPr>
            <p:cNvSpPr txBox="1"/>
            <p:nvPr/>
          </p:nvSpPr>
          <p:spPr>
            <a:xfrm>
              <a:off x="5157042" y="1801582"/>
              <a:ext cx="3296620" cy="307777"/>
            </a:xfrm>
            <a:prstGeom prst="rect">
              <a:avLst/>
            </a:prstGeom>
            <a:noFill/>
          </p:spPr>
          <p:txBody>
            <a:bodyPr wrap="square" rtlCol="0">
              <a:spAutoFit/>
            </a:bodyPr>
            <a:lstStyle/>
            <a:p>
              <a:pPr algn="ctr"/>
              <a:r>
                <a:rPr lang="zh-CN" altLang="en-US" sz="1400" dirty="0">
                  <a:cs typeface="+mn-ea"/>
                  <a:sym typeface="+mn-lt"/>
                </a:rPr>
                <a:t>一般</a:t>
              </a:r>
            </a:p>
          </p:txBody>
        </p:sp>
      </p:grpSp>
    </p:spTree>
    <p:custDataLst>
      <p:tags r:id="rId1"/>
    </p:custDataLst>
  </p:cSld>
  <p:clrMapOvr>
    <a:masterClrMapping/>
  </p:clrMapOvr>
  <p:transition spd="slow" advTm="839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2" grpId="0"/>
      <p:bldP spid="36" grpId="0"/>
      <p:bldP spid="40"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BD038-B7C0-4F32-9B13-284960F8D9C5}"/>
              </a:ext>
            </a:extLst>
          </p:cNvPr>
          <p:cNvSpPr>
            <a:spLocks noGrp="1"/>
          </p:cNvSpPr>
          <p:nvPr>
            <p:ph type="ctrTitle"/>
          </p:nvPr>
        </p:nvSpPr>
        <p:spPr>
          <a:xfrm>
            <a:off x="107529" y="778381"/>
            <a:ext cx="3150687" cy="699135"/>
          </a:xfrm>
        </p:spPr>
        <p:txBody>
          <a:bodyPr/>
          <a:lstStyle/>
          <a:p>
            <a:r>
              <a:rPr lang="zh-CN" altLang="en-US" dirty="0"/>
              <a:t>指针的本质</a:t>
            </a:r>
          </a:p>
        </p:txBody>
      </p:sp>
      <p:pic>
        <p:nvPicPr>
          <p:cNvPr id="6" name="图片 5">
            <a:extLst>
              <a:ext uri="{FF2B5EF4-FFF2-40B4-BE49-F238E27FC236}">
                <a16:creationId xmlns:a16="http://schemas.microsoft.com/office/drawing/2014/main" id="{12E15F1E-3832-4AA1-BCE2-B5F004BEF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930" y="1862693"/>
            <a:ext cx="8522070" cy="4986583"/>
          </a:xfrm>
          <a:prstGeom prst="rect">
            <a:avLst/>
          </a:prstGeom>
        </p:spPr>
      </p:pic>
      <p:sp>
        <p:nvSpPr>
          <p:cNvPr id="4" name="文本框 3">
            <a:extLst>
              <a:ext uri="{FF2B5EF4-FFF2-40B4-BE49-F238E27FC236}">
                <a16:creationId xmlns:a16="http://schemas.microsoft.com/office/drawing/2014/main" id="{7F1DAD28-1F1B-43BF-8675-683A8D21B2BF}"/>
              </a:ext>
            </a:extLst>
          </p:cNvPr>
          <p:cNvSpPr txBox="1"/>
          <p:nvPr/>
        </p:nvSpPr>
        <p:spPr>
          <a:xfrm>
            <a:off x="176045" y="2389030"/>
            <a:ext cx="4005330" cy="954107"/>
          </a:xfrm>
          <a:prstGeom prst="rect">
            <a:avLst/>
          </a:prstGeom>
          <a:noFill/>
        </p:spPr>
        <p:txBody>
          <a:bodyPr wrap="square" rtlCol="0">
            <a:spAutoFit/>
          </a:bodyPr>
          <a:lstStyle/>
          <a:p>
            <a:r>
              <a:rPr lang="zh-CN" altLang="en-US" sz="2800" dirty="0"/>
              <a:t>不过整数罢辽。</a:t>
            </a:r>
            <a:endParaRPr lang="en-US" altLang="zh-CN" sz="2800" dirty="0"/>
          </a:p>
          <a:p>
            <a:r>
              <a:rPr lang="zh-CN" altLang="en-US" sz="2800" dirty="0"/>
              <a:t>想想内存和什么很像？</a:t>
            </a:r>
            <a:endParaRPr lang="en-US" altLang="zh-CN" sz="2800" dirty="0"/>
          </a:p>
        </p:txBody>
      </p:sp>
    </p:spTree>
    <p:extLst>
      <p:ext uri="{BB962C8B-B14F-4D97-AF65-F5344CB8AC3E}">
        <p14:creationId xmlns:p14="http://schemas.microsoft.com/office/powerpoint/2010/main" val="381521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2" name="文本框 1"/>
          <p:cNvSpPr txBox="1"/>
          <p:nvPr/>
        </p:nvSpPr>
        <p:spPr>
          <a:xfrm>
            <a:off x="869950" y="1370965"/>
            <a:ext cx="3993515" cy="521970"/>
          </a:xfrm>
          <a:prstGeom prst="rect">
            <a:avLst/>
          </a:prstGeom>
          <a:noFill/>
        </p:spPr>
        <p:txBody>
          <a:bodyPr wrap="square" rtlCol="0">
            <a:spAutoFit/>
          </a:bodyPr>
          <a:lstStyle/>
          <a:p>
            <a:r>
              <a:rPr lang="zh-CN" altLang="en-US" sz="2800" dirty="0"/>
              <a:t>内存就像巨大的数组</a:t>
            </a:r>
          </a:p>
        </p:txBody>
      </p:sp>
      <p:graphicFrame>
        <p:nvGraphicFramePr>
          <p:cNvPr id="14" name="表格 6"/>
          <p:cNvGraphicFramePr>
            <a:graphicFrameLocks noGrp="1"/>
          </p:cNvGraphicFramePr>
          <p:nvPr>
            <p:custDataLst>
              <p:tags r:id="rId2"/>
            </p:custDataLst>
            <p:extLst>
              <p:ext uri="{D42A27DB-BD31-4B8C-83A1-F6EECF244321}">
                <p14:modId xmlns:p14="http://schemas.microsoft.com/office/powerpoint/2010/main" val="2680400553"/>
              </p:ext>
            </p:extLst>
          </p:nvPr>
        </p:nvGraphicFramePr>
        <p:xfrm>
          <a:off x="703001" y="2452386"/>
          <a:ext cx="4598982" cy="1250934"/>
        </p:xfrm>
        <a:graphic>
          <a:graphicData uri="http://schemas.openxmlformats.org/drawingml/2006/table">
            <a:tbl>
              <a:tblPr firstRow="1" bandRow="1">
                <a:tableStyleId>{073A0DAA-6AF3-43AB-8588-CEC1D06C72B9}</a:tableStyleId>
              </a:tblPr>
              <a:tblGrid>
                <a:gridCol w="1532890">
                  <a:extLst>
                    <a:ext uri="{9D8B030D-6E8A-4147-A177-3AD203B41FA5}">
                      <a16:colId xmlns:a16="http://schemas.microsoft.com/office/drawing/2014/main" val="20000"/>
                    </a:ext>
                  </a:extLst>
                </a:gridCol>
                <a:gridCol w="2045335">
                  <a:extLst>
                    <a:ext uri="{9D8B030D-6E8A-4147-A177-3AD203B41FA5}">
                      <a16:colId xmlns:a16="http://schemas.microsoft.com/office/drawing/2014/main" val="20001"/>
                    </a:ext>
                  </a:extLst>
                </a:gridCol>
                <a:gridCol w="1020757">
                  <a:extLst>
                    <a:ext uri="{9D8B030D-6E8A-4147-A177-3AD203B41FA5}">
                      <a16:colId xmlns:a16="http://schemas.microsoft.com/office/drawing/2014/main" val="20002"/>
                    </a:ext>
                  </a:extLst>
                </a:gridCol>
              </a:tblGrid>
              <a:tr h="306705">
                <a:tc>
                  <a:txBody>
                    <a:bodyPr/>
                    <a:lstStyle/>
                    <a:p>
                      <a:pPr algn="ctr"/>
                      <a:r>
                        <a:rPr lang="en-US" altLang="zh-CN" sz="1500" dirty="0"/>
                        <a:t>Address </a:t>
                      </a:r>
                      <a:r>
                        <a:rPr lang="zh-CN" altLang="en-US" sz="1500" dirty="0"/>
                        <a:t>地址</a:t>
                      </a:r>
                    </a:p>
                  </a:txBody>
                  <a:tcPr marL="77608" marR="77608" marT="38804" marB="38804"/>
                </a:tc>
                <a:tc>
                  <a:txBody>
                    <a:bodyPr/>
                    <a:lstStyle/>
                    <a:p>
                      <a:pPr algn="ctr"/>
                      <a:r>
                        <a:rPr lang="en-US" altLang="zh-CN" sz="1500" dirty="0"/>
                        <a:t>Value[</a:t>
                      </a:r>
                      <a:r>
                        <a:rPr lang="zh-CN" altLang="en-US" sz="1500" dirty="0"/>
                        <a:t>值</a:t>
                      </a:r>
                      <a:r>
                        <a:rPr lang="en-US" altLang="zh-CN" sz="1500" dirty="0"/>
                        <a:t>]</a:t>
                      </a:r>
                      <a:endParaRPr lang="zh-CN" altLang="en-US" sz="1500" dirty="0"/>
                    </a:p>
                  </a:txBody>
                  <a:tcPr marL="77608" marR="77608" marT="38804" marB="38804"/>
                </a:tc>
                <a:tc>
                  <a:txBody>
                    <a:bodyPr/>
                    <a:lstStyle/>
                    <a:p>
                      <a:pPr algn="ctr">
                        <a:buNone/>
                      </a:pPr>
                      <a:r>
                        <a:rPr lang="zh-CN" altLang="en-US" sz="1500" dirty="0"/>
                        <a:t>十六进制</a:t>
                      </a:r>
                    </a:p>
                  </a:txBody>
                  <a:tcPr marL="77608" marR="77608" marT="38804" marB="38804"/>
                </a:tc>
                <a:extLst>
                  <a:ext uri="{0D108BD9-81ED-4DB2-BD59-A6C34878D82A}">
                    <a16:rowId xmlns:a16="http://schemas.microsoft.com/office/drawing/2014/main" val="10000"/>
                  </a:ext>
                </a:extLst>
              </a:tr>
              <a:tr h="314743">
                <a:tc>
                  <a:txBody>
                    <a:bodyPr/>
                    <a:lstStyle/>
                    <a:p>
                      <a:pPr algn="ctr"/>
                      <a:r>
                        <a:rPr lang="en-US" altLang="zh-CN" sz="1500" dirty="0">
                          <a:solidFill>
                            <a:srgbClr val="FF0000"/>
                          </a:solidFill>
                        </a:rPr>
                        <a:t>A</a:t>
                      </a:r>
                      <a:r>
                        <a:rPr lang="en-US" altLang="zh-CN" sz="1500" dirty="0">
                          <a:solidFill>
                            <a:srgbClr val="FF0000"/>
                          </a:solidFill>
                          <a:sym typeface="Wingdings" panose="05000000000000000000" pitchFamily="2" charset="2"/>
                        </a:rPr>
                        <a:t></a:t>
                      </a:r>
                      <a:r>
                        <a:rPr lang="en-US" altLang="zh-CN" sz="1500" dirty="0"/>
                        <a:t>0x0</a:t>
                      </a:r>
                      <a:endParaRPr lang="zh-CN" altLang="en-US" sz="1500" dirty="0"/>
                    </a:p>
                  </a:txBody>
                  <a:tcPr marL="77608" marR="77608" marT="38804" marB="38804"/>
                </a:tc>
                <a:tc>
                  <a:txBody>
                    <a:bodyPr/>
                    <a:lstStyle/>
                    <a:p>
                      <a:pPr algn="ctr"/>
                      <a:r>
                        <a:rPr lang="en-US" altLang="zh-CN" sz="1500" dirty="0"/>
                        <a:t>0000 0001</a:t>
                      </a:r>
                      <a:endParaRPr lang="zh-CN" altLang="en-US" sz="1500" dirty="0"/>
                    </a:p>
                  </a:txBody>
                  <a:tcPr marL="77608" marR="77608" marT="38804" marB="38804"/>
                </a:tc>
                <a:tc>
                  <a:txBody>
                    <a:bodyPr/>
                    <a:lstStyle/>
                    <a:p>
                      <a:pPr algn="ctr">
                        <a:buNone/>
                      </a:pPr>
                      <a:r>
                        <a:rPr lang="en-US" altLang="zh-CN" sz="1500" dirty="0"/>
                        <a:t>0x1</a:t>
                      </a:r>
                    </a:p>
                  </a:txBody>
                  <a:tcPr marL="77608" marR="77608" marT="38804" marB="38804"/>
                </a:tc>
                <a:extLst>
                  <a:ext uri="{0D108BD9-81ED-4DB2-BD59-A6C34878D82A}">
                    <a16:rowId xmlns:a16="http://schemas.microsoft.com/office/drawing/2014/main" val="10001"/>
                  </a:ext>
                </a:extLst>
              </a:tr>
              <a:tr h="314743">
                <a:tc>
                  <a:txBody>
                    <a:bodyPr/>
                    <a:lstStyle/>
                    <a:p>
                      <a:pPr algn="ctr"/>
                      <a:r>
                        <a:rPr lang="en-US" altLang="zh-CN" sz="1500" dirty="0">
                          <a:solidFill>
                            <a:srgbClr val="2F3B51"/>
                          </a:solidFill>
                        </a:rPr>
                        <a:t>B</a:t>
                      </a:r>
                      <a:r>
                        <a:rPr lang="en-US" altLang="zh-CN" sz="1500" dirty="0">
                          <a:solidFill>
                            <a:srgbClr val="2F3B51"/>
                          </a:solidFill>
                          <a:sym typeface="Wingdings" panose="05000000000000000000" pitchFamily="2" charset="2"/>
                        </a:rPr>
                        <a:t></a:t>
                      </a:r>
                      <a:r>
                        <a:rPr lang="en-US" altLang="zh-CN" sz="1500" dirty="0"/>
                        <a:t>0x1</a:t>
                      </a:r>
                      <a:endParaRPr lang="zh-CN" altLang="en-US" sz="1500" dirty="0"/>
                    </a:p>
                  </a:txBody>
                  <a:tcPr marL="77608" marR="77608" marT="38804" marB="38804"/>
                </a:tc>
                <a:tc>
                  <a:txBody>
                    <a:bodyPr/>
                    <a:lstStyle/>
                    <a:p>
                      <a:pPr algn="ctr"/>
                      <a:r>
                        <a:rPr lang="en-US" altLang="zh-CN" sz="1500" dirty="0"/>
                        <a:t>0000 0110</a:t>
                      </a:r>
                      <a:endParaRPr lang="zh-CN" altLang="en-US" sz="1500" dirty="0"/>
                    </a:p>
                  </a:txBody>
                  <a:tcPr marL="77608" marR="77608" marT="38804" marB="38804"/>
                </a:tc>
                <a:tc>
                  <a:txBody>
                    <a:bodyPr/>
                    <a:lstStyle/>
                    <a:p>
                      <a:pPr algn="ctr">
                        <a:buNone/>
                      </a:pPr>
                      <a:r>
                        <a:rPr lang="en-US" altLang="zh-CN" sz="1500" dirty="0"/>
                        <a:t>0x6</a:t>
                      </a:r>
                    </a:p>
                  </a:txBody>
                  <a:tcPr marL="77608" marR="77608" marT="38804" marB="38804"/>
                </a:tc>
                <a:extLst>
                  <a:ext uri="{0D108BD9-81ED-4DB2-BD59-A6C34878D82A}">
                    <a16:rowId xmlns:a16="http://schemas.microsoft.com/office/drawing/2014/main" val="10002"/>
                  </a:ext>
                </a:extLst>
              </a:tr>
              <a:tr h="314743">
                <a:tc>
                  <a:txBody>
                    <a:bodyPr/>
                    <a:lstStyle/>
                    <a:p>
                      <a:pPr algn="ctr">
                        <a:buNone/>
                      </a:pPr>
                      <a:r>
                        <a:rPr lang="en-US" altLang="zh-CN" sz="1500" dirty="0">
                          <a:solidFill>
                            <a:srgbClr val="FF0000"/>
                          </a:solidFill>
                        </a:rPr>
                        <a:t>Pointer</a:t>
                      </a:r>
                      <a:r>
                        <a:rPr lang="en-US" altLang="zh-CN" sz="1500" dirty="0">
                          <a:solidFill>
                            <a:srgbClr val="FF0000"/>
                          </a:solidFill>
                          <a:sym typeface="Wingdings" panose="05000000000000000000" pitchFamily="2" charset="2"/>
                        </a:rPr>
                        <a:t></a:t>
                      </a:r>
                      <a:r>
                        <a:rPr lang="en-US" altLang="zh-CN" sz="1500" dirty="0"/>
                        <a:t>0x2</a:t>
                      </a:r>
                    </a:p>
                  </a:txBody>
                  <a:tcPr marL="77608" marR="77608" marT="38804" marB="38804"/>
                </a:tc>
                <a:tc>
                  <a:txBody>
                    <a:bodyPr/>
                    <a:lstStyle/>
                    <a:p>
                      <a:pPr algn="ctr">
                        <a:buNone/>
                      </a:pPr>
                      <a:r>
                        <a:rPr lang="en-US" altLang="zh-CN" sz="1500" dirty="0"/>
                        <a:t>0000 0000</a:t>
                      </a:r>
                    </a:p>
                  </a:txBody>
                  <a:tcPr marL="77608" marR="77608" marT="38804" marB="38804"/>
                </a:tc>
                <a:tc>
                  <a:txBody>
                    <a:bodyPr/>
                    <a:lstStyle/>
                    <a:p>
                      <a:pPr algn="ctr">
                        <a:buNone/>
                      </a:pPr>
                      <a:r>
                        <a:rPr lang="en-US" altLang="zh-CN" sz="1500" dirty="0"/>
                        <a:t>0x0</a:t>
                      </a:r>
                    </a:p>
                  </a:txBody>
                  <a:tcPr marL="77608" marR="77608" marT="38804" marB="38804"/>
                </a:tc>
                <a:extLst>
                  <a:ext uri="{0D108BD9-81ED-4DB2-BD59-A6C34878D82A}">
                    <a16:rowId xmlns:a16="http://schemas.microsoft.com/office/drawing/2014/main" val="10003"/>
                  </a:ext>
                </a:extLst>
              </a:tr>
            </a:tbl>
          </a:graphicData>
        </a:graphic>
      </p:graphicFrame>
      <p:cxnSp>
        <p:nvCxnSpPr>
          <p:cNvPr id="8" name="直接箭头连接符 7"/>
          <p:cNvCxnSpPr/>
          <p:nvPr/>
        </p:nvCxnSpPr>
        <p:spPr>
          <a:xfrm>
            <a:off x="1962409" y="2995886"/>
            <a:ext cx="651510" cy="588645"/>
          </a:xfrm>
          <a:prstGeom prst="straightConnector1">
            <a:avLst/>
          </a:prstGeom>
          <a:ln w="28575">
            <a:tailEnd type="arrow" w="med"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6190947" y="2452385"/>
            <a:ext cx="4704580" cy="1477328"/>
          </a:xfrm>
          <a:prstGeom prst="rect">
            <a:avLst/>
          </a:prstGeom>
          <a:noFill/>
        </p:spPr>
        <p:txBody>
          <a:bodyPr wrap="square" rtlCol="0">
            <a:spAutoFit/>
          </a:bodyPr>
          <a:lstStyle/>
          <a:p>
            <a:r>
              <a:rPr lang="en-US" altLang="zh-CN" b="0" dirty="0">
                <a:solidFill>
                  <a:srgbClr val="383A42"/>
                </a:solidFill>
                <a:effectLst/>
                <a:latin typeface="JetBrains Mono" panose="02000009000000000000" pitchFamily="49" charset="0"/>
              </a:rPr>
              <a:t>Memory</a:t>
            </a:r>
            <a:r>
              <a:rPr lang="en-US" altLang="zh-CN" b="0" dirty="0">
                <a:solidFill>
                  <a:srgbClr val="7A82DA"/>
                </a:solidFill>
                <a:effectLst/>
                <a:latin typeface="JetBrains Mono" panose="02000009000000000000" pitchFamily="49" charset="0"/>
              </a:rPr>
              <a:t>[</a:t>
            </a:r>
            <a:r>
              <a:rPr lang="en-US" altLang="zh-CN" dirty="0">
                <a:solidFill>
                  <a:srgbClr val="C5A332"/>
                </a:solidFill>
                <a:latin typeface="JetBrains Mono" panose="02000009000000000000" pitchFamily="49" charset="0"/>
              </a:rPr>
              <a:t>Pointer</a:t>
            </a:r>
            <a:r>
              <a:rPr lang="en-US" altLang="zh-CN" b="0" dirty="0">
                <a:solidFill>
                  <a:srgbClr val="7A82DA"/>
                </a:solidFill>
                <a:effectLst/>
                <a:latin typeface="JetBrains Mono" panose="02000009000000000000" pitchFamily="49" charset="0"/>
              </a:rPr>
              <a:t>]</a:t>
            </a:r>
            <a:r>
              <a:rPr lang="en-US" altLang="zh-CN" b="0" dirty="0">
                <a:solidFill>
                  <a:srgbClr val="383A42"/>
                </a:solidFill>
                <a:effectLst/>
                <a:latin typeface="JetBrains Mono" panose="02000009000000000000" pitchFamily="49" charset="0"/>
              </a:rPr>
              <a:t> </a:t>
            </a:r>
            <a:r>
              <a:rPr lang="en-US" altLang="zh-CN" b="0" dirty="0">
                <a:solidFill>
                  <a:srgbClr val="7A82DA"/>
                </a:solidFill>
                <a:effectLst/>
                <a:latin typeface="JetBrains Mono" panose="02000009000000000000" pitchFamily="49" charset="0"/>
              </a:rPr>
              <a:t>= </a:t>
            </a:r>
            <a:r>
              <a:rPr lang="en-US" altLang="zh-CN" b="0" dirty="0">
                <a:solidFill>
                  <a:schemeClr val="tx1">
                    <a:lumMod val="85000"/>
                    <a:lumOff val="15000"/>
                  </a:schemeClr>
                </a:solidFill>
                <a:effectLst/>
                <a:latin typeface="JetBrains Mono" panose="02000009000000000000" pitchFamily="49" charset="0"/>
              </a:rPr>
              <a:t>0x1</a:t>
            </a:r>
            <a:r>
              <a:rPr lang="en-US" altLang="zh-CN" b="0" dirty="0">
                <a:solidFill>
                  <a:srgbClr val="383A42"/>
                </a:solidFill>
                <a:effectLst/>
                <a:latin typeface="JetBrains Mono" panose="02000009000000000000" pitchFamily="49" charset="0"/>
              </a:rPr>
              <a:t>  </a:t>
            </a:r>
          </a:p>
          <a:p>
            <a:r>
              <a:rPr lang="en-US" altLang="zh-CN" b="0" dirty="0">
                <a:solidFill>
                  <a:schemeClr val="tx1">
                    <a:lumMod val="85000"/>
                    <a:lumOff val="15000"/>
                  </a:schemeClr>
                </a:solidFill>
                <a:effectLst/>
                <a:latin typeface="JetBrains Mono" panose="02000009000000000000" pitchFamily="49" charset="0"/>
              </a:rPr>
              <a:t>Memory</a:t>
            </a:r>
            <a:r>
              <a:rPr lang="en-US" altLang="zh-CN" b="0" dirty="0">
                <a:solidFill>
                  <a:srgbClr val="7A82DA"/>
                </a:solidFill>
                <a:effectLst/>
                <a:latin typeface="JetBrains Mono" panose="02000009000000000000" pitchFamily="49" charset="0"/>
              </a:rPr>
              <a:t>[</a:t>
            </a:r>
            <a:r>
              <a:rPr lang="en-US" altLang="zh-CN" b="0" dirty="0">
                <a:solidFill>
                  <a:srgbClr val="383A42"/>
                </a:solidFill>
                <a:effectLst/>
                <a:latin typeface="JetBrains Mono" panose="02000009000000000000" pitchFamily="49" charset="0"/>
              </a:rPr>
              <a:t>Memory</a:t>
            </a:r>
            <a:r>
              <a:rPr lang="en-US" altLang="zh-CN" b="0" dirty="0">
                <a:solidFill>
                  <a:srgbClr val="7A82DA"/>
                </a:solidFill>
                <a:effectLst/>
                <a:latin typeface="JetBrains Mono" panose="02000009000000000000" pitchFamily="49" charset="0"/>
              </a:rPr>
              <a:t>[</a:t>
            </a:r>
            <a:r>
              <a:rPr lang="en-US" altLang="zh-CN" dirty="0">
                <a:solidFill>
                  <a:srgbClr val="C5A332"/>
                </a:solidFill>
                <a:latin typeface="JetBrains Mono" panose="02000009000000000000" pitchFamily="49" charset="0"/>
              </a:rPr>
              <a:t>Pointer</a:t>
            </a:r>
            <a:r>
              <a:rPr lang="en-US" altLang="zh-CN" b="0" dirty="0">
                <a:solidFill>
                  <a:srgbClr val="7A82DA"/>
                </a:solidFill>
                <a:effectLst/>
                <a:latin typeface="JetBrains Mono" panose="02000009000000000000" pitchFamily="49" charset="0"/>
              </a:rPr>
              <a:t>]]</a:t>
            </a:r>
            <a:r>
              <a:rPr lang="en-US" altLang="zh-CN" b="0" dirty="0">
                <a:solidFill>
                  <a:srgbClr val="383A42"/>
                </a:solidFill>
                <a:effectLst/>
                <a:latin typeface="JetBrains Mono" panose="02000009000000000000" pitchFamily="49" charset="0"/>
              </a:rPr>
              <a:t> </a:t>
            </a:r>
            <a:r>
              <a:rPr lang="en-US" altLang="zh-CN" b="0" dirty="0">
                <a:solidFill>
                  <a:srgbClr val="7A82DA"/>
                </a:solidFill>
                <a:effectLst/>
                <a:latin typeface="JetBrains Mono" panose="02000009000000000000" pitchFamily="49" charset="0"/>
              </a:rPr>
              <a:t>=</a:t>
            </a:r>
            <a:r>
              <a:rPr lang="en-US" altLang="zh-CN" b="0" dirty="0">
                <a:solidFill>
                  <a:srgbClr val="383A42"/>
                </a:solidFill>
                <a:effectLst/>
                <a:latin typeface="JetBrains Mono" panose="02000009000000000000" pitchFamily="49" charset="0"/>
              </a:rPr>
              <a:t> 0x6</a:t>
            </a:r>
          </a:p>
          <a:p>
            <a:r>
              <a:rPr lang="zh-CN" altLang="en-US" dirty="0">
                <a:solidFill>
                  <a:srgbClr val="383A42"/>
                </a:solidFill>
                <a:latin typeface="JetBrains Mono" panose="02000009000000000000" pitchFamily="49" charset="0"/>
              </a:rPr>
              <a:t>等价于</a:t>
            </a:r>
            <a:endParaRPr lang="en-US" altLang="zh-CN" dirty="0">
              <a:solidFill>
                <a:srgbClr val="383A42"/>
              </a:solidFill>
              <a:latin typeface="JetBrains Mono" panose="02000009000000000000" pitchFamily="49" charset="0"/>
            </a:endParaRPr>
          </a:p>
          <a:p>
            <a:r>
              <a:rPr lang="en-US" altLang="zh-CN" b="0" dirty="0">
                <a:solidFill>
                  <a:srgbClr val="383A42"/>
                </a:solidFill>
                <a:effectLst/>
                <a:latin typeface="JetBrains Mono" panose="02000009000000000000" pitchFamily="49" charset="0"/>
              </a:rPr>
              <a:t>Memory</a:t>
            </a:r>
            <a:r>
              <a:rPr lang="en-US" altLang="zh-CN" b="0" dirty="0">
                <a:solidFill>
                  <a:srgbClr val="7A82DA"/>
                </a:solidFill>
                <a:effectLst/>
                <a:latin typeface="JetBrains Mono" panose="02000009000000000000" pitchFamily="49" charset="0"/>
              </a:rPr>
              <a:t>[</a:t>
            </a:r>
            <a:r>
              <a:rPr lang="en-US" altLang="zh-CN" b="0" dirty="0">
                <a:solidFill>
                  <a:srgbClr val="C5A332"/>
                </a:solidFill>
                <a:effectLst/>
                <a:latin typeface="JetBrains Mono" panose="02000009000000000000" pitchFamily="49" charset="0"/>
              </a:rPr>
              <a:t>0x</a:t>
            </a:r>
            <a:r>
              <a:rPr lang="en-US" altLang="zh-CN" b="0" dirty="0">
                <a:solidFill>
                  <a:srgbClr val="CE33C0"/>
                </a:solidFill>
                <a:effectLst/>
                <a:latin typeface="JetBrains Mono" panose="02000009000000000000" pitchFamily="49" charset="0"/>
              </a:rPr>
              <a:t>2</a:t>
            </a:r>
            <a:r>
              <a:rPr lang="en-US" altLang="zh-CN" b="0" dirty="0">
                <a:solidFill>
                  <a:srgbClr val="7A82DA"/>
                </a:solidFill>
                <a:effectLst/>
                <a:latin typeface="JetBrains Mono" panose="02000009000000000000" pitchFamily="49" charset="0"/>
              </a:rPr>
              <a:t>]</a:t>
            </a:r>
            <a:r>
              <a:rPr lang="en-US" altLang="zh-CN" b="0" dirty="0">
                <a:solidFill>
                  <a:srgbClr val="383A42"/>
                </a:solidFill>
                <a:effectLst/>
                <a:latin typeface="JetBrains Mono" panose="02000009000000000000" pitchFamily="49" charset="0"/>
              </a:rPr>
              <a:t> </a:t>
            </a:r>
            <a:r>
              <a:rPr lang="en-US" altLang="zh-CN" b="0" dirty="0">
                <a:solidFill>
                  <a:srgbClr val="7A82DA"/>
                </a:solidFill>
                <a:effectLst/>
                <a:latin typeface="JetBrains Mono" panose="02000009000000000000" pitchFamily="49" charset="0"/>
              </a:rPr>
              <a:t>= </a:t>
            </a:r>
            <a:r>
              <a:rPr lang="en-US" altLang="zh-CN" b="0" dirty="0">
                <a:solidFill>
                  <a:schemeClr val="tx1">
                    <a:lumMod val="85000"/>
                    <a:lumOff val="15000"/>
                  </a:schemeClr>
                </a:solidFill>
                <a:effectLst/>
                <a:latin typeface="JetBrains Mono" panose="02000009000000000000" pitchFamily="49" charset="0"/>
              </a:rPr>
              <a:t>0x1</a:t>
            </a:r>
            <a:r>
              <a:rPr lang="en-US" altLang="zh-CN" b="0" dirty="0">
                <a:solidFill>
                  <a:srgbClr val="383A42"/>
                </a:solidFill>
                <a:effectLst/>
                <a:latin typeface="JetBrains Mono" panose="02000009000000000000" pitchFamily="49" charset="0"/>
              </a:rPr>
              <a:t>  </a:t>
            </a:r>
          </a:p>
          <a:p>
            <a:r>
              <a:rPr lang="en-US" altLang="zh-CN" b="0" dirty="0">
                <a:solidFill>
                  <a:schemeClr val="tx1">
                    <a:lumMod val="85000"/>
                    <a:lumOff val="15000"/>
                  </a:schemeClr>
                </a:solidFill>
                <a:effectLst/>
                <a:latin typeface="JetBrains Mono" panose="02000009000000000000" pitchFamily="49" charset="0"/>
              </a:rPr>
              <a:t>Memory</a:t>
            </a:r>
            <a:r>
              <a:rPr lang="en-US" altLang="zh-CN" b="0" dirty="0">
                <a:solidFill>
                  <a:srgbClr val="7A82DA"/>
                </a:solidFill>
                <a:effectLst/>
                <a:latin typeface="JetBrains Mono" panose="02000009000000000000" pitchFamily="49" charset="0"/>
              </a:rPr>
              <a:t>[</a:t>
            </a:r>
            <a:r>
              <a:rPr lang="en-US" altLang="zh-CN" b="0" dirty="0">
                <a:solidFill>
                  <a:srgbClr val="383A42"/>
                </a:solidFill>
                <a:effectLst/>
                <a:latin typeface="JetBrains Mono" panose="02000009000000000000" pitchFamily="49" charset="0"/>
              </a:rPr>
              <a:t>Memory</a:t>
            </a:r>
            <a:r>
              <a:rPr lang="en-US" altLang="zh-CN" b="0" dirty="0">
                <a:solidFill>
                  <a:srgbClr val="7A82DA"/>
                </a:solidFill>
                <a:effectLst/>
                <a:latin typeface="JetBrains Mono" panose="02000009000000000000" pitchFamily="49" charset="0"/>
              </a:rPr>
              <a:t>[</a:t>
            </a:r>
            <a:r>
              <a:rPr lang="en-US" altLang="zh-CN" b="0" dirty="0">
                <a:solidFill>
                  <a:srgbClr val="C5A332"/>
                </a:solidFill>
                <a:effectLst/>
                <a:latin typeface="JetBrains Mono" panose="02000009000000000000" pitchFamily="49" charset="0"/>
              </a:rPr>
              <a:t>0x</a:t>
            </a:r>
            <a:r>
              <a:rPr lang="en-US" altLang="zh-CN" b="0" dirty="0">
                <a:solidFill>
                  <a:srgbClr val="CE33C0"/>
                </a:solidFill>
                <a:effectLst/>
                <a:latin typeface="JetBrains Mono" panose="02000009000000000000" pitchFamily="49" charset="0"/>
              </a:rPr>
              <a:t>2</a:t>
            </a:r>
            <a:r>
              <a:rPr lang="en-US" altLang="zh-CN" b="0" dirty="0">
                <a:solidFill>
                  <a:srgbClr val="7A82DA"/>
                </a:solidFill>
                <a:effectLst/>
                <a:latin typeface="JetBrains Mono" panose="02000009000000000000" pitchFamily="49" charset="0"/>
              </a:rPr>
              <a:t>]]</a:t>
            </a:r>
            <a:r>
              <a:rPr lang="en-US" altLang="zh-CN" b="0" dirty="0">
                <a:solidFill>
                  <a:srgbClr val="383A42"/>
                </a:solidFill>
                <a:effectLst/>
                <a:latin typeface="JetBrains Mono" panose="02000009000000000000" pitchFamily="49" charset="0"/>
              </a:rPr>
              <a:t> </a:t>
            </a:r>
            <a:r>
              <a:rPr lang="en-US" altLang="zh-CN" b="0" dirty="0">
                <a:solidFill>
                  <a:srgbClr val="7A82DA"/>
                </a:solidFill>
                <a:effectLst/>
                <a:latin typeface="JetBrains Mono" panose="02000009000000000000" pitchFamily="49" charset="0"/>
              </a:rPr>
              <a:t>=</a:t>
            </a:r>
            <a:r>
              <a:rPr lang="en-US" altLang="zh-CN" b="0" dirty="0">
                <a:solidFill>
                  <a:srgbClr val="383A42"/>
                </a:solidFill>
                <a:effectLst/>
                <a:latin typeface="JetBrains Mono" panose="02000009000000000000" pitchFamily="49" charset="0"/>
              </a:rPr>
              <a:t> 0x6</a:t>
            </a:r>
            <a:endParaRPr lang="en-US" altLang="zh-CN"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6F22C-0B02-4D29-B121-D0E7A06B98BC}"/>
              </a:ext>
            </a:extLst>
          </p:cNvPr>
          <p:cNvSpPr>
            <a:spLocks noGrp="1"/>
          </p:cNvSpPr>
          <p:nvPr>
            <p:ph type="ctrTitle"/>
          </p:nvPr>
        </p:nvSpPr>
        <p:spPr>
          <a:xfrm>
            <a:off x="79357" y="1083270"/>
            <a:ext cx="3150687" cy="699135"/>
          </a:xfrm>
        </p:spPr>
        <p:txBody>
          <a:bodyPr/>
          <a:lstStyle/>
          <a:p>
            <a:r>
              <a:rPr lang="en-US" altLang="zh-CN" sz="4400" dirty="0">
                <a:latin typeface="Agency FB" panose="020B0503020202020204" pitchFamily="34" charset="0"/>
              </a:rPr>
              <a:t>Pointer</a:t>
            </a:r>
            <a:endParaRPr lang="zh-CN" altLang="en-US" sz="4400" dirty="0">
              <a:latin typeface="Agency FB" panose="020B0503020202020204" pitchFamily="34" charset="0"/>
            </a:endParaRPr>
          </a:p>
        </p:txBody>
      </p:sp>
      <p:sp>
        <p:nvSpPr>
          <p:cNvPr id="4" name="文本框 3">
            <a:extLst>
              <a:ext uri="{FF2B5EF4-FFF2-40B4-BE49-F238E27FC236}">
                <a16:creationId xmlns:a16="http://schemas.microsoft.com/office/drawing/2014/main" id="{1431D749-3759-4672-86C7-20B8766319E0}"/>
              </a:ext>
            </a:extLst>
          </p:cNvPr>
          <p:cNvSpPr txBox="1"/>
          <p:nvPr/>
        </p:nvSpPr>
        <p:spPr>
          <a:xfrm>
            <a:off x="2355850" y="2534229"/>
            <a:ext cx="7950200" cy="1384995"/>
          </a:xfrm>
          <a:prstGeom prst="rect">
            <a:avLst/>
          </a:prstGeom>
          <a:noFill/>
        </p:spPr>
        <p:txBody>
          <a:bodyPr wrap="square" rtlCol="0">
            <a:spAutoFit/>
          </a:bodyPr>
          <a:lstStyle/>
          <a:p>
            <a:r>
              <a:rPr lang="zh-CN" altLang="en-US" sz="2800" dirty="0"/>
              <a:t>  一言以蔽之，指针获得了变量真正所在。</a:t>
            </a:r>
            <a:endParaRPr lang="en-US" altLang="zh-CN" sz="2800" dirty="0"/>
          </a:p>
          <a:p>
            <a:r>
              <a:rPr lang="en-US" altLang="zh-CN" sz="2800" dirty="0"/>
              <a:t>  </a:t>
            </a:r>
            <a:r>
              <a:rPr lang="zh-CN" altLang="en-US" sz="2800" dirty="0"/>
              <a:t>对指针内容的修改都是直接对变量进行改变，这也就是为什么传递指针可以改变变量的值。 </a:t>
            </a:r>
          </a:p>
        </p:txBody>
      </p:sp>
    </p:spTree>
    <p:extLst>
      <p:ext uri="{BB962C8B-B14F-4D97-AF65-F5344CB8AC3E}">
        <p14:creationId xmlns:p14="http://schemas.microsoft.com/office/powerpoint/2010/main" val="1518287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000F4-28E0-41FB-8D71-FB6E8D088FA6}"/>
              </a:ext>
            </a:extLst>
          </p:cNvPr>
          <p:cNvSpPr>
            <a:spLocks noGrp="1"/>
          </p:cNvSpPr>
          <p:nvPr>
            <p:ph type="ctrTitle"/>
          </p:nvPr>
        </p:nvSpPr>
        <p:spPr>
          <a:xfrm>
            <a:off x="0" y="714970"/>
            <a:ext cx="3150687" cy="699135"/>
          </a:xfrm>
        </p:spPr>
        <p:txBody>
          <a:bodyPr/>
          <a:lstStyle/>
          <a:p>
            <a:r>
              <a:rPr lang="en-US" altLang="zh-CN" dirty="0"/>
              <a:t>void*</a:t>
            </a:r>
            <a:r>
              <a:rPr lang="zh-CN" altLang="en-US" dirty="0"/>
              <a:t>指针</a:t>
            </a:r>
          </a:p>
        </p:txBody>
      </p:sp>
      <p:sp>
        <p:nvSpPr>
          <p:cNvPr id="4" name="文本框 3">
            <a:extLst>
              <a:ext uri="{FF2B5EF4-FFF2-40B4-BE49-F238E27FC236}">
                <a16:creationId xmlns:a16="http://schemas.microsoft.com/office/drawing/2014/main" id="{2A7930C2-AEAE-416F-B0D6-C7A7A865A4A2}"/>
              </a:ext>
            </a:extLst>
          </p:cNvPr>
          <p:cNvSpPr txBox="1"/>
          <p:nvPr/>
        </p:nvSpPr>
        <p:spPr>
          <a:xfrm>
            <a:off x="1346200" y="1700944"/>
            <a:ext cx="8489950" cy="1289905"/>
          </a:xfrm>
          <a:prstGeom prst="rect">
            <a:avLst/>
          </a:prstGeom>
          <a:noFill/>
        </p:spPr>
        <p:txBody>
          <a:bodyPr wrap="square" rtlCol="0">
            <a:spAutoFit/>
          </a:bodyPr>
          <a:lstStyle/>
          <a:p>
            <a:pPr>
              <a:lnSpc>
                <a:spcPct val="150000"/>
              </a:lnSpc>
            </a:pPr>
            <a:r>
              <a:rPr lang="en-US" altLang="zh-CN" dirty="0"/>
              <a:t>  void*</a:t>
            </a:r>
            <a:r>
              <a:rPr lang="zh-CN" altLang="en-US" dirty="0"/>
              <a:t>指针并没有类型，正如内存中的数据只有</a:t>
            </a:r>
            <a:r>
              <a:rPr lang="en-US" altLang="zh-CN" dirty="0"/>
              <a:t>01</a:t>
            </a:r>
            <a:r>
              <a:rPr lang="zh-CN" altLang="en-US" dirty="0"/>
              <a:t>一样，</a:t>
            </a:r>
            <a:r>
              <a:rPr lang="en-US" altLang="zh-CN" dirty="0"/>
              <a:t>void</a:t>
            </a:r>
            <a:r>
              <a:rPr lang="zh-CN" altLang="en-US" dirty="0"/>
              <a:t>型指针只是单纯的指向地址的指针。</a:t>
            </a:r>
            <a:endParaRPr lang="en-US" altLang="zh-CN" dirty="0"/>
          </a:p>
          <a:p>
            <a:pPr>
              <a:lnSpc>
                <a:spcPct val="150000"/>
              </a:lnSpc>
            </a:pPr>
            <a:r>
              <a:rPr lang="zh-CN" altLang="en-US" dirty="0"/>
              <a:t>  要想明白</a:t>
            </a:r>
            <a:r>
              <a:rPr lang="en-US" altLang="zh-CN" dirty="0"/>
              <a:t>void*</a:t>
            </a:r>
            <a:r>
              <a:rPr lang="zh-CN" altLang="en-US" dirty="0"/>
              <a:t>指针，我们不妨想一想，所谓的类型是什么？</a:t>
            </a:r>
            <a:endParaRPr lang="en-US" altLang="zh-CN" dirty="0"/>
          </a:p>
        </p:txBody>
      </p:sp>
      <p:sp>
        <p:nvSpPr>
          <p:cNvPr id="5" name="文本框 4">
            <a:extLst>
              <a:ext uri="{FF2B5EF4-FFF2-40B4-BE49-F238E27FC236}">
                <a16:creationId xmlns:a16="http://schemas.microsoft.com/office/drawing/2014/main" id="{1C47443A-C507-48DB-8959-4592F0432210}"/>
              </a:ext>
            </a:extLst>
          </p:cNvPr>
          <p:cNvSpPr txBox="1"/>
          <p:nvPr/>
        </p:nvSpPr>
        <p:spPr>
          <a:xfrm>
            <a:off x="1346200" y="3277688"/>
            <a:ext cx="8239650" cy="874407"/>
          </a:xfrm>
          <a:prstGeom prst="rect">
            <a:avLst/>
          </a:prstGeom>
          <a:noFill/>
        </p:spPr>
        <p:txBody>
          <a:bodyPr wrap="square" rtlCol="0">
            <a:spAutoFit/>
          </a:bodyPr>
          <a:lstStyle/>
          <a:p>
            <a:pPr>
              <a:lnSpc>
                <a:spcPct val="150000"/>
              </a:lnSpc>
            </a:pPr>
            <a:r>
              <a:rPr lang="zh-CN" altLang="en-US" dirty="0"/>
              <a:t>  为什么明明一个</a:t>
            </a:r>
            <a:r>
              <a:rPr lang="en-US" altLang="zh-CN" dirty="0"/>
              <a:t>int 32</a:t>
            </a:r>
            <a:r>
              <a:rPr lang="zh-CN" altLang="en-US" dirty="0"/>
              <a:t>位，一个</a:t>
            </a:r>
            <a:r>
              <a:rPr lang="en-US" altLang="zh-CN" dirty="0"/>
              <a:t>char 8</a:t>
            </a:r>
            <a:r>
              <a:rPr lang="zh-CN" altLang="en-US" dirty="0"/>
              <a:t>位，但</a:t>
            </a:r>
            <a:r>
              <a:rPr lang="en-US" altLang="zh-CN" dirty="0"/>
              <a:t> int Arr[1] </a:t>
            </a:r>
            <a:r>
              <a:rPr lang="zh-CN" altLang="en-US" dirty="0"/>
              <a:t>和</a:t>
            </a:r>
            <a:r>
              <a:rPr lang="en-US" altLang="zh-CN" dirty="0"/>
              <a:t> char Arr[1]</a:t>
            </a:r>
            <a:r>
              <a:rPr lang="zh-CN" altLang="en-US" dirty="0"/>
              <a:t>，都指代数组的第一个数据？明明他们的大小不同，为什么下标加一后相同？ </a:t>
            </a:r>
          </a:p>
        </p:txBody>
      </p:sp>
      <p:sp>
        <p:nvSpPr>
          <p:cNvPr id="6" name="文本框 5">
            <a:extLst>
              <a:ext uri="{FF2B5EF4-FFF2-40B4-BE49-F238E27FC236}">
                <a16:creationId xmlns:a16="http://schemas.microsoft.com/office/drawing/2014/main" id="{63F99E86-A891-4E51-A7FC-BD38DB6C131B}"/>
              </a:ext>
            </a:extLst>
          </p:cNvPr>
          <p:cNvSpPr txBox="1"/>
          <p:nvPr/>
        </p:nvSpPr>
        <p:spPr>
          <a:xfrm>
            <a:off x="1466850" y="4298950"/>
            <a:ext cx="8185150" cy="646331"/>
          </a:xfrm>
          <a:prstGeom prst="rect">
            <a:avLst/>
          </a:prstGeom>
          <a:noFill/>
        </p:spPr>
        <p:txBody>
          <a:bodyPr wrap="square" rtlCol="0">
            <a:spAutoFit/>
          </a:bodyPr>
          <a:lstStyle/>
          <a:p>
            <a:r>
              <a:rPr lang="en-US" altLang="zh-CN" dirty="0"/>
              <a:t>int</a:t>
            </a:r>
            <a:r>
              <a:rPr lang="zh-CN" altLang="en-US" dirty="0"/>
              <a:t> 和 </a:t>
            </a:r>
            <a:r>
              <a:rPr lang="en-US" altLang="zh-CN" dirty="0"/>
              <a:t>char</a:t>
            </a:r>
            <a:r>
              <a:rPr lang="zh-CN" altLang="en-US" dirty="0"/>
              <a:t> 数据的区别究竟在哪？为什么</a:t>
            </a:r>
            <a:r>
              <a:rPr lang="en-US" altLang="zh-CN" dirty="0"/>
              <a:t>int</a:t>
            </a:r>
            <a:r>
              <a:rPr lang="zh-CN" altLang="en-US" dirty="0"/>
              <a:t>指针一下加</a:t>
            </a:r>
            <a:r>
              <a:rPr lang="en-US" altLang="zh-CN" dirty="0"/>
              <a:t>4</a:t>
            </a:r>
            <a:r>
              <a:rPr lang="zh-CN" altLang="en-US" dirty="0"/>
              <a:t>，而</a:t>
            </a:r>
            <a:r>
              <a:rPr lang="en-US" altLang="zh-CN" dirty="0"/>
              <a:t>char</a:t>
            </a:r>
            <a:r>
              <a:rPr lang="zh-CN" altLang="en-US" dirty="0"/>
              <a:t>指针加一只加</a:t>
            </a:r>
            <a:r>
              <a:rPr lang="en-US" altLang="zh-CN" dirty="0"/>
              <a:t>1?</a:t>
            </a:r>
            <a:endParaRPr lang="zh-CN" altLang="en-US" dirty="0"/>
          </a:p>
        </p:txBody>
      </p:sp>
    </p:spTree>
    <p:extLst>
      <p:ext uri="{BB962C8B-B14F-4D97-AF65-F5344CB8AC3E}">
        <p14:creationId xmlns:p14="http://schemas.microsoft.com/office/powerpoint/2010/main" val="339823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000F4-28E0-41FB-8D71-FB6E8D088FA6}"/>
              </a:ext>
            </a:extLst>
          </p:cNvPr>
          <p:cNvSpPr>
            <a:spLocks noGrp="1"/>
          </p:cNvSpPr>
          <p:nvPr>
            <p:ph type="ctrTitle"/>
          </p:nvPr>
        </p:nvSpPr>
        <p:spPr>
          <a:xfrm>
            <a:off x="0" y="714970"/>
            <a:ext cx="3150687" cy="699135"/>
          </a:xfrm>
        </p:spPr>
        <p:txBody>
          <a:bodyPr/>
          <a:lstStyle/>
          <a:p>
            <a:r>
              <a:rPr lang="en-US" altLang="zh-CN" dirty="0"/>
              <a:t>void*</a:t>
            </a:r>
            <a:r>
              <a:rPr lang="zh-CN" altLang="en-US" dirty="0"/>
              <a:t>指针</a:t>
            </a:r>
          </a:p>
        </p:txBody>
      </p:sp>
      <p:sp>
        <p:nvSpPr>
          <p:cNvPr id="4" name="文本框 3">
            <a:extLst>
              <a:ext uri="{FF2B5EF4-FFF2-40B4-BE49-F238E27FC236}">
                <a16:creationId xmlns:a16="http://schemas.microsoft.com/office/drawing/2014/main" id="{2A7930C2-AEAE-416F-B0D6-C7A7A865A4A2}"/>
              </a:ext>
            </a:extLst>
          </p:cNvPr>
          <p:cNvSpPr txBox="1"/>
          <p:nvPr/>
        </p:nvSpPr>
        <p:spPr>
          <a:xfrm>
            <a:off x="1485900" y="1758094"/>
            <a:ext cx="8489950" cy="1289905"/>
          </a:xfrm>
          <a:prstGeom prst="rect">
            <a:avLst/>
          </a:prstGeom>
          <a:noFill/>
        </p:spPr>
        <p:txBody>
          <a:bodyPr wrap="square" rtlCol="0">
            <a:spAutoFit/>
          </a:bodyPr>
          <a:lstStyle/>
          <a:p>
            <a:pPr>
              <a:lnSpc>
                <a:spcPct val="150000"/>
              </a:lnSpc>
            </a:pPr>
            <a:r>
              <a:rPr lang="en-US" altLang="zh-CN" dirty="0"/>
              <a:t>  void*</a:t>
            </a:r>
            <a:r>
              <a:rPr lang="zh-CN" altLang="en-US" dirty="0"/>
              <a:t>指针因为没有指向的类型，所以</a:t>
            </a:r>
            <a:r>
              <a:rPr lang="en-US" altLang="zh-CN" dirty="0"/>
              <a:t>void*</a:t>
            </a:r>
            <a:r>
              <a:rPr lang="zh-CN" altLang="en-US" dirty="0"/>
              <a:t>指针的加减是个未定义行为，在不同的编译器里实现就会有别。对于</a:t>
            </a:r>
            <a:r>
              <a:rPr lang="en-US" altLang="zh-CN" dirty="0"/>
              <a:t>int</a:t>
            </a:r>
            <a:r>
              <a:rPr lang="zh-CN" altLang="en-US" dirty="0"/>
              <a:t>型指针，一个</a:t>
            </a:r>
            <a:r>
              <a:rPr lang="en-US" altLang="zh-CN" dirty="0"/>
              <a:t>int 32</a:t>
            </a:r>
            <a:r>
              <a:rPr lang="zh-CN" altLang="en-US" dirty="0"/>
              <a:t>位所以让</a:t>
            </a:r>
            <a:r>
              <a:rPr lang="en-US" altLang="zh-CN" dirty="0"/>
              <a:t>Int*</a:t>
            </a:r>
            <a:r>
              <a:rPr lang="zh-CN" altLang="en-US" dirty="0"/>
              <a:t>指针一次加</a:t>
            </a:r>
            <a:r>
              <a:rPr lang="en-US" altLang="zh-CN" dirty="0"/>
              <a:t>4</a:t>
            </a:r>
            <a:r>
              <a:rPr lang="zh-CN" altLang="en-US" dirty="0"/>
              <a:t>字节就可以了。一个</a:t>
            </a:r>
            <a:r>
              <a:rPr lang="en-US" altLang="zh-CN" dirty="0"/>
              <a:t>char</a:t>
            </a:r>
            <a:r>
              <a:rPr lang="zh-CN" altLang="en-US" dirty="0"/>
              <a:t> </a:t>
            </a:r>
            <a:r>
              <a:rPr lang="en-US" altLang="zh-CN" dirty="0"/>
              <a:t>8</a:t>
            </a:r>
            <a:r>
              <a:rPr lang="zh-CN" altLang="en-US" dirty="0"/>
              <a:t>位，同理</a:t>
            </a:r>
            <a:r>
              <a:rPr lang="en-US" altLang="zh-CN" dirty="0"/>
              <a:t>char*</a:t>
            </a:r>
            <a:r>
              <a:rPr lang="zh-CN" altLang="en-US" dirty="0"/>
              <a:t>型指针加一字节就可以。</a:t>
            </a:r>
            <a:endParaRPr lang="en-US" altLang="zh-CN" dirty="0"/>
          </a:p>
        </p:txBody>
      </p:sp>
      <p:sp>
        <p:nvSpPr>
          <p:cNvPr id="3" name="文本框 2">
            <a:extLst>
              <a:ext uri="{FF2B5EF4-FFF2-40B4-BE49-F238E27FC236}">
                <a16:creationId xmlns:a16="http://schemas.microsoft.com/office/drawing/2014/main" id="{91187A23-E4E1-4269-A197-A7827CA6D419}"/>
              </a:ext>
            </a:extLst>
          </p:cNvPr>
          <p:cNvSpPr txBox="1"/>
          <p:nvPr/>
        </p:nvSpPr>
        <p:spPr>
          <a:xfrm>
            <a:off x="1485900" y="3277688"/>
            <a:ext cx="8604250" cy="1289905"/>
          </a:xfrm>
          <a:prstGeom prst="rect">
            <a:avLst/>
          </a:prstGeom>
          <a:noFill/>
        </p:spPr>
        <p:txBody>
          <a:bodyPr wrap="square" rtlCol="0">
            <a:spAutoFit/>
          </a:bodyPr>
          <a:lstStyle/>
          <a:p>
            <a:pPr>
              <a:lnSpc>
                <a:spcPct val="150000"/>
              </a:lnSpc>
            </a:pPr>
            <a:r>
              <a:rPr lang="en-US" altLang="zh-CN" dirty="0"/>
              <a:t>  void*</a:t>
            </a:r>
            <a:r>
              <a:rPr lang="zh-CN" altLang="en-US" dirty="0"/>
              <a:t>指针是直接指向地址的指针，所以我们怎么看待它，它就是什么。我们只用把</a:t>
            </a:r>
            <a:r>
              <a:rPr lang="en-US" altLang="zh-CN" dirty="0"/>
              <a:t>void*</a:t>
            </a:r>
            <a:r>
              <a:rPr lang="zh-CN" altLang="en-US" dirty="0"/>
              <a:t>指针通过显式的类型转换改成我们想用的指针类型就可以让这个行为确定下来。</a:t>
            </a:r>
          </a:p>
        </p:txBody>
      </p:sp>
    </p:spTree>
    <p:extLst>
      <p:ext uri="{BB962C8B-B14F-4D97-AF65-F5344CB8AC3E}">
        <p14:creationId xmlns:p14="http://schemas.microsoft.com/office/powerpoint/2010/main" val="383393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48779-CE5E-410F-BD94-E015D4C2CB08}"/>
              </a:ext>
            </a:extLst>
          </p:cNvPr>
          <p:cNvSpPr>
            <a:spLocks noGrp="1"/>
          </p:cNvSpPr>
          <p:nvPr>
            <p:ph type="ctrTitle"/>
          </p:nvPr>
        </p:nvSpPr>
        <p:spPr>
          <a:xfrm>
            <a:off x="0" y="752162"/>
            <a:ext cx="3150687" cy="699135"/>
          </a:xfrm>
        </p:spPr>
        <p:txBody>
          <a:bodyPr/>
          <a:lstStyle/>
          <a:p>
            <a:r>
              <a:rPr lang="zh-CN" altLang="en-US" dirty="0"/>
              <a:t>函数指针</a:t>
            </a:r>
          </a:p>
        </p:txBody>
      </p:sp>
      <p:sp>
        <p:nvSpPr>
          <p:cNvPr id="5" name="文本框 4">
            <a:extLst>
              <a:ext uri="{FF2B5EF4-FFF2-40B4-BE49-F238E27FC236}">
                <a16:creationId xmlns:a16="http://schemas.microsoft.com/office/drawing/2014/main" id="{3453848C-D602-4D62-ADAD-F2EE03A3D3E6}"/>
              </a:ext>
            </a:extLst>
          </p:cNvPr>
          <p:cNvSpPr txBox="1"/>
          <p:nvPr/>
        </p:nvSpPr>
        <p:spPr>
          <a:xfrm>
            <a:off x="1575343" y="1801585"/>
            <a:ext cx="7775486" cy="830997"/>
          </a:xfrm>
          <a:prstGeom prst="rect">
            <a:avLst/>
          </a:prstGeom>
          <a:noFill/>
        </p:spPr>
        <p:txBody>
          <a:bodyPr wrap="square" rtlCol="0">
            <a:spAutoFit/>
          </a:bodyPr>
          <a:lstStyle/>
          <a:p>
            <a:r>
              <a:rPr lang="zh-CN" altLang="en-US" sz="2400" dirty="0"/>
              <a:t>函数指针的声明：</a:t>
            </a:r>
            <a:endParaRPr lang="en-US" altLang="zh-CN" sz="2400" dirty="0"/>
          </a:p>
          <a:p>
            <a:r>
              <a:rPr lang="en-US" altLang="zh-CN" sz="2400" dirty="0"/>
              <a:t>                    </a:t>
            </a:r>
            <a:endParaRPr lang="zh-CN" altLang="en-US" sz="2400" dirty="0"/>
          </a:p>
        </p:txBody>
      </p:sp>
      <p:sp>
        <p:nvSpPr>
          <p:cNvPr id="7" name="文本框 6">
            <a:extLst>
              <a:ext uri="{FF2B5EF4-FFF2-40B4-BE49-F238E27FC236}">
                <a16:creationId xmlns:a16="http://schemas.microsoft.com/office/drawing/2014/main" id="{C4237747-0202-4D7F-BE19-6FE8B97A4C8D}"/>
              </a:ext>
            </a:extLst>
          </p:cNvPr>
          <p:cNvSpPr txBox="1"/>
          <p:nvPr/>
        </p:nvSpPr>
        <p:spPr>
          <a:xfrm>
            <a:off x="2325461" y="2498662"/>
            <a:ext cx="7673067" cy="1477328"/>
          </a:xfrm>
          <a:prstGeom prst="rect">
            <a:avLst/>
          </a:prstGeom>
          <a:noFill/>
        </p:spPr>
        <p:txBody>
          <a:bodyPr wrap="square">
            <a:spAutoFit/>
          </a:bodyPr>
          <a:lstStyle/>
          <a:p>
            <a:r>
              <a:rPr lang="en-US" altLang="zh-CN" b="0" dirty="0">
                <a:solidFill>
                  <a:srgbClr val="333333"/>
                </a:solidFill>
                <a:effectLst/>
                <a:latin typeface="JetBrains Mono" panose="02000009000000000000" pitchFamily="49" charset="0"/>
              </a:rPr>
              <a:t>   </a:t>
            </a:r>
            <a:r>
              <a:rPr lang="zh-CN" altLang="en-US" b="0" dirty="0">
                <a:solidFill>
                  <a:srgbClr val="333333"/>
                </a:solidFill>
                <a:effectLst/>
                <a:latin typeface="JetBrains Mono" panose="02000009000000000000" pitchFamily="49" charset="0"/>
              </a:rPr>
              <a:t>用括号把 </a:t>
            </a:r>
            <a:r>
              <a:rPr lang="en-US" altLang="zh-CN" b="0" dirty="0">
                <a:solidFill>
                  <a:srgbClr val="333333"/>
                </a:solidFill>
                <a:effectLst/>
                <a:latin typeface="JetBrains Mono" panose="02000009000000000000" pitchFamily="49" charset="0"/>
              </a:rPr>
              <a:t>* </a:t>
            </a:r>
            <a:r>
              <a:rPr lang="zh-CN" altLang="en-US" b="0" dirty="0">
                <a:solidFill>
                  <a:srgbClr val="333333"/>
                </a:solidFill>
                <a:effectLst/>
                <a:latin typeface="JetBrains Mono" panose="02000009000000000000" pitchFamily="49" charset="0"/>
              </a:rPr>
              <a:t>和 变量名括起来</a:t>
            </a:r>
            <a:endParaRPr lang="en-US" altLang="zh-CN" b="0" dirty="0">
              <a:solidFill>
                <a:srgbClr val="333333"/>
              </a:solidFill>
              <a:effectLst/>
              <a:latin typeface="JetBrains Mono" panose="02000009000000000000" pitchFamily="49" charset="0"/>
            </a:endParaRPr>
          </a:p>
          <a:p>
            <a:r>
              <a:rPr lang="en-US" altLang="zh-CN" b="0" dirty="0">
                <a:solidFill>
                  <a:srgbClr val="333333"/>
                </a:solidFill>
                <a:effectLst/>
                <a:latin typeface="JetBrains Mono" panose="02000009000000000000" pitchFamily="49" charset="0"/>
              </a:rPr>
              <a:t>          v</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 </a:t>
            </a:r>
            <a:r>
              <a:rPr lang="en-US" altLang="zh-CN" b="0" dirty="0">
                <a:solidFill>
                  <a:srgbClr val="333333"/>
                </a:solidFill>
                <a:effectLst/>
                <a:latin typeface="JetBrains Mono" panose="02000009000000000000" pitchFamily="49" charset="0"/>
              </a:rPr>
              <a:t>(</a:t>
            </a:r>
            <a:r>
              <a:rPr lang="en-US" altLang="zh-CN" b="0" dirty="0">
                <a:solidFill>
                  <a:srgbClr val="859900"/>
                </a:solidFill>
                <a:effectLst/>
                <a:latin typeface="JetBrains Mono" panose="02000009000000000000" pitchFamily="49" charset="0"/>
              </a:rPr>
              <a:t>*</a:t>
            </a:r>
            <a:r>
              <a:rPr lang="en-US" altLang="zh-CN" b="0" dirty="0">
                <a:solidFill>
                  <a:srgbClr val="268BD2"/>
                </a:solidFill>
                <a:effectLst/>
                <a:latin typeface="JetBrains Mono" panose="02000009000000000000" pitchFamily="49" charset="0"/>
              </a:rPr>
              <a:t>p</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const</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void</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chemeClr val="tx1">
                    <a:lumMod val="50000"/>
                    <a:lumOff val="50000"/>
                  </a:schemeClr>
                </a:solidFill>
                <a:effectLst/>
                <a:latin typeface="JetBrains Mono" panose="02000009000000000000" pitchFamily="49" charset="0"/>
              </a:rPr>
              <a:t>a</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const</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void</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chemeClr val="tx1">
                    <a:lumMod val="50000"/>
                    <a:lumOff val="50000"/>
                  </a:schemeClr>
                </a:solidFill>
                <a:effectLst/>
                <a:latin typeface="JetBrains Mono" panose="02000009000000000000" pitchFamily="49" charset="0"/>
              </a:rPr>
              <a:t>b</a:t>
            </a:r>
            <a:r>
              <a:rPr lang="en-US" altLang="zh-CN" b="0" dirty="0">
                <a:solidFill>
                  <a:srgbClr val="333333"/>
                </a:solidFill>
                <a:effectLst/>
                <a:latin typeface="JetBrains Mono" panose="02000009000000000000" pitchFamily="49" charset="0"/>
              </a:rPr>
              <a:t>);</a:t>
            </a:r>
          </a:p>
          <a:p>
            <a:r>
              <a:rPr lang="en-US" altLang="zh-CN" dirty="0">
                <a:solidFill>
                  <a:srgbClr val="333333"/>
                </a:solidFill>
                <a:latin typeface="JetBrains Mono" panose="02000009000000000000" pitchFamily="49" charset="0"/>
              </a:rPr>
              <a:t>     ^                    ^</a:t>
            </a:r>
          </a:p>
          <a:p>
            <a:r>
              <a:rPr lang="en-US" altLang="zh-CN" b="0" dirty="0">
                <a:solidFill>
                  <a:srgbClr val="333333"/>
                </a:solidFill>
                <a:effectLst/>
                <a:latin typeface="JetBrains Mono" panose="02000009000000000000" pitchFamily="49" charset="0"/>
              </a:rPr>
              <a:t>   </a:t>
            </a:r>
            <a:r>
              <a:rPr lang="zh-CN" altLang="en-US" b="0" dirty="0">
                <a:solidFill>
                  <a:srgbClr val="333333"/>
                </a:solidFill>
                <a:effectLst/>
                <a:latin typeface="JetBrains Mono" panose="02000009000000000000" pitchFamily="49" charset="0"/>
              </a:rPr>
              <a:t>返回类型</a:t>
            </a:r>
            <a:r>
              <a:rPr lang="en-US" altLang="zh-CN" b="0" dirty="0">
                <a:solidFill>
                  <a:srgbClr val="333333"/>
                </a:solidFill>
                <a:effectLst/>
                <a:latin typeface="JetBrains Mono" panose="02000009000000000000" pitchFamily="49" charset="0"/>
              </a:rPr>
              <a:t>           </a:t>
            </a:r>
            <a:r>
              <a:rPr lang="zh-CN" altLang="en-US" b="0" dirty="0">
                <a:solidFill>
                  <a:srgbClr val="333333"/>
                </a:solidFill>
                <a:effectLst/>
                <a:latin typeface="JetBrains Mono" panose="02000009000000000000" pitchFamily="49" charset="0"/>
              </a:rPr>
              <a:t>参数列表，变量名可省略</a:t>
            </a:r>
            <a:endParaRPr lang="en-US" altLang="zh-CN" b="0" dirty="0">
              <a:solidFill>
                <a:srgbClr val="333333"/>
              </a:solidFill>
              <a:effectLst/>
              <a:latin typeface="JetBrains Mono" panose="02000009000000000000" pitchFamily="49" charset="0"/>
            </a:endParaRPr>
          </a:p>
        </p:txBody>
      </p:sp>
    </p:spTree>
    <p:extLst>
      <p:ext uri="{BB962C8B-B14F-4D97-AF65-F5344CB8AC3E}">
        <p14:creationId xmlns:p14="http://schemas.microsoft.com/office/powerpoint/2010/main" val="1827323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6FF07-3C0A-464E-9B9C-8C518A2E0F50}"/>
              </a:ext>
            </a:extLst>
          </p:cNvPr>
          <p:cNvSpPr>
            <a:spLocks noGrp="1"/>
          </p:cNvSpPr>
          <p:nvPr>
            <p:ph type="ctrTitle"/>
          </p:nvPr>
        </p:nvSpPr>
        <p:spPr>
          <a:xfrm>
            <a:off x="-59436" y="708620"/>
            <a:ext cx="3150687" cy="699135"/>
          </a:xfrm>
        </p:spPr>
        <p:txBody>
          <a:bodyPr/>
          <a:lstStyle/>
          <a:p>
            <a:r>
              <a:rPr lang="zh-CN" altLang="en-US" dirty="0"/>
              <a:t>高阶函数</a:t>
            </a:r>
          </a:p>
        </p:txBody>
      </p:sp>
      <p:sp>
        <p:nvSpPr>
          <p:cNvPr id="4" name="文本框 3">
            <a:extLst>
              <a:ext uri="{FF2B5EF4-FFF2-40B4-BE49-F238E27FC236}">
                <a16:creationId xmlns:a16="http://schemas.microsoft.com/office/drawing/2014/main" id="{88E92EED-CA3F-4300-810D-8E27729F9602}"/>
              </a:ext>
            </a:extLst>
          </p:cNvPr>
          <p:cNvSpPr txBox="1"/>
          <p:nvPr/>
        </p:nvSpPr>
        <p:spPr>
          <a:xfrm>
            <a:off x="903515" y="1739081"/>
            <a:ext cx="7560128" cy="923330"/>
          </a:xfrm>
          <a:prstGeom prst="rect">
            <a:avLst/>
          </a:prstGeom>
          <a:noFill/>
        </p:spPr>
        <p:txBody>
          <a:bodyPr wrap="square" rtlCol="0">
            <a:spAutoFit/>
          </a:bodyPr>
          <a:lstStyle/>
          <a:p>
            <a:r>
              <a:rPr lang="zh-CN" altLang="en-US" dirty="0"/>
              <a:t>函数做参数或者返回值是函数，我们就说这是一个高阶函数。</a:t>
            </a:r>
            <a:endParaRPr lang="en-US" altLang="zh-CN" dirty="0"/>
          </a:p>
          <a:p>
            <a:r>
              <a:rPr lang="en-US" altLang="zh-CN" dirty="0"/>
              <a:t>C</a:t>
            </a:r>
            <a:r>
              <a:rPr lang="zh-CN" altLang="en-US" dirty="0"/>
              <a:t>语言排序也能就一行，不准尬黑我的</a:t>
            </a:r>
            <a:r>
              <a:rPr lang="en-US" altLang="zh-CN" dirty="0"/>
              <a:t>C</a:t>
            </a:r>
            <a:r>
              <a:rPr lang="zh-CN" altLang="en-US" dirty="0"/>
              <a:t>语言！</a:t>
            </a:r>
            <a:endParaRPr lang="en-US" altLang="zh-CN" dirty="0"/>
          </a:p>
          <a:p>
            <a:r>
              <a:rPr lang="zh-CN" altLang="en-US" dirty="0"/>
              <a:t>我们可以使用</a:t>
            </a:r>
            <a:r>
              <a:rPr lang="en-US" altLang="zh-CN" dirty="0" err="1"/>
              <a:t>qsort</a:t>
            </a:r>
            <a:r>
              <a:rPr lang="zh-CN" altLang="en-US" dirty="0"/>
              <a:t>函数来排序数组而不用自己去手动写排序。</a:t>
            </a:r>
            <a:endParaRPr lang="en-US" altLang="zh-CN" dirty="0"/>
          </a:p>
        </p:txBody>
      </p:sp>
      <p:sp>
        <p:nvSpPr>
          <p:cNvPr id="8" name="文本框 7">
            <a:extLst>
              <a:ext uri="{FF2B5EF4-FFF2-40B4-BE49-F238E27FC236}">
                <a16:creationId xmlns:a16="http://schemas.microsoft.com/office/drawing/2014/main" id="{1E2B7351-8E2A-4EBB-AFC4-FD6D66974C07}"/>
              </a:ext>
            </a:extLst>
          </p:cNvPr>
          <p:cNvSpPr txBox="1"/>
          <p:nvPr/>
        </p:nvSpPr>
        <p:spPr>
          <a:xfrm>
            <a:off x="968829" y="4732817"/>
            <a:ext cx="10401298" cy="646331"/>
          </a:xfrm>
          <a:prstGeom prst="rect">
            <a:avLst/>
          </a:prstGeom>
          <a:noFill/>
        </p:spPr>
        <p:txBody>
          <a:bodyPr wrap="square">
            <a:spAutoFit/>
          </a:bodyPr>
          <a:lstStyle/>
          <a:p>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(__</a:t>
            </a:r>
            <a:r>
              <a:rPr lang="en-US" altLang="zh-CN" b="0" dirty="0" err="1">
                <a:solidFill>
                  <a:srgbClr val="333333"/>
                </a:solidFill>
                <a:effectLst/>
                <a:latin typeface="JetBrains Mono" panose="02000009000000000000" pitchFamily="49" charset="0"/>
              </a:rPr>
              <a:t>cdecl</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_</a:t>
            </a:r>
            <a:r>
              <a:rPr lang="en-US" altLang="zh-CN" b="0" dirty="0" err="1">
                <a:solidFill>
                  <a:srgbClr val="268BD2"/>
                </a:solidFill>
                <a:effectLst/>
                <a:latin typeface="JetBrains Mono" panose="02000009000000000000" pitchFamily="49" charset="0"/>
              </a:rPr>
              <a:t>CoreCrtNonSecureSearchSortCompareFunction</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void</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const</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void</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const</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p:txBody>
      </p:sp>
      <p:sp>
        <p:nvSpPr>
          <p:cNvPr id="10" name="文本框 9">
            <a:extLst>
              <a:ext uri="{FF2B5EF4-FFF2-40B4-BE49-F238E27FC236}">
                <a16:creationId xmlns:a16="http://schemas.microsoft.com/office/drawing/2014/main" id="{C1F2C0D5-82E2-438B-9E31-4A831F4A50D3}"/>
              </a:ext>
            </a:extLst>
          </p:cNvPr>
          <p:cNvSpPr txBox="1"/>
          <p:nvPr/>
        </p:nvSpPr>
        <p:spPr>
          <a:xfrm>
            <a:off x="968829" y="2716738"/>
            <a:ext cx="8877299" cy="1754326"/>
          </a:xfrm>
          <a:prstGeom prst="rect">
            <a:avLst/>
          </a:prstGeom>
          <a:noFill/>
        </p:spPr>
        <p:txBody>
          <a:bodyPr wrap="square">
            <a:spAutoFit/>
          </a:bodyPr>
          <a:lstStyle/>
          <a:p>
            <a:br>
              <a:rPr lang="en-US" altLang="zh-CN" b="0" dirty="0">
                <a:solidFill>
                  <a:srgbClr val="333333"/>
                </a:solidFill>
                <a:effectLst/>
                <a:latin typeface="JetBrains Mono" panose="02000009000000000000" pitchFamily="49" charset="0"/>
              </a:rPr>
            </a:br>
            <a:r>
              <a:rPr lang="en-US" altLang="zh-CN" b="1" dirty="0">
                <a:solidFill>
                  <a:srgbClr val="073642"/>
                </a:solidFill>
                <a:effectLst/>
                <a:latin typeface="JetBrains Mono" panose="02000009000000000000" pitchFamily="49" charset="0"/>
              </a:rPr>
              <a:t>void</a:t>
            </a:r>
            <a:r>
              <a:rPr lang="en-US" altLang="zh-CN" b="0" dirty="0">
                <a:solidFill>
                  <a:srgbClr val="333333"/>
                </a:solidFill>
                <a:effectLst/>
                <a:latin typeface="JetBrains Mono" panose="02000009000000000000" pitchFamily="49" charset="0"/>
              </a:rPr>
              <a:t> __</a:t>
            </a:r>
            <a:r>
              <a:rPr lang="en-US" altLang="zh-CN" b="0" dirty="0" err="1">
                <a:solidFill>
                  <a:srgbClr val="333333"/>
                </a:solidFill>
                <a:effectLst/>
                <a:latin typeface="JetBrains Mono" panose="02000009000000000000" pitchFamily="49" charset="0"/>
              </a:rPr>
              <a:t>cdecl</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qsort</a:t>
            </a:r>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void</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_Base, </a:t>
            </a:r>
            <a:r>
              <a:rPr lang="en-US" altLang="zh-CN" b="0" i="1" dirty="0">
                <a:solidFill>
                  <a:srgbClr val="93A1A1"/>
                </a:solidFill>
                <a:effectLst/>
                <a:latin typeface="JetBrains Mono" panose="02000009000000000000" pitchFamily="49" charset="0"/>
              </a:rPr>
              <a:t>//</a:t>
            </a:r>
            <a:r>
              <a:rPr lang="zh-CN" altLang="en-US" b="0" i="1" dirty="0">
                <a:solidFill>
                  <a:srgbClr val="93A1A1"/>
                </a:solidFill>
                <a:effectLst/>
                <a:latin typeface="JetBrains Mono" panose="02000009000000000000" pitchFamily="49" charset="0"/>
              </a:rPr>
              <a:t>起始地址</a:t>
            </a:r>
            <a:endParaRPr lang="zh-CN" altLang="en-US" b="0" dirty="0">
              <a:solidFill>
                <a:srgbClr val="333333"/>
              </a:solidFill>
              <a:effectLst/>
              <a:latin typeface="JetBrains Mono" panose="02000009000000000000" pitchFamily="49" charset="0"/>
            </a:endParaRPr>
          </a:p>
          <a:p>
            <a:r>
              <a:rPr lang="zh-CN" altLang="en-US" b="0" dirty="0">
                <a:solidFill>
                  <a:srgbClr val="333333"/>
                </a:solidFill>
                <a:effectLst/>
                <a:latin typeface="JetBrains Mono" panose="02000009000000000000" pitchFamily="49" charset="0"/>
              </a:rPr>
              <a:t>                   </a:t>
            </a:r>
            <a:r>
              <a:rPr lang="en-US" altLang="zh-CN" b="1" dirty="0" err="1">
                <a:solidFill>
                  <a:srgbClr val="268BD2"/>
                </a:solidFill>
                <a:effectLst/>
                <a:latin typeface="JetBrains Mono" panose="02000009000000000000" pitchFamily="49" charset="0"/>
              </a:rPr>
              <a:t>size_t</a:t>
            </a:r>
            <a:r>
              <a:rPr lang="en-US" altLang="zh-CN" b="0" dirty="0">
                <a:solidFill>
                  <a:srgbClr val="333333"/>
                </a:solidFill>
                <a:effectLst/>
                <a:latin typeface="JetBrains Mono" panose="02000009000000000000" pitchFamily="49" charset="0"/>
              </a:rPr>
              <a:t> _</a:t>
            </a:r>
            <a:r>
              <a:rPr lang="en-US" altLang="zh-CN" b="0" dirty="0" err="1">
                <a:solidFill>
                  <a:srgbClr val="333333"/>
                </a:solidFill>
                <a:effectLst/>
                <a:latin typeface="JetBrains Mono" panose="02000009000000000000" pitchFamily="49" charset="0"/>
              </a:rPr>
              <a:t>NumOfElements</a:t>
            </a:r>
            <a:r>
              <a:rPr lang="en-US" altLang="zh-CN" b="0" dirty="0">
                <a:solidFill>
                  <a:srgbClr val="333333"/>
                </a:solidFill>
                <a:effectLst/>
                <a:latin typeface="JetBrains Mono" panose="02000009000000000000" pitchFamily="49" charset="0"/>
              </a:rPr>
              <a:t>, </a:t>
            </a:r>
            <a:r>
              <a:rPr lang="en-US" altLang="zh-CN" b="0" i="1" dirty="0">
                <a:solidFill>
                  <a:srgbClr val="93A1A1"/>
                </a:solidFill>
                <a:effectLst/>
                <a:latin typeface="JetBrains Mono" panose="02000009000000000000" pitchFamily="49" charset="0"/>
              </a:rPr>
              <a:t>//</a:t>
            </a:r>
            <a:r>
              <a:rPr lang="zh-CN" altLang="en-US" b="0" i="1" dirty="0">
                <a:solidFill>
                  <a:srgbClr val="93A1A1"/>
                </a:solidFill>
                <a:effectLst/>
                <a:latin typeface="JetBrains Mono" panose="02000009000000000000" pitchFamily="49" charset="0"/>
              </a:rPr>
              <a:t>元素数量</a:t>
            </a:r>
            <a:endParaRPr lang="zh-CN" altLang="en-US" b="0" dirty="0">
              <a:solidFill>
                <a:srgbClr val="333333"/>
              </a:solidFill>
              <a:effectLst/>
              <a:latin typeface="JetBrains Mono" panose="02000009000000000000" pitchFamily="49" charset="0"/>
            </a:endParaRPr>
          </a:p>
          <a:p>
            <a:r>
              <a:rPr lang="zh-CN" altLang="en-US" b="0" dirty="0">
                <a:solidFill>
                  <a:srgbClr val="333333"/>
                </a:solidFill>
                <a:effectLst/>
                <a:latin typeface="JetBrains Mono" panose="02000009000000000000" pitchFamily="49" charset="0"/>
              </a:rPr>
              <a:t>                   </a:t>
            </a:r>
            <a:r>
              <a:rPr lang="en-US" altLang="zh-CN" b="1" dirty="0" err="1">
                <a:solidFill>
                  <a:srgbClr val="268BD2"/>
                </a:solidFill>
                <a:effectLst/>
                <a:latin typeface="JetBrains Mono" panose="02000009000000000000" pitchFamily="49" charset="0"/>
              </a:rPr>
              <a:t>size_t</a:t>
            </a:r>
            <a:r>
              <a:rPr lang="en-US" altLang="zh-CN" b="0" dirty="0">
                <a:solidFill>
                  <a:srgbClr val="333333"/>
                </a:solidFill>
                <a:effectLst/>
                <a:latin typeface="JetBrains Mono" panose="02000009000000000000" pitchFamily="49" charset="0"/>
              </a:rPr>
              <a:t> _</a:t>
            </a:r>
            <a:r>
              <a:rPr lang="en-US" altLang="zh-CN" b="0" dirty="0" err="1">
                <a:solidFill>
                  <a:srgbClr val="333333"/>
                </a:solidFill>
                <a:effectLst/>
                <a:latin typeface="JetBrains Mono" panose="02000009000000000000" pitchFamily="49" charset="0"/>
              </a:rPr>
              <a:t>SizeOfElements</a:t>
            </a:r>
            <a:r>
              <a:rPr lang="en-US" altLang="zh-CN" b="0" dirty="0">
                <a:solidFill>
                  <a:srgbClr val="333333"/>
                </a:solidFill>
                <a:effectLst/>
                <a:latin typeface="JetBrains Mono" panose="02000009000000000000" pitchFamily="49" charset="0"/>
              </a:rPr>
              <a:t>,</a:t>
            </a:r>
            <a:r>
              <a:rPr lang="en-US" altLang="zh-CN" b="0" i="1" dirty="0">
                <a:solidFill>
                  <a:srgbClr val="93A1A1"/>
                </a:solidFill>
                <a:effectLst/>
                <a:latin typeface="JetBrains Mono" panose="02000009000000000000" pitchFamily="49" charset="0"/>
              </a:rPr>
              <a:t>// </a:t>
            </a:r>
            <a:r>
              <a:rPr lang="zh-CN" altLang="en-US" b="0" i="1" dirty="0">
                <a:solidFill>
                  <a:srgbClr val="93A1A1"/>
                </a:solidFill>
                <a:effectLst/>
                <a:latin typeface="JetBrains Mono" panose="02000009000000000000" pitchFamily="49" charset="0"/>
              </a:rPr>
              <a:t>单个元素大小</a:t>
            </a:r>
            <a:endParaRPr lang="zh-CN" altLang="en-US" b="0" dirty="0">
              <a:solidFill>
                <a:srgbClr val="333333"/>
              </a:solidFill>
              <a:effectLst/>
              <a:latin typeface="JetBrains Mono" panose="02000009000000000000" pitchFamily="49" charset="0"/>
            </a:endParaRPr>
          </a:p>
          <a:p>
            <a:r>
              <a:rPr lang="zh-CN" altLang="en-US"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_</a:t>
            </a:r>
            <a:r>
              <a:rPr lang="en-US" altLang="zh-CN" b="0" dirty="0" err="1">
                <a:solidFill>
                  <a:srgbClr val="268BD2"/>
                </a:solidFill>
                <a:effectLst/>
                <a:latin typeface="JetBrains Mono" panose="02000009000000000000" pitchFamily="49" charset="0"/>
              </a:rPr>
              <a:t>CoreCrtNonSecureSearchSortCompareFunction</a:t>
            </a:r>
            <a:r>
              <a:rPr lang="en-US" altLang="zh-CN" b="0" dirty="0">
                <a:solidFill>
                  <a:srgbClr val="333333"/>
                </a:solidFill>
                <a:effectLst/>
                <a:latin typeface="JetBrains Mono" panose="02000009000000000000" pitchFamily="49" charset="0"/>
              </a:rPr>
              <a:t> _</a:t>
            </a:r>
            <a:r>
              <a:rPr lang="en-US" altLang="zh-CN" b="0" dirty="0" err="1">
                <a:solidFill>
                  <a:srgbClr val="333333"/>
                </a:solidFill>
                <a:effectLst/>
                <a:latin typeface="JetBrains Mono" panose="02000009000000000000" pitchFamily="49" charset="0"/>
              </a:rPr>
              <a:t>CompareFunction</a:t>
            </a:r>
            <a:r>
              <a:rPr lang="en-US" altLang="zh-CN" b="0" dirty="0">
                <a:solidFill>
                  <a:srgbClr val="333333"/>
                </a:solidFill>
                <a:effectLst/>
                <a:latin typeface="JetBrains Mono" panose="02000009000000000000" pitchFamily="49" charset="0"/>
              </a:rPr>
              <a:t> );</a:t>
            </a:r>
          </a:p>
        </p:txBody>
      </p:sp>
    </p:spTree>
    <p:extLst>
      <p:ext uri="{BB962C8B-B14F-4D97-AF65-F5344CB8AC3E}">
        <p14:creationId xmlns:p14="http://schemas.microsoft.com/office/powerpoint/2010/main" val="343710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527352" y="1023857"/>
            <a:ext cx="4780579" cy="707886"/>
          </a:xfrm>
          <a:prstGeom prst="rect">
            <a:avLst/>
          </a:prstGeom>
        </p:spPr>
        <p:txBody>
          <a:bodyPr wrap="square">
            <a:spAutoFit/>
          </a:bodyPr>
          <a:lstStyle/>
          <a:p>
            <a:r>
              <a:rPr lang="en-US" altLang="zh-CN" sz="4000" dirty="0">
                <a:latin typeface="Agency FB" panose="020B0503020202020204" pitchFamily="34" charset="0"/>
                <a:cs typeface="+mn-ea"/>
                <a:sym typeface="+mn-lt"/>
              </a:rPr>
              <a:t>Little Conclusion:</a:t>
            </a:r>
            <a:endParaRPr lang="zh-CN" altLang="en-US" sz="4000" dirty="0">
              <a:latin typeface="Agency FB" panose="020B0503020202020204" pitchFamily="34" charset="0"/>
              <a:cs typeface="+mn-ea"/>
              <a:sym typeface="+mn-lt"/>
            </a:endParaRP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2" name="文本框 1"/>
          <p:cNvSpPr txBox="1"/>
          <p:nvPr/>
        </p:nvSpPr>
        <p:spPr>
          <a:xfrm>
            <a:off x="1207424" y="2059420"/>
            <a:ext cx="4481945" cy="3738203"/>
          </a:xfrm>
          <a:prstGeom prst="rect">
            <a:avLst/>
          </a:prstGeom>
          <a:noFill/>
        </p:spPr>
        <p:txBody>
          <a:bodyPr wrap="square" rtlCol="0">
            <a:spAutoFit/>
          </a:bodyPr>
          <a:lstStyle/>
          <a:p>
            <a:pPr lvl="1">
              <a:lnSpc>
                <a:spcPct val="150000"/>
              </a:lnSpc>
            </a:pPr>
            <a:endParaRPr lang="zh-CN" altLang="en-US" sz="20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000" dirty="0">
                <a:latin typeface="JetBrains Mono Medium" panose="020B0609020102050004" pitchFamily="49" charset="0"/>
                <a:cs typeface="JetBrains Mono Medium" panose="020B0609020102050004" pitchFamily="49" charset="0"/>
              </a:rPr>
              <a:t>指针</a:t>
            </a:r>
            <a:endParaRPr lang="en-US" altLang="zh-CN" sz="20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000" dirty="0">
                <a:latin typeface="JetBrains Mono Medium" panose="020B0609020102050004" pitchFamily="49" charset="0"/>
                <a:cs typeface="JetBrains Mono Medium" panose="020B0609020102050004" pitchFamily="49" charset="0"/>
              </a:rPr>
              <a:t>数组</a:t>
            </a:r>
            <a:endParaRPr lang="en-US" altLang="zh-CN" sz="20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en-US" altLang="zh-CN" sz="2000" dirty="0">
                <a:latin typeface="JetBrains Mono Medium" panose="020B0609020102050004" pitchFamily="49" charset="0"/>
                <a:cs typeface="JetBrains Mono Medium" panose="020B0609020102050004" pitchFamily="49" charset="0"/>
              </a:rPr>
              <a:t>&amp;</a:t>
            </a:r>
            <a:r>
              <a:rPr lang="zh-CN" altLang="en-US" sz="2000" dirty="0">
                <a:latin typeface="JetBrains Mono Medium" panose="020B0609020102050004" pitchFamily="49" charset="0"/>
                <a:cs typeface="JetBrains Mono Medium" panose="020B0609020102050004" pitchFamily="49" charset="0"/>
              </a:rPr>
              <a:t>运算符</a:t>
            </a:r>
          </a:p>
          <a:p>
            <a:pPr marL="742950" lvl="1" indent="-285750">
              <a:lnSpc>
                <a:spcPct val="150000"/>
              </a:lnSpc>
              <a:buFont typeface="Arial" panose="020B0604020202020204" pitchFamily="34" charset="0"/>
              <a:buChar char="•"/>
            </a:pPr>
            <a:r>
              <a:rPr lang="en-US" altLang="zh-CN" sz="2000" dirty="0">
                <a:latin typeface="JetBrains Mono Medium" panose="020B0609020102050004" pitchFamily="49" charset="0"/>
                <a:cs typeface="JetBrains Mono Medium" panose="020B0609020102050004" pitchFamily="49" charset="0"/>
              </a:rPr>
              <a:t>*</a:t>
            </a:r>
            <a:r>
              <a:rPr lang="zh-CN" altLang="en-US" sz="2000" dirty="0">
                <a:latin typeface="JetBrains Mono Medium" panose="020B0609020102050004" pitchFamily="49" charset="0"/>
                <a:cs typeface="JetBrains Mono Medium" panose="020B0609020102050004" pitchFamily="49" charset="0"/>
              </a:rPr>
              <a:t>运算符</a:t>
            </a:r>
          </a:p>
          <a:p>
            <a:pPr marL="742950" lvl="1" indent="-285750">
              <a:lnSpc>
                <a:spcPct val="150000"/>
              </a:lnSpc>
              <a:buFont typeface="Arial" panose="020B0604020202020204" pitchFamily="34" charset="0"/>
              <a:buChar char="•"/>
            </a:pPr>
            <a:r>
              <a:rPr lang="zh-CN" altLang="en-US" sz="2000" dirty="0">
                <a:latin typeface="JetBrains Mono Medium" panose="020B0609020102050004" pitchFamily="49" charset="0"/>
                <a:cs typeface="JetBrains Mono Medium" panose="020B0609020102050004" pitchFamily="49" charset="0"/>
              </a:rPr>
              <a:t>数组作参数的本质</a:t>
            </a:r>
            <a:endParaRPr lang="en-US" altLang="zh-CN" sz="20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000" dirty="0">
                <a:latin typeface="JetBrains Mono Medium" panose="020B0609020102050004" pitchFamily="49" charset="0"/>
                <a:cs typeface="JetBrains Mono Medium" panose="020B0609020102050004" pitchFamily="49" charset="0"/>
              </a:rPr>
              <a:t>函数指针</a:t>
            </a:r>
            <a:endParaRPr lang="en-US" altLang="zh-CN" sz="20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000" dirty="0">
                <a:latin typeface="JetBrains Mono Medium" panose="020B0609020102050004" pitchFamily="49" charset="0"/>
                <a:cs typeface="JetBrains Mono Medium" panose="020B0609020102050004" pitchFamily="49" charset="0"/>
              </a:rPr>
              <a:t>高阶函数</a:t>
            </a:r>
            <a:endParaRPr lang="en-US" altLang="zh-CN" sz="2000" dirty="0">
              <a:latin typeface="JetBrains Mono Medium" panose="020B0609020102050004" pitchFamily="49" charset="0"/>
              <a:cs typeface="JetBrains Mono Medium" panose="020B0609020102050004" pitchFamily="49" charset="0"/>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05586"/>
            <a:ext cx="12192000" cy="381000"/>
            <a:chOff x="0" y="391286"/>
            <a:chExt cx="12192000" cy="381000"/>
          </a:xfrm>
        </p:grpSpPr>
        <p:cxnSp>
          <p:nvCxnSpPr>
            <p:cNvPr id="5" name="直接连接符 4"/>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rot="10800000">
              <a:off x="11060824" y="391286"/>
              <a:ext cx="656896" cy="381000"/>
              <a:chOff x="307428" y="393221"/>
              <a:chExt cx="656896" cy="381000"/>
            </a:xfrm>
          </p:grpSpPr>
          <p:sp>
            <p:nvSpPr>
              <p:cNvPr id="7" name="等腰三角形 6"/>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4858721" y="2293187"/>
            <a:ext cx="4780579" cy="829945"/>
          </a:xfrm>
          <a:prstGeom prst="rect">
            <a:avLst/>
          </a:prstGeom>
        </p:spPr>
        <p:txBody>
          <a:bodyPr wrap="square">
            <a:spAutoFit/>
          </a:bodyPr>
          <a:lstStyle/>
          <a:p>
            <a:r>
              <a:rPr lang="zh-CN" altLang="en-US" sz="4800" dirty="0">
                <a:latin typeface="Agency FB" panose="020B0503020202020204" pitchFamily="34" charset="0"/>
                <a:cs typeface="+mn-ea"/>
                <a:sym typeface="+mn-lt"/>
              </a:rPr>
              <a:t>结构体</a:t>
            </a:r>
          </a:p>
        </p:txBody>
      </p:sp>
      <p:grpSp>
        <p:nvGrpSpPr>
          <p:cNvPr id="14" name="组合 13"/>
          <p:cNvGrpSpPr/>
          <p:nvPr/>
        </p:nvGrpSpPr>
        <p:grpSpPr>
          <a:xfrm>
            <a:off x="10657819" y="2644915"/>
            <a:ext cx="555708" cy="1855199"/>
            <a:chOff x="9448800" y="2089837"/>
            <a:chExt cx="1428750" cy="2731515"/>
          </a:xfrm>
        </p:grpSpPr>
        <p:cxnSp>
          <p:nvCxnSpPr>
            <p:cNvPr id="15" name="直接连接符 14"/>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p:cNvCxnSpPr/>
          <p:nvPr/>
        </p:nvCxnSpPr>
        <p:spPr>
          <a:xfrm>
            <a:off x="5087323" y="3689557"/>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087323" y="5601810"/>
            <a:ext cx="3976778" cy="369332"/>
          </a:xfrm>
          <a:prstGeom prst="rect">
            <a:avLst/>
          </a:prstGeom>
          <a:noFill/>
        </p:spPr>
        <p:txBody>
          <a:bodyPr wrap="square" rtlCol="0">
            <a:spAutoFit/>
          </a:bodyPr>
          <a:lstStyle/>
          <a:p>
            <a:r>
              <a:rPr lang="en-US" altLang="zh-CN" dirty="0">
                <a:solidFill>
                  <a:srgbClr val="F3F3F3"/>
                </a:solidFill>
              </a:rPr>
              <a:t>https://www.ypppt.com/</a:t>
            </a:r>
            <a:endParaRPr lang="zh-CN" altLang="en-US" dirty="0">
              <a:solidFill>
                <a:srgbClr val="F3F3F3"/>
              </a:solidFill>
            </a:endParaRPr>
          </a:p>
        </p:txBody>
      </p:sp>
      <p:pic>
        <p:nvPicPr>
          <p:cNvPr id="20" name="图片 19"/>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656532" y="2296608"/>
            <a:ext cx="2864433" cy="2256059"/>
          </a:xfrm>
          <a:prstGeom prst="rect">
            <a:avLst/>
          </a:prstGeom>
        </p:spPr>
      </p:pic>
      <p:sp>
        <p:nvSpPr>
          <p:cNvPr id="19" name="文本框 18">
            <a:extLst>
              <a:ext uri="{FF2B5EF4-FFF2-40B4-BE49-F238E27FC236}">
                <a16:creationId xmlns:a16="http://schemas.microsoft.com/office/drawing/2014/main" id="{4D133432-535D-49AA-8BA7-1F330D666765}"/>
              </a:ext>
            </a:extLst>
          </p:cNvPr>
          <p:cNvSpPr txBox="1"/>
          <p:nvPr/>
        </p:nvSpPr>
        <p:spPr>
          <a:xfrm>
            <a:off x="4925712" y="3903910"/>
            <a:ext cx="6230894" cy="369332"/>
          </a:xfrm>
          <a:prstGeom prst="rect">
            <a:avLst/>
          </a:prstGeom>
          <a:noFill/>
        </p:spPr>
        <p:txBody>
          <a:bodyPr wrap="square">
            <a:spAutoFit/>
          </a:bodyPr>
          <a:lstStyle/>
          <a:p>
            <a:r>
              <a:rPr lang="zh-CN" altLang="en-US" dirty="0"/>
              <a:t>人是一切社会关系的总和</a:t>
            </a:r>
          </a:p>
        </p:txBody>
      </p:sp>
    </p:spTree>
    <p:custDataLst>
      <p:tags r:id="rId1"/>
    </p:custDataLst>
    <p:extLst>
      <p:ext uri="{BB962C8B-B14F-4D97-AF65-F5344CB8AC3E}">
        <p14:creationId xmlns:p14="http://schemas.microsoft.com/office/powerpoint/2010/main" val="446339801"/>
      </p:ext>
    </p:extLst>
  </p:cSld>
  <p:clrMapOvr>
    <a:masterClrMapping/>
  </p:clrMapOvr>
  <mc:AlternateContent xmlns:mc="http://schemas.openxmlformats.org/markup-compatibility/2006" xmlns:p14="http://schemas.microsoft.com/office/powerpoint/2010/main">
    <mc:Choice Requires="p14">
      <p:transition spd="slow" p14:dur="4400" advTm="4211">
        <p14:honeycomb/>
      </p:transition>
    </mc:Choice>
    <mc:Fallback xmlns="">
      <p:transition spd="slow" advTm="42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5" name="矩形 4"/>
          <p:cNvSpPr/>
          <p:nvPr/>
        </p:nvSpPr>
        <p:spPr>
          <a:xfrm>
            <a:off x="3272151" y="2829560"/>
            <a:ext cx="5647700" cy="1200329"/>
          </a:xfrm>
          <a:prstGeom prst="rect">
            <a:avLst/>
          </a:prstGeom>
          <a:noFill/>
          <a:ln>
            <a:noFill/>
          </a:ln>
        </p:spPr>
        <p:txBody>
          <a:bodyPr wrap="none" rtlCol="0" anchor="t">
            <a:spAutoFit/>
          </a:bodyPr>
          <a:lstStyle/>
          <a:p>
            <a:pPr algn="ctr"/>
            <a:r>
              <a:rPr lang="en-US" altLang="zh-CN" sz="7200" b="1" dirty="0">
                <a:solidFill>
                  <a:schemeClr val="tx1"/>
                </a:solidFill>
                <a:effectLst>
                  <a:outerShdw blurRad="38100" dist="19050" dir="2700000" algn="tl" rotWithShape="0">
                    <a:schemeClr val="dk1">
                      <a:alpha val="40000"/>
                    </a:schemeClr>
                  </a:outerShdw>
                </a:effectLst>
                <a:latin typeface="Agency FB" panose="020B0503020202020204" pitchFamily="34" charset="0"/>
              </a:rPr>
              <a:t>How to describe?</a:t>
            </a:r>
          </a:p>
        </p:txBody>
      </p:sp>
    </p:spTree>
    <p:custDataLst>
      <p:tags r:id="rId1"/>
    </p:custDataLst>
    <p:extLst>
      <p:ext uri="{BB962C8B-B14F-4D97-AF65-F5344CB8AC3E}">
        <p14:creationId xmlns:p14="http://schemas.microsoft.com/office/powerpoint/2010/main" val="2448164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05586"/>
            <a:ext cx="12192000" cy="381000"/>
            <a:chOff x="0" y="391286"/>
            <a:chExt cx="12192000" cy="381000"/>
          </a:xfrm>
        </p:grpSpPr>
        <p:cxnSp>
          <p:nvCxnSpPr>
            <p:cNvPr id="5" name="直接连接符 4"/>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rot="10800000">
              <a:off x="11060824" y="391286"/>
              <a:ext cx="656896" cy="381000"/>
              <a:chOff x="307428" y="393221"/>
              <a:chExt cx="656896" cy="381000"/>
            </a:xfrm>
          </p:grpSpPr>
          <p:sp>
            <p:nvSpPr>
              <p:cNvPr id="7" name="等腰三角形 6"/>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4859725" y="2514319"/>
            <a:ext cx="4780579" cy="923330"/>
          </a:xfrm>
          <a:prstGeom prst="rect">
            <a:avLst/>
          </a:prstGeom>
        </p:spPr>
        <p:txBody>
          <a:bodyPr wrap="square">
            <a:spAutoFit/>
          </a:bodyPr>
          <a:lstStyle/>
          <a:p>
            <a:r>
              <a:rPr lang="zh-CN" altLang="en-US" sz="5400" dirty="0">
                <a:latin typeface="Agency FB" panose="020B0503020202020204" pitchFamily="34" charset="0"/>
                <a:cs typeface="+mn-ea"/>
                <a:sym typeface="+mn-lt"/>
              </a:rPr>
              <a:t>数组</a:t>
            </a:r>
            <a:endParaRPr lang="zh-CN" altLang="en-US" sz="6600" dirty="0">
              <a:latin typeface="Agency FB" panose="020B0503020202020204" pitchFamily="34" charset="0"/>
              <a:cs typeface="+mn-ea"/>
              <a:sym typeface="+mn-lt"/>
            </a:endParaRPr>
          </a:p>
        </p:txBody>
      </p:sp>
      <p:sp>
        <p:nvSpPr>
          <p:cNvPr id="13" name="文本框 12"/>
          <p:cNvSpPr txBox="1"/>
          <p:nvPr/>
        </p:nvSpPr>
        <p:spPr>
          <a:xfrm>
            <a:off x="4858721" y="4109069"/>
            <a:ext cx="5589547" cy="369332"/>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a:t>
            </a:r>
            <a:r>
              <a:rPr lang="zh-CN" altLang="en-US" dirty="0">
                <a:solidFill>
                  <a:schemeClr val="tx1">
                    <a:lumMod val="50000"/>
                    <a:lumOff val="50000"/>
                  </a:schemeClr>
                </a:solidFill>
                <a:cs typeface="+mn-ea"/>
                <a:sym typeface="+mn-lt"/>
              </a:rPr>
              <a:t>数组是用于储存多个相同类型数据的集合</a:t>
            </a:r>
            <a:endParaRPr lang="en-US" altLang="zh-CN" dirty="0">
              <a:solidFill>
                <a:schemeClr val="tx1">
                  <a:lumMod val="50000"/>
                  <a:lumOff val="50000"/>
                </a:schemeClr>
              </a:solidFill>
              <a:cs typeface="+mn-ea"/>
              <a:sym typeface="+mn-lt"/>
            </a:endParaRPr>
          </a:p>
        </p:txBody>
      </p:sp>
      <p:grpSp>
        <p:nvGrpSpPr>
          <p:cNvPr id="14" name="组合 13"/>
          <p:cNvGrpSpPr/>
          <p:nvPr/>
        </p:nvGrpSpPr>
        <p:grpSpPr>
          <a:xfrm>
            <a:off x="10657819" y="2644915"/>
            <a:ext cx="555708" cy="1855199"/>
            <a:chOff x="9448800" y="2089837"/>
            <a:chExt cx="1428750" cy="2731515"/>
          </a:xfrm>
        </p:grpSpPr>
        <p:cxnSp>
          <p:nvCxnSpPr>
            <p:cNvPr id="15" name="直接连接符 14"/>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p:cNvCxnSpPr/>
          <p:nvPr/>
        </p:nvCxnSpPr>
        <p:spPr>
          <a:xfrm>
            <a:off x="5087323" y="3689557"/>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087323" y="5601810"/>
            <a:ext cx="3976778" cy="369332"/>
          </a:xfrm>
          <a:prstGeom prst="rect">
            <a:avLst/>
          </a:prstGeom>
          <a:noFill/>
        </p:spPr>
        <p:txBody>
          <a:bodyPr wrap="square" rtlCol="0">
            <a:spAutoFit/>
          </a:bodyPr>
          <a:lstStyle/>
          <a:p>
            <a:r>
              <a:rPr lang="en-US" altLang="zh-CN" dirty="0">
                <a:solidFill>
                  <a:srgbClr val="F3F3F3"/>
                </a:solidFill>
              </a:rPr>
              <a:t>https://www.ypppt.com/</a:t>
            </a:r>
            <a:endParaRPr lang="zh-CN" altLang="en-US" dirty="0">
              <a:solidFill>
                <a:srgbClr val="F3F3F3"/>
              </a:solidFill>
            </a:endParaRPr>
          </a:p>
        </p:txBody>
      </p:sp>
      <p:pic>
        <p:nvPicPr>
          <p:cNvPr id="20" name="图片 19"/>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656532" y="2296608"/>
            <a:ext cx="2864433" cy="225605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advTm="4211">
        <p14:ripple/>
      </p:transition>
    </mc:Choice>
    <mc:Fallback xmlns="">
      <p:transition spd="slow" advTm="42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5" name="矩形 4"/>
          <p:cNvSpPr/>
          <p:nvPr/>
        </p:nvSpPr>
        <p:spPr>
          <a:xfrm>
            <a:off x="3723395" y="2829560"/>
            <a:ext cx="4745210" cy="1200329"/>
          </a:xfrm>
          <a:prstGeom prst="rect">
            <a:avLst/>
          </a:prstGeom>
          <a:noFill/>
          <a:ln>
            <a:noFill/>
          </a:ln>
        </p:spPr>
        <p:txBody>
          <a:bodyPr wrap="none" rtlCol="0" anchor="t">
            <a:spAutoFit/>
          </a:bodyPr>
          <a:lstStyle/>
          <a:p>
            <a:pPr algn="ctr"/>
            <a:r>
              <a:rPr lang="en-US" altLang="zh-CN" sz="7200" b="1" dirty="0">
                <a:ln/>
                <a:solidFill>
                  <a:schemeClr val="tx1"/>
                </a:solidFill>
                <a:effectLst>
                  <a:outerShdw blurRad="38100" dist="19050" dir="2700000" algn="tl" rotWithShape="0">
                    <a:schemeClr val="dk1">
                      <a:alpha val="40000"/>
                    </a:schemeClr>
                  </a:outerShdw>
                </a:effectLst>
                <a:latin typeface="Agency FB" panose="020B0503020202020204" pitchFamily="34" charset="0"/>
              </a:rPr>
              <a:t>What is Equal?</a:t>
            </a:r>
          </a:p>
        </p:txBody>
      </p:sp>
    </p:spTree>
    <p:custDataLst>
      <p:tags r:id="rId1"/>
    </p:custDataLst>
    <p:extLst>
      <p:ext uri="{BB962C8B-B14F-4D97-AF65-F5344CB8AC3E}">
        <p14:creationId xmlns:p14="http://schemas.microsoft.com/office/powerpoint/2010/main" val="3212036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32" name="矩形 31"/>
          <p:cNvSpPr/>
          <p:nvPr/>
        </p:nvSpPr>
        <p:spPr>
          <a:xfrm>
            <a:off x="527352" y="1023857"/>
            <a:ext cx="4780579" cy="830997"/>
          </a:xfrm>
          <a:prstGeom prst="rect">
            <a:avLst/>
          </a:prstGeom>
        </p:spPr>
        <p:txBody>
          <a:bodyPr wrap="square">
            <a:spAutoFit/>
          </a:bodyPr>
          <a:lstStyle/>
          <a:p>
            <a:r>
              <a:rPr lang="en-US" altLang="zh-CN" sz="4800" dirty="0">
                <a:latin typeface="Agency FB" panose="020B0503020202020204" pitchFamily="34" charset="0"/>
                <a:cs typeface="+mn-ea"/>
                <a:sym typeface="+mn-lt"/>
              </a:rPr>
              <a:t>Struct:</a:t>
            </a:r>
            <a:endParaRPr lang="zh-CN" altLang="en-US" sz="4800" dirty="0">
              <a:latin typeface="Agency FB" panose="020B0503020202020204" pitchFamily="34" charset="0"/>
              <a:cs typeface="+mn-ea"/>
              <a:sym typeface="+mn-lt"/>
            </a:endParaRPr>
          </a:p>
        </p:txBody>
      </p:sp>
      <p:sp>
        <p:nvSpPr>
          <p:cNvPr id="3" name="文本框 2"/>
          <p:cNvSpPr txBox="1"/>
          <p:nvPr/>
        </p:nvSpPr>
        <p:spPr>
          <a:xfrm>
            <a:off x="950420" y="2760252"/>
            <a:ext cx="2826924" cy="3139321"/>
          </a:xfrm>
          <a:prstGeom prst="rect">
            <a:avLst/>
          </a:prstGeom>
          <a:noFill/>
        </p:spPr>
        <p:txBody>
          <a:bodyPr wrap="square" rtlCol="0" anchor="t">
            <a:spAutoFit/>
          </a:bodyPr>
          <a:lstStyle/>
          <a:p>
            <a:r>
              <a:rPr lang="en-US" altLang="zh-CN" b="1" dirty="0">
                <a:solidFill>
                  <a:srgbClr val="073642"/>
                </a:solidFill>
                <a:effectLst/>
                <a:latin typeface="JetBrains Mono" panose="02000009000000000000" pitchFamily="49" charset="0"/>
              </a:rPr>
              <a:t>struct</a:t>
            </a:r>
            <a:r>
              <a:rPr lang="en-US" altLang="zh-CN" b="0" dirty="0">
                <a:solidFill>
                  <a:srgbClr val="333333"/>
                </a:solidFill>
                <a:effectLst/>
                <a:latin typeface="JetBrains Mono" panose="02000009000000000000" pitchFamily="49" charset="0"/>
              </a:rPr>
              <a:t> </a:t>
            </a:r>
            <a:r>
              <a:rPr lang="en-US" altLang="zh-CN" b="0" dirty="0">
                <a:solidFill>
                  <a:srgbClr val="FF0000"/>
                </a:solidFill>
                <a:effectLst/>
                <a:latin typeface="JetBrains Mono" panose="02000009000000000000" pitchFamily="49" charset="0"/>
              </a:rPr>
              <a:t>Box</a:t>
            </a:r>
          </a:p>
          <a:p>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length</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height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color</a:t>
            </a:r>
            <a:r>
              <a:rPr lang="en-US" altLang="zh-CN" b="0" dirty="0">
                <a:solidFill>
                  <a:srgbClr val="333333"/>
                </a:solidFill>
                <a:effectLst/>
                <a:latin typeface="JetBrains Mono" panose="02000009000000000000" pitchFamily="49" charset="0"/>
              </a:rPr>
              <a:t>[</a:t>
            </a:r>
            <a:r>
              <a:rPr lang="en-US" altLang="zh-CN" b="0" dirty="0">
                <a:solidFill>
                  <a:srgbClr val="D33682"/>
                </a:solidFill>
                <a:effectLst/>
                <a:latin typeface="JetBrains Mono" panose="02000009000000000000" pitchFamily="49" charset="0"/>
              </a:rPr>
              <a:t>20</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a:p>
            <a:br>
              <a:rPr lang="en-US" altLang="zh-CN" b="0" dirty="0">
                <a:solidFill>
                  <a:srgbClr val="333333"/>
                </a:solidFill>
                <a:effectLst/>
                <a:latin typeface="JetBrains Mono" panose="02000009000000000000" pitchFamily="49" charset="0"/>
              </a:rPr>
            </a:br>
            <a:endParaRPr lang="en-US" altLang="zh-CN" b="0" dirty="0">
              <a:solidFill>
                <a:srgbClr val="333333"/>
              </a:solidFill>
              <a:effectLst/>
              <a:latin typeface="JetBrains Mono" panose="02000009000000000000" pitchFamily="49" charset="0"/>
            </a:endParaRPr>
          </a:p>
          <a:p>
            <a:br>
              <a:rPr lang="en-US" altLang="zh-CN" b="0" dirty="0">
                <a:solidFill>
                  <a:srgbClr val="383A42"/>
                </a:solidFill>
                <a:effectLst/>
                <a:latin typeface="JetBrains Mono" panose="02000009000000000000" pitchFamily="49" charset="0"/>
              </a:rPr>
            </a:br>
            <a:endParaRPr lang="en-US" altLang="zh-CN" b="0" dirty="0">
              <a:solidFill>
                <a:srgbClr val="383A42"/>
              </a:solidFill>
              <a:effectLst/>
              <a:latin typeface="JetBrains Mono" panose="02000009000000000000" pitchFamily="49" charset="0"/>
            </a:endParaRPr>
          </a:p>
          <a:p>
            <a:endParaRPr lang="zh-CN" altLang="en-US" dirty="0"/>
          </a:p>
        </p:txBody>
      </p:sp>
      <p:cxnSp>
        <p:nvCxnSpPr>
          <p:cNvPr id="4" name="直接箭头连接符 3">
            <a:extLst>
              <a:ext uri="{FF2B5EF4-FFF2-40B4-BE49-F238E27FC236}">
                <a16:creationId xmlns:a16="http://schemas.microsoft.com/office/drawing/2014/main" id="{7E2E2D2A-88FD-4724-AB95-9E7A60A52DCE}"/>
              </a:ext>
            </a:extLst>
          </p:cNvPr>
          <p:cNvCxnSpPr>
            <a:cxnSpLocks/>
          </p:cNvCxnSpPr>
          <p:nvPr/>
        </p:nvCxnSpPr>
        <p:spPr>
          <a:xfrm>
            <a:off x="869865" y="2514600"/>
            <a:ext cx="542375" cy="3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8611549-12B5-4B9F-85F3-D41710D06A92}"/>
              </a:ext>
            </a:extLst>
          </p:cNvPr>
          <p:cNvSpPr txBox="1"/>
          <p:nvPr/>
        </p:nvSpPr>
        <p:spPr>
          <a:xfrm>
            <a:off x="10160" y="2153255"/>
            <a:ext cx="1762760" cy="338554"/>
          </a:xfrm>
          <a:prstGeom prst="rect">
            <a:avLst/>
          </a:prstGeom>
          <a:noFill/>
        </p:spPr>
        <p:txBody>
          <a:bodyPr wrap="square" rtlCol="0">
            <a:spAutoFit/>
          </a:bodyPr>
          <a:lstStyle/>
          <a:p>
            <a:r>
              <a:rPr lang="zh-CN" altLang="en-US" sz="1600" dirty="0"/>
              <a:t>结构体关键字</a:t>
            </a:r>
          </a:p>
        </p:txBody>
      </p:sp>
      <p:cxnSp>
        <p:nvCxnSpPr>
          <p:cNvPr id="8" name="直接箭头连接符 7">
            <a:extLst>
              <a:ext uri="{FF2B5EF4-FFF2-40B4-BE49-F238E27FC236}">
                <a16:creationId xmlns:a16="http://schemas.microsoft.com/office/drawing/2014/main" id="{DD713CFC-1C55-4F20-A41B-D6E50ED7AC09}"/>
              </a:ext>
            </a:extLst>
          </p:cNvPr>
          <p:cNvCxnSpPr>
            <a:cxnSpLocks/>
          </p:cNvCxnSpPr>
          <p:nvPr/>
        </p:nvCxnSpPr>
        <p:spPr>
          <a:xfrm flipH="1">
            <a:off x="2494280" y="2285239"/>
            <a:ext cx="914400" cy="61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DD00F55-89ED-44D1-8666-CCBF42F4E2C2}"/>
              </a:ext>
            </a:extLst>
          </p:cNvPr>
          <p:cNvSpPr txBox="1"/>
          <p:nvPr/>
        </p:nvSpPr>
        <p:spPr>
          <a:xfrm>
            <a:off x="2814320" y="2044124"/>
            <a:ext cx="1188720" cy="369332"/>
          </a:xfrm>
          <a:prstGeom prst="rect">
            <a:avLst/>
          </a:prstGeom>
          <a:noFill/>
        </p:spPr>
        <p:txBody>
          <a:bodyPr wrap="square" rtlCol="0">
            <a:spAutoFit/>
          </a:bodyPr>
          <a:lstStyle/>
          <a:p>
            <a:pPr algn="ctr"/>
            <a:r>
              <a:rPr lang="zh-CN" altLang="en-US" dirty="0"/>
              <a:t>结构体名</a:t>
            </a:r>
          </a:p>
        </p:txBody>
      </p:sp>
      <p:sp>
        <p:nvSpPr>
          <p:cNvPr id="24" name="右大括号 23">
            <a:extLst>
              <a:ext uri="{FF2B5EF4-FFF2-40B4-BE49-F238E27FC236}">
                <a16:creationId xmlns:a16="http://schemas.microsoft.com/office/drawing/2014/main" id="{EA4E25BA-B8B2-46E0-A22C-F3D1F9D13F53}"/>
              </a:ext>
            </a:extLst>
          </p:cNvPr>
          <p:cNvSpPr/>
          <p:nvPr/>
        </p:nvSpPr>
        <p:spPr>
          <a:xfrm>
            <a:off x="3838879" y="3122880"/>
            <a:ext cx="328321" cy="10652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D29A3D2-0BAF-4081-B02A-6D1B33330046}"/>
              </a:ext>
            </a:extLst>
          </p:cNvPr>
          <p:cNvSpPr txBox="1"/>
          <p:nvPr/>
        </p:nvSpPr>
        <p:spPr>
          <a:xfrm>
            <a:off x="4228735" y="3332323"/>
            <a:ext cx="741680" cy="646331"/>
          </a:xfrm>
          <a:prstGeom prst="rect">
            <a:avLst/>
          </a:prstGeom>
          <a:noFill/>
        </p:spPr>
        <p:txBody>
          <a:bodyPr wrap="square" rtlCol="0">
            <a:spAutoFit/>
          </a:bodyPr>
          <a:lstStyle/>
          <a:p>
            <a:r>
              <a:rPr lang="zh-CN" altLang="en-US" dirty="0"/>
              <a:t>成员变量</a:t>
            </a:r>
          </a:p>
        </p:txBody>
      </p:sp>
      <p:sp>
        <p:nvSpPr>
          <p:cNvPr id="34" name="文本框 33">
            <a:extLst>
              <a:ext uri="{FF2B5EF4-FFF2-40B4-BE49-F238E27FC236}">
                <a16:creationId xmlns:a16="http://schemas.microsoft.com/office/drawing/2014/main" id="{0119C2D5-DA96-4FDF-97A6-0DA3639F1333}"/>
              </a:ext>
            </a:extLst>
          </p:cNvPr>
          <p:cNvSpPr txBox="1"/>
          <p:nvPr/>
        </p:nvSpPr>
        <p:spPr>
          <a:xfrm>
            <a:off x="5420387" y="2044124"/>
            <a:ext cx="6744400" cy="2031325"/>
          </a:xfrm>
          <a:prstGeom prst="rect">
            <a:avLst/>
          </a:prstGeom>
          <a:noFill/>
        </p:spPr>
        <p:txBody>
          <a:bodyPr wrap="square">
            <a:spAutoFit/>
          </a:bodyPr>
          <a:lstStyle/>
          <a:p>
            <a:r>
              <a:rPr lang="zh-CN" altLang="en-US" dirty="0">
                <a:solidFill>
                  <a:srgbClr val="383A42"/>
                </a:solidFill>
                <a:latin typeface="JetBrains Mono" panose="02000009000000000000" pitchFamily="49" charset="0"/>
              </a:rPr>
              <a:t>结构体变量初始化：</a:t>
            </a:r>
            <a:endParaRPr lang="en-US" altLang="zh-CN" dirty="0">
              <a:solidFill>
                <a:srgbClr val="383A42"/>
              </a:solidFill>
              <a:latin typeface="JetBrains Mono" panose="02000009000000000000" pitchFamily="49" charset="0"/>
            </a:endParaRPr>
          </a:p>
          <a:p>
            <a:r>
              <a:rPr lang="en-US" altLang="zh-CN" b="0" dirty="0">
                <a:solidFill>
                  <a:srgbClr val="268BD2"/>
                </a:solidFill>
                <a:effectLst/>
                <a:latin typeface="JetBrains Mono" panose="02000009000000000000" pitchFamily="49" charset="0"/>
              </a:rPr>
              <a:t>Box</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black</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100</a:t>
            </a:r>
            <a:r>
              <a:rPr lang="en-US" altLang="zh-CN" b="0" dirty="0">
                <a:solidFill>
                  <a:srgbClr val="333333"/>
                </a:solidFill>
                <a:effectLst/>
                <a:latin typeface="JetBrains Mono" panose="02000009000000000000" pitchFamily="49" charset="0"/>
              </a:rPr>
              <a:t>,</a:t>
            </a:r>
            <a:r>
              <a:rPr lang="en-US" altLang="zh-CN" b="0" dirty="0">
                <a:solidFill>
                  <a:srgbClr val="D33682"/>
                </a:solidFill>
                <a:effectLst/>
                <a:latin typeface="JetBrains Mono" panose="02000009000000000000" pitchFamily="49" charset="0"/>
              </a:rPr>
              <a:t>100</a:t>
            </a:r>
            <a:r>
              <a:rPr lang="en-US" altLang="zh-CN" b="0" dirty="0">
                <a:solidFill>
                  <a:srgbClr val="333333"/>
                </a:solidFill>
                <a:effectLst/>
                <a:latin typeface="JetBrains Mono" panose="02000009000000000000" pitchFamily="49" charset="0"/>
              </a:rPr>
              <a:t>,</a:t>
            </a:r>
            <a:r>
              <a:rPr lang="en-US" altLang="zh-CN" b="0" dirty="0">
                <a:solidFill>
                  <a:srgbClr val="2AA198"/>
                </a:solidFill>
                <a:effectLst/>
                <a:latin typeface="JetBrains Mono" panose="02000009000000000000" pitchFamily="49" charset="0"/>
              </a:rPr>
              <a:t>"black"</a:t>
            </a:r>
            <a:r>
              <a:rPr lang="en-US" altLang="zh-CN" b="0" dirty="0">
                <a:solidFill>
                  <a:srgbClr val="333333"/>
                </a:solidFill>
                <a:effectLst/>
                <a:latin typeface="JetBrains Mono" panose="02000009000000000000" pitchFamily="49" charset="0"/>
              </a:rPr>
              <a:t>};</a:t>
            </a:r>
          </a:p>
          <a:p>
            <a:endParaRPr lang="en-US" altLang="zh-CN" b="0" dirty="0">
              <a:solidFill>
                <a:srgbClr val="333333"/>
              </a:solidFill>
              <a:effectLst/>
              <a:latin typeface="JetBrains Mono" panose="02000009000000000000" pitchFamily="49" charset="0"/>
            </a:endParaRPr>
          </a:p>
          <a:p>
            <a:r>
              <a:rPr lang="en-US" altLang="zh-CN" b="0" dirty="0" err="1">
                <a:solidFill>
                  <a:srgbClr val="268BD2"/>
                </a:solidFill>
                <a:effectLst/>
                <a:latin typeface="JetBrains Mono" panose="02000009000000000000" pitchFamily="49" charset="0"/>
              </a:rPr>
              <a:t>black</a:t>
            </a:r>
            <a:r>
              <a:rPr lang="en-US" altLang="zh-CN" b="0" dirty="0" err="1">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length</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1</a:t>
            </a:r>
            <a:r>
              <a:rPr lang="en-US" altLang="zh-CN" b="0" dirty="0">
                <a:solidFill>
                  <a:srgbClr val="333333"/>
                </a:solidFill>
                <a:effectLst/>
                <a:latin typeface="JetBrains Mono" panose="02000009000000000000" pitchFamily="49" charset="0"/>
              </a:rPr>
              <a:t>;</a:t>
            </a:r>
          </a:p>
          <a:p>
            <a:r>
              <a:rPr lang="en-US" altLang="zh-CN" b="0" dirty="0" err="1">
                <a:solidFill>
                  <a:srgbClr val="268BD2"/>
                </a:solidFill>
                <a:effectLst/>
                <a:latin typeface="JetBrains Mono" panose="02000009000000000000" pitchFamily="49" charset="0"/>
              </a:rPr>
              <a:t>black</a:t>
            </a:r>
            <a:r>
              <a:rPr lang="en-US" altLang="zh-CN" b="0" dirty="0" err="1">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height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1</a:t>
            </a:r>
            <a:r>
              <a:rPr lang="en-US" altLang="zh-CN" b="0" dirty="0">
                <a:solidFill>
                  <a:srgbClr val="333333"/>
                </a:solidFill>
                <a:effectLst/>
                <a:latin typeface="JetBrains Mono" panose="02000009000000000000" pitchFamily="49" charset="0"/>
              </a:rPr>
              <a:t>;</a:t>
            </a:r>
          </a:p>
          <a:p>
            <a:r>
              <a:rPr lang="en-US" altLang="zh-CN" b="0" dirty="0" err="1">
                <a:solidFill>
                  <a:srgbClr val="268BD2"/>
                </a:solidFill>
                <a:effectLst/>
                <a:latin typeface="JetBrains Mono" panose="02000009000000000000" pitchFamily="49" charset="0"/>
              </a:rPr>
              <a:t>strcpy</a:t>
            </a:r>
            <a:r>
              <a:rPr lang="en-US" altLang="zh-CN" b="0" dirty="0">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black</a:t>
            </a:r>
            <a:r>
              <a:rPr lang="en-US" altLang="zh-CN" b="0" dirty="0" err="1">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color</a:t>
            </a:r>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"red"</a:t>
            </a:r>
            <a:r>
              <a:rPr lang="en-US" altLang="zh-CN" b="0" dirty="0">
                <a:solidFill>
                  <a:srgbClr val="333333"/>
                </a:solidFill>
                <a:effectLst/>
                <a:latin typeface="JetBrains Mono" panose="02000009000000000000" pitchFamily="49" charset="0"/>
              </a:rPr>
              <a:t>);</a:t>
            </a:r>
          </a:p>
          <a:p>
            <a:endParaRPr lang="en-US" altLang="zh-CN" b="0" dirty="0">
              <a:solidFill>
                <a:srgbClr val="333333"/>
              </a:solidFill>
              <a:effectLst/>
              <a:latin typeface="JetBrains Mono" panose="02000009000000000000" pitchFamily="49" charset="0"/>
            </a:endParaRPr>
          </a:p>
        </p:txBody>
      </p:sp>
    </p:spTree>
    <p:custDataLst>
      <p:tags r:id="rId1"/>
    </p:custDataLst>
    <p:extLst>
      <p:ext uri="{BB962C8B-B14F-4D97-AF65-F5344CB8AC3E}">
        <p14:creationId xmlns:p14="http://schemas.microsoft.com/office/powerpoint/2010/main" val="3004242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32" name="矩形 31"/>
          <p:cNvSpPr/>
          <p:nvPr/>
        </p:nvSpPr>
        <p:spPr>
          <a:xfrm>
            <a:off x="527352" y="1023857"/>
            <a:ext cx="4780579" cy="830997"/>
          </a:xfrm>
          <a:prstGeom prst="rect">
            <a:avLst/>
          </a:prstGeom>
        </p:spPr>
        <p:txBody>
          <a:bodyPr wrap="square">
            <a:spAutoFit/>
          </a:bodyPr>
          <a:lstStyle/>
          <a:p>
            <a:r>
              <a:rPr lang="en-US" altLang="zh-CN" sz="4800" dirty="0">
                <a:latin typeface="Agency FB" panose="020B0503020202020204" pitchFamily="34" charset="0"/>
                <a:cs typeface="+mn-ea"/>
                <a:sym typeface="+mn-lt"/>
              </a:rPr>
              <a:t>Typedef: </a:t>
            </a:r>
            <a:endParaRPr lang="zh-CN" altLang="en-US" sz="4800" dirty="0">
              <a:latin typeface="Agency FB" panose="020B0503020202020204" pitchFamily="34" charset="0"/>
              <a:cs typeface="+mn-ea"/>
              <a:sym typeface="+mn-lt"/>
            </a:endParaRPr>
          </a:p>
        </p:txBody>
      </p:sp>
      <p:sp>
        <p:nvSpPr>
          <p:cNvPr id="2" name="文本框 1">
            <a:extLst>
              <a:ext uri="{FF2B5EF4-FFF2-40B4-BE49-F238E27FC236}">
                <a16:creationId xmlns:a16="http://schemas.microsoft.com/office/drawing/2014/main" id="{F10FE4DA-C400-4239-A3B7-EB702D7DC6C7}"/>
              </a:ext>
            </a:extLst>
          </p:cNvPr>
          <p:cNvSpPr txBox="1"/>
          <p:nvPr/>
        </p:nvSpPr>
        <p:spPr>
          <a:xfrm>
            <a:off x="1737360" y="2192785"/>
            <a:ext cx="7848600" cy="923330"/>
          </a:xfrm>
          <a:prstGeom prst="rect">
            <a:avLst/>
          </a:prstGeom>
          <a:noFill/>
        </p:spPr>
        <p:txBody>
          <a:bodyPr wrap="square" rtlCol="0">
            <a:spAutoFit/>
          </a:bodyPr>
          <a:lstStyle/>
          <a:p>
            <a:r>
              <a:rPr lang="en-US" altLang="zh-CN" dirty="0"/>
              <a:t>   typedef</a:t>
            </a:r>
            <a:r>
              <a:rPr lang="zh-CN" altLang="en-US" dirty="0"/>
              <a:t>的作用就是给变量取别名，可以让人更醒目的知道某个数据类型的作用，也可以简化使用结构体变量的过程。同意可以用 </a:t>
            </a:r>
            <a:r>
              <a:rPr lang="en-US" altLang="zh-CN" dirty="0"/>
              <a:t>typedef </a:t>
            </a:r>
            <a:r>
              <a:rPr lang="zh-CN" altLang="en-US" dirty="0"/>
              <a:t>的别名作函数的参数。</a:t>
            </a:r>
          </a:p>
        </p:txBody>
      </p:sp>
      <p:sp>
        <p:nvSpPr>
          <p:cNvPr id="22" name="文本框 21">
            <a:extLst>
              <a:ext uri="{FF2B5EF4-FFF2-40B4-BE49-F238E27FC236}">
                <a16:creationId xmlns:a16="http://schemas.microsoft.com/office/drawing/2014/main" id="{E7C501A6-94B7-425F-8E5B-DB2E750C6B1E}"/>
              </a:ext>
            </a:extLst>
          </p:cNvPr>
          <p:cNvSpPr txBox="1"/>
          <p:nvPr/>
        </p:nvSpPr>
        <p:spPr>
          <a:xfrm>
            <a:off x="3116217" y="3351552"/>
            <a:ext cx="5205730" cy="2862322"/>
          </a:xfrm>
          <a:prstGeom prst="rect">
            <a:avLst/>
          </a:prstGeom>
          <a:noFill/>
        </p:spPr>
        <p:txBody>
          <a:bodyPr wrap="square">
            <a:spAutoFit/>
          </a:bodyPr>
          <a:lstStyle/>
          <a:p>
            <a:r>
              <a:rPr lang="en-US" altLang="zh-CN" b="0" dirty="0">
                <a:solidFill>
                  <a:srgbClr val="859900"/>
                </a:solidFill>
                <a:effectLst/>
                <a:latin typeface="JetBrains Mono" panose="02000009000000000000" pitchFamily="49" charset="0"/>
              </a:rPr>
              <a:t>typedef</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struct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Box</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Box</a:t>
            </a:r>
            <a:r>
              <a:rPr lang="en-US" altLang="zh-CN" b="0" dirty="0">
                <a:solidFill>
                  <a:srgbClr val="333333"/>
                </a:solidFill>
                <a:effectLst/>
                <a:latin typeface="JetBrains Mono" panose="02000009000000000000" pitchFamily="49" charset="0"/>
              </a:rPr>
              <a:t>;</a:t>
            </a:r>
          </a:p>
          <a:p>
            <a:br>
              <a:rPr lang="en-US" altLang="zh-CN" b="0" dirty="0">
                <a:solidFill>
                  <a:srgbClr val="333333"/>
                </a:solidFill>
                <a:effectLst/>
                <a:latin typeface="JetBrains Mono" panose="02000009000000000000" pitchFamily="49" charset="0"/>
              </a:rPr>
            </a:br>
            <a:r>
              <a:rPr lang="en-US" altLang="zh-CN" b="0" dirty="0">
                <a:solidFill>
                  <a:srgbClr val="859900"/>
                </a:solidFill>
                <a:effectLst/>
                <a:latin typeface="JetBrains Mono" panose="02000009000000000000" pitchFamily="49" charset="0"/>
              </a:rPr>
              <a:t>typedef</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struct</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Boox</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length</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height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color</a:t>
            </a:r>
            <a:r>
              <a:rPr lang="en-US" altLang="zh-CN" b="0" dirty="0">
                <a:solidFill>
                  <a:srgbClr val="333333"/>
                </a:solidFill>
                <a:effectLst/>
                <a:latin typeface="JetBrains Mono" panose="02000009000000000000" pitchFamily="49" charset="0"/>
              </a:rPr>
              <a:t>[</a:t>
            </a:r>
            <a:r>
              <a:rPr lang="en-US" altLang="zh-CN" b="0" dirty="0">
                <a:solidFill>
                  <a:srgbClr val="D33682"/>
                </a:solidFill>
                <a:effectLst/>
                <a:latin typeface="JetBrains Mono" panose="02000009000000000000" pitchFamily="49" charset="0"/>
              </a:rPr>
              <a:t>20</a:t>
            </a:r>
            <a:r>
              <a:rPr lang="en-US" altLang="zh-CN" b="0" dirty="0">
                <a:solidFill>
                  <a:srgbClr val="333333"/>
                </a:solidFill>
                <a:effectLst/>
                <a:latin typeface="JetBrains Mono" panose="02000009000000000000" pitchFamily="49" charset="0"/>
              </a:rPr>
              <a:t>];</a:t>
            </a:r>
          </a:p>
          <a:p>
            <a:br>
              <a:rPr lang="en-US" altLang="zh-CN" b="0" dirty="0">
                <a:solidFill>
                  <a:srgbClr val="333333"/>
                </a:solidFill>
                <a:effectLst/>
                <a:latin typeface="JetBrains Mono" panose="02000009000000000000" pitchFamily="49" charset="0"/>
              </a:rPr>
            </a:b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Boox</a:t>
            </a:r>
            <a:r>
              <a:rPr lang="en-US" altLang="zh-CN" b="0" dirty="0">
                <a:solidFill>
                  <a:srgbClr val="333333"/>
                </a:solidFill>
                <a:effectLst/>
                <a:latin typeface="JetBrains Mono" panose="02000009000000000000" pitchFamily="49" charset="0"/>
              </a:rPr>
              <a:t>;</a:t>
            </a:r>
          </a:p>
          <a:p>
            <a:endParaRPr lang="en-US" altLang="zh-CN" b="0" dirty="0">
              <a:solidFill>
                <a:srgbClr val="333333"/>
              </a:solidFill>
              <a:effectLst/>
              <a:latin typeface="JetBrains Mono" panose="02000009000000000000" pitchFamily="49" charset="0"/>
            </a:endParaRPr>
          </a:p>
          <a:p>
            <a:endParaRPr lang="zh-CN" altLang="en-US" b="0" dirty="0">
              <a:solidFill>
                <a:srgbClr val="383A42"/>
              </a:solidFill>
              <a:effectLst/>
              <a:latin typeface="JetBrains Mono" panose="02000009000000000000" pitchFamily="49" charset="0"/>
            </a:endParaRPr>
          </a:p>
        </p:txBody>
      </p:sp>
    </p:spTree>
    <p:custDataLst>
      <p:tags r:id="rId1"/>
    </p:custDataLst>
    <p:extLst>
      <p:ext uri="{BB962C8B-B14F-4D97-AF65-F5344CB8AC3E}">
        <p14:creationId xmlns:p14="http://schemas.microsoft.com/office/powerpoint/2010/main" val="81679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FA8DE-99F0-4634-A4C0-5C3FC82CF3ED}"/>
              </a:ext>
            </a:extLst>
          </p:cNvPr>
          <p:cNvSpPr>
            <a:spLocks noGrp="1"/>
          </p:cNvSpPr>
          <p:nvPr>
            <p:ph type="ctrTitle"/>
          </p:nvPr>
        </p:nvSpPr>
        <p:spPr>
          <a:xfrm>
            <a:off x="371457" y="1038820"/>
            <a:ext cx="3150687" cy="699135"/>
          </a:xfrm>
        </p:spPr>
        <p:txBody>
          <a:bodyPr/>
          <a:lstStyle/>
          <a:p>
            <a:r>
              <a:rPr lang="en-US" altLang="zh-CN" sz="3600" dirty="0">
                <a:latin typeface="Agency FB" panose="020B0503020202020204" pitchFamily="34" charset="0"/>
              </a:rPr>
              <a:t>Size of Struct</a:t>
            </a:r>
            <a:endParaRPr lang="zh-CN" altLang="en-US" sz="3600" dirty="0">
              <a:latin typeface="Agency FB" panose="020B0503020202020204" pitchFamily="34" charset="0"/>
            </a:endParaRPr>
          </a:p>
        </p:txBody>
      </p:sp>
      <p:sp>
        <p:nvSpPr>
          <p:cNvPr id="4" name="文本框 3">
            <a:extLst>
              <a:ext uri="{FF2B5EF4-FFF2-40B4-BE49-F238E27FC236}">
                <a16:creationId xmlns:a16="http://schemas.microsoft.com/office/drawing/2014/main" id="{B371ABC7-BF25-4CFD-81DF-40A4E30303BD}"/>
              </a:ext>
            </a:extLst>
          </p:cNvPr>
          <p:cNvSpPr txBox="1"/>
          <p:nvPr/>
        </p:nvSpPr>
        <p:spPr>
          <a:xfrm>
            <a:off x="2146300" y="2249904"/>
            <a:ext cx="8362950" cy="646331"/>
          </a:xfrm>
          <a:prstGeom prst="rect">
            <a:avLst/>
          </a:prstGeom>
          <a:noFill/>
        </p:spPr>
        <p:txBody>
          <a:bodyPr wrap="square" rtlCol="0">
            <a:spAutoFit/>
          </a:bodyPr>
          <a:lstStyle/>
          <a:p>
            <a:r>
              <a:rPr lang="zh-CN" altLang="en-US" dirty="0"/>
              <a:t> 由于内存对齐的问题，结构体的每个成员的大小其实会按照最大的那个成员的大小来分配。也就是说 </a:t>
            </a:r>
            <a:r>
              <a:rPr lang="en-US" altLang="zh-CN" b="0" dirty="0" err="1">
                <a:solidFill>
                  <a:srgbClr val="859900"/>
                </a:solidFill>
                <a:effectLst/>
                <a:latin typeface="JetBrains Mono" panose="02000009000000000000" pitchFamily="49" charset="0"/>
              </a:rPr>
              <a:t>sizeof</a:t>
            </a:r>
            <a:r>
              <a:rPr lang="en-US" altLang="zh-CN" b="0" dirty="0">
                <a:solidFill>
                  <a:srgbClr val="333333"/>
                </a:solidFill>
                <a:effectLst/>
                <a:latin typeface="JetBrains Mono" panose="02000009000000000000" pitchFamily="49" charset="0"/>
              </a:rPr>
              <a:t>(</a:t>
            </a:r>
            <a:r>
              <a:rPr lang="en-US" altLang="zh-CN" b="0" dirty="0">
                <a:solidFill>
                  <a:srgbClr val="268BD2"/>
                </a:solidFill>
                <a:effectLst/>
                <a:latin typeface="JetBrains Mono" panose="02000009000000000000" pitchFamily="49" charset="0"/>
              </a:rPr>
              <a:t>me</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dirty="0">
                <a:solidFill>
                  <a:srgbClr val="859900"/>
                </a:solidFill>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err="1">
                <a:solidFill>
                  <a:srgbClr val="859900"/>
                </a:solidFill>
                <a:effectLst/>
                <a:latin typeface="JetBrains Mono" panose="02000009000000000000" pitchFamily="49" charset="0"/>
              </a:rPr>
              <a:t>sizeof</a:t>
            </a:r>
            <a:r>
              <a:rPr lang="en-US" altLang="zh-CN" b="0" dirty="0">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me</a:t>
            </a:r>
            <a:r>
              <a:rPr lang="en-US" altLang="zh-CN" b="0" dirty="0" err="1">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a</a:t>
            </a:r>
            <a:r>
              <a:rPr lang="en-US" altLang="zh-CN" b="0" dirty="0">
                <a:solidFill>
                  <a:srgbClr val="333333"/>
                </a:solidFill>
                <a:effectLst/>
                <a:latin typeface="JetBrains Mono" panose="02000009000000000000" pitchFamily="49" charset="0"/>
              </a:rPr>
              <a:t>)</a:t>
            </a:r>
            <a:r>
              <a:rPr lang="en-US" altLang="zh-CN" b="0" dirty="0">
                <a:solidFill>
                  <a:srgbClr val="859900"/>
                </a:solidFill>
                <a:effectLst/>
                <a:latin typeface="JetBrains Mono" panose="02000009000000000000" pitchFamily="49" charset="0"/>
              </a:rPr>
              <a:t>+</a:t>
            </a:r>
            <a:r>
              <a:rPr lang="en-US" altLang="zh-CN" b="0" dirty="0" err="1">
                <a:solidFill>
                  <a:srgbClr val="859900"/>
                </a:solidFill>
                <a:effectLst/>
                <a:latin typeface="JetBrains Mono" panose="02000009000000000000" pitchFamily="49" charset="0"/>
              </a:rPr>
              <a:t>sizeof</a:t>
            </a:r>
            <a:r>
              <a:rPr lang="en-US" altLang="zh-CN" b="0" dirty="0">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me</a:t>
            </a:r>
            <a:r>
              <a:rPr lang="en-US" altLang="zh-CN" b="0" dirty="0" err="1">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b</a:t>
            </a:r>
            <a:r>
              <a:rPr lang="en-US" altLang="zh-CN" b="0" dirty="0">
                <a:solidFill>
                  <a:srgbClr val="333333"/>
                </a:solidFill>
                <a:effectLst/>
                <a:latin typeface="JetBrains Mono" panose="02000009000000000000" pitchFamily="49" charset="0"/>
              </a:rPr>
              <a:t>)</a:t>
            </a:r>
            <a:endParaRPr lang="zh-CN" altLang="en-US" dirty="0"/>
          </a:p>
        </p:txBody>
      </p:sp>
      <p:sp>
        <p:nvSpPr>
          <p:cNvPr id="6" name="文本框 5">
            <a:extLst>
              <a:ext uri="{FF2B5EF4-FFF2-40B4-BE49-F238E27FC236}">
                <a16:creationId xmlns:a16="http://schemas.microsoft.com/office/drawing/2014/main" id="{A08CB764-662F-4BA4-A206-9F2D9384C649}"/>
              </a:ext>
            </a:extLst>
          </p:cNvPr>
          <p:cNvSpPr txBox="1"/>
          <p:nvPr/>
        </p:nvSpPr>
        <p:spPr>
          <a:xfrm>
            <a:off x="2146300" y="3429000"/>
            <a:ext cx="3084512" cy="1477328"/>
          </a:xfrm>
          <a:prstGeom prst="rect">
            <a:avLst/>
          </a:prstGeom>
          <a:noFill/>
        </p:spPr>
        <p:txBody>
          <a:bodyPr wrap="square">
            <a:spAutoFit/>
          </a:bodyPr>
          <a:lstStyle/>
          <a:p>
            <a:r>
              <a:rPr lang="en-US" altLang="zh-CN" b="1" dirty="0">
                <a:solidFill>
                  <a:srgbClr val="073642"/>
                </a:solidFill>
                <a:effectLst/>
                <a:latin typeface="JetBrains Mono" panose="02000009000000000000" pitchFamily="49" charset="0"/>
              </a:rPr>
              <a:t>struct</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seeME</a:t>
            </a:r>
            <a:endParaRPr lang="en-US" altLang="zh-CN" b="0" dirty="0">
              <a:solidFill>
                <a:srgbClr val="333333"/>
              </a:solidFill>
              <a:effectLst/>
              <a:latin typeface="JetBrains Mono" panose="02000009000000000000" pitchFamily="49" charset="0"/>
            </a:endParaRPr>
          </a:p>
          <a:p>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a</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b</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p:txBody>
      </p:sp>
    </p:spTree>
    <p:extLst>
      <p:ext uri="{BB962C8B-B14F-4D97-AF65-F5344CB8AC3E}">
        <p14:creationId xmlns:p14="http://schemas.microsoft.com/office/powerpoint/2010/main" val="2894829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10" name="矩形 9">
            <a:extLst>
              <a:ext uri="{FF2B5EF4-FFF2-40B4-BE49-F238E27FC236}">
                <a16:creationId xmlns:a16="http://schemas.microsoft.com/office/drawing/2014/main" id="{A451D6CC-62FF-4F86-9834-EA430C8C29D1}"/>
              </a:ext>
            </a:extLst>
          </p:cNvPr>
          <p:cNvSpPr/>
          <p:nvPr/>
        </p:nvSpPr>
        <p:spPr>
          <a:xfrm>
            <a:off x="527352" y="1023857"/>
            <a:ext cx="4780579" cy="830997"/>
          </a:xfrm>
          <a:prstGeom prst="rect">
            <a:avLst/>
          </a:prstGeom>
        </p:spPr>
        <p:txBody>
          <a:bodyPr wrap="square">
            <a:spAutoFit/>
          </a:bodyPr>
          <a:lstStyle/>
          <a:p>
            <a:r>
              <a:rPr lang="zh-CN" altLang="en-US" sz="4800" dirty="0">
                <a:latin typeface="Agency FB" panose="020B0503020202020204" pitchFamily="34" charset="0"/>
                <a:cs typeface="+mn-ea"/>
                <a:sym typeface="+mn-lt"/>
              </a:rPr>
              <a:t>结构体指针</a:t>
            </a:r>
            <a:r>
              <a:rPr lang="en-US" altLang="zh-CN" sz="4800" dirty="0">
                <a:latin typeface="Agency FB" panose="020B0503020202020204" pitchFamily="34" charset="0"/>
                <a:cs typeface="+mn-ea"/>
                <a:sym typeface="+mn-lt"/>
              </a:rPr>
              <a:t>: </a:t>
            </a:r>
            <a:endParaRPr lang="zh-CN" altLang="en-US" sz="4800" dirty="0">
              <a:latin typeface="Agency FB" panose="020B0503020202020204" pitchFamily="34" charset="0"/>
              <a:cs typeface="+mn-ea"/>
              <a:sym typeface="+mn-lt"/>
            </a:endParaRPr>
          </a:p>
        </p:txBody>
      </p:sp>
      <p:sp>
        <p:nvSpPr>
          <p:cNvPr id="2" name="文本框 1">
            <a:extLst>
              <a:ext uri="{FF2B5EF4-FFF2-40B4-BE49-F238E27FC236}">
                <a16:creationId xmlns:a16="http://schemas.microsoft.com/office/drawing/2014/main" id="{CCDED38E-825E-4E52-9446-323A87592DCF}"/>
              </a:ext>
            </a:extLst>
          </p:cNvPr>
          <p:cNvSpPr txBox="1"/>
          <p:nvPr/>
        </p:nvSpPr>
        <p:spPr>
          <a:xfrm>
            <a:off x="1430020" y="2001520"/>
            <a:ext cx="9331960" cy="3886770"/>
          </a:xfrm>
          <a:prstGeom prst="rect">
            <a:avLst/>
          </a:prstGeom>
          <a:noFill/>
        </p:spPr>
        <p:txBody>
          <a:bodyPr wrap="square" rtlCol="0">
            <a:spAutoFit/>
          </a:bodyPr>
          <a:lstStyle/>
          <a:p>
            <a:pPr>
              <a:lnSpc>
                <a:spcPct val="200000"/>
              </a:lnSpc>
            </a:pPr>
            <a:r>
              <a:rPr lang="zh-CN" altLang="en-US" dirty="0"/>
              <a:t>         与基本数据类型相应的，也同样有结构体指针，我们要想在函数中中改变</a:t>
            </a:r>
            <a:r>
              <a:rPr lang="en-US" altLang="zh-CN" dirty="0"/>
              <a:t>main</a:t>
            </a:r>
            <a:r>
              <a:rPr lang="zh-CN" altLang="en-US" dirty="0"/>
              <a:t>函数中结构体变量的值，就需要借助结构体指针。</a:t>
            </a:r>
            <a:endParaRPr lang="en-US" altLang="zh-CN" dirty="0"/>
          </a:p>
          <a:p>
            <a:pPr>
              <a:lnSpc>
                <a:spcPct val="200000"/>
              </a:lnSpc>
            </a:pPr>
            <a:r>
              <a:rPr lang="en-US" altLang="zh-CN" dirty="0"/>
              <a:t>         </a:t>
            </a:r>
            <a:r>
              <a:rPr lang="zh-CN" altLang="en-US" dirty="0"/>
              <a:t>和基本类型指针相同的是：我们依然可以用“</a:t>
            </a:r>
            <a:r>
              <a:rPr lang="en-US" altLang="zh-CN" dirty="0"/>
              <a:t>&amp;</a:t>
            </a:r>
            <a:r>
              <a:rPr lang="zh-CN" altLang="en-US" dirty="0"/>
              <a:t>”运算符来获得结构体变量的地址，依然可以用*来获得整个结构体变量的地址。</a:t>
            </a:r>
            <a:endParaRPr lang="en-US" altLang="zh-CN" dirty="0"/>
          </a:p>
          <a:p>
            <a:pPr>
              <a:lnSpc>
                <a:spcPct val="200000"/>
              </a:lnSpc>
            </a:pPr>
            <a:r>
              <a:rPr lang="en-US" altLang="zh-CN" dirty="0"/>
              <a:t>         </a:t>
            </a:r>
            <a:r>
              <a:rPr lang="zh-CN" altLang="en-US" dirty="0"/>
              <a:t>和基本类型指针不同的是：我们往往想访问结构体的成员变量，但已经不可以用“</a:t>
            </a:r>
            <a:r>
              <a:rPr lang="zh-CN" altLang="en-US" dirty="0">
                <a:solidFill>
                  <a:srgbClr val="00B0F0"/>
                </a:solidFill>
              </a:rPr>
              <a:t>*</a:t>
            </a:r>
            <a:r>
              <a:rPr lang="zh-CN" altLang="en-US" dirty="0"/>
              <a:t>”或者“</a:t>
            </a:r>
            <a:r>
              <a:rPr lang="en-US" altLang="zh-CN" dirty="0">
                <a:solidFill>
                  <a:srgbClr val="00B0F0"/>
                </a:solidFill>
              </a:rPr>
              <a:t>.</a:t>
            </a:r>
            <a:r>
              <a:rPr lang="zh-CN" altLang="en-US" dirty="0"/>
              <a:t>”来获得成员变量了，我们需要用</a:t>
            </a:r>
            <a:r>
              <a:rPr lang="en-US" altLang="zh-CN" dirty="0">
                <a:solidFill>
                  <a:srgbClr val="00B0F0"/>
                </a:solidFill>
              </a:rPr>
              <a:t>-&gt;</a:t>
            </a:r>
            <a:r>
              <a:rPr lang="zh-CN" altLang="en-US" dirty="0"/>
              <a:t>这样的一个组合符号来访问结构体指针的成员变量。</a:t>
            </a:r>
            <a:endParaRPr lang="en-US" altLang="zh-CN" dirty="0"/>
          </a:p>
        </p:txBody>
      </p:sp>
    </p:spTree>
    <p:custDataLst>
      <p:tags r:id="rId1"/>
    </p:custDataLst>
    <p:extLst>
      <p:ext uri="{BB962C8B-B14F-4D97-AF65-F5344CB8AC3E}">
        <p14:creationId xmlns:p14="http://schemas.microsoft.com/office/powerpoint/2010/main" val="3055473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10" name="矩形 9">
            <a:extLst>
              <a:ext uri="{FF2B5EF4-FFF2-40B4-BE49-F238E27FC236}">
                <a16:creationId xmlns:a16="http://schemas.microsoft.com/office/drawing/2014/main" id="{A451D6CC-62FF-4F86-9834-EA430C8C29D1}"/>
              </a:ext>
            </a:extLst>
          </p:cNvPr>
          <p:cNvSpPr/>
          <p:nvPr/>
        </p:nvSpPr>
        <p:spPr>
          <a:xfrm>
            <a:off x="527352" y="1023857"/>
            <a:ext cx="4780579" cy="830997"/>
          </a:xfrm>
          <a:prstGeom prst="rect">
            <a:avLst/>
          </a:prstGeom>
        </p:spPr>
        <p:txBody>
          <a:bodyPr wrap="square">
            <a:spAutoFit/>
          </a:bodyPr>
          <a:lstStyle/>
          <a:p>
            <a:r>
              <a:rPr lang="en-US" altLang="zh-CN" sz="4800" dirty="0">
                <a:latin typeface="Agency FB" panose="020B0503020202020204" pitchFamily="34" charset="0"/>
                <a:cs typeface="+mn-ea"/>
                <a:sym typeface="+mn-lt"/>
              </a:rPr>
              <a:t>Linked Everything: </a:t>
            </a:r>
            <a:endParaRPr lang="zh-CN" altLang="en-US" sz="4800" dirty="0">
              <a:latin typeface="Agency FB" panose="020B0503020202020204" pitchFamily="34" charset="0"/>
              <a:cs typeface="+mn-ea"/>
              <a:sym typeface="+mn-lt"/>
            </a:endParaRPr>
          </a:p>
        </p:txBody>
      </p:sp>
      <p:sp>
        <p:nvSpPr>
          <p:cNvPr id="3" name="文本框 2">
            <a:extLst>
              <a:ext uri="{FF2B5EF4-FFF2-40B4-BE49-F238E27FC236}">
                <a16:creationId xmlns:a16="http://schemas.microsoft.com/office/drawing/2014/main" id="{4014726D-7242-4431-8EE6-563398C8823B}"/>
              </a:ext>
            </a:extLst>
          </p:cNvPr>
          <p:cNvSpPr txBox="1"/>
          <p:nvPr/>
        </p:nvSpPr>
        <p:spPr>
          <a:xfrm>
            <a:off x="869864" y="2037598"/>
            <a:ext cx="10190960" cy="369332"/>
          </a:xfrm>
          <a:prstGeom prst="rect">
            <a:avLst/>
          </a:prstGeom>
          <a:noFill/>
        </p:spPr>
        <p:txBody>
          <a:bodyPr wrap="square" rtlCol="0">
            <a:spAutoFit/>
          </a:bodyPr>
          <a:lstStyle/>
          <a:p>
            <a:r>
              <a:rPr lang="zh-CN" altLang="en-US" dirty="0"/>
              <a:t>结构体成员可以包含自身类型的指针</a:t>
            </a:r>
            <a:r>
              <a:rPr lang="en-US" altLang="zh-CN" dirty="0"/>
              <a:t>, </a:t>
            </a:r>
            <a:r>
              <a:rPr lang="zh-CN" altLang="en-US" dirty="0"/>
              <a:t>由此两种数据结构的典型出现</a:t>
            </a:r>
            <a:r>
              <a:rPr lang="en-US" altLang="zh-CN" dirty="0"/>
              <a:t>,</a:t>
            </a:r>
            <a:r>
              <a:rPr lang="zh-CN" altLang="en-US" dirty="0"/>
              <a:t>顺序结构与链式结构。</a:t>
            </a:r>
          </a:p>
        </p:txBody>
      </p:sp>
      <p:sp>
        <p:nvSpPr>
          <p:cNvPr id="13" name="文本框 12">
            <a:extLst>
              <a:ext uri="{FF2B5EF4-FFF2-40B4-BE49-F238E27FC236}">
                <a16:creationId xmlns:a16="http://schemas.microsoft.com/office/drawing/2014/main" id="{26F7D3B6-2DA9-46AC-B4E8-597C8472BE94}"/>
              </a:ext>
            </a:extLst>
          </p:cNvPr>
          <p:cNvSpPr txBox="1"/>
          <p:nvPr/>
        </p:nvSpPr>
        <p:spPr>
          <a:xfrm>
            <a:off x="869864" y="2912585"/>
            <a:ext cx="4780579" cy="1477328"/>
          </a:xfrm>
          <a:prstGeom prst="rect">
            <a:avLst/>
          </a:prstGeom>
          <a:noFill/>
        </p:spPr>
        <p:txBody>
          <a:bodyPr wrap="square">
            <a:spAutoFit/>
          </a:bodyPr>
          <a:lstStyle/>
          <a:p>
            <a:r>
              <a:rPr lang="en-US" altLang="zh-CN" b="0" dirty="0">
                <a:solidFill>
                  <a:srgbClr val="859900"/>
                </a:solidFill>
                <a:effectLst/>
                <a:latin typeface="JetBrains Mono" panose="02000009000000000000" pitchFamily="49" charset="0"/>
              </a:rPr>
              <a:t>typedef</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ElementType</a:t>
            </a:r>
            <a:r>
              <a:rPr lang="en-US" altLang="zh-CN" b="0" dirty="0">
                <a:solidFill>
                  <a:srgbClr val="333333"/>
                </a:solidFill>
                <a:effectLst/>
                <a:latin typeface="JetBrains Mono" panose="02000009000000000000" pitchFamily="49" charset="0"/>
              </a:rPr>
              <a:t>;</a:t>
            </a:r>
          </a:p>
          <a:p>
            <a:r>
              <a:rPr lang="en-US" altLang="zh-CN" b="0" dirty="0">
                <a:solidFill>
                  <a:srgbClr val="859900"/>
                </a:solidFill>
                <a:effectLst/>
                <a:latin typeface="JetBrains Mono" panose="02000009000000000000" pitchFamily="49" charset="0"/>
              </a:rPr>
              <a:t>typedef</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struct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Node</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ElementType</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var</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struct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Node</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268BD2"/>
                </a:solidFill>
                <a:effectLst/>
                <a:latin typeface="JetBrains Mono" panose="02000009000000000000" pitchFamily="49" charset="0"/>
              </a:rPr>
              <a:t>next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Node</a:t>
            </a:r>
            <a:r>
              <a:rPr lang="en-US" altLang="zh-CN" b="0" dirty="0">
                <a:solidFill>
                  <a:srgbClr val="333333"/>
                </a:solidFill>
                <a:effectLst/>
                <a:latin typeface="JetBrains Mono" panose="02000009000000000000" pitchFamily="49" charset="0"/>
              </a:rPr>
              <a:t>;</a:t>
            </a:r>
          </a:p>
        </p:txBody>
      </p:sp>
      <p:cxnSp>
        <p:nvCxnSpPr>
          <p:cNvPr id="42" name="直接箭头连接符 41">
            <a:extLst>
              <a:ext uri="{FF2B5EF4-FFF2-40B4-BE49-F238E27FC236}">
                <a16:creationId xmlns:a16="http://schemas.microsoft.com/office/drawing/2014/main" id="{C809459F-6559-4D47-8023-1C971F551300}"/>
              </a:ext>
            </a:extLst>
          </p:cNvPr>
          <p:cNvCxnSpPr>
            <a:cxnSpLocks/>
            <a:stCxn id="22" idx="3"/>
            <a:endCxn id="27" idx="1"/>
          </p:cNvCxnSpPr>
          <p:nvPr/>
        </p:nvCxnSpPr>
        <p:spPr>
          <a:xfrm flipV="1">
            <a:off x="2470150" y="4885761"/>
            <a:ext cx="635000" cy="98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直接箭头连接符 44">
            <a:extLst>
              <a:ext uri="{FF2B5EF4-FFF2-40B4-BE49-F238E27FC236}">
                <a16:creationId xmlns:a16="http://schemas.microsoft.com/office/drawing/2014/main" id="{178AC736-4139-4F0A-8CD6-74184E929438}"/>
              </a:ext>
            </a:extLst>
          </p:cNvPr>
          <p:cNvCxnSpPr>
            <a:cxnSpLocks/>
          </p:cNvCxnSpPr>
          <p:nvPr/>
        </p:nvCxnSpPr>
        <p:spPr>
          <a:xfrm flipV="1">
            <a:off x="4860072" y="4880857"/>
            <a:ext cx="635000" cy="98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直接箭头连接符 45">
            <a:extLst>
              <a:ext uri="{FF2B5EF4-FFF2-40B4-BE49-F238E27FC236}">
                <a16:creationId xmlns:a16="http://schemas.microsoft.com/office/drawing/2014/main" id="{E2AB1265-6CD7-489F-BAAA-6C9D58BB4FEC}"/>
              </a:ext>
            </a:extLst>
          </p:cNvPr>
          <p:cNvCxnSpPr>
            <a:cxnSpLocks/>
            <a:endCxn id="37" idx="1"/>
          </p:cNvCxnSpPr>
          <p:nvPr/>
        </p:nvCxnSpPr>
        <p:spPr>
          <a:xfrm flipV="1">
            <a:off x="7274107" y="4843922"/>
            <a:ext cx="682443" cy="98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 name="组合 1">
            <a:extLst>
              <a:ext uri="{FF2B5EF4-FFF2-40B4-BE49-F238E27FC236}">
                <a16:creationId xmlns:a16="http://schemas.microsoft.com/office/drawing/2014/main" id="{7519CDF1-1860-45E9-868D-2C9AD5F826FE}"/>
              </a:ext>
            </a:extLst>
          </p:cNvPr>
          <p:cNvGrpSpPr/>
          <p:nvPr/>
        </p:nvGrpSpPr>
        <p:grpSpPr>
          <a:xfrm>
            <a:off x="7956550" y="4596554"/>
            <a:ext cx="1765300" cy="1345263"/>
            <a:chOff x="7956550" y="4596554"/>
            <a:chExt cx="1765300" cy="1345263"/>
          </a:xfrm>
        </p:grpSpPr>
        <p:grpSp>
          <p:nvGrpSpPr>
            <p:cNvPr id="34" name="组合 33">
              <a:extLst>
                <a:ext uri="{FF2B5EF4-FFF2-40B4-BE49-F238E27FC236}">
                  <a16:creationId xmlns:a16="http://schemas.microsoft.com/office/drawing/2014/main" id="{EEE62DCA-C16F-44FB-9CD0-FA2F87A19C0A}"/>
                </a:ext>
              </a:extLst>
            </p:cNvPr>
            <p:cNvGrpSpPr/>
            <p:nvPr/>
          </p:nvGrpSpPr>
          <p:grpSpPr>
            <a:xfrm>
              <a:off x="7956550" y="4596554"/>
              <a:ext cx="1765300" cy="514350"/>
              <a:chOff x="704850" y="4648200"/>
              <a:chExt cx="1765300" cy="514350"/>
            </a:xfrm>
          </p:grpSpPr>
          <p:sp>
            <p:nvSpPr>
              <p:cNvPr id="35" name="矩形 34">
                <a:extLst>
                  <a:ext uri="{FF2B5EF4-FFF2-40B4-BE49-F238E27FC236}">
                    <a16:creationId xmlns:a16="http://schemas.microsoft.com/office/drawing/2014/main" id="{D0DBCE95-92AE-4D60-B12D-5F3A1DFB1119}"/>
                  </a:ext>
                </a:extLst>
              </p:cNvPr>
              <p:cNvSpPr/>
              <p:nvPr/>
            </p:nvSpPr>
            <p:spPr>
              <a:xfrm>
                <a:off x="704850" y="4648200"/>
                <a:ext cx="1765300" cy="514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6" name="直接连接符 35">
                <a:extLst>
                  <a:ext uri="{FF2B5EF4-FFF2-40B4-BE49-F238E27FC236}">
                    <a16:creationId xmlns:a16="http://schemas.microsoft.com/office/drawing/2014/main" id="{5DCC314B-C570-4AAB-B18C-80651D427C7D}"/>
                  </a:ext>
                </a:extLst>
              </p:cNvPr>
              <p:cNvCxnSpPr>
                <a:cxnSpLocks/>
                <a:stCxn id="35" idx="0"/>
                <a:endCxn id="35" idx="2"/>
              </p:cNvCxnSpPr>
              <p:nvPr/>
            </p:nvCxnSpPr>
            <p:spPr>
              <a:xfrm>
                <a:off x="1587500" y="4648200"/>
                <a:ext cx="0" cy="514350"/>
              </a:xfrm>
              <a:prstGeom prst="line">
                <a:avLst/>
              </a:prstGeom>
            </p:spPr>
            <p:style>
              <a:lnRef idx="2">
                <a:schemeClr val="dk1"/>
              </a:lnRef>
              <a:fillRef idx="0">
                <a:schemeClr val="dk1"/>
              </a:fillRef>
              <a:effectRef idx="1">
                <a:schemeClr val="dk1"/>
              </a:effectRef>
              <a:fontRef idx="minor">
                <a:schemeClr val="tx1"/>
              </a:fontRef>
            </p:style>
          </p:cxnSp>
          <p:sp>
            <p:nvSpPr>
              <p:cNvPr id="37" name="文本框 36">
                <a:extLst>
                  <a:ext uri="{FF2B5EF4-FFF2-40B4-BE49-F238E27FC236}">
                    <a16:creationId xmlns:a16="http://schemas.microsoft.com/office/drawing/2014/main" id="{49CAA51D-0972-4C16-AE4A-DC8212F743C2}"/>
                  </a:ext>
                </a:extLst>
              </p:cNvPr>
              <p:cNvSpPr txBox="1"/>
              <p:nvPr/>
            </p:nvSpPr>
            <p:spPr>
              <a:xfrm>
                <a:off x="704850" y="4710902"/>
                <a:ext cx="990600" cy="369332"/>
              </a:xfrm>
              <a:prstGeom prst="rect">
                <a:avLst/>
              </a:prstGeom>
              <a:noFill/>
            </p:spPr>
            <p:txBody>
              <a:bodyPr wrap="square" rtlCol="0">
                <a:spAutoFit/>
              </a:bodyPr>
              <a:lstStyle/>
              <a:p>
                <a:r>
                  <a:rPr lang="en-US" altLang="zh-CN" dirty="0"/>
                  <a:t>Values</a:t>
                </a:r>
                <a:endParaRPr lang="zh-CN" altLang="en-US" dirty="0"/>
              </a:p>
            </p:txBody>
          </p:sp>
          <p:sp>
            <p:nvSpPr>
              <p:cNvPr id="38" name="文本框 37">
                <a:extLst>
                  <a:ext uri="{FF2B5EF4-FFF2-40B4-BE49-F238E27FC236}">
                    <a16:creationId xmlns:a16="http://schemas.microsoft.com/office/drawing/2014/main" id="{466A6992-738E-4440-87BA-16721C12D8F8}"/>
                  </a:ext>
                </a:extLst>
              </p:cNvPr>
              <p:cNvSpPr txBox="1"/>
              <p:nvPr/>
            </p:nvSpPr>
            <p:spPr>
              <a:xfrm>
                <a:off x="1587507" y="4710902"/>
                <a:ext cx="882643" cy="369332"/>
              </a:xfrm>
              <a:prstGeom prst="rect">
                <a:avLst/>
              </a:prstGeom>
              <a:noFill/>
            </p:spPr>
            <p:txBody>
              <a:bodyPr wrap="square" rtlCol="0">
                <a:spAutoFit/>
              </a:bodyPr>
              <a:lstStyle/>
              <a:p>
                <a:r>
                  <a:rPr lang="en-US" altLang="zh-CN" dirty="0"/>
                  <a:t>Null</a:t>
                </a:r>
              </a:p>
            </p:txBody>
          </p:sp>
        </p:grpSp>
        <p:sp>
          <p:nvSpPr>
            <p:cNvPr id="47" name="矩形 46">
              <a:extLst>
                <a:ext uri="{FF2B5EF4-FFF2-40B4-BE49-F238E27FC236}">
                  <a16:creationId xmlns:a16="http://schemas.microsoft.com/office/drawing/2014/main" id="{84974AF1-A8DD-4BBF-AEB7-24B0FED02C0B}"/>
                </a:ext>
              </a:extLst>
            </p:cNvPr>
            <p:cNvSpPr/>
            <p:nvPr/>
          </p:nvSpPr>
          <p:spPr>
            <a:xfrm>
              <a:off x="8566529" y="5233931"/>
              <a:ext cx="545341"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A</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grpSp>
        <p:nvGrpSpPr>
          <p:cNvPr id="5" name="组合 4">
            <a:extLst>
              <a:ext uri="{FF2B5EF4-FFF2-40B4-BE49-F238E27FC236}">
                <a16:creationId xmlns:a16="http://schemas.microsoft.com/office/drawing/2014/main" id="{61F2443F-F2B0-4A37-B5C8-C1D511814103}"/>
              </a:ext>
            </a:extLst>
          </p:cNvPr>
          <p:cNvGrpSpPr/>
          <p:nvPr/>
        </p:nvGrpSpPr>
        <p:grpSpPr>
          <a:xfrm>
            <a:off x="5505449" y="4638393"/>
            <a:ext cx="1765300" cy="1300531"/>
            <a:chOff x="5505449" y="4638393"/>
            <a:chExt cx="1765300" cy="1300531"/>
          </a:xfrm>
        </p:grpSpPr>
        <p:grpSp>
          <p:nvGrpSpPr>
            <p:cNvPr id="29" name="组合 28">
              <a:extLst>
                <a:ext uri="{FF2B5EF4-FFF2-40B4-BE49-F238E27FC236}">
                  <a16:creationId xmlns:a16="http://schemas.microsoft.com/office/drawing/2014/main" id="{295A31B4-13CA-4F49-AA3E-BC8E6479E98C}"/>
                </a:ext>
              </a:extLst>
            </p:cNvPr>
            <p:cNvGrpSpPr/>
            <p:nvPr/>
          </p:nvGrpSpPr>
          <p:grpSpPr>
            <a:xfrm>
              <a:off x="5505449" y="4638393"/>
              <a:ext cx="1765300" cy="514350"/>
              <a:chOff x="704850" y="4648200"/>
              <a:chExt cx="1765300" cy="514350"/>
            </a:xfrm>
          </p:grpSpPr>
          <p:sp>
            <p:nvSpPr>
              <p:cNvPr id="30" name="矩形 29">
                <a:extLst>
                  <a:ext uri="{FF2B5EF4-FFF2-40B4-BE49-F238E27FC236}">
                    <a16:creationId xmlns:a16="http://schemas.microsoft.com/office/drawing/2014/main" id="{76DF47AF-B182-4194-BAA1-A4ADBA9AFA60}"/>
                  </a:ext>
                </a:extLst>
              </p:cNvPr>
              <p:cNvSpPr/>
              <p:nvPr/>
            </p:nvSpPr>
            <p:spPr>
              <a:xfrm>
                <a:off x="704850" y="4648200"/>
                <a:ext cx="1765300" cy="514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 name="直接连接符 30">
                <a:extLst>
                  <a:ext uri="{FF2B5EF4-FFF2-40B4-BE49-F238E27FC236}">
                    <a16:creationId xmlns:a16="http://schemas.microsoft.com/office/drawing/2014/main" id="{FA2E00CF-7049-4F5E-9314-EA02548523DB}"/>
                  </a:ext>
                </a:extLst>
              </p:cNvPr>
              <p:cNvCxnSpPr>
                <a:cxnSpLocks/>
                <a:stCxn id="30" idx="0"/>
                <a:endCxn id="30" idx="2"/>
              </p:cNvCxnSpPr>
              <p:nvPr/>
            </p:nvCxnSpPr>
            <p:spPr>
              <a:xfrm>
                <a:off x="1587500" y="4648200"/>
                <a:ext cx="0" cy="514350"/>
              </a:xfrm>
              <a:prstGeom prst="line">
                <a:avLst/>
              </a:prstGeom>
            </p:spPr>
            <p:style>
              <a:lnRef idx="2">
                <a:schemeClr val="dk1"/>
              </a:lnRef>
              <a:fillRef idx="0">
                <a:schemeClr val="dk1"/>
              </a:fillRef>
              <a:effectRef idx="1">
                <a:schemeClr val="dk1"/>
              </a:effectRef>
              <a:fontRef idx="minor">
                <a:schemeClr val="tx1"/>
              </a:fontRef>
            </p:style>
          </p:cxnSp>
          <p:sp>
            <p:nvSpPr>
              <p:cNvPr id="32" name="文本框 31">
                <a:extLst>
                  <a:ext uri="{FF2B5EF4-FFF2-40B4-BE49-F238E27FC236}">
                    <a16:creationId xmlns:a16="http://schemas.microsoft.com/office/drawing/2014/main" id="{A193A724-B0BB-4B1B-9469-2B122DCB721B}"/>
                  </a:ext>
                </a:extLst>
              </p:cNvPr>
              <p:cNvSpPr txBox="1"/>
              <p:nvPr/>
            </p:nvSpPr>
            <p:spPr>
              <a:xfrm>
                <a:off x="704850" y="4710902"/>
                <a:ext cx="990600" cy="369332"/>
              </a:xfrm>
              <a:prstGeom prst="rect">
                <a:avLst/>
              </a:prstGeom>
              <a:noFill/>
            </p:spPr>
            <p:txBody>
              <a:bodyPr wrap="square" rtlCol="0">
                <a:spAutoFit/>
              </a:bodyPr>
              <a:lstStyle/>
              <a:p>
                <a:r>
                  <a:rPr lang="en-US" altLang="zh-CN" dirty="0"/>
                  <a:t>Values</a:t>
                </a:r>
                <a:endParaRPr lang="zh-CN" altLang="en-US" dirty="0"/>
              </a:p>
            </p:txBody>
          </p:sp>
          <p:sp>
            <p:nvSpPr>
              <p:cNvPr id="33" name="文本框 32">
                <a:extLst>
                  <a:ext uri="{FF2B5EF4-FFF2-40B4-BE49-F238E27FC236}">
                    <a16:creationId xmlns:a16="http://schemas.microsoft.com/office/drawing/2014/main" id="{7FDF3535-D02C-43D8-8B38-DB856D8752F5}"/>
                  </a:ext>
                </a:extLst>
              </p:cNvPr>
              <p:cNvSpPr txBox="1"/>
              <p:nvPr/>
            </p:nvSpPr>
            <p:spPr>
              <a:xfrm>
                <a:off x="1587507" y="4710902"/>
                <a:ext cx="882643" cy="369332"/>
              </a:xfrm>
              <a:prstGeom prst="rect">
                <a:avLst/>
              </a:prstGeom>
              <a:noFill/>
            </p:spPr>
            <p:txBody>
              <a:bodyPr wrap="square" rtlCol="0">
                <a:spAutoFit/>
              </a:bodyPr>
              <a:lstStyle/>
              <a:p>
                <a:r>
                  <a:rPr lang="en-US" altLang="zh-CN" dirty="0"/>
                  <a:t>&amp;A</a:t>
                </a:r>
                <a:endParaRPr lang="zh-CN" altLang="en-US" dirty="0"/>
              </a:p>
            </p:txBody>
          </p:sp>
        </p:grpSp>
        <p:sp>
          <p:nvSpPr>
            <p:cNvPr id="54" name="矩形 53">
              <a:extLst>
                <a:ext uri="{FF2B5EF4-FFF2-40B4-BE49-F238E27FC236}">
                  <a16:creationId xmlns:a16="http://schemas.microsoft.com/office/drawing/2014/main" id="{92E9E7AE-CADE-4D45-B7B6-02CA03120709}"/>
                </a:ext>
              </a:extLst>
            </p:cNvPr>
            <p:cNvSpPr/>
            <p:nvPr/>
          </p:nvSpPr>
          <p:spPr>
            <a:xfrm>
              <a:off x="6134664" y="5231038"/>
              <a:ext cx="506869"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B</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grpSp>
        <p:nvGrpSpPr>
          <p:cNvPr id="6" name="组合 5">
            <a:extLst>
              <a:ext uri="{FF2B5EF4-FFF2-40B4-BE49-F238E27FC236}">
                <a16:creationId xmlns:a16="http://schemas.microsoft.com/office/drawing/2014/main" id="{6F52200C-AEEB-4791-8609-30DDC1A84716}"/>
              </a:ext>
            </a:extLst>
          </p:cNvPr>
          <p:cNvGrpSpPr/>
          <p:nvPr/>
        </p:nvGrpSpPr>
        <p:grpSpPr>
          <a:xfrm>
            <a:off x="3105150" y="4638393"/>
            <a:ext cx="1765300" cy="1300531"/>
            <a:chOff x="3105150" y="4638393"/>
            <a:chExt cx="1765300" cy="1300531"/>
          </a:xfrm>
        </p:grpSpPr>
        <p:grpSp>
          <p:nvGrpSpPr>
            <p:cNvPr id="24" name="组合 23">
              <a:extLst>
                <a:ext uri="{FF2B5EF4-FFF2-40B4-BE49-F238E27FC236}">
                  <a16:creationId xmlns:a16="http://schemas.microsoft.com/office/drawing/2014/main" id="{9D645B48-D76C-426E-BE4B-366B045A4286}"/>
                </a:ext>
              </a:extLst>
            </p:cNvPr>
            <p:cNvGrpSpPr/>
            <p:nvPr/>
          </p:nvGrpSpPr>
          <p:grpSpPr>
            <a:xfrm>
              <a:off x="3105150" y="4638393"/>
              <a:ext cx="1765300" cy="524157"/>
              <a:chOff x="704850" y="4648200"/>
              <a:chExt cx="1765300" cy="524157"/>
            </a:xfrm>
          </p:grpSpPr>
          <p:sp>
            <p:nvSpPr>
              <p:cNvPr id="25" name="矩形 24">
                <a:extLst>
                  <a:ext uri="{FF2B5EF4-FFF2-40B4-BE49-F238E27FC236}">
                    <a16:creationId xmlns:a16="http://schemas.microsoft.com/office/drawing/2014/main" id="{DA99F2C3-EC00-4631-AF36-9EDFFF45546A}"/>
                  </a:ext>
                </a:extLst>
              </p:cNvPr>
              <p:cNvSpPr/>
              <p:nvPr/>
            </p:nvSpPr>
            <p:spPr>
              <a:xfrm>
                <a:off x="704850" y="4658007"/>
                <a:ext cx="1765300" cy="514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直接连接符 25">
                <a:extLst>
                  <a:ext uri="{FF2B5EF4-FFF2-40B4-BE49-F238E27FC236}">
                    <a16:creationId xmlns:a16="http://schemas.microsoft.com/office/drawing/2014/main" id="{EAAE2C6D-7553-4BAB-8C46-8085680FACEF}"/>
                  </a:ext>
                </a:extLst>
              </p:cNvPr>
              <p:cNvCxnSpPr>
                <a:cxnSpLocks/>
                <a:stCxn id="25" idx="0"/>
                <a:endCxn id="25" idx="2"/>
              </p:cNvCxnSpPr>
              <p:nvPr/>
            </p:nvCxnSpPr>
            <p:spPr>
              <a:xfrm>
                <a:off x="1587500" y="4648200"/>
                <a:ext cx="0" cy="514350"/>
              </a:xfrm>
              <a:prstGeom prst="line">
                <a:avLst/>
              </a:prstGeom>
            </p:spPr>
            <p:style>
              <a:lnRef idx="2">
                <a:schemeClr val="dk1"/>
              </a:lnRef>
              <a:fillRef idx="0">
                <a:schemeClr val="dk1"/>
              </a:fillRef>
              <a:effectRef idx="1">
                <a:schemeClr val="dk1"/>
              </a:effectRef>
              <a:fontRef idx="minor">
                <a:schemeClr val="tx1"/>
              </a:fontRef>
            </p:style>
          </p:cxnSp>
          <p:sp>
            <p:nvSpPr>
              <p:cNvPr id="27" name="文本框 26">
                <a:extLst>
                  <a:ext uri="{FF2B5EF4-FFF2-40B4-BE49-F238E27FC236}">
                    <a16:creationId xmlns:a16="http://schemas.microsoft.com/office/drawing/2014/main" id="{4D76E437-BEF7-4BB5-95F1-F46F046E47D4}"/>
                  </a:ext>
                </a:extLst>
              </p:cNvPr>
              <p:cNvSpPr txBox="1"/>
              <p:nvPr/>
            </p:nvSpPr>
            <p:spPr>
              <a:xfrm>
                <a:off x="704850" y="4710902"/>
                <a:ext cx="990600" cy="369332"/>
              </a:xfrm>
              <a:prstGeom prst="rect">
                <a:avLst/>
              </a:prstGeom>
              <a:noFill/>
            </p:spPr>
            <p:txBody>
              <a:bodyPr wrap="square" rtlCol="0">
                <a:spAutoFit/>
              </a:bodyPr>
              <a:lstStyle/>
              <a:p>
                <a:r>
                  <a:rPr lang="en-US" altLang="zh-CN" dirty="0"/>
                  <a:t>Values</a:t>
                </a:r>
                <a:endParaRPr lang="zh-CN" altLang="en-US" dirty="0"/>
              </a:p>
            </p:txBody>
          </p:sp>
          <p:sp>
            <p:nvSpPr>
              <p:cNvPr id="28" name="文本框 27">
                <a:extLst>
                  <a:ext uri="{FF2B5EF4-FFF2-40B4-BE49-F238E27FC236}">
                    <a16:creationId xmlns:a16="http://schemas.microsoft.com/office/drawing/2014/main" id="{0753F5C1-8ADF-4282-BA75-C692BA70FBC5}"/>
                  </a:ext>
                </a:extLst>
              </p:cNvPr>
              <p:cNvSpPr txBox="1"/>
              <p:nvPr/>
            </p:nvSpPr>
            <p:spPr>
              <a:xfrm>
                <a:off x="1587507" y="4710902"/>
                <a:ext cx="882643" cy="369332"/>
              </a:xfrm>
              <a:prstGeom prst="rect">
                <a:avLst/>
              </a:prstGeom>
              <a:noFill/>
            </p:spPr>
            <p:txBody>
              <a:bodyPr wrap="square" rtlCol="0">
                <a:spAutoFit/>
              </a:bodyPr>
              <a:lstStyle/>
              <a:p>
                <a:r>
                  <a:rPr lang="en-US" altLang="zh-CN" dirty="0"/>
                  <a:t>&amp;B</a:t>
                </a:r>
                <a:endParaRPr lang="zh-CN" altLang="en-US" dirty="0"/>
              </a:p>
            </p:txBody>
          </p:sp>
        </p:grpSp>
        <p:sp>
          <p:nvSpPr>
            <p:cNvPr id="55" name="矩形 54">
              <a:extLst>
                <a:ext uri="{FF2B5EF4-FFF2-40B4-BE49-F238E27FC236}">
                  <a16:creationId xmlns:a16="http://schemas.microsoft.com/office/drawing/2014/main" id="{9FB1E602-4107-4DB5-8510-627C7CDD1D34}"/>
                </a:ext>
              </a:extLst>
            </p:cNvPr>
            <p:cNvSpPr/>
            <p:nvPr/>
          </p:nvSpPr>
          <p:spPr>
            <a:xfrm>
              <a:off x="3664327" y="5231038"/>
              <a:ext cx="545341"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C</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grpSp>
        <p:nvGrpSpPr>
          <p:cNvPr id="12" name="组合 11">
            <a:extLst>
              <a:ext uri="{FF2B5EF4-FFF2-40B4-BE49-F238E27FC236}">
                <a16:creationId xmlns:a16="http://schemas.microsoft.com/office/drawing/2014/main" id="{37E3764F-76FE-4A9A-9221-C638DBD0F4C5}"/>
              </a:ext>
            </a:extLst>
          </p:cNvPr>
          <p:cNvGrpSpPr/>
          <p:nvPr/>
        </p:nvGrpSpPr>
        <p:grpSpPr>
          <a:xfrm>
            <a:off x="704850" y="4648200"/>
            <a:ext cx="1765300" cy="1284564"/>
            <a:chOff x="704850" y="4648200"/>
            <a:chExt cx="1765300" cy="1284564"/>
          </a:xfrm>
        </p:grpSpPr>
        <p:grpSp>
          <p:nvGrpSpPr>
            <p:cNvPr id="23" name="组合 22">
              <a:extLst>
                <a:ext uri="{FF2B5EF4-FFF2-40B4-BE49-F238E27FC236}">
                  <a16:creationId xmlns:a16="http://schemas.microsoft.com/office/drawing/2014/main" id="{DBE869CC-E8A4-4D65-A5DF-B3566F9F3352}"/>
                </a:ext>
              </a:extLst>
            </p:cNvPr>
            <p:cNvGrpSpPr/>
            <p:nvPr/>
          </p:nvGrpSpPr>
          <p:grpSpPr>
            <a:xfrm>
              <a:off x="704850" y="4648200"/>
              <a:ext cx="1765300" cy="514350"/>
              <a:chOff x="704850" y="4648200"/>
              <a:chExt cx="1765300" cy="514350"/>
            </a:xfrm>
          </p:grpSpPr>
          <p:sp>
            <p:nvSpPr>
              <p:cNvPr id="4" name="矩形 3">
                <a:extLst>
                  <a:ext uri="{FF2B5EF4-FFF2-40B4-BE49-F238E27FC236}">
                    <a16:creationId xmlns:a16="http://schemas.microsoft.com/office/drawing/2014/main" id="{78FC5359-51FB-43B1-9678-F1E7E0DB6FD4}"/>
                  </a:ext>
                </a:extLst>
              </p:cNvPr>
              <p:cNvSpPr/>
              <p:nvPr/>
            </p:nvSpPr>
            <p:spPr>
              <a:xfrm>
                <a:off x="704850" y="4648200"/>
                <a:ext cx="1765300" cy="514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E4A5C91-C616-4DCC-B98B-C52208836411}"/>
                  </a:ext>
                </a:extLst>
              </p:cNvPr>
              <p:cNvCxnSpPr>
                <a:cxnSpLocks/>
                <a:stCxn id="4" idx="0"/>
                <a:endCxn id="4" idx="2"/>
              </p:cNvCxnSpPr>
              <p:nvPr/>
            </p:nvCxnSpPr>
            <p:spPr>
              <a:xfrm>
                <a:off x="1587500" y="4648200"/>
                <a:ext cx="0" cy="514350"/>
              </a:xfrm>
              <a:prstGeom prst="line">
                <a:avLst/>
              </a:prstGeom>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ED860FEA-6798-4DFF-8269-0D6A15C91AC8}"/>
                  </a:ext>
                </a:extLst>
              </p:cNvPr>
              <p:cNvSpPr txBox="1"/>
              <p:nvPr/>
            </p:nvSpPr>
            <p:spPr>
              <a:xfrm>
                <a:off x="704850" y="4710902"/>
                <a:ext cx="990600" cy="369332"/>
              </a:xfrm>
              <a:prstGeom prst="rect">
                <a:avLst/>
              </a:prstGeom>
              <a:noFill/>
            </p:spPr>
            <p:txBody>
              <a:bodyPr wrap="square" rtlCol="0">
                <a:spAutoFit/>
              </a:bodyPr>
              <a:lstStyle/>
              <a:p>
                <a:r>
                  <a:rPr lang="en-US" altLang="zh-CN" dirty="0"/>
                  <a:t>Values</a:t>
                </a:r>
                <a:endParaRPr lang="zh-CN" altLang="en-US" dirty="0"/>
              </a:p>
            </p:txBody>
          </p:sp>
          <p:sp>
            <p:nvSpPr>
              <p:cNvPr id="22" name="文本框 21">
                <a:extLst>
                  <a:ext uri="{FF2B5EF4-FFF2-40B4-BE49-F238E27FC236}">
                    <a16:creationId xmlns:a16="http://schemas.microsoft.com/office/drawing/2014/main" id="{17642855-4632-4440-833C-12565C43B1BE}"/>
                  </a:ext>
                </a:extLst>
              </p:cNvPr>
              <p:cNvSpPr txBox="1"/>
              <p:nvPr/>
            </p:nvSpPr>
            <p:spPr>
              <a:xfrm>
                <a:off x="1587507" y="4710902"/>
                <a:ext cx="882643" cy="369332"/>
              </a:xfrm>
              <a:prstGeom prst="rect">
                <a:avLst/>
              </a:prstGeom>
              <a:noFill/>
            </p:spPr>
            <p:txBody>
              <a:bodyPr wrap="square" rtlCol="0">
                <a:spAutoFit/>
              </a:bodyPr>
              <a:lstStyle/>
              <a:p>
                <a:r>
                  <a:rPr lang="en-US" altLang="zh-CN" dirty="0"/>
                  <a:t>&amp;C</a:t>
                </a:r>
                <a:endParaRPr lang="zh-CN" altLang="en-US" dirty="0"/>
              </a:p>
            </p:txBody>
          </p:sp>
        </p:grpSp>
        <p:sp>
          <p:nvSpPr>
            <p:cNvPr id="56" name="矩形 55">
              <a:extLst>
                <a:ext uri="{FF2B5EF4-FFF2-40B4-BE49-F238E27FC236}">
                  <a16:creationId xmlns:a16="http://schemas.microsoft.com/office/drawing/2014/main" id="{A7F4AAB5-AEBF-4C45-B2D5-2342A6C87B98}"/>
                </a:ext>
              </a:extLst>
            </p:cNvPr>
            <p:cNvSpPr/>
            <p:nvPr/>
          </p:nvSpPr>
          <p:spPr>
            <a:xfrm>
              <a:off x="1299600" y="5224878"/>
              <a:ext cx="575799"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D</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spTree>
    <p:custDataLst>
      <p:tags r:id="rId1"/>
    </p:custDataLst>
    <p:extLst>
      <p:ext uri="{BB962C8B-B14F-4D97-AF65-F5344CB8AC3E}">
        <p14:creationId xmlns:p14="http://schemas.microsoft.com/office/powerpoint/2010/main" val="885075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65E73-F828-45F2-AA99-E318A1A629AC}"/>
              </a:ext>
            </a:extLst>
          </p:cNvPr>
          <p:cNvSpPr>
            <a:spLocks noGrp="1"/>
          </p:cNvSpPr>
          <p:nvPr>
            <p:ph type="ctrTitle"/>
          </p:nvPr>
        </p:nvSpPr>
        <p:spPr>
          <a:xfrm>
            <a:off x="0" y="714970"/>
            <a:ext cx="3150687" cy="699135"/>
          </a:xfrm>
        </p:spPr>
        <p:txBody>
          <a:bodyPr/>
          <a:lstStyle/>
          <a:p>
            <a:r>
              <a:rPr lang="en-US" altLang="zh-CN" sz="4400" dirty="0">
                <a:latin typeface="Agency FB" panose="020B0503020202020204" pitchFamily="34" charset="0"/>
              </a:rPr>
              <a:t>malloc</a:t>
            </a:r>
            <a:endParaRPr lang="zh-CN" altLang="en-US" sz="4400" dirty="0">
              <a:latin typeface="Agency FB" panose="020B0503020202020204" pitchFamily="34" charset="0"/>
            </a:endParaRPr>
          </a:p>
        </p:txBody>
      </p:sp>
      <p:sp>
        <p:nvSpPr>
          <p:cNvPr id="9" name="文本框 8">
            <a:extLst>
              <a:ext uri="{FF2B5EF4-FFF2-40B4-BE49-F238E27FC236}">
                <a16:creationId xmlns:a16="http://schemas.microsoft.com/office/drawing/2014/main" id="{F7B23C9C-258A-4287-9C07-706ED255E809}"/>
              </a:ext>
            </a:extLst>
          </p:cNvPr>
          <p:cNvSpPr txBox="1"/>
          <p:nvPr/>
        </p:nvSpPr>
        <p:spPr>
          <a:xfrm>
            <a:off x="1862138" y="1929884"/>
            <a:ext cx="6869112" cy="461665"/>
          </a:xfrm>
          <a:prstGeom prst="rect">
            <a:avLst/>
          </a:prstGeom>
          <a:noFill/>
        </p:spPr>
        <p:txBody>
          <a:bodyPr wrap="square">
            <a:spAutoFit/>
          </a:bodyPr>
          <a:lstStyle/>
          <a:p>
            <a:r>
              <a:rPr lang="en-US" altLang="zh-CN" sz="2400" b="1" i="0" dirty="0">
                <a:solidFill>
                  <a:srgbClr val="FF0000"/>
                </a:solidFill>
                <a:effectLst/>
                <a:latin typeface="JetBrains Mono" panose="02000009000000000000" pitchFamily="49" charset="0"/>
              </a:rPr>
              <a:t>void</a:t>
            </a:r>
            <a:r>
              <a:rPr lang="en-US" altLang="zh-CN" sz="2400" b="0" i="0" dirty="0">
                <a:solidFill>
                  <a:srgbClr val="FF0000"/>
                </a:solidFill>
                <a:effectLst/>
                <a:latin typeface="JetBrains Mono" panose="02000009000000000000" pitchFamily="49" charset="0"/>
              </a:rPr>
              <a:t> </a:t>
            </a:r>
            <a:r>
              <a:rPr lang="en-US" altLang="zh-CN" sz="2400" b="1" i="0" dirty="0">
                <a:solidFill>
                  <a:srgbClr val="FF0000"/>
                </a:solidFill>
                <a:effectLst/>
                <a:latin typeface="JetBrains Mono" panose="02000009000000000000" pitchFamily="49" charset="0"/>
              </a:rPr>
              <a:t>*</a:t>
            </a:r>
            <a:r>
              <a:rPr lang="en-US" altLang="zh-CN" sz="2400" b="1" i="0" dirty="0">
                <a:solidFill>
                  <a:srgbClr val="073642"/>
                </a:solidFill>
                <a:effectLst/>
                <a:latin typeface="JetBrains Mono" panose="02000009000000000000" pitchFamily="49" charset="0"/>
              </a:rPr>
              <a:t> __</a:t>
            </a:r>
            <a:r>
              <a:rPr lang="en-US" altLang="zh-CN" sz="2400" b="1" i="0" dirty="0" err="1">
                <a:solidFill>
                  <a:srgbClr val="073642"/>
                </a:solidFill>
                <a:effectLst/>
                <a:latin typeface="JetBrains Mono" panose="02000009000000000000" pitchFamily="49" charset="0"/>
              </a:rPr>
              <a:t>cdecl</a:t>
            </a:r>
            <a:r>
              <a:rPr lang="en-US" altLang="zh-CN" sz="2400" b="0" i="0" dirty="0">
                <a:solidFill>
                  <a:srgbClr val="333333"/>
                </a:solidFill>
                <a:effectLst/>
                <a:latin typeface="JetBrains Mono" panose="02000009000000000000" pitchFamily="49" charset="0"/>
              </a:rPr>
              <a:t> </a:t>
            </a:r>
            <a:r>
              <a:rPr lang="en-US" altLang="zh-CN" sz="2400" b="0" i="0" dirty="0">
                <a:solidFill>
                  <a:srgbClr val="268BD2"/>
                </a:solidFill>
                <a:effectLst/>
                <a:latin typeface="JetBrains Mono" panose="02000009000000000000" pitchFamily="49" charset="0"/>
              </a:rPr>
              <a:t>malloc</a:t>
            </a:r>
            <a:r>
              <a:rPr lang="en-US" altLang="zh-CN" sz="2400" b="0" i="0" dirty="0">
                <a:solidFill>
                  <a:srgbClr val="333333"/>
                </a:solidFill>
                <a:effectLst/>
                <a:latin typeface="JetBrains Mono" panose="02000009000000000000" pitchFamily="49" charset="0"/>
              </a:rPr>
              <a:t>(</a:t>
            </a:r>
            <a:r>
              <a:rPr lang="en-US" altLang="zh-CN" sz="2400" b="1" i="0" dirty="0" err="1">
                <a:solidFill>
                  <a:srgbClr val="073642"/>
                </a:solidFill>
                <a:effectLst/>
                <a:latin typeface="JetBrains Mono" panose="02000009000000000000" pitchFamily="49" charset="0"/>
              </a:rPr>
              <a:t>size_t</a:t>
            </a:r>
            <a:r>
              <a:rPr lang="en-US" altLang="zh-CN" sz="2400" b="0" i="0" dirty="0">
                <a:solidFill>
                  <a:srgbClr val="333333"/>
                </a:solidFill>
                <a:effectLst/>
                <a:latin typeface="JetBrains Mono" panose="02000009000000000000" pitchFamily="49" charset="0"/>
              </a:rPr>
              <a:t> _Size)</a:t>
            </a:r>
            <a:r>
              <a:rPr lang="zh-CN" altLang="en-US" sz="2400" b="0" i="0" dirty="0">
                <a:solidFill>
                  <a:srgbClr val="333333"/>
                </a:solidFill>
                <a:effectLst/>
                <a:latin typeface="JetBrains Mono" panose="02000009000000000000" pitchFamily="49" charset="0"/>
              </a:rPr>
              <a:t>；</a:t>
            </a:r>
            <a:endParaRPr lang="zh-CN" altLang="en-US" sz="2400" dirty="0"/>
          </a:p>
        </p:txBody>
      </p:sp>
      <p:sp>
        <p:nvSpPr>
          <p:cNvPr id="10" name="文本框 9">
            <a:extLst>
              <a:ext uri="{FF2B5EF4-FFF2-40B4-BE49-F238E27FC236}">
                <a16:creationId xmlns:a16="http://schemas.microsoft.com/office/drawing/2014/main" id="{63AB8CFF-198D-4F5F-BF9B-B380AC9701D0}"/>
              </a:ext>
            </a:extLst>
          </p:cNvPr>
          <p:cNvSpPr txBox="1"/>
          <p:nvPr/>
        </p:nvSpPr>
        <p:spPr>
          <a:xfrm>
            <a:off x="1862138" y="2570778"/>
            <a:ext cx="8526462" cy="1569660"/>
          </a:xfrm>
          <a:prstGeom prst="rect">
            <a:avLst/>
          </a:prstGeom>
          <a:noFill/>
        </p:spPr>
        <p:txBody>
          <a:bodyPr wrap="square" rtlCol="0">
            <a:spAutoFit/>
          </a:bodyPr>
          <a:lstStyle/>
          <a:p>
            <a:r>
              <a:rPr lang="en-US" altLang="zh-CN" sz="2400" dirty="0"/>
              <a:t>  malloc</a:t>
            </a:r>
            <a:r>
              <a:rPr lang="zh-CN" altLang="en-US" sz="2400" dirty="0"/>
              <a:t>在堆上申请一块内存空间，并返回空间第一个内存单元的指针。</a:t>
            </a:r>
            <a:endParaRPr lang="en-US" altLang="zh-CN" sz="2400" dirty="0"/>
          </a:p>
          <a:p>
            <a:r>
              <a:rPr lang="zh-CN" altLang="en-US" sz="2400" dirty="0"/>
              <a:t>  要注意的是：</a:t>
            </a:r>
            <a:r>
              <a:rPr lang="en-US" altLang="zh-CN" sz="2400" dirty="0"/>
              <a:t>malloc</a:t>
            </a:r>
            <a:r>
              <a:rPr lang="zh-CN" altLang="en-US" sz="2400" dirty="0"/>
              <a:t>只是声明对应大小的内存空间，并不包含元素的任何信息。</a:t>
            </a:r>
            <a:endParaRPr lang="en-US" altLang="zh-CN" sz="2400" dirty="0"/>
          </a:p>
        </p:txBody>
      </p:sp>
    </p:spTree>
    <p:extLst>
      <p:ext uri="{BB962C8B-B14F-4D97-AF65-F5344CB8AC3E}">
        <p14:creationId xmlns:p14="http://schemas.microsoft.com/office/powerpoint/2010/main" val="4104180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D5F3B-0F15-41A1-91A2-4D8FCB0028C5}"/>
              </a:ext>
            </a:extLst>
          </p:cNvPr>
          <p:cNvSpPr>
            <a:spLocks noGrp="1"/>
          </p:cNvSpPr>
          <p:nvPr>
            <p:ph type="ctrTitle"/>
          </p:nvPr>
        </p:nvSpPr>
        <p:spPr>
          <a:xfrm>
            <a:off x="0" y="714970"/>
            <a:ext cx="3150687" cy="699135"/>
          </a:xfrm>
        </p:spPr>
        <p:txBody>
          <a:bodyPr/>
          <a:lstStyle/>
          <a:p>
            <a:r>
              <a:rPr lang="zh-CN" altLang="en-US" dirty="0"/>
              <a:t>链栈展开！</a:t>
            </a:r>
          </a:p>
        </p:txBody>
      </p:sp>
      <p:sp>
        <p:nvSpPr>
          <p:cNvPr id="6" name="文本框 5">
            <a:extLst>
              <a:ext uri="{FF2B5EF4-FFF2-40B4-BE49-F238E27FC236}">
                <a16:creationId xmlns:a16="http://schemas.microsoft.com/office/drawing/2014/main" id="{986A0FF8-C86C-417B-8BDF-74A253277FBB}"/>
              </a:ext>
            </a:extLst>
          </p:cNvPr>
          <p:cNvSpPr txBox="1"/>
          <p:nvPr/>
        </p:nvSpPr>
        <p:spPr>
          <a:xfrm>
            <a:off x="1981200" y="1917700"/>
            <a:ext cx="7493000" cy="1289905"/>
          </a:xfrm>
          <a:prstGeom prst="rect">
            <a:avLst/>
          </a:prstGeom>
          <a:noFill/>
        </p:spPr>
        <p:txBody>
          <a:bodyPr wrap="square" rtlCol="0">
            <a:spAutoFit/>
          </a:bodyPr>
          <a:lstStyle/>
          <a:p>
            <a:pPr>
              <a:lnSpc>
                <a:spcPct val="150000"/>
              </a:lnSpc>
            </a:pPr>
            <a:r>
              <a:rPr lang="zh-CN" altLang="en-US" dirty="0"/>
              <a:t>  栈是一种先进后出的数据结构，一般有两种实现方式，一种是利用数组实现的顺序栈，而另一种是利用指针的链式栈。</a:t>
            </a:r>
            <a:endParaRPr lang="en-US" altLang="zh-CN" dirty="0"/>
          </a:p>
          <a:p>
            <a:pPr>
              <a:lnSpc>
                <a:spcPct val="150000"/>
              </a:lnSpc>
            </a:pPr>
            <a:r>
              <a:rPr lang="en-US" altLang="zh-CN" dirty="0"/>
              <a:t>  </a:t>
            </a:r>
            <a:r>
              <a:rPr lang="zh-CN" altLang="en-US" dirty="0"/>
              <a:t>栈存在于我们每次运行程序，是非常重要的数据结构之一。</a:t>
            </a:r>
            <a:endParaRPr lang="en-US" altLang="zh-CN" dirty="0"/>
          </a:p>
        </p:txBody>
      </p:sp>
    </p:spTree>
    <p:extLst>
      <p:ext uri="{BB962C8B-B14F-4D97-AF65-F5344CB8AC3E}">
        <p14:creationId xmlns:p14="http://schemas.microsoft.com/office/powerpoint/2010/main" val="2434244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A92DE-297B-4034-8BF3-C5BE8CD399C7}"/>
              </a:ext>
            </a:extLst>
          </p:cNvPr>
          <p:cNvSpPr>
            <a:spLocks noGrp="1"/>
          </p:cNvSpPr>
          <p:nvPr>
            <p:ph type="ctrTitle"/>
          </p:nvPr>
        </p:nvSpPr>
        <p:spPr/>
        <p:txBody>
          <a:bodyPr/>
          <a:lstStyle/>
          <a:p>
            <a:r>
              <a:rPr lang="zh-CN" altLang="en-US" dirty="0"/>
              <a:t>联合</a:t>
            </a:r>
          </a:p>
        </p:txBody>
      </p:sp>
      <p:sp>
        <p:nvSpPr>
          <p:cNvPr id="5" name="文本框 4">
            <a:extLst>
              <a:ext uri="{FF2B5EF4-FFF2-40B4-BE49-F238E27FC236}">
                <a16:creationId xmlns:a16="http://schemas.microsoft.com/office/drawing/2014/main" id="{B751CB32-40C2-461E-8F71-9B5B554072E4}"/>
              </a:ext>
            </a:extLst>
          </p:cNvPr>
          <p:cNvSpPr txBox="1"/>
          <p:nvPr/>
        </p:nvSpPr>
        <p:spPr>
          <a:xfrm>
            <a:off x="1411288" y="2512536"/>
            <a:ext cx="3846512" cy="1477328"/>
          </a:xfrm>
          <a:prstGeom prst="rect">
            <a:avLst/>
          </a:prstGeom>
          <a:noFill/>
        </p:spPr>
        <p:txBody>
          <a:bodyPr wrap="square">
            <a:spAutoFit/>
          </a:bodyPr>
          <a:lstStyle/>
          <a:p>
            <a:r>
              <a:rPr lang="en-US" altLang="zh-CN" b="0" dirty="0">
                <a:solidFill>
                  <a:srgbClr val="859900"/>
                </a:solidFill>
                <a:effectLst/>
                <a:latin typeface="JetBrains Mono" panose="02000009000000000000" pitchFamily="49" charset="0"/>
              </a:rPr>
              <a:t>typedef</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union</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colors</a:t>
            </a:r>
            <a:endParaRPr lang="en-US" altLang="zh-CN" b="0" dirty="0">
              <a:solidFill>
                <a:srgbClr val="333333"/>
              </a:solidFill>
              <a:effectLst/>
              <a:latin typeface="JetBrains Mono" panose="02000009000000000000" pitchFamily="49" charset="0"/>
            </a:endParaRPr>
          </a:p>
          <a:p>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a</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b</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r>
              <a:rPr lang="en-US" altLang="zh-CN" b="0" dirty="0">
                <a:solidFill>
                  <a:srgbClr val="268BD2"/>
                </a:solidFill>
                <a:effectLst/>
                <a:latin typeface="JetBrains Mono" panose="02000009000000000000" pitchFamily="49" charset="0"/>
              </a:rPr>
              <a:t>colors</a:t>
            </a:r>
            <a:r>
              <a:rPr lang="en-US" altLang="zh-CN" b="0" dirty="0">
                <a:solidFill>
                  <a:srgbClr val="333333"/>
                </a:solidFill>
                <a:effectLst/>
                <a:latin typeface="JetBrains Mono" panose="02000009000000000000" pitchFamily="49" charset="0"/>
              </a:rPr>
              <a:t>;</a:t>
            </a:r>
          </a:p>
        </p:txBody>
      </p:sp>
      <p:sp>
        <p:nvSpPr>
          <p:cNvPr id="6" name="文本框 5">
            <a:extLst>
              <a:ext uri="{FF2B5EF4-FFF2-40B4-BE49-F238E27FC236}">
                <a16:creationId xmlns:a16="http://schemas.microsoft.com/office/drawing/2014/main" id="{7040281F-67C0-404B-8135-9D8DB7B57BB6}"/>
              </a:ext>
            </a:extLst>
          </p:cNvPr>
          <p:cNvSpPr txBox="1"/>
          <p:nvPr/>
        </p:nvSpPr>
        <p:spPr>
          <a:xfrm>
            <a:off x="6096000" y="2387600"/>
            <a:ext cx="4933950" cy="923330"/>
          </a:xfrm>
          <a:prstGeom prst="rect">
            <a:avLst/>
          </a:prstGeom>
          <a:noFill/>
        </p:spPr>
        <p:txBody>
          <a:bodyPr wrap="square" rtlCol="0">
            <a:spAutoFit/>
          </a:bodyPr>
          <a:lstStyle/>
          <a:p>
            <a:r>
              <a:rPr lang="zh-CN" altLang="en-US" dirty="0"/>
              <a:t> 联合是一种类似结构体的用户自己定义数据类型。但联合只会为最大的那个成员分配足够内存，为联合成员赋值会覆盖其他成员。</a:t>
            </a:r>
          </a:p>
        </p:txBody>
      </p:sp>
      <p:sp>
        <p:nvSpPr>
          <p:cNvPr id="7" name="文本框 6">
            <a:extLst>
              <a:ext uri="{FF2B5EF4-FFF2-40B4-BE49-F238E27FC236}">
                <a16:creationId xmlns:a16="http://schemas.microsoft.com/office/drawing/2014/main" id="{8FA199D8-FC16-4C47-A974-DFF6AA2CF74E}"/>
              </a:ext>
            </a:extLst>
          </p:cNvPr>
          <p:cNvSpPr txBox="1"/>
          <p:nvPr/>
        </p:nvSpPr>
        <p:spPr>
          <a:xfrm>
            <a:off x="6096000" y="3502621"/>
            <a:ext cx="4933950" cy="646331"/>
          </a:xfrm>
          <a:prstGeom prst="rect">
            <a:avLst/>
          </a:prstGeom>
          <a:noFill/>
        </p:spPr>
        <p:txBody>
          <a:bodyPr wrap="square" rtlCol="0">
            <a:spAutoFit/>
          </a:bodyPr>
          <a:lstStyle/>
          <a:p>
            <a:r>
              <a:rPr lang="zh-CN" altLang="en-US" dirty="0"/>
              <a:t>  联合还有一个好处，就是可以让数组简单地合法地存储多种数据类型。</a:t>
            </a:r>
          </a:p>
        </p:txBody>
      </p:sp>
    </p:spTree>
    <p:extLst>
      <p:ext uri="{BB962C8B-B14F-4D97-AF65-F5344CB8AC3E}">
        <p14:creationId xmlns:p14="http://schemas.microsoft.com/office/powerpoint/2010/main" val="4194824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45860-977F-46DB-90F9-752A041D61C5}"/>
              </a:ext>
            </a:extLst>
          </p:cNvPr>
          <p:cNvSpPr>
            <a:spLocks noGrp="1"/>
          </p:cNvSpPr>
          <p:nvPr>
            <p:ph type="ctrTitle"/>
          </p:nvPr>
        </p:nvSpPr>
        <p:spPr/>
        <p:txBody>
          <a:bodyPr/>
          <a:lstStyle/>
          <a:p>
            <a:r>
              <a:rPr lang="zh-CN" altLang="en-US" dirty="0"/>
              <a:t>联合嵌套结构体</a:t>
            </a:r>
          </a:p>
        </p:txBody>
      </p:sp>
      <p:sp>
        <p:nvSpPr>
          <p:cNvPr id="4" name="文本框 3">
            <a:extLst>
              <a:ext uri="{FF2B5EF4-FFF2-40B4-BE49-F238E27FC236}">
                <a16:creationId xmlns:a16="http://schemas.microsoft.com/office/drawing/2014/main" id="{630E4980-1156-47A3-889B-9E2B1AECEEA3}"/>
              </a:ext>
            </a:extLst>
          </p:cNvPr>
          <p:cNvSpPr txBox="1"/>
          <p:nvPr/>
        </p:nvSpPr>
        <p:spPr>
          <a:xfrm>
            <a:off x="1993900" y="2495548"/>
            <a:ext cx="7042150" cy="646331"/>
          </a:xfrm>
          <a:prstGeom prst="rect">
            <a:avLst/>
          </a:prstGeom>
          <a:noFill/>
        </p:spPr>
        <p:txBody>
          <a:bodyPr wrap="square" rtlCol="0">
            <a:spAutoFit/>
          </a:bodyPr>
          <a:lstStyle/>
          <a:p>
            <a:r>
              <a:rPr lang="zh-CN" altLang="en-US" dirty="0"/>
              <a:t>  一种节省空间的手段，但并不常用。要注意的是，内存的分配是直接按照最大的成员分配的，不过这也比分配内存不用要好上很多！</a:t>
            </a:r>
          </a:p>
        </p:txBody>
      </p:sp>
    </p:spTree>
    <p:extLst>
      <p:ext uri="{BB962C8B-B14F-4D97-AF65-F5344CB8AC3E}">
        <p14:creationId xmlns:p14="http://schemas.microsoft.com/office/powerpoint/2010/main" val="234106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474280" y="883758"/>
            <a:ext cx="3081263" cy="830997"/>
          </a:xfrm>
          <a:prstGeom prst="rect">
            <a:avLst/>
          </a:prstGeom>
        </p:spPr>
        <p:txBody>
          <a:bodyPr wrap="square">
            <a:spAutoFit/>
          </a:bodyPr>
          <a:lstStyle/>
          <a:p>
            <a:r>
              <a:rPr lang="zh-CN" altLang="en-US" sz="4800" dirty="0">
                <a:latin typeface="Agency FB" panose="020B0503020202020204" pitchFamily="34" charset="0"/>
                <a:cs typeface="+mn-ea"/>
                <a:sym typeface="+mn-lt"/>
              </a:rPr>
              <a:t>微言精义</a:t>
            </a: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13" name="文本框 12">
            <a:extLst>
              <a:ext uri="{FF2B5EF4-FFF2-40B4-BE49-F238E27FC236}">
                <a16:creationId xmlns:a16="http://schemas.microsoft.com/office/drawing/2014/main" id="{B8542B89-7327-4120-B888-906BC66B86BD}"/>
              </a:ext>
            </a:extLst>
          </p:cNvPr>
          <p:cNvSpPr txBox="1"/>
          <p:nvPr/>
        </p:nvSpPr>
        <p:spPr>
          <a:xfrm>
            <a:off x="1350035" y="2092928"/>
            <a:ext cx="7915791" cy="3693319"/>
          </a:xfrm>
          <a:prstGeom prst="rect">
            <a:avLst/>
          </a:prstGeom>
          <a:noFill/>
        </p:spPr>
        <p:txBody>
          <a:bodyPr wrap="square">
            <a:spAutoFit/>
          </a:bodyPr>
          <a:lstStyle/>
          <a:p>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main</a:t>
            </a:r>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err="1">
                <a:solidFill>
                  <a:srgbClr val="333333"/>
                </a:solidFill>
                <a:effectLst/>
                <a:latin typeface="JetBrains Mono" panose="02000009000000000000" pitchFamily="49" charset="0"/>
              </a:rPr>
              <a:t>argc</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const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err="1">
                <a:solidFill>
                  <a:srgbClr val="333333"/>
                </a:solidFill>
                <a:effectLst/>
                <a:latin typeface="JetBrains Mono" panose="02000009000000000000" pitchFamily="49" charset="0"/>
              </a:rPr>
              <a:t>argv</a:t>
            </a:r>
            <a:r>
              <a:rPr lang="en-US" altLang="zh-CN" b="1" dirty="0">
                <a:solidFill>
                  <a:srgbClr val="073642"/>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name</a:t>
            </a:r>
            <a:r>
              <a:rPr lang="en-US" altLang="zh-CN" b="1" dirty="0">
                <a:solidFill>
                  <a:srgbClr val="073642"/>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a:t>
            </a:r>
            <a:r>
              <a:rPr lang="en-US" altLang="zh-CN" b="0" dirty="0" err="1">
                <a:solidFill>
                  <a:srgbClr val="2AA198"/>
                </a:solidFill>
                <a:effectLst/>
                <a:latin typeface="JetBrains Mono" panose="02000009000000000000" pitchFamily="49" charset="0"/>
              </a:rPr>
              <a:t>HuaiShiZuoJinWuHaoDa</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for</a:t>
            </a:r>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i</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0</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i</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&lt;</a:t>
            </a:r>
            <a:r>
              <a:rPr lang="en-US" altLang="zh-CN" b="0" dirty="0">
                <a:solidFill>
                  <a:srgbClr val="333333"/>
                </a:solidFill>
                <a:effectLst/>
                <a:latin typeface="JetBrains Mono" panose="02000009000000000000" pitchFamily="49" charset="0"/>
              </a:rPr>
              <a:t> </a:t>
            </a:r>
            <a:r>
              <a:rPr lang="en-US" altLang="zh-CN" b="0" dirty="0" err="1">
                <a:solidFill>
                  <a:srgbClr val="859900"/>
                </a:solidFill>
                <a:effectLst/>
                <a:latin typeface="JetBrains Mono" panose="02000009000000000000" pitchFamily="49" charset="0"/>
              </a:rPr>
              <a:t>sizeof</a:t>
            </a:r>
            <a:r>
              <a:rPr lang="en-US" altLang="zh-CN" b="0" dirty="0">
                <a:solidFill>
                  <a:srgbClr val="333333"/>
                </a:solidFill>
                <a:effectLst/>
                <a:latin typeface="JetBrains Mono" panose="02000009000000000000" pitchFamily="49" charset="0"/>
              </a:rPr>
              <a:t>(</a:t>
            </a:r>
            <a:r>
              <a:rPr lang="en-US" altLang="zh-CN" b="0" dirty="0">
                <a:solidFill>
                  <a:srgbClr val="268BD2"/>
                </a:solidFill>
                <a:effectLst/>
                <a:latin typeface="JetBrains Mono" panose="02000009000000000000" pitchFamily="49" charset="0"/>
              </a:rPr>
              <a:t>name</a:t>
            </a:r>
            <a:r>
              <a:rPr lang="en-US" altLang="zh-CN" b="0" dirty="0">
                <a:solidFill>
                  <a:srgbClr val="333333"/>
                </a:solidFill>
                <a:effectLst/>
                <a:latin typeface="JetBrains Mono" panose="02000009000000000000" pitchFamily="49" charset="0"/>
              </a:rPr>
              <a:t>)</a:t>
            </a:r>
            <a:r>
              <a:rPr lang="en-US" altLang="zh-CN" b="0" dirty="0">
                <a:solidFill>
                  <a:srgbClr val="859900"/>
                </a:solidFill>
                <a:effectLst/>
                <a:latin typeface="JetBrains Mono" panose="02000009000000000000" pitchFamily="49" charset="0"/>
              </a:rPr>
              <a:t>/</a:t>
            </a:r>
            <a:r>
              <a:rPr lang="en-US" altLang="zh-CN" b="0" dirty="0" err="1">
                <a:solidFill>
                  <a:srgbClr val="859900"/>
                </a:solidFill>
                <a:effectLst/>
                <a:latin typeface="JetBrains Mono" panose="02000009000000000000" pitchFamily="49" charset="0"/>
              </a:rPr>
              <a:t>sizeof</a:t>
            </a:r>
            <a:r>
              <a:rPr lang="en-US" altLang="zh-CN" b="0" dirty="0">
                <a:solidFill>
                  <a:srgbClr val="333333"/>
                </a:solidFill>
                <a:effectLst/>
                <a:latin typeface="JetBrains Mono" panose="02000009000000000000" pitchFamily="49" charset="0"/>
              </a:rPr>
              <a:t>(</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i</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p>
          <a:p>
            <a:r>
              <a:rPr lang="en-US" altLang="zh-CN" b="0" dirty="0">
                <a:solidFill>
                  <a:srgbClr val="333333"/>
                </a:solidFill>
                <a:effectLst/>
                <a:latin typeface="JetBrains Mono" panose="02000009000000000000" pitchFamily="49" charset="0"/>
              </a:rPr>
              <a:t>        </a:t>
            </a:r>
            <a:r>
              <a:rPr lang="en-US" altLang="zh-CN" b="0" dirty="0" err="1">
                <a:solidFill>
                  <a:srgbClr val="268BD2"/>
                </a:solidFill>
                <a:effectLst/>
                <a:latin typeface="JetBrains Mono" panose="02000009000000000000" pitchFamily="49" charset="0"/>
              </a:rPr>
              <a:t>printf</a:t>
            </a:r>
            <a:r>
              <a:rPr lang="en-US" altLang="zh-CN" b="0" dirty="0">
                <a:solidFill>
                  <a:srgbClr val="333333"/>
                </a:solidFill>
                <a:effectLst/>
                <a:latin typeface="JetBrains Mono" panose="02000009000000000000" pitchFamily="49" charset="0"/>
              </a:rPr>
              <a:t>(</a:t>
            </a:r>
            <a:r>
              <a:rPr lang="en-US" altLang="zh-CN" b="0" dirty="0">
                <a:solidFill>
                  <a:srgbClr val="2AA198"/>
                </a:solidFill>
                <a:effectLst/>
                <a:latin typeface="JetBrains Mono" panose="02000009000000000000" pitchFamily="49" charset="0"/>
              </a:rPr>
              <a:t>"</a:t>
            </a:r>
            <a:r>
              <a:rPr lang="en-US" altLang="zh-CN" b="0" dirty="0">
                <a:solidFill>
                  <a:srgbClr val="CB4B16"/>
                </a:solidFill>
                <a:effectLst/>
                <a:latin typeface="JetBrains Mono" panose="02000009000000000000" pitchFamily="49" charset="0"/>
              </a:rPr>
              <a:t>%c</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name</a:t>
            </a:r>
            <a:r>
              <a:rPr lang="en-US" altLang="zh-CN" b="0" dirty="0">
                <a:solidFill>
                  <a:srgbClr val="333333"/>
                </a:solidFill>
                <a:effectLst/>
                <a:latin typeface="JetBrains Mono" panose="02000009000000000000" pitchFamily="49" charset="0"/>
              </a:rPr>
              <a:t>[</a:t>
            </a:r>
            <a:r>
              <a:rPr lang="en-US" altLang="zh-CN" b="0" dirty="0" err="1">
                <a:solidFill>
                  <a:srgbClr val="268BD2"/>
                </a:solidFill>
                <a:effectLst/>
                <a:latin typeface="JetBrains Mono" panose="02000009000000000000" pitchFamily="49" charset="0"/>
              </a:rPr>
              <a:t>i</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p>
          <a:p>
            <a:r>
              <a:rPr lang="en-US" altLang="zh-CN" b="0" dirty="0">
                <a:solidFill>
                  <a:srgbClr val="333333"/>
                </a:solidFill>
                <a:effectLst/>
                <a:latin typeface="JetBrains Mono" panose="02000009000000000000" pitchFamily="49" charset="0"/>
              </a:rPr>
              <a:t>    </a:t>
            </a:r>
          </a:p>
          <a:p>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return</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0</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a:p>
            <a:endParaRPr lang="en-US" altLang="zh-CN" b="0" dirty="0">
              <a:solidFill>
                <a:srgbClr val="333333"/>
              </a:solidFill>
              <a:effectLst/>
              <a:latin typeface="JetBrains Mono" panose="02000009000000000000" pitchFamily="49" charset="0"/>
            </a:endParaRPr>
          </a:p>
          <a:p>
            <a:r>
              <a:rPr lang="en-US" altLang="zh-CN" dirty="0">
                <a:solidFill>
                  <a:srgbClr val="333333"/>
                </a:solidFill>
                <a:latin typeface="JetBrains Mono" panose="02000009000000000000" pitchFamily="49" charset="0"/>
                <a:sym typeface="Wingdings" panose="05000000000000000000" pitchFamily="2" charset="2"/>
              </a:rPr>
              <a:t></a:t>
            </a:r>
            <a:r>
              <a:rPr lang="en-US" altLang="zh-CN" b="0" dirty="0">
                <a:solidFill>
                  <a:srgbClr val="2AA198"/>
                </a:solidFill>
                <a:effectLst/>
                <a:latin typeface="JetBrains Mono" panose="02000009000000000000" pitchFamily="49" charset="0"/>
              </a:rPr>
              <a:t> </a:t>
            </a:r>
            <a:r>
              <a:rPr lang="en-US" altLang="zh-CN" b="0" dirty="0" err="1">
                <a:solidFill>
                  <a:srgbClr val="2AA198"/>
                </a:solidFill>
                <a:effectLst/>
                <a:latin typeface="JetBrains Mono" panose="02000009000000000000" pitchFamily="49" charset="0"/>
              </a:rPr>
              <a:t>HuaiShiZuoJinWuHaoDa</a:t>
            </a:r>
            <a:br>
              <a:rPr lang="en-US" altLang="zh-CN" b="0" dirty="0">
                <a:solidFill>
                  <a:srgbClr val="333333"/>
                </a:solidFill>
                <a:effectLst/>
                <a:latin typeface="JetBrains Mono" panose="02000009000000000000" pitchFamily="49" charset="0"/>
              </a:rPr>
            </a:br>
            <a:endParaRPr lang="en-US" altLang="zh-CN" b="0" dirty="0">
              <a:solidFill>
                <a:srgbClr val="333333"/>
              </a:solidFill>
              <a:effectLst/>
              <a:latin typeface="JetBrains Mono" panose="02000009000000000000" pitchFamily="49" charset="0"/>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527352" y="1023857"/>
            <a:ext cx="4780579" cy="707886"/>
          </a:xfrm>
          <a:prstGeom prst="rect">
            <a:avLst/>
          </a:prstGeom>
        </p:spPr>
        <p:txBody>
          <a:bodyPr wrap="square">
            <a:spAutoFit/>
          </a:bodyPr>
          <a:lstStyle/>
          <a:p>
            <a:r>
              <a:rPr lang="en-US" altLang="zh-CN" sz="4000" dirty="0">
                <a:latin typeface="Agency FB" panose="020B0503020202020204" pitchFamily="34" charset="0"/>
                <a:cs typeface="+mn-ea"/>
                <a:sym typeface="+mn-lt"/>
              </a:rPr>
              <a:t>Little Conclusion:</a:t>
            </a:r>
            <a:endParaRPr lang="zh-CN" altLang="en-US" sz="4000" dirty="0">
              <a:latin typeface="Agency FB" panose="020B0503020202020204" pitchFamily="34" charset="0"/>
              <a:cs typeface="+mn-ea"/>
              <a:sym typeface="+mn-lt"/>
            </a:endParaRP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2" name="文本框 1"/>
          <p:cNvSpPr txBox="1"/>
          <p:nvPr/>
        </p:nvSpPr>
        <p:spPr>
          <a:xfrm>
            <a:off x="1413164" y="1662545"/>
            <a:ext cx="4481945" cy="3913379"/>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结构体的意义</a:t>
            </a:r>
            <a:endParaRPr lang="en-US" altLang="zh-CN" sz="24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结构体的声明</a:t>
            </a:r>
            <a:endParaRPr lang="en-US" altLang="zh-CN" sz="24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en-US" altLang="zh-CN" sz="2400" dirty="0">
                <a:latin typeface="JetBrains Mono Medium" panose="020B0609020102050004" pitchFamily="49" charset="0"/>
                <a:cs typeface="JetBrains Mono Medium" panose="020B0609020102050004" pitchFamily="49" charset="0"/>
              </a:rPr>
              <a:t>typedef</a:t>
            </a:r>
            <a:r>
              <a:rPr lang="zh-CN" altLang="en-US" sz="2400" dirty="0">
                <a:latin typeface="JetBrains Mono Medium" panose="020B0609020102050004" pitchFamily="49" charset="0"/>
                <a:cs typeface="JetBrains Mono Medium" panose="020B0609020102050004" pitchFamily="49" charset="0"/>
              </a:rPr>
              <a:t>的使用</a:t>
            </a:r>
            <a:endParaRPr lang="en-US" altLang="zh-CN" sz="24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用</a:t>
            </a:r>
            <a:r>
              <a:rPr lang="en-US" altLang="zh-CN" sz="2400" dirty="0">
                <a:latin typeface="JetBrains Mono Medium" panose="020B0609020102050004" pitchFamily="49" charset="0"/>
                <a:cs typeface="JetBrains Mono Medium" panose="020B0609020102050004" pitchFamily="49" charset="0"/>
              </a:rPr>
              <a:t>”.”</a:t>
            </a:r>
            <a:r>
              <a:rPr lang="zh-CN" altLang="en-US" sz="2400" dirty="0">
                <a:latin typeface="JetBrains Mono Medium" panose="020B0609020102050004" pitchFamily="49" charset="0"/>
                <a:cs typeface="JetBrains Mono Medium" panose="020B0609020102050004" pitchFamily="49" charset="0"/>
              </a:rPr>
              <a:t>来访问结构体成员</a:t>
            </a:r>
            <a:endParaRPr lang="en-US" altLang="zh-CN" sz="24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结构体作函数参数</a:t>
            </a:r>
            <a:endParaRPr lang="en-US" altLang="zh-CN" sz="24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结构体指针</a:t>
            </a:r>
            <a:endParaRPr lang="en-US" altLang="zh-CN" sz="24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用</a:t>
            </a:r>
            <a:r>
              <a:rPr lang="en-US" altLang="zh-CN" sz="2400" dirty="0">
                <a:latin typeface="JetBrains Mono Medium" panose="020B0609020102050004" pitchFamily="49" charset="0"/>
                <a:cs typeface="JetBrains Mono Medium" panose="020B0609020102050004" pitchFamily="49" charset="0"/>
              </a:rPr>
              <a:t>&amp;</a:t>
            </a:r>
            <a:r>
              <a:rPr lang="zh-CN" altLang="en-US" sz="2400" dirty="0">
                <a:latin typeface="JetBrains Mono Medium" panose="020B0609020102050004" pitchFamily="49" charset="0"/>
                <a:cs typeface="JetBrains Mono Medium" panose="020B0609020102050004" pitchFamily="49" charset="0"/>
              </a:rPr>
              <a:t>来获得结构体指针</a:t>
            </a:r>
          </a:p>
        </p:txBody>
      </p:sp>
      <p:sp>
        <p:nvSpPr>
          <p:cNvPr id="11" name="文本框 10"/>
          <p:cNvSpPr txBox="1"/>
          <p:nvPr/>
        </p:nvSpPr>
        <p:spPr>
          <a:xfrm>
            <a:off x="6193743" y="1731743"/>
            <a:ext cx="4481945" cy="1699761"/>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用</a:t>
            </a:r>
            <a:r>
              <a:rPr lang="en-US" altLang="zh-CN" sz="2400" dirty="0">
                <a:latin typeface="JetBrains Mono Medium" panose="020B0609020102050004" pitchFamily="49" charset="0"/>
                <a:cs typeface="JetBrains Mono Medium" panose="020B0609020102050004" pitchFamily="49" charset="0"/>
              </a:rPr>
              <a:t>“-&gt;”</a:t>
            </a:r>
            <a:r>
              <a:rPr lang="zh-CN" altLang="en-US" sz="2400" dirty="0">
                <a:latin typeface="JetBrains Mono Medium" panose="020B0609020102050004" pitchFamily="49" charset="0"/>
                <a:cs typeface="JetBrains Mono Medium" panose="020B0609020102050004" pitchFamily="49" charset="0"/>
              </a:rPr>
              <a:t>来访问结构体指针成员</a:t>
            </a:r>
            <a:endParaRPr lang="en-US" altLang="zh-CN" sz="2400" dirty="0">
              <a:latin typeface="JetBrains Mono Medium" panose="020B0609020102050004" pitchFamily="49" charset="0"/>
              <a:cs typeface="JetBrains Mono Medium" panose="020B0609020102050004" pitchFamily="49" charset="0"/>
            </a:endParaRPr>
          </a:p>
          <a:p>
            <a:pPr marL="742950" lvl="1" indent="-285750">
              <a:lnSpc>
                <a:spcPct val="150000"/>
              </a:lnSpc>
              <a:buFont typeface="Arial" panose="020B0604020202020204" pitchFamily="34" charset="0"/>
              <a:buChar char="•"/>
            </a:pPr>
            <a:r>
              <a:rPr lang="zh-CN" altLang="en-US" sz="2400" dirty="0">
                <a:latin typeface="JetBrains Mono Medium" panose="020B0609020102050004" pitchFamily="49" charset="0"/>
                <a:cs typeface="JetBrains Mono Medium" panose="020B0609020102050004" pitchFamily="49" charset="0"/>
              </a:rPr>
              <a:t>结构体指针作函数参数</a:t>
            </a:r>
            <a:endParaRPr lang="en-US" altLang="zh-CN" sz="2400" dirty="0">
              <a:latin typeface="JetBrains Mono Medium" panose="020B0609020102050004" pitchFamily="49" charset="0"/>
              <a:cs typeface="JetBrains Mono Medium" panose="020B0609020102050004" pitchFamily="49" charset="0"/>
            </a:endParaRPr>
          </a:p>
        </p:txBody>
      </p:sp>
    </p:spTree>
    <p:custDataLst>
      <p:tags r:id="rId1"/>
    </p:custDataLst>
    <p:extLst>
      <p:ext uri="{BB962C8B-B14F-4D97-AF65-F5344CB8AC3E}">
        <p14:creationId xmlns:p14="http://schemas.microsoft.com/office/powerpoint/2010/main" val="465491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05586"/>
            <a:ext cx="12192000" cy="381000"/>
            <a:chOff x="0" y="391286"/>
            <a:chExt cx="12192000" cy="381000"/>
          </a:xfrm>
        </p:grpSpPr>
        <p:cxnSp>
          <p:nvCxnSpPr>
            <p:cNvPr id="5" name="直接连接符 4"/>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rot="10800000">
              <a:off x="11060824" y="391286"/>
              <a:ext cx="656896" cy="381000"/>
              <a:chOff x="307428" y="393221"/>
              <a:chExt cx="656896" cy="381000"/>
            </a:xfrm>
          </p:grpSpPr>
          <p:sp>
            <p:nvSpPr>
              <p:cNvPr id="7" name="等腰三角形 6"/>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4749278" y="2337446"/>
            <a:ext cx="5698990" cy="830997"/>
          </a:xfrm>
          <a:prstGeom prst="rect">
            <a:avLst/>
          </a:prstGeom>
        </p:spPr>
        <p:txBody>
          <a:bodyPr wrap="square">
            <a:spAutoFit/>
          </a:bodyPr>
          <a:lstStyle/>
          <a:p>
            <a:r>
              <a:rPr lang="zh-CN" altLang="en-US" sz="4800" dirty="0">
                <a:latin typeface="Agency FB" panose="020B0503020202020204" pitchFamily="34" charset="0"/>
                <a:cs typeface="+mn-ea"/>
                <a:sym typeface="+mn-lt"/>
              </a:rPr>
              <a:t>递归函数</a:t>
            </a:r>
          </a:p>
        </p:txBody>
      </p:sp>
      <p:sp>
        <p:nvSpPr>
          <p:cNvPr id="13" name="文本框 12"/>
          <p:cNvSpPr txBox="1"/>
          <p:nvPr/>
        </p:nvSpPr>
        <p:spPr>
          <a:xfrm>
            <a:off x="4858721" y="4109069"/>
            <a:ext cx="5589547" cy="646331"/>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--To iterate is human. To recurse ,divine.</a:t>
            </a:r>
          </a:p>
          <a:p>
            <a:r>
              <a:rPr lang="en-US" altLang="zh-CN" dirty="0">
                <a:solidFill>
                  <a:schemeClr val="tx1">
                    <a:lumMod val="50000"/>
                    <a:lumOff val="50000"/>
                  </a:schemeClr>
                </a:solidFill>
                <a:cs typeface="+mn-ea"/>
                <a:sym typeface="+mn-lt"/>
              </a:rPr>
              <a:t>   --</a:t>
            </a:r>
            <a:r>
              <a:rPr lang="zh-CN" altLang="en-US" dirty="0">
                <a:solidFill>
                  <a:schemeClr val="tx1">
                    <a:lumMod val="50000"/>
                    <a:lumOff val="50000"/>
                  </a:schemeClr>
                </a:solidFill>
                <a:cs typeface="+mn-ea"/>
                <a:sym typeface="+mn-lt"/>
              </a:rPr>
              <a:t>迭代者为人，而递归者，神也。</a:t>
            </a:r>
            <a:r>
              <a:rPr lang="en-US" altLang="zh-CN" dirty="0">
                <a:solidFill>
                  <a:schemeClr val="tx1">
                    <a:lumMod val="50000"/>
                    <a:lumOff val="50000"/>
                  </a:schemeClr>
                </a:solidFill>
                <a:cs typeface="+mn-ea"/>
                <a:sym typeface="+mn-lt"/>
              </a:rPr>
              <a:t> </a:t>
            </a:r>
            <a:endParaRPr lang="zh-CN" altLang="en-US" dirty="0">
              <a:solidFill>
                <a:schemeClr val="tx1">
                  <a:lumMod val="50000"/>
                  <a:lumOff val="50000"/>
                </a:schemeClr>
              </a:solidFill>
              <a:cs typeface="+mn-ea"/>
              <a:sym typeface="+mn-lt"/>
            </a:endParaRPr>
          </a:p>
        </p:txBody>
      </p:sp>
      <p:grpSp>
        <p:nvGrpSpPr>
          <p:cNvPr id="14" name="组合 13"/>
          <p:cNvGrpSpPr/>
          <p:nvPr/>
        </p:nvGrpSpPr>
        <p:grpSpPr>
          <a:xfrm>
            <a:off x="10657819" y="2644915"/>
            <a:ext cx="555708" cy="1855199"/>
            <a:chOff x="9448800" y="2089837"/>
            <a:chExt cx="1428750" cy="2731515"/>
          </a:xfrm>
        </p:grpSpPr>
        <p:cxnSp>
          <p:nvCxnSpPr>
            <p:cNvPr id="15" name="直接连接符 14"/>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p:cNvCxnSpPr/>
          <p:nvPr/>
        </p:nvCxnSpPr>
        <p:spPr>
          <a:xfrm>
            <a:off x="5087323" y="3689557"/>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087323" y="5601810"/>
            <a:ext cx="3976778" cy="369332"/>
          </a:xfrm>
          <a:prstGeom prst="rect">
            <a:avLst/>
          </a:prstGeom>
          <a:noFill/>
        </p:spPr>
        <p:txBody>
          <a:bodyPr wrap="square" rtlCol="0">
            <a:spAutoFit/>
          </a:bodyPr>
          <a:lstStyle/>
          <a:p>
            <a:r>
              <a:rPr lang="en-US" altLang="zh-CN" dirty="0">
                <a:solidFill>
                  <a:srgbClr val="F3F3F3"/>
                </a:solidFill>
              </a:rPr>
              <a:t>https://www.ypppt.com/</a:t>
            </a:r>
            <a:endParaRPr lang="zh-CN" altLang="en-US" dirty="0">
              <a:solidFill>
                <a:srgbClr val="F3F3F3"/>
              </a:solidFill>
            </a:endParaRPr>
          </a:p>
        </p:txBody>
      </p:sp>
      <p:pic>
        <p:nvPicPr>
          <p:cNvPr id="20" name="图片 19"/>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656532" y="2296608"/>
            <a:ext cx="2864433" cy="225605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advTm="4211">
        <p14:vortex dir="r"/>
      </p:transition>
    </mc:Choice>
    <mc:Fallback xmlns="">
      <p:transition spd="slow" advTm="42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2" name="矩形 31"/>
          <p:cNvSpPr/>
          <p:nvPr/>
        </p:nvSpPr>
        <p:spPr>
          <a:xfrm>
            <a:off x="527352" y="999793"/>
            <a:ext cx="4780579" cy="830997"/>
          </a:xfrm>
          <a:prstGeom prst="rect">
            <a:avLst/>
          </a:prstGeom>
        </p:spPr>
        <p:txBody>
          <a:bodyPr wrap="square">
            <a:spAutoFit/>
          </a:bodyPr>
          <a:lstStyle/>
          <a:p>
            <a:r>
              <a:rPr lang="zh-CN" altLang="en-US" sz="4800" dirty="0">
                <a:latin typeface="Agency FB" panose="020B0503020202020204" pitchFamily="34" charset="0"/>
                <a:cs typeface="+mn-ea"/>
                <a:sym typeface="+mn-lt"/>
              </a:rPr>
              <a:t>递归函数</a:t>
            </a:r>
            <a:r>
              <a:rPr lang="en-US" altLang="zh-CN" sz="4800" dirty="0">
                <a:latin typeface="Agency FB" panose="020B0503020202020204" pitchFamily="34" charset="0"/>
                <a:cs typeface="+mn-ea"/>
                <a:sym typeface="+mn-lt"/>
              </a:rPr>
              <a:t>:</a:t>
            </a:r>
            <a:endParaRPr lang="zh-CN" altLang="en-US" sz="4800" dirty="0">
              <a:latin typeface="Agency FB" panose="020B0503020202020204" pitchFamily="34" charset="0"/>
              <a:cs typeface="+mn-ea"/>
              <a:sym typeface="+mn-lt"/>
            </a:endParaRPr>
          </a:p>
        </p:txBody>
      </p:sp>
      <p:sp>
        <p:nvSpPr>
          <p:cNvPr id="4" name="文本框 3"/>
          <p:cNvSpPr txBox="1"/>
          <p:nvPr/>
        </p:nvSpPr>
        <p:spPr>
          <a:xfrm>
            <a:off x="949693" y="1943501"/>
            <a:ext cx="8470231" cy="584775"/>
          </a:xfrm>
          <a:prstGeom prst="rect">
            <a:avLst/>
          </a:prstGeom>
          <a:noFill/>
        </p:spPr>
        <p:txBody>
          <a:bodyPr wrap="square" rtlCol="0">
            <a:spAutoFit/>
          </a:bodyPr>
          <a:lstStyle/>
          <a:p>
            <a:r>
              <a:rPr lang="zh-CN" altLang="en-US" sz="3200" dirty="0"/>
              <a:t>假如我年少有为</a:t>
            </a:r>
            <a:r>
              <a:rPr lang="en-US" altLang="zh-CN" sz="3200" dirty="0"/>
              <a:t>:</a:t>
            </a:r>
            <a:endParaRPr lang="zh-CN" altLang="en-US" sz="3200" dirty="0"/>
          </a:p>
        </p:txBody>
      </p:sp>
      <p:sp>
        <p:nvSpPr>
          <p:cNvPr id="5" name="文本框 4"/>
          <p:cNvSpPr txBox="1"/>
          <p:nvPr/>
        </p:nvSpPr>
        <p:spPr>
          <a:xfrm>
            <a:off x="1340518" y="2590787"/>
            <a:ext cx="10048754" cy="3243196"/>
          </a:xfrm>
          <a:prstGeom prst="rect">
            <a:avLst/>
          </a:prstGeom>
          <a:noFill/>
        </p:spPr>
        <p:txBody>
          <a:bodyPr wrap="square" rtlCol="0">
            <a:spAutoFit/>
          </a:bodyPr>
          <a:lstStyle/>
          <a:p>
            <a:pPr>
              <a:lnSpc>
                <a:spcPct val="150000"/>
              </a:lnSpc>
            </a:pPr>
            <a:r>
              <a:rPr lang="zh-CN" altLang="en-US" sz="2800" b="0" i="0" dirty="0">
                <a:solidFill>
                  <a:srgbClr val="333333"/>
                </a:solidFill>
                <a:effectLst/>
                <a:latin typeface="PingFang SC"/>
              </a:rPr>
              <a:t>   从前有座山，山上有座庙，庙里有个老和尚，老和尚在给小和尚讲故事，故事讲的是从前有座山，山上有座庙，庙里有个老和尚，老和尚在给小和尚讲故事，故事讲的是从前有座山，山上有座庙，庙里有个老和尚，老和尚在给小和尚讲故事，故事讲的是从前有座山，山上有座庙，庙里有个老和尚</a:t>
            </a:r>
            <a:r>
              <a:rPr lang="en-US" altLang="zh-CN" sz="2800" b="0" i="0" dirty="0">
                <a:solidFill>
                  <a:srgbClr val="333333"/>
                </a:solidFill>
                <a:effectLst/>
                <a:latin typeface="PingFang SC"/>
              </a:rPr>
              <a:t>….</a:t>
            </a:r>
            <a:endParaRPr lang="zh-CN" altLang="en-US" sz="2800" b="1" dirty="0">
              <a:latin typeface="仿宋" panose="02010609060101010101" pitchFamily="49" charset="-122"/>
              <a:ea typeface="仿宋" panose="02010609060101010101" pitchFamily="49" charset="-122"/>
            </a:endParaRPr>
          </a:p>
        </p:txBody>
      </p:sp>
      <p:pic>
        <p:nvPicPr>
          <p:cNvPr id="33" name="图片 3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527352" y="1023857"/>
            <a:ext cx="4780579" cy="707886"/>
          </a:xfrm>
          <a:prstGeom prst="rect">
            <a:avLst/>
          </a:prstGeom>
        </p:spPr>
        <p:txBody>
          <a:bodyPr wrap="square">
            <a:spAutoFit/>
          </a:bodyPr>
          <a:lstStyle/>
          <a:p>
            <a:r>
              <a:rPr lang="zh-CN" altLang="en-US" sz="4000" dirty="0">
                <a:latin typeface="Agency FB" panose="020B0503020202020204" pitchFamily="34" charset="0"/>
                <a:cs typeface="+mn-ea"/>
                <a:sym typeface="+mn-lt"/>
              </a:rPr>
              <a:t>抽象化</a:t>
            </a:r>
            <a:r>
              <a:rPr lang="en-US" altLang="zh-CN" sz="4000" dirty="0">
                <a:latin typeface="Agency FB" panose="020B0503020202020204" pitchFamily="34" charset="0"/>
                <a:cs typeface="+mn-ea"/>
                <a:sym typeface="+mn-lt"/>
              </a:rPr>
              <a:t>:</a:t>
            </a:r>
            <a:endParaRPr lang="zh-CN" altLang="en-US" sz="4000" dirty="0">
              <a:latin typeface="Agency FB" panose="020B0503020202020204" pitchFamily="34" charset="0"/>
              <a:cs typeface="+mn-ea"/>
              <a:sym typeface="+mn-lt"/>
            </a:endParaRP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graphicFrame>
        <p:nvGraphicFramePr>
          <p:cNvPr id="3" name="表格 3"/>
          <p:cNvGraphicFramePr>
            <a:graphicFrameLocks noGrp="1"/>
          </p:cNvGraphicFramePr>
          <p:nvPr/>
        </p:nvGraphicFramePr>
        <p:xfrm>
          <a:off x="1654313" y="2140007"/>
          <a:ext cx="8128000" cy="29667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zh-CN" altLang="en-US" dirty="0"/>
                        <a:t>深度</a:t>
                      </a:r>
                    </a:p>
                  </a:txBody>
                  <a:tcPr/>
                </a:tc>
                <a:tc>
                  <a:txBody>
                    <a:bodyPr/>
                    <a:lstStyle/>
                    <a:p>
                      <a:pPr algn="ctr"/>
                      <a:r>
                        <a:rPr lang="zh-CN" altLang="en-US" dirty="0"/>
                        <a:t>行为</a:t>
                      </a:r>
                    </a:p>
                  </a:txBody>
                  <a:tcPr/>
                </a:tc>
                <a:extLst>
                  <a:ext uri="{0D108BD9-81ED-4DB2-BD59-A6C34878D82A}">
                    <a16:rowId xmlns:a16="http://schemas.microsoft.com/office/drawing/2014/main" val="10000"/>
                  </a:ext>
                </a:extLst>
              </a:tr>
              <a:tr h="370840">
                <a:tc>
                  <a:txBody>
                    <a:bodyPr/>
                    <a:lstStyle/>
                    <a:p>
                      <a:pPr algn="ctr"/>
                      <a:r>
                        <a:rPr lang="en-US" altLang="zh-CN" dirty="0"/>
                        <a:t>0</a:t>
                      </a:r>
                      <a:endParaRPr lang="zh-CN" altLang="en-US" dirty="0"/>
                    </a:p>
                  </a:txBody>
                  <a:tcPr/>
                </a:tc>
                <a:tc>
                  <a:txBody>
                    <a:bodyPr/>
                    <a:lstStyle/>
                    <a:p>
                      <a:pPr algn="ctr"/>
                      <a:r>
                        <a:rPr lang="zh-CN" altLang="en-US" dirty="0"/>
                        <a:t>从前有座山，山里有座庙</a:t>
                      </a:r>
                    </a:p>
                  </a:txBody>
                  <a:tcPr>
                    <a:solidFill>
                      <a:schemeClr val="tx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dirty="0"/>
                        <a:t>0</a:t>
                      </a:r>
                      <a:endParaRPr lang="zh-CN" altLang="en-US" dirty="0"/>
                    </a:p>
                  </a:txBody>
                  <a:tcPr/>
                </a:tc>
                <a:tc>
                  <a:txBody>
                    <a:bodyPr/>
                    <a:lstStyle/>
                    <a:p>
                      <a:pPr algn="ctr"/>
                      <a:r>
                        <a:rPr lang="zh-CN" altLang="en-US" dirty="0"/>
                        <a:t>庙里有个老和尚和小和尚</a:t>
                      </a:r>
                    </a:p>
                  </a:txBody>
                  <a:tcPr>
                    <a:solidFill>
                      <a:schemeClr val="tx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0</a:t>
                      </a:r>
                      <a:endParaRPr lang="zh-CN" altLang="en-US" dirty="0"/>
                    </a:p>
                  </a:txBody>
                  <a:tcPr/>
                </a:tc>
                <a:tc>
                  <a:txBody>
                    <a:bodyPr/>
                    <a:lstStyle/>
                    <a:p>
                      <a:pPr algn="ctr"/>
                      <a:r>
                        <a:rPr lang="zh-CN" altLang="en-US" dirty="0"/>
                        <a:t>老和尚在给小和尚讲故事：</a:t>
                      </a:r>
                    </a:p>
                  </a:txBody>
                  <a:tcPr>
                    <a:solidFill>
                      <a:schemeClr val="tx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从前有座山，山里有座庙</a:t>
                      </a:r>
                    </a:p>
                  </a:txBody>
                  <a:tcPr>
                    <a:solidFill>
                      <a:schemeClr val="accent1">
                        <a:lumMod val="60000"/>
                        <a:lumOff val="40000"/>
                      </a:schemeClr>
                    </a:solidFill>
                  </a:tcPr>
                </a:tc>
                <a:extLst>
                  <a:ext uri="{0D108BD9-81ED-4DB2-BD59-A6C34878D82A}">
                    <a16:rowId xmlns:a16="http://schemas.microsoft.com/office/drawing/2014/main" val="10004"/>
                  </a:ext>
                </a:extLst>
              </a:tr>
              <a:tr h="370840">
                <a:tc>
                  <a:txBody>
                    <a:bodyPr/>
                    <a:lstStyle/>
                    <a:p>
                      <a:pPr algn="ctr"/>
                      <a:r>
                        <a:rPr lang="en-US" altLang="zh-CN" dirty="0"/>
                        <a:t>1</a:t>
                      </a:r>
                      <a:endParaRPr lang="zh-CN" altLang="en-US" dirty="0"/>
                    </a:p>
                  </a:txBody>
                  <a:tcPr/>
                </a:tc>
                <a:tc>
                  <a:txBody>
                    <a:bodyPr/>
                    <a:lstStyle/>
                    <a:p>
                      <a:pPr algn="ctr"/>
                      <a:r>
                        <a:rPr lang="zh-CN" altLang="en-US" dirty="0"/>
                        <a:t>庙里有个老和尚和小和尚</a:t>
                      </a:r>
                    </a:p>
                  </a:txBody>
                  <a:tcPr>
                    <a:solidFill>
                      <a:schemeClr val="accent1">
                        <a:lumMod val="60000"/>
                        <a:lumOff val="40000"/>
                      </a:schemeClr>
                    </a:solidFill>
                  </a:tcPr>
                </a:tc>
                <a:extLst>
                  <a:ext uri="{0D108BD9-81ED-4DB2-BD59-A6C34878D82A}">
                    <a16:rowId xmlns:a16="http://schemas.microsoft.com/office/drawing/2014/main" val="10005"/>
                  </a:ext>
                </a:extLst>
              </a:tr>
              <a:tr h="370840">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老和尚在给小和尚讲故事：</a:t>
                      </a:r>
                    </a:p>
                  </a:txBody>
                  <a:tcPr>
                    <a:solidFill>
                      <a:schemeClr val="accent1">
                        <a:lumMod val="60000"/>
                        <a:lumOff val="40000"/>
                      </a:schemeClr>
                    </a:solidFill>
                  </a:tcPr>
                </a:tc>
                <a:extLst>
                  <a:ext uri="{0D108BD9-81ED-4DB2-BD59-A6C34878D82A}">
                    <a16:rowId xmlns:a16="http://schemas.microsoft.com/office/drawing/2014/main" val="10006"/>
                  </a:ext>
                </a:extLst>
              </a:tr>
              <a:tr h="370840">
                <a:tc>
                  <a:txBody>
                    <a:bodyPr/>
                    <a:lstStyle/>
                    <a:p>
                      <a:pPr algn="ct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从前有座山，山里有座庙</a:t>
                      </a:r>
                    </a:p>
                  </a:txBody>
                  <a:tcPr>
                    <a:solidFill>
                      <a:schemeClr val="accent2">
                        <a:lumMod val="75000"/>
                      </a:schemeClr>
                    </a:solidFill>
                  </a:tcPr>
                </a:tc>
                <a:extLst>
                  <a:ext uri="{0D108BD9-81ED-4DB2-BD59-A6C34878D82A}">
                    <a16:rowId xmlns:a16="http://schemas.microsoft.com/office/drawing/2014/main" val="10007"/>
                  </a:ext>
                </a:extLst>
              </a:tr>
            </a:tbl>
          </a:graphicData>
        </a:graphic>
      </p:graphicFrame>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527352" y="1023857"/>
            <a:ext cx="4780579" cy="707886"/>
          </a:xfrm>
          <a:prstGeom prst="rect">
            <a:avLst/>
          </a:prstGeom>
        </p:spPr>
        <p:txBody>
          <a:bodyPr wrap="square">
            <a:spAutoFit/>
          </a:bodyPr>
          <a:lstStyle/>
          <a:p>
            <a:r>
              <a:rPr lang="zh-CN" altLang="en-US" sz="4000" dirty="0">
                <a:latin typeface="Agency FB" panose="020B0503020202020204" pitchFamily="34" charset="0"/>
                <a:cs typeface="+mn-ea"/>
                <a:sym typeface="+mn-lt"/>
              </a:rPr>
              <a:t>函数化</a:t>
            </a:r>
            <a:r>
              <a:rPr lang="en-US" altLang="zh-CN" sz="4000" dirty="0">
                <a:latin typeface="Agency FB" panose="020B0503020202020204" pitchFamily="34" charset="0"/>
                <a:cs typeface="+mn-ea"/>
                <a:sym typeface="+mn-lt"/>
              </a:rPr>
              <a:t>:</a:t>
            </a:r>
            <a:endParaRPr lang="zh-CN" altLang="en-US" sz="4000" dirty="0">
              <a:latin typeface="Agency FB" panose="020B0503020202020204" pitchFamily="34" charset="0"/>
              <a:cs typeface="+mn-ea"/>
              <a:sym typeface="+mn-lt"/>
            </a:endParaRP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graphicFrame>
        <p:nvGraphicFramePr>
          <p:cNvPr id="3" name="表格 3"/>
          <p:cNvGraphicFramePr>
            <a:graphicFrameLocks noGrp="1"/>
          </p:cNvGraphicFramePr>
          <p:nvPr/>
        </p:nvGraphicFramePr>
        <p:xfrm>
          <a:off x="527352" y="1882917"/>
          <a:ext cx="3215862" cy="4846320"/>
        </p:xfrm>
        <a:graphic>
          <a:graphicData uri="http://schemas.openxmlformats.org/drawingml/2006/table">
            <a:tbl>
              <a:tblPr firstRow="1" bandRow="1">
                <a:tableStyleId>{073A0DAA-6AF3-43AB-8588-CEC1D06C72B9}</a:tableStyleId>
              </a:tblPr>
              <a:tblGrid>
                <a:gridCol w="1607931">
                  <a:extLst>
                    <a:ext uri="{9D8B030D-6E8A-4147-A177-3AD203B41FA5}">
                      <a16:colId xmlns:a16="http://schemas.microsoft.com/office/drawing/2014/main" val="20000"/>
                    </a:ext>
                  </a:extLst>
                </a:gridCol>
                <a:gridCol w="1607931">
                  <a:extLst>
                    <a:ext uri="{9D8B030D-6E8A-4147-A177-3AD203B41FA5}">
                      <a16:colId xmlns:a16="http://schemas.microsoft.com/office/drawing/2014/main" val="20001"/>
                    </a:ext>
                  </a:extLst>
                </a:gridCol>
              </a:tblGrid>
              <a:tr h="305242">
                <a:tc>
                  <a:txBody>
                    <a:bodyPr/>
                    <a:lstStyle/>
                    <a:p>
                      <a:pPr algn="ctr"/>
                      <a:r>
                        <a:rPr lang="zh-CN" altLang="en-US" dirty="0"/>
                        <a:t>深度</a:t>
                      </a:r>
                    </a:p>
                  </a:txBody>
                  <a:tcPr/>
                </a:tc>
                <a:tc>
                  <a:txBody>
                    <a:bodyPr/>
                    <a:lstStyle/>
                    <a:p>
                      <a:pPr algn="ctr"/>
                      <a:r>
                        <a:rPr lang="zh-CN" altLang="en-US" dirty="0"/>
                        <a:t>行为</a:t>
                      </a:r>
                    </a:p>
                  </a:txBody>
                  <a:tcPr/>
                </a:tc>
                <a:extLst>
                  <a:ext uri="{0D108BD9-81ED-4DB2-BD59-A6C34878D82A}">
                    <a16:rowId xmlns:a16="http://schemas.microsoft.com/office/drawing/2014/main" val="10000"/>
                  </a:ext>
                </a:extLst>
              </a:tr>
              <a:tr h="305242">
                <a:tc>
                  <a:txBody>
                    <a:bodyPr/>
                    <a:lstStyle/>
                    <a:p>
                      <a:pPr algn="ctr"/>
                      <a:r>
                        <a:rPr lang="en-US" altLang="zh-CN" dirty="0"/>
                        <a:t>0</a:t>
                      </a:r>
                      <a:endParaRPr lang="zh-CN" altLang="en-US" dirty="0"/>
                    </a:p>
                  </a:txBody>
                  <a:tcPr/>
                </a:tc>
                <a:tc>
                  <a:txBody>
                    <a:bodyPr/>
                    <a:lstStyle/>
                    <a:p>
                      <a:pPr algn="ctr"/>
                      <a:r>
                        <a:rPr lang="zh-CN" altLang="en-US" dirty="0"/>
                        <a:t>从前有座山，山里有座庙</a:t>
                      </a:r>
                    </a:p>
                  </a:txBody>
                  <a:tcPr>
                    <a:solidFill>
                      <a:schemeClr val="tx2">
                        <a:lumMod val="20000"/>
                        <a:lumOff val="80000"/>
                      </a:schemeClr>
                    </a:solidFill>
                  </a:tcPr>
                </a:tc>
                <a:extLst>
                  <a:ext uri="{0D108BD9-81ED-4DB2-BD59-A6C34878D82A}">
                    <a16:rowId xmlns:a16="http://schemas.microsoft.com/office/drawing/2014/main" val="10001"/>
                  </a:ext>
                </a:extLst>
              </a:tr>
              <a:tr h="305242">
                <a:tc>
                  <a:txBody>
                    <a:bodyPr/>
                    <a:lstStyle/>
                    <a:p>
                      <a:pPr algn="ctr"/>
                      <a:r>
                        <a:rPr lang="en-US" altLang="zh-CN" dirty="0"/>
                        <a:t>0</a:t>
                      </a:r>
                      <a:endParaRPr lang="zh-CN" altLang="en-US" dirty="0"/>
                    </a:p>
                  </a:txBody>
                  <a:tcPr/>
                </a:tc>
                <a:tc>
                  <a:txBody>
                    <a:bodyPr/>
                    <a:lstStyle/>
                    <a:p>
                      <a:pPr algn="ctr"/>
                      <a:r>
                        <a:rPr lang="zh-CN" altLang="en-US" dirty="0"/>
                        <a:t>庙里有个老和尚和小和尚</a:t>
                      </a:r>
                    </a:p>
                  </a:txBody>
                  <a:tcPr>
                    <a:solidFill>
                      <a:schemeClr val="tx2">
                        <a:lumMod val="20000"/>
                        <a:lumOff val="80000"/>
                      </a:schemeClr>
                    </a:solidFill>
                  </a:tcPr>
                </a:tc>
                <a:extLst>
                  <a:ext uri="{0D108BD9-81ED-4DB2-BD59-A6C34878D82A}">
                    <a16:rowId xmlns:a16="http://schemas.microsoft.com/office/drawing/2014/main" val="10002"/>
                  </a:ext>
                </a:extLst>
              </a:tr>
              <a:tr h="305242">
                <a:tc>
                  <a:txBody>
                    <a:bodyPr/>
                    <a:lstStyle/>
                    <a:p>
                      <a:pPr algn="ctr"/>
                      <a:r>
                        <a:rPr lang="en-US" altLang="zh-CN" dirty="0"/>
                        <a:t>0</a:t>
                      </a:r>
                      <a:endParaRPr lang="zh-CN" altLang="en-US" dirty="0"/>
                    </a:p>
                  </a:txBody>
                  <a:tcPr/>
                </a:tc>
                <a:tc>
                  <a:txBody>
                    <a:bodyPr/>
                    <a:lstStyle/>
                    <a:p>
                      <a:pPr algn="ctr"/>
                      <a:r>
                        <a:rPr lang="zh-CN" altLang="en-US" dirty="0"/>
                        <a:t>老和尚在给小和尚讲故事：</a:t>
                      </a:r>
                    </a:p>
                  </a:txBody>
                  <a:tcPr>
                    <a:solidFill>
                      <a:schemeClr val="tx2">
                        <a:lumMod val="20000"/>
                        <a:lumOff val="80000"/>
                      </a:schemeClr>
                    </a:solidFill>
                  </a:tcPr>
                </a:tc>
                <a:extLst>
                  <a:ext uri="{0D108BD9-81ED-4DB2-BD59-A6C34878D82A}">
                    <a16:rowId xmlns:a16="http://schemas.microsoft.com/office/drawing/2014/main" val="10003"/>
                  </a:ext>
                </a:extLst>
              </a:tr>
              <a:tr h="305242">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从前有座山，山里有座庙</a:t>
                      </a:r>
                    </a:p>
                  </a:txBody>
                  <a:tcPr>
                    <a:solidFill>
                      <a:schemeClr val="accent1">
                        <a:lumMod val="60000"/>
                        <a:lumOff val="40000"/>
                      </a:schemeClr>
                    </a:solidFill>
                  </a:tcPr>
                </a:tc>
                <a:extLst>
                  <a:ext uri="{0D108BD9-81ED-4DB2-BD59-A6C34878D82A}">
                    <a16:rowId xmlns:a16="http://schemas.microsoft.com/office/drawing/2014/main" val="10004"/>
                  </a:ext>
                </a:extLst>
              </a:tr>
              <a:tr h="305242">
                <a:tc>
                  <a:txBody>
                    <a:bodyPr/>
                    <a:lstStyle/>
                    <a:p>
                      <a:pPr algn="ctr"/>
                      <a:r>
                        <a:rPr lang="en-US" altLang="zh-CN" dirty="0"/>
                        <a:t>1</a:t>
                      </a:r>
                      <a:endParaRPr lang="zh-CN" altLang="en-US" dirty="0"/>
                    </a:p>
                  </a:txBody>
                  <a:tcPr/>
                </a:tc>
                <a:tc>
                  <a:txBody>
                    <a:bodyPr/>
                    <a:lstStyle/>
                    <a:p>
                      <a:pPr algn="ctr"/>
                      <a:r>
                        <a:rPr lang="zh-CN" altLang="en-US" dirty="0"/>
                        <a:t>庙里有个老和尚和小和尚</a:t>
                      </a:r>
                    </a:p>
                  </a:txBody>
                  <a:tcPr>
                    <a:solidFill>
                      <a:schemeClr val="accent1">
                        <a:lumMod val="60000"/>
                        <a:lumOff val="40000"/>
                      </a:schemeClr>
                    </a:solidFill>
                  </a:tcPr>
                </a:tc>
                <a:extLst>
                  <a:ext uri="{0D108BD9-81ED-4DB2-BD59-A6C34878D82A}">
                    <a16:rowId xmlns:a16="http://schemas.microsoft.com/office/drawing/2014/main" val="10005"/>
                  </a:ext>
                </a:extLst>
              </a:tr>
              <a:tr h="305242">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老和尚在给小和尚讲故事：</a:t>
                      </a:r>
                    </a:p>
                  </a:txBody>
                  <a:tcPr>
                    <a:solidFill>
                      <a:schemeClr val="accent1">
                        <a:lumMod val="60000"/>
                        <a:lumOff val="40000"/>
                      </a:schemeClr>
                    </a:solidFill>
                  </a:tcPr>
                </a:tc>
                <a:extLst>
                  <a:ext uri="{0D108BD9-81ED-4DB2-BD59-A6C34878D82A}">
                    <a16:rowId xmlns:a16="http://schemas.microsoft.com/office/drawing/2014/main" val="10006"/>
                  </a:ext>
                </a:extLst>
              </a:tr>
              <a:tr h="305242">
                <a:tc>
                  <a:txBody>
                    <a:bodyPr/>
                    <a:lstStyle/>
                    <a:p>
                      <a:pPr algn="ct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从前有座山，山里有座庙</a:t>
                      </a:r>
                    </a:p>
                  </a:txBody>
                  <a:tcPr>
                    <a:solidFill>
                      <a:schemeClr val="accent2">
                        <a:lumMod val="75000"/>
                      </a:schemeClr>
                    </a:solidFill>
                  </a:tcPr>
                </a:tc>
                <a:extLst>
                  <a:ext uri="{0D108BD9-81ED-4DB2-BD59-A6C34878D82A}">
                    <a16:rowId xmlns:a16="http://schemas.microsoft.com/office/drawing/2014/main" val="10007"/>
                  </a:ext>
                </a:extLst>
              </a:tr>
            </a:tbl>
          </a:graphicData>
        </a:graphic>
      </p:graphicFrame>
      <p:sp>
        <p:nvSpPr>
          <p:cNvPr id="11" name="文本框 10"/>
          <p:cNvSpPr txBox="1"/>
          <p:nvPr/>
        </p:nvSpPr>
        <p:spPr>
          <a:xfrm>
            <a:off x="4749478" y="1779687"/>
            <a:ext cx="6311346" cy="5078313"/>
          </a:xfrm>
          <a:prstGeom prst="rect">
            <a:avLst/>
          </a:prstGeom>
          <a:noFill/>
        </p:spPr>
        <p:txBody>
          <a:bodyPr wrap="square">
            <a:spAutoFit/>
          </a:bodyPr>
          <a:lstStyle/>
          <a:p>
            <a:r>
              <a:rPr lang="en-US" altLang="zh-CN" b="0" dirty="0">
                <a:solidFill>
                  <a:srgbClr val="0098DD"/>
                </a:solidFill>
                <a:effectLst/>
                <a:latin typeface="JetBrains Mono" panose="020B0509020102050004" pitchFamily="49" charset="0"/>
              </a:rPr>
              <a:t>void</a:t>
            </a:r>
            <a:r>
              <a:rPr lang="en-US" altLang="zh-CN" b="0" dirty="0">
                <a:solidFill>
                  <a:srgbClr val="383A42"/>
                </a:solidFill>
                <a:effectLst/>
                <a:latin typeface="JetBrains Mono" panose="020B0509020102050004" pitchFamily="49" charset="0"/>
              </a:rPr>
              <a:t> </a:t>
            </a:r>
            <a:r>
              <a:rPr lang="en-US" altLang="zh-CN" b="0" dirty="0">
                <a:solidFill>
                  <a:srgbClr val="23974A"/>
                </a:solidFill>
                <a:effectLst/>
                <a:latin typeface="JetBrains Mono" panose="020B0509020102050004" pitchFamily="49" charset="0"/>
              </a:rPr>
              <a:t>story</a:t>
            </a:r>
            <a:r>
              <a:rPr lang="en-US" altLang="zh-CN" b="0" dirty="0">
                <a:solidFill>
                  <a:srgbClr val="7A82DA"/>
                </a:solidFill>
                <a:effectLst/>
                <a:latin typeface="JetBrains Mono" panose="020B0509020102050004" pitchFamily="49" charset="0"/>
              </a:rPr>
              <a:t>(</a:t>
            </a:r>
            <a:r>
              <a:rPr lang="en-US" altLang="zh-CN" b="0" dirty="0">
                <a:solidFill>
                  <a:srgbClr val="0098DD"/>
                </a:solidFill>
                <a:effectLst/>
                <a:latin typeface="JetBrains Mono" panose="020B0509020102050004" pitchFamily="49" charset="0"/>
              </a:rPr>
              <a:t>int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Depth</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char</a:t>
            </a:r>
            <a:r>
              <a:rPr lang="en-US" altLang="zh-CN" b="0" dirty="0">
                <a:solidFill>
                  <a:srgbClr val="383A42"/>
                </a:solidFill>
                <a:effectLst/>
                <a:latin typeface="JetBrains Mono" panose="020B0509020102050004" pitchFamily="49" charset="0"/>
              </a:rPr>
              <a:t> Mountain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Depth</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CE33C0"/>
                </a:solidFill>
                <a:effectLst/>
                <a:latin typeface="JetBrains Mono" panose="020B0509020102050004" pitchFamily="49" charset="0"/>
              </a:rPr>
              <a:t>65</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int</a:t>
            </a:r>
            <a:r>
              <a:rPr lang="en-US" altLang="zh-CN" b="0" dirty="0">
                <a:solidFill>
                  <a:srgbClr val="383A42"/>
                </a:solidFill>
                <a:effectLst/>
                <a:latin typeface="JetBrains Mono" panose="020B0509020102050004" pitchFamily="49" charset="0"/>
              </a:rPr>
              <a:t> </a:t>
            </a:r>
            <a:r>
              <a:rPr lang="en-US" altLang="zh-CN" b="0" dirty="0" err="1">
                <a:solidFill>
                  <a:srgbClr val="383A42"/>
                </a:solidFill>
                <a:effectLst/>
                <a:latin typeface="JetBrains Mono" panose="020B0509020102050004" pitchFamily="49" charset="0"/>
              </a:rPr>
              <a:t>OldMan</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Depth</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CE33C0"/>
                </a:solidFill>
                <a:effectLst/>
                <a:latin typeface="JetBrains Mono" panose="020B0509020102050004" pitchFamily="49" charset="0"/>
              </a:rPr>
              <a:t>50</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int</a:t>
            </a:r>
            <a:r>
              <a:rPr lang="en-US" altLang="zh-CN" b="0" dirty="0">
                <a:solidFill>
                  <a:srgbClr val="383A42"/>
                </a:solidFill>
                <a:effectLst/>
                <a:latin typeface="JetBrains Mono" panose="020B0509020102050004" pitchFamily="49" charset="0"/>
              </a:rPr>
              <a:t> Child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Depth</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CE33C0"/>
                </a:solidFill>
                <a:effectLst/>
                <a:latin typeface="JetBrains Mono" panose="020B0509020102050004" pitchFamily="49" charset="0"/>
              </a:rPr>
              <a:t>10</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err="1">
                <a:solidFill>
                  <a:srgbClr val="23974A"/>
                </a:solidFill>
                <a:effectLst/>
                <a:latin typeface="JetBrains Mono" panose="020B0509020102050004" pitchFamily="49" charset="0"/>
              </a:rPr>
              <a:t>printf</a:t>
            </a:r>
            <a:r>
              <a:rPr lang="en-US" altLang="zh-CN" b="0" dirty="0">
                <a:solidFill>
                  <a:srgbClr val="7A82DA"/>
                </a:solidFill>
                <a:effectLst/>
                <a:latin typeface="JetBrains Mono" panose="020B0509020102050004" pitchFamily="49" charset="0"/>
              </a:rPr>
              <a:t>(</a:t>
            </a:r>
            <a:r>
              <a:rPr lang="en-US" altLang="zh-CN" b="0" dirty="0">
                <a:solidFill>
                  <a:srgbClr val="C5A332"/>
                </a:solidFill>
                <a:effectLst/>
                <a:latin typeface="JetBrains Mono" panose="020B0509020102050004" pitchFamily="49" charset="0"/>
              </a:rPr>
              <a:t>"</a:t>
            </a:r>
            <a:r>
              <a:rPr lang="zh-CN" altLang="en-US" b="0" dirty="0">
                <a:solidFill>
                  <a:srgbClr val="C5A332"/>
                </a:solidFill>
                <a:effectLst/>
                <a:latin typeface="JetBrains Mono" panose="020B0509020102050004" pitchFamily="49" charset="0"/>
              </a:rPr>
              <a:t>从前有座</a:t>
            </a:r>
            <a:r>
              <a:rPr lang="en-US" altLang="zh-CN" b="0" dirty="0">
                <a:solidFill>
                  <a:srgbClr val="823FF1"/>
                </a:solidFill>
                <a:effectLst/>
                <a:latin typeface="JetBrains Mono" panose="020B0509020102050004" pitchFamily="49" charset="0"/>
              </a:rPr>
              <a:t>%c</a:t>
            </a:r>
            <a:r>
              <a:rPr lang="zh-CN" altLang="en-US" b="0" dirty="0">
                <a:solidFill>
                  <a:srgbClr val="C5A332"/>
                </a:solidFill>
                <a:effectLst/>
                <a:latin typeface="JetBrains Mono" panose="020B0509020102050004" pitchFamily="49" charset="0"/>
              </a:rPr>
              <a:t>山</a:t>
            </a:r>
            <a:r>
              <a:rPr lang="en-US" altLang="zh-CN" b="0" dirty="0">
                <a:solidFill>
                  <a:srgbClr val="C5A332"/>
                </a:solidFill>
                <a:effectLst/>
                <a:latin typeface="JetBrains Mono" panose="020B0509020102050004" pitchFamily="49" charset="0"/>
              </a:rPr>
              <a:t>,</a:t>
            </a:r>
            <a:r>
              <a:rPr lang="zh-CN" altLang="en-US" b="0" dirty="0">
                <a:solidFill>
                  <a:srgbClr val="C5A332"/>
                </a:solidFill>
                <a:effectLst/>
                <a:latin typeface="JetBrains Mono" panose="020B0509020102050004" pitchFamily="49" charset="0"/>
              </a:rPr>
              <a:t>里面有个</a:t>
            </a:r>
            <a:r>
              <a:rPr lang="en-US" altLang="zh-CN" b="0" dirty="0">
                <a:solidFill>
                  <a:srgbClr val="823FF1"/>
                </a:solidFill>
                <a:effectLst/>
                <a:latin typeface="JetBrains Mono" panose="020B0509020102050004" pitchFamily="49" charset="0"/>
              </a:rPr>
              <a:t>%d</a:t>
            </a:r>
            <a:r>
              <a:rPr lang="zh-CN" altLang="en-US" b="0" dirty="0">
                <a:solidFill>
                  <a:srgbClr val="C5A332"/>
                </a:solidFill>
                <a:effectLst/>
                <a:latin typeface="JetBrains Mono" panose="020B0509020102050004" pitchFamily="49" charset="0"/>
              </a:rPr>
              <a:t>岁的老和尚给</a:t>
            </a:r>
            <a:r>
              <a:rPr lang="en-US" altLang="zh-CN" b="0" dirty="0">
                <a:solidFill>
                  <a:srgbClr val="823FF1"/>
                </a:solidFill>
                <a:effectLst/>
                <a:latin typeface="JetBrains Mono" panose="020B0509020102050004" pitchFamily="49" charset="0"/>
              </a:rPr>
              <a:t>%d</a:t>
            </a:r>
            <a:r>
              <a:rPr lang="zh-CN" altLang="en-US" b="0" dirty="0">
                <a:solidFill>
                  <a:srgbClr val="C5A332"/>
                </a:solidFill>
                <a:effectLst/>
                <a:latin typeface="JetBrains Mono" panose="020B0509020102050004" pitchFamily="49" charset="0"/>
              </a:rPr>
              <a:t>岁小和尚讲故事</a:t>
            </a:r>
            <a:r>
              <a:rPr lang="en-US" altLang="zh-CN" b="0" dirty="0">
                <a:solidFill>
                  <a:srgbClr val="C5A332"/>
                </a:solidFill>
                <a:effectLst/>
                <a:latin typeface="JetBrains Mono" panose="020B0509020102050004" pitchFamily="49" charset="0"/>
              </a:rPr>
              <a:t>:</a:t>
            </a:r>
            <a:r>
              <a:rPr lang="en-US" altLang="zh-CN" b="0" dirty="0">
                <a:solidFill>
                  <a:srgbClr val="DF631C"/>
                </a:solidFill>
                <a:effectLst/>
                <a:latin typeface="JetBrains Mono" panose="020B0509020102050004" pitchFamily="49" charset="0"/>
              </a:rPr>
              <a:t>\n</a:t>
            </a:r>
            <a:r>
              <a:rPr lang="en-US" altLang="zh-CN" b="0" dirty="0">
                <a:solidFill>
                  <a:srgbClr val="C5A332"/>
                </a:solidFill>
                <a:effectLst/>
                <a:latin typeface="JetBrains Mono" panose="020B0509020102050004" pitchFamily="49" charset="0"/>
              </a:rPr>
              <a:t>"</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383A42"/>
                </a:solidFill>
                <a:effectLst/>
                <a:latin typeface="JetBrains Mono" panose="020B0509020102050004" pitchFamily="49" charset="0"/>
              </a:rPr>
              <a:t>Mountain</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err="1">
                <a:solidFill>
                  <a:srgbClr val="383A42"/>
                </a:solidFill>
                <a:effectLst/>
                <a:latin typeface="JetBrains Mono" panose="020B0509020102050004" pitchFamily="49" charset="0"/>
              </a:rPr>
              <a:t>OldMan</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383A42"/>
                </a:solidFill>
                <a:effectLst/>
                <a:latin typeface="JetBrains Mono" panose="020B0509020102050004" pitchFamily="49" charset="0"/>
              </a:rPr>
              <a:t>Child</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err="1">
                <a:solidFill>
                  <a:srgbClr val="23974A"/>
                </a:solidFill>
                <a:effectLst/>
                <a:latin typeface="JetBrains Mono" panose="020B0509020102050004" pitchFamily="49" charset="0"/>
              </a:rPr>
              <a:t>printf</a:t>
            </a:r>
            <a:r>
              <a:rPr lang="en-US" altLang="zh-CN" b="0" dirty="0">
                <a:solidFill>
                  <a:srgbClr val="7A82DA"/>
                </a:solidFill>
                <a:effectLst/>
                <a:latin typeface="JetBrains Mono" panose="020B0509020102050004" pitchFamily="49" charset="0"/>
              </a:rPr>
              <a:t>(</a:t>
            </a:r>
            <a:r>
              <a:rPr lang="en-US" altLang="zh-CN" b="0" dirty="0">
                <a:solidFill>
                  <a:srgbClr val="C5A332"/>
                </a:solidFill>
                <a:effectLst/>
                <a:latin typeface="JetBrains Mono" panose="020B0509020102050004" pitchFamily="49" charset="0"/>
              </a:rPr>
              <a:t>"</a:t>
            </a:r>
            <a:r>
              <a:rPr lang="zh-CN" altLang="en-US" b="0" dirty="0">
                <a:solidFill>
                  <a:srgbClr val="C5A332"/>
                </a:solidFill>
                <a:effectLst/>
                <a:latin typeface="JetBrains Mono" panose="020B0509020102050004" pitchFamily="49" charset="0"/>
              </a:rPr>
              <a:t>讲的故事是</a:t>
            </a:r>
            <a:r>
              <a:rPr lang="en-US" altLang="zh-CN" b="0" dirty="0">
                <a:solidFill>
                  <a:srgbClr val="C5A332"/>
                </a:solidFill>
                <a:effectLst/>
                <a:latin typeface="JetBrains Mono" panose="020B0509020102050004" pitchFamily="49" charset="0"/>
              </a:rPr>
              <a:t>:</a:t>
            </a:r>
            <a:r>
              <a:rPr lang="en-US" altLang="zh-CN" b="0" dirty="0">
                <a:solidFill>
                  <a:srgbClr val="DF631C"/>
                </a:solidFill>
                <a:effectLst/>
                <a:latin typeface="JetBrains Mono" panose="020B0509020102050004" pitchFamily="49" charset="0"/>
              </a:rPr>
              <a:t>\n\n</a:t>
            </a:r>
            <a:r>
              <a:rPr lang="en-US" altLang="zh-CN" b="0" dirty="0">
                <a:solidFill>
                  <a:srgbClr val="C5A332"/>
                </a:solidFill>
                <a:effectLst/>
                <a:latin typeface="JetBrains Mono" panose="020B0509020102050004" pitchFamily="49" charset="0"/>
              </a:rPr>
              <a:t>"</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if</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40B8C5"/>
                </a:solidFill>
                <a:effectLst/>
                <a:latin typeface="JetBrains Mono" panose="020B0509020102050004" pitchFamily="49" charset="0"/>
              </a:rPr>
              <a:t>Depth</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CE33C0"/>
                </a:solidFill>
                <a:effectLst/>
                <a:latin typeface="JetBrains Mono" panose="020B0509020102050004" pitchFamily="49" charset="0"/>
              </a:rPr>
              <a:t>10</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return</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else</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Depth</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CE33C0"/>
                </a:solidFill>
                <a:effectLst/>
                <a:latin typeface="JetBrains Mono" panose="020B0509020102050004" pitchFamily="49" charset="0"/>
              </a:rPr>
              <a:t>1</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23974A"/>
                </a:solidFill>
                <a:effectLst/>
                <a:latin typeface="JetBrains Mono" panose="020B0509020102050004" pitchFamily="49" charset="0"/>
              </a:rPr>
              <a:t>story</a:t>
            </a:r>
            <a:r>
              <a:rPr lang="en-US" altLang="zh-CN" b="0" dirty="0">
                <a:solidFill>
                  <a:srgbClr val="7A82DA"/>
                </a:solidFill>
                <a:effectLst/>
                <a:latin typeface="JetBrains Mono" panose="020B0509020102050004" pitchFamily="49" charset="0"/>
              </a:rPr>
              <a:t>(</a:t>
            </a:r>
            <a:r>
              <a:rPr lang="en-US" altLang="zh-CN" b="0" dirty="0">
                <a:solidFill>
                  <a:srgbClr val="40B8C5"/>
                </a:solidFill>
                <a:effectLst/>
                <a:latin typeface="JetBrains Mono" panose="020B0509020102050004" pitchFamily="49" charset="0"/>
              </a:rPr>
              <a:t>Depth</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5BB43-1241-431A-A011-62D64CBDC505}"/>
              </a:ext>
            </a:extLst>
          </p:cNvPr>
          <p:cNvSpPr>
            <a:spLocks noGrp="1"/>
          </p:cNvSpPr>
          <p:nvPr>
            <p:ph type="ctrTitle"/>
          </p:nvPr>
        </p:nvSpPr>
        <p:spPr/>
        <p:txBody>
          <a:bodyPr/>
          <a:lstStyle/>
          <a:p>
            <a:r>
              <a:rPr lang="zh-CN" altLang="en-US" dirty="0"/>
              <a:t>数学中的递归</a:t>
            </a:r>
          </a:p>
        </p:txBody>
      </p:sp>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45CAB09D-4FC4-4CEE-B644-2F4EB8D4D59A}"/>
                  </a:ext>
                </a:extLst>
              </p:cNvPr>
              <p:cNvSpPr>
                <a:spLocks noGrp="1"/>
              </p:cNvSpPr>
              <p:nvPr>
                <p:ph type="subTitle" idx="1"/>
              </p:nvPr>
            </p:nvSpPr>
            <p:spPr>
              <a:xfrm>
                <a:off x="495395" y="2223778"/>
                <a:ext cx="6040797" cy="1052822"/>
              </a:xfrm>
            </p:spPr>
            <p:txBody>
              <a:bodyPr/>
              <a:lstStyle/>
              <a:p>
                <a:pPr algn="l"/>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𝑥</m:t>
                          </m:r>
                        </m:e>
                      </m:d>
                      <m:r>
                        <a:rPr lang="en-US" altLang="zh-CN"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smtClean="0">
                                  <a:latin typeface="Cambria Math" panose="02040503050406030204" pitchFamily="18" charset="0"/>
                                </a:rPr>
                                <m:t>&amp;</m:t>
                              </m:r>
                              <m:r>
                                <a:rPr lang="en-US" altLang="zh-CN" b="0" i="1" smtClean="0">
                                  <a:latin typeface="Cambria Math" panose="02040503050406030204" pitchFamily="18" charset="0"/>
                                </a:rPr>
                                <m:t>     1</m:t>
                              </m:r>
                              <m:r>
                                <a:rPr lang="en-US" altLang="zh-CN" i="1" smtClean="0">
                                  <a:latin typeface="Cambria Math" panose="02040503050406030204" pitchFamily="18" charset="0"/>
                                </a:rPr>
                                <m:t>,  </m:t>
                              </m:r>
                              <m:r>
                                <a:rPr lang="en-US" altLang="zh-CN" b="0" i="1" smtClean="0">
                                  <a:latin typeface="Cambria Math" panose="02040503050406030204" pitchFamily="18" charset="0"/>
                                </a:rPr>
                                <m:t>                                   </m:t>
                              </m:r>
                              <m:r>
                                <a:rPr lang="en-US" altLang="zh-CN" i="1" smtClean="0">
                                  <a:latin typeface="Cambria Math" panose="02040503050406030204" pitchFamily="18" charset="0"/>
                                </a:rPr>
                                <m:t>𝑥</m:t>
                              </m:r>
                              <m:r>
                                <a:rPr lang="en-US" altLang="zh-CN" i="1" smtClean="0">
                                  <a:latin typeface="Cambria Math" panose="02040503050406030204" pitchFamily="18" charset="0"/>
                                </a:rPr>
                                <m:t>&lt;2</m:t>
                              </m:r>
                            </m:e>
                            <m:e>
                              <m:r>
                                <a:rPr lang="en-US" altLang="zh-CN" i="1" smtClean="0">
                                  <a:latin typeface="Cambria Math" panose="02040503050406030204" pitchFamily="18" charset="0"/>
                                </a:rPr>
                                <m:t>&amp;</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−2),  </m:t>
                              </m:r>
                              <m:r>
                                <a:rPr lang="en-US" altLang="zh-CN" i="1" smtClean="0">
                                  <a:latin typeface="Cambria Math" panose="02040503050406030204" pitchFamily="18" charset="0"/>
                                </a:rPr>
                                <m:t>𝑥</m:t>
                              </m:r>
                              <m:r>
                                <a:rPr lang="en-US" altLang="zh-CN" i="1" smtClean="0">
                                  <a:latin typeface="Cambria Math" panose="02040503050406030204" pitchFamily="18" charset="0"/>
                                </a:rPr>
                                <m:t>≥3</m:t>
                              </m:r>
                            </m:e>
                          </m:eqArr>
                        </m:e>
                      </m:d>
                    </m:oMath>
                  </m:oMathPara>
                </a14:m>
                <a:endParaRPr lang="zh-CN" altLang="en-US" dirty="0"/>
              </a:p>
            </p:txBody>
          </p:sp>
        </mc:Choice>
        <mc:Fallback xmlns="">
          <p:sp>
            <p:nvSpPr>
              <p:cNvPr id="3" name="副标题 2">
                <a:extLst>
                  <a:ext uri="{FF2B5EF4-FFF2-40B4-BE49-F238E27FC236}">
                    <a16:creationId xmlns:a16="http://schemas.microsoft.com/office/drawing/2014/main" id="{45CAB09D-4FC4-4CEE-B644-2F4EB8D4D59A}"/>
                  </a:ext>
                </a:extLst>
              </p:cNvPr>
              <p:cNvSpPr>
                <a:spLocks noGrp="1" noRot="1" noChangeAspect="1" noMove="1" noResize="1" noEditPoints="1" noAdjustHandles="1" noChangeArrowheads="1" noChangeShapeType="1" noTextEdit="1"/>
              </p:cNvSpPr>
              <p:nvPr>
                <p:ph type="subTitle" idx="1"/>
              </p:nvPr>
            </p:nvSpPr>
            <p:spPr>
              <a:xfrm>
                <a:off x="495395" y="2223778"/>
                <a:ext cx="6040797" cy="1052822"/>
              </a:xfrm>
              <a:blipFill>
                <a:blip r:embed="rId3"/>
                <a:stretch>
                  <a:fillRect/>
                </a:stretch>
              </a:blipFill>
            </p:spPr>
            <p:txBody>
              <a:bodyPr/>
              <a:lstStyle/>
              <a:p>
                <a:r>
                  <a:rPr lang="zh-CN" altLang="en-US">
                    <a:noFill/>
                  </a:rPr>
                  <a:t> </a:t>
                </a:r>
              </a:p>
            </p:txBody>
          </p:sp>
        </mc:Fallback>
      </mc:AlternateContent>
      <p:pic>
        <p:nvPicPr>
          <p:cNvPr id="1026" name="Picture 2" descr="preview">
            <a:extLst>
              <a:ext uri="{FF2B5EF4-FFF2-40B4-BE49-F238E27FC236}">
                <a16:creationId xmlns:a16="http://schemas.microsoft.com/office/drawing/2014/main" id="{8B14B7E6-6472-4593-AD4B-7DC6056DE5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905" r="-233" b="15531"/>
          <a:stretch/>
        </p:blipFill>
        <p:spPr bwMode="auto">
          <a:xfrm>
            <a:off x="4640665" y="190634"/>
            <a:ext cx="7551335" cy="6667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57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527352" y="1023857"/>
            <a:ext cx="4780579" cy="707886"/>
          </a:xfrm>
          <a:prstGeom prst="rect">
            <a:avLst/>
          </a:prstGeom>
        </p:spPr>
        <p:txBody>
          <a:bodyPr wrap="square">
            <a:spAutoFit/>
          </a:bodyPr>
          <a:lstStyle/>
          <a:p>
            <a:r>
              <a:rPr lang="zh-CN" altLang="en-US" sz="4000" dirty="0">
                <a:latin typeface="Agency FB" panose="020B0503020202020204" pitchFamily="34" charset="0"/>
                <a:cs typeface="+mn-ea"/>
                <a:sym typeface="+mn-lt"/>
              </a:rPr>
              <a:t>递归求阶乘</a:t>
            </a:r>
            <a:r>
              <a:rPr lang="en-US" altLang="zh-CN" sz="4000" dirty="0">
                <a:latin typeface="Agency FB" panose="020B0503020202020204" pitchFamily="34" charset="0"/>
                <a:cs typeface="+mn-ea"/>
                <a:sym typeface="+mn-lt"/>
              </a:rPr>
              <a:t>:</a:t>
            </a:r>
            <a:endParaRPr lang="zh-CN" altLang="en-US" sz="4000" dirty="0">
              <a:latin typeface="Agency FB" panose="020B0503020202020204" pitchFamily="34" charset="0"/>
              <a:cs typeface="+mn-ea"/>
              <a:sym typeface="+mn-lt"/>
            </a:endParaRP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8046" y="791337"/>
            <a:ext cx="1152525" cy="5962650"/>
          </a:xfrm>
          <a:prstGeom prst="rect">
            <a:avLst/>
          </a:prstGeom>
        </p:spPr>
      </p:pic>
      <p:sp>
        <p:nvSpPr>
          <p:cNvPr id="13" name="文本框 12">
            <a:extLst>
              <a:ext uri="{FF2B5EF4-FFF2-40B4-BE49-F238E27FC236}">
                <a16:creationId xmlns:a16="http://schemas.microsoft.com/office/drawing/2014/main" id="{8CB4FA08-672C-4021-9A9F-BECD4D93BB2A}"/>
              </a:ext>
            </a:extLst>
          </p:cNvPr>
          <p:cNvSpPr txBox="1"/>
          <p:nvPr/>
        </p:nvSpPr>
        <p:spPr>
          <a:xfrm>
            <a:off x="622585" y="3772662"/>
            <a:ext cx="6100174" cy="1754326"/>
          </a:xfrm>
          <a:prstGeom prst="rect">
            <a:avLst/>
          </a:prstGeom>
          <a:noFill/>
        </p:spPr>
        <p:txBody>
          <a:bodyPr wrap="square">
            <a:spAutoFit/>
          </a:bodyPr>
          <a:lstStyle/>
          <a:p>
            <a:br>
              <a:rPr lang="en-US" altLang="zh-CN" b="0" dirty="0">
                <a:solidFill>
                  <a:srgbClr val="333333"/>
                </a:solidFill>
                <a:effectLst/>
                <a:latin typeface="JetBrains Mono" panose="02000009000000000000" pitchFamily="49" charset="0"/>
              </a:rPr>
            </a:br>
            <a:r>
              <a:rPr lang="en-US" altLang="zh-CN" b="1" dirty="0">
                <a:solidFill>
                  <a:srgbClr val="073642"/>
                </a:solidFill>
                <a:effectLst/>
                <a:latin typeface="JetBrains Mono" panose="02000009000000000000" pitchFamily="49" charset="0"/>
              </a:rPr>
              <a:t>int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fact</a:t>
            </a:r>
            <a:r>
              <a:rPr lang="en-US" altLang="zh-CN" b="0" dirty="0">
                <a:solidFill>
                  <a:srgbClr val="333333"/>
                </a:solidFill>
                <a:effectLst/>
                <a:latin typeface="JetBrains Mono" panose="02000009000000000000" pitchFamily="49" charset="0"/>
              </a:rPr>
              <a:t>(N){</a:t>
            </a:r>
          </a:p>
          <a:p>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return</a:t>
            </a:r>
            <a:r>
              <a:rPr lang="en-US" altLang="zh-CN" b="0" dirty="0">
                <a:solidFill>
                  <a:srgbClr val="333333"/>
                </a:solidFill>
                <a:effectLst/>
                <a:latin typeface="JetBrains Mono" panose="02000009000000000000" pitchFamily="49" charset="0"/>
              </a:rPr>
              <a:t> N </a:t>
            </a:r>
            <a:r>
              <a:rPr lang="en-US" altLang="zh-CN" b="0" dirty="0">
                <a:solidFill>
                  <a:srgbClr val="859900"/>
                </a:solidFill>
                <a:effectLst/>
                <a:latin typeface="JetBrains Mono" panose="02000009000000000000" pitchFamily="49" charset="0"/>
              </a:rPr>
              <a:t>&lt;</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2</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D33682"/>
                </a:solidFill>
                <a:effectLst/>
                <a:latin typeface="JetBrains Mono" panose="02000009000000000000" pitchFamily="49" charset="0"/>
              </a:rPr>
              <a:t>1</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N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fact</a:t>
            </a:r>
            <a:r>
              <a:rPr lang="en-US" altLang="zh-CN" b="0" dirty="0">
                <a:solidFill>
                  <a:srgbClr val="333333"/>
                </a:solidFill>
                <a:effectLst/>
                <a:latin typeface="JetBrains Mono" panose="02000009000000000000" pitchFamily="49" charset="0"/>
              </a:rPr>
              <a:t>(N</a:t>
            </a:r>
            <a:r>
              <a:rPr lang="en-US" altLang="zh-CN" b="0" dirty="0">
                <a:solidFill>
                  <a:srgbClr val="859900"/>
                </a:solidFill>
                <a:effectLst/>
                <a:latin typeface="JetBrains Mono" panose="02000009000000000000" pitchFamily="49" charset="0"/>
              </a:rPr>
              <a:t>-</a:t>
            </a:r>
            <a:r>
              <a:rPr lang="en-US" altLang="zh-CN" b="0" dirty="0">
                <a:solidFill>
                  <a:srgbClr val="D33682"/>
                </a:solidFill>
                <a:effectLst/>
                <a:latin typeface="JetBrains Mono" panose="02000009000000000000" pitchFamily="49" charset="0"/>
              </a:rPr>
              <a:t>1</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a:t>
            </a:r>
          </a:p>
          <a:p>
            <a:br>
              <a:rPr lang="en-US" altLang="zh-CN" b="0" dirty="0">
                <a:solidFill>
                  <a:srgbClr val="333333"/>
                </a:solidFill>
                <a:effectLst/>
                <a:latin typeface="JetBrains Mono" panose="02000009000000000000" pitchFamily="49" charset="0"/>
              </a:rPr>
            </a:br>
            <a:endParaRPr lang="en-US" altLang="zh-CN" b="0" dirty="0">
              <a:solidFill>
                <a:srgbClr val="333333"/>
              </a:solidFill>
              <a:effectLst/>
              <a:latin typeface="JetBrains Mono" panose="02000009000000000000" pitchFamily="49"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16F2695-B2BD-4E8C-8129-631D5DF32576}"/>
                  </a:ext>
                </a:extLst>
              </p:cNvPr>
              <p:cNvSpPr txBox="1"/>
              <p:nvPr/>
            </p:nvSpPr>
            <p:spPr>
              <a:xfrm>
                <a:off x="375911" y="2545663"/>
                <a:ext cx="482651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𝑓</m:t>
                      </m:r>
                      <m:d>
                        <m:dPr>
                          <m:ctrlPr>
                            <a:rPr lang="en-US" altLang="zh-CN" sz="2400" i="1" smtClean="0">
                              <a:latin typeface="Cambria Math" panose="02040503050406030204" pitchFamily="18" charset="0"/>
                            </a:rPr>
                          </m:ctrlPr>
                        </m:dPr>
                        <m:e>
                          <m:r>
                            <a:rPr lang="en-US" altLang="zh-CN" sz="2400" i="1" smtClean="0">
                              <a:latin typeface="Cambria Math" panose="02040503050406030204" pitchFamily="18" charset="0"/>
                            </a:rPr>
                            <m:t>𝑥</m:t>
                          </m:r>
                        </m:e>
                      </m:d>
                      <m:r>
                        <a:rPr lang="en-US" altLang="zh-CN" sz="2400" i="1" smtClean="0">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eqArr>
                            <m:eqArrPr>
                              <m:ctrlPr>
                                <a:rPr lang="en-US" altLang="zh-CN" sz="2400" i="1" smtClean="0">
                                  <a:latin typeface="Cambria Math" panose="02040503050406030204" pitchFamily="18" charset="0"/>
                                </a:rPr>
                              </m:ctrlPr>
                            </m:eqArrPr>
                            <m:e>
                              <m:r>
                                <a:rPr lang="en-US" altLang="zh-CN" sz="2400" b="0" i="1" smtClean="0">
                                  <a:latin typeface="Cambria Math" panose="02040503050406030204" pitchFamily="18" charset="0"/>
                                </a:rPr>
                                <m:t>1</m:t>
                              </m:r>
                              <m:r>
                                <a:rPr lang="en-US" altLang="zh-CN" sz="2400" i="1" smtClean="0">
                                  <a:latin typeface="Cambria Math" panose="02040503050406030204" pitchFamily="18" charset="0"/>
                                </a:rPr>
                                <m:t>,  </m:t>
                              </m:r>
                              <m:r>
                                <a:rPr lang="en-US" altLang="zh-CN" sz="2400" b="0" i="1" smtClean="0">
                                  <a:latin typeface="Cambria Math" panose="02040503050406030204" pitchFamily="18" charset="0"/>
                                </a:rPr>
                                <m:t>                     </m:t>
                              </m:r>
                              <m:r>
                                <a:rPr lang="en-US" altLang="zh-CN" sz="2400" i="1" smtClean="0">
                                  <a:latin typeface="Cambria Math" panose="02040503050406030204" pitchFamily="18" charset="0"/>
                                </a:rPr>
                                <m:t>𝑥</m:t>
                              </m:r>
                              <m:r>
                                <a:rPr lang="en-US" altLang="zh-CN" sz="2400" b="0" i="1" smtClean="0">
                                  <a:latin typeface="Cambria Math" panose="02040503050406030204" pitchFamily="18" charset="0"/>
                                </a:rPr>
                                <m:t>≤1</m:t>
                              </m:r>
                            </m:e>
                            <m:e>
                              <m:r>
                                <a:rPr lang="en-US" altLang="zh-CN" sz="2400" i="1" smtClean="0">
                                  <a:latin typeface="Cambria Math" panose="02040503050406030204" pitchFamily="18" charset="0"/>
                                </a:rPr>
                                <m:t>&amp;</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  </m:t>
                              </m:r>
                              <m:r>
                                <a:rPr lang="en-US" altLang="zh-CN" sz="2400" i="1" smtClean="0">
                                  <a:latin typeface="Cambria Math" panose="02040503050406030204" pitchFamily="18" charset="0"/>
                                </a:rPr>
                                <m:t>𝑥</m:t>
                              </m:r>
                              <m:r>
                                <a:rPr lang="en-US" altLang="zh-CN" sz="2400" b="0" i="1" smtClean="0">
                                  <a:latin typeface="Cambria Math" panose="02040503050406030204" pitchFamily="18" charset="0"/>
                                </a:rPr>
                                <m:t>&gt;1</m:t>
                              </m:r>
                            </m:e>
                          </m:eqArr>
                        </m:e>
                      </m:d>
                    </m:oMath>
                  </m:oMathPara>
                </a14:m>
                <a:endParaRPr lang="zh-CN" altLang="en-US" sz="2400" dirty="0"/>
              </a:p>
            </p:txBody>
          </p:sp>
        </mc:Choice>
        <mc:Fallback xmlns="">
          <p:sp>
            <p:nvSpPr>
              <p:cNvPr id="2" name="文本框 1">
                <a:extLst>
                  <a:ext uri="{FF2B5EF4-FFF2-40B4-BE49-F238E27FC236}">
                    <a16:creationId xmlns:a16="http://schemas.microsoft.com/office/drawing/2014/main" id="{D16F2695-B2BD-4E8C-8129-631D5DF32576}"/>
                  </a:ext>
                </a:extLst>
              </p:cNvPr>
              <p:cNvSpPr txBox="1">
                <a:spLocks noRot="1" noChangeAspect="1" noMove="1" noResize="1" noEditPoints="1" noAdjustHandles="1" noChangeArrowheads="1" noChangeShapeType="1" noTextEdit="1"/>
              </p:cNvSpPr>
              <p:nvPr/>
            </p:nvSpPr>
            <p:spPr>
              <a:xfrm>
                <a:off x="375911" y="2545663"/>
                <a:ext cx="4826511" cy="823815"/>
              </a:xfrm>
              <a:prstGeom prst="rect">
                <a:avLst/>
              </a:prstGeom>
              <a:blipFill>
                <a:blip r:embed="rId6"/>
                <a:stretch>
                  <a:fillRect/>
                </a:stretch>
              </a:blipFill>
            </p:spPr>
            <p:txBody>
              <a:bodyPr/>
              <a:lstStyle/>
              <a:p>
                <a:r>
                  <a:rPr lang="zh-CN" altLang="en-US">
                    <a:noFill/>
                  </a:rPr>
                  <a:t> </a:t>
                </a:r>
              </a:p>
            </p:txBody>
          </p:sp>
        </mc:Fallback>
      </mc:AlternateContent>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527352" y="1023857"/>
            <a:ext cx="4780579" cy="707886"/>
          </a:xfrm>
          <a:prstGeom prst="rect">
            <a:avLst/>
          </a:prstGeom>
        </p:spPr>
        <p:txBody>
          <a:bodyPr wrap="square">
            <a:spAutoFit/>
          </a:bodyPr>
          <a:lstStyle/>
          <a:p>
            <a:r>
              <a:rPr lang="zh-CN" altLang="en-US" sz="4000" dirty="0">
                <a:latin typeface="Agency FB" panose="020B0503020202020204" pitchFamily="34" charset="0"/>
                <a:cs typeface="+mn-ea"/>
                <a:sym typeface="+mn-lt"/>
              </a:rPr>
              <a:t>二分查找递归实现</a:t>
            </a:r>
            <a:r>
              <a:rPr lang="en-US" altLang="zh-CN" sz="4000" dirty="0">
                <a:latin typeface="Agency FB" panose="020B0503020202020204" pitchFamily="34" charset="0"/>
                <a:cs typeface="+mn-ea"/>
                <a:sym typeface="+mn-lt"/>
              </a:rPr>
              <a:t>:</a:t>
            </a:r>
            <a:endParaRPr lang="zh-CN" altLang="en-US" sz="4000" dirty="0">
              <a:latin typeface="Agency FB" panose="020B0503020202020204" pitchFamily="34" charset="0"/>
              <a:cs typeface="+mn-ea"/>
              <a:sym typeface="+mn-lt"/>
            </a:endParaRP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13" name="文本框 12"/>
          <p:cNvSpPr txBox="1"/>
          <p:nvPr/>
        </p:nvSpPr>
        <p:spPr>
          <a:xfrm>
            <a:off x="527352" y="3629451"/>
            <a:ext cx="11772141" cy="2585323"/>
          </a:xfrm>
          <a:prstGeom prst="rect">
            <a:avLst/>
          </a:prstGeom>
          <a:noFill/>
        </p:spPr>
        <p:txBody>
          <a:bodyPr wrap="square">
            <a:spAutoFit/>
          </a:bodyPr>
          <a:lstStyle/>
          <a:p>
            <a:r>
              <a:rPr lang="en-US" altLang="zh-CN" b="0" dirty="0">
                <a:solidFill>
                  <a:srgbClr val="0098DD"/>
                </a:solidFill>
                <a:effectLst/>
                <a:latin typeface="JetBrains Mono" panose="020B0509020102050004" pitchFamily="49" charset="0"/>
              </a:rPr>
              <a:t>int</a:t>
            </a:r>
            <a:r>
              <a:rPr lang="en-US" altLang="zh-CN" b="0" dirty="0">
                <a:solidFill>
                  <a:srgbClr val="383A42"/>
                </a:solidFill>
                <a:effectLst/>
                <a:latin typeface="JetBrains Mono" panose="020B0509020102050004" pitchFamily="49" charset="0"/>
              </a:rPr>
              <a:t> </a:t>
            </a:r>
            <a:r>
              <a:rPr lang="en-US" altLang="zh-CN" b="0" dirty="0">
                <a:solidFill>
                  <a:srgbClr val="23974A"/>
                </a:solidFill>
                <a:effectLst/>
                <a:latin typeface="JetBrains Mono" panose="020B0509020102050004" pitchFamily="49" charset="0"/>
              </a:rPr>
              <a:t>Binsearch</a:t>
            </a:r>
            <a:r>
              <a:rPr lang="en-US" altLang="zh-CN" b="0" dirty="0">
                <a:solidFill>
                  <a:srgbClr val="7A82DA"/>
                </a:solidFill>
                <a:effectLst/>
                <a:latin typeface="JetBrains Mono" panose="020B0509020102050004" pitchFamily="49" charset="0"/>
              </a:rPr>
              <a:t>(</a:t>
            </a:r>
            <a:r>
              <a:rPr lang="en-US" altLang="zh-CN" b="0" dirty="0">
                <a:solidFill>
                  <a:srgbClr val="0098DD"/>
                </a:solidFill>
                <a:effectLst/>
                <a:latin typeface="JetBrains Mono" panose="020B0509020102050004" pitchFamily="49" charset="0"/>
              </a:rPr>
              <a:t>int</a:t>
            </a:r>
            <a:r>
              <a:rPr lang="en-US" altLang="zh-CN" b="0" dirty="0">
                <a:solidFill>
                  <a:srgbClr val="383A42"/>
                </a:solidFill>
                <a:effectLst/>
                <a:latin typeface="JetBrains Mono" panose="020B0509020102050004" pitchFamily="49" charset="0"/>
              </a:rPr>
              <a:t> </a:t>
            </a:r>
            <a:r>
              <a:rPr lang="en-US" altLang="zh-CN" b="0" dirty="0" err="1">
                <a:solidFill>
                  <a:srgbClr val="40B8C5"/>
                </a:solidFill>
                <a:effectLst/>
                <a:latin typeface="JetBrains Mono" panose="020B0509020102050004" pitchFamily="49" charset="0"/>
              </a:rPr>
              <a:t>arr</a:t>
            </a:r>
            <a:r>
              <a:rPr lang="en-US" altLang="zh-CN" b="0" dirty="0">
                <a:solidFill>
                  <a:srgbClr val="0098DD"/>
                </a:solidFill>
                <a:effectLst/>
                <a:latin typeface="JetBrains Mono" panose="020B0509020102050004" pitchFamily="49" charset="0"/>
              </a:rPr>
              <a:t>[]</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int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key</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int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left</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int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right</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int</a:t>
            </a:r>
            <a:r>
              <a:rPr lang="en-US" altLang="zh-CN" b="0" dirty="0">
                <a:solidFill>
                  <a:srgbClr val="383A42"/>
                </a:solidFill>
                <a:effectLst/>
                <a:latin typeface="JetBrains Mono" panose="020B0509020102050004" pitchFamily="49" charset="0"/>
              </a:rPr>
              <a:t> mid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40B8C5"/>
                </a:solidFill>
                <a:effectLst/>
                <a:latin typeface="JetBrains Mono" panose="020B0509020102050004" pitchFamily="49" charset="0"/>
              </a:rPr>
              <a:t>left</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right</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CE33C0"/>
                </a:solidFill>
                <a:effectLst/>
                <a:latin typeface="JetBrains Mono" panose="020B0509020102050004" pitchFamily="49" charset="0"/>
              </a:rPr>
              <a:t>2</a:t>
            </a:r>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if</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err="1">
                <a:solidFill>
                  <a:srgbClr val="40B8C5"/>
                </a:solidFill>
                <a:effectLst/>
                <a:latin typeface="JetBrains Mono" panose="020B0509020102050004" pitchFamily="49" charset="0"/>
              </a:rPr>
              <a:t>arr</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mid</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key</a:t>
            </a:r>
            <a:r>
              <a:rPr lang="en-US" altLang="zh-CN" b="0" dirty="0">
                <a:solidFill>
                  <a:srgbClr val="7A82DA"/>
                </a:solidFill>
                <a:effectLst/>
                <a:latin typeface="JetBrains Mono" panose="020B0509020102050004" pitchFamily="49" charset="0"/>
              </a:rPr>
              <a:t>)</a:t>
            </a:r>
            <a:r>
              <a:rPr lang="en-US" altLang="zh-CN" dirty="0">
                <a:solidFill>
                  <a:srgbClr val="383A42"/>
                </a:solidFill>
                <a:latin typeface="JetBrains Mono" panose="020B0509020102050004" pitchFamily="49" charset="0"/>
              </a:rPr>
              <a:t>      </a:t>
            </a:r>
            <a:r>
              <a:rPr lang="en-US" altLang="zh-CN" b="0" dirty="0">
                <a:solidFill>
                  <a:srgbClr val="0098DD"/>
                </a:solidFill>
                <a:effectLst/>
                <a:latin typeface="JetBrains Mono" panose="020B0509020102050004" pitchFamily="49" charset="0"/>
              </a:rPr>
              <a:t>return</a:t>
            </a:r>
            <a:r>
              <a:rPr lang="en-US" altLang="zh-CN" b="0" dirty="0">
                <a:solidFill>
                  <a:srgbClr val="383A42"/>
                </a:solidFill>
                <a:effectLst/>
                <a:latin typeface="JetBrains Mono" panose="020B0509020102050004" pitchFamily="49" charset="0"/>
              </a:rPr>
              <a:t> mid</a:t>
            </a:r>
            <a:r>
              <a:rPr lang="en-US" altLang="zh-CN" b="0" dirty="0">
                <a:solidFill>
                  <a:srgbClr val="7A82DA"/>
                </a:solidFill>
                <a:effectLst/>
                <a:latin typeface="JetBrains Mono" panose="020B0509020102050004" pitchFamily="49" charset="0"/>
              </a:rPr>
              <a:t>; </a:t>
            </a:r>
            <a:r>
              <a:rPr lang="en-US" altLang="zh-CN" b="0" dirty="0">
                <a:solidFill>
                  <a:srgbClr val="FF0000"/>
                </a:solidFill>
                <a:effectLst/>
                <a:latin typeface="JetBrains Mono" panose="020B0509020102050004" pitchFamily="49" charset="0"/>
              </a:rPr>
              <a:t>//</a:t>
            </a:r>
            <a:r>
              <a:rPr lang="zh-CN" altLang="en-US" b="0" dirty="0">
                <a:solidFill>
                  <a:srgbClr val="FF0000"/>
                </a:solidFill>
                <a:effectLst/>
                <a:latin typeface="JetBrains Mono" panose="020B0509020102050004" pitchFamily="49" charset="0"/>
              </a:rPr>
              <a:t>如果找到返回位置</a:t>
            </a:r>
            <a:endParaRPr lang="en-US" altLang="zh-CN" b="0" dirty="0">
              <a:solidFill>
                <a:srgbClr val="FF0000"/>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if</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40B8C5"/>
                </a:solidFill>
                <a:effectLst/>
                <a:latin typeface="JetBrains Mono" panose="020B0509020102050004" pitchFamily="49" charset="0"/>
              </a:rPr>
              <a:t>left</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&gt;=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right</a:t>
            </a:r>
            <a:r>
              <a:rPr lang="en-US" altLang="zh-CN" b="0" dirty="0">
                <a:solidFill>
                  <a:srgbClr val="7A82DA"/>
                </a:solidFill>
                <a:effectLst/>
                <a:latin typeface="JetBrains Mono" panose="020B0509020102050004" pitchFamily="49" charset="0"/>
              </a:rPr>
              <a:t>)</a:t>
            </a:r>
            <a:r>
              <a:rPr lang="en-US" altLang="zh-CN" dirty="0">
                <a:solidFill>
                  <a:srgbClr val="383A42"/>
                </a:solidFill>
                <a:latin typeface="JetBrains Mono" panose="020B0509020102050004" pitchFamily="49" charset="0"/>
              </a:rPr>
              <a:t>        </a:t>
            </a:r>
            <a:r>
              <a:rPr lang="en-US" altLang="zh-CN" b="0" dirty="0">
                <a:solidFill>
                  <a:srgbClr val="0098DD"/>
                </a:solidFill>
                <a:effectLst/>
                <a:latin typeface="JetBrains Mono" panose="020B0509020102050004" pitchFamily="49" charset="0"/>
              </a:rPr>
              <a:t>return</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CE33C0"/>
                </a:solidFill>
                <a:effectLst/>
                <a:latin typeface="JetBrains Mono" panose="020B0509020102050004" pitchFamily="49" charset="0"/>
              </a:rPr>
              <a:t>1</a:t>
            </a:r>
            <a:r>
              <a:rPr lang="en-US" altLang="zh-CN" b="0" dirty="0">
                <a:solidFill>
                  <a:srgbClr val="7A82DA"/>
                </a:solidFill>
                <a:effectLst/>
                <a:latin typeface="JetBrains Mono" panose="020B0509020102050004" pitchFamily="49" charset="0"/>
              </a:rPr>
              <a:t>;  </a:t>
            </a:r>
            <a:r>
              <a:rPr lang="en-US" altLang="zh-CN" b="0" dirty="0">
                <a:solidFill>
                  <a:srgbClr val="FF0000"/>
                </a:solidFill>
                <a:effectLst/>
                <a:latin typeface="JetBrains Mono" panose="020B0509020102050004" pitchFamily="49" charset="0"/>
              </a:rPr>
              <a:t>//</a:t>
            </a:r>
            <a:r>
              <a:rPr lang="zh-CN" altLang="en-US" dirty="0">
                <a:solidFill>
                  <a:srgbClr val="FF0000"/>
                </a:solidFill>
                <a:latin typeface="JetBrains Mono" panose="020B0509020102050004" pitchFamily="49" charset="0"/>
              </a:rPr>
              <a:t>当找到左边</a:t>
            </a:r>
            <a:r>
              <a:rPr lang="en-US" altLang="zh-CN" dirty="0">
                <a:solidFill>
                  <a:srgbClr val="FF0000"/>
                </a:solidFill>
                <a:latin typeface="JetBrains Mono" panose="020B0509020102050004" pitchFamily="49" charset="0"/>
              </a:rPr>
              <a:t>&gt;=</a:t>
            </a:r>
            <a:r>
              <a:rPr lang="zh-CN" altLang="en-US" dirty="0">
                <a:solidFill>
                  <a:srgbClr val="FF0000"/>
                </a:solidFill>
                <a:latin typeface="JetBrains Mono" panose="020B0509020102050004" pitchFamily="49" charset="0"/>
              </a:rPr>
              <a:t>右边时，说明没找到</a:t>
            </a:r>
            <a:br>
              <a:rPr lang="en-US" altLang="zh-CN" b="0" dirty="0">
                <a:solidFill>
                  <a:srgbClr val="383A42"/>
                </a:solidFill>
                <a:effectLst/>
                <a:latin typeface="JetBrains Mono" panose="020B0509020102050004" pitchFamily="49" charset="0"/>
              </a:rPr>
            </a:br>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else</a:t>
            </a:r>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if</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err="1">
                <a:solidFill>
                  <a:srgbClr val="40B8C5"/>
                </a:solidFill>
                <a:effectLst/>
                <a:latin typeface="JetBrains Mono" panose="020B0509020102050004" pitchFamily="49" charset="0"/>
              </a:rPr>
              <a:t>arr</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mid</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&gt;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key</a:t>
            </a:r>
            <a:r>
              <a:rPr lang="en-US" altLang="zh-CN" b="0" dirty="0">
                <a:solidFill>
                  <a:srgbClr val="7A82DA"/>
                </a:solidFill>
                <a:effectLst/>
                <a:latin typeface="JetBrains Mono" panose="020B0509020102050004" pitchFamily="49" charset="0"/>
              </a:rPr>
              <a:t>)</a:t>
            </a:r>
            <a:r>
              <a:rPr lang="en-US" altLang="zh-CN" dirty="0">
                <a:solidFill>
                  <a:srgbClr val="383A42"/>
                </a:solidFill>
                <a:latin typeface="JetBrains Mono" panose="020B0509020102050004" pitchFamily="49" charset="0"/>
              </a:rPr>
              <a:t>  return </a:t>
            </a:r>
            <a:r>
              <a:rPr lang="en-US" altLang="zh-CN" b="0" dirty="0">
                <a:solidFill>
                  <a:srgbClr val="23974A"/>
                </a:solidFill>
                <a:effectLst/>
                <a:latin typeface="JetBrains Mono" panose="020B0509020102050004" pitchFamily="49" charset="0"/>
              </a:rPr>
              <a:t>Binsearch</a:t>
            </a:r>
            <a:r>
              <a:rPr lang="en-US" altLang="zh-CN" b="0" dirty="0">
                <a:solidFill>
                  <a:srgbClr val="7A82DA"/>
                </a:solidFill>
                <a:effectLst/>
                <a:latin typeface="JetBrains Mono" panose="020B0509020102050004" pitchFamily="49" charset="0"/>
              </a:rPr>
              <a:t>(</a:t>
            </a:r>
            <a:r>
              <a:rPr lang="en-US" altLang="zh-CN" b="0" dirty="0" err="1">
                <a:solidFill>
                  <a:srgbClr val="40B8C5"/>
                </a:solidFill>
                <a:effectLst/>
                <a:latin typeface="JetBrains Mono" panose="020B0509020102050004" pitchFamily="49" charset="0"/>
              </a:rPr>
              <a:t>arr</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key</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left</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383A42"/>
                </a:solidFill>
                <a:effectLst/>
                <a:latin typeface="JetBrains Mono" panose="020B0509020102050004" pitchFamily="49" charset="0"/>
              </a:rPr>
              <a:t>mid</a:t>
            </a:r>
            <a:r>
              <a:rPr lang="en-US" altLang="zh-CN" b="0" dirty="0">
                <a:solidFill>
                  <a:srgbClr val="23974A"/>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CE33C0"/>
                </a:solidFill>
                <a:effectLst/>
                <a:latin typeface="JetBrains Mono" panose="020B0509020102050004" pitchFamily="49" charset="0"/>
              </a:rPr>
              <a:t>1</a:t>
            </a:r>
            <a:r>
              <a:rPr lang="en-US" altLang="zh-CN" b="0" dirty="0">
                <a:solidFill>
                  <a:srgbClr val="7A82DA"/>
                </a:solidFill>
                <a:effectLst/>
                <a:latin typeface="JetBrains Mono" panose="020B0509020102050004" pitchFamily="49" charset="0"/>
              </a:rPr>
              <a:t>); //</a:t>
            </a:r>
            <a:r>
              <a:rPr lang="zh-CN" altLang="en-US" b="0" dirty="0">
                <a:solidFill>
                  <a:srgbClr val="7A82DA"/>
                </a:solidFill>
                <a:effectLst/>
                <a:latin typeface="JetBrains Mono" panose="020B0509020102050004" pitchFamily="49" charset="0"/>
              </a:rPr>
              <a:t>在左半区找</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else</a:t>
            </a:r>
            <a:r>
              <a:rPr lang="en-US" altLang="zh-CN" b="0" dirty="0">
                <a:solidFill>
                  <a:srgbClr val="383A42"/>
                </a:solidFill>
                <a:effectLst/>
                <a:latin typeface="JetBrains Mono" panose="020B0509020102050004" pitchFamily="49" charset="0"/>
              </a:rPr>
              <a:t> </a:t>
            </a:r>
            <a:r>
              <a:rPr lang="en-US" altLang="zh-CN" b="0" dirty="0">
                <a:solidFill>
                  <a:srgbClr val="0098DD"/>
                </a:solidFill>
                <a:effectLst/>
                <a:latin typeface="JetBrains Mono" panose="020B0509020102050004" pitchFamily="49" charset="0"/>
              </a:rPr>
              <a:t>if</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err="1">
                <a:solidFill>
                  <a:srgbClr val="40B8C5"/>
                </a:solidFill>
                <a:effectLst/>
                <a:latin typeface="JetBrains Mono" panose="020B0509020102050004" pitchFamily="49" charset="0"/>
              </a:rPr>
              <a:t>arr</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mid</a:t>
            </a:r>
            <a:r>
              <a:rPr lang="en-US" altLang="zh-CN" b="0" dirty="0">
                <a:solidFill>
                  <a:srgbClr val="7A82DA"/>
                </a:solidFill>
                <a:effectLst/>
                <a:latin typeface="JetBrains Mono" panose="020B0509020102050004" pitchFamily="49" charset="0"/>
              </a:rPr>
              <a:t>]</a:t>
            </a:r>
            <a:r>
              <a:rPr lang="en-US" altLang="zh-CN" b="0" dirty="0">
                <a:solidFill>
                  <a:srgbClr val="383A42"/>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&lt;</a:t>
            </a:r>
            <a:r>
              <a:rPr lang="en-US" altLang="zh-CN" b="0" dirty="0">
                <a:solidFill>
                  <a:srgbClr val="383A42"/>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key</a:t>
            </a:r>
            <a:r>
              <a:rPr lang="en-US" altLang="zh-CN" b="0" dirty="0">
                <a:solidFill>
                  <a:srgbClr val="7A82DA"/>
                </a:solidFill>
                <a:effectLst/>
                <a:latin typeface="JetBrains Mono" panose="020B0509020102050004" pitchFamily="49" charset="0"/>
              </a:rPr>
              <a:t>)</a:t>
            </a:r>
            <a:r>
              <a:rPr lang="en-US" altLang="zh-CN" dirty="0">
                <a:solidFill>
                  <a:srgbClr val="383A42"/>
                </a:solidFill>
                <a:latin typeface="JetBrains Mono" panose="020B0509020102050004" pitchFamily="49" charset="0"/>
              </a:rPr>
              <a:t>  return </a:t>
            </a:r>
            <a:r>
              <a:rPr lang="en-US" altLang="zh-CN" b="0" dirty="0">
                <a:solidFill>
                  <a:srgbClr val="23974A"/>
                </a:solidFill>
                <a:effectLst/>
                <a:latin typeface="JetBrains Mono" panose="020B0509020102050004" pitchFamily="49" charset="0"/>
              </a:rPr>
              <a:t>Binsearch</a:t>
            </a:r>
            <a:r>
              <a:rPr lang="en-US" altLang="zh-CN" b="0" dirty="0">
                <a:solidFill>
                  <a:srgbClr val="7A82DA"/>
                </a:solidFill>
                <a:effectLst/>
                <a:latin typeface="JetBrains Mono" panose="020B0509020102050004" pitchFamily="49" charset="0"/>
              </a:rPr>
              <a:t>(</a:t>
            </a:r>
            <a:r>
              <a:rPr lang="en-US" altLang="zh-CN" b="0" dirty="0" err="1">
                <a:solidFill>
                  <a:srgbClr val="40B8C5"/>
                </a:solidFill>
                <a:effectLst/>
                <a:latin typeface="JetBrains Mono" panose="020B0509020102050004" pitchFamily="49" charset="0"/>
              </a:rPr>
              <a:t>arr</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key</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383A42"/>
                </a:solidFill>
                <a:effectLst/>
                <a:latin typeface="JetBrains Mono" panose="020B0509020102050004" pitchFamily="49" charset="0"/>
              </a:rPr>
              <a:t>mid</a:t>
            </a:r>
            <a:r>
              <a:rPr lang="en-US" altLang="zh-CN" b="0" dirty="0">
                <a:solidFill>
                  <a:srgbClr val="23974A"/>
                </a:solidFill>
                <a:effectLst/>
                <a:latin typeface="JetBrains Mono" panose="020B0509020102050004" pitchFamily="49" charset="0"/>
              </a:rPr>
              <a:t> </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CE33C0"/>
                </a:solidFill>
                <a:effectLst/>
                <a:latin typeface="JetBrains Mono" panose="020B0509020102050004" pitchFamily="49" charset="0"/>
              </a:rPr>
              <a:t>1</a:t>
            </a:r>
            <a:r>
              <a:rPr lang="en-US" altLang="zh-CN" b="0" dirty="0">
                <a:solidFill>
                  <a:srgbClr val="7A82DA"/>
                </a:solidFill>
                <a:effectLst/>
                <a:latin typeface="JetBrains Mono" panose="020B0509020102050004" pitchFamily="49" charset="0"/>
              </a:rPr>
              <a:t>,</a:t>
            </a:r>
            <a:r>
              <a:rPr lang="en-US" altLang="zh-CN" b="0" dirty="0">
                <a:solidFill>
                  <a:srgbClr val="23974A"/>
                </a:solidFill>
                <a:effectLst/>
                <a:latin typeface="JetBrains Mono" panose="020B0509020102050004" pitchFamily="49" charset="0"/>
              </a:rPr>
              <a:t> </a:t>
            </a:r>
            <a:r>
              <a:rPr lang="en-US" altLang="zh-CN" b="0" dirty="0">
                <a:solidFill>
                  <a:srgbClr val="40B8C5"/>
                </a:solidFill>
                <a:effectLst/>
                <a:latin typeface="JetBrains Mono" panose="020B0509020102050004" pitchFamily="49" charset="0"/>
              </a:rPr>
              <a:t>right</a:t>
            </a:r>
            <a:r>
              <a:rPr lang="en-US" altLang="zh-CN" b="0" dirty="0">
                <a:solidFill>
                  <a:srgbClr val="7A82DA"/>
                </a:solidFill>
                <a:effectLst/>
                <a:latin typeface="JetBrains Mono" panose="020B0509020102050004" pitchFamily="49" charset="0"/>
              </a:rPr>
              <a:t>);//</a:t>
            </a:r>
            <a:r>
              <a:rPr lang="zh-CN" altLang="en-US" b="0" dirty="0">
                <a:solidFill>
                  <a:srgbClr val="7A82DA"/>
                </a:solidFill>
                <a:effectLst/>
                <a:latin typeface="JetBrains Mono" panose="020B0509020102050004" pitchFamily="49" charset="0"/>
              </a:rPr>
              <a:t>在右半区找</a:t>
            </a:r>
            <a:endParaRPr lang="en-US" altLang="zh-CN" b="0" dirty="0">
              <a:solidFill>
                <a:srgbClr val="383A42"/>
              </a:solidFill>
              <a:effectLst/>
              <a:latin typeface="JetBrains Mono" panose="020B0509020102050004" pitchFamily="49" charset="0"/>
            </a:endParaRPr>
          </a:p>
          <a:p>
            <a:r>
              <a:rPr lang="en-US" altLang="zh-CN" b="0" dirty="0">
                <a:solidFill>
                  <a:srgbClr val="383A42"/>
                </a:solidFill>
                <a:effectLst/>
                <a:latin typeface="JetBrains Mono" panose="020B0509020102050004" pitchFamily="49" charset="0"/>
              </a:rPr>
              <a:t>    </a:t>
            </a:r>
          </a:p>
          <a:p>
            <a:r>
              <a:rPr lang="en-US" altLang="zh-CN" b="0" dirty="0">
                <a:solidFill>
                  <a:srgbClr val="7A82DA"/>
                </a:solidFill>
                <a:effectLst/>
                <a:latin typeface="JetBrains Mono" panose="020B0509020102050004" pitchFamily="49" charset="0"/>
              </a:rPr>
              <a:t>}</a:t>
            </a:r>
            <a:endParaRPr lang="en-US" altLang="zh-CN" b="0" dirty="0">
              <a:solidFill>
                <a:srgbClr val="383A42"/>
              </a:solidFill>
              <a:effectLst/>
              <a:latin typeface="JetBrains Mono" panose="020B0509020102050004" pitchFamily="49" charset="0"/>
            </a:endParaRPr>
          </a:p>
        </p:txBody>
      </p:sp>
      <p:sp>
        <p:nvSpPr>
          <p:cNvPr id="3" name="文本框 2"/>
          <p:cNvSpPr txBox="1"/>
          <p:nvPr/>
        </p:nvSpPr>
        <p:spPr>
          <a:xfrm>
            <a:off x="1076826" y="1731743"/>
            <a:ext cx="8590548" cy="1785104"/>
          </a:xfrm>
          <a:prstGeom prst="rect">
            <a:avLst/>
          </a:prstGeom>
          <a:noFill/>
        </p:spPr>
        <p:txBody>
          <a:bodyPr wrap="square" rtlCol="0">
            <a:spAutoFit/>
          </a:bodyPr>
          <a:lstStyle/>
          <a:p>
            <a:r>
              <a:rPr lang="zh-CN" altLang="en-US" sz="2000" dirty="0"/>
              <a:t>二分查找的思想：</a:t>
            </a:r>
            <a:endParaRPr lang="en-US" altLang="zh-CN" sz="2000" dirty="0"/>
          </a:p>
          <a:p>
            <a:r>
              <a:rPr lang="zh-CN" altLang="en-US" dirty="0"/>
              <a:t>在有序数列里面查找一个值，首先将他和中间的数字比，</a:t>
            </a:r>
            <a:endParaRPr lang="en-US" altLang="zh-CN" dirty="0"/>
          </a:p>
          <a:p>
            <a:r>
              <a:rPr lang="zh-CN" altLang="en-US" dirty="0"/>
              <a:t>如果中间数比它大，那么我们在数列的左半部分寻找</a:t>
            </a:r>
            <a:endParaRPr lang="en-US" altLang="zh-CN" dirty="0"/>
          </a:p>
          <a:p>
            <a:r>
              <a:rPr lang="zh-CN" altLang="en-US" dirty="0"/>
              <a:t>如果中间数比它小，那么我们在数列的右半部分寻找</a:t>
            </a:r>
            <a:endParaRPr lang="en-US" altLang="zh-CN" dirty="0"/>
          </a:p>
          <a:p>
            <a:r>
              <a:rPr lang="zh-CN" altLang="en-US" dirty="0"/>
              <a:t>那我们对新查找的区域也按照这个规则查找</a:t>
            </a:r>
            <a:endParaRPr lang="en-US" altLang="zh-CN" dirty="0"/>
          </a:p>
          <a:p>
            <a:r>
              <a:rPr lang="zh-CN" altLang="en-US" dirty="0"/>
              <a:t>这就是二分的思想</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527352" y="1023857"/>
            <a:ext cx="4780579" cy="707886"/>
          </a:xfrm>
          <a:prstGeom prst="rect">
            <a:avLst/>
          </a:prstGeom>
        </p:spPr>
        <p:txBody>
          <a:bodyPr wrap="square">
            <a:spAutoFit/>
          </a:bodyPr>
          <a:lstStyle/>
          <a:p>
            <a:r>
              <a:rPr lang="zh-CN" altLang="en-US" sz="4000" dirty="0">
                <a:latin typeface="Agency FB" panose="020B0503020202020204" pitchFamily="34" charset="0"/>
                <a:cs typeface="+mn-ea"/>
                <a:sym typeface="+mn-lt"/>
              </a:rPr>
              <a:t>递归函数的三要素</a:t>
            </a:r>
            <a:r>
              <a:rPr lang="en-US" altLang="zh-CN" sz="4000" dirty="0">
                <a:latin typeface="Agency FB" panose="020B0503020202020204" pitchFamily="34" charset="0"/>
                <a:cs typeface="+mn-ea"/>
                <a:sym typeface="+mn-lt"/>
              </a:rPr>
              <a:t>:</a:t>
            </a:r>
            <a:endParaRPr lang="zh-CN" altLang="en-US" sz="4000" dirty="0">
              <a:latin typeface="Agency FB" panose="020B0503020202020204" pitchFamily="34" charset="0"/>
              <a:cs typeface="+mn-ea"/>
              <a:sym typeface="+mn-lt"/>
            </a:endParaRP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5" name="文本框 4"/>
          <p:cNvSpPr txBox="1"/>
          <p:nvPr/>
        </p:nvSpPr>
        <p:spPr>
          <a:xfrm>
            <a:off x="1721647" y="2369808"/>
            <a:ext cx="7946379"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sz="3600" dirty="0">
                <a:latin typeface="等线" panose="02010600030101010101" pitchFamily="2" charset="-122"/>
                <a:ea typeface="等线" panose="02010600030101010101" pitchFamily="2" charset="-122"/>
              </a:rPr>
              <a:t>终止条件</a:t>
            </a:r>
            <a:endParaRPr lang="en-US" altLang="zh-CN" sz="3600" dirty="0">
              <a:latin typeface="等线" panose="02010600030101010101" pitchFamily="2" charset="-122"/>
              <a:ea typeface="等线" panose="02010600030101010101" pitchFamily="2" charset="-122"/>
            </a:endParaRPr>
          </a:p>
          <a:p>
            <a:pPr marL="285750" indent="-285750">
              <a:buFont typeface="Arial" panose="020B0604020202020204" pitchFamily="34" charset="0"/>
              <a:buChar char="•"/>
            </a:pPr>
            <a:r>
              <a:rPr lang="zh-CN" altLang="en-US" sz="3600" dirty="0">
                <a:latin typeface="等线" panose="02010600030101010101" pitchFamily="2" charset="-122"/>
                <a:ea typeface="等线" panose="02010600030101010101" pitchFamily="2" charset="-122"/>
              </a:rPr>
              <a:t>函数行为</a:t>
            </a:r>
            <a:endParaRPr lang="en-US" altLang="zh-CN" sz="3600" dirty="0">
              <a:latin typeface="等线" panose="02010600030101010101" pitchFamily="2" charset="-122"/>
              <a:ea typeface="等线" panose="02010600030101010101" pitchFamily="2" charset="-122"/>
            </a:endParaRPr>
          </a:p>
          <a:p>
            <a:pPr marL="285750" indent="-285750">
              <a:buFont typeface="Arial" panose="020B0604020202020204" pitchFamily="34" charset="0"/>
              <a:buChar char="•"/>
            </a:pPr>
            <a:r>
              <a:rPr lang="zh-CN" altLang="en-US" sz="3600" dirty="0">
                <a:latin typeface="等线" panose="02010600030101010101" pitchFamily="2" charset="-122"/>
                <a:ea typeface="等线" panose="02010600030101010101" pitchFamily="2" charset="-122"/>
              </a:rPr>
              <a:t>第</a:t>
            </a:r>
            <a:r>
              <a:rPr lang="en-US" altLang="zh-CN" sz="3600" dirty="0">
                <a:latin typeface="等线" panose="02010600030101010101" pitchFamily="2" charset="-122"/>
                <a:ea typeface="等线" panose="02010600030101010101" pitchFamily="2" charset="-122"/>
              </a:rPr>
              <a:t>N</a:t>
            </a:r>
            <a:r>
              <a:rPr lang="zh-CN" altLang="en-US" sz="3600" dirty="0">
                <a:latin typeface="等线" panose="02010600030101010101" pitchFamily="2" charset="-122"/>
                <a:ea typeface="等线" panose="02010600030101010101" pitchFamily="2" charset="-122"/>
              </a:rPr>
              <a:t>次调用与第</a:t>
            </a:r>
            <a:r>
              <a:rPr lang="en-US" altLang="zh-CN" sz="3600" dirty="0">
                <a:latin typeface="等线" panose="02010600030101010101" pitchFamily="2" charset="-122"/>
                <a:ea typeface="等线" panose="02010600030101010101" pitchFamily="2" charset="-122"/>
              </a:rPr>
              <a:t>N-1</a:t>
            </a:r>
            <a:r>
              <a:rPr lang="zh-CN" altLang="en-US" sz="3600" dirty="0">
                <a:latin typeface="等线" panose="02010600030101010101" pitchFamily="2" charset="-122"/>
                <a:ea typeface="等线" panose="02010600030101010101" pitchFamily="2" charset="-122"/>
              </a:rPr>
              <a:t>次的关系</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0A689-541A-4E95-AE8F-6C2E37BC433B}"/>
              </a:ext>
            </a:extLst>
          </p:cNvPr>
          <p:cNvSpPr>
            <a:spLocks noGrp="1"/>
          </p:cNvSpPr>
          <p:nvPr>
            <p:ph type="ctrTitle"/>
          </p:nvPr>
        </p:nvSpPr>
        <p:spPr>
          <a:xfrm>
            <a:off x="584702" y="1235946"/>
            <a:ext cx="4474643" cy="590917"/>
          </a:xfrm>
        </p:spPr>
        <p:txBody>
          <a:bodyPr/>
          <a:lstStyle/>
          <a:p>
            <a:r>
              <a:rPr lang="zh-CN" altLang="en-US" sz="4400" dirty="0"/>
              <a:t>递归函数的本质</a:t>
            </a:r>
          </a:p>
        </p:txBody>
      </p:sp>
      <p:sp>
        <p:nvSpPr>
          <p:cNvPr id="4" name="文本框 3">
            <a:extLst>
              <a:ext uri="{FF2B5EF4-FFF2-40B4-BE49-F238E27FC236}">
                <a16:creationId xmlns:a16="http://schemas.microsoft.com/office/drawing/2014/main" id="{7C4BF75D-0A77-49F7-9CEB-971B2C552CC5}"/>
              </a:ext>
            </a:extLst>
          </p:cNvPr>
          <p:cNvSpPr txBox="1"/>
          <p:nvPr/>
        </p:nvSpPr>
        <p:spPr>
          <a:xfrm>
            <a:off x="1438280" y="2207774"/>
            <a:ext cx="9166219" cy="1938992"/>
          </a:xfrm>
          <a:prstGeom prst="rect">
            <a:avLst/>
          </a:prstGeom>
          <a:noFill/>
        </p:spPr>
        <p:txBody>
          <a:bodyPr wrap="square" rtlCol="0">
            <a:spAutoFit/>
          </a:bodyPr>
          <a:lstStyle/>
          <a:p>
            <a:r>
              <a:rPr lang="zh-CN" altLang="en-US" sz="2400" dirty="0"/>
              <a:t>   没有无源之水，之所以能够以递归的形式调用函数必然有其支持之方法。</a:t>
            </a:r>
            <a:endParaRPr lang="en-US" altLang="zh-CN" sz="2400" dirty="0"/>
          </a:p>
          <a:p>
            <a:r>
              <a:rPr lang="en-US" altLang="zh-CN" sz="2400" dirty="0"/>
              <a:t>   </a:t>
            </a:r>
            <a:r>
              <a:rPr lang="zh-CN" altLang="en-US" sz="2400" dirty="0"/>
              <a:t>利用栈帧的技术手段，递归得以优雅的实现。</a:t>
            </a:r>
            <a:endParaRPr lang="en-US" altLang="zh-CN" sz="2400" dirty="0"/>
          </a:p>
          <a:p>
            <a:r>
              <a:rPr lang="en-US" altLang="zh-CN" sz="2400" dirty="0"/>
              <a:t>   </a:t>
            </a:r>
            <a:r>
              <a:rPr lang="zh-CN" altLang="en-US" sz="2400" dirty="0"/>
              <a:t>我们可以简单的认为，每次函数的调用都是将函数压入栈中，等到函数行为结束便从栈中释放。</a:t>
            </a:r>
            <a:endParaRPr lang="en-US" altLang="zh-CN" sz="2400" dirty="0"/>
          </a:p>
        </p:txBody>
      </p:sp>
      <p:grpSp>
        <p:nvGrpSpPr>
          <p:cNvPr id="31" name="组合 30">
            <a:extLst>
              <a:ext uri="{FF2B5EF4-FFF2-40B4-BE49-F238E27FC236}">
                <a16:creationId xmlns:a16="http://schemas.microsoft.com/office/drawing/2014/main" id="{9C17A72F-8F2A-4904-97E2-D98D20E982CA}"/>
              </a:ext>
            </a:extLst>
          </p:cNvPr>
          <p:cNvGrpSpPr/>
          <p:nvPr/>
        </p:nvGrpSpPr>
        <p:grpSpPr>
          <a:xfrm>
            <a:off x="2431717" y="4794422"/>
            <a:ext cx="1077602" cy="2007973"/>
            <a:chOff x="2431717" y="4794422"/>
            <a:chExt cx="1077602" cy="2007973"/>
          </a:xfrm>
        </p:grpSpPr>
        <p:sp>
          <p:nvSpPr>
            <p:cNvPr id="5" name="矩形 4">
              <a:extLst>
                <a:ext uri="{FF2B5EF4-FFF2-40B4-BE49-F238E27FC236}">
                  <a16:creationId xmlns:a16="http://schemas.microsoft.com/office/drawing/2014/main" id="{FC5499D6-3397-4C71-8871-A95BDBA09A89}"/>
                </a:ext>
              </a:extLst>
            </p:cNvPr>
            <p:cNvSpPr/>
            <p:nvPr/>
          </p:nvSpPr>
          <p:spPr>
            <a:xfrm>
              <a:off x="2432999" y="4794422"/>
              <a:ext cx="1076320" cy="20079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33448B9D-EA0D-4AE3-BE5E-E72C9356C067}"/>
                </a:ext>
              </a:extLst>
            </p:cNvPr>
            <p:cNvCxnSpPr>
              <a:cxnSpLocks/>
            </p:cNvCxnSpPr>
            <p:nvPr/>
          </p:nvCxnSpPr>
          <p:spPr>
            <a:xfrm>
              <a:off x="2432999" y="6493474"/>
              <a:ext cx="1075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157CE89-961E-4933-9F57-71E72A3A2C53}"/>
                </a:ext>
              </a:extLst>
            </p:cNvPr>
            <p:cNvCxnSpPr/>
            <p:nvPr/>
          </p:nvCxnSpPr>
          <p:spPr>
            <a:xfrm>
              <a:off x="2431717" y="6135128"/>
              <a:ext cx="1076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0F9AFE9-B5B3-4E5A-89DA-4507276A6A1B}"/>
                </a:ext>
              </a:extLst>
            </p:cNvPr>
            <p:cNvCxnSpPr/>
            <p:nvPr/>
          </p:nvCxnSpPr>
          <p:spPr>
            <a:xfrm>
              <a:off x="2431717" y="5798408"/>
              <a:ext cx="1076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D6FA34B-2438-4F98-A7AF-795E37F3DEE8}"/>
                </a:ext>
              </a:extLst>
            </p:cNvPr>
            <p:cNvCxnSpPr>
              <a:cxnSpLocks/>
            </p:cNvCxnSpPr>
            <p:nvPr/>
          </p:nvCxnSpPr>
          <p:spPr>
            <a:xfrm>
              <a:off x="2431717" y="5483312"/>
              <a:ext cx="1076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EDE6F7A-1226-489F-9A08-4807FA0AE5AF}"/>
                </a:ext>
              </a:extLst>
            </p:cNvPr>
            <p:cNvCxnSpPr>
              <a:cxnSpLocks/>
            </p:cNvCxnSpPr>
            <p:nvPr/>
          </p:nvCxnSpPr>
          <p:spPr>
            <a:xfrm>
              <a:off x="2431717" y="5146588"/>
              <a:ext cx="107632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6" name="直接箭头连接符 25">
            <a:extLst>
              <a:ext uri="{FF2B5EF4-FFF2-40B4-BE49-F238E27FC236}">
                <a16:creationId xmlns:a16="http://schemas.microsoft.com/office/drawing/2014/main" id="{E7A91304-6357-45B5-B915-EBC2F10C8C74}"/>
              </a:ext>
            </a:extLst>
          </p:cNvPr>
          <p:cNvCxnSpPr>
            <a:cxnSpLocks/>
          </p:cNvCxnSpPr>
          <p:nvPr/>
        </p:nvCxnSpPr>
        <p:spPr>
          <a:xfrm flipH="1">
            <a:off x="3606892" y="6635580"/>
            <a:ext cx="544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36082CD-218B-4590-A760-DE0932351FC4}"/>
              </a:ext>
            </a:extLst>
          </p:cNvPr>
          <p:cNvSpPr txBox="1"/>
          <p:nvPr/>
        </p:nvSpPr>
        <p:spPr>
          <a:xfrm>
            <a:off x="4150588" y="6433063"/>
            <a:ext cx="820977" cy="369332"/>
          </a:xfrm>
          <a:prstGeom prst="rect">
            <a:avLst/>
          </a:prstGeom>
          <a:noFill/>
        </p:spPr>
        <p:txBody>
          <a:bodyPr wrap="square" rtlCol="0">
            <a:spAutoFit/>
          </a:bodyPr>
          <a:lstStyle/>
          <a:p>
            <a:r>
              <a:rPr lang="en-US" altLang="zh-CN" dirty="0"/>
              <a:t>base</a:t>
            </a:r>
            <a:endParaRPr lang="zh-CN" altLang="en-US" dirty="0"/>
          </a:p>
        </p:txBody>
      </p:sp>
      <p:sp>
        <p:nvSpPr>
          <p:cNvPr id="32" name="文本框 31">
            <a:extLst>
              <a:ext uri="{FF2B5EF4-FFF2-40B4-BE49-F238E27FC236}">
                <a16:creationId xmlns:a16="http://schemas.microsoft.com/office/drawing/2014/main" id="{D675AD1D-2DFB-4672-8D1F-D3620A22D99F}"/>
              </a:ext>
            </a:extLst>
          </p:cNvPr>
          <p:cNvSpPr txBox="1"/>
          <p:nvPr/>
        </p:nvSpPr>
        <p:spPr>
          <a:xfrm>
            <a:off x="6096000" y="4684923"/>
            <a:ext cx="4757352" cy="923330"/>
          </a:xfrm>
          <a:prstGeom prst="rect">
            <a:avLst/>
          </a:prstGeom>
          <a:noFill/>
        </p:spPr>
        <p:txBody>
          <a:bodyPr wrap="square" rtlCol="0">
            <a:spAutoFit/>
          </a:bodyPr>
          <a:lstStyle/>
          <a:p>
            <a:r>
              <a:rPr lang="en-US" altLang="zh-CN" dirty="0"/>
              <a:t>int Fact(int n) {</a:t>
            </a:r>
          </a:p>
          <a:p>
            <a:r>
              <a:rPr lang="en-US" altLang="zh-CN" dirty="0"/>
              <a:t>    return n&lt;2 ? 1 : n * Fact(n-1);</a:t>
            </a:r>
          </a:p>
          <a:p>
            <a:r>
              <a:rPr lang="en-US" altLang="zh-CN" dirty="0"/>
              <a:t>}</a:t>
            </a:r>
            <a:endParaRPr lang="zh-CN" altLang="en-US" dirty="0"/>
          </a:p>
        </p:txBody>
      </p:sp>
      <p:sp>
        <p:nvSpPr>
          <p:cNvPr id="33" name="文本框 32">
            <a:extLst>
              <a:ext uri="{FF2B5EF4-FFF2-40B4-BE49-F238E27FC236}">
                <a16:creationId xmlns:a16="http://schemas.microsoft.com/office/drawing/2014/main" id="{E8525E90-0724-4BE8-9DF3-3B0DA7EB30B4}"/>
              </a:ext>
            </a:extLst>
          </p:cNvPr>
          <p:cNvSpPr txBox="1"/>
          <p:nvPr/>
        </p:nvSpPr>
        <p:spPr>
          <a:xfrm>
            <a:off x="2494144" y="6450913"/>
            <a:ext cx="840259" cy="369332"/>
          </a:xfrm>
          <a:prstGeom prst="rect">
            <a:avLst/>
          </a:prstGeom>
          <a:noFill/>
        </p:spPr>
        <p:txBody>
          <a:bodyPr wrap="square" rtlCol="0">
            <a:spAutoFit/>
          </a:bodyPr>
          <a:lstStyle/>
          <a:p>
            <a:r>
              <a:rPr lang="en-US" altLang="zh-CN" dirty="0">
                <a:solidFill>
                  <a:srgbClr val="00B050"/>
                </a:solidFill>
              </a:rPr>
              <a:t>Fact(5)</a:t>
            </a:r>
            <a:endParaRPr lang="zh-CN" altLang="en-US" dirty="0">
              <a:solidFill>
                <a:srgbClr val="00B050"/>
              </a:solidFill>
            </a:endParaRPr>
          </a:p>
        </p:txBody>
      </p:sp>
      <p:grpSp>
        <p:nvGrpSpPr>
          <p:cNvPr id="35" name="组合 34">
            <a:extLst>
              <a:ext uri="{FF2B5EF4-FFF2-40B4-BE49-F238E27FC236}">
                <a16:creationId xmlns:a16="http://schemas.microsoft.com/office/drawing/2014/main" id="{5A1AD400-25CA-40B3-9FD7-9EC17CA4739D}"/>
              </a:ext>
            </a:extLst>
          </p:cNvPr>
          <p:cNvGrpSpPr/>
          <p:nvPr/>
        </p:nvGrpSpPr>
        <p:grpSpPr>
          <a:xfrm>
            <a:off x="1222037" y="6433063"/>
            <a:ext cx="1113390" cy="369332"/>
            <a:chOff x="1222037" y="6433063"/>
            <a:chExt cx="1113390" cy="369332"/>
          </a:xfrm>
        </p:grpSpPr>
        <p:cxnSp>
          <p:nvCxnSpPr>
            <p:cNvPr id="24" name="直接箭头连接符 23">
              <a:extLst>
                <a:ext uri="{FF2B5EF4-FFF2-40B4-BE49-F238E27FC236}">
                  <a16:creationId xmlns:a16="http://schemas.microsoft.com/office/drawing/2014/main" id="{3E9B94DA-39E5-4A60-ACA2-48ECCF3BAC37}"/>
                </a:ext>
              </a:extLst>
            </p:cNvPr>
            <p:cNvCxnSpPr/>
            <p:nvPr/>
          </p:nvCxnSpPr>
          <p:spPr>
            <a:xfrm>
              <a:off x="1767016" y="6635579"/>
              <a:ext cx="568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DC2BD9F-6565-4227-94AA-4550423B070A}"/>
                </a:ext>
              </a:extLst>
            </p:cNvPr>
            <p:cNvSpPr txBox="1"/>
            <p:nvPr/>
          </p:nvSpPr>
          <p:spPr>
            <a:xfrm>
              <a:off x="1222037" y="6433063"/>
              <a:ext cx="568411" cy="369332"/>
            </a:xfrm>
            <a:prstGeom prst="rect">
              <a:avLst/>
            </a:prstGeom>
            <a:noFill/>
          </p:spPr>
          <p:txBody>
            <a:bodyPr wrap="square" rtlCol="0">
              <a:spAutoFit/>
            </a:bodyPr>
            <a:lstStyle/>
            <a:p>
              <a:r>
                <a:rPr lang="en-US" altLang="zh-CN" dirty="0"/>
                <a:t>top</a:t>
              </a:r>
              <a:endParaRPr lang="zh-CN" altLang="en-US" dirty="0"/>
            </a:p>
          </p:txBody>
        </p:sp>
      </p:grpSp>
      <p:sp>
        <p:nvSpPr>
          <p:cNvPr id="56" name="文本框 55">
            <a:extLst>
              <a:ext uri="{FF2B5EF4-FFF2-40B4-BE49-F238E27FC236}">
                <a16:creationId xmlns:a16="http://schemas.microsoft.com/office/drawing/2014/main" id="{4A7DE98B-0F35-4B1F-B3A4-81F28992EE62}"/>
              </a:ext>
            </a:extLst>
          </p:cNvPr>
          <p:cNvSpPr txBox="1"/>
          <p:nvPr/>
        </p:nvSpPr>
        <p:spPr>
          <a:xfrm>
            <a:off x="2500641" y="6138218"/>
            <a:ext cx="840259" cy="369332"/>
          </a:xfrm>
          <a:prstGeom prst="rect">
            <a:avLst/>
          </a:prstGeom>
          <a:noFill/>
        </p:spPr>
        <p:txBody>
          <a:bodyPr wrap="square" rtlCol="0">
            <a:spAutoFit/>
          </a:bodyPr>
          <a:lstStyle/>
          <a:p>
            <a:r>
              <a:rPr lang="en-US" altLang="zh-CN" dirty="0">
                <a:solidFill>
                  <a:srgbClr val="00B050"/>
                </a:solidFill>
              </a:rPr>
              <a:t>Fact(4)</a:t>
            </a:r>
            <a:endParaRPr lang="zh-CN" altLang="en-US" dirty="0">
              <a:solidFill>
                <a:srgbClr val="00B050"/>
              </a:solidFill>
            </a:endParaRPr>
          </a:p>
        </p:txBody>
      </p:sp>
      <p:grpSp>
        <p:nvGrpSpPr>
          <p:cNvPr id="57" name="组合 56">
            <a:extLst>
              <a:ext uri="{FF2B5EF4-FFF2-40B4-BE49-F238E27FC236}">
                <a16:creationId xmlns:a16="http://schemas.microsoft.com/office/drawing/2014/main" id="{794A217B-EEB2-48D1-A309-E591E38DDBDD}"/>
              </a:ext>
            </a:extLst>
          </p:cNvPr>
          <p:cNvGrpSpPr/>
          <p:nvPr/>
        </p:nvGrpSpPr>
        <p:grpSpPr>
          <a:xfrm>
            <a:off x="1228534" y="6120368"/>
            <a:ext cx="1113390" cy="369332"/>
            <a:chOff x="1222037" y="6433063"/>
            <a:chExt cx="1113390" cy="369332"/>
          </a:xfrm>
        </p:grpSpPr>
        <p:cxnSp>
          <p:nvCxnSpPr>
            <p:cNvPr id="58" name="直接箭头连接符 57">
              <a:extLst>
                <a:ext uri="{FF2B5EF4-FFF2-40B4-BE49-F238E27FC236}">
                  <a16:creationId xmlns:a16="http://schemas.microsoft.com/office/drawing/2014/main" id="{110C8A3A-D15F-41D7-B14B-710E8BDFB3E3}"/>
                </a:ext>
              </a:extLst>
            </p:cNvPr>
            <p:cNvCxnSpPr/>
            <p:nvPr/>
          </p:nvCxnSpPr>
          <p:spPr>
            <a:xfrm>
              <a:off x="1767016" y="6635579"/>
              <a:ext cx="568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C2B36216-59BE-4FE0-8E46-569D4A468EBB}"/>
                </a:ext>
              </a:extLst>
            </p:cNvPr>
            <p:cNvSpPr txBox="1"/>
            <p:nvPr/>
          </p:nvSpPr>
          <p:spPr>
            <a:xfrm>
              <a:off x="1222037" y="6433063"/>
              <a:ext cx="568411" cy="369332"/>
            </a:xfrm>
            <a:prstGeom prst="rect">
              <a:avLst/>
            </a:prstGeom>
            <a:noFill/>
          </p:spPr>
          <p:txBody>
            <a:bodyPr wrap="square" rtlCol="0">
              <a:spAutoFit/>
            </a:bodyPr>
            <a:lstStyle/>
            <a:p>
              <a:r>
                <a:rPr lang="en-US" altLang="zh-CN" dirty="0"/>
                <a:t>top</a:t>
              </a:r>
              <a:endParaRPr lang="zh-CN" altLang="en-US" dirty="0"/>
            </a:p>
          </p:txBody>
        </p:sp>
      </p:grpSp>
      <p:sp>
        <p:nvSpPr>
          <p:cNvPr id="60" name="文本框 59">
            <a:extLst>
              <a:ext uri="{FF2B5EF4-FFF2-40B4-BE49-F238E27FC236}">
                <a16:creationId xmlns:a16="http://schemas.microsoft.com/office/drawing/2014/main" id="{5D9A9B8C-5DF6-4D30-9169-D64F94DE09B7}"/>
              </a:ext>
            </a:extLst>
          </p:cNvPr>
          <p:cNvSpPr txBox="1"/>
          <p:nvPr/>
        </p:nvSpPr>
        <p:spPr>
          <a:xfrm>
            <a:off x="2500641" y="5805272"/>
            <a:ext cx="840259" cy="369332"/>
          </a:xfrm>
          <a:prstGeom prst="rect">
            <a:avLst/>
          </a:prstGeom>
          <a:noFill/>
        </p:spPr>
        <p:txBody>
          <a:bodyPr wrap="square" rtlCol="0">
            <a:spAutoFit/>
          </a:bodyPr>
          <a:lstStyle/>
          <a:p>
            <a:r>
              <a:rPr lang="en-US" altLang="zh-CN" dirty="0">
                <a:solidFill>
                  <a:srgbClr val="00B050"/>
                </a:solidFill>
              </a:rPr>
              <a:t>Fact(3)</a:t>
            </a:r>
            <a:endParaRPr lang="zh-CN" altLang="en-US" dirty="0">
              <a:solidFill>
                <a:srgbClr val="00B050"/>
              </a:solidFill>
            </a:endParaRPr>
          </a:p>
        </p:txBody>
      </p:sp>
      <p:grpSp>
        <p:nvGrpSpPr>
          <p:cNvPr id="61" name="组合 60">
            <a:extLst>
              <a:ext uri="{FF2B5EF4-FFF2-40B4-BE49-F238E27FC236}">
                <a16:creationId xmlns:a16="http://schemas.microsoft.com/office/drawing/2014/main" id="{E29258E0-E689-45D6-8ABE-1ACE584C9B45}"/>
              </a:ext>
            </a:extLst>
          </p:cNvPr>
          <p:cNvGrpSpPr/>
          <p:nvPr/>
        </p:nvGrpSpPr>
        <p:grpSpPr>
          <a:xfrm>
            <a:off x="1228534" y="5787422"/>
            <a:ext cx="1113390" cy="369332"/>
            <a:chOff x="1222037" y="6433063"/>
            <a:chExt cx="1113390" cy="369332"/>
          </a:xfrm>
        </p:grpSpPr>
        <p:cxnSp>
          <p:nvCxnSpPr>
            <p:cNvPr id="62" name="直接箭头连接符 61">
              <a:extLst>
                <a:ext uri="{FF2B5EF4-FFF2-40B4-BE49-F238E27FC236}">
                  <a16:creationId xmlns:a16="http://schemas.microsoft.com/office/drawing/2014/main" id="{23EBD62C-004C-4E80-80CF-2F3978417027}"/>
                </a:ext>
              </a:extLst>
            </p:cNvPr>
            <p:cNvCxnSpPr/>
            <p:nvPr/>
          </p:nvCxnSpPr>
          <p:spPr>
            <a:xfrm>
              <a:off x="1767016" y="6635579"/>
              <a:ext cx="568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A0527C60-2546-4970-AA7D-058BADC1D6D8}"/>
                </a:ext>
              </a:extLst>
            </p:cNvPr>
            <p:cNvSpPr txBox="1"/>
            <p:nvPr/>
          </p:nvSpPr>
          <p:spPr>
            <a:xfrm>
              <a:off x="1222037" y="6433063"/>
              <a:ext cx="568411" cy="369332"/>
            </a:xfrm>
            <a:prstGeom prst="rect">
              <a:avLst/>
            </a:prstGeom>
            <a:noFill/>
          </p:spPr>
          <p:txBody>
            <a:bodyPr wrap="square" rtlCol="0">
              <a:spAutoFit/>
            </a:bodyPr>
            <a:lstStyle/>
            <a:p>
              <a:r>
                <a:rPr lang="en-US" altLang="zh-CN" dirty="0"/>
                <a:t>top</a:t>
              </a:r>
              <a:endParaRPr lang="zh-CN" altLang="en-US" dirty="0"/>
            </a:p>
          </p:txBody>
        </p:sp>
      </p:grpSp>
      <p:sp>
        <p:nvSpPr>
          <p:cNvPr id="64" name="文本框 63">
            <a:extLst>
              <a:ext uri="{FF2B5EF4-FFF2-40B4-BE49-F238E27FC236}">
                <a16:creationId xmlns:a16="http://schemas.microsoft.com/office/drawing/2014/main" id="{EC6D03CF-ECE8-49CA-BCD4-7DC66CC73895}"/>
              </a:ext>
            </a:extLst>
          </p:cNvPr>
          <p:cNvSpPr txBox="1"/>
          <p:nvPr/>
        </p:nvSpPr>
        <p:spPr>
          <a:xfrm>
            <a:off x="2500641" y="5492577"/>
            <a:ext cx="840259" cy="369332"/>
          </a:xfrm>
          <a:prstGeom prst="rect">
            <a:avLst/>
          </a:prstGeom>
          <a:noFill/>
        </p:spPr>
        <p:txBody>
          <a:bodyPr wrap="square" rtlCol="0">
            <a:spAutoFit/>
          </a:bodyPr>
          <a:lstStyle/>
          <a:p>
            <a:r>
              <a:rPr lang="en-US" altLang="zh-CN" dirty="0">
                <a:solidFill>
                  <a:srgbClr val="00B050"/>
                </a:solidFill>
              </a:rPr>
              <a:t>Fact(2)</a:t>
            </a:r>
            <a:endParaRPr lang="zh-CN" altLang="en-US" dirty="0">
              <a:solidFill>
                <a:srgbClr val="00B050"/>
              </a:solidFill>
            </a:endParaRPr>
          </a:p>
        </p:txBody>
      </p:sp>
      <p:grpSp>
        <p:nvGrpSpPr>
          <p:cNvPr id="65" name="组合 64">
            <a:extLst>
              <a:ext uri="{FF2B5EF4-FFF2-40B4-BE49-F238E27FC236}">
                <a16:creationId xmlns:a16="http://schemas.microsoft.com/office/drawing/2014/main" id="{E2673D44-E9C7-4474-8B42-A50724DB9D00}"/>
              </a:ext>
            </a:extLst>
          </p:cNvPr>
          <p:cNvGrpSpPr/>
          <p:nvPr/>
        </p:nvGrpSpPr>
        <p:grpSpPr>
          <a:xfrm>
            <a:off x="1228534" y="5474727"/>
            <a:ext cx="1113390" cy="369332"/>
            <a:chOff x="1222037" y="6433063"/>
            <a:chExt cx="1113390" cy="369332"/>
          </a:xfrm>
        </p:grpSpPr>
        <p:cxnSp>
          <p:nvCxnSpPr>
            <p:cNvPr id="66" name="直接箭头连接符 65">
              <a:extLst>
                <a:ext uri="{FF2B5EF4-FFF2-40B4-BE49-F238E27FC236}">
                  <a16:creationId xmlns:a16="http://schemas.microsoft.com/office/drawing/2014/main" id="{A77A08D4-5C9C-43BA-A00D-98AD4B491D70}"/>
                </a:ext>
              </a:extLst>
            </p:cNvPr>
            <p:cNvCxnSpPr/>
            <p:nvPr/>
          </p:nvCxnSpPr>
          <p:spPr>
            <a:xfrm>
              <a:off x="1767016" y="6635579"/>
              <a:ext cx="568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A2F14B1D-F4B4-4838-858E-DEF338AF4710}"/>
                </a:ext>
              </a:extLst>
            </p:cNvPr>
            <p:cNvSpPr txBox="1"/>
            <p:nvPr/>
          </p:nvSpPr>
          <p:spPr>
            <a:xfrm>
              <a:off x="1222037" y="6433063"/>
              <a:ext cx="568411" cy="369332"/>
            </a:xfrm>
            <a:prstGeom prst="rect">
              <a:avLst/>
            </a:prstGeom>
            <a:noFill/>
          </p:spPr>
          <p:txBody>
            <a:bodyPr wrap="square" rtlCol="0">
              <a:spAutoFit/>
            </a:bodyPr>
            <a:lstStyle/>
            <a:p>
              <a:r>
                <a:rPr lang="en-US" altLang="zh-CN" dirty="0"/>
                <a:t>top</a:t>
              </a:r>
              <a:endParaRPr lang="zh-CN" altLang="en-US" dirty="0"/>
            </a:p>
          </p:txBody>
        </p:sp>
      </p:grpSp>
      <p:sp>
        <p:nvSpPr>
          <p:cNvPr id="68" name="文本框 67">
            <a:extLst>
              <a:ext uri="{FF2B5EF4-FFF2-40B4-BE49-F238E27FC236}">
                <a16:creationId xmlns:a16="http://schemas.microsoft.com/office/drawing/2014/main" id="{29D71448-77DF-4C67-8B44-6DEA82ADC62B}"/>
              </a:ext>
            </a:extLst>
          </p:cNvPr>
          <p:cNvSpPr txBox="1"/>
          <p:nvPr/>
        </p:nvSpPr>
        <p:spPr>
          <a:xfrm>
            <a:off x="2500641" y="5141091"/>
            <a:ext cx="840259" cy="369332"/>
          </a:xfrm>
          <a:prstGeom prst="rect">
            <a:avLst/>
          </a:prstGeom>
          <a:noFill/>
        </p:spPr>
        <p:txBody>
          <a:bodyPr wrap="square" rtlCol="0">
            <a:spAutoFit/>
          </a:bodyPr>
          <a:lstStyle/>
          <a:p>
            <a:r>
              <a:rPr lang="en-US" altLang="zh-CN" dirty="0">
                <a:solidFill>
                  <a:srgbClr val="00B050"/>
                </a:solidFill>
              </a:rPr>
              <a:t>Fact(1)</a:t>
            </a:r>
            <a:endParaRPr lang="zh-CN" altLang="en-US" dirty="0">
              <a:solidFill>
                <a:srgbClr val="00B050"/>
              </a:solidFill>
            </a:endParaRPr>
          </a:p>
        </p:txBody>
      </p:sp>
      <p:grpSp>
        <p:nvGrpSpPr>
          <p:cNvPr id="69" name="组合 68">
            <a:extLst>
              <a:ext uri="{FF2B5EF4-FFF2-40B4-BE49-F238E27FC236}">
                <a16:creationId xmlns:a16="http://schemas.microsoft.com/office/drawing/2014/main" id="{32A2605D-04C8-4864-8679-15D10BBB0751}"/>
              </a:ext>
            </a:extLst>
          </p:cNvPr>
          <p:cNvGrpSpPr/>
          <p:nvPr/>
        </p:nvGrpSpPr>
        <p:grpSpPr>
          <a:xfrm>
            <a:off x="1228534" y="5123241"/>
            <a:ext cx="1113390" cy="369332"/>
            <a:chOff x="1222037" y="6433063"/>
            <a:chExt cx="1113390" cy="369332"/>
          </a:xfrm>
        </p:grpSpPr>
        <p:cxnSp>
          <p:nvCxnSpPr>
            <p:cNvPr id="70" name="直接箭头连接符 69">
              <a:extLst>
                <a:ext uri="{FF2B5EF4-FFF2-40B4-BE49-F238E27FC236}">
                  <a16:creationId xmlns:a16="http://schemas.microsoft.com/office/drawing/2014/main" id="{555862CA-FF78-40B9-B559-48070D31B470}"/>
                </a:ext>
              </a:extLst>
            </p:cNvPr>
            <p:cNvCxnSpPr/>
            <p:nvPr/>
          </p:nvCxnSpPr>
          <p:spPr>
            <a:xfrm>
              <a:off x="1767016" y="6635579"/>
              <a:ext cx="568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EF642D5F-8E88-4CEA-A80B-5C8BD3E09B02}"/>
                </a:ext>
              </a:extLst>
            </p:cNvPr>
            <p:cNvSpPr txBox="1"/>
            <p:nvPr/>
          </p:nvSpPr>
          <p:spPr>
            <a:xfrm>
              <a:off x="1222037" y="6433063"/>
              <a:ext cx="568411" cy="369332"/>
            </a:xfrm>
            <a:prstGeom prst="rect">
              <a:avLst/>
            </a:prstGeom>
            <a:noFill/>
          </p:spPr>
          <p:txBody>
            <a:bodyPr wrap="square" rtlCol="0">
              <a:spAutoFit/>
            </a:bodyPr>
            <a:lstStyle/>
            <a:p>
              <a:r>
                <a:rPr lang="en-US" altLang="zh-CN" dirty="0"/>
                <a:t>top</a:t>
              </a:r>
              <a:endParaRPr lang="zh-CN" altLang="en-US" dirty="0"/>
            </a:p>
          </p:txBody>
        </p:sp>
      </p:grpSp>
    </p:spTree>
    <p:extLst>
      <p:ext uri="{BB962C8B-B14F-4D97-AF65-F5344CB8AC3E}">
        <p14:creationId xmlns:p14="http://schemas.microsoft.com/office/powerpoint/2010/main" val="230827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6" grpId="0"/>
      <p:bldP spid="60" grpId="0"/>
      <p:bldP spid="64"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3808D-C9E7-4024-932A-CEF0D939C9E8}"/>
              </a:ext>
            </a:extLst>
          </p:cNvPr>
          <p:cNvSpPr>
            <a:spLocks noGrp="1"/>
          </p:cNvSpPr>
          <p:nvPr>
            <p:ph type="ctrTitle"/>
          </p:nvPr>
        </p:nvSpPr>
        <p:spPr>
          <a:xfrm>
            <a:off x="446654" y="945727"/>
            <a:ext cx="3150687" cy="699135"/>
          </a:xfrm>
        </p:spPr>
        <p:txBody>
          <a:bodyPr/>
          <a:lstStyle/>
          <a:p>
            <a:r>
              <a:rPr lang="zh-CN" altLang="en-US" sz="4800" dirty="0"/>
              <a:t>坏事做尽！</a:t>
            </a:r>
          </a:p>
        </p:txBody>
      </p:sp>
      <p:sp>
        <p:nvSpPr>
          <p:cNvPr id="5" name="文本框 4">
            <a:extLst>
              <a:ext uri="{FF2B5EF4-FFF2-40B4-BE49-F238E27FC236}">
                <a16:creationId xmlns:a16="http://schemas.microsoft.com/office/drawing/2014/main" id="{C209D46D-0267-4CE6-9528-887F39B7F43B}"/>
              </a:ext>
            </a:extLst>
          </p:cNvPr>
          <p:cNvSpPr txBox="1"/>
          <p:nvPr/>
        </p:nvSpPr>
        <p:spPr>
          <a:xfrm>
            <a:off x="1883554" y="2495111"/>
            <a:ext cx="8278879" cy="1815882"/>
          </a:xfrm>
          <a:prstGeom prst="rect">
            <a:avLst/>
          </a:prstGeom>
          <a:noFill/>
        </p:spPr>
        <p:txBody>
          <a:bodyPr wrap="square">
            <a:spAutoFit/>
          </a:bodyPr>
          <a:lstStyle/>
          <a:p>
            <a:r>
              <a:rPr lang="en-US" altLang="zh-CN" sz="2800" dirty="0" err="1">
                <a:solidFill>
                  <a:srgbClr val="333333"/>
                </a:solidFill>
                <a:latin typeface="JetBrains Mono" panose="02000009000000000000" pitchFamily="49" charset="0"/>
              </a:rPr>
              <a:t>i</a:t>
            </a:r>
            <a:r>
              <a:rPr lang="en-US" altLang="zh-CN" sz="2800" dirty="0">
                <a:solidFill>
                  <a:srgbClr val="333333"/>
                </a:solidFill>
                <a:latin typeface="JetBrains Mono" panose="02000009000000000000" pitchFamily="49" charset="0"/>
              </a:rPr>
              <a:t>=2,4,6……       v</a:t>
            </a:r>
          </a:p>
          <a:p>
            <a:r>
              <a:rPr lang="en-US" altLang="zh-CN" sz="2800" b="1" dirty="0">
                <a:solidFill>
                  <a:srgbClr val="073642"/>
                </a:solidFill>
                <a:effectLst/>
                <a:latin typeface="JetBrains Mono" panose="02000009000000000000" pitchFamily="49" charset="0"/>
              </a:rPr>
              <a:t>char</a:t>
            </a:r>
            <a:r>
              <a:rPr lang="en-US" altLang="zh-CN" sz="2800" b="0" dirty="0">
                <a:solidFill>
                  <a:srgbClr val="333333"/>
                </a:solidFill>
                <a:effectLst/>
                <a:latin typeface="JetBrains Mono" panose="02000009000000000000" pitchFamily="49" charset="0"/>
              </a:rPr>
              <a:t> </a:t>
            </a:r>
            <a:r>
              <a:rPr lang="en-US" altLang="zh-CN" sz="2800" b="0" dirty="0">
                <a:solidFill>
                  <a:srgbClr val="268BD2"/>
                </a:solidFill>
                <a:effectLst/>
                <a:latin typeface="JetBrains Mono" panose="02000009000000000000" pitchFamily="49" charset="0"/>
              </a:rPr>
              <a:t>name</a:t>
            </a:r>
            <a:r>
              <a:rPr lang="en-US" altLang="zh-CN" sz="2800" b="1" dirty="0">
                <a:solidFill>
                  <a:srgbClr val="073642"/>
                </a:solidFill>
                <a:effectLst/>
                <a:latin typeface="JetBrains Mono" panose="02000009000000000000" pitchFamily="49" charset="0"/>
              </a:rPr>
              <a:t>[]</a:t>
            </a:r>
            <a:r>
              <a:rPr lang="en-US" altLang="zh-CN" sz="2800" b="0" dirty="0">
                <a:solidFill>
                  <a:srgbClr val="333333"/>
                </a:solidFill>
                <a:effectLst/>
                <a:latin typeface="JetBrains Mono" panose="02000009000000000000" pitchFamily="49" charset="0"/>
              </a:rPr>
              <a:t> </a:t>
            </a:r>
            <a:r>
              <a:rPr lang="en-US" altLang="zh-CN" sz="2800" b="0" dirty="0">
                <a:solidFill>
                  <a:srgbClr val="859900"/>
                </a:solidFill>
                <a:effectLst/>
                <a:latin typeface="JetBrains Mono" panose="02000009000000000000" pitchFamily="49" charset="0"/>
              </a:rPr>
              <a:t>=</a:t>
            </a:r>
            <a:r>
              <a:rPr lang="en-US" altLang="zh-CN" sz="2800" b="0" dirty="0">
                <a:solidFill>
                  <a:srgbClr val="333333"/>
                </a:solidFill>
                <a:effectLst/>
                <a:latin typeface="JetBrains Mono" panose="02000009000000000000" pitchFamily="49" charset="0"/>
              </a:rPr>
              <a:t> </a:t>
            </a:r>
            <a:r>
              <a:rPr lang="en-US" altLang="zh-CN" sz="2800" b="0" dirty="0">
                <a:solidFill>
                  <a:srgbClr val="2AA198"/>
                </a:solidFill>
                <a:effectLst/>
                <a:latin typeface="JetBrains Mono" panose="02000009000000000000" pitchFamily="49" charset="0"/>
              </a:rPr>
              <a:t>“</a:t>
            </a:r>
            <a:r>
              <a:rPr lang="en-US" altLang="zh-CN" sz="2800" b="0" dirty="0" err="1">
                <a:solidFill>
                  <a:srgbClr val="2AA198"/>
                </a:solidFill>
                <a:effectLst/>
                <a:latin typeface="JetBrains Mono" panose="02000009000000000000" pitchFamily="49" charset="0"/>
              </a:rPr>
              <a:t>HuaiShiZuoJinWuHaoDa</a:t>
            </a:r>
            <a:r>
              <a:rPr lang="en-US" altLang="zh-CN" sz="2800" b="0" dirty="0">
                <a:solidFill>
                  <a:srgbClr val="2AA198"/>
                </a:solidFill>
                <a:effectLst/>
                <a:latin typeface="JetBrains Mono" panose="02000009000000000000" pitchFamily="49" charset="0"/>
              </a:rPr>
              <a:t>"</a:t>
            </a:r>
            <a:r>
              <a:rPr lang="zh-CN" altLang="en-US" sz="2800" b="0" dirty="0">
                <a:solidFill>
                  <a:srgbClr val="2AA198"/>
                </a:solidFill>
                <a:effectLst/>
                <a:latin typeface="JetBrains Mono" panose="02000009000000000000" pitchFamily="49" charset="0"/>
              </a:rPr>
              <a:t>；</a:t>
            </a:r>
            <a:endParaRPr lang="en-US" altLang="zh-CN" sz="2800" b="0" dirty="0">
              <a:solidFill>
                <a:srgbClr val="2AA198"/>
              </a:solidFill>
              <a:effectLst/>
              <a:latin typeface="JetBrains Mono" panose="02000009000000000000" pitchFamily="49" charset="0"/>
            </a:endParaRPr>
          </a:p>
          <a:p>
            <a:r>
              <a:rPr lang="en-US" altLang="zh-CN" sz="2800" dirty="0" err="1">
                <a:solidFill>
                  <a:srgbClr val="333333"/>
                </a:solidFill>
                <a:latin typeface="JetBrains Mono" panose="02000009000000000000" pitchFamily="49" charset="0"/>
              </a:rPr>
              <a:t>i</a:t>
            </a:r>
            <a:r>
              <a:rPr lang="en-US" altLang="zh-CN" sz="2800" dirty="0">
                <a:solidFill>
                  <a:srgbClr val="333333"/>
                </a:solidFill>
                <a:latin typeface="JetBrains Mono" panose="02000009000000000000" pitchFamily="49" charset="0"/>
              </a:rPr>
              <a:t>=1,3,5……      ^</a:t>
            </a:r>
          </a:p>
          <a:p>
            <a:endParaRPr lang="en-US" altLang="zh-CN" sz="2800" dirty="0">
              <a:solidFill>
                <a:srgbClr val="2AA198"/>
              </a:solidFill>
              <a:latin typeface="JetBrains Mono" panose="02000009000000000000" pitchFamily="49" charset="0"/>
            </a:endParaRPr>
          </a:p>
        </p:txBody>
      </p:sp>
      <p:sp>
        <p:nvSpPr>
          <p:cNvPr id="7" name="文本框 6">
            <a:extLst>
              <a:ext uri="{FF2B5EF4-FFF2-40B4-BE49-F238E27FC236}">
                <a16:creationId xmlns:a16="http://schemas.microsoft.com/office/drawing/2014/main" id="{89CA579A-8880-4C1C-9184-4589C0602314}"/>
              </a:ext>
            </a:extLst>
          </p:cNvPr>
          <p:cNvSpPr txBox="1"/>
          <p:nvPr/>
        </p:nvSpPr>
        <p:spPr>
          <a:xfrm>
            <a:off x="1883554" y="4380359"/>
            <a:ext cx="6701949" cy="646331"/>
          </a:xfrm>
          <a:prstGeom prst="rect">
            <a:avLst/>
          </a:prstGeom>
          <a:noFill/>
        </p:spPr>
        <p:txBody>
          <a:bodyPr wrap="square" rtlCol="0">
            <a:spAutoFit/>
          </a:bodyPr>
          <a:lstStyle/>
          <a:p>
            <a:r>
              <a:rPr lang="zh-CN" altLang="en-US" dirty="0"/>
              <a:t>注意观察 </a:t>
            </a:r>
            <a:r>
              <a:rPr lang="en-US" altLang="zh-CN" dirty="0">
                <a:solidFill>
                  <a:srgbClr val="FF0000"/>
                </a:solidFill>
                <a:latin typeface="JetBrains Mono NL" panose="02000009000000000000" pitchFamily="49" charset="0"/>
                <a:cs typeface="JetBrains Mono NL" panose="02000009000000000000" pitchFamily="49" charset="0"/>
              </a:rPr>
              <a:t>name[</a:t>
            </a:r>
            <a:r>
              <a:rPr lang="en-US" altLang="zh-CN" dirty="0" err="1">
                <a:solidFill>
                  <a:srgbClr val="FF0000"/>
                </a:solidFill>
                <a:latin typeface="JetBrains Mono NL" panose="02000009000000000000" pitchFamily="49" charset="0"/>
                <a:cs typeface="JetBrains Mono NL" panose="02000009000000000000" pitchFamily="49" charset="0"/>
              </a:rPr>
              <a:t>i</a:t>
            </a:r>
            <a:r>
              <a:rPr lang="en-US" altLang="zh-CN" dirty="0">
                <a:solidFill>
                  <a:srgbClr val="FF0000"/>
                </a:solidFill>
                <a:latin typeface="JetBrains Mono NL" panose="02000009000000000000" pitchFamily="49" charset="0"/>
                <a:cs typeface="JetBrains Mono NL" panose="02000009000000000000" pitchFamily="49" charset="0"/>
              </a:rPr>
              <a:t>]</a:t>
            </a:r>
            <a:r>
              <a:rPr lang="en-US" altLang="zh-CN" dirty="0">
                <a:latin typeface="JetBrains Mono NL" panose="02000009000000000000" pitchFamily="49" charset="0"/>
                <a:cs typeface="JetBrains Mono NL" panose="02000009000000000000" pitchFamily="49" charset="0"/>
              </a:rPr>
              <a:t> </a:t>
            </a:r>
            <a:r>
              <a:rPr lang="zh-CN" altLang="en-US" dirty="0">
                <a:latin typeface="Agency FB" panose="020B0503020202020204" pitchFamily="34" charset="0"/>
              </a:rPr>
              <a:t>值的变化，随着</a:t>
            </a:r>
            <a:r>
              <a:rPr lang="en-US" altLang="zh-CN" dirty="0" err="1">
                <a:latin typeface="Agency FB" panose="020B0503020202020204" pitchFamily="34" charset="0"/>
              </a:rPr>
              <a:t>i</a:t>
            </a:r>
            <a:r>
              <a:rPr lang="zh-CN" altLang="en-US" dirty="0">
                <a:latin typeface="Agency FB" panose="020B0503020202020204" pitchFamily="34" charset="0"/>
              </a:rPr>
              <a:t>的改变，</a:t>
            </a:r>
            <a:r>
              <a:rPr lang="en-US" altLang="zh-CN" dirty="0" err="1">
                <a:latin typeface="JetBrains Mono NL" panose="02000009000000000000" pitchFamily="49" charset="0"/>
                <a:cs typeface="JetBrains Mono NL" panose="02000009000000000000" pitchFamily="49" charset="0"/>
              </a:rPr>
              <a:t>Nmae</a:t>
            </a:r>
            <a:r>
              <a:rPr lang="en-US" altLang="zh-CN" dirty="0">
                <a:latin typeface="JetBrains Mono NL" panose="02000009000000000000" pitchFamily="49" charset="0"/>
                <a:cs typeface="JetBrains Mono NL" panose="02000009000000000000" pitchFamily="49" charset="0"/>
              </a:rPr>
              <a:t>[</a:t>
            </a:r>
            <a:r>
              <a:rPr lang="en-US" altLang="zh-CN" dirty="0" err="1">
                <a:latin typeface="JetBrains Mono NL" panose="02000009000000000000" pitchFamily="49" charset="0"/>
                <a:cs typeface="JetBrains Mono NL" panose="02000009000000000000" pitchFamily="49" charset="0"/>
              </a:rPr>
              <a:t>i</a:t>
            </a:r>
            <a:r>
              <a:rPr lang="en-US" altLang="zh-CN" dirty="0">
                <a:latin typeface="JetBrains Mono NL" panose="02000009000000000000" pitchFamily="49" charset="0"/>
                <a:cs typeface="JetBrains Mono NL" panose="02000009000000000000" pitchFamily="49" charset="0"/>
              </a:rPr>
              <a:t>] </a:t>
            </a:r>
            <a:r>
              <a:rPr lang="zh-CN" altLang="en-US" dirty="0">
                <a:latin typeface="Agency FB" panose="020B0503020202020204" pitchFamily="34" charset="0"/>
              </a:rPr>
              <a:t>的值也随之改变</a:t>
            </a:r>
            <a:r>
              <a:rPr lang="en-US" altLang="zh-CN" dirty="0">
                <a:latin typeface="Agency FB" panose="020B0503020202020204" pitchFamily="34" charset="0"/>
              </a:rPr>
              <a:t>,</a:t>
            </a:r>
            <a:r>
              <a:rPr lang="zh-CN" altLang="en-US" dirty="0">
                <a:latin typeface="Agency FB" panose="020B0503020202020204" pitchFamily="34" charset="0"/>
              </a:rPr>
              <a:t>有时候我也把 </a:t>
            </a:r>
            <a:r>
              <a:rPr lang="en-US" altLang="zh-CN" dirty="0">
                <a:latin typeface="JetBrains Mono NL" panose="02000009000000000000" pitchFamily="49" charset="0"/>
                <a:cs typeface="JetBrains Mono NL" panose="02000009000000000000" pitchFamily="49" charset="0"/>
              </a:rPr>
              <a:t>i</a:t>
            </a:r>
            <a:r>
              <a:rPr lang="en-US" altLang="zh-CN" dirty="0">
                <a:latin typeface="Agency FB" panose="020B0503020202020204" pitchFamily="34" charset="0"/>
              </a:rPr>
              <a:t> </a:t>
            </a:r>
            <a:r>
              <a:rPr lang="zh-CN" altLang="en-US" dirty="0">
                <a:latin typeface="Agency FB" panose="020B0503020202020204" pitchFamily="34" charset="0"/>
              </a:rPr>
              <a:t>叫做指针。</a:t>
            </a:r>
            <a:r>
              <a:rPr lang="en-US" altLang="zh-CN" dirty="0">
                <a:latin typeface="JetBrains Mono NL" panose="02000009000000000000" pitchFamily="49" charset="0"/>
                <a:cs typeface="JetBrains Mono NL" panose="02000009000000000000" pitchFamily="49" charset="0"/>
              </a:rPr>
              <a:t>name[</a:t>
            </a:r>
            <a:r>
              <a:rPr lang="en-US" altLang="zh-CN" dirty="0" err="1">
                <a:latin typeface="JetBrains Mono NL" panose="02000009000000000000" pitchFamily="49" charset="0"/>
                <a:cs typeface="JetBrains Mono NL" panose="02000009000000000000" pitchFamily="49" charset="0"/>
              </a:rPr>
              <a:t>i</a:t>
            </a:r>
            <a:r>
              <a:rPr lang="en-US" altLang="zh-CN" dirty="0">
                <a:latin typeface="JetBrains Mono NL" panose="02000009000000000000" pitchFamily="49" charset="0"/>
                <a:cs typeface="JetBrains Mono NL" panose="02000009000000000000" pitchFamily="49" charset="0"/>
              </a:rPr>
              <a:t>] </a:t>
            </a:r>
            <a:r>
              <a:rPr lang="zh-CN" altLang="en-US" dirty="0">
                <a:latin typeface="Agency FB" panose="020B0503020202020204" pitchFamily="34" charset="0"/>
              </a:rPr>
              <a:t>就是指针的内容。</a:t>
            </a:r>
          </a:p>
        </p:txBody>
      </p:sp>
    </p:spTree>
    <p:extLst>
      <p:ext uri="{BB962C8B-B14F-4D97-AF65-F5344CB8AC3E}">
        <p14:creationId xmlns:p14="http://schemas.microsoft.com/office/powerpoint/2010/main" val="20703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61401" y="2436723"/>
            <a:ext cx="3853422" cy="1446550"/>
          </a:xfrm>
          <a:prstGeom prst="rect">
            <a:avLst/>
          </a:prstGeom>
          <a:noFill/>
        </p:spPr>
        <p:txBody>
          <a:bodyPr wrap="square" rtlCol="0">
            <a:spAutoFit/>
          </a:bodyPr>
          <a:lstStyle/>
          <a:p>
            <a:r>
              <a:rPr lang="en-US" altLang="zh-CN" sz="8800" dirty="0">
                <a:solidFill>
                  <a:srgbClr val="FF0000"/>
                </a:solidFill>
                <a:latin typeface="Agency FB" panose="020B0503020202020204" pitchFamily="34" charset="0"/>
                <a:ea typeface="方正正黑简体" panose="02000000000000000000" pitchFamily="2" charset="-122"/>
                <a:cs typeface="+mn-ea"/>
                <a:sym typeface="+mn-lt"/>
              </a:rPr>
              <a:t>RedRock</a:t>
            </a:r>
            <a:endParaRPr lang="zh-CN" altLang="en-US" sz="8800" dirty="0">
              <a:solidFill>
                <a:srgbClr val="FF0000"/>
              </a:solidFill>
              <a:latin typeface="Agency FB" panose="020B0503020202020204" pitchFamily="34" charset="0"/>
              <a:ea typeface="方正正黑简体" panose="02000000000000000000" pitchFamily="2" charset="-122"/>
              <a:cs typeface="+mn-ea"/>
              <a:sym typeface="+mn-lt"/>
            </a:endParaRPr>
          </a:p>
        </p:txBody>
      </p:sp>
      <p:cxnSp>
        <p:nvCxnSpPr>
          <p:cNvPr id="23" name="直接连接符 22"/>
          <p:cNvCxnSpPr/>
          <p:nvPr/>
        </p:nvCxnSpPr>
        <p:spPr>
          <a:xfrm>
            <a:off x="1161401" y="3923628"/>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985365" y="4124899"/>
            <a:ext cx="1742440" cy="369332"/>
          </a:xfrm>
          <a:prstGeom prst="rect">
            <a:avLst/>
          </a:prstGeom>
          <a:noFill/>
        </p:spPr>
        <p:txBody>
          <a:bodyPr wrap="square" rtlCol="0">
            <a:spAutoFit/>
          </a:bodyPr>
          <a:lstStyle/>
          <a:p>
            <a:r>
              <a:rPr lang="zh-CN" altLang="en-US" dirty="0">
                <a:solidFill>
                  <a:schemeClr val="tx1">
                    <a:lumMod val="50000"/>
                    <a:lumOff val="50000"/>
                  </a:schemeClr>
                </a:solidFill>
                <a:cs typeface="+mn-ea"/>
                <a:sym typeface="+mn-lt"/>
              </a:rPr>
              <a:t>因为热爱！</a:t>
            </a:r>
          </a:p>
        </p:txBody>
      </p:sp>
      <p:grpSp>
        <p:nvGrpSpPr>
          <p:cNvPr id="29" name="组合 28"/>
          <p:cNvGrpSpPr/>
          <p:nvPr/>
        </p:nvGrpSpPr>
        <p:grpSpPr>
          <a:xfrm>
            <a:off x="0" y="530275"/>
            <a:ext cx="12192000" cy="381000"/>
            <a:chOff x="0" y="530275"/>
            <a:chExt cx="12192000" cy="381000"/>
          </a:xfrm>
        </p:grpSpPr>
        <p:cxnSp>
          <p:nvCxnSpPr>
            <p:cNvPr id="30" name="直接连接符 29"/>
            <p:cNvCxnSpPr/>
            <p:nvPr/>
          </p:nvCxnSpPr>
          <p:spPr>
            <a:xfrm>
              <a:off x="0" y="71884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等腰三角形 30"/>
            <p:cNvSpPr/>
            <p:nvPr/>
          </p:nvSpPr>
          <p:spPr>
            <a:xfrm rot="5400000">
              <a:off x="281152"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31"/>
            <p:cNvSpPr/>
            <p:nvPr/>
          </p:nvSpPr>
          <p:spPr>
            <a:xfrm rot="5400000">
              <a:off x="609600"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0" y="6229350"/>
            <a:ext cx="12192000" cy="381000"/>
            <a:chOff x="0" y="6229350"/>
            <a:chExt cx="12192000" cy="381000"/>
          </a:xfrm>
        </p:grpSpPr>
        <p:cxnSp>
          <p:nvCxnSpPr>
            <p:cNvPr id="28" name="直接连接符 27"/>
            <p:cNvCxnSpPr/>
            <p:nvPr/>
          </p:nvCxnSpPr>
          <p:spPr>
            <a:xfrm>
              <a:off x="0" y="6400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rot="10800000">
              <a:off x="10865016" y="6229350"/>
              <a:ext cx="656896" cy="381000"/>
              <a:chOff x="10536568" y="6381752"/>
              <a:chExt cx="656896" cy="381000"/>
            </a:xfrm>
          </p:grpSpPr>
          <p:sp>
            <p:nvSpPr>
              <p:cNvPr id="34" name="等腰三角形 33"/>
              <p:cNvSpPr/>
              <p:nvPr/>
            </p:nvSpPr>
            <p:spPr>
              <a:xfrm rot="5400000">
                <a:off x="10510292"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等腰三角形 34"/>
              <p:cNvSpPr/>
              <p:nvPr/>
            </p:nvSpPr>
            <p:spPr>
              <a:xfrm rot="5400000">
                <a:off x="10838740"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6" name="文本框 35"/>
          <p:cNvSpPr txBox="1"/>
          <p:nvPr/>
        </p:nvSpPr>
        <p:spPr>
          <a:xfrm>
            <a:off x="8755116" y="172667"/>
            <a:ext cx="3129455" cy="523220"/>
          </a:xfrm>
          <a:prstGeom prst="rect">
            <a:avLst/>
          </a:prstGeom>
          <a:solidFill>
            <a:schemeClr val="tx1"/>
          </a:solidFill>
        </p:spPr>
        <p:txBody>
          <a:bodyPr wrap="square" rtlCol="0">
            <a:spAutoFit/>
          </a:bodyPr>
          <a:lstStyle>
            <a:defPPr>
              <a:defRPr lang="zh-CN"/>
            </a:defPPr>
            <a:lvl1pPr algn="ctr">
              <a:defRPr sz="2800">
                <a:solidFill>
                  <a:schemeClr val="bg1"/>
                </a:solidFill>
                <a:latin typeface="Agency FB" panose="020B0503020202020204" pitchFamily="34" charset="0"/>
                <a:cs typeface="+mn-ea"/>
              </a:defRPr>
            </a:lvl1pPr>
          </a:lstStyle>
          <a:p>
            <a:r>
              <a:rPr lang="en-US" altLang="zh-CN" dirty="0" err="1">
                <a:sym typeface="+mn-lt"/>
              </a:rPr>
              <a:t>rerereSre</a:t>
            </a:r>
            <a:r>
              <a:rPr lang="en-US" altLang="zh-CN" dirty="0">
                <a:sym typeface="+mn-lt"/>
              </a:rPr>
              <a:t>!</a:t>
            </a:r>
            <a:endParaRPr lang="zh-CN" altLang="en-US" dirty="0">
              <a:sym typeface="+mn-lt"/>
            </a:endParaRPr>
          </a:p>
        </p:txBody>
      </p:sp>
      <p:pic>
        <p:nvPicPr>
          <p:cNvPr id="5" name="图片 4">
            <a:extLst>
              <a:ext uri="{FF2B5EF4-FFF2-40B4-BE49-F238E27FC236}">
                <a16:creationId xmlns:a16="http://schemas.microsoft.com/office/drawing/2014/main" id="{2E22CDE6-70C6-4074-9686-3EB5A9D2C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835" y="1735140"/>
            <a:ext cx="2849545" cy="2849545"/>
          </a:xfrm>
          <a:prstGeom prst="rect">
            <a:avLst/>
          </a:prstGeom>
          <a:ln>
            <a:noFill/>
          </a:ln>
          <a:effectLst>
            <a:outerShdw blurRad="190500" algn="tl" rotWithShape="0">
              <a:srgbClr val="000000">
                <a:alpha val="70000"/>
              </a:srgbClr>
            </a:outerShdw>
            <a:reflection stA="17000" endPos="65000" dist="50800" dir="5400000" sy="-100000" algn="bl" rotWithShape="0"/>
          </a:effectLst>
        </p:spPr>
      </p:pic>
      <p:grpSp>
        <p:nvGrpSpPr>
          <p:cNvPr id="13" name="组合 12">
            <a:extLst>
              <a:ext uri="{FF2B5EF4-FFF2-40B4-BE49-F238E27FC236}">
                <a16:creationId xmlns:a16="http://schemas.microsoft.com/office/drawing/2014/main" id="{15CBE2F0-FC78-4470-829D-D1C749B2D5A2}"/>
              </a:ext>
            </a:extLst>
          </p:cNvPr>
          <p:cNvGrpSpPr/>
          <p:nvPr/>
        </p:nvGrpSpPr>
        <p:grpSpPr>
          <a:xfrm>
            <a:off x="8475211" y="1543230"/>
            <a:ext cx="6098874" cy="4524054"/>
            <a:chOff x="8475211" y="1543230"/>
            <a:chExt cx="6098874" cy="4524054"/>
          </a:xfrm>
        </p:grpSpPr>
        <p:sp>
          <p:nvSpPr>
            <p:cNvPr id="38" name="文本框 37">
              <a:extLst>
                <a:ext uri="{FF2B5EF4-FFF2-40B4-BE49-F238E27FC236}">
                  <a16:creationId xmlns:a16="http://schemas.microsoft.com/office/drawing/2014/main" id="{BEA1A621-ED38-4B77-9575-2C759FC7D357}"/>
                </a:ext>
              </a:extLst>
            </p:cNvPr>
            <p:cNvSpPr txBox="1"/>
            <p:nvPr/>
          </p:nvSpPr>
          <p:spPr>
            <a:xfrm>
              <a:off x="10222578" y="1543230"/>
              <a:ext cx="1661993" cy="3771539"/>
            </a:xfrm>
            <a:prstGeom prst="rect">
              <a:avLst/>
            </a:prstGeom>
            <a:noFill/>
          </p:spPr>
          <p:txBody>
            <a:bodyPr vert="eaVert" wrap="square">
              <a:spAutoFit/>
            </a:bodyPr>
            <a:lstStyle/>
            <a:p>
              <a:pPr algn="dist"/>
              <a:r>
                <a:rPr lang="en-US" altLang="zh-CN" sz="9600" dirty="0">
                  <a:solidFill>
                    <a:schemeClr val="bg2">
                      <a:lumMod val="10000"/>
                    </a:schemeClr>
                  </a:solidFill>
                  <a:latin typeface="Agency FB" panose="020B0503020202020204" pitchFamily="34" charset="0"/>
                </a:rPr>
                <a:t>R</a:t>
              </a:r>
              <a:r>
                <a:rPr lang="en-US" altLang="zh-CN" sz="7200" dirty="0">
                  <a:solidFill>
                    <a:schemeClr val="bg2">
                      <a:lumMod val="10000"/>
                    </a:schemeClr>
                  </a:solidFill>
                  <a:latin typeface="Agency FB" panose="020B0503020202020204" pitchFamily="34" charset="0"/>
                </a:rPr>
                <a:t>everse</a:t>
              </a:r>
              <a:r>
                <a:rPr lang="en-US" altLang="zh-CN" sz="6000" dirty="0">
                  <a:solidFill>
                    <a:schemeClr val="bg2">
                      <a:lumMod val="10000"/>
                    </a:schemeClr>
                  </a:solidFill>
                  <a:latin typeface="Agency FB" panose="020B0503020202020204" pitchFamily="34" charset="0"/>
                </a:rPr>
                <a:t>—</a:t>
              </a:r>
              <a:endParaRPr lang="en-US" altLang="zh-CN" sz="9600" dirty="0">
                <a:solidFill>
                  <a:schemeClr val="bg2">
                    <a:lumMod val="10000"/>
                  </a:schemeClr>
                </a:solidFill>
                <a:latin typeface="Agency FB" panose="020B0503020202020204" pitchFamily="34" charset="0"/>
              </a:endParaRPr>
            </a:p>
          </p:txBody>
        </p:sp>
        <p:sp>
          <p:nvSpPr>
            <p:cNvPr id="41" name="文本框 40">
              <a:extLst>
                <a:ext uri="{FF2B5EF4-FFF2-40B4-BE49-F238E27FC236}">
                  <a16:creationId xmlns:a16="http://schemas.microsoft.com/office/drawing/2014/main" id="{0481C115-9285-4FBE-A853-BB425C642376}"/>
                </a:ext>
              </a:extLst>
            </p:cNvPr>
            <p:cNvSpPr txBox="1"/>
            <p:nvPr/>
          </p:nvSpPr>
          <p:spPr>
            <a:xfrm>
              <a:off x="8475211" y="4620734"/>
              <a:ext cx="6098874" cy="1446550"/>
            </a:xfrm>
            <a:prstGeom prst="rect">
              <a:avLst/>
            </a:prstGeom>
            <a:noFill/>
          </p:spPr>
          <p:txBody>
            <a:bodyPr wrap="square">
              <a:spAutoFit/>
            </a:bodyPr>
            <a:lstStyle/>
            <a:p>
              <a:pPr algn="just">
                <a:spcBef>
                  <a:spcPts val="600"/>
                </a:spcBef>
              </a:pPr>
              <a:r>
                <a:rPr lang="en-US" altLang="zh-CN" sz="8800" spc="600" dirty="0">
                  <a:solidFill>
                    <a:schemeClr val="bg2">
                      <a:lumMod val="10000"/>
                    </a:schemeClr>
                  </a:solidFill>
                  <a:latin typeface="Agency FB" panose="020B0503020202020204" pitchFamily="34" charset="0"/>
                </a:rPr>
                <a:t>P</a:t>
              </a:r>
              <a:r>
                <a:rPr lang="en-US" altLang="zh-CN" sz="7200" spc="600" dirty="0">
                  <a:solidFill>
                    <a:schemeClr val="bg2">
                      <a:lumMod val="10000"/>
                    </a:schemeClr>
                  </a:solidFill>
                  <a:latin typeface="Agency FB" panose="020B0503020202020204" pitchFamily="34" charset="0"/>
                </a:rPr>
                <a:t>wn</a:t>
              </a:r>
              <a:r>
                <a:rPr lang="en-US" altLang="zh-CN" sz="5400" spc="600" dirty="0">
                  <a:solidFill>
                    <a:schemeClr val="bg2">
                      <a:lumMod val="10000"/>
                    </a:schemeClr>
                  </a:solidFill>
                  <a:latin typeface="Agency FB" panose="020B0503020202020204" pitchFamily="34" charset="0"/>
                </a:rPr>
                <a:t>—and</a:t>
              </a:r>
              <a:endParaRPr lang="zh-CN" altLang="en-US" sz="4000" spc="600" dirty="0">
                <a:solidFill>
                  <a:schemeClr val="bg2">
                    <a:lumMod val="10000"/>
                  </a:schemeClr>
                </a:solidFill>
              </a:endParaRPr>
            </a:p>
          </p:txBody>
        </p:sp>
      </p:grpSp>
    </p:spTree>
    <p:custDataLst>
      <p:tags r:id="rId1"/>
    </p:custDataLst>
    <p:extLst>
      <p:ext uri="{BB962C8B-B14F-4D97-AF65-F5344CB8AC3E}">
        <p14:creationId xmlns:p14="http://schemas.microsoft.com/office/powerpoint/2010/main" val="3209440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237">
        <p15:prstTrans prst="peelOff"/>
      </p:transition>
    </mc:Choice>
    <mc:Fallback xmlns="">
      <p:transition spd="slow" advTm="52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par>
                                <p:cTn id="25" presetID="2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3C179-5D8C-4907-A82E-2718C68770F1}"/>
              </a:ext>
            </a:extLst>
          </p:cNvPr>
          <p:cNvSpPr>
            <a:spLocks noGrp="1"/>
          </p:cNvSpPr>
          <p:nvPr>
            <p:ph type="ctrTitle"/>
          </p:nvPr>
        </p:nvSpPr>
        <p:spPr>
          <a:xfrm>
            <a:off x="321303" y="1094183"/>
            <a:ext cx="3938596" cy="699135"/>
          </a:xfrm>
        </p:spPr>
        <p:txBody>
          <a:bodyPr/>
          <a:lstStyle/>
          <a:p>
            <a:r>
              <a:rPr lang="zh-CN" altLang="en-US" dirty="0"/>
              <a:t>大家都会遇到的情况</a:t>
            </a:r>
          </a:p>
        </p:txBody>
      </p:sp>
      <p:sp>
        <p:nvSpPr>
          <p:cNvPr id="6" name="文本框 5">
            <a:extLst>
              <a:ext uri="{FF2B5EF4-FFF2-40B4-BE49-F238E27FC236}">
                <a16:creationId xmlns:a16="http://schemas.microsoft.com/office/drawing/2014/main" id="{0BD7BD33-3CBB-4AE4-A454-E4B8A12BEE3C}"/>
              </a:ext>
            </a:extLst>
          </p:cNvPr>
          <p:cNvSpPr txBox="1"/>
          <p:nvPr/>
        </p:nvSpPr>
        <p:spPr>
          <a:xfrm>
            <a:off x="1160795" y="2213501"/>
            <a:ext cx="4363933" cy="707886"/>
          </a:xfrm>
          <a:prstGeom prst="rect">
            <a:avLst/>
          </a:prstGeom>
          <a:noFill/>
        </p:spPr>
        <p:txBody>
          <a:bodyPr wrap="square" rtlCol="0">
            <a:spAutoFit/>
          </a:bodyPr>
          <a:lstStyle/>
          <a:p>
            <a:r>
              <a:rPr lang="zh-CN" altLang="en-US" sz="2000" dirty="0"/>
              <a:t>怎么用数组存储一组姓名？</a:t>
            </a:r>
            <a:endParaRPr lang="en-US" altLang="zh-CN" sz="2000" dirty="0"/>
          </a:p>
          <a:p>
            <a:r>
              <a:rPr lang="zh-CN" altLang="en-US" sz="2000" dirty="0"/>
              <a:t>似乎</a:t>
            </a:r>
            <a:r>
              <a:rPr lang="en-US" altLang="zh-CN" sz="2000" dirty="0"/>
              <a:t>C</a:t>
            </a:r>
            <a:r>
              <a:rPr lang="zh-CN" altLang="en-US" sz="2000" dirty="0"/>
              <a:t>语言没有字符串这种数据类型！</a:t>
            </a:r>
            <a:endParaRPr lang="en-US" altLang="zh-CN" sz="2000" dirty="0"/>
          </a:p>
        </p:txBody>
      </p:sp>
      <p:sp>
        <p:nvSpPr>
          <p:cNvPr id="8" name="文本框 7">
            <a:extLst>
              <a:ext uri="{FF2B5EF4-FFF2-40B4-BE49-F238E27FC236}">
                <a16:creationId xmlns:a16="http://schemas.microsoft.com/office/drawing/2014/main" id="{BFA35513-D3DB-4698-B77C-8A47B877453D}"/>
              </a:ext>
            </a:extLst>
          </p:cNvPr>
          <p:cNvSpPr txBox="1"/>
          <p:nvPr/>
        </p:nvSpPr>
        <p:spPr>
          <a:xfrm>
            <a:off x="6092350" y="2681391"/>
            <a:ext cx="6099650" cy="2308324"/>
          </a:xfrm>
          <a:prstGeom prst="rect">
            <a:avLst/>
          </a:prstGeom>
          <a:noFill/>
        </p:spPr>
        <p:txBody>
          <a:bodyPr wrap="square">
            <a:spAutoFit/>
          </a:bodyPr>
          <a:lstStyle/>
          <a:p>
            <a:r>
              <a:rPr lang="en-US" altLang="zh-CN" b="0" dirty="0">
                <a:solidFill>
                  <a:srgbClr val="859900"/>
                </a:solidFill>
                <a:effectLst/>
                <a:latin typeface="JetBrains Mono" panose="02000009000000000000" pitchFamily="49" charset="0"/>
              </a:rPr>
              <a:t>if</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__name__</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"__main__"</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list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a:t>
            </a:r>
            <a:r>
              <a:rPr lang="zh-CN" altLang="en-US" b="0" dirty="0">
                <a:solidFill>
                  <a:srgbClr val="2AA198"/>
                </a:solidFill>
                <a:effectLst/>
                <a:latin typeface="JetBrains Mono" panose="02000009000000000000" pitchFamily="49" charset="0"/>
              </a:rPr>
              <a:t>吴昊达坏事你坏事做尽！</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a:t>
            </a:r>
            <a:r>
              <a:rPr lang="zh-CN" altLang="en-US" b="0" dirty="0">
                <a:solidFill>
                  <a:srgbClr val="2AA198"/>
                </a:solidFill>
                <a:effectLst/>
                <a:latin typeface="JetBrains Mono" panose="02000009000000000000" pitchFamily="49" charset="0"/>
              </a:rPr>
              <a:t>凯子哥好事全让你做完了</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a:t>
            </a:r>
            <a:r>
              <a:rPr lang="zh-CN" altLang="en-US" b="0" dirty="0">
                <a:solidFill>
                  <a:srgbClr val="2AA198"/>
                </a:solidFill>
                <a:effectLst/>
                <a:latin typeface="JetBrains Mono" panose="02000009000000000000" pitchFamily="49" charset="0"/>
              </a:rPr>
              <a:t>金晖你总不能就这吧！</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a:t>
            </a:r>
            <a:r>
              <a:rPr lang="zh-CN" altLang="en-US" b="0" dirty="0">
                <a:solidFill>
                  <a:srgbClr val="2AA198"/>
                </a:solidFill>
                <a:effectLst/>
                <a:latin typeface="JetBrains Mono" panose="02000009000000000000" pitchFamily="49" charset="0"/>
              </a:rPr>
              <a:t>是邱天的季节</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print</a:t>
            </a:r>
            <a:r>
              <a:rPr lang="en-US" altLang="zh-CN" b="0" dirty="0">
                <a:solidFill>
                  <a:srgbClr val="333333"/>
                </a:solidFill>
                <a:effectLst/>
                <a:latin typeface="JetBrains Mono" panose="02000009000000000000" pitchFamily="49" charset="0"/>
              </a:rPr>
              <a:t>(</a:t>
            </a:r>
            <a:r>
              <a:rPr lang="en-US" altLang="zh-CN" b="0" dirty="0">
                <a:solidFill>
                  <a:srgbClr val="268BD2"/>
                </a:solidFill>
                <a:effectLst/>
                <a:latin typeface="JetBrains Mono" panose="02000009000000000000" pitchFamily="49" charset="0"/>
              </a:rPr>
              <a:t>list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p>
          <a:p>
            <a:r>
              <a:rPr lang="en-US" altLang="zh-CN" b="0" dirty="0">
                <a:solidFill>
                  <a:srgbClr val="333333"/>
                </a:solidFill>
                <a:effectLst/>
                <a:latin typeface="JetBrains Mono" panose="02000009000000000000" pitchFamily="49" charset="0"/>
              </a:rPr>
              <a:t>    </a:t>
            </a:r>
          </a:p>
        </p:txBody>
      </p:sp>
      <p:sp>
        <p:nvSpPr>
          <p:cNvPr id="9" name="文本框 8">
            <a:extLst>
              <a:ext uri="{FF2B5EF4-FFF2-40B4-BE49-F238E27FC236}">
                <a16:creationId xmlns:a16="http://schemas.microsoft.com/office/drawing/2014/main" id="{1E1C114D-5560-410A-A494-CF1538D4DB68}"/>
              </a:ext>
            </a:extLst>
          </p:cNvPr>
          <p:cNvSpPr txBox="1"/>
          <p:nvPr/>
        </p:nvSpPr>
        <p:spPr>
          <a:xfrm>
            <a:off x="6096000" y="2213501"/>
            <a:ext cx="3080853" cy="369332"/>
          </a:xfrm>
          <a:prstGeom prst="rect">
            <a:avLst/>
          </a:prstGeom>
          <a:noFill/>
        </p:spPr>
        <p:txBody>
          <a:bodyPr wrap="square" rtlCol="0">
            <a:spAutoFit/>
          </a:bodyPr>
          <a:lstStyle/>
          <a:p>
            <a:r>
              <a:rPr lang="zh-CN" altLang="en-US" dirty="0"/>
              <a:t>不过用</a:t>
            </a:r>
            <a:r>
              <a:rPr lang="en-US" altLang="zh-CN" dirty="0"/>
              <a:t>Python</a:t>
            </a:r>
            <a:r>
              <a:rPr lang="zh-CN" altLang="en-US" dirty="0"/>
              <a:t>倒是一把梭</a:t>
            </a:r>
          </a:p>
        </p:txBody>
      </p:sp>
      <p:sp>
        <p:nvSpPr>
          <p:cNvPr id="7" name="文本框 6">
            <a:extLst>
              <a:ext uri="{FF2B5EF4-FFF2-40B4-BE49-F238E27FC236}">
                <a16:creationId xmlns:a16="http://schemas.microsoft.com/office/drawing/2014/main" id="{248DC531-B8EB-4537-93DE-D6E191CAE549}"/>
              </a:ext>
            </a:extLst>
          </p:cNvPr>
          <p:cNvSpPr txBox="1"/>
          <p:nvPr/>
        </p:nvSpPr>
        <p:spPr>
          <a:xfrm>
            <a:off x="673479" y="3336449"/>
            <a:ext cx="6099650" cy="1200329"/>
          </a:xfrm>
          <a:prstGeom prst="rect">
            <a:avLst/>
          </a:prstGeom>
          <a:noFill/>
        </p:spPr>
        <p:txBody>
          <a:bodyPr wrap="square">
            <a:spAutoFit/>
          </a:bodyPr>
          <a:lstStyle/>
          <a:p>
            <a:r>
              <a:rPr lang="en-US" altLang="zh-CN" b="1" dirty="0">
                <a:solidFill>
                  <a:srgbClr val="073642"/>
                </a:solidFill>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s1</a:t>
            </a:r>
            <a:r>
              <a:rPr lang="en-US" altLang="zh-CN" b="1" dirty="0">
                <a:solidFill>
                  <a:srgbClr val="073642"/>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a:t>
            </a:r>
            <a:r>
              <a:rPr lang="zh-CN" altLang="en-US" b="0" dirty="0">
                <a:solidFill>
                  <a:srgbClr val="2AA198"/>
                </a:solidFill>
                <a:effectLst/>
                <a:latin typeface="JetBrains Mono" panose="02000009000000000000" pitchFamily="49" charset="0"/>
              </a:rPr>
              <a:t>吴昊达你坏事做尽！</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s2</a:t>
            </a:r>
            <a:r>
              <a:rPr lang="en-US" altLang="zh-CN" b="1" dirty="0">
                <a:solidFill>
                  <a:srgbClr val="073642"/>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a:t>
            </a:r>
            <a:r>
              <a:rPr lang="zh-CN" altLang="en-US" b="0" dirty="0">
                <a:solidFill>
                  <a:srgbClr val="2AA198"/>
                </a:solidFill>
                <a:effectLst/>
                <a:latin typeface="JetBrains Mono" panose="02000009000000000000" pitchFamily="49" charset="0"/>
              </a:rPr>
              <a:t>凯子哥好事都让你做完了</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s3</a:t>
            </a:r>
            <a:r>
              <a:rPr lang="en-US" altLang="zh-CN" b="1" dirty="0">
                <a:solidFill>
                  <a:srgbClr val="073642"/>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a:t>
            </a:r>
            <a:r>
              <a:rPr lang="zh-CN" altLang="en-US" b="0" dirty="0">
                <a:solidFill>
                  <a:srgbClr val="2AA198"/>
                </a:solidFill>
                <a:effectLst/>
                <a:latin typeface="JetBrains Mono" panose="02000009000000000000" pitchFamily="49" charset="0"/>
              </a:rPr>
              <a:t>金晖来点作用！</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a:p>
            <a:r>
              <a:rPr lang="en-US" altLang="zh-CN" b="0" dirty="0">
                <a:solidFill>
                  <a:srgbClr val="333333"/>
                </a:solidFill>
                <a:effectLst/>
                <a:latin typeface="JetBrains Mono" panose="02000009000000000000" pitchFamily="49" charset="0"/>
              </a:rPr>
              <a:t>    </a:t>
            </a:r>
            <a:r>
              <a:rPr lang="en-US" altLang="zh-CN" b="1" dirty="0">
                <a:solidFill>
                  <a:srgbClr val="073642"/>
                </a:solidFill>
                <a:effectLst/>
                <a:latin typeface="JetBrains Mono" panose="02000009000000000000" pitchFamily="49" charset="0"/>
              </a:rPr>
              <a:t>char</a:t>
            </a:r>
            <a:r>
              <a:rPr lang="en-US" altLang="zh-CN" b="0" dirty="0">
                <a:solidFill>
                  <a:srgbClr val="333333"/>
                </a:solidFill>
                <a:effectLst/>
                <a:latin typeface="JetBrains Mono" panose="02000009000000000000" pitchFamily="49" charset="0"/>
              </a:rPr>
              <a:t> </a:t>
            </a:r>
            <a:r>
              <a:rPr lang="en-US" altLang="zh-CN" b="0" dirty="0">
                <a:solidFill>
                  <a:srgbClr val="268BD2"/>
                </a:solidFill>
                <a:effectLst/>
                <a:latin typeface="JetBrains Mono" panose="02000009000000000000" pitchFamily="49" charset="0"/>
              </a:rPr>
              <a:t>s4</a:t>
            </a:r>
            <a:r>
              <a:rPr lang="en-US" altLang="zh-CN" b="1" dirty="0">
                <a:solidFill>
                  <a:srgbClr val="073642"/>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859900"/>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 </a:t>
            </a:r>
            <a:r>
              <a:rPr lang="en-US" altLang="zh-CN" b="0" dirty="0">
                <a:solidFill>
                  <a:srgbClr val="2AA198"/>
                </a:solidFill>
                <a:effectLst/>
                <a:latin typeface="JetBrains Mono" panose="02000009000000000000" pitchFamily="49" charset="0"/>
              </a:rPr>
              <a:t>"</a:t>
            </a:r>
            <a:r>
              <a:rPr lang="zh-CN" altLang="en-US" b="0" dirty="0">
                <a:solidFill>
                  <a:srgbClr val="2AA198"/>
                </a:solidFill>
                <a:effectLst/>
                <a:latin typeface="JetBrains Mono" panose="02000009000000000000" pitchFamily="49" charset="0"/>
              </a:rPr>
              <a:t>又到了邱天的季节</a:t>
            </a:r>
            <a:r>
              <a:rPr lang="en-US" altLang="zh-CN" b="0" dirty="0">
                <a:solidFill>
                  <a:srgbClr val="2AA198"/>
                </a:solidFill>
                <a:effectLst/>
                <a:latin typeface="JetBrains Mono" panose="02000009000000000000" pitchFamily="49" charset="0"/>
              </a:rPr>
              <a:t>"</a:t>
            </a:r>
            <a:r>
              <a:rPr lang="en-US" altLang="zh-CN" b="0" dirty="0">
                <a:solidFill>
                  <a:srgbClr val="333333"/>
                </a:solidFill>
                <a:effectLst/>
                <a:latin typeface="JetBrains Mono" panose="02000009000000000000" pitchFamily="49" charset="0"/>
              </a:rPr>
              <a:t>;</a:t>
            </a:r>
          </a:p>
        </p:txBody>
      </p:sp>
    </p:spTree>
    <p:extLst>
      <p:ext uri="{BB962C8B-B14F-4D97-AF65-F5344CB8AC3E}">
        <p14:creationId xmlns:p14="http://schemas.microsoft.com/office/powerpoint/2010/main" val="216979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D094E-D0BA-40AD-8F11-FBB3A13EF180}"/>
              </a:ext>
            </a:extLst>
          </p:cNvPr>
          <p:cNvSpPr>
            <a:spLocks noGrp="1"/>
          </p:cNvSpPr>
          <p:nvPr>
            <p:ph type="ctrTitle"/>
          </p:nvPr>
        </p:nvSpPr>
        <p:spPr/>
        <p:txBody>
          <a:bodyPr/>
          <a:lstStyle/>
          <a:p>
            <a:r>
              <a:rPr lang="zh-CN" altLang="en-US" dirty="0"/>
              <a:t>多维数组</a:t>
            </a:r>
          </a:p>
        </p:txBody>
      </p:sp>
      <p:sp>
        <p:nvSpPr>
          <p:cNvPr id="6" name="文本框 5">
            <a:extLst>
              <a:ext uri="{FF2B5EF4-FFF2-40B4-BE49-F238E27FC236}">
                <a16:creationId xmlns:a16="http://schemas.microsoft.com/office/drawing/2014/main" id="{8C24D5F2-7567-402B-A1F9-E37B42E1AA3F}"/>
              </a:ext>
            </a:extLst>
          </p:cNvPr>
          <p:cNvSpPr txBox="1"/>
          <p:nvPr/>
        </p:nvSpPr>
        <p:spPr>
          <a:xfrm>
            <a:off x="1940450" y="2354444"/>
            <a:ext cx="5420694" cy="461665"/>
          </a:xfrm>
          <a:prstGeom prst="rect">
            <a:avLst/>
          </a:prstGeom>
          <a:noFill/>
        </p:spPr>
        <p:txBody>
          <a:bodyPr wrap="square" rtlCol="0">
            <a:spAutoFit/>
          </a:bodyPr>
          <a:lstStyle/>
          <a:p>
            <a:r>
              <a:rPr lang="zh-CN" altLang="en-US" sz="2400" dirty="0"/>
              <a:t>首先来看，我们为什么要多维数组？</a:t>
            </a:r>
            <a:endParaRPr lang="en-US" altLang="zh-CN" sz="2400" dirty="0"/>
          </a:p>
        </p:txBody>
      </p:sp>
      <p:sp>
        <p:nvSpPr>
          <p:cNvPr id="7" name="文本框 6">
            <a:extLst>
              <a:ext uri="{FF2B5EF4-FFF2-40B4-BE49-F238E27FC236}">
                <a16:creationId xmlns:a16="http://schemas.microsoft.com/office/drawing/2014/main" id="{7699785F-D456-4201-BBAA-02CD8063FAE1}"/>
              </a:ext>
            </a:extLst>
          </p:cNvPr>
          <p:cNvSpPr txBox="1"/>
          <p:nvPr/>
        </p:nvSpPr>
        <p:spPr>
          <a:xfrm>
            <a:off x="1940450" y="3136612"/>
            <a:ext cx="5314520" cy="707886"/>
          </a:xfrm>
          <a:prstGeom prst="rect">
            <a:avLst/>
          </a:prstGeom>
          <a:noFill/>
        </p:spPr>
        <p:txBody>
          <a:bodyPr wrap="square" rtlCol="0">
            <a:spAutoFit/>
          </a:bodyPr>
          <a:lstStyle/>
          <a:p>
            <a:r>
              <a:rPr lang="zh-CN" altLang="en-US" sz="3200" dirty="0"/>
              <a:t>答案很简单，因为它</a:t>
            </a:r>
            <a:r>
              <a:rPr lang="zh-CN" altLang="en-US" sz="4000" dirty="0">
                <a:solidFill>
                  <a:srgbClr val="FF0000"/>
                </a:solidFill>
              </a:rPr>
              <a:t>方便</a:t>
            </a:r>
            <a:r>
              <a:rPr lang="zh-CN" altLang="en-US" sz="3200" dirty="0"/>
              <a:t>啊！</a:t>
            </a:r>
          </a:p>
        </p:txBody>
      </p:sp>
    </p:spTree>
    <p:extLst>
      <p:ext uri="{BB962C8B-B14F-4D97-AF65-F5344CB8AC3E}">
        <p14:creationId xmlns:p14="http://schemas.microsoft.com/office/powerpoint/2010/main" val="13898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A1486-87EC-4FCB-860F-BF5E78686676}"/>
              </a:ext>
            </a:extLst>
          </p:cNvPr>
          <p:cNvSpPr>
            <a:spLocks noGrp="1"/>
          </p:cNvSpPr>
          <p:nvPr>
            <p:ph type="ctrTitle"/>
          </p:nvPr>
        </p:nvSpPr>
        <p:spPr>
          <a:xfrm>
            <a:off x="184417" y="836837"/>
            <a:ext cx="3150687" cy="699135"/>
          </a:xfrm>
        </p:spPr>
        <p:txBody>
          <a:bodyPr/>
          <a:lstStyle/>
          <a:p>
            <a:r>
              <a:rPr lang="zh-CN" altLang="en-US" dirty="0"/>
              <a:t>多维数组的结构</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E9414C3-A80C-4BB8-BABC-A75162855825}"/>
                  </a:ext>
                </a:extLst>
              </p:cNvPr>
              <p:cNvSpPr txBox="1"/>
              <p:nvPr/>
            </p:nvSpPr>
            <p:spPr>
              <a:xfrm>
                <a:off x="1025814" y="2168277"/>
                <a:ext cx="2280524"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𝐴</m:t>
                      </m:r>
                      <m:r>
                        <a:rPr lang="zh-CN" altLang="en-US" sz="3200" i="0">
                          <a:latin typeface="Cambria Math" panose="02040503050406030204" pitchFamily="18" charset="0"/>
                        </a:rPr>
                        <m:t>:</m:t>
                      </m:r>
                      <m:r>
                        <a:rPr lang="en-US" altLang="zh-CN" sz="3200" b="0" i="0" smtClean="0">
                          <a:latin typeface="Cambria Math" panose="02040503050406030204" pitchFamily="18" charset="0"/>
                        </a:rPr>
                        <m:t>1</m:t>
                      </m:r>
                      <m:r>
                        <a:rPr lang="en-US" altLang="zh-CN" sz="3200" b="0" i="1" smtClean="0">
                          <a:latin typeface="Cambria Math" panose="02040503050406030204" pitchFamily="18" charset="0"/>
                        </a:rPr>
                        <m:t>,3,5,7,9</m:t>
                      </m:r>
                    </m:oMath>
                  </m:oMathPara>
                </a14:m>
                <a:endParaRPr lang="en-US" altLang="zh-CN" sz="3200" b="0" dirty="0"/>
              </a:p>
              <a:p>
                <a:endParaRPr lang="zh-CN" altLang="en-US" sz="3200" dirty="0"/>
              </a:p>
            </p:txBody>
          </p:sp>
        </mc:Choice>
        <mc:Fallback xmlns="">
          <p:sp>
            <p:nvSpPr>
              <p:cNvPr id="4" name="文本框 3">
                <a:extLst>
                  <a:ext uri="{FF2B5EF4-FFF2-40B4-BE49-F238E27FC236}">
                    <a16:creationId xmlns:a16="http://schemas.microsoft.com/office/drawing/2014/main" id="{0E9414C3-A80C-4BB8-BABC-A75162855825}"/>
                  </a:ext>
                </a:extLst>
              </p:cNvPr>
              <p:cNvSpPr txBox="1">
                <a:spLocks noRot="1" noChangeAspect="1" noMove="1" noResize="1" noEditPoints="1" noAdjustHandles="1" noChangeArrowheads="1" noChangeShapeType="1" noTextEdit="1"/>
              </p:cNvSpPr>
              <p:nvPr/>
            </p:nvSpPr>
            <p:spPr>
              <a:xfrm>
                <a:off x="1025814" y="2168277"/>
                <a:ext cx="2280524" cy="98488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DA1307E-6F45-467A-B147-7278C77C6591}"/>
                  </a:ext>
                </a:extLst>
              </p:cNvPr>
              <p:cNvSpPr txBox="1"/>
              <p:nvPr/>
            </p:nvSpPr>
            <p:spPr>
              <a:xfrm>
                <a:off x="1025812" y="2821572"/>
                <a:ext cx="239267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b="0" i="0" smtClean="0">
                          <a:latin typeface="Cambria Math" panose="02040503050406030204" pitchFamily="18" charset="0"/>
                        </a:rPr>
                        <m:t>B</m:t>
                      </m:r>
                      <m:r>
                        <a:rPr lang="zh-CN" altLang="en-US" sz="3200" i="0">
                          <a:latin typeface="Cambria Math" panose="02040503050406030204" pitchFamily="18" charset="0"/>
                        </a:rPr>
                        <m:t>:</m:t>
                      </m:r>
                      <m:r>
                        <a:rPr lang="en-US" altLang="zh-CN" sz="3200" b="0" i="1" smtClean="0">
                          <a:latin typeface="Cambria Math" panose="02040503050406030204" pitchFamily="18" charset="0"/>
                        </a:rPr>
                        <m:t>2,4,6,8,10</m:t>
                      </m:r>
                    </m:oMath>
                  </m:oMathPara>
                </a14:m>
                <a:endParaRPr lang="zh-CN" altLang="en-US" sz="3200" dirty="0"/>
              </a:p>
            </p:txBody>
          </p:sp>
        </mc:Choice>
        <mc:Fallback xmlns="">
          <p:sp>
            <p:nvSpPr>
              <p:cNvPr id="7" name="文本框 6">
                <a:extLst>
                  <a:ext uri="{FF2B5EF4-FFF2-40B4-BE49-F238E27FC236}">
                    <a16:creationId xmlns:a16="http://schemas.microsoft.com/office/drawing/2014/main" id="{BDA1307E-6F45-467A-B147-7278C77C6591}"/>
                  </a:ext>
                </a:extLst>
              </p:cNvPr>
              <p:cNvSpPr txBox="1">
                <a:spLocks noRot="1" noChangeAspect="1" noMove="1" noResize="1" noEditPoints="1" noAdjustHandles="1" noChangeArrowheads="1" noChangeShapeType="1" noTextEdit="1"/>
              </p:cNvSpPr>
              <p:nvPr/>
            </p:nvSpPr>
            <p:spPr>
              <a:xfrm>
                <a:off x="1025812" y="2821572"/>
                <a:ext cx="2392674" cy="49244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29531CE7-31E9-4274-9959-6296E06659E5}"/>
                  </a:ext>
                </a:extLst>
              </p:cNvPr>
              <p:cNvSpPr txBox="1"/>
              <p:nvPr/>
            </p:nvSpPr>
            <p:spPr>
              <a:xfrm>
                <a:off x="1025812" y="3428999"/>
                <a:ext cx="2280525"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𝐶</m:t>
                      </m:r>
                      <m:r>
                        <a:rPr lang="zh-CN" altLang="en-US" sz="3200" i="0">
                          <a:latin typeface="Cambria Math" panose="02040503050406030204" pitchFamily="18" charset="0"/>
                        </a:rPr>
                        <m:t>:</m:t>
                      </m:r>
                      <m:r>
                        <a:rPr lang="en-US" altLang="zh-CN" sz="3200" b="0" i="1" smtClean="0">
                          <a:latin typeface="Cambria Math" panose="02040503050406030204" pitchFamily="18" charset="0"/>
                        </a:rPr>
                        <m:t>1,1,1,1,1</m:t>
                      </m:r>
                    </m:oMath>
                  </m:oMathPara>
                </a14:m>
                <a:endParaRPr lang="en-US" altLang="zh-CN" sz="3200" b="0" dirty="0"/>
              </a:p>
              <a:p>
                <a:endParaRPr lang="zh-CN" altLang="en-US" sz="3200" dirty="0"/>
              </a:p>
            </p:txBody>
          </p:sp>
        </mc:Choice>
        <mc:Fallback>
          <p:sp>
            <p:nvSpPr>
              <p:cNvPr id="8" name="文本框 7">
                <a:extLst>
                  <a:ext uri="{FF2B5EF4-FFF2-40B4-BE49-F238E27FC236}">
                    <a16:creationId xmlns:a16="http://schemas.microsoft.com/office/drawing/2014/main" id="{29531CE7-31E9-4274-9959-6296E06659E5}"/>
                  </a:ext>
                </a:extLst>
              </p:cNvPr>
              <p:cNvSpPr txBox="1">
                <a:spLocks noRot="1" noChangeAspect="1" noMove="1" noResize="1" noEditPoints="1" noAdjustHandles="1" noChangeArrowheads="1" noChangeShapeType="1" noTextEdit="1"/>
              </p:cNvSpPr>
              <p:nvPr/>
            </p:nvSpPr>
            <p:spPr>
              <a:xfrm>
                <a:off x="1025812" y="3428999"/>
                <a:ext cx="2280525" cy="984885"/>
              </a:xfrm>
              <a:prstGeom prst="rect">
                <a:avLst/>
              </a:prstGeom>
              <a:blipFill>
                <a:blip r:embed="rId4"/>
                <a:stretch>
                  <a:fillRect/>
                </a:stretch>
              </a:blipFill>
            </p:spPr>
            <p:txBody>
              <a:bodyPr/>
              <a:lstStyle/>
              <a:p>
                <a:r>
                  <a:rPr lang="zh-CN" altLang="en-US">
                    <a:noFill/>
                  </a:rPr>
                  <a:t> </a:t>
                </a:r>
              </a:p>
            </p:txBody>
          </p:sp>
        </mc:Fallback>
      </mc:AlternateContent>
      <p:sp>
        <p:nvSpPr>
          <p:cNvPr id="13" name="左大括号 12">
            <a:extLst>
              <a:ext uri="{FF2B5EF4-FFF2-40B4-BE49-F238E27FC236}">
                <a16:creationId xmlns:a16="http://schemas.microsoft.com/office/drawing/2014/main" id="{391D2A7E-56EE-4CDA-B009-E2DE49EFBB19}"/>
              </a:ext>
            </a:extLst>
          </p:cNvPr>
          <p:cNvSpPr/>
          <p:nvPr/>
        </p:nvSpPr>
        <p:spPr>
          <a:xfrm>
            <a:off x="451325" y="2168278"/>
            <a:ext cx="682579" cy="1746899"/>
          </a:xfrm>
          <a:prstGeom prst="leftBrace">
            <a:avLst/>
          </a:prstGeom>
          <a:ln w="31750" cap="rnd">
            <a:solidFill>
              <a:schemeClr val="tx1"/>
            </a:solidFill>
            <a:bevel/>
            <a:tailEnd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4F6AD09-8484-43EB-8B32-B82DD8B1B760}"/>
                  </a:ext>
                </a:extLst>
              </p:cNvPr>
              <p:cNvSpPr txBox="1"/>
              <p:nvPr/>
            </p:nvSpPr>
            <p:spPr>
              <a:xfrm>
                <a:off x="3399569" y="2674699"/>
                <a:ext cx="68608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400" i="1" smtClean="0">
                          <a:latin typeface="Cambria Math" panose="02040503050406030204" pitchFamily="18" charset="0"/>
                          <a:ea typeface="Cambria Math" panose="02040503050406030204" pitchFamily="18" charset="0"/>
                        </a:rPr>
                        <m:t>↔</m:t>
                      </m:r>
                    </m:oMath>
                  </m:oMathPara>
                </a14:m>
                <a:endParaRPr lang="zh-CN" altLang="en-US" sz="4400" dirty="0"/>
              </a:p>
            </p:txBody>
          </p:sp>
        </mc:Choice>
        <mc:Fallback xmlns="">
          <p:sp>
            <p:nvSpPr>
              <p:cNvPr id="14" name="文本框 13">
                <a:extLst>
                  <a:ext uri="{FF2B5EF4-FFF2-40B4-BE49-F238E27FC236}">
                    <a16:creationId xmlns:a16="http://schemas.microsoft.com/office/drawing/2014/main" id="{34F6AD09-8484-43EB-8B32-B82DD8B1B760}"/>
                  </a:ext>
                </a:extLst>
              </p:cNvPr>
              <p:cNvSpPr txBox="1">
                <a:spLocks noRot="1" noChangeAspect="1" noMove="1" noResize="1" noEditPoints="1" noAdjustHandles="1" noChangeArrowheads="1" noChangeShapeType="1" noTextEdit="1"/>
              </p:cNvSpPr>
              <p:nvPr/>
            </p:nvSpPr>
            <p:spPr>
              <a:xfrm>
                <a:off x="3399569" y="2674699"/>
                <a:ext cx="686085" cy="67710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8D62117-3D64-45F9-9A82-B114A70BF32F}"/>
                  </a:ext>
                </a:extLst>
              </p:cNvPr>
              <p:cNvSpPr txBox="1"/>
              <p:nvPr/>
            </p:nvSpPr>
            <p:spPr>
              <a:xfrm>
                <a:off x="4504652" y="2168277"/>
                <a:ext cx="2944828"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𝐴</m:t>
                      </m:r>
                      <m:r>
                        <m:rPr>
                          <m:sty m:val="p"/>
                        </m:rPr>
                        <a:rPr lang="en-US" altLang="zh-CN" sz="3200" i="1">
                          <a:latin typeface="Cambria Math" panose="02040503050406030204" pitchFamily="18" charset="0"/>
                        </a:rPr>
                        <m:t>rr</m:t>
                      </m:r>
                      <m:r>
                        <a:rPr lang="en-US" altLang="zh-CN" sz="3200" b="0" i="0" smtClean="0">
                          <a:latin typeface="Cambria Math" panose="02040503050406030204" pitchFamily="18" charset="0"/>
                        </a:rPr>
                        <m:t>[0]</m:t>
                      </m:r>
                      <m:r>
                        <a:rPr lang="zh-CN" altLang="en-US" sz="3200" i="0">
                          <a:latin typeface="Cambria Math" panose="02040503050406030204" pitchFamily="18" charset="0"/>
                        </a:rPr>
                        <m:t>:</m:t>
                      </m:r>
                      <m:r>
                        <a:rPr lang="en-US" altLang="zh-CN" sz="3200" b="0" i="0" smtClean="0">
                          <a:latin typeface="Cambria Math" panose="02040503050406030204" pitchFamily="18" charset="0"/>
                        </a:rPr>
                        <m:t>1</m:t>
                      </m:r>
                      <m:r>
                        <a:rPr lang="en-US" altLang="zh-CN" sz="3200" b="0" i="1" smtClean="0">
                          <a:latin typeface="Cambria Math" panose="02040503050406030204" pitchFamily="18" charset="0"/>
                        </a:rPr>
                        <m:t>,3,5,7,9</m:t>
                      </m:r>
                    </m:oMath>
                  </m:oMathPara>
                </a14:m>
                <a:endParaRPr lang="en-US" altLang="zh-CN" sz="3200" b="0" dirty="0"/>
              </a:p>
              <a:p>
                <a:endParaRPr lang="zh-CN" altLang="en-US" sz="3200" dirty="0"/>
              </a:p>
            </p:txBody>
          </p:sp>
        </mc:Choice>
        <mc:Fallback xmlns="">
          <p:sp>
            <p:nvSpPr>
              <p:cNvPr id="16" name="文本框 15">
                <a:extLst>
                  <a:ext uri="{FF2B5EF4-FFF2-40B4-BE49-F238E27FC236}">
                    <a16:creationId xmlns:a16="http://schemas.microsoft.com/office/drawing/2014/main" id="{E8D62117-3D64-45F9-9A82-B114A70BF32F}"/>
                  </a:ext>
                </a:extLst>
              </p:cNvPr>
              <p:cNvSpPr txBox="1">
                <a:spLocks noRot="1" noChangeAspect="1" noMove="1" noResize="1" noEditPoints="1" noAdjustHandles="1" noChangeArrowheads="1" noChangeShapeType="1" noTextEdit="1"/>
              </p:cNvSpPr>
              <p:nvPr/>
            </p:nvSpPr>
            <p:spPr>
              <a:xfrm>
                <a:off x="4504652" y="2168277"/>
                <a:ext cx="2944828" cy="98488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1B1A8AF-0D3D-43A6-BB2F-4151FFF341C8}"/>
                  </a:ext>
                </a:extLst>
              </p:cNvPr>
              <p:cNvSpPr txBox="1"/>
              <p:nvPr/>
            </p:nvSpPr>
            <p:spPr>
              <a:xfrm>
                <a:off x="4504651" y="2828011"/>
                <a:ext cx="3138013"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smtClean="0">
                          <a:latin typeface="Cambria Math" panose="02040503050406030204" pitchFamily="18" charset="0"/>
                        </a:rPr>
                        <m:t>A</m:t>
                      </m:r>
                      <m:r>
                        <m:rPr>
                          <m:sty m:val="p"/>
                        </m:rPr>
                        <a:rPr lang="en-US" altLang="zh-CN" sz="3200" b="0" i="0" smtClean="0">
                          <a:latin typeface="Cambria Math" panose="02040503050406030204" pitchFamily="18" charset="0"/>
                        </a:rPr>
                        <m:t>rr</m:t>
                      </m:r>
                      <m:r>
                        <a:rPr lang="en-US" altLang="zh-CN" sz="3200" b="0" i="0" smtClean="0">
                          <a:latin typeface="Cambria Math" panose="02040503050406030204" pitchFamily="18" charset="0"/>
                        </a:rPr>
                        <m:t>[1]:</m:t>
                      </m:r>
                      <m:r>
                        <a:rPr lang="en-US" altLang="zh-CN" sz="3200" i="1">
                          <a:latin typeface="Cambria Math" panose="02040503050406030204" pitchFamily="18" charset="0"/>
                        </a:rPr>
                        <m:t>2,4,6,8,10</m:t>
                      </m:r>
                    </m:oMath>
                  </m:oMathPara>
                </a14:m>
                <a:endParaRPr lang="en-US" altLang="zh-CN" sz="3200" b="0" dirty="0"/>
              </a:p>
              <a:p>
                <a:endParaRPr lang="zh-CN" altLang="en-US" sz="3200" dirty="0"/>
              </a:p>
            </p:txBody>
          </p:sp>
        </mc:Choice>
        <mc:Fallback xmlns="">
          <p:sp>
            <p:nvSpPr>
              <p:cNvPr id="17" name="文本框 16">
                <a:extLst>
                  <a:ext uri="{FF2B5EF4-FFF2-40B4-BE49-F238E27FC236}">
                    <a16:creationId xmlns:a16="http://schemas.microsoft.com/office/drawing/2014/main" id="{B1B1A8AF-0D3D-43A6-BB2F-4151FFF341C8}"/>
                  </a:ext>
                </a:extLst>
              </p:cNvPr>
              <p:cNvSpPr txBox="1">
                <a:spLocks noRot="1" noChangeAspect="1" noMove="1" noResize="1" noEditPoints="1" noAdjustHandles="1" noChangeArrowheads="1" noChangeShapeType="1" noTextEdit="1"/>
              </p:cNvSpPr>
              <p:nvPr/>
            </p:nvSpPr>
            <p:spPr>
              <a:xfrm>
                <a:off x="4504651" y="2828011"/>
                <a:ext cx="3138013" cy="98488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3988575-9913-49E8-B204-F31F6F349B73}"/>
                  </a:ext>
                </a:extLst>
              </p:cNvPr>
              <p:cNvSpPr txBox="1"/>
              <p:nvPr/>
            </p:nvSpPr>
            <p:spPr>
              <a:xfrm>
                <a:off x="4504651" y="3428999"/>
                <a:ext cx="2944829"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i="1" smtClean="0">
                          <a:latin typeface="Cambria Math" panose="02040503050406030204" pitchFamily="18" charset="0"/>
                        </a:rPr>
                        <m:t>A</m:t>
                      </m:r>
                      <m:r>
                        <m:rPr>
                          <m:sty m:val="p"/>
                        </m:rPr>
                        <a:rPr lang="en-US" altLang="zh-CN" sz="3200" b="0" i="0" smtClean="0">
                          <a:latin typeface="Cambria Math" panose="02040503050406030204" pitchFamily="18" charset="0"/>
                        </a:rPr>
                        <m:t>rr</m:t>
                      </m:r>
                      <m:r>
                        <a:rPr lang="en-US" altLang="zh-CN" sz="3200" b="0" i="0" smtClean="0">
                          <a:latin typeface="Cambria Math" panose="02040503050406030204" pitchFamily="18" charset="0"/>
                        </a:rPr>
                        <m:t>[2]:</m:t>
                      </m:r>
                      <m:r>
                        <a:rPr lang="en-US" altLang="zh-CN" sz="3200" i="1">
                          <a:latin typeface="Cambria Math" panose="02040503050406030204" pitchFamily="18" charset="0"/>
                        </a:rPr>
                        <m:t>1,1,1,1,1</m:t>
                      </m:r>
                    </m:oMath>
                  </m:oMathPara>
                </a14:m>
                <a:endParaRPr lang="en-US" altLang="zh-CN" sz="3200" b="0" dirty="0"/>
              </a:p>
              <a:p>
                <a:endParaRPr lang="zh-CN" altLang="en-US" sz="3200" dirty="0"/>
              </a:p>
            </p:txBody>
          </p:sp>
        </mc:Choice>
        <mc:Fallback xmlns="">
          <p:sp>
            <p:nvSpPr>
              <p:cNvPr id="18" name="文本框 17">
                <a:extLst>
                  <a:ext uri="{FF2B5EF4-FFF2-40B4-BE49-F238E27FC236}">
                    <a16:creationId xmlns:a16="http://schemas.microsoft.com/office/drawing/2014/main" id="{63988575-9913-49E8-B204-F31F6F349B73}"/>
                  </a:ext>
                </a:extLst>
              </p:cNvPr>
              <p:cNvSpPr txBox="1">
                <a:spLocks noRot="1" noChangeAspect="1" noMove="1" noResize="1" noEditPoints="1" noAdjustHandles="1" noChangeArrowheads="1" noChangeShapeType="1" noTextEdit="1"/>
              </p:cNvSpPr>
              <p:nvPr/>
            </p:nvSpPr>
            <p:spPr>
              <a:xfrm>
                <a:off x="4504651" y="3428999"/>
                <a:ext cx="2944829" cy="984885"/>
              </a:xfrm>
              <a:prstGeom prst="rect">
                <a:avLst/>
              </a:prstGeom>
              <a:blipFill>
                <a:blip r:embed="rId8"/>
                <a:stretch>
                  <a:fillRect/>
                </a:stretch>
              </a:blipFill>
            </p:spPr>
            <p:txBody>
              <a:bodyPr/>
              <a:lstStyle/>
              <a:p>
                <a:r>
                  <a:rPr lang="zh-CN" altLang="en-US">
                    <a:noFill/>
                  </a:rPr>
                  <a:t> </a:t>
                </a:r>
              </a:p>
            </p:txBody>
          </p:sp>
        </mc:Fallback>
      </mc:AlternateContent>
      <p:sp>
        <p:nvSpPr>
          <p:cNvPr id="19" name="左大括号 18">
            <a:extLst>
              <a:ext uri="{FF2B5EF4-FFF2-40B4-BE49-F238E27FC236}">
                <a16:creationId xmlns:a16="http://schemas.microsoft.com/office/drawing/2014/main" id="{E8E25FA3-F67E-426B-968F-62006EFDA9D7}"/>
              </a:ext>
            </a:extLst>
          </p:cNvPr>
          <p:cNvSpPr/>
          <p:nvPr/>
        </p:nvSpPr>
        <p:spPr>
          <a:xfrm>
            <a:off x="4049458" y="2168277"/>
            <a:ext cx="682579" cy="1746899"/>
          </a:xfrm>
          <a:prstGeom prst="leftBrace">
            <a:avLst/>
          </a:prstGeom>
          <a:ln w="31750" cap="rnd">
            <a:solidFill>
              <a:schemeClr val="tx1"/>
            </a:solidFill>
            <a:bevel/>
            <a:tailEnd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13482E7-9AB3-41D2-BAE7-FF81F0EB9009}"/>
                  </a:ext>
                </a:extLst>
              </p:cNvPr>
              <p:cNvSpPr txBox="1"/>
              <p:nvPr/>
            </p:nvSpPr>
            <p:spPr>
              <a:xfrm>
                <a:off x="7686203" y="2674699"/>
                <a:ext cx="68608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400" i="1" smtClean="0">
                          <a:latin typeface="Cambria Math" panose="02040503050406030204" pitchFamily="18" charset="0"/>
                          <a:ea typeface="Cambria Math" panose="02040503050406030204" pitchFamily="18" charset="0"/>
                        </a:rPr>
                        <m:t>↔</m:t>
                      </m:r>
                    </m:oMath>
                  </m:oMathPara>
                </a14:m>
                <a:endParaRPr lang="zh-CN" altLang="en-US" sz="4400" dirty="0"/>
              </a:p>
            </p:txBody>
          </p:sp>
        </mc:Choice>
        <mc:Fallback xmlns="">
          <p:sp>
            <p:nvSpPr>
              <p:cNvPr id="20" name="文本框 19">
                <a:extLst>
                  <a:ext uri="{FF2B5EF4-FFF2-40B4-BE49-F238E27FC236}">
                    <a16:creationId xmlns:a16="http://schemas.microsoft.com/office/drawing/2014/main" id="{D13482E7-9AB3-41D2-BAE7-FF81F0EB9009}"/>
                  </a:ext>
                </a:extLst>
              </p:cNvPr>
              <p:cNvSpPr txBox="1">
                <a:spLocks noRot="1" noChangeAspect="1" noMove="1" noResize="1" noEditPoints="1" noAdjustHandles="1" noChangeArrowheads="1" noChangeShapeType="1" noTextEdit="1"/>
              </p:cNvSpPr>
              <p:nvPr/>
            </p:nvSpPr>
            <p:spPr>
              <a:xfrm>
                <a:off x="7686203" y="2674699"/>
                <a:ext cx="686085" cy="67710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73744B1-DC74-4ADD-A85D-B3636781268B}"/>
                  </a:ext>
                </a:extLst>
              </p:cNvPr>
              <p:cNvSpPr txBox="1"/>
              <p:nvPr/>
            </p:nvSpPr>
            <p:spPr>
              <a:xfrm>
                <a:off x="9031366" y="2014965"/>
                <a:ext cx="2944828"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0" smtClean="0">
                          <a:latin typeface="Cambria Math" panose="02040503050406030204" pitchFamily="18" charset="0"/>
                        </a:rPr>
                        <m:t>[0]</m:t>
                      </m:r>
                      <m:r>
                        <a:rPr lang="zh-CN" altLang="en-US" sz="3200" i="0">
                          <a:latin typeface="Cambria Math" panose="02040503050406030204" pitchFamily="18" charset="0"/>
                        </a:rPr>
                        <m:t>:</m:t>
                      </m:r>
                      <m:r>
                        <a:rPr lang="en-US" altLang="zh-CN" sz="3200" b="0" i="0" smtClean="0">
                          <a:latin typeface="Cambria Math" panose="02040503050406030204" pitchFamily="18" charset="0"/>
                        </a:rPr>
                        <m:t>1</m:t>
                      </m:r>
                      <m:r>
                        <a:rPr lang="en-US" altLang="zh-CN" sz="3200" b="0" i="1" smtClean="0">
                          <a:latin typeface="Cambria Math" panose="02040503050406030204" pitchFamily="18" charset="0"/>
                        </a:rPr>
                        <m:t>,3,5,7,9</m:t>
                      </m:r>
                    </m:oMath>
                  </m:oMathPara>
                </a14:m>
                <a:endParaRPr lang="en-US" altLang="zh-CN" sz="3200" b="0" dirty="0"/>
              </a:p>
              <a:p>
                <a:endParaRPr lang="zh-CN" altLang="en-US" sz="3200" dirty="0"/>
              </a:p>
            </p:txBody>
          </p:sp>
        </mc:Choice>
        <mc:Fallback xmlns="">
          <p:sp>
            <p:nvSpPr>
              <p:cNvPr id="21" name="文本框 20">
                <a:extLst>
                  <a:ext uri="{FF2B5EF4-FFF2-40B4-BE49-F238E27FC236}">
                    <a16:creationId xmlns:a16="http://schemas.microsoft.com/office/drawing/2014/main" id="{873744B1-DC74-4ADD-A85D-B3636781268B}"/>
                  </a:ext>
                </a:extLst>
              </p:cNvPr>
              <p:cNvSpPr txBox="1">
                <a:spLocks noRot="1" noChangeAspect="1" noMove="1" noResize="1" noEditPoints="1" noAdjustHandles="1" noChangeArrowheads="1" noChangeShapeType="1" noTextEdit="1"/>
              </p:cNvSpPr>
              <p:nvPr/>
            </p:nvSpPr>
            <p:spPr>
              <a:xfrm>
                <a:off x="9031366" y="2014965"/>
                <a:ext cx="2944828" cy="98488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23D097E-6794-4A3F-BC8D-F460C308DB96}"/>
                  </a:ext>
                </a:extLst>
              </p:cNvPr>
              <p:cNvSpPr txBox="1"/>
              <p:nvPr/>
            </p:nvSpPr>
            <p:spPr>
              <a:xfrm>
                <a:off x="9031365" y="2674699"/>
                <a:ext cx="3138013"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0" smtClean="0">
                          <a:latin typeface="Cambria Math" panose="02040503050406030204" pitchFamily="18" charset="0"/>
                        </a:rPr>
                        <m:t>[1]</m:t>
                      </m:r>
                      <m:r>
                        <a:rPr lang="zh-CN" altLang="en-US" sz="3200" i="0">
                          <a:latin typeface="Cambria Math" panose="02040503050406030204" pitchFamily="18" charset="0"/>
                        </a:rPr>
                        <m:t>:</m:t>
                      </m:r>
                      <m:r>
                        <a:rPr lang="en-US" altLang="zh-CN" sz="3200" i="1">
                          <a:latin typeface="Cambria Math" panose="02040503050406030204" pitchFamily="18" charset="0"/>
                        </a:rPr>
                        <m:t>2,4,6,8,10</m:t>
                      </m:r>
                    </m:oMath>
                  </m:oMathPara>
                </a14:m>
                <a:endParaRPr lang="en-US" altLang="zh-CN" sz="3200" b="0" dirty="0"/>
              </a:p>
              <a:p>
                <a:endParaRPr lang="zh-CN" altLang="en-US" sz="3200" dirty="0"/>
              </a:p>
            </p:txBody>
          </p:sp>
        </mc:Choice>
        <mc:Fallback xmlns="">
          <p:sp>
            <p:nvSpPr>
              <p:cNvPr id="22" name="文本框 21">
                <a:extLst>
                  <a:ext uri="{FF2B5EF4-FFF2-40B4-BE49-F238E27FC236}">
                    <a16:creationId xmlns:a16="http://schemas.microsoft.com/office/drawing/2014/main" id="{323D097E-6794-4A3F-BC8D-F460C308DB96}"/>
                  </a:ext>
                </a:extLst>
              </p:cNvPr>
              <p:cNvSpPr txBox="1">
                <a:spLocks noRot="1" noChangeAspect="1" noMove="1" noResize="1" noEditPoints="1" noAdjustHandles="1" noChangeArrowheads="1" noChangeShapeType="1" noTextEdit="1"/>
              </p:cNvSpPr>
              <p:nvPr/>
            </p:nvSpPr>
            <p:spPr>
              <a:xfrm>
                <a:off x="9031365" y="2674699"/>
                <a:ext cx="3138013" cy="98488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A01FA0DE-ECE1-4618-BD4F-AD903F5A9454}"/>
                  </a:ext>
                </a:extLst>
              </p:cNvPr>
              <p:cNvSpPr txBox="1"/>
              <p:nvPr/>
            </p:nvSpPr>
            <p:spPr>
              <a:xfrm>
                <a:off x="9031365" y="3275687"/>
                <a:ext cx="2944829"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0" smtClean="0">
                          <a:latin typeface="Cambria Math" panose="02040503050406030204" pitchFamily="18" charset="0"/>
                        </a:rPr>
                        <m:t>[2]</m:t>
                      </m:r>
                      <m:r>
                        <a:rPr lang="zh-CN" altLang="en-US" sz="3200" i="0">
                          <a:latin typeface="Cambria Math" panose="02040503050406030204" pitchFamily="18" charset="0"/>
                        </a:rPr>
                        <m:t>:</m:t>
                      </m:r>
                      <m:r>
                        <a:rPr lang="en-US" altLang="zh-CN" sz="3200" i="1">
                          <a:latin typeface="Cambria Math" panose="02040503050406030204" pitchFamily="18" charset="0"/>
                        </a:rPr>
                        <m:t>1,1,1,1,1</m:t>
                      </m:r>
                    </m:oMath>
                  </m:oMathPara>
                </a14:m>
                <a:endParaRPr lang="en-US" altLang="zh-CN" sz="3200" b="0" dirty="0"/>
              </a:p>
              <a:p>
                <a:endParaRPr lang="zh-CN" altLang="en-US" sz="3200" dirty="0"/>
              </a:p>
            </p:txBody>
          </p:sp>
        </mc:Choice>
        <mc:Fallback xmlns="">
          <p:sp>
            <p:nvSpPr>
              <p:cNvPr id="23" name="文本框 22">
                <a:extLst>
                  <a:ext uri="{FF2B5EF4-FFF2-40B4-BE49-F238E27FC236}">
                    <a16:creationId xmlns:a16="http://schemas.microsoft.com/office/drawing/2014/main" id="{A01FA0DE-ECE1-4618-BD4F-AD903F5A9454}"/>
                  </a:ext>
                </a:extLst>
              </p:cNvPr>
              <p:cNvSpPr txBox="1">
                <a:spLocks noRot="1" noChangeAspect="1" noMove="1" noResize="1" noEditPoints="1" noAdjustHandles="1" noChangeArrowheads="1" noChangeShapeType="1" noTextEdit="1"/>
              </p:cNvSpPr>
              <p:nvPr/>
            </p:nvSpPr>
            <p:spPr>
              <a:xfrm>
                <a:off x="9031365" y="3275687"/>
                <a:ext cx="2944829" cy="984885"/>
              </a:xfrm>
              <a:prstGeom prst="rect">
                <a:avLst/>
              </a:prstGeom>
              <a:blipFill>
                <a:blip r:embed="rId12"/>
                <a:stretch>
                  <a:fillRect/>
                </a:stretch>
              </a:blipFill>
            </p:spPr>
            <p:txBody>
              <a:bodyPr/>
              <a:lstStyle/>
              <a:p>
                <a:r>
                  <a:rPr lang="zh-CN" altLang="en-US">
                    <a:noFill/>
                  </a:rPr>
                  <a:t> </a:t>
                </a:r>
              </a:p>
            </p:txBody>
          </p:sp>
        </mc:Fallback>
      </mc:AlternateContent>
      <p:sp>
        <p:nvSpPr>
          <p:cNvPr id="24" name="左大括号 23">
            <a:extLst>
              <a:ext uri="{FF2B5EF4-FFF2-40B4-BE49-F238E27FC236}">
                <a16:creationId xmlns:a16="http://schemas.microsoft.com/office/drawing/2014/main" id="{37C6B9B8-F0C5-4F22-9386-63654E11D157}"/>
              </a:ext>
            </a:extLst>
          </p:cNvPr>
          <p:cNvSpPr/>
          <p:nvPr/>
        </p:nvSpPr>
        <p:spPr>
          <a:xfrm>
            <a:off x="9143514" y="2014965"/>
            <a:ext cx="449791" cy="1919881"/>
          </a:xfrm>
          <a:prstGeom prst="leftBrace">
            <a:avLst>
              <a:gd name="adj1" fmla="val 8333"/>
              <a:gd name="adj2" fmla="val 49651"/>
            </a:avLst>
          </a:prstGeom>
          <a:ln w="31750" cap="rnd">
            <a:solidFill>
              <a:schemeClr val="tx1"/>
            </a:solidFill>
            <a:bevel/>
            <a:tailEnd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A2A856D-EBBE-4E12-A536-F49AF6A4E438}"/>
                  </a:ext>
                </a:extLst>
              </p:cNvPr>
              <p:cNvSpPr txBox="1"/>
              <p:nvPr/>
            </p:nvSpPr>
            <p:spPr>
              <a:xfrm>
                <a:off x="8301741" y="2592458"/>
                <a:ext cx="77931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4000" i="1" smtClean="0">
                          <a:latin typeface="Cambria Math" panose="02040503050406030204" pitchFamily="18" charset="0"/>
                        </a:rPr>
                        <m:t>A</m:t>
                      </m:r>
                      <m:r>
                        <m:rPr>
                          <m:sty m:val="p"/>
                        </m:rPr>
                        <a:rPr lang="en-US" altLang="zh-CN" sz="4000" b="0" i="0" smtClean="0">
                          <a:latin typeface="Cambria Math" panose="02040503050406030204" pitchFamily="18" charset="0"/>
                        </a:rPr>
                        <m:t>rr</m:t>
                      </m:r>
                    </m:oMath>
                  </m:oMathPara>
                </a14:m>
                <a:endParaRPr lang="zh-CN" altLang="en-US" dirty="0"/>
              </a:p>
            </p:txBody>
          </p:sp>
        </mc:Choice>
        <mc:Fallback xmlns="">
          <p:sp>
            <p:nvSpPr>
              <p:cNvPr id="27" name="文本框 26">
                <a:extLst>
                  <a:ext uri="{FF2B5EF4-FFF2-40B4-BE49-F238E27FC236}">
                    <a16:creationId xmlns:a16="http://schemas.microsoft.com/office/drawing/2014/main" id="{EA2A856D-EBBE-4E12-A536-F49AF6A4E438}"/>
                  </a:ext>
                </a:extLst>
              </p:cNvPr>
              <p:cNvSpPr txBox="1">
                <a:spLocks noRot="1" noChangeAspect="1" noMove="1" noResize="1" noEditPoints="1" noAdjustHandles="1" noChangeArrowheads="1" noChangeShapeType="1" noTextEdit="1"/>
              </p:cNvSpPr>
              <p:nvPr/>
            </p:nvSpPr>
            <p:spPr>
              <a:xfrm>
                <a:off x="8301741" y="2592458"/>
                <a:ext cx="779316" cy="707886"/>
              </a:xfrm>
              <a:prstGeom prst="rect">
                <a:avLst/>
              </a:prstGeom>
              <a:blipFill>
                <a:blip r:embed="rId13"/>
                <a:stretch>
                  <a:fillRect r="-46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2A3024A-8B40-42DB-AA6A-D889B677D869}"/>
                  </a:ext>
                </a:extLst>
              </p:cNvPr>
              <p:cNvSpPr txBox="1"/>
              <p:nvPr/>
            </p:nvSpPr>
            <p:spPr>
              <a:xfrm>
                <a:off x="512671" y="4767516"/>
                <a:ext cx="68608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400" i="1" smtClean="0">
                          <a:latin typeface="Cambria Math" panose="02040503050406030204" pitchFamily="18" charset="0"/>
                          <a:ea typeface="Cambria Math" panose="02040503050406030204" pitchFamily="18" charset="0"/>
                        </a:rPr>
                        <m:t>↔</m:t>
                      </m:r>
                    </m:oMath>
                  </m:oMathPara>
                </a14:m>
                <a:endParaRPr lang="zh-CN" altLang="en-US" sz="4400" dirty="0"/>
              </a:p>
            </p:txBody>
          </p:sp>
        </mc:Choice>
        <mc:Fallback xmlns="">
          <p:sp>
            <p:nvSpPr>
              <p:cNvPr id="28" name="文本框 27">
                <a:extLst>
                  <a:ext uri="{FF2B5EF4-FFF2-40B4-BE49-F238E27FC236}">
                    <a16:creationId xmlns:a16="http://schemas.microsoft.com/office/drawing/2014/main" id="{72A3024A-8B40-42DB-AA6A-D889B677D869}"/>
                  </a:ext>
                </a:extLst>
              </p:cNvPr>
              <p:cNvSpPr txBox="1">
                <a:spLocks noRot="1" noChangeAspect="1" noMove="1" noResize="1" noEditPoints="1" noAdjustHandles="1" noChangeArrowheads="1" noChangeShapeType="1" noTextEdit="1"/>
              </p:cNvSpPr>
              <p:nvPr/>
            </p:nvSpPr>
            <p:spPr>
              <a:xfrm>
                <a:off x="512671" y="4767516"/>
                <a:ext cx="686085" cy="677108"/>
              </a:xfrm>
              <a:prstGeom prst="rect">
                <a:avLst/>
              </a:prstGeom>
              <a:blipFill>
                <a:blip r:embed="rId14"/>
                <a:stretch>
                  <a:fillRect/>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C90F9571-4003-474E-9DE4-C7E364D7ECCE}"/>
              </a:ext>
            </a:extLst>
          </p:cNvPr>
          <p:cNvSpPr txBox="1"/>
          <p:nvPr/>
        </p:nvSpPr>
        <p:spPr>
          <a:xfrm>
            <a:off x="1262130" y="4798293"/>
            <a:ext cx="2965626" cy="646331"/>
          </a:xfrm>
          <a:prstGeom prst="rect">
            <a:avLst/>
          </a:prstGeom>
          <a:noFill/>
        </p:spPr>
        <p:txBody>
          <a:bodyPr wrap="square" rtlCol="0">
            <a:spAutoFit/>
          </a:bodyPr>
          <a:lstStyle/>
          <a:p>
            <a:r>
              <a:rPr lang="en-US" altLang="zh-CN" sz="3600" dirty="0">
                <a:latin typeface="Agency FB" panose="020B0503020202020204" pitchFamily="34" charset="0"/>
              </a:rPr>
              <a:t>Arr[3][5];</a:t>
            </a:r>
            <a:endParaRPr lang="zh-CN" altLang="en-US" sz="3600" dirty="0">
              <a:latin typeface="Agency FB" panose="020B0503020202020204" pitchFamily="34" charset="0"/>
            </a:endParaRPr>
          </a:p>
        </p:txBody>
      </p:sp>
      <p:sp>
        <p:nvSpPr>
          <p:cNvPr id="30" name="文本框 29">
            <a:extLst>
              <a:ext uri="{FF2B5EF4-FFF2-40B4-BE49-F238E27FC236}">
                <a16:creationId xmlns:a16="http://schemas.microsoft.com/office/drawing/2014/main" id="{65AADB61-2A0C-457C-A293-2C81EFEDB8FE}"/>
              </a:ext>
            </a:extLst>
          </p:cNvPr>
          <p:cNvSpPr txBox="1"/>
          <p:nvPr/>
        </p:nvSpPr>
        <p:spPr>
          <a:xfrm>
            <a:off x="3742611" y="4836085"/>
            <a:ext cx="6323527" cy="646331"/>
          </a:xfrm>
          <a:prstGeom prst="rect">
            <a:avLst/>
          </a:prstGeom>
          <a:noFill/>
        </p:spPr>
        <p:txBody>
          <a:bodyPr wrap="square" rtlCol="0">
            <a:spAutoFit/>
          </a:bodyPr>
          <a:lstStyle/>
          <a:p>
            <a:r>
              <a:rPr lang="zh-CN" altLang="en-US" sz="3600" dirty="0"/>
              <a:t>等价是全等价，所以</a:t>
            </a:r>
            <a:r>
              <a:rPr lang="en-US" altLang="zh-CN" sz="3600" dirty="0">
                <a:latin typeface="Agency FB" panose="020B0503020202020204" pitchFamily="34" charset="0"/>
              </a:rPr>
              <a:t>Arr[0]=A</a:t>
            </a:r>
            <a:endParaRPr lang="zh-CN" altLang="en-US" sz="3600" dirty="0">
              <a:latin typeface="Agency FB" panose="020B0503020202020204" pitchFamily="34" charset="0"/>
            </a:endParaRPr>
          </a:p>
        </p:txBody>
      </p:sp>
    </p:spTree>
    <p:extLst>
      <p:ext uri="{BB962C8B-B14F-4D97-AF65-F5344CB8AC3E}">
        <p14:creationId xmlns:p14="http://schemas.microsoft.com/office/powerpoint/2010/main" val="157813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13" grpId="0" animBg="1"/>
      <p:bldP spid="14" grpId="0"/>
      <p:bldP spid="16" grpId="0"/>
      <p:bldP spid="17" grpId="0"/>
      <p:bldP spid="18" grpId="0"/>
      <p:bldP spid="19" grpId="0" animBg="1"/>
      <p:bldP spid="20" grpId="0"/>
      <p:bldP spid="21" grpId="0"/>
      <p:bldP spid="22" grpId="0"/>
      <p:bldP spid="23" grpId="0"/>
      <p:bldP spid="24" grpId="0" animBg="1"/>
      <p:bldP spid="27" grpId="0"/>
      <p:bldP spid="28"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E7A4206-7ED3-42E1-80CB-AD3F80CB370A}"/>
              </a:ext>
            </a:extLst>
          </p:cNvPr>
          <p:cNvGrpSpPr/>
          <p:nvPr/>
        </p:nvGrpSpPr>
        <p:grpSpPr>
          <a:xfrm>
            <a:off x="2228045" y="2659487"/>
            <a:ext cx="3696237" cy="2994338"/>
            <a:chOff x="2228045" y="2659487"/>
            <a:chExt cx="3696237" cy="2994338"/>
          </a:xfrm>
        </p:grpSpPr>
        <p:cxnSp>
          <p:nvCxnSpPr>
            <p:cNvPr id="24" name="直接箭头连接符 23">
              <a:extLst>
                <a:ext uri="{FF2B5EF4-FFF2-40B4-BE49-F238E27FC236}">
                  <a16:creationId xmlns:a16="http://schemas.microsoft.com/office/drawing/2014/main" id="{E51FDB14-4C9D-48B0-92DB-2C92EA8FDF7A}"/>
                </a:ext>
              </a:extLst>
            </p:cNvPr>
            <p:cNvCxnSpPr/>
            <p:nvPr/>
          </p:nvCxnSpPr>
          <p:spPr>
            <a:xfrm>
              <a:off x="2228045" y="2659487"/>
              <a:ext cx="0" cy="2994338"/>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AA9ED7B-199D-4452-8AD2-BCE714AF45A4}"/>
                </a:ext>
              </a:extLst>
            </p:cNvPr>
            <p:cNvCxnSpPr>
              <a:cxnSpLocks/>
            </p:cNvCxnSpPr>
            <p:nvPr/>
          </p:nvCxnSpPr>
          <p:spPr>
            <a:xfrm>
              <a:off x="2228045" y="2659487"/>
              <a:ext cx="3696237" cy="0"/>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0" y="505586"/>
            <a:ext cx="12192000" cy="381000"/>
            <a:chOff x="0" y="391286"/>
            <a:chExt cx="12192000" cy="381000"/>
          </a:xfrm>
        </p:grpSpPr>
        <p:cxnSp>
          <p:nvCxnSpPr>
            <p:cNvPr id="18" name="直接连接符 17"/>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0800000">
              <a:off x="11060824" y="391286"/>
              <a:ext cx="656896" cy="381000"/>
              <a:chOff x="307428" y="393221"/>
              <a:chExt cx="656896" cy="381000"/>
            </a:xfrm>
          </p:grpSpPr>
          <p:sp>
            <p:nvSpPr>
              <p:cNvPr id="20" name="等腰三角形 19"/>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p:cNvSpPr/>
          <p:nvPr/>
        </p:nvSpPr>
        <p:spPr>
          <a:xfrm>
            <a:off x="527352" y="1023857"/>
            <a:ext cx="4780579" cy="830997"/>
          </a:xfrm>
          <a:prstGeom prst="rect">
            <a:avLst/>
          </a:prstGeom>
        </p:spPr>
        <p:txBody>
          <a:bodyPr wrap="square">
            <a:spAutoFit/>
          </a:bodyPr>
          <a:lstStyle/>
          <a:p>
            <a:r>
              <a:rPr lang="en-US" altLang="zh-CN" sz="4800" dirty="0">
                <a:latin typeface="Agency FB" panose="020B0503020202020204" pitchFamily="34" charset="0"/>
                <a:cs typeface="+mn-ea"/>
                <a:sym typeface="+mn-lt"/>
              </a:rPr>
              <a:t>Array of Array:</a:t>
            </a:r>
            <a:endParaRPr lang="zh-CN" altLang="en-US" sz="4800" dirty="0">
              <a:latin typeface="Agency FB" panose="020B0503020202020204" pitchFamily="34" charset="0"/>
              <a:cs typeface="+mn-ea"/>
              <a:sym typeface="+mn-lt"/>
            </a:endParaRPr>
          </a:p>
        </p:txBody>
      </p:sp>
      <p:pic>
        <p:nvPicPr>
          <p:cNvPr id="9" name="图片 8"/>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84839" y="61302"/>
            <a:ext cx="685026" cy="539534"/>
          </a:xfrm>
          <a:prstGeom prst="rect">
            <a:avLst/>
          </a:prstGeom>
        </p:spPr>
      </p:pic>
      <p:sp>
        <p:nvSpPr>
          <p:cNvPr id="8" name="文本框 7"/>
          <p:cNvSpPr txBox="1"/>
          <p:nvPr/>
        </p:nvSpPr>
        <p:spPr>
          <a:xfrm>
            <a:off x="3913035" y="1292250"/>
            <a:ext cx="4365929" cy="461665"/>
          </a:xfrm>
          <a:prstGeom prst="rect">
            <a:avLst/>
          </a:prstGeom>
          <a:noFill/>
        </p:spPr>
        <p:txBody>
          <a:bodyPr wrap="square" rtlCol="0">
            <a:spAutoFit/>
          </a:bodyPr>
          <a:lstStyle/>
          <a:p>
            <a:r>
              <a:rPr lang="en-US" altLang="zh-CN" sz="2400" dirty="0">
                <a:latin typeface="JetBrains Mono Medium" panose="020B0609020102050004" pitchFamily="49" charset="0"/>
                <a:cs typeface="JetBrains Mono Medium" panose="020B0609020102050004" pitchFamily="49" charset="0"/>
              </a:rPr>
              <a:t>Type Arr[N][N]</a:t>
            </a:r>
            <a:endParaRPr lang="zh-CN" altLang="en-US" sz="2400" dirty="0">
              <a:latin typeface="JetBrains Mono Medium" panose="020B0609020102050004" pitchFamily="49" charset="0"/>
              <a:cs typeface="JetBrains Mono Medium" panose="020B0609020102050004" pitchFamily="49" charset="0"/>
            </a:endParaRPr>
          </a:p>
        </p:txBody>
      </p:sp>
      <p:sp>
        <p:nvSpPr>
          <p:cNvPr id="29" name="椭圆 28">
            <a:extLst>
              <a:ext uri="{FF2B5EF4-FFF2-40B4-BE49-F238E27FC236}">
                <a16:creationId xmlns:a16="http://schemas.microsoft.com/office/drawing/2014/main" id="{6084789A-F73E-4F47-A65A-8D0C72746971}"/>
              </a:ext>
            </a:extLst>
          </p:cNvPr>
          <p:cNvSpPr/>
          <p:nvPr/>
        </p:nvSpPr>
        <p:spPr>
          <a:xfrm>
            <a:off x="2189408" y="3010732"/>
            <a:ext cx="77273" cy="77273"/>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58F47E36-3037-4DD8-89C3-E46B3E16ED89}"/>
              </a:ext>
            </a:extLst>
          </p:cNvPr>
          <p:cNvSpPr/>
          <p:nvPr/>
        </p:nvSpPr>
        <p:spPr>
          <a:xfrm>
            <a:off x="2189408" y="3644425"/>
            <a:ext cx="77273" cy="77273"/>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2784781D-E7F8-42FD-99CF-CDD5257607B9}"/>
              </a:ext>
            </a:extLst>
          </p:cNvPr>
          <p:cNvSpPr/>
          <p:nvPr/>
        </p:nvSpPr>
        <p:spPr>
          <a:xfrm>
            <a:off x="2187260" y="4205246"/>
            <a:ext cx="77273" cy="77273"/>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96327D3-6A34-4BAE-A229-6DCC911BA49B}"/>
              </a:ext>
            </a:extLst>
          </p:cNvPr>
          <p:cNvSpPr/>
          <p:nvPr/>
        </p:nvSpPr>
        <p:spPr>
          <a:xfrm>
            <a:off x="2187260" y="4838939"/>
            <a:ext cx="77273" cy="77273"/>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9ACD765-D572-45D1-AB57-315416232DFD}"/>
              </a:ext>
            </a:extLst>
          </p:cNvPr>
          <p:cNvSpPr/>
          <p:nvPr/>
        </p:nvSpPr>
        <p:spPr>
          <a:xfrm>
            <a:off x="2440547" y="2884008"/>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42" name="矩形 41">
            <a:extLst>
              <a:ext uri="{FF2B5EF4-FFF2-40B4-BE49-F238E27FC236}">
                <a16:creationId xmlns:a16="http://schemas.microsoft.com/office/drawing/2014/main" id="{3ED6F1AF-A2CF-49DA-92EA-CF60063097F8}"/>
              </a:ext>
            </a:extLst>
          </p:cNvPr>
          <p:cNvSpPr/>
          <p:nvPr/>
        </p:nvSpPr>
        <p:spPr>
          <a:xfrm>
            <a:off x="2917641" y="2884008"/>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a:t>
            </a:r>
            <a:endParaRPr lang="zh-CN" altLang="en-US" dirty="0">
              <a:solidFill>
                <a:srgbClr val="FF0000"/>
              </a:solidFill>
            </a:endParaRPr>
          </a:p>
        </p:txBody>
      </p:sp>
      <p:sp>
        <p:nvSpPr>
          <p:cNvPr id="43" name="矩形 42">
            <a:extLst>
              <a:ext uri="{FF2B5EF4-FFF2-40B4-BE49-F238E27FC236}">
                <a16:creationId xmlns:a16="http://schemas.microsoft.com/office/drawing/2014/main" id="{CB7F1E03-B653-488E-A9EB-7D5025725323}"/>
              </a:ext>
            </a:extLst>
          </p:cNvPr>
          <p:cNvSpPr/>
          <p:nvPr/>
        </p:nvSpPr>
        <p:spPr>
          <a:xfrm>
            <a:off x="3394735" y="2884008"/>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3</a:t>
            </a:r>
            <a:endParaRPr lang="zh-CN" altLang="en-US" dirty="0">
              <a:solidFill>
                <a:srgbClr val="FF0000"/>
              </a:solidFill>
            </a:endParaRPr>
          </a:p>
        </p:txBody>
      </p:sp>
      <p:sp>
        <p:nvSpPr>
          <p:cNvPr id="44" name="矩形 43">
            <a:extLst>
              <a:ext uri="{FF2B5EF4-FFF2-40B4-BE49-F238E27FC236}">
                <a16:creationId xmlns:a16="http://schemas.microsoft.com/office/drawing/2014/main" id="{BBB4DC66-0F23-48CB-80BE-769B42D0B5E1}"/>
              </a:ext>
            </a:extLst>
          </p:cNvPr>
          <p:cNvSpPr/>
          <p:nvPr/>
        </p:nvSpPr>
        <p:spPr>
          <a:xfrm flipH="1">
            <a:off x="3871829" y="2884008"/>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4</a:t>
            </a:r>
            <a:endParaRPr lang="zh-CN" altLang="en-US" dirty="0">
              <a:solidFill>
                <a:srgbClr val="FF0000"/>
              </a:solidFill>
            </a:endParaRPr>
          </a:p>
        </p:txBody>
      </p:sp>
      <p:sp>
        <p:nvSpPr>
          <p:cNvPr id="45" name="矩形 44">
            <a:extLst>
              <a:ext uri="{FF2B5EF4-FFF2-40B4-BE49-F238E27FC236}">
                <a16:creationId xmlns:a16="http://schemas.microsoft.com/office/drawing/2014/main" id="{CEA017B2-3276-4D1D-97AE-6B84D7FCADDF}"/>
              </a:ext>
            </a:extLst>
          </p:cNvPr>
          <p:cNvSpPr/>
          <p:nvPr/>
        </p:nvSpPr>
        <p:spPr>
          <a:xfrm flipH="1">
            <a:off x="4348924" y="2871129"/>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5</a:t>
            </a:r>
            <a:endParaRPr lang="zh-CN" altLang="en-US" dirty="0">
              <a:solidFill>
                <a:srgbClr val="FF0000"/>
              </a:solidFill>
            </a:endParaRPr>
          </a:p>
        </p:txBody>
      </p:sp>
      <p:sp>
        <p:nvSpPr>
          <p:cNvPr id="46" name="矩形 45">
            <a:extLst>
              <a:ext uri="{FF2B5EF4-FFF2-40B4-BE49-F238E27FC236}">
                <a16:creationId xmlns:a16="http://schemas.microsoft.com/office/drawing/2014/main" id="{5A54D13F-3DA2-4ED8-ACBC-8FDC47E9AAD5}"/>
              </a:ext>
            </a:extLst>
          </p:cNvPr>
          <p:cNvSpPr/>
          <p:nvPr/>
        </p:nvSpPr>
        <p:spPr>
          <a:xfrm flipH="1">
            <a:off x="4806116" y="2881084"/>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6</a:t>
            </a:r>
            <a:endParaRPr lang="zh-CN" altLang="en-US" dirty="0">
              <a:solidFill>
                <a:srgbClr val="FF0000"/>
              </a:solidFill>
            </a:endParaRPr>
          </a:p>
        </p:txBody>
      </p:sp>
      <p:sp>
        <p:nvSpPr>
          <p:cNvPr id="47" name="矩形 46">
            <a:extLst>
              <a:ext uri="{FF2B5EF4-FFF2-40B4-BE49-F238E27FC236}">
                <a16:creationId xmlns:a16="http://schemas.microsoft.com/office/drawing/2014/main" id="{E59A05AC-5406-4403-9C88-C55EC90A08C2}"/>
              </a:ext>
            </a:extLst>
          </p:cNvPr>
          <p:cNvSpPr/>
          <p:nvPr/>
        </p:nvSpPr>
        <p:spPr>
          <a:xfrm flipH="1">
            <a:off x="5221112" y="2871129"/>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7</a:t>
            </a:r>
            <a:endParaRPr lang="zh-CN" altLang="en-US" dirty="0">
              <a:solidFill>
                <a:srgbClr val="FF0000"/>
              </a:solidFill>
            </a:endParaRPr>
          </a:p>
        </p:txBody>
      </p:sp>
      <p:sp>
        <p:nvSpPr>
          <p:cNvPr id="48" name="矩形 47">
            <a:extLst>
              <a:ext uri="{FF2B5EF4-FFF2-40B4-BE49-F238E27FC236}">
                <a16:creationId xmlns:a16="http://schemas.microsoft.com/office/drawing/2014/main" id="{068AEA4B-D74B-47A6-AD31-0B6D18343003}"/>
              </a:ext>
            </a:extLst>
          </p:cNvPr>
          <p:cNvSpPr/>
          <p:nvPr/>
        </p:nvSpPr>
        <p:spPr>
          <a:xfrm>
            <a:off x="2440547" y="3539529"/>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49" name="矩形 48">
            <a:extLst>
              <a:ext uri="{FF2B5EF4-FFF2-40B4-BE49-F238E27FC236}">
                <a16:creationId xmlns:a16="http://schemas.microsoft.com/office/drawing/2014/main" id="{7B3F05E8-A964-4F6E-B811-4815F4A831F9}"/>
              </a:ext>
            </a:extLst>
          </p:cNvPr>
          <p:cNvSpPr/>
          <p:nvPr/>
        </p:nvSpPr>
        <p:spPr>
          <a:xfrm>
            <a:off x="2917641" y="3539529"/>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50" name="矩形 49">
            <a:extLst>
              <a:ext uri="{FF2B5EF4-FFF2-40B4-BE49-F238E27FC236}">
                <a16:creationId xmlns:a16="http://schemas.microsoft.com/office/drawing/2014/main" id="{6A4BF18B-84B8-46A3-AAC7-0A116AB2AEB4}"/>
              </a:ext>
            </a:extLst>
          </p:cNvPr>
          <p:cNvSpPr/>
          <p:nvPr/>
        </p:nvSpPr>
        <p:spPr>
          <a:xfrm>
            <a:off x="3394735" y="3539529"/>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51" name="矩形 50">
            <a:extLst>
              <a:ext uri="{FF2B5EF4-FFF2-40B4-BE49-F238E27FC236}">
                <a16:creationId xmlns:a16="http://schemas.microsoft.com/office/drawing/2014/main" id="{E1087E0E-469F-4640-8F90-E1123A6A4E0D}"/>
              </a:ext>
            </a:extLst>
          </p:cNvPr>
          <p:cNvSpPr/>
          <p:nvPr/>
        </p:nvSpPr>
        <p:spPr>
          <a:xfrm flipH="1">
            <a:off x="3871829" y="3539529"/>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52" name="矩形 51">
            <a:extLst>
              <a:ext uri="{FF2B5EF4-FFF2-40B4-BE49-F238E27FC236}">
                <a16:creationId xmlns:a16="http://schemas.microsoft.com/office/drawing/2014/main" id="{35A7B84A-962A-4C83-B7E5-07B9555E2245}"/>
              </a:ext>
            </a:extLst>
          </p:cNvPr>
          <p:cNvSpPr/>
          <p:nvPr/>
        </p:nvSpPr>
        <p:spPr>
          <a:xfrm flipH="1">
            <a:off x="4348924" y="3526650"/>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53" name="矩形 52">
            <a:extLst>
              <a:ext uri="{FF2B5EF4-FFF2-40B4-BE49-F238E27FC236}">
                <a16:creationId xmlns:a16="http://schemas.microsoft.com/office/drawing/2014/main" id="{C55F1293-A3A2-4ACE-9773-3205FE614D9E}"/>
              </a:ext>
            </a:extLst>
          </p:cNvPr>
          <p:cNvSpPr/>
          <p:nvPr/>
        </p:nvSpPr>
        <p:spPr>
          <a:xfrm flipH="1">
            <a:off x="4806116" y="3536605"/>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54" name="矩形 53">
            <a:extLst>
              <a:ext uri="{FF2B5EF4-FFF2-40B4-BE49-F238E27FC236}">
                <a16:creationId xmlns:a16="http://schemas.microsoft.com/office/drawing/2014/main" id="{3C893F93-0A9E-48C8-A146-1574574BDA1E}"/>
              </a:ext>
            </a:extLst>
          </p:cNvPr>
          <p:cNvSpPr/>
          <p:nvPr/>
        </p:nvSpPr>
        <p:spPr>
          <a:xfrm flipH="1">
            <a:off x="5221112" y="3526650"/>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55" name="矩形 54">
            <a:extLst>
              <a:ext uri="{FF2B5EF4-FFF2-40B4-BE49-F238E27FC236}">
                <a16:creationId xmlns:a16="http://schemas.microsoft.com/office/drawing/2014/main" id="{A69DD4F5-EE93-4E5E-9DA9-12297854FD44}"/>
              </a:ext>
            </a:extLst>
          </p:cNvPr>
          <p:cNvSpPr/>
          <p:nvPr/>
        </p:nvSpPr>
        <p:spPr>
          <a:xfrm>
            <a:off x="2440547" y="4078522"/>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56" name="矩形 55">
            <a:extLst>
              <a:ext uri="{FF2B5EF4-FFF2-40B4-BE49-F238E27FC236}">
                <a16:creationId xmlns:a16="http://schemas.microsoft.com/office/drawing/2014/main" id="{B376F3E5-1253-42E6-8A87-EB9A5CA14262}"/>
              </a:ext>
            </a:extLst>
          </p:cNvPr>
          <p:cNvSpPr/>
          <p:nvPr/>
        </p:nvSpPr>
        <p:spPr>
          <a:xfrm>
            <a:off x="2917641" y="4078522"/>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57" name="矩形 56">
            <a:extLst>
              <a:ext uri="{FF2B5EF4-FFF2-40B4-BE49-F238E27FC236}">
                <a16:creationId xmlns:a16="http://schemas.microsoft.com/office/drawing/2014/main" id="{8276C86F-704E-4D5D-BF66-D4D2D65CC259}"/>
              </a:ext>
            </a:extLst>
          </p:cNvPr>
          <p:cNvSpPr/>
          <p:nvPr/>
        </p:nvSpPr>
        <p:spPr>
          <a:xfrm>
            <a:off x="3394735" y="4078522"/>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a:t>
            </a:r>
            <a:endParaRPr lang="zh-CN" altLang="en-US" dirty="0">
              <a:solidFill>
                <a:srgbClr val="FF0000"/>
              </a:solidFill>
            </a:endParaRPr>
          </a:p>
        </p:txBody>
      </p:sp>
      <p:sp>
        <p:nvSpPr>
          <p:cNvPr id="58" name="矩形 57">
            <a:extLst>
              <a:ext uri="{FF2B5EF4-FFF2-40B4-BE49-F238E27FC236}">
                <a16:creationId xmlns:a16="http://schemas.microsoft.com/office/drawing/2014/main" id="{98FFC467-A4DB-4356-ABB8-954FA7648A75}"/>
              </a:ext>
            </a:extLst>
          </p:cNvPr>
          <p:cNvSpPr/>
          <p:nvPr/>
        </p:nvSpPr>
        <p:spPr>
          <a:xfrm flipH="1">
            <a:off x="3871829" y="4078522"/>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a:t>
            </a:r>
            <a:endParaRPr lang="zh-CN" altLang="en-US" dirty="0">
              <a:solidFill>
                <a:srgbClr val="FF0000"/>
              </a:solidFill>
            </a:endParaRPr>
          </a:p>
        </p:txBody>
      </p:sp>
      <p:sp>
        <p:nvSpPr>
          <p:cNvPr id="59" name="矩形 58">
            <a:extLst>
              <a:ext uri="{FF2B5EF4-FFF2-40B4-BE49-F238E27FC236}">
                <a16:creationId xmlns:a16="http://schemas.microsoft.com/office/drawing/2014/main" id="{28B402AA-C417-4301-AFE0-91065EE7912C}"/>
              </a:ext>
            </a:extLst>
          </p:cNvPr>
          <p:cNvSpPr/>
          <p:nvPr/>
        </p:nvSpPr>
        <p:spPr>
          <a:xfrm flipH="1">
            <a:off x="4348924" y="4065643"/>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3</a:t>
            </a:r>
            <a:endParaRPr lang="zh-CN" altLang="en-US" dirty="0">
              <a:solidFill>
                <a:srgbClr val="FF0000"/>
              </a:solidFill>
            </a:endParaRPr>
          </a:p>
        </p:txBody>
      </p:sp>
      <p:sp>
        <p:nvSpPr>
          <p:cNvPr id="60" name="矩形 59">
            <a:extLst>
              <a:ext uri="{FF2B5EF4-FFF2-40B4-BE49-F238E27FC236}">
                <a16:creationId xmlns:a16="http://schemas.microsoft.com/office/drawing/2014/main" id="{AD856C2E-575A-40B3-8D5F-03F599A47202}"/>
              </a:ext>
            </a:extLst>
          </p:cNvPr>
          <p:cNvSpPr/>
          <p:nvPr/>
        </p:nvSpPr>
        <p:spPr>
          <a:xfrm flipH="1">
            <a:off x="4806116" y="4075598"/>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3</a:t>
            </a:r>
            <a:endParaRPr lang="zh-CN" altLang="en-US" dirty="0">
              <a:solidFill>
                <a:srgbClr val="FF0000"/>
              </a:solidFill>
            </a:endParaRPr>
          </a:p>
        </p:txBody>
      </p:sp>
      <p:sp>
        <p:nvSpPr>
          <p:cNvPr id="61" name="矩形 60">
            <a:extLst>
              <a:ext uri="{FF2B5EF4-FFF2-40B4-BE49-F238E27FC236}">
                <a16:creationId xmlns:a16="http://schemas.microsoft.com/office/drawing/2014/main" id="{CFD34204-E855-4F6F-A635-8EFC74E7DFA4}"/>
              </a:ext>
            </a:extLst>
          </p:cNvPr>
          <p:cNvSpPr/>
          <p:nvPr/>
        </p:nvSpPr>
        <p:spPr>
          <a:xfrm flipH="1">
            <a:off x="5221112" y="4065643"/>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4</a:t>
            </a:r>
            <a:endParaRPr lang="zh-CN" altLang="en-US" dirty="0">
              <a:solidFill>
                <a:srgbClr val="FF0000"/>
              </a:solidFill>
            </a:endParaRPr>
          </a:p>
        </p:txBody>
      </p:sp>
      <p:sp>
        <p:nvSpPr>
          <p:cNvPr id="62" name="矩形 61">
            <a:extLst>
              <a:ext uri="{FF2B5EF4-FFF2-40B4-BE49-F238E27FC236}">
                <a16:creationId xmlns:a16="http://schemas.microsoft.com/office/drawing/2014/main" id="{E2CA8AB2-FD9A-498B-A4F5-72BAD58C17AE}"/>
              </a:ext>
            </a:extLst>
          </p:cNvPr>
          <p:cNvSpPr/>
          <p:nvPr/>
        </p:nvSpPr>
        <p:spPr>
          <a:xfrm>
            <a:off x="2440547" y="4712215"/>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0</a:t>
            </a:r>
            <a:endParaRPr lang="zh-CN" altLang="en-US" dirty="0">
              <a:solidFill>
                <a:srgbClr val="FF0000"/>
              </a:solidFill>
            </a:endParaRPr>
          </a:p>
        </p:txBody>
      </p:sp>
      <p:sp>
        <p:nvSpPr>
          <p:cNvPr id="63" name="矩形 62">
            <a:extLst>
              <a:ext uri="{FF2B5EF4-FFF2-40B4-BE49-F238E27FC236}">
                <a16:creationId xmlns:a16="http://schemas.microsoft.com/office/drawing/2014/main" id="{EF337F13-FE8F-4141-B637-C5E40C08B452}"/>
              </a:ext>
            </a:extLst>
          </p:cNvPr>
          <p:cNvSpPr/>
          <p:nvPr/>
        </p:nvSpPr>
        <p:spPr>
          <a:xfrm>
            <a:off x="2917641" y="4712215"/>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0</a:t>
            </a:r>
            <a:endParaRPr lang="zh-CN" altLang="en-US" dirty="0">
              <a:solidFill>
                <a:srgbClr val="FF0000"/>
              </a:solidFill>
            </a:endParaRPr>
          </a:p>
        </p:txBody>
      </p:sp>
      <p:sp>
        <p:nvSpPr>
          <p:cNvPr id="64" name="矩形 63">
            <a:extLst>
              <a:ext uri="{FF2B5EF4-FFF2-40B4-BE49-F238E27FC236}">
                <a16:creationId xmlns:a16="http://schemas.microsoft.com/office/drawing/2014/main" id="{90F67521-0144-4934-8E89-D1B7BA80E29B}"/>
              </a:ext>
            </a:extLst>
          </p:cNvPr>
          <p:cNvSpPr/>
          <p:nvPr/>
        </p:nvSpPr>
        <p:spPr>
          <a:xfrm>
            <a:off x="3394735" y="4712215"/>
            <a:ext cx="244691"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0</a:t>
            </a:r>
            <a:endParaRPr lang="zh-CN" altLang="en-US" dirty="0">
              <a:solidFill>
                <a:srgbClr val="FF0000"/>
              </a:solidFill>
            </a:endParaRPr>
          </a:p>
        </p:txBody>
      </p:sp>
      <p:sp>
        <p:nvSpPr>
          <p:cNvPr id="65" name="矩形 64">
            <a:extLst>
              <a:ext uri="{FF2B5EF4-FFF2-40B4-BE49-F238E27FC236}">
                <a16:creationId xmlns:a16="http://schemas.microsoft.com/office/drawing/2014/main" id="{DB5FB53E-42BD-4C26-B26F-87B7E3187D28}"/>
              </a:ext>
            </a:extLst>
          </p:cNvPr>
          <p:cNvSpPr/>
          <p:nvPr/>
        </p:nvSpPr>
        <p:spPr>
          <a:xfrm flipH="1">
            <a:off x="3871829" y="4712215"/>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0</a:t>
            </a:r>
            <a:endParaRPr lang="zh-CN" altLang="en-US" dirty="0">
              <a:solidFill>
                <a:srgbClr val="FF0000"/>
              </a:solidFill>
            </a:endParaRPr>
          </a:p>
        </p:txBody>
      </p:sp>
      <p:sp>
        <p:nvSpPr>
          <p:cNvPr id="66" name="矩形 65">
            <a:extLst>
              <a:ext uri="{FF2B5EF4-FFF2-40B4-BE49-F238E27FC236}">
                <a16:creationId xmlns:a16="http://schemas.microsoft.com/office/drawing/2014/main" id="{4644D37C-B5B0-4404-BE78-3DE02B69DA96}"/>
              </a:ext>
            </a:extLst>
          </p:cNvPr>
          <p:cNvSpPr/>
          <p:nvPr/>
        </p:nvSpPr>
        <p:spPr>
          <a:xfrm flipH="1">
            <a:off x="4348924" y="4699336"/>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0</a:t>
            </a:r>
            <a:endParaRPr lang="zh-CN" altLang="en-US" dirty="0">
              <a:solidFill>
                <a:srgbClr val="FF0000"/>
              </a:solidFill>
            </a:endParaRPr>
          </a:p>
        </p:txBody>
      </p:sp>
      <p:sp>
        <p:nvSpPr>
          <p:cNvPr id="67" name="矩形 66">
            <a:extLst>
              <a:ext uri="{FF2B5EF4-FFF2-40B4-BE49-F238E27FC236}">
                <a16:creationId xmlns:a16="http://schemas.microsoft.com/office/drawing/2014/main" id="{6BFA1186-5780-4F7A-B333-33E6C60202BF}"/>
              </a:ext>
            </a:extLst>
          </p:cNvPr>
          <p:cNvSpPr/>
          <p:nvPr/>
        </p:nvSpPr>
        <p:spPr>
          <a:xfrm flipH="1">
            <a:off x="4806116" y="4709291"/>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0</a:t>
            </a:r>
            <a:endParaRPr lang="zh-CN" altLang="en-US" dirty="0">
              <a:solidFill>
                <a:srgbClr val="FF0000"/>
              </a:solidFill>
            </a:endParaRPr>
          </a:p>
        </p:txBody>
      </p:sp>
      <p:sp>
        <p:nvSpPr>
          <p:cNvPr id="68" name="矩形 67">
            <a:extLst>
              <a:ext uri="{FF2B5EF4-FFF2-40B4-BE49-F238E27FC236}">
                <a16:creationId xmlns:a16="http://schemas.microsoft.com/office/drawing/2014/main" id="{F0BA814F-4683-41A2-810D-A6D47F4BD0F0}"/>
              </a:ext>
            </a:extLst>
          </p:cNvPr>
          <p:cNvSpPr/>
          <p:nvPr/>
        </p:nvSpPr>
        <p:spPr>
          <a:xfrm flipH="1">
            <a:off x="5221112" y="4699336"/>
            <a:ext cx="244692" cy="279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0</a:t>
            </a:r>
            <a:endParaRPr lang="zh-CN" altLang="en-US" dirty="0">
              <a:solidFill>
                <a:srgbClr val="FF0000"/>
              </a:solidFill>
            </a:endParaRPr>
          </a:p>
        </p:txBody>
      </p:sp>
      <p:sp>
        <p:nvSpPr>
          <p:cNvPr id="69" name="矩形 68">
            <a:extLst>
              <a:ext uri="{FF2B5EF4-FFF2-40B4-BE49-F238E27FC236}">
                <a16:creationId xmlns:a16="http://schemas.microsoft.com/office/drawing/2014/main" id="{C32973CD-B981-4B4E-8348-2FA69D467605}"/>
              </a:ext>
            </a:extLst>
          </p:cNvPr>
          <p:cNvSpPr/>
          <p:nvPr/>
        </p:nvSpPr>
        <p:spPr>
          <a:xfrm>
            <a:off x="1695810" y="2762121"/>
            <a:ext cx="473206" cy="584775"/>
          </a:xfrm>
          <a:prstGeom prst="rect">
            <a:avLst/>
          </a:prstGeom>
          <a:noFill/>
        </p:spPr>
        <p:txBody>
          <a:bodyPr wrap="none" lIns="91440" tIns="45720" rIns="91440" bIns="45720">
            <a:spAutoFit/>
          </a:bodyPr>
          <a:lstStyle/>
          <a:p>
            <a:pPr algn="ctr"/>
            <a:r>
              <a:rPr lang="en-US" altLang="zh-CN" sz="3200" b="0" cap="none" spc="0" dirty="0">
                <a:ln w="0"/>
                <a:solidFill>
                  <a:schemeClr val="tx1">
                    <a:lumMod val="85000"/>
                    <a:lumOff val="15000"/>
                  </a:schemeClr>
                </a:solidFill>
                <a:effectLst>
                  <a:outerShdw blurRad="38100" dist="19050" dir="2700000" algn="tl" rotWithShape="0">
                    <a:schemeClr val="dk1">
                      <a:alpha val="40000"/>
                    </a:schemeClr>
                  </a:outerShdw>
                </a:effectLst>
              </a:rPr>
              <a:t>A</a:t>
            </a:r>
            <a:endParaRPr lang="zh-CN" altLang="en-US" sz="3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70" name="矩形 69">
            <a:extLst>
              <a:ext uri="{FF2B5EF4-FFF2-40B4-BE49-F238E27FC236}">
                <a16:creationId xmlns:a16="http://schemas.microsoft.com/office/drawing/2014/main" id="{8AD140DC-2644-454B-B675-82D395304534}"/>
              </a:ext>
            </a:extLst>
          </p:cNvPr>
          <p:cNvSpPr/>
          <p:nvPr/>
        </p:nvSpPr>
        <p:spPr>
          <a:xfrm>
            <a:off x="1678350" y="3383820"/>
            <a:ext cx="442750" cy="584775"/>
          </a:xfrm>
          <a:prstGeom prst="rect">
            <a:avLst/>
          </a:prstGeom>
          <a:noFill/>
        </p:spPr>
        <p:txBody>
          <a:bodyPr wrap="none" lIns="91440" tIns="45720" rIns="91440" bIns="45720">
            <a:spAutoFit/>
          </a:bodyPr>
          <a:lstStyle/>
          <a:p>
            <a:pPr algn="ctr"/>
            <a:r>
              <a:rPr lang="en-US" altLang="zh-CN" sz="3200" b="0" cap="none" spc="0" dirty="0">
                <a:ln w="0"/>
                <a:solidFill>
                  <a:schemeClr val="tx1">
                    <a:lumMod val="85000"/>
                    <a:lumOff val="15000"/>
                  </a:schemeClr>
                </a:solidFill>
                <a:effectLst>
                  <a:outerShdw blurRad="38100" dist="19050" dir="2700000" algn="tl" rotWithShape="0">
                    <a:schemeClr val="dk1">
                      <a:alpha val="40000"/>
                    </a:schemeClr>
                  </a:outerShdw>
                </a:effectLst>
              </a:rPr>
              <a:t>B</a:t>
            </a:r>
            <a:endParaRPr lang="zh-CN" altLang="en-US" sz="3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71" name="矩形 70">
            <a:extLst>
              <a:ext uri="{FF2B5EF4-FFF2-40B4-BE49-F238E27FC236}">
                <a16:creationId xmlns:a16="http://schemas.microsoft.com/office/drawing/2014/main" id="{00ACF650-FF47-4040-BE0D-66B0AB2DC5DC}"/>
              </a:ext>
            </a:extLst>
          </p:cNvPr>
          <p:cNvSpPr/>
          <p:nvPr/>
        </p:nvSpPr>
        <p:spPr>
          <a:xfrm>
            <a:off x="1667212" y="3968595"/>
            <a:ext cx="473206" cy="584775"/>
          </a:xfrm>
          <a:prstGeom prst="rect">
            <a:avLst/>
          </a:prstGeom>
          <a:noFill/>
        </p:spPr>
        <p:txBody>
          <a:bodyPr wrap="none" lIns="91440" tIns="45720" rIns="91440" bIns="45720">
            <a:spAutoFit/>
          </a:bodyPr>
          <a:lstStyle/>
          <a:p>
            <a:pPr algn="ctr"/>
            <a:r>
              <a:rPr lang="en-US" altLang="zh-CN" sz="3200" b="0" cap="none" spc="0" dirty="0">
                <a:ln w="0"/>
                <a:solidFill>
                  <a:schemeClr val="tx1">
                    <a:lumMod val="85000"/>
                    <a:lumOff val="15000"/>
                  </a:schemeClr>
                </a:solidFill>
                <a:effectLst>
                  <a:outerShdw blurRad="38100" dist="19050" dir="2700000" algn="tl" rotWithShape="0">
                    <a:schemeClr val="dk1">
                      <a:alpha val="40000"/>
                    </a:schemeClr>
                  </a:outerShdw>
                </a:effectLst>
              </a:rPr>
              <a:t>C</a:t>
            </a:r>
            <a:endParaRPr lang="zh-CN" altLang="en-US" sz="3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72" name="矩形 71">
            <a:extLst>
              <a:ext uri="{FF2B5EF4-FFF2-40B4-BE49-F238E27FC236}">
                <a16:creationId xmlns:a16="http://schemas.microsoft.com/office/drawing/2014/main" id="{EA639B32-4509-4913-B436-440150FD0816}"/>
              </a:ext>
            </a:extLst>
          </p:cNvPr>
          <p:cNvSpPr/>
          <p:nvPr/>
        </p:nvSpPr>
        <p:spPr>
          <a:xfrm>
            <a:off x="1651373" y="4623824"/>
            <a:ext cx="497252" cy="584775"/>
          </a:xfrm>
          <a:prstGeom prst="rect">
            <a:avLst/>
          </a:prstGeom>
          <a:noFill/>
        </p:spPr>
        <p:txBody>
          <a:bodyPr wrap="none" lIns="91440" tIns="45720" rIns="91440" bIns="45720">
            <a:spAutoFit/>
          </a:bodyPr>
          <a:lstStyle/>
          <a:p>
            <a:pPr algn="ctr"/>
            <a:r>
              <a:rPr lang="en-US" altLang="zh-CN" sz="3200" b="0" cap="none" spc="0" dirty="0">
                <a:ln w="0"/>
                <a:solidFill>
                  <a:schemeClr val="tx1">
                    <a:lumMod val="85000"/>
                    <a:lumOff val="15000"/>
                  </a:schemeClr>
                </a:solidFill>
                <a:effectLst>
                  <a:outerShdw blurRad="38100" dist="19050" dir="2700000" algn="tl" rotWithShape="0">
                    <a:schemeClr val="dk1">
                      <a:alpha val="40000"/>
                    </a:schemeClr>
                  </a:outerShdw>
                </a:effectLst>
              </a:rPr>
              <a:t>D</a:t>
            </a:r>
            <a:endParaRPr lang="zh-CN" altLang="en-US" sz="3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73" name="文本框 72">
            <a:extLst>
              <a:ext uri="{FF2B5EF4-FFF2-40B4-BE49-F238E27FC236}">
                <a16:creationId xmlns:a16="http://schemas.microsoft.com/office/drawing/2014/main" id="{AC394165-2DF2-478B-B57B-68C5D6129F37}"/>
              </a:ext>
            </a:extLst>
          </p:cNvPr>
          <p:cNvSpPr txBox="1"/>
          <p:nvPr/>
        </p:nvSpPr>
        <p:spPr>
          <a:xfrm>
            <a:off x="7368229" y="2578741"/>
            <a:ext cx="2200314" cy="1077218"/>
          </a:xfrm>
          <a:prstGeom prst="rect">
            <a:avLst/>
          </a:prstGeom>
          <a:noFill/>
        </p:spPr>
        <p:txBody>
          <a:bodyPr wrap="square" rtlCol="0">
            <a:spAutoFit/>
          </a:bodyPr>
          <a:lstStyle/>
          <a:p>
            <a:r>
              <a:rPr lang="zh-CN" altLang="en-US" sz="3200" dirty="0"/>
              <a:t>表</a:t>
            </a:r>
            <a:r>
              <a:rPr lang="en-US" altLang="zh-CN" sz="3200" dirty="0"/>
              <a:t>,Table</a:t>
            </a:r>
          </a:p>
          <a:p>
            <a:endParaRPr lang="zh-CN" altLang="en-US" sz="3200" dirty="0"/>
          </a:p>
        </p:txBody>
      </p:sp>
      <p:sp>
        <p:nvSpPr>
          <p:cNvPr id="78" name="矩形 77">
            <a:extLst>
              <a:ext uri="{FF2B5EF4-FFF2-40B4-BE49-F238E27FC236}">
                <a16:creationId xmlns:a16="http://schemas.microsoft.com/office/drawing/2014/main" id="{A339EF0E-BA89-4DED-A96A-0B1F382A4AEF}"/>
              </a:ext>
            </a:extLst>
          </p:cNvPr>
          <p:cNvSpPr/>
          <p:nvPr/>
        </p:nvSpPr>
        <p:spPr>
          <a:xfrm>
            <a:off x="944331" y="2769463"/>
            <a:ext cx="1303562" cy="584775"/>
          </a:xfrm>
          <a:prstGeom prst="rect">
            <a:avLst/>
          </a:prstGeom>
          <a:noFill/>
        </p:spPr>
        <p:txBody>
          <a:bodyPr wrap="none" lIns="91440" tIns="45720" rIns="91440" bIns="45720">
            <a:spAutoFit/>
          </a:bodyPr>
          <a:lstStyle/>
          <a:p>
            <a:pPr algn="ctr"/>
            <a:r>
              <a:rPr lang="en-US" altLang="zh-CN" sz="3200" b="0" cap="none" spc="0" dirty="0">
                <a:ln w="0"/>
                <a:solidFill>
                  <a:schemeClr val="tx1">
                    <a:lumMod val="85000"/>
                    <a:lumOff val="15000"/>
                  </a:schemeClr>
                </a:solidFill>
                <a:effectLst>
                  <a:outerShdw blurRad="38100" dist="19050" dir="2700000" algn="tl" rotWithShape="0">
                    <a:schemeClr val="dk1">
                      <a:alpha val="40000"/>
                    </a:schemeClr>
                  </a:outerShdw>
                </a:effectLst>
              </a:rPr>
              <a:t>Arr[0]</a:t>
            </a:r>
            <a:endParaRPr lang="zh-CN" altLang="en-US" sz="3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79" name="矩形 78">
            <a:extLst>
              <a:ext uri="{FF2B5EF4-FFF2-40B4-BE49-F238E27FC236}">
                <a16:creationId xmlns:a16="http://schemas.microsoft.com/office/drawing/2014/main" id="{55C124F2-5442-49A8-9231-92CAA09CA291}"/>
              </a:ext>
            </a:extLst>
          </p:cNvPr>
          <p:cNvSpPr/>
          <p:nvPr/>
        </p:nvSpPr>
        <p:spPr>
          <a:xfrm>
            <a:off x="934407" y="3342261"/>
            <a:ext cx="1303562" cy="584775"/>
          </a:xfrm>
          <a:prstGeom prst="rect">
            <a:avLst/>
          </a:prstGeom>
          <a:noFill/>
        </p:spPr>
        <p:txBody>
          <a:bodyPr wrap="none" lIns="91440" tIns="45720" rIns="91440" bIns="45720">
            <a:spAutoFit/>
          </a:bodyPr>
          <a:lstStyle/>
          <a:p>
            <a:pPr algn="ctr"/>
            <a:r>
              <a:rPr lang="en-US" altLang="zh-CN" sz="3200" b="0" cap="none" spc="0" dirty="0">
                <a:ln w="0"/>
                <a:solidFill>
                  <a:schemeClr val="tx1">
                    <a:lumMod val="85000"/>
                    <a:lumOff val="15000"/>
                  </a:schemeClr>
                </a:solidFill>
                <a:effectLst>
                  <a:outerShdw blurRad="38100" dist="19050" dir="2700000" algn="tl" rotWithShape="0">
                    <a:schemeClr val="dk1">
                      <a:alpha val="40000"/>
                    </a:schemeClr>
                  </a:outerShdw>
                </a:effectLst>
              </a:rPr>
              <a:t>Arr[1]</a:t>
            </a:r>
            <a:endParaRPr lang="zh-CN" altLang="en-US" sz="3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80" name="矩形 79">
            <a:extLst>
              <a:ext uri="{FF2B5EF4-FFF2-40B4-BE49-F238E27FC236}">
                <a16:creationId xmlns:a16="http://schemas.microsoft.com/office/drawing/2014/main" id="{41AF0F7E-E9EF-43FD-94B2-BCC6576BFFF4}"/>
              </a:ext>
            </a:extLst>
          </p:cNvPr>
          <p:cNvSpPr/>
          <p:nvPr/>
        </p:nvSpPr>
        <p:spPr>
          <a:xfrm>
            <a:off x="894971" y="3940240"/>
            <a:ext cx="1303560" cy="584775"/>
          </a:xfrm>
          <a:prstGeom prst="rect">
            <a:avLst/>
          </a:prstGeom>
          <a:noFill/>
        </p:spPr>
        <p:txBody>
          <a:bodyPr wrap="square" lIns="91440" tIns="45720" rIns="91440" bIns="45720">
            <a:spAutoFit/>
          </a:bodyPr>
          <a:lstStyle/>
          <a:p>
            <a:pPr algn="ctr"/>
            <a:r>
              <a:rPr lang="en-US" altLang="zh-CN" sz="3200" b="0" cap="none" spc="0" dirty="0">
                <a:ln w="0"/>
                <a:solidFill>
                  <a:schemeClr val="tx1">
                    <a:lumMod val="85000"/>
                    <a:lumOff val="15000"/>
                  </a:schemeClr>
                </a:solidFill>
                <a:effectLst>
                  <a:outerShdw blurRad="38100" dist="19050" dir="2700000" algn="tl" rotWithShape="0">
                    <a:schemeClr val="dk1">
                      <a:alpha val="40000"/>
                    </a:schemeClr>
                  </a:outerShdw>
                </a:effectLst>
              </a:rPr>
              <a:t>Arr[2]</a:t>
            </a:r>
            <a:endParaRPr lang="zh-CN" altLang="en-US" sz="3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81" name="矩形 80">
            <a:extLst>
              <a:ext uri="{FF2B5EF4-FFF2-40B4-BE49-F238E27FC236}">
                <a16:creationId xmlns:a16="http://schemas.microsoft.com/office/drawing/2014/main" id="{89E41BAF-F3A7-4743-9EA8-67BBF303CBAB}"/>
              </a:ext>
            </a:extLst>
          </p:cNvPr>
          <p:cNvSpPr/>
          <p:nvPr/>
        </p:nvSpPr>
        <p:spPr>
          <a:xfrm>
            <a:off x="907984" y="4623823"/>
            <a:ext cx="1303560" cy="584775"/>
          </a:xfrm>
          <a:prstGeom prst="rect">
            <a:avLst/>
          </a:prstGeom>
          <a:noFill/>
        </p:spPr>
        <p:txBody>
          <a:bodyPr wrap="square" lIns="91440" tIns="45720" rIns="91440" bIns="45720">
            <a:spAutoFit/>
          </a:bodyPr>
          <a:lstStyle/>
          <a:p>
            <a:pPr algn="ctr"/>
            <a:r>
              <a:rPr lang="en-US" altLang="zh-CN" sz="3200" b="0" cap="none" spc="0" dirty="0">
                <a:ln w="0"/>
                <a:solidFill>
                  <a:schemeClr val="tx1">
                    <a:lumMod val="85000"/>
                    <a:lumOff val="15000"/>
                  </a:schemeClr>
                </a:solidFill>
                <a:effectLst>
                  <a:outerShdw blurRad="38100" dist="19050" dir="2700000" algn="tl" rotWithShape="0">
                    <a:schemeClr val="dk1">
                      <a:alpha val="40000"/>
                    </a:schemeClr>
                  </a:outerShdw>
                </a:effectLst>
              </a:rPr>
              <a:t>Arr[3]</a:t>
            </a:r>
            <a:endParaRPr lang="zh-CN" altLang="en-US" sz="3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5">
        <p15:prstTrans prst="peelOff"/>
      </p:transition>
    </mc:Choice>
    <mc:Fallback xmlns="">
      <p:transition spd="slow" advTm="4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6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70"/>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7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72"/>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29" grpId="0" animBg="1"/>
      <p:bldP spid="30" grpId="0" animBg="1"/>
      <p:bldP spid="32" grpId="0" animBg="1"/>
      <p:bldP spid="33"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p:bldP spid="69" grpId="1"/>
      <p:bldP spid="70" grpId="0"/>
      <p:bldP spid="70" grpId="1"/>
      <p:bldP spid="71" grpId="0"/>
      <p:bldP spid="71" grpId="1"/>
      <p:bldP spid="72" grpId="0"/>
      <p:bldP spid="72" grpId="1"/>
      <p:bldP spid="73" grpId="0"/>
      <p:bldP spid="78" grpId="0"/>
      <p:bldP spid="79" grpId="0"/>
      <p:bldP spid="80" grpId="0"/>
      <p:bldP spid="8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3|0.9|0.7|0.9|0.7|0.7|1|0.9"/>
</p:tagLst>
</file>

<file path=ppt/tags/tag10.xml><?xml version="1.0" encoding="utf-8"?>
<p:tagLst xmlns:a="http://schemas.openxmlformats.org/drawingml/2006/main" xmlns:r="http://schemas.openxmlformats.org/officeDocument/2006/relationships" xmlns:p="http://schemas.openxmlformats.org/presentationml/2006/main">
  <p:tag name="TIMING" val="|0|0.7|0.7|0.7|0.8"/>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9b5269c1-b7a7-462c-8fb2-499536df596b}"/>
</p:tagLst>
</file>

<file path=ppt/tags/tag12.xml><?xml version="1.0" encoding="utf-8"?>
<p:tagLst xmlns:a="http://schemas.openxmlformats.org/drawingml/2006/main" xmlns:r="http://schemas.openxmlformats.org/officeDocument/2006/relationships" xmlns:p="http://schemas.openxmlformats.org/presentationml/2006/main">
  <p:tag name="TIMING" val="|0|0.7|0.7|0.7|0.8"/>
</p:tagLst>
</file>

<file path=ppt/tags/tag13.xml><?xml version="1.0" encoding="utf-8"?>
<p:tagLst xmlns:a="http://schemas.openxmlformats.org/drawingml/2006/main" xmlns:r="http://schemas.openxmlformats.org/officeDocument/2006/relationships" xmlns:p="http://schemas.openxmlformats.org/presentationml/2006/main">
  <p:tag name="TIMING" val="|0.3|0.7|0.7|0.7|0.8"/>
</p:tagLst>
</file>

<file path=ppt/tags/tag14.xml><?xml version="1.0" encoding="utf-8"?>
<p:tagLst xmlns:a="http://schemas.openxmlformats.org/drawingml/2006/main" xmlns:r="http://schemas.openxmlformats.org/officeDocument/2006/relationships" xmlns:p="http://schemas.openxmlformats.org/presentationml/2006/main">
  <p:tag name="TIMING" val="|0|0.7|0.7|0.7|0.8"/>
</p:tagLst>
</file>

<file path=ppt/tags/tag15.xml><?xml version="1.0" encoding="utf-8"?>
<p:tagLst xmlns:a="http://schemas.openxmlformats.org/drawingml/2006/main" xmlns:r="http://schemas.openxmlformats.org/officeDocument/2006/relationships" xmlns:p="http://schemas.openxmlformats.org/presentationml/2006/main">
  <p:tag name="TIMING" val="|0|0.7|0.7|0.7|0.8"/>
</p:tagLst>
</file>

<file path=ppt/tags/tag16.xml><?xml version="1.0" encoding="utf-8"?>
<p:tagLst xmlns:a="http://schemas.openxmlformats.org/drawingml/2006/main" xmlns:r="http://schemas.openxmlformats.org/officeDocument/2006/relationships" xmlns:p="http://schemas.openxmlformats.org/presentationml/2006/main">
  <p:tag name="TIMING" val="|0|0.7|0.7|0.7|0.8"/>
</p:tagLst>
</file>

<file path=ppt/tags/tag17.xml><?xml version="1.0" encoding="utf-8"?>
<p:tagLst xmlns:a="http://schemas.openxmlformats.org/drawingml/2006/main" xmlns:r="http://schemas.openxmlformats.org/officeDocument/2006/relationships" xmlns:p="http://schemas.openxmlformats.org/presentationml/2006/main">
  <p:tag name="TIMING" val="|0|0.7|0.7|0.7|0.8"/>
</p:tagLst>
</file>

<file path=ppt/tags/tag18.xml><?xml version="1.0" encoding="utf-8"?>
<p:tagLst xmlns:a="http://schemas.openxmlformats.org/drawingml/2006/main" xmlns:r="http://schemas.openxmlformats.org/officeDocument/2006/relationships" xmlns:p="http://schemas.openxmlformats.org/presentationml/2006/main">
  <p:tag name="TIMING" val="|0|0.7|0.7|0.7|0.8"/>
</p:tagLst>
</file>

<file path=ppt/tags/tag19.xml><?xml version="1.0" encoding="utf-8"?>
<p:tagLst xmlns:a="http://schemas.openxmlformats.org/drawingml/2006/main" xmlns:r="http://schemas.openxmlformats.org/officeDocument/2006/relationships" xmlns:p="http://schemas.openxmlformats.org/presentationml/2006/main">
  <p:tag name="TIMING" val="|0|0.7|0.7|0.7|0.8"/>
</p:tagLst>
</file>

<file path=ppt/tags/tag2.xml><?xml version="1.0" encoding="utf-8"?>
<p:tagLst xmlns:a="http://schemas.openxmlformats.org/drawingml/2006/main" xmlns:r="http://schemas.openxmlformats.org/officeDocument/2006/relationships" xmlns:p="http://schemas.openxmlformats.org/presentationml/2006/main">
  <p:tag name="TIMING" val="|0.3|0.8|0.7|0.8|1|0.7|0.7|0.8|0.8"/>
</p:tagLst>
</file>

<file path=ppt/tags/tag20.xml><?xml version="1.0" encoding="utf-8"?>
<p:tagLst xmlns:a="http://schemas.openxmlformats.org/drawingml/2006/main" xmlns:r="http://schemas.openxmlformats.org/officeDocument/2006/relationships" xmlns:p="http://schemas.openxmlformats.org/presentationml/2006/main">
  <p:tag name="TIMING" val="|0|0.7|0.7|0.7|0.8"/>
</p:tagLst>
</file>

<file path=ppt/tags/tag21.xml><?xml version="1.0" encoding="utf-8"?>
<p:tagLst xmlns:a="http://schemas.openxmlformats.org/drawingml/2006/main" xmlns:r="http://schemas.openxmlformats.org/officeDocument/2006/relationships" xmlns:p="http://schemas.openxmlformats.org/presentationml/2006/main">
  <p:tag name="TIMING" val="|0.3|0.7|0.7|0.7|0.8"/>
</p:tagLst>
</file>

<file path=ppt/tags/tag22.xml><?xml version="1.0" encoding="utf-8"?>
<p:tagLst xmlns:a="http://schemas.openxmlformats.org/drawingml/2006/main" xmlns:r="http://schemas.openxmlformats.org/officeDocument/2006/relationships" xmlns:p="http://schemas.openxmlformats.org/presentationml/2006/main">
  <p:tag name="TIMING" val="|0|0.7|0.7|0.7|0.8"/>
</p:tagLst>
</file>

<file path=ppt/tags/tag23.xml><?xml version="1.0" encoding="utf-8"?>
<p:tagLst xmlns:a="http://schemas.openxmlformats.org/drawingml/2006/main" xmlns:r="http://schemas.openxmlformats.org/officeDocument/2006/relationships" xmlns:p="http://schemas.openxmlformats.org/presentationml/2006/main">
  <p:tag name="TIMING" val="|0|0.7|0.7|0.7|0.8"/>
</p:tagLst>
</file>

<file path=ppt/tags/tag24.xml><?xml version="1.0" encoding="utf-8"?>
<p:tagLst xmlns:a="http://schemas.openxmlformats.org/drawingml/2006/main" xmlns:r="http://schemas.openxmlformats.org/officeDocument/2006/relationships" xmlns:p="http://schemas.openxmlformats.org/presentationml/2006/main">
  <p:tag name="TIMING" val="|0|0.7|0.7|0.7|0.8"/>
</p:tagLst>
</file>

<file path=ppt/tags/tag25.xml><?xml version="1.0" encoding="utf-8"?>
<p:tagLst xmlns:a="http://schemas.openxmlformats.org/drawingml/2006/main" xmlns:r="http://schemas.openxmlformats.org/officeDocument/2006/relationships" xmlns:p="http://schemas.openxmlformats.org/presentationml/2006/main">
  <p:tag name="TIMING" val="|0|0.7|0.7|0.7|0.8"/>
</p:tagLst>
</file>

<file path=ppt/tags/tag26.xml><?xml version="1.0" encoding="utf-8"?>
<p:tagLst xmlns:a="http://schemas.openxmlformats.org/drawingml/2006/main" xmlns:r="http://schemas.openxmlformats.org/officeDocument/2006/relationships" xmlns:p="http://schemas.openxmlformats.org/presentationml/2006/main">
  <p:tag name="TIMING" val="|0|0.7|0.7|0.7|0.8"/>
</p:tagLst>
</file>

<file path=ppt/tags/tag27.xml><?xml version="1.0" encoding="utf-8"?>
<p:tagLst xmlns:a="http://schemas.openxmlformats.org/drawingml/2006/main" xmlns:r="http://schemas.openxmlformats.org/officeDocument/2006/relationships" xmlns:p="http://schemas.openxmlformats.org/presentationml/2006/main">
  <p:tag name="TIMING" val="|0|0.7|0.7|0.7|0.8"/>
</p:tagLst>
</file>

<file path=ppt/tags/tag28.xml><?xml version="1.0" encoding="utf-8"?>
<p:tagLst xmlns:a="http://schemas.openxmlformats.org/drawingml/2006/main" xmlns:r="http://schemas.openxmlformats.org/officeDocument/2006/relationships" xmlns:p="http://schemas.openxmlformats.org/presentationml/2006/main">
  <p:tag name="TIMING" val="|0.6|0.7|0.7|0.7|0.9|0.8"/>
</p:tagLst>
</file>

<file path=ppt/tags/tag3.xml><?xml version="1.0" encoding="utf-8"?>
<p:tagLst xmlns:a="http://schemas.openxmlformats.org/drawingml/2006/main" xmlns:r="http://schemas.openxmlformats.org/officeDocument/2006/relationships" xmlns:p="http://schemas.openxmlformats.org/presentationml/2006/main">
  <p:tag name="TIMING" val="|0.3|0.7|0.7|0.7|0.8"/>
</p:tagLst>
</file>

<file path=ppt/tags/tag4.xml><?xml version="1.0" encoding="utf-8"?>
<p:tagLst xmlns:a="http://schemas.openxmlformats.org/drawingml/2006/main" xmlns:r="http://schemas.openxmlformats.org/officeDocument/2006/relationships" xmlns:p="http://schemas.openxmlformats.org/presentationml/2006/main">
  <p:tag name="TIMING" val="|0|0.7|0.7|0.7|0.8"/>
</p:tagLst>
</file>

<file path=ppt/tags/tag5.xml><?xml version="1.0" encoding="utf-8"?>
<p:tagLst xmlns:a="http://schemas.openxmlformats.org/drawingml/2006/main" xmlns:r="http://schemas.openxmlformats.org/officeDocument/2006/relationships" xmlns:p="http://schemas.openxmlformats.org/presentationml/2006/main">
  <p:tag name="TIMING" val="|0|0.7|0.7|0.7|0.8"/>
</p:tagLst>
</file>

<file path=ppt/tags/tag6.xml><?xml version="1.0" encoding="utf-8"?>
<p:tagLst xmlns:a="http://schemas.openxmlformats.org/drawingml/2006/main" xmlns:r="http://schemas.openxmlformats.org/officeDocument/2006/relationships" xmlns:p="http://schemas.openxmlformats.org/presentationml/2006/main">
  <p:tag name="TIMING" val="|0|0.7|0.7|0.7|0.8"/>
</p:tagLst>
</file>

<file path=ppt/tags/tag7.xml><?xml version="1.0" encoding="utf-8"?>
<p:tagLst xmlns:a="http://schemas.openxmlformats.org/drawingml/2006/main" xmlns:r="http://schemas.openxmlformats.org/officeDocument/2006/relationships" xmlns:p="http://schemas.openxmlformats.org/presentationml/2006/main">
  <p:tag name="TIMING" val="|0.3|0.7|0.7|0.7|0.8"/>
</p:tagLst>
</file>

<file path=ppt/tags/tag8.xml><?xml version="1.0" encoding="utf-8"?>
<p:tagLst xmlns:a="http://schemas.openxmlformats.org/drawingml/2006/main" xmlns:r="http://schemas.openxmlformats.org/officeDocument/2006/relationships" xmlns:p="http://schemas.openxmlformats.org/presentationml/2006/main">
  <p:tag name="TIMING" val="|0|0.7|0.7|0.7|0.8"/>
</p:tagLst>
</file>

<file path=ppt/tags/tag9.xml><?xml version="1.0" encoding="utf-8"?>
<p:tagLst xmlns:a="http://schemas.openxmlformats.org/drawingml/2006/main" xmlns:r="http://schemas.openxmlformats.org/officeDocument/2006/relationships" xmlns:p="http://schemas.openxmlformats.org/presentationml/2006/main">
  <p:tag name="TIMING" val="|0|0.7|0.7|0.7|0.8"/>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lvvoqj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1938</TotalTime>
  <Words>3141</Words>
  <Application>Microsoft Office PowerPoint</Application>
  <PresentationFormat>宽屏</PresentationFormat>
  <Paragraphs>496</Paragraphs>
  <Slides>50</Slides>
  <Notes>21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50</vt:i4>
      </vt:variant>
    </vt:vector>
  </HeadingPairs>
  <TitlesOfParts>
    <vt:vector size="65" baseType="lpstr">
      <vt:lpstr>PingFang SC</vt:lpstr>
      <vt:lpstr>等线</vt:lpstr>
      <vt:lpstr>仿宋</vt:lpstr>
      <vt:lpstr>微软雅黑</vt:lpstr>
      <vt:lpstr>Agency FB</vt:lpstr>
      <vt:lpstr>Algerian</vt:lpstr>
      <vt:lpstr>Arial</vt:lpstr>
      <vt:lpstr>Calibri</vt:lpstr>
      <vt:lpstr>Cambria Math</vt:lpstr>
      <vt:lpstr>JetBrains Mono</vt:lpstr>
      <vt:lpstr>JetBrains Mono Medium</vt:lpstr>
      <vt:lpstr>JetBrains Mono NL</vt:lpstr>
      <vt:lpstr>Wingdings</vt:lpstr>
      <vt:lpstr>第一PPT，www.1ppt.com</vt:lpstr>
      <vt:lpstr>自定义设计方案</vt:lpstr>
      <vt:lpstr>PowerPoint 演示文稿</vt:lpstr>
      <vt:lpstr>PowerPoint 演示文稿</vt:lpstr>
      <vt:lpstr>PowerPoint 演示文稿</vt:lpstr>
      <vt:lpstr>PowerPoint 演示文稿</vt:lpstr>
      <vt:lpstr>坏事做尽！</vt:lpstr>
      <vt:lpstr>大家都会遇到的情况</vt:lpstr>
      <vt:lpstr>多维数组</vt:lpstr>
      <vt:lpstr>多维数组的结构</vt:lpstr>
      <vt:lpstr>PowerPoint 演示文稿</vt:lpstr>
      <vt:lpstr>PowerPoint 演示文稿</vt:lpstr>
      <vt:lpstr>更高维度的数组</vt:lpstr>
      <vt:lpstr>PowerPoint 演示文稿</vt:lpstr>
      <vt:lpstr>PowerPoint 演示文稿</vt:lpstr>
      <vt:lpstr>一样但不完全一样</vt:lpstr>
      <vt:lpstr>myDoubler</vt:lpstr>
      <vt:lpstr>PowerPoint 演示文稿</vt:lpstr>
      <vt:lpstr>那么问题来了</vt:lpstr>
      <vt:lpstr>PowerPoint 演示文稿</vt:lpstr>
      <vt:lpstr>PowerPoint 演示文稿</vt:lpstr>
      <vt:lpstr>指针的本质</vt:lpstr>
      <vt:lpstr>PowerPoint 演示文稿</vt:lpstr>
      <vt:lpstr>Pointer</vt:lpstr>
      <vt:lpstr>void*指针</vt:lpstr>
      <vt:lpstr>void*指针</vt:lpstr>
      <vt:lpstr>函数指针</vt:lpstr>
      <vt:lpstr>高阶函数</vt:lpstr>
      <vt:lpstr>PowerPoint 演示文稿</vt:lpstr>
      <vt:lpstr>PowerPoint 演示文稿</vt:lpstr>
      <vt:lpstr>PowerPoint 演示文稿</vt:lpstr>
      <vt:lpstr>PowerPoint 演示文稿</vt:lpstr>
      <vt:lpstr>PowerPoint 演示文稿</vt:lpstr>
      <vt:lpstr>PowerPoint 演示文稿</vt:lpstr>
      <vt:lpstr>Size of Struct</vt:lpstr>
      <vt:lpstr>PowerPoint 演示文稿</vt:lpstr>
      <vt:lpstr>PowerPoint 演示文稿</vt:lpstr>
      <vt:lpstr>malloc</vt:lpstr>
      <vt:lpstr>链栈展开！</vt:lpstr>
      <vt:lpstr>联合</vt:lpstr>
      <vt:lpstr>联合嵌套结构体</vt:lpstr>
      <vt:lpstr>PowerPoint 演示文稿</vt:lpstr>
      <vt:lpstr>PowerPoint 演示文稿</vt:lpstr>
      <vt:lpstr>PowerPoint 演示文稿</vt:lpstr>
      <vt:lpstr>PowerPoint 演示文稿</vt:lpstr>
      <vt:lpstr>PowerPoint 演示文稿</vt:lpstr>
      <vt:lpstr>数学中的递归</vt:lpstr>
      <vt:lpstr>PowerPoint 演示文稿</vt:lpstr>
      <vt:lpstr>PowerPoint 演示文稿</vt:lpstr>
      <vt:lpstr>PowerPoint 演示文稿</vt:lpstr>
      <vt:lpstr>递归函数的本质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https://www.ypppt.com/</dc:subject>
  <dc:creator>优品PPT</dc:creator>
  <cp:keywords>https:/www.ypppt.com</cp:keywords>
  <dc:description>https://www.ypppt.com/</dc:description>
  <cp:lastModifiedBy>冯 宇祥</cp:lastModifiedBy>
  <cp:revision>194</cp:revision>
  <dcterms:created xsi:type="dcterms:W3CDTF">2020-12-15T09:58:00Z</dcterms:created>
  <dcterms:modified xsi:type="dcterms:W3CDTF">2021-11-10T07:41:53Z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6FC213021D0A4BF18704C9CDEC3EC7EC</vt:lpwstr>
  </property>
  <property fmtid="{D5CDD505-2E9C-101B-9397-08002B2CF9AE}" pid="3" name="KSOProductBuildVer">
    <vt:lpwstr>2052-11.1.0.10700</vt:lpwstr>
  </property>
</Properties>
</file>