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buuoj.cn/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.png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hyperlink" Target="https://wiki.x10sec.org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3.xml"/><Relationship Id="rId7" Type="http://schemas.openxmlformats.org/officeDocument/2006/relationships/hyperlink" Target="https://www.bilibili.com/video/BV1gs411P7A1" TargetMode="External"/><Relationship Id="rId6" Type="http://schemas.openxmlformats.org/officeDocument/2006/relationships/hyperlink" Target="https://www.bilibili.com/video/BV1Rs411c7HG" TargetMode="External"/><Relationship Id="rId5" Type="http://schemas.openxmlformats.org/officeDocument/2006/relationships/hyperlink" Target="https://www.bilibili.com/video/BV1c4411e77t" TargetMode="External"/><Relationship Id="rId4" Type="http://schemas.openxmlformats.org/officeDocument/2006/relationships/hyperlink" Target="https://www.bilibili.com/video/BV1Ps411w73m" TargetMode="External"/><Relationship Id="rId3" Type="http://schemas.openxmlformats.org/officeDocument/2006/relationships/hyperlink" Target="https://www.bilibili.com/video/BV17s411N78s" TargetMode="External"/><Relationship Id="rId2" Type="http://schemas.openxmlformats.org/officeDocument/2006/relationships/hyperlink" Target="https://www.bilibili.com/video/BV1Kb411W75N" TargetMode="External"/><Relationship Id="rId1" Type="http://schemas.openxmlformats.org/officeDocument/2006/relationships/hyperlink" Target="https://www.bilibili.com/video/BV1b7411L78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hyperlink" Target="https://github.com/ryanhanwu/How-To-Ask-Questions-The-Smart-Way/blob/main/README-zh_CN.md&#13;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CTF</a:t>
            </a:r>
            <a:r>
              <a:rPr lang="zh-CN" altLang="en-US"/>
              <a:t>入门</a:t>
            </a:r>
            <a:r>
              <a:rPr lang="zh-CN" altLang="en-US"/>
              <a:t>指南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815195" y="6374130"/>
            <a:ext cx="2376805" cy="483870"/>
          </a:xfrm>
        </p:spPr>
        <p:txBody>
          <a:bodyPr>
            <a:normAutofit lnSpcReduction="20000"/>
          </a:bodyPr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zh-CN" altLang="en-US"/>
              <a:t>古月浪子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推荐指数：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Pwn</a:t>
            </a:r>
            <a:r>
              <a:rPr lang="zh-CN" altLang="en-US"/>
              <a:t>（二进制漏洞利用）是关键的拉分题型，主要是通过分析</a:t>
            </a:r>
            <a:r>
              <a:rPr lang="zh-CN" altLang="en-US"/>
              <a:t>并构造恶意数据或行为来破坏程序原有的执行逻辑，获得程序的控制</a:t>
            </a:r>
            <a:r>
              <a:rPr lang="zh-CN" altLang="en-US"/>
              <a:t>权。</a:t>
            </a:r>
            <a:endParaRPr lang="zh-CN" altLang="en-US"/>
          </a:p>
          <a:p>
            <a:r>
              <a:rPr lang="zh-CN" altLang="en-US"/>
              <a:t>它的简单题可以</a:t>
            </a:r>
            <a:r>
              <a:rPr lang="zh-CN" altLang="en-US"/>
              <a:t>是：</a:t>
            </a:r>
            <a:endParaRPr lang="zh-CN" altLang="en-US"/>
          </a:p>
          <a:p>
            <a:pPr lvl="1"/>
            <a:r>
              <a:rPr lang="zh-CN" altLang="en-US"/>
              <a:t>连上目标服务端口获得</a:t>
            </a:r>
            <a:r>
              <a:rPr lang="en-US" altLang="zh-CN"/>
              <a:t>flag</a:t>
            </a:r>
            <a:endParaRPr lang="en-US" altLang="zh-CN"/>
          </a:p>
          <a:p>
            <a:pPr lvl="1"/>
            <a:r>
              <a:rPr lang="zh-CN" altLang="en-US"/>
              <a:t>找出并输入后门指令，获得</a:t>
            </a:r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zh-CN" altLang="en-US"/>
              <a:t>在目标程序读取输入时，构造大量的输入，破坏程序正常的栈结构，使恶意代码被执行，从而获得</a:t>
            </a:r>
            <a:r>
              <a:rPr lang="en-US" altLang="zh-CN"/>
              <a:t>shell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这个题型除了上一篇提到的前置要求以外，还需要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对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系统的程序运行机制及原理有了解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，能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熟练使用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pwntools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等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库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，需要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对程序潜在的漏洞与不严谨之处有敏锐的观察力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大型比赛从未缺席，左右着队伍的得分与排名，</a:t>
            </a:r>
            <a:r>
              <a:rPr lang="zh-CN" altLang="en-US">
                <a:solidFill>
                  <a:srgbClr val="7030A0"/>
                </a:solidFill>
              </a:rPr>
              <a:t>得</a:t>
            </a:r>
            <a:r>
              <a:rPr lang="en-US" altLang="zh-CN">
                <a:solidFill>
                  <a:srgbClr val="7030A0"/>
                </a:solidFill>
              </a:rPr>
              <a:t>Pwn</a:t>
            </a:r>
            <a:r>
              <a:rPr lang="zh-CN" altLang="en-US">
                <a:solidFill>
                  <a:srgbClr val="7030A0"/>
                </a:solidFill>
              </a:rPr>
              <a:t>者得天下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BlockChain</a:t>
            </a:r>
            <a:r>
              <a:rPr lang="zh-CN" altLang="en-US"/>
              <a:t>与</a:t>
            </a:r>
            <a:r>
              <a:rPr lang="en-US" altLang="zh-CN"/>
              <a:t>IoT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推荐指数：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初学者不建议首先接触这些新</a:t>
            </a:r>
            <a:r>
              <a:rPr lang="zh-CN" altLang="en-US"/>
              <a:t>题型，</a:t>
            </a:r>
            <a:r>
              <a:rPr lang="zh-CN" altLang="en-US"/>
              <a:t>因为并非每个比赛都会有这些题型，且这些题型多少需要</a:t>
            </a:r>
            <a:r>
              <a:rPr lang="zh-CN" altLang="en-US"/>
              <a:t>一点前面题型的</a:t>
            </a:r>
            <a:r>
              <a:rPr lang="zh-CN" altLang="en-US"/>
              <a:t>基础。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看了上面的介绍，你一定有了自己心仪的方向了吧，选择其中一个或多个题型，学习它们的前置知识，并</a:t>
            </a:r>
            <a:r>
              <a:rPr lang="zh-CN" altLang="en-US">
                <a:solidFill>
                  <a:srgbClr val="00B050"/>
                </a:solidFill>
              </a:rPr>
              <a:t>多刷题</a:t>
            </a:r>
            <a:r>
              <a:rPr lang="en-US" altLang="zh-CN">
                <a:solidFill>
                  <a:srgbClr val="00B050"/>
                </a:solidFill>
              </a:rPr>
              <a:t>/</a:t>
            </a:r>
            <a:r>
              <a:rPr lang="zh-CN" altLang="en-US">
                <a:solidFill>
                  <a:srgbClr val="00B050"/>
                </a:solidFill>
              </a:rPr>
              <a:t>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WriteUp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题解</a:t>
            </a:r>
            <a:r>
              <a:rPr lang="zh-CN" altLang="en-US"/>
              <a:t>），有助于快速入门这个</a:t>
            </a:r>
            <a:r>
              <a:rPr lang="zh-CN" altLang="en-US"/>
              <a:t>方向。</a:t>
            </a:r>
            <a:endParaRPr lang="zh-CN" altLang="en-US"/>
          </a:p>
          <a:p>
            <a:r>
              <a:rPr lang="zh-CN" altLang="en-US"/>
              <a:t>推荐的刷题平台是</a:t>
            </a:r>
            <a:r>
              <a:rPr lang="en-US" altLang="zh-CN"/>
              <a:t>BUUCTF</a:t>
            </a:r>
            <a:r>
              <a:rPr lang="zh-CN" altLang="en-US"/>
              <a:t>，网址是：</a:t>
            </a:r>
            <a:r>
              <a:rPr lang="zh-CN" altLang="en-US">
                <a:hlinkClick r:id="rId1" tooltip="" action="ppaction://hlinkfile"/>
              </a:rPr>
              <a:t>https://buuoj.cn/</a:t>
            </a:r>
            <a:endParaRPr lang="zh-CN" altLang="en-US">
              <a:hlinkClick r:id="rId1" tooltip="" action="ppaction://hlinkfile"/>
            </a:endParaRPr>
          </a:p>
          <a:p>
            <a:r>
              <a:rPr lang="zh-CN" altLang="en-US"/>
              <a:t>在浏览器中输入网址并点击回车</a:t>
            </a:r>
            <a:r>
              <a:rPr lang="zh-CN" altLang="en-US"/>
              <a:t>键：</a:t>
            </a:r>
            <a:endParaRPr lang="zh-CN" altLang="en-US"/>
          </a:p>
          <a:p>
            <a:r>
              <a:rPr lang="zh-CN" altLang="en-US"/>
              <a:t>点击右上角的注册</a:t>
            </a:r>
            <a:r>
              <a:rPr lang="zh-CN" altLang="en-US"/>
              <a:t>按钮：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60" y="2874645"/>
            <a:ext cx="284988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10" y="3784600"/>
            <a:ext cx="5739130" cy="2924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注册成功后点击登录按钮，登录成功后的界面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4940" y="2052320"/>
            <a:ext cx="6795135" cy="4479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左侧有题目的分类，右边的则是题目，我们点击选择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Misc</a:t>
            </a:r>
            <a:r>
              <a:rPr lang="zh-CN" altLang="en-US"/>
              <a:t>分类后可以看到第一道题名为</a:t>
            </a:r>
            <a:r>
              <a:rPr lang="zh-CN" altLang="en-US">
                <a:solidFill>
                  <a:srgbClr val="0070C0"/>
                </a:solidFill>
              </a:rPr>
              <a:t>签到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点击题目的蓝色方块，可以看到题目详细</a:t>
            </a:r>
            <a:r>
              <a:rPr lang="zh-CN" altLang="en-US"/>
              <a:t>描述。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我们在题干中找到了疑似</a:t>
            </a:r>
            <a:r>
              <a:rPr lang="en-US" altLang="zh-CN"/>
              <a:t>flag</a:t>
            </a:r>
            <a:r>
              <a:rPr lang="zh-CN" altLang="en-US"/>
              <a:t>的字符串：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flag{buu_ctf}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3608705"/>
            <a:ext cx="2510790" cy="2194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1911985"/>
            <a:ext cx="2632710" cy="1276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我们将该字符串复制到输入框中，并点击右边的提交按钮后平台会立刻告诉我们，我们刚刚提交的</a:t>
            </a:r>
            <a:r>
              <a:rPr lang="en-US" altLang="zh-CN"/>
              <a:t>flag</a:t>
            </a:r>
            <a:r>
              <a:rPr lang="zh-CN" altLang="en-US"/>
              <a:t>是</a:t>
            </a:r>
            <a:r>
              <a:rPr lang="zh-CN" altLang="en-US">
                <a:solidFill>
                  <a:srgbClr val="00B050"/>
                </a:solidFill>
              </a:rPr>
              <a:t>正确</a:t>
            </a:r>
            <a:r>
              <a:rPr lang="zh-CN" altLang="en-US"/>
              <a:t>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此时对应的题目将会变成粉色并且打勾，证明我们已经顺利的解出了</a:t>
            </a:r>
            <a:r>
              <a:rPr lang="zh-CN" altLang="en-US"/>
              <a:t>这道题：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410" y="1985645"/>
            <a:ext cx="2352040" cy="2364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4821555"/>
            <a:ext cx="3150870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刚才演示的是最简单的题目，真实的题目需要从题干中获取题目进一步的信息，并想办法从题目中找出</a:t>
            </a:r>
            <a:r>
              <a:rPr lang="en-US" altLang="zh-CN"/>
              <a:t>flag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不同类型的题目获取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flag的方式也不同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Misc</a:t>
            </a:r>
            <a:r>
              <a:rPr lang="zh-CN" altLang="en-US"/>
              <a:t>的</a:t>
            </a:r>
            <a:r>
              <a:rPr lang="en-US" altLang="zh-CN"/>
              <a:t>flag</a:t>
            </a:r>
            <a:r>
              <a:rPr lang="zh-CN" altLang="en-US"/>
              <a:t>通常隐藏在其附件中，需要自行</a:t>
            </a:r>
            <a:r>
              <a:rPr lang="zh-CN" altLang="en-US"/>
              <a:t>寻找</a:t>
            </a:r>
            <a:endParaRPr lang="zh-CN" altLang="en-US"/>
          </a:p>
          <a:p>
            <a:pPr lvl="1"/>
            <a:r>
              <a:rPr lang="en-US" altLang="zh-CN"/>
              <a:t>Crypto</a:t>
            </a:r>
            <a:r>
              <a:rPr lang="zh-CN" altLang="en-US"/>
              <a:t>的</a:t>
            </a:r>
            <a:r>
              <a:rPr lang="en-US" altLang="zh-CN"/>
              <a:t>flag</a:t>
            </a:r>
            <a:r>
              <a:rPr lang="zh-CN" altLang="en-US"/>
              <a:t>通常是解密后的</a:t>
            </a:r>
            <a:r>
              <a:rPr lang="zh-CN" altLang="en-US"/>
              <a:t>明文</a:t>
            </a:r>
            <a:endParaRPr lang="zh-CN" altLang="en-US"/>
          </a:p>
          <a:p>
            <a:pPr lvl="1"/>
            <a:r>
              <a:rPr lang="en-US" altLang="zh-CN"/>
              <a:t>Reverse</a:t>
            </a:r>
            <a:r>
              <a:rPr lang="zh-CN" altLang="en-US"/>
              <a:t>的</a:t>
            </a:r>
            <a:r>
              <a:rPr lang="en-US" altLang="zh-CN"/>
              <a:t>flag</a:t>
            </a:r>
            <a:r>
              <a:rPr lang="zh-CN" altLang="en-US"/>
              <a:t>通常是唯一的一个使程序输出</a:t>
            </a:r>
            <a:r>
              <a:rPr lang="en-US" altLang="zh-CN"/>
              <a:t>OK/Congratulations/</a:t>
            </a:r>
            <a:r>
              <a:rPr lang="en-US" altLang="zh-CN"/>
              <a:t>Success</a:t>
            </a:r>
            <a:r>
              <a:rPr lang="zh-CN" altLang="en-US"/>
              <a:t>的</a:t>
            </a:r>
            <a:r>
              <a:rPr lang="zh-CN" altLang="en-US"/>
              <a:t>输入</a:t>
            </a:r>
            <a:endParaRPr lang="zh-CN" altLang="en-US"/>
          </a:p>
          <a:p>
            <a:pPr lvl="1"/>
            <a:r>
              <a:rPr lang="en-US" altLang="zh-CN"/>
              <a:t>Pwn</a:t>
            </a:r>
            <a:r>
              <a:rPr lang="zh-CN" altLang="en-US"/>
              <a:t>的</a:t>
            </a:r>
            <a:r>
              <a:rPr lang="en-US" altLang="zh-CN"/>
              <a:t>flag</a:t>
            </a:r>
            <a:r>
              <a:rPr lang="zh-CN" altLang="en-US"/>
              <a:t>通常是在攻破目标程序获得</a:t>
            </a:r>
            <a:r>
              <a:rPr lang="en-US" altLang="zh-CN"/>
              <a:t>shell</a:t>
            </a:r>
            <a:r>
              <a:rPr lang="zh-CN" altLang="en-US"/>
              <a:t>后执行</a:t>
            </a:r>
            <a:r>
              <a:rPr lang="en-US" altLang="zh-CN"/>
              <a:t>cat /flag</a:t>
            </a:r>
            <a:r>
              <a:rPr lang="zh-CN" altLang="en-US"/>
              <a:t>命令</a:t>
            </a:r>
            <a:r>
              <a:rPr lang="zh-CN" altLang="en-US"/>
              <a:t>获取</a:t>
            </a:r>
            <a:endParaRPr lang="zh-CN" altLang="en-US"/>
          </a:p>
          <a:p>
            <a:pPr lvl="1"/>
            <a:r>
              <a:rPr lang="en-US" altLang="zh-CN"/>
              <a:t>Web</a:t>
            </a:r>
            <a:r>
              <a:rPr lang="zh-CN" altLang="en-US"/>
              <a:t>的</a:t>
            </a:r>
            <a:r>
              <a:rPr lang="en-US" altLang="zh-CN"/>
              <a:t>flag</a:t>
            </a:r>
            <a:r>
              <a:rPr lang="zh-CN" altLang="en-US"/>
              <a:t>通常放在服务器中的某个位置，通过网站漏洞来直接或</a:t>
            </a:r>
            <a:r>
              <a:rPr lang="zh-CN" altLang="en-US"/>
              <a:t>间接读取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遇到无法解决的题目时，第一时间应该想到的是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去学习你还不懂的知识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，如果还是不能解决，则可以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上网搜索该题目的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WriteUp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（题解），通过学习别人的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解题思路来积累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经验。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如何系统的学习相关方向的知识：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1" tooltip="" action="ppaction://hlinkfile"/>
              </a:rPr>
              <a:t>https://wiki.x10sec.org/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ctfwiki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，一个很好的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网站）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书籍：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08150" y="1407160"/>
            <a:ext cx="4645660" cy="5121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594475" y="1313815"/>
            <a:ext cx="5227955" cy="5227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入门：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让你真正会使用电脑的教程：</a:t>
            </a:r>
            <a:r>
              <a:rPr lang="zh-CN" altLang="en-US">
                <a:sym typeface="+mn-ea"/>
                <a:hlinkClick r:id="rId1" tooltip="" action="ppaction://hlinkfile"/>
              </a:rPr>
              <a:t>https://www.bilibili.com/video/BV1b7411L785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注：</a:t>
            </a:r>
            <a:r>
              <a:rPr lang="zh-CN" altLang="en-US">
                <a:sym typeface="+mn-ea"/>
              </a:rPr>
              <a:t>仅面向</a:t>
            </a:r>
            <a:r>
              <a:rPr lang="en-US" altLang="zh-CN">
                <a:sym typeface="+mn-ea"/>
              </a:rPr>
              <a:t>Windows</a:t>
            </a:r>
            <a:r>
              <a:rPr lang="zh-CN" altLang="en-US">
                <a:sym typeface="+mn-ea"/>
              </a:rPr>
              <a:t>用户</a:t>
            </a:r>
            <a:endParaRPr lang="zh-CN" altLang="en-US"/>
          </a:p>
          <a:p>
            <a:pPr lvl="1"/>
            <a:r>
              <a:rPr lang="en-US" altLang="zh-CN" sz="1600"/>
              <a:t>Java</a:t>
            </a:r>
            <a:r>
              <a:rPr lang="zh-CN" altLang="en-US" sz="1600"/>
              <a:t>教学视频：</a:t>
            </a:r>
            <a:r>
              <a:rPr lang="zh-CN" altLang="en-US" sz="1600">
                <a:hlinkClick r:id="rId2" tooltip="" action="ppaction://hlinkfile"/>
              </a:rPr>
              <a:t>https://www.bilibili.com/video/BV1Kb411W75N</a:t>
            </a:r>
            <a:endParaRPr lang="zh-CN" altLang="en-US" sz="1600"/>
          </a:p>
          <a:p>
            <a:pPr lvl="2"/>
            <a:r>
              <a:rPr lang="zh-CN" altLang="en-US"/>
              <a:t>注：</a:t>
            </a:r>
            <a:r>
              <a:rPr lang="en-US" altLang="zh-CN">
                <a:sym typeface="+mn-ea"/>
              </a:rPr>
              <a:t>P3-P16</a:t>
            </a:r>
            <a:r>
              <a:rPr lang="zh-CN" altLang="en-US">
                <a:sym typeface="+mn-ea"/>
              </a:rPr>
              <a:t>即便不学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也值得一看</a:t>
            </a:r>
            <a:endParaRPr lang="zh-CN" altLang="en-US" sz="1600"/>
          </a:p>
          <a:p>
            <a:pPr lvl="1"/>
            <a:r>
              <a:rPr lang="en-US" altLang="zh-CN"/>
              <a:t>C</a:t>
            </a:r>
            <a:r>
              <a:rPr lang="zh-CN" altLang="en-US"/>
              <a:t>语言教学视频：</a:t>
            </a:r>
            <a:r>
              <a:rPr lang="zh-CN" altLang="en-US">
                <a:hlinkClick r:id="rId3" tooltip="" action="ppaction://hlinkfile"/>
              </a:rPr>
              <a:t>https://www.bilibili.com/video/BV17s411N78s</a:t>
            </a:r>
            <a:endParaRPr lang="zh-CN" altLang="en-US">
              <a:hlinkClick r:id="rId3" tooltip="" action="ppaction://hlinkfile"/>
            </a:endParaRPr>
          </a:p>
          <a:p>
            <a:pPr lvl="1"/>
            <a:r>
              <a:rPr lang="en-US" altLang="zh-CN"/>
              <a:t>C++</a:t>
            </a:r>
            <a:r>
              <a:rPr lang="zh-CN" altLang="en-US"/>
              <a:t>教学视频：</a:t>
            </a:r>
            <a:r>
              <a:rPr lang="zh-CN" altLang="en-US">
                <a:hlinkClick r:id="rId4" tooltip="" action="ppaction://hlinkfile"/>
              </a:rPr>
              <a:t>https://www.bilibili.com/video/BV1Ps411w73m</a:t>
            </a:r>
            <a:endParaRPr lang="zh-CN" altLang="en-US"/>
          </a:p>
          <a:p>
            <a:pPr lvl="1"/>
            <a:r>
              <a:rPr lang="en-US" altLang="zh-CN"/>
              <a:t>Python</a:t>
            </a:r>
            <a:r>
              <a:rPr lang="zh-CN" altLang="en-US"/>
              <a:t>教学视频：</a:t>
            </a:r>
            <a:r>
              <a:rPr lang="zh-CN" altLang="en-US">
                <a:hlinkClick r:id="rId5" tooltip="" action="ppaction://hlinkfile"/>
              </a:rPr>
              <a:t>https://www.bilibili.com/video/BV1c4411e77t</a:t>
            </a:r>
            <a:endParaRPr lang="zh-CN" altLang="en-US"/>
          </a:p>
          <a:p>
            <a:r>
              <a:rPr lang="zh-CN" altLang="en-US"/>
              <a:t>进阶：</a:t>
            </a:r>
            <a:endParaRPr lang="zh-CN" altLang="en-US"/>
          </a:p>
          <a:p>
            <a:pPr lvl="1"/>
            <a:r>
              <a:rPr lang="zh-CN" altLang="en-US"/>
              <a:t>汇编教学视频：</a:t>
            </a:r>
            <a:r>
              <a:rPr lang="zh-CN" altLang="en-US">
                <a:hlinkClick r:id="rId6" tooltip="" action="ppaction://hlinkfile"/>
              </a:rPr>
              <a:t>https://www.bilibili.com/video/BV1Rs411c7HG</a:t>
            </a:r>
            <a:endParaRPr lang="zh-CN" altLang="en-US"/>
          </a:p>
          <a:p>
            <a:pPr lvl="1"/>
            <a:r>
              <a:rPr lang="en-US" altLang="zh-CN"/>
              <a:t>OllyDbg</a:t>
            </a:r>
            <a:r>
              <a:rPr lang="zh-CN" altLang="en-US"/>
              <a:t>使用教程：</a:t>
            </a:r>
            <a:r>
              <a:rPr lang="zh-CN" altLang="en-US">
                <a:hlinkClick r:id="rId7" tooltip="" action="ppaction://hlinkfile"/>
              </a:rPr>
              <a:t>https://www.bilibili.com/video/BV1gs411P7A1</a:t>
            </a:r>
            <a:endParaRPr lang="zh-CN" altLang="en-US"/>
          </a:p>
          <a:p>
            <a:pPr lvl="2"/>
            <a:r>
              <a:rPr lang="zh-CN" altLang="en-US"/>
              <a:t>注：</a:t>
            </a:r>
            <a:r>
              <a:rPr lang="zh-CN" altLang="en-US">
                <a:sym typeface="+mn-ea"/>
              </a:rPr>
              <a:t>内容过于陈旧，但调试的基本思想是不变的，</a:t>
            </a:r>
            <a:r>
              <a:rPr lang="zh-CN" altLang="en-US">
                <a:sym typeface="+mn-ea"/>
              </a:rPr>
              <a:t>且学会</a:t>
            </a:r>
            <a:r>
              <a:rPr lang="en-US" altLang="zh-CN">
                <a:sym typeface="+mn-ea"/>
              </a:rPr>
              <a:t>OD</a:t>
            </a:r>
            <a:r>
              <a:rPr lang="zh-CN" altLang="en-US">
                <a:sym typeface="+mn-ea"/>
              </a:rPr>
              <a:t>后转</a:t>
            </a:r>
            <a:r>
              <a:rPr lang="en-US" altLang="zh-CN">
                <a:sym typeface="+mn-ea"/>
              </a:rPr>
              <a:t>x64dbg</a:t>
            </a:r>
            <a:r>
              <a:rPr lang="zh-CN" altLang="en-US">
                <a:sym typeface="+mn-ea"/>
              </a:rPr>
              <a:t>会非常容易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结束语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兴趣是最好的</a:t>
            </a:r>
            <a:r>
              <a:rPr lang="zh-CN" altLang="en-US"/>
              <a:t>老师！</a:t>
            </a:r>
            <a:endParaRPr lang="zh-CN" altLang="en-US"/>
          </a:p>
          <a:p>
            <a:r>
              <a:rPr lang="zh-CN" altLang="en-US"/>
              <a:t>大家学习的时候一定要带有目标的学，不然容易迷失方向，最后学着学着就打游戏去了</a:t>
            </a:r>
            <a:r>
              <a:rPr lang="en-US" altLang="zh-CN"/>
              <a:t> -_-...</a:t>
            </a:r>
            <a:endParaRPr lang="en-US" altLang="zh-CN"/>
          </a:p>
          <a:p>
            <a:r>
              <a:rPr lang="zh-CN" altLang="en-US"/>
              <a:t>实在遇到搞不定的问题，连百度</a:t>
            </a:r>
            <a:r>
              <a:rPr lang="en-US" altLang="zh-CN"/>
              <a:t>/</a:t>
            </a:r>
            <a:r>
              <a:rPr lang="zh-CN" altLang="en-US"/>
              <a:t>谷歌都无能为力时，应积极找学长学姐求助，否则一直死怼一道题</a:t>
            </a:r>
            <a:r>
              <a:rPr lang="zh-CN" altLang="en-US"/>
              <a:t>的话对自己的自信心和兴趣都会有所影响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向学长学姐提问之前，请熟读</a:t>
            </a:r>
            <a:r>
              <a:rPr lang="zh-CN" altLang="en-US">
                <a:solidFill>
                  <a:srgbClr val="92D050"/>
                </a:solidFill>
              </a:rPr>
              <a:t>《提问的智慧》</a:t>
            </a:r>
            <a:r>
              <a:rPr lang="zh-CN" altLang="en-US"/>
              <a:t>一书，这对双方都有好处：</a:t>
            </a:r>
            <a:r>
              <a:rPr lang="zh-CN" altLang="en-US">
                <a:hlinkClick r:id="rId1" tooltip="" action="ppaction://hlinkfile"/>
              </a:rPr>
              <a:t>https://github.com/ryanhanwu/How-To-Ask-Questions-The-Smart-Way/blob/main/README-zh_CN.md</a:t>
            </a:r>
            <a:endParaRPr lang="zh-CN" altLang="en-US">
              <a:hlinkClick r:id="rId1" tooltip="" action="ppaction://hlinkfile"/>
            </a:endParaRPr>
          </a:p>
          <a:p>
            <a:r>
              <a:rPr lang="zh-CN" altLang="en-US"/>
              <a:t>最后，希望大家都能成为出色的</a:t>
            </a:r>
            <a:r>
              <a:rPr lang="en-US" altLang="zh-CN"/>
              <a:t>CTFer~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r>
              <a:rPr lang="zh-CN" altLang="en-US"/>
              <a:t>读者</a:t>
            </a:r>
            <a:endParaRPr lang="zh-CN" altLang="en-US"/>
          </a:p>
          <a:p>
            <a:r>
              <a:rPr lang="zh-CN" altLang="en-US"/>
              <a:t>什么是</a:t>
            </a:r>
            <a:r>
              <a:rPr lang="en-US" altLang="zh-CN"/>
              <a:t>CTF</a:t>
            </a:r>
            <a:endParaRPr lang="en-US" altLang="zh-CN"/>
          </a:p>
          <a:p>
            <a:r>
              <a:rPr lang="en-US" altLang="zh-CN"/>
              <a:t>CTF</a:t>
            </a:r>
            <a:r>
              <a:rPr lang="zh-CN" altLang="en-US"/>
              <a:t>的</a:t>
            </a:r>
            <a:r>
              <a:rPr lang="zh-CN" altLang="en-US"/>
              <a:t>题型</a:t>
            </a:r>
            <a:endParaRPr lang="zh-CN" altLang="en-US"/>
          </a:p>
          <a:p>
            <a:r>
              <a:rPr lang="zh-CN" altLang="en-US"/>
              <a:t>如何</a:t>
            </a:r>
            <a:r>
              <a:rPr lang="zh-CN" altLang="en-US"/>
              <a:t>入门</a:t>
            </a:r>
            <a:endParaRPr lang="zh-CN" altLang="en-US"/>
          </a:p>
          <a:p>
            <a:r>
              <a:rPr lang="zh-CN" altLang="en-US"/>
              <a:t>推荐</a:t>
            </a:r>
            <a:r>
              <a:rPr lang="zh-CN" altLang="en-US"/>
              <a:t>资料</a:t>
            </a:r>
            <a:endParaRPr lang="zh-CN" altLang="en-US"/>
          </a:p>
          <a:p>
            <a:r>
              <a:rPr lang="zh-CN" altLang="en-US"/>
              <a:t>结束语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r>
              <a:rPr lang="zh-CN" altLang="en-US"/>
              <a:t>读者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本指南的目标读者群体为</a:t>
            </a:r>
            <a:r>
              <a:rPr lang="zh-CN" altLang="en-US">
                <a:solidFill>
                  <a:srgbClr val="00B050"/>
                </a:solidFill>
              </a:rPr>
              <a:t>重庆邮电大学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信息安全协会</a:t>
            </a:r>
            <a:r>
              <a:rPr lang="zh-CN" altLang="en-US"/>
              <a:t>中，</a:t>
            </a:r>
            <a:r>
              <a:rPr lang="zh-CN" altLang="en-US"/>
              <a:t>对</a:t>
            </a:r>
            <a:r>
              <a:rPr lang="zh-CN" altLang="en-US">
                <a:solidFill>
                  <a:srgbClr val="FF0000"/>
                </a:solidFill>
              </a:rPr>
              <a:t>网络安全攻防</a:t>
            </a:r>
            <a:r>
              <a:rPr lang="zh-CN" altLang="en-US"/>
              <a:t>感兴趣的</a:t>
            </a:r>
            <a:r>
              <a:rPr lang="zh-CN" altLang="en-US"/>
              <a:t>同学。</a:t>
            </a:r>
            <a:endParaRPr lang="zh-CN" altLang="en-US"/>
          </a:p>
          <a:p>
            <a:r>
              <a:rPr lang="zh-CN" altLang="en-US"/>
              <a:t>阅读本指南不需要具备任何计算机相关基本知识，即</a:t>
            </a:r>
            <a:r>
              <a:rPr lang="zh-CN" altLang="en-US">
                <a:solidFill>
                  <a:srgbClr val="FFC000"/>
                </a:solidFill>
              </a:rPr>
              <a:t>零基础</a:t>
            </a:r>
            <a:r>
              <a:rPr lang="zh-CN" altLang="en-US"/>
              <a:t>也能</a:t>
            </a:r>
            <a:r>
              <a:rPr lang="zh-CN" altLang="en-US"/>
              <a:t>阅读。</a:t>
            </a:r>
            <a:endParaRPr lang="zh-CN" altLang="en-US"/>
          </a:p>
          <a:p>
            <a:r>
              <a:rPr lang="en-US" altLang="zh-CN"/>
              <a:t>CTF</a:t>
            </a:r>
            <a:r>
              <a:rPr lang="zh-CN" altLang="en-US"/>
              <a:t>是具有竞赛性质的，学习的过程中难免会碰到困难与挫折，</a:t>
            </a:r>
            <a:r>
              <a:rPr lang="zh-CN" altLang="en-US">
                <a:solidFill>
                  <a:srgbClr val="7030A0"/>
                </a:solidFill>
              </a:rPr>
              <a:t>遇到难题从不轻言放弃</a:t>
            </a:r>
            <a:r>
              <a:rPr lang="zh-CN" altLang="en-US"/>
              <a:t>的读者更容易成为本指南</a:t>
            </a:r>
            <a:r>
              <a:rPr lang="zh-CN" altLang="en-US"/>
              <a:t>的受众。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CTF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CTF</a:t>
            </a:r>
            <a:r>
              <a:rPr lang="zh-CN" altLang="en-US"/>
              <a:t>是</a:t>
            </a:r>
            <a:r>
              <a:rPr lang="en-US" altLang="zh-CN">
                <a:solidFill>
                  <a:srgbClr val="00B0F0"/>
                </a:solidFill>
              </a:rPr>
              <a:t>Capture The Flag</a:t>
            </a:r>
            <a:r>
              <a:rPr lang="zh-CN" altLang="en-US"/>
              <a:t>的缩写，即</a:t>
            </a:r>
            <a:r>
              <a:rPr lang="zh-CN" altLang="en-US">
                <a:solidFill>
                  <a:srgbClr val="00B0F0"/>
                </a:solidFill>
              </a:rPr>
              <a:t>夺旗赛</a:t>
            </a:r>
            <a:r>
              <a:rPr lang="zh-CN" altLang="en-US"/>
              <a:t>，是起源于上世纪美国的黑客</a:t>
            </a:r>
            <a:r>
              <a:rPr lang="zh-CN" altLang="en-US"/>
              <a:t>比赛。</a:t>
            </a:r>
            <a:endParaRPr lang="zh-CN" altLang="en-US"/>
          </a:p>
          <a:p>
            <a:r>
              <a:rPr lang="zh-CN" altLang="en-US"/>
              <a:t>各个黑客高手在比赛中大显神通，攻克一个又一个目标，展现他们的</a:t>
            </a:r>
            <a:r>
              <a:rPr lang="zh-CN" altLang="en-US"/>
              <a:t>实力。</a:t>
            </a:r>
            <a:endParaRPr lang="zh-CN" altLang="en-US"/>
          </a:p>
          <a:p>
            <a:r>
              <a:rPr lang="zh-CN" altLang="en-US"/>
              <a:t>如今的</a:t>
            </a:r>
            <a:r>
              <a:rPr lang="en-US" altLang="zh-CN"/>
              <a:t>CTF</a:t>
            </a:r>
            <a:r>
              <a:rPr lang="zh-CN" altLang="en-US"/>
              <a:t>则是一个缩小版的网络安全攻防，赛题会模拟当下网络真实环境下的单个或多个防御点，让参赛选手对其进攻，以</a:t>
            </a:r>
            <a:r>
              <a:rPr lang="zh-CN" altLang="en-US">
                <a:solidFill>
                  <a:srgbClr val="C00000"/>
                </a:solidFill>
              </a:rPr>
              <a:t>拿到</a:t>
            </a:r>
            <a:r>
              <a:rPr lang="en-US" altLang="zh-CN">
                <a:solidFill>
                  <a:srgbClr val="C00000"/>
                </a:solidFill>
              </a:rPr>
              <a:t>flag</a:t>
            </a:r>
            <a:r>
              <a:rPr lang="zh-CN" altLang="en-US"/>
              <a:t>作为胜利的</a:t>
            </a:r>
            <a:r>
              <a:rPr lang="zh-CN" altLang="en-US"/>
              <a:t>标志。</a:t>
            </a:r>
            <a:endParaRPr lang="zh-CN" altLang="en-US"/>
          </a:p>
          <a:p>
            <a:r>
              <a:rPr lang="zh-CN" altLang="en-US"/>
              <a:t>选手在</a:t>
            </a:r>
            <a:r>
              <a:rPr lang="en-US" altLang="zh-CN"/>
              <a:t>CTF</a:t>
            </a:r>
            <a:r>
              <a:rPr lang="zh-CN" altLang="en-US"/>
              <a:t>比赛中对目标靶机</a:t>
            </a:r>
            <a:r>
              <a:rPr lang="en-US" altLang="zh-CN"/>
              <a:t>/</a:t>
            </a:r>
            <a:r>
              <a:rPr lang="zh-CN" altLang="en-US"/>
              <a:t>环境的攻击是</a:t>
            </a:r>
            <a:r>
              <a:rPr lang="zh-CN" altLang="en-US">
                <a:solidFill>
                  <a:srgbClr val="92D050"/>
                </a:solidFill>
              </a:rPr>
              <a:t>合法</a:t>
            </a:r>
            <a:r>
              <a:rPr lang="zh-CN" altLang="en-US"/>
              <a:t>的，而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用学到的知识对现实中的目标进行攻击</a:t>
            </a:r>
            <a:r>
              <a:rPr lang="zh-CN" altLang="en-US"/>
              <a:t>则是坚决禁止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en-US" altLang="zh-CN"/>
              <a:t>CTF</a:t>
            </a:r>
            <a:r>
              <a:rPr lang="zh-CN" altLang="en-US"/>
              <a:t>通常是</a:t>
            </a:r>
            <a:r>
              <a:rPr lang="zh-CN" altLang="en-US"/>
              <a:t>多人组队参加的，</a:t>
            </a:r>
            <a:r>
              <a:rPr lang="zh-CN" altLang="en-US"/>
              <a:t>其比赛形式分为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解题</a:t>
            </a:r>
            <a:r>
              <a:rPr lang="zh-CN" altLang="en-US"/>
              <a:t>（Jeopardy）、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AWD/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攻防</a:t>
            </a:r>
            <a:r>
              <a:rPr lang="zh-CN" altLang="en-US"/>
              <a:t>（Attack with Defense）、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场景渗透</a:t>
            </a:r>
            <a:r>
              <a:rPr lang="zh-CN" altLang="en-US"/>
              <a:t>（Penetration）以及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混合</a:t>
            </a:r>
            <a:r>
              <a:rPr lang="zh-CN" altLang="en-US"/>
              <a:t>（</a:t>
            </a:r>
            <a:r>
              <a:rPr lang="en-US" altLang="zh-CN"/>
              <a:t>Mix</a:t>
            </a:r>
            <a:r>
              <a:rPr lang="zh-CN" altLang="en-US"/>
              <a:t>）</a:t>
            </a:r>
            <a:r>
              <a:rPr lang="zh-CN" altLang="en-US"/>
              <a:t>等，本指南只对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解题</a:t>
            </a:r>
            <a:r>
              <a:rPr lang="zh-CN" altLang="en-US"/>
              <a:t>类型进行</a:t>
            </a:r>
            <a:r>
              <a:rPr lang="zh-CN" altLang="en-US"/>
              <a:t>介绍。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解题</a:t>
            </a:r>
            <a:r>
              <a:rPr lang="zh-CN" altLang="en-US"/>
              <a:t>类型中，</a:t>
            </a:r>
            <a:r>
              <a:rPr lang="en-US" altLang="zh-CN">
                <a:solidFill>
                  <a:srgbClr val="C00000"/>
                </a:solidFill>
              </a:rPr>
              <a:t>flag</a:t>
            </a:r>
            <a:r>
              <a:rPr lang="zh-CN" altLang="en-US"/>
              <a:t>是选手争夺的目标，它通常是一个字符串，格式类似于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flag{this_is_a_sample}</a:t>
            </a:r>
            <a:r>
              <a:rPr lang="zh-CN" altLang="en-US"/>
              <a:t>或是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BUUCTF{another_flag}</a:t>
            </a:r>
            <a:r>
              <a:rPr lang="zh-CN" altLang="en-US"/>
              <a:t>，选手从题目中找出这个字符串并将其提交后即可获得比赛分数，代表着你攻克了</a:t>
            </a:r>
            <a:r>
              <a:rPr lang="zh-CN" altLang="en-US"/>
              <a:t>这一道题。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CTF</a:t>
            </a:r>
            <a:r>
              <a:rPr lang="zh-CN" altLang="en-US"/>
              <a:t>的</a:t>
            </a:r>
            <a:r>
              <a:rPr lang="zh-CN" altLang="en-US"/>
              <a:t>题型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CTF</a:t>
            </a:r>
            <a:r>
              <a:rPr lang="zh-CN" altLang="en-US"/>
              <a:t>的题型分类在最近几年有较大的变化，具体题型及题目分布根据不同的比赛而</a:t>
            </a:r>
            <a:r>
              <a:rPr lang="zh-CN" altLang="en-US"/>
              <a:t>不同。</a:t>
            </a:r>
            <a:endParaRPr lang="zh-CN" altLang="en-US"/>
          </a:p>
          <a:p>
            <a:r>
              <a:rPr lang="zh-CN" altLang="en-US"/>
              <a:t>以下是常见</a:t>
            </a:r>
            <a:r>
              <a:rPr lang="zh-CN" altLang="en-US"/>
              <a:t>题型：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Pwn</a:t>
            </a:r>
            <a:r>
              <a:rPr lang="zh-CN" altLang="en-US"/>
              <a:t>（二进制漏洞</a:t>
            </a:r>
            <a:r>
              <a:rPr lang="zh-CN" altLang="en-US"/>
              <a:t>利用）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Reverse</a:t>
            </a:r>
            <a:r>
              <a:rPr lang="zh-CN" altLang="en-US"/>
              <a:t>（逆向</a:t>
            </a:r>
            <a:r>
              <a:rPr lang="zh-CN" altLang="en-US"/>
              <a:t>工程）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/>
              <a:t>（</a:t>
            </a:r>
            <a:r>
              <a:rPr lang="zh-CN" altLang="en-US"/>
              <a:t>网站漏洞</a:t>
            </a:r>
            <a:r>
              <a:rPr lang="zh-CN" altLang="en-US"/>
              <a:t>攻击）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Crypto</a:t>
            </a:r>
            <a:r>
              <a:rPr lang="zh-CN" altLang="en-US"/>
              <a:t>（</a:t>
            </a:r>
            <a:r>
              <a:rPr lang="zh-CN" altLang="en-US"/>
              <a:t>密码学）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Misc</a:t>
            </a:r>
            <a:r>
              <a:rPr lang="zh-CN" altLang="en-US"/>
              <a:t>（</a:t>
            </a:r>
            <a:r>
              <a:rPr lang="zh-CN" altLang="en-US"/>
              <a:t>杂项）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BlockChain</a:t>
            </a:r>
            <a:r>
              <a:rPr lang="zh-CN" altLang="en-US"/>
              <a:t>（</a:t>
            </a:r>
            <a:r>
              <a:rPr lang="zh-CN" altLang="en-US"/>
              <a:t>区块链）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IoT</a:t>
            </a:r>
            <a:r>
              <a:rPr lang="zh-CN" altLang="en-US"/>
              <a:t>（</a:t>
            </a:r>
            <a:r>
              <a:rPr lang="zh-CN" altLang="en-US"/>
              <a:t>物联网）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推荐指数：</a:t>
            </a:r>
            <a:r>
              <a:rPr lang="zh-CN" altLang="en-US">
                <a:solidFill>
                  <a:srgbClr val="FF0000"/>
                </a:solidFill>
              </a:rPr>
              <a:t>★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</a:t>
            </a:r>
            <a:endParaRPr lang="zh-CN" altLang="en-US"/>
          </a:p>
          <a:p>
            <a:r>
              <a:rPr lang="en-US" altLang="zh-CN"/>
              <a:t>Misc</a:t>
            </a:r>
            <a:r>
              <a:rPr lang="zh-CN" altLang="en-US"/>
              <a:t>（杂项）是入门门槛最低的一个题型，正如其名，这是个非常繁杂的题型，基本上不属于其他任何题型的题目都可以归为</a:t>
            </a:r>
            <a:r>
              <a:rPr lang="en-US" altLang="zh-CN"/>
              <a:t>Misc</a:t>
            </a:r>
            <a:r>
              <a:rPr lang="zh-CN" altLang="en-US"/>
              <a:t>，且有的时候属于某个题型的题目也可以归为</a:t>
            </a:r>
            <a:r>
              <a:rPr lang="en-US" altLang="zh-CN"/>
              <a:t>Misc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Misc</a:t>
            </a:r>
            <a:r>
              <a:rPr lang="zh-CN" altLang="en-US"/>
              <a:t>通常是脑洞题，它的简单题可以</a:t>
            </a:r>
            <a:r>
              <a:rPr lang="zh-CN" altLang="en-US"/>
              <a:t>是：</a:t>
            </a:r>
            <a:endParaRPr lang="zh-CN" altLang="en-US"/>
          </a:p>
          <a:p>
            <a:pPr lvl="1"/>
            <a:r>
              <a:rPr lang="zh-CN" altLang="en-US"/>
              <a:t>将写有</a:t>
            </a:r>
            <a:r>
              <a:rPr lang="en-US" altLang="zh-CN"/>
              <a:t>flag</a:t>
            </a:r>
            <a:r>
              <a:rPr lang="zh-CN" altLang="en-US"/>
              <a:t>的文件</a:t>
            </a:r>
            <a:r>
              <a:rPr lang="en-US" altLang="zh-CN"/>
              <a:t>flag.txt</a:t>
            </a:r>
            <a:r>
              <a:rPr lang="zh-CN" altLang="en-US"/>
              <a:t>用压缩软件将其压缩</a:t>
            </a:r>
            <a:r>
              <a:rPr lang="en-US" altLang="zh-CN"/>
              <a:t>1000</a:t>
            </a:r>
            <a:r>
              <a:rPr lang="zh-CN" altLang="en-US"/>
              <a:t>次，只要你解压</a:t>
            </a:r>
            <a:r>
              <a:rPr lang="en-US" altLang="zh-CN"/>
              <a:t>1000</a:t>
            </a:r>
            <a:r>
              <a:rPr lang="zh-CN" altLang="en-US"/>
              <a:t>次即可获得</a:t>
            </a:r>
            <a:r>
              <a:rPr lang="en-US" altLang="zh-CN"/>
              <a:t>flag</a:t>
            </a:r>
            <a:endParaRPr lang="en-US" altLang="zh-CN"/>
          </a:p>
          <a:p>
            <a:pPr lvl="1"/>
            <a:r>
              <a:rPr lang="zh-CN" altLang="en-US"/>
              <a:t>给你一个</a:t>
            </a:r>
            <a:r>
              <a:rPr lang="en-US" altLang="zh-CN"/>
              <a:t>png</a:t>
            </a:r>
            <a:r>
              <a:rPr lang="zh-CN" altLang="en-US"/>
              <a:t>格式的图片，</a:t>
            </a:r>
            <a:r>
              <a:rPr lang="en-US" altLang="zh-CN"/>
              <a:t>flag</a:t>
            </a:r>
            <a:r>
              <a:rPr lang="zh-CN" altLang="en-US"/>
              <a:t>就在这张图片上，但你如果正常打开</a:t>
            </a:r>
            <a:r>
              <a:rPr lang="zh-CN" altLang="en-US"/>
              <a:t>图片的话是看不到</a:t>
            </a:r>
            <a:r>
              <a:rPr lang="zh-CN" altLang="en-US"/>
              <a:t>的</a:t>
            </a:r>
            <a:endParaRPr lang="zh-CN" altLang="en-US"/>
          </a:p>
          <a:p>
            <a:pPr lvl="1"/>
            <a:r>
              <a:rPr lang="zh-CN" altLang="en-US"/>
              <a:t>加入某比赛的</a:t>
            </a:r>
            <a:r>
              <a:rPr lang="en-US" altLang="zh-CN"/>
              <a:t>QQ</a:t>
            </a:r>
            <a:r>
              <a:rPr lang="zh-CN" altLang="en-US"/>
              <a:t>群或是填写问卷即可获得</a:t>
            </a:r>
            <a:r>
              <a:rPr lang="en-US" altLang="zh-CN"/>
              <a:t>flag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这个题型注重的是</a:t>
            </a:r>
            <a:r>
              <a:rPr lang="zh-CN" altLang="en-US">
                <a:solidFill>
                  <a:srgbClr val="00B0F0"/>
                </a:solidFill>
              </a:rPr>
              <a:t>突破性的思维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zh-CN" altLang="en-US">
                <a:solidFill>
                  <a:srgbClr val="00B0F0"/>
                </a:solidFill>
              </a:rPr>
              <a:t>各种工具的熟练使用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，因此对编程和专业知识要求较低，你可以通过编程来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一键快速解压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次，也可以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靠毅力手动解压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</a:rPr>
              <a:t>1000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次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大型比赛中占比较少，且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因知识点繁杂，不利于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找工作。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推荐指数：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en-US" altLang="zh-CN"/>
          </a:p>
          <a:p>
            <a:r>
              <a:rPr lang="en-US" altLang="zh-CN"/>
              <a:t>Crypto</a:t>
            </a:r>
            <a:r>
              <a:rPr lang="zh-CN" altLang="en-US"/>
              <a:t>（密码学）主要是针对古典密码与现代密码的破译与攻击。</a:t>
            </a:r>
            <a:endParaRPr lang="zh-CN" altLang="en-US"/>
          </a:p>
          <a:p>
            <a:r>
              <a:rPr lang="zh-CN" altLang="en-US"/>
              <a:t>它的简单题可以</a:t>
            </a:r>
            <a:r>
              <a:rPr lang="zh-CN" altLang="en-US"/>
              <a:t>是：</a:t>
            </a:r>
            <a:endParaRPr lang="zh-CN" altLang="en-US"/>
          </a:p>
          <a:p>
            <a:pPr lvl="1"/>
            <a:r>
              <a:rPr lang="zh-CN" altLang="en-US"/>
              <a:t>给你一段被编码后的字符串，将其解码即可得到</a:t>
            </a:r>
            <a:r>
              <a:rPr lang="en-US" altLang="zh-CN"/>
              <a:t>flag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flag</a:t>
            </a:r>
            <a:r>
              <a:rPr lang="zh-CN" altLang="en-US"/>
              <a:t>的每个字符有规律的替换成了另一个</a:t>
            </a:r>
            <a:r>
              <a:rPr lang="zh-CN" altLang="en-US"/>
              <a:t>字符</a:t>
            </a:r>
            <a:endParaRPr lang="zh-CN" altLang="en-US"/>
          </a:p>
          <a:p>
            <a:pPr lvl="1"/>
            <a:r>
              <a:rPr lang="zh-CN" altLang="en-US"/>
              <a:t>使用低加密指数对</a:t>
            </a:r>
            <a:r>
              <a:rPr lang="en-US" altLang="zh-CN"/>
              <a:t>flag</a:t>
            </a:r>
            <a:r>
              <a:rPr lang="zh-CN" altLang="en-US"/>
              <a:t>进行</a:t>
            </a:r>
            <a:r>
              <a:rPr lang="en-US" altLang="zh-CN"/>
              <a:t>RSA</a:t>
            </a:r>
            <a:r>
              <a:rPr lang="zh-CN" altLang="en-US"/>
              <a:t>加密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这个题型</a:t>
            </a:r>
            <a:r>
              <a:rPr lang="zh-CN" altLang="en-US">
                <a:sym typeface="+mn-ea"/>
              </a:rPr>
              <a:t>需要选手</a:t>
            </a:r>
            <a:r>
              <a:rPr lang="zh-CN" altLang="en-US">
                <a:solidFill>
                  <a:srgbClr val="92D050"/>
                </a:solidFill>
                <a:sym typeface="+mn-ea"/>
              </a:rPr>
              <a:t>具有扎实的数学功底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92D050"/>
                </a:solidFill>
                <a:sym typeface="+mn-ea"/>
              </a:rPr>
              <a:t>善于分析加密算法的漏洞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92D050"/>
                </a:solidFill>
                <a:sym typeface="+mn-ea"/>
              </a:rPr>
              <a:t>对数据敏感</a:t>
            </a:r>
            <a:r>
              <a:rPr lang="zh-CN" altLang="en-US">
                <a:sym typeface="+mn-ea"/>
              </a:rPr>
              <a:t>，需要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掌握至少一门编程语言</a:t>
            </a:r>
            <a:r>
              <a:rPr lang="zh-CN" altLang="en-US">
                <a:sym typeface="+mn-ea"/>
              </a:rPr>
              <a:t>以便于编写解密算法和处理</a:t>
            </a:r>
            <a:r>
              <a:rPr lang="zh-CN" altLang="en-US">
                <a:sym typeface="+mn-ea"/>
              </a:rPr>
              <a:t>数据。</a:t>
            </a:r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ym typeface="+mn-ea"/>
              </a:rPr>
              <a:t>有些时候有关密码学的部分甚至会塞到其他类型的题目中一起出，推荐数学好的读者</a:t>
            </a:r>
            <a:r>
              <a:rPr lang="zh-CN" altLang="en-US">
                <a:sym typeface="+mn-ea"/>
              </a:rPr>
              <a:t>尝试。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推荐指数：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Web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网站漏洞攻击）有一个俗称叫做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日站</a:t>
            </a:r>
            <a:r>
              <a:rPr lang="zh-CN" altLang="en-US">
                <a:sym typeface="+mn-ea"/>
              </a:rPr>
              <a:t>，更通俗一点就是通过网页来入侵目标服务器，拿到控制权限或者窃取数据</a:t>
            </a:r>
            <a:r>
              <a:rPr lang="zh-CN" altLang="en-US">
                <a:sym typeface="+mn-ea"/>
              </a:rPr>
              <a:t>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它的简单题可以</a:t>
            </a:r>
            <a:r>
              <a:rPr lang="zh-CN" altLang="en-US">
                <a:sym typeface="+mn-ea"/>
              </a:rPr>
              <a:t>是：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目标网站的网页源代码中藏有</a:t>
            </a:r>
            <a:r>
              <a:rPr lang="en-US" altLang="zh-CN">
                <a:sym typeface="+mn-ea"/>
              </a:rPr>
              <a:t>flag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目标网站会对</a:t>
            </a:r>
            <a:r>
              <a:rPr lang="zh-CN" altLang="en-US">
                <a:sym typeface="+mn-ea"/>
              </a:rPr>
              <a:t>访问请求进行某些判断，若通过判断则显示</a:t>
            </a:r>
            <a:r>
              <a:rPr lang="en-US" altLang="zh-CN">
                <a:sym typeface="+mn-ea"/>
              </a:rPr>
              <a:t>flag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目标网站允许远程执行命令，通过执行某些命令获取控制权，读取</a:t>
            </a:r>
            <a:r>
              <a:rPr lang="en-US" altLang="zh-CN">
                <a:sym typeface="+mn-ea"/>
              </a:rPr>
              <a:t>flag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这个题型的题目需要选手有较丰富的经验才能快速解决，同时也考验选手的代码审计能力，需要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至少掌握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PHP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等语言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，需要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对常见的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Web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框架有了解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会使用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BurpSuite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等工具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大型比赛从未缺席，虽然日渐饱和，但仍然是每个队伍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参赛必备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Reverse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推荐指数：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Reverse</a:t>
            </a:r>
            <a:r>
              <a:rPr lang="zh-CN" altLang="en-US"/>
              <a:t>（逆向工程）是对一个程序、一段代码或一个服务进行分析与破解，逆向找出其设计思路以及运行流程，或是通过打补丁的方式改变程序执行逻辑，使其通过验证或</a:t>
            </a:r>
            <a:r>
              <a:rPr lang="zh-CN" altLang="en-US"/>
              <a:t>判断。</a:t>
            </a:r>
            <a:endParaRPr lang="zh-CN" altLang="en-US"/>
          </a:p>
          <a:p>
            <a:r>
              <a:rPr lang="zh-CN" altLang="en-US"/>
              <a:t>它的简单题可以</a:t>
            </a:r>
            <a:r>
              <a:rPr lang="zh-CN" altLang="en-US"/>
              <a:t>是：</a:t>
            </a:r>
            <a:endParaRPr lang="zh-CN" altLang="en-US"/>
          </a:p>
          <a:p>
            <a:pPr lvl="1"/>
            <a:r>
              <a:rPr lang="zh-CN" altLang="en-US"/>
              <a:t>给你一个手机</a:t>
            </a:r>
            <a:r>
              <a:rPr lang="en-US" altLang="zh-CN"/>
              <a:t>APP</a:t>
            </a:r>
            <a:r>
              <a:rPr lang="zh-CN" altLang="en-US"/>
              <a:t>，输入正确的密码后可以获得</a:t>
            </a:r>
            <a:r>
              <a:rPr lang="en-US" altLang="zh-CN"/>
              <a:t>flag</a:t>
            </a:r>
            <a:endParaRPr lang="en-US" altLang="zh-CN"/>
          </a:p>
          <a:p>
            <a:pPr lvl="1"/>
            <a:r>
              <a:rPr lang="zh-CN" altLang="en-US"/>
              <a:t>给你一个加密程序和加密后的</a:t>
            </a:r>
            <a:r>
              <a:rPr lang="en-US" altLang="zh-CN"/>
              <a:t>flag</a:t>
            </a:r>
            <a:r>
              <a:rPr lang="zh-CN" altLang="en-US"/>
              <a:t>，分析其加密过程还原</a:t>
            </a:r>
            <a:r>
              <a:rPr lang="en-US" altLang="zh-CN"/>
              <a:t>flag</a:t>
            </a:r>
            <a:endParaRPr lang="en-US" altLang="zh-CN"/>
          </a:p>
          <a:p>
            <a:pPr lvl="1"/>
            <a:r>
              <a:rPr lang="zh-CN" altLang="en-US"/>
              <a:t>给你一个模拟扔骰子的程序，在你扔出</a:t>
            </a:r>
            <a:r>
              <a:rPr lang="en-US" altLang="zh-CN"/>
              <a:t>7</a:t>
            </a:r>
            <a:r>
              <a:rPr lang="zh-CN" altLang="en-US"/>
              <a:t>点时获得</a:t>
            </a:r>
            <a:r>
              <a:rPr lang="en-US" altLang="zh-CN"/>
              <a:t>flag</a:t>
            </a:r>
            <a:r>
              <a:rPr lang="zh-CN" altLang="en-US"/>
              <a:t>（很明显</a:t>
            </a:r>
            <a:r>
              <a:rPr lang="zh-CN" altLang="en-US"/>
              <a:t>正常只能扔出</a:t>
            </a:r>
            <a:r>
              <a:rPr lang="en-US" altLang="zh-CN"/>
              <a:t>1</a:t>
            </a:r>
            <a:r>
              <a:rPr lang="zh-CN" altLang="en-US"/>
              <a:t>点到</a:t>
            </a:r>
            <a:r>
              <a:rPr lang="en-US" altLang="zh-CN"/>
              <a:t>6</a:t>
            </a:r>
            <a:r>
              <a:rPr lang="zh-CN" altLang="en-US"/>
              <a:t>点）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这个题型需要</a:t>
            </a:r>
            <a:r>
              <a:rPr lang="zh-CN" altLang="en-US">
                <a:solidFill>
                  <a:srgbClr val="FF0000"/>
                </a:solidFill>
              </a:rPr>
              <a:t>扎实的编程基础与计算机知识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，需要</a:t>
            </a:r>
            <a:r>
              <a:rPr lang="zh-CN" altLang="en-US">
                <a:solidFill>
                  <a:srgbClr val="FF0000"/>
                </a:solidFill>
              </a:rPr>
              <a:t>熟练掌握包括但不限于</a:t>
            </a:r>
            <a:r>
              <a:rPr lang="en-US" altLang="zh-CN">
                <a:solidFill>
                  <a:srgbClr val="FF0000"/>
                </a:solidFill>
              </a:rPr>
              <a:t>C/C++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、汇编等语言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，需要</a:t>
            </a:r>
            <a:r>
              <a:rPr lang="zh-CN" altLang="en-US">
                <a:solidFill>
                  <a:srgbClr val="FF0000"/>
                </a:solidFill>
              </a:rPr>
              <a:t>熟练使用</a:t>
            </a:r>
            <a:r>
              <a:rPr lang="en-US" altLang="zh-CN">
                <a:solidFill>
                  <a:srgbClr val="FF0000"/>
                </a:solidFill>
              </a:rPr>
              <a:t>IDA</a:t>
            </a:r>
            <a:r>
              <a:rPr lang="zh-CN" altLang="en-US">
                <a:solidFill>
                  <a:srgbClr val="FF0000"/>
                </a:solidFill>
              </a:rPr>
              <a:t>等静态反汇编器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，需要</a:t>
            </a:r>
            <a:r>
              <a:rPr lang="zh-CN" altLang="en-US">
                <a:solidFill>
                  <a:srgbClr val="FF0000"/>
                </a:solidFill>
              </a:rPr>
              <a:t>熟练使用</a:t>
            </a:r>
            <a:r>
              <a:rPr lang="en-US" altLang="zh-CN">
                <a:solidFill>
                  <a:srgbClr val="FF0000"/>
                </a:solidFill>
              </a:rPr>
              <a:t>x64dbg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gdb</a:t>
            </a:r>
            <a:r>
              <a:rPr lang="zh-CN" altLang="en-US">
                <a:solidFill>
                  <a:srgbClr val="FF0000"/>
                </a:solidFill>
              </a:rPr>
              <a:t>等动态调试器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，需要</a:t>
            </a:r>
            <a:r>
              <a:rPr lang="zh-CN" altLang="en-US">
                <a:solidFill>
                  <a:srgbClr val="FF0000"/>
                </a:solidFill>
              </a:rPr>
              <a:t>能自己编写脚本处理各种问题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上一段话的</a:t>
            </a:r>
            <a:r>
              <a:rPr lang="zh-CN" altLang="en-US">
                <a:solidFill>
                  <a:srgbClr val="00B050"/>
                </a:solidFill>
              </a:rPr>
              <a:t>熟练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换成</a:t>
            </a:r>
            <a:r>
              <a:rPr lang="zh-CN" altLang="en-US">
                <a:solidFill>
                  <a:srgbClr val="00B050"/>
                </a:solidFill>
              </a:rPr>
              <a:t>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就是接下来要介绍的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Pwn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题型的前置要求，因此要学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Pwn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必须对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Reverse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有所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涉猎。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PLACING_PICTURE_USER_VIEWPORT" val="{&quot;height&quot;:11652,&quot;width&quot;:17676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WPS 演示</Application>
  <PresentationFormat>宽屏</PresentationFormat>
  <Paragraphs>174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root</cp:lastModifiedBy>
  <cp:revision>196</cp:revision>
  <dcterms:created xsi:type="dcterms:W3CDTF">2019-06-19T02:08:00Z</dcterms:created>
  <dcterms:modified xsi:type="dcterms:W3CDTF">2021-09-10T19:07:57Z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FD18C01B85044657A05C9F90E51488C1</vt:lpwstr>
  </property>
</Properties>
</file>