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320" r:id="rId4"/>
    <p:sldId id="259" r:id="rId5"/>
    <p:sldId id="289" r:id="rId6"/>
    <p:sldId id="319" r:id="rId7"/>
    <p:sldId id="282" r:id="rId8"/>
    <p:sldId id="318" r:id="rId9"/>
    <p:sldId id="273" r:id="rId10"/>
    <p:sldId id="301" r:id="rId11"/>
    <p:sldId id="269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7" r:id="rId27"/>
    <p:sldId id="316" r:id="rId28"/>
    <p:sldId id="272" r:id="rId29"/>
    <p:sldId id="281" r:id="rId30"/>
    <p:sldId id="25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9ED6"/>
    <a:srgbClr val="00C8DE"/>
    <a:srgbClr val="000000"/>
    <a:srgbClr val="55BEFF"/>
    <a:srgbClr val="83C937"/>
    <a:srgbClr val="00B9D2"/>
    <a:srgbClr val="02D4CF"/>
    <a:srgbClr val="00FFCC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31" autoAdjust="0"/>
    <p:restoredTop sz="85252" autoAdjust="0"/>
  </p:normalViewPr>
  <p:slideViewPr>
    <p:cSldViewPr snapToGrid="0">
      <p:cViewPr>
        <p:scale>
          <a:sx n="66" d="100"/>
          <a:sy n="66" d="100"/>
        </p:scale>
        <p:origin x="-1302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mon\Desktop\-nudtpaper_zxm\experimentData\&#23454;&#39564;&#25968;&#25454;.xlsx" TargetMode="External"/><Relationship Id="rId1" Type="http://schemas.openxmlformats.org/officeDocument/2006/relationships/image" Target="../media/image8.png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b="0" i="0" dirty="0">
                <a:effectLst/>
                <a:latin typeface="微软雅黑" pitchFamily="34" charset="-122"/>
                <a:ea typeface="微软雅黑" pitchFamily="34" charset="-122"/>
              </a:rPr>
              <a:t>comparison</a:t>
            </a:r>
            <a:r>
              <a:rPr lang="en-US" altLang="zh-CN" b="0" i="0" baseline="0" dirty="0">
                <a:effectLst/>
                <a:latin typeface="微软雅黑" pitchFamily="34" charset="-122"/>
                <a:ea typeface="微软雅黑" pitchFamily="34" charset="-122"/>
              </a:rPr>
              <a:t> of speedup</a:t>
            </a:r>
            <a:endParaRPr lang="en-US" altLang="zh-CN" b="0" i="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single/spark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Sheet1!$E$4:$E$10</c:f>
              <c:numCache>
                <c:formatCode>General</c:formatCode>
                <c:ptCount val="7"/>
                <c:pt idx="0">
                  <c:v>0.44072</c:v>
                </c:pt>
                <c:pt idx="1">
                  <c:v>10.506964285714286</c:v>
                </c:pt>
                <c:pt idx="2">
                  <c:v>13.857382106654924</c:v>
                </c:pt>
                <c:pt idx="3">
                  <c:v>17.646674311926606</c:v>
                </c:pt>
                <c:pt idx="4">
                  <c:v>11.614023321393168</c:v>
                </c:pt>
                <c:pt idx="5">
                  <c:v>20.247299620664229</c:v>
                </c:pt>
                <c:pt idx="6">
                  <c:v>21.239367822626491</c:v>
                </c:pt>
              </c:numCache>
            </c:numRef>
          </c:yVal>
          <c:smooth val="1"/>
        </c:ser>
        <c:ser>
          <c:idx val="1"/>
          <c:order val="1"/>
          <c:tx>
            <c:v>single/gpu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Sheet1!$F$4:$F$10</c:f>
              <c:numCache>
                <c:formatCode>General</c:formatCode>
                <c:ptCount val="7"/>
                <c:pt idx="0">
                  <c:v>19.062283737024206</c:v>
                </c:pt>
                <c:pt idx="1">
                  <c:v>10.463521984617437</c:v>
                </c:pt>
                <c:pt idx="2">
                  <c:v>10.612393681652481</c:v>
                </c:pt>
                <c:pt idx="3">
                  <c:v>10.881890506217228</c:v>
                </c:pt>
                <c:pt idx="4">
                  <c:v>7.4602893300369626</c:v>
                </c:pt>
                <c:pt idx="5">
                  <c:v>10.341591448749019</c:v>
                </c:pt>
                <c:pt idx="6">
                  <c:v>10.489736019880331</c:v>
                </c:pt>
              </c:numCache>
            </c:numRef>
          </c:yVal>
          <c:smooth val="1"/>
        </c:ser>
        <c:axId val="89266048"/>
        <c:axId val="89284992"/>
      </c:scatterChart>
      <c:valAx>
        <c:axId val="892660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9284992"/>
        <c:crosses val="autoZero"/>
        <c:crossBetween val="midCat"/>
      </c:valAx>
      <c:valAx>
        <c:axId val="892849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speedup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3.0555555555555582E-2"/>
              <c:y val="0.3449114173228380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926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485449379937943"/>
          <c:y val="0.46438678185122551"/>
          <c:w val="0.19236200636841122"/>
          <c:h val="0.1382641605713124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 i="0" baseline="0" dirty="0" smtClean="0">
                <a:effectLst/>
                <a:latin typeface="微软雅黑" pitchFamily="34" charset="-122"/>
                <a:ea typeface="微软雅黑" pitchFamily="34" charset="-122"/>
              </a:rPr>
              <a:t>三种方式</a:t>
            </a:r>
            <a:r>
              <a:rPr lang="zh-CN" altLang="en-US" sz="1400" b="0" i="0" baseline="0" dirty="0">
                <a:effectLst/>
                <a:latin typeface="微软雅黑" pitchFamily="34" charset="-122"/>
                <a:ea typeface="微软雅黑" pitchFamily="34" charset="-122"/>
              </a:rPr>
              <a:t>的特征提取速度比较</a:t>
            </a:r>
            <a:endParaRPr lang="zh-CN" altLang="zh-CN" sz="140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9125064209821172"/>
          <c:y val="0.16032431498957381"/>
          <c:w val="0.63446228257001192"/>
          <c:h val="0.55406716968140957"/>
        </c:manualLayout>
      </c:layout>
      <c:scatterChart>
        <c:scatterStyle val="smoothMarker"/>
        <c:ser>
          <c:idx val="1"/>
          <c:order val="0"/>
          <c:tx>
            <c:v>Spark-SIFT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32.690000000000012</c:v>
                </c:pt>
                <c:pt idx="2">
                  <c:v>96</c:v>
                </c:pt>
                <c:pt idx="3">
                  <c:v>107.49000000000002</c:v>
                </c:pt>
                <c:pt idx="4">
                  <c:v>523.14</c:v>
                </c:pt>
                <c:pt idx="5">
                  <c:v>770.32999999999947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1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0.57800000000000062</c:v>
                </c:pt>
                <c:pt idx="1">
                  <c:v>44.986000000000004</c:v>
                </c:pt>
                <c:pt idx="2">
                  <c:v>88.884</c:v>
                </c:pt>
                <c:pt idx="3">
                  <c:v>169.69</c:v>
                </c:pt>
                <c:pt idx="4">
                  <c:v>817.05999999999949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2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0.48800000000000032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11.018000000000001</c:v>
                </c:pt>
                <c:pt idx="1">
                  <c:v>470.71199999999919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axId val="94114176"/>
        <c:axId val="94116096"/>
      </c:scatterChart>
      <c:valAx>
        <c:axId val="9411417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4116096"/>
        <c:crosses val="autoZero"/>
        <c:crossBetween val="midCat"/>
      </c:valAx>
      <c:valAx>
        <c:axId val="94116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>
            <c:manualLayout>
              <c:xMode val="edge"/>
              <c:yMode val="edge"/>
              <c:x val="2.0079156144213899E-3"/>
              <c:y val="8.5556146773250547E-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4114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72742324189285"/>
          <c:y val="0.31484211216851238"/>
          <c:w val="0.18126466114368661"/>
          <c:h val="0.2315315335520404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加载方式比对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9.5965601984267679E-2"/>
          <c:y val="0.17685185185185184"/>
          <c:w val="0.59110619855585633"/>
          <c:h val="0.61757728200641582"/>
        </c:manualLayout>
      </c:layout>
      <c:scatterChart>
        <c:scatterStyle val="smoothMarker"/>
        <c:ser>
          <c:idx val="0"/>
          <c:order val="0"/>
          <c:tx>
            <c:v>key_value图片描述加载方式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0.48800000000000027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Sheet2!$B$3:$B$10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39</c:v>
                </c:pt>
              </c:numCache>
            </c:numRef>
          </c:yVal>
          <c:smooth val="1"/>
        </c:ser>
        <c:ser>
          <c:idx val="1"/>
          <c:order val="1"/>
          <c:tx>
            <c:v>binaryFile加载方式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0.48800000000000027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Sheet2!$C$3:$C$10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20</c:v>
                </c:pt>
                <c:pt idx="5">
                  <c:v>33</c:v>
                </c:pt>
                <c:pt idx="6">
                  <c:v>59</c:v>
                </c:pt>
                <c:pt idx="7">
                  <c:v>102</c:v>
                </c:pt>
              </c:numCache>
            </c:numRef>
          </c:yVal>
          <c:smooth val="1"/>
        </c:ser>
        <c:ser>
          <c:idx val="2"/>
          <c:order val="2"/>
          <c:tx>
            <c:v>objectFile加载方式</c:v>
          </c:tx>
          <c:spPr>
            <a:ln w="19050" cap="flat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0.48800000000000027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Sheet2!$D$3:$D$10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11</c:v>
                </c:pt>
                <c:pt idx="4">
                  <c:v>31</c:v>
                </c:pt>
                <c:pt idx="5">
                  <c:v>46</c:v>
                </c:pt>
                <c:pt idx="6">
                  <c:v>96</c:v>
                </c:pt>
                <c:pt idx="7">
                  <c:v>234</c:v>
                </c:pt>
              </c:numCache>
            </c:numRef>
          </c:yVal>
          <c:smooth val="1"/>
        </c:ser>
        <c:axId val="95727616"/>
        <c:axId val="95729920"/>
      </c:scatterChart>
      <c:valAx>
        <c:axId val="957276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 of imgeSet(M)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.30229535345708414"/>
              <c:y val="0.9066896325459371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729920"/>
        <c:crosses val="autoZero"/>
        <c:crossBetween val="midCat"/>
      </c:valAx>
      <c:valAx>
        <c:axId val="957299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 dirty="0">
                    <a:latin typeface="微软雅黑" pitchFamily="34" charset="-122"/>
                    <a:ea typeface="微软雅黑" pitchFamily="34" charset="-122"/>
                  </a:rPr>
                  <a:t>runtime</a:t>
                </a:r>
                <a:r>
                  <a:rPr lang="en-US" altLang="zh-CN" sz="1200" baseline="0" dirty="0">
                    <a:latin typeface="微软雅黑" pitchFamily="34" charset="-122"/>
                    <a:ea typeface="微软雅黑" pitchFamily="34" charset="-122"/>
                  </a:rPr>
                  <a:t> of Load(S)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"/>
              <c:y val="0.3100130879502984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727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127177296872"/>
          <c:y val="0.44210371109091534"/>
          <c:w val="0.31787282270312855"/>
          <c:h val="0.221405190648147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的序列化预处理时间和提取时间比例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v>预处理时间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0.48800000000000021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Sheet1!$B$26:$B$33</c:f>
              <c:numCache>
                <c:formatCode>General</c:formatCode>
                <c:ptCount val="8"/>
                <c:pt idx="0">
                  <c:v>6</c:v>
                </c:pt>
                <c:pt idx="1">
                  <c:v>14.66</c:v>
                </c:pt>
                <c:pt idx="2">
                  <c:v>17</c:v>
                </c:pt>
                <c:pt idx="3">
                  <c:v>11.76</c:v>
                </c:pt>
                <c:pt idx="4">
                  <c:v>26.61000000000001</c:v>
                </c:pt>
                <c:pt idx="5">
                  <c:v>68.16</c:v>
                </c:pt>
                <c:pt idx="6">
                  <c:v>116.94000000000004</c:v>
                </c:pt>
                <c:pt idx="7">
                  <c:v>300.60000000000002</c:v>
                </c:pt>
              </c:numCache>
            </c:numRef>
          </c:val>
        </c:ser>
        <c:ser>
          <c:idx val="1"/>
          <c:order val="1"/>
          <c:tx>
            <c:v>提取总时间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0.48800000000000021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Sheet1!$C$26:$C$33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524.83999999999969</c:v>
                </c:pt>
                <c:pt idx="5">
                  <c:v>732.85999999999967</c:v>
                </c:pt>
                <c:pt idx="6">
                  <c:v>1319.25</c:v>
                </c:pt>
                <c:pt idx="7">
                  <c:v>3420</c:v>
                </c:pt>
              </c:numCache>
            </c:numRef>
          </c:val>
        </c:ser>
        <c:overlap val="100"/>
        <c:axId val="95742976"/>
        <c:axId val="95773824"/>
      </c:barChart>
      <c:catAx>
        <c:axId val="957429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773824"/>
        <c:crosses val="autoZero"/>
        <c:auto val="1"/>
        <c:lblAlgn val="ctr"/>
        <c:lblOffset val="100"/>
      </c:catAx>
      <c:valAx>
        <c:axId val="957738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running time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74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14262063395901"/>
          <c:y val="0.89316893771512096"/>
          <c:w val="0.27417613567534832"/>
          <c:h val="7.090291857230418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不同分割大小的提取速度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Sheet1!$B$14:$B$23</c:f>
              <c:numCache>
                <c:formatCode>General</c:formatCode>
                <c:ptCount val="10"/>
                <c:pt idx="0">
                  <c:v>210</c:v>
                </c:pt>
                <c:pt idx="1">
                  <c:v>208</c:v>
                </c:pt>
                <c:pt idx="2">
                  <c:v>205</c:v>
                </c:pt>
                <c:pt idx="3">
                  <c:v>228</c:v>
                </c:pt>
                <c:pt idx="4">
                  <c:v>264</c:v>
                </c:pt>
                <c:pt idx="5">
                  <c:v>306</c:v>
                </c:pt>
                <c:pt idx="6">
                  <c:v>310</c:v>
                </c:pt>
                <c:pt idx="7">
                  <c:v>400</c:v>
                </c:pt>
                <c:pt idx="8">
                  <c:v>480</c:v>
                </c:pt>
                <c:pt idx="9">
                  <c:v>1800</c:v>
                </c:pt>
              </c:numCache>
            </c:numRef>
          </c:val>
        </c:ser>
        <c:gapWidth val="219"/>
        <c:overlap val="-27"/>
        <c:axId val="95925760"/>
        <c:axId val="95927680"/>
      </c:barChart>
      <c:catAx>
        <c:axId val="959257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927680"/>
        <c:crosses val="autoZero"/>
        <c:auto val="1"/>
        <c:lblAlgn val="ctr"/>
        <c:lblOffset val="100"/>
      </c:catAx>
      <c:valAx>
        <c:axId val="9592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9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不同分割大小的提取精度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Sheet1!$C$14:$C$23</c:f>
              <c:numCache>
                <c:formatCode>General</c:formatCode>
                <c:ptCount val="10"/>
                <c:pt idx="0">
                  <c:v>0.12195121951219511</c:v>
                </c:pt>
                <c:pt idx="1">
                  <c:v>0.12195121951219511</c:v>
                </c:pt>
                <c:pt idx="2">
                  <c:v>9.1463414634146339E-2</c:v>
                </c:pt>
                <c:pt idx="3">
                  <c:v>2.4390243902439025E-2</c:v>
                </c:pt>
                <c:pt idx="4">
                  <c:v>1.8292682926829264E-2</c:v>
                </c:pt>
                <c:pt idx="5">
                  <c:v>1.8292682926829264E-2</c:v>
                </c:pt>
                <c:pt idx="6">
                  <c:v>1.8292682926829264E-2</c:v>
                </c:pt>
                <c:pt idx="7">
                  <c:v>1.8292682926829264E-2</c:v>
                </c:pt>
                <c:pt idx="8">
                  <c:v>1.8292682926829264E-2</c:v>
                </c:pt>
                <c:pt idx="9">
                  <c:v>1.8292682926829264E-2</c:v>
                </c:pt>
              </c:numCache>
            </c:numRef>
          </c:val>
        </c:ser>
        <c:gapWidth val="219"/>
        <c:overlap val="-27"/>
        <c:axId val="95964160"/>
        <c:axId val="95986816"/>
      </c:barChart>
      <c:catAx>
        <c:axId val="959641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986816"/>
        <c:crosses val="autoZero"/>
        <c:auto val="1"/>
        <c:lblAlgn val="ctr"/>
        <c:lblOffset val="100"/>
      </c:catAx>
      <c:valAx>
        <c:axId val="95986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error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percent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596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不同分区策略收集时间对比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MyPartition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Sheet2!$B$16:$B$17</c:f>
              <c:numCache>
                <c:formatCode>General</c:formatCode>
                <c:ptCount val="2"/>
                <c:pt idx="0">
                  <c:v>169.08700000000007</c:v>
                </c:pt>
                <c:pt idx="1">
                  <c:v>383.53199999999913</c:v>
                </c:pt>
              </c:numCache>
            </c:numRef>
          </c:val>
        </c:ser>
        <c:ser>
          <c:idx val="1"/>
          <c:order val="1"/>
          <c:tx>
            <c:v>HashPartition</c:v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tx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Sheet2!$C$16:$C$17</c:f>
              <c:numCache>
                <c:formatCode>General</c:formatCode>
                <c:ptCount val="2"/>
                <c:pt idx="0">
                  <c:v>199.74199999999999</c:v>
                </c:pt>
                <c:pt idx="1">
                  <c:v>546.00699999999949</c:v>
                </c:pt>
              </c:numCache>
            </c:numRef>
          </c:val>
        </c:ser>
        <c:dLbls>
          <c:showVal val="1"/>
        </c:dLbls>
        <c:gapWidth val="477"/>
        <c:overlap val="-27"/>
        <c:axId val="97589888"/>
        <c:axId val="97628928"/>
      </c:barChart>
      <c:catAx>
        <c:axId val="9758988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 of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ImageSet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628928"/>
        <c:crosses val="autoZero"/>
        <c:auto val="1"/>
        <c:lblAlgn val="ctr"/>
        <c:lblOffset val="100"/>
      </c:catAx>
      <c:valAx>
        <c:axId val="976289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time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ReduceByKey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58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四种方式的特征提取速度比较</a:t>
            </a:r>
            <a:endParaRPr lang="zh-CN" altLang="zh-CN" sz="1400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spark_v1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524.8399999999998</c:v>
                </c:pt>
                <c:pt idx="5">
                  <c:v>732.85999999999979</c:v>
                </c:pt>
                <c:pt idx="6">
                  <c:v>1319.25</c:v>
                </c:pt>
                <c:pt idx="7">
                  <c:v>3420</c:v>
                </c:pt>
              </c:numCache>
            </c:numRef>
          </c:yVal>
          <c:smooth val="1"/>
        </c:ser>
        <c:ser>
          <c:idx val="1"/>
          <c:order val="1"/>
          <c:tx>
            <c:v>spark_v0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32.690000000000012</c:v>
                </c:pt>
                <c:pt idx="2">
                  <c:v>96</c:v>
                </c:pt>
                <c:pt idx="3">
                  <c:v>107.49000000000002</c:v>
                </c:pt>
                <c:pt idx="4">
                  <c:v>523.14</c:v>
                </c:pt>
                <c:pt idx="5">
                  <c:v>770.32999999999981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2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0.57800000000000018</c:v>
                </c:pt>
                <c:pt idx="1">
                  <c:v>44.986000000000004</c:v>
                </c:pt>
                <c:pt idx="2">
                  <c:v>88.884</c:v>
                </c:pt>
                <c:pt idx="3">
                  <c:v>169.69</c:v>
                </c:pt>
                <c:pt idx="4">
                  <c:v>817.06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3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0.48800000000000016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11.018000000000001</c:v>
                </c:pt>
                <c:pt idx="1">
                  <c:v>470.71199999999988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axId val="97795456"/>
        <c:axId val="97810304"/>
      </c:scatterChart>
      <c:valAx>
        <c:axId val="9779545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810304"/>
        <c:crosses val="autoZero"/>
        <c:crossBetween val="midCat"/>
      </c:valAx>
      <c:valAx>
        <c:axId val="978103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9779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36171764343303"/>
          <c:y val="0.3741830456934454"/>
          <c:w val="0.13155016152604498"/>
          <c:h val="0.2612763718010803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31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1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07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22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83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3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0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93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6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7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59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92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/>
          </p:cNvSpPr>
          <p:nvPr/>
        </p:nvSpPr>
        <p:spPr>
          <a:xfrm>
            <a:off x="4776657" y="2162062"/>
            <a:ext cx="7513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的大规模图像库特征提取技术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5926562" y="3828494"/>
            <a:ext cx="437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国防科技大学计算学院学员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>
            <a:spLocks noChangeAspect="1"/>
          </p:cNvSpPr>
          <p:nvPr/>
        </p:nvSpPr>
        <p:spPr>
          <a:xfrm>
            <a:off x="6318703" y="4345317"/>
            <a:ext cx="432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>
            <a:spLocks/>
          </p:cNvSpPr>
          <p:nvPr/>
        </p:nvSpPr>
        <p:spPr>
          <a:xfrm>
            <a:off x="6586197" y="437665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答辩人：张新明  指导老师：沈立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296795" y="1906433"/>
            <a:ext cx="2747013" cy="3102852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-216430" y="2019889"/>
            <a:ext cx="2355075" cy="2650746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236153" y="301217"/>
            <a:ext cx="1963134" cy="219864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-216430" y="921428"/>
            <a:ext cx="1100181" cy="1225669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32360" y="4656882"/>
            <a:ext cx="1746536" cy="1949382"/>
            <a:chOff x="1932360" y="4656882"/>
            <a:chExt cx="1746536" cy="1949382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1932360" y="4656882"/>
              <a:ext cx="1746536" cy="1949382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021749" y="4751429"/>
              <a:ext cx="1569476" cy="1760288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98153" y="4624221"/>
            <a:ext cx="785597" cy="881863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2884703" y="-195943"/>
            <a:ext cx="785597" cy="880144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2408398" y="5203545"/>
            <a:ext cx="796178" cy="856057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461718" y="2085566"/>
            <a:ext cx="2417166" cy="2744585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32142" y="2716297"/>
            <a:ext cx="1257931" cy="1257931"/>
            <a:chOff x="332142" y="2716297"/>
            <a:chExt cx="1257931" cy="1257931"/>
          </a:xfrm>
        </p:grpSpPr>
        <p:sp>
          <p:nvSpPr>
            <p:cNvPr id="50" name="Freeform 34"/>
            <p:cNvSpPr>
              <a:spLocks noChangeAspect="1" noEditPoints="1"/>
            </p:cNvSpPr>
            <p:nvPr/>
          </p:nvSpPr>
          <p:spPr bwMode="auto">
            <a:xfrm>
              <a:off x="561764" y="3004005"/>
              <a:ext cx="798687" cy="682514"/>
            </a:xfrm>
            <a:custGeom>
              <a:avLst/>
              <a:gdLst>
                <a:gd name="T0" fmla="*/ 1300 w 2387"/>
                <a:gd name="T1" fmla="*/ 1752 h 2054"/>
                <a:gd name="T2" fmla="*/ 2087 w 2387"/>
                <a:gd name="T3" fmla="*/ 1275 h 2054"/>
                <a:gd name="T4" fmla="*/ 1267 w 2387"/>
                <a:gd name="T5" fmla="*/ 1650 h 2054"/>
                <a:gd name="T6" fmla="*/ 363 w 2387"/>
                <a:gd name="T7" fmla="*/ 1365 h 2054"/>
                <a:gd name="T8" fmla="*/ 1273 w 2387"/>
                <a:gd name="T9" fmla="*/ 1464 h 2054"/>
                <a:gd name="T10" fmla="*/ 2064 w 2387"/>
                <a:gd name="T11" fmla="*/ 1053 h 2054"/>
                <a:gd name="T12" fmla="*/ 2014 w 2387"/>
                <a:gd name="T13" fmla="*/ 960 h 2054"/>
                <a:gd name="T14" fmla="*/ 1958 w 2387"/>
                <a:gd name="T15" fmla="*/ 785 h 2054"/>
                <a:gd name="T16" fmla="*/ 2008 w 2387"/>
                <a:gd name="T17" fmla="*/ 685 h 2054"/>
                <a:gd name="T18" fmla="*/ 1951 w 2387"/>
                <a:gd name="T19" fmla="*/ 646 h 2054"/>
                <a:gd name="T20" fmla="*/ 1932 w 2387"/>
                <a:gd name="T21" fmla="*/ 602 h 2054"/>
                <a:gd name="T22" fmla="*/ 2373 w 2387"/>
                <a:gd name="T23" fmla="*/ 320 h 2054"/>
                <a:gd name="T24" fmla="*/ 1793 w 2387"/>
                <a:gd name="T25" fmla="*/ 136 h 2054"/>
                <a:gd name="T26" fmla="*/ 1288 w 2387"/>
                <a:gd name="T27" fmla="*/ 2 h 2054"/>
                <a:gd name="T28" fmla="*/ 21 w 2387"/>
                <a:gd name="T29" fmla="*/ 109 h 2054"/>
                <a:gd name="T30" fmla="*/ 347 w 2387"/>
                <a:gd name="T31" fmla="*/ 307 h 2054"/>
                <a:gd name="T32" fmla="*/ 915 w 2387"/>
                <a:gd name="T33" fmla="*/ 574 h 2054"/>
                <a:gd name="T34" fmla="*/ 1800 w 2387"/>
                <a:gd name="T35" fmla="*/ 397 h 2054"/>
                <a:gd name="T36" fmla="*/ 1084 w 2387"/>
                <a:gd name="T37" fmla="*/ 235 h 2054"/>
                <a:gd name="T38" fmla="*/ 1867 w 2387"/>
                <a:gd name="T39" fmla="*/ 384 h 2054"/>
                <a:gd name="T40" fmla="*/ 1866 w 2387"/>
                <a:gd name="T41" fmla="*/ 602 h 2054"/>
                <a:gd name="T42" fmla="*/ 1848 w 2387"/>
                <a:gd name="T43" fmla="*/ 645 h 2054"/>
                <a:gd name="T44" fmla="*/ 1729 w 2387"/>
                <a:gd name="T45" fmla="*/ 630 h 2054"/>
                <a:gd name="T46" fmla="*/ 1352 w 2387"/>
                <a:gd name="T47" fmla="*/ 956 h 2054"/>
                <a:gd name="T48" fmla="*/ 879 w 2387"/>
                <a:gd name="T49" fmla="*/ 956 h 2054"/>
                <a:gd name="T50" fmla="*/ 373 w 2387"/>
                <a:gd name="T51" fmla="*/ 904 h 2054"/>
                <a:gd name="T52" fmla="*/ 260 w 2387"/>
                <a:gd name="T53" fmla="*/ 1046 h 2054"/>
                <a:gd name="T54" fmla="*/ 260 w 2387"/>
                <a:gd name="T55" fmla="*/ 1342 h 2054"/>
                <a:gd name="T56" fmla="*/ 260 w 2387"/>
                <a:gd name="T57" fmla="*/ 1637 h 2054"/>
                <a:gd name="T58" fmla="*/ 1267 w 2387"/>
                <a:gd name="T59" fmla="*/ 2051 h 2054"/>
                <a:gd name="T60" fmla="*/ 2064 w 2387"/>
                <a:gd name="T61" fmla="*/ 1643 h 2054"/>
                <a:gd name="T62" fmla="*/ 2014 w 2387"/>
                <a:gd name="T63" fmla="*/ 1547 h 2054"/>
                <a:gd name="T64" fmla="*/ 432 w 2387"/>
                <a:gd name="T65" fmla="*/ 1766 h 2054"/>
                <a:gd name="T66" fmla="*/ 472 w 2387"/>
                <a:gd name="T67" fmla="*/ 1587 h 2054"/>
                <a:gd name="T68" fmla="*/ 1681 w 2387"/>
                <a:gd name="T69" fmla="*/ 493 h 2054"/>
                <a:gd name="T70" fmla="*/ 550 w 2387"/>
                <a:gd name="T71" fmla="*/ 757 h 2054"/>
                <a:gd name="T72" fmla="*/ 815 w 2387"/>
                <a:gd name="T73" fmla="*/ 613 h 2054"/>
                <a:gd name="T74" fmla="*/ 1681 w 2387"/>
                <a:gd name="T75" fmla="*/ 493 h 2054"/>
                <a:gd name="T76" fmla="*/ 1263 w 2387"/>
                <a:gd name="T77" fmla="*/ 1358 h 2054"/>
                <a:gd name="T78" fmla="*/ 363 w 2387"/>
                <a:gd name="T79" fmla="*/ 1069 h 2054"/>
                <a:gd name="T80" fmla="*/ 1223 w 2387"/>
                <a:gd name="T81" fmla="*/ 1159 h 2054"/>
                <a:gd name="T82" fmla="*/ 1831 w 2387"/>
                <a:gd name="T83" fmla="*/ 851 h 2054"/>
                <a:gd name="T84" fmla="*/ 1929 w 2387"/>
                <a:gd name="T85" fmla="*/ 1005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7" h="2054">
                  <a:moveTo>
                    <a:pt x="1263" y="1759"/>
                  </a:moveTo>
                  <a:cubicBezTo>
                    <a:pt x="1276" y="1759"/>
                    <a:pt x="1290" y="1756"/>
                    <a:pt x="1300" y="1752"/>
                  </a:cubicBezTo>
                  <a:cubicBezTo>
                    <a:pt x="2064" y="1348"/>
                    <a:pt x="2064" y="1348"/>
                    <a:pt x="2064" y="1348"/>
                  </a:cubicBezTo>
                  <a:cubicBezTo>
                    <a:pt x="2091" y="1334"/>
                    <a:pt x="2100" y="1301"/>
                    <a:pt x="2087" y="1275"/>
                  </a:cubicBezTo>
                  <a:cubicBezTo>
                    <a:pt x="2074" y="1248"/>
                    <a:pt x="2041" y="1238"/>
                    <a:pt x="2014" y="1255"/>
                  </a:cubicBezTo>
                  <a:cubicBezTo>
                    <a:pt x="1267" y="1650"/>
                    <a:pt x="1267" y="1650"/>
                    <a:pt x="1267" y="1650"/>
                  </a:cubicBezTo>
                  <a:cubicBezTo>
                    <a:pt x="432" y="1471"/>
                    <a:pt x="432" y="1471"/>
                    <a:pt x="432" y="1471"/>
                  </a:cubicBezTo>
                  <a:cubicBezTo>
                    <a:pt x="383" y="1461"/>
                    <a:pt x="353" y="1414"/>
                    <a:pt x="363" y="1365"/>
                  </a:cubicBezTo>
                  <a:cubicBezTo>
                    <a:pt x="373" y="1315"/>
                    <a:pt x="422" y="1282"/>
                    <a:pt x="472" y="1295"/>
                  </a:cubicBezTo>
                  <a:cubicBezTo>
                    <a:pt x="472" y="1295"/>
                    <a:pt x="1273" y="1464"/>
                    <a:pt x="1273" y="1464"/>
                  </a:cubicBezTo>
                  <a:cubicBezTo>
                    <a:pt x="1283" y="1464"/>
                    <a:pt x="1290" y="1464"/>
                    <a:pt x="1300" y="1457"/>
                  </a:cubicBezTo>
                  <a:cubicBezTo>
                    <a:pt x="2064" y="1053"/>
                    <a:pt x="2064" y="1053"/>
                    <a:pt x="2064" y="1053"/>
                  </a:cubicBezTo>
                  <a:cubicBezTo>
                    <a:pt x="2091" y="1039"/>
                    <a:pt x="2100" y="1010"/>
                    <a:pt x="2087" y="983"/>
                  </a:cubicBezTo>
                  <a:cubicBezTo>
                    <a:pt x="2074" y="957"/>
                    <a:pt x="2041" y="947"/>
                    <a:pt x="2014" y="960"/>
                  </a:cubicBezTo>
                  <a:lnTo>
                    <a:pt x="1986" y="975"/>
                  </a:lnTo>
                  <a:lnTo>
                    <a:pt x="1958" y="785"/>
                  </a:lnTo>
                  <a:lnTo>
                    <a:pt x="2018" y="754"/>
                  </a:lnTo>
                  <a:cubicBezTo>
                    <a:pt x="2071" y="728"/>
                    <a:pt x="2067" y="695"/>
                    <a:pt x="2008" y="685"/>
                  </a:cubicBezTo>
                  <a:lnTo>
                    <a:pt x="1939" y="671"/>
                  </a:lnTo>
                  <a:cubicBezTo>
                    <a:pt x="1944" y="665"/>
                    <a:pt x="1952" y="659"/>
                    <a:pt x="1951" y="646"/>
                  </a:cubicBezTo>
                  <a:lnTo>
                    <a:pt x="1949" y="617"/>
                  </a:lnTo>
                  <a:cubicBezTo>
                    <a:pt x="1948" y="609"/>
                    <a:pt x="1940" y="604"/>
                    <a:pt x="1932" y="602"/>
                  </a:cubicBezTo>
                  <a:cubicBezTo>
                    <a:pt x="1933" y="382"/>
                    <a:pt x="1932" y="634"/>
                    <a:pt x="1933" y="397"/>
                  </a:cubicBezTo>
                  <a:lnTo>
                    <a:pt x="2373" y="320"/>
                  </a:lnTo>
                  <a:cubicBezTo>
                    <a:pt x="2385" y="319"/>
                    <a:pt x="2387" y="310"/>
                    <a:pt x="2374" y="305"/>
                  </a:cubicBezTo>
                  <a:cubicBezTo>
                    <a:pt x="2162" y="243"/>
                    <a:pt x="1969" y="187"/>
                    <a:pt x="1793" y="136"/>
                  </a:cubicBezTo>
                  <a:cubicBezTo>
                    <a:pt x="1634" y="90"/>
                    <a:pt x="1488" y="47"/>
                    <a:pt x="1352" y="7"/>
                  </a:cubicBezTo>
                  <a:cubicBezTo>
                    <a:pt x="1328" y="0"/>
                    <a:pt x="1312" y="0"/>
                    <a:pt x="1288" y="2"/>
                  </a:cubicBezTo>
                  <a:cubicBezTo>
                    <a:pt x="1111" y="17"/>
                    <a:pt x="923" y="33"/>
                    <a:pt x="722" y="50"/>
                  </a:cubicBezTo>
                  <a:cubicBezTo>
                    <a:pt x="505" y="68"/>
                    <a:pt x="272" y="88"/>
                    <a:pt x="21" y="109"/>
                  </a:cubicBezTo>
                  <a:cubicBezTo>
                    <a:pt x="0" y="112"/>
                    <a:pt x="4" y="128"/>
                    <a:pt x="18" y="134"/>
                  </a:cubicBezTo>
                  <a:cubicBezTo>
                    <a:pt x="118" y="187"/>
                    <a:pt x="227" y="244"/>
                    <a:pt x="347" y="307"/>
                  </a:cubicBezTo>
                  <a:cubicBezTo>
                    <a:pt x="492" y="384"/>
                    <a:pt x="655" y="470"/>
                    <a:pt x="839" y="567"/>
                  </a:cubicBezTo>
                  <a:cubicBezTo>
                    <a:pt x="855" y="575"/>
                    <a:pt x="889" y="578"/>
                    <a:pt x="915" y="574"/>
                  </a:cubicBezTo>
                  <a:cubicBezTo>
                    <a:pt x="1216" y="521"/>
                    <a:pt x="1517" y="469"/>
                    <a:pt x="1817" y="417"/>
                  </a:cubicBezTo>
                  <a:cubicBezTo>
                    <a:pt x="1817" y="407"/>
                    <a:pt x="1813" y="401"/>
                    <a:pt x="1800" y="397"/>
                  </a:cubicBezTo>
                  <a:lnTo>
                    <a:pt x="1098" y="283"/>
                  </a:lnTo>
                  <a:cubicBezTo>
                    <a:pt x="1037" y="273"/>
                    <a:pt x="1048" y="229"/>
                    <a:pt x="1084" y="235"/>
                  </a:cubicBezTo>
                  <a:lnTo>
                    <a:pt x="1844" y="359"/>
                  </a:lnTo>
                  <a:cubicBezTo>
                    <a:pt x="1858" y="361"/>
                    <a:pt x="1866" y="370"/>
                    <a:pt x="1867" y="384"/>
                  </a:cubicBezTo>
                  <a:lnTo>
                    <a:pt x="1867" y="384"/>
                  </a:lnTo>
                  <a:lnTo>
                    <a:pt x="1866" y="602"/>
                  </a:lnTo>
                  <a:cubicBezTo>
                    <a:pt x="1859" y="604"/>
                    <a:pt x="1851" y="609"/>
                    <a:pt x="1851" y="617"/>
                  </a:cubicBezTo>
                  <a:lnTo>
                    <a:pt x="1848" y="645"/>
                  </a:lnTo>
                  <a:cubicBezTo>
                    <a:pt x="1848" y="649"/>
                    <a:pt x="1849" y="651"/>
                    <a:pt x="1850" y="654"/>
                  </a:cubicBezTo>
                  <a:lnTo>
                    <a:pt x="1729" y="630"/>
                  </a:lnTo>
                  <a:lnTo>
                    <a:pt x="1729" y="757"/>
                  </a:lnTo>
                  <a:cubicBezTo>
                    <a:pt x="1729" y="866"/>
                    <a:pt x="1564" y="931"/>
                    <a:pt x="1352" y="956"/>
                  </a:cubicBezTo>
                  <a:cubicBezTo>
                    <a:pt x="1277" y="965"/>
                    <a:pt x="1196" y="969"/>
                    <a:pt x="1116" y="969"/>
                  </a:cubicBezTo>
                  <a:cubicBezTo>
                    <a:pt x="1035" y="969"/>
                    <a:pt x="954" y="965"/>
                    <a:pt x="879" y="956"/>
                  </a:cubicBezTo>
                  <a:cubicBezTo>
                    <a:pt x="718" y="937"/>
                    <a:pt x="583" y="894"/>
                    <a:pt x="529" y="827"/>
                  </a:cubicBezTo>
                  <a:lnTo>
                    <a:pt x="373" y="904"/>
                  </a:lnTo>
                  <a:cubicBezTo>
                    <a:pt x="363" y="910"/>
                    <a:pt x="353" y="917"/>
                    <a:pt x="346" y="920"/>
                  </a:cubicBezTo>
                  <a:cubicBezTo>
                    <a:pt x="303" y="950"/>
                    <a:pt x="270" y="993"/>
                    <a:pt x="260" y="1046"/>
                  </a:cubicBezTo>
                  <a:cubicBezTo>
                    <a:pt x="244" y="1119"/>
                    <a:pt x="270" y="1189"/>
                    <a:pt x="320" y="1235"/>
                  </a:cubicBezTo>
                  <a:cubicBezTo>
                    <a:pt x="290" y="1262"/>
                    <a:pt x="267" y="1298"/>
                    <a:pt x="260" y="1342"/>
                  </a:cubicBezTo>
                  <a:cubicBezTo>
                    <a:pt x="244" y="1414"/>
                    <a:pt x="270" y="1484"/>
                    <a:pt x="320" y="1530"/>
                  </a:cubicBezTo>
                  <a:cubicBezTo>
                    <a:pt x="290" y="1557"/>
                    <a:pt x="267" y="1594"/>
                    <a:pt x="260" y="1637"/>
                  </a:cubicBezTo>
                  <a:cubicBezTo>
                    <a:pt x="237" y="1742"/>
                    <a:pt x="303" y="1849"/>
                    <a:pt x="409" y="1869"/>
                  </a:cubicBezTo>
                  <a:cubicBezTo>
                    <a:pt x="409" y="1869"/>
                    <a:pt x="1263" y="2054"/>
                    <a:pt x="1267" y="2051"/>
                  </a:cubicBezTo>
                  <a:cubicBezTo>
                    <a:pt x="1276" y="2051"/>
                    <a:pt x="1290" y="2051"/>
                    <a:pt x="1300" y="2047"/>
                  </a:cubicBezTo>
                  <a:cubicBezTo>
                    <a:pt x="2064" y="1643"/>
                    <a:pt x="2064" y="1643"/>
                    <a:pt x="2064" y="1643"/>
                  </a:cubicBezTo>
                  <a:cubicBezTo>
                    <a:pt x="2091" y="1627"/>
                    <a:pt x="2100" y="1597"/>
                    <a:pt x="2087" y="1570"/>
                  </a:cubicBezTo>
                  <a:cubicBezTo>
                    <a:pt x="2074" y="1543"/>
                    <a:pt x="2041" y="1533"/>
                    <a:pt x="2014" y="1547"/>
                  </a:cubicBezTo>
                  <a:cubicBezTo>
                    <a:pt x="1263" y="1945"/>
                    <a:pt x="1263" y="1945"/>
                    <a:pt x="1263" y="1945"/>
                  </a:cubicBezTo>
                  <a:cubicBezTo>
                    <a:pt x="432" y="1766"/>
                    <a:pt x="432" y="1766"/>
                    <a:pt x="432" y="1766"/>
                  </a:cubicBezTo>
                  <a:cubicBezTo>
                    <a:pt x="383" y="1756"/>
                    <a:pt x="353" y="1706"/>
                    <a:pt x="363" y="1656"/>
                  </a:cubicBezTo>
                  <a:cubicBezTo>
                    <a:pt x="373" y="1610"/>
                    <a:pt x="422" y="1576"/>
                    <a:pt x="472" y="1587"/>
                  </a:cubicBezTo>
                  <a:cubicBezTo>
                    <a:pt x="472" y="1587"/>
                    <a:pt x="1260" y="1759"/>
                    <a:pt x="1263" y="1759"/>
                  </a:cubicBezTo>
                  <a:close/>
                  <a:moveTo>
                    <a:pt x="1681" y="493"/>
                  </a:moveTo>
                  <a:lnTo>
                    <a:pt x="1681" y="757"/>
                  </a:lnTo>
                  <a:cubicBezTo>
                    <a:pt x="1681" y="976"/>
                    <a:pt x="550" y="976"/>
                    <a:pt x="550" y="757"/>
                  </a:cubicBezTo>
                  <a:lnTo>
                    <a:pt x="550" y="473"/>
                  </a:lnTo>
                  <a:cubicBezTo>
                    <a:pt x="639" y="520"/>
                    <a:pt x="727" y="566"/>
                    <a:pt x="815" y="613"/>
                  </a:cubicBezTo>
                  <a:cubicBezTo>
                    <a:pt x="845" y="628"/>
                    <a:pt x="891" y="630"/>
                    <a:pt x="924" y="625"/>
                  </a:cubicBezTo>
                  <a:cubicBezTo>
                    <a:pt x="1176" y="581"/>
                    <a:pt x="1429" y="537"/>
                    <a:pt x="1681" y="493"/>
                  </a:cubicBezTo>
                  <a:close/>
                  <a:moveTo>
                    <a:pt x="1929" y="1005"/>
                  </a:moveTo>
                  <a:lnTo>
                    <a:pt x="1263" y="1358"/>
                  </a:lnTo>
                  <a:cubicBezTo>
                    <a:pt x="432" y="1179"/>
                    <a:pt x="432" y="1179"/>
                    <a:pt x="432" y="1179"/>
                  </a:cubicBezTo>
                  <a:cubicBezTo>
                    <a:pt x="383" y="1169"/>
                    <a:pt x="353" y="1119"/>
                    <a:pt x="363" y="1069"/>
                  </a:cubicBezTo>
                  <a:cubicBezTo>
                    <a:pt x="373" y="1020"/>
                    <a:pt x="422" y="990"/>
                    <a:pt x="472" y="1000"/>
                  </a:cubicBezTo>
                  <a:cubicBezTo>
                    <a:pt x="472" y="1000"/>
                    <a:pt x="1220" y="1159"/>
                    <a:pt x="1223" y="1159"/>
                  </a:cubicBezTo>
                  <a:cubicBezTo>
                    <a:pt x="1233" y="1159"/>
                    <a:pt x="1240" y="1159"/>
                    <a:pt x="1250" y="1152"/>
                  </a:cubicBezTo>
                  <a:lnTo>
                    <a:pt x="1831" y="851"/>
                  </a:lnTo>
                  <a:lnTo>
                    <a:pt x="1811" y="984"/>
                  </a:lnTo>
                  <a:cubicBezTo>
                    <a:pt x="1820" y="1003"/>
                    <a:pt x="1881" y="1010"/>
                    <a:pt x="1929" y="10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332142" y="2716297"/>
              <a:ext cx="1257931" cy="125793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694859" y="877676"/>
            <a:ext cx="1045723" cy="1045723"/>
            <a:chOff x="1694859" y="877676"/>
            <a:chExt cx="1045723" cy="1045723"/>
          </a:xfrm>
        </p:grpSpPr>
        <p:sp>
          <p:nvSpPr>
            <p:cNvPr id="33" name="Freeform 5"/>
            <p:cNvSpPr>
              <a:spLocks noChangeAspect="1" noEditPoints="1"/>
            </p:cNvSpPr>
            <p:nvPr/>
          </p:nvSpPr>
          <p:spPr bwMode="auto">
            <a:xfrm>
              <a:off x="1925418" y="1078737"/>
              <a:ext cx="584605" cy="643600"/>
            </a:xfrm>
            <a:custGeom>
              <a:avLst/>
              <a:gdLst>
                <a:gd name="T0" fmla="*/ 39171 w 40338"/>
                <a:gd name="T1" fmla="*/ 17975 h 44514"/>
                <a:gd name="T2" fmla="*/ 31480 w 40338"/>
                <a:gd name="T3" fmla="*/ 18114 h 44514"/>
                <a:gd name="T4" fmla="*/ 31970 w 40338"/>
                <a:gd name="T5" fmla="*/ 20308 h 44514"/>
                <a:gd name="T6" fmla="*/ 34786 w 40338"/>
                <a:gd name="T7" fmla="*/ 21008 h 44514"/>
                <a:gd name="T8" fmla="*/ 19218 w 40338"/>
                <a:gd name="T9" fmla="*/ 35978 h 44514"/>
                <a:gd name="T10" fmla="*/ 13120 w 40338"/>
                <a:gd name="T11" fmla="*/ 31755 h 44514"/>
                <a:gd name="T12" fmla="*/ 13763 w 40338"/>
                <a:gd name="T13" fmla="*/ 34765 h 44514"/>
                <a:gd name="T14" fmla="*/ 18610 w 40338"/>
                <a:gd name="T15" fmla="*/ 39010 h 44514"/>
                <a:gd name="T16" fmla="*/ 37211 w 40338"/>
                <a:gd name="T17" fmla="*/ 22237 h 44514"/>
                <a:gd name="T18" fmla="*/ 37608 w 40338"/>
                <a:gd name="T19" fmla="*/ 22034 h 44514"/>
                <a:gd name="T20" fmla="*/ 38028 w 40338"/>
                <a:gd name="T21" fmla="*/ 26003 h 44514"/>
                <a:gd name="T22" fmla="*/ 40331 w 40338"/>
                <a:gd name="T23" fmla="*/ 19129 h 44514"/>
                <a:gd name="T24" fmla="*/ 37232 w 40338"/>
                <a:gd name="T25" fmla="*/ 41570 h 44514"/>
                <a:gd name="T26" fmla="*/ 32125 w 40338"/>
                <a:gd name="T27" fmla="*/ 44514 h 44514"/>
                <a:gd name="T28" fmla="*/ 30742 w 40338"/>
                <a:gd name="T29" fmla="*/ 44514 h 44514"/>
                <a:gd name="T30" fmla="*/ 37232 w 40338"/>
                <a:gd name="T31" fmla="*/ 35868 h 44514"/>
                <a:gd name="T32" fmla="*/ 28582 w 40338"/>
                <a:gd name="T33" fmla="*/ 44514 h 44514"/>
                <a:gd name="T34" fmla="*/ 37232 w 40338"/>
                <a:gd name="T35" fmla="*/ 30938 h 44514"/>
                <a:gd name="T36" fmla="*/ 21497 w 40338"/>
                <a:gd name="T37" fmla="*/ 44514 h 44514"/>
                <a:gd name="T38" fmla="*/ 20114 w 40338"/>
                <a:gd name="T39" fmla="*/ 44514 h 44514"/>
                <a:gd name="T40" fmla="*/ 16571 w 40338"/>
                <a:gd name="T41" fmla="*/ 44514 h 44514"/>
                <a:gd name="T42" fmla="*/ 36918 w 40338"/>
                <a:gd name="T43" fmla="*/ 24168 h 44514"/>
                <a:gd name="T44" fmla="*/ 13028 w 40338"/>
                <a:gd name="T45" fmla="*/ 44514 h 44514"/>
                <a:gd name="T46" fmla="*/ 17828 w 40338"/>
                <a:gd name="T47" fmla="*/ 39800 h 44514"/>
                <a:gd name="T48" fmla="*/ 10869 w 40338"/>
                <a:gd name="T49" fmla="*/ 44514 h 44514"/>
                <a:gd name="T50" fmla="*/ 14231 w 40338"/>
                <a:gd name="T51" fmla="*/ 36226 h 44514"/>
                <a:gd name="T52" fmla="*/ 14926 w 40338"/>
                <a:gd name="T53" fmla="*/ 36915 h 44514"/>
                <a:gd name="T54" fmla="*/ 8036 w 40338"/>
                <a:gd name="T55" fmla="*/ 13168 h 44514"/>
                <a:gd name="T56" fmla="*/ 13521 w 40338"/>
                <a:gd name="T57" fmla="*/ 10752 h 44514"/>
                <a:gd name="T58" fmla="*/ 14682 w 40338"/>
                <a:gd name="T59" fmla="*/ 21323 h 44514"/>
                <a:gd name="T60" fmla="*/ 18235 w 40338"/>
                <a:gd name="T61" fmla="*/ 32196 h 44514"/>
                <a:gd name="T62" fmla="*/ 20591 w 40338"/>
                <a:gd name="T63" fmla="*/ 22982 h 44514"/>
                <a:gd name="T64" fmla="*/ 19247 w 40338"/>
                <a:gd name="T65" fmla="*/ 9016 h 44514"/>
                <a:gd name="T66" fmla="*/ 18603 w 40338"/>
                <a:gd name="T67" fmla="*/ 9655 h 44514"/>
                <a:gd name="T68" fmla="*/ 18303 w 40338"/>
                <a:gd name="T69" fmla="*/ 8503 h 44514"/>
                <a:gd name="T70" fmla="*/ 17469 w 40338"/>
                <a:gd name="T71" fmla="*/ 11845 h 44514"/>
                <a:gd name="T72" fmla="*/ 15413 w 40338"/>
                <a:gd name="T73" fmla="*/ 7505 h 44514"/>
                <a:gd name="T74" fmla="*/ 6227 w 40338"/>
                <a:gd name="T75" fmla="*/ 13074 h 44514"/>
                <a:gd name="T76" fmla="*/ 21214 w 40338"/>
                <a:gd name="T77" fmla="*/ 3144 h 44514"/>
                <a:gd name="T78" fmla="*/ 19135 w 40338"/>
                <a:gd name="T79" fmla="*/ 7307 h 44514"/>
                <a:gd name="T80" fmla="*/ 22634 w 40338"/>
                <a:gd name="T81" fmla="*/ 13300 h 44514"/>
                <a:gd name="T82" fmla="*/ 27720 w 40338"/>
                <a:gd name="T83" fmla="*/ 8718 h 44514"/>
                <a:gd name="T84" fmla="*/ 19976 w 40338"/>
                <a:gd name="T85" fmla="*/ 9832 h 44514"/>
                <a:gd name="T86" fmla="*/ 11809 w 40338"/>
                <a:gd name="T87" fmla="*/ 25425 h 44514"/>
                <a:gd name="T88" fmla="*/ 9318 w 40338"/>
                <a:gd name="T89" fmla="*/ 32741 h 44514"/>
                <a:gd name="T90" fmla="*/ 15426 w 40338"/>
                <a:gd name="T91" fmla="*/ 23037 h 44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38" h="44514">
                  <a:moveTo>
                    <a:pt x="40331" y="19129"/>
                  </a:moveTo>
                  <a:cubicBezTo>
                    <a:pt x="40330" y="18820"/>
                    <a:pt x="40208" y="18527"/>
                    <a:pt x="39991" y="18312"/>
                  </a:cubicBezTo>
                  <a:cubicBezTo>
                    <a:pt x="39773" y="18097"/>
                    <a:pt x="39483" y="17975"/>
                    <a:pt x="39171" y="17975"/>
                  </a:cubicBezTo>
                  <a:lnTo>
                    <a:pt x="31962" y="17998"/>
                  </a:lnTo>
                  <a:cubicBezTo>
                    <a:pt x="31831" y="18003"/>
                    <a:pt x="31698" y="18031"/>
                    <a:pt x="31536" y="18097"/>
                  </a:cubicBezTo>
                  <a:cubicBezTo>
                    <a:pt x="31528" y="18097"/>
                    <a:pt x="31486" y="18114"/>
                    <a:pt x="31480" y="18114"/>
                  </a:cubicBezTo>
                  <a:cubicBezTo>
                    <a:pt x="31072" y="18307"/>
                    <a:pt x="30808" y="18715"/>
                    <a:pt x="30811" y="19156"/>
                  </a:cubicBezTo>
                  <a:cubicBezTo>
                    <a:pt x="30814" y="19635"/>
                    <a:pt x="31101" y="20054"/>
                    <a:pt x="31545" y="20225"/>
                  </a:cubicBezTo>
                  <a:cubicBezTo>
                    <a:pt x="31686" y="20281"/>
                    <a:pt x="31826" y="20308"/>
                    <a:pt x="31970" y="20308"/>
                  </a:cubicBezTo>
                  <a:lnTo>
                    <a:pt x="34491" y="20297"/>
                  </a:lnTo>
                  <a:cubicBezTo>
                    <a:pt x="34660" y="20297"/>
                    <a:pt x="34811" y="20402"/>
                    <a:pt x="34878" y="20556"/>
                  </a:cubicBezTo>
                  <a:cubicBezTo>
                    <a:pt x="34941" y="20711"/>
                    <a:pt x="34905" y="20887"/>
                    <a:pt x="34786" y="21008"/>
                  </a:cubicBezTo>
                  <a:lnTo>
                    <a:pt x="19805" y="35978"/>
                  </a:lnTo>
                  <a:cubicBezTo>
                    <a:pt x="19723" y="36055"/>
                    <a:pt x="19618" y="36099"/>
                    <a:pt x="19511" y="36099"/>
                  </a:cubicBezTo>
                  <a:cubicBezTo>
                    <a:pt x="19404" y="36099"/>
                    <a:pt x="19299" y="36061"/>
                    <a:pt x="19218" y="35978"/>
                  </a:cubicBezTo>
                  <a:lnTo>
                    <a:pt x="14953" y="31738"/>
                  </a:lnTo>
                  <a:cubicBezTo>
                    <a:pt x="14712" y="31501"/>
                    <a:pt x="14377" y="31363"/>
                    <a:pt x="14039" y="31363"/>
                  </a:cubicBezTo>
                  <a:cubicBezTo>
                    <a:pt x="13694" y="31363"/>
                    <a:pt x="13370" y="31501"/>
                    <a:pt x="13120" y="31755"/>
                  </a:cubicBezTo>
                  <a:lnTo>
                    <a:pt x="0" y="44514"/>
                  </a:lnTo>
                  <a:lnTo>
                    <a:pt x="3751" y="44514"/>
                  </a:lnTo>
                  <a:lnTo>
                    <a:pt x="13763" y="34765"/>
                  </a:lnTo>
                  <a:cubicBezTo>
                    <a:pt x="13843" y="34688"/>
                    <a:pt x="13946" y="34655"/>
                    <a:pt x="14049" y="34655"/>
                  </a:cubicBezTo>
                  <a:cubicBezTo>
                    <a:pt x="14155" y="34655"/>
                    <a:pt x="14261" y="34693"/>
                    <a:pt x="14341" y="34771"/>
                  </a:cubicBezTo>
                  <a:lnTo>
                    <a:pt x="18610" y="39010"/>
                  </a:lnTo>
                  <a:cubicBezTo>
                    <a:pt x="18850" y="39254"/>
                    <a:pt x="19183" y="39386"/>
                    <a:pt x="19523" y="39386"/>
                  </a:cubicBezTo>
                  <a:cubicBezTo>
                    <a:pt x="19869" y="39386"/>
                    <a:pt x="20193" y="39254"/>
                    <a:pt x="20437" y="39006"/>
                  </a:cubicBezTo>
                  <a:lnTo>
                    <a:pt x="37211" y="22237"/>
                  </a:lnTo>
                  <a:cubicBezTo>
                    <a:pt x="37224" y="22227"/>
                    <a:pt x="37234" y="22216"/>
                    <a:pt x="37247" y="22205"/>
                  </a:cubicBezTo>
                  <a:lnTo>
                    <a:pt x="37350" y="22128"/>
                  </a:lnTo>
                  <a:cubicBezTo>
                    <a:pt x="37426" y="22067"/>
                    <a:pt x="37517" y="22034"/>
                    <a:pt x="37608" y="22034"/>
                  </a:cubicBezTo>
                  <a:cubicBezTo>
                    <a:pt x="37671" y="22034"/>
                    <a:pt x="37732" y="22050"/>
                    <a:pt x="37789" y="22078"/>
                  </a:cubicBezTo>
                  <a:cubicBezTo>
                    <a:pt x="37932" y="22144"/>
                    <a:pt x="38023" y="22293"/>
                    <a:pt x="38024" y="22447"/>
                  </a:cubicBezTo>
                  <a:lnTo>
                    <a:pt x="38028" y="26003"/>
                  </a:lnTo>
                  <a:cubicBezTo>
                    <a:pt x="38030" y="26644"/>
                    <a:pt x="38548" y="27162"/>
                    <a:pt x="39184" y="27162"/>
                  </a:cubicBezTo>
                  <a:cubicBezTo>
                    <a:pt x="39819" y="27162"/>
                    <a:pt x="40338" y="26638"/>
                    <a:pt x="40338" y="26003"/>
                  </a:cubicBezTo>
                  <a:lnTo>
                    <a:pt x="40331" y="19129"/>
                  </a:lnTo>
                  <a:close/>
                  <a:moveTo>
                    <a:pt x="35666" y="44514"/>
                  </a:moveTo>
                  <a:lnTo>
                    <a:pt x="37232" y="42948"/>
                  </a:lnTo>
                  <a:lnTo>
                    <a:pt x="37232" y="41570"/>
                  </a:lnTo>
                  <a:lnTo>
                    <a:pt x="34285" y="44514"/>
                  </a:lnTo>
                  <a:lnTo>
                    <a:pt x="35666" y="44514"/>
                  </a:lnTo>
                  <a:close/>
                  <a:moveTo>
                    <a:pt x="32125" y="44514"/>
                  </a:moveTo>
                  <a:lnTo>
                    <a:pt x="37232" y="39408"/>
                  </a:lnTo>
                  <a:lnTo>
                    <a:pt x="37232" y="38024"/>
                  </a:lnTo>
                  <a:lnTo>
                    <a:pt x="30742" y="44514"/>
                  </a:lnTo>
                  <a:lnTo>
                    <a:pt x="32125" y="44514"/>
                  </a:lnTo>
                  <a:close/>
                  <a:moveTo>
                    <a:pt x="28582" y="44514"/>
                  </a:moveTo>
                  <a:lnTo>
                    <a:pt x="37232" y="35868"/>
                  </a:lnTo>
                  <a:lnTo>
                    <a:pt x="37232" y="34484"/>
                  </a:lnTo>
                  <a:lnTo>
                    <a:pt x="27198" y="44514"/>
                  </a:lnTo>
                  <a:lnTo>
                    <a:pt x="28582" y="44514"/>
                  </a:lnTo>
                  <a:close/>
                  <a:moveTo>
                    <a:pt x="25040" y="44514"/>
                  </a:moveTo>
                  <a:lnTo>
                    <a:pt x="37232" y="32323"/>
                  </a:lnTo>
                  <a:lnTo>
                    <a:pt x="37232" y="30938"/>
                  </a:lnTo>
                  <a:lnTo>
                    <a:pt x="23657" y="44514"/>
                  </a:lnTo>
                  <a:lnTo>
                    <a:pt x="25040" y="44514"/>
                  </a:lnTo>
                  <a:close/>
                  <a:moveTo>
                    <a:pt x="21497" y="44514"/>
                  </a:moveTo>
                  <a:lnTo>
                    <a:pt x="37232" y="28777"/>
                  </a:lnTo>
                  <a:lnTo>
                    <a:pt x="37232" y="27399"/>
                  </a:lnTo>
                  <a:lnTo>
                    <a:pt x="20114" y="44514"/>
                  </a:lnTo>
                  <a:lnTo>
                    <a:pt x="21497" y="44514"/>
                  </a:lnTo>
                  <a:close/>
                  <a:moveTo>
                    <a:pt x="36918" y="24168"/>
                  </a:moveTo>
                  <a:lnTo>
                    <a:pt x="16571" y="44514"/>
                  </a:lnTo>
                  <a:lnTo>
                    <a:pt x="17953" y="44514"/>
                  </a:lnTo>
                  <a:lnTo>
                    <a:pt x="36920" y="25546"/>
                  </a:lnTo>
                  <a:lnTo>
                    <a:pt x="36918" y="24168"/>
                  </a:lnTo>
                  <a:close/>
                  <a:moveTo>
                    <a:pt x="17828" y="39800"/>
                  </a:moveTo>
                  <a:lnTo>
                    <a:pt x="17788" y="39756"/>
                  </a:lnTo>
                  <a:lnTo>
                    <a:pt x="13028" y="44514"/>
                  </a:lnTo>
                  <a:lnTo>
                    <a:pt x="14410" y="44514"/>
                  </a:lnTo>
                  <a:lnTo>
                    <a:pt x="18610" y="40312"/>
                  </a:lnTo>
                  <a:cubicBezTo>
                    <a:pt x="18320" y="40196"/>
                    <a:pt x="18052" y="40020"/>
                    <a:pt x="17828" y="39800"/>
                  </a:cubicBezTo>
                  <a:close/>
                  <a:moveTo>
                    <a:pt x="16010" y="37991"/>
                  </a:moveTo>
                  <a:lnTo>
                    <a:pt x="9487" y="44514"/>
                  </a:lnTo>
                  <a:lnTo>
                    <a:pt x="10869" y="44514"/>
                  </a:lnTo>
                  <a:lnTo>
                    <a:pt x="16703" y="38680"/>
                  </a:lnTo>
                  <a:lnTo>
                    <a:pt x="16010" y="37991"/>
                  </a:lnTo>
                  <a:close/>
                  <a:moveTo>
                    <a:pt x="14231" y="36226"/>
                  </a:moveTo>
                  <a:lnTo>
                    <a:pt x="5944" y="44514"/>
                  </a:lnTo>
                  <a:lnTo>
                    <a:pt x="7325" y="44514"/>
                  </a:lnTo>
                  <a:lnTo>
                    <a:pt x="14926" y="36915"/>
                  </a:lnTo>
                  <a:lnTo>
                    <a:pt x="14231" y="36226"/>
                  </a:lnTo>
                  <a:close/>
                  <a:moveTo>
                    <a:pt x="8030" y="13173"/>
                  </a:moveTo>
                  <a:lnTo>
                    <a:pt x="8036" y="13168"/>
                  </a:lnTo>
                  <a:cubicBezTo>
                    <a:pt x="8110" y="13101"/>
                    <a:pt x="11369" y="10433"/>
                    <a:pt x="11571" y="10372"/>
                  </a:cubicBezTo>
                  <a:cubicBezTo>
                    <a:pt x="11701" y="10328"/>
                    <a:pt x="14479" y="10460"/>
                    <a:pt x="14479" y="10460"/>
                  </a:cubicBezTo>
                  <a:lnTo>
                    <a:pt x="13521" y="10752"/>
                  </a:lnTo>
                  <a:cubicBezTo>
                    <a:pt x="13076" y="12671"/>
                    <a:pt x="11920" y="16426"/>
                    <a:pt x="11743" y="18168"/>
                  </a:cubicBezTo>
                  <a:cubicBezTo>
                    <a:pt x="11724" y="18367"/>
                    <a:pt x="12212" y="18467"/>
                    <a:pt x="12198" y="18648"/>
                  </a:cubicBezTo>
                  <a:cubicBezTo>
                    <a:pt x="12166" y="19028"/>
                    <a:pt x="12765" y="20341"/>
                    <a:pt x="14682" y="21323"/>
                  </a:cubicBezTo>
                  <a:cubicBezTo>
                    <a:pt x="15165" y="21846"/>
                    <a:pt x="17773" y="24471"/>
                    <a:pt x="17803" y="24532"/>
                  </a:cubicBezTo>
                  <a:cubicBezTo>
                    <a:pt x="17811" y="24631"/>
                    <a:pt x="16963" y="30316"/>
                    <a:pt x="16963" y="30316"/>
                  </a:cubicBezTo>
                  <a:cubicBezTo>
                    <a:pt x="16825" y="31264"/>
                    <a:pt x="17349" y="32085"/>
                    <a:pt x="18235" y="32196"/>
                  </a:cubicBezTo>
                  <a:cubicBezTo>
                    <a:pt x="19122" y="32306"/>
                    <a:pt x="19862" y="31711"/>
                    <a:pt x="20000" y="30762"/>
                  </a:cubicBezTo>
                  <a:cubicBezTo>
                    <a:pt x="20000" y="30757"/>
                    <a:pt x="20825" y="24757"/>
                    <a:pt x="20882" y="24532"/>
                  </a:cubicBezTo>
                  <a:cubicBezTo>
                    <a:pt x="21132" y="23578"/>
                    <a:pt x="20741" y="23242"/>
                    <a:pt x="20591" y="22982"/>
                  </a:cubicBezTo>
                  <a:cubicBezTo>
                    <a:pt x="20400" y="22651"/>
                    <a:pt x="17540" y="19354"/>
                    <a:pt x="17426" y="19222"/>
                  </a:cubicBezTo>
                  <a:cubicBezTo>
                    <a:pt x="17971" y="14684"/>
                    <a:pt x="19784" y="11635"/>
                    <a:pt x="19745" y="10968"/>
                  </a:cubicBezTo>
                  <a:cubicBezTo>
                    <a:pt x="19660" y="9534"/>
                    <a:pt x="19247" y="9016"/>
                    <a:pt x="19247" y="9016"/>
                  </a:cubicBezTo>
                  <a:lnTo>
                    <a:pt x="19137" y="9275"/>
                  </a:lnTo>
                  <a:cubicBezTo>
                    <a:pt x="19164" y="11216"/>
                    <a:pt x="18523" y="12721"/>
                    <a:pt x="18523" y="12721"/>
                  </a:cubicBezTo>
                  <a:cubicBezTo>
                    <a:pt x="18523" y="12721"/>
                    <a:pt x="18696" y="10399"/>
                    <a:pt x="18603" y="9655"/>
                  </a:cubicBezTo>
                  <a:cubicBezTo>
                    <a:pt x="18719" y="9429"/>
                    <a:pt x="18838" y="9154"/>
                    <a:pt x="18838" y="9154"/>
                  </a:cubicBezTo>
                  <a:lnTo>
                    <a:pt x="18590" y="8608"/>
                  </a:lnTo>
                  <a:cubicBezTo>
                    <a:pt x="18590" y="8608"/>
                    <a:pt x="18423" y="8541"/>
                    <a:pt x="18303" y="8503"/>
                  </a:cubicBezTo>
                  <a:cubicBezTo>
                    <a:pt x="18087" y="8613"/>
                    <a:pt x="17796" y="8894"/>
                    <a:pt x="17796" y="8894"/>
                  </a:cubicBezTo>
                  <a:cubicBezTo>
                    <a:pt x="17796" y="8894"/>
                    <a:pt x="17888" y="9237"/>
                    <a:pt x="18055" y="9550"/>
                  </a:cubicBezTo>
                  <a:cubicBezTo>
                    <a:pt x="18015" y="9644"/>
                    <a:pt x="17832" y="10714"/>
                    <a:pt x="17469" y="11845"/>
                  </a:cubicBezTo>
                  <a:cubicBezTo>
                    <a:pt x="17542" y="8652"/>
                    <a:pt x="16919" y="7797"/>
                    <a:pt x="16668" y="7555"/>
                  </a:cubicBezTo>
                  <a:lnTo>
                    <a:pt x="16664" y="7555"/>
                  </a:lnTo>
                  <a:cubicBezTo>
                    <a:pt x="16335" y="7521"/>
                    <a:pt x="15425" y="7532"/>
                    <a:pt x="15413" y="7505"/>
                  </a:cubicBezTo>
                  <a:cubicBezTo>
                    <a:pt x="14504" y="7571"/>
                    <a:pt x="12853" y="7753"/>
                    <a:pt x="10781" y="7984"/>
                  </a:cubicBezTo>
                  <a:cubicBezTo>
                    <a:pt x="10661" y="8001"/>
                    <a:pt x="6340" y="11260"/>
                    <a:pt x="6325" y="11271"/>
                  </a:cubicBezTo>
                  <a:cubicBezTo>
                    <a:pt x="5802" y="11745"/>
                    <a:pt x="5758" y="12550"/>
                    <a:pt x="6227" y="13074"/>
                  </a:cubicBezTo>
                  <a:cubicBezTo>
                    <a:pt x="6700" y="13598"/>
                    <a:pt x="7505" y="13642"/>
                    <a:pt x="8030" y="13173"/>
                  </a:cubicBezTo>
                  <a:close/>
                  <a:moveTo>
                    <a:pt x="19135" y="7307"/>
                  </a:moveTo>
                  <a:cubicBezTo>
                    <a:pt x="20728" y="7047"/>
                    <a:pt x="21130" y="4897"/>
                    <a:pt x="21214" y="3144"/>
                  </a:cubicBezTo>
                  <a:cubicBezTo>
                    <a:pt x="21301" y="1395"/>
                    <a:pt x="20024" y="144"/>
                    <a:pt x="18780" y="84"/>
                  </a:cubicBezTo>
                  <a:cubicBezTo>
                    <a:pt x="17075" y="0"/>
                    <a:pt x="15894" y="1368"/>
                    <a:pt x="15806" y="3116"/>
                  </a:cubicBezTo>
                  <a:cubicBezTo>
                    <a:pt x="15962" y="5977"/>
                    <a:pt x="17960" y="7488"/>
                    <a:pt x="19135" y="7307"/>
                  </a:cubicBezTo>
                  <a:close/>
                  <a:moveTo>
                    <a:pt x="20117" y="11100"/>
                  </a:moveTo>
                  <a:cubicBezTo>
                    <a:pt x="20053" y="11635"/>
                    <a:pt x="19745" y="12390"/>
                    <a:pt x="19745" y="12390"/>
                  </a:cubicBezTo>
                  <a:lnTo>
                    <a:pt x="22634" y="13300"/>
                  </a:lnTo>
                  <a:cubicBezTo>
                    <a:pt x="23015" y="13427"/>
                    <a:pt x="23422" y="13355"/>
                    <a:pt x="23746" y="13124"/>
                  </a:cubicBezTo>
                  <a:lnTo>
                    <a:pt x="27435" y="10466"/>
                  </a:lnTo>
                  <a:cubicBezTo>
                    <a:pt x="27998" y="10063"/>
                    <a:pt x="28124" y="9275"/>
                    <a:pt x="27720" y="8718"/>
                  </a:cubicBezTo>
                  <a:cubicBezTo>
                    <a:pt x="27314" y="8150"/>
                    <a:pt x="26530" y="8024"/>
                    <a:pt x="25969" y="8431"/>
                  </a:cubicBezTo>
                  <a:lnTo>
                    <a:pt x="22790" y="10720"/>
                  </a:lnTo>
                  <a:lnTo>
                    <a:pt x="19976" y="9832"/>
                  </a:lnTo>
                  <a:cubicBezTo>
                    <a:pt x="19976" y="9832"/>
                    <a:pt x="20176" y="10576"/>
                    <a:pt x="20117" y="11100"/>
                  </a:cubicBezTo>
                  <a:close/>
                  <a:moveTo>
                    <a:pt x="12778" y="20650"/>
                  </a:moveTo>
                  <a:lnTo>
                    <a:pt x="11809" y="25425"/>
                  </a:lnTo>
                  <a:lnTo>
                    <a:pt x="7045" y="30685"/>
                  </a:lnTo>
                  <a:cubicBezTo>
                    <a:pt x="6476" y="31314"/>
                    <a:pt x="6525" y="32279"/>
                    <a:pt x="7153" y="32852"/>
                  </a:cubicBezTo>
                  <a:cubicBezTo>
                    <a:pt x="7780" y="33420"/>
                    <a:pt x="8750" y="33370"/>
                    <a:pt x="9318" y="32741"/>
                  </a:cubicBezTo>
                  <a:lnTo>
                    <a:pt x="14365" y="27173"/>
                  </a:lnTo>
                  <a:cubicBezTo>
                    <a:pt x="14552" y="26968"/>
                    <a:pt x="14676" y="26715"/>
                    <a:pt x="14732" y="26445"/>
                  </a:cubicBezTo>
                  <a:lnTo>
                    <a:pt x="15426" y="23037"/>
                  </a:lnTo>
                  <a:cubicBezTo>
                    <a:pt x="15117" y="22679"/>
                    <a:pt x="14780" y="22298"/>
                    <a:pt x="14461" y="21951"/>
                  </a:cubicBezTo>
                  <a:cubicBezTo>
                    <a:pt x="13819" y="21604"/>
                    <a:pt x="13226" y="21108"/>
                    <a:pt x="12778" y="206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694859" y="877676"/>
              <a:ext cx="1045723" cy="104572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5418704" y="3442865"/>
            <a:ext cx="6120001" cy="36303"/>
            <a:chOff x="5501829" y="3427100"/>
            <a:chExt cx="6120001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501829" y="3427100"/>
              <a:ext cx="233742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7839256" y="3427100"/>
              <a:ext cx="3782574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1325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7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28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35" grpId="0"/>
      <p:bldP spid="35" grpId="1"/>
      <p:bldP spid="35" grpId="2"/>
      <p:bldP spid="36" grpId="0"/>
      <p:bldP spid="36" grpId="1"/>
      <p:bldP spid="36" grpId="2"/>
      <p:bldP spid="38" grpId="0" animBg="1"/>
      <p:bldP spid="38" grpId="1" animBg="1"/>
      <p:bldP spid="38" grpId="2" animBg="1"/>
      <p:bldP spid="37" grpId="0"/>
      <p:bldP spid="37" grpId="1"/>
      <p:bldP spid="37" grpId="2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60" grpId="0" animBg="1"/>
      <p:bldP spid="60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51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 | 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核心算法原理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3695" y="1422408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高斯差分塔构建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59356" y="1429666"/>
            <a:ext cx="19521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关键点方向分配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3" idx="3"/>
            <a:endCxn id="65" idx="1"/>
          </p:cNvCxnSpPr>
          <p:nvPr/>
        </p:nvCxnSpPr>
        <p:spPr>
          <a:xfrm>
            <a:off x="8113467" y="1821551"/>
            <a:ext cx="645889" cy="72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554651" y="2823043"/>
            <a:ext cx="18070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消除边缘响应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65" idx="3"/>
            <a:endCxn id="69" idx="3"/>
          </p:cNvCxnSpPr>
          <p:nvPr/>
        </p:nvCxnSpPr>
        <p:spPr>
          <a:xfrm flipH="1">
            <a:off x="9361680" y="1828809"/>
            <a:ext cx="1349848" cy="1393377"/>
          </a:xfrm>
          <a:prstGeom prst="bentConnector3">
            <a:avLst>
              <a:gd name="adj1" fmla="val -1693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080010" y="2823043"/>
            <a:ext cx="1632857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空间极点检测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1"/>
            <a:endCxn id="73" idx="3"/>
          </p:cNvCxnSpPr>
          <p:nvPr/>
        </p:nvCxnSpPr>
        <p:spPr>
          <a:xfrm rot="10800000">
            <a:off x="6712867" y="3222186"/>
            <a:ext cx="84178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191677" y="2830300"/>
            <a:ext cx="1930400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关键点方向分配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73" idx="1"/>
            <a:endCxn id="78" idx="3"/>
          </p:cNvCxnSpPr>
          <p:nvPr/>
        </p:nvCxnSpPr>
        <p:spPr>
          <a:xfrm rot="10800000" flipV="1">
            <a:off x="4122078" y="3222185"/>
            <a:ext cx="957933" cy="72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74800" y="1458693"/>
            <a:ext cx="1313551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高斯模糊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08391" y="1444179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高斯金子塔构建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3"/>
            <a:endCxn id="23" idx="1"/>
          </p:cNvCxnSpPr>
          <p:nvPr/>
        </p:nvCxnSpPr>
        <p:spPr>
          <a:xfrm flipV="1">
            <a:off x="2888351" y="1843322"/>
            <a:ext cx="820040" cy="14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3"/>
            <a:endCxn id="53" idx="1"/>
          </p:cNvCxnSpPr>
          <p:nvPr/>
        </p:nvCxnSpPr>
        <p:spPr>
          <a:xfrm flipV="1">
            <a:off x="5508163" y="1821551"/>
            <a:ext cx="805532" cy="217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436903" y="1306294"/>
            <a:ext cx="4252685" cy="110308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0" y="4296228"/>
            <a:ext cx="4497636" cy="217714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096000" y="4208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高斯滤波是一个时间复杂度为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的操作，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与图像大小成正比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3687573"/>
            <a:ext cx="3735023" cy="3170427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125029" y="5165636"/>
            <a:ext cx="555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算法中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高斯金字塔的时间复杂度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O(O*I*N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为高斯塔的组数，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为高斯塔的层数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172" y="2249714"/>
            <a:ext cx="4801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比较通用，时间复杂度高，因此适合放置库层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1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9" grpId="0" animBg="1"/>
      <p:bldP spid="73" grpId="0" animBg="1"/>
      <p:bldP spid="78" grpId="0" animBg="1"/>
      <p:bldP spid="20" grpId="0" animBg="1"/>
      <p:bldP spid="23" grpId="0" animBg="1"/>
      <p:bldP spid="31" grpId="0" animBg="1"/>
      <p:bldP spid="33" grpId="0"/>
      <p:bldP spid="33" grpId="1"/>
      <p:bldP spid="3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软件框架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211757" y="2358913"/>
            <a:ext cx="6509084" cy="2719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"/>
          <p:cNvSpPr txBox="1"/>
          <p:nvPr/>
        </p:nvSpPr>
        <p:spPr>
          <a:xfrm>
            <a:off x="3441665" y="2491260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752273" y="4206577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MLIB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44742" y="4189509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Graphx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39886" y="4206577"/>
            <a:ext cx="1886857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SparkImagLib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96767" y="3369567"/>
            <a:ext cx="5723020" cy="54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844743" y="2491260"/>
            <a:ext cx="1395663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spSift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35794" y="2358913"/>
            <a:ext cx="1260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335794" y="313714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335793" y="3905815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335792" y="507667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上下箭头 55"/>
          <p:cNvSpPr/>
          <p:nvPr/>
        </p:nvSpPr>
        <p:spPr>
          <a:xfrm>
            <a:off x="2461791" y="2354694"/>
            <a:ext cx="145608" cy="7824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2731322" y="3137147"/>
            <a:ext cx="165985" cy="768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2458898" y="3919199"/>
            <a:ext cx="145608" cy="1156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35"/>
          <p:cNvSpPr txBox="1"/>
          <p:nvPr/>
        </p:nvSpPr>
        <p:spPr>
          <a:xfrm>
            <a:off x="1280885" y="2584967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 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36"/>
          <p:cNvSpPr txBox="1"/>
          <p:nvPr/>
        </p:nvSpPr>
        <p:spPr>
          <a:xfrm>
            <a:off x="1513202" y="3332966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37"/>
          <p:cNvSpPr txBox="1"/>
          <p:nvPr/>
        </p:nvSpPr>
        <p:spPr>
          <a:xfrm>
            <a:off x="903614" y="4205269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Library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56846" y="5500913"/>
            <a:ext cx="6019153" cy="1231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SequenceImage,SpFImage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分布式文件系统下的图像读取与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图像的基础处理接口：灰度化，缩放，高斯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滤波；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0915" y="1007716"/>
            <a:ext cx="412205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spSift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基础上实现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肘形连接符 71"/>
          <p:cNvCxnSpPr>
            <a:stCxn id="51" idx="0"/>
            <a:endCxn id="63" idx="3"/>
          </p:cNvCxnSpPr>
          <p:nvPr/>
        </p:nvCxnSpPr>
        <p:spPr>
          <a:xfrm rot="16200000" flipV="1">
            <a:off x="7371085" y="1319770"/>
            <a:ext cx="883379" cy="14596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49" idx="2"/>
            <a:endCxn id="62" idx="1"/>
          </p:cNvCxnSpPr>
          <p:nvPr/>
        </p:nvCxnSpPr>
        <p:spPr>
          <a:xfrm rot="16200000" flipH="1">
            <a:off x="4139852" y="5099745"/>
            <a:ext cx="1260456" cy="7735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758101" y="5225611"/>
            <a:ext cx="5393565" cy="7604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439344" y="2210811"/>
            <a:ext cx="1954277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301368" y="2210815"/>
            <a:ext cx="1321805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4603560" y="4785422"/>
            <a:ext cx="658574" cy="22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36573" y="5225611"/>
            <a:ext cx="1335314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19152682">
            <a:off x="4797005" y="4504094"/>
            <a:ext cx="1864138" cy="19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070285" y="5232275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53636" y="2292289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53636" y="2788720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53636" y="3327755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53636" y="4207516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7" idx="6"/>
            <a:endCxn id="32" idx="1"/>
          </p:cNvCxnSpPr>
          <p:nvPr/>
        </p:nvCxnSpPr>
        <p:spPr>
          <a:xfrm>
            <a:off x="3024828" y="2455252"/>
            <a:ext cx="1276540" cy="9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32" idx="1"/>
          </p:cNvCxnSpPr>
          <p:nvPr/>
        </p:nvCxnSpPr>
        <p:spPr>
          <a:xfrm>
            <a:off x="3024828" y="2951683"/>
            <a:ext cx="1276540" cy="4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6"/>
            <a:endCxn id="32" idx="1"/>
          </p:cNvCxnSpPr>
          <p:nvPr/>
        </p:nvCxnSpPr>
        <p:spPr>
          <a:xfrm flipV="1">
            <a:off x="3024828" y="3387766"/>
            <a:ext cx="1276540" cy="1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6"/>
            <a:endCxn id="32" idx="1"/>
          </p:cNvCxnSpPr>
          <p:nvPr/>
        </p:nvCxnSpPr>
        <p:spPr>
          <a:xfrm flipV="1">
            <a:off x="3024828" y="3387766"/>
            <a:ext cx="1276540" cy="98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3"/>
          <p:cNvSpPr txBox="1"/>
          <p:nvPr/>
        </p:nvSpPr>
        <p:spPr>
          <a:xfrm>
            <a:off x="1740245" y="22705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34"/>
          <p:cNvSpPr txBox="1"/>
          <p:nvPr/>
        </p:nvSpPr>
        <p:spPr>
          <a:xfrm>
            <a:off x="1740245" y="27670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35"/>
          <p:cNvSpPr txBox="1"/>
          <p:nvPr/>
        </p:nvSpPr>
        <p:spPr>
          <a:xfrm>
            <a:off x="1740245" y="33077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36"/>
          <p:cNvSpPr txBox="1"/>
          <p:nvPr/>
        </p:nvSpPr>
        <p:spPr>
          <a:xfrm>
            <a:off x="1720199" y="41953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301368" y="2382066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301367" y="2379743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301367" y="2662713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301366" y="2660390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01366" y="2941747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01365" y="2939424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301365" y="4046338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301364" y="4044015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881605" y="2330764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38600" y="2391127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035514" y="2388804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338600" y="262075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35514" y="261843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338600" y="291490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035514" y="291258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881605" y="3702771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338600" y="3763134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35514" y="3760811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38600" y="399276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035514" y="399043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338600" y="428691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035514" y="428458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095147" y="2135810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110802" y="3475500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Taskn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758101" y="1255752"/>
            <a:ext cx="5393565" cy="366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直角上箭头 94"/>
          <p:cNvSpPr/>
          <p:nvPr/>
        </p:nvSpPr>
        <p:spPr>
          <a:xfrm rot="10800000">
            <a:off x="6530471" y="2718040"/>
            <a:ext cx="351134" cy="2519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右箭头 95"/>
          <p:cNvSpPr/>
          <p:nvPr/>
        </p:nvSpPr>
        <p:spPr>
          <a:xfrm flipH="1">
            <a:off x="6651313" y="3930582"/>
            <a:ext cx="240328" cy="19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01364" y="1432959"/>
            <a:ext cx="4092257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异常监控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右箭头 97"/>
          <p:cNvSpPr/>
          <p:nvPr/>
        </p:nvSpPr>
        <p:spPr>
          <a:xfrm rot="5400000" flipH="1">
            <a:off x="492328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右箭头 98"/>
          <p:cNvSpPr/>
          <p:nvPr/>
        </p:nvSpPr>
        <p:spPr>
          <a:xfrm rot="5400000" flipH="1">
            <a:off x="735377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965684" y="5218947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Error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直角上箭头 100"/>
          <p:cNvSpPr/>
          <p:nvPr/>
        </p:nvSpPr>
        <p:spPr>
          <a:xfrm rot="10800000" flipH="1">
            <a:off x="8391877" y="1652711"/>
            <a:ext cx="377032" cy="35795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3064591" y="5414526"/>
            <a:ext cx="7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本框 10"/>
          <p:cNvSpPr txBox="1"/>
          <p:nvPr/>
        </p:nvSpPr>
        <p:spPr>
          <a:xfrm>
            <a:off x="4568434" y="191630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96"/>
          <p:cNvSpPr txBox="1"/>
          <p:nvPr/>
        </p:nvSpPr>
        <p:spPr>
          <a:xfrm>
            <a:off x="6967176" y="1906323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文本框 98"/>
          <p:cNvSpPr txBox="1"/>
          <p:nvPr/>
        </p:nvSpPr>
        <p:spPr>
          <a:xfrm>
            <a:off x="6167915" y="3102194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本框 11"/>
          <p:cNvSpPr txBox="1"/>
          <p:nvPr/>
        </p:nvSpPr>
        <p:spPr>
          <a:xfrm>
            <a:off x="4333736" y="37030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84799" y="452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87884" y="4586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29483" y="1074060"/>
            <a:ext cx="30770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记录非法格式图片信息及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运行时异常信息；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过滤式执行，运行过程不中断；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27"/>
          <p:cNvSpPr>
            <a:spLocks noChangeAspect="1"/>
          </p:cNvSpPr>
          <p:nvPr/>
        </p:nvSpPr>
        <p:spPr bwMode="auto">
          <a:xfrm>
            <a:off x="1489562" y="141403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80602" y="131749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80601" y="1555134"/>
            <a:ext cx="4508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总体数量：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Master: AMD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Worker:Intel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Oval 27"/>
          <p:cNvSpPr>
            <a:spLocks noChangeAspect="1"/>
          </p:cNvSpPr>
          <p:nvPr/>
        </p:nvSpPr>
        <p:spPr bwMode="auto">
          <a:xfrm>
            <a:off x="1489562" y="2487532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80602" y="2390991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80602" y="2628631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</a:p>
        </p:txBody>
      </p:sp>
      <p:sp>
        <p:nvSpPr>
          <p:cNvPr id="115" name="Oval 28"/>
          <p:cNvSpPr>
            <a:spLocks noChangeAspect="1"/>
          </p:cNvSpPr>
          <p:nvPr/>
        </p:nvSpPr>
        <p:spPr bwMode="auto">
          <a:xfrm>
            <a:off x="1489562" y="390936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80602" y="381282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对比环境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80602" y="4050464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NVIDIA GTX760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CUDA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Oval 29"/>
          <p:cNvSpPr>
            <a:spLocks noChangeAspect="1"/>
          </p:cNvSpPr>
          <p:nvPr/>
        </p:nvSpPr>
        <p:spPr bwMode="auto">
          <a:xfrm>
            <a:off x="1489562" y="5113489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80602" y="5016948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080602" y="5254588"/>
            <a:ext cx="4141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ImageNet2012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：百度网站上下载的高清图片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Freeform 92"/>
          <p:cNvSpPr>
            <a:spLocks noChangeAspect="1" noEditPoints="1"/>
          </p:cNvSpPr>
          <p:nvPr/>
        </p:nvSpPr>
        <p:spPr bwMode="auto">
          <a:xfrm>
            <a:off x="1619669" y="4046946"/>
            <a:ext cx="282016" cy="292617"/>
          </a:xfrm>
          <a:custGeom>
            <a:avLst/>
            <a:gdLst>
              <a:gd name="T0" fmla="*/ 414 w 1305"/>
              <a:gd name="T1" fmla="*/ 1345 h 1359"/>
              <a:gd name="T2" fmla="*/ 819 w 1305"/>
              <a:gd name="T3" fmla="*/ 1309 h 1359"/>
              <a:gd name="T4" fmla="*/ 1281 w 1305"/>
              <a:gd name="T5" fmla="*/ 606 h 1359"/>
              <a:gd name="T6" fmla="*/ 1294 w 1305"/>
              <a:gd name="T7" fmla="*/ 51 h 1359"/>
              <a:gd name="T8" fmla="*/ 414 w 1305"/>
              <a:gd name="T9" fmla="*/ 1345 h 1359"/>
              <a:gd name="T10" fmla="*/ 342 w 1305"/>
              <a:gd name="T11" fmla="*/ 1294 h 1359"/>
              <a:gd name="T12" fmla="*/ 1223 w 1305"/>
              <a:gd name="T13" fmla="*/ 0 h 1359"/>
              <a:gd name="T14" fmla="*/ 342 w 1305"/>
              <a:gd name="T15" fmla="*/ 129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5" h="1359">
                <a:moveTo>
                  <a:pt x="414" y="1345"/>
                </a:moveTo>
                <a:cubicBezTo>
                  <a:pt x="560" y="1359"/>
                  <a:pt x="696" y="1349"/>
                  <a:pt x="819" y="1309"/>
                </a:cubicBezTo>
                <a:cubicBezTo>
                  <a:pt x="1103" y="1217"/>
                  <a:pt x="1305" y="997"/>
                  <a:pt x="1281" y="606"/>
                </a:cubicBezTo>
                <a:cubicBezTo>
                  <a:pt x="1270" y="414"/>
                  <a:pt x="1230" y="216"/>
                  <a:pt x="1294" y="51"/>
                </a:cubicBezTo>
                <a:cubicBezTo>
                  <a:pt x="845" y="485"/>
                  <a:pt x="649" y="775"/>
                  <a:pt x="414" y="1345"/>
                </a:cubicBezTo>
                <a:close/>
                <a:moveTo>
                  <a:pt x="342" y="1294"/>
                </a:moveTo>
                <a:cubicBezTo>
                  <a:pt x="0" y="950"/>
                  <a:pt x="233" y="164"/>
                  <a:pt x="1223" y="0"/>
                </a:cubicBezTo>
                <a:cubicBezTo>
                  <a:pt x="787" y="413"/>
                  <a:pt x="584" y="704"/>
                  <a:pt x="342" y="1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4"/>
          <p:cNvSpPr>
            <a:spLocks noChangeAspect="1" noEditPoints="1"/>
          </p:cNvSpPr>
          <p:nvPr/>
        </p:nvSpPr>
        <p:spPr bwMode="auto">
          <a:xfrm>
            <a:off x="1632369" y="5262102"/>
            <a:ext cx="282016" cy="270552"/>
          </a:xfrm>
          <a:custGeom>
            <a:avLst/>
            <a:gdLst>
              <a:gd name="T0" fmla="*/ 374 w 1200"/>
              <a:gd name="T1" fmla="*/ 247 h 1163"/>
              <a:gd name="T2" fmla="*/ 561 w 1200"/>
              <a:gd name="T3" fmla="*/ 24 h 1163"/>
              <a:gd name="T4" fmla="*/ 276 w 1200"/>
              <a:gd name="T5" fmla="*/ 307 h 1163"/>
              <a:gd name="T6" fmla="*/ 0 w 1200"/>
              <a:gd name="T7" fmla="*/ 537 h 1163"/>
              <a:gd name="T8" fmla="*/ 276 w 1200"/>
              <a:gd name="T9" fmla="*/ 307 h 1163"/>
              <a:gd name="T10" fmla="*/ 298 w 1200"/>
              <a:gd name="T11" fmla="*/ 234 h 1163"/>
              <a:gd name="T12" fmla="*/ 449 w 1200"/>
              <a:gd name="T13" fmla="*/ 0 h 1163"/>
              <a:gd name="T14" fmla="*/ 144 w 1200"/>
              <a:gd name="T15" fmla="*/ 974 h 1163"/>
              <a:gd name="T16" fmla="*/ 340 w 1200"/>
              <a:gd name="T17" fmla="*/ 1025 h 1163"/>
              <a:gd name="T18" fmla="*/ 144 w 1200"/>
              <a:gd name="T19" fmla="*/ 974 h 1163"/>
              <a:gd name="T20" fmla="*/ 561 w 1200"/>
              <a:gd name="T21" fmla="*/ 824 h 1163"/>
              <a:gd name="T22" fmla="*/ 319 w 1200"/>
              <a:gd name="T23" fmla="*/ 614 h 1163"/>
              <a:gd name="T24" fmla="*/ 276 w 1200"/>
              <a:gd name="T25" fmla="*/ 857 h 1163"/>
              <a:gd name="T26" fmla="*/ 0 w 1200"/>
              <a:gd name="T27" fmla="*/ 614 h 1163"/>
              <a:gd name="T28" fmla="*/ 276 w 1200"/>
              <a:gd name="T29" fmla="*/ 857 h 1163"/>
              <a:gd name="T30" fmla="*/ 957 w 1200"/>
              <a:gd name="T31" fmla="*/ 537 h 1163"/>
              <a:gd name="T32" fmla="*/ 1102 w 1200"/>
              <a:gd name="T33" fmla="*/ 251 h 1163"/>
              <a:gd name="T34" fmla="*/ 924 w 1200"/>
              <a:gd name="T35" fmla="*/ 857 h 1163"/>
              <a:gd name="T36" fmla="*/ 1200 w 1200"/>
              <a:gd name="T37" fmla="*/ 614 h 1163"/>
              <a:gd name="T38" fmla="*/ 924 w 1200"/>
              <a:gd name="T39" fmla="*/ 857 h 1163"/>
              <a:gd name="T40" fmla="*/ 751 w 1200"/>
              <a:gd name="T41" fmla="*/ 1163 h 1163"/>
              <a:gd name="T42" fmla="*/ 901 w 1200"/>
              <a:gd name="T43" fmla="*/ 930 h 1163"/>
              <a:gd name="T44" fmla="*/ 638 w 1200"/>
              <a:gd name="T45" fmla="*/ 263 h 1163"/>
              <a:gd name="T46" fmla="*/ 792 w 1200"/>
              <a:gd name="T47" fmla="*/ 174 h 1163"/>
              <a:gd name="T48" fmla="*/ 638 w 1200"/>
              <a:gd name="T49" fmla="*/ 824 h 1163"/>
              <a:gd name="T50" fmla="*/ 880 w 1200"/>
              <a:gd name="T51" fmla="*/ 614 h 1163"/>
              <a:gd name="T52" fmla="*/ 638 w 1200"/>
              <a:gd name="T53" fmla="*/ 824 h 1163"/>
              <a:gd name="T54" fmla="*/ 561 w 1200"/>
              <a:gd name="T55" fmla="*/ 537 h 1163"/>
              <a:gd name="T56" fmla="*/ 351 w 1200"/>
              <a:gd name="T57" fmla="*/ 321 h 1163"/>
              <a:gd name="T58" fmla="*/ 638 w 1200"/>
              <a:gd name="T59" fmla="*/ 537 h 1163"/>
              <a:gd name="T60" fmla="*/ 848 w 1200"/>
              <a:gd name="T61" fmla="*/ 321 h 1163"/>
              <a:gd name="T62" fmla="*/ 638 w 1200"/>
              <a:gd name="T63" fmla="*/ 537 h 1163"/>
              <a:gd name="T64" fmla="*/ 901 w 1200"/>
              <a:gd name="T65" fmla="*/ 233 h 1163"/>
              <a:gd name="T66" fmla="*/ 751 w 1200"/>
              <a:gd name="T67" fmla="*/ 0 h 1163"/>
              <a:gd name="T68" fmla="*/ 374 w 1200"/>
              <a:gd name="T69" fmla="*/ 916 h 1163"/>
              <a:gd name="T70" fmla="*/ 561 w 1200"/>
              <a:gd name="T71" fmla="*/ 1140 h 1163"/>
              <a:gd name="T72" fmla="*/ 374 w 1200"/>
              <a:gd name="T73" fmla="*/ 916 h 1163"/>
              <a:gd name="T74" fmla="*/ 824 w 1200"/>
              <a:gd name="T75" fmla="*/ 916 h 1163"/>
              <a:gd name="T76" fmla="*/ 638 w 1200"/>
              <a:gd name="T7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1163">
                <a:moveTo>
                  <a:pt x="407" y="174"/>
                </a:moveTo>
                <a:cubicBezTo>
                  <a:pt x="395" y="197"/>
                  <a:pt x="384" y="222"/>
                  <a:pt x="374" y="247"/>
                </a:cubicBezTo>
                <a:cubicBezTo>
                  <a:pt x="433" y="256"/>
                  <a:pt x="495" y="261"/>
                  <a:pt x="561" y="263"/>
                </a:cubicBezTo>
                <a:lnTo>
                  <a:pt x="561" y="24"/>
                </a:lnTo>
                <a:cubicBezTo>
                  <a:pt x="505" y="40"/>
                  <a:pt x="451" y="92"/>
                  <a:pt x="407" y="174"/>
                </a:cubicBezTo>
                <a:close/>
                <a:moveTo>
                  <a:pt x="276" y="307"/>
                </a:moveTo>
                <a:cubicBezTo>
                  <a:pt x="210" y="292"/>
                  <a:pt x="150" y="274"/>
                  <a:pt x="97" y="252"/>
                </a:cubicBezTo>
                <a:cubicBezTo>
                  <a:pt x="42" y="335"/>
                  <a:pt x="8" y="432"/>
                  <a:pt x="0" y="537"/>
                </a:cubicBezTo>
                <a:lnTo>
                  <a:pt x="243" y="537"/>
                </a:lnTo>
                <a:cubicBezTo>
                  <a:pt x="245" y="457"/>
                  <a:pt x="257" y="378"/>
                  <a:pt x="276" y="307"/>
                </a:cubicBezTo>
                <a:close/>
                <a:moveTo>
                  <a:pt x="144" y="189"/>
                </a:moveTo>
                <a:cubicBezTo>
                  <a:pt x="190" y="207"/>
                  <a:pt x="241" y="222"/>
                  <a:pt x="298" y="234"/>
                </a:cubicBezTo>
                <a:cubicBezTo>
                  <a:pt x="310" y="200"/>
                  <a:pt x="324" y="168"/>
                  <a:pt x="340" y="138"/>
                </a:cubicBezTo>
                <a:cubicBezTo>
                  <a:pt x="371" y="79"/>
                  <a:pt x="408" y="33"/>
                  <a:pt x="449" y="0"/>
                </a:cubicBezTo>
                <a:cubicBezTo>
                  <a:pt x="328" y="31"/>
                  <a:pt x="223" y="98"/>
                  <a:pt x="144" y="189"/>
                </a:cubicBezTo>
                <a:close/>
                <a:moveTo>
                  <a:pt x="144" y="974"/>
                </a:moveTo>
                <a:cubicBezTo>
                  <a:pt x="223" y="1065"/>
                  <a:pt x="328" y="1132"/>
                  <a:pt x="449" y="1163"/>
                </a:cubicBezTo>
                <a:cubicBezTo>
                  <a:pt x="408" y="1130"/>
                  <a:pt x="371" y="1084"/>
                  <a:pt x="340" y="1025"/>
                </a:cubicBezTo>
                <a:cubicBezTo>
                  <a:pt x="324" y="996"/>
                  <a:pt x="310" y="964"/>
                  <a:pt x="298" y="930"/>
                </a:cubicBezTo>
                <a:cubicBezTo>
                  <a:pt x="241" y="942"/>
                  <a:pt x="190" y="957"/>
                  <a:pt x="144" y="974"/>
                </a:cubicBezTo>
                <a:close/>
                <a:moveTo>
                  <a:pt x="351" y="843"/>
                </a:moveTo>
                <a:cubicBezTo>
                  <a:pt x="417" y="832"/>
                  <a:pt x="488" y="826"/>
                  <a:pt x="561" y="824"/>
                </a:cubicBezTo>
                <a:lnTo>
                  <a:pt x="561" y="614"/>
                </a:lnTo>
                <a:lnTo>
                  <a:pt x="319" y="614"/>
                </a:lnTo>
                <a:cubicBezTo>
                  <a:pt x="321" y="695"/>
                  <a:pt x="332" y="772"/>
                  <a:pt x="351" y="843"/>
                </a:cubicBezTo>
                <a:close/>
                <a:moveTo>
                  <a:pt x="276" y="857"/>
                </a:moveTo>
                <a:cubicBezTo>
                  <a:pt x="256" y="782"/>
                  <a:pt x="244" y="699"/>
                  <a:pt x="242" y="614"/>
                </a:cubicBezTo>
                <a:lnTo>
                  <a:pt x="0" y="614"/>
                </a:lnTo>
                <a:cubicBezTo>
                  <a:pt x="5" y="724"/>
                  <a:pt x="40" y="825"/>
                  <a:pt x="97" y="912"/>
                </a:cubicBezTo>
                <a:cubicBezTo>
                  <a:pt x="150" y="890"/>
                  <a:pt x="210" y="871"/>
                  <a:pt x="276" y="857"/>
                </a:cubicBezTo>
                <a:close/>
                <a:moveTo>
                  <a:pt x="924" y="307"/>
                </a:moveTo>
                <a:cubicBezTo>
                  <a:pt x="942" y="378"/>
                  <a:pt x="954" y="457"/>
                  <a:pt x="957" y="537"/>
                </a:cubicBezTo>
                <a:lnTo>
                  <a:pt x="1199" y="537"/>
                </a:lnTo>
                <a:cubicBezTo>
                  <a:pt x="1191" y="432"/>
                  <a:pt x="1157" y="335"/>
                  <a:pt x="1102" y="251"/>
                </a:cubicBezTo>
                <a:cubicBezTo>
                  <a:pt x="1048" y="274"/>
                  <a:pt x="988" y="293"/>
                  <a:pt x="924" y="307"/>
                </a:cubicBezTo>
                <a:close/>
                <a:moveTo>
                  <a:pt x="924" y="857"/>
                </a:moveTo>
                <a:cubicBezTo>
                  <a:pt x="989" y="871"/>
                  <a:pt x="1048" y="890"/>
                  <a:pt x="1102" y="912"/>
                </a:cubicBezTo>
                <a:cubicBezTo>
                  <a:pt x="1159" y="826"/>
                  <a:pt x="1194" y="724"/>
                  <a:pt x="1200" y="614"/>
                </a:cubicBezTo>
                <a:lnTo>
                  <a:pt x="957" y="614"/>
                </a:lnTo>
                <a:cubicBezTo>
                  <a:pt x="955" y="701"/>
                  <a:pt x="943" y="783"/>
                  <a:pt x="924" y="857"/>
                </a:cubicBezTo>
                <a:close/>
                <a:moveTo>
                  <a:pt x="901" y="930"/>
                </a:moveTo>
                <a:cubicBezTo>
                  <a:pt x="865" y="1032"/>
                  <a:pt x="813" y="1113"/>
                  <a:pt x="751" y="1163"/>
                </a:cubicBezTo>
                <a:cubicBezTo>
                  <a:pt x="870" y="1133"/>
                  <a:pt x="975" y="1066"/>
                  <a:pt x="1053" y="976"/>
                </a:cubicBezTo>
                <a:cubicBezTo>
                  <a:pt x="1007" y="958"/>
                  <a:pt x="956" y="942"/>
                  <a:pt x="901" y="930"/>
                </a:cubicBezTo>
                <a:close/>
                <a:moveTo>
                  <a:pt x="638" y="24"/>
                </a:moveTo>
                <a:lnTo>
                  <a:pt x="638" y="263"/>
                </a:lnTo>
                <a:cubicBezTo>
                  <a:pt x="702" y="261"/>
                  <a:pt x="765" y="256"/>
                  <a:pt x="824" y="247"/>
                </a:cubicBezTo>
                <a:cubicBezTo>
                  <a:pt x="815" y="221"/>
                  <a:pt x="804" y="197"/>
                  <a:pt x="792" y="174"/>
                </a:cubicBezTo>
                <a:cubicBezTo>
                  <a:pt x="748" y="92"/>
                  <a:pt x="694" y="40"/>
                  <a:pt x="638" y="24"/>
                </a:cubicBezTo>
                <a:close/>
                <a:moveTo>
                  <a:pt x="638" y="824"/>
                </a:moveTo>
                <a:cubicBezTo>
                  <a:pt x="710" y="826"/>
                  <a:pt x="781" y="832"/>
                  <a:pt x="848" y="843"/>
                </a:cubicBezTo>
                <a:cubicBezTo>
                  <a:pt x="866" y="773"/>
                  <a:pt x="878" y="696"/>
                  <a:pt x="880" y="614"/>
                </a:cubicBezTo>
                <a:lnTo>
                  <a:pt x="638" y="614"/>
                </a:lnTo>
                <a:lnTo>
                  <a:pt x="638" y="824"/>
                </a:lnTo>
                <a:close/>
                <a:moveTo>
                  <a:pt x="319" y="537"/>
                </a:moveTo>
                <a:lnTo>
                  <a:pt x="561" y="537"/>
                </a:lnTo>
                <a:lnTo>
                  <a:pt x="561" y="339"/>
                </a:lnTo>
                <a:cubicBezTo>
                  <a:pt x="488" y="338"/>
                  <a:pt x="417" y="331"/>
                  <a:pt x="351" y="321"/>
                </a:cubicBezTo>
                <a:cubicBezTo>
                  <a:pt x="333" y="388"/>
                  <a:pt x="322" y="461"/>
                  <a:pt x="319" y="537"/>
                </a:cubicBezTo>
                <a:close/>
                <a:moveTo>
                  <a:pt x="638" y="537"/>
                </a:moveTo>
                <a:lnTo>
                  <a:pt x="880" y="537"/>
                </a:lnTo>
                <a:cubicBezTo>
                  <a:pt x="877" y="461"/>
                  <a:pt x="866" y="388"/>
                  <a:pt x="848" y="321"/>
                </a:cubicBezTo>
                <a:cubicBezTo>
                  <a:pt x="781" y="331"/>
                  <a:pt x="710" y="338"/>
                  <a:pt x="638" y="339"/>
                </a:cubicBezTo>
                <a:lnTo>
                  <a:pt x="638" y="537"/>
                </a:lnTo>
                <a:close/>
                <a:moveTo>
                  <a:pt x="859" y="138"/>
                </a:moveTo>
                <a:cubicBezTo>
                  <a:pt x="875" y="168"/>
                  <a:pt x="889" y="200"/>
                  <a:pt x="901" y="233"/>
                </a:cubicBezTo>
                <a:cubicBezTo>
                  <a:pt x="956" y="222"/>
                  <a:pt x="1006" y="206"/>
                  <a:pt x="1054" y="188"/>
                </a:cubicBezTo>
                <a:cubicBezTo>
                  <a:pt x="975" y="97"/>
                  <a:pt x="870" y="31"/>
                  <a:pt x="751" y="0"/>
                </a:cubicBezTo>
                <a:cubicBezTo>
                  <a:pt x="791" y="33"/>
                  <a:pt x="828" y="79"/>
                  <a:pt x="859" y="138"/>
                </a:cubicBezTo>
                <a:close/>
                <a:moveTo>
                  <a:pt x="374" y="916"/>
                </a:moveTo>
                <a:cubicBezTo>
                  <a:pt x="384" y="942"/>
                  <a:pt x="395" y="966"/>
                  <a:pt x="407" y="989"/>
                </a:cubicBezTo>
                <a:cubicBezTo>
                  <a:pt x="451" y="1071"/>
                  <a:pt x="505" y="1123"/>
                  <a:pt x="561" y="1140"/>
                </a:cubicBezTo>
                <a:lnTo>
                  <a:pt x="561" y="901"/>
                </a:lnTo>
                <a:cubicBezTo>
                  <a:pt x="495" y="902"/>
                  <a:pt x="433" y="908"/>
                  <a:pt x="374" y="916"/>
                </a:cubicBezTo>
                <a:close/>
                <a:moveTo>
                  <a:pt x="638" y="1140"/>
                </a:moveTo>
                <a:cubicBezTo>
                  <a:pt x="713" y="1118"/>
                  <a:pt x="780" y="1034"/>
                  <a:pt x="824" y="916"/>
                </a:cubicBezTo>
                <a:cubicBezTo>
                  <a:pt x="765" y="908"/>
                  <a:pt x="702" y="902"/>
                  <a:pt x="638" y="901"/>
                </a:cubicBezTo>
                <a:lnTo>
                  <a:pt x="638" y="1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3" name="组合 122"/>
          <p:cNvGrpSpPr>
            <a:grpSpLocks noChangeAspect="1"/>
          </p:cNvGrpSpPr>
          <p:nvPr/>
        </p:nvGrpSpPr>
        <p:grpSpPr>
          <a:xfrm>
            <a:off x="1632369" y="2630413"/>
            <a:ext cx="282016" cy="282016"/>
            <a:chOff x="6858828" y="3790714"/>
            <a:chExt cx="731377" cy="731377"/>
          </a:xfrm>
          <a:solidFill>
            <a:schemeClr val="bg1"/>
          </a:solidFill>
        </p:grpSpPr>
        <p:sp>
          <p:nvSpPr>
            <p:cNvPr id="124" name="Freeform 578"/>
            <p:cNvSpPr>
              <a:spLocks/>
            </p:cNvSpPr>
            <p:nvPr/>
          </p:nvSpPr>
          <p:spPr bwMode="auto">
            <a:xfrm>
              <a:off x="7450277" y="4178041"/>
              <a:ext cx="97373" cy="194024"/>
            </a:xfrm>
            <a:custGeom>
              <a:avLst/>
              <a:gdLst>
                <a:gd name="T0" fmla="*/ 0 w 57"/>
                <a:gd name="T1" fmla="*/ 99 h 114"/>
                <a:gd name="T2" fmla="*/ 22 w 57"/>
                <a:gd name="T3" fmla="*/ 114 h 114"/>
                <a:gd name="T4" fmla="*/ 57 w 57"/>
                <a:gd name="T5" fmla="*/ 0 h 114"/>
                <a:gd name="T6" fmla="*/ 31 w 57"/>
                <a:gd name="T7" fmla="*/ 0 h 114"/>
                <a:gd name="T8" fmla="*/ 0 w 57"/>
                <a:gd name="T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4">
                  <a:moveTo>
                    <a:pt x="0" y="99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44" y="82"/>
                    <a:pt x="57" y="42"/>
                    <a:pt x="5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7"/>
                    <a:pt x="20" y="71"/>
                    <a:pt x="0" y="9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579"/>
            <p:cNvSpPr>
              <a:spLocks/>
            </p:cNvSpPr>
            <p:nvPr/>
          </p:nvSpPr>
          <p:spPr bwMode="auto">
            <a:xfrm>
              <a:off x="7228844" y="3790714"/>
              <a:ext cx="361361" cy="362804"/>
            </a:xfrm>
            <a:custGeom>
              <a:avLst/>
              <a:gdLst>
                <a:gd name="T0" fmla="*/ 187 w 212"/>
                <a:gd name="T1" fmla="*/ 213 h 213"/>
                <a:gd name="T2" fmla="*/ 212 w 212"/>
                <a:gd name="T3" fmla="*/ 213 h 213"/>
                <a:gd name="T4" fmla="*/ 0 w 212"/>
                <a:gd name="T5" fmla="*/ 0 h 213"/>
                <a:gd name="T6" fmla="*/ 0 w 212"/>
                <a:gd name="T7" fmla="*/ 25 h 213"/>
                <a:gd name="T8" fmla="*/ 0 w 212"/>
                <a:gd name="T9" fmla="*/ 52 h 213"/>
                <a:gd name="T10" fmla="*/ 0 w 212"/>
                <a:gd name="T11" fmla="*/ 213 h 213"/>
                <a:gd name="T12" fmla="*/ 160 w 212"/>
                <a:gd name="T13" fmla="*/ 213 h 213"/>
                <a:gd name="T14" fmla="*/ 187 w 212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13">
                  <a:moveTo>
                    <a:pt x="187" y="213"/>
                  </a:moveTo>
                  <a:cubicBezTo>
                    <a:pt x="212" y="213"/>
                    <a:pt x="212" y="213"/>
                    <a:pt x="212" y="213"/>
                  </a:cubicBezTo>
                  <a:cubicBezTo>
                    <a:pt x="187" y="7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60" y="213"/>
                    <a:pt x="160" y="213"/>
                    <a:pt x="160" y="213"/>
                  </a:cubicBezTo>
                  <a:lnTo>
                    <a:pt x="187" y="2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580"/>
            <p:cNvSpPr>
              <a:spLocks/>
            </p:cNvSpPr>
            <p:nvPr/>
          </p:nvSpPr>
          <p:spPr bwMode="auto">
            <a:xfrm>
              <a:off x="6858828" y="3833269"/>
              <a:ext cx="605154" cy="688822"/>
            </a:xfrm>
            <a:custGeom>
              <a:avLst/>
              <a:gdLst>
                <a:gd name="T0" fmla="*/ 202 w 355"/>
                <a:gd name="T1" fmla="*/ 202 h 404"/>
                <a:gd name="T2" fmla="*/ 202 w 355"/>
                <a:gd name="T3" fmla="*/ 26 h 404"/>
                <a:gd name="T4" fmla="*/ 202 w 355"/>
                <a:gd name="T5" fmla="*/ 0 h 404"/>
                <a:gd name="T6" fmla="*/ 0 w 355"/>
                <a:gd name="T7" fmla="*/ 202 h 404"/>
                <a:gd name="T8" fmla="*/ 202 w 355"/>
                <a:gd name="T9" fmla="*/ 404 h 404"/>
                <a:gd name="T10" fmla="*/ 355 w 355"/>
                <a:gd name="T11" fmla="*/ 335 h 404"/>
                <a:gd name="T12" fmla="*/ 335 w 355"/>
                <a:gd name="T13" fmla="*/ 317 h 404"/>
                <a:gd name="T14" fmla="*/ 202 w 355"/>
                <a:gd name="T15" fmla="*/ 20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404">
                  <a:moveTo>
                    <a:pt x="202" y="202"/>
                  </a:moveTo>
                  <a:cubicBezTo>
                    <a:pt x="202" y="26"/>
                    <a:pt x="202" y="26"/>
                    <a:pt x="202" y="2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263" y="404"/>
                    <a:pt x="318" y="377"/>
                    <a:pt x="355" y="335"/>
                  </a:cubicBezTo>
                  <a:cubicBezTo>
                    <a:pt x="335" y="317"/>
                    <a:pt x="335" y="317"/>
                    <a:pt x="335" y="317"/>
                  </a:cubicBezTo>
                  <a:lnTo>
                    <a:pt x="202" y="20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Freeform 106"/>
          <p:cNvSpPr>
            <a:spLocks noChangeAspect="1" noEditPoints="1"/>
          </p:cNvSpPr>
          <p:nvPr/>
        </p:nvSpPr>
        <p:spPr bwMode="auto">
          <a:xfrm>
            <a:off x="1632369" y="1519085"/>
            <a:ext cx="282016" cy="357678"/>
          </a:xfrm>
          <a:custGeom>
            <a:avLst/>
            <a:gdLst>
              <a:gd name="T0" fmla="*/ 91 w 1206"/>
              <a:gd name="T1" fmla="*/ 1397 h 1529"/>
              <a:gd name="T2" fmla="*/ 71 w 1206"/>
              <a:gd name="T3" fmla="*/ 1515 h 1529"/>
              <a:gd name="T4" fmla="*/ 278 w 1206"/>
              <a:gd name="T5" fmla="*/ 1529 h 1529"/>
              <a:gd name="T6" fmla="*/ 297 w 1206"/>
              <a:gd name="T7" fmla="*/ 1411 h 1529"/>
              <a:gd name="T8" fmla="*/ 467 w 1206"/>
              <a:gd name="T9" fmla="*/ 734 h 1529"/>
              <a:gd name="T10" fmla="*/ 540 w 1206"/>
              <a:gd name="T11" fmla="*/ 344 h 1529"/>
              <a:gd name="T12" fmla="*/ 511 w 1206"/>
              <a:gd name="T13" fmla="*/ 485 h 1529"/>
              <a:gd name="T14" fmla="*/ 524 w 1206"/>
              <a:gd name="T15" fmla="*/ 349 h 1529"/>
              <a:gd name="T16" fmla="*/ 503 w 1206"/>
              <a:gd name="T17" fmla="*/ 324 h 1529"/>
              <a:gd name="T18" fmla="*/ 493 w 1206"/>
              <a:gd name="T19" fmla="*/ 364 h 1529"/>
              <a:gd name="T20" fmla="*/ 437 w 1206"/>
              <a:gd name="T21" fmla="*/ 288 h 1529"/>
              <a:gd name="T22" fmla="*/ 437 w 1206"/>
              <a:gd name="T23" fmla="*/ 288 h 1529"/>
              <a:gd name="T24" fmla="*/ 201 w 1206"/>
              <a:gd name="T25" fmla="*/ 305 h 1529"/>
              <a:gd name="T26" fmla="*/ 19 w 1206"/>
              <a:gd name="T27" fmla="*/ 499 h 1529"/>
              <a:gd name="T28" fmla="*/ 91 w 1206"/>
              <a:gd name="T29" fmla="*/ 503 h 1529"/>
              <a:gd name="T30" fmla="*/ 349 w 1206"/>
              <a:gd name="T31" fmla="*/ 399 h 1529"/>
              <a:gd name="T32" fmla="*/ 240 w 1206"/>
              <a:gd name="T33" fmla="*/ 694 h 1529"/>
              <a:gd name="T34" fmla="*/ 358 w 1206"/>
              <a:gd name="T35" fmla="*/ 814 h 1529"/>
              <a:gd name="T36" fmla="*/ 449 w 1206"/>
              <a:gd name="T37" fmla="*/ 1157 h 1529"/>
              <a:gd name="T38" fmla="*/ 571 w 1206"/>
              <a:gd name="T39" fmla="*/ 1174 h 1529"/>
              <a:gd name="T40" fmla="*/ 594 w 1206"/>
              <a:gd name="T41" fmla="*/ 877 h 1529"/>
              <a:gd name="T42" fmla="*/ 719 w 1206"/>
              <a:gd name="T43" fmla="*/ 502 h 1529"/>
              <a:gd name="T44" fmla="*/ 879 w 1206"/>
              <a:gd name="T45" fmla="*/ 333 h 1529"/>
              <a:gd name="T46" fmla="*/ 683 w 1206"/>
              <a:gd name="T47" fmla="*/ 408 h 1529"/>
              <a:gd name="T48" fmla="*/ 575 w 1206"/>
              <a:gd name="T49" fmla="*/ 424 h 1529"/>
              <a:gd name="T50" fmla="*/ 677 w 1206"/>
              <a:gd name="T51" fmla="*/ 509 h 1529"/>
              <a:gd name="T52" fmla="*/ 349 w 1206"/>
              <a:gd name="T53" fmla="*/ 838 h 1529"/>
              <a:gd name="T54" fmla="*/ 244 w 1206"/>
              <a:gd name="T55" fmla="*/ 969 h 1529"/>
              <a:gd name="T56" fmla="*/ 56 w 1206"/>
              <a:gd name="T57" fmla="*/ 1254 h 1529"/>
              <a:gd name="T58" fmla="*/ 343 w 1206"/>
              <a:gd name="T59" fmla="*/ 1039 h 1529"/>
              <a:gd name="T60" fmla="*/ 386 w 1206"/>
              <a:gd name="T61" fmla="*/ 878 h 1529"/>
              <a:gd name="T62" fmla="*/ 536 w 1206"/>
              <a:gd name="T63" fmla="*/ 279 h 1529"/>
              <a:gd name="T64" fmla="*/ 522 w 1206"/>
              <a:gd name="T65" fmla="*/ 3 h 1529"/>
              <a:gd name="T66" fmla="*/ 536 w 1206"/>
              <a:gd name="T67" fmla="*/ 279 h 1529"/>
              <a:gd name="T68" fmla="*/ 999 w 1206"/>
              <a:gd name="T69" fmla="*/ 781 h 1529"/>
              <a:gd name="T70" fmla="*/ 980 w 1206"/>
              <a:gd name="T71" fmla="*/ 1515 h 1529"/>
              <a:gd name="T72" fmla="*/ 1187 w 1206"/>
              <a:gd name="T73" fmla="*/ 1529 h 1529"/>
              <a:gd name="T74" fmla="*/ 1206 w 1206"/>
              <a:gd name="T75" fmla="*/ 795 h 1529"/>
              <a:gd name="T76" fmla="*/ 884 w 1206"/>
              <a:gd name="T77" fmla="*/ 1020 h 1529"/>
              <a:gd name="T78" fmla="*/ 677 w 1206"/>
              <a:gd name="T79" fmla="*/ 1034 h 1529"/>
              <a:gd name="T80" fmla="*/ 697 w 1206"/>
              <a:gd name="T81" fmla="*/ 1529 h 1529"/>
              <a:gd name="T82" fmla="*/ 903 w 1206"/>
              <a:gd name="T83" fmla="*/ 1515 h 1529"/>
              <a:gd name="T84" fmla="*/ 884 w 1206"/>
              <a:gd name="T85" fmla="*/ 1020 h 1529"/>
              <a:gd name="T86" fmla="*/ 394 w 1206"/>
              <a:gd name="T87" fmla="*/ 1287 h 1529"/>
              <a:gd name="T88" fmla="*/ 374 w 1206"/>
              <a:gd name="T89" fmla="*/ 1515 h 1529"/>
              <a:gd name="T90" fmla="*/ 581 w 1206"/>
              <a:gd name="T91" fmla="*/ 1529 h 1529"/>
              <a:gd name="T92" fmla="*/ 600 w 1206"/>
              <a:gd name="T93" fmla="*/ 1301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06" h="1529">
                <a:moveTo>
                  <a:pt x="278" y="1397"/>
                </a:moveTo>
                <a:lnTo>
                  <a:pt x="91" y="1397"/>
                </a:lnTo>
                <a:cubicBezTo>
                  <a:pt x="80" y="1397"/>
                  <a:pt x="71" y="1404"/>
                  <a:pt x="71" y="1411"/>
                </a:cubicBezTo>
                <a:lnTo>
                  <a:pt x="71" y="1515"/>
                </a:lnTo>
                <a:cubicBezTo>
                  <a:pt x="71" y="1522"/>
                  <a:pt x="80" y="1529"/>
                  <a:pt x="91" y="1529"/>
                </a:cubicBezTo>
                <a:lnTo>
                  <a:pt x="278" y="1529"/>
                </a:lnTo>
                <a:cubicBezTo>
                  <a:pt x="289" y="1529"/>
                  <a:pt x="297" y="1522"/>
                  <a:pt x="297" y="1515"/>
                </a:cubicBezTo>
                <a:lnTo>
                  <a:pt x="297" y="1411"/>
                </a:lnTo>
                <a:cubicBezTo>
                  <a:pt x="297" y="1404"/>
                  <a:pt x="289" y="1397"/>
                  <a:pt x="278" y="1397"/>
                </a:cubicBezTo>
                <a:close/>
                <a:moveTo>
                  <a:pt x="467" y="734"/>
                </a:moveTo>
                <a:cubicBezTo>
                  <a:pt x="489" y="560"/>
                  <a:pt x="562" y="444"/>
                  <a:pt x="560" y="418"/>
                </a:cubicBezTo>
                <a:cubicBezTo>
                  <a:pt x="557" y="364"/>
                  <a:pt x="540" y="344"/>
                  <a:pt x="540" y="344"/>
                </a:cubicBezTo>
                <a:lnTo>
                  <a:pt x="536" y="354"/>
                </a:lnTo>
                <a:cubicBezTo>
                  <a:pt x="537" y="428"/>
                  <a:pt x="511" y="485"/>
                  <a:pt x="511" y="485"/>
                </a:cubicBezTo>
                <a:cubicBezTo>
                  <a:pt x="511" y="485"/>
                  <a:pt x="518" y="397"/>
                  <a:pt x="515" y="368"/>
                </a:cubicBezTo>
                <a:cubicBezTo>
                  <a:pt x="519" y="360"/>
                  <a:pt x="524" y="349"/>
                  <a:pt x="524" y="349"/>
                </a:cubicBezTo>
                <a:lnTo>
                  <a:pt x="514" y="328"/>
                </a:lnTo>
                <a:cubicBezTo>
                  <a:pt x="514" y="328"/>
                  <a:pt x="507" y="326"/>
                  <a:pt x="503" y="324"/>
                </a:cubicBezTo>
                <a:cubicBezTo>
                  <a:pt x="494" y="329"/>
                  <a:pt x="482" y="339"/>
                  <a:pt x="482" y="339"/>
                </a:cubicBezTo>
                <a:cubicBezTo>
                  <a:pt x="482" y="339"/>
                  <a:pt x="486" y="352"/>
                  <a:pt x="493" y="364"/>
                </a:cubicBezTo>
                <a:cubicBezTo>
                  <a:pt x="491" y="368"/>
                  <a:pt x="484" y="409"/>
                  <a:pt x="469" y="452"/>
                </a:cubicBezTo>
                <a:cubicBezTo>
                  <a:pt x="472" y="330"/>
                  <a:pt x="447" y="297"/>
                  <a:pt x="437" y="288"/>
                </a:cubicBezTo>
                <a:lnTo>
                  <a:pt x="437" y="288"/>
                </a:lnTo>
                <a:lnTo>
                  <a:pt x="437" y="288"/>
                </a:lnTo>
                <a:cubicBezTo>
                  <a:pt x="424" y="287"/>
                  <a:pt x="387" y="287"/>
                  <a:pt x="387" y="286"/>
                </a:cubicBezTo>
                <a:cubicBezTo>
                  <a:pt x="350" y="289"/>
                  <a:pt x="284" y="296"/>
                  <a:pt x="201" y="305"/>
                </a:cubicBezTo>
                <a:cubicBezTo>
                  <a:pt x="197" y="305"/>
                  <a:pt x="23" y="430"/>
                  <a:pt x="23" y="430"/>
                </a:cubicBezTo>
                <a:cubicBezTo>
                  <a:pt x="2" y="448"/>
                  <a:pt x="0" y="479"/>
                  <a:pt x="19" y="499"/>
                </a:cubicBezTo>
                <a:cubicBezTo>
                  <a:pt x="38" y="519"/>
                  <a:pt x="70" y="521"/>
                  <a:pt x="91" y="503"/>
                </a:cubicBezTo>
                <a:lnTo>
                  <a:pt x="91" y="503"/>
                </a:lnTo>
                <a:cubicBezTo>
                  <a:pt x="94" y="500"/>
                  <a:pt x="225" y="398"/>
                  <a:pt x="233" y="396"/>
                </a:cubicBezTo>
                <a:cubicBezTo>
                  <a:pt x="238" y="394"/>
                  <a:pt x="349" y="399"/>
                  <a:pt x="349" y="399"/>
                </a:cubicBezTo>
                <a:lnTo>
                  <a:pt x="311" y="410"/>
                </a:lnTo>
                <a:cubicBezTo>
                  <a:pt x="293" y="484"/>
                  <a:pt x="247" y="627"/>
                  <a:pt x="240" y="694"/>
                </a:cubicBezTo>
                <a:cubicBezTo>
                  <a:pt x="239" y="701"/>
                  <a:pt x="259" y="705"/>
                  <a:pt x="258" y="712"/>
                </a:cubicBezTo>
                <a:cubicBezTo>
                  <a:pt x="257" y="726"/>
                  <a:pt x="281" y="776"/>
                  <a:pt x="358" y="814"/>
                </a:cubicBezTo>
                <a:cubicBezTo>
                  <a:pt x="377" y="834"/>
                  <a:pt x="481" y="934"/>
                  <a:pt x="483" y="937"/>
                </a:cubicBezTo>
                <a:cubicBezTo>
                  <a:pt x="483" y="940"/>
                  <a:pt x="449" y="1157"/>
                  <a:pt x="449" y="1157"/>
                </a:cubicBezTo>
                <a:cubicBezTo>
                  <a:pt x="443" y="1194"/>
                  <a:pt x="464" y="1225"/>
                  <a:pt x="500" y="1229"/>
                </a:cubicBezTo>
                <a:cubicBezTo>
                  <a:pt x="535" y="1233"/>
                  <a:pt x="565" y="1211"/>
                  <a:pt x="571" y="1174"/>
                </a:cubicBezTo>
                <a:cubicBezTo>
                  <a:pt x="571" y="1174"/>
                  <a:pt x="604" y="945"/>
                  <a:pt x="606" y="937"/>
                </a:cubicBezTo>
                <a:cubicBezTo>
                  <a:pt x="616" y="900"/>
                  <a:pt x="600" y="887"/>
                  <a:pt x="594" y="877"/>
                </a:cubicBezTo>
                <a:cubicBezTo>
                  <a:pt x="587" y="865"/>
                  <a:pt x="472" y="739"/>
                  <a:pt x="467" y="734"/>
                </a:cubicBezTo>
                <a:close/>
                <a:moveTo>
                  <a:pt x="719" y="502"/>
                </a:moveTo>
                <a:lnTo>
                  <a:pt x="867" y="401"/>
                </a:lnTo>
                <a:cubicBezTo>
                  <a:pt x="889" y="386"/>
                  <a:pt x="895" y="355"/>
                  <a:pt x="879" y="333"/>
                </a:cubicBezTo>
                <a:cubicBezTo>
                  <a:pt x="864" y="310"/>
                  <a:pt x="834" y="305"/>
                  <a:pt x="811" y="320"/>
                </a:cubicBezTo>
                <a:lnTo>
                  <a:pt x="683" y="408"/>
                </a:lnTo>
                <a:lnTo>
                  <a:pt x="569" y="374"/>
                </a:lnTo>
                <a:cubicBezTo>
                  <a:pt x="569" y="374"/>
                  <a:pt x="578" y="405"/>
                  <a:pt x="575" y="424"/>
                </a:cubicBezTo>
                <a:cubicBezTo>
                  <a:pt x="573" y="443"/>
                  <a:pt x="560" y="474"/>
                  <a:pt x="560" y="474"/>
                </a:cubicBezTo>
                <a:lnTo>
                  <a:pt x="677" y="509"/>
                </a:lnTo>
                <a:cubicBezTo>
                  <a:pt x="691" y="513"/>
                  <a:pt x="707" y="511"/>
                  <a:pt x="719" y="502"/>
                </a:cubicBezTo>
                <a:close/>
                <a:moveTo>
                  <a:pt x="349" y="838"/>
                </a:moveTo>
                <a:cubicBezTo>
                  <a:pt x="324" y="825"/>
                  <a:pt x="300" y="807"/>
                  <a:pt x="282" y="789"/>
                </a:cubicBezTo>
                <a:lnTo>
                  <a:pt x="244" y="969"/>
                </a:lnTo>
                <a:lnTo>
                  <a:pt x="54" y="1169"/>
                </a:lnTo>
                <a:cubicBezTo>
                  <a:pt x="31" y="1193"/>
                  <a:pt x="32" y="1231"/>
                  <a:pt x="56" y="1254"/>
                </a:cubicBezTo>
                <a:cubicBezTo>
                  <a:pt x="80" y="1277"/>
                  <a:pt x="118" y="1276"/>
                  <a:pt x="141" y="1252"/>
                </a:cubicBezTo>
                <a:lnTo>
                  <a:pt x="343" y="1039"/>
                </a:lnTo>
                <a:cubicBezTo>
                  <a:pt x="350" y="1031"/>
                  <a:pt x="356" y="1021"/>
                  <a:pt x="358" y="1011"/>
                </a:cubicBezTo>
                <a:lnTo>
                  <a:pt x="386" y="878"/>
                </a:lnTo>
                <a:cubicBezTo>
                  <a:pt x="374" y="865"/>
                  <a:pt x="361" y="851"/>
                  <a:pt x="349" y="838"/>
                </a:cubicBezTo>
                <a:close/>
                <a:moveTo>
                  <a:pt x="536" y="279"/>
                </a:moveTo>
                <a:cubicBezTo>
                  <a:pt x="600" y="269"/>
                  <a:pt x="616" y="187"/>
                  <a:pt x="619" y="120"/>
                </a:cubicBezTo>
                <a:cubicBezTo>
                  <a:pt x="623" y="53"/>
                  <a:pt x="572" y="5"/>
                  <a:pt x="522" y="3"/>
                </a:cubicBezTo>
                <a:cubicBezTo>
                  <a:pt x="453" y="0"/>
                  <a:pt x="406" y="52"/>
                  <a:pt x="403" y="119"/>
                </a:cubicBezTo>
                <a:cubicBezTo>
                  <a:pt x="409" y="228"/>
                  <a:pt x="489" y="286"/>
                  <a:pt x="536" y="279"/>
                </a:cubicBezTo>
                <a:close/>
                <a:moveTo>
                  <a:pt x="1187" y="781"/>
                </a:moveTo>
                <a:lnTo>
                  <a:pt x="999" y="781"/>
                </a:lnTo>
                <a:cubicBezTo>
                  <a:pt x="989" y="781"/>
                  <a:pt x="980" y="787"/>
                  <a:pt x="980" y="795"/>
                </a:cubicBezTo>
                <a:lnTo>
                  <a:pt x="980" y="1515"/>
                </a:lnTo>
                <a:cubicBezTo>
                  <a:pt x="980" y="1522"/>
                  <a:pt x="989" y="1529"/>
                  <a:pt x="999" y="1529"/>
                </a:cubicBezTo>
                <a:lnTo>
                  <a:pt x="1187" y="1529"/>
                </a:lnTo>
                <a:cubicBezTo>
                  <a:pt x="1197" y="1529"/>
                  <a:pt x="1206" y="1522"/>
                  <a:pt x="1206" y="1515"/>
                </a:cubicBezTo>
                <a:lnTo>
                  <a:pt x="1206" y="795"/>
                </a:lnTo>
                <a:cubicBezTo>
                  <a:pt x="1206" y="787"/>
                  <a:pt x="1197" y="781"/>
                  <a:pt x="1187" y="781"/>
                </a:cubicBezTo>
                <a:close/>
                <a:moveTo>
                  <a:pt x="884" y="1020"/>
                </a:moveTo>
                <a:lnTo>
                  <a:pt x="697" y="1020"/>
                </a:lnTo>
                <a:cubicBezTo>
                  <a:pt x="686" y="1020"/>
                  <a:pt x="677" y="1026"/>
                  <a:pt x="677" y="1034"/>
                </a:cubicBezTo>
                <a:lnTo>
                  <a:pt x="677" y="1515"/>
                </a:lnTo>
                <a:cubicBezTo>
                  <a:pt x="677" y="1522"/>
                  <a:pt x="686" y="1529"/>
                  <a:pt x="697" y="1529"/>
                </a:cubicBezTo>
                <a:lnTo>
                  <a:pt x="884" y="1529"/>
                </a:lnTo>
                <a:cubicBezTo>
                  <a:pt x="894" y="1529"/>
                  <a:pt x="903" y="1522"/>
                  <a:pt x="903" y="1515"/>
                </a:cubicBezTo>
                <a:lnTo>
                  <a:pt x="903" y="1034"/>
                </a:lnTo>
                <a:cubicBezTo>
                  <a:pt x="903" y="1026"/>
                  <a:pt x="894" y="1020"/>
                  <a:pt x="884" y="1020"/>
                </a:cubicBezTo>
                <a:close/>
                <a:moveTo>
                  <a:pt x="581" y="1287"/>
                </a:moveTo>
                <a:lnTo>
                  <a:pt x="394" y="1287"/>
                </a:lnTo>
                <a:cubicBezTo>
                  <a:pt x="383" y="1287"/>
                  <a:pt x="374" y="1293"/>
                  <a:pt x="374" y="1301"/>
                </a:cubicBezTo>
                <a:lnTo>
                  <a:pt x="374" y="1515"/>
                </a:lnTo>
                <a:cubicBezTo>
                  <a:pt x="374" y="1522"/>
                  <a:pt x="383" y="1529"/>
                  <a:pt x="394" y="1529"/>
                </a:cubicBezTo>
                <a:lnTo>
                  <a:pt x="581" y="1529"/>
                </a:lnTo>
                <a:cubicBezTo>
                  <a:pt x="592" y="1529"/>
                  <a:pt x="600" y="1522"/>
                  <a:pt x="600" y="1515"/>
                </a:cubicBezTo>
                <a:lnTo>
                  <a:pt x="600" y="1301"/>
                </a:lnTo>
                <a:cubicBezTo>
                  <a:pt x="600" y="1293"/>
                  <a:pt x="592" y="1287"/>
                  <a:pt x="581" y="1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9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0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132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图表 130"/>
          <p:cNvGraphicFramePr/>
          <p:nvPr/>
        </p:nvGraphicFramePr>
        <p:xfrm>
          <a:off x="1175658" y="1248229"/>
          <a:ext cx="6342742" cy="38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7" name="图表 126"/>
          <p:cNvGraphicFramePr/>
          <p:nvPr/>
        </p:nvGraphicFramePr>
        <p:xfrm>
          <a:off x="1207947" y="1266231"/>
          <a:ext cx="6324967" cy="35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8014216" y="1175663"/>
            <a:ext cx="4061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共测试了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个数据集，数据集大小从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，分别和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及单机两种模式进行同等对比；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11.018S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0.578S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28020.036S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2671.186S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1566.83S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，提取速度约为单机的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17.8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倍，约为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78515" y="5239658"/>
            <a:ext cx="587828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数据集较小时，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没有在提取速度上体现优势，</a:t>
            </a:r>
            <a:endParaRPr lang="en-US" altLang="zh-CN" dirty="0" smtClean="0"/>
          </a:p>
          <a:p>
            <a:r>
              <a:rPr lang="zh-CN" altLang="en-US" dirty="0" smtClean="0"/>
              <a:t>原因在于分布式提取作业时，作业的网络开销远大于特征提取的开销；</a:t>
            </a:r>
            <a:endParaRPr lang="zh-CN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992443" y="892075"/>
            <a:ext cx="4199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19.06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10.49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20.24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1" grpId="0">
        <p:bldAsOne/>
      </p:bldGraphic>
      <p:bldGraphic spid="127" grpId="0">
        <p:bldAsOne/>
      </p:bldGraphic>
      <p:bldGraphic spid="127" grpId="1">
        <p:bldAsOne/>
      </p:bldGraphic>
      <p:bldP spid="128" grpId="0"/>
      <p:bldP spid="128" grpId="1"/>
      <p:bldP spid="130" grpId="0" animBg="1"/>
      <p:bldP spid="130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28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88143" y="1520825"/>
            <a:ext cx="10515600" cy="131322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加载性能低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互联网上存在的图片体积相对于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来说很小；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在加载大量小图片时，读取的性能很低；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43408" y="3271192"/>
            <a:ext cx="10515600" cy="13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处理文本方式的启发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文本中的一行就是并行的基本单元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可以一次性加载很大的文本文件；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823" y="1233714"/>
            <a:ext cx="703481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圆角矩形 17"/>
          <p:cNvSpPr/>
          <p:nvPr/>
        </p:nvSpPr>
        <p:spPr>
          <a:xfrm>
            <a:off x="9684107" y="1721547"/>
            <a:ext cx="155089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10856" y="1721546"/>
            <a:ext cx="1073253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48"/>
          <p:cNvSpPr txBox="1"/>
          <p:nvPr/>
        </p:nvSpPr>
        <p:spPr>
          <a:xfrm>
            <a:off x="8643177" y="134939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Filename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9"/>
          <p:cNvSpPr txBox="1"/>
          <p:nvPr/>
        </p:nvSpPr>
        <p:spPr>
          <a:xfrm>
            <a:off x="10063153" y="1349393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49757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06843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878491" y="1995436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6"/>
          <p:cNvSpPr txBox="1"/>
          <p:nvPr/>
        </p:nvSpPr>
        <p:spPr>
          <a:xfrm>
            <a:off x="9611696" y="2207677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309912" y="2007555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68"/>
          <p:cNvSpPr txBox="1"/>
          <p:nvPr/>
        </p:nvSpPr>
        <p:spPr>
          <a:xfrm>
            <a:off x="10118552" y="22076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58578" y="2007393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0"/>
          <p:cNvSpPr txBox="1"/>
          <p:nvPr/>
        </p:nvSpPr>
        <p:spPr>
          <a:xfrm>
            <a:off x="10509966" y="220954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3718" y="3077029"/>
            <a:ext cx="219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3" grpId="0"/>
      <p:bldP spid="25" grpId="0" animBg="1"/>
      <p:bldP spid="26" grpId="0" animBg="1"/>
      <p:bldP spid="28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4" name="图表 33"/>
          <p:cNvGraphicFramePr/>
          <p:nvPr/>
        </p:nvGraphicFramePr>
        <p:xfrm>
          <a:off x="754743" y="1219201"/>
          <a:ext cx="7228114" cy="373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2510971" y="1088569"/>
          <a:ext cx="7518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94856" y="5573485"/>
            <a:ext cx="805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0.488M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25S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19%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11G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3420S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39S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1.1%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98972" y="1132115"/>
            <a:ext cx="4093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个数据集，数据集大小从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，分别和</a:t>
            </a:r>
            <a:r>
              <a:rPr lang="en-US" altLang="zh-CN" dirty="0" err="1" smtClean="0">
                <a:latin typeface="+mn-ea"/>
              </a:rPr>
              <a:t>binaryFile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err="1" smtClean="0">
                <a:latin typeface="+mn-ea"/>
              </a:rPr>
              <a:t>objectFile</a:t>
            </a:r>
            <a:r>
              <a:rPr lang="zh-CN" altLang="en-US" dirty="0" smtClean="0">
                <a:latin typeface="+mn-ea"/>
              </a:rPr>
              <a:t>两种进行加载性能对比；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在数据集较小时，比如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5S</a:t>
            </a:r>
            <a:r>
              <a:rPr lang="zh-CN" altLang="en-US" dirty="0" smtClean="0">
                <a:latin typeface="+mn-ea"/>
              </a:rPr>
              <a:t> ，</a:t>
            </a:r>
            <a:r>
              <a:rPr lang="en-US" altLang="zh-CN" dirty="0" smtClean="0">
                <a:latin typeface="+mn-ea"/>
              </a:rPr>
              <a:t>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6S </a:t>
            </a:r>
            <a:r>
              <a:rPr lang="zh-CN" altLang="en-US" dirty="0" smtClean="0">
                <a:latin typeface="+mn-ea"/>
              </a:rPr>
              <a:t>，三者相差不大；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在数据集较大时，如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102S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234S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 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39S </a:t>
            </a:r>
            <a:r>
              <a:rPr lang="zh-CN" altLang="en-US" dirty="0" smtClean="0">
                <a:latin typeface="+mn-ea"/>
              </a:rPr>
              <a:t>，加载性能相对于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61%</a:t>
            </a:r>
            <a:r>
              <a:rPr lang="zh-CN" altLang="en-US" dirty="0" smtClean="0">
                <a:latin typeface="+mn-ea"/>
              </a:rPr>
              <a:t>，相对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83%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4" grpId="1">
        <p:bldAsOne/>
      </p:bldGraphic>
      <p:bldGraphic spid="11" grpId="0">
        <p:bldAsOne/>
      </p:bldGraphic>
      <p:bldP spid="14" grpId="0"/>
      <p:bldP spid="38" grpId="0"/>
      <p:bldP spid="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466359" y="1221627"/>
            <a:ext cx="1928096" cy="192809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508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8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>
            <a:spLocks noChangeAspect="1"/>
          </p:cNvSpPr>
          <p:nvPr/>
        </p:nvSpPr>
        <p:spPr>
          <a:xfrm>
            <a:off x="4936218" y="3354447"/>
            <a:ext cx="2958180" cy="3633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944908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>
            <a:spLocks noChangeAspect="1"/>
          </p:cNvSpPr>
          <p:nvPr/>
        </p:nvSpPr>
        <p:spPr>
          <a:xfrm>
            <a:off x="1893254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2"/>
          <p:cNvSpPr txBox="1">
            <a:spLocks/>
          </p:cNvSpPr>
          <p:nvPr/>
        </p:nvSpPr>
        <p:spPr>
          <a:xfrm>
            <a:off x="1747758" y="3336180"/>
            <a:ext cx="204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，图片均为高清图片（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2M~4M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9006343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快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>
            <a:spLocks noChangeAspect="1"/>
          </p:cNvSpPr>
          <p:nvPr/>
        </p:nvSpPr>
        <p:spPr>
          <a:xfrm>
            <a:off x="8954689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22"/>
          <p:cNvSpPr txBox="1">
            <a:spLocks/>
          </p:cNvSpPr>
          <p:nvPr/>
        </p:nvSpPr>
        <p:spPr>
          <a:xfrm>
            <a:off x="8808958" y="3445037"/>
            <a:ext cx="225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，图片均为标清图片，大小均为（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100K~200K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370" y="4775200"/>
            <a:ext cx="30312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观察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监控页面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某个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执行一直忙碌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其他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处于空闲状态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3410858" y="5326743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34113" y="4826000"/>
            <a:ext cx="406072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任务划分时只考虑了总大小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SIFT</a:t>
            </a:r>
            <a:r>
              <a:rPr lang="zh-CN" altLang="en-US" dirty="0" smtClean="0"/>
              <a:t>算法和图片的尺寸呈指数关系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分发后的任务在没有失败时不会回收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506857" y="4839963"/>
            <a:ext cx="24674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对图片进行尺寸分割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使得任务中图片尺寸尽可能一样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41" name="右箭头 40"/>
          <p:cNvSpPr/>
          <p:nvPr/>
        </p:nvSpPr>
        <p:spPr>
          <a:xfrm>
            <a:off x="8483601" y="5290458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26" grpId="0" animBg="1"/>
      <p:bldP spid="28" grpId="0"/>
      <p:bldP spid="29" grpId="0" animBg="1"/>
      <p:bldP spid="31" grpId="0" animBg="1"/>
      <p:bldP spid="35" grpId="0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788" y="1563488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67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11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91267" y="283097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7090" y="1477112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4207106" y="178462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9"/>
          <p:cNvSpPr txBox="1"/>
          <p:nvPr/>
        </p:nvSpPr>
        <p:spPr>
          <a:xfrm>
            <a:off x="4223703" y="2422347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0521" y="4178384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05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49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85000" y="544586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14"/>
          <p:cNvSpPr txBox="1"/>
          <p:nvPr/>
        </p:nvSpPr>
        <p:spPr>
          <a:xfrm>
            <a:off x="486562" y="1182436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474307" y="38090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18"/>
          <p:cNvSpPr txBox="1"/>
          <p:nvPr/>
        </p:nvSpPr>
        <p:spPr>
          <a:xfrm>
            <a:off x="4257209" y="3486451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20"/>
          <p:cNvSpPr txBox="1"/>
          <p:nvPr/>
        </p:nvSpPr>
        <p:spPr>
          <a:xfrm>
            <a:off x="4260138" y="467242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21"/>
          <p:cNvSpPr txBox="1"/>
          <p:nvPr/>
        </p:nvSpPr>
        <p:spPr>
          <a:xfrm>
            <a:off x="4207106" y="546864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394567" y="183037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5"/>
          <p:cNvSpPr txBox="1"/>
          <p:nvPr/>
        </p:nvSpPr>
        <p:spPr>
          <a:xfrm>
            <a:off x="7010884" y="1461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394567" y="338485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7"/>
          <p:cNvSpPr txBox="1"/>
          <p:nvPr/>
        </p:nvSpPr>
        <p:spPr>
          <a:xfrm>
            <a:off x="7010884" y="30155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94567" y="5715008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9"/>
          <p:cNvSpPr txBox="1"/>
          <p:nvPr/>
        </p:nvSpPr>
        <p:spPr>
          <a:xfrm>
            <a:off x="7010884" y="5345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33" idx="3"/>
            <a:endCxn id="51" idx="1"/>
          </p:cNvCxnSpPr>
          <p:nvPr/>
        </p:nvCxnSpPr>
        <p:spPr>
          <a:xfrm>
            <a:off x="5017102" y="1621391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1" idx="3"/>
            <a:endCxn id="51" idx="1"/>
          </p:cNvCxnSpPr>
          <p:nvPr/>
        </p:nvCxnSpPr>
        <p:spPr>
          <a:xfrm>
            <a:off x="4991341" y="2294642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2" idx="3"/>
            <a:endCxn id="53" idx="1"/>
          </p:cNvCxnSpPr>
          <p:nvPr/>
        </p:nvCxnSpPr>
        <p:spPr>
          <a:xfrm>
            <a:off x="5007938" y="3323740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3" idx="3"/>
            <a:endCxn id="55" idx="1"/>
          </p:cNvCxnSpPr>
          <p:nvPr/>
        </p:nvCxnSpPr>
        <p:spPr>
          <a:xfrm>
            <a:off x="4991341" y="4513860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5" idx="1"/>
          </p:cNvCxnSpPr>
          <p:nvPr/>
        </p:nvCxnSpPr>
        <p:spPr>
          <a:xfrm>
            <a:off x="5027302" y="5376511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5" idx="3"/>
            <a:endCxn id="53" idx="1"/>
          </p:cNvCxnSpPr>
          <p:nvPr/>
        </p:nvCxnSpPr>
        <p:spPr>
          <a:xfrm flipV="1">
            <a:off x="4991341" y="3855633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463350" y="183967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37"/>
          <p:cNvSpPr txBox="1"/>
          <p:nvPr/>
        </p:nvSpPr>
        <p:spPr>
          <a:xfrm>
            <a:off x="9725756" y="1411421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463350" y="339415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463350" y="5724310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40"/>
          <p:cNvSpPr txBox="1"/>
          <p:nvPr/>
        </p:nvSpPr>
        <p:spPr>
          <a:xfrm>
            <a:off x="9667247" y="299095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41"/>
          <p:cNvSpPr txBox="1"/>
          <p:nvPr/>
        </p:nvSpPr>
        <p:spPr>
          <a:xfrm>
            <a:off x="9667247" y="527468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2"/>
          <p:cNvSpPr txBox="1"/>
          <p:nvPr/>
        </p:nvSpPr>
        <p:spPr>
          <a:xfrm>
            <a:off x="9937440" y="1851975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9937413" y="215800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stCxn id="51" idx="3"/>
            <a:endCxn id="63" idx="1"/>
          </p:cNvCxnSpPr>
          <p:nvPr/>
        </p:nvCxnSpPr>
        <p:spPr>
          <a:xfrm>
            <a:off x="8241474" y="230115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3" idx="3"/>
            <a:endCxn id="63" idx="1"/>
          </p:cNvCxnSpPr>
          <p:nvPr/>
        </p:nvCxnSpPr>
        <p:spPr>
          <a:xfrm flipV="1">
            <a:off x="8241474" y="2310455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3"/>
            <a:endCxn id="65" idx="1"/>
          </p:cNvCxnSpPr>
          <p:nvPr/>
        </p:nvCxnSpPr>
        <p:spPr>
          <a:xfrm>
            <a:off x="8241474" y="385563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66" idx="1"/>
          </p:cNvCxnSpPr>
          <p:nvPr/>
        </p:nvCxnSpPr>
        <p:spPr>
          <a:xfrm>
            <a:off x="8241474" y="2301153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65" idx="1"/>
          </p:cNvCxnSpPr>
          <p:nvPr/>
        </p:nvCxnSpPr>
        <p:spPr>
          <a:xfrm flipV="1">
            <a:off x="8241474" y="3864935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5" idx="3"/>
            <a:endCxn id="66" idx="1"/>
          </p:cNvCxnSpPr>
          <p:nvPr/>
        </p:nvCxnSpPr>
        <p:spPr>
          <a:xfrm>
            <a:off x="8241474" y="6185788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51"/>
          <p:cNvSpPr txBox="1"/>
          <p:nvPr/>
        </p:nvSpPr>
        <p:spPr>
          <a:xfrm>
            <a:off x="9937412" y="2488731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52"/>
          <p:cNvSpPr txBox="1"/>
          <p:nvPr/>
        </p:nvSpPr>
        <p:spPr>
          <a:xfrm>
            <a:off x="9937412" y="343207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53"/>
          <p:cNvSpPr txBox="1"/>
          <p:nvPr/>
        </p:nvSpPr>
        <p:spPr>
          <a:xfrm>
            <a:off x="9937411" y="3746993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54"/>
          <p:cNvSpPr txBox="1"/>
          <p:nvPr/>
        </p:nvSpPr>
        <p:spPr>
          <a:xfrm>
            <a:off x="9957841" y="4063554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81329" y="2150363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597926" y="317946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581329" y="436958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616439" y="523985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581329" y="605081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71"/>
          <p:cNvSpPr txBox="1"/>
          <p:nvPr/>
        </p:nvSpPr>
        <p:spPr>
          <a:xfrm>
            <a:off x="4217754" y="6301750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9"/>
          <p:cNvSpPr>
            <a:spLocks noChangeAspect="1"/>
          </p:cNvSpPr>
          <p:nvPr/>
        </p:nvSpPr>
        <p:spPr bwMode="auto">
          <a:xfrm>
            <a:off x="2834053" y="2349113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ChangeAspect="1"/>
          </p:cNvSpPr>
          <p:nvPr/>
        </p:nvSpPr>
        <p:spPr bwMode="auto">
          <a:xfrm>
            <a:off x="1142556" y="137400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1406300" y="2429066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10"/>
          <p:cNvSpPr>
            <a:spLocks noChangeAspect="1"/>
          </p:cNvSpPr>
          <p:nvPr/>
        </p:nvSpPr>
        <p:spPr bwMode="auto">
          <a:xfrm>
            <a:off x="3679392" y="2629962"/>
            <a:ext cx="1524489" cy="1715884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chemeClr val="accent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1"/>
          <p:cNvSpPr>
            <a:spLocks noChangeAspect="1"/>
          </p:cNvSpPr>
          <p:nvPr/>
        </p:nvSpPr>
        <p:spPr bwMode="auto">
          <a:xfrm>
            <a:off x="2499998" y="1375922"/>
            <a:ext cx="1611508" cy="1804832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2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9"/>
          <p:cNvSpPr>
            <a:spLocks noChangeAspect="1"/>
          </p:cNvSpPr>
          <p:nvPr/>
        </p:nvSpPr>
        <p:spPr bwMode="auto">
          <a:xfrm>
            <a:off x="1720931" y="169779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69967" y="1114877"/>
            <a:ext cx="4789714" cy="682171"/>
            <a:chOff x="5779407" y="1278165"/>
            <a:chExt cx="4789714" cy="682171"/>
          </a:xfrm>
        </p:grpSpPr>
        <p:sp>
          <p:nvSpPr>
            <p:cNvPr id="24" name="圆角矩形 23"/>
            <p:cNvSpPr>
              <a:spLocks noChangeAspect="1"/>
            </p:cNvSpPr>
            <p:nvPr/>
          </p:nvSpPr>
          <p:spPr>
            <a:xfrm>
              <a:off x="5779407" y="12781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17376" y="13576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82073" y="1352932"/>
              <a:ext cx="532637" cy="532637"/>
              <a:chOff x="5882073" y="1352932"/>
              <a:chExt cx="532637" cy="532637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5882073" y="13529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58275" y="1388418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069967" y="2019752"/>
            <a:ext cx="4789714" cy="682171"/>
            <a:chOff x="5779407" y="2183040"/>
            <a:chExt cx="4789714" cy="682171"/>
          </a:xfrm>
        </p:grpSpPr>
        <p:sp>
          <p:nvSpPr>
            <p:cNvPr id="30" name="圆角矩形 29"/>
            <p:cNvSpPr>
              <a:spLocks noChangeAspect="1"/>
            </p:cNvSpPr>
            <p:nvPr/>
          </p:nvSpPr>
          <p:spPr>
            <a:xfrm>
              <a:off x="5779407" y="218304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17376" y="226251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5882073" y="2257807"/>
              <a:ext cx="532637" cy="532637"/>
              <a:chOff x="5882073" y="2257807"/>
              <a:chExt cx="532637" cy="532637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>
              <a:xfrm>
                <a:off x="5882073" y="225780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929421" y="229867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069967" y="2924627"/>
            <a:ext cx="4789714" cy="682171"/>
            <a:chOff x="5779407" y="3087915"/>
            <a:chExt cx="4789714" cy="682171"/>
          </a:xfrm>
        </p:grpSpPr>
        <p:sp>
          <p:nvSpPr>
            <p:cNvPr id="36" name="圆角矩形 35"/>
            <p:cNvSpPr>
              <a:spLocks noChangeAspect="1"/>
            </p:cNvSpPr>
            <p:nvPr/>
          </p:nvSpPr>
          <p:spPr>
            <a:xfrm>
              <a:off x="5779407" y="308791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17375" y="3167390"/>
              <a:ext cx="3482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5882073" y="3162682"/>
              <a:ext cx="532637" cy="532637"/>
              <a:chOff x="5882073" y="3162682"/>
              <a:chExt cx="532637" cy="532637"/>
            </a:xfrm>
          </p:grpSpPr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5882073" y="316268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924612" y="3203552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069967" y="3829502"/>
            <a:ext cx="4789714" cy="682171"/>
            <a:chOff x="5779407" y="3992790"/>
            <a:chExt cx="4789714" cy="682171"/>
          </a:xfrm>
        </p:grpSpPr>
        <p:sp>
          <p:nvSpPr>
            <p:cNvPr id="42" name="圆角矩形 41"/>
            <p:cNvSpPr>
              <a:spLocks noChangeAspect="1"/>
            </p:cNvSpPr>
            <p:nvPr/>
          </p:nvSpPr>
          <p:spPr>
            <a:xfrm>
              <a:off x="5779407" y="399279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17376" y="407226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>
              <a:grpSpLocks noChangeAspect="1"/>
            </p:cNvGrpSpPr>
            <p:nvPr/>
          </p:nvGrpSpPr>
          <p:grpSpPr>
            <a:xfrm>
              <a:off x="5882073" y="4067557"/>
              <a:ext cx="532637" cy="532637"/>
              <a:chOff x="5882073" y="4067557"/>
              <a:chExt cx="532637" cy="532637"/>
            </a:xfrm>
          </p:grpSpPr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5882073" y="406755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930222" y="4103043"/>
                <a:ext cx="43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069967" y="4734377"/>
            <a:ext cx="4789714" cy="682171"/>
            <a:chOff x="5779407" y="4897665"/>
            <a:chExt cx="4789714" cy="682171"/>
          </a:xfrm>
        </p:grpSpPr>
        <p:sp>
          <p:nvSpPr>
            <p:cNvPr id="48" name="圆角矩形 47"/>
            <p:cNvSpPr>
              <a:spLocks noChangeAspect="1"/>
            </p:cNvSpPr>
            <p:nvPr/>
          </p:nvSpPr>
          <p:spPr>
            <a:xfrm>
              <a:off x="5779407" y="48976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17376" y="49771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5882073" y="4972432"/>
              <a:ext cx="532637" cy="532637"/>
              <a:chOff x="5882073" y="4972432"/>
              <a:chExt cx="532637" cy="532637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5882073" y="49724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26215" y="500791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05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3" name="文本框 52"/>
          <p:cNvSpPr txBox="1">
            <a:spLocks/>
          </p:cNvSpPr>
          <p:nvPr/>
        </p:nvSpPr>
        <p:spPr>
          <a:xfrm>
            <a:off x="2064760" y="3471266"/>
            <a:ext cx="248198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2232305" y="2731991"/>
            <a:ext cx="21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innerShdw blurRad="101600" dist="76200" dir="13500000">
                    <a:prstClr val="black">
                      <a:alpha val="8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 smtClean="0">
              <a:solidFill>
                <a:schemeClr val="accent1"/>
              </a:solidFill>
              <a:effectLst>
                <a:innerShdw blurRad="101600" dist="76200" dir="13500000">
                  <a:prstClr val="black">
                    <a:alpha val="8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8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7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7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026" y="885371"/>
            <a:ext cx="6025488" cy="59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429707" y="1415562"/>
            <a:ext cx="33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map1:</a:t>
            </a:r>
            <a:r>
              <a:rPr lang="zh-CN" altLang="en-US" sz="2000" dirty="0" smtClean="0"/>
              <a:t>子块划分，逐行扫描</a:t>
            </a:r>
            <a:endParaRPr lang="en-US" altLang="zh-CN" sz="2000" dirty="0" smtClean="0"/>
          </a:p>
          <a:p>
            <a:r>
              <a:rPr lang="zh-CN" altLang="en-US" sz="2000" dirty="0" smtClean="0"/>
              <a:t>二维转一维；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450223" y="3036266"/>
            <a:ext cx="28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flatMap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数组扁平化；</a:t>
            </a:r>
            <a:endParaRPr lang="zh-CN" alt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29352" y="4117731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map2:</a:t>
            </a:r>
            <a:r>
              <a:rPr lang="zh-CN" altLang="en-US" sz="2000" dirty="0" smtClean="0"/>
              <a:t>子块描述重构；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7452" y="5474677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map3:</a:t>
            </a:r>
            <a:r>
              <a:rPr lang="zh-CN" altLang="en-US" sz="2000" dirty="0" smtClean="0"/>
              <a:t>子块特征提取；</a:t>
            </a:r>
            <a:endParaRPr lang="zh-CN" alt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126549" y="1479327"/>
            <a:ext cx="310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reduce1:</a:t>
            </a:r>
            <a:r>
              <a:rPr lang="zh-CN" altLang="en-US" sz="2000" dirty="0" smtClean="0"/>
              <a:t>子块特征收集；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217268" y="3351256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map4:</a:t>
            </a:r>
            <a:r>
              <a:rPr lang="zh-CN" altLang="en-US" sz="2000" dirty="0" smtClean="0"/>
              <a:t>图片特征保存；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949288" y="1259394"/>
          <a:ext cx="7091626" cy="437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42515" y="1190170"/>
            <a:ext cx="4049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的数据集，在不同的分割大小下，测试提取速度；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当分割尺寸较小时，提取速度较快，如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时，提取的时间为</a:t>
            </a:r>
            <a:r>
              <a:rPr lang="en-US" altLang="zh-CN" dirty="0" smtClean="0"/>
              <a:t>210S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当分割尺寸变大时，提取速度下降，在没有分割的情况下，最坏的提取时间为</a:t>
            </a:r>
            <a:r>
              <a:rPr lang="en-US" altLang="zh-CN" dirty="0" smtClean="0"/>
              <a:t>1800S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937288" y="1268185"/>
          <a:ext cx="7103626" cy="401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42515" y="1182914"/>
            <a:ext cx="4049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的数据集，在不同的分割大小下，测试匹配精度；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当分割尺寸较小时，错误率较高，如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12%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当分割尺寸变大时，错误率较低，如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1.8%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3659" y="5834745"/>
            <a:ext cx="618308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因此在分割式提取算法中，会存在一个使提取精度和提取速度都较好的一个尺寸之，本测试中，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为最佳值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6" grpId="1">
        <p:bldAsOne/>
      </p:bldGraphic>
      <p:bldP spid="18" grpId="0"/>
      <p:bldP spid="18" grpId="1"/>
      <p:bldGraphic spid="23" grpId="0">
        <p:bldAsOne/>
      </p:bldGraphic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57943" y="1291771"/>
            <a:ext cx="9724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描述着数据从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输入的这段过程；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会将临时结果写到磁盘文件，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结束之后进行结果；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这一过程将会产生网络资源消耗和内存，磁盘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的消耗；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43085" y="5760498"/>
            <a:ext cx="644434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上图例子中共产生了</a:t>
            </a:r>
            <a:r>
              <a:rPr lang="en-US" altLang="zh-CN" dirty="0" smtClean="0"/>
              <a:t>4*3</a:t>
            </a:r>
            <a:r>
              <a:rPr lang="zh-CN" altLang="en-US" dirty="0" smtClean="0"/>
              <a:t>个中间磁盘文件，而在实际生产中，</a:t>
            </a:r>
            <a:endParaRPr lang="en-US" altLang="zh-CN" dirty="0" smtClean="0"/>
          </a:p>
          <a:p>
            <a:r>
              <a:rPr lang="zh-CN" altLang="en-US" dirty="0" smtClean="0"/>
              <a:t>上下游任务数较大，成千上万，一个作业中又会存在多个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过程，因此，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操作十分损耗性能，应尽量避免。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213" y="1040492"/>
            <a:ext cx="11399805" cy="45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24972" y="1203359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824988" y="1423783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841585" y="2105052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889605" y="311110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7"/>
          <p:cNvSpPr txBox="1"/>
          <p:nvPr/>
        </p:nvSpPr>
        <p:spPr>
          <a:xfrm>
            <a:off x="761908" y="4398675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24988" y="5136839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12449" y="155662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/>
          <p:nvPr/>
        </p:nvSpPr>
        <p:spPr>
          <a:xfrm>
            <a:off x="3628766" y="11872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12449" y="311110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628766" y="27417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12449" y="5441255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14"/>
          <p:cNvSpPr txBox="1"/>
          <p:nvPr/>
        </p:nvSpPr>
        <p:spPr>
          <a:xfrm>
            <a:off x="3628766" y="507192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14" idx="3"/>
            <a:endCxn id="29" idx="1"/>
          </p:cNvCxnSpPr>
          <p:nvPr/>
        </p:nvCxnSpPr>
        <p:spPr>
          <a:xfrm>
            <a:off x="1634984" y="1347638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9" idx="3"/>
            <a:endCxn id="29" idx="1"/>
          </p:cNvCxnSpPr>
          <p:nvPr/>
        </p:nvCxnSpPr>
        <p:spPr>
          <a:xfrm>
            <a:off x="1609223" y="2020889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0" idx="3"/>
            <a:endCxn id="31" idx="1"/>
          </p:cNvCxnSpPr>
          <p:nvPr/>
        </p:nvCxnSpPr>
        <p:spPr>
          <a:xfrm>
            <a:off x="1625820" y="3049987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1" idx="3"/>
            <a:endCxn id="33" idx="1"/>
          </p:cNvCxnSpPr>
          <p:nvPr/>
        </p:nvCxnSpPr>
        <p:spPr>
          <a:xfrm>
            <a:off x="1609223" y="4240107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1"/>
          </p:cNvCxnSpPr>
          <p:nvPr/>
        </p:nvCxnSpPr>
        <p:spPr>
          <a:xfrm>
            <a:off x="1645184" y="5102758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3" idx="3"/>
            <a:endCxn id="31" idx="1"/>
          </p:cNvCxnSpPr>
          <p:nvPr/>
        </p:nvCxnSpPr>
        <p:spPr>
          <a:xfrm flipV="1">
            <a:off x="1609223" y="3581880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081232" y="156592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>
            <a:off x="6343638" y="1137668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081232" y="312040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81232" y="5450557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25"/>
          <p:cNvSpPr txBox="1"/>
          <p:nvPr/>
        </p:nvSpPr>
        <p:spPr>
          <a:xfrm>
            <a:off x="6285129" y="271720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26"/>
          <p:cNvSpPr txBox="1"/>
          <p:nvPr/>
        </p:nvSpPr>
        <p:spPr>
          <a:xfrm>
            <a:off x="6285129" y="50009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27"/>
          <p:cNvSpPr txBox="1"/>
          <p:nvPr/>
        </p:nvSpPr>
        <p:spPr>
          <a:xfrm>
            <a:off x="6555322" y="1549194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28"/>
          <p:cNvSpPr txBox="1"/>
          <p:nvPr/>
        </p:nvSpPr>
        <p:spPr>
          <a:xfrm>
            <a:off x="6555295" y="1869735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29" idx="3"/>
            <a:endCxn id="41" idx="1"/>
          </p:cNvCxnSpPr>
          <p:nvPr/>
        </p:nvCxnSpPr>
        <p:spPr>
          <a:xfrm>
            <a:off x="4859356" y="202740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41" idx="1"/>
          </p:cNvCxnSpPr>
          <p:nvPr/>
        </p:nvCxnSpPr>
        <p:spPr>
          <a:xfrm flipV="1">
            <a:off x="4859356" y="2036702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3"/>
            <a:endCxn id="43" idx="1"/>
          </p:cNvCxnSpPr>
          <p:nvPr/>
        </p:nvCxnSpPr>
        <p:spPr>
          <a:xfrm>
            <a:off x="4859356" y="358188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4" idx="1"/>
          </p:cNvCxnSpPr>
          <p:nvPr/>
        </p:nvCxnSpPr>
        <p:spPr>
          <a:xfrm>
            <a:off x="4859356" y="2027400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  <a:endCxn id="43" idx="1"/>
          </p:cNvCxnSpPr>
          <p:nvPr/>
        </p:nvCxnSpPr>
        <p:spPr>
          <a:xfrm flipV="1">
            <a:off x="4859356" y="3591182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44" idx="1"/>
          </p:cNvCxnSpPr>
          <p:nvPr/>
        </p:nvCxnSpPr>
        <p:spPr>
          <a:xfrm>
            <a:off x="4859356" y="5912035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35"/>
          <p:cNvSpPr txBox="1"/>
          <p:nvPr/>
        </p:nvSpPr>
        <p:spPr>
          <a:xfrm>
            <a:off x="6555294" y="2214978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36"/>
          <p:cNvSpPr txBox="1"/>
          <p:nvPr/>
        </p:nvSpPr>
        <p:spPr>
          <a:xfrm>
            <a:off x="6555294" y="311477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37"/>
          <p:cNvSpPr txBox="1"/>
          <p:nvPr/>
        </p:nvSpPr>
        <p:spPr>
          <a:xfrm>
            <a:off x="6555293" y="3458726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38"/>
          <p:cNvSpPr txBox="1"/>
          <p:nvPr/>
        </p:nvSpPr>
        <p:spPr>
          <a:xfrm>
            <a:off x="6575723" y="377528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99211" y="1876610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15808" y="290570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99211" y="409582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34321" y="496609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99211" y="577705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44"/>
          <p:cNvSpPr txBox="1"/>
          <p:nvPr/>
        </p:nvSpPr>
        <p:spPr>
          <a:xfrm>
            <a:off x="835636" y="6013483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563953" y="1356866"/>
            <a:ext cx="1843062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757500" y="1322334"/>
            <a:ext cx="1264113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"/>
          <p:cNvSpPr txBox="1"/>
          <p:nvPr/>
        </p:nvSpPr>
        <p:spPr>
          <a:xfrm>
            <a:off x="5064856" y="106260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51"/>
          <p:cNvSpPr txBox="1"/>
          <p:nvPr/>
        </p:nvSpPr>
        <p:spPr>
          <a:xfrm>
            <a:off x="1958281" y="10677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7"/>
          <p:cNvSpPr txBox="1"/>
          <p:nvPr/>
        </p:nvSpPr>
        <p:spPr>
          <a:xfrm>
            <a:off x="8548720" y="1285936"/>
            <a:ext cx="335299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中默认的分区策略为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分区，因此同一图片的子图就可能落在不同分区；</a:t>
            </a:r>
            <a:endParaRPr lang="en-US" altLang="zh-CN" dirty="0" smtClean="0"/>
          </a:p>
        </p:txBody>
      </p:sp>
      <p:sp>
        <p:nvSpPr>
          <p:cNvPr id="70" name="文本框 48"/>
          <p:cNvSpPr txBox="1"/>
          <p:nvPr/>
        </p:nvSpPr>
        <p:spPr>
          <a:xfrm>
            <a:off x="8560878" y="4422336"/>
            <a:ext cx="335535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字段中</a:t>
            </a:r>
            <a:r>
              <a:rPr lang="en-US" altLang="zh-CN" dirty="0" smtClean="0"/>
              <a:t>”#”</a:t>
            </a:r>
            <a:r>
              <a:rPr lang="zh-CN" altLang="en-US" dirty="0" smtClean="0"/>
              <a:t>之前的字符串的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8563431" y="2830063"/>
            <a:ext cx="332377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自定义分区：使得同一张图片中的子块分配到同一个分区；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534401" y="5631313"/>
            <a:ext cx="34108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进行求余，产生该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对应的分区号；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2"/>
            <a:endCxn id="71" idx="0"/>
          </p:cNvCxnSpPr>
          <p:nvPr/>
        </p:nvCxnSpPr>
        <p:spPr>
          <a:xfrm rot="16200000" flipH="1">
            <a:off x="9914869" y="2519614"/>
            <a:ext cx="620797" cy="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2"/>
            <a:endCxn id="70" idx="0"/>
          </p:cNvCxnSpPr>
          <p:nvPr/>
        </p:nvCxnSpPr>
        <p:spPr>
          <a:xfrm rot="16200000" flipH="1">
            <a:off x="9897464" y="4081245"/>
            <a:ext cx="668943" cy="1323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0" idx="2"/>
            <a:endCxn id="72" idx="0"/>
          </p:cNvCxnSpPr>
          <p:nvPr/>
        </p:nvCxnSpPr>
        <p:spPr>
          <a:xfrm rot="16200000" flipH="1">
            <a:off x="9957869" y="5349352"/>
            <a:ext cx="562646" cy="12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3" name="图表 72"/>
          <p:cNvGraphicFramePr/>
          <p:nvPr/>
        </p:nvGraphicFramePr>
        <p:xfrm>
          <a:off x="794517" y="1209203"/>
          <a:ext cx="7231883" cy="417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4" name="矩形 73"/>
          <p:cNvSpPr/>
          <p:nvPr/>
        </p:nvSpPr>
        <p:spPr>
          <a:xfrm>
            <a:off x="8171542" y="1132115"/>
            <a:ext cx="40930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个数据集，图片均为高清图片，分别比较</a:t>
            </a:r>
            <a:r>
              <a:rPr lang="en-US" altLang="zh-CN" dirty="0" smtClean="0">
                <a:latin typeface="+mn-ea"/>
              </a:rPr>
              <a:t>Shuffle-Efficient</a:t>
            </a:r>
            <a:r>
              <a:rPr lang="zh-CN" altLang="en-US" dirty="0" smtClean="0">
                <a:latin typeface="+mn-ea"/>
              </a:rPr>
              <a:t>分区及默认分区两种方式收集性能；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在数据集为</a:t>
            </a:r>
            <a:r>
              <a:rPr lang="en-US" altLang="zh-CN" dirty="0" smtClean="0">
                <a:latin typeface="+mn-ea"/>
              </a:rPr>
              <a:t>3.4G</a:t>
            </a:r>
            <a:r>
              <a:rPr lang="zh-CN" altLang="en-US" dirty="0" smtClean="0">
                <a:latin typeface="+mn-ea"/>
              </a:rPr>
              <a:t>时，默认分区方式的收集时间为</a:t>
            </a:r>
            <a:r>
              <a:rPr lang="en-US" altLang="zh-CN" dirty="0" smtClean="0">
                <a:latin typeface="+mn-ea"/>
              </a:rPr>
              <a:t>199.7S,SE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169.1S,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15%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在数据集增大到</a:t>
            </a:r>
            <a:r>
              <a:rPr lang="en-US" altLang="zh-CN" dirty="0" smtClean="0">
                <a:latin typeface="+mn-ea"/>
              </a:rPr>
              <a:t>6.8G,</a:t>
            </a:r>
            <a:r>
              <a:rPr lang="zh-CN" altLang="en-US" dirty="0" smtClean="0">
                <a:latin typeface="+mn-ea"/>
              </a:rPr>
              <a:t>默认分区方式的收集时间为</a:t>
            </a:r>
            <a:r>
              <a:rPr lang="en-US" altLang="zh-CN" dirty="0" smtClean="0">
                <a:latin typeface="+mn-ea"/>
              </a:rPr>
              <a:t>546S,SE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383.5S,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29.7%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4" name="图表 13"/>
          <p:cNvGraphicFramePr/>
          <p:nvPr/>
        </p:nvGraphicFramePr>
        <p:xfrm>
          <a:off x="1931988" y="1097639"/>
          <a:ext cx="7676470" cy="424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3201" y="5631542"/>
            <a:ext cx="654594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在测试数据集为</a:t>
            </a:r>
            <a:r>
              <a:rPr lang="en-US" altLang="zh-CN" dirty="0" smtClean="0"/>
              <a:t>4G</a:t>
            </a:r>
            <a:r>
              <a:rPr lang="zh-CN" altLang="en-US" dirty="0" smtClean="0"/>
              <a:t>时，优化后的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相对于没有优化的，性能提升了约</a:t>
            </a:r>
            <a:r>
              <a:rPr lang="en-US" altLang="zh-CN" dirty="0" smtClean="0"/>
              <a:t>15.8%</a:t>
            </a:r>
            <a:r>
              <a:rPr lang="zh-CN" altLang="en-US" dirty="0" smtClean="0"/>
              <a:t>，相对于单机提取速度提升了约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倍，相对于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提取速度提升了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04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828" y="1364342"/>
            <a:ext cx="606832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的大规模图像特征提取系统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下图像处理基础库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imageLib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系统提出了三种优化方案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图片描述方式，优化加载性能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分割式特征提取算法，优化负载均衡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Shuffle-Efficient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分区策略，优化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下图像特征提取和图像检索的结合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图像的处理技术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下视频处理技术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05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901031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1244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 noChangeAspect="1"/>
          </p:cNvSpPr>
          <p:nvPr/>
        </p:nvSpPr>
        <p:spPr bwMode="auto">
          <a:xfrm>
            <a:off x="10379869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 noChangeAspect="1"/>
          </p:cNvSpPr>
          <p:nvPr/>
        </p:nvSpPr>
        <p:spPr bwMode="auto">
          <a:xfrm>
            <a:off x="4020344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8"/>
          <p:cNvSpPr>
            <a:spLocks noChangeAspect="1"/>
          </p:cNvSpPr>
          <p:nvPr/>
        </p:nvSpPr>
        <p:spPr bwMode="auto">
          <a:xfrm>
            <a:off x="8260556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860425" y="3627997"/>
            <a:ext cx="2081213" cy="215900"/>
            <a:chOff x="860425" y="3627997"/>
            <a:chExt cx="2081213" cy="215900"/>
          </a:xfrm>
        </p:grpSpPr>
        <p:sp>
          <p:nvSpPr>
            <p:cNvPr id="18" name="Freeform 15"/>
            <p:cNvSpPr>
              <a:spLocks noChangeAspect="1"/>
            </p:cNvSpPr>
            <p:nvPr/>
          </p:nvSpPr>
          <p:spPr bwMode="auto">
            <a:xfrm>
              <a:off x="860425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spect="1" noChangeArrowheads="1"/>
            </p:cNvSpPr>
            <p:nvPr/>
          </p:nvSpPr>
          <p:spPr bwMode="auto">
            <a:xfrm>
              <a:off x="1836737" y="3672447"/>
              <a:ext cx="128588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979738" y="3627997"/>
            <a:ext cx="2081213" cy="215900"/>
            <a:chOff x="2979738" y="3627997"/>
            <a:chExt cx="2081213" cy="215900"/>
          </a:xfrm>
        </p:grpSpPr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29797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spect="1" noChangeArrowheads="1"/>
            </p:cNvSpPr>
            <p:nvPr/>
          </p:nvSpPr>
          <p:spPr bwMode="auto">
            <a:xfrm>
              <a:off x="39568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5100638" y="3627997"/>
            <a:ext cx="2081213" cy="215900"/>
            <a:chOff x="5100638" y="3627997"/>
            <a:chExt cx="2081213" cy="215900"/>
          </a:xfrm>
        </p:grpSpPr>
        <p:sp>
          <p:nvSpPr>
            <p:cNvPr id="27" name="Freeform 17"/>
            <p:cNvSpPr>
              <a:spLocks noChangeAspect="1"/>
            </p:cNvSpPr>
            <p:nvPr/>
          </p:nvSpPr>
          <p:spPr bwMode="auto">
            <a:xfrm>
              <a:off x="51006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"/>
            <p:cNvSpPr>
              <a:spLocks noChangeAspect="1" noChangeArrowheads="1"/>
            </p:cNvSpPr>
            <p:nvPr/>
          </p:nvSpPr>
          <p:spPr bwMode="auto">
            <a:xfrm>
              <a:off x="60777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7219950" y="3627997"/>
            <a:ext cx="2081213" cy="215900"/>
            <a:chOff x="7219950" y="3627997"/>
            <a:chExt cx="2081213" cy="215900"/>
          </a:xfrm>
        </p:grpSpPr>
        <p:sp>
          <p:nvSpPr>
            <p:cNvPr id="30" name="Freeform 18"/>
            <p:cNvSpPr>
              <a:spLocks noChangeAspect="1"/>
            </p:cNvSpPr>
            <p:nvPr/>
          </p:nvSpPr>
          <p:spPr bwMode="auto">
            <a:xfrm>
              <a:off x="7219950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3"/>
            <p:cNvSpPr>
              <a:spLocks noChangeAspect="1" noChangeArrowheads="1"/>
            </p:cNvSpPr>
            <p:nvPr/>
          </p:nvSpPr>
          <p:spPr bwMode="auto">
            <a:xfrm>
              <a:off x="8197056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9339263" y="3627997"/>
            <a:ext cx="2081213" cy="215900"/>
            <a:chOff x="9339263" y="3627997"/>
            <a:chExt cx="2081213" cy="215900"/>
          </a:xfrm>
        </p:grpSpPr>
        <p:sp>
          <p:nvSpPr>
            <p:cNvPr id="33" name="Freeform 19"/>
            <p:cNvSpPr>
              <a:spLocks noChangeAspect="1"/>
            </p:cNvSpPr>
            <p:nvPr/>
          </p:nvSpPr>
          <p:spPr bwMode="auto">
            <a:xfrm>
              <a:off x="9339263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10316369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5711032" y="4485247"/>
            <a:ext cx="860425" cy="860425"/>
            <a:chOff x="5711032" y="4485247"/>
            <a:chExt cx="860425" cy="860425"/>
          </a:xfrm>
        </p:grpSpPr>
        <p:sp>
          <p:nvSpPr>
            <p:cNvPr id="36" name="Oval 7"/>
            <p:cNvSpPr>
              <a:spLocks noChangeAspect="1" noChangeArrowheads="1"/>
            </p:cNvSpPr>
            <p:nvPr/>
          </p:nvSpPr>
          <p:spPr bwMode="auto">
            <a:xfrm>
              <a:off x="5711032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Freeform 59"/>
            <p:cNvSpPr>
              <a:spLocks noChangeAspect="1" noEditPoints="1"/>
            </p:cNvSpPr>
            <p:nvPr/>
          </p:nvSpPr>
          <p:spPr bwMode="auto">
            <a:xfrm>
              <a:off x="5896559" y="4681459"/>
              <a:ext cx="489371" cy="468000"/>
            </a:xfrm>
            <a:custGeom>
              <a:avLst/>
              <a:gdLst>
                <a:gd name="T0" fmla="*/ 312 w 999"/>
                <a:gd name="T1" fmla="*/ 203 h 956"/>
                <a:gd name="T2" fmla="*/ 468 w 999"/>
                <a:gd name="T3" fmla="*/ 20 h 956"/>
                <a:gd name="T4" fmla="*/ 231 w 999"/>
                <a:gd name="T5" fmla="*/ 253 h 956"/>
                <a:gd name="T6" fmla="*/ 0 w 999"/>
                <a:gd name="T7" fmla="*/ 441 h 956"/>
                <a:gd name="T8" fmla="*/ 231 w 999"/>
                <a:gd name="T9" fmla="*/ 253 h 956"/>
                <a:gd name="T10" fmla="*/ 249 w 999"/>
                <a:gd name="T11" fmla="*/ 192 h 956"/>
                <a:gd name="T12" fmla="*/ 374 w 999"/>
                <a:gd name="T13" fmla="*/ 0 h 956"/>
                <a:gd name="T14" fmla="*/ 121 w 999"/>
                <a:gd name="T15" fmla="*/ 801 h 956"/>
                <a:gd name="T16" fmla="*/ 283 w 999"/>
                <a:gd name="T17" fmla="*/ 843 h 956"/>
                <a:gd name="T18" fmla="*/ 121 w 999"/>
                <a:gd name="T19" fmla="*/ 801 h 956"/>
                <a:gd name="T20" fmla="*/ 468 w 999"/>
                <a:gd name="T21" fmla="*/ 677 h 956"/>
                <a:gd name="T22" fmla="*/ 266 w 999"/>
                <a:gd name="T23" fmla="*/ 505 h 956"/>
                <a:gd name="T24" fmla="*/ 231 w 999"/>
                <a:gd name="T25" fmla="*/ 705 h 956"/>
                <a:gd name="T26" fmla="*/ 0 w 999"/>
                <a:gd name="T27" fmla="*/ 505 h 956"/>
                <a:gd name="T28" fmla="*/ 231 w 999"/>
                <a:gd name="T29" fmla="*/ 705 h 956"/>
                <a:gd name="T30" fmla="*/ 797 w 999"/>
                <a:gd name="T31" fmla="*/ 441 h 956"/>
                <a:gd name="T32" fmla="*/ 918 w 999"/>
                <a:gd name="T33" fmla="*/ 206 h 956"/>
                <a:gd name="T34" fmla="*/ 770 w 999"/>
                <a:gd name="T35" fmla="*/ 705 h 956"/>
                <a:gd name="T36" fmla="*/ 999 w 999"/>
                <a:gd name="T37" fmla="*/ 505 h 956"/>
                <a:gd name="T38" fmla="*/ 770 w 999"/>
                <a:gd name="T39" fmla="*/ 705 h 956"/>
                <a:gd name="T40" fmla="*/ 626 w 999"/>
                <a:gd name="T41" fmla="*/ 956 h 956"/>
                <a:gd name="T42" fmla="*/ 751 w 999"/>
                <a:gd name="T43" fmla="*/ 765 h 956"/>
                <a:gd name="T44" fmla="*/ 532 w 999"/>
                <a:gd name="T45" fmla="*/ 216 h 956"/>
                <a:gd name="T46" fmla="*/ 660 w 999"/>
                <a:gd name="T47" fmla="*/ 143 h 956"/>
                <a:gd name="T48" fmla="*/ 532 w 999"/>
                <a:gd name="T49" fmla="*/ 677 h 956"/>
                <a:gd name="T50" fmla="*/ 733 w 999"/>
                <a:gd name="T51" fmla="*/ 505 h 956"/>
                <a:gd name="T52" fmla="*/ 532 w 999"/>
                <a:gd name="T53" fmla="*/ 677 h 956"/>
                <a:gd name="T54" fmla="*/ 468 w 999"/>
                <a:gd name="T55" fmla="*/ 441 h 956"/>
                <a:gd name="T56" fmla="*/ 293 w 999"/>
                <a:gd name="T57" fmla="*/ 264 h 956"/>
                <a:gd name="T58" fmla="*/ 532 w 999"/>
                <a:gd name="T59" fmla="*/ 441 h 956"/>
                <a:gd name="T60" fmla="*/ 707 w 999"/>
                <a:gd name="T61" fmla="*/ 264 h 956"/>
                <a:gd name="T62" fmla="*/ 532 w 999"/>
                <a:gd name="T63" fmla="*/ 441 h 956"/>
                <a:gd name="T64" fmla="*/ 751 w 999"/>
                <a:gd name="T65" fmla="*/ 192 h 956"/>
                <a:gd name="T66" fmla="*/ 626 w 999"/>
                <a:gd name="T67" fmla="*/ 0 h 956"/>
                <a:gd name="T68" fmla="*/ 312 w 999"/>
                <a:gd name="T69" fmla="*/ 753 h 956"/>
                <a:gd name="T70" fmla="*/ 468 w 999"/>
                <a:gd name="T71" fmla="*/ 938 h 956"/>
                <a:gd name="T72" fmla="*/ 312 w 999"/>
                <a:gd name="T73" fmla="*/ 753 h 956"/>
                <a:gd name="T74" fmla="*/ 687 w 999"/>
                <a:gd name="T75" fmla="*/ 753 h 956"/>
                <a:gd name="T76" fmla="*/ 532 w 999"/>
                <a:gd name="T77" fmla="*/ 93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956">
                  <a:moveTo>
                    <a:pt x="340" y="143"/>
                  </a:moveTo>
                  <a:cubicBezTo>
                    <a:pt x="330" y="162"/>
                    <a:pt x="321" y="183"/>
                    <a:pt x="312" y="203"/>
                  </a:cubicBezTo>
                  <a:cubicBezTo>
                    <a:pt x="361" y="210"/>
                    <a:pt x="413" y="214"/>
                    <a:pt x="468" y="216"/>
                  </a:cubicBezTo>
                  <a:lnTo>
                    <a:pt x="468" y="20"/>
                  </a:lnTo>
                  <a:cubicBezTo>
                    <a:pt x="421" y="33"/>
                    <a:pt x="376" y="75"/>
                    <a:pt x="340" y="143"/>
                  </a:cubicBezTo>
                  <a:close/>
                  <a:moveTo>
                    <a:pt x="231" y="253"/>
                  </a:moveTo>
                  <a:cubicBezTo>
                    <a:pt x="176" y="240"/>
                    <a:pt x="125" y="225"/>
                    <a:pt x="81" y="207"/>
                  </a:cubicBezTo>
                  <a:cubicBezTo>
                    <a:pt x="36" y="275"/>
                    <a:pt x="7" y="355"/>
                    <a:pt x="0" y="441"/>
                  </a:cubicBezTo>
                  <a:lnTo>
                    <a:pt x="203" y="441"/>
                  </a:lnTo>
                  <a:cubicBezTo>
                    <a:pt x="205" y="376"/>
                    <a:pt x="215" y="311"/>
                    <a:pt x="231" y="253"/>
                  </a:cubicBezTo>
                  <a:close/>
                  <a:moveTo>
                    <a:pt x="121" y="155"/>
                  </a:moveTo>
                  <a:cubicBezTo>
                    <a:pt x="159" y="170"/>
                    <a:pt x="201" y="183"/>
                    <a:pt x="249" y="192"/>
                  </a:cubicBezTo>
                  <a:cubicBezTo>
                    <a:pt x="259" y="164"/>
                    <a:pt x="270" y="138"/>
                    <a:pt x="283" y="113"/>
                  </a:cubicBezTo>
                  <a:cubicBezTo>
                    <a:pt x="309" y="65"/>
                    <a:pt x="340" y="27"/>
                    <a:pt x="374" y="0"/>
                  </a:cubicBezTo>
                  <a:cubicBezTo>
                    <a:pt x="274" y="26"/>
                    <a:pt x="186" y="81"/>
                    <a:pt x="121" y="155"/>
                  </a:cubicBezTo>
                  <a:close/>
                  <a:moveTo>
                    <a:pt x="121" y="801"/>
                  </a:moveTo>
                  <a:cubicBezTo>
                    <a:pt x="186" y="876"/>
                    <a:pt x="274" y="931"/>
                    <a:pt x="374" y="956"/>
                  </a:cubicBezTo>
                  <a:cubicBezTo>
                    <a:pt x="340" y="929"/>
                    <a:pt x="309" y="892"/>
                    <a:pt x="283" y="843"/>
                  </a:cubicBezTo>
                  <a:cubicBezTo>
                    <a:pt x="270" y="819"/>
                    <a:pt x="259" y="793"/>
                    <a:pt x="249" y="765"/>
                  </a:cubicBezTo>
                  <a:cubicBezTo>
                    <a:pt x="201" y="775"/>
                    <a:pt x="159" y="787"/>
                    <a:pt x="121" y="801"/>
                  </a:cubicBezTo>
                  <a:close/>
                  <a:moveTo>
                    <a:pt x="293" y="693"/>
                  </a:moveTo>
                  <a:cubicBezTo>
                    <a:pt x="348" y="684"/>
                    <a:pt x="407" y="679"/>
                    <a:pt x="468" y="677"/>
                  </a:cubicBezTo>
                  <a:lnTo>
                    <a:pt x="468" y="505"/>
                  </a:lnTo>
                  <a:lnTo>
                    <a:pt x="266" y="505"/>
                  </a:lnTo>
                  <a:cubicBezTo>
                    <a:pt x="268" y="572"/>
                    <a:pt x="277" y="635"/>
                    <a:pt x="293" y="693"/>
                  </a:cubicBezTo>
                  <a:close/>
                  <a:moveTo>
                    <a:pt x="231" y="705"/>
                  </a:moveTo>
                  <a:cubicBezTo>
                    <a:pt x="214" y="643"/>
                    <a:pt x="204" y="575"/>
                    <a:pt x="202" y="505"/>
                  </a:cubicBezTo>
                  <a:lnTo>
                    <a:pt x="0" y="505"/>
                  </a:lnTo>
                  <a:cubicBezTo>
                    <a:pt x="5" y="595"/>
                    <a:pt x="34" y="678"/>
                    <a:pt x="81" y="750"/>
                  </a:cubicBezTo>
                  <a:cubicBezTo>
                    <a:pt x="125" y="732"/>
                    <a:pt x="176" y="716"/>
                    <a:pt x="231" y="705"/>
                  </a:cubicBezTo>
                  <a:close/>
                  <a:moveTo>
                    <a:pt x="770" y="253"/>
                  </a:moveTo>
                  <a:cubicBezTo>
                    <a:pt x="785" y="311"/>
                    <a:pt x="795" y="376"/>
                    <a:pt x="797" y="441"/>
                  </a:cubicBezTo>
                  <a:lnTo>
                    <a:pt x="999" y="441"/>
                  </a:lnTo>
                  <a:cubicBezTo>
                    <a:pt x="992" y="355"/>
                    <a:pt x="964" y="275"/>
                    <a:pt x="918" y="206"/>
                  </a:cubicBezTo>
                  <a:cubicBezTo>
                    <a:pt x="873" y="225"/>
                    <a:pt x="823" y="241"/>
                    <a:pt x="770" y="253"/>
                  </a:cubicBezTo>
                  <a:close/>
                  <a:moveTo>
                    <a:pt x="770" y="705"/>
                  </a:moveTo>
                  <a:cubicBezTo>
                    <a:pt x="824" y="716"/>
                    <a:pt x="873" y="732"/>
                    <a:pt x="918" y="750"/>
                  </a:cubicBezTo>
                  <a:cubicBezTo>
                    <a:pt x="965" y="679"/>
                    <a:pt x="994" y="595"/>
                    <a:pt x="999" y="505"/>
                  </a:cubicBezTo>
                  <a:lnTo>
                    <a:pt x="797" y="505"/>
                  </a:lnTo>
                  <a:cubicBezTo>
                    <a:pt x="796" y="576"/>
                    <a:pt x="786" y="644"/>
                    <a:pt x="770" y="705"/>
                  </a:cubicBezTo>
                  <a:close/>
                  <a:moveTo>
                    <a:pt x="751" y="765"/>
                  </a:moveTo>
                  <a:cubicBezTo>
                    <a:pt x="720" y="849"/>
                    <a:pt x="678" y="915"/>
                    <a:pt x="626" y="956"/>
                  </a:cubicBezTo>
                  <a:cubicBezTo>
                    <a:pt x="725" y="932"/>
                    <a:pt x="812" y="877"/>
                    <a:pt x="877" y="803"/>
                  </a:cubicBezTo>
                  <a:cubicBezTo>
                    <a:pt x="839" y="788"/>
                    <a:pt x="797" y="775"/>
                    <a:pt x="751" y="765"/>
                  </a:cubicBezTo>
                  <a:close/>
                  <a:moveTo>
                    <a:pt x="532" y="20"/>
                  </a:moveTo>
                  <a:lnTo>
                    <a:pt x="532" y="216"/>
                  </a:lnTo>
                  <a:cubicBezTo>
                    <a:pt x="585" y="214"/>
                    <a:pt x="637" y="210"/>
                    <a:pt x="687" y="203"/>
                  </a:cubicBezTo>
                  <a:cubicBezTo>
                    <a:pt x="679" y="182"/>
                    <a:pt x="670" y="162"/>
                    <a:pt x="660" y="143"/>
                  </a:cubicBezTo>
                  <a:cubicBezTo>
                    <a:pt x="623" y="75"/>
                    <a:pt x="578" y="33"/>
                    <a:pt x="532" y="20"/>
                  </a:cubicBezTo>
                  <a:close/>
                  <a:moveTo>
                    <a:pt x="532" y="677"/>
                  </a:moveTo>
                  <a:cubicBezTo>
                    <a:pt x="592" y="679"/>
                    <a:pt x="651" y="684"/>
                    <a:pt x="707" y="693"/>
                  </a:cubicBezTo>
                  <a:cubicBezTo>
                    <a:pt x="722" y="636"/>
                    <a:pt x="732" y="572"/>
                    <a:pt x="733" y="505"/>
                  </a:cubicBezTo>
                  <a:lnTo>
                    <a:pt x="532" y="505"/>
                  </a:lnTo>
                  <a:lnTo>
                    <a:pt x="532" y="677"/>
                  </a:lnTo>
                  <a:close/>
                  <a:moveTo>
                    <a:pt x="266" y="441"/>
                  </a:moveTo>
                  <a:lnTo>
                    <a:pt x="468" y="441"/>
                  </a:lnTo>
                  <a:lnTo>
                    <a:pt x="468" y="278"/>
                  </a:lnTo>
                  <a:cubicBezTo>
                    <a:pt x="407" y="278"/>
                    <a:pt x="348" y="272"/>
                    <a:pt x="293" y="264"/>
                  </a:cubicBezTo>
                  <a:cubicBezTo>
                    <a:pt x="278" y="319"/>
                    <a:pt x="269" y="379"/>
                    <a:pt x="266" y="441"/>
                  </a:cubicBezTo>
                  <a:close/>
                  <a:moveTo>
                    <a:pt x="532" y="441"/>
                  </a:moveTo>
                  <a:lnTo>
                    <a:pt x="733" y="441"/>
                  </a:lnTo>
                  <a:cubicBezTo>
                    <a:pt x="730" y="379"/>
                    <a:pt x="722" y="319"/>
                    <a:pt x="707" y="264"/>
                  </a:cubicBezTo>
                  <a:cubicBezTo>
                    <a:pt x="651" y="272"/>
                    <a:pt x="592" y="278"/>
                    <a:pt x="532" y="278"/>
                  </a:cubicBezTo>
                  <a:lnTo>
                    <a:pt x="532" y="441"/>
                  </a:lnTo>
                  <a:close/>
                  <a:moveTo>
                    <a:pt x="716" y="113"/>
                  </a:moveTo>
                  <a:cubicBezTo>
                    <a:pt x="729" y="138"/>
                    <a:pt x="741" y="164"/>
                    <a:pt x="751" y="192"/>
                  </a:cubicBezTo>
                  <a:cubicBezTo>
                    <a:pt x="797" y="183"/>
                    <a:pt x="838" y="169"/>
                    <a:pt x="878" y="155"/>
                  </a:cubicBezTo>
                  <a:cubicBezTo>
                    <a:pt x="812" y="80"/>
                    <a:pt x="725" y="26"/>
                    <a:pt x="626" y="0"/>
                  </a:cubicBezTo>
                  <a:cubicBezTo>
                    <a:pt x="659" y="27"/>
                    <a:pt x="690" y="65"/>
                    <a:pt x="716" y="113"/>
                  </a:cubicBezTo>
                  <a:close/>
                  <a:moveTo>
                    <a:pt x="312" y="753"/>
                  </a:moveTo>
                  <a:cubicBezTo>
                    <a:pt x="321" y="775"/>
                    <a:pt x="330" y="794"/>
                    <a:pt x="340" y="813"/>
                  </a:cubicBezTo>
                  <a:cubicBezTo>
                    <a:pt x="376" y="880"/>
                    <a:pt x="421" y="923"/>
                    <a:pt x="468" y="938"/>
                  </a:cubicBezTo>
                  <a:lnTo>
                    <a:pt x="468" y="741"/>
                  </a:lnTo>
                  <a:cubicBezTo>
                    <a:pt x="413" y="742"/>
                    <a:pt x="361" y="747"/>
                    <a:pt x="312" y="753"/>
                  </a:cubicBezTo>
                  <a:close/>
                  <a:moveTo>
                    <a:pt x="532" y="938"/>
                  </a:moveTo>
                  <a:cubicBezTo>
                    <a:pt x="594" y="920"/>
                    <a:pt x="650" y="850"/>
                    <a:pt x="687" y="753"/>
                  </a:cubicBezTo>
                  <a:cubicBezTo>
                    <a:pt x="637" y="747"/>
                    <a:pt x="585" y="742"/>
                    <a:pt x="532" y="741"/>
                  </a:cubicBezTo>
                  <a:lnTo>
                    <a:pt x="532" y="9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7829550" y="2126222"/>
            <a:ext cx="862013" cy="858838"/>
            <a:chOff x="7829550" y="2126222"/>
            <a:chExt cx="862013" cy="858838"/>
          </a:xfrm>
        </p:grpSpPr>
        <p:sp>
          <p:nvSpPr>
            <p:cNvPr id="39" name="Oval 13"/>
            <p:cNvSpPr>
              <a:spLocks noChangeAspect="1" noChangeArrowheads="1"/>
            </p:cNvSpPr>
            <p:nvPr/>
          </p:nvSpPr>
          <p:spPr bwMode="auto">
            <a:xfrm>
              <a:off x="7829550" y="2126222"/>
              <a:ext cx="862013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Freeform 95"/>
            <p:cNvSpPr>
              <a:spLocks noChangeAspect="1" noEditPoints="1"/>
            </p:cNvSpPr>
            <p:nvPr/>
          </p:nvSpPr>
          <p:spPr bwMode="auto">
            <a:xfrm>
              <a:off x="7999556" y="2294641"/>
              <a:ext cx="522000" cy="522000"/>
            </a:xfrm>
            <a:custGeom>
              <a:avLst/>
              <a:gdLst>
                <a:gd name="T0" fmla="*/ 411 w 1101"/>
                <a:gd name="T1" fmla="*/ 1027 h 1104"/>
                <a:gd name="T2" fmla="*/ 592 w 1101"/>
                <a:gd name="T3" fmla="*/ 1027 h 1104"/>
                <a:gd name="T4" fmla="*/ 592 w 1101"/>
                <a:gd name="T5" fmla="*/ 950 h 1104"/>
                <a:gd name="T6" fmla="*/ 627 w 1101"/>
                <a:gd name="T7" fmla="*/ 916 h 1104"/>
                <a:gd name="T8" fmla="*/ 808 w 1101"/>
                <a:gd name="T9" fmla="*/ 916 h 1104"/>
                <a:gd name="T10" fmla="*/ 808 w 1101"/>
                <a:gd name="T11" fmla="*/ 837 h 1104"/>
                <a:gd name="T12" fmla="*/ 843 w 1101"/>
                <a:gd name="T13" fmla="*/ 804 h 1104"/>
                <a:gd name="T14" fmla="*/ 1101 w 1101"/>
                <a:gd name="T15" fmla="*/ 804 h 1104"/>
                <a:gd name="T16" fmla="*/ 1101 w 1101"/>
                <a:gd name="T17" fmla="*/ 847 h 1104"/>
                <a:gd name="T18" fmla="*/ 1067 w 1101"/>
                <a:gd name="T19" fmla="*/ 881 h 1104"/>
                <a:gd name="T20" fmla="*/ 887 w 1101"/>
                <a:gd name="T21" fmla="*/ 881 h 1104"/>
                <a:gd name="T22" fmla="*/ 887 w 1101"/>
                <a:gd name="T23" fmla="*/ 958 h 1104"/>
                <a:gd name="T24" fmla="*/ 851 w 1101"/>
                <a:gd name="T25" fmla="*/ 994 h 1104"/>
                <a:gd name="T26" fmla="*/ 671 w 1101"/>
                <a:gd name="T27" fmla="*/ 994 h 1104"/>
                <a:gd name="T28" fmla="*/ 671 w 1101"/>
                <a:gd name="T29" fmla="*/ 1071 h 1104"/>
                <a:gd name="T30" fmla="*/ 635 w 1101"/>
                <a:gd name="T31" fmla="*/ 1104 h 1104"/>
                <a:gd name="T32" fmla="*/ 377 w 1101"/>
                <a:gd name="T33" fmla="*/ 1104 h 1104"/>
                <a:gd name="T34" fmla="*/ 377 w 1101"/>
                <a:gd name="T35" fmla="*/ 1062 h 1104"/>
                <a:gd name="T36" fmla="*/ 411 w 1101"/>
                <a:gd name="T37" fmla="*/ 1027 h 1104"/>
                <a:gd name="T38" fmla="*/ 39 w 1101"/>
                <a:gd name="T39" fmla="*/ 680 h 1104"/>
                <a:gd name="T40" fmla="*/ 200 w 1101"/>
                <a:gd name="T41" fmla="*/ 694 h 1104"/>
                <a:gd name="T42" fmla="*/ 242 w 1101"/>
                <a:gd name="T43" fmla="*/ 658 h 1104"/>
                <a:gd name="T44" fmla="*/ 249 w 1101"/>
                <a:gd name="T45" fmla="*/ 570 h 1104"/>
                <a:gd name="T46" fmla="*/ 214 w 1101"/>
                <a:gd name="T47" fmla="*/ 529 h 1104"/>
                <a:gd name="T48" fmla="*/ 52 w 1101"/>
                <a:gd name="T49" fmla="*/ 514 h 1104"/>
                <a:gd name="T50" fmla="*/ 10 w 1101"/>
                <a:gd name="T51" fmla="*/ 549 h 1104"/>
                <a:gd name="T52" fmla="*/ 4 w 1101"/>
                <a:gd name="T53" fmla="*/ 638 h 1104"/>
                <a:gd name="T54" fmla="*/ 39 w 1101"/>
                <a:gd name="T55" fmla="*/ 680 h 1104"/>
                <a:gd name="T56" fmla="*/ 213 w 1101"/>
                <a:gd name="T57" fmla="*/ 903 h 1104"/>
                <a:gd name="T58" fmla="*/ 343 w 1101"/>
                <a:gd name="T59" fmla="*/ 657 h 1104"/>
                <a:gd name="T60" fmla="*/ 451 w 1101"/>
                <a:gd name="T61" fmla="*/ 690 h 1104"/>
                <a:gd name="T62" fmla="*/ 462 w 1101"/>
                <a:gd name="T63" fmla="*/ 695 h 1104"/>
                <a:gd name="T64" fmla="*/ 292 w 1101"/>
                <a:gd name="T65" fmla="*/ 974 h 1104"/>
                <a:gd name="T66" fmla="*/ 213 w 1101"/>
                <a:gd name="T67" fmla="*/ 903 h 1104"/>
                <a:gd name="T68" fmla="*/ 512 w 1101"/>
                <a:gd name="T69" fmla="*/ 9 h 1104"/>
                <a:gd name="T70" fmla="*/ 575 w 1101"/>
                <a:gd name="T71" fmla="*/ 113 h 1104"/>
                <a:gd name="T72" fmla="*/ 471 w 1101"/>
                <a:gd name="T73" fmla="*/ 202 h 1104"/>
                <a:gd name="T74" fmla="*/ 410 w 1101"/>
                <a:gd name="T75" fmla="*/ 79 h 1104"/>
                <a:gd name="T76" fmla="*/ 512 w 1101"/>
                <a:gd name="T77" fmla="*/ 9 h 1104"/>
                <a:gd name="T78" fmla="*/ 501 w 1101"/>
                <a:gd name="T79" fmla="*/ 247 h 1104"/>
                <a:gd name="T80" fmla="*/ 544 w 1101"/>
                <a:gd name="T81" fmla="*/ 268 h 1104"/>
                <a:gd name="T82" fmla="*/ 775 w 1101"/>
                <a:gd name="T83" fmla="*/ 375 h 1104"/>
                <a:gd name="T84" fmla="*/ 781 w 1101"/>
                <a:gd name="T85" fmla="*/ 460 h 1104"/>
                <a:gd name="T86" fmla="*/ 537 w 1101"/>
                <a:gd name="T87" fmla="*/ 399 h 1104"/>
                <a:gd name="T88" fmla="*/ 515 w 1101"/>
                <a:gd name="T89" fmla="*/ 519 h 1104"/>
                <a:gd name="T90" fmla="*/ 527 w 1101"/>
                <a:gd name="T91" fmla="*/ 542 h 1104"/>
                <a:gd name="T92" fmla="*/ 757 w 1101"/>
                <a:gd name="T93" fmla="*/ 800 h 1104"/>
                <a:gd name="T94" fmla="*/ 660 w 1101"/>
                <a:gd name="T95" fmla="*/ 844 h 1104"/>
                <a:gd name="T96" fmla="*/ 315 w 1101"/>
                <a:gd name="T97" fmla="*/ 603 h 1104"/>
                <a:gd name="T98" fmla="*/ 274 w 1101"/>
                <a:gd name="T99" fmla="*/ 529 h 1104"/>
                <a:gd name="T100" fmla="*/ 312 w 1101"/>
                <a:gd name="T101" fmla="*/ 322 h 1104"/>
                <a:gd name="T102" fmla="*/ 213 w 1101"/>
                <a:gd name="T103" fmla="*/ 464 h 1104"/>
                <a:gd name="T104" fmla="*/ 129 w 1101"/>
                <a:gd name="T105" fmla="*/ 448 h 1104"/>
                <a:gd name="T106" fmla="*/ 334 w 1101"/>
                <a:gd name="T107" fmla="*/ 209 h 1104"/>
                <a:gd name="T108" fmla="*/ 423 w 1101"/>
                <a:gd name="T109" fmla="*/ 220 h 1104"/>
                <a:gd name="T110" fmla="*/ 471 w 1101"/>
                <a:gd name="T111" fmla="*/ 306 h 1104"/>
                <a:gd name="T112" fmla="*/ 501 w 1101"/>
                <a:gd name="T113" fmla="*/ 24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1" h="1104">
                  <a:moveTo>
                    <a:pt x="411" y="1027"/>
                  </a:moveTo>
                  <a:cubicBezTo>
                    <a:pt x="592" y="1027"/>
                    <a:pt x="592" y="1027"/>
                    <a:pt x="592" y="1027"/>
                  </a:cubicBezTo>
                  <a:cubicBezTo>
                    <a:pt x="592" y="950"/>
                    <a:pt x="592" y="950"/>
                    <a:pt x="592" y="950"/>
                  </a:cubicBezTo>
                  <a:cubicBezTo>
                    <a:pt x="592" y="931"/>
                    <a:pt x="608" y="916"/>
                    <a:pt x="627" y="916"/>
                  </a:cubicBezTo>
                  <a:cubicBezTo>
                    <a:pt x="808" y="916"/>
                    <a:pt x="808" y="916"/>
                    <a:pt x="808" y="916"/>
                  </a:cubicBezTo>
                  <a:cubicBezTo>
                    <a:pt x="808" y="837"/>
                    <a:pt x="808" y="837"/>
                    <a:pt x="808" y="837"/>
                  </a:cubicBezTo>
                  <a:cubicBezTo>
                    <a:pt x="808" y="819"/>
                    <a:pt x="824" y="804"/>
                    <a:pt x="843" y="804"/>
                  </a:cubicBezTo>
                  <a:cubicBezTo>
                    <a:pt x="1101" y="804"/>
                    <a:pt x="1101" y="804"/>
                    <a:pt x="1101" y="804"/>
                  </a:cubicBezTo>
                  <a:cubicBezTo>
                    <a:pt x="1101" y="847"/>
                    <a:pt x="1101" y="847"/>
                    <a:pt x="1101" y="847"/>
                  </a:cubicBezTo>
                  <a:cubicBezTo>
                    <a:pt x="1101" y="866"/>
                    <a:pt x="1086" y="881"/>
                    <a:pt x="1067" y="881"/>
                  </a:cubicBezTo>
                  <a:cubicBezTo>
                    <a:pt x="887" y="881"/>
                    <a:pt x="887" y="881"/>
                    <a:pt x="887" y="881"/>
                  </a:cubicBezTo>
                  <a:cubicBezTo>
                    <a:pt x="887" y="958"/>
                    <a:pt x="887" y="958"/>
                    <a:pt x="887" y="958"/>
                  </a:cubicBezTo>
                  <a:cubicBezTo>
                    <a:pt x="887" y="977"/>
                    <a:pt x="870" y="994"/>
                    <a:pt x="851" y="994"/>
                  </a:cubicBezTo>
                  <a:cubicBezTo>
                    <a:pt x="671" y="994"/>
                    <a:pt x="671" y="994"/>
                    <a:pt x="671" y="994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671" y="1089"/>
                    <a:pt x="654" y="1104"/>
                    <a:pt x="635" y="1104"/>
                  </a:cubicBezTo>
                  <a:cubicBezTo>
                    <a:pt x="377" y="1104"/>
                    <a:pt x="377" y="1104"/>
                    <a:pt x="377" y="1104"/>
                  </a:cubicBezTo>
                  <a:cubicBezTo>
                    <a:pt x="377" y="1062"/>
                    <a:pt x="377" y="1062"/>
                    <a:pt x="377" y="1062"/>
                  </a:cubicBezTo>
                  <a:cubicBezTo>
                    <a:pt x="377" y="1043"/>
                    <a:pt x="392" y="1027"/>
                    <a:pt x="411" y="1027"/>
                  </a:cubicBezTo>
                  <a:close/>
                  <a:moveTo>
                    <a:pt x="39" y="680"/>
                  </a:moveTo>
                  <a:cubicBezTo>
                    <a:pt x="200" y="694"/>
                    <a:pt x="200" y="694"/>
                    <a:pt x="200" y="694"/>
                  </a:cubicBezTo>
                  <a:cubicBezTo>
                    <a:pt x="222" y="696"/>
                    <a:pt x="240" y="680"/>
                    <a:pt x="242" y="658"/>
                  </a:cubicBezTo>
                  <a:cubicBezTo>
                    <a:pt x="249" y="570"/>
                    <a:pt x="249" y="570"/>
                    <a:pt x="249" y="570"/>
                  </a:cubicBezTo>
                  <a:cubicBezTo>
                    <a:pt x="252" y="549"/>
                    <a:pt x="235" y="530"/>
                    <a:pt x="214" y="529"/>
                  </a:cubicBezTo>
                  <a:cubicBezTo>
                    <a:pt x="52" y="514"/>
                    <a:pt x="52" y="514"/>
                    <a:pt x="52" y="514"/>
                  </a:cubicBezTo>
                  <a:cubicBezTo>
                    <a:pt x="32" y="513"/>
                    <a:pt x="13" y="529"/>
                    <a:pt x="10" y="549"/>
                  </a:cubicBezTo>
                  <a:cubicBezTo>
                    <a:pt x="4" y="638"/>
                    <a:pt x="4" y="638"/>
                    <a:pt x="4" y="638"/>
                  </a:cubicBezTo>
                  <a:cubicBezTo>
                    <a:pt x="0" y="660"/>
                    <a:pt x="17" y="678"/>
                    <a:pt x="39" y="680"/>
                  </a:cubicBezTo>
                  <a:close/>
                  <a:moveTo>
                    <a:pt x="213" y="903"/>
                  </a:moveTo>
                  <a:cubicBezTo>
                    <a:pt x="297" y="803"/>
                    <a:pt x="311" y="798"/>
                    <a:pt x="343" y="657"/>
                  </a:cubicBezTo>
                  <a:cubicBezTo>
                    <a:pt x="378" y="669"/>
                    <a:pt x="415" y="680"/>
                    <a:pt x="451" y="690"/>
                  </a:cubicBezTo>
                  <a:cubicBezTo>
                    <a:pt x="455" y="692"/>
                    <a:pt x="458" y="694"/>
                    <a:pt x="462" y="695"/>
                  </a:cubicBezTo>
                  <a:cubicBezTo>
                    <a:pt x="409" y="854"/>
                    <a:pt x="400" y="859"/>
                    <a:pt x="292" y="974"/>
                  </a:cubicBezTo>
                  <a:cubicBezTo>
                    <a:pt x="243" y="1024"/>
                    <a:pt x="165" y="957"/>
                    <a:pt x="213" y="903"/>
                  </a:cubicBezTo>
                  <a:close/>
                  <a:moveTo>
                    <a:pt x="512" y="9"/>
                  </a:moveTo>
                  <a:cubicBezTo>
                    <a:pt x="557" y="20"/>
                    <a:pt x="586" y="66"/>
                    <a:pt x="575" y="113"/>
                  </a:cubicBezTo>
                  <a:cubicBezTo>
                    <a:pt x="566" y="162"/>
                    <a:pt x="517" y="212"/>
                    <a:pt x="471" y="202"/>
                  </a:cubicBezTo>
                  <a:cubicBezTo>
                    <a:pt x="425" y="193"/>
                    <a:pt x="401" y="126"/>
                    <a:pt x="410" y="79"/>
                  </a:cubicBezTo>
                  <a:cubicBezTo>
                    <a:pt x="422" y="31"/>
                    <a:pt x="466" y="0"/>
                    <a:pt x="512" y="9"/>
                  </a:cubicBezTo>
                  <a:close/>
                  <a:moveTo>
                    <a:pt x="501" y="247"/>
                  </a:moveTo>
                  <a:cubicBezTo>
                    <a:pt x="510" y="249"/>
                    <a:pt x="530" y="256"/>
                    <a:pt x="544" y="268"/>
                  </a:cubicBezTo>
                  <a:cubicBezTo>
                    <a:pt x="667" y="386"/>
                    <a:pt x="640" y="380"/>
                    <a:pt x="775" y="375"/>
                  </a:cubicBezTo>
                  <a:cubicBezTo>
                    <a:pt x="826" y="374"/>
                    <a:pt x="825" y="456"/>
                    <a:pt x="781" y="460"/>
                  </a:cubicBezTo>
                  <a:cubicBezTo>
                    <a:pt x="644" y="472"/>
                    <a:pt x="635" y="483"/>
                    <a:pt x="537" y="399"/>
                  </a:cubicBezTo>
                  <a:cubicBezTo>
                    <a:pt x="515" y="519"/>
                    <a:pt x="515" y="519"/>
                    <a:pt x="515" y="519"/>
                  </a:cubicBezTo>
                  <a:cubicBezTo>
                    <a:pt x="513" y="529"/>
                    <a:pt x="517" y="538"/>
                    <a:pt x="527" y="542"/>
                  </a:cubicBezTo>
                  <a:cubicBezTo>
                    <a:pt x="667" y="604"/>
                    <a:pt x="695" y="604"/>
                    <a:pt x="757" y="800"/>
                  </a:cubicBezTo>
                  <a:cubicBezTo>
                    <a:pt x="780" y="861"/>
                    <a:pt x="688" y="901"/>
                    <a:pt x="660" y="844"/>
                  </a:cubicBezTo>
                  <a:cubicBezTo>
                    <a:pt x="563" y="653"/>
                    <a:pt x="547" y="682"/>
                    <a:pt x="315" y="603"/>
                  </a:cubicBezTo>
                  <a:cubicBezTo>
                    <a:pt x="285" y="587"/>
                    <a:pt x="274" y="561"/>
                    <a:pt x="274" y="529"/>
                  </a:cubicBezTo>
                  <a:cubicBezTo>
                    <a:pt x="312" y="322"/>
                    <a:pt x="312" y="322"/>
                    <a:pt x="312" y="322"/>
                  </a:cubicBezTo>
                  <a:cubicBezTo>
                    <a:pt x="222" y="351"/>
                    <a:pt x="231" y="349"/>
                    <a:pt x="213" y="464"/>
                  </a:cubicBezTo>
                  <a:cubicBezTo>
                    <a:pt x="204" y="507"/>
                    <a:pt x="123" y="502"/>
                    <a:pt x="129" y="448"/>
                  </a:cubicBezTo>
                  <a:cubicBezTo>
                    <a:pt x="145" y="279"/>
                    <a:pt x="171" y="268"/>
                    <a:pt x="334" y="209"/>
                  </a:cubicBezTo>
                  <a:cubicBezTo>
                    <a:pt x="356" y="201"/>
                    <a:pt x="410" y="216"/>
                    <a:pt x="423" y="220"/>
                  </a:cubicBezTo>
                  <a:cubicBezTo>
                    <a:pt x="471" y="306"/>
                    <a:pt x="471" y="306"/>
                    <a:pt x="471" y="306"/>
                  </a:cubicBezTo>
                  <a:cubicBezTo>
                    <a:pt x="501" y="247"/>
                    <a:pt x="501" y="247"/>
                    <a:pt x="501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1470025" y="4485247"/>
            <a:ext cx="862013" cy="860425"/>
            <a:chOff x="1470025" y="4485247"/>
            <a:chExt cx="862013" cy="860425"/>
          </a:xfrm>
        </p:grpSpPr>
        <p:sp>
          <p:nvSpPr>
            <p:cNvPr id="42" name="Oval 5"/>
            <p:cNvSpPr>
              <a:spLocks noChangeAspect="1" noChangeArrowheads="1"/>
            </p:cNvSpPr>
            <p:nvPr/>
          </p:nvSpPr>
          <p:spPr bwMode="auto">
            <a:xfrm>
              <a:off x="1470025" y="4485247"/>
              <a:ext cx="862013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Freeform 121"/>
            <p:cNvSpPr>
              <a:spLocks noChangeAspect="1" noEditPoints="1"/>
            </p:cNvSpPr>
            <p:nvPr/>
          </p:nvSpPr>
          <p:spPr bwMode="auto">
            <a:xfrm>
              <a:off x="1645633" y="4654459"/>
              <a:ext cx="510797" cy="522000"/>
            </a:xfrm>
            <a:custGeom>
              <a:avLst/>
              <a:gdLst>
                <a:gd name="T0" fmla="*/ 141 w 999"/>
                <a:gd name="T1" fmla="*/ 708 h 1016"/>
                <a:gd name="T2" fmla="*/ 479 w 999"/>
                <a:gd name="T3" fmla="*/ 708 h 1016"/>
                <a:gd name="T4" fmla="*/ 274 w 999"/>
                <a:gd name="T5" fmla="*/ 673 h 1016"/>
                <a:gd name="T6" fmla="*/ 345 w 999"/>
                <a:gd name="T7" fmla="*/ 744 h 1016"/>
                <a:gd name="T8" fmla="*/ 232 w 999"/>
                <a:gd name="T9" fmla="*/ 630 h 1016"/>
                <a:gd name="T10" fmla="*/ 388 w 999"/>
                <a:gd name="T11" fmla="*/ 785 h 1016"/>
                <a:gd name="T12" fmla="*/ 505 w 999"/>
                <a:gd name="T13" fmla="*/ 141 h 1016"/>
                <a:gd name="T14" fmla="*/ 323 w 999"/>
                <a:gd name="T15" fmla="*/ 287 h 1016"/>
                <a:gd name="T16" fmla="*/ 505 w 999"/>
                <a:gd name="T17" fmla="*/ 141 h 1016"/>
                <a:gd name="T18" fmla="*/ 410 w 999"/>
                <a:gd name="T19" fmla="*/ 247 h 1016"/>
                <a:gd name="T20" fmla="*/ 417 w 999"/>
                <a:gd name="T21" fmla="*/ 178 h 1016"/>
                <a:gd name="T22" fmla="*/ 490 w 999"/>
                <a:gd name="T23" fmla="*/ 221 h 1016"/>
                <a:gd name="T24" fmla="*/ 338 w 999"/>
                <a:gd name="T25" fmla="*/ 205 h 1016"/>
                <a:gd name="T26" fmla="*/ 463 w 999"/>
                <a:gd name="T27" fmla="*/ 8 h 1016"/>
                <a:gd name="T28" fmla="*/ 353 w 999"/>
                <a:gd name="T29" fmla="*/ 11 h 1016"/>
                <a:gd name="T30" fmla="*/ 290 w 999"/>
                <a:gd name="T31" fmla="*/ 87 h 1016"/>
                <a:gd name="T32" fmla="*/ 243 w 999"/>
                <a:gd name="T33" fmla="*/ 166 h 1016"/>
                <a:gd name="T34" fmla="*/ 242 w 999"/>
                <a:gd name="T35" fmla="*/ 257 h 1016"/>
                <a:gd name="T36" fmla="*/ 276 w 999"/>
                <a:gd name="T37" fmla="*/ 324 h 1016"/>
                <a:gd name="T38" fmla="*/ 334 w 999"/>
                <a:gd name="T39" fmla="*/ 371 h 1016"/>
                <a:gd name="T40" fmla="*/ 423 w 999"/>
                <a:gd name="T41" fmla="*/ 390 h 1016"/>
                <a:gd name="T42" fmla="*/ 511 w 999"/>
                <a:gd name="T43" fmla="*/ 361 h 1016"/>
                <a:gd name="T44" fmla="*/ 598 w 999"/>
                <a:gd name="T45" fmla="*/ 317 h 1016"/>
                <a:gd name="T46" fmla="*/ 626 w 999"/>
                <a:gd name="T47" fmla="*/ 211 h 1016"/>
                <a:gd name="T48" fmla="*/ 596 w 999"/>
                <a:gd name="T49" fmla="*/ 107 h 1016"/>
                <a:gd name="T50" fmla="*/ 559 w 999"/>
                <a:gd name="T51" fmla="*/ 60 h 1016"/>
                <a:gd name="T52" fmla="*/ 876 w 999"/>
                <a:gd name="T53" fmla="*/ 337 h 1016"/>
                <a:gd name="T54" fmla="*/ 694 w 999"/>
                <a:gd name="T55" fmla="*/ 484 h 1016"/>
                <a:gd name="T56" fmla="*/ 876 w 999"/>
                <a:gd name="T57" fmla="*/ 337 h 1016"/>
                <a:gd name="T58" fmla="*/ 781 w 999"/>
                <a:gd name="T59" fmla="*/ 446 h 1016"/>
                <a:gd name="T60" fmla="*/ 789 w 999"/>
                <a:gd name="T61" fmla="*/ 377 h 1016"/>
                <a:gd name="T62" fmla="*/ 861 w 999"/>
                <a:gd name="T63" fmla="*/ 419 h 1016"/>
                <a:gd name="T64" fmla="*/ 709 w 999"/>
                <a:gd name="T65" fmla="*/ 403 h 1016"/>
                <a:gd name="T66" fmla="*/ 834 w 999"/>
                <a:gd name="T67" fmla="*/ 206 h 1016"/>
                <a:gd name="T68" fmla="*/ 724 w 999"/>
                <a:gd name="T69" fmla="*/ 210 h 1016"/>
                <a:gd name="T70" fmla="*/ 661 w 999"/>
                <a:gd name="T71" fmla="*/ 285 h 1016"/>
                <a:gd name="T72" fmla="*/ 614 w 999"/>
                <a:gd name="T73" fmla="*/ 363 h 1016"/>
                <a:gd name="T74" fmla="*/ 613 w 999"/>
                <a:gd name="T75" fmla="*/ 455 h 1016"/>
                <a:gd name="T76" fmla="*/ 648 w 999"/>
                <a:gd name="T77" fmla="*/ 521 h 1016"/>
                <a:gd name="T78" fmla="*/ 705 w 999"/>
                <a:gd name="T79" fmla="*/ 569 h 1016"/>
                <a:gd name="T80" fmla="*/ 795 w 999"/>
                <a:gd name="T81" fmla="*/ 587 h 1016"/>
                <a:gd name="T82" fmla="*/ 882 w 999"/>
                <a:gd name="T83" fmla="*/ 558 h 1016"/>
                <a:gd name="T84" fmla="*/ 969 w 999"/>
                <a:gd name="T85" fmla="*/ 514 h 1016"/>
                <a:gd name="T86" fmla="*/ 997 w 999"/>
                <a:gd name="T87" fmla="*/ 409 h 1016"/>
                <a:gd name="T88" fmla="*/ 967 w 999"/>
                <a:gd name="T89" fmla="*/ 303 h 1016"/>
                <a:gd name="T90" fmla="*/ 930 w 999"/>
                <a:gd name="T91" fmla="*/ 257 h 1016"/>
                <a:gd name="T92" fmla="*/ 352 w 999"/>
                <a:gd name="T93" fmla="*/ 457 h 1016"/>
                <a:gd name="T94" fmla="*/ 473 w 999"/>
                <a:gd name="T95" fmla="*/ 511 h 1016"/>
                <a:gd name="T96" fmla="*/ 591 w 999"/>
                <a:gd name="T97" fmla="*/ 591 h 1016"/>
                <a:gd name="T98" fmla="*/ 613 w 999"/>
                <a:gd name="T99" fmla="*/ 746 h 1016"/>
                <a:gd name="T100" fmla="*/ 553 w 999"/>
                <a:gd name="T101" fmla="*/ 892 h 1016"/>
                <a:gd name="T102" fmla="*/ 492 w 999"/>
                <a:gd name="T103" fmla="*/ 952 h 1016"/>
                <a:gd name="T104" fmla="*/ 345 w 999"/>
                <a:gd name="T105" fmla="*/ 1009 h 1016"/>
                <a:gd name="T106" fmla="*/ 189 w 999"/>
                <a:gd name="T107" fmla="*/ 986 h 1016"/>
                <a:gd name="T108" fmla="*/ 112 w 999"/>
                <a:gd name="T109" fmla="*/ 869 h 1016"/>
                <a:gd name="T110" fmla="*/ 58 w 999"/>
                <a:gd name="T111" fmla="*/ 749 h 1016"/>
                <a:gd name="T112" fmla="*/ 71 w 999"/>
                <a:gd name="T113" fmla="*/ 618 h 1016"/>
                <a:gd name="T114" fmla="*/ 129 w 999"/>
                <a:gd name="T115" fmla="*/ 528 h 1016"/>
                <a:gd name="T116" fmla="*/ 220 w 999"/>
                <a:gd name="T117" fmla="*/ 470 h 1016"/>
                <a:gd name="T118" fmla="*/ 352 w 999"/>
                <a:gd name="T119" fmla="*/ 45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9" h="1016">
                  <a:moveTo>
                    <a:pt x="429" y="589"/>
                  </a:moveTo>
                  <a:cubicBezTo>
                    <a:pt x="399" y="558"/>
                    <a:pt x="357" y="540"/>
                    <a:pt x="309" y="540"/>
                  </a:cubicBezTo>
                  <a:cubicBezTo>
                    <a:pt x="263" y="540"/>
                    <a:pt x="221" y="558"/>
                    <a:pt x="190" y="589"/>
                  </a:cubicBezTo>
                  <a:cubicBezTo>
                    <a:pt x="160" y="620"/>
                    <a:pt x="141" y="662"/>
                    <a:pt x="141" y="708"/>
                  </a:cubicBezTo>
                  <a:cubicBezTo>
                    <a:pt x="141" y="755"/>
                    <a:pt x="160" y="797"/>
                    <a:pt x="190" y="827"/>
                  </a:cubicBezTo>
                  <a:cubicBezTo>
                    <a:pt x="221" y="857"/>
                    <a:pt x="263" y="876"/>
                    <a:pt x="309" y="876"/>
                  </a:cubicBezTo>
                  <a:cubicBezTo>
                    <a:pt x="357" y="876"/>
                    <a:pt x="399" y="857"/>
                    <a:pt x="429" y="827"/>
                  </a:cubicBezTo>
                  <a:cubicBezTo>
                    <a:pt x="460" y="797"/>
                    <a:pt x="479" y="755"/>
                    <a:pt x="479" y="708"/>
                  </a:cubicBezTo>
                  <a:cubicBezTo>
                    <a:pt x="479" y="662"/>
                    <a:pt x="460" y="620"/>
                    <a:pt x="429" y="589"/>
                  </a:cubicBezTo>
                  <a:close/>
                  <a:moveTo>
                    <a:pt x="345" y="673"/>
                  </a:moveTo>
                  <a:cubicBezTo>
                    <a:pt x="336" y="663"/>
                    <a:pt x="324" y="658"/>
                    <a:pt x="309" y="658"/>
                  </a:cubicBezTo>
                  <a:cubicBezTo>
                    <a:pt x="296" y="658"/>
                    <a:pt x="283" y="663"/>
                    <a:pt x="274" y="673"/>
                  </a:cubicBezTo>
                  <a:cubicBezTo>
                    <a:pt x="265" y="682"/>
                    <a:pt x="259" y="694"/>
                    <a:pt x="259" y="708"/>
                  </a:cubicBezTo>
                  <a:cubicBezTo>
                    <a:pt x="259" y="722"/>
                    <a:pt x="265" y="735"/>
                    <a:pt x="274" y="744"/>
                  </a:cubicBezTo>
                  <a:cubicBezTo>
                    <a:pt x="283" y="753"/>
                    <a:pt x="296" y="758"/>
                    <a:pt x="309" y="758"/>
                  </a:cubicBezTo>
                  <a:cubicBezTo>
                    <a:pt x="324" y="758"/>
                    <a:pt x="336" y="753"/>
                    <a:pt x="345" y="744"/>
                  </a:cubicBezTo>
                  <a:cubicBezTo>
                    <a:pt x="355" y="735"/>
                    <a:pt x="360" y="722"/>
                    <a:pt x="360" y="708"/>
                  </a:cubicBezTo>
                  <a:cubicBezTo>
                    <a:pt x="360" y="694"/>
                    <a:pt x="355" y="682"/>
                    <a:pt x="345" y="673"/>
                  </a:cubicBezTo>
                  <a:close/>
                  <a:moveTo>
                    <a:pt x="309" y="598"/>
                  </a:moveTo>
                  <a:cubicBezTo>
                    <a:pt x="280" y="598"/>
                    <a:pt x="252" y="611"/>
                    <a:pt x="232" y="630"/>
                  </a:cubicBezTo>
                  <a:cubicBezTo>
                    <a:pt x="212" y="651"/>
                    <a:pt x="199" y="679"/>
                    <a:pt x="199" y="708"/>
                  </a:cubicBezTo>
                  <a:cubicBezTo>
                    <a:pt x="199" y="738"/>
                    <a:pt x="212" y="766"/>
                    <a:pt x="232" y="785"/>
                  </a:cubicBezTo>
                  <a:cubicBezTo>
                    <a:pt x="252" y="806"/>
                    <a:pt x="280" y="818"/>
                    <a:pt x="309" y="818"/>
                  </a:cubicBezTo>
                  <a:cubicBezTo>
                    <a:pt x="340" y="818"/>
                    <a:pt x="368" y="806"/>
                    <a:pt x="388" y="785"/>
                  </a:cubicBezTo>
                  <a:cubicBezTo>
                    <a:pt x="407" y="766"/>
                    <a:pt x="420" y="738"/>
                    <a:pt x="420" y="708"/>
                  </a:cubicBezTo>
                  <a:cubicBezTo>
                    <a:pt x="420" y="679"/>
                    <a:pt x="407" y="651"/>
                    <a:pt x="388" y="630"/>
                  </a:cubicBezTo>
                  <a:cubicBezTo>
                    <a:pt x="368" y="611"/>
                    <a:pt x="340" y="598"/>
                    <a:pt x="309" y="598"/>
                  </a:cubicBezTo>
                  <a:close/>
                  <a:moveTo>
                    <a:pt x="505" y="141"/>
                  </a:moveTo>
                  <a:cubicBezTo>
                    <a:pt x="525" y="163"/>
                    <a:pt x="534" y="194"/>
                    <a:pt x="530" y="225"/>
                  </a:cubicBezTo>
                  <a:cubicBezTo>
                    <a:pt x="527" y="257"/>
                    <a:pt x="511" y="285"/>
                    <a:pt x="488" y="303"/>
                  </a:cubicBezTo>
                  <a:cubicBezTo>
                    <a:pt x="464" y="323"/>
                    <a:pt x="434" y="333"/>
                    <a:pt x="402" y="329"/>
                  </a:cubicBezTo>
                  <a:cubicBezTo>
                    <a:pt x="369" y="326"/>
                    <a:pt x="342" y="309"/>
                    <a:pt x="323" y="287"/>
                  </a:cubicBezTo>
                  <a:cubicBezTo>
                    <a:pt x="304" y="263"/>
                    <a:pt x="294" y="233"/>
                    <a:pt x="297" y="200"/>
                  </a:cubicBezTo>
                  <a:cubicBezTo>
                    <a:pt x="302" y="169"/>
                    <a:pt x="317" y="141"/>
                    <a:pt x="340" y="122"/>
                  </a:cubicBezTo>
                  <a:cubicBezTo>
                    <a:pt x="363" y="104"/>
                    <a:pt x="394" y="94"/>
                    <a:pt x="426" y="98"/>
                  </a:cubicBezTo>
                  <a:cubicBezTo>
                    <a:pt x="459" y="101"/>
                    <a:pt x="486" y="117"/>
                    <a:pt x="505" y="141"/>
                  </a:cubicBezTo>
                  <a:close/>
                  <a:moveTo>
                    <a:pt x="442" y="191"/>
                  </a:moveTo>
                  <a:cubicBezTo>
                    <a:pt x="448" y="198"/>
                    <a:pt x="450" y="207"/>
                    <a:pt x="449" y="217"/>
                  </a:cubicBezTo>
                  <a:cubicBezTo>
                    <a:pt x="448" y="226"/>
                    <a:pt x="443" y="235"/>
                    <a:pt x="436" y="240"/>
                  </a:cubicBezTo>
                  <a:cubicBezTo>
                    <a:pt x="429" y="246"/>
                    <a:pt x="420" y="249"/>
                    <a:pt x="410" y="247"/>
                  </a:cubicBezTo>
                  <a:cubicBezTo>
                    <a:pt x="401" y="247"/>
                    <a:pt x="393" y="242"/>
                    <a:pt x="387" y="235"/>
                  </a:cubicBezTo>
                  <a:cubicBezTo>
                    <a:pt x="381" y="228"/>
                    <a:pt x="379" y="219"/>
                    <a:pt x="379" y="210"/>
                  </a:cubicBezTo>
                  <a:cubicBezTo>
                    <a:pt x="380" y="200"/>
                    <a:pt x="385" y="191"/>
                    <a:pt x="392" y="186"/>
                  </a:cubicBezTo>
                  <a:cubicBezTo>
                    <a:pt x="399" y="181"/>
                    <a:pt x="408" y="178"/>
                    <a:pt x="417" y="178"/>
                  </a:cubicBezTo>
                  <a:cubicBezTo>
                    <a:pt x="427" y="179"/>
                    <a:pt x="436" y="184"/>
                    <a:pt x="442" y="191"/>
                  </a:cubicBezTo>
                  <a:close/>
                  <a:moveTo>
                    <a:pt x="423" y="138"/>
                  </a:moveTo>
                  <a:cubicBezTo>
                    <a:pt x="443" y="139"/>
                    <a:pt x="461" y="150"/>
                    <a:pt x="474" y="165"/>
                  </a:cubicBezTo>
                  <a:cubicBezTo>
                    <a:pt x="486" y="181"/>
                    <a:pt x="492" y="200"/>
                    <a:pt x="490" y="221"/>
                  </a:cubicBezTo>
                  <a:cubicBezTo>
                    <a:pt x="488" y="242"/>
                    <a:pt x="477" y="260"/>
                    <a:pt x="462" y="272"/>
                  </a:cubicBezTo>
                  <a:cubicBezTo>
                    <a:pt x="446" y="285"/>
                    <a:pt x="426" y="291"/>
                    <a:pt x="406" y="289"/>
                  </a:cubicBezTo>
                  <a:cubicBezTo>
                    <a:pt x="385" y="287"/>
                    <a:pt x="367" y="277"/>
                    <a:pt x="354" y="261"/>
                  </a:cubicBezTo>
                  <a:cubicBezTo>
                    <a:pt x="342" y="246"/>
                    <a:pt x="336" y="226"/>
                    <a:pt x="338" y="205"/>
                  </a:cubicBezTo>
                  <a:cubicBezTo>
                    <a:pt x="340" y="184"/>
                    <a:pt x="351" y="166"/>
                    <a:pt x="366" y="154"/>
                  </a:cubicBezTo>
                  <a:cubicBezTo>
                    <a:pt x="381" y="142"/>
                    <a:pt x="401" y="135"/>
                    <a:pt x="423" y="138"/>
                  </a:cubicBezTo>
                  <a:close/>
                  <a:moveTo>
                    <a:pt x="462" y="43"/>
                  </a:moveTo>
                  <a:lnTo>
                    <a:pt x="463" y="8"/>
                  </a:lnTo>
                  <a:cubicBezTo>
                    <a:pt x="448" y="2"/>
                    <a:pt x="431" y="0"/>
                    <a:pt x="413" y="4"/>
                  </a:cubicBezTo>
                  <a:lnTo>
                    <a:pt x="404" y="37"/>
                  </a:lnTo>
                  <a:cubicBezTo>
                    <a:pt x="393" y="37"/>
                    <a:pt x="381" y="40"/>
                    <a:pt x="370" y="42"/>
                  </a:cubicBezTo>
                  <a:lnTo>
                    <a:pt x="353" y="11"/>
                  </a:lnTo>
                  <a:cubicBezTo>
                    <a:pt x="337" y="14"/>
                    <a:pt x="321" y="20"/>
                    <a:pt x="307" y="32"/>
                  </a:cubicBezTo>
                  <a:lnTo>
                    <a:pt x="317" y="65"/>
                  </a:lnTo>
                  <a:cubicBezTo>
                    <a:pt x="312" y="69"/>
                    <a:pt x="307" y="72"/>
                    <a:pt x="303" y="76"/>
                  </a:cubicBezTo>
                  <a:cubicBezTo>
                    <a:pt x="298" y="79"/>
                    <a:pt x="294" y="83"/>
                    <a:pt x="290" y="87"/>
                  </a:cubicBezTo>
                  <a:lnTo>
                    <a:pt x="261" y="69"/>
                  </a:lnTo>
                  <a:cubicBezTo>
                    <a:pt x="247" y="79"/>
                    <a:pt x="236" y="92"/>
                    <a:pt x="230" y="110"/>
                  </a:cubicBezTo>
                  <a:lnTo>
                    <a:pt x="255" y="133"/>
                  </a:lnTo>
                  <a:cubicBezTo>
                    <a:pt x="251" y="144"/>
                    <a:pt x="247" y="154"/>
                    <a:pt x="243" y="166"/>
                  </a:cubicBezTo>
                  <a:lnTo>
                    <a:pt x="208" y="164"/>
                  </a:lnTo>
                  <a:cubicBezTo>
                    <a:pt x="202" y="180"/>
                    <a:pt x="200" y="197"/>
                    <a:pt x="203" y="216"/>
                  </a:cubicBezTo>
                  <a:lnTo>
                    <a:pt x="236" y="223"/>
                  </a:lnTo>
                  <a:cubicBezTo>
                    <a:pt x="238" y="234"/>
                    <a:pt x="239" y="246"/>
                    <a:pt x="242" y="257"/>
                  </a:cubicBezTo>
                  <a:lnTo>
                    <a:pt x="212" y="273"/>
                  </a:lnTo>
                  <a:cubicBezTo>
                    <a:pt x="213" y="290"/>
                    <a:pt x="220" y="306"/>
                    <a:pt x="233" y="320"/>
                  </a:cubicBezTo>
                  <a:lnTo>
                    <a:pt x="266" y="309"/>
                  </a:lnTo>
                  <a:cubicBezTo>
                    <a:pt x="269" y="315"/>
                    <a:pt x="272" y="319"/>
                    <a:pt x="276" y="324"/>
                  </a:cubicBezTo>
                  <a:cubicBezTo>
                    <a:pt x="280" y="328"/>
                    <a:pt x="283" y="333"/>
                    <a:pt x="287" y="337"/>
                  </a:cubicBezTo>
                  <a:lnTo>
                    <a:pt x="269" y="366"/>
                  </a:lnTo>
                  <a:cubicBezTo>
                    <a:pt x="279" y="380"/>
                    <a:pt x="293" y="390"/>
                    <a:pt x="311" y="396"/>
                  </a:cubicBezTo>
                  <a:lnTo>
                    <a:pt x="334" y="371"/>
                  </a:lnTo>
                  <a:cubicBezTo>
                    <a:pt x="344" y="375"/>
                    <a:pt x="355" y="380"/>
                    <a:pt x="366" y="383"/>
                  </a:cubicBezTo>
                  <a:lnTo>
                    <a:pt x="365" y="418"/>
                  </a:lnTo>
                  <a:cubicBezTo>
                    <a:pt x="381" y="424"/>
                    <a:pt x="398" y="426"/>
                    <a:pt x="416" y="424"/>
                  </a:cubicBezTo>
                  <a:lnTo>
                    <a:pt x="423" y="390"/>
                  </a:lnTo>
                  <a:cubicBezTo>
                    <a:pt x="436" y="389"/>
                    <a:pt x="448" y="387"/>
                    <a:pt x="458" y="384"/>
                  </a:cubicBezTo>
                  <a:lnTo>
                    <a:pt x="475" y="415"/>
                  </a:lnTo>
                  <a:cubicBezTo>
                    <a:pt x="491" y="412"/>
                    <a:pt x="507" y="406"/>
                    <a:pt x="521" y="394"/>
                  </a:cubicBezTo>
                  <a:lnTo>
                    <a:pt x="511" y="361"/>
                  </a:lnTo>
                  <a:cubicBezTo>
                    <a:pt x="516" y="358"/>
                    <a:pt x="521" y="354"/>
                    <a:pt x="525" y="351"/>
                  </a:cubicBezTo>
                  <a:cubicBezTo>
                    <a:pt x="530" y="347"/>
                    <a:pt x="534" y="343"/>
                    <a:pt x="538" y="339"/>
                  </a:cubicBezTo>
                  <a:lnTo>
                    <a:pt x="568" y="357"/>
                  </a:lnTo>
                  <a:cubicBezTo>
                    <a:pt x="582" y="347"/>
                    <a:pt x="592" y="334"/>
                    <a:pt x="598" y="317"/>
                  </a:cubicBezTo>
                  <a:lnTo>
                    <a:pt x="572" y="293"/>
                  </a:lnTo>
                  <a:cubicBezTo>
                    <a:pt x="578" y="283"/>
                    <a:pt x="582" y="272"/>
                    <a:pt x="585" y="261"/>
                  </a:cubicBezTo>
                  <a:lnTo>
                    <a:pt x="620" y="262"/>
                  </a:lnTo>
                  <a:cubicBezTo>
                    <a:pt x="626" y="246"/>
                    <a:pt x="628" y="229"/>
                    <a:pt x="626" y="211"/>
                  </a:cubicBezTo>
                  <a:lnTo>
                    <a:pt x="591" y="204"/>
                  </a:lnTo>
                  <a:cubicBezTo>
                    <a:pt x="591" y="192"/>
                    <a:pt x="589" y="181"/>
                    <a:pt x="586" y="169"/>
                  </a:cubicBezTo>
                  <a:lnTo>
                    <a:pt x="617" y="153"/>
                  </a:lnTo>
                  <a:cubicBezTo>
                    <a:pt x="615" y="136"/>
                    <a:pt x="607" y="120"/>
                    <a:pt x="596" y="107"/>
                  </a:cubicBezTo>
                  <a:lnTo>
                    <a:pt x="563" y="117"/>
                  </a:lnTo>
                  <a:cubicBezTo>
                    <a:pt x="559" y="113"/>
                    <a:pt x="556" y="107"/>
                    <a:pt x="552" y="102"/>
                  </a:cubicBezTo>
                  <a:cubicBezTo>
                    <a:pt x="549" y="98"/>
                    <a:pt x="545" y="94"/>
                    <a:pt x="541" y="90"/>
                  </a:cubicBezTo>
                  <a:lnTo>
                    <a:pt x="559" y="60"/>
                  </a:lnTo>
                  <a:cubicBezTo>
                    <a:pt x="550" y="47"/>
                    <a:pt x="535" y="37"/>
                    <a:pt x="518" y="31"/>
                  </a:cubicBezTo>
                  <a:lnTo>
                    <a:pt x="495" y="56"/>
                  </a:lnTo>
                  <a:cubicBezTo>
                    <a:pt x="484" y="51"/>
                    <a:pt x="473" y="46"/>
                    <a:pt x="462" y="43"/>
                  </a:cubicBezTo>
                  <a:close/>
                  <a:moveTo>
                    <a:pt x="876" y="337"/>
                  </a:moveTo>
                  <a:cubicBezTo>
                    <a:pt x="895" y="361"/>
                    <a:pt x="905" y="391"/>
                    <a:pt x="902" y="424"/>
                  </a:cubicBezTo>
                  <a:cubicBezTo>
                    <a:pt x="898" y="455"/>
                    <a:pt x="882" y="483"/>
                    <a:pt x="859" y="502"/>
                  </a:cubicBezTo>
                  <a:cubicBezTo>
                    <a:pt x="836" y="521"/>
                    <a:pt x="805" y="530"/>
                    <a:pt x="772" y="527"/>
                  </a:cubicBezTo>
                  <a:cubicBezTo>
                    <a:pt x="740" y="523"/>
                    <a:pt x="713" y="508"/>
                    <a:pt x="694" y="484"/>
                  </a:cubicBezTo>
                  <a:cubicBezTo>
                    <a:pt x="674" y="461"/>
                    <a:pt x="665" y="431"/>
                    <a:pt x="668" y="399"/>
                  </a:cubicBezTo>
                  <a:cubicBezTo>
                    <a:pt x="672" y="366"/>
                    <a:pt x="688" y="339"/>
                    <a:pt x="711" y="320"/>
                  </a:cubicBezTo>
                  <a:cubicBezTo>
                    <a:pt x="734" y="301"/>
                    <a:pt x="765" y="291"/>
                    <a:pt x="797" y="295"/>
                  </a:cubicBezTo>
                  <a:cubicBezTo>
                    <a:pt x="830" y="299"/>
                    <a:pt x="857" y="315"/>
                    <a:pt x="876" y="337"/>
                  </a:cubicBezTo>
                  <a:close/>
                  <a:moveTo>
                    <a:pt x="813" y="389"/>
                  </a:moveTo>
                  <a:cubicBezTo>
                    <a:pt x="818" y="396"/>
                    <a:pt x="821" y="405"/>
                    <a:pt x="820" y="414"/>
                  </a:cubicBezTo>
                  <a:cubicBezTo>
                    <a:pt x="819" y="424"/>
                    <a:pt x="814" y="433"/>
                    <a:pt x="807" y="438"/>
                  </a:cubicBezTo>
                  <a:cubicBezTo>
                    <a:pt x="800" y="444"/>
                    <a:pt x="791" y="446"/>
                    <a:pt x="781" y="446"/>
                  </a:cubicBezTo>
                  <a:cubicBezTo>
                    <a:pt x="772" y="445"/>
                    <a:pt x="763" y="440"/>
                    <a:pt x="758" y="433"/>
                  </a:cubicBezTo>
                  <a:cubicBezTo>
                    <a:pt x="752" y="426"/>
                    <a:pt x="749" y="417"/>
                    <a:pt x="750" y="407"/>
                  </a:cubicBezTo>
                  <a:cubicBezTo>
                    <a:pt x="751" y="398"/>
                    <a:pt x="756" y="390"/>
                    <a:pt x="763" y="384"/>
                  </a:cubicBezTo>
                  <a:cubicBezTo>
                    <a:pt x="770" y="378"/>
                    <a:pt x="779" y="375"/>
                    <a:pt x="789" y="377"/>
                  </a:cubicBezTo>
                  <a:cubicBezTo>
                    <a:pt x="798" y="377"/>
                    <a:pt x="807" y="382"/>
                    <a:pt x="813" y="389"/>
                  </a:cubicBezTo>
                  <a:close/>
                  <a:moveTo>
                    <a:pt x="794" y="335"/>
                  </a:moveTo>
                  <a:cubicBezTo>
                    <a:pt x="814" y="337"/>
                    <a:pt x="832" y="348"/>
                    <a:pt x="845" y="363"/>
                  </a:cubicBezTo>
                  <a:cubicBezTo>
                    <a:pt x="857" y="378"/>
                    <a:pt x="863" y="398"/>
                    <a:pt x="861" y="419"/>
                  </a:cubicBezTo>
                  <a:cubicBezTo>
                    <a:pt x="859" y="440"/>
                    <a:pt x="848" y="458"/>
                    <a:pt x="833" y="471"/>
                  </a:cubicBezTo>
                  <a:cubicBezTo>
                    <a:pt x="817" y="482"/>
                    <a:pt x="797" y="489"/>
                    <a:pt x="777" y="487"/>
                  </a:cubicBezTo>
                  <a:cubicBezTo>
                    <a:pt x="756" y="484"/>
                    <a:pt x="738" y="474"/>
                    <a:pt x="725" y="459"/>
                  </a:cubicBezTo>
                  <a:cubicBezTo>
                    <a:pt x="713" y="443"/>
                    <a:pt x="707" y="424"/>
                    <a:pt x="709" y="403"/>
                  </a:cubicBezTo>
                  <a:cubicBezTo>
                    <a:pt x="711" y="382"/>
                    <a:pt x="722" y="364"/>
                    <a:pt x="737" y="352"/>
                  </a:cubicBezTo>
                  <a:cubicBezTo>
                    <a:pt x="752" y="339"/>
                    <a:pt x="772" y="334"/>
                    <a:pt x="794" y="335"/>
                  </a:cubicBezTo>
                  <a:close/>
                  <a:moveTo>
                    <a:pt x="833" y="241"/>
                  </a:moveTo>
                  <a:lnTo>
                    <a:pt x="834" y="206"/>
                  </a:lnTo>
                  <a:cubicBezTo>
                    <a:pt x="818" y="200"/>
                    <a:pt x="801" y="198"/>
                    <a:pt x="783" y="200"/>
                  </a:cubicBezTo>
                  <a:lnTo>
                    <a:pt x="776" y="234"/>
                  </a:lnTo>
                  <a:cubicBezTo>
                    <a:pt x="763" y="235"/>
                    <a:pt x="752" y="237"/>
                    <a:pt x="741" y="240"/>
                  </a:cubicBezTo>
                  <a:lnTo>
                    <a:pt x="724" y="210"/>
                  </a:lnTo>
                  <a:cubicBezTo>
                    <a:pt x="708" y="211"/>
                    <a:pt x="692" y="218"/>
                    <a:pt x="678" y="230"/>
                  </a:cubicBezTo>
                  <a:lnTo>
                    <a:pt x="688" y="263"/>
                  </a:lnTo>
                  <a:cubicBezTo>
                    <a:pt x="683" y="266"/>
                    <a:pt x="678" y="270"/>
                    <a:pt x="674" y="273"/>
                  </a:cubicBezTo>
                  <a:cubicBezTo>
                    <a:pt x="670" y="278"/>
                    <a:pt x="665" y="281"/>
                    <a:pt x="661" y="285"/>
                  </a:cubicBezTo>
                  <a:lnTo>
                    <a:pt x="632" y="266"/>
                  </a:lnTo>
                  <a:cubicBezTo>
                    <a:pt x="617" y="277"/>
                    <a:pt x="607" y="290"/>
                    <a:pt x="601" y="308"/>
                  </a:cubicBezTo>
                  <a:lnTo>
                    <a:pt x="626" y="331"/>
                  </a:lnTo>
                  <a:cubicBezTo>
                    <a:pt x="622" y="341"/>
                    <a:pt x="617" y="352"/>
                    <a:pt x="614" y="363"/>
                  </a:cubicBezTo>
                  <a:lnTo>
                    <a:pt x="579" y="362"/>
                  </a:lnTo>
                  <a:cubicBezTo>
                    <a:pt x="572" y="378"/>
                    <a:pt x="571" y="394"/>
                    <a:pt x="573" y="412"/>
                  </a:cubicBezTo>
                  <a:lnTo>
                    <a:pt x="607" y="420"/>
                  </a:lnTo>
                  <a:cubicBezTo>
                    <a:pt x="608" y="433"/>
                    <a:pt x="610" y="443"/>
                    <a:pt x="613" y="455"/>
                  </a:cubicBezTo>
                  <a:lnTo>
                    <a:pt x="582" y="471"/>
                  </a:lnTo>
                  <a:cubicBezTo>
                    <a:pt x="584" y="488"/>
                    <a:pt x="592" y="503"/>
                    <a:pt x="603" y="517"/>
                  </a:cubicBezTo>
                  <a:lnTo>
                    <a:pt x="636" y="508"/>
                  </a:lnTo>
                  <a:cubicBezTo>
                    <a:pt x="640" y="512"/>
                    <a:pt x="643" y="517"/>
                    <a:pt x="648" y="521"/>
                  </a:cubicBezTo>
                  <a:cubicBezTo>
                    <a:pt x="651" y="526"/>
                    <a:pt x="654" y="530"/>
                    <a:pt x="658" y="534"/>
                  </a:cubicBezTo>
                  <a:lnTo>
                    <a:pt x="640" y="564"/>
                  </a:lnTo>
                  <a:cubicBezTo>
                    <a:pt x="650" y="577"/>
                    <a:pt x="664" y="588"/>
                    <a:pt x="681" y="594"/>
                  </a:cubicBezTo>
                  <a:lnTo>
                    <a:pt x="705" y="569"/>
                  </a:lnTo>
                  <a:cubicBezTo>
                    <a:pt x="715" y="573"/>
                    <a:pt x="726" y="578"/>
                    <a:pt x="737" y="581"/>
                  </a:cubicBezTo>
                  <a:lnTo>
                    <a:pt x="736" y="616"/>
                  </a:lnTo>
                  <a:cubicBezTo>
                    <a:pt x="752" y="622"/>
                    <a:pt x="769" y="624"/>
                    <a:pt x="787" y="620"/>
                  </a:cubicBezTo>
                  <a:lnTo>
                    <a:pt x="795" y="587"/>
                  </a:lnTo>
                  <a:cubicBezTo>
                    <a:pt x="807" y="587"/>
                    <a:pt x="818" y="584"/>
                    <a:pt x="829" y="582"/>
                  </a:cubicBezTo>
                  <a:lnTo>
                    <a:pt x="845" y="612"/>
                  </a:lnTo>
                  <a:cubicBezTo>
                    <a:pt x="862" y="611"/>
                    <a:pt x="878" y="603"/>
                    <a:pt x="892" y="592"/>
                  </a:cubicBezTo>
                  <a:lnTo>
                    <a:pt x="882" y="558"/>
                  </a:lnTo>
                  <a:cubicBezTo>
                    <a:pt x="887" y="555"/>
                    <a:pt x="892" y="552"/>
                    <a:pt x="896" y="548"/>
                  </a:cubicBezTo>
                  <a:cubicBezTo>
                    <a:pt x="900" y="545"/>
                    <a:pt x="905" y="542"/>
                    <a:pt x="909" y="537"/>
                  </a:cubicBezTo>
                  <a:lnTo>
                    <a:pt x="938" y="555"/>
                  </a:lnTo>
                  <a:cubicBezTo>
                    <a:pt x="953" y="545"/>
                    <a:pt x="962" y="531"/>
                    <a:pt x="969" y="514"/>
                  </a:cubicBezTo>
                  <a:lnTo>
                    <a:pt x="943" y="491"/>
                  </a:lnTo>
                  <a:cubicBezTo>
                    <a:pt x="949" y="480"/>
                    <a:pt x="953" y="470"/>
                    <a:pt x="956" y="459"/>
                  </a:cubicBezTo>
                  <a:lnTo>
                    <a:pt x="991" y="460"/>
                  </a:lnTo>
                  <a:cubicBezTo>
                    <a:pt x="997" y="444"/>
                    <a:pt x="999" y="427"/>
                    <a:pt x="997" y="409"/>
                  </a:cubicBezTo>
                  <a:lnTo>
                    <a:pt x="962" y="401"/>
                  </a:lnTo>
                  <a:cubicBezTo>
                    <a:pt x="962" y="390"/>
                    <a:pt x="960" y="378"/>
                    <a:pt x="956" y="367"/>
                  </a:cubicBezTo>
                  <a:lnTo>
                    <a:pt x="988" y="351"/>
                  </a:lnTo>
                  <a:cubicBezTo>
                    <a:pt x="986" y="334"/>
                    <a:pt x="978" y="319"/>
                    <a:pt x="967" y="303"/>
                  </a:cubicBezTo>
                  <a:lnTo>
                    <a:pt x="934" y="315"/>
                  </a:lnTo>
                  <a:cubicBezTo>
                    <a:pt x="930" y="309"/>
                    <a:pt x="927" y="305"/>
                    <a:pt x="923" y="300"/>
                  </a:cubicBezTo>
                  <a:cubicBezTo>
                    <a:pt x="919" y="296"/>
                    <a:pt x="916" y="291"/>
                    <a:pt x="912" y="287"/>
                  </a:cubicBezTo>
                  <a:lnTo>
                    <a:pt x="930" y="257"/>
                  </a:lnTo>
                  <a:cubicBezTo>
                    <a:pt x="920" y="244"/>
                    <a:pt x="906" y="234"/>
                    <a:pt x="889" y="228"/>
                  </a:cubicBezTo>
                  <a:lnTo>
                    <a:pt x="865" y="253"/>
                  </a:lnTo>
                  <a:cubicBezTo>
                    <a:pt x="855" y="248"/>
                    <a:pt x="844" y="244"/>
                    <a:pt x="833" y="241"/>
                  </a:cubicBezTo>
                  <a:close/>
                  <a:moveTo>
                    <a:pt x="352" y="457"/>
                  </a:moveTo>
                  <a:cubicBezTo>
                    <a:pt x="369" y="460"/>
                    <a:pt x="385" y="465"/>
                    <a:pt x="401" y="471"/>
                  </a:cubicBezTo>
                  <a:lnTo>
                    <a:pt x="431" y="430"/>
                  </a:lnTo>
                  <a:cubicBezTo>
                    <a:pt x="457" y="437"/>
                    <a:pt x="478" y="449"/>
                    <a:pt x="495" y="466"/>
                  </a:cubicBezTo>
                  <a:lnTo>
                    <a:pt x="473" y="511"/>
                  </a:lnTo>
                  <a:cubicBezTo>
                    <a:pt x="479" y="517"/>
                    <a:pt x="485" y="523"/>
                    <a:pt x="490" y="528"/>
                  </a:cubicBezTo>
                  <a:cubicBezTo>
                    <a:pt x="497" y="535"/>
                    <a:pt x="503" y="540"/>
                    <a:pt x="508" y="547"/>
                  </a:cubicBezTo>
                  <a:lnTo>
                    <a:pt x="554" y="527"/>
                  </a:lnTo>
                  <a:cubicBezTo>
                    <a:pt x="573" y="546"/>
                    <a:pt x="586" y="567"/>
                    <a:pt x="591" y="591"/>
                  </a:cubicBezTo>
                  <a:lnTo>
                    <a:pt x="550" y="619"/>
                  </a:lnTo>
                  <a:cubicBezTo>
                    <a:pt x="555" y="635"/>
                    <a:pt x="559" y="651"/>
                    <a:pt x="563" y="667"/>
                  </a:cubicBezTo>
                  <a:lnTo>
                    <a:pt x="613" y="673"/>
                  </a:lnTo>
                  <a:cubicBezTo>
                    <a:pt x="619" y="699"/>
                    <a:pt x="619" y="723"/>
                    <a:pt x="613" y="746"/>
                  </a:cubicBezTo>
                  <a:lnTo>
                    <a:pt x="562" y="750"/>
                  </a:lnTo>
                  <a:cubicBezTo>
                    <a:pt x="559" y="767"/>
                    <a:pt x="555" y="783"/>
                    <a:pt x="550" y="799"/>
                  </a:cubicBezTo>
                  <a:lnTo>
                    <a:pt x="589" y="828"/>
                  </a:lnTo>
                  <a:cubicBezTo>
                    <a:pt x="582" y="854"/>
                    <a:pt x="570" y="875"/>
                    <a:pt x="553" y="892"/>
                  </a:cubicBezTo>
                  <a:lnTo>
                    <a:pt x="507" y="871"/>
                  </a:lnTo>
                  <a:cubicBezTo>
                    <a:pt x="502" y="876"/>
                    <a:pt x="496" y="882"/>
                    <a:pt x="490" y="888"/>
                  </a:cubicBezTo>
                  <a:cubicBezTo>
                    <a:pt x="485" y="894"/>
                    <a:pt x="478" y="900"/>
                    <a:pt x="471" y="905"/>
                  </a:cubicBezTo>
                  <a:lnTo>
                    <a:pt x="492" y="952"/>
                  </a:lnTo>
                  <a:cubicBezTo>
                    <a:pt x="473" y="971"/>
                    <a:pt x="452" y="982"/>
                    <a:pt x="428" y="988"/>
                  </a:cubicBezTo>
                  <a:lnTo>
                    <a:pt x="399" y="946"/>
                  </a:lnTo>
                  <a:cubicBezTo>
                    <a:pt x="384" y="952"/>
                    <a:pt x="368" y="956"/>
                    <a:pt x="351" y="959"/>
                  </a:cubicBezTo>
                  <a:lnTo>
                    <a:pt x="345" y="1009"/>
                  </a:lnTo>
                  <a:cubicBezTo>
                    <a:pt x="320" y="1016"/>
                    <a:pt x="295" y="1016"/>
                    <a:pt x="271" y="1009"/>
                  </a:cubicBezTo>
                  <a:lnTo>
                    <a:pt x="267" y="959"/>
                  </a:lnTo>
                  <a:cubicBezTo>
                    <a:pt x="251" y="956"/>
                    <a:pt x="234" y="952"/>
                    <a:pt x="219" y="946"/>
                  </a:cubicBezTo>
                  <a:lnTo>
                    <a:pt x="189" y="986"/>
                  </a:lnTo>
                  <a:cubicBezTo>
                    <a:pt x="163" y="980"/>
                    <a:pt x="142" y="967"/>
                    <a:pt x="125" y="950"/>
                  </a:cubicBezTo>
                  <a:lnTo>
                    <a:pt x="147" y="904"/>
                  </a:lnTo>
                  <a:cubicBezTo>
                    <a:pt x="140" y="900"/>
                    <a:pt x="135" y="894"/>
                    <a:pt x="129" y="888"/>
                  </a:cubicBezTo>
                  <a:cubicBezTo>
                    <a:pt x="123" y="882"/>
                    <a:pt x="117" y="875"/>
                    <a:pt x="112" y="869"/>
                  </a:cubicBezTo>
                  <a:lnTo>
                    <a:pt x="66" y="890"/>
                  </a:lnTo>
                  <a:cubicBezTo>
                    <a:pt x="47" y="871"/>
                    <a:pt x="34" y="849"/>
                    <a:pt x="29" y="826"/>
                  </a:cubicBezTo>
                  <a:lnTo>
                    <a:pt x="70" y="797"/>
                  </a:lnTo>
                  <a:cubicBezTo>
                    <a:pt x="64" y="782"/>
                    <a:pt x="60" y="766"/>
                    <a:pt x="58" y="749"/>
                  </a:cubicBezTo>
                  <a:lnTo>
                    <a:pt x="8" y="744"/>
                  </a:lnTo>
                  <a:cubicBezTo>
                    <a:pt x="0" y="718"/>
                    <a:pt x="0" y="693"/>
                    <a:pt x="8" y="670"/>
                  </a:cubicBezTo>
                  <a:lnTo>
                    <a:pt x="58" y="666"/>
                  </a:lnTo>
                  <a:cubicBezTo>
                    <a:pt x="61" y="649"/>
                    <a:pt x="65" y="633"/>
                    <a:pt x="71" y="618"/>
                  </a:cubicBezTo>
                  <a:lnTo>
                    <a:pt x="30" y="589"/>
                  </a:lnTo>
                  <a:cubicBezTo>
                    <a:pt x="36" y="563"/>
                    <a:pt x="49" y="542"/>
                    <a:pt x="67" y="525"/>
                  </a:cubicBezTo>
                  <a:lnTo>
                    <a:pt x="113" y="546"/>
                  </a:lnTo>
                  <a:cubicBezTo>
                    <a:pt x="118" y="540"/>
                    <a:pt x="123" y="534"/>
                    <a:pt x="129" y="528"/>
                  </a:cubicBezTo>
                  <a:cubicBezTo>
                    <a:pt x="135" y="523"/>
                    <a:pt x="141" y="517"/>
                    <a:pt x="148" y="511"/>
                  </a:cubicBezTo>
                  <a:lnTo>
                    <a:pt x="128" y="465"/>
                  </a:lnTo>
                  <a:cubicBezTo>
                    <a:pt x="147" y="446"/>
                    <a:pt x="168" y="434"/>
                    <a:pt x="192" y="428"/>
                  </a:cubicBezTo>
                  <a:lnTo>
                    <a:pt x="220" y="470"/>
                  </a:lnTo>
                  <a:cubicBezTo>
                    <a:pt x="236" y="464"/>
                    <a:pt x="252" y="460"/>
                    <a:pt x="269" y="457"/>
                  </a:cubicBezTo>
                  <a:lnTo>
                    <a:pt x="275" y="408"/>
                  </a:lnTo>
                  <a:cubicBezTo>
                    <a:pt x="300" y="400"/>
                    <a:pt x="325" y="400"/>
                    <a:pt x="348" y="408"/>
                  </a:cubicBezTo>
                  <a:lnTo>
                    <a:pt x="352" y="4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9949657" y="4485247"/>
            <a:ext cx="860425" cy="860425"/>
            <a:chOff x="9949657" y="4485247"/>
            <a:chExt cx="860425" cy="860425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9949657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Freeform 15"/>
            <p:cNvSpPr>
              <a:spLocks noChangeAspect="1" noEditPoints="1"/>
            </p:cNvSpPr>
            <p:nvPr/>
          </p:nvSpPr>
          <p:spPr bwMode="auto">
            <a:xfrm>
              <a:off x="10100518" y="4654459"/>
              <a:ext cx="558703" cy="522000"/>
            </a:xfrm>
            <a:custGeom>
              <a:avLst/>
              <a:gdLst>
                <a:gd name="T0" fmla="*/ 694 w 1198"/>
                <a:gd name="T1" fmla="*/ 876 h 1121"/>
                <a:gd name="T2" fmla="*/ 474 w 1198"/>
                <a:gd name="T3" fmla="*/ 825 h 1121"/>
                <a:gd name="T4" fmla="*/ 796 w 1198"/>
                <a:gd name="T5" fmla="*/ 423 h 1121"/>
                <a:gd name="T6" fmla="*/ 387 w 1198"/>
                <a:gd name="T7" fmla="*/ 588 h 1121"/>
                <a:gd name="T8" fmla="*/ 779 w 1198"/>
                <a:gd name="T9" fmla="*/ 478 h 1121"/>
                <a:gd name="T10" fmla="*/ 711 w 1198"/>
                <a:gd name="T11" fmla="*/ 819 h 1121"/>
                <a:gd name="T12" fmla="*/ 1198 w 1198"/>
                <a:gd name="T13" fmla="*/ 216 h 1121"/>
                <a:gd name="T14" fmla="*/ 1003 w 1198"/>
                <a:gd name="T15" fmla="*/ 220 h 1121"/>
                <a:gd name="T16" fmla="*/ 588 w 1198"/>
                <a:gd name="T17" fmla="*/ 258 h 1121"/>
                <a:gd name="T18" fmla="*/ 427 w 1198"/>
                <a:gd name="T19" fmla="*/ 872 h 1121"/>
                <a:gd name="T20" fmla="*/ 592 w 1198"/>
                <a:gd name="T21" fmla="*/ 1121 h 1121"/>
                <a:gd name="T22" fmla="*/ 760 w 1198"/>
                <a:gd name="T23" fmla="*/ 867 h 1121"/>
                <a:gd name="T24" fmla="*/ 1016 w 1198"/>
                <a:gd name="T25" fmla="*/ 300 h 1121"/>
                <a:gd name="T26" fmla="*/ 599 w 1198"/>
                <a:gd name="T27" fmla="*/ 455 h 1121"/>
                <a:gd name="T28" fmla="*/ 730 w 1198"/>
                <a:gd name="T29" fmla="*/ 588 h 1121"/>
                <a:gd name="T30" fmla="*/ 768 w 1198"/>
                <a:gd name="T31" fmla="*/ 588 h 1121"/>
                <a:gd name="T32" fmla="*/ 599 w 1198"/>
                <a:gd name="T33" fmla="*/ 419 h 1121"/>
                <a:gd name="T34" fmla="*/ 633 w 1198"/>
                <a:gd name="T35" fmla="*/ 539 h 1121"/>
                <a:gd name="T36" fmla="*/ 599 w 1198"/>
                <a:gd name="T37" fmla="*/ 645 h 1121"/>
                <a:gd name="T38" fmla="*/ 685 w 1198"/>
                <a:gd name="T39" fmla="*/ 550 h 1121"/>
                <a:gd name="T40" fmla="*/ 504 w 1198"/>
                <a:gd name="T41" fmla="*/ 588 h 1121"/>
                <a:gd name="T42" fmla="*/ 601 w 1198"/>
                <a:gd name="T43" fmla="*/ 565 h 1121"/>
                <a:gd name="T44" fmla="*/ 599 w 1198"/>
                <a:gd name="T45" fmla="*/ 609 h 1121"/>
                <a:gd name="T46" fmla="*/ 601 w 1198"/>
                <a:gd name="T47" fmla="*/ 565 h 1121"/>
                <a:gd name="T48" fmla="*/ 563 w 1198"/>
                <a:gd name="T49" fmla="*/ 31 h 1121"/>
                <a:gd name="T50" fmla="*/ 622 w 1198"/>
                <a:gd name="T51" fmla="*/ 173 h 1121"/>
                <a:gd name="T52" fmla="*/ 857 w 1198"/>
                <a:gd name="T53" fmla="*/ 288 h 1121"/>
                <a:gd name="T54" fmla="*/ 912 w 1198"/>
                <a:gd name="T55" fmla="*/ 122 h 1121"/>
                <a:gd name="T56" fmla="*/ 880 w 1198"/>
                <a:gd name="T57" fmla="*/ 275 h 1121"/>
                <a:gd name="T58" fmla="*/ 292 w 1198"/>
                <a:gd name="T59" fmla="*/ 273 h 1121"/>
                <a:gd name="T60" fmla="*/ 262 w 1198"/>
                <a:gd name="T61" fmla="*/ 122 h 1121"/>
                <a:gd name="T62" fmla="*/ 317 w 1198"/>
                <a:gd name="T63" fmla="*/ 285 h 1121"/>
                <a:gd name="T64" fmla="*/ 27 w 1198"/>
                <a:gd name="T65" fmla="*/ 508 h 1121"/>
                <a:gd name="T66" fmla="*/ 180 w 1198"/>
                <a:gd name="T67" fmla="*/ 478 h 1121"/>
                <a:gd name="T68" fmla="*/ 112 w 1198"/>
                <a:gd name="T69" fmla="*/ 880 h 1121"/>
                <a:gd name="T70" fmla="*/ 218 w 1198"/>
                <a:gd name="T71" fmla="*/ 749 h 1121"/>
                <a:gd name="T72" fmla="*/ 129 w 1198"/>
                <a:gd name="T73" fmla="*/ 876 h 1121"/>
                <a:gd name="T74" fmla="*/ 1043 w 1198"/>
                <a:gd name="T75" fmla="*/ 876 h 1121"/>
                <a:gd name="T76" fmla="*/ 954 w 1198"/>
                <a:gd name="T77" fmla="*/ 751 h 1121"/>
                <a:gd name="T78" fmla="*/ 1060 w 1198"/>
                <a:gd name="T79" fmla="*/ 880 h 1121"/>
                <a:gd name="T80" fmla="*/ 992 w 1198"/>
                <a:gd name="T81" fmla="*/ 480 h 1121"/>
                <a:gd name="T82" fmla="*/ 1168 w 1198"/>
                <a:gd name="T83" fmla="*/ 480 h 1121"/>
                <a:gd name="T84" fmla="*/ 1005 w 1198"/>
                <a:gd name="T85" fmla="*/ 537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8" h="1121">
                  <a:moveTo>
                    <a:pt x="711" y="819"/>
                  </a:moveTo>
                  <a:cubicBezTo>
                    <a:pt x="700" y="825"/>
                    <a:pt x="694" y="838"/>
                    <a:pt x="694" y="848"/>
                  </a:cubicBezTo>
                  <a:lnTo>
                    <a:pt x="694" y="876"/>
                  </a:lnTo>
                  <a:lnTo>
                    <a:pt x="493" y="876"/>
                  </a:lnTo>
                  <a:lnTo>
                    <a:pt x="493" y="853"/>
                  </a:lnTo>
                  <a:cubicBezTo>
                    <a:pt x="493" y="842"/>
                    <a:pt x="487" y="829"/>
                    <a:pt x="474" y="825"/>
                  </a:cubicBezTo>
                  <a:cubicBezTo>
                    <a:pt x="385" y="781"/>
                    <a:pt x="326" y="687"/>
                    <a:pt x="326" y="586"/>
                  </a:cubicBezTo>
                  <a:cubicBezTo>
                    <a:pt x="326" y="440"/>
                    <a:pt x="444" y="321"/>
                    <a:pt x="588" y="321"/>
                  </a:cubicBezTo>
                  <a:cubicBezTo>
                    <a:pt x="673" y="321"/>
                    <a:pt x="747" y="362"/>
                    <a:pt x="796" y="423"/>
                  </a:cubicBezTo>
                  <a:lnTo>
                    <a:pt x="757" y="450"/>
                  </a:lnTo>
                  <a:cubicBezTo>
                    <a:pt x="719" y="406"/>
                    <a:pt x="662" y="376"/>
                    <a:pt x="599" y="376"/>
                  </a:cubicBezTo>
                  <a:cubicBezTo>
                    <a:pt x="482" y="376"/>
                    <a:pt x="387" y="472"/>
                    <a:pt x="387" y="588"/>
                  </a:cubicBezTo>
                  <a:cubicBezTo>
                    <a:pt x="387" y="704"/>
                    <a:pt x="482" y="797"/>
                    <a:pt x="599" y="797"/>
                  </a:cubicBezTo>
                  <a:cubicBezTo>
                    <a:pt x="715" y="797"/>
                    <a:pt x="810" y="704"/>
                    <a:pt x="810" y="588"/>
                  </a:cubicBezTo>
                  <a:cubicBezTo>
                    <a:pt x="810" y="548"/>
                    <a:pt x="798" y="510"/>
                    <a:pt x="779" y="478"/>
                  </a:cubicBezTo>
                  <a:lnTo>
                    <a:pt x="817" y="450"/>
                  </a:lnTo>
                  <a:cubicBezTo>
                    <a:pt x="840" y="491"/>
                    <a:pt x="853" y="537"/>
                    <a:pt x="853" y="586"/>
                  </a:cubicBezTo>
                  <a:cubicBezTo>
                    <a:pt x="853" y="685"/>
                    <a:pt x="800" y="774"/>
                    <a:pt x="711" y="819"/>
                  </a:cubicBezTo>
                  <a:close/>
                  <a:moveTo>
                    <a:pt x="1016" y="300"/>
                  </a:moveTo>
                  <a:lnTo>
                    <a:pt x="1071" y="309"/>
                  </a:lnTo>
                  <a:lnTo>
                    <a:pt x="1198" y="216"/>
                  </a:lnTo>
                  <a:lnTo>
                    <a:pt x="1121" y="205"/>
                  </a:lnTo>
                  <a:lnTo>
                    <a:pt x="1132" y="127"/>
                  </a:lnTo>
                  <a:lnTo>
                    <a:pt x="1003" y="220"/>
                  </a:lnTo>
                  <a:lnTo>
                    <a:pt x="997" y="279"/>
                  </a:lnTo>
                  <a:lnTo>
                    <a:pt x="848" y="385"/>
                  </a:lnTo>
                  <a:cubicBezTo>
                    <a:pt x="789" y="307"/>
                    <a:pt x="694" y="258"/>
                    <a:pt x="588" y="258"/>
                  </a:cubicBezTo>
                  <a:cubicBezTo>
                    <a:pt x="408" y="258"/>
                    <a:pt x="260" y="404"/>
                    <a:pt x="260" y="586"/>
                  </a:cubicBezTo>
                  <a:cubicBezTo>
                    <a:pt x="260" y="649"/>
                    <a:pt x="279" y="711"/>
                    <a:pt x="311" y="764"/>
                  </a:cubicBezTo>
                  <a:cubicBezTo>
                    <a:pt x="341" y="808"/>
                    <a:pt x="381" y="846"/>
                    <a:pt x="427" y="872"/>
                  </a:cubicBezTo>
                  <a:lnTo>
                    <a:pt x="427" y="982"/>
                  </a:lnTo>
                  <a:cubicBezTo>
                    <a:pt x="427" y="1011"/>
                    <a:pt x="444" y="1037"/>
                    <a:pt x="468" y="1049"/>
                  </a:cubicBezTo>
                  <a:cubicBezTo>
                    <a:pt x="476" y="1092"/>
                    <a:pt x="529" y="1121"/>
                    <a:pt x="592" y="1121"/>
                  </a:cubicBezTo>
                  <a:cubicBezTo>
                    <a:pt x="658" y="1121"/>
                    <a:pt x="709" y="1092"/>
                    <a:pt x="719" y="1051"/>
                  </a:cubicBezTo>
                  <a:cubicBezTo>
                    <a:pt x="743" y="1037"/>
                    <a:pt x="760" y="1011"/>
                    <a:pt x="760" y="982"/>
                  </a:cubicBezTo>
                  <a:lnTo>
                    <a:pt x="760" y="867"/>
                  </a:lnTo>
                  <a:cubicBezTo>
                    <a:pt x="859" y="808"/>
                    <a:pt x="918" y="702"/>
                    <a:pt x="918" y="586"/>
                  </a:cubicBezTo>
                  <a:cubicBezTo>
                    <a:pt x="918" y="522"/>
                    <a:pt x="899" y="463"/>
                    <a:pt x="867" y="412"/>
                  </a:cubicBezTo>
                  <a:lnTo>
                    <a:pt x="1016" y="300"/>
                  </a:lnTo>
                  <a:close/>
                  <a:moveTo>
                    <a:pt x="724" y="474"/>
                  </a:moveTo>
                  <a:lnTo>
                    <a:pt x="694" y="495"/>
                  </a:lnTo>
                  <a:cubicBezTo>
                    <a:pt x="671" y="469"/>
                    <a:pt x="637" y="455"/>
                    <a:pt x="599" y="455"/>
                  </a:cubicBezTo>
                  <a:cubicBezTo>
                    <a:pt x="525" y="455"/>
                    <a:pt x="465" y="514"/>
                    <a:pt x="465" y="588"/>
                  </a:cubicBezTo>
                  <a:cubicBezTo>
                    <a:pt x="465" y="660"/>
                    <a:pt x="525" y="719"/>
                    <a:pt x="599" y="719"/>
                  </a:cubicBezTo>
                  <a:cubicBezTo>
                    <a:pt x="673" y="719"/>
                    <a:pt x="730" y="660"/>
                    <a:pt x="730" y="588"/>
                  </a:cubicBezTo>
                  <a:cubicBezTo>
                    <a:pt x="730" y="565"/>
                    <a:pt x="726" y="544"/>
                    <a:pt x="717" y="527"/>
                  </a:cubicBezTo>
                  <a:lnTo>
                    <a:pt x="745" y="503"/>
                  </a:lnTo>
                  <a:cubicBezTo>
                    <a:pt x="760" y="529"/>
                    <a:pt x="768" y="556"/>
                    <a:pt x="768" y="588"/>
                  </a:cubicBezTo>
                  <a:cubicBezTo>
                    <a:pt x="768" y="681"/>
                    <a:pt x="692" y="755"/>
                    <a:pt x="599" y="755"/>
                  </a:cubicBezTo>
                  <a:cubicBezTo>
                    <a:pt x="506" y="755"/>
                    <a:pt x="429" y="681"/>
                    <a:pt x="429" y="588"/>
                  </a:cubicBezTo>
                  <a:cubicBezTo>
                    <a:pt x="429" y="495"/>
                    <a:pt x="506" y="419"/>
                    <a:pt x="599" y="419"/>
                  </a:cubicBezTo>
                  <a:cubicBezTo>
                    <a:pt x="647" y="419"/>
                    <a:pt x="692" y="440"/>
                    <a:pt x="724" y="474"/>
                  </a:cubicBezTo>
                  <a:close/>
                  <a:moveTo>
                    <a:pt x="662" y="518"/>
                  </a:moveTo>
                  <a:lnTo>
                    <a:pt x="633" y="539"/>
                  </a:lnTo>
                  <a:cubicBezTo>
                    <a:pt x="622" y="533"/>
                    <a:pt x="611" y="529"/>
                    <a:pt x="599" y="529"/>
                  </a:cubicBezTo>
                  <a:cubicBezTo>
                    <a:pt x="567" y="529"/>
                    <a:pt x="539" y="556"/>
                    <a:pt x="539" y="588"/>
                  </a:cubicBezTo>
                  <a:cubicBezTo>
                    <a:pt x="539" y="620"/>
                    <a:pt x="567" y="645"/>
                    <a:pt x="599" y="645"/>
                  </a:cubicBezTo>
                  <a:cubicBezTo>
                    <a:pt x="630" y="645"/>
                    <a:pt x="658" y="620"/>
                    <a:pt x="658" y="588"/>
                  </a:cubicBezTo>
                  <a:cubicBezTo>
                    <a:pt x="658" y="582"/>
                    <a:pt x="656" y="577"/>
                    <a:pt x="654" y="573"/>
                  </a:cubicBezTo>
                  <a:lnTo>
                    <a:pt x="685" y="550"/>
                  </a:lnTo>
                  <a:cubicBezTo>
                    <a:pt x="690" y="560"/>
                    <a:pt x="692" y="575"/>
                    <a:pt x="692" y="588"/>
                  </a:cubicBezTo>
                  <a:cubicBezTo>
                    <a:pt x="692" y="639"/>
                    <a:pt x="650" y="681"/>
                    <a:pt x="599" y="681"/>
                  </a:cubicBezTo>
                  <a:cubicBezTo>
                    <a:pt x="546" y="681"/>
                    <a:pt x="504" y="639"/>
                    <a:pt x="504" y="588"/>
                  </a:cubicBezTo>
                  <a:cubicBezTo>
                    <a:pt x="504" y="535"/>
                    <a:pt x="546" y="495"/>
                    <a:pt x="599" y="495"/>
                  </a:cubicBezTo>
                  <a:cubicBezTo>
                    <a:pt x="624" y="495"/>
                    <a:pt x="645" y="503"/>
                    <a:pt x="662" y="518"/>
                  </a:cubicBezTo>
                  <a:close/>
                  <a:moveTo>
                    <a:pt x="601" y="565"/>
                  </a:moveTo>
                  <a:lnTo>
                    <a:pt x="597" y="590"/>
                  </a:lnTo>
                  <a:lnTo>
                    <a:pt x="620" y="592"/>
                  </a:lnTo>
                  <a:cubicBezTo>
                    <a:pt x="618" y="603"/>
                    <a:pt x="609" y="609"/>
                    <a:pt x="599" y="609"/>
                  </a:cubicBezTo>
                  <a:cubicBezTo>
                    <a:pt x="586" y="609"/>
                    <a:pt x="575" y="601"/>
                    <a:pt x="575" y="588"/>
                  </a:cubicBezTo>
                  <a:cubicBezTo>
                    <a:pt x="575" y="575"/>
                    <a:pt x="586" y="565"/>
                    <a:pt x="599" y="565"/>
                  </a:cubicBezTo>
                  <a:cubicBezTo>
                    <a:pt x="599" y="565"/>
                    <a:pt x="601" y="565"/>
                    <a:pt x="601" y="565"/>
                  </a:cubicBezTo>
                  <a:close/>
                  <a:moveTo>
                    <a:pt x="592" y="203"/>
                  </a:moveTo>
                  <a:cubicBezTo>
                    <a:pt x="578" y="203"/>
                    <a:pt x="565" y="190"/>
                    <a:pt x="565" y="173"/>
                  </a:cubicBezTo>
                  <a:lnTo>
                    <a:pt x="563" y="31"/>
                  </a:lnTo>
                  <a:cubicBezTo>
                    <a:pt x="563" y="15"/>
                    <a:pt x="575" y="2"/>
                    <a:pt x="592" y="2"/>
                  </a:cubicBezTo>
                  <a:cubicBezTo>
                    <a:pt x="607" y="0"/>
                    <a:pt x="620" y="15"/>
                    <a:pt x="620" y="29"/>
                  </a:cubicBezTo>
                  <a:lnTo>
                    <a:pt x="622" y="173"/>
                  </a:lnTo>
                  <a:cubicBezTo>
                    <a:pt x="622" y="188"/>
                    <a:pt x="609" y="203"/>
                    <a:pt x="592" y="203"/>
                  </a:cubicBezTo>
                  <a:cubicBezTo>
                    <a:pt x="592" y="203"/>
                    <a:pt x="592" y="203"/>
                    <a:pt x="592" y="203"/>
                  </a:cubicBezTo>
                  <a:close/>
                  <a:moveTo>
                    <a:pt x="857" y="288"/>
                  </a:moveTo>
                  <a:cubicBezTo>
                    <a:pt x="851" y="288"/>
                    <a:pt x="844" y="285"/>
                    <a:pt x="840" y="281"/>
                  </a:cubicBezTo>
                  <a:cubicBezTo>
                    <a:pt x="827" y="273"/>
                    <a:pt x="823" y="256"/>
                    <a:pt x="831" y="241"/>
                  </a:cubicBezTo>
                  <a:lnTo>
                    <a:pt x="912" y="122"/>
                  </a:lnTo>
                  <a:cubicBezTo>
                    <a:pt x="920" y="110"/>
                    <a:pt x="937" y="106"/>
                    <a:pt x="950" y="114"/>
                  </a:cubicBezTo>
                  <a:cubicBezTo>
                    <a:pt x="965" y="122"/>
                    <a:pt x="969" y="142"/>
                    <a:pt x="961" y="154"/>
                  </a:cubicBezTo>
                  <a:lnTo>
                    <a:pt x="880" y="275"/>
                  </a:lnTo>
                  <a:cubicBezTo>
                    <a:pt x="874" y="281"/>
                    <a:pt x="865" y="288"/>
                    <a:pt x="857" y="288"/>
                  </a:cubicBezTo>
                  <a:close/>
                  <a:moveTo>
                    <a:pt x="317" y="285"/>
                  </a:moveTo>
                  <a:cubicBezTo>
                    <a:pt x="307" y="285"/>
                    <a:pt x="298" y="281"/>
                    <a:pt x="292" y="273"/>
                  </a:cubicBezTo>
                  <a:lnTo>
                    <a:pt x="214" y="154"/>
                  </a:lnTo>
                  <a:cubicBezTo>
                    <a:pt x="203" y="142"/>
                    <a:pt x="207" y="122"/>
                    <a:pt x="222" y="114"/>
                  </a:cubicBezTo>
                  <a:cubicBezTo>
                    <a:pt x="235" y="106"/>
                    <a:pt x="252" y="108"/>
                    <a:pt x="262" y="122"/>
                  </a:cubicBezTo>
                  <a:lnTo>
                    <a:pt x="341" y="241"/>
                  </a:lnTo>
                  <a:cubicBezTo>
                    <a:pt x="349" y="254"/>
                    <a:pt x="345" y="273"/>
                    <a:pt x="332" y="281"/>
                  </a:cubicBezTo>
                  <a:cubicBezTo>
                    <a:pt x="328" y="285"/>
                    <a:pt x="322" y="285"/>
                    <a:pt x="317" y="285"/>
                  </a:cubicBezTo>
                  <a:close/>
                  <a:moveTo>
                    <a:pt x="173" y="537"/>
                  </a:moveTo>
                  <a:cubicBezTo>
                    <a:pt x="171" y="537"/>
                    <a:pt x="169" y="535"/>
                    <a:pt x="167" y="535"/>
                  </a:cubicBezTo>
                  <a:lnTo>
                    <a:pt x="27" y="508"/>
                  </a:lnTo>
                  <a:cubicBezTo>
                    <a:pt x="10" y="503"/>
                    <a:pt x="0" y="489"/>
                    <a:pt x="4" y="474"/>
                  </a:cubicBezTo>
                  <a:cubicBezTo>
                    <a:pt x="8" y="457"/>
                    <a:pt x="23" y="448"/>
                    <a:pt x="38" y="450"/>
                  </a:cubicBezTo>
                  <a:lnTo>
                    <a:pt x="180" y="478"/>
                  </a:lnTo>
                  <a:cubicBezTo>
                    <a:pt x="195" y="482"/>
                    <a:pt x="205" y="497"/>
                    <a:pt x="201" y="514"/>
                  </a:cubicBezTo>
                  <a:cubicBezTo>
                    <a:pt x="199" y="527"/>
                    <a:pt x="186" y="537"/>
                    <a:pt x="173" y="537"/>
                  </a:cubicBezTo>
                  <a:close/>
                  <a:moveTo>
                    <a:pt x="112" y="880"/>
                  </a:moveTo>
                  <a:cubicBezTo>
                    <a:pt x="104" y="880"/>
                    <a:pt x="93" y="876"/>
                    <a:pt x="89" y="865"/>
                  </a:cubicBezTo>
                  <a:cubicBezTo>
                    <a:pt x="80" y="853"/>
                    <a:pt x="85" y="833"/>
                    <a:pt x="97" y="825"/>
                  </a:cubicBezTo>
                  <a:lnTo>
                    <a:pt x="218" y="749"/>
                  </a:lnTo>
                  <a:cubicBezTo>
                    <a:pt x="233" y="740"/>
                    <a:pt x="250" y="745"/>
                    <a:pt x="258" y="759"/>
                  </a:cubicBezTo>
                  <a:cubicBezTo>
                    <a:pt x="266" y="772"/>
                    <a:pt x="262" y="789"/>
                    <a:pt x="250" y="797"/>
                  </a:cubicBezTo>
                  <a:lnTo>
                    <a:pt x="129" y="876"/>
                  </a:lnTo>
                  <a:cubicBezTo>
                    <a:pt x="123" y="878"/>
                    <a:pt x="118" y="880"/>
                    <a:pt x="112" y="880"/>
                  </a:cubicBezTo>
                  <a:close/>
                  <a:moveTo>
                    <a:pt x="1060" y="880"/>
                  </a:moveTo>
                  <a:cubicBezTo>
                    <a:pt x="1054" y="880"/>
                    <a:pt x="1049" y="880"/>
                    <a:pt x="1043" y="876"/>
                  </a:cubicBezTo>
                  <a:lnTo>
                    <a:pt x="922" y="800"/>
                  </a:lnTo>
                  <a:cubicBezTo>
                    <a:pt x="910" y="791"/>
                    <a:pt x="906" y="772"/>
                    <a:pt x="914" y="759"/>
                  </a:cubicBezTo>
                  <a:cubicBezTo>
                    <a:pt x="922" y="747"/>
                    <a:pt x="939" y="742"/>
                    <a:pt x="954" y="751"/>
                  </a:cubicBezTo>
                  <a:lnTo>
                    <a:pt x="1075" y="827"/>
                  </a:lnTo>
                  <a:cubicBezTo>
                    <a:pt x="1088" y="836"/>
                    <a:pt x="1092" y="853"/>
                    <a:pt x="1083" y="867"/>
                  </a:cubicBezTo>
                  <a:cubicBezTo>
                    <a:pt x="1079" y="876"/>
                    <a:pt x="1071" y="880"/>
                    <a:pt x="1060" y="880"/>
                  </a:cubicBezTo>
                  <a:close/>
                  <a:moveTo>
                    <a:pt x="999" y="537"/>
                  </a:moveTo>
                  <a:cubicBezTo>
                    <a:pt x="986" y="537"/>
                    <a:pt x="973" y="527"/>
                    <a:pt x="971" y="514"/>
                  </a:cubicBezTo>
                  <a:cubicBezTo>
                    <a:pt x="967" y="499"/>
                    <a:pt x="978" y="482"/>
                    <a:pt x="992" y="480"/>
                  </a:cubicBezTo>
                  <a:lnTo>
                    <a:pt x="1134" y="453"/>
                  </a:lnTo>
                  <a:cubicBezTo>
                    <a:pt x="1149" y="448"/>
                    <a:pt x="1166" y="459"/>
                    <a:pt x="1168" y="474"/>
                  </a:cubicBezTo>
                  <a:cubicBezTo>
                    <a:pt x="1168" y="476"/>
                    <a:pt x="1168" y="478"/>
                    <a:pt x="1168" y="480"/>
                  </a:cubicBezTo>
                  <a:lnTo>
                    <a:pt x="1168" y="480"/>
                  </a:lnTo>
                  <a:cubicBezTo>
                    <a:pt x="1168" y="493"/>
                    <a:pt x="1159" y="505"/>
                    <a:pt x="1145" y="508"/>
                  </a:cubicBezTo>
                  <a:lnTo>
                    <a:pt x="1005" y="537"/>
                  </a:lnTo>
                  <a:cubicBezTo>
                    <a:pt x="1003" y="537"/>
                    <a:pt x="1001" y="537"/>
                    <a:pt x="999" y="5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3590132" y="2126222"/>
            <a:ext cx="860425" cy="858838"/>
            <a:chOff x="3590132" y="2126222"/>
            <a:chExt cx="860425" cy="858838"/>
          </a:xfrm>
        </p:grpSpPr>
        <p:sp>
          <p:nvSpPr>
            <p:cNvPr id="48" name="Oval 11"/>
            <p:cNvSpPr>
              <a:spLocks noChangeAspect="1" noChangeArrowheads="1"/>
            </p:cNvSpPr>
            <p:nvPr/>
          </p:nvSpPr>
          <p:spPr bwMode="auto">
            <a:xfrm>
              <a:off x="3590132" y="2126222"/>
              <a:ext cx="860425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102"/>
            <p:cNvSpPr>
              <a:spLocks noChangeAspect="1" noEditPoints="1"/>
            </p:cNvSpPr>
            <p:nvPr/>
          </p:nvSpPr>
          <p:spPr bwMode="auto">
            <a:xfrm>
              <a:off x="3777673" y="2310841"/>
              <a:ext cx="485343" cy="489600"/>
            </a:xfrm>
            <a:custGeom>
              <a:avLst/>
              <a:gdLst>
                <a:gd name="T0" fmla="*/ 775 w 999"/>
                <a:gd name="T1" fmla="*/ 879 h 1007"/>
                <a:gd name="T2" fmla="*/ 567 w 999"/>
                <a:gd name="T3" fmla="*/ 517 h 1007"/>
                <a:gd name="T4" fmla="*/ 889 w 999"/>
                <a:gd name="T5" fmla="*/ 251 h 1007"/>
                <a:gd name="T6" fmla="*/ 962 w 999"/>
                <a:gd name="T7" fmla="*/ 504 h 1007"/>
                <a:gd name="T8" fmla="*/ 775 w 999"/>
                <a:gd name="T9" fmla="*/ 879 h 1007"/>
                <a:gd name="T10" fmla="*/ 857 w 999"/>
                <a:gd name="T11" fmla="*/ 153 h 1007"/>
                <a:gd name="T12" fmla="*/ 515 w 999"/>
                <a:gd name="T13" fmla="*/ 431 h 1007"/>
                <a:gd name="T14" fmla="*/ 515 w 999"/>
                <a:gd name="T15" fmla="*/ 466 h 1007"/>
                <a:gd name="T16" fmla="*/ 874 w 999"/>
                <a:gd name="T17" fmla="*/ 171 h 1007"/>
                <a:gd name="T18" fmla="*/ 857 w 999"/>
                <a:gd name="T19" fmla="*/ 153 h 1007"/>
                <a:gd name="T20" fmla="*/ 820 w 999"/>
                <a:gd name="T21" fmla="*/ 117 h 1007"/>
                <a:gd name="T22" fmla="*/ 515 w 999"/>
                <a:gd name="T23" fmla="*/ 366 h 1007"/>
                <a:gd name="T24" fmla="*/ 515 w 999"/>
                <a:gd name="T25" fmla="*/ 403 h 1007"/>
                <a:gd name="T26" fmla="*/ 842 w 999"/>
                <a:gd name="T27" fmla="*/ 137 h 1007"/>
                <a:gd name="T28" fmla="*/ 820 w 999"/>
                <a:gd name="T29" fmla="*/ 117 h 1007"/>
                <a:gd name="T30" fmla="*/ 779 w 999"/>
                <a:gd name="T31" fmla="*/ 86 h 1007"/>
                <a:gd name="T32" fmla="*/ 515 w 999"/>
                <a:gd name="T33" fmla="*/ 301 h 1007"/>
                <a:gd name="T34" fmla="*/ 515 w 999"/>
                <a:gd name="T35" fmla="*/ 338 h 1007"/>
                <a:gd name="T36" fmla="*/ 803 w 999"/>
                <a:gd name="T37" fmla="*/ 104 h 1007"/>
                <a:gd name="T38" fmla="*/ 779 w 999"/>
                <a:gd name="T39" fmla="*/ 86 h 1007"/>
                <a:gd name="T40" fmla="*/ 733 w 999"/>
                <a:gd name="T41" fmla="*/ 58 h 1007"/>
                <a:gd name="T42" fmla="*/ 515 w 999"/>
                <a:gd name="T43" fmla="*/ 236 h 1007"/>
                <a:gd name="T44" fmla="*/ 515 w 999"/>
                <a:gd name="T45" fmla="*/ 273 h 1007"/>
                <a:gd name="T46" fmla="*/ 759 w 999"/>
                <a:gd name="T47" fmla="*/ 74 h 1007"/>
                <a:gd name="T48" fmla="*/ 733 w 999"/>
                <a:gd name="T49" fmla="*/ 58 h 1007"/>
                <a:gd name="T50" fmla="*/ 682 w 999"/>
                <a:gd name="T51" fmla="*/ 35 h 1007"/>
                <a:gd name="T52" fmla="*/ 515 w 999"/>
                <a:gd name="T53" fmla="*/ 171 h 1007"/>
                <a:gd name="T54" fmla="*/ 515 w 999"/>
                <a:gd name="T55" fmla="*/ 208 h 1007"/>
                <a:gd name="T56" fmla="*/ 711 w 999"/>
                <a:gd name="T57" fmla="*/ 47 h 1007"/>
                <a:gd name="T58" fmla="*/ 682 w 999"/>
                <a:gd name="T59" fmla="*/ 35 h 1007"/>
                <a:gd name="T60" fmla="*/ 624 w 999"/>
                <a:gd name="T61" fmla="*/ 17 h 1007"/>
                <a:gd name="T62" fmla="*/ 515 w 999"/>
                <a:gd name="T63" fmla="*/ 106 h 1007"/>
                <a:gd name="T64" fmla="*/ 515 w 999"/>
                <a:gd name="T65" fmla="*/ 143 h 1007"/>
                <a:gd name="T66" fmla="*/ 658 w 999"/>
                <a:gd name="T67" fmla="*/ 27 h 1007"/>
                <a:gd name="T68" fmla="*/ 624 w 999"/>
                <a:gd name="T69" fmla="*/ 17 h 1007"/>
                <a:gd name="T70" fmla="*/ 560 w 999"/>
                <a:gd name="T71" fmla="*/ 4 h 1007"/>
                <a:gd name="T72" fmla="*/ 515 w 999"/>
                <a:gd name="T73" fmla="*/ 41 h 1007"/>
                <a:gd name="T74" fmla="*/ 515 w 999"/>
                <a:gd name="T75" fmla="*/ 77 h 1007"/>
                <a:gd name="T76" fmla="*/ 598 w 999"/>
                <a:gd name="T77" fmla="*/ 11 h 1007"/>
                <a:gd name="T78" fmla="*/ 560 w 999"/>
                <a:gd name="T79" fmla="*/ 4 h 1007"/>
                <a:gd name="T80" fmla="*/ 515 w 999"/>
                <a:gd name="T81" fmla="*/ 0 h 1007"/>
                <a:gd name="T82" fmla="*/ 515 w 999"/>
                <a:gd name="T83" fmla="*/ 13 h 1007"/>
                <a:gd name="T84" fmla="*/ 529 w 999"/>
                <a:gd name="T85" fmla="*/ 1 h 1007"/>
                <a:gd name="T86" fmla="*/ 515 w 999"/>
                <a:gd name="T87" fmla="*/ 0 h 1007"/>
                <a:gd name="T88" fmla="*/ 481 w 999"/>
                <a:gd name="T89" fmla="*/ 511 h 1007"/>
                <a:gd name="T90" fmla="*/ 480 w 999"/>
                <a:gd name="T91" fmla="*/ 508 h 1007"/>
                <a:gd name="T92" fmla="*/ 479 w 999"/>
                <a:gd name="T93" fmla="*/ 504 h 1007"/>
                <a:gd name="T94" fmla="*/ 479 w 999"/>
                <a:gd name="T95" fmla="*/ 0 h 1007"/>
                <a:gd name="T96" fmla="*/ 0 w 999"/>
                <a:gd name="T97" fmla="*/ 504 h 1007"/>
                <a:gd name="T98" fmla="*/ 500 w 999"/>
                <a:gd name="T99" fmla="*/ 1007 h 1007"/>
                <a:gd name="T100" fmla="*/ 732 w 999"/>
                <a:gd name="T101" fmla="*/ 950 h 1007"/>
                <a:gd name="T102" fmla="*/ 482 w 999"/>
                <a:gd name="T103" fmla="*/ 512 h 1007"/>
                <a:gd name="T104" fmla="*/ 481 w 999"/>
                <a:gd name="T105" fmla="*/ 511 h 1007"/>
                <a:gd name="T106" fmla="*/ 897 w 999"/>
                <a:gd name="T107" fmla="*/ 199 h 1007"/>
                <a:gd name="T108" fmla="*/ 520 w 999"/>
                <a:gd name="T109" fmla="*/ 508 h 1007"/>
                <a:gd name="T110" fmla="*/ 763 w 999"/>
                <a:gd name="T111" fmla="*/ 931 h 1007"/>
                <a:gd name="T112" fmla="*/ 999 w 999"/>
                <a:gd name="T113" fmla="*/ 504 h 1007"/>
                <a:gd name="T114" fmla="*/ 897 w 999"/>
                <a:gd name="T115" fmla="*/ 1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9" h="1007">
                  <a:moveTo>
                    <a:pt x="775" y="879"/>
                  </a:moveTo>
                  <a:lnTo>
                    <a:pt x="567" y="517"/>
                  </a:lnTo>
                  <a:lnTo>
                    <a:pt x="889" y="251"/>
                  </a:lnTo>
                  <a:cubicBezTo>
                    <a:pt x="938" y="327"/>
                    <a:pt x="962" y="413"/>
                    <a:pt x="962" y="504"/>
                  </a:cubicBezTo>
                  <a:cubicBezTo>
                    <a:pt x="962" y="654"/>
                    <a:pt x="893" y="791"/>
                    <a:pt x="775" y="879"/>
                  </a:cubicBezTo>
                  <a:close/>
                  <a:moveTo>
                    <a:pt x="857" y="153"/>
                  </a:moveTo>
                  <a:lnTo>
                    <a:pt x="515" y="431"/>
                  </a:lnTo>
                  <a:lnTo>
                    <a:pt x="515" y="466"/>
                  </a:lnTo>
                  <a:lnTo>
                    <a:pt x="874" y="171"/>
                  </a:lnTo>
                  <a:lnTo>
                    <a:pt x="857" y="153"/>
                  </a:lnTo>
                  <a:close/>
                  <a:moveTo>
                    <a:pt x="820" y="117"/>
                  </a:moveTo>
                  <a:lnTo>
                    <a:pt x="515" y="366"/>
                  </a:lnTo>
                  <a:lnTo>
                    <a:pt x="515" y="403"/>
                  </a:lnTo>
                  <a:lnTo>
                    <a:pt x="842" y="137"/>
                  </a:lnTo>
                  <a:lnTo>
                    <a:pt x="820" y="117"/>
                  </a:lnTo>
                  <a:close/>
                  <a:moveTo>
                    <a:pt x="779" y="86"/>
                  </a:moveTo>
                  <a:lnTo>
                    <a:pt x="515" y="301"/>
                  </a:lnTo>
                  <a:lnTo>
                    <a:pt x="515" y="338"/>
                  </a:lnTo>
                  <a:lnTo>
                    <a:pt x="803" y="104"/>
                  </a:lnTo>
                  <a:lnTo>
                    <a:pt x="779" y="86"/>
                  </a:lnTo>
                  <a:close/>
                  <a:moveTo>
                    <a:pt x="733" y="58"/>
                  </a:moveTo>
                  <a:lnTo>
                    <a:pt x="515" y="236"/>
                  </a:lnTo>
                  <a:lnTo>
                    <a:pt x="515" y="273"/>
                  </a:lnTo>
                  <a:lnTo>
                    <a:pt x="759" y="74"/>
                  </a:lnTo>
                  <a:cubicBezTo>
                    <a:pt x="750" y="68"/>
                    <a:pt x="742" y="63"/>
                    <a:pt x="733" y="58"/>
                  </a:cubicBezTo>
                  <a:close/>
                  <a:moveTo>
                    <a:pt x="682" y="35"/>
                  </a:moveTo>
                  <a:lnTo>
                    <a:pt x="515" y="171"/>
                  </a:lnTo>
                  <a:lnTo>
                    <a:pt x="515" y="208"/>
                  </a:lnTo>
                  <a:lnTo>
                    <a:pt x="711" y="47"/>
                  </a:lnTo>
                  <a:cubicBezTo>
                    <a:pt x="702" y="43"/>
                    <a:pt x="692" y="39"/>
                    <a:pt x="682" y="35"/>
                  </a:cubicBezTo>
                  <a:close/>
                  <a:moveTo>
                    <a:pt x="624" y="17"/>
                  </a:moveTo>
                  <a:lnTo>
                    <a:pt x="515" y="106"/>
                  </a:lnTo>
                  <a:lnTo>
                    <a:pt x="515" y="143"/>
                  </a:lnTo>
                  <a:lnTo>
                    <a:pt x="658" y="27"/>
                  </a:lnTo>
                  <a:cubicBezTo>
                    <a:pt x="647" y="22"/>
                    <a:pt x="636" y="19"/>
                    <a:pt x="624" y="17"/>
                  </a:cubicBezTo>
                  <a:close/>
                  <a:moveTo>
                    <a:pt x="560" y="4"/>
                  </a:moveTo>
                  <a:lnTo>
                    <a:pt x="515" y="41"/>
                  </a:lnTo>
                  <a:lnTo>
                    <a:pt x="515" y="77"/>
                  </a:lnTo>
                  <a:lnTo>
                    <a:pt x="598" y="11"/>
                  </a:lnTo>
                  <a:cubicBezTo>
                    <a:pt x="586" y="8"/>
                    <a:pt x="573" y="5"/>
                    <a:pt x="560" y="4"/>
                  </a:cubicBezTo>
                  <a:close/>
                  <a:moveTo>
                    <a:pt x="515" y="0"/>
                  </a:moveTo>
                  <a:lnTo>
                    <a:pt x="515" y="13"/>
                  </a:lnTo>
                  <a:lnTo>
                    <a:pt x="529" y="1"/>
                  </a:lnTo>
                  <a:lnTo>
                    <a:pt x="515" y="0"/>
                  </a:lnTo>
                  <a:close/>
                  <a:moveTo>
                    <a:pt x="481" y="511"/>
                  </a:moveTo>
                  <a:lnTo>
                    <a:pt x="480" y="508"/>
                  </a:lnTo>
                  <a:lnTo>
                    <a:pt x="479" y="504"/>
                  </a:lnTo>
                  <a:lnTo>
                    <a:pt x="479" y="0"/>
                  </a:lnTo>
                  <a:cubicBezTo>
                    <a:pt x="213" y="11"/>
                    <a:pt x="0" y="233"/>
                    <a:pt x="0" y="504"/>
                  </a:cubicBezTo>
                  <a:cubicBezTo>
                    <a:pt x="0" y="782"/>
                    <a:pt x="223" y="1007"/>
                    <a:pt x="500" y="1007"/>
                  </a:cubicBezTo>
                  <a:cubicBezTo>
                    <a:pt x="584" y="1007"/>
                    <a:pt x="663" y="987"/>
                    <a:pt x="732" y="950"/>
                  </a:cubicBezTo>
                  <a:lnTo>
                    <a:pt x="482" y="512"/>
                  </a:lnTo>
                  <a:lnTo>
                    <a:pt x="481" y="511"/>
                  </a:lnTo>
                  <a:close/>
                  <a:moveTo>
                    <a:pt x="897" y="199"/>
                  </a:moveTo>
                  <a:lnTo>
                    <a:pt x="520" y="508"/>
                  </a:lnTo>
                  <a:lnTo>
                    <a:pt x="763" y="931"/>
                  </a:lnTo>
                  <a:cubicBezTo>
                    <a:pt x="904" y="842"/>
                    <a:pt x="999" y="685"/>
                    <a:pt x="999" y="504"/>
                  </a:cubicBezTo>
                  <a:cubicBezTo>
                    <a:pt x="999" y="389"/>
                    <a:pt x="961" y="283"/>
                    <a:pt x="897" y="1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>
            <a:spLocks/>
          </p:cNvSpPr>
          <p:nvPr/>
        </p:nvSpPr>
        <p:spPr>
          <a:xfrm>
            <a:off x="1238630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1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1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>
          <a:xfrm>
            <a:off x="3401570" y="163749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2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2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2" name="文本框 51"/>
          <p:cNvSpPr txBox="1">
            <a:spLocks/>
          </p:cNvSpPr>
          <p:nvPr/>
        </p:nvSpPr>
        <p:spPr>
          <a:xfrm>
            <a:off x="7607947" y="166652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4"/>
                </a:solidFill>
                <a:latin typeface="Giorgio Sans Medium" panose="020B0603030202040204" pitchFamily="34" charset="0"/>
              </a:rPr>
              <a:t>课题成果</a:t>
            </a:r>
            <a:endParaRPr lang="zh-CN" altLang="en-US" sz="2200" dirty="0">
              <a:solidFill>
                <a:schemeClr val="accent4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3" name="文本框 52"/>
          <p:cNvSpPr txBox="1">
            <a:spLocks/>
          </p:cNvSpPr>
          <p:nvPr/>
        </p:nvSpPr>
        <p:spPr>
          <a:xfrm>
            <a:off x="5534581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3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3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9801433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5"/>
                </a:solidFill>
                <a:latin typeface="Giorgio Sans Medium" panose="020B0603030202040204" pitchFamily="34" charset="0"/>
              </a:rPr>
              <a:t>实践成果</a:t>
            </a:r>
            <a:endParaRPr lang="zh-CN" altLang="en-US" sz="2200" dirty="0">
              <a:solidFill>
                <a:schemeClr val="accent5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5" name="文本框 54"/>
          <p:cNvSpPr txBox="1">
            <a:spLocks/>
          </p:cNvSpPr>
          <p:nvPr/>
        </p:nvSpPr>
        <p:spPr>
          <a:xfrm>
            <a:off x="137384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2016.5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>
            <a:spLocks/>
          </p:cNvSpPr>
          <p:nvPr/>
        </p:nvSpPr>
        <p:spPr>
          <a:xfrm>
            <a:off x="3504462" y="3868071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2016.12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>
            <a:spLocks/>
          </p:cNvSpPr>
          <p:nvPr/>
        </p:nvSpPr>
        <p:spPr>
          <a:xfrm>
            <a:off x="7578503" y="388258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2017.6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>
            <a:spLocks/>
          </p:cNvSpPr>
          <p:nvPr/>
        </p:nvSpPr>
        <p:spPr>
          <a:xfrm>
            <a:off x="542136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2017.5</a:t>
            </a:r>
            <a:endParaRPr lang="zh-CN" altLang="en-US" dirty="0"/>
          </a:p>
        </p:txBody>
      </p:sp>
      <p:sp>
        <p:nvSpPr>
          <p:cNvPr id="59" name="文本框 58"/>
          <p:cNvSpPr txBox="1">
            <a:spLocks/>
          </p:cNvSpPr>
          <p:nvPr/>
        </p:nvSpPr>
        <p:spPr>
          <a:xfrm>
            <a:off x="9705831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2017.7</a:t>
            </a:r>
            <a:endParaRPr lang="zh-CN" altLang="en-US" dirty="0"/>
          </a:p>
        </p:txBody>
      </p:sp>
      <p:sp>
        <p:nvSpPr>
          <p:cNvPr id="60" name="文本框 59"/>
          <p:cNvSpPr txBox="1">
            <a:spLocks/>
          </p:cNvSpPr>
          <p:nvPr/>
        </p:nvSpPr>
        <p:spPr>
          <a:xfrm flipH="1">
            <a:off x="1016307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参加华为软件精英挑战赛，获得武长赛区二等奖，总排名第四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文本框 60"/>
          <p:cNvSpPr txBox="1">
            <a:spLocks/>
          </p:cNvSpPr>
          <p:nvPr/>
        </p:nvSpPr>
        <p:spPr>
          <a:xfrm flipH="1">
            <a:off x="5256520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参加华为软件精英挑战赛，获得武长赛区一等奖，总排名第一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文本框 61"/>
          <p:cNvSpPr txBox="1">
            <a:spLocks/>
          </p:cNvSpPr>
          <p:nvPr/>
        </p:nvSpPr>
        <p:spPr>
          <a:xfrm flipH="1">
            <a:off x="9495145" y="1918352"/>
            <a:ext cx="1769448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进入华为技术有限公司实习，负责性能监控系统开发，综合考评双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，成功签约华为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文本框 62"/>
          <p:cNvSpPr txBox="1">
            <a:spLocks/>
          </p:cNvSpPr>
          <p:nvPr/>
        </p:nvSpPr>
        <p:spPr>
          <a:xfrm flipH="1">
            <a:off x="3135620" y="4398233"/>
            <a:ext cx="176944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参加了三一重工校园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设计大赛，获得了全国冠军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文本框 63"/>
          <p:cNvSpPr txBox="1">
            <a:spLocks/>
          </p:cNvSpPr>
          <p:nvPr/>
        </p:nvSpPr>
        <p:spPr>
          <a:xfrm flipH="1">
            <a:off x="7375832" y="4398233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完成了课题所有工作，在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SKG2017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会议发表了一篇英文论文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8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7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18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25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2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0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625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3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2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4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0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02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575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5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7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4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6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3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4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01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747496" y="2291012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439924" y="2395184"/>
            <a:ext cx="2162363" cy="2433840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773645" y="817148"/>
            <a:ext cx="1802494" cy="2018730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439924" y="1386608"/>
            <a:ext cx="1010155" cy="1125375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412882" y="4816397"/>
            <a:ext cx="1603620" cy="1789867"/>
            <a:chOff x="2412882" y="4816397"/>
            <a:chExt cx="1603620" cy="1789867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2412882" y="4816397"/>
              <a:ext cx="1603620" cy="1789867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494957" y="4903207"/>
              <a:ext cx="1441049" cy="1616247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728765" y="4786408"/>
            <a:ext cx="721313" cy="809702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3287297" y="360670"/>
            <a:ext cx="721313" cy="808123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6407038" y="3704349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国防科技大学计算机学院学员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2166" y="4277444"/>
            <a:ext cx="3636400" cy="360000"/>
            <a:chOff x="6832166" y="4277444"/>
            <a:chExt cx="3636400" cy="360000"/>
          </a:xfrm>
        </p:grpSpPr>
        <p:sp>
          <p:nvSpPr>
            <p:cNvPr id="38" name="圆角矩形 37"/>
            <p:cNvSpPr>
              <a:spLocks noChangeAspect="1"/>
            </p:cNvSpPr>
            <p:nvPr/>
          </p:nvSpPr>
          <p:spPr>
            <a:xfrm>
              <a:off x="6832166" y="4277444"/>
              <a:ext cx="360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1905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>
              <a:spLocks/>
            </p:cNvSpPr>
            <p:nvPr/>
          </p:nvSpPr>
          <p:spPr>
            <a:xfrm>
              <a:off x="6940036" y="4288167"/>
              <a:ext cx="3528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答辩人：张新明 指导老师：沈立老师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Freeform 34"/>
          <p:cNvSpPr>
            <a:spLocks noChangeAspect="1" noEditPoints="1"/>
          </p:cNvSpPr>
          <p:nvPr/>
        </p:nvSpPr>
        <p:spPr bwMode="auto">
          <a:xfrm>
            <a:off x="2238330" y="1453451"/>
            <a:ext cx="873125" cy="746125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5"/>
          <p:cNvSpPr>
            <a:spLocks noChangeAspect="1"/>
          </p:cNvSpPr>
          <p:nvPr/>
        </p:nvSpPr>
        <p:spPr bwMode="auto">
          <a:xfrm>
            <a:off x="2903538" y="5400974"/>
            <a:ext cx="623887" cy="620713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951193" y="2999330"/>
            <a:ext cx="1139825" cy="1225549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898924" y="2455487"/>
            <a:ext cx="2219374" cy="2520000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32"/>
          <p:cNvSpPr txBox="1">
            <a:spLocks/>
          </p:cNvSpPr>
          <p:nvPr/>
        </p:nvSpPr>
        <p:spPr>
          <a:xfrm>
            <a:off x="5189472" y="903502"/>
            <a:ext cx="6885389" cy="1938992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9600" b="1" spc="300">
                <a:solidFill>
                  <a:schemeClr val="accent2"/>
                </a:solidFill>
                <a:effectLst>
                  <a:innerShdw blurRad="76200" dist="76200" dir="13500000">
                    <a:prstClr val="black">
                      <a:alpha val="50000"/>
                    </a:prstClr>
                  </a:innerShdw>
                </a:effectLst>
                <a:ea typeface="微软雅黑" panose="020B0503020204020204" pitchFamily="34" charset="-122"/>
              </a:defRPr>
            </a:lvl1pPr>
          </a:lstStyle>
          <a:p>
            <a:r>
              <a:rPr lang="en-US" altLang="zh-CN" sz="12000" b="0" dirty="0">
                <a:solidFill>
                  <a:schemeClr val="accent1"/>
                </a:solidFill>
                <a:latin typeface="Colonna MT" panose="04020805060202030203" pitchFamily="82" charset="0"/>
              </a:rPr>
              <a:t>THANKS</a:t>
            </a:r>
          </a:p>
        </p:txBody>
      </p: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72166" y="3570971"/>
            <a:ext cx="6120000" cy="36303"/>
            <a:chOff x="5937375" y="3683906"/>
            <a:chExt cx="5521126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937375" y="3683906"/>
              <a:ext cx="210869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8046072" y="3683906"/>
              <a:ext cx="3412429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>
            <a:spLocks/>
          </p:cNvSpPr>
          <p:nvPr/>
        </p:nvSpPr>
        <p:spPr>
          <a:xfrm>
            <a:off x="6575754" y="2360046"/>
            <a:ext cx="41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/>
              <a:t>感谢各位</a:t>
            </a:r>
            <a:r>
              <a:rPr lang="zh-CN" altLang="en-US" sz="2800" dirty="0"/>
              <a:t>评审批评指正</a:t>
            </a:r>
          </a:p>
        </p:txBody>
      </p:sp>
    </p:spTree>
    <p:extLst>
      <p:ext uri="{BB962C8B-B14F-4D97-AF65-F5344CB8AC3E}">
        <p14:creationId xmlns:p14="http://schemas.microsoft.com/office/powerpoint/2010/main" xmlns="" val="370476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8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70833E-6 4.07407E-6 L 0.25 4.07407E-6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7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0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7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36" grpId="0"/>
      <p:bldP spid="36" grpId="1"/>
      <p:bldP spid="50" grpId="0" animBg="1"/>
      <p:bldP spid="50" grpId="1" animBg="1"/>
      <p:bldP spid="51" grpId="0" animBg="1"/>
      <p:bldP spid="51" grpId="1" animBg="1"/>
      <p:bldP spid="60" grpId="0" animBg="1"/>
      <p:bldP spid="60" grpId="1" animBg="1"/>
      <p:bldP spid="15" grpId="0" animBg="1"/>
      <p:bldP spid="15" grpId="1" animBg="1"/>
      <p:bldP spid="33" grpId="0"/>
      <p:bldP spid="33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4"/>
          <p:cNvSpPr>
            <a:spLocks noChangeAspect="1"/>
          </p:cNvSpPr>
          <p:nvPr/>
        </p:nvSpPr>
        <p:spPr bwMode="auto">
          <a:xfrm>
            <a:off x="3943790" y="3809329"/>
            <a:ext cx="2055963" cy="2055963"/>
          </a:xfrm>
          <a:custGeom>
            <a:avLst/>
            <a:gdLst>
              <a:gd name="T0" fmla="*/ 1947497053 w 3061"/>
              <a:gd name="T1" fmla="*/ 1947497053 h 3061"/>
              <a:gd name="T2" fmla="*/ 0 w 3061"/>
              <a:gd name="T3" fmla="*/ 0 h 3061"/>
              <a:gd name="T4" fmla="*/ 168601083 w 3061"/>
              <a:gd name="T5" fmla="*/ 0 h 3061"/>
              <a:gd name="T6" fmla="*/ 1947497053 w 3061"/>
              <a:gd name="T7" fmla="*/ 1778895970 h 3061"/>
              <a:gd name="T8" fmla="*/ 1947497053 w 3061"/>
              <a:gd name="T9" fmla="*/ 1947497053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3061"/>
                </a:moveTo>
                <a:cubicBezTo>
                  <a:pt x="1404" y="2988"/>
                  <a:pt x="73" y="1657"/>
                  <a:pt x="0" y="0"/>
                </a:cubicBezTo>
                <a:lnTo>
                  <a:pt x="265" y="0"/>
                </a:lnTo>
                <a:cubicBezTo>
                  <a:pt x="337" y="1511"/>
                  <a:pt x="1550" y="2724"/>
                  <a:pt x="3061" y="2796"/>
                </a:cubicBezTo>
                <a:lnTo>
                  <a:pt x="3061" y="30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ChangeAspect="1"/>
          </p:cNvSpPr>
          <p:nvPr/>
        </p:nvSpPr>
        <p:spPr bwMode="auto">
          <a:xfrm>
            <a:off x="6190911" y="3809329"/>
            <a:ext cx="2057300" cy="2055963"/>
          </a:xfrm>
          <a:custGeom>
            <a:avLst/>
            <a:gdLst>
              <a:gd name="T0" fmla="*/ 1950031181 w 3061"/>
              <a:gd name="T1" fmla="*/ 0 h 3061"/>
              <a:gd name="T2" fmla="*/ 0 w 3061"/>
              <a:gd name="T3" fmla="*/ 1947497053 h 3061"/>
              <a:gd name="T4" fmla="*/ 0 w 3061"/>
              <a:gd name="T5" fmla="*/ 1778895970 h 3061"/>
              <a:gd name="T6" fmla="*/ 1781211092 w 3061"/>
              <a:gd name="T7" fmla="*/ 0 h 3061"/>
              <a:gd name="T8" fmla="*/ 1950031181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0"/>
                </a:moveTo>
                <a:cubicBezTo>
                  <a:pt x="2988" y="1657"/>
                  <a:pt x="1657" y="2988"/>
                  <a:pt x="0" y="3061"/>
                </a:cubicBezTo>
                <a:lnTo>
                  <a:pt x="0" y="2796"/>
                </a:lnTo>
                <a:cubicBezTo>
                  <a:pt x="1511" y="2724"/>
                  <a:pt x="2724" y="1511"/>
                  <a:pt x="2796" y="0"/>
                </a:cubicBezTo>
                <a:lnTo>
                  <a:pt x="30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26"/>
          <p:cNvSpPr>
            <a:spLocks noChangeAspect="1"/>
          </p:cNvSpPr>
          <p:nvPr/>
        </p:nvSpPr>
        <p:spPr bwMode="auto">
          <a:xfrm>
            <a:off x="3943790" y="1560871"/>
            <a:ext cx="2055963" cy="2057299"/>
          </a:xfrm>
          <a:custGeom>
            <a:avLst/>
            <a:gdLst>
              <a:gd name="T0" fmla="*/ 1947497053 w 3061"/>
              <a:gd name="T1" fmla="*/ 168820020 h 3061"/>
              <a:gd name="T2" fmla="*/ 168601083 w 3061"/>
              <a:gd name="T3" fmla="*/ 1950029585 h 3061"/>
              <a:gd name="T4" fmla="*/ 0 w 3061"/>
              <a:gd name="T5" fmla="*/ 1950029585 h 3061"/>
              <a:gd name="T6" fmla="*/ 1947497053 w 3061"/>
              <a:gd name="T7" fmla="*/ 0 h 3061"/>
              <a:gd name="T8" fmla="*/ 1947497053 w 3061"/>
              <a:gd name="T9" fmla="*/ 16882002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265"/>
                </a:moveTo>
                <a:cubicBezTo>
                  <a:pt x="1550" y="337"/>
                  <a:pt x="337" y="1550"/>
                  <a:pt x="265" y="3061"/>
                </a:cubicBezTo>
                <a:lnTo>
                  <a:pt x="0" y="3061"/>
                </a:lnTo>
                <a:cubicBezTo>
                  <a:pt x="73" y="1404"/>
                  <a:pt x="1404" y="73"/>
                  <a:pt x="3061" y="0"/>
                </a:cubicBezTo>
                <a:lnTo>
                  <a:pt x="3061" y="2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27"/>
          <p:cNvSpPr>
            <a:spLocks noChangeAspect="1"/>
          </p:cNvSpPr>
          <p:nvPr/>
        </p:nvSpPr>
        <p:spPr bwMode="auto">
          <a:xfrm>
            <a:off x="6190911" y="1560871"/>
            <a:ext cx="2057300" cy="2057299"/>
          </a:xfrm>
          <a:custGeom>
            <a:avLst/>
            <a:gdLst>
              <a:gd name="T0" fmla="*/ 0 w 3061"/>
              <a:gd name="T1" fmla="*/ 0 h 3061"/>
              <a:gd name="T2" fmla="*/ 1950031181 w 3061"/>
              <a:gd name="T3" fmla="*/ 1950029585 h 3061"/>
              <a:gd name="T4" fmla="*/ 1781211092 w 3061"/>
              <a:gd name="T5" fmla="*/ 1950029585 h 3061"/>
              <a:gd name="T6" fmla="*/ 0 w 3061"/>
              <a:gd name="T7" fmla="*/ 168820020 h 3061"/>
              <a:gd name="T8" fmla="*/ 0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0" y="0"/>
                </a:moveTo>
                <a:cubicBezTo>
                  <a:pt x="1657" y="73"/>
                  <a:pt x="2988" y="1404"/>
                  <a:pt x="3061" y="3061"/>
                </a:cubicBezTo>
                <a:lnTo>
                  <a:pt x="2796" y="3061"/>
                </a:lnTo>
                <a:cubicBezTo>
                  <a:pt x="2724" y="1550"/>
                  <a:pt x="1511" y="337"/>
                  <a:pt x="0" y="2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5" name="Oval 28"/>
          <p:cNvSpPr>
            <a:spLocks noChangeAspect="1" noChangeArrowheads="1"/>
          </p:cNvSpPr>
          <p:nvPr/>
        </p:nvSpPr>
        <p:spPr bwMode="auto">
          <a:xfrm>
            <a:off x="7141360" y="1866993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72132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4243228" y="1866993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43144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29"/>
          <p:cNvSpPr>
            <a:spLocks noChangeAspect="1" noChangeArrowheads="1"/>
          </p:cNvSpPr>
          <p:nvPr/>
        </p:nvSpPr>
        <p:spPr bwMode="auto">
          <a:xfrm>
            <a:off x="7229587" y="4751756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73014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Oval 31"/>
          <p:cNvSpPr>
            <a:spLocks noChangeAspect="1" noChangeArrowheads="1"/>
          </p:cNvSpPr>
          <p:nvPr/>
        </p:nvSpPr>
        <p:spPr bwMode="auto">
          <a:xfrm>
            <a:off x="4215155" y="4751756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TextBox 19"/>
          <p:cNvSpPr txBox="1">
            <a:spLocks noChangeArrowheads="1"/>
          </p:cNvSpPr>
          <p:nvPr/>
        </p:nvSpPr>
        <p:spPr bwMode="auto">
          <a:xfrm>
            <a:off x="42863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885822" y="2990945"/>
            <a:ext cx="2420356" cy="156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9pPr>
          </a:lstStyle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7206" y="2403727"/>
            <a:ext cx="304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2011FaceBook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上图片的存储量多达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亿张，而且数量每天都在增长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24925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海量图片处理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66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在大数据背景下，基于内容的图像检索检索的质量，效率要明显的高于传统的基于文本的图像检索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1829" y="4279374"/>
            <a:ext cx="2951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基于内容的图像检索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36361" y="2403727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随着时代的发展，用户的需求，用户的体验要求越来越高，如何快速的在海量图片中找到满足要求的图片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424080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81501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在内容检索中，特征提取技术是最为关键的一项技术，如何在大规模图像库中进行快速的特征提取？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4080" y="4279374"/>
            <a:ext cx="294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海量图像库特征提取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255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100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13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/>
      <p:bldP spid="46" grpId="1"/>
      <p:bldP spid="46" grpId="2"/>
      <p:bldP spid="47" grpId="0" animBg="1"/>
      <p:bldP spid="47" grpId="1" animBg="1"/>
      <p:bldP spid="47" grpId="2" animBg="1"/>
      <p:bldP spid="48" grpId="0"/>
      <p:bldP spid="48" grpId="1"/>
      <p:bldP spid="48" grpId="2"/>
      <p:bldP spid="49" grpId="0" animBg="1"/>
      <p:bldP spid="49" grpId="1" animBg="1"/>
      <p:bldP spid="49" grpId="2" animBg="1"/>
      <p:bldP spid="50" grpId="0"/>
      <p:bldP spid="50" grpId="1"/>
      <p:bldP spid="50" grpId="2"/>
      <p:bldP spid="51" grpId="0" animBg="1"/>
      <p:bldP spid="51" grpId="1" animBg="1"/>
      <p:bldP spid="51" grpId="2" animBg="1"/>
      <p:bldP spid="52" grpId="0"/>
      <p:bldP spid="52" grpId="1"/>
      <p:bldP spid="52" grpId="2"/>
      <p:bldP spid="53" grpId="0"/>
      <p:bldP spid="54" grpId="0"/>
      <p:bldP spid="55" grpId="0"/>
      <p:bldP spid="55" grpId="1"/>
      <p:bldP spid="56" grpId="0"/>
      <p:bldP spid="57" grpId="0"/>
      <p:bldP spid="57" grpId="1"/>
      <p:bldP spid="58" grpId="0"/>
      <p:bldP spid="59" grpId="0"/>
      <p:bldP spid="59" grpId="1"/>
      <p:bldP spid="60" grpId="0"/>
      <p:bldP spid="61" grpId="0"/>
      <p:bldP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>
            <a:spLocks/>
          </p:cNvSpPr>
          <p:nvPr/>
        </p:nvSpPr>
        <p:spPr>
          <a:xfrm>
            <a:off x="8850313" y="2656064"/>
            <a:ext cx="288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是新兴的内存计算框架，因为处理速度的优势，被广泛应用，但是还没有应用在对图像直接处理的场景中</a:t>
            </a:r>
            <a:endParaRPr lang="zh-CN" altLang="en-US" sz="1400" dirty="0"/>
          </a:p>
        </p:txBody>
      </p:sp>
      <p:sp>
        <p:nvSpPr>
          <p:cNvPr id="10" name="文本框 9"/>
          <p:cNvSpPr txBox="1">
            <a:spLocks/>
          </p:cNvSpPr>
          <p:nvPr/>
        </p:nvSpPr>
        <p:spPr>
          <a:xfrm>
            <a:off x="8850313" y="230820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大数据处理框架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>
            <a:spLocks/>
          </p:cNvSpPr>
          <p:nvPr/>
        </p:nvSpPr>
        <p:spPr>
          <a:xfrm>
            <a:off x="2780372" y="187387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上进行大规模图像特征提取技术的研究</a:t>
            </a:r>
            <a:endParaRPr lang="zh-CN" altLang="en-US" sz="1400" dirty="0"/>
          </a:p>
        </p:txBody>
      </p:sp>
      <p:sp>
        <p:nvSpPr>
          <p:cNvPr id="14" name="文本框 13"/>
          <p:cNvSpPr txBox="1">
            <a:spLocks/>
          </p:cNvSpPr>
          <p:nvPr/>
        </p:nvSpPr>
        <p:spPr>
          <a:xfrm>
            <a:off x="2780372" y="152601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本文研究点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>
            <a:spLocks/>
          </p:cNvSpPr>
          <p:nvPr/>
        </p:nvSpPr>
        <p:spPr>
          <a:xfrm>
            <a:off x="496459" y="358903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zh-CN" altLang="en-US" sz="1400" dirty="0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496459" y="324117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算法的加速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>
            <a:spLocks/>
          </p:cNvSpPr>
          <p:nvPr/>
        </p:nvSpPr>
        <p:spPr>
          <a:xfrm>
            <a:off x="1148696" y="5280446"/>
            <a:ext cx="2880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算法，算法具有划时代意义，它克服众多的物理噪声，具有非常高的精确性</a:t>
            </a:r>
            <a:endParaRPr lang="zh-CN" altLang="en-US" sz="1400" dirty="0"/>
          </a:p>
        </p:txBody>
      </p:sp>
      <p:sp>
        <p:nvSpPr>
          <p:cNvPr id="19" name="文本框 18"/>
          <p:cNvSpPr txBox="1">
            <a:spLocks/>
          </p:cNvSpPr>
          <p:nvPr/>
        </p:nvSpPr>
        <p:spPr>
          <a:xfrm>
            <a:off x="1148696" y="493258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>
            <a:spLocks/>
          </p:cNvSpPr>
          <p:nvPr/>
        </p:nvSpPr>
        <p:spPr>
          <a:xfrm>
            <a:off x="8312150" y="4373814"/>
            <a:ext cx="3284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SURF: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通过积分图像和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小波结合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ORB: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采用一种快速的基于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的二进制特征描述子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MSERS: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借用分水岭的思路检测图像中灰度最稳定的区域</a:t>
            </a:r>
            <a:endParaRPr lang="zh-CN" altLang="en-US" sz="1400" dirty="0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8312150" y="402595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算法的改进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Freeform 21"/>
          <p:cNvSpPr>
            <a:spLocks noChangeAspect="1"/>
          </p:cNvSpPr>
          <p:nvPr/>
        </p:nvSpPr>
        <p:spPr bwMode="auto">
          <a:xfrm>
            <a:off x="5753100" y="1523062"/>
            <a:ext cx="630238" cy="5351463"/>
          </a:xfrm>
          <a:custGeom>
            <a:avLst/>
            <a:gdLst>
              <a:gd name="T0" fmla="*/ 1366 w 1732"/>
              <a:gd name="T1" fmla="*/ 1500 h 14715"/>
              <a:gd name="T2" fmla="*/ 1366 w 1732"/>
              <a:gd name="T3" fmla="*/ 14715 h 14715"/>
              <a:gd name="T4" fmla="*/ 366 w 1732"/>
              <a:gd name="T5" fmla="*/ 14715 h 14715"/>
              <a:gd name="T6" fmla="*/ 366 w 1732"/>
              <a:gd name="T7" fmla="*/ 1500 h 14715"/>
              <a:gd name="T8" fmla="*/ 0 w 1732"/>
              <a:gd name="T9" fmla="*/ 1500 h 14715"/>
              <a:gd name="T10" fmla="*/ 433 w 1732"/>
              <a:gd name="T11" fmla="*/ 750 h 14715"/>
              <a:gd name="T12" fmla="*/ 866 w 1732"/>
              <a:gd name="T13" fmla="*/ 0 h 14715"/>
              <a:gd name="T14" fmla="*/ 1299 w 1732"/>
              <a:gd name="T15" fmla="*/ 750 h 14715"/>
              <a:gd name="T16" fmla="*/ 1732 w 1732"/>
              <a:gd name="T17" fmla="*/ 1500 h 14715"/>
              <a:gd name="T18" fmla="*/ 1366 w 1732"/>
              <a:gd name="T19" fmla="*/ 1500 h 14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2" h="14715">
                <a:moveTo>
                  <a:pt x="1366" y="1500"/>
                </a:moveTo>
                <a:lnTo>
                  <a:pt x="1366" y="14715"/>
                </a:lnTo>
                <a:lnTo>
                  <a:pt x="366" y="14715"/>
                </a:lnTo>
                <a:lnTo>
                  <a:pt x="366" y="1500"/>
                </a:lnTo>
                <a:lnTo>
                  <a:pt x="0" y="1500"/>
                </a:lnTo>
                <a:lnTo>
                  <a:pt x="433" y="750"/>
                </a:lnTo>
                <a:lnTo>
                  <a:pt x="866" y="0"/>
                </a:lnTo>
                <a:lnTo>
                  <a:pt x="1299" y="750"/>
                </a:lnTo>
                <a:lnTo>
                  <a:pt x="1732" y="1500"/>
                </a:lnTo>
                <a:lnTo>
                  <a:pt x="1366" y="150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Freeform 22"/>
          <p:cNvSpPr>
            <a:spLocks noChangeAspect="1"/>
          </p:cNvSpPr>
          <p:nvPr/>
        </p:nvSpPr>
        <p:spPr bwMode="auto">
          <a:xfrm>
            <a:off x="5886450" y="2537475"/>
            <a:ext cx="2830513" cy="4337050"/>
          </a:xfrm>
          <a:custGeom>
            <a:avLst/>
            <a:gdLst>
              <a:gd name="T0" fmla="*/ 6278 w 7778"/>
              <a:gd name="T1" fmla="*/ 1366 h 11924"/>
              <a:gd name="T2" fmla="*/ 1808 w 7778"/>
              <a:gd name="T3" fmla="*/ 1366 h 11924"/>
              <a:gd name="T4" fmla="*/ 1238 w 7778"/>
              <a:gd name="T5" fmla="*/ 1603 h 11924"/>
              <a:gd name="T6" fmla="*/ 1000 w 7778"/>
              <a:gd name="T7" fmla="*/ 2173 h 11924"/>
              <a:gd name="T8" fmla="*/ 1000 w 7778"/>
              <a:gd name="T9" fmla="*/ 11924 h 11924"/>
              <a:gd name="T10" fmla="*/ 0 w 7778"/>
              <a:gd name="T11" fmla="*/ 11924 h 11924"/>
              <a:gd name="T12" fmla="*/ 0 w 7778"/>
              <a:gd name="T13" fmla="*/ 2173 h 11924"/>
              <a:gd name="T14" fmla="*/ 531 w 7778"/>
              <a:gd name="T15" fmla="*/ 896 h 11924"/>
              <a:gd name="T16" fmla="*/ 1808 w 7778"/>
              <a:gd name="T17" fmla="*/ 366 h 11924"/>
              <a:gd name="T18" fmla="*/ 6278 w 7778"/>
              <a:gd name="T19" fmla="*/ 366 h 11924"/>
              <a:gd name="T20" fmla="*/ 6278 w 7778"/>
              <a:gd name="T21" fmla="*/ 0 h 11924"/>
              <a:gd name="T22" fmla="*/ 7028 w 7778"/>
              <a:gd name="T23" fmla="*/ 433 h 11924"/>
              <a:gd name="T24" fmla="*/ 7778 w 7778"/>
              <a:gd name="T25" fmla="*/ 866 h 11924"/>
              <a:gd name="T26" fmla="*/ 7028 w 7778"/>
              <a:gd name="T27" fmla="*/ 1299 h 11924"/>
              <a:gd name="T28" fmla="*/ 6278 w 7778"/>
              <a:gd name="T29" fmla="*/ 1732 h 11924"/>
              <a:gd name="T30" fmla="*/ 6278 w 7778"/>
              <a:gd name="T31" fmla="*/ 1366 h 1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78" h="11924">
                <a:moveTo>
                  <a:pt x="6278" y="1366"/>
                </a:moveTo>
                <a:lnTo>
                  <a:pt x="1808" y="1366"/>
                </a:lnTo>
                <a:cubicBezTo>
                  <a:pt x="1586" y="1366"/>
                  <a:pt x="1384" y="1456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11924"/>
                </a:lnTo>
                <a:lnTo>
                  <a:pt x="0" y="11924"/>
                </a:lnTo>
                <a:lnTo>
                  <a:pt x="0" y="2173"/>
                </a:lnTo>
                <a:cubicBezTo>
                  <a:pt x="0" y="1675"/>
                  <a:pt x="203" y="1223"/>
                  <a:pt x="531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6278" y="366"/>
                </a:lnTo>
                <a:lnTo>
                  <a:pt x="6278" y="0"/>
                </a:lnTo>
                <a:lnTo>
                  <a:pt x="7028" y="433"/>
                </a:lnTo>
                <a:lnTo>
                  <a:pt x="7778" y="866"/>
                </a:lnTo>
                <a:lnTo>
                  <a:pt x="7028" y="1299"/>
                </a:lnTo>
                <a:lnTo>
                  <a:pt x="6278" y="1732"/>
                </a:lnTo>
                <a:lnTo>
                  <a:pt x="6278" y="136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Freeform 23"/>
          <p:cNvSpPr>
            <a:spLocks noChangeAspect="1"/>
          </p:cNvSpPr>
          <p:nvPr/>
        </p:nvSpPr>
        <p:spPr bwMode="auto">
          <a:xfrm>
            <a:off x="3475037" y="3456637"/>
            <a:ext cx="2774950" cy="3417888"/>
          </a:xfrm>
          <a:custGeom>
            <a:avLst/>
            <a:gdLst>
              <a:gd name="T0" fmla="*/ 1500 w 7625"/>
              <a:gd name="T1" fmla="*/ 366 h 9398"/>
              <a:gd name="T2" fmla="*/ 5818 w 7625"/>
              <a:gd name="T3" fmla="*/ 366 h 9398"/>
              <a:gd name="T4" fmla="*/ 7095 w 7625"/>
              <a:gd name="T5" fmla="*/ 897 h 9398"/>
              <a:gd name="T6" fmla="*/ 7625 w 7625"/>
              <a:gd name="T7" fmla="*/ 2174 h 9398"/>
              <a:gd name="T8" fmla="*/ 7625 w 7625"/>
              <a:gd name="T9" fmla="*/ 9398 h 9398"/>
              <a:gd name="T10" fmla="*/ 6625 w 7625"/>
              <a:gd name="T11" fmla="*/ 9398 h 9398"/>
              <a:gd name="T12" fmla="*/ 6625 w 7625"/>
              <a:gd name="T13" fmla="*/ 2174 h 9398"/>
              <a:gd name="T14" fmla="*/ 6388 w 7625"/>
              <a:gd name="T15" fmla="*/ 1604 h 9398"/>
              <a:gd name="T16" fmla="*/ 5818 w 7625"/>
              <a:gd name="T17" fmla="*/ 1366 h 9398"/>
              <a:gd name="T18" fmla="*/ 1500 w 7625"/>
              <a:gd name="T19" fmla="*/ 1366 h 9398"/>
              <a:gd name="T20" fmla="*/ 1500 w 7625"/>
              <a:gd name="T21" fmla="*/ 1733 h 9398"/>
              <a:gd name="T22" fmla="*/ 750 w 7625"/>
              <a:gd name="T23" fmla="*/ 1299 h 9398"/>
              <a:gd name="T24" fmla="*/ 0 w 7625"/>
              <a:gd name="T25" fmla="*/ 866 h 9398"/>
              <a:gd name="T26" fmla="*/ 750 w 7625"/>
              <a:gd name="T27" fmla="*/ 433 h 9398"/>
              <a:gd name="T28" fmla="*/ 1500 w 7625"/>
              <a:gd name="T29" fmla="*/ 0 h 9398"/>
              <a:gd name="T30" fmla="*/ 1500 w 7625"/>
              <a:gd name="T31" fmla="*/ 366 h 9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5" h="9398">
                <a:moveTo>
                  <a:pt x="1500" y="366"/>
                </a:moveTo>
                <a:lnTo>
                  <a:pt x="5818" y="366"/>
                </a:lnTo>
                <a:cubicBezTo>
                  <a:pt x="6316" y="366"/>
                  <a:pt x="6768" y="569"/>
                  <a:pt x="7095" y="897"/>
                </a:cubicBezTo>
                <a:cubicBezTo>
                  <a:pt x="7422" y="1224"/>
                  <a:pt x="7625" y="1676"/>
                  <a:pt x="7625" y="2174"/>
                </a:cubicBezTo>
                <a:lnTo>
                  <a:pt x="7625" y="9398"/>
                </a:lnTo>
                <a:lnTo>
                  <a:pt x="6625" y="9398"/>
                </a:lnTo>
                <a:lnTo>
                  <a:pt x="6625" y="2174"/>
                </a:lnTo>
                <a:cubicBezTo>
                  <a:pt x="6625" y="1952"/>
                  <a:pt x="6535" y="1750"/>
                  <a:pt x="6388" y="1604"/>
                </a:cubicBezTo>
                <a:cubicBezTo>
                  <a:pt x="6242" y="1457"/>
                  <a:pt x="6040" y="1366"/>
                  <a:pt x="5818" y="1366"/>
                </a:cubicBezTo>
                <a:lnTo>
                  <a:pt x="1500" y="1366"/>
                </a:lnTo>
                <a:lnTo>
                  <a:pt x="1500" y="1733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reeform 24"/>
          <p:cNvSpPr>
            <a:spLocks noChangeAspect="1"/>
          </p:cNvSpPr>
          <p:nvPr/>
        </p:nvSpPr>
        <p:spPr bwMode="auto">
          <a:xfrm>
            <a:off x="5886450" y="3899550"/>
            <a:ext cx="2292350" cy="2974975"/>
          </a:xfrm>
          <a:custGeom>
            <a:avLst/>
            <a:gdLst>
              <a:gd name="T0" fmla="*/ 4800 w 6300"/>
              <a:gd name="T1" fmla="*/ 1366 h 8181"/>
              <a:gd name="T2" fmla="*/ 1808 w 6300"/>
              <a:gd name="T3" fmla="*/ 1366 h 8181"/>
              <a:gd name="T4" fmla="*/ 1238 w 6300"/>
              <a:gd name="T5" fmla="*/ 1603 h 8181"/>
              <a:gd name="T6" fmla="*/ 1000 w 6300"/>
              <a:gd name="T7" fmla="*/ 2173 h 8181"/>
              <a:gd name="T8" fmla="*/ 1000 w 6300"/>
              <a:gd name="T9" fmla="*/ 8181 h 8181"/>
              <a:gd name="T10" fmla="*/ 0 w 6300"/>
              <a:gd name="T11" fmla="*/ 8181 h 8181"/>
              <a:gd name="T12" fmla="*/ 0 w 6300"/>
              <a:gd name="T13" fmla="*/ 2173 h 8181"/>
              <a:gd name="T14" fmla="*/ 530 w 6300"/>
              <a:gd name="T15" fmla="*/ 896 h 8181"/>
              <a:gd name="T16" fmla="*/ 1808 w 6300"/>
              <a:gd name="T17" fmla="*/ 366 h 8181"/>
              <a:gd name="T18" fmla="*/ 4800 w 6300"/>
              <a:gd name="T19" fmla="*/ 366 h 8181"/>
              <a:gd name="T20" fmla="*/ 4800 w 6300"/>
              <a:gd name="T21" fmla="*/ 0 h 8181"/>
              <a:gd name="T22" fmla="*/ 5550 w 6300"/>
              <a:gd name="T23" fmla="*/ 433 h 8181"/>
              <a:gd name="T24" fmla="*/ 6300 w 6300"/>
              <a:gd name="T25" fmla="*/ 866 h 8181"/>
              <a:gd name="T26" fmla="*/ 5550 w 6300"/>
              <a:gd name="T27" fmla="*/ 1299 h 8181"/>
              <a:gd name="T28" fmla="*/ 4800 w 6300"/>
              <a:gd name="T29" fmla="*/ 1732 h 8181"/>
              <a:gd name="T30" fmla="*/ 4800 w 6300"/>
              <a:gd name="T31" fmla="*/ 1366 h 8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0" h="8181">
                <a:moveTo>
                  <a:pt x="4800" y="1366"/>
                </a:moveTo>
                <a:lnTo>
                  <a:pt x="1808" y="1366"/>
                </a:lnTo>
                <a:cubicBezTo>
                  <a:pt x="1586" y="1366"/>
                  <a:pt x="1384" y="1457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8181"/>
                </a:lnTo>
                <a:lnTo>
                  <a:pt x="0" y="8181"/>
                </a:lnTo>
                <a:lnTo>
                  <a:pt x="0" y="2173"/>
                </a:lnTo>
                <a:cubicBezTo>
                  <a:pt x="0" y="1675"/>
                  <a:pt x="203" y="1223"/>
                  <a:pt x="530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4800" y="366"/>
                </a:lnTo>
                <a:lnTo>
                  <a:pt x="4800" y="0"/>
                </a:lnTo>
                <a:lnTo>
                  <a:pt x="5550" y="433"/>
                </a:lnTo>
                <a:lnTo>
                  <a:pt x="6300" y="866"/>
                </a:lnTo>
                <a:lnTo>
                  <a:pt x="5550" y="1299"/>
                </a:lnTo>
                <a:lnTo>
                  <a:pt x="4800" y="1732"/>
                </a:lnTo>
                <a:lnTo>
                  <a:pt x="4800" y="13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Freeform 25"/>
          <p:cNvSpPr>
            <a:spLocks noChangeAspect="1"/>
          </p:cNvSpPr>
          <p:nvPr/>
        </p:nvSpPr>
        <p:spPr bwMode="auto">
          <a:xfrm>
            <a:off x="4111625" y="4818712"/>
            <a:ext cx="2138363" cy="2055813"/>
          </a:xfrm>
          <a:custGeom>
            <a:avLst/>
            <a:gdLst>
              <a:gd name="T0" fmla="*/ 1500 w 5874"/>
              <a:gd name="T1" fmla="*/ 366 h 5654"/>
              <a:gd name="T2" fmla="*/ 4067 w 5874"/>
              <a:gd name="T3" fmla="*/ 366 h 5654"/>
              <a:gd name="T4" fmla="*/ 5344 w 5874"/>
              <a:gd name="T5" fmla="*/ 896 h 5654"/>
              <a:gd name="T6" fmla="*/ 5874 w 5874"/>
              <a:gd name="T7" fmla="*/ 2173 h 5654"/>
              <a:gd name="T8" fmla="*/ 5872 w 5874"/>
              <a:gd name="T9" fmla="*/ 2173 h 5654"/>
              <a:gd name="T10" fmla="*/ 5872 w 5874"/>
              <a:gd name="T11" fmla="*/ 5654 h 5654"/>
              <a:gd name="T12" fmla="*/ 4876 w 5874"/>
              <a:gd name="T13" fmla="*/ 5654 h 5654"/>
              <a:gd name="T14" fmla="*/ 4876 w 5874"/>
              <a:gd name="T15" fmla="*/ 2173 h 5654"/>
              <a:gd name="T16" fmla="*/ 4874 w 5874"/>
              <a:gd name="T17" fmla="*/ 2173 h 5654"/>
              <a:gd name="T18" fmla="*/ 4637 w 5874"/>
              <a:gd name="T19" fmla="*/ 1603 h 5654"/>
              <a:gd name="T20" fmla="*/ 4067 w 5874"/>
              <a:gd name="T21" fmla="*/ 1366 h 5654"/>
              <a:gd name="T22" fmla="*/ 1500 w 5874"/>
              <a:gd name="T23" fmla="*/ 1366 h 5654"/>
              <a:gd name="T24" fmla="*/ 1500 w 5874"/>
              <a:gd name="T25" fmla="*/ 1732 h 5654"/>
              <a:gd name="T26" fmla="*/ 750 w 5874"/>
              <a:gd name="T27" fmla="*/ 1299 h 5654"/>
              <a:gd name="T28" fmla="*/ 0 w 5874"/>
              <a:gd name="T29" fmla="*/ 866 h 5654"/>
              <a:gd name="T30" fmla="*/ 750 w 5874"/>
              <a:gd name="T31" fmla="*/ 433 h 5654"/>
              <a:gd name="T32" fmla="*/ 1500 w 5874"/>
              <a:gd name="T33" fmla="*/ 0 h 5654"/>
              <a:gd name="T34" fmla="*/ 1500 w 5874"/>
              <a:gd name="T35" fmla="*/ 366 h 5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4" h="5654">
                <a:moveTo>
                  <a:pt x="1500" y="366"/>
                </a:moveTo>
                <a:lnTo>
                  <a:pt x="4067" y="366"/>
                </a:lnTo>
                <a:cubicBezTo>
                  <a:pt x="4565" y="366"/>
                  <a:pt x="5017" y="569"/>
                  <a:pt x="5344" y="896"/>
                </a:cubicBezTo>
                <a:cubicBezTo>
                  <a:pt x="5671" y="1223"/>
                  <a:pt x="5874" y="1675"/>
                  <a:pt x="5874" y="2173"/>
                </a:cubicBezTo>
                <a:lnTo>
                  <a:pt x="5872" y="2173"/>
                </a:lnTo>
                <a:lnTo>
                  <a:pt x="5872" y="5654"/>
                </a:lnTo>
                <a:lnTo>
                  <a:pt x="4876" y="5654"/>
                </a:lnTo>
                <a:lnTo>
                  <a:pt x="4876" y="2173"/>
                </a:lnTo>
                <a:lnTo>
                  <a:pt x="4874" y="2173"/>
                </a:lnTo>
                <a:cubicBezTo>
                  <a:pt x="4874" y="1951"/>
                  <a:pt x="4783" y="1749"/>
                  <a:pt x="4637" y="1603"/>
                </a:cubicBezTo>
                <a:cubicBezTo>
                  <a:pt x="4491" y="1456"/>
                  <a:pt x="4289" y="1366"/>
                  <a:pt x="4067" y="1366"/>
                </a:cubicBezTo>
                <a:lnTo>
                  <a:pt x="1500" y="1366"/>
                </a:lnTo>
                <a:lnTo>
                  <a:pt x="1500" y="1732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/>
            <a:endParaRPr lang="zh-CN" altLang="en-US" sz="90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76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09453 -2.5925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9414 3.33333E-6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09453 -3.33333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9414 -2.22222E-6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75E-6 -3.33333E-6 L -0.09453 -3.33333E-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4" grpId="0"/>
      <p:bldP spid="14" grpId="1"/>
      <p:bldP spid="16" grpId="0"/>
      <p:bldP spid="17" grpId="0"/>
      <p:bldP spid="17" grpId="1"/>
      <p:bldP spid="18" grpId="0"/>
      <p:bldP spid="19" grpId="0"/>
      <p:bldP spid="19" grpId="1"/>
      <p:bldP spid="20" grpId="0"/>
      <p:bldP spid="23" grpId="0"/>
      <p:bldP spid="23" grpId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课题成果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19739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02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成果概述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-Shape 58"/>
          <p:cNvSpPr/>
          <p:nvPr/>
        </p:nvSpPr>
        <p:spPr bwMode="auto">
          <a:xfrm rot="16200000" flipH="1">
            <a:off x="8873457" y="1186917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-Shape 60"/>
          <p:cNvSpPr/>
          <p:nvPr/>
        </p:nvSpPr>
        <p:spPr bwMode="auto">
          <a:xfrm rot="16200000" flipH="1">
            <a:off x="6558169" y="2173676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-Shape 62"/>
          <p:cNvSpPr/>
          <p:nvPr/>
        </p:nvSpPr>
        <p:spPr bwMode="auto">
          <a:xfrm rot="16200000" flipH="1">
            <a:off x="1927591" y="4147192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-Shape 68"/>
          <p:cNvSpPr/>
          <p:nvPr/>
        </p:nvSpPr>
        <p:spPr bwMode="auto">
          <a:xfrm rot="16200000" flipH="1">
            <a:off x="4242880" y="3160434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文本框 15"/>
          <p:cNvSpPr txBox="1"/>
          <p:nvPr/>
        </p:nvSpPr>
        <p:spPr>
          <a:xfrm>
            <a:off x="1609317" y="4904529"/>
            <a:ext cx="1868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imageLib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图像基础处理库实现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算法，完成大规模图像特征提取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144" y="4144128"/>
            <a:ext cx="31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44062" y="3914715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加载性能的优化，用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的图片描述数据结构，将图片转化成记录的形式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967812" y="3154314"/>
            <a:ext cx="212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5057" y="2929062"/>
            <a:ext cx="1868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负载均衡优化，实现分割式特征提取算法，采用分而治之的思想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8807" y="2168661"/>
            <a:ext cx="213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63517" y="1935979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开销的优化，实现了高效的分区机制，减少跨分区收集的网络开销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87267" y="1175578"/>
            <a:ext cx="21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7885" y="1393372"/>
            <a:ext cx="24352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itchFamily="34" charset="-122"/>
                <a:ea typeface="微软雅黑" pitchFamily="34" charset="-122"/>
              </a:rPr>
              <a:t>1+3</a:t>
            </a:r>
            <a:endParaRPr lang="zh-CN" altLang="en-US" sz="8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90711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944471" y="1166341"/>
            <a:ext cx="1354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03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9"/>
          <p:cNvSpPr>
            <a:spLocks noChangeAspect="1" noChangeArrowheads="1"/>
          </p:cNvSpPr>
          <p:nvPr/>
        </p:nvSpPr>
        <p:spPr bwMode="auto">
          <a:xfrm>
            <a:off x="1037423" y="2320409"/>
            <a:ext cx="2884488" cy="28829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Freeform 37"/>
          <p:cNvSpPr>
            <a:spLocks noChangeAspect="1"/>
          </p:cNvSpPr>
          <p:nvPr/>
        </p:nvSpPr>
        <p:spPr bwMode="auto">
          <a:xfrm>
            <a:off x="2478873" y="1686996"/>
            <a:ext cx="2076450" cy="4148137"/>
          </a:xfrm>
          <a:custGeom>
            <a:avLst/>
            <a:gdLst>
              <a:gd name="T0" fmla="*/ 0 w 5702"/>
              <a:gd name="T1" fmla="*/ 0 h 11403"/>
              <a:gd name="T2" fmla="*/ 5702 w 5702"/>
              <a:gd name="T3" fmla="*/ 5701 h 11403"/>
              <a:gd name="T4" fmla="*/ 0 w 5702"/>
              <a:gd name="T5" fmla="*/ 11403 h 1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02" h="11403">
                <a:moveTo>
                  <a:pt x="0" y="0"/>
                </a:moveTo>
                <a:cubicBezTo>
                  <a:pt x="3149" y="0"/>
                  <a:pt x="5702" y="2553"/>
                  <a:pt x="5702" y="5701"/>
                </a:cubicBezTo>
                <a:cubicBezTo>
                  <a:pt x="5702" y="8850"/>
                  <a:pt x="3149" y="11403"/>
                  <a:pt x="0" y="11403"/>
                </a:cubicBezTo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31"/>
          <p:cNvSpPr>
            <a:spLocks noChangeAspect="1" noChangeArrowheads="1"/>
          </p:cNvSpPr>
          <p:nvPr/>
        </p:nvSpPr>
        <p:spPr bwMode="auto">
          <a:xfrm>
            <a:off x="2388386" y="1596509"/>
            <a:ext cx="182563" cy="182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2"/>
          <p:cNvSpPr>
            <a:spLocks noChangeAspect="1"/>
          </p:cNvSpPr>
          <p:nvPr/>
        </p:nvSpPr>
        <p:spPr bwMode="auto">
          <a:xfrm>
            <a:off x="2388386" y="5744646"/>
            <a:ext cx="182563" cy="182562"/>
          </a:xfrm>
          <a:custGeom>
            <a:avLst/>
            <a:gdLst>
              <a:gd name="T0" fmla="*/ 250 w 500"/>
              <a:gd name="T1" fmla="*/ 501 h 501"/>
              <a:gd name="T2" fmla="*/ 0 w 500"/>
              <a:gd name="T3" fmla="*/ 250 h 501"/>
              <a:gd name="T4" fmla="*/ 250 w 500"/>
              <a:gd name="T5" fmla="*/ 0 h 501"/>
              <a:gd name="T6" fmla="*/ 500 w 500"/>
              <a:gd name="T7" fmla="*/ 250 h 501"/>
              <a:gd name="T8" fmla="*/ 250 w 500"/>
              <a:gd name="T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501">
                <a:moveTo>
                  <a:pt x="250" y="501"/>
                </a:moveTo>
                <a:cubicBezTo>
                  <a:pt x="112" y="501"/>
                  <a:pt x="0" y="389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50"/>
                </a:cubicBezTo>
                <a:cubicBezTo>
                  <a:pt x="500" y="389"/>
                  <a:pt x="388" y="500"/>
                  <a:pt x="250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>
            <a:off x="3699661" y="2083871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4479123" y="32030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2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4479123" y="43206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3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6"/>
          <p:cNvSpPr>
            <a:spLocks/>
          </p:cNvSpPr>
          <p:nvPr/>
        </p:nvSpPr>
        <p:spPr bwMode="auto">
          <a:xfrm>
            <a:off x="3699661" y="5439846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4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6650076" y="1895006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6" name="文本框 25"/>
          <p:cNvSpPr txBox="1">
            <a:spLocks/>
          </p:cNvSpPr>
          <p:nvPr/>
        </p:nvSpPr>
        <p:spPr>
          <a:xfrm>
            <a:off x="7429322" y="2987937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Key-Value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图片描述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8" name="文本框 27"/>
          <p:cNvSpPr txBox="1">
            <a:spLocks/>
          </p:cNvSpPr>
          <p:nvPr/>
        </p:nvSpPr>
        <p:spPr>
          <a:xfrm>
            <a:off x="7429322" y="4120051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分割式特征提取算法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" name="文本框 29"/>
          <p:cNvSpPr txBox="1">
            <a:spLocks/>
          </p:cNvSpPr>
          <p:nvPr/>
        </p:nvSpPr>
        <p:spPr>
          <a:xfrm>
            <a:off x="6650076" y="5234758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Shuffle-Efficient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分区策略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884061" y="1777871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663523" y="28970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63523" y="40146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884061" y="51322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14986" y="182226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94448" y="29414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4448" y="40590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14986" y="51766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59259E-6 L 0.14154 2.59259E-6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-4.81481E-6 L 0.14153 -4.81481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2.22222E-6 L 0.14153 2.22222E-6 " pathEditMode="relative" rAng="0" ptsTypes="AA">
                                      <p:cBhvr>
                                        <p:cTn id="122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22222E-6 L 0.14154 2.22222E-6 " pathEditMode="relative" rAng="0" ptsTypes="AA">
                                      <p:cBhvr>
                                        <p:cTn id="153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3" grpId="1"/>
      <p:bldP spid="26" grpId="0"/>
      <p:bldP spid="26" grpId="1"/>
      <p:bldP spid="28" grpId="0"/>
      <p:bldP spid="28" grpId="1"/>
      <p:bldP spid="30" grpId="0"/>
      <p:bldP spid="30" grpId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</p:bldLst>
  </p:timing>
</p:sld>
</file>

<file path=ppt/theme/theme1.xml><?xml version="1.0" encoding="utf-8"?>
<a:theme xmlns:a="http://schemas.openxmlformats.org/drawingml/2006/main" name="Office 主题">
  <a:themeElements>
    <a:clrScheme name="20170420">
      <a:dk1>
        <a:srgbClr val="000000"/>
      </a:dk1>
      <a:lt1>
        <a:srgbClr val="FFFFFF"/>
      </a:lt1>
      <a:dk2>
        <a:srgbClr val="0063B4"/>
      </a:dk2>
      <a:lt2>
        <a:srgbClr val="FFFFFF"/>
      </a:lt2>
      <a:accent1>
        <a:srgbClr val="0063B4"/>
      </a:accent1>
      <a:accent2>
        <a:srgbClr val="00B0F0"/>
      </a:accent2>
      <a:accent3>
        <a:srgbClr val="0063B4"/>
      </a:accent3>
      <a:accent4>
        <a:srgbClr val="00B0F0"/>
      </a:accent4>
      <a:accent5>
        <a:srgbClr val="0063B4"/>
      </a:accent5>
      <a:accent6>
        <a:srgbClr val="00B0F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2145</Words>
  <Application>Microsoft Office PowerPoint</Application>
  <PresentationFormat>自定义</PresentationFormat>
  <Paragraphs>355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</dc:creator>
  <cp:lastModifiedBy>simon</cp:lastModifiedBy>
  <cp:revision>171</cp:revision>
  <dcterms:created xsi:type="dcterms:W3CDTF">2017-04-20T09:32:25Z</dcterms:created>
  <dcterms:modified xsi:type="dcterms:W3CDTF">2017-12-06T09:00:12Z</dcterms:modified>
</cp:coreProperties>
</file>