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3.xml" ContentType="application/vnd.openxmlformats-officedocument.presentationml.notesSlide+xml"/>
  <Override PartName="/ppt/tags/tag14.xml" ContentType="application/vnd.openxmlformats-officedocument.presentationml.tags+xml"/>
  <Override PartName="/ppt/notesSlides/notesSlide4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5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6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7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8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9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10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11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12.xml" ContentType="application/vnd.openxmlformats-officedocument.presentationml.notesSlid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13.xml" ContentType="application/vnd.openxmlformats-officedocument.presentationml.notesSlide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notesSlides/notesSlide14.xml" ContentType="application/vnd.openxmlformats-officedocument.presentationml.notesSlide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notesSlides/notesSlide15.xml" ContentType="application/vnd.openxmlformats-officedocument.presentationml.notesSlide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notesSlides/notesSlide16.xml" ContentType="application/vnd.openxmlformats-officedocument.presentationml.notesSlide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notesSlides/notesSlide17.xml" ContentType="application/vnd.openxmlformats-officedocument.presentationml.notesSlide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notesSlides/notesSlide18.xml" ContentType="application/vnd.openxmlformats-officedocument.presentationml.notesSlide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notesSlides/notesSlide19.xml" ContentType="application/vnd.openxmlformats-officedocument.presentationml.notesSlide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notesSlides/notesSlide20.xml" ContentType="application/vnd.openxmlformats-officedocument.presentationml.notesSlide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63" r:id="rId4"/>
    <p:sldId id="261" r:id="rId5"/>
    <p:sldId id="262" r:id="rId6"/>
    <p:sldId id="437" r:id="rId7"/>
    <p:sldId id="438" r:id="rId8"/>
    <p:sldId id="267" r:id="rId9"/>
    <p:sldId id="440" r:id="rId10"/>
    <p:sldId id="450" r:id="rId11"/>
    <p:sldId id="451" r:id="rId12"/>
    <p:sldId id="452" r:id="rId13"/>
    <p:sldId id="454" r:id="rId14"/>
    <p:sldId id="455" r:id="rId15"/>
    <p:sldId id="459" r:id="rId16"/>
    <p:sldId id="462" r:id="rId17"/>
    <p:sldId id="453" r:id="rId18"/>
    <p:sldId id="457" r:id="rId19"/>
    <p:sldId id="456" r:id="rId20"/>
    <p:sldId id="460" r:id="rId21"/>
    <p:sldId id="463" r:id="rId22"/>
    <p:sldId id="458" r:id="rId23"/>
    <p:sldId id="461" r:id="rId24"/>
    <p:sldId id="464" r:id="rId25"/>
    <p:sldId id="286" r:id="rId26"/>
    <p:sldId id="442" r:id="rId27"/>
    <p:sldId id="285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C0893D4-F02B-C24B-BF17-39E9DED3535C}">
          <p14:sldIdLst>
            <p14:sldId id="256"/>
            <p14:sldId id="258"/>
            <p14:sldId id="263"/>
            <p14:sldId id="261"/>
            <p14:sldId id="262"/>
            <p14:sldId id="437"/>
            <p14:sldId id="438"/>
            <p14:sldId id="267"/>
            <p14:sldId id="440"/>
            <p14:sldId id="450"/>
            <p14:sldId id="451"/>
            <p14:sldId id="452"/>
            <p14:sldId id="454"/>
            <p14:sldId id="455"/>
            <p14:sldId id="459"/>
            <p14:sldId id="462"/>
            <p14:sldId id="453"/>
            <p14:sldId id="457"/>
            <p14:sldId id="456"/>
            <p14:sldId id="460"/>
            <p14:sldId id="463"/>
            <p14:sldId id="458"/>
            <p14:sldId id="461"/>
            <p14:sldId id="464"/>
            <p14:sldId id="286"/>
            <p14:sldId id="442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2AF481-7B0B-0547-87B6-D34E9FB0DEF1}" v="3030" dt="2023-03-14T05:25:15.9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11" autoAdjust="0"/>
    <p:restoredTop sz="81747"/>
  </p:normalViewPr>
  <p:slideViewPr>
    <p:cSldViewPr snapToGrid="0">
      <p:cViewPr varScale="1">
        <p:scale>
          <a:sx n="165" d="100"/>
          <a:sy n="165" d="100"/>
        </p:scale>
        <p:origin x="24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081BE-0673-4DD1-BF87-CF9F0DAA5572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18FEC-B903-430F-8181-CB430EC656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315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6%AD%A3%E5%AE%9A%E7%9F%A9%E9%99%A3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zh.wikipedia.org/wiki/%E4%B9%98%E7%A7%AF" TargetMode="External"/><Relationship Id="rId5" Type="http://schemas.openxmlformats.org/officeDocument/2006/relationships/hyperlink" Target="https://zh.wikipedia.org/wiki/%E5%85%B1%E8%BB%9B%E8%BD%89%E7%BD%AE" TargetMode="External"/><Relationship Id="rId4" Type="http://schemas.openxmlformats.org/officeDocument/2006/relationships/hyperlink" Target="https://zh.wikipedia.org/wiki/%E4%B8%89%E8%A7%92%E7%9F%A9%E9%98%B5" TargetMode="Externa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大家好</a:t>
            </a:r>
            <a:r>
              <a:rPr lang="zh-CN" altLang="en-US" dirty="0"/>
              <a:t>，今天由我来给大家汇报车载雷达</a:t>
            </a:r>
            <a:r>
              <a:rPr lang="en-US" altLang="zh-CN" dirty="0"/>
              <a:t>DOA</a:t>
            </a:r>
            <a:r>
              <a:rPr lang="zh-CN" altLang="en-US" dirty="0"/>
              <a:t>估计项目的最新进展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18FEC-B903-430F-8181-CB430EC6564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665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我们对</a:t>
            </a:r>
            <a:r>
              <a:rPr lang="en-US" altLang="zh-CN" dirty="0"/>
              <a:t>GS-IAA</a:t>
            </a:r>
            <a:r>
              <a:rPr lang="zh-CN" altLang="en-US" dirty="0"/>
              <a:t>的优化的过程做一个总结。第一步</a:t>
            </a:r>
            <a:r>
              <a:rPr lang="en-US" altLang="zh-CN" dirty="0"/>
              <a:t>DBF</a:t>
            </a:r>
            <a:r>
              <a:rPr lang="zh-CN" altLang="en-US" dirty="0"/>
              <a:t>初始化，构造协方差矩阵</a:t>
            </a:r>
            <a:r>
              <a:rPr lang="en-US" altLang="zh-CN" dirty="0"/>
              <a:t>R</a:t>
            </a:r>
            <a:r>
              <a:rPr lang="zh-CN" altLang="en-US" dirty="0"/>
              <a:t>，利用</a:t>
            </a:r>
            <a:r>
              <a:rPr lang="en-US" altLang="zh-CN" dirty="0"/>
              <a:t>FFT</a:t>
            </a:r>
            <a:r>
              <a:rPr lang="zh-CN" altLang="en-US" dirty="0"/>
              <a:t>从</a:t>
            </a:r>
            <a:r>
              <a:rPr lang="en-US" altLang="zh-CN" dirty="0"/>
              <a:t>…</a:t>
            </a:r>
            <a:r>
              <a:rPr lang="zh-CN" altLang="en-US" dirty="0"/>
              <a:t>，以具体数字为例，当虚拟阵列为</a:t>
            </a:r>
            <a:r>
              <a:rPr lang="en-US" altLang="zh-CN" dirty="0"/>
              <a:t>100</a:t>
            </a:r>
            <a:r>
              <a:rPr lang="zh-CN" altLang="en-US" dirty="0"/>
              <a:t>个阵元的均匀接受阵来说，实数乘法运算次数只需</a:t>
            </a:r>
            <a:r>
              <a:rPr lang="en-US" altLang="zh-CN" dirty="0"/>
              <a:t>1.22M</a:t>
            </a:r>
            <a:r>
              <a:rPr lang="zh-CN" altLang="en-US" dirty="0"/>
              <a:t>。总的来说，</a:t>
            </a:r>
            <a:r>
              <a:rPr lang="en-US" altLang="zh-CN" dirty="0"/>
              <a:t>GS-IAA</a:t>
            </a:r>
            <a:r>
              <a:rPr lang="zh-CN" altLang="en-US" dirty="0"/>
              <a:t>的优化过程依赖于协方差矩阵是拓扑利兹结构这一事实，当接受阵为稀疏阵列时，此时这个优点消失。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418FEC-B903-430F-8181-CB430EC656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9798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我们介绍稀疏阵列下的快速IAA实现信号模型</a:t>
            </a:r>
            <a:r>
              <a:rPr lang="zh-CN" altLang="en-US" dirty="0"/>
              <a:t>，我们这里将稀疏阵列看成一个数据缺失情况下的均匀阵列，即图中所示，其中最小间距为</a:t>
            </a:r>
            <a:r>
              <a:rPr lang="en-US" altLang="zh-CN" dirty="0"/>
              <a:t>1/2.</a:t>
            </a:r>
            <a:r>
              <a:rPr lang="zh-CN" altLang="en-US" dirty="0"/>
              <a:t>圆是阵列阵元位置，三角形是假设阵元的位置，即实际中不存在的阵元。我们设阵列阵元个数为</a:t>
            </a:r>
            <a:r>
              <a:rPr lang="en-US" altLang="zh-CN" dirty="0"/>
              <a:t>Ng</a:t>
            </a:r>
            <a:r>
              <a:rPr lang="zh-CN" altLang="en-US" dirty="0"/>
              <a:t>，假设阵元个数为</a:t>
            </a:r>
            <a:r>
              <a:rPr lang="en-US" altLang="zh-CN" dirty="0"/>
              <a:t>Nm</a:t>
            </a:r>
            <a:r>
              <a:rPr lang="zh-CN" altLang="en-US" dirty="0"/>
              <a:t>，那么此时总的阵元个数为</a:t>
            </a:r>
            <a:r>
              <a:rPr lang="en-US" altLang="zh-CN" dirty="0"/>
              <a:t>N</a:t>
            </a:r>
            <a:r>
              <a:rPr lang="zh-CN" altLang="en-US" dirty="0"/>
              <a:t>，即把稀疏阵列看成数据缺失情况下的</a:t>
            </a:r>
            <a:r>
              <a:rPr lang="en-US" altLang="zh-CN" dirty="0"/>
              <a:t>N</a:t>
            </a:r>
            <a:r>
              <a:rPr lang="zh-CN" altLang="en-US" dirty="0"/>
              <a:t>阵元的均匀阵列。那么对于接受向量</a:t>
            </a:r>
            <a:r>
              <a:rPr lang="en-US" altLang="zh-CN" dirty="0"/>
              <a:t>y</a:t>
            </a:r>
            <a:r>
              <a:rPr lang="zh-CN" altLang="en-US" dirty="0"/>
              <a:t>，实际得到的数据，也就是可用数据为</a:t>
            </a:r>
            <a:r>
              <a:rPr lang="en-US" altLang="zh-CN" dirty="0" err="1"/>
              <a:t>yg</a:t>
            </a:r>
            <a:r>
              <a:rPr lang="en-US" altLang="zh-CN" dirty="0"/>
              <a:t>=</a:t>
            </a:r>
            <a:r>
              <a:rPr lang="zh-CN" altLang="en-US" dirty="0"/>
              <a:t>。。。缺失数据为</a:t>
            </a:r>
            <a:r>
              <a:rPr lang="en-US" altLang="zh-CN" dirty="0" err="1"/>
              <a:t>ym</a:t>
            </a:r>
            <a:r>
              <a:rPr lang="en-US" altLang="zh-CN" dirty="0"/>
              <a:t>=</a:t>
            </a:r>
            <a:r>
              <a:rPr lang="zh-CN" altLang="en-US" dirty="0"/>
              <a:t>，这里</a:t>
            </a:r>
            <a:r>
              <a:rPr lang="en-US" altLang="zh-CN" dirty="0"/>
              <a:t>Sg</a:t>
            </a:r>
            <a:r>
              <a:rPr lang="zh-CN" altLang="en-US" dirty="0"/>
              <a:t>和</a:t>
            </a:r>
            <a:r>
              <a:rPr lang="en-US" altLang="zh-CN" dirty="0" err="1"/>
              <a:t>Sm</a:t>
            </a:r>
            <a:r>
              <a:rPr lang="zh-CN" altLang="en-US" dirty="0"/>
              <a:t>分别代表可用数据和缺失数据的数据选择矩阵。进一步，</a:t>
            </a:r>
            <a:r>
              <a:rPr lang="en-US" altLang="zh-CN" dirty="0" err="1"/>
              <a:t>yg</a:t>
            </a:r>
            <a:r>
              <a:rPr lang="zh-CN" altLang="en-US" dirty="0"/>
              <a:t>可以写成。。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18FEC-B903-430F-8181-CB430EC6564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812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首先介绍第一种快速实现的方法</a:t>
            </a:r>
            <a:r>
              <a:rPr lang="zh-CN" altLang="en-US" dirty="0"/>
              <a:t>。首先对于协方差矩阵，它可以写成这样的形式，其中</a:t>
            </a:r>
            <a:r>
              <a:rPr lang="en-US" altLang="zh-CN" dirty="0"/>
              <a:t>R</a:t>
            </a:r>
            <a:r>
              <a:rPr lang="zh-CN" altLang="en-US" dirty="0"/>
              <a:t>是托普立兹矩阵，可以对能量向量</a:t>
            </a:r>
            <a:r>
              <a:rPr lang="en-US" altLang="zh-CN" dirty="0"/>
              <a:t>p</a:t>
            </a:r>
            <a:r>
              <a:rPr lang="zh-CN" altLang="en-US" dirty="0"/>
              <a:t>进行</a:t>
            </a:r>
            <a:r>
              <a:rPr lang="en-US" altLang="zh-CN" dirty="0"/>
              <a:t>FFT</a:t>
            </a:r>
            <a:r>
              <a:rPr lang="zh-CN" altLang="en-US" dirty="0"/>
              <a:t>得到，那么</a:t>
            </a:r>
            <a:r>
              <a:rPr lang="en-US" altLang="zh-CN" dirty="0" err="1"/>
              <a:t>Rg</a:t>
            </a:r>
            <a:r>
              <a:rPr lang="zh-CN" altLang="en-US" dirty="0"/>
              <a:t>就可以对</a:t>
            </a:r>
            <a:r>
              <a:rPr lang="en-US" altLang="zh-CN" dirty="0"/>
              <a:t>R</a:t>
            </a:r>
            <a:r>
              <a:rPr lang="zh-CN" altLang="en-US" dirty="0"/>
              <a:t>进行行列取索引来得到。实际上，我们并不需要计算出</a:t>
            </a:r>
            <a:r>
              <a:rPr lang="en-US" altLang="zh-CN" dirty="0"/>
              <a:t>R</a:t>
            </a:r>
            <a:r>
              <a:rPr lang="zh-CN" altLang="en-US" dirty="0"/>
              <a:t>的具体值，得到</a:t>
            </a:r>
            <a:r>
              <a:rPr lang="en-US" altLang="zh-CN" dirty="0"/>
              <a:t>r</a:t>
            </a:r>
            <a:r>
              <a:rPr lang="zh-CN" altLang="en-US" dirty="0"/>
              <a:t>向量后，直接对其取索引即可，其中</a:t>
            </a:r>
            <a:r>
              <a:rPr lang="en-US" altLang="zh-CN" dirty="0"/>
              <a:t>dg</a:t>
            </a:r>
            <a:r>
              <a:rPr lang="zh-CN" altLang="en-US" dirty="0"/>
              <a:t>是稀疏阵元的位置，我们可以提前存储</a:t>
            </a:r>
            <a:r>
              <a:rPr lang="en-US" altLang="zh-CN" dirty="0"/>
              <a:t>dm-</a:t>
            </a:r>
            <a:r>
              <a:rPr lang="en-US" altLang="zh-CN" dirty="0" err="1"/>
              <a:t>dn</a:t>
            </a:r>
            <a:r>
              <a:rPr lang="zh-CN" altLang="en-US" dirty="0"/>
              <a:t>这个信息来进行快速计算，然后进行取逆，这一步主要需要</a:t>
            </a:r>
            <a:r>
              <a:rPr lang="en-US" altLang="zh-CN" dirty="0"/>
              <a:t>Ng3</a:t>
            </a:r>
            <a:r>
              <a:rPr lang="zh-CN" altLang="en-US" dirty="0"/>
              <a:t>的复杂度。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18FEC-B903-430F-8181-CB430EC6564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3035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我们同样将</a:t>
            </a:r>
            <a:r>
              <a:rPr lang="zh-CN" altLang="en-CN" dirty="0"/>
              <a:t>格点</a:t>
            </a:r>
            <a:r>
              <a:rPr lang="zh-CN" altLang="en-US" dirty="0"/>
              <a:t>处信号更新</a:t>
            </a:r>
            <a:r>
              <a:rPr lang="zh-CN" altLang="en-CN" dirty="0"/>
              <a:t>记为</a:t>
            </a:r>
            <a:r>
              <a:rPr lang="en-US" altLang="zh-CN" dirty="0" err="1"/>
              <a:t>phi_n</a:t>
            </a:r>
            <a:r>
              <a:rPr lang="en-US" altLang="zh-CN" dirty="0"/>
              <a:t>/</a:t>
            </a:r>
            <a:r>
              <a:rPr lang="en-US" altLang="zh-CN" dirty="0" err="1"/>
              <a:t>phi_d</a:t>
            </a:r>
            <a:r>
              <a:rPr lang="zh-CN" altLang="en-US" dirty="0"/>
              <a:t>，对于</a:t>
            </a:r>
            <a:r>
              <a:rPr lang="en-US" altLang="zh-CN" dirty="0" err="1"/>
              <a:t>phi_n</a:t>
            </a:r>
            <a:r>
              <a:rPr lang="zh-CN" altLang="en-US" dirty="0"/>
              <a:t>，它可以写成。。。，先计算右边部分，主要就是</a:t>
            </a:r>
            <a:r>
              <a:rPr lang="en-US" altLang="zh-CN" dirty="0"/>
              <a:t>r</a:t>
            </a:r>
            <a:r>
              <a:rPr lang="zh-CN" altLang="en-US" dirty="0"/>
              <a:t>逆*</a:t>
            </a:r>
            <a:r>
              <a:rPr lang="en-US" altLang="zh-CN" dirty="0" err="1"/>
              <a:t>yg</a:t>
            </a:r>
            <a:r>
              <a:rPr lang="zh-CN" altLang="en-US" dirty="0"/>
              <a:t>，这一步需要</a:t>
            </a:r>
            <a:r>
              <a:rPr lang="en-US" altLang="zh-CN" dirty="0"/>
              <a:t>ng^2</a:t>
            </a:r>
            <a:r>
              <a:rPr lang="zh-CN" altLang="en-US" dirty="0"/>
              <a:t>的复杂度，然后将其扩展成</a:t>
            </a:r>
            <a:r>
              <a:rPr lang="en-US" altLang="zh-CN" dirty="0"/>
              <a:t>N</a:t>
            </a:r>
            <a:r>
              <a:rPr lang="zh-CN" altLang="en-US" dirty="0"/>
              <a:t>的向量，再进行</a:t>
            </a:r>
            <a:r>
              <a:rPr lang="en-US" altLang="zh-CN" dirty="0"/>
              <a:t>FFT</a:t>
            </a:r>
            <a:r>
              <a:rPr lang="zh-CN" altLang="en-US" dirty="0"/>
              <a:t>变换即可得到，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18FEC-B903-430F-8181-CB430EC6564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4765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分母部分同样，可以化简成这个式子，和前面的一样，</a:t>
            </a:r>
            <a:r>
              <a:rPr lang="en-US" altLang="zh-CN" dirty="0" err="1"/>
              <a:t>cn</a:t>
            </a:r>
            <a:r>
              <a:rPr lang="zh-CN" altLang="en-US" dirty="0"/>
              <a:t>的系数其实就是矩阵</a:t>
            </a:r>
            <a:r>
              <a:rPr lang="en-US" altLang="zh-CN" dirty="0"/>
              <a:t>X</a:t>
            </a:r>
            <a:r>
              <a:rPr lang="zh-CN" altLang="en-US" dirty="0"/>
              <a:t>的第</a:t>
            </a:r>
            <a:r>
              <a:rPr lang="en-US" altLang="zh-CN" dirty="0"/>
              <a:t>n</a:t>
            </a:r>
            <a:r>
              <a:rPr lang="zh-CN" altLang="en-US" dirty="0"/>
              <a:t>个对角线之和由于</a:t>
            </a:r>
            <a:r>
              <a:rPr lang="en-US" altLang="zh-CN" dirty="0"/>
              <a:t>X</a:t>
            </a:r>
            <a:r>
              <a:rPr lang="zh-CN" altLang="en-US" dirty="0"/>
              <a:t>其实是</a:t>
            </a:r>
            <a:r>
              <a:rPr lang="en-US" altLang="zh-CN" dirty="0" err="1"/>
              <a:t>Rg</a:t>
            </a:r>
            <a:r>
              <a:rPr lang="zh-CN" altLang="en-US" dirty="0"/>
              <a:t>的一个扩展矩阵，实际上求稀疏</a:t>
            </a:r>
            <a:r>
              <a:rPr lang="en-US" altLang="zh-CN" dirty="0"/>
              <a:t>c</a:t>
            </a:r>
            <a:r>
              <a:rPr lang="zh-CN" altLang="en-US" dirty="0"/>
              <a:t>也只需要</a:t>
            </a:r>
            <a:r>
              <a:rPr lang="en-US" altLang="zh-CN" dirty="0"/>
              <a:t>Ng2</a:t>
            </a:r>
            <a:r>
              <a:rPr lang="zh-CN" altLang="en-US" dirty="0"/>
              <a:t>多复杂度，得到</a:t>
            </a:r>
            <a:r>
              <a:rPr lang="en-US" altLang="zh-CN" dirty="0"/>
              <a:t>c</a:t>
            </a:r>
            <a:r>
              <a:rPr lang="zh-CN" altLang="en-US" dirty="0"/>
              <a:t>后，同样利用</a:t>
            </a:r>
            <a:r>
              <a:rPr lang="en-US" altLang="zh-CN" dirty="0"/>
              <a:t>FFT</a:t>
            </a:r>
            <a:r>
              <a:rPr lang="zh-CN" altLang="en-US" dirty="0"/>
              <a:t>变换，即可得到分母部分。总的来说，</a:t>
            </a:r>
            <a:r>
              <a:rPr lang="en-US" altLang="zh-CN" dirty="0"/>
              <a:t>FMIAA1</a:t>
            </a:r>
            <a:r>
              <a:rPr lang="zh-CN" altLang="en-US" dirty="0"/>
              <a:t>将原先的复杂度从。。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18FEC-B903-430F-8181-CB430EC6564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3097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我们对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18FEC-B903-430F-8181-CB430EC6564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9048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我们考虑阵元数</a:t>
            </a:r>
            <a:r>
              <a:rPr lang="en-US" altLang="zh-CN" dirty="0"/>
              <a:t>10</a:t>
            </a:r>
            <a:r>
              <a:rPr lang="zh-CN" altLang="en-US" dirty="0"/>
              <a:t>对最小冗余阵，此时它的最大孔径为</a:t>
            </a:r>
            <a:r>
              <a:rPr lang="en-US" altLang="zh-CN" dirty="0"/>
              <a:t>N=36</a:t>
            </a:r>
            <a:r>
              <a:rPr lang="zh-CN" altLang="en-US" dirty="0"/>
              <a:t>，在单快拍，信噪比为</a:t>
            </a:r>
            <a:r>
              <a:rPr lang="en-US" altLang="zh-CN" dirty="0"/>
              <a:t>20dB</a:t>
            </a:r>
            <a:r>
              <a:rPr lang="zh-CN" altLang="en-US" dirty="0"/>
              <a:t>的情况下我们可以看到，</a:t>
            </a:r>
            <a:r>
              <a:rPr lang="en-US" altLang="zh-CN" dirty="0"/>
              <a:t>IAA</a:t>
            </a:r>
            <a:r>
              <a:rPr lang="zh-CN" altLang="en-US" dirty="0"/>
              <a:t>和</a:t>
            </a:r>
            <a:r>
              <a:rPr lang="en-US" altLang="zh-CN" dirty="0"/>
              <a:t>FMIAA</a:t>
            </a:r>
            <a:r>
              <a:rPr lang="zh-CN" altLang="en-US" dirty="0"/>
              <a:t>的</a:t>
            </a:r>
            <a:r>
              <a:rPr lang="zh-CN" altLang="en-CN" dirty="0"/>
              <a:t>谱</a:t>
            </a:r>
            <a:r>
              <a:rPr lang="zh-CN" altLang="en-US" dirty="0"/>
              <a:t>线重合，并且它们俩都可以很好的区分出相聚</a:t>
            </a:r>
            <a:r>
              <a:rPr lang="en-US" altLang="zh-CN" dirty="0"/>
              <a:t>1/2</a:t>
            </a:r>
            <a:r>
              <a:rPr lang="zh-CN" altLang="en-US" dirty="0"/>
              <a:t>瑞丽分辨率的两个灯功率的目标。从时间上看，</a:t>
            </a:r>
            <a:r>
              <a:rPr lang="en-US" altLang="zh-CN" dirty="0"/>
              <a:t>FMIAA</a:t>
            </a:r>
            <a:r>
              <a:rPr lang="zh-CN" altLang="en-US" dirty="0"/>
              <a:t>需要</a:t>
            </a:r>
            <a:r>
              <a:rPr lang="en-US" altLang="zh-CN" dirty="0"/>
              <a:t>0.0023s</a:t>
            </a:r>
            <a:r>
              <a:rPr lang="zh-CN" altLang="en-US" dirty="0"/>
              <a:t>，而</a:t>
            </a:r>
            <a:r>
              <a:rPr lang="en-US" altLang="zh-CN" dirty="0"/>
              <a:t>IAA</a:t>
            </a:r>
            <a:r>
              <a:rPr lang="zh-CN" altLang="en-US" dirty="0"/>
              <a:t>需要</a:t>
            </a:r>
            <a:r>
              <a:rPr lang="en-US" altLang="zh-CN" dirty="0"/>
              <a:t>0.0168s</a:t>
            </a:r>
            <a:r>
              <a:rPr lang="zh-CN" altLang="en-US" dirty="0"/>
              <a:t>，几乎是</a:t>
            </a:r>
            <a:r>
              <a:rPr lang="en-US" altLang="zh-CN" dirty="0"/>
              <a:t>FMIAA</a:t>
            </a:r>
            <a:r>
              <a:rPr lang="zh-CN" altLang="en-US" dirty="0"/>
              <a:t>耗时的</a:t>
            </a:r>
            <a:r>
              <a:rPr lang="en-US" altLang="zh-CN" dirty="0"/>
              <a:t>8</a:t>
            </a:r>
            <a:r>
              <a:rPr lang="zh-CN" altLang="en-US" dirty="0"/>
              <a:t>倍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18FEC-B903-430F-8181-CB430EC6564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0999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FMIAA</a:t>
            </a:r>
            <a:r>
              <a:rPr lang="en-US" altLang="zh-CN" dirty="0"/>
              <a:t>2</a:t>
            </a:r>
            <a:r>
              <a:rPr lang="zh-CN" altLang="en-US" dirty="0"/>
              <a:t>是这一篇文章提出的一种加速算法，它考虑将这个式子分解成</a:t>
            </a:r>
            <a:r>
              <a:rPr lang="en-US" altLang="zh-CN" dirty="0"/>
              <a:t>R</a:t>
            </a:r>
            <a:r>
              <a:rPr lang="zh-CN" altLang="en-US" dirty="0"/>
              <a:t>逆和一个低秩矩阵相加的形式。我们将</a:t>
            </a:r>
            <a:r>
              <a:rPr lang="en-US" altLang="zh-CN" dirty="0" err="1"/>
              <a:t>yf</a:t>
            </a:r>
            <a:r>
              <a:rPr lang="zh-CN" altLang="en-US" dirty="0"/>
              <a:t>表示为</a:t>
            </a:r>
            <a:r>
              <a:rPr lang="en-US" altLang="zh-CN" dirty="0" err="1"/>
              <a:t>yg</a:t>
            </a:r>
            <a:r>
              <a:rPr lang="zh-CN" altLang="en-US" dirty="0"/>
              <a:t>的拓展向量，则</a:t>
            </a:r>
            <a:r>
              <a:rPr lang="en-US" altLang="zh-CN" dirty="0" err="1"/>
              <a:t>phin</a:t>
            </a:r>
            <a:r>
              <a:rPr lang="zh-CN" altLang="en-US" dirty="0"/>
              <a:t>和</a:t>
            </a:r>
            <a:r>
              <a:rPr lang="en-US" altLang="zh-CN" dirty="0" err="1"/>
              <a:t>phid</a:t>
            </a:r>
            <a:r>
              <a:rPr lang="zh-CN" altLang="en-US" dirty="0"/>
              <a:t>可以写成这样两个形式。</a:t>
            </a:r>
            <a:endParaRPr lang="en-CN" dirty="0"/>
          </a:p>
          <a:p>
            <a:endParaRPr lang="en-CN" dirty="0"/>
          </a:p>
          <a:p>
            <a:r>
              <a:rPr lang="en-CN" dirty="0"/>
              <a:t>低秩矩阵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18FEC-B903-430F-8181-CB430EC6564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5322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b="1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科列斯基分解</a:t>
            </a:r>
            <a:r>
              <a:rPr lang="zh-CN" alt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，</a:t>
            </a:r>
            <a:r>
              <a:rPr lang="ja-JP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是指将一个</a:t>
            </a:r>
            <a:r>
              <a:rPr lang="ja-JP" altLang="en-US" b="0" i="0" u="none" strike="noStrike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正定矩阵"/>
              </a:rPr>
              <a:t>正定</a:t>
            </a:r>
            <a:r>
              <a:rPr lang="ja-JP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的</a:t>
            </a:r>
            <a:r>
              <a:rPr lang="ja-JP" altLang="en-US" b="0" i="0" u="none" strike="noStrike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厄尔米特</a:t>
            </a:r>
            <a:r>
              <a:rPr lang="ja-JP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分解成一个</a:t>
            </a:r>
            <a:r>
              <a:rPr lang="ja-JP" altLang="en-US" b="0" i="0" u="none" strike="noStrike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三角矩阵"/>
              </a:rPr>
              <a:t>下三角矩阵</a:t>
            </a:r>
            <a:r>
              <a:rPr lang="ja-JP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与其</a:t>
            </a:r>
            <a:r>
              <a:rPr lang="ja-JP" altLang="en-US" b="0" i="0" u="sng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/>
              </a:rPr>
              <a:t>共轭转置</a:t>
            </a:r>
            <a:r>
              <a:rPr lang="ja-JP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之</a:t>
            </a:r>
            <a:r>
              <a:rPr lang="ja-JP" altLang="en-US" b="0" i="0" u="none" strike="noStrike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乘积"/>
              </a:rPr>
              <a:t>乘积</a:t>
            </a:r>
            <a:r>
              <a:rPr lang="zh-CN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，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18FEC-B903-430F-8181-CB430EC6564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7592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18FEC-B903-430F-8181-CB430EC6564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136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这次汇报主要围绕在使用稀疏阵列的前提下</a:t>
            </a:r>
            <a:r>
              <a:rPr lang="zh-CN" altLang="en-US" dirty="0"/>
              <a:t>，</a:t>
            </a:r>
            <a:r>
              <a:rPr lang="zh-CN" altLang="en-CN" dirty="0"/>
              <a:t>如何</a:t>
            </a:r>
            <a:r>
              <a:rPr lang="zh-CN" altLang="en-US" dirty="0"/>
              <a:t>对</a:t>
            </a:r>
            <a:r>
              <a:rPr lang="en-US" altLang="zh-CN" dirty="0"/>
              <a:t>IAA</a:t>
            </a:r>
            <a:r>
              <a:rPr lang="zh-CN" altLang="en-US" dirty="0"/>
              <a:t>算法进行加速</a:t>
            </a:r>
            <a:r>
              <a:rPr lang="en-US" altLang="zh-CN" dirty="0"/>
              <a:t>,</a:t>
            </a:r>
            <a:r>
              <a:rPr lang="zh-CN" altLang="en-US" dirty="0"/>
              <a:t>这次主要介绍</a:t>
            </a:r>
            <a:r>
              <a:rPr lang="en-US" altLang="zh-CN" dirty="0"/>
              <a:t>2</a:t>
            </a:r>
            <a:r>
              <a:rPr lang="zh-CN" altLang="en-US" dirty="0"/>
              <a:t>种不同的加速算法，它们在不同的稀疏阵列下有不同的优势。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18FEC-B903-430F-8181-CB430EC6564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2342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18FEC-B903-430F-8181-CB430EC6564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2915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18FEC-B903-430F-8181-CB430EC6564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563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18FEC-B903-430F-8181-CB430EC6564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237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这里先快速回顾一下GS</a:t>
            </a:r>
            <a:r>
              <a:rPr lang="en-US" altLang="zh-CN" dirty="0"/>
              <a:t>-IAA</a:t>
            </a:r>
            <a:r>
              <a:rPr lang="zh-CN" altLang="en-US" dirty="0"/>
              <a:t>的优化步骤。</a:t>
            </a:r>
            <a:r>
              <a:rPr lang="en-CN" dirty="0"/>
              <a:t>GS</a:t>
            </a:r>
            <a:r>
              <a:rPr lang="en-US" altLang="zh-CN" dirty="0"/>
              <a:t>-IAA</a:t>
            </a:r>
            <a:r>
              <a:rPr lang="zh-CN" altLang="en-US" dirty="0"/>
              <a:t>是由</a:t>
            </a:r>
            <a:r>
              <a:rPr lang="en-US" altLang="zh-CN" dirty="0" err="1"/>
              <a:t>xue</a:t>
            </a:r>
            <a:r>
              <a:rPr lang="zh-CN" altLang="en-US" dirty="0"/>
              <a:t> </a:t>
            </a:r>
            <a:r>
              <a:rPr lang="en-US" altLang="zh-CN" dirty="0" err="1"/>
              <a:t>ming</a:t>
            </a:r>
            <a:r>
              <a:rPr lang="zh-CN" altLang="en-US" dirty="0"/>
              <a:t> 提出的，它的信号模型考虑在频率上均匀采样，对</a:t>
            </a:r>
            <a:r>
              <a:rPr lang="en-US" altLang="zh-CN" dirty="0"/>
              <a:t>0-2pi</a:t>
            </a:r>
            <a:r>
              <a:rPr lang="zh-CN" altLang="en-US" dirty="0"/>
              <a:t>均匀划分为</a:t>
            </a:r>
            <a:r>
              <a:rPr lang="en-US" altLang="zh-CN" dirty="0"/>
              <a:t>K</a:t>
            </a:r>
            <a:r>
              <a:rPr lang="zh-CN" altLang="en-US" dirty="0"/>
              <a:t>个网格，网格间隔通常为瑞利分辨率的</a:t>
            </a:r>
            <a:r>
              <a:rPr lang="en-US" altLang="zh-CN" dirty="0"/>
              <a:t>1/5</a:t>
            </a:r>
            <a:r>
              <a:rPr lang="zh-CN" altLang="en-US" dirty="0"/>
              <a:t>到</a:t>
            </a:r>
            <a:r>
              <a:rPr lang="en-US" altLang="zh-CN" dirty="0"/>
              <a:t>1/10</a:t>
            </a:r>
            <a:r>
              <a:rPr lang="zh-CN" altLang="en-US" dirty="0"/>
              <a:t>，此时接受信号模型同样表示为</a:t>
            </a:r>
            <a:r>
              <a:rPr lang="en-US" altLang="zh-CN" dirty="0"/>
              <a:t>K</a:t>
            </a:r>
            <a:r>
              <a:rPr lang="zh-CN" altLang="en-US" dirty="0"/>
              <a:t>个网格上的信号和噪声值和。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18FEC-B903-430F-8181-CB430EC6564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984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首先看协方差矩阵</a:t>
            </a:r>
            <a:r>
              <a:rPr lang="en-US" altLang="zh-CN" dirty="0"/>
              <a:t>R</a:t>
            </a:r>
            <a:r>
              <a:rPr lang="zh-CN" altLang="en-US" dirty="0"/>
              <a:t>的快速计算，由于协方差矩阵的主对角线上的元素相等，平行于主对角线上的元素也想等，并且共轭，因此</a:t>
            </a:r>
            <a:r>
              <a:rPr lang="en-US" altLang="zh-CN" dirty="0"/>
              <a:t>R</a:t>
            </a:r>
            <a:r>
              <a:rPr lang="zh-CN" altLang="en-US" dirty="0"/>
              <a:t>是共轭托普利兹矩阵。所以我们可以用它的第一列或第一行来表示或存储整个矩阵。具体的，它的第</a:t>
            </a:r>
            <a:r>
              <a:rPr lang="en-US" altLang="zh-CN" dirty="0"/>
              <a:t>n</a:t>
            </a:r>
            <a:r>
              <a:rPr lang="zh-CN" altLang="en-US" dirty="0"/>
              <a:t>个元素可以写成，因此，可以通过对功率向量</a:t>
            </a:r>
            <a:r>
              <a:rPr lang="en-US" altLang="zh-CN" dirty="0"/>
              <a:t>p</a:t>
            </a:r>
            <a:r>
              <a:rPr lang="zh-CN" altLang="en-US" dirty="0"/>
              <a:t>进行</a:t>
            </a:r>
            <a:r>
              <a:rPr lang="en-US" altLang="zh-CN" dirty="0"/>
              <a:t>FFT</a:t>
            </a:r>
            <a:r>
              <a:rPr lang="zh-CN" altLang="en-US" dirty="0"/>
              <a:t>得到向量</a:t>
            </a:r>
            <a:r>
              <a:rPr lang="en-US" altLang="zh-CN" dirty="0"/>
              <a:t>r</a:t>
            </a:r>
            <a:r>
              <a:rPr lang="zh-CN" altLang="en-US" dirty="0"/>
              <a:t>，此时计算复杂度从</a:t>
            </a:r>
            <a:r>
              <a:rPr lang="en-US" altLang="zh-CN" dirty="0"/>
              <a:t>N^2K</a:t>
            </a:r>
            <a:r>
              <a:rPr lang="zh-CN" altLang="en-US" dirty="0"/>
              <a:t> 降低到</a:t>
            </a:r>
            <a:r>
              <a:rPr lang="en-US" altLang="zh-CN" dirty="0" err="1"/>
              <a:t>KlogK</a:t>
            </a:r>
            <a:r>
              <a:rPr lang="zh-CN" altLang="en-US" dirty="0"/>
              <a:t>。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18FEC-B903-430F-8181-CB430EC6564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181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这里介绍矩阵的GS分解</a:t>
            </a:r>
            <a:r>
              <a:rPr lang="zh-CN" altLang="en-US" dirty="0"/>
              <a:t>，定义矩阵</a:t>
            </a:r>
            <a:r>
              <a:rPr lang="en-US" altLang="zh-CN" dirty="0"/>
              <a:t>T</a:t>
            </a:r>
            <a:r>
              <a:rPr lang="zh-CN" altLang="en-US" dirty="0"/>
              <a:t>的位移矩阵为，</a:t>
            </a:r>
            <a:r>
              <a:rPr lang="en-US" altLang="zh-CN" dirty="0"/>
              <a:t>T-ZTZ</a:t>
            </a:r>
            <a:r>
              <a:rPr lang="zh-CN" altLang="en-US" dirty="0"/>
              <a:t>，其中</a:t>
            </a:r>
            <a:r>
              <a:rPr lang="en-US" altLang="zh-CN" dirty="0"/>
              <a:t>Z</a:t>
            </a:r>
            <a:r>
              <a:rPr lang="zh-CN" altLang="en-US" dirty="0"/>
              <a:t>，，可以看出，</a:t>
            </a:r>
            <a:r>
              <a:rPr lang="en-US" altLang="zh-CN" dirty="0"/>
              <a:t>ZTZ</a:t>
            </a:r>
            <a:r>
              <a:rPr lang="zh-CN" altLang="en-US" dirty="0"/>
              <a:t>将</a:t>
            </a:r>
            <a:r>
              <a:rPr lang="en-US" altLang="zh-CN" dirty="0"/>
              <a:t>T</a:t>
            </a:r>
            <a:r>
              <a:rPr lang="zh-CN" altLang="en-US" dirty="0"/>
              <a:t>矩阵向右下方移动一个单位，因此移动</a:t>
            </a:r>
            <a:r>
              <a:rPr lang="en-US" altLang="zh-CN" dirty="0"/>
              <a:t>N</a:t>
            </a:r>
            <a:r>
              <a:rPr lang="zh-CN" altLang="en-US" dirty="0"/>
              <a:t>个单位后就得到一个</a:t>
            </a:r>
            <a:r>
              <a:rPr lang="zh-CN" altLang="en-CN" dirty="0"/>
              <a:t>全零</a:t>
            </a:r>
            <a:r>
              <a:rPr lang="zh-CN" altLang="en-US" dirty="0"/>
              <a:t>矩阵，基于这两个关系，我们可以得到矩阵</a:t>
            </a:r>
            <a:r>
              <a:rPr lang="en-US" altLang="zh-CN" dirty="0"/>
              <a:t>T</a:t>
            </a:r>
            <a:r>
              <a:rPr lang="zh-CN" altLang="en-US" dirty="0"/>
              <a:t>的位移表示为。。。对矩阵的位移表示进行分解得到，其中</a:t>
            </a:r>
            <a:r>
              <a:rPr lang="en-US" altLang="zh-CN" dirty="0"/>
              <a:t>I</a:t>
            </a:r>
            <a:r>
              <a:rPr lang="zh-CN" altLang="en-US" dirty="0"/>
              <a:t>为位移秩，取决于矩阵位移矩阵的秩，将分解带回到矩阵的位移表示，我们可以得到右边这个式子，其中</a:t>
            </a:r>
            <a:r>
              <a:rPr lang="en-US" altLang="zh-CN" dirty="0"/>
              <a:t>L</a:t>
            </a:r>
            <a:r>
              <a:rPr lang="zh-CN" altLang="en-US" dirty="0"/>
              <a:t>为拓扑例子矩阵，它的第一列为</a:t>
            </a:r>
            <a:r>
              <a:rPr lang="en-US" altLang="zh-CN" dirty="0"/>
              <a:t>x</a:t>
            </a:r>
            <a:r>
              <a:rPr lang="zh-CN" altLang="en-US" dirty="0"/>
              <a:t>，第一行为</a:t>
            </a:r>
            <a:r>
              <a:rPr lang="en-US" altLang="zh-CN" dirty="0"/>
              <a:t>0</a:t>
            </a:r>
            <a:r>
              <a:rPr lang="zh-CN" altLang="en-US" dirty="0"/>
              <a:t>矩阵，因此</a:t>
            </a:r>
            <a:r>
              <a:rPr lang="en-US" altLang="zh-CN" dirty="0"/>
              <a:t>T</a:t>
            </a:r>
            <a:r>
              <a:rPr lang="zh-CN" altLang="en-US" dirty="0"/>
              <a:t>可以表示为拓扑例子矩阵相乘的组合。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18FEC-B903-430F-8181-CB430EC6564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038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然后考虑协方差矩阵</a:t>
            </a:r>
            <a:r>
              <a:rPr lang="en-US" altLang="zh-CN" dirty="0"/>
              <a:t>RN</a:t>
            </a:r>
            <a:r>
              <a:rPr lang="zh-CN" altLang="en-US" dirty="0"/>
              <a:t>和</a:t>
            </a:r>
            <a:r>
              <a:rPr lang="en-US" altLang="zh-CN" dirty="0"/>
              <a:t>RN-1</a:t>
            </a:r>
            <a:r>
              <a:rPr lang="zh-CN" altLang="en-US" dirty="0"/>
              <a:t>的关系，可以从</a:t>
            </a:r>
            <a:r>
              <a:rPr lang="en-US" altLang="zh-CN" dirty="0"/>
              <a:t>R</a:t>
            </a:r>
            <a:r>
              <a:rPr lang="zh-CN" altLang="en-US" dirty="0"/>
              <a:t>的表达式看出，</a:t>
            </a:r>
            <a:r>
              <a:rPr lang="en-US" altLang="zh-CN" dirty="0"/>
              <a:t>RN</a:t>
            </a:r>
            <a:r>
              <a:rPr lang="zh-CN" altLang="en-US" dirty="0"/>
              <a:t>可以在左上角，也可以在右下角，其中</a:t>
            </a:r>
            <a:r>
              <a:rPr lang="en-US" altLang="zh-CN" dirty="0"/>
              <a:t>x</a:t>
            </a:r>
            <a:r>
              <a:rPr lang="zh-CN" altLang="en-US" dirty="0"/>
              <a:t>倒三角表示向量元素翻转，</a:t>
            </a:r>
            <a:r>
              <a:rPr lang="en-US" altLang="zh-CN" dirty="0"/>
              <a:t>x*</a:t>
            </a:r>
            <a:r>
              <a:rPr lang="zh-CN" altLang="en-US" dirty="0"/>
              <a:t>表示向量共轭，我们对这两种表示运用矩阵求逆定理，分别得到</a:t>
            </a:r>
            <a:r>
              <a:rPr lang="en-US" altLang="zh-CN" dirty="0"/>
              <a:t>R</a:t>
            </a:r>
            <a:r>
              <a:rPr lang="zh-CN" altLang="en-US" dirty="0"/>
              <a:t>逆的两种表示，其中</a:t>
            </a:r>
            <a:r>
              <a:rPr lang="en-US" altLang="zh-CN" dirty="0"/>
              <a:t>w</a:t>
            </a:r>
            <a:r>
              <a:rPr lang="zh-CN" altLang="en-US" dirty="0"/>
              <a:t>和</a:t>
            </a:r>
            <a:r>
              <a:rPr lang="en-US" altLang="zh-CN" dirty="0" err="1"/>
              <a:t>alph</a:t>
            </a:r>
            <a:r>
              <a:rPr lang="zh-CN" altLang="en-US" dirty="0"/>
              <a:t>的可以由</a:t>
            </a:r>
            <a:r>
              <a:rPr lang="en-US" altLang="zh-CN" dirty="0"/>
              <a:t>LD</a:t>
            </a:r>
            <a:r>
              <a:rPr lang="zh-CN" altLang="en-US" dirty="0"/>
              <a:t>算法得到，</a:t>
            </a:r>
            <a:r>
              <a:rPr lang="en-US" altLang="zh-CN" dirty="0"/>
              <a:t>LD</a:t>
            </a:r>
            <a:r>
              <a:rPr lang="zh-CN" altLang="en-US" dirty="0"/>
              <a:t>算法的复杂度为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N^2</a:t>
            </a:r>
            <a:r>
              <a:rPr lang="zh-CN" altLang="en-US" dirty="0"/>
              <a:t>）。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18FEC-B903-430F-8181-CB430EC656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204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结合两个式子，将第一个式子作为原式，第二个作为位移的式子，根据定义相减得到</a:t>
            </a:r>
            <a:r>
              <a:rPr lang="en-US" altLang="zh-CN" dirty="0"/>
              <a:t>R</a:t>
            </a:r>
            <a:r>
              <a:rPr lang="zh-CN" altLang="en-US" dirty="0"/>
              <a:t>逆的位移表示为：。可以看出</a:t>
            </a:r>
            <a:r>
              <a:rPr lang="en-US" altLang="zh-CN" dirty="0"/>
              <a:t>R</a:t>
            </a:r>
            <a:r>
              <a:rPr lang="zh-CN" altLang="en-US" dirty="0"/>
              <a:t>逆的位移秩为</a:t>
            </a:r>
            <a:r>
              <a:rPr lang="en-US" altLang="zh-CN" dirty="0"/>
              <a:t>2</a:t>
            </a:r>
            <a:r>
              <a:rPr lang="zh-CN" altLang="en-US" dirty="0"/>
              <a:t>，位移分解分别为</a:t>
            </a:r>
            <a:r>
              <a:rPr lang="en-US" altLang="zh-CN" dirty="0"/>
              <a:t>t</a:t>
            </a:r>
            <a:r>
              <a:rPr lang="zh-CN" altLang="en-US" dirty="0"/>
              <a:t>向量和</a:t>
            </a:r>
            <a:r>
              <a:rPr lang="en-US" altLang="zh-CN" dirty="0"/>
              <a:t>s</a:t>
            </a:r>
            <a:r>
              <a:rPr lang="zh-CN" altLang="en-US" dirty="0"/>
              <a:t>向量，由此可以得到</a:t>
            </a:r>
            <a:r>
              <a:rPr lang="en-US" altLang="zh-CN" dirty="0"/>
              <a:t>R</a:t>
            </a:r>
            <a:r>
              <a:rPr lang="zh-CN" altLang="en-US" dirty="0"/>
              <a:t>逆的</a:t>
            </a:r>
            <a:r>
              <a:rPr lang="en-US" altLang="zh-CN" dirty="0"/>
              <a:t>GS</a:t>
            </a:r>
            <a:r>
              <a:rPr lang="zh-CN" altLang="en-US" dirty="0"/>
              <a:t>分解。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18FEC-B903-430F-8181-CB430EC6564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916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然后看信号</a:t>
            </a:r>
            <a:r>
              <a:rPr lang="zh-CN" altLang="en-CN" dirty="0"/>
              <a:t>格点</a:t>
            </a:r>
            <a:r>
              <a:rPr lang="zh-CN" altLang="en-US" dirty="0"/>
              <a:t>处的优化，我们记分子部分为</a:t>
            </a:r>
            <a:r>
              <a:rPr lang="en-US" altLang="zh-CN" dirty="0" err="1"/>
              <a:t>phiN</a:t>
            </a:r>
            <a:r>
              <a:rPr lang="zh-CN" altLang="en-US" dirty="0"/>
              <a:t>，分母部分为</a:t>
            </a:r>
            <a:r>
              <a:rPr lang="en-US" altLang="zh-CN" dirty="0" err="1"/>
              <a:t>phiD</a:t>
            </a:r>
            <a:r>
              <a:rPr lang="zh-CN" altLang="en-US" dirty="0"/>
              <a:t>。对于</a:t>
            </a:r>
            <a:r>
              <a:rPr lang="en-US" altLang="zh-CN" dirty="0" err="1"/>
              <a:t>phiN</a:t>
            </a:r>
            <a:r>
              <a:rPr lang="zh-CN" altLang="en-US" dirty="0"/>
              <a:t>，首先计算</a:t>
            </a:r>
            <a:r>
              <a:rPr lang="en-US" altLang="zh-CN" dirty="0" err="1"/>
              <a:t>z_N</a:t>
            </a:r>
            <a:r>
              <a:rPr lang="en-US" altLang="zh-CN" dirty="0"/>
              <a:t>,</a:t>
            </a:r>
            <a:r>
              <a:rPr lang="zh-CN" altLang="en-US" dirty="0"/>
              <a:t>由于</a:t>
            </a:r>
            <a:r>
              <a:rPr lang="en-US" altLang="zh-CN" dirty="0"/>
              <a:t>RN</a:t>
            </a:r>
            <a:r>
              <a:rPr lang="zh-CN" altLang="en-US" dirty="0"/>
              <a:t>逆是两个托普利兹矩阵相乘的组合，因此可以由</a:t>
            </a:r>
            <a:r>
              <a:rPr lang="en-US" altLang="zh-CN" dirty="0"/>
              <a:t>FFT</a:t>
            </a:r>
            <a:r>
              <a:rPr lang="zh-CN" altLang="en-US" dirty="0"/>
              <a:t>来加速；</a:t>
            </a:r>
            <a:endParaRPr lang="en-US" altLang="zh-CN" dirty="0"/>
          </a:p>
          <a:p>
            <a:r>
              <a:rPr lang="zh-CN" altLang="en-US" dirty="0"/>
              <a:t>得到</a:t>
            </a:r>
            <a:r>
              <a:rPr lang="en-US" altLang="zh-CN" dirty="0"/>
              <a:t>Z</a:t>
            </a:r>
            <a:r>
              <a:rPr lang="zh-CN" altLang="en-US" dirty="0"/>
              <a:t>后，我们利用</a:t>
            </a:r>
            <a:r>
              <a:rPr lang="en-US" altLang="zh-CN" dirty="0" err="1"/>
              <a:t>fft</a:t>
            </a:r>
            <a:r>
              <a:rPr lang="zh-CN" altLang="en-US" dirty="0"/>
              <a:t>变换即可得到</a:t>
            </a:r>
            <a:r>
              <a:rPr lang="en-US" altLang="zh-CN" dirty="0"/>
              <a:t>K</a:t>
            </a:r>
            <a:r>
              <a:rPr lang="zh-CN" altLang="en-US" dirty="0"/>
              <a:t>个格点分子部分。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18FEC-B903-430F-8181-CB430EC6564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27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</a:t>
            </a:r>
            <a:r>
              <a:rPr lang="en-US" altLang="zh-CN" dirty="0" err="1"/>
              <a:t>phiD</a:t>
            </a:r>
            <a:r>
              <a:rPr lang="zh-CN" altLang="en-US" dirty="0"/>
              <a:t>，我们展开可以得到这个式子，其中</a:t>
            </a:r>
            <a:r>
              <a:rPr lang="en-US" altLang="zh-CN" dirty="0" err="1"/>
              <a:t>cn</a:t>
            </a:r>
            <a:r>
              <a:rPr lang="zh-CN" altLang="en-US" dirty="0"/>
              <a:t>为</a:t>
            </a:r>
            <a:r>
              <a:rPr lang="en-US" altLang="zh-CN" dirty="0"/>
              <a:t>R</a:t>
            </a:r>
            <a:r>
              <a:rPr lang="zh-CN" altLang="en-US" dirty="0"/>
              <a:t>逆的第</a:t>
            </a:r>
            <a:r>
              <a:rPr lang="en-US" altLang="zh-CN" dirty="0"/>
              <a:t>n</a:t>
            </a:r>
            <a:r>
              <a:rPr lang="zh-CN" altLang="en-US" dirty="0"/>
              <a:t>个对角线的和，然后构造</a:t>
            </a:r>
            <a:r>
              <a:rPr lang="en-US" altLang="zh-CN" dirty="0"/>
              <a:t>c</a:t>
            </a:r>
            <a:r>
              <a:rPr lang="zh-CN" altLang="en-US" dirty="0"/>
              <a:t>向量利用</a:t>
            </a:r>
            <a:r>
              <a:rPr lang="en-US" altLang="zh-CN" dirty="0"/>
              <a:t>FFT</a:t>
            </a:r>
            <a:r>
              <a:rPr lang="zh-CN" altLang="en-US" dirty="0"/>
              <a:t>变换即可得到</a:t>
            </a:r>
            <a:r>
              <a:rPr lang="en-US" altLang="zh-CN" dirty="0" err="1"/>
              <a:t>phi_d</a:t>
            </a:r>
            <a:r>
              <a:rPr lang="zh-CN" altLang="en-US" dirty="0"/>
              <a:t>，其中系数</a:t>
            </a:r>
            <a:r>
              <a:rPr lang="en-US" altLang="zh-CN" dirty="0"/>
              <a:t>c</a:t>
            </a:r>
            <a:r>
              <a:rPr lang="zh-CN" altLang="en-US" dirty="0"/>
              <a:t>可以由这样快速计算得到。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18FEC-B903-430F-8181-CB430EC6564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694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0BA7A-320E-4654-B939-E66F90FC41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F272C9-1706-4A6E-A08B-D94D7BE10C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FC1F8-C40B-41FA-A4AB-830E2A7AE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A97B-97EF-44E5-8991-C118E41861C9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E6A2B-B128-4AA3-9AD7-4BC34BEAF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9046B-F8D4-44BF-B72E-50D8443E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A8CC-5A52-4BD6-B887-77EE61F53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968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1B3CC-8BBF-45D2-B87C-E5F63AA1E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E1840F-8215-4BCE-A2BC-19D57FA2B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64F28-0559-451A-B2B3-09CFBBD8D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A97B-97EF-44E5-8991-C118E41861C9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CFEE1-51C3-4299-937A-DF5F980CA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A5876-D8B5-4E64-8E41-8A71B6056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A8CC-5A52-4BD6-B887-77EE61F53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813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B8958A-1526-487D-986E-9C62A60D86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5F3FA7-A49D-4A07-B0B9-A82712823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29036-B1BA-4C0A-BC9B-E7CD8775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A97B-97EF-44E5-8991-C118E41861C9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F6571-CD64-45DB-B4E4-C3F5A74A1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BF1E2-6961-4EB7-84AC-A79FF5B80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A8CC-5A52-4BD6-B887-77EE61F53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793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75A8C-94C8-4B51-84F9-07BDDFFB7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99D4E-2032-4DCF-9D76-841148347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BDF33-FA08-4520-B694-7A497F964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A97B-97EF-44E5-8991-C118E41861C9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6F232-241B-4645-B4FD-BE3551268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11989-30A4-4D1C-AC26-471D33A4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A8CC-5A52-4BD6-B887-77EE61F53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470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B5961-8AD9-42FC-A10A-650EBF1EF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1C817-A3E7-423F-A2B2-BDBE9725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1B874-26EC-479C-B129-C45FF27CC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A97B-97EF-44E5-8991-C118E41861C9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D4AD6-F91A-4D86-AE80-453BFC6AD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C353E-6BE8-4C07-96EF-ADD93787B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A8CC-5A52-4BD6-B887-77EE61F53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51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3B9CE-2069-433F-A7A5-8D5D63C50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6536A-9AB8-4AAE-BC5C-DB1E92458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8882E2-1CE3-4868-B325-410764ED5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C12E1-5DD4-4500-8570-A63A14ABF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A97B-97EF-44E5-8991-C118E41861C9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466556-DB53-40F5-9626-5B8DFC978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E454F-2400-48EC-9496-C17FDEA8D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A8CC-5A52-4BD6-B887-77EE61F53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11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88B68-D3AD-4C72-BAE1-B5E224C9D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FEC47-BE42-4825-B345-E7FDBCBF3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049112-A967-4544-B541-605C48E61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9FEF25-9AC2-44CD-A7F6-B7B4FCCB05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E766C2-B19B-4E6B-A0DC-AEECAE7093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4A1C8A-ADF5-4D37-AAEE-1DAFF0F63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A97B-97EF-44E5-8991-C118E41861C9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5E21E3-2C40-45F1-802B-AF30475FA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961C84-E05A-4B84-8B60-7D1714F0B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A8CC-5A52-4BD6-B887-77EE61F53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326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CB0E-26D6-42C1-B31B-5847446F7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7B0C6E-8AC7-4677-8759-3295A4C26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A97B-97EF-44E5-8991-C118E41861C9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95DB11-062F-497B-8481-18972C771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360B02-8627-4F41-9772-A00E837DC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A8CC-5A52-4BD6-B887-77EE61F53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111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27AFBF-C30E-4C39-B04F-0AD8A588E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A97B-97EF-44E5-8991-C118E41861C9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A0EB3-46C9-4BFD-A92B-0E2DB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C3D4CF-987E-4396-AFCD-B0DC78765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A8CC-5A52-4BD6-B887-77EE61F53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792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EE389-4E1E-4852-BB57-95D6E25F7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8A061-4A63-4FAE-941D-25A0F2F7C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7D1C6-8D98-4E9C-A313-46BC1F587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81E8E2-22C9-42EC-9D99-FF7925D3C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A97B-97EF-44E5-8991-C118E41861C9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F0D9F-B2BC-4929-A498-F2B51A702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DC467-5C4E-4527-8C05-6E0A4E8FD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A8CC-5A52-4BD6-B887-77EE61F53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18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F193D-086A-4B21-9CA8-BE9EBC340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A961C9-24F4-4ABA-B998-2DF748BE8F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8A10D2-440B-442E-B82D-1F0B56FB70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AFFBA-5BF7-4952-8571-EEB81D6DC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A97B-97EF-44E5-8991-C118E41861C9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A12CF-768E-493A-8026-3042CD998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B9011C-8F31-4FA6-854A-32541E3D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EA8CC-5A52-4BD6-B887-77EE61F53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19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EED1A4-E725-4C0F-B79A-1AB8534F1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03CD7-877D-49CE-A126-E96E933A4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806CD-A09B-454B-A1AB-BB845CF53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2A97B-97EF-44E5-8991-C118E41861C9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4E471-9395-470E-BEF7-899760B67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E8EEB-F203-41B6-A63E-AE271E2AB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EA8CC-5A52-4BD6-B887-77EE61F53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164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tags" Target="../tags/tag71.xml"/><Relationship Id="rId18" Type="http://schemas.openxmlformats.org/officeDocument/2006/relationships/slideLayout" Target="../slideLayouts/slideLayout2.xml"/><Relationship Id="rId26" Type="http://schemas.openxmlformats.org/officeDocument/2006/relationships/image" Target="../media/image68.emf"/><Relationship Id="rId39" Type="http://schemas.openxmlformats.org/officeDocument/2006/relationships/image" Target="../media/image77.emf"/><Relationship Id="rId21" Type="http://schemas.openxmlformats.org/officeDocument/2006/relationships/image" Target="../media/image64.emf"/><Relationship Id="rId34" Type="http://schemas.openxmlformats.org/officeDocument/2006/relationships/oleObject" Target="../embeddings/oleObject15.bin"/><Relationship Id="rId7" Type="http://schemas.openxmlformats.org/officeDocument/2006/relationships/tags" Target="../tags/tag65.xml"/><Relationship Id="rId2" Type="http://schemas.openxmlformats.org/officeDocument/2006/relationships/tags" Target="../tags/tag60.xml"/><Relationship Id="rId16" Type="http://schemas.openxmlformats.org/officeDocument/2006/relationships/tags" Target="../tags/tag74.xml"/><Relationship Id="rId20" Type="http://schemas.openxmlformats.org/officeDocument/2006/relationships/image" Target="../media/image63.emf"/><Relationship Id="rId29" Type="http://schemas.openxmlformats.org/officeDocument/2006/relationships/image" Target="../media/image71.emf"/><Relationship Id="rId41" Type="http://schemas.openxmlformats.org/officeDocument/2006/relationships/image" Target="../media/image79.emf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1" Type="http://schemas.openxmlformats.org/officeDocument/2006/relationships/tags" Target="../tags/tag69.xml"/><Relationship Id="rId24" Type="http://schemas.openxmlformats.org/officeDocument/2006/relationships/image" Target="../media/image66.emf"/><Relationship Id="rId32" Type="http://schemas.openxmlformats.org/officeDocument/2006/relationships/image" Target="../media/image73.wmf"/><Relationship Id="rId37" Type="http://schemas.openxmlformats.org/officeDocument/2006/relationships/image" Target="../media/image75.wmf"/><Relationship Id="rId40" Type="http://schemas.openxmlformats.org/officeDocument/2006/relationships/image" Target="../media/image78.emf"/><Relationship Id="rId5" Type="http://schemas.openxmlformats.org/officeDocument/2006/relationships/tags" Target="../tags/tag63.xml"/><Relationship Id="rId15" Type="http://schemas.openxmlformats.org/officeDocument/2006/relationships/tags" Target="../tags/tag73.xml"/><Relationship Id="rId23" Type="http://schemas.openxmlformats.org/officeDocument/2006/relationships/image" Target="../media/image65.wmf"/><Relationship Id="rId28" Type="http://schemas.openxmlformats.org/officeDocument/2006/relationships/image" Target="../media/image70.emf"/><Relationship Id="rId36" Type="http://schemas.openxmlformats.org/officeDocument/2006/relationships/oleObject" Target="../embeddings/oleObject16.bin"/><Relationship Id="rId10" Type="http://schemas.openxmlformats.org/officeDocument/2006/relationships/tags" Target="../tags/tag68.xml"/><Relationship Id="rId19" Type="http://schemas.openxmlformats.org/officeDocument/2006/relationships/notesSlide" Target="../notesSlides/notesSlide10.xml"/><Relationship Id="rId31" Type="http://schemas.openxmlformats.org/officeDocument/2006/relationships/oleObject" Target="../embeddings/oleObject13.bin"/><Relationship Id="rId4" Type="http://schemas.openxmlformats.org/officeDocument/2006/relationships/tags" Target="../tags/tag62.xml"/><Relationship Id="rId9" Type="http://schemas.openxmlformats.org/officeDocument/2006/relationships/tags" Target="../tags/tag67.xml"/><Relationship Id="rId14" Type="http://schemas.openxmlformats.org/officeDocument/2006/relationships/tags" Target="../tags/tag72.xml"/><Relationship Id="rId22" Type="http://schemas.openxmlformats.org/officeDocument/2006/relationships/oleObject" Target="../embeddings/oleObject12.bin"/><Relationship Id="rId27" Type="http://schemas.openxmlformats.org/officeDocument/2006/relationships/image" Target="../media/image69.emf"/><Relationship Id="rId30" Type="http://schemas.openxmlformats.org/officeDocument/2006/relationships/image" Target="../media/image72.emf"/><Relationship Id="rId35" Type="http://schemas.openxmlformats.org/officeDocument/2006/relationships/image" Target="../media/image74.wmf"/><Relationship Id="rId8" Type="http://schemas.openxmlformats.org/officeDocument/2006/relationships/tags" Target="../tags/tag66.xml"/><Relationship Id="rId3" Type="http://schemas.openxmlformats.org/officeDocument/2006/relationships/tags" Target="../tags/tag61.xml"/><Relationship Id="rId12" Type="http://schemas.openxmlformats.org/officeDocument/2006/relationships/tags" Target="../tags/tag70.xml"/><Relationship Id="rId17" Type="http://schemas.openxmlformats.org/officeDocument/2006/relationships/tags" Target="../tags/tag75.xml"/><Relationship Id="rId25" Type="http://schemas.openxmlformats.org/officeDocument/2006/relationships/image" Target="../media/image67.emf"/><Relationship Id="rId33" Type="http://schemas.openxmlformats.org/officeDocument/2006/relationships/oleObject" Target="../embeddings/oleObject14.bin"/><Relationship Id="rId38" Type="http://schemas.openxmlformats.org/officeDocument/2006/relationships/image" Target="../media/image76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13" Type="http://schemas.openxmlformats.org/officeDocument/2006/relationships/image" Target="../media/image81.emf"/><Relationship Id="rId18" Type="http://schemas.openxmlformats.org/officeDocument/2006/relationships/image" Target="../media/image86.emf"/><Relationship Id="rId3" Type="http://schemas.openxmlformats.org/officeDocument/2006/relationships/tags" Target="../tags/tag78.xml"/><Relationship Id="rId7" Type="http://schemas.openxmlformats.org/officeDocument/2006/relationships/tags" Target="../tags/tag82.xml"/><Relationship Id="rId12" Type="http://schemas.openxmlformats.org/officeDocument/2006/relationships/image" Target="../media/image80.emf"/><Relationship Id="rId17" Type="http://schemas.openxmlformats.org/officeDocument/2006/relationships/image" Target="../media/image85.emf"/><Relationship Id="rId2" Type="http://schemas.openxmlformats.org/officeDocument/2006/relationships/tags" Target="../tags/tag77.xml"/><Relationship Id="rId16" Type="http://schemas.openxmlformats.org/officeDocument/2006/relationships/image" Target="../media/image84.emf"/><Relationship Id="rId20" Type="http://schemas.openxmlformats.org/officeDocument/2006/relationships/image" Target="../media/image88.emf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notesSlide" Target="../notesSlides/notesSlide11.xml"/><Relationship Id="rId5" Type="http://schemas.openxmlformats.org/officeDocument/2006/relationships/tags" Target="../tags/tag80.xml"/><Relationship Id="rId15" Type="http://schemas.openxmlformats.org/officeDocument/2006/relationships/image" Target="../media/image83.emf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87.emf"/><Relationship Id="rId4" Type="http://schemas.openxmlformats.org/officeDocument/2006/relationships/tags" Target="../tags/tag79.xml"/><Relationship Id="rId9" Type="http://schemas.openxmlformats.org/officeDocument/2006/relationships/tags" Target="../tags/tag84.xml"/><Relationship Id="rId14" Type="http://schemas.openxmlformats.org/officeDocument/2006/relationships/image" Target="../media/image82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92.xml"/><Relationship Id="rId13" Type="http://schemas.openxmlformats.org/officeDocument/2006/relationships/image" Target="../media/image21.wmf"/><Relationship Id="rId18" Type="http://schemas.openxmlformats.org/officeDocument/2006/relationships/image" Target="../media/image93.emf"/><Relationship Id="rId3" Type="http://schemas.openxmlformats.org/officeDocument/2006/relationships/tags" Target="../tags/tag87.xml"/><Relationship Id="rId7" Type="http://schemas.openxmlformats.org/officeDocument/2006/relationships/tags" Target="../tags/tag91.xml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92.emf"/><Relationship Id="rId2" Type="http://schemas.openxmlformats.org/officeDocument/2006/relationships/tags" Target="../tags/tag86.xml"/><Relationship Id="rId16" Type="http://schemas.openxmlformats.org/officeDocument/2006/relationships/image" Target="../media/image91.emf"/><Relationship Id="rId20" Type="http://schemas.openxmlformats.org/officeDocument/2006/relationships/image" Target="../media/image95.emf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11" Type="http://schemas.openxmlformats.org/officeDocument/2006/relationships/image" Target="../media/image89.emf"/><Relationship Id="rId5" Type="http://schemas.openxmlformats.org/officeDocument/2006/relationships/tags" Target="../tags/tag89.xml"/><Relationship Id="rId15" Type="http://schemas.openxmlformats.org/officeDocument/2006/relationships/image" Target="../media/image90.emf"/><Relationship Id="rId10" Type="http://schemas.openxmlformats.org/officeDocument/2006/relationships/notesSlide" Target="../notesSlides/notesSlide12.xml"/><Relationship Id="rId19" Type="http://schemas.openxmlformats.org/officeDocument/2006/relationships/image" Target="../media/image94.emf"/><Relationship Id="rId4" Type="http://schemas.openxmlformats.org/officeDocument/2006/relationships/tags" Target="../tags/tag88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22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99.emf"/><Relationship Id="rId18" Type="http://schemas.openxmlformats.org/officeDocument/2006/relationships/image" Target="../media/image102.emf"/><Relationship Id="rId3" Type="http://schemas.openxmlformats.org/officeDocument/2006/relationships/tags" Target="../tags/tag95.xml"/><Relationship Id="rId7" Type="http://schemas.openxmlformats.org/officeDocument/2006/relationships/tags" Target="../tags/tag99.xml"/><Relationship Id="rId12" Type="http://schemas.openxmlformats.org/officeDocument/2006/relationships/image" Target="../media/image98.emf"/><Relationship Id="rId17" Type="http://schemas.openxmlformats.org/officeDocument/2006/relationships/image" Target="../media/image101.emf"/><Relationship Id="rId2" Type="http://schemas.openxmlformats.org/officeDocument/2006/relationships/tags" Target="../tags/tag94.xml"/><Relationship Id="rId16" Type="http://schemas.openxmlformats.org/officeDocument/2006/relationships/image" Target="../media/image39.wmf"/><Relationship Id="rId1" Type="http://schemas.openxmlformats.org/officeDocument/2006/relationships/tags" Target="../tags/tag93.xml"/><Relationship Id="rId6" Type="http://schemas.openxmlformats.org/officeDocument/2006/relationships/tags" Target="../tags/tag98.xml"/><Relationship Id="rId11" Type="http://schemas.openxmlformats.org/officeDocument/2006/relationships/image" Target="../media/image97.emf"/><Relationship Id="rId5" Type="http://schemas.openxmlformats.org/officeDocument/2006/relationships/tags" Target="../tags/tag97.xml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96.emf"/><Relationship Id="rId4" Type="http://schemas.openxmlformats.org/officeDocument/2006/relationships/tags" Target="../tags/tag96.xml"/><Relationship Id="rId9" Type="http://schemas.openxmlformats.org/officeDocument/2006/relationships/notesSlide" Target="../notesSlides/notesSlide13.xml"/><Relationship Id="rId14" Type="http://schemas.openxmlformats.org/officeDocument/2006/relationships/image" Target="../media/image100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13" Type="http://schemas.openxmlformats.org/officeDocument/2006/relationships/image" Target="../media/image103.emf"/><Relationship Id="rId18" Type="http://schemas.openxmlformats.org/officeDocument/2006/relationships/image" Target="../media/image108.emf"/><Relationship Id="rId3" Type="http://schemas.openxmlformats.org/officeDocument/2006/relationships/tags" Target="../tags/tag102.xml"/><Relationship Id="rId21" Type="http://schemas.openxmlformats.org/officeDocument/2006/relationships/image" Target="../media/image110.emf"/><Relationship Id="rId7" Type="http://schemas.openxmlformats.org/officeDocument/2006/relationships/tags" Target="../tags/tag106.xml"/><Relationship Id="rId12" Type="http://schemas.openxmlformats.org/officeDocument/2006/relationships/notesSlide" Target="../notesSlides/notesSlide14.xml"/><Relationship Id="rId17" Type="http://schemas.openxmlformats.org/officeDocument/2006/relationships/image" Target="../media/image107.emf"/><Relationship Id="rId2" Type="http://schemas.openxmlformats.org/officeDocument/2006/relationships/tags" Target="../tags/tag101.xml"/><Relationship Id="rId16" Type="http://schemas.openxmlformats.org/officeDocument/2006/relationships/image" Target="../media/image106.emf"/><Relationship Id="rId20" Type="http://schemas.openxmlformats.org/officeDocument/2006/relationships/image" Target="../media/image141.png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04.xml"/><Relationship Id="rId15" Type="http://schemas.openxmlformats.org/officeDocument/2006/relationships/image" Target="../media/image105.emf"/><Relationship Id="rId23" Type="http://schemas.openxmlformats.org/officeDocument/2006/relationships/image" Target="../media/image111.emf"/><Relationship Id="rId10" Type="http://schemas.openxmlformats.org/officeDocument/2006/relationships/tags" Target="../tags/tag109.xml"/><Relationship Id="rId19" Type="http://schemas.openxmlformats.org/officeDocument/2006/relationships/image" Target="../media/image109.emf"/><Relationship Id="rId4" Type="http://schemas.openxmlformats.org/officeDocument/2006/relationships/tags" Target="../tags/tag103.xml"/><Relationship Id="rId9" Type="http://schemas.openxmlformats.org/officeDocument/2006/relationships/tags" Target="../tags/tag108.xml"/><Relationship Id="rId14" Type="http://schemas.openxmlformats.org/officeDocument/2006/relationships/image" Target="../media/image104.emf"/><Relationship Id="rId22" Type="http://schemas.openxmlformats.org/officeDocument/2006/relationships/image" Target="../media/image100.emf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tags" Target="../tags/tag122.xml"/><Relationship Id="rId18" Type="http://schemas.openxmlformats.org/officeDocument/2006/relationships/tags" Target="../tags/tag127.xml"/><Relationship Id="rId26" Type="http://schemas.openxmlformats.org/officeDocument/2006/relationships/image" Target="../media/image70.emf"/><Relationship Id="rId21" Type="http://schemas.openxmlformats.org/officeDocument/2006/relationships/oleObject" Target="../embeddings/oleObject12.bin"/><Relationship Id="rId34" Type="http://schemas.openxmlformats.org/officeDocument/2006/relationships/image" Target="../media/image119.emf"/><Relationship Id="rId7" Type="http://schemas.openxmlformats.org/officeDocument/2006/relationships/tags" Target="../tags/tag116.xml"/><Relationship Id="rId12" Type="http://schemas.openxmlformats.org/officeDocument/2006/relationships/tags" Target="../tags/tag121.xml"/><Relationship Id="rId17" Type="http://schemas.openxmlformats.org/officeDocument/2006/relationships/tags" Target="../tags/tag126.xml"/><Relationship Id="rId25" Type="http://schemas.openxmlformats.org/officeDocument/2006/relationships/image" Target="../media/image112.emf"/><Relationship Id="rId33" Type="http://schemas.openxmlformats.org/officeDocument/2006/relationships/image" Target="../media/image118.emf"/><Relationship Id="rId38" Type="http://schemas.openxmlformats.org/officeDocument/2006/relationships/image" Target="../media/image122.emf"/><Relationship Id="rId2" Type="http://schemas.openxmlformats.org/officeDocument/2006/relationships/tags" Target="../tags/tag111.xml"/><Relationship Id="rId16" Type="http://schemas.openxmlformats.org/officeDocument/2006/relationships/tags" Target="../tags/tag125.xml"/><Relationship Id="rId20" Type="http://schemas.openxmlformats.org/officeDocument/2006/relationships/notesSlide" Target="../notesSlides/notesSlide15.xml"/><Relationship Id="rId29" Type="http://schemas.openxmlformats.org/officeDocument/2006/relationships/image" Target="../media/image115.emf"/><Relationship Id="rId1" Type="http://schemas.openxmlformats.org/officeDocument/2006/relationships/tags" Target="../tags/tag110.xml"/><Relationship Id="rId6" Type="http://schemas.openxmlformats.org/officeDocument/2006/relationships/tags" Target="../tags/tag115.xml"/><Relationship Id="rId11" Type="http://schemas.openxmlformats.org/officeDocument/2006/relationships/tags" Target="../tags/tag120.xml"/><Relationship Id="rId24" Type="http://schemas.openxmlformats.org/officeDocument/2006/relationships/image" Target="../media/image67.emf"/><Relationship Id="rId32" Type="http://schemas.openxmlformats.org/officeDocument/2006/relationships/image" Target="../media/image117.emf"/><Relationship Id="rId37" Type="http://schemas.openxmlformats.org/officeDocument/2006/relationships/image" Target="../media/image121.emf"/><Relationship Id="rId5" Type="http://schemas.openxmlformats.org/officeDocument/2006/relationships/tags" Target="../tags/tag114.xml"/><Relationship Id="rId15" Type="http://schemas.openxmlformats.org/officeDocument/2006/relationships/tags" Target="../tags/tag124.xml"/><Relationship Id="rId23" Type="http://schemas.openxmlformats.org/officeDocument/2006/relationships/image" Target="../media/image66.emf"/><Relationship Id="rId28" Type="http://schemas.openxmlformats.org/officeDocument/2006/relationships/image" Target="../media/image114.emf"/><Relationship Id="rId36" Type="http://schemas.openxmlformats.org/officeDocument/2006/relationships/image" Target="../media/image120.emf"/><Relationship Id="rId10" Type="http://schemas.openxmlformats.org/officeDocument/2006/relationships/tags" Target="../tags/tag119.xml"/><Relationship Id="rId19" Type="http://schemas.openxmlformats.org/officeDocument/2006/relationships/slideLayout" Target="../slideLayouts/slideLayout2.xml"/><Relationship Id="rId31" Type="http://schemas.openxmlformats.org/officeDocument/2006/relationships/image" Target="../media/image116.emf"/><Relationship Id="rId4" Type="http://schemas.openxmlformats.org/officeDocument/2006/relationships/tags" Target="../tags/tag113.xml"/><Relationship Id="rId9" Type="http://schemas.openxmlformats.org/officeDocument/2006/relationships/tags" Target="../tags/tag118.xml"/><Relationship Id="rId14" Type="http://schemas.openxmlformats.org/officeDocument/2006/relationships/tags" Target="../tags/tag123.xml"/><Relationship Id="rId22" Type="http://schemas.openxmlformats.org/officeDocument/2006/relationships/image" Target="../media/image65.wmf"/><Relationship Id="rId27" Type="http://schemas.openxmlformats.org/officeDocument/2006/relationships/image" Target="../media/image113.emf"/><Relationship Id="rId30" Type="http://schemas.openxmlformats.org/officeDocument/2006/relationships/oleObject" Target="../embeddings/oleObject14.bin"/><Relationship Id="rId35" Type="http://schemas.openxmlformats.org/officeDocument/2006/relationships/image" Target="../media/image93.emf"/><Relationship Id="rId8" Type="http://schemas.openxmlformats.org/officeDocument/2006/relationships/tags" Target="../tags/tag117.xml"/><Relationship Id="rId3" Type="http://schemas.openxmlformats.org/officeDocument/2006/relationships/tags" Target="../tags/tag1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emf"/><Relationship Id="rId3" Type="http://schemas.openxmlformats.org/officeDocument/2006/relationships/tags" Target="../tags/tag130.xml"/><Relationship Id="rId7" Type="http://schemas.openxmlformats.org/officeDocument/2006/relationships/image" Target="../media/image117.png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image" Target="../media/image123.emf"/><Relationship Id="rId11" Type="http://schemas.openxmlformats.org/officeDocument/2006/relationships/image" Target="../media/image127.emf"/><Relationship Id="rId5" Type="http://schemas.openxmlformats.org/officeDocument/2006/relationships/notesSlide" Target="../notesSlides/notesSlide16.xml"/><Relationship Id="rId10" Type="http://schemas.openxmlformats.org/officeDocument/2006/relationships/image" Target="../media/image126.emf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25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13" Type="http://schemas.openxmlformats.org/officeDocument/2006/relationships/image" Target="../media/image132.emf"/><Relationship Id="rId3" Type="http://schemas.openxmlformats.org/officeDocument/2006/relationships/tags" Target="../tags/tag13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31.emf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6" Type="http://schemas.openxmlformats.org/officeDocument/2006/relationships/tags" Target="../tags/tag136.xml"/><Relationship Id="rId11" Type="http://schemas.openxmlformats.org/officeDocument/2006/relationships/image" Target="../media/image130.emf"/><Relationship Id="rId5" Type="http://schemas.openxmlformats.org/officeDocument/2006/relationships/tags" Target="../tags/tag135.xml"/><Relationship Id="rId10" Type="http://schemas.openxmlformats.org/officeDocument/2006/relationships/image" Target="../media/image129.emf"/><Relationship Id="rId4" Type="http://schemas.openxmlformats.org/officeDocument/2006/relationships/tags" Target="../tags/tag134.xml"/><Relationship Id="rId9" Type="http://schemas.openxmlformats.org/officeDocument/2006/relationships/image" Target="../media/image128.emf"/><Relationship Id="rId14" Type="http://schemas.openxmlformats.org/officeDocument/2006/relationships/image" Target="../media/image133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44.xml"/><Relationship Id="rId13" Type="http://schemas.openxmlformats.org/officeDocument/2006/relationships/image" Target="../media/image134.emf"/><Relationship Id="rId18" Type="http://schemas.openxmlformats.org/officeDocument/2006/relationships/image" Target="../media/image139.emf"/><Relationship Id="rId3" Type="http://schemas.openxmlformats.org/officeDocument/2006/relationships/tags" Target="../tags/tag139.xml"/><Relationship Id="rId21" Type="http://schemas.openxmlformats.org/officeDocument/2006/relationships/image" Target="../media/image141.emf"/><Relationship Id="rId7" Type="http://schemas.openxmlformats.org/officeDocument/2006/relationships/tags" Target="../tags/tag143.xml"/><Relationship Id="rId12" Type="http://schemas.openxmlformats.org/officeDocument/2006/relationships/notesSlide" Target="../notesSlides/notesSlide18.xml"/><Relationship Id="rId17" Type="http://schemas.openxmlformats.org/officeDocument/2006/relationships/image" Target="../media/image138.emf"/><Relationship Id="rId2" Type="http://schemas.openxmlformats.org/officeDocument/2006/relationships/tags" Target="../tags/tag138.xml"/><Relationship Id="rId16" Type="http://schemas.openxmlformats.org/officeDocument/2006/relationships/image" Target="../media/image137.emf"/><Relationship Id="rId20" Type="http://schemas.openxmlformats.org/officeDocument/2006/relationships/image" Target="../media/image100.emf"/><Relationship Id="rId1" Type="http://schemas.openxmlformats.org/officeDocument/2006/relationships/tags" Target="../tags/tag137.xml"/><Relationship Id="rId6" Type="http://schemas.openxmlformats.org/officeDocument/2006/relationships/tags" Target="../tags/tag142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41.xml"/><Relationship Id="rId15" Type="http://schemas.openxmlformats.org/officeDocument/2006/relationships/image" Target="../media/image136.emf"/><Relationship Id="rId10" Type="http://schemas.openxmlformats.org/officeDocument/2006/relationships/tags" Target="../tags/tag146.xml"/><Relationship Id="rId19" Type="http://schemas.openxmlformats.org/officeDocument/2006/relationships/image" Target="../media/image140.emf"/><Relationship Id="rId4" Type="http://schemas.openxmlformats.org/officeDocument/2006/relationships/tags" Target="../tags/tag140.xml"/><Relationship Id="rId9" Type="http://schemas.openxmlformats.org/officeDocument/2006/relationships/tags" Target="../tags/tag145.xml"/><Relationship Id="rId14" Type="http://schemas.openxmlformats.org/officeDocument/2006/relationships/image" Target="../media/image135.emf"/><Relationship Id="rId22" Type="http://schemas.openxmlformats.org/officeDocument/2006/relationships/image" Target="../media/image142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54.xml"/><Relationship Id="rId13" Type="http://schemas.openxmlformats.org/officeDocument/2006/relationships/image" Target="../media/image146.emf"/><Relationship Id="rId3" Type="http://schemas.openxmlformats.org/officeDocument/2006/relationships/tags" Target="../tags/tag149.xml"/><Relationship Id="rId7" Type="http://schemas.openxmlformats.org/officeDocument/2006/relationships/tags" Target="../tags/tag153.xml"/><Relationship Id="rId12" Type="http://schemas.openxmlformats.org/officeDocument/2006/relationships/image" Target="../media/image145.emf"/><Relationship Id="rId17" Type="http://schemas.openxmlformats.org/officeDocument/2006/relationships/image" Target="../media/image100.emf"/><Relationship Id="rId2" Type="http://schemas.openxmlformats.org/officeDocument/2006/relationships/tags" Target="../tags/tag148.xml"/><Relationship Id="rId16" Type="http://schemas.openxmlformats.org/officeDocument/2006/relationships/image" Target="../media/image148.emf"/><Relationship Id="rId1" Type="http://schemas.openxmlformats.org/officeDocument/2006/relationships/tags" Target="../tags/tag147.xml"/><Relationship Id="rId6" Type="http://schemas.openxmlformats.org/officeDocument/2006/relationships/tags" Target="../tags/tag152.xml"/><Relationship Id="rId11" Type="http://schemas.openxmlformats.org/officeDocument/2006/relationships/image" Target="../media/image144.emf"/><Relationship Id="rId5" Type="http://schemas.openxmlformats.org/officeDocument/2006/relationships/tags" Target="../tags/tag151.xml"/><Relationship Id="rId15" Type="http://schemas.openxmlformats.org/officeDocument/2006/relationships/image" Target="../media/image147.emf"/><Relationship Id="rId10" Type="http://schemas.openxmlformats.org/officeDocument/2006/relationships/image" Target="../media/image143.emf"/><Relationship Id="rId4" Type="http://schemas.openxmlformats.org/officeDocument/2006/relationships/tags" Target="../tags/tag150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06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tags" Target="../tags/tag167.xml"/><Relationship Id="rId18" Type="http://schemas.openxmlformats.org/officeDocument/2006/relationships/slideLayout" Target="../slideLayouts/slideLayout2.xml"/><Relationship Id="rId26" Type="http://schemas.openxmlformats.org/officeDocument/2006/relationships/image" Target="../media/image151.emf"/><Relationship Id="rId3" Type="http://schemas.openxmlformats.org/officeDocument/2006/relationships/tags" Target="../tags/tag157.xml"/><Relationship Id="rId21" Type="http://schemas.openxmlformats.org/officeDocument/2006/relationships/image" Target="../media/image65.wmf"/><Relationship Id="rId34" Type="http://schemas.openxmlformats.org/officeDocument/2006/relationships/image" Target="../media/image158.emf"/><Relationship Id="rId7" Type="http://schemas.openxmlformats.org/officeDocument/2006/relationships/tags" Target="../tags/tag161.xml"/><Relationship Id="rId12" Type="http://schemas.openxmlformats.org/officeDocument/2006/relationships/tags" Target="../tags/tag166.xml"/><Relationship Id="rId17" Type="http://schemas.openxmlformats.org/officeDocument/2006/relationships/tags" Target="../tags/tag171.xml"/><Relationship Id="rId25" Type="http://schemas.openxmlformats.org/officeDocument/2006/relationships/image" Target="../media/image70.emf"/><Relationship Id="rId33" Type="http://schemas.openxmlformats.org/officeDocument/2006/relationships/image" Target="../media/image157.emf"/><Relationship Id="rId2" Type="http://schemas.openxmlformats.org/officeDocument/2006/relationships/tags" Target="../tags/tag156.xml"/><Relationship Id="rId16" Type="http://schemas.openxmlformats.org/officeDocument/2006/relationships/tags" Target="../tags/tag170.xml"/><Relationship Id="rId20" Type="http://schemas.openxmlformats.org/officeDocument/2006/relationships/oleObject" Target="../embeddings/oleObject12.bin"/><Relationship Id="rId29" Type="http://schemas.openxmlformats.org/officeDocument/2006/relationships/image" Target="../media/image153.emf"/><Relationship Id="rId1" Type="http://schemas.openxmlformats.org/officeDocument/2006/relationships/tags" Target="../tags/tag155.xml"/><Relationship Id="rId6" Type="http://schemas.openxmlformats.org/officeDocument/2006/relationships/tags" Target="../tags/tag160.xml"/><Relationship Id="rId11" Type="http://schemas.openxmlformats.org/officeDocument/2006/relationships/tags" Target="../tags/tag165.xml"/><Relationship Id="rId24" Type="http://schemas.openxmlformats.org/officeDocument/2006/relationships/image" Target="../media/image150.emf"/><Relationship Id="rId32" Type="http://schemas.openxmlformats.org/officeDocument/2006/relationships/image" Target="../media/image156.emf"/><Relationship Id="rId5" Type="http://schemas.openxmlformats.org/officeDocument/2006/relationships/tags" Target="../tags/tag159.xml"/><Relationship Id="rId15" Type="http://schemas.openxmlformats.org/officeDocument/2006/relationships/tags" Target="../tags/tag169.xml"/><Relationship Id="rId23" Type="http://schemas.openxmlformats.org/officeDocument/2006/relationships/image" Target="../media/image149.emf"/><Relationship Id="rId28" Type="http://schemas.openxmlformats.org/officeDocument/2006/relationships/oleObject" Target="../embeddings/oleObject14.bin"/><Relationship Id="rId36" Type="http://schemas.openxmlformats.org/officeDocument/2006/relationships/image" Target="../media/image160.emf"/><Relationship Id="rId10" Type="http://schemas.openxmlformats.org/officeDocument/2006/relationships/tags" Target="../tags/tag164.xml"/><Relationship Id="rId19" Type="http://schemas.openxmlformats.org/officeDocument/2006/relationships/notesSlide" Target="../notesSlides/notesSlide19.xml"/><Relationship Id="rId31" Type="http://schemas.openxmlformats.org/officeDocument/2006/relationships/image" Target="../media/image155.emf"/><Relationship Id="rId4" Type="http://schemas.openxmlformats.org/officeDocument/2006/relationships/tags" Target="../tags/tag158.xml"/><Relationship Id="rId9" Type="http://schemas.openxmlformats.org/officeDocument/2006/relationships/tags" Target="../tags/tag163.xml"/><Relationship Id="rId14" Type="http://schemas.openxmlformats.org/officeDocument/2006/relationships/tags" Target="../tags/tag168.xml"/><Relationship Id="rId22" Type="http://schemas.openxmlformats.org/officeDocument/2006/relationships/image" Target="../media/image66.emf"/><Relationship Id="rId27" Type="http://schemas.openxmlformats.org/officeDocument/2006/relationships/image" Target="../media/image152.emf"/><Relationship Id="rId30" Type="http://schemas.openxmlformats.org/officeDocument/2006/relationships/image" Target="../media/image154.emf"/><Relationship Id="rId35" Type="http://schemas.openxmlformats.org/officeDocument/2006/relationships/image" Target="../media/image159.emf"/><Relationship Id="rId8" Type="http://schemas.openxmlformats.org/officeDocument/2006/relationships/tags" Target="../tags/tag16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emf"/><Relationship Id="rId3" Type="http://schemas.openxmlformats.org/officeDocument/2006/relationships/tags" Target="../tags/tag174.xml"/><Relationship Id="rId7" Type="http://schemas.openxmlformats.org/officeDocument/2006/relationships/image" Target="../media/image117.png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image" Target="../media/image161.emf"/><Relationship Id="rId5" Type="http://schemas.openxmlformats.org/officeDocument/2006/relationships/notesSlide" Target="../notesSlides/notesSlide20.xml"/><Relationship Id="rId10" Type="http://schemas.openxmlformats.org/officeDocument/2006/relationships/image" Target="../media/image126.emf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63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emf"/><Relationship Id="rId3" Type="http://schemas.openxmlformats.org/officeDocument/2006/relationships/tags" Target="../tags/tag177.xml"/><Relationship Id="rId7" Type="http://schemas.openxmlformats.org/officeDocument/2006/relationships/image" Target="../media/image158.png"/><Relationship Id="rId2" Type="http://schemas.openxmlformats.org/officeDocument/2006/relationships/tags" Target="../tags/tag176.xml"/><Relationship Id="rId1" Type="http://schemas.openxmlformats.org/officeDocument/2006/relationships/tags" Target="../tags/tag175.xml"/><Relationship Id="rId6" Type="http://schemas.openxmlformats.org/officeDocument/2006/relationships/image" Target="../media/image164.emf"/><Relationship Id="rId5" Type="http://schemas.openxmlformats.org/officeDocument/2006/relationships/image" Target="../media/image120.emf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6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emf"/><Relationship Id="rId2" Type="http://schemas.openxmlformats.org/officeDocument/2006/relationships/image" Target="../media/image16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emf"/><Relationship Id="rId2" Type="http://schemas.openxmlformats.org/officeDocument/2006/relationships/image" Target="../media/image168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4.emf"/><Relationship Id="rId26" Type="http://schemas.openxmlformats.org/officeDocument/2006/relationships/image" Target="../media/image12.emf"/><Relationship Id="rId3" Type="http://schemas.openxmlformats.org/officeDocument/2006/relationships/tags" Target="../tags/tag3.xml"/><Relationship Id="rId21" Type="http://schemas.openxmlformats.org/officeDocument/2006/relationships/image" Target="../media/image7.emf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3.emf"/><Relationship Id="rId25" Type="http://schemas.openxmlformats.org/officeDocument/2006/relationships/image" Target="../media/image11.emf"/><Relationship Id="rId2" Type="http://schemas.openxmlformats.org/officeDocument/2006/relationships/tags" Target="../tags/tag2.xml"/><Relationship Id="rId16" Type="http://schemas.openxmlformats.org/officeDocument/2006/relationships/image" Target="../media/image2.emf"/><Relationship Id="rId20" Type="http://schemas.openxmlformats.org/officeDocument/2006/relationships/image" Target="../media/image6.emf"/><Relationship Id="rId29" Type="http://schemas.openxmlformats.org/officeDocument/2006/relationships/image" Target="../media/image15.emf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10.emf"/><Relationship Id="rId5" Type="http://schemas.openxmlformats.org/officeDocument/2006/relationships/tags" Target="../tags/tag5.xml"/><Relationship Id="rId15" Type="http://schemas.openxmlformats.org/officeDocument/2006/relationships/notesSlide" Target="../notesSlides/notesSlide3.xml"/><Relationship Id="rId23" Type="http://schemas.openxmlformats.org/officeDocument/2006/relationships/image" Target="../media/image9.emf"/><Relationship Id="rId28" Type="http://schemas.openxmlformats.org/officeDocument/2006/relationships/image" Target="../media/image14.emf"/><Relationship Id="rId10" Type="http://schemas.openxmlformats.org/officeDocument/2006/relationships/tags" Target="../tags/tag10.xml"/><Relationship Id="rId19" Type="http://schemas.openxmlformats.org/officeDocument/2006/relationships/image" Target="../media/image5.emf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8.emf"/><Relationship Id="rId27" Type="http://schemas.openxmlformats.org/officeDocument/2006/relationships/image" Target="../media/image1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20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.emf"/><Relationship Id="rId1" Type="http://schemas.openxmlformats.org/officeDocument/2006/relationships/tags" Target="../tags/tag14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5" Type="http://schemas.openxmlformats.org/officeDocument/2006/relationships/image" Target="../media/image2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image" Target="../media/image25.emf"/><Relationship Id="rId18" Type="http://schemas.openxmlformats.org/officeDocument/2006/relationships/image" Target="../media/image30.emf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image" Target="../media/image24.emf"/><Relationship Id="rId17" Type="http://schemas.openxmlformats.org/officeDocument/2006/relationships/image" Target="../media/image29.emf"/><Relationship Id="rId2" Type="http://schemas.openxmlformats.org/officeDocument/2006/relationships/tags" Target="../tags/tag16.xml"/><Relationship Id="rId16" Type="http://schemas.openxmlformats.org/officeDocument/2006/relationships/image" Target="../media/image28.emf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image" Target="../media/image23.emf"/><Relationship Id="rId5" Type="http://schemas.openxmlformats.org/officeDocument/2006/relationships/tags" Target="../tags/tag19.xml"/><Relationship Id="rId15" Type="http://schemas.openxmlformats.org/officeDocument/2006/relationships/image" Target="../media/image27.emf"/><Relationship Id="rId10" Type="http://schemas.openxmlformats.org/officeDocument/2006/relationships/notesSlide" Target="../notesSlides/notesSlide5.xml"/><Relationship Id="rId4" Type="http://schemas.openxmlformats.org/officeDocument/2006/relationships/tags" Target="../tags/tag18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26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image" Target="../media/image32.emf"/><Relationship Id="rId18" Type="http://schemas.openxmlformats.org/officeDocument/2006/relationships/image" Target="../media/image37.emf"/><Relationship Id="rId26" Type="http://schemas.openxmlformats.org/officeDocument/2006/relationships/image" Target="../media/image41.wmf"/><Relationship Id="rId3" Type="http://schemas.openxmlformats.org/officeDocument/2006/relationships/tags" Target="../tags/tag25.xml"/><Relationship Id="rId21" Type="http://schemas.openxmlformats.org/officeDocument/2006/relationships/image" Target="../media/image39.wmf"/><Relationship Id="rId7" Type="http://schemas.openxmlformats.org/officeDocument/2006/relationships/tags" Target="../tags/tag29.xml"/><Relationship Id="rId12" Type="http://schemas.openxmlformats.org/officeDocument/2006/relationships/image" Target="../media/image31.emf"/><Relationship Id="rId17" Type="http://schemas.openxmlformats.org/officeDocument/2006/relationships/image" Target="../media/image36.emf"/><Relationship Id="rId25" Type="http://schemas.openxmlformats.org/officeDocument/2006/relationships/oleObject" Target="../embeddings/oleObject9.bin"/><Relationship Id="rId2" Type="http://schemas.openxmlformats.org/officeDocument/2006/relationships/tags" Target="../tags/tag24.xml"/><Relationship Id="rId16" Type="http://schemas.openxmlformats.org/officeDocument/2006/relationships/image" Target="../media/image35.emf"/><Relationship Id="rId20" Type="http://schemas.openxmlformats.org/officeDocument/2006/relationships/oleObject" Target="../embeddings/oleObject7.bin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notesSlide" Target="../notesSlides/notesSlide6.xml"/><Relationship Id="rId24" Type="http://schemas.openxmlformats.org/officeDocument/2006/relationships/image" Target="../media/image16.wmf"/><Relationship Id="rId5" Type="http://schemas.openxmlformats.org/officeDocument/2006/relationships/tags" Target="../tags/tag27.xml"/><Relationship Id="rId15" Type="http://schemas.openxmlformats.org/officeDocument/2006/relationships/image" Target="../media/image34.emf"/><Relationship Id="rId23" Type="http://schemas.openxmlformats.org/officeDocument/2006/relationships/oleObject" Target="../embeddings/oleObject8.bin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38.emf"/><Relationship Id="rId4" Type="http://schemas.openxmlformats.org/officeDocument/2006/relationships/tags" Target="../tags/tag26.xml"/><Relationship Id="rId9" Type="http://schemas.openxmlformats.org/officeDocument/2006/relationships/tags" Target="../tags/tag31.xml"/><Relationship Id="rId14" Type="http://schemas.openxmlformats.org/officeDocument/2006/relationships/image" Target="../media/image33.emf"/><Relationship Id="rId22" Type="http://schemas.openxmlformats.org/officeDocument/2006/relationships/image" Target="../media/image40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image" Target="../media/image42.emf"/><Relationship Id="rId18" Type="http://schemas.openxmlformats.org/officeDocument/2006/relationships/oleObject" Target="../embeddings/oleObject9.bin"/><Relationship Id="rId3" Type="http://schemas.openxmlformats.org/officeDocument/2006/relationships/tags" Target="../tags/tag34.xml"/><Relationship Id="rId21" Type="http://schemas.openxmlformats.org/officeDocument/2006/relationships/image" Target="../media/image47.emf"/><Relationship Id="rId7" Type="http://schemas.openxmlformats.org/officeDocument/2006/relationships/tags" Target="../tags/tag38.xml"/><Relationship Id="rId12" Type="http://schemas.openxmlformats.org/officeDocument/2006/relationships/image" Target="../media/image31.emf"/><Relationship Id="rId17" Type="http://schemas.openxmlformats.org/officeDocument/2006/relationships/image" Target="../media/image45.emf"/><Relationship Id="rId2" Type="http://schemas.openxmlformats.org/officeDocument/2006/relationships/tags" Target="../tags/tag33.xml"/><Relationship Id="rId16" Type="http://schemas.openxmlformats.org/officeDocument/2006/relationships/image" Target="../media/image44.emf"/><Relationship Id="rId20" Type="http://schemas.openxmlformats.org/officeDocument/2006/relationships/image" Target="../media/image46.emf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notesSlide" Target="../notesSlides/notesSlide7.xml"/><Relationship Id="rId5" Type="http://schemas.openxmlformats.org/officeDocument/2006/relationships/tags" Target="../tags/tag36.xml"/><Relationship Id="rId15" Type="http://schemas.openxmlformats.org/officeDocument/2006/relationships/image" Target="../media/image33.emf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41.wmf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image" Target="../media/image43.emf"/><Relationship Id="rId22" Type="http://schemas.openxmlformats.org/officeDocument/2006/relationships/image" Target="../media/image28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51.emf"/><Relationship Id="rId18" Type="http://schemas.openxmlformats.org/officeDocument/2006/relationships/image" Target="../media/image53.emf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12" Type="http://schemas.openxmlformats.org/officeDocument/2006/relationships/image" Target="../media/image50.emf"/><Relationship Id="rId17" Type="http://schemas.openxmlformats.org/officeDocument/2006/relationships/image" Target="../media/image39.wmf"/><Relationship Id="rId2" Type="http://schemas.openxmlformats.org/officeDocument/2006/relationships/tags" Target="../tags/tag42.xml"/><Relationship Id="rId16" Type="http://schemas.openxmlformats.org/officeDocument/2006/relationships/oleObject" Target="../embeddings/oleObject10.bin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image" Target="../media/image49.emf"/><Relationship Id="rId5" Type="http://schemas.openxmlformats.org/officeDocument/2006/relationships/tags" Target="../tags/tag45.xml"/><Relationship Id="rId15" Type="http://schemas.openxmlformats.org/officeDocument/2006/relationships/image" Target="../media/image52.emf"/><Relationship Id="rId10" Type="http://schemas.openxmlformats.org/officeDocument/2006/relationships/image" Target="../media/image48.emf"/><Relationship Id="rId4" Type="http://schemas.openxmlformats.org/officeDocument/2006/relationships/tags" Target="../tags/tag44.xml"/><Relationship Id="rId9" Type="http://schemas.openxmlformats.org/officeDocument/2006/relationships/notesSlide" Target="../notesSlides/notesSlide8.xml"/><Relationship Id="rId14" Type="http://schemas.openxmlformats.org/officeDocument/2006/relationships/image" Target="../media/image42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notesSlide" Target="../notesSlides/notesSlide9.xml"/><Relationship Id="rId18" Type="http://schemas.openxmlformats.org/officeDocument/2006/relationships/image" Target="../media/image58.emf"/><Relationship Id="rId3" Type="http://schemas.openxmlformats.org/officeDocument/2006/relationships/tags" Target="../tags/tag50.xml"/><Relationship Id="rId21" Type="http://schemas.openxmlformats.org/officeDocument/2006/relationships/image" Target="../media/image52.emf"/><Relationship Id="rId7" Type="http://schemas.openxmlformats.org/officeDocument/2006/relationships/tags" Target="../tags/tag54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57.emf"/><Relationship Id="rId25" Type="http://schemas.openxmlformats.org/officeDocument/2006/relationships/image" Target="../media/image53.emf"/><Relationship Id="rId2" Type="http://schemas.openxmlformats.org/officeDocument/2006/relationships/tags" Target="../tags/tag49.xml"/><Relationship Id="rId16" Type="http://schemas.openxmlformats.org/officeDocument/2006/relationships/image" Target="../media/image56.emf"/><Relationship Id="rId20" Type="http://schemas.openxmlformats.org/officeDocument/2006/relationships/image" Target="../media/image60.emf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tags" Target="../tags/tag58.xml"/><Relationship Id="rId24" Type="http://schemas.openxmlformats.org/officeDocument/2006/relationships/image" Target="../media/image62.emf"/><Relationship Id="rId5" Type="http://schemas.openxmlformats.org/officeDocument/2006/relationships/tags" Target="../tags/tag52.xml"/><Relationship Id="rId15" Type="http://schemas.openxmlformats.org/officeDocument/2006/relationships/image" Target="../media/image55.emf"/><Relationship Id="rId23" Type="http://schemas.openxmlformats.org/officeDocument/2006/relationships/image" Target="../media/image61.wmf"/><Relationship Id="rId10" Type="http://schemas.openxmlformats.org/officeDocument/2006/relationships/tags" Target="../tags/tag57.xml"/><Relationship Id="rId19" Type="http://schemas.openxmlformats.org/officeDocument/2006/relationships/image" Target="../media/image59.emf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image" Target="../media/image54.emf"/><Relationship Id="rId22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C2E94-AB9B-46E2-8C1E-69828DCD49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6000" b="1" dirty="0">
                <a:latin typeface="黑体" panose="02010609060101010101" pitchFamily="49" charset="-122"/>
                <a:ea typeface="黑体" panose="02010609060101010101" pitchFamily="49" charset="-122"/>
              </a:rPr>
              <a:t>车载雷达</a:t>
            </a:r>
            <a:r>
              <a:rPr lang="en-US" altLang="zh-CN" sz="6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DOA</a:t>
            </a:r>
            <a:r>
              <a:rPr lang="zh-CN" altLang="en-US" sz="6000" b="1" dirty="0">
                <a:latin typeface="黑体" panose="02010609060101010101" pitchFamily="49" charset="-122"/>
                <a:ea typeface="黑体" panose="02010609060101010101" pitchFamily="49" charset="-122"/>
              </a:rPr>
              <a:t>估计项目</a:t>
            </a:r>
            <a:br>
              <a:rPr lang="en-US" altLang="zh-CN" sz="6000" b="1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6000" b="1" dirty="0">
                <a:latin typeface="黑体" panose="02010609060101010101" pitchFamily="49" charset="-122"/>
                <a:ea typeface="黑体" panose="02010609060101010101" pitchFamily="49" charset="-122"/>
              </a:rPr>
              <a:t>进展报告</a:t>
            </a:r>
            <a:endParaRPr lang="zh-CN" altLang="en-US" dirty="0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566B8BFF-4360-4FFC-84CC-9BF16B703FB8}"/>
              </a:ext>
            </a:extLst>
          </p:cNvPr>
          <p:cNvSpPr txBox="1">
            <a:spLocks/>
          </p:cNvSpPr>
          <p:nvPr/>
        </p:nvSpPr>
        <p:spPr>
          <a:xfrm>
            <a:off x="4318447" y="4699220"/>
            <a:ext cx="3555102" cy="917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章欣楠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2023.3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349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CE33EED5-DA9E-7148-A63E-C0177671B515}"/>
              </a:ext>
            </a:extLst>
          </p:cNvPr>
          <p:cNvSpPr txBox="1"/>
          <p:nvPr/>
        </p:nvSpPr>
        <p:spPr>
          <a:xfrm>
            <a:off x="350520" y="1139054"/>
            <a:ext cx="5837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GS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-IAA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优化</a:t>
            </a:r>
            <a:r>
              <a:rPr kumimoji="0" lang="en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+mn-cs"/>
              </a:rPr>
              <a:t>总结</a:t>
            </a:r>
          </a:p>
        </p:txBody>
      </p:sp>
      <p:pic>
        <p:nvPicPr>
          <p:cNvPr id="26" name="Picture 17" descr="\documentclass{article}&#10;\usepackage{amsmath}&#10;\pagestyle{empty}&#10;\begin{document}&#10;&#10;$$&#10;N_{\text{tx}} = 10, N_{\text{rx}} = 10, N_{\text{virt}} = 100&#10;$$&#10;&#10;&#10;\end{document}" title="IguanaTex Bitmap Display">
            <a:extLst>
              <a:ext uri="{FF2B5EF4-FFF2-40B4-BE49-F238E27FC236}">
                <a16:creationId xmlns:a16="http://schemas.microsoft.com/office/drawing/2014/main" id="{F56B922C-FB2F-5AD1-FF52-8B9529131B8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343" y="1303215"/>
            <a:ext cx="3505200" cy="279400"/>
          </a:xfrm>
          <a:prstGeom prst="rect">
            <a:avLst/>
          </a:prstGeom>
        </p:spPr>
      </p:pic>
      <p:pic>
        <p:nvPicPr>
          <p:cNvPr id="27" name="Picture 18" descr="\documentclass{article}&#10;\usepackage{amsmath}&#10;\pagestyle{empty}&#10;\begin{document}&#10;&#10;$$&#10;K = 500&#10;$$&#10;&#10;&#10;\end{document}" title="IguanaTex Bitmap Display">
            <a:extLst>
              <a:ext uri="{FF2B5EF4-FFF2-40B4-BE49-F238E27FC236}">
                <a16:creationId xmlns:a16="http://schemas.microsoft.com/office/drawing/2014/main" id="{52B50A7C-27C2-704D-9477-3E5DDC4ED59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343" y="1805717"/>
            <a:ext cx="990600" cy="2286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B8178EB-9127-6408-3760-6561AD46CE47}"/>
              </a:ext>
            </a:extLst>
          </p:cNvPr>
          <p:cNvGrpSpPr/>
          <p:nvPr/>
        </p:nvGrpSpPr>
        <p:grpSpPr>
          <a:xfrm>
            <a:off x="1073644" y="2252440"/>
            <a:ext cx="10750926" cy="3732245"/>
            <a:chOff x="1023540" y="2267722"/>
            <a:chExt cx="10641415" cy="3732670"/>
          </a:xfrm>
        </p:grpSpPr>
        <p:graphicFrame>
          <p:nvGraphicFramePr>
            <p:cNvPr id="12" name="Object 11">
              <a:extLst>
                <a:ext uri="{FF2B5EF4-FFF2-40B4-BE49-F238E27FC236}">
                  <a16:creationId xmlns:a16="http://schemas.microsoft.com/office/drawing/2014/main" id="{EE69EBD9-E3CE-DF42-B6A5-D7D89785927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57568" y="3175091"/>
            <a:ext cx="138447" cy="223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14120" imgH="177480" progId="Equation.DSMT4">
                    <p:embed/>
                  </p:oleObj>
                </mc:Choice>
                <mc:Fallback>
                  <p:oleObj name="Equation" r:id="rId22" imgW="114120" imgH="177480" progId="Equation.DSMT4">
                    <p:embed/>
                    <p:pic>
                      <p:nvPicPr>
                        <p:cNvPr id="12" name="Object 11">
                          <a:extLst>
                            <a:ext uri="{FF2B5EF4-FFF2-40B4-BE49-F238E27FC236}">
                              <a16:creationId xmlns:a16="http://schemas.microsoft.com/office/drawing/2014/main" id="{EE69EBD9-E3CE-DF42-B6A5-D7D89785927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4857568" y="3175091"/>
                          <a:ext cx="138447" cy="22336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65A9460-A46B-374D-9DCB-45B52243DDD5}"/>
                </a:ext>
              </a:extLst>
            </p:cNvPr>
            <p:cNvCxnSpPr>
              <a:cxnSpLocks/>
            </p:cNvCxnSpPr>
            <p:nvPr/>
          </p:nvCxnSpPr>
          <p:spPr>
            <a:xfrm>
              <a:off x="1032980" y="2825351"/>
              <a:ext cx="10610380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FFE9AC7-D0FE-A74E-9760-AF1C9ED43424}"/>
                </a:ext>
              </a:extLst>
            </p:cNvPr>
            <p:cNvCxnSpPr>
              <a:cxnSpLocks/>
            </p:cNvCxnSpPr>
            <p:nvPr/>
          </p:nvCxnSpPr>
          <p:spPr>
            <a:xfrm>
              <a:off x="1023540" y="2279116"/>
              <a:ext cx="10619820" cy="5306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94D416C-83C4-494A-BE6C-B2A3D236EA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2979" y="3349282"/>
              <a:ext cx="6365616" cy="30423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C6A4024-311D-B449-9048-26CD4ECDBEFF}"/>
                </a:ext>
              </a:extLst>
            </p:cNvPr>
            <p:cNvCxnSpPr>
              <a:cxnSpLocks/>
            </p:cNvCxnSpPr>
            <p:nvPr/>
          </p:nvCxnSpPr>
          <p:spPr>
            <a:xfrm>
              <a:off x="1032979" y="3909353"/>
              <a:ext cx="6365616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BC80B21-A6CF-1448-848D-ABA75B2C45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2979" y="4456326"/>
              <a:ext cx="6365616" cy="1500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8A72412-570F-0340-8E40-D241634219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2979" y="4983754"/>
              <a:ext cx="6365616" cy="31626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91A7FB5-D654-9B42-B937-E7C985A108AD}"/>
                </a:ext>
              </a:extLst>
            </p:cNvPr>
            <p:cNvCxnSpPr>
              <a:cxnSpLocks/>
            </p:cNvCxnSpPr>
            <p:nvPr/>
          </p:nvCxnSpPr>
          <p:spPr>
            <a:xfrm>
              <a:off x="1032978" y="2277849"/>
              <a:ext cx="8282" cy="3702571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863F824-D423-9549-92A3-AF60D174D0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98595" y="2267722"/>
              <a:ext cx="9443" cy="3702571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D3FD22E-FA17-CD45-A4EB-C49FDBF1F423}"/>
                </a:ext>
              </a:extLst>
            </p:cNvPr>
            <p:cNvCxnSpPr>
              <a:cxnSpLocks/>
            </p:cNvCxnSpPr>
            <p:nvPr/>
          </p:nvCxnSpPr>
          <p:spPr>
            <a:xfrm>
              <a:off x="1032978" y="5501021"/>
              <a:ext cx="6365617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C2029B-2581-DF40-BE32-92A42D02D6D0}"/>
                </a:ext>
              </a:extLst>
            </p:cNvPr>
            <p:cNvCxnSpPr>
              <a:cxnSpLocks/>
            </p:cNvCxnSpPr>
            <p:nvPr/>
          </p:nvCxnSpPr>
          <p:spPr>
            <a:xfrm>
              <a:off x="5201734" y="2291183"/>
              <a:ext cx="0" cy="3689237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57F92D3-FA50-D14B-8844-0627DA8A50A0}"/>
                </a:ext>
              </a:extLst>
            </p:cNvPr>
            <p:cNvSpPr txBox="1"/>
            <p:nvPr/>
          </p:nvSpPr>
          <p:spPr>
            <a:xfrm>
              <a:off x="5378164" y="2353740"/>
              <a:ext cx="15125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时间复杂度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DFC8F57-B102-A243-917E-DE0D9D8DB286}"/>
                </a:ext>
              </a:extLst>
            </p:cNvPr>
            <p:cNvSpPr txBox="1"/>
            <p:nvPr/>
          </p:nvSpPr>
          <p:spPr>
            <a:xfrm>
              <a:off x="1224293" y="5554161"/>
              <a:ext cx="11569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总共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E973930-472F-A742-A7BD-04942053D7DC}"/>
                </a:ext>
              </a:extLst>
            </p:cNvPr>
            <p:cNvSpPr txBox="1"/>
            <p:nvPr/>
          </p:nvSpPr>
          <p:spPr>
            <a:xfrm>
              <a:off x="1246979" y="2353739"/>
              <a:ext cx="658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运算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A43588D-375D-6442-A8D5-09A77713761C}"/>
                </a:ext>
              </a:extLst>
            </p:cNvPr>
            <p:cNvCxnSpPr>
              <a:cxnSpLocks/>
            </p:cNvCxnSpPr>
            <p:nvPr/>
          </p:nvCxnSpPr>
          <p:spPr>
            <a:xfrm>
              <a:off x="11646076" y="2271210"/>
              <a:ext cx="18879" cy="3729182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2D10608-A450-A15C-EE84-1E2B3680015E}"/>
                </a:ext>
              </a:extLst>
            </p:cNvPr>
            <p:cNvCxnSpPr>
              <a:cxnSpLocks/>
            </p:cNvCxnSpPr>
            <p:nvPr/>
          </p:nvCxnSpPr>
          <p:spPr>
            <a:xfrm>
              <a:off x="1032978" y="5980420"/>
              <a:ext cx="10622537" cy="1270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Picture 3" descr="\documentclass{article}&#10;\usepackage{amsmath}&#10;\pagestyle{empty}&#10;\begin{document}&#10;&#10;$$&#10;\mathcal{O}(K\log{K})&#10;$$&#10;&#10;&#10;\end{document}" title="IguanaTex Bitmap Display">
              <a:extLst>
                <a:ext uri="{FF2B5EF4-FFF2-40B4-BE49-F238E27FC236}">
                  <a16:creationId xmlns:a16="http://schemas.microsoft.com/office/drawing/2014/main" id="{4A3B6C0D-4174-6410-330F-20739D974F91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6770" y="2952570"/>
              <a:ext cx="1255248" cy="306330"/>
            </a:xfrm>
            <a:prstGeom prst="rect">
              <a:avLst/>
            </a:prstGeom>
          </p:spPr>
        </p:pic>
        <p:pic>
          <p:nvPicPr>
            <p:cNvPr id="3" name="Picture 2" descr="\documentclass{article}&#10;\usepackage{amsmath}&#10;\pagestyle{empty}&#10;\begin{document}&#10;&#10;$$&#10;\mathbf{A}^H\mathbf{y}&#10;$$&#10;&#10;&#10;\end{document}" title="IguanaTex Bitmap Display">
              <a:extLst>
                <a:ext uri="{FF2B5EF4-FFF2-40B4-BE49-F238E27FC236}">
                  <a16:creationId xmlns:a16="http://schemas.microsoft.com/office/drawing/2014/main" id="{9EE84C1C-881F-3A4B-78A3-5BEEFBD76D3F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2590" y="2930709"/>
              <a:ext cx="609600" cy="330200"/>
            </a:xfrm>
            <a:prstGeom prst="rect">
              <a:avLst/>
            </a:prstGeom>
          </p:spPr>
        </p:pic>
        <p:pic>
          <p:nvPicPr>
            <p:cNvPr id="11" name="Picture 10" descr="\documentclass{article}&#10;\usepackage{amsmath}&#10;\pagestyle{empty}&#10;\begin{document}&#10;&#10;$$&#10;\mathbf{A}^H \hat{\mathbf{R}}^{-1} \mathbf{y}&#10;$$&#10;&#10;&#10;\end{document}" title="IguanaTex Bitmap Display">
              <a:extLst>
                <a:ext uri="{FF2B5EF4-FFF2-40B4-BE49-F238E27FC236}">
                  <a16:creationId xmlns:a16="http://schemas.microsoft.com/office/drawing/2014/main" id="{94DB8F26-A789-5774-E6F6-DD981AB8E10B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9486" y="4594545"/>
              <a:ext cx="1092200" cy="355600"/>
            </a:xfrm>
            <a:prstGeom prst="rect">
              <a:avLst/>
            </a:prstGeom>
          </p:spPr>
        </p:pic>
        <p:pic>
          <p:nvPicPr>
            <p:cNvPr id="8" name="Picture 7" descr="\documentclass{article}&#10;\usepackage{amsmath}&#10;\pagestyle{empty}&#10;\begin{document}&#10;&#10;&#10;$$&#10;\mathbf{a}^H_k \hat{\mathbf{R}}^{-1} \mathbf{a}_k&#10;$$&#10;&#10;\end{document}" title="IguanaTex Bitmap Display">
              <a:extLst>
                <a:ext uri="{FF2B5EF4-FFF2-40B4-BE49-F238E27FC236}">
                  <a16:creationId xmlns:a16="http://schemas.microsoft.com/office/drawing/2014/main" id="{396D4317-56F5-6E2C-5A94-85224E37BCE7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9486" y="5116425"/>
              <a:ext cx="1117600" cy="355600"/>
            </a:xfrm>
            <a:prstGeom prst="rect">
              <a:avLst/>
            </a:prstGeom>
          </p:spPr>
        </p:pic>
        <p:pic>
          <p:nvPicPr>
            <p:cNvPr id="49" name="Picture 48" descr="\documentclass{article}&#10;\usepackage{amsmath}&#10;\pagestyle{empty}&#10;\begin{document}&#10;&#10;$$&#10;k = 1,2,...,K&#10;$$&#10;&#10;&#10;\end{document}" title="IguanaTex Bitmap Display">
              <a:extLst>
                <a:ext uri="{FF2B5EF4-FFF2-40B4-BE49-F238E27FC236}">
                  <a16:creationId xmlns:a16="http://schemas.microsoft.com/office/drawing/2014/main" id="{B7824BAA-C00E-4A41-4DF9-BCF2B601390B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9036" y="5170933"/>
              <a:ext cx="1549400" cy="279400"/>
            </a:xfrm>
            <a:prstGeom prst="rect">
              <a:avLst/>
            </a:prstGeom>
          </p:spPr>
        </p:pic>
        <p:pic>
          <p:nvPicPr>
            <p:cNvPr id="5" name="Picture 4" descr="\documentclass{article}&#10;\usepackage{amsmath}&#10;\pagestyle{empty}&#10;\begin{document}&#10;&#10;$$&#10;\hat{\mathbf{R}}=\mathbf{A} \hat{\mathbf{P}} \mathbf{A}^{H}&#10;$$&#10;&#10;&#10;\end{document}" title="IguanaTex Bitmap Display">
              <a:extLst>
                <a:ext uri="{FF2B5EF4-FFF2-40B4-BE49-F238E27FC236}">
                  <a16:creationId xmlns:a16="http://schemas.microsoft.com/office/drawing/2014/main" id="{85935A00-326E-CB62-02E5-F5D9DAD91091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5752" y="3481410"/>
              <a:ext cx="1422400" cy="304800"/>
            </a:xfrm>
            <a:prstGeom prst="rect">
              <a:avLst/>
            </a:prstGeom>
          </p:spPr>
        </p:pic>
        <p:pic>
          <p:nvPicPr>
            <p:cNvPr id="7" name="Picture 6" descr="\documentclass{article}&#10;\usepackage{amsmath}&#10;\pagestyle{empty}&#10;\begin{document}&#10;&#10;$$&#10;\hat{\mathbf{R}}^{-1}&#10;$$&#10;&#10;&#10;\end{document}" title="IguanaTex Bitmap Display">
              <a:extLst>
                <a:ext uri="{FF2B5EF4-FFF2-40B4-BE49-F238E27FC236}">
                  <a16:creationId xmlns:a16="http://schemas.microsoft.com/office/drawing/2014/main" id="{0FEA201A-1D7F-806A-701C-909F2229E94F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2590" y="4023297"/>
              <a:ext cx="508000" cy="304800"/>
            </a:xfrm>
            <a:prstGeom prst="rect">
              <a:avLst/>
            </a:prstGeom>
          </p:spPr>
        </p:pic>
        <p:pic>
          <p:nvPicPr>
            <p:cNvPr id="40" name="Picture 39" descr="\documentclass{article}&#10;\usepackage{amsmath}&#10;\pagestyle{empty}&#10;\begin{document}&#10;&#10;$$&#10;\mathcal{O}(K\log{K})&#10;$$&#10;&#10;&#10;\end{document}" title="IguanaTex Bitmap Display">
              <a:extLst>
                <a:ext uri="{FF2B5EF4-FFF2-40B4-BE49-F238E27FC236}">
                  <a16:creationId xmlns:a16="http://schemas.microsoft.com/office/drawing/2014/main" id="{7447D444-75CC-22A0-B983-B44D2867BABD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1532" y="3469445"/>
              <a:ext cx="1255248" cy="306330"/>
            </a:xfrm>
            <a:prstGeom prst="rect">
              <a:avLst/>
            </a:prstGeom>
          </p:spPr>
        </p:pic>
        <p:pic>
          <p:nvPicPr>
            <p:cNvPr id="41" name="Picture 40" descr="\documentclass{article}&#10;\usepackage{amsmath}&#10;\pagestyle{empty}&#10;\begin{document}&#10;&#10;$$&#10;\mathcal{O}(K\log{K})&#10;$$&#10;&#10;&#10;\end{document}" title="IguanaTex Bitmap Display">
              <a:extLst>
                <a:ext uri="{FF2B5EF4-FFF2-40B4-BE49-F238E27FC236}">
                  <a16:creationId xmlns:a16="http://schemas.microsoft.com/office/drawing/2014/main" id="{3EF5416F-C796-1BCC-9FAA-88079C8470CD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8311" y="4582925"/>
              <a:ext cx="1255248" cy="306330"/>
            </a:xfrm>
            <a:prstGeom prst="rect">
              <a:avLst/>
            </a:prstGeom>
          </p:spPr>
        </p:pic>
        <p:pic>
          <p:nvPicPr>
            <p:cNvPr id="42" name="Picture 41" descr="\documentclass{article}&#10;\usepackage{amsmath}&#10;\pagestyle{empty}&#10;\begin{document}&#10;&#10;$$&#10;\mathcal{O}(K\log{K})&#10;$$&#10;&#10;&#10;\end{document}" title="IguanaTex Bitmap Display">
              <a:extLst>
                <a:ext uri="{FF2B5EF4-FFF2-40B4-BE49-F238E27FC236}">
                  <a16:creationId xmlns:a16="http://schemas.microsoft.com/office/drawing/2014/main" id="{3F33B615-AB16-5F3C-9343-D7D56564C7D3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4692" y="5081559"/>
              <a:ext cx="1255248" cy="306330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8805031-AE77-8B06-AEE1-F5BC3F89192E}"/>
                </a:ext>
              </a:extLst>
            </p:cNvPr>
            <p:cNvSpPr txBox="1"/>
            <p:nvPr/>
          </p:nvSpPr>
          <p:spPr>
            <a:xfrm>
              <a:off x="7839035" y="2340461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实数乘法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运算次数</a:t>
              </a:r>
            </a:p>
          </p:txBody>
        </p:sp>
        <p:graphicFrame>
          <p:nvGraphicFramePr>
            <p:cNvPr id="28" name="对象 27">
              <a:extLst>
                <a:ext uri="{FF2B5EF4-FFF2-40B4-BE49-F238E27FC236}">
                  <a16:creationId xmlns:a16="http://schemas.microsoft.com/office/drawing/2014/main" id="{F050BCE7-3496-CA65-7930-8F3F148E359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594819" y="3933906"/>
            <a:ext cx="1630362" cy="417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939600" imgH="241200" progId="Equation.DSMT4">
                    <p:embed/>
                  </p:oleObj>
                </mc:Choice>
                <mc:Fallback>
                  <p:oleObj name="Equation" r:id="rId31" imgW="939600" imgH="241200" progId="Equation.DSMT4">
                    <p:embed/>
                    <p:pic>
                      <p:nvPicPr>
                        <p:cNvPr id="28" name="对象 27">
                          <a:extLst>
                            <a:ext uri="{FF2B5EF4-FFF2-40B4-BE49-F238E27FC236}">
                              <a16:creationId xmlns:a16="http://schemas.microsoft.com/office/drawing/2014/main" id="{F050BCE7-3496-CA65-7930-8F3F148E359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7594819" y="3933906"/>
                          <a:ext cx="1630362" cy="4175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" name="对象 80">
              <a:extLst>
                <a:ext uri="{FF2B5EF4-FFF2-40B4-BE49-F238E27FC236}">
                  <a16:creationId xmlns:a16="http://schemas.microsoft.com/office/drawing/2014/main" id="{AD105D9F-1646-9B1F-8204-1EF9B381C15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769350" y="5541963"/>
            <a:ext cx="212725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3" imgW="114120" imgH="177480" progId="Equation.DSMT4">
                    <p:embed/>
                  </p:oleObj>
                </mc:Choice>
                <mc:Fallback>
                  <p:oleObj name="Equation" r:id="rId33" imgW="114120" imgH="177480" progId="Equation.DSMT4">
                    <p:embed/>
                    <p:pic>
                      <p:nvPicPr>
                        <p:cNvPr id="81" name="对象 80">
                          <a:extLst>
                            <a:ext uri="{FF2B5EF4-FFF2-40B4-BE49-F238E27FC236}">
                              <a16:creationId xmlns:a16="http://schemas.microsoft.com/office/drawing/2014/main" id="{AD105D9F-1646-9B1F-8204-1EF9B381C15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8769350" y="5541963"/>
                          <a:ext cx="212725" cy="330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0E70D7FC-DAF1-4A9A-A553-32F8F2EB0C0D}"/>
                </a:ext>
              </a:extLst>
            </p:cNvPr>
            <p:cNvSpPr txBox="1"/>
            <p:nvPr/>
          </p:nvSpPr>
          <p:spPr>
            <a:xfrm>
              <a:off x="1802770" y="4055079"/>
              <a:ext cx="21796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的</a:t>
              </a: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GS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分解</a:t>
              </a:r>
            </a:p>
          </p:txBody>
        </p:sp>
        <p:graphicFrame>
          <p:nvGraphicFramePr>
            <p:cNvPr id="6" name="对象 5">
              <a:extLst>
                <a:ext uri="{FF2B5EF4-FFF2-40B4-BE49-F238E27FC236}">
                  <a16:creationId xmlns:a16="http://schemas.microsoft.com/office/drawing/2014/main" id="{EEB3C54D-2856-4D21-81D3-7B1920A24A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36346" y="3987054"/>
            <a:ext cx="966780" cy="437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4" imgW="533160" imgH="241200" progId="Equation.DSMT4">
                    <p:embed/>
                  </p:oleObj>
                </mc:Choice>
                <mc:Fallback>
                  <p:oleObj name="Equation" r:id="rId34" imgW="533160" imgH="241200" progId="Equation.DSMT4">
                    <p:embed/>
                    <p:pic>
                      <p:nvPicPr>
                        <p:cNvPr id="6" name="对象 5">
                          <a:extLst>
                            <a:ext uri="{FF2B5EF4-FFF2-40B4-BE49-F238E27FC236}">
                              <a16:creationId xmlns:a16="http://schemas.microsoft.com/office/drawing/2014/main" id="{EEB3C54D-2856-4D21-81D3-7B1920A24A4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5"/>
                        <a:stretch>
                          <a:fillRect/>
                        </a:stretch>
                      </p:blipFill>
                      <p:spPr>
                        <a:xfrm>
                          <a:off x="5336346" y="3987054"/>
                          <a:ext cx="966780" cy="43735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对象 23">
              <a:extLst>
                <a:ext uri="{FF2B5EF4-FFF2-40B4-BE49-F238E27FC236}">
                  <a16:creationId xmlns:a16="http://schemas.microsoft.com/office/drawing/2014/main" id="{1E3496AA-2722-4593-A7A9-A39F098508C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86797" y="5586333"/>
            <a:ext cx="2021128" cy="3958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6" imgW="1231560" imgH="241200" progId="Equation.DSMT4">
                    <p:embed/>
                  </p:oleObj>
                </mc:Choice>
                <mc:Fallback>
                  <p:oleObj name="Equation" r:id="rId36" imgW="1231560" imgH="241200" progId="Equation.DSMT4">
                    <p:embed/>
                    <p:pic>
                      <p:nvPicPr>
                        <p:cNvPr id="24" name="对象 23">
                          <a:extLst>
                            <a:ext uri="{FF2B5EF4-FFF2-40B4-BE49-F238E27FC236}">
                              <a16:creationId xmlns:a16="http://schemas.microsoft.com/office/drawing/2014/main" id="{1E3496AA-2722-4593-A7A9-A39F098508C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7"/>
                        <a:stretch>
                          <a:fillRect/>
                        </a:stretch>
                      </p:blipFill>
                      <p:spPr>
                        <a:xfrm>
                          <a:off x="5286797" y="5586333"/>
                          <a:ext cx="2021128" cy="39589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46" name="Picture 45" descr="\documentclass{article}&#10;\usepackage{amsmath}&#10;\pagestyle{empty}&#10;\begin{document}&#10;$$&#10;2 K \log K=0.009 \mathrm{M}&#10;$$&#10;&#10;\end{document}" title="IguanaTex Bitmap Display">
              <a:extLst>
                <a:ext uri="{FF2B5EF4-FFF2-40B4-BE49-F238E27FC236}">
                  <a16:creationId xmlns:a16="http://schemas.microsoft.com/office/drawing/2014/main" id="{9E81AB0D-8F0C-2D6B-E4B2-899003E5CF9B}"/>
                </a:ext>
              </a:extLst>
            </p:cNvPr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7161" y="2988094"/>
              <a:ext cx="2184400" cy="279400"/>
            </a:xfrm>
            <a:prstGeom prst="rect">
              <a:avLst/>
            </a:prstGeom>
          </p:spPr>
        </p:pic>
        <p:pic>
          <p:nvPicPr>
            <p:cNvPr id="47" name="Picture 46" descr="\documentclass{article}&#10;\usepackage{amsmath}&#10;\pagestyle{empty}&#10;\begin{document}&#10;$$&#10;2 K \log K=0.009 \mathrm{M}&#10;$$&#10;&#10;\end{document}" title="IguanaTex Bitmap Display">
              <a:extLst>
                <a:ext uri="{FF2B5EF4-FFF2-40B4-BE49-F238E27FC236}">
                  <a16:creationId xmlns:a16="http://schemas.microsoft.com/office/drawing/2014/main" id="{187B144F-A0A7-E010-75A8-10EFB220240A}"/>
                </a:ext>
              </a:extLst>
            </p:cNvPr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009" y="3516063"/>
              <a:ext cx="2184400" cy="279400"/>
            </a:xfrm>
            <a:prstGeom prst="rect">
              <a:avLst/>
            </a:prstGeom>
          </p:spPr>
        </p:pic>
        <p:pic>
          <p:nvPicPr>
            <p:cNvPr id="54" name="Picture 53" descr="\documentclass{article}&#10;\usepackage{amsmath}&#10;\pagestyle{empty}&#10;\begin{document}&#10;$$&#10;2\left(24 N_{\text {virt }} \log 2 N_{\text {virt }}+K \log K\right)=0.046 \mathrm{M}&#10;$$&#10;&#10;\end{document}" title="IguanaTex Bitmap Display">
              <a:extLst>
                <a:ext uri="{FF2B5EF4-FFF2-40B4-BE49-F238E27FC236}">
                  <a16:creationId xmlns:a16="http://schemas.microsoft.com/office/drawing/2014/main" id="{258DD11B-9DDA-E788-BF8C-7641717419C9}"/>
                </a:ext>
              </a:extLst>
            </p:cNvPr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7161" y="4614170"/>
              <a:ext cx="3779520" cy="243840"/>
            </a:xfrm>
            <a:prstGeom prst="rect">
              <a:avLst/>
            </a:prstGeom>
          </p:spPr>
        </p:pic>
        <p:pic>
          <p:nvPicPr>
            <p:cNvPr id="56" name="Picture 55" descr="\documentclass{article}&#10;\usepackage{amsmath}&#10;\pagestyle{empty}&#10;\begin{document}&#10;$2\left(12 N_{\text {virt }} \log 2 N_{\text {virt }}+K \log K\right)=0.027 \mathrm{M}$&#10;&#10;\end{document}" title="IguanaTex Bitmap Display">
              <a:extLst>
                <a:ext uri="{FF2B5EF4-FFF2-40B4-BE49-F238E27FC236}">
                  <a16:creationId xmlns:a16="http://schemas.microsoft.com/office/drawing/2014/main" id="{FBD0F8C3-A49F-61B1-3E73-451BA25890EC}"/>
                </a:ext>
              </a:extLst>
            </p:cNvPr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7161" y="5108194"/>
              <a:ext cx="3779520" cy="243840"/>
            </a:xfrm>
            <a:prstGeom prst="rect">
              <a:avLst/>
            </a:prstGeom>
          </p:spPr>
        </p:pic>
        <p:pic>
          <p:nvPicPr>
            <p:cNvPr id="65" name="Picture 64" descr="\documentclass{article}&#10;\usepackage{amsmath}&#10;\pagestyle{empty}&#10;\begin{document}&#10;$0.122 * 10 \approx 1.22 \mathrm{M}$&#10;&#10;\end{document}" title="IguanaTex Bitmap Display">
              <a:extLst>
                <a:ext uri="{FF2B5EF4-FFF2-40B4-BE49-F238E27FC236}">
                  <a16:creationId xmlns:a16="http://schemas.microsoft.com/office/drawing/2014/main" id="{66D43795-B19B-8D90-0B32-A913D0989709}"/>
                </a:ext>
              </a:extLst>
            </p:cNvPr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9502" y="5617317"/>
              <a:ext cx="2133600" cy="228600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D47C7A0-B990-A2B9-4CD2-90A6987D0274}"/>
              </a:ext>
            </a:extLst>
          </p:cNvPr>
          <p:cNvSpPr txBox="1"/>
          <p:nvPr/>
        </p:nvSpPr>
        <p:spPr>
          <a:xfrm>
            <a:off x="5111247" y="6240654"/>
            <a:ext cx="3193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000" b="1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拓普利兹结构</a:t>
            </a:r>
          </a:p>
        </p:txBody>
      </p:sp>
    </p:spTree>
    <p:extLst>
      <p:ext uri="{BB962C8B-B14F-4D97-AF65-F5344CB8AC3E}">
        <p14:creationId xmlns:p14="http://schemas.microsoft.com/office/powerpoint/2010/main" val="1413921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E3F66C84-7E88-2257-C826-310A11CCD0EE}"/>
              </a:ext>
            </a:extLst>
          </p:cNvPr>
          <p:cNvSpPr/>
          <p:nvPr/>
        </p:nvSpPr>
        <p:spPr>
          <a:xfrm>
            <a:off x="4401937" y="4556801"/>
            <a:ext cx="2147318" cy="1302707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B26D3B-E5AE-35DD-EF79-EB47F83A4548}"/>
              </a:ext>
            </a:extLst>
          </p:cNvPr>
          <p:cNvSpPr txBox="1"/>
          <p:nvPr/>
        </p:nvSpPr>
        <p:spPr>
          <a:xfrm>
            <a:off x="350520" y="1139054"/>
            <a:ext cx="5837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稀疏阵列下快速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IAA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信号模型</a:t>
            </a:r>
            <a:endParaRPr kumimoji="0" lang="zh-CN" altLang="en-US" sz="2400" b="1" i="0" u="none" strike="noStrike" kern="1200" cap="none" spc="0" normalizeH="0" baseline="3000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59417F5-93E7-BFC3-D658-3DA257B0C656}"/>
              </a:ext>
            </a:extLst>
          </p:cNvPr>
          <p:cNvGrpSpPr>
            <a:grpSpLocks noChangeAspect="1"/>
          </p:cNvGrpSpPr>
          <p:nvPr/>
        </p:nvGrpSpPr>
        <p:grpSpPr>
          <a:xfrm>
            <a:off x="2457274" y="3321118"/>
            <a:ext cx="6990217" cy="216000"/>
            <a:chOff x="1776186" y="2888486"/>
            <a:chExt cx="8394700" cy="259399"/>
          </a:xfrm>
        </p:grpSpPr>
        <p:sp>
          <p:nvSpPr>
            <p:cNvPr id="5" name="Triangle 4">
              <a:extLst>
                <a:ext uri="{FF2B5EF4-FFF2-40B4-BE49-F238E27FC236}">
                  <a16:creationId xmlns:a16="http://schemas.microsoft.com/office/drawing/2014/main" id="{038B103D-B71F-FBB5-C13C-8E58F665F6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84682" y="2919185"/>
              <a:ext cx="236571" cy="21600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7F30B3B-65D5-F3C7-94F0-D05BE15C81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31786" y="2919185"/>
              <a:ext cx="216000" cy="21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D81712-B997-1EA4-CA6B-FAA59AF1F8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58234" y="2919185"/>
              <a:ext cx="216000" cy="21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307FC0F-C57E-FDFE-B80C-007D695705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1701" y="2931885"/>
              <a:ext cx="216000" cy="21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2" name="Triangle 11">
              <a:extLst>
                <a:ext uri="{FF2B5EF4-FFF2-40B4-BE49-F238E27FC236}">
                  <a16:creationId xmlns:a16="http://schemas.microsoft.com/office/drawing/2014/main" id="{CDF381BE-7F08-4DC5-A413-4F3605750A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58149" y="2931885"/>
              <a:ext cx="236571" cy="21600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C46BB15C-725C-9193-A6B4-02C0A25A91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05168" y="2931885"/>
              <a:ext cx="236571" cy="21600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2B8D252-D7AF-578D-9620-1A88546834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52187" y="2931885"/>
              <a:ext cx="216000" cy="21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E974CAB-E984-CF01-C635-9CD60AFA2A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69336" y="2919185"/>
              <a:ext cx="216000" cy="21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6C7615D-21C9-C468-AC32-F39BDFE0620D}"/>
                </a:ext>
              </a:extLst>
            </p:cNvPr>
            <p:cNvCxnSpPr/>
            <p:nvPr/>
          </p:nvCxnSpPr>
          <p:spPr>
            <a:xfrm>
              <a:off x="1776186" y="3027185"/>
              <a:ext cx="8394700" cy="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11C740F-30B9-26E9-F849-50BF271FFE3A}"/>
                </a:ext>
              </a:extLst>
            </p:cNvPr>
            <p:cNvSpPr>
              <a:spLocks/>
            </p:cNvSpPr>
            <p:nvPr/>
          </p:nvSpPr>
          <p:spPr>
            <a:xfrm>
              <a:off x="8634105" y="2888486"/>
              <a:ext cx="36000" cy="3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7F27590-97C1-65CF-CD1D-079DE8501CCD}"/>
                </a:ext>
              </a:extLst>
            </p:cNvPr>
            <p:cNvSpPr>
              <a:spLocks/>
            </p:cNvSpPr>
            <p:nvPr/>
          </p:nvSpPr>
          <p:spPr>
            <a:xfrm>
              <a:off x="8794880" y="2888486"/>
              <a:ext cx="36000" cy="3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C69AC08-199C-A3C9-2ACF-EBEB6FD0BBBD}"/>
                </a:ext>
              </a:extLst>
            </p:cNvPr>
            <p:cNvSpPr>
              <a:spLocks/>
            </p:cNvSpPr>
            <p:nvPr/>
          </p:nvSpPr>
          <p:spPr>
            <a:xfrm>
              <a:off x="8955655" y="2888486"/>
              <a:ext cx="36000" cy="3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C0335325-B96E-4E6A-31C9-C70307B36149}"/>
              </a:ext>
            </a:extLst>
          </p:cNvPr>
          <p:cNvSpPr>
            <a:spLocks noChangeAspect="1"/>
          </p:cNvSpPr>
          <p:nvPr/>
        </p:nvSpPr>
        <p:spPr>
          <a:xfrm>
            <a:off x="6212900" y="2697919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395ECC8A-BCB3-CA87-8AAB-7D7557361916}"/>
              </a:ext>
            </a:extLst>
          </p:cNvPr>
          <p:cNvSpPr>
            <a:spLocks noChangeAspect="1"/>
          </p:cNvSpPr>
          <p:nvPr/>
        </p:nvSpPr>
        <p:spPr>
          <a:xfrm>
            <a:off x="3769718" y="2704632"/>
            <a:ext cx="197143" cy="1800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C2175E-F911-FEC7-DF79-C11FFC69180D}"/>
              </a:ext>
            </a:extLst>
          </p:cNvPr>
          <p:cNvSpPr txBox="1"/>
          <p:nvPr/>
        </p:nvSpPr>
        <p:spPr>
          <a:xfrm>
            <a:off x="6549255" y="2590753"/>
            <a:ext cx="16013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000" b="1" dirty="0">
                <a:latin typeface="SimHei" panose="02010609060101010101" pitchFamily="49" charset="-122"/>
                <a:ea typeface="SimHei" panose="02010609060101010101" pitchFamily="49" charset="-122"/>
              </a:rPr>
              <a:t>阵元</a:t>
            </a:r>
          </a:p>
          <a:p>
            <a:endParaRPr lang="en-CN" sz="2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A85876-4F68-C395-A3BD-13AAF0696A5E}"/>
              </a:ext>
            </a:extLst>
          </p:cNvPr>
          <p:cNvSpPr txBox="1"/>
          <p:nvPr/>
        </p:nvSpPr>
        <p:spPr>
          <a:xfrm>
            <a:off x="4107438" y="2603268"/>
            <a:ext cx="2100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000" b="1" dirty="0">
                <a:latin typeface="SimHei" panose="02010609060101010101" pitchFamily="49" charset="-122"/>
                <a:ea typeface="SimHei" panose="02010609060101010101" pitchFamily="49" charset="-122"/>
              </a:rPr>
              <a:t>假设阵元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B111E2-4FCB-E0DF-85D1-8B975480C1AC}"/>
              </a:ext>
            </a:extLst>
          </p:cNvPr>
          <p:cNvSpPr txBox="1"/>
          <p:nvPr/>
        </p:nvSpPr>
        <p:spPr>
          <a:xfrm>
            <a:off x="1215990" y="1787800"/>
            <a:ext cx="3356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sz="2000" b="1" dirty="0">
                <a:latin typeface="SimHei" panose="02010609060101010101" pitchFamily="49" charset="-122"/>
                <a:ea typeface="SimHei" panose="02010609060101010101" pitchFamily="49" charset="-122"/>
              </a:rPr>
              <a:t>数据缺失模型</a:t>
            </a:r>
          </a:p>
        </p:txBody>
      </p:sp>
      <p:pic>
        <p:nvPicPr>
          <p:cNvPr id="53" name="Picture 52" descr="\documentclass{article}&#10;\usepackage{amsmath}&#10;\pagestyle{empty}&#10;\begin{document}&#10;$$&#10;\mathbf{y}_{\mathrm{g}}=\mathbf{S}_{\mathrm{g}} \mathbf{y}&#10;$$&#10;\end{document}" title="IguanaTex Bitmap Display">
            <a:extLst>
              <a:ext uri="{FF2B5EF4-FFF2-40B4-BE49-F238E27FC236}">
                <a16:creationId xmlns:a16="http://schemas.microsoft.com/office/drawing/2014/main" id="{3B455D4F-5CFC-143C-10F8-71C73F35F49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357" y="4759425"/>
            <a:ext cx="1092200" cy="304800"/>
          </a:xfrm>
          <a:prstGeom prst="rect">
            <a:avLst/>
          </a:prstGeom>
        </p:spPr>
      </p:pic>
      <p:pic>
        <p:nvPicPr>
          <p:cNvPr id="55" name="Picture 54" descr="\documentclass{article}&#10;\usepackage{amsmath}&#10;\pagestyle{empty}&#10;\begin{document}&#10;$$&#10;\mathbf{y}_{\mathrm{m}}=\mathbf{S}_{\mathrm{m}} \mathbf{y}&#10;$$&#10;&#10;\end{document}" title="IguanaTex Bitmap Display">
            <a:extLst>
              <a:ext uri="{FF2B5EF4-FFF2-40B4-BE49-F238E27FC236}">
                <a16:creationId xmlns:a16="http://schemas.microsoft.com/office/drawing/2014/main" id="{A4CB1BE5-C8E7-0EB3-3FFE-8F513791CE5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210" y="5344739"/>
            <a:ext cx="1193800" cy="279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5C758E-AC52-4F0C-C947-C5C852F1C285}"/>
              </a:ext>
            </a:extLst>
          </p:cNvPr>
          <p:cNvSpPr txBox="1"/>
          <p:nvPr/>
        </p:nvSpPr>
        <p:spPr>
          <a:xfrm>
            <a:off x="1638766" y="4667190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000" b="1" dirty="0">
                <a:latin typeface="SimHei" panose="02010609060101010101" pitchFamily="49" charset="-122"/>
                <a:ea typeface="SimHei" panose="02010609060101010101" pitchFamily="49" charset="-122"/>
              </a:rPr>
              <a:t>可用数据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E8C421-6BBD-F2B4-AFD8-BDCCA542B3C3}"/>
              </a:ext>
            </a:extLst>
          </p:cNvPr>
          <p:cNvSpPr txBox="1"/>
          <p:nvPr/>
        </p:nvSpPr>
        <p:spPr>
          <a:xfrm>
            <a:off x="1666236" y="5271833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000" b="1" dirty="0">
                <a:latin typeface="SimHei" panose="02010609060101010101" pitchFamily="49" charset="-122"/>
                <a:ea typeface="SimHei" panose="02010609060101010101" pitchFamily="49" charset="-122"/>
              </a:rPr>
              <a:t>缺失数据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B4A25B-C729-A883-83E1-4CDF9597D796}"/>
              </a:ext>
            </a:extLst>
          </p:cNvPr>
          <p:cNvSpPr txBox="1"/>
          <p:nvPr/>
        </p:nvSpPr>
        <p:spPr>
          <a:xfrm>
            <a:off x="4455225" y="5965523"/>
            <a:ext cx="2348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000" b="1" dirty="0">
                <a:latin typeface="SimHei" panose="02010609060101010101" pitchFamily="49" charset="-122"/>
                <a:ea typeface="SimHei" panose="02010609060101010101" pitchFamily="49" charset="-122"/>
              </a:rPr>
              <a:t>数据选择矩阵</a:t>
            </a:r>
          </a:p>
        </p:txBody>
      </p:sp>
      <p:pic>
        <p:nvPicPr>
          <p:cNvPr id="57" name="Picture 56" descr="\documentclass{article}&#10;\usepackage{amsmath}&#10;\pagestyle{empty}&#10;\begin{document}&#10;$$&#10;\mathbf{S}_{g} \in \mathbf{R}^{N_g \times N}&#10;$$&#10;&#10;\end{document}" title="IguanaTex Bitmap Display">
            <a:extLst>
              <a:ext uri="{FF2B5EF4-FFF2-40B4-BE49-F238E27FC236}">
                <a16:creationId xmlns:a16="http://schemas.microsoft.com/office/drawing/2014/main" id="{826EE3A8-6A0D-164A-5CD3-499F7B00752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809" y="4752042"/>
            <a:ext cx="1447800" cy="355600"/>
          </a:xfrm>
          <a:prstGeom prst="rect">
            <a:avLst/>
          </a:prstGeom>
        </p:spPr>
      </p:pic>
      <p:pic>
        <p:nvPicPr>
          <p:cNvPr id="59" name="Picture 58" descr="\documentclass{article}&#10;\usepackage{amsmath}&#10;\pagestyle{empty}&#10;\begin{document}&#10;$$&#10;\mathbf{S}_{m} \in \mathbf{R}^{N_m \times N}&#10;$$&#10;&#10;\end{document}" title="IguanaTex Bitmap Display">
            <a:extLst>
              <a:ext uri="{FF2B5EF4-FFF2-40B4-BE49-F238E27FC236}">
                <a16:creationId xmlns:a16="http://schemas.microsoft.com/office/drawing/2014/main" id="{2F650813-2FBB-893A-0615-64EE4004925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809" y="5357697"/>
            <a:ext cx="1574800" cy="330200"/>
          </a:xfrm>
          <a:prstGeom prst="rect">
            <a:avLst/>
          </a:prstGeom>
        </p:spPr>
      </p:pic>
      <p:pic>
        <p:nvPicPr>
          <p:cNvPr id="67" name="Picture 66" descr="\documentclass{article}&#10;\usepackage{amsmath}&#10;\pagestyle{empty}&#10;\begin{document}&#10;$$&#10;N_g&#10;$$&#10;&#10;\end{document}" title="IguanaTex Bitmap Display">
            <a:extLst>
              <a:ext uri="{FF2B5EF4-FFF2-40B4-BE49-F238E27FC236}">
                <a16:creationId xmlns:a16="http://schemas.microsoft.com/office/drawing/2014/main" id="{FE8F0610-D956-E010-D0E5-32DD0BB22B18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431" y="2686933"/>
            <a:ext cx="330200" cy="304800"/>
          </a:xfrm>
          <a:prstGeom prst="rect">
            <a:avLst/>
          </a:prstGeom>
        </p:spPr>
      </p:pic>
      <p:pic>
        <p:nvPicPr>
          <p:cNvPr id="65" name="Picture 64" descr="\documentclass{article}&#10;\usepackage{amsmath}&#10;\pagestyle{empty}&#10;\begin{document}&#10;$$&#10;N_m&#10;$$&#10;&#10;\end{document}" title="IguanaTex Bitmap Display">
            <a:extLst>
              <a:ext uri="{FF2B5EF4-FFF2-40B4-BE49-F238E27FC236}">
                <a16:creationId xmlns:a16="http://schemas.microsoft.com/office/drawing/2014/main" id="{EF5E018D-F9B8-F146-C7B4-E5A962ADA6E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396" y="2704632"/>
            <a:ext cx="406400" cy="254000"/>
          </a:xfrm>
          <a:prstGeom prst="rect">
            <a:avLst/>
          </a:prstGeom>
        </p:spPr>
      </p:pic>
      <p:pic>
        <p:nvPicPr>
          <p:cNvPr id="69" name="Picture 68" descr="\documentclass{article}&#10;\usepackage{amsmath}&#10;\pagestyle{empty}&#10;\begin{document}&#10;$$&#10;N = N_g+N_m&#10;$$&#10;&#10;\end{document}" title="IguanaTex Bitmap Display">
            <a:extLst>
              <a:ext uri="{FF2B5EF4-FFF2-40B4-BE49-F238E27FC236}">
                <a16:creationId xmlns:a16="http://schemas.microsoft.com/office/drawing/2014/main" id="{B981C61F-9130-F219-FF6A-D0E191BE22CF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699" y="2694067"/>
            <a:ext cx="1625600" cy="304800"/>
          </a:xfrm>
          <a:prstGeom prst="rect">
            <a:avLst/>
          </a:prstGeom>
        </p:spPr>
      </p:pic>
      <p:pic>
        <p:nvPicPr>
          <p:cNvPr id="61" name="Picture 60" descr="\documentclass{article}&#10;\usepackage{amsmath}&#10;\pagestyle{empty}&#10;\begin{document}&#10;$$&#10;\mathbf{y}_{\mathrm{g}}=\mathbf{S}_{\mathrm{g}} \mathbf{y}=\mathbf{S}_{\mathrm{g}} \mathbf{A} \mathbf{x}+\mathbf{S}_{\mathrm{g}} \mathbf{e}&#10;$$&#10;&#10;\end{document}" title="IguanaTex Bitmap Display">
            <a:extLst>
              <a:ext uri="{FF2B5EF4-FFF2-40B4-BE49-F238E27FC236}">
                <a16:creationId xmlns:a16="http://schemas.microsoft.com/office/drawing/2014/main" id="{E5642DD7-5219-9EBF-6691-E2576FE17A5C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517" y="4732736"/>
            <a:ext cx="2794000" cy="304800"/>
          </a:xfrm>
          <a:prstGeom prst="rect">
            <a:avLst/>
          </a:prstGeom>
        </p:spPr>
      </p:pic>
      <p:pic>
        <p:nvPicPr>
          <p:cNvPr id="63" name="Picture 62" descr="\documentclass{article}&#10;\usepackage{amsmath}&#10;\pagestyle{empty}&#10;\begin{document}&#10;$$&#10;\mathbf{a}_g\left(\omega_k\right)=\mathbf{S}_{\mathrm{g}} \mathbf{a}\left(\omega_k\right)&#10;$$&#10;&#10;\end{document}" title="IguanaTex Bitmap Display">
            <a:extLst>
              <a:ext uri="{FF2B5EF4-FFF2-40B4-BE49-F238E27FC236}">
                <a16:creationId xmlns:a16="http://schemas.microsoft.com/office/drawing/2014/main" id="{725EC7E5-C848-F11F-789D-FBDCE467A0D5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453" y="5271833"/>
            <a:ext cx="2082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96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D877CB-072E-CC28-3BAA-E4C6307FC3AC}"/>
              </a:ext>
            </a:extLst>
          </p:cNvPr>
          <p:cNvSpPr txBox="1"/>
          <p:nvPr/>
        </p:nvSpPr>
        <p:spPr>
          <a:xfrm>
            <a:off x="350520" y="1139054"/>
            <a:ext cx="5837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FMIAA-1</a:t>
            </a:r>
            <a:endParaRPr kumimoji="0" lang="en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imHei" panose="02010609060101010101" pitchFamily="49" charset="-122"/>
              <a:ea typeface="SimHei" panose="02010609060101010101" pitchFamily="49" charset="-122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588617-CD4B-8662-39D4-373E64CFC9D3}"/>
              </a:ext>
            </a:extLst>
          </p:cNvPr>
          <p:cNvSpPr txBox="1"/>
          <p:nvPr/>
        </p:nvSpPr>
        <p:spPr>
          <a:xfrm>
            <a:off x="914400" y="1786598"/>
            <a:ext cx="1635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sz="2000" b="1" dirty="0">
                <a:latin typeface="SimHei" panose="02010609060101010101" pitchFamily="49" charset="-122"/>
                <a:ea typeface="SimHei" panose="02010609060101010101" pitchFamily="49" charset="-122"/>
              </a:rPr>
              <a:t>R快速计算</a:t>
            </a:r>
          </a:p>
        </p:txBody>
      </p:sp>
      <p:pic>
        <p:nvPicPr>
          <p:cNvPr id="12" name="Picture 11" descr="\documentclass{article}&#10;\usepackage{amsmath}&#10;\pagestyle{empty}&#10;\begin{document}&#10;$$&#10;\mathbf{R}_{\mathrm{g}}=\mathbf{S}_{\mathrm{g}} \mathbf{A P} \mathbf{A}^* \mathbf{S}_{\mathrm{g}}^T=\mathbf{S}_{\mathrm{g}} \mathbf{R S}_{\mathrm{g}}{ }^T&#10;$$&#10;&#10;\end{document}" title="IguanaTex Bitmap Display">
            <a:extLst>
              <a:ext uri="{FF2B5EF4-FFF2-40B4-BE49-F238E27FC236}">
                <a16:creationId xmlns:a16="http://schemas.microsoft.com/office/drawing/2014/main" id="{09E8978E-1AE1-2792-AF1D-3FC91DE87BB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448" y="2425565"/>
            <a:ext cx="3327400" cy="381000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8C7FA2A4-5930-8A88-114B-675D1BA48A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568096"/>
              </p:ext>
            </p:extLst>
          </p:nvPr>
        </p:nvGraphicFramePr>
        <p:xfrm>
          <a:off x="1814448" y="3040466"/>
          <a:ext cx="1378685" cy="75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838080" imgH="457200" progId="Equation.DSMT4">
                  <p:embed/>
                </p:oleObj>
              </mc:Choice>
              <mc:Fallback>
                <p:oleObj name="Equation" r:id="rId12" imgW="838080" imgH="4572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8C7FA2A4-5930-8A88-114B-675D1BA48A7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814448" y="3040466"/>
                        <a:ext cx="1378685" cy="75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 descr="\documentclass{article}&#10;\usepackage{amsmath}&#10;\pagestyle{empty}&#10;\begin{document}&#10;&#10;$$&#10;\mathbf{r}_{N}=\left[r_{0}, r_{1}, \ldots, r_{N-1}\right]^{T}&#10;$$&#10;&#10;&#10;\end{document}" title="IguanaTex Bitmap Display">
            <a:extLst>
              <a:ext uri="{FF2B5EF4-FFF2-40B4-BE49-F238E27FC236}">
                <a16:creationId xmlns:a16="http://schemas.microsoft.com/office/drawing/2014/main" id="{DC675914-7E6B-A5B6-9906-991B249D909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448" y="3911122"/>
            <a:ext cx="2667000" cy="355600"/>
          </a:xfrm>
          <a:prstGeom prst="rect">
            <a:avLst/>
          </a:prstGeom>
        </p:spPr>
      </p:pic>
      <p:sp>
        <p:nvSpPr>
          <p:cNvPr id="19" name="Left Arrow 18">
            <a:extLst>
              <a:ext uri="{FF2B5EF4-FFF2-40B4-BE49-F238E27FC236}">
                <a16:creationId xmlns:a16="http://schemas.microsoft.com/office/drawing/2014/main" id="{94E9332C-8B99-5AFB-B901-85105C64D771}"/>
              </a:ext>
            </a:extLst>
          </p:cNvPr>
          <p:cNvSpPr/>
          <p:nvPr/>
        </p:nvSpPr>
        <p:spPr>
          <a:xfrm rot="10800000">
            <a:off x="4743986" y="3634353"/>
            <a:ext cx="1019705" cy="1802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165485-ADD4-C627-E3BE-90804DE5243B}"/>
              </a:ext>
            </a:extLst>
          </p:cNvPr>
          <p:cNvSpPr txBox="1"/>
          <p:nvPr/>
        </p:nvSpPr>
        <p:spPr>
          <a:xfrm>
            <a:off x="4779105" y="3138729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000" b="1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FFT</a:t>
            </a:r>
          </a:p>
        </p:txBody>
      </p:sp>
      <p:pic>
        <p:nvPicPr>
          <p:cNvPr id="22" name="Picture 21" descr="\documentclass{article}&#10;\usepackage{amsmath}&#10;\pagestyle{empty}&#10;\begin{document}&#10;$$&#10;\mathbf{R}&#10;$$&#10;&#10;\end{document}" title="IguanaTex Bitmap Display">
            <a:extLst>
              <a:ext uri="{FF2B5EF4-FFF2-40B4-BE49-F238E27FC236}">
                <a16:creationId xmlns:a16="http://schemas.microsoft.com/office/drawing/2014/main" id="{9AA9A2D2-923D-48AA-0048-7ABF00A97F9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346" y="3585969"/>
            <a:ext cx="254000" cy="2286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4ACC4BD-450A-9598-6BEC-67345DBA3185}"/>
              </a:ext>
            </a:extLst>
          </p:cNvPr>
          <p:cNvSpPr txBox="1"/>
          <p:nvPr/>
        </p:nvSpPr>
        <p:spPr>
          <a:xfrm>
            <a:off x="2503790" y="4553658"/>
            <a:ext cx="1378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000" b="1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直接构造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A8590E3-3DD3-B32C-F8C3-DB64627FD22F}"/>
              </a:ext>
            </a:extLst>
          </p:cNvPr>
          <p:cNvGrpSpPr/>
          <p:nvPr/>
        </p:nvGrpSpPr>
        <p:grpSpPr>
          <a:xfrm>
            <a:off x="1902069" y="6186626"/>
            <a:ext cx="3149396" cy="400110"/>
            <a:chOff x="1732092" y="6299753"/>
            <a:chExt cx="3149396" cy="400110"/>
          </a:xfrm>
        </p:grpSpPr>
        <p:pic>
          <p:nvPicPr>
            <p:cNvPr id="35" name="Picture 34" descr="\documentclass{article}&#10;\usepackage{amsmath}&#10;\pagestyle{empty}&#10;\begin{document}&#10;$$&#10;\mathbf{d}_g&#10;$$&#10;&#10;\end{document}" title="IguanaTex Bitmap Display">
              <a:extLst>
                <a:ext uri="{FF2B5EF4-FFF2-40B4-BE49-F238E27FC236}">
                  <a16:creationId xmlns:a16="http://schemas.microsoft.com/office/drawing/2014/main" id="{55F1094C-EB92-8A5A-3C85-713B001EF986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2092" y="6395063"/>
              <a:ext cx="304800" cy="3048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B4780FB-1463-811D-78B6-2B7F6010D9FE}"/>
                </a:ext>
              </a:extLst>
            </p:cNvPr>
            <p:cNvSpPr txBox="1"/>
            <p:nvPr/>
          </p:nvSpPr>
          <p:spPr>
            <a:xfrm>
              <a:off x="2008755" y="6299753"/>
              <a:ext cx="28727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SimHei" panose="02010609060101010101" pitchFamily="49" charset="-122"/>
                  <a:ea typeface="SimHei" panose="02010609060101010101" pitchFamily="49" charset="-122"/>
                </a:rPr>
                <a:t>：</a:t>
              </a:r>
              <a:r>
                <a:rPr lang="en-CN" sz="2000" b="1" dirty="0">
                  <a:latin typeface="SimHei" panose="02010609060101010101" pitchFamily="49" charset="-122"/>
                  <a:ea typeface="SimHei" panose="02010609060101010101" pitchFamily="49" charset="-122"/>
                </a:rPr>
                <a:t>稀疏阵元位置</a:t>
              </a:r>
            </a:p>
          </p:txBody>
        </p:sp>
      </p:grpSp>
      <p:pic>
        <p:nvPicPr>
          <p:cNvPr id="33" name="Picture 32" descr="\documentclass{article}&#10;\usepackage{amsmath}&#10;\pagestyle{empty}&#10;\begin{document}&#10;$$&#10;\mathbf{R}_{g}[m, n]= \begin{cases}\mathbf{r}_N\left[\mathbf{d}_{g}[m]-\mathbf{d}_{g}[n]\right], &amp; \mathbf{d}_{g}[m] \geq \mathbf{d}_{g}[n] \\ \left(\mathbf{r}_N\left[\mathbf{d}_{g}[m]-\mathbf{d}_{g}[n]\right]\right)^*, &amp; \mathbf{d}_{g}[m]&lt;\mathbf{d}_{g}[n]\end{cases}&#10;$$&#10;&#10;\end{document}" title="IguanaTex Bitmap Display">
            <a:extLst>
              <a:ext uri="{FF2B5EF4-FFF2-40B4-BE49-F238E27FC236}">
                <a16:creationId xmlns:a16="http://schemas.microsoft.com/office/drawing/2014/main" id="{3BD4BCE7-0BC1-90DA-46DD-D8061FF0AFF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914" y="5143454"/>
            <a:ext cx="5765800" cy="812800"/>
          </a:xfrm>
          <a:prstGeom prst="rect">
            <a:avLst/>
          </a:prstGeom>
        </p:spPr>
      </p:pic>
      <p:pic>
        <p:nvPicPr>
          <p:cNvPr id="56" name="Picture 55" descr="\documentclass{article}&#10;\usepackage{amsmath}&#10;\pagestyle{empty}&#10;\begin{document}&#10;$$&#10;\mathcal{O}(N_g^3)&#10;$$&#10;&#10;\end{document}" title="IguanaTex Bitmap Display">
            <a:extLst>
              <a:ext uri="{FF2B5EF4-FFF2-40B4-BE49-F238E27FC236}">
                <a16:creationId xmlns:a16="http://schemas.microsoft.com/office/drawing/2014/main" id="{EA65C7EA-DF0B-92E4-AE43-2020A51A8EEE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340" y="4919772"/>
            <a:ext cx="762000" cy="381000"/>
          </a:xfrm>
          <a:prstGeom prst="rect">
            <a:avLst/>
          </a:prstGeom>
        </p:spPr>
      </p:pic>
      <p:sp>
        <p:nvSpPr>
          <p:cNvPr id="42" name="Right Arrow 41">
            <a:extLst>
              <a:ext uri="{FF2B5EF4-FFF2-40B4-BE49-F238E27FC236}">
                <a16:creationId xmlns:a16="http://schemas.microsoft.com/office/drawing/2014/main" id="{87E9134F-0239-617A-4A70-064E9D93B756}"/>
              </a:ext>
            </a:extLst>
          </p:cNvPr>
          <p:cNvSpPr/>
          <p:nvPr/>
        </p:nvSpPr>
        <p:spPr>
          <a:xfrm>
            <a:off x="8231701" y="5494304"/>
            <a:ext cx="1180984" cy="177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44" name="Picture 43" descr="\documentclass{article}&#10;\usepackage{amsmath}&#10;\pagestyle{empty}&#10;\begin{document}&#10;$$&#10;\mathbf{R}_g^{-1}&#10;$$&#10;&#10;\end{document}" title="IguanaTex Bitmap Display">
            <a:extLst>
              <a:ext uri="{FF2B5EF4-FFF2-40B4-BE49-F238E27FC236}">
                <a16:creationId xmlns:a16="http://schemas.microsoft.com/office/drawing/2014/main" id="{61A9BDCB-FD8F-55E0-624E-550C34D4B7D4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364" y="5349445"/>
            <a:ext cx="508000" cy="381000"/>
          </a:xfrm>
          <a:prstGeom prst="rect">
            <a:avLst/>
          </a:prstGeom>
        </p:spPr>
      </p:pic>
      <p:sp>
        <p:nvSpPr>
          <p:cNvPr id="45" name="Left Arrow 44">
            <a:extLst>
              <a:ext uri="{FF2B5EF4-FFF2-40B4-BE49-F238E27FC236}">
                <a16:creationId xmlns:a16="http://schemas.microsoft.com/office/drawing/2014/main" id="{01EBAC1D-A21B-7B52-7252-09996020373F}"/>
              </a:ext>
            </a:extLst>
          </p:cNvPr>
          <p:cNvSpPr/>
          <p:nvPr/>
        </p:nvSpPr>
        <p:spPr>
          <a:xfrm rot="10800000">
            <a:off x="6571064" y="3634353"/>
            <a:ext cx="1019705" cy="1802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9BCD24C-4847-9109-0FA2-3D42E2E6D92B}"/>
              </a:ext>
            </a:extLst>
          </p:cNvPr>
          <p:cNvSpPr txBox="1"/>
          <p:nvPr/>
        </p:nvSpPr>
        <p:spPr>
          <a:xfrm>
            <a:off x="6472416" y="3128275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000" b="1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行列索引</a:t>
            </a:r>
          </a:p>
        </p:txBody>
      </p:sp>
      <p:pic>
        <p:nvPicPr>
          <p:cNvPr id="48" name="Picture 47" descr="\documentclass{article}&#10;\usepackage{amsmath}&#10;\pagestyle{empty}&#10;\begin{document}&#10;$$&#10;\mathbf{R}_g&#10;$$&#10;&#10;\end{document}" title="IguanaTex Bitmap Display">
            <a:extLst>
              <a:ext uri="{FF2B5EF4-FFF2-40B4-BE49-F238E27FC236}">
                <a16:creationId xmlns:a16="http://schemas.microsoft.com/office/drawing/2014/main" id="{F1017DD8-50C2-D157-8608-607E51F87667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948" y="3572061"/>
            <a:ext cx="355600" cy="304800"/>
          </a:xfrm>
          <a:prstGeom prst="rect">
            <a:avLst/>
          </a:prstGeom>
        </p:spPr>
      </p:pic>
      <p:sp>
        <p:nvSpPr>
          <p:cNvPr id="50" name="Left Arrow 49">
            <a:extLst>
              <a:ext uri="{FF2B5EF4-FFF2-40B4-BE49-F238E27FC236}">
                <a16:creationId xmlns:a16="http://schemas.microsoft.com/office/drawing/2014/main" id="{BE3C523B-C9E0-D0F7-E26B-483EAB303564}"/>
              </a:ext>
            </a:extLst>
          </p:cNvPr>
          <p:cNvSpPr/>
          <p:nvPr/>
        </p:nvSpPr>
        <p:spPr>
          <a:xfrm rot="16200000">
            <a:off x="1844235" y="4751779"/>
            <a:ext cx="542531" cy="1827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558BE1FC-FD74-4450-952E-FA1DFFB70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208688"/>
            <a:ext cx="5837817" cy="505481"/>
          </a:xfrm>
        </p:spPr>
        <p:txBody>
          <a:bodyPr>
            <a:normAutofit/>
          </a:bodyPr>
          <a:lstStyle/>
          <a:p>
            <a:r>
              <a:rPr lang="en-US" sz="800" b="1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Glentis</a:t>
            </a:r>
            <a:r>
              <a:rPr lang="en-US" sz="8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 O, Jakobsson A. Efficient implementation of iterative adaptive approach spectral estimation techniques[J]. IEEE Transactions on Signal Processing, 2011, 59(9): 4154-4167.</a:t>
            </a:r>
            <a:endParaRPr lang="en-CN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ACC6325-DB65-82C5-C060-6060DA3B3DEC}"/>
              </a:ext>
            </a:extLst>
          </p:cNvPr>
          <p:cNvSpPr/>
          <p:nvPr/>
        </p:nvSpPr>
        <p:spPr>
          <a:xfrm>
            <a:off x="8305031" y="4826101"/>
            <a:ext cx="1034323" cy="54136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0538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\documentclass{article}&#10;\usepackage{amsmath}&#10;\pagestyle{empty}&#10;\begin{document}&#10;&#10;&#10;$$&#10;\mathbf{z} = \mathbf{S}_g^T\mathbf{R}_g^{-1}\mathbf{y}_g&#10;$$&#10;&#10;\end{document}" title="IguanaTex Bitmap Display">
            <a:extLst>
              <a:ext uri="{FF2B5EF4-FFF2-40B4-BE49-F238E27FC236}">
                <a16:creationId xmlns:a16="http://schemas.microsoft.com/office/drawing/2014/main" id="{DBD98B93-1D47-5D84-3CE4-F25BA67A468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335" y="4188133"/>
            <a:ext cx="1574800" cy="381000"/>
          </a:xfrm>
          <a:prstGeom prst="rect">
            <a:avLst/>
          </a:prstGeom>
        </p:spPr>
      </p:pic>
      <p:pic>
        <p:nvPicPr>
          <p:cNvPr id="12" name="Picture 11" descr="\documentclass{article}&#10;\usepackage{amsmath}&#10;\pagestyle{empty}&#10;\begin{document}&#10;&#10;$$&#10;\phi_{\mathrm{N}}(\omega)=\mathbf{a}_{g}^{H}(\omega) \mathbf{R}_{g}^{-1} \mathbf{y}_{g} = \mathbf{a}^H(\omega) (\mathbf{S}_g^T\mathbf{R}_g^{-1}\mathbf{y}_g)&#10;$$&#10;&#10;&#10;\end{document}" title="IguanaTex Bitmap Display">
            <a:extLst>
              <a:ext uri="{FF2B5EF4-FFF2-40B4-BE49-F238E27FC236}">
                <a16:creationId xmlns:a16="http://schemas.microsoft.com/office/drawing/2014/main" id="{6991BAC2-A52C-5237-7CB5-3D90C2148EE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367" y="3150587"/>
            <a:ext cx="4800600" cy="381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6D05573-B119-084E-A281-E75EBA7B6C8B}"/>
              </a:ext>
            </a:extLst>
          </p:cNvPr>
          <p:cNvSpPr txBox="1"/>
          <p:nvPr/>
        </p:nvSpPr>
        <p:spPr>
          <a:xfrm>
            <a:off x="998181" y="3173606"/>
            <a:ext cx="946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 </a:t>
            </a:r>
          </a:p>
        </p:txBody>
      </p:sp>
      <p:pic>
        <p:nvPicPr>
          <p:cNvPr id="44" name="Picture 43" descr="\documentclass{article}&#10;\usepackage{amsmath}&#10;\pagestyle{empty}&#10;\begin{document}&#10;&#10;&#10;$$&#10;\phi_{\mathrm{N}}(\omega)=\mathbf{a}^{H}(\omega) \mathbf{z}=\sum_{i=0}^{N-1}e^{-j\frac{2\pi k}{K}i}(\mathbf{z})_i&#10;$$&#10;&#10;\end{document}" title="IguanaTex Bitmap Display">
            <a:extLst>
              <a:ext uri="{FF2B5EF4-FFF2-40B4-BE49-F238E27FC236}">
                <a16:creationId xmlns:a16="http://schemas.microsoft.com/office/drawing/2014/main" id="{E108F2C3-2C9D-DDF4-677C-FFE4EB17B59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539" y="5128070"/>
            <a:ext cx="3886200" cy="787400"/>
          </a:xfrm>
          <a:prstGeom prst="rect">
            <a:avLst/>
          </a:prstGeom>
        </p:spPr>
      </p:pic>
      <p:pic>
        <p:nvPicPr>
          <p:cNvPr id="21" name="Picture 20" descr="\documentclass{article}&#10;\usepackage{amsmath}&#10;\pagestyle{empty}&#10;\begin{document}&#10;&#10;&#10;$$&#10;\boldsymbol{\phi}_N = \mathbf{A}^H\mathbf{z}_N = \mathcal{F}(\mathbf{z}_N)&#10;$$&#10;\end{document}" title="IguanaTex Bitmap Display">
            <a:extLst>
              <a:ext uri="{FF2B5EF4-FFF2-40B4-BE49-F238E27FC236}">
                <a16:creationId xmlns:a16="http://schemas.microsoft.com/office/drawing/2014/main" id="{550E6B09-9F46-833A-6D0A-C6DCDA81141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871" y="5319112"/>
            <a:ext cx="2514600" cy="3302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348DD42D-A9D7-4341-A912-DDC6979D55F0}"/>
              </a:ext>
            </a:extLst>
          </p:cNvPr>
          <p:cNvSpPr txBox="1"/>
          <p:nvPr/>
        </p:nvSpPr>
        <p:spPr>
          <a:xfrm>
            <a:off x="1448370" y="4210029"/>
            <a:ext cx="236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stem Font Regular"/>
              <a:buChar char="➢"/>
            </a:pPr>
            <a:r>
              <a:rPr lang="en-CN" dirty="0"/>
              <a:t>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07816E7-34AE-534F-8432-EBADA0161458}"/>
              </a:ext>
            </a:extLst>
          </p:cNvPr>
          <p:cNvSpPr txBox="1"/>
          <p:nvPr/>
        </p:nvSpPr>
        <p:spPr>
          <a:xfrm>
            <a:off x="1448370" y="5360136"/>
            <a:ext cx="236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stem Font Regular"/>
              <a:buChar char="➢"/>
            </a:pPr>
            <a:r>
              <a:rPr lang="en-CN" dirty="0"/>
              <a:t> </a:t>
            </a:r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9B56237E-3282-084C-BA98-0E305D9CA170}"/>
              </a:ext>
            </a:extLst>
          </p:cNvPr>
          <p:cNvSpPr/>
          <p:nvPr/>
        </p:nvSpPr>
        <p:spPr>
          <a:xfrm>
            <a:off x="6582818" y="5434153"/>
            <a:ext cx="494852" cy="221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D76A8E3-4092-2C45-9AAE-E12510105619}"/>
              </a:ext>
            </a:extLst>
          </p:cNvPr>
          <p:cNvSpPr txBox="1"/>
          <p:nvPr/>
        </p:nvSpPr>
        <p:spPr>
          <a:xfrm>
            <a:off x="6512455" y="4958891"/>
            <a:ext cx="2226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000" b="1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FFT</a:t>
            </a:r>
          </a:p>
        </p:txBody>
      </p:sp>
      <p:pic>
        <p:nvPicPr>
          <p:cNvPr id="28" name="Picture 27" descr="\documentclass{article}&#10;\usepackage{amsmath}&#10;\pagestyle{empty}&#10;\begin{document}&#10;&#10;$$&#10;\mathcal{O}(K\log K)&#10;$$&#10;&#10;&#10;\end{document}" title="IguanaTex Bitmap Display">
            <a:extLst>
              <a:ext uri="{FF2B5EF4-FFF2-40B4-BE49-F238E27FC236}">
                <a16:creationId xmlns:a16="http://schemas.microsoft.com/office/drawing/2014/main" id="{2964C31E-7ACB-C501-B6A0-367C804E3E6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714" y="5985283"/>
            <a:ext cx="1295400" cy="304800"/>
          </a:xfrm>
          <a:prstGeom prst="rect">
            <a:avLst/>
          </a:prstGeom>
        </p:spPr>
      </p:pic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7BB0F75-FE30-ECBD-A4AD-4DEB2F93B2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5084639"/>
              </p:ext>
            </p:extLst>
          </p:nvPr>
        </p:nvGraphicFramePr>
        <p:xfrm>
          <a:off x="6199815" y="5206526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914400" imgH="198720" progId="Equation.DSMT4">
                  <p:embed/>
                </p:oleObj>
              </mc:Choice>
              <mc:Fallback>
                <p:oleObj name="Equation" r:id="rId15" imgW="914400" imgH="19872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E7BB0F75-FE30-ECBD-A4AD-4DEB2F93B2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199815" y="5206526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\documentclass{article}&#10;\usepackage{amsmath}&#10;\pagestyle{empty}&#10;\begin{document}&#10;&#10;$$&#10;x_k = \frac{\mathbf{a}_g^H(\omega_k)\mathbf{R}_g^{-1}\mathbf{y}_g}{\mathbf{a}_g^H(\omega_k)\mathbf{R}_g^{-1}\mathbf{a}_g(\omega_k)} =\frac{\phi_N(\omega_k)}{\phi_D(\omega_k)}&#10;$$&#10;&#10;&#10;\end{document}" title="IguanaTex Bitmap Display">
            <a:extLst>
              <a:ext uri="{FF2B5EF4-FFF2-40B4-BE49-F238E27FC236}">
                <a16:creationId xmlns:a16="http://schemas.microsoft.com/office/drawing/2014/main" id="{ED2F7C3F-373A-4B94-6991-5AE0710A902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831" y="1979952"/>
            <a:ext cx="3937000" cy="762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ED9DFC2-DBB4-67C8-5C4B-15F79985E421}"/>
              </a:ext>
            </a:extLst>
          </p:cNvPr>
          <p:cNvSpPr txBox="1"/>
          <p:nvPr/>
        </p:nvSpPr>
        <p:spPr>
          <a:xfrm>
            <a:off x="1005441" y="2134541"/>
            <a:ext cx="1612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000" b="1" dirty="0">
                <a:latin typeface="SimHei" panose="02010609060101010101" pitchFamily="49" charset="-122"/>
                <a:ea typeface="SimHei" panose="02010609060101010101" pitchFamily="49" charset="-122"/>
              </a:rPr>
              <a:t>格点处信号</a:t>
            </a:r>
          </a:p>
        </p:txBody>
      </p:sp>
      <p:pic>
        <p:nvPicPr>
          <p:cNvPr id="26" name="Picture 25" descr="\documentclass{article}&#10;\usepackage{amsmath}&#10;\pagestyle{empty}&#10;\begin{document}&#10;$$&#10;\mathcal{O}(N_g^2)&#10;$$&#10;&#10;\end{document}" title="IguanaTex Bitmap Display">
            <a:extLst>
              <a:ext uri="{FF2B5EF4-FFF2-40B4-BE49-F238E27FC236}">
                <a16:creationId xmlns:a16="http://schemas.microsoft.com/office/drawing/2014/main" id="{008D2A23-6893-D08A-81BE-E1B14F6EEEAB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806" y="4172371"/>
            <a:ext cx="762000" cy="381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D97D62C-C14E-72E2-12AB-9865BFBBCB94}"/>
              </a:ext>
            </a:extLst>
          </p:cNvPr>
          <p:cNvSpPr/>
          <p:nvPr/>
        </p:nvSpPr>
        <p:spPr>
          <a:xfrm>
            <a:off x="6144967" y="5834979"/>
            <a:ext cx="1593688" cy="56907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8B0B2EC-250A-892E-1680-F4109FD671D7}"/>
              </a:ext>
            </a:extLst>
          </p:cNvPr>
          <p:cNvSpPr/>
          <p:nvPr/>
        </p:nvSpPr>
        <p:spPr>
          <a:xfrm>
            <a:off x="4545312" y="4078335"/>
            <a:ext cx="1136867" cy="60494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EA7006-B4FD-23E3-956F-42CF495DB070}"/>
              </a:ext>
            </a:extLst>
          </p:cNvPr>
          <p:cNvSpPr txBox="1"/>
          <p:nvPr/>
        </p:nvSpPr>
        <p:spPr>
          <a:xfrm>
            <a:off x="350520" y="1139054"/>
            <a:ext cx="5837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FMIAA-1</a:t>
            </a:r>
            <a:endParaRPr kumimoji="0" lang="en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imHei" panose="02010609060101010101" pitchFamily="49" charset="-122"/>
              <a:ea typeface="SimHei" panose="02010609060101010101" pitchFamily="49" charset="-122"/>
              <a:cs typeface="+mn-cs"/>
            </a:endParaRP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D970E2C2-3297-24E8-DCB8-FD70688CE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208688"/>
            <a:ext cx="5837817" cy="505481"/>
          </a:xfrm>
        </p:spPr>
        <p:txBody>
          <a:bodyPr>
            <a:normAutofit/>
          </a:bodyPr>
          <a:lstStyle/>
          <a:p>
            <a:r>
              <a:rPr lang="en-US" sz="800" b="1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Glentis</a:t>
            </a:r>
            <a:r>
              <a:rPr lang="en-US" sz="8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 O, Jakobsson A. Efficient implementation of iterative adaptive approach spectral estimation techniques[J]. IEEE Transactions on Signal Processing, 2011, 59(9): 4154-4167.</a:t>
            </a:r>
            <a:endParaRPr lang="en-CN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149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 descr="\documentclass{article}&#10;\usepackage{amsmath}&#10;\pagestyle{empty}&#10;\begin{document}&#10;&#10;&#10;$$&#10;\mathcal{O}\left(N_g^2 K+N_g^3\right)&#10;$$&#10;&#10;\end{document}" title="IguanaTex Bitmap Display">
            <a:extLst>
              <a:ext uri="{FF2B5EF4-FFF2-40B4-BE49-F238E27FC236}">
                <a16:creationId xmlns:a16="http://schemas.microsoft.com/office/drawing/2014/main" id="{4F759CD5-7E1B-1034-A367-5BDB7AB5560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074" y="5782153"/>
            <a:ext cx="1701800" cy="381000"/>
          </a:xfrm>
          <a:prstGeom prst="rect">
            <a:avLst/>
          </a:prstGeom>
        </p:spPr>
      </p:pic>
      <p:sp>
        <p:nvSpPr>
          <p:cNvPr id="27" name="Right Arrow 26">
            <a:extLst>
              <a:ext uri="{FF2B5EF4-FFF2-40B4-BE49-F238E27FC236}">
                <a16:creationId xmlns:a16="http://schemas.microsoft.com/office/drawing/2014/main" id="{BF3BBAFD-5CB1-5A48-989D-BB454FE82153}"/>
              </a:ext>
            </a:extLst>
          </p:cNvPr>
          <p:cNvSpPr/>
          <p:nvPr/>
        </p:nvSpPr>
        <p:spPr>
          <a:xfrm>
            <a:off x="8490200" y="5846631"/>
            <a:ext cx="659205" cy="243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C7F80F-C588-1243-9698-00A58E38C52E}"/>
              </a:ext>
            </a:extLst>
          </p:cNvPr>
          <p:cNvSpPr txBox="1"/>
          <p:nvPr/>
        </p:nvSpPr>
        <p:spPr>
          <a:xfrm>
            <a:off x="1094343" y="2051180"/>
            <a:ext cx="535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 </a:t>
            </a:r>
          </a:p>
        </p:txBody>
      </p:sp>
      <p:pic>
        <p:nvPicPr>
          <p:cNvPr id="12" name="Picture 11" descr="\documentclass{article}&#10;\usepackage{amsmath}&#10;\pagestyle{empty}&#10;\begin{document}&#10;&#10;$$&#10;\phi_{\mathrm{D}}(\omega)=\mathbf{a}_{g}^{H}(\omega) \mathbf{R}_{g}^{-1} \mathbf{a}_{g}(\omega) = \mathbf{a}^H(\omega)(\mathbf{S}_g^T\mathbf{R}_g^{-1}\mathbf{S}_g)\mathbf{a}(\omega)&#10;$$&#10;&#10;&#10;\end{document}" title="IguanaTex Bitmap Display">
            <a:extLst>
              <a:ext uri="{FF2B5EF4-FFF2-40B4-BE49-F238E27FC236}">
                <a16:creationId xmlns:a16="http://schemas.microsoft.com/office/drawing/2014/main" id="{7FC6BB91-E5F0-81F4-5A84-5D095DCA536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944" y="2043845"/>
            <a:ext cx="5664200" cy="381000"/>
          </a:xfrm>
          <a:prstGeom prst="rect">
            <a:avLst/>
          </a:prstGeom>
        </p:spPr>
      </p:pic>
      <p:pic>
        <p:nvPicPr>
          <p:cNvPr id="67" name="Picture 66" descr="\documentclass{article}&#10;\usepackage{amsmath}&#10;\pagestyle{empty}&#10;\begin{document}&#10;&#10;&#10;$$&#10;\boldsymbol{\phi}_D = K\mathcal{F}^{-1}(\mathbf{c})&#10;$$&#10;\end{document}" title="IguanaTex Bitmap Display">
            <a:extLst>
              <a:ext uri="{FF2B5EF4-FFF2-40B4-BE49-F238E27FC236}">
                <a16:creationId xmlns:a16="http://schemas.microsoft.com/office/drawing/2014/main" id="{8EF818A9-A550-A62B-5DD2-94C3FD9FC39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714" y="4263706"/>
            <a:ext cx="1752600" cy="330200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begin{document}&#10;&#10;$$&#10;\mathbf{c}=\left[c_{0}, c_{1}, \ldots, c_{N-1}, \mathbf{0}_{K-2 N+1}^{T}, c_{-N+1}, \ldots, c_{-1}\right]^{T}&#10;$$&#10;&#10;&#10;\end{document}" title="IguanaTex Bitmap Display">
            <a:extLst>
              <a:ext uri="{FF2B5EF4-FFF2-40B4-BE49-F238E27FC236}">
                <a16:creationId xmlns:a16="http://schemas.microsoft.com/office/drawing/2014/main" id="{B237E751-7F10-A338-C6A6-76CB65457AA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025" y="4151774"/>
            <a:ext cx="5461000" cy="431800"/>
          </a:xfrm>
          <a:prstGeom prst="rect">
            <a:avLst/>
          </a:prstGeom>
        </p:spPr>
      </p:pic>
      <p:pic>
        <p:nvPicPr>
          <p:cNvPr id="56" name="Picture 55" descr="\documentclass{article}&#10;\usepackage{amsmath}&#10;\pagestyle{empty}&#10;\begin{document}&#10;&#10;$$&#10;\mathcal{O}(K\log K+N_g^3)&#10;$$&#10;&#10;&#10;\end{document}" title="IguanaTex Bitmap Display">
            <a:extLst>
              <a:ext uri="{FF2B5EF4-FFF2-40B4-BE49-F238E27FC236}">
                <a16:creationId xmlns:a16="http://schemas.microsoft.com/office/drawing/2014/main" id="{D0E4D260-088B-6739-7E72-87A1FC06964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029" y="5752014"/>
            <a:ext cx="1955800" cy="381000"/>
          </a:xfrm>
          <a:prstGeom prst="rect">
            <a:avLst/>
          </a:prstGeom>
        </p:spPr>
      </p:pic>
      <p:pic>
        <p:nvPicPr>
          <p:cNvPr id="33" name="Picture 32" descr="\documentclass{article}&#10;\usepackage{amsmath}&#10;\pagestyle{empty}&#10;\begin{document}&#10;&#10;$$&#10;\mathbf{a}^{H}(\omega) \mathbf{X} \mathbf{a}(\omega)=\sum_{n=-N+1}^{N-1} c_{n} e^{j \omega n}&#10;$$&#10;&#10;&#10;\end{document}" title="IguanaTex Bitmap Display">
            <a:extLst>
              <a:ext uri="{FF2B5EF4-FFF2-40B4-BE49-F238E27FC236}">
                <a16:creationId xmlns:a16="http://schemas.microsoft.com/office/drawing/2014/main" id="{B8DED525-6BEF-E14F-5ADF-B40C9C755099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025" y="2643103"/>
            <a:ext cx="3429000" cy="812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92653B4-2B4E-4406-8D93-655CE1A14561}"/>
              </a:ext>
            </a:extLst>
          </p:cNvPr>
          <p:cNvSpPr txBox="1"/>
          <p:nvPr/>
        </p:nvSpPr>
        <p:spPr>
          <a:xfrm>
            <a:off x="1293985" y="2864837"/>
            <a:ext cx="236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System Font Regular"/>
              <a:buChar char="➢"/>
            </a:pPr>
            <a:r>
              <a:rPr lang="en-CN" dirty="0"/>
              <a:t> </a:t>
            </a:r>
          </a:p>
        </p:txBody>
      </p:sp>
      <p:pic>
        <p:nvPicPr>
          <p:cNvPr id="48" name="Picture 47" descr="\documentclass{article}&#10;\usepackage{amsmath}&#10;\pagestyle{empty}&#10;\begin{document}&#10;&#10;$$&#10;x_k = \frac{\mathbf{a}_g^H(\omega_k)\mathbf{R}_g^{-1}\mathbf{y}}{\mathbf{a}_g^H(\omega_k)\mathbf{R}_g^{-1}\mathbf{a}_g(\omega_k)}&#10;$$&#10;&#10;&#10;\end{document}" title="IguanaTex Bitmap Display">
            <a:extLst>
              <a:ext uri="{FF2B5EF4-FFF2-40B4-BE49-F238E27FC236}">
                <a16:creationId xmlns:a16="http://schemas.microsoft.com/office/drawing/2014/main" id="{0E4D7159-E9F0-6684-31BB-4B3A2C37FF70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244" y="5515627"/>
            <a:ext cx="2717800" cy="762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5603DF4-F3E5-F765-BF92-F666A9C66437}"/>
              </a:ext>
            </a:extLst>
          </p:cNvPr>
          <p:cNvSpPr txBox="1"/>
          <p:nvPr/>
        </p:nvSpPr>
        <p:spPr>
          <a:xfrm>
            <a:off x="1078505" y="5743832"/>
            <a:ext cx="535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8D3328-C134-4BA2-EB64-A69079B624FF}"/>
              </a:ext>
            </a:extLst>
          </p:cNvPr>
          <p:cNvSpPr txBox="1"/>
          <p:nvPr/>
        </p:nvSpPr>
        <p:spPr>
          <a:xfrm>
            <a:off x="350520" y="1139054"/>
            <a:ext cx="5837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FMIAA-1</a:t>
            </a:r>
            <a:endParaRPr kumimoji="0" lang="en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imHei" panose="02010609060101010101" pitchFamily="49" charset="-122"/>
              <a:ea typeface="SimHei" panose="02010609060101010101" pitchFamily="49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5367DF7-1542-1838-93BE-4D51610BE493}"/>
                  </a:ext>
                </a:extLst>
              </p:cNvPr>
              <p:cNvSpPr txBox="1"/>
              <p:nvPr/>
            </p:nvSpPr>
            <p:spPr>
              <a:xfrm>
                <a:off x="2554425" y="3509891"/>
                <a:ext cx="37494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ea typeface="SimHei" panose="02010609060101010101" pitchFamily="49" charset="-122"/>
                  </a:rPr>
                  <a:t>：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𝑿</m:t>
                    </m:r>
                  </m:oMath>
                </a14:m>
                <a:r>
                  <a:rPr lang="en-CN" sz="2000" b="1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的第n个对角元素之和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5367DF7-1542-1838-93BE-4D51610BE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4425" y="3509891"/>
                <a:ext cx="3749463" cy="400110"/>
              </a:xfrm>
              <a:prstGeom prst="rect">
                <a:avLst/>
              </a:prstGeom>
              <a:blipFill>
                <a:blip r:embed="rId20"/>
                <a:stretch>
                  <a:fillRect l="-1689" t="-12500" b="-25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 descr="\documentclass{article}&#10;\usepackage{amsmath}&#10;\pagestyle{empty}&#10;\begin{document}&#10;$$&#10;c_n&#10;$$&#10;&#10;\end{document}" title="IguanaTex Bitmap Display">
            <a:extLst>
              <a:ext uri="{FF2B5EF4-FFF2-40B4-BE49-F238E27FC236}">
                <a16:creationId xmlns:a16="http://schemas.microsoft.com/office/drawing/2014/main" id="{72C48859-5B57-159F-E422-ADB602840561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025" y="3636786"/>
            <a:ext cx="279400" cy="203200"/>
          </a:xfrm>
          <a:prstGeom prst="rect">
            <a:avLst/>
          </a:prstGeom>
        </p:spPr>
      </p:pic>
      <p:sp>
        <p:nvSpPr>
          <p:cNvPr id="37" name="Right Arrow 36">
            <a:extLst>
              <a:ext uri="{FF2B5EF4-FFF2-40B4-BE49-F238E27FC236}">
                <a16:creationId xmlns:a16="http://schemas.microsoft.com/office/drawing/2014/main" id="{093CD620-5B67-2949-B904-3A9C0B8CDAD0}"/>
              </a:ext>
            </a:extLst>
          </p:cNvPr>
          <p:cNvSpPr/>
          <p:nvPr/>
        </p:nvSpPr>
        <p:spPr>
          <a:xfrm>
            <a:off x="8158768" y="4345271"/>
            <a:ext cx="774215" cy="2232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18CB09-D90C-7DDF-01B8-1BAF91535E50}"/>
              </a:ext>
            </a:extLst>
          </p:cNvPr>
          <p:cNvSpPr txBox="1"/>
          <p:nvPr/>
        </p:nvSpPr>
        <p:spPr>
          <a:xfrm>
            <a:off x="8250669" y="3868273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000" b="1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FFT</a:t>
            </a:r>
          </a:p>
        </p:txBody>
      </p:sp>
      <p:pic>
        <p:nvPicPr>
          <p:cNvPr id="41" name="Picture 40" descr="\documentclass{article}&#10;\usepackage{amsmath}&#10;\pagestyle{empty}&#10;\begin{document}&#10;&#10;$$&#10;\mathcal{O}(K\log K)&#10;$$&#10;&#10;&#10;\end{document}" title="IguanaTex Bitmap Display">
            <a:extLst>
              <a:ext uri="{FF2B5EF4-FFF2-40B4-BE49-F238E27FC236}">
                <a16:creationId xmlns:a16="http://schemas.microsoft.com/office/drawing/2014/main" id="{A99634E9-FE9F-9F9E-AF02-2264EEAE4498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03" y="4872587"/>
            <a:ext cx="1295400" cy="30480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C356820C-D095-46D5-FEB2-C89A3FA1AAD9}"/>
              </a:ext>
            </a:extLst>
          </p:cNvPr>
          <p:cNvSpPr/>
          <p:nvPr/>
        </p:nvSpPr>
        <p:spPr>
          <a:xfrm>
            <a:off x="7676456" y="4722283"/>
            <a:ext cx="1593688" cy="56907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3D89C13-036B-A98C-6B4D-EDAF481F11C1}"/>
              </a:ext>
            </a:extLst>
          </p:cNvPr>
          <p:cNvSpPr/>
          <p:nvPr/>
        </p:nvSpPr>
        <p:spPr>
          <a:xfrm>
            <a:off x="6264473" y="5515627"/>
            <a:ext cx="5337020" cy="90435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AE47F65-C10A-D034-765C-DC1F1FDF01C8}"/>
              </a:ext>
            </a:extLst>
          </p:cNvPr>
          <p:cNvSpPr/>
          <p:nvPr/>
        </p:nvSpPr>
        <p:spPr>
          <a:xfrm>
            <a:off x="6109574" y="3452990"/>
            <a:ext cx="1034323" cy="54136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63" name="Picture 62" descr="\documentclass{article}&#10;\usepackage{amsmath}&#10;\pagestyle{empty}&#10;\begin{document}&#10;$$&#10;\mathcal{O}(N_g^2)&#10;$$&#10;&#10;\end{document}" title="IguanaTex Bitmap Display">
            <a:extLst>
              <a:ext uri="{FF2B5EF4-FFF2-40B4-BE49-F238E27FC236}">
                <a16:creationId xmlns:a16="http://schemas.microsoft.com/office/drawing/2014/main" id="{9A320803-0B94-8C42-EEB5-8E4270AEA78A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686" y="3536907"/>
            <a:ext cx="762000" cy="381000"/>
          </a:xfrm>
          <a:prstGeom prst="rect">
            <a:avLst/>
          </a:prstGeom>
        </p:spPr>
      </p:pic>
      <p:sp>
        <p:nvSpPr>
          <p:cNvPr id="64" name="Title 1">
            <a:extLst>
              <a:ext uri="{FF2B5EF4-FFF2-40B4-BE49-F238E27FC236}">
                <a16:creationId xmlns:a16="http://schemas.microsoft.com/office/drawing/2014/main" id="{76D4B983-B426-FAEB-E77C-C5F3212B9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208688"/>
            <a:ext cx="5837817" cy="505481"/>
          </a:xfrm>
        </p:spPr>
        <p:txBody>
          <a:bodyPr>
            <a:normAutofit/>
          </a:bodyPr>
          <a:lstStyle/>
          <a:p>
            <a:r>
              <a:rPr lang="en-US" sz="800" b="1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Glentis</a:t>
            </a:r>
            <a:r>
              <a:rPr lang="en-US" sz="8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 O, Jakobsson A. Efficient implementation of iterative adaptive approach spectral estimation techniques[J]. IEEE Transactions on Signal Processing, 2011, 59(9): 4154-4167.</a:t>
            </a:r>
            <a:endParaRPr lang="en-CN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86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9E9005-B607-D040-D668-57E1F97E17B8}"/>
              </a:ext>
            </a:extLst>
          </p:cNvPr>
          <p:cNvSpPr txBox="1"/>
          <p:nvPr/>
        </p:nvSpPr>
        <p:spPr>
          <a:xfrm>
            <a:off x="350520" y="1139054"/>
            <a:ext cx="5837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FMIAA-1优化总结</a:t>
            </a:r>
            <a:endParaRPr kumimoji="0" lang="en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imHei" panose="02010609060101010101" pitchFamily="49" charset="-122"/>
              <a:ea typeface="SimHei" panose="02010609060101010101" pitchFamily="49" charset="-122"/>
              <a:cs typeface="+mn-cs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446B10DA-E79A-8A6E-92EB-16C8562854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47128" y="3159706"/>
          <a:ext cx="139872" cy="223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14120" imgH="177480" progId="Equation.DSMT4">
                  <p:embed/>
                </p:oleObj>
              </mc:Choice>
              <mc:Fallback>
                <p:oleObj name="Equation" r:id="rId21" imgW="114120" imgH="17748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446B10DA-E79A-8A6E-92EB-16C8562854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947128" y="3159706"/>
                        <a:ext cx="139872" cy="2233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AC38143-6F79-C198-C8B8-2FE57C57247F}"/>
              </a:ext>
            </a:extLst>
          </p:cNvPr>
          <p:cNvCxnSpPr>
            <a:cxnSpLocks/>
          </p:cNvCxnSpPr>
          <p:nvPr/>
        </p:nvCxnSpPr>
        <p:spPr>
          <a:xfrm>
            <a:off x="1083181" y="2810006"/>
            <a:ext cx="10719572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2C40241-A127-B6E8-F69F-FD6D58EBDC5E}"/>
              </a:ext>
            </a:extLst>
          </p:cNvPr>
          <p:cNvCxnSpPr>
            <a:cxnSpLocks/>
          </p:cNvCxnSpPr>
          <p:nvPr/>
        </p:nvCxnSpPr>
        <p:spPr>
          <a:xfrm>
            <a:off x="1073644" y="2263833"/>
            <a:ext cx="10729109" cy="530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C2329D-5468-0E85-36EC-873EF568BC09}"/>
              </a:ext>
            </a:extLst>
          </p:cNvPr>
          <p:cNvCxnSpPr>
            <a:cxnSpLocks/>
          </p:cNvCxnSpPr>
          <p:nvPr/>
        </p:nvCxnSpPr>
        <p:spPr>
          <a:xfrm flipV="1">
            <a:off x="1083180" y="3333877"/>
            <a:ext cx="6431125" cy="3042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1C82878-D78D-B116-A2B5-3A329C55B65B}"/>
              </a:ext>
            </a:extLst>
          </p:cNvPr>
          <p:cNvCxnSpPr>
            <a:cxnSpLocks/>
          </p:cNvCxnSpPr>
          <p:nvPr/>
        </p:nvCxnSpPr>
        <p:spPr>
          <a:xfrm>
            <a:off x="1083180" y="3893884"/>
            <a:ext cx="6431125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5792E1-2980-39DF-7A2B-D20426BA289F}"/>
              </a:ext>
            </a:extLst>
          </p:cNvPr>
          <p:cNvCxnSpPr>
            <a:cxnSpLocks/>
          </p:cNvCxnSpPr>
          <p:nvPr/>
        </p:nvCxnSpPr>
        <p:spPr>
          <a:xfrm flipV="1">
            <a:off x="1083180" y="4440795"/>
            <a:ext cx="6431125" cy="1499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3FD430-DFC7-B2B1-1FFB-ABFCBA8C826E}"/>
              </a:ext>
            </a:extLst>
          </p:cNvPr>
          <p:cNvCxnSpPr>
            <a:cxnSpLocks/>
          </p:cNvCxnSpPr>
          <p:nvPr/>
        </p:nvCxnSpPr>
        <p:spPr>
          <a:xfrm flipV="1">
            <a:off x="1083180" y="4968163"/>
            <a:ext cx="6431125" cy="3162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860762-F477-1787-7A5F-2842BD87FE38}"/>
              </a:ext>
            </a:extLst>
          </p:cNvPr>
          <p:cNvCxnSpPr>
            <a:cxnSpLocks/>
          </p:cNvCxnSpPr>
          <p:nvPr/>
        </p:nvCxnSpPr>
        <p:spPr>
          <a:xfrm>
            <a:off x="1083179" y="2262566"/>
            <a:ext cx="8367" cy="370214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D615E23-C046-1BF5-9179-7FB1C2158BAE}"/>
              </a:ext>
            </a:extLst>
          </p:cNvPr>
          <p:cNvCxnSpPr>
            <a:cxnSpLocks/>
          </p:cNvCxnSpPr>
          <p:nvPr/>
        </p:nvCxnSpPr>
        <p:spPr>
          <a:xfrm flipH="1">
            <a:off x="7514305" y="2252440"/>
            <a:ext cx="9540" cy="370214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77EEB3-39C9-92C4-4405-D12053A024A9}"/>
              </a:ext>
            </a:extLst>
          </p:cNvPr>
          <p:cNvCxnSpPr>
            <a:cxnSpLocks/>
          </p:cNvCxnSpPr>
          <p:nvPr/>
        </p:nvCxnSpPr>
        <p:spPr>
          <a:xfrm>
            <a:off x="1083179" y="5485371"/>
            <a:ext cx="643112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7D9C57D-AB6F-582F-54D4-C5B272F6B2EC}"/>
              </a:ext>
            </a:extLst>
          </p:cNvPr>
          <p:cNvCxnSpPr>
            <a:cxnSpLocks/>
          </p:cNvCxnSpPr>
          <p:nvPr/>
        </p:nvCxnSpPr>
        <p:spPr>
          <a:xfrm>
            <a:off x="5294836" y="2275898"/>
            <a:ext cx="0" cy="368881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6DBD0E0-ACE6-16D1-988D-2E26B774D6E2}"/>
              </a:ext>
            </a:extLst>
          </p:cNvPr>
          <p:cNvSpPr txBox="1"/>
          <p:nvPr/>
        </p:nvSpPr>
        <p:spPr>
          <a:xfrm>
            <a:off x="5473082" y="2338448"/>
            <a:ext cx="1528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时间复杂度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9BFB2D-84D4-DEEF-C6BB-BBA8B1A96EB2}"/>
              </a:ext>
            </a:extLst>
          </p:cNvPr>
          <p:cNvSpPr txBox="1"/>
          <p:nvPr/>
        </p:nvSpPr>
        <p:spPr>
          <a:xfrm>
            <a:off x="1276463" y="5538505"/>
            <a:ext cx="1168860" cy="400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总共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E8F3DB-5771-63AC-DFEB-A64930234826}"/>
              </a:ext>
            </a:extLst>
          </p:cNvPr>
          <p:cNvSpPr txBox="1"/>
          <p:nvPr/>
        </p:nvSpPr>
        <p:spPr>
          <a:xfrm>
            <a:off x="1299382" y="2338447"/>
            <a:ext cx="1145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</a:rPr>
              <a:t>运算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279F05E-46A7-D228-A965-26DD1E6C73AA}"/>
              </a:ext>
            </a:extLst>
          </p:cNvPr>
          <p:cNvCxnSpPr>
            <a:cxnSpLocks/>
          </p:cNvCxnSpPr>
          <p:nvPr/>
        </p:nvCxnSpPr>
        <p:spPr>
          <a:xfrm>
            <a:off x="11805497" y="2255928"/>
            <a:ext cx="19073" cy="372875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AAD879B-FD79-1FA8-7A26-10CD1F916F49}"/>
              </a:ext>
            </a:extLst>
          </p:cNvPr>
          <p:cNvCxnSpPr>
            <a:cxnSpLocks/>
          </p:cNvCxnSpPr>
          <p:nvPr/>
        </p:nvCxnSpPr>
        <p:spPr>
          <a:xfrm>
            <a:off x="1083179" y="5964715"/>
            <a:ext cx="10731854" cy="126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\documentclass{article}&#10;\usepackage{amsmath}&#10;\pagestyle{empty}&#10;\begin{document}&#10;&#10;$$&#10;\mathcal{O}(K\log{K})&#10;$$&#10;&#10;&#10;\end{document}" title="IguanaTex Bitmap Display">
            <a:extLst>
              <a:ext uri="{FF2B5EF4-FFF2-40B4-BE49-F238E27FC236}">
                <a16:creationId xmlns:a16="http://schemas.microsoft.com/office/drawing/2014/main" id="{3EEB969B-C5F3-A6D4-6C4B-65E3BC19993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159" y="2937210"/>
            <a:ext cx="1268166" cy="306295"/>
          </a:xfrm>
          <a:prstGeom prst="rect">
            <a:avLst/>
          </a:prstGeom>
        </p:spPr>
      </p:pic>
      <p:pic>
        <p:nvPicPr>
          <p:cNvPr id="23" name="Picture 22" descr="\documentclass{article}&#10;\usepackage{amsmath}&#10;\pagestyle{empty}&#10;\begin{document}&#10;&#10;$$&#10;\mathbf{A}^H\mathbf{y}&#10;$$&#10;&#10;&#10;\end{document}" title="IguanaTex Bitmap Display">
            <a:extLst>
              <a:ext uri="{FF2B5EF4-FFF2-40B4-BE49-F238E27FC236}">
                <a16:creationId xmlns:a16="http://schemas.microsoft.com/office/drawing/2014/main" id="{8CDFACF3-6B32-E9D0-B4E4-04CC32839B3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183" y="2915352"/>
            <a:ext cx="615873" cy="330162"/>
          </a:xfrm>
          <a:prstGeom prst="rect">
            <a:avLst/>
          </a:prstGeom>
        </p:spPr>
      </p:pic>
      <p:pic>
        <p:nvPicPr>
          <p:cNvPr id="53" name="Picture 52" descr="\documentclass{article}&#10;\usepackage{amsmath}&#10;\pagestyle{empty}&#10;\begin{document}&#10;&#10;$$&#10;\mathbf{a}_g^H(\omega_k)\mathbf{R}_g^{-1}\mathbf{y}_g&#10;$$&#10;&#10;&#10;\end{document}" title="IguanaTex Bitmap Display">
            <a:extLst>
              <a:ext uri="{FF2B5EF4-FFF2-40B4-BE49-F238E27FC236}">
                <a16:creationId xmlns:a16="http://schemas.microsoft.com/office/drawing/2014/main" id="{97473B61-4F68-7BB5-58D4-0A4AC80145B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047" y="4578998"/>
            <a:ext cx="1616668" cy="380957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begin{document}&#10;&#10;$$&#10;k = 1,2,...,K&#10;$$&#10;&#10;&#10;\end{document}" title="IguanaTex Bitmap Display">
            <a:extLst>
              <a:ext uri="{FF2B5EF4-FFF2-40B4-BE49-F238E27FC236}">
                <a16:creationId xmlns:a16="http://schemas.microsoft.com/office/drawing/2014/main" id="{E74EC22A-5AE4-F13E-1823-E640F238597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653" y="4630705"/>
            <a:ext cx="1565345" cy="279368"/>
          </a:xfrm>
          <a:prstGeom prst="rect">
            <a:avLst/>
          </a:prstGeom>
        </p:spPr>
      </p:pic>
      <p:pic>
        <p:nvPicPr>
          <p:cNvPr id="60" name="Picture 59" descr="\documentclass{article}&#10;\usepackage{amsmath}&#10;\pagestyle{empty}&#10;\begin{document}&#10;&#10;$$&#10;\mathbf{r} = \mathcal{F}(\mathbf{p})&#10;$$&#10;&#10;&#10;\end{document}" title="IguanaTex Bitmap Display">
            <a:extLst>
              <a:ext uri="{FF2B5EF4-FFF2-40B4-BE49-F238E27FC236}">
                <a16:creationId xmlns:a16="http://schemas.microsoft.com/office/drawing/2014/main" id="{DDBCC16F-6DA2-2E60-B97F-AECC2895C258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378" y="3465990"/>
            <a:ext cx="1052117" cy="304765"/>
          </a:xfrm>
          <a:prstGeom prst="rect">
            <a:avLst/>
          </a:prstGeom>
        </p:spPr>
      </p:pic>
      <p:pic>
        <p:nvPicPr>
          <p:cNvPr id="44" name="Picture 43" descr="\documentclass{article}&#10;\usepackage{amsmath}&#10;\pagestyle{empty}&#10;\begin{document}&#10;&#10;$$&#10;\mathbf{R}_g^{-1}&#10;$$&#10;&#10;&#10;\end{document}" title="IguanaTex Bitmap Display">
            <a:extLst>
              <a:ext uri="{FF2B5EF4-FFF2-40B4-BE49-F238E27FC236}">
                <a16:creationId xmlns:a16="http://schemas.microsoft.com/office/drawing/2014/main" id="{469E3380-066A-87AC-A90F-821C232C3DC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183" y="4007815"/>
            <a:ext cx="513228" cy="380956"/>
          </a:xfrm>
          <a:prstGeom prst="rect">
            <a:avLst/>
          </a:prstGeom>
        </p:spPr>
      </p:pic>
      <p:pic>
        <p:nvPicPr>
          <p:cNvPr id="29" name="Picture 28" descr="\documentclass{article}&#10;\usepackage{amsmath}&#10;\pagestyle{empty}&#10;\begin{document}&#10;&#10;$$&#10;\mathcal{O}(K\log{K})&#10;$$&#10;&#10;&#10;\end{document}" title="IguanaTex Bitmap Display">
            <a:extLst>
              <a:ext uri="{FF2B5EF4-FFF2-40B4-BE49-F238E27FC236}">
                <a16:creationId xmlns:a16="http://schemas.microsoft.com/office/drawing/2014/main" id="{99F62568-3020-E987-FC2C-29D8EAC78A2C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73" y="3454026"/>
            <a:ext cx="1268166" cy="306295"/>
          </a:xfrm>
          <a:prstGeom prst="rect">
            <a:avLst/>
          </a:prstGeom>
        </p:spPr>
      </p:pic>
      <p:pic>
        <p:nvPicPr>
          <p:cNvPr id="47" name="Picture 46" descr="\documentclass{article}&#10;\usepackage{amsmath}&#10;\pagestyle{empty}&#10;\begin{document}&#10;&#10;$$&#10;\mathcal{O}(N_g^2+K\log{K})&#10;$$&#10;&#10;&#10;\end{document}" title="IguanaTex Bitmap Display">
            <a:extLst>
              <a:ext uri="{FF2B5EF4-FFF2-40B4-BE49-F238E27FC236}">
                <a16:creationId xmlns:a16="http://schemas.microsoft.com/office/drawing/2014/main" id="{0E093E94-F9C4-BA3A-9459-8CFA536D5584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715" y="4567379"/>
            <a:ext cx="1914682" cy="382869"/>
          </a:xfrm>
          <a:prstGeom prst="rect">
            <a:avLst/>
          </a:prstGeom>
        </p:spPr>
      </p:pic>
      <p:sp>
        <p:nvSpPr>
          <p:cNvPr id="32" name="文本框 8">
            <a:extLst>
              <a:ext uri="{FF2B5EF4-FFF2-40B4-BE49-F238E27FC236}">
                <a16:creationId xmlns:a16="http://schemas.microsoft.com/office/drawing/2014/main" id="{3C1E6512-CC00-AD91-BBEF-1EA90587B77B}"/>
              </a:ext>
            </a:extLst>
          </p:cNvPr>
          <p:cNvSpPr txBox="1"/>
          <p:nvPr/>
        </p:nvSpPr>
        <p:spPr>
          <a:xfrm>
            <a:off x="7622656" y="2326415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实数乘法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运算次数</a:t>
            </a:r>
          </a:p>
        </p:txBody>
      </p:sp>
      <p:graphicFrame>
        <p:nvGraphicFramePr>
          <p:cNvPr id="34" name="对象 80">
            <a:extLst>
              <a:ext uri="{FF2B5EF4-FFF2-40B4-BE49-F238E27FC236}">
                <a16:creationId xmlns:a16="http://schemas.microsoft.com/office/drawing/2014/main" id="{5986418B-59E2-753F-0692-7104A9BD24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99166" y="5526308"/>
          <a:ext cx="214914" cy="330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14120" imgH="177480" progId="Equation.DSMT4">
                  <p:embed/>
                </p:oleObj>
              </mc:Choice>
              <mc:Fallback>
                <p:oleObj name="Equation" r:id="rId30" imgW="114120" imgH="177480" progId="Equation.DSMT4">
                  <p:embed/>
                  <p:pic>
                    <p:nvPicPr>
                      <p:cNvPr id="34" name="对象 80">
                        <a:extLst>
                          <a:ext uri="{FF2B5EF4-FFF2-40B4-BE49-F238E27FC236}">
                            <a16:creationId xmlns:a16="http://schemas.microsoft.com/office/drawing/2014/main" id="{5986418B-59E2-753F-0692-7104A9BD24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8899166" y="5526308"/>
                        <a:ext cx="214914" cy="330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Picture 23" descr="\documentclass{article}&#10;\usepackage{amsmath}&#10;\pagestyle{empty}&#10;\begin{document}&#10;$$&#10;2 K \log K&#10;$$&#10;&#10;\end{document}" title="IguanaTex Bitmap Display">
            <a:extLst>
              <a:ext uri="{FF2B5EF4-FFF2-40B4-BE49-F238E27FC236}">
                <a16:creationId xmlns:a16="http://schemas.microsoft.com/office/drawing/2014/main" id="{A1982C36-282E-9F31-94EC-22D5BB4D1372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086" y="2972897"/>
            <a:ext cx="1052117" cy="279368"/>
          </a:xfrm>
          <a:prstGeom prst="rect">
            <a:avLst/>
          </a:prstGeom>
        </p:spPr>
      </p:pic>
      <p:pic>
        <p:nvPicPr>
          <p:cNvPr id="27" name="Picture 26" descr="\documentclass{article}&#10;\usepackage{amsmath}&#10;\pagestyle{empty}&#10;\begin{document}&#10;$$&#10;2 K \log K&#10;$$&#10;&#10;\end{document}" title="IguanaTex Bitmap Display">
            <a:extLst>
              <a:ext uri="{FF2B5EF4-FFF2-40B4-BE49-F238E27FC236}">
                <a16:creationId xmlns:a16="http://schemas.microsoft.com/office/drawing/2014/main" id="{0AA3D440-B914-F73A-2EA1-FEC3A4203975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017" y="3487350"/>
            <a:ext cx="1052117" cy="279368"/>
          </a:xfrm>
          <a:prstGeom prst="rect">
            <a:avLst/>
          </a:prstGeom>
        </p:spPr>
      </p:pic>
      <p:pic>
        <p:nvPicPr>
          <p:cNvPr id="46" name="Picture 45" descr="\documentclass{article}&#10;\usepackage{amsmath}&#10;\pagestyle{empty}&#10;\begin{document}&#10;$$&#10;4N_g^2+2K \log K&#10;$$&#10;&#10;\end{document}" title="IguanaTex Bitmap Display">
            <a:extLst>
              <a:ext uri="{FF2B5EF4-FFF2-40B4-BE49-F238E27FC236}">
                <a16:creationId xmlns:a16="http://schemas.microsoft.com/office/drawing/2014/main" id="{5F54A077-1827-8863-E072-6876B7EB978A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808" y="4542798"/>
            <a:ext cx="1828800" cy="381000"/>
          </a:xfrm>
          <a:prstGeom prst="rect">
            <a:avLst/>
          </a:prstGeom>
        </p:spPr>
      </p:pic>
      <p:pic>
        <p:nvPicPr>
          <p:cNvPr id="50" name="Picture 49" descr="\documentclass{article}&#10;\usepackage{amsmath}&#10;\pagestyle{empty}&#10;\begin{document}&#10;$2K\log{K}$&#10;&#10;\end{document}" title="IguanaTex Bitmap Display">
            <a:extLst>
              <a:ext uri="{FF2B5EF4-FFF2-40B4-BE49-F238E27FC236}">
                <a16:creationId xmlns:a16="http://schemas.microsoft.com/office/drawing/2014/main" id="{A3468452-F5D9-21DF-8246-B68D573F1BB8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017" y="5133692"/>
            <a:ext cx="1041400" cy="279400"/>
          </a:xfrm>
          <a:prstGeom prst="rect">
            <a:avLst/>
          </a:prstGeom>
        </p:spPr>
      </p:pic>
      <p:pic>
        <p:nvPicPr>
          <p:cNvPr id="45" name="Picture 44" descr="\documentclass{article}&#10;\usepackage{amsmath}&#10;\pagestyle{empty}&#10;\begin{document}&#10;$$&#10;\mathcal{O}(N_g^3)&#10;$$&#10;&#10;\end{document}" title="IguanaTex Bitmap Display">
            <a:extLst>
              <a:ext uri="{FF2B5EF4-FFF2-40B4-BE49-F238E27FC236}">
                <a16:creationId xmlns:a16="http://schemas.microsoft.com/office/drawing/2014/main" id="{CB201A49-FBF7-2155-F94D-88DC1D9BE334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010" y="3986374"/>
            <a:ext cx="762000" cy="381000"/>
          </a:xfrm>
          <a:prstGeom prst="rect">
            <a:avLst/>
          </a:prstGeom>
        </p:spPr>
      </p:pic>
      <p:pic>
        <p:nvPicPr>
          <p:cNvPr id="48" name="Picture 47" descr="\documentclass{article}&#10;\usepackage{amsmath}&#10;\pagestyle{empty}&#10;\begin{document}&#10;&#10;$$&#10;\mathcal{O}(N_g^2+K\log{K})&#10;$$&#10;&#10;&#10;\end{document}" title="IguanaTex Bitmap Display">
            <a:extLst>
              <a:ext uri="{FF2B5EF4-FFF2-40B4-BE49-F238E27FC236}">
                <a16:creationId xmlns:a16="http://schemas.microsoft.com/office/drawing/2014/main" id="{B1E97B82-FE45-3972-16C9-DFC0EBC62AAA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174" y="5057980"/>
            <a:ext cx="1914682" cy="382869"/>
          </a:xfrm>
          <a:prstGeom prst="rect">
            <a:avLst/>
          </a:prstGeom>
        </p:spPr>
      </p:pic>
      <p:pic>
        <p:nvPicPr>
          <p:cNvPr id="51" name="Picture 50" descr="\documentclass{article}&#10;\usepackage{amsmath}&#10;\pagestyle{empty}&#10;\begin{document}&#10;&#10;$$&#10;\mathcal{O}(N_g^3+K\log{K})&#10;$$&#10;&#10;&#10;\end{document}" title="IguanaTex Bitmap Display">
            <a:extLst>
              <a:ext uri="{FF2B5EF4-FFF2-40B4-BE49-F238E27FC236}">
                <a16:creationId xmlns:a16="http://schemas.microsoft.com/office/drawing/2014/main" id="{24B99BCF-A117-CD5E-2984-CD0A26731075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73" y="5559089"/>
            <a:ext cx="1914682" cy="382869"/>
          </a:xfrm>
          <a:prstGeom prst="rect">
            <a:avLst/>
          </a:prstGeom>
        </p:spPr>
      </p:pic>
      <p:pic>
        <p:nvPicPr>
          <p:cNvPr id="55" name="Picture 54" descr="\documentclass{article}&#10;\usepackage{amsmath}&#10;\pagestyle{empty}&#10;\begin{document}&#10;$$&#10;\mathbf{a}_{g}^{H}(\omega) \mathbf{R}_{g}^{-1} \mathbf{a}_{g}(\omega)&#10;$$&#10;&#10;\end{document}" title="IguanaTex Bitmap Display">
            <a:extLst>
              <a:ext uri="{FF2B5EF4-FFF2-40B4-BE49-F238E27FC236}">
                <a16:creationId xmlns:a16="http://schemas.microsoft.com/office/drawing/2014/main" id="{F67BB0C8-4A6C-D3E3-2327-D4D8DCF176BB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047" y="5095592"/>
            <a:ext cx="1828800" cy="381000"/>
          </a:xfrm>
          <a:prstGeom prst="rect">
            <a:avLst/>
          </a:prstGeom>
        </p:spPr>
      </p:pic>
      <p:pic>
        <p:nvPicPr>
          <p:cNvPr id="56" name="Picture 55" descr="\documentclass{article}&#10;\usepackage{amsmath}&#10;\pagestyle{empty}&#10;\begin{document}&#10;&#10;$$&#10;k = 1,2,...,K&#10;$$&#10;&#10;&#10;\end{document}" title="IguanaTex Bitmap Display">
            <a:extLst>
              <a:ext uri="{FF2B5EF4-FFF2-40B4-BE49-F238E27FC236}">
                <a16:creationId xmlns:a16="http://schemas.microsoft.com/office/drawing/2014/main" id="{B8DA910F-368A-276A-5B09-B378483D107C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130" y="5146408"/>
            <a:ext cx="1565345" cy="279368"/>
          </a:xfrm>
          <a:prstGeom prst="rect">
            <a:avLst/>
          </a:prstGeom>
        </p:spPr>
      </p:pic>
      <p:pic>
        <p:nvPicPr>
          <p:cNvPr id="3" name="Picture 2" descr="\documentclass{article}&#10;\usepackage{amsmath}&#10;\pagestyle{empty}&#10;\begin{document}&#10;$$&#10;8/3N_g^3&#10;$$&#10;&#10;\end{document}" title="IguanaTex Bitmap Display">
            <a:extLst>
              <a:ext uri="{FF2B5EF4-FFF2-40B4-BE49-F238E27FC236}">
                <a16:creationId xmlns:a16="http://schemas.microsoft.com/office/drawing/2014/main" id="{6DBBAD3E-81C8-DA95-4BBF-7F84397D9706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017" y="3993380"/>
            <a:ext cx="7366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570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8267928-9B6E-5E0A-5332-F2F5DB5429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344" y="2018302"/>
            <a:ext cx="6240000" cy="4680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748767A-52E7-2072-0C32-D97FD0E8F8A4}"/>
              </a:ext>
            </a:extLst>
          </p:cNvPr>
          <p:cNvSpPr/>
          <p:nvPr/>
        </p:nvSpPr>
        <p:spPr>
          <a:xfrm>
            <a:off x="7849259" y="4578166"/>
            <a:ext cx="2755900" cy="11049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8D225A-78B2-A701-424F-8DC13DF841AC}"/>
              </a:ext>
            </a:extLst>
          </p:cNvPr>
          <p:cNvSpPr txBox="1"/>
          <p:nvPr/>
        </p:nvSpPr>
        <p:spPr>
          <a:xfrm>
            <a:off x="350520" y="1139054"/>
            <a:ext cx="5837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FMIAA-1</a:t>
            </a:r>
            <a:endParaRPr kumimoji="0" lang="en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imHei" panose="02010609060101010101" pitchFamily="49" charset="-122"/>
              <a:ea typeface="SimHei" panose="02010609060101010101" pitchFamily="49" charset="-122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2250B1-BE07-DA4B-89C2-01183CDE2B43}"/>
              </a:ext>
            </a:extLst>
          </p:cNvPr>
          <p:cNvSpPr txBox="1"/>
          <p:nvPr/>
        </p:nvSpPr>
        <p:spPr>
          <a:xfrm>
            <a:off x="7861959" y="4616266"/>
            <a:ext cx="292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IAA: 0.0168s</a:t>
            </a:r>
          </a:p>
          <a:p>
            <a:r>
              <a:rPr lang="en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FMIAA-1: 0.0023s</a:t>
            </a:r>
          </a:p>
          <a:p>
            <a:r>
              <a:rPr lang="en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6.3860e-05s</a:t>
            </a:r>
            <a:endParaRPr lang="en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BBC024D-586E-2950-0FBE-687236194622}"/>
                  </a:ext>
                </a:extLst>
              </p:cNvPr>
              <p:cNvSpPr txBox="1"/>
              <p:nvPr/>
            </p:nvSpPr>
            <p:spPr>
              <a:xfrm>
                <a:off x="1346151" y="1803660"/>
                <a:ext cx="5837816" cy="429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N" sz="2000" b="1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最小冗余阵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N" sz="2000" b="1" i="1" dirty="0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N" sz="2000" b="1" i="0" dirty="0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Times New Roman" panose="02020603050405020304" pitchFamily="18" charset="0"/>
                          </a:rPr>
                          <m:t>𝐍</m:t>
                        </m:r>
                      </m:e>
                      <m:sub>
                        <m:r>
                          <a:rPr lang="en-US" sz="2000" b="1" i="0" dirty="0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Times New Roman" panose="02020603050405020304" pitchFamily="18" charset="0"/>
                          </a:rPr>
                          <m:t>𝐠</m:t>
                        </m:r>
                      </m:sub>
                    </m:sSub>
                  </m:oMath>
                </a14:m>
                <a:r>
                  <a:rPr lang="en-CN" sz="2000" b="1" dirty="0"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=10, N = 36, </a:t>
                </a:r>
                <a:r>
                  <a:rPr lang="zh-CN" altLang="en-US" sz="20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单快拍</a:t>
                </a:r>
                <a:r>
                  <a:rPr lang="en-US" altLang="zh-CN" sz="20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SNR=20dB</a:t>
                </a:r>
                <a:endParaRPr lang="en-CN" sz="2000" b="1" dirty="0"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BBC024D-586E-2950-0FBE-687236194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151" y="1803660"/>
                <a:ext cx="5837816" cy="429285"/>
              </a:xfrm>
              <a:prstGeom prst="rect">
                <a:avLst/>
              </a:prstGeom>
              <a:blipFill>
                <a:blip r:embed="rId7"/>
                <a:stretch>
                  <a:fillRect l="-1304" t="-14706" b="-1764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\documentclass{article}&#10;\usepackage{amsmath}&#10;\pagestyle{empty}&#10;\begin{document}&#10;$$&#10;0.75^{\circ}&#10;$$&#10;&#10;\end{document}" title="IguanaTex Bitmap Display">
            <a:extLst>
              <a:ext uri="{FF2B5EF4-FFF2-40B4-BE49-F238E27FC236}">
                <a16:creationId xmlns:a16="http://schemas.microsoft.com/office/drawing/2014/main" id="{A8A38C76-E7DC-657D-EEA5-72ED7A32EE0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2878130"/>
            <a:ext cx="584200" cy="254000"/>
          </a:xfrm>
          <a:prstGeom prst="rect">
            <a:avLst/>
          </a:prstGeom>
        </p:spPr>
      </p:pic>
      <p:pic>
        <p:nvPicPr>
          <p:cNvPr id="8" name="Picture 7" descr="\documentclass{article}&#10;\usepackage{amsmath}&#10;\pagestyle{empty}&#10;\begin{document}&#10;$$&#10;-0.75^{\circ}&#10;$$&#10;&#10;\end{document}" title="IguanaTex Bitmap Display">
            <a:extLst>
              <a:ext uri="{FF2B5EF4-FFF2-40B4-BE49-F238E27FC236}">
                <a16:creationId xmlns:a16="http://schemas.microsoft.com/office/drawing/2014/main" id="{EA11116B-6204-E7AC-6DA7-6EC21E3F8E3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344" y="2878130"/>
            <a:ext cx="762000" cy="254000"/>
          </a:xfrm>
          <a:prstGeom prst="rect">
            <a:avLst/>
          </a:prstGeom>
        </p:spPr>
      </p:pic>
      <p:pic>
        <p:nvPicPr>
          <p:cNvPr id="25" name="Picture 24" descr="\documentclass{article}&#10;\usepackage{amsmath}&#10;\pagestyle{empty}&#10;\begin{document}&#10;&#10;$p_1=1, p_2=1$&#10;&#10;&#10;\end{document}" title="IguanaTex Bitmap Display">
            <a:extLst>
              <a:ext uri="{FF2B5EF4-FFF2-40B4-BE49-F238E27FC236}">
                <a16:creationId xmlns:a16="http://schemas.microsoft.com/office/drawing/2014/main" id="{58FF971E-551A-C6BC-90DC-69ACF108443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00" y="2280233"/>
            <a:ext cx="1574800" cy="279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915C3A0-D54D-4C41-C2E0-E6BD9BD0F736}"/>
              </a:ext>
            </a:extLst>
          </p:cNvPr>
          <p:cNvSpPr txBox="1"/>
          <p:nvPr/>
        </p:nvSpPr>
        <p:spPr>
          <a:xfrm>
            <a:off x="7849259" y="4031247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000" b="1" dirty="0">
                <a:latin typeface="SimHei" panose="02010609060101010101" pitchFamily="49" charset="-122"/>
                <a:ea typeface="SimHei" panose="02010609060101010101" pitchFamily="49" charset="-122"/>
              </a:rPr>
              <a:t>运行时间比较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09474A-2A97-DB56-3104-67274BD84055}"/>
              </a:ext>
            </a:extLst>
          </p:cNvPr>
          <p:cNvSpPr txBox="1"/>
          <p:nvPr/>
        </p:nvSpPr>
        <p:spPr>
          <a:xfrm>
            <a:off x="7743549" y="5945756"/>
            <a:ext cx="4047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C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FMIAA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sz="2000" b="1" dirty="0">
                <a:solidFill>
                  <a:srgbClr val="0070C0"/>
                </a:solidFill>
              </a:rPr>
              <a:t>较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IAA</a:t>
            </a:r>
            <a:r>
              <a:rPr lang="zh-CN" altLang="en-US" sz="2000" b="1" dirty="0">
                <a:solidFill>
                  <a:srgbClr val="0070C0"/>
                </a:solidFill>
              </a:rPr>
              <a:t>快</a:t>
            </a:r>
            <a:r>
              <a:rPr lang="en-US" altLang="zh-CN" sz="2000" b="1" dirty="0">
                <a:solidFill>
                  <a:srgbClr val="0070C0"/>
                </a:solidFill>
              </a:rPr>
              <a:t>8</a:t>
            </a:r>
            <a:r>
              <a:rPr lang="zh-CN" altLang="en-US" sz="2000" b="1" dirty="0">
                <a:solidFill>
                  <a:srgbClr val="0070C0"/>
                </a:solidFill>
              </a:rPr>
              <a:t>倍</a:t>
            </a:r>
            <a:endParaRPr lang="en-CN" sz="2000" b="1" dirty="0">
              <a:solidFill>
                <a:srgbClr val="0070C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50CDDA-A848-8654-1898-7FA3ABC2DB6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86151" y="1871247"/>
            <a:ext cx="2880000" cy="21600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2FA031-C817-3490-8AC7-8D8C563C1EC4}"/>
              </a:ext>
            </a:extLst>
          </p:cNvPr>
          <p:cNvCxnSpPr>
            <a:stCxn id="10" idx="1"/>
          </p:cNvCxnSpPr>
          <p:nvPr/>
        </p:nvCxnSpPr>
        <p:spPr>
          <a:xfrm flipH="1">
            <a:off x="4457700" y="2951247"/>
            <a:ext cx="3128451" cy="4777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201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07664C-2F22-DFE5-C899-49A2ED6ECF55}"/>
              </a:ext>
            </a:extLst>
          </p:cNvPr>
          <p:cNvSpPr txBox="1"/>
          <p:nvPr/>
        </p:nvSpPr>
        <p:spPr>
          <a:xfrm>
            <a:off x="350520" y="1139054"/>
            <a:ext cx="5837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FMIAA-2</a:t>
            </a:r>
            <a:endParaRPr kumimoji="0" lang="en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imHei" panose="02010609060101010101" pitchFamily="49" charset="-122"/>
              <a:ea typeface="SimHei" panose="02010609060101010101" pitchFamily="49" charset="-122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0FCCD49-810F-D1C8-E738-8547D3BAC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208688"/>
            <a:ext cx="5837817" cy="505481"/>
          </a:xfrm>
        </p:spPr>
        <p:txBody>
          <a:bodyPr>
            <a:normAutofit/>
          </a:bodyPr>
          <a:lstStyle/>
          <a:p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Karlsson, W. Rowe, L. Xu, G. -O. </a:t>
            </a:r>
            <a:r>
              <a:rPr lang="en-US" sz="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Glentis</a:t>
            </a: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J. Li, "Fast missing-data IAA with application to notched spectrum SAR," in IEEE Transactions on Aerospace and Electronic Systems, vol. 50, no. 2, pp. 959-971, April 2014, </a:t>
            </a:r>
            <a:r>
              <a:rPr lang="en-US" sz="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10.1109/TAES.2014.120529.</a:t>
            </a:r>
            <a:endParaRPr lang="en-CN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\documentclass{article}&#10;\usepackage{amsmath}&#10;\pagestyle{empty}&#10;\begin{document}&#10;$$&#10;\mathbf{S}_{\mathrm{g}}^T \mathbf{R}_{\mathrm{g}}{ }^{-1} \mathbf{S}_{\mathrm{g}}=\mathbf{R}^{-1}-\boldsymbol{\Gamma}&#10;$$&#10;&#10;\end{document}" title="IguanaTex Bitmap Display">
            <a:extLst>
              <a:ext uri="{FF2B5EF4-FFF2-40B4-BE49-F238E27FC236}">
                <a16:creationId xmlns:a16="http://schemas.microsoft.com/office/drawing/2014/main" id="{D62399B1-872A-C270-9D0A-2CDE370B3EE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296" y="2303784"/>
            <a:ext cx="2540000" cy="381000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begin{document}&#10;$$&#10;\boldsymbol{\Gamma}:=\mathbf{R}^{-1} \mathbf{S}_{\mathrm{m}}^T\left(\mathbf{S}_{\mathrm{m}} \mathbf{R}^{-1} \mathbf{S}_{\mathrm{m}}^T\right)^{-1} \mathbf{S}_{\mathrm{m}} \mathbf{R}^{-1}&#10;$$&#10;&#10;\end{document}" title="IguanaTex Bitmap Display">
            <a:extLst>
              <a:ext uri="{FF2B5EF4-FFF2-40B4-BE49-F238E27FC236}">
                <a16:creationId xmlns:a16="http://schemas.microsoft.com/office/drawing/2014/main" id="{3C1224DB-098D-6DA0-B5D7-5AF864E645F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296" y="2844149"/>
            <a:ext cx="4013200" cy="431800"/>
          </a:xfrm>
          <a:prstGeom prst="rect">
            <a:avLst/>
          </a:prstGeom>
        </p:spPr>
      </p:pic>
      <p:pic>
        <p:nvPicPr>
          <p:cNvPr id="47" name="Picture 46" descr="\documentclass{article}&#10;\usepackage{amsmath}&#10;\pagestyle{empty}&#10;\begin{document}&#10;&#10;\begin{align*}&#10;\phi_{\mathrm{N}}(\omega)&amp;=\mathbf{a}_{g}^{H}(\omega) \mathbf{R}_{g}^{-1} \mathbf{y}_{g} = \mathbf{a}^H(\omega) \mathbf{S}_g^T\mathbf{R}_g^{-1}\mathbf{S}_g\mathbf{y}_f = \mathbf{a}^H(\omega)(\mathbf{R}^{-1}-\mathbf{\Gamma})\mathbf{y}_f \\&amp;= \Phi_{\mathrm{N}}(\omega) - \mathbf{a}^H(\omega)\mathbf{\Gamma}\mathbf{y}_f&#10;\end{align*}&#10;&#10;&#10;\end{document}" title="IguanaTex Bitmap Display">
            <a:extLst>
              <a:ext uri="{FF2B5EF4-FFF2-40B4-BE49-F238E27FC236}">
                <a16:creationId xmlns:a16="http://schemas.microsoft.com/office/drawing/2014/main" id="{3FD6A74F-C773-CCF9-8038-664C95E2A45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759" y="3876509"/>
            <a:ext cx="7391400" cy="787400"/>
          </a:xfrm>
          <a:prstGeom prst="rect">
            <a:avLst/>
          </a:prstGeom>
        </p:spPr>
      </p:pic>
      <p:pic>
        <p:nvPicPr>
          <p:cNvPr id="45" name="Picture 44" descr="\documentclass{article}&#10;\usepackage{amsmath}&#10;\pagestyle{empty}&#10;\begin{document}&#10;&#10;\begin{align*}&#10;\phi_{\mathrm{D}}(\omega)&amp;=\mathbf{a}_{g}^{H}(\omega) \mathbf{R}_{g}^{-1} \mathbf{a}_{g}(\omega) = \mathbf{a}^H(\omega) \mathbf{S}_g^T\mathbf{R}_g^{-1}\mathbf{S}_g\mathbf{a}(\omega) = \mathbf{a}^H(\omega)(\mathbf{R}^{-1}-\mathbf{\Gamma})\mathbf{a}(\omega) \\&amp;= \Phi_{\mathrm{D}}(\omega) - \mathbf{a}^H(\omega)\mathbf{\Gamma}\mathbf{a}(\omega)&#10;\end{align*}&#10;&#10;&#10;\end{document}" title="IguanaTex Bitmap Display">
            <a:extLst>
              <a:ext uri="{FF2B5EF4-FFF2-40B4-BE49-F238E27FC236}">
                <a16:creationId xmlns:a16="http://schemas.microsoft.com/office/drawing/2014/main" id="{D2BB8B74-A20B-5DB7-B5D8-6E55C0B9CC2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547" y="5215942"/>
            <a:ext cx="8178800" cy="7620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6EE98E3-906E-08AF-3EA8-B37CF5BEBC7E}"/>
              </a:ext>
            </a:extLst>
          </p:cNvPr>
          <p:cNvSpPr txBox="1"/>
          <p:nvPr/>
        </p:nvSpPr>
        <p:spPr>
          <a:xfrm>
            <a:off x="727359" y="3981559"/>
            <a:ext cx="236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System Font Regular"/>
              <a:buChar char="➢"/>
            </a:pPr>
            <a:r>
              <a:rPr lang="en-CN" dirty="0"/>
              <a:t>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478E650-AC94-1C59-477F-36F4BA991360}"/>
              </a:ext>
            </a:extLst>
          </p:cNvPr>
          <p:cNvSpPr txBox="1"/>
          <p:nvPr/>
        </p:nvSpPr>
        <p:spPr>
          <a:xfrm>
            <a:off x="697120" y="5272782"/>
            <a:ext cx="236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System Font Regular"/>
              <a:buChar char="➢"/>
            </a:pPr>
            <a:r>
              <a:rPr lang="en-CN" dirty="0"/>
              <a:t>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3D6D111-4820-2F77-266C-E8005BBF8C3E}"/>
              </a:ext>
            </a:extLst>
          </p:cNvPr>
          <p:cNvSpPr/>
          <p:nvPr/>
        </p:nvSpPr>
        <p:spPr>
          <a:xfrm>
            <a:off x="1796674" y="1997877"/>
            <a:ext cx="4635973" cy="151579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50" name="Picture 49" descr="\documentclass{article}&#10;\usepackage{amsmath}&#10;\pagestyle{empty}&#10;\begin{document}&#10;$$&#10;\mathbf{y}_{\mathrm{f}}=\mathbf{S}_{\mathrm{g}}^T \mathbf{y}_{\mathrm{g}}&#10;$$&#10;&#10;\end{document}" title="IguanaTex Bitmap Display">
            <a:extLst>
              <a:ext uri="{FF2B5EF4-FFF2-40B4-BE49-F238E27FC236}">
                <a16:creationId xmlns:a16="http://schemas.microsoft.com/office/drawing/2014/main" id="{4AC9C82C-B0A3-5BF9-7A3B-0209FF7734DE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326" y="3017856"/>
            <a:ext cx="1193800" cy="38100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CB2365F-5959-6417-3A3E-46E55339D51D}"/>
              </a:ext>
            </a:extLst>
          </p:cNvPr>
          <p:cNvSpPr txBox="1"/>
          <p:nvPr/>
        </p:nvSpPr>
        <p:spPr>
          <a:xfrm>
            <a:off x="1750759" y="6250939"/>
            <a:ext cx="6276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GS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-IAA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b="1" dirty="0"/>
              <a:t>快速计算</a:t>
            </a:r>
            <a:endParaRPr lang="en-CN" sz="2000" b="1" dirty="0"/>
          </a:p>
        </p:txBody>
      </p:sp>
      <p:pic>
        <p:nvPicPr>
          <p:cNvPr id="56" name="Picture 55" descr="\documentclass{article}&#10;\usepackage{amsmath}&#10;\pagestyle{empty}&#10;\begin{document}&#10;$$&#10;\mathcal{O}(N^2+K\log{K})&#10;$$&#10;&#10;\end{document}" title="IguanaTex Bitmap Display">
            <a:extLst>
              <a:ext uri="{FF2B5EF4-FFF2-40B4-BE49-F238E27FC236}">
                <a16:creationId xmlns:a16="http://schemas.microsoft.com/office/drawing/2014/main" id="{BE161380-E2DA-B734-E141-C20A37D6A4AF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200" y="6310173"/>
            <a:ext cx="1955800" cy="33020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EF8B0C40-F85F-35AC-B32E-81503DE1A379}"/>
              </a:ext>
            </a:extLst>
          </p:cNvPr>
          <p:cNvSpPr/>
          <p:nvPr/>
        </p:nvSpPr>
        <p:spPr>
          <a:xfrm>
            <a:off x="4034577" y="6166458"/>
            <a:ext cx="2153760" cy="6108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90956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4B0594-5F84-0D7C-CB9A-B83968F47845}"/>
              </a:ext>
            </a:extLst>
          </p:cNvPr>
          <p:cNvSpPr txBox="1"/>
          <p:nvPr/>
        </p:nvSpPr>
        <p:spPr>
          <a:xfrm>
            <a:off x="350520" y="1139054"/>
            <a:ext cx="5837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FMIAA-2</a:t>
            </a:r>
            <a:endParaRPr kumimoji="0" lang="en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imHei" panose="02010609060101010101" pitchFamily="49" charset="-122"/>
              <a:ea typeface="SimHei" panose="02010609060101010101" pitchFamily="49" charset="-122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1D544DF-8A2E-F182-AD42-A1E042B9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208688"/>
            <a:ext cx="5837817" cy="505481"/>
          </a:xfrm>
        </p:spPr>
        <p:txBody>
          <a:bodyPr>
            <a:normAutofit/>
          </a:bodyPr>
          <a:lstStyle/>
          <a:p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Karlsson, W. Rowe, L. Xu, G. -O. </a:t>
            </a:r>
            <a:r>
              <a:rPr lang="en-US" sz="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Glentis</a:t>
            </a: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J. Li, "Fast missing-data IAA with application to notched spectrum SAR," in IEEE Transactions on Aerospace and Electronic Systems, vol. 50, no. 2, pp. 959-971, April 2014, </a:t>
            </a:r>
            <a:r>
              <a:rPr lang="en-US" sz="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10.1109/TAES.2014.120529.</a:t>
            </a:r>
            <a:endParaRPr lang="en-CN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\documentclass{article}&#10;\usepackage{amsmath}&#10;\pagestyle{empty}&#10;\begin{document}&#10;$$&#10;\mathbf{L}=\left(\mathbf{S}_{\mathrm{m}} \mathbf{R}^{-1} \mathbf{S}_{\mathrm{m}}^T\right)^{-1 / 2}&#10;$$&#10;&#10;\end{document}" title="IguanaTex Bitmap Display">
            <a:extLst>
              <a:ext uri="{FF2B5EF4-FFF2-40B4-BE49-F238E27FC236}">
                <a16:creationId xmlns:a16="http://schemas.microsoft.com/office/drawing/2014/main" id="{9C008346-BEBA-6673-B1A6-46F74A67D9B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800" y="3008530"/>
            <a:ext cx="2413000" cy="431800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begin{document}&#10;$$&#10;\mathbf{a}^H(\omega)\mathbf{\Gamma}\mathbf{y}_f = \mathbf{a}^H(\omega)\mathbf{R}^{-1}\mathbf{S}_m^T(\mathbf{S}_m\mathbf{R}^{-1}\mathbf{S}_m)^{-1}\mathbf{S}_m\mathbf{R}^{-1}\mathbf{y}_f&#10;$$&#10;&#10;\end{document}" title="IguanaTex Bitmap Display">
            <a:extLst>
              <a:ext uri="{FF2B5EF4-FFF2-40B4-BE49-F238E27FC236}">
                <a16:creationId xmlns:a16="http://schemas.microsoft.com/office/drawing/2014/main" id="{7DED242D-357D-EC32-EC0E-55B03D1F73B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148" y="2271312"/>
            <a:ext cx="5842000" cy="355600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begin{document}&#10;$$&#10;\mathbf{X}=\mathbf{R}^{-1}\left(\mathbf{S}_{\mathrm{m}}^T \mathbf{L}\right)&#10;$$&#10;&#10;\end{document}" title="IguanaTex Bitmap Display">
            <a:extLst>
              <a:ext uri="{FF2B5EF4-FFF2-40B4-BE49-F238E27FC236}">
                <a16:creationId xmlns:a16="http://schemas.microsoft.com/office/drawing/2014/main" id="{D6E5D0CE-1DDE-5FFC-9B7F-C0DEBDAD61A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800" y="3672745"/>
            <a:ext cx="1854200" cy="3556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7B76E86-2DC5-F999-C3B3-C4DF23819A8B}"/>
              </a:ext>
            </a:extLst>
          </p:cNvPr>
          <p:cNvSpPr txBox="1"/>
          <p:nvPr/>
        </p:nvSpPr>
        <p:spPr>
          <a:xfrm>
            <a:off x="4645073" y="3008530"/>
            <a:ext cx="3441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Cholesky factorization</a:t>
            </a:r>
            <a:endParaRPr lang="en-CN" sz="2000" b="1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8" name="Picture 17" descr="\documentclass{article}&#10;\usepackage{amsmath}&#10;\pagestyle{empty}&#10;\begin{document}&#10;$$&#10;\mathcal{O}\left(N_{\mathrm{m}} N+N \log N\right)&#10;$$&#10;&#10;\end{document}" title="IguanaTex Bitmap Display">
            <a:extLst>
              <a:ext uri="{FF2B5EF4-FFF2-40B4-BE49-F238E27FC236}">
                <a16:creationId xmlns:a16="http://schemas.microsoft.com/office/drawing/2014/main" id="{4A921701-3132-6CEE-48AD-E66DFE0DF11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220" y="4629341"/>
            <a:ext cx="2260600" cy="304800"/>
          </a:xfrm>
          <a:prstGeom prst="rect">
            <a:avLst/>
          </a:prstGeom>
        </p:spPr>
      </p:pic>
      <p:pic>
        <p:nvPicPr>
          <p:cNvPr id="20" name="Picture 19" descr="\documentclass{article}&#10;\usepackage{amsmath}&#10;\pagestyle{empty}&#10;\begin{document}&#10;$$&#10;\mathbf{X}\mathbf{X}^H=\boldsymbol{\Gamma}&#10;$$&#10;&#10;\end{document}" title="IguanaTex Bitmap Display">
            <a:extLst>
              <a:ext uri="{FF2B5EF4-FFF2-40B4-BE49-F238E27FC236}">
                <a16:creationId xmlns:a16="http://schemas.microsoft.com/office/drawing/2014/main" id="{742217E5-B38F-763B-D876-2639BCED0E6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844" y="3685949"/>
            <a:ext cx="1168400" cy="279400"/>
          </a:xfrm>
          <a:prstGeom prst="rect">
            <a:avLst/>
          </a:prstGeom>
        </p:spPr>
      </p:pic>
      <p:pic>
        <p:nvPicPr>
          <p:cNvPr id="41" name="Picture 40" descr="\documentclass{article}&#10;\usepackage{amsmath}&#10;\pagestyle{empty}&#10;\begin{document}&#10;$$&#10;\mathbf{a}^H(\omega)\mathbf{\Gamma}\mathbf{y}_f= \mathcal{F}\left(\mathbf{z}\right)&#10;$$&#10;&#10;\end{document}" title="IguanaTex Bitmap Display">
            <a:extLst>
              <a:ext uri="{FF2B5EF4-FFF2-40B4-BE49-F238E27FC236}">
                <a16:creationId xmlns:a16="http://schemas.microsoft.com/office/drawing/2014/main" id="{0083353B-0977-F084-DA0C-D259E18F9CB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348" y="5590827"/>
            <a:ext cx="2082800" cy="355600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begin{document}&#10;$$&#10;\mathcal{O}\left(N_{\mathrm{m}}^3\right)&#10;$$&#10;&#10;\end{document}" title="IguanaTex Bitmap Display">
            <a:extLst>
              <a:ext uri="{FF2B5EF4-FFF2-40B4-BE49-F238E27FC236}">
                <a16:creationId xmlns:a16="http://schemas.microsoft.com/office/drawing/2014/main" id="{AD8C59B2-BD51-DDF8-CD56-E02A8215FC35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574" y="3050756"/>
            <a:ext cx="863600" cy="3556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0B2642B-CF6E-8103-663D-F7B0E5B53461}"/>
              </a:ext>
            </a:extLst>
          </p:cNvPr>
          <p:cNvSpPr txBox="1"/>
          <p:nvPr/>
        </p:nvSpPr>
        <p:spPr>
          <a:xfrm>
            <a:off x="1115256" y="4572869"/>
            <a:ext cx="236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System Font Regular"/>
              <a:buChar char="➢"/>
            </a:pPr>
            <a:r>
              <a:rPr lang="en-CN" dirty="0"/>
              <a:t> </a:t>
            </a:r>
          </a:p>
        </p:txBody>
      </p:sp>
      <p:pic>
        <p:nvPicPr>
          <p:cNvPr id="30" name="Picture 29" descr="\documentclass{article}&#10;\usepackage{amsmath}&#10;\pagestyle{empty}&#10;\begin{document}&#10;&#10;$$&#10;\mathcal{O}(K\log K)&#10;$$&#10;&#10;&#10;\end{document}" title="IguanaTex Bitmap Display">
            <a:extLst>
              <a:ext uri="{FF2B5EF4-FFF2-40B4-BE49-F238E27FC236}">
                <a16:creationId xmlns:a16="http://schemas.microsoft.com/office/drawing/2014/main" id="{6EBC5ADA-520E-DAD6-7D03-F5B20C11B126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068" y="5591656"/>
            <a:ext cx="1295400" cy="3048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4262191F-84F2-011F-DBCE-57C7455CF846}"/>
              </a:ext>
            </a:extLst>
          </p:cNvPr>
          <p:cNvSpPr/>
          <p:nvPr/>
        </p:nvSpPr>
        <p:spPr>
          <a:xfrm>
            <a:off x="4685321" y="5441352"/>
            <a:ext cx="1593688" cy="56907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6A6383-0573-F79C-F307-15D530BD305A}"/>
              </a:ext>
            </a:extLst>
          </p:cNvPr>
          <p:cNvSpPr/>
          <p:nvPr/>
        </p:nvSpPr>
        <p:spPr>
          <a:xfrm>
            <a:off x="4703844" y="4497205"/>
            <a:ext cx="2398071" cy="56907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E55A16-E744-F9D4-5E51-ECB0AA54E3DF}"/>
              </a:ext>
            </a:extLst>
          </p:cNvPr>
          <p:cNvSpPr txBox="1"/>
          <p:nvPr/>
        </p:nvSpPr>
        <p:spPr>
          <a:xfrm>
            <a:off x="1256318" y="2257244"/>
            <a:ext cx="474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sz="2000" dirty="0"/>
              <a:t>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AD6025F-097F-3495-4F44-793F23802BFC}"/>
              </a:ext>
            </a:extLst>
          </p:cNvPr>
          <p:cNvSpPr/>
          <p:nvPr/>
        </p:nvSpPr>
        <p:spPr>
          <a:xfrm>
            <a:off x="7638757" y="2922442"/>
            <a:ext cx="1111348" cy="5378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38" name="Picture 37" descr="\documentclass{article}&#10;\usepackage{amsmath}&#10;\pagestyle{empty}&#10;\begin{document}&#10;$$&#10;\mathbf{z}=\mathbf{X} \mathbf{L}^H (\mathbf{S}_{\mathrm{m}} \mathbf{R}^{-1} \mathbf{y}_{\mathrm{f}})&#10;$$&#10;&#10;\end{document}" title="IguanaTex Bitmap Display">
            <a:extLst>
              <a:ext uri="{FF2B5EF4-FFF2-40B4-BE49-F238E27FC236}">
                <a16:creationId xmlns:a16="http://schemas.microsoft.com/office/drawing/2014/main" id="{4599818C-E834-1E54-F5FA-66E173DE5143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348" y="4580749"/>
            <a:ext cx="2336800" cy="3302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334DB7A-A062-3FB1-572E-8998A7747F83}"/>
              </a:ext>
            </a:extLst>
          </p:cNvPr>
          <p:cNvSpPr txBox="1"/>
          <p:nvPr/>
        </p:nvSpPr>
        <p:spPr>
          <a:xfrm>
            <a:off x="1115256" y="5598888"/>
            <a:ext cx="236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System Font Regular"/>
              <a:buChar char="➢"/>
            </a:pPr>
            <a:r>
              <a:rPr lang="en-CN" dirty="0"/>
              <a:t> </a:t>
            </a:r>
          </a:p>
        </p:txBody>
      </p:sp>
      <p:pic>
        <p:nvPicPr>
          <p:cNvPr id="43" name="Picture 42" descr="\documentclass{article}&#10;\usepackage{amsmath}&#10;\pagestyle{empty}&#10;\begin{document}&#10;$$&#10;\mathcal{O}\left(N_{\mathrm{m}} N \log N\right)&#10;$$&#10;&#10;\end{document}" title="IguanaTex Bitmap Display">
            <a:extLst>
              <a:ext uri="{FF2B5EF4-FFF2-40B4-BE49-F238E27FC236}">
                <a16:creationId xmlns:a16="http://schemas.microsoft.com/office/drawing/2014/main" id="{DA4B17A7-0D79-A396-424C-876ADADAC213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127" y="3727927"/>
            <a:ext cx="1727200" cy="30480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9A865553-E5F3-3333-4053-CC2DBC479FA1}"/>
              </a:ext>
            </a:extLst>
          </p:cNvPr>
          <p:cNvSpPr/>
          <p:nvPr/>
        </p:nvSpPr>
        <p:spPr>
          <a:xfrm>
            <a:off x="7389993" y="3588831"/>
            <a:ext cx="1984017" cy="5378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37470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B5346-F46D-7C54-D963-002EFBE17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208688"/>
            <a:ext cx="5837817" cy="505481"/>
          </a:xfrm>
        </p:spPr>
        <p:txBody>
          <a:bodyPr>
            <a:normAutofit/>
          </a:bodyPr>
          <a:lstStyle/>
          <a:p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Karlsson, W. Rowe, L. Xu, G. -O. </a:t>
            </a:r>
            <a:r>
              <a:rPr lang="en-US" sz="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Glentis</a:t>
            </a: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J. Li, "Fast missing-data IAA with application to notched spectrum SAR," in IEEE Transactions on Aerospace and Electronic Systems, vol. 50, no. 2, pp. 959-971, April 2014, </a:t>
            </a:r>
            <a:r>
              <a:rPr lang="en-US" sz="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10.1109/TAES.2014.120529.</a:t>
            </a:r>
            <a:endParaRPr lang="en-CN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AF7485-FC34-CF96-5D13-544C0D3EA245}"/>
              </a:ext>
            </a:extLst>
          </p:cNvPr>
          <p:cNvSpPr txBox="1"/>
          <p:nvPr/>
        </p:nvSpPr>
        <p:spPr>
          <a:xfrm>
            <a:off x="350520" y="1139054"/>
            <a:ext cx="5837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FMIAA-2</a:t>
            </a:r>
            <a:endParaRPr kumimoji="0" lang="en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imHei" panose="02010609060101010101" pitchFamily="49" charset="-122"/>
              <a:ea typeface="SimHei" panose="02010609060101010101" pitchFamily="49" charset="-122"/>
              <a:cs typeface="+mn-cs"/>
            </a:endParaRPr>
          </a:p>
        </p:txBody>
      </p:sp>
      <p:pic>
        <p:nvPicPr>
          <p:cNvPr id="44" name="Picture 43" descr="\documentclass{article}&#10;\usepackage{amsmath}&#10;\pagestyle{empty}&#10;\begin{document}&#10;$$&#10;\mathbf{a}^H(\omega)\mathbf{\Gamma}\mathbf{a}(\omega) = \mathbf{a}(\omega)^H \mathbf{X X}^H \mathbf{a}(\omega)=\sum_{n=-N+1}^{N-1} c_{n} e^{j n\omega}&#10;$$&#10;&#10;\end{document}" title="IguanaTex Bitmap Display">
            <a:extLst>
              <a:ext uri="{FF2B5EF4-FFF2-40B4-BE49-F238E27FC236}">
                <a16:creationId xmlns:a16="http://schemas.microsoft.com/office/drawing/2014/main" id="{39ABDB09-CA36-9632-4C18-0ABAEF42BE5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148" y="2050899"/>
            <a:ext cx="5562600" cy="812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B3240C-8894-0A90-6B49-D7DADF09B23F}"/>
              </a:ext>
            </a:extLst>
          </p:cNvPr>
          <p:cNvSpPr txBox="1"/>
          <p:nvPr/>
        </p:nvSpPr>
        <p:spPr>
          <a:xfrm>
            <a:off x="1256318" y="2257244"/>
            <a:ext cx="474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sz="2000" dirty="0"/>
              <a:t> </a:t>
            </a:r>
          </a:p>
        </p:txBody>
      </p:sp>
      <p:pic>
        <p:nvPicPr>
          <p:cNvPr id="42" name="Picture 41" descr="\documentclass{article}&#10;\usepackage{amsmath}&#10;\pagestyle{empty}&#10;\begin{document}&#10;$$&#10;\left(\begin{array}{c}&#10;c_{N-1} \\&#10;\vdots \\&#10;c_0&#10;\end{array}\right)=\sum_{n=1}^{N_{\mathrm{m}}}\left(\begin{array}{ccc}&#10;\mathbf{X}(1, n) &amp; &amp; \\&#10;\vdots &amp; \ddots &amp; \\&#10;\mathbf{X}(N, n) &amp; \cdots &amp; \mathbf{X}(1, n)&#10;\end{array}\right)\left(\begin{array}{c}&#10;\mathbf{X}^*(N, n) \\&#10;\vdots \\&#10;\mathbf{X}^*(1, n)&#10;\end{array}\right)&#10;$$&#10;&#10;\end{document}" title="IguanaTex Bitmap Display">
            <a:extLst>
              <a:ext uri="{FF2B5EF4-FFF2-40B4-BE49-F238E27FC236}">
                <a16:creationId xmlns:a16="http://schemas.microsoft.com/office/drawing/2014/main" id="{93418E7D-B53B-144F-B474-52E4584B9B5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770" y="3054106"/>
            <a:ext cx="6908800" cy="11176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51C8B2E-C566-5F60-4276-1FC7518FADD6}"/>
              </a:ext>
            </a:extLst>
          </p:cNvPr>
          <p:cNvSpPr txBox="1"/>
          <p:nvPr/>
        </p:nvSpPr>
        <p:spPr>
          <a:xfrm>
            <a:off x="8442537" y="2265026"/>
            <a:ext cx="3749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000" b="1" dirty="0">
                <a:latin typeface="SimHei" panose="02010609060101010101" pitchFamily="49" charset="-122"/>
                <a:ea typeface="SimHei" panose="02010609060101010101" pitchFamily="49" charset="-122"/>
              </a:rPr>
              <a:t>的第n个对角元素之和</a:t>
            </a:r>
          </a:p>
        </p:txBody>
      </p:sp>
      <p:pic>
        <p:nvPicPr>
          <p:cNvPr id="29" name="Picture 28" descr="\documentclass{article}&#10;\usepackage{amsmath}&#10;\pagestyle{empty}&#10;\begin{document}&#10;$$&#10;d_n&#10;$$&#10;&#10;\end{document}" title="IguanaTex Bitmap Display">
            <a:extLst>
              <a:ext uri="{FF2B5EF4-FFF2-40B4-BE49-F238E27FC236}">
                <a16:creationId xmlns:a16="http://schemas.microsoft.com/office/drawing/2014/main" id="{55850B83-BBF8-800C-E43D-33A4EE6C4BB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070" y="2356003"/>
            <a:ext cx="279400" cy="279400"/>
          </a:xfrm>
          <a:prstGeom prst="rect">
            <a:avLst/>
          </a:prstGeom>
        </p:spPr>
      </p:pic>
      <p:pic>
        <p:nvPicPr>
          <p:cNvPr id="35" name="Picture 34" descr="\documentclass{article}&#10;\usepackage{amsmath}&#10;\pagestyle{empty}&#10;\begin{document}&#10;$$&#10;\mathbf{XX}^H&#10;$$&#10;&#10;\end{document}" title="IguanaTex Bitmap Display">
            <a:extLst>
              <a:ext uri="{FF2B5EF4-FFF2-40B4-BE49-F238E27FC236}">
                <a16:creationId xmlns:a16="http://schemas.microsoft.com/office/drawing/2014/main" id="{96D518A7-C233-A15C-2673-FFA5F11BD21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136" y="2337796"/>
            <a:ext cx="660400" cy="279400"/>
          </a:xfrm>
          <a:prstGeom prst="rect">
            <a:avLst/>
          </a:prstGeom>
        </p:spPr>
      </p:pic>
      <p:pic>
        <p:nvPicPr>
          <p:cNvPr id="36" name="Picture 35" descr="\documentclass{article}&#10;\usepackage{amsmath}&#10;\pagestyle{empty}&#10;\begin{document}&#10;&#10;$$&#10;\mathbf{c}=\left[c_{0}, c_{1}, \ldots, c_{N-1}, \mathbf{0}_{K-2 N+1}^{T}, c_{-N+1}, \ldots, c_{-1}\right]^{T}&#10;$$&#10;&#10;&#10;\end{document}" title="IguanaTex Bitmap Display">
            <a:extLst>
              <a:ext uri="{FF2B5EF4-FFF2-40B4-BE49-F238E27FC236}">
                <a16:creationId xmlns:a16="http://schemas.microsoft.com/office/drawing/2014/main" id="{A2A84D4D-46D7-0FCB-14A8-F2C59C3F382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432" y="4431148"/>
            <a:ext cx="5461000" cy="4318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38EBFF9A-B39B-04B2-8FAE-61DF4325E60D}"/>
              </a:ext>
            </a:extLst>
          </p:cNvPr>
          <p:cNvSpPr txBox="1"/>
          <p:nvPr/>
        </p:nvSpPr>
        <p:spPr>
          <a:xfrm>
            <a:off x="1256318" y="5938075"/>
            <a:ext cx="236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System Font Regular"/>
              <a:buChar char="➢"/>
            </a:pPr>
            <a:r>
              <a:rPr lang="en-CN" dirty="0"/>
              <a:t> </a:t>
            </a:r>
          </a:p>
        </p:txBody>
      </p:sp>
      <p:pic>
        <p:nvPicPr>
          <p:cNvPr id="47" name="Picture 46" descr="\documentclass{article}&#10;\usepackage{amsmath}&#10;\pagestyle{empty}&#10;\begin{document}&#10;$$&#10;\mathbf{a}^H(\omega)\mathbf{\Gamma}\mathbf{a}(\omega) = K\mathcal{F}^{-1}(\mathbf{c})&#10;$$&#10;&#10;\end{document}" title="IguanaTex Bitmap Display">
            <a:extLst>
              <a:ext uri="{FF2B5EF4-FFF2-40B4-BE49-F238E27FC236}">
                <a16:creationId xmlns:a16="http://schemas.microsoft.com/office/drawing/2014/main" id="{8CACAD13-2F04-1219-65DB-4E8ED08B0EE5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250" y="5938075"/>
            <a:ext cx="2768600" cy="330200"/>
          </a:xfrm>
          <a:prstGeom prst="rect">
            <a:avLst/>
          </a:prstGeom>
        </p:spPr>
      </p:pic>
      <p:pic>
        <p:nvPicPr>
          <p:cNvPr id="49" name="Picture 48" descr="\documentclass{article}&#10;\usepackage{amsmath}&#10;\pagestyle{empty}&#10;\begin{document}&#10;$$&#10;\mathcal{O}\left(N_{\mathrm{m}} N \log N\right)&#10;$$&#10;&#10;\end{document}" title="IguanaTex Bitmap Display">
            <a:extLst>
              <a:ext uri="{FF2B5EF4-FFF2-40B4-BE49-F238E27FC236}">
                <a16:creationId xmlns:a16="http://schemas.microsoft.com/office/drawing/2014/main" id="{55C21994-6547-C127-7A12-E7DA2E2E7065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726" y="3561136"/>
            <a:ext cx="1727200" cy="3048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9FDFB30A-C9BA-B1AC-E1D3-426249ECCFE4}"/>
              </a:ext>
            </a:extLst>
          </p:cNvPr>
          <p:cNvSpPr/>
          <p:nvPr/>
        </p:nvSpPr>
        <p:spPr>
          <a:xfrm>
            <a:off x="9520423" y="3429000"/>
            <a:ext cx="2155761" cy="58401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51" name="Picture 50" descr="\documentclass{article}&#10;\usepackage{amsmath}&#10;\pagestyle{empty}&#10;\begin{document}&#10;&#10;$$&#10;\mathcal{O}(K\log K)&#10;$$&#10;&#10;&#10;\end{document}" title="IguanaTex Bitmap Display">
            <a:extLst>
              <a:ext uri="{FF2B5EF4-FFF2-40B4-BE49-F238E27FC236}">
                <a16:creationId xmlns:a16="http://schemas.microsoft.com/office/drawing/2014/main" id="{48108589-34AE-CBC9-620E-2B3288021C4E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320" y="5261460"/>
            <a:ext cx="1295400" cy="304800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1CC9B704-C53C-B00C-F56C-6BD360F98EA6}"/>
              </a:ext>
            </a:extLst>
          </p:cNvPr>
          <p:cNvSpPr/>
          <p:nvPr/>
        </p:nvSpPr>
        <p:spPr>
          <a:xfrm>
            <a:off x="3016573" y="5111156"/>
            <a:ext cx="1593688" cy="56907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3" name="Down Arrow 52">
            <a:extLst>
              <a:ext uri="{FF2B5EF4-FFF2-40B4-BE49-F238E27FC236}">
                <a16:creationId xmlns:a16="http://schemas.microsoft.com/office/drawing/2014/main" id="{8D302D0B-8794-791F-6B02-49F0B4259680}"/>
              </a:ext>
            </a:extLst>
          </p:cNvPr>
          <p:cNvSpPr/>
          <p:nvPr/>
        </p:nvSpPr>
        <p:spPr>
          <a:xfrm>
            <a:off x="2386250" y="5081511"/>
            <a:ext cx="202205" cy="6796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202FA62-12F2-9385-9F99-EDEC2FDC4BE2}"/>
              </a:ext>
            </a:extLst>
          </p:cNvPr>
          <p:cNvSpPr txBox="1"/>
          <p:nvPr/>
        </p:nvSpPr>
        <p:spPr>
          <a:xfrm>
            <a:off x="1659987" y="5102046"/>
            <a:ext cx="1856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000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FFT</a:t>
            </a:r>
          </a:p>
        </p:txBody>
      </p:sp>
    </p:spTree>
    <p:extLst>
      <p:ext uri="{BB962C8B-B14F-4D97-AF65-F5344CB8AC3E}">
        <p14:creationId xmlns:p14="http://schemas.microsoft.com/office/powerpoint/2010/main" val="2578558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4">
            <a:extLst>
              <a:ext uri="{FF2B5EF4-FFF2-40B4-BE49-F238E27FC236}">
                <a16:creationId xmlns:a16="http://schemas.microsoft.com/office/drawing/2014/main" id="{59ACDFB9-D487-4EF0-AAB2-FC8AE42BEEFA}"/>
              </a:ext>
            </a:extLst>
          </p:cNvPr>
          <p:cNvSpPr txBox="1"/>
          <p:nvPr/>
        </p:nvSpPr>
        <p:spPr>
          <a:xfrm>
            <a:off x="2960361" y="1085259"/>
            <a:ext cx="6102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主要内容</a:t>
            </a:r>
          </a:p>
        </p:txBody>
      </p:sp>
      <p:sp>
        <p:nvSpPr>
          <p:cNvPr id="7" name="文本框 11">
            <a:extLst>
              <a:ext uri="{FF2B5EF4-FFF2-40B4-BE49-F238E27FC236}">
                <a16:creationId xmlns:a16="http://schemas.microsoft.com/office/drawing/2014/main" id="{1EB2A944-B2C8-4825-A797-6AE0BC6982BD}"/>
              </a:ext>
            </a:extLst>
          </p:cNvPr>
          <p:cNvSpPr txBox="1"/>
          <p:nvPr/>
        </p:nvSpPr>
        <p:spPr>
          <a:xfrm>
            <a:off x="963455" y="2471049"/>
            <a:ext cx="5278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稀疏阵列下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IAA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快速实现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</a:t>
            </a:r>
            <a:endParaRPr kumimoji="0" lang="zh-CN" altLang="en-US" sz="2400" b="1" i="0" u="none" strike="noStrike" kern="1200" cap="none" spc="0" normalizeH="0" baseline="3000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11">
            <a:extLst>
              <a:ext uri="{FF2B5EF4-FFF2-40B4-BE49-F238E27FC236}">
                <a16:creationId xmlns:a16="http://schemas.microsoft.com/office/drawing/2014/main" id="{C1AFB21C-C92F-4A78-9AD2-AFD061CD8455}"/>
              </a:ext>
            </a:extLst>
          </p:cNvPr>
          <p:cNvSpPr txBox="1"/>
          <p:nvPr/>
        </p:nvSpPr>
        <p:spPr>
          <a:xfrm>
            <a:off x="1673500" y="3363196"/>
            <a:ext cx="8950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FMIAA-1</a:t>
            </a:r>
            <a:endParaRPr kumimoji="0" lang="zh-CN" altLang="en-US" sz="2400" b="1" i="0" u="none" strike="noStrike" kern="1200" cap="none" spc="0" normalizeH="0" baseline="3000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11">
            <a:extLst>
              <a:ext uri="{FF2B5EF4-FFF2-40B4-BE49-F238E27FC236}">
                <a16:creationId xmlns:a16="http://schemas.microsoft.com/office/drawing/2014/main" id="{F14A25AA-5D11-FCFE-6005-F08C188883BF}"/>
              </a:ext>
            </a:extLst>
          </p:cNvPr>
          <p:cNvSpPr txBox="1"/>
          <p:nvPr/>
        </p:nvSpPr>
        <p:spPr>
          <a:xfrm>
            <a:off x="1673500" y="4185442"/>
            <a:ext cx="8950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FMIAA-2</a:t>
            </a:r>
            <a:endParaRPr kumimoji="0" lang="zh-CN" altLang="en-US" sz="2400" b="1" i="0" u="none" strike="noStrike" kern="1200" cap="none" spc="0" normalizeH="0" baseline="3000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428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9E9005-B607-D040-D668-57E1F97E17B8}"/>
              </a:ext>
            </a:extLst>
          </p:cNvPr>
          <p:cNvSpPr txBox="1"/>
          <p:nvPr/>
        </p:nvSpPr>
        <p:spPr>
          <a:xfrm>
            <a:off x="350520" y="1139054"/>
            <a:ext cx="5837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FMIAA-2优化总结</a:t>
            </a:r>
            <a:endParaRPr kumimoji="0" lang="en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imHei" panose="02010609060101010101" pitchFamily="49" charset="-122"/>
              <a:ea typeface="SimHei" panose="02010609060101010101" pitchFamily="49" charset="-122"/>
              <a:cs typeface="+mn-cs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446B10DA-E79A-8A6E-92EB-16C8562854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47128" y="3159706"/>
          <a:ext cx="139872" cy="223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14120" imgH="177480" progId="Equation.DSMT4">
                  <p:embed/>
                </p:oleObj>
              </mc:Choice>
              <mc:Fallback>
                <p:oleObj name="Equation" r:id="rId20" imgW="114120" imgH="17748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446B10DA-E79A-8A6E-92EB-16C8562854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947128" y="3159706"/>
                        <a:ext cx="139872" cy="2233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AC38143-6F79-C198-C8B8-2FE57C57247F}"/>
              </a:ext>
            </a:extLst>
          </p:cNvPr>
          <p:cNvCxnSpPr>
            <a:cxnSpLocks/>
          </p:cNvCxnSpPr>
          <p:nvPr/>
        </p:nvCxnSpPr>
        <p:spPr>
          <a:xfrm>
            <a:off x="1083181" y="2810006"/>
            <a:ext cx="10719572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2C40241-A127-B6E8-F69F-FD6D58EBDC5E}"/>
              </a:ext>
            </a:extLst>
          </p:cNvPr>
          <p:cNvCxnSpPr>
            <a:cxnSpLocks/>
          </p:cNvCxnSpPr>
          <p:nvPr/>
        </p:nvCxnSpPr>
        <p:spPr>
          <a:xfrm>
            <a:off x="1073644" y="2263833"/>
            <a:ext cx="10729109" cy="530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C2329D-5468-0E85-36EC-873EF568BC09}"/>
              </a:ext>
            </a:extLst>
          </p:cNvPr>
          <p:cNvCxnSpPr>
            <a:cxnSpLocks/>
          </p:cNvCxnSpPr>
          <p:nvPr/>
        </p:nvCxnSpPr>
        <p:spPr>
          <a:xfrm>
            <a:off x="1092720" y="3353710"/>
            <a:ext cx="688542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1C82878-D78D-B116-A2B5-3A329C55B65B}"/>
              </a:ext>
            </a:extLst>
          </p:cNvPr>
          <p:cNvCxnSpPr>
            <a:cxnSpLocks/>
          </p:cNvCxnSpPr>
          <p:nvPr/>
        </p:nvCxnSpPr>
        <p:spPr>
          <a:xfrm>
            <a:off x="1083180" y="3893884"/>
            <a:ext cx="6894960" cy="1146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5792E1-2980-39DF-7A2B-D20426BA289F}"/>
              </a:ext>
            </a:extLst>
          </p:cNvPr>
          <p:cNvCxnSpPr>
            <a:cxnSpLocks/>
          </p:cNvCxnSpPr>
          <p:nvPr/>
        </p:nvCxnSpPr>
        <p:spPr>
          <a:xfrm>
            <a:off x="1083180" y="4455793"/>
            <a:ext cx="6894960" cy="1544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3FD430-DFC7-B2B1-1FFB-ABFCBA8C826E}"/>
              </a:ext>
            </a:extLst>
          </p:cNvPr>
          <p:cNvCxnSpPr>
            <a:cxnSpLocks/>
          </p:cNvCxnSpPr>
          <p:nvPr/>
        </p:nvCxnSpPr>
        <p:spPr>
          <a:xfrm>
            <a:off x="1083180" y="4999785"/>
            <a:ext cx="689496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860762-F477-1787-7A5F-2842BD87FE38}"/>
              </a:ext>
            </a:extLst>
          </p:cNvPr>
          <p:cNvCxnSpPr>
            <a:cxnSpLocks/>
          </p:cNvCxnSpPr>
          <p:nvPr/>
        </p:nvCxnSpPr>
        <p:spPr>
          <a:xfrm>
            <a:off x="1083179" y="2262566"/>
            <a:ext cx="8367" cy="370214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D615E23-C046-1BF5-9179-7FB1C2158BAE}"/>
              </a:ext>
            </a:extLst>
          </p:cNvPr>
          <p:cNvCxnSpPr>
            <a:cxnSpLocks/>
          </p:cNvCxnSpPr>
          <p:nvPr/>
        </p:nvCxnSpPr>
        <p:spPr>
          <a:xfrm flipH="1">
            <a:off x="7973370" y="2255295"/>
            <a:ext cx="9540" cy="370214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77EEB3-39C9-92C4-4405-D12053A024A9}"/>
              </a:ext>
            </a:extLst>
          </p:cNvPr>
          <p:cNvCxnSpPr>
            <a:cxnSpLocks/>
          </p:cNvCxnSpPr>
          <p:nvPr/>
        </p:nvCxnSpPr>
        <p:spPr>
          <a:xfrm flipV="1">
            <a:off x="1083179" y="5475743"/>
            <a:ext cx="6899731" cy="962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7D9C57D-AB6F-582F-54D4-C5B272F6B2EC}"/>
              </a:ext>
            </a:extLst>
          </p:cNvPr>
          <p:cNvCxnSpPr>
            <a:cxnSpLocks/>
          </p:cNvCxnSpPr>
          <p:nvPr/>
        </p:nvCxnSpPr>
        <p:spPr>
          <a:xfrm>
            <a:off x="4789509" y="2277881"/>
            <a:ext cx="0" cy="368881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6DBD0E0-ACE6-16D1-988D-2E26B774D6E2}"/>
              </a:ext>
            </a:extLst>
          </p:cNvPr>
          <p:cNvSpPr txBox="1"/>
          <p:nvPr/>
        </p:nvSpPr>
        <p:spPr>
          <a:xfrm>
            <a:off x="5473082" y="2338448"/>
            <a:ext cx="1528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时间复杂度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9BFB2D-84D4-DEEF-C6BB-BBA8B1A96EB2}"/>
              </a:ext>
            </a:extLst>
          </p:cNvPr>
          <p:cNvSpPr txBox="1"/>
          <p:nvPr/>
        </p:nvSpPr>
        <p:spPr>
          <a:xfrm>
            <a:off x="1276463" y="5538505"/>
            <a:ext cx="1168860" cy="400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总共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E8F3DB-5771-63AC-DFEB-A64930234826}"/>
              </a:ext>
            </a:extLst>
          </p:cNvPr>
          <p:cNvSpPr txBox="1"/>
          <p:nvPr/>
        </p:nvSpPr>
        <p:spPr>
          <a:xfrm>
            <a:off x="1299382" y="2338447"/>
            <a:ext cx="1145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</a:rPr>
              <a:t>运算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279F05E-46A7-D228-A965-26DD1E6C73AA}"/>
              </a:ext>
            </a:extLst>
          </p:cNvPr>
          <p:cNvCxnSpPr>
            <a:cxnSpLocks/>
          </p:cNvCxnSpPr>
          <p:nvPr/>
        </p:nvCxnSpPr>
        <p:spPr>
          <a:xfrm>
            <a:off x="11805497" y="2255928"/>
            <a:ext cx="19073" cy="372875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AAD879B-FD79-1FA8-7A26-10CD1F916F49}"/>
              </a:ext>
            </a:extLst>
          </p:cNvPr>
          <p:cNvCxnSpPr>
            <a:cxnSpLocks/>
          </p:cNvCxnSpPr>
          <p:nvPr/>
        </p:nvCxnSpPr>
        <p:spPr>
          <a:xfrm>
            <a:off x="1083179" y="5964715"/>
            <a:ext cx="10731854" cy="126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\documentclass{article}&#10;\usepackage{amsmath}&#10;\pagestyle{empty}&#10;\begin{document}&#10;&#10;$$&#10;\mathcal{O}(K\log{K})&#10;$$&#10;&#10;&#10;\end{document}" title="IguanaTex Bitmap Display">
            <a:extLst>
              <a:ext uri="{FF2B5EF4-FFF2-40B4-BE49-F238E27FC236}">
                <a16:creationId xmlns:a16="http://schemas.microsoft.com/office/drawing/2014/main" id="{3EEB969B-C5F3-A6D4-6C4B-65E3BC19993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159" y="2937210"/>
            <a:ext cx="1268166" cy="306295"/>
          </a:xfrm>
          <a:prstGeom prst="rect">
            <a:avLst/>
          </a:prstGeom>
        </p:spPr>
      </p:pic>
      <p:pic>
        <p:nvPicPr>
          <p:cNvPr id="3" name="Picture 2" descr="\documentclass{article}&#10;\usepackage{amsmath}&#10;\pagestyle{empty}&#10;\begin{document}&#10;&#10;$$&#10;\mathbf{A}^H\mathbf{y}_f&#10;$$&#10;&#10;&#10;\end{document}" title="IguanaTex Bitmap Display">
            <a:extLst>
              <a:ext uri="{FF2B5EF4-FFF2-40B4-BE49-F238E27FC236}">
                <a16:creationId xmlns:a16="http://schemas.microsoft.com/office/drawing/2014/main" id="{3ADDACAF-310F-FBE9-50D6-28C275F3452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968" y="2915169"/>
            <a:ext cx="718519" cy="355559"/>
          </a:xfrm>
          <a:prstGeom prst="rect">
            <a:avLst/>
          </a:prstGeom>
        </p:spPr>
      </p:pic>
      <p:pic>
        <p:nvPicPr>
          <p:cNvPr id="31" name="Picture 30" descr="\documentclass{article}&#10;\usepackage{amsmath}&#10;\pagestyle{empty}&#10;\begin{document}&#10;&#10;$$&#10;\mathbf{a}^H(\omega_k)\mathbf{\Gamma}\mathbf{y}_f&#10;$$&#10;&#10;&#10;\end{document}" title="IguanaTex Bitmap Display">
            <a:extLst>
              <a:ext uri="{FF2B5EF4-FFF2-40B4-BE49-F238E27FC236}">
                <a16:creationId xmlns:a16="http://schemas.microsoft.com/office/drawing/2014/main" id="{E46E89F3-7DD1-C147-63FF-542389852FC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483" y="4528300"/>
            <a:ext cx="1308731" cy="355560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begin{document}&#10;&#10;$$&#10;k = 1,2,...,K&#10;$$&#10;&#10;&#10;\end{document}" title="IguanaTex Bitmap Display">
            <a:extLst>
              <a:ext uri="{FF2B5EF4-FFF2-40B4-BE49-F238E27FC236}">
                <a16:creationId xmlns:a16="http://schemas.microsoft.com/office/drawing/2014/main" id="{E74EC22A-5AE4-F13E-1823-E640F238597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227" y="4605600"/>
            <a:ext cx="1565345" cy="279368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begin{document}&#10;&#10;$$&#10;\mathbf{R}=\mathbf{A} \hat{\mathbf{P}} \mathbf{A}^{H}&#10;$$&#10;&#10;&#10;\end{document}" title="IguanaTex Bitmap Display">
            <a:extLst>
              <a:ext uri="{FF2B5EF4-FFF2-40B4-BE49-F238E27FC236}">
                <a16:creationId xmlns:a16="http://schemas.microsoft.com/office/drawing/2014/main" id="{1CAFD5F2-E025-397F-E482-1C017B3F0BAA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173" y="3455556"/>
            <a:ext cx="1437037" cy="304765"/>
          </a:xfrm>
          <a:prstGeom prst="rect">
            <a:avLst/>
          </a:prstGeom>
        </p:spPr>
      </p:pic>
      <p:pic>
        <p:nvPicPr>
          <p:cNvPr id="29" name="Picture 28" descr="\documentclass{article}&#10;\usepackage{amsmath}&#10;\pagestyle{empty}&#10;\begin{document}&#10;&#10;$$&#10;\mathcal{O}(K\log{K})&#10;$$&#10;&#10;&#10;\end{document}" title="IguanaTex Bitmap Display">
            <a:extLst>
              <a:ext uri="{FF2B5EF4-FFF2-40B4-BE49-F238E27FC236}">
                <a16:creationId xmlns:a16="http://schemas.microsoft.com/office/drawing/2014/main" id="{99F62568-3020-E987-FC2C-29D8EAC78A2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73" y="3454026"/>
            <a:ext cx="1268166" cy="306295"/>
          </a:xfrm>
          <a:prstGeom prst="rect">
            <a:avLst/>
          </a:prstGeom>
        </p:spPr>
      </p:pic>
      <p:pic>
        <p:nvPicPr>
          <p:cNvPr id="64" name="Picture 63" descr="\documentclass{article}&#10;\usepackage{amsmath}&#10;\pagestyle{empty}&#10;\begin{document}&#10;&#10;$$&#10;\mathcal{O}(N_m^3+N_mN\log{N}+K\log{K})&#10;$$&#10;&#10;&#10;\end{document}" title="IguanaTex Bitmap Display">
            <a:extLst>
              <a:ext uri="{FF2B5EF4-FFF2-40B4-BE49-F238E27FC236}">
                <a16:creationId xmlns:a16="http://schemas.microsoft.com/office/drawing/2014/main" id="{659AEC6C-9FB2-82B0-BA0B-A1FA91957886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128" y="4601806"/>
            <a:ext cx="2686050" cy="247650"/>
          </a:xfrm>
          <a:prstGeom prst="rect">
            <a:avLst/>
          </a:prstGeom>
        </p:spPr>
      </p:pic>
      <p:sp>
        <p:nvSpPr>
          <p:cNvPr id="32" name="文本框 8">
            <a:extLst>
              <a:ext uri="{FF2B5EF4-FFF2-40B4-BE49-F238E27FC236}">
                <a16:creationId xmlns:a16="http://schemas.microsoft.com/office/drawing/2014/main" id="{3C1E6512-CC00-AD91-BBEF-1EA90587B77B}"/>
              </a:ext>
            </a:extLst>
          </p:cNvPr>
          <p:cNvSpPr txBox="1"/>
          <p:nvPr/>
        </p:nvSpPr>
        <p:spPr>
          <a:xfrm>
            <a:off x="8016020" y="2313977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实数乘法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运算次数</a:t>
            </a:r>
          </a:p>
        </p:txBody>
      </p:sp>
      <p:graphicFrame>
        <p:nvGraphicFramePr>
          <p:cNvPr id="34" name="对象 80">
            <a:extLst>
              <a:ext uri="{FF2B5EF4-FFF2-40B4-BE49-F238E27FC236}">
                <a16:creationId xmlns:a16="http://schemas.microsoft.com/office/drawing/2014/main" id="{5986418B-59E2-753F-0692-7104A9BD24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99166" y="5526308"/>
          <a:ext cx="214914" cy="330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14120" imgH="177480" progId="Equation.DSMT4">
                  <p:embed/>
                </p:oleObj>
              </mc:Choice>
              <mc:Fallback>
                <p:oleObj name="Equation" r:id="rId28" imgW="114120" imgH="177480" progId="Equation.DSMT4">
                  <p:embed/>
                  <p:pic>
                    <p:nvPicPr>
                      <p:cNvPr id="34" name="对象 80">
                        <a:extLst>
                          <a:ext uri="{FF2B5EF4-FFF2-40B4-BE49-F238E27FC236}">
                            <a16:creationId xmlns:a16="http://schemas.microsoft.com/office/drawing/2014/main" id="{5986418B-59E2-753F-0692-7104A9BD24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8899166" y="5526308"/>
                        <a:ext cx="214914" cy="330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22" descr="\documentclass{article}&#10;\usepackage{amsmath}&#10;\pagestyle{empty}&#10;\begin{document}&#10;$$&#10;2 K \log K&#10;$$&#10;&#10;\end{document}" title="IguanaTex Bitmap Display">
            <a:extLst>
              <a:ext uri="{FF2B5EF4-FFF2-40B4-BE49-F238E27FC236}">
                <a16:creationId xmlns:a16="http://schemas.microsoft.com/office/drawing/2014/main" id="{FBA36903-02B1-49D5-1D9F-63902E8A8F24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420" y="2926030"/>
            <a:ext cx="1052117" cy="279368"/>
          </a:xfrm>
          <a:prstGeom prst="rect">
            <a:avLst/>
          </a:prstGeom>
        </p:spPr>
      </p:pic>
      <p:pic>
        <p:nvPicPr>
          <p:cNvPr id="45" name="Picture 44" descr="\documentclass{article}&#10;\usepackage{amsmath}&#10;\pagestyle{empty}&#10;\begin{document}&#10;$$&#10;4N^2+72N\log{2N}+4K\log{K}&#10;$$&#10;&#10;\end{document}" title="IguanaTex Bitmap Display">
            <a:extLst>
              <a:ext uri="{FF2B5EF4-FFF2-40B4-BE49-F238E27FC236}">
                <a16:creationId xmlns:a16="http://schemas.microsoft.com/office/drawing/2014/main" id="{4349E60B-1FB0-3C4E-E47A-2AE575D04B6C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401" y="4053244"/>
            <a:ext cx="3378200" cy="330200"/>
          </a:xfrm>
          <a:prstGeom prst="rect">
            <a:avLst/>
          </a:prstGeom>
        </p:spPr>
      </p:pic>
      <p:pic>
        <p:nvPicPr>
          <p:cNvPr id="47" name="Picture 46" descr="\documentclass{article}&#10;\usepackage{amsmath}&#10;\pagestyle{empty}&#10;\begin{document}&#10;$$&#10;12N_mN\log{2N}+2K\log{K}&#10;$$&#10;&#10;\end{document}" title="IguanaTex Bitmap Display">
            <a:extLst>
              <a:ext uri="{FF2B5EF4-FFF2-40B4-BE49-F238E27FC236}">
                <a16:creationId xmlns:a16="http://schemas.microsoft.com/office/drawing/2014/main" id="{12AEB787-A418-6CC7-E58A-7F76A96077DD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102" y="5120700"/>
            <a:ext cx="2971800" cy="279400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begin{document}&#10;$$&#10;\mathcal{O}(N^2+K\log{K})&#10;$$&#10;&#10;\end{document}" title="IguanaTex Bitmap Display">
            <a:extLst>
              <a:ext uri="{FF2B5EF4-FFF2-40B4-BE49-F238E27FC236}">
                <a16:creationId xmlns:a16="http://schemas.microsoft.com/office/drawing/2014/main" id="{62D09C29-6A7D-C8C9-9EF8-D97343C4977E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174" y="3997352"/>
            <a:ext cx="1955800" cy="330200"/>
          </a:xfrm>
          <a:prstGeom prst="rect">
            <a:avLst/>
          </a:prstGeom>
        </p:spPr>
      </p:pic>
      <p:pic>
        <p:nvPicPr>
          <p:cNvPr id="66" name="Picture 65" descr="\documentclass{article}&#10;\usepackage{amsmath}&#10;\pagestyle{empty}&#10;\begin{document}&#10;&#10;$$&#10;\mathcal{O}(N_mN\log{N}+K\log{K})&#10;$$&#10;&#10;&#10;\end{document}" title="IguanaTex Bitmap Display">
            <a:extLst>
              <a:ext uri="{FF2B5EF4-FFF2-40B4-BE49-F238E27FC236}">
                <a16:creationId xmlns:a16="http://schemas.microsoft.com/office/drawing/2014/main" id="{2A5EBFDA-4607-5438-9F0D-F5928636F719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952" y="5138450"/>
            <a:ext cx="2152650" cy="228600"/>
          </a:xfrm>
          <a:prstGeom prst="rect">
            <a:avLst/>
          </a:prstGeom>
        </p:spPr>
      </p:pic>
      <p:pic>
        <p:nvPicPr>
          <p:cNvPr id="5" name="Picture 4" descr="\documentclass{article}&#10;\usepackage{amsmath}&#10;\pagestyle{empty}&#10;\begin{document}&#10;&#10;$$&#10;\mathcal{O}(N_m^3+N^2+N_mN\log{N}+K\log{K})&#10;$$&#10;&#10;&#10;\end{document}" title="IguanaTex Bitmap Display">
            <a:extLst>
              <a:ext uri="{FF2B5EF4-FFF2-40B4-BE49-F238E27FC236}">
                <a16:creationId xmlns:a16="http://schemas.microsoft.com/office/drawing/2014/main" id="{8E60E477-0F1C-01FB-45E0-7316A761464D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274" y="5605968"/>
            <a:ext cx="3181350" cy="247650"/>
          </a:xfrm>
          <a:prstGeom prst="rect">
            <a:avLst/>
          </a:prstGeom>
        </p:spPr>
      </p:pic>
      <p:pic>
        <p:nvPicPr>
          <p:cNvPr id="36" name="Picture 35" descr="\documentclass{article}&#10;\usepackage{amsmath}&#10;\pagestyle{empty}&#10;\begin{document}&#10;$$&#10;\mathbf{a}^{H}(\omega) \mathbf{\Gamma} \mathbf{a}(\omega)&#10;$$&#10;&#10;\end{document}" title="IguanaTex Bitmap Display">
            <a:extLst>
              <a:ext uri="{FF2B5EF4-FFF2-40B4-BE49-F238E27FC236}">
                <a16:creationId xmlns:a16="http://schemas.microsoft.com/office/drawing/2014/main" id="{C2F73991-1D0C-2C20-E224-D8828FB77CE2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518" y="5072292"/>
            <a:ext cx="1397000" cy="330200"/>
          </a:xfrm>
          <a:prstGeom prst="rect">
            <a:avLst/>
          </a:prstGeom>
        </p:spPr>
      </p:pic>
      <p:pic>
        <p:nvPicPr>
          <p:cNvPr id="56" name="Picture 55" descr="\documentclass{article}&#10;\usepackage{amsmath}&#10;\pagestyle{empty}&#10;\begin{document}&#10;&#10;$$&#10;k = 1,2,...,K&#10;$$&#10;&#10;&#10;\end{document}" title="IguanaTex Bitmap Display">
            <a:extLst>
              <a:ext uri="{FF2B5EF4-FFF2-40B4-BE49-F238E27FC236}">
                <a16:creationId xmlns:a16="http://schemas.microsoft.com/office/drawing/2014/main" id="{B8DA910F-368A-276A-5B09-B378483D107C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152" y="5097708"/>
            <a:ext cx="1565345" cy="27936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C53BBA7-3D6B-503A-E9AB-423773EAF4F9}"/>
              </a:ext>
            </a:extLst>
          </p:cNvPr>
          <p:cNvSpPr txBox="1"/>
          <p:nvPr/>
        </p:nvSpPr>
        <p:spPr>
          <a:xfrm>
            <a:off x="1276463" y="3998534"/>
            <a:ext cx="20746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000" b="1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GS分解</a:t>
            </a:r>
            <a:r>
              <a:rPr lang="en-CN" sz="2000" b="1" dirty="0">
                <a:latin typeface="SimHei" panose="02010609060101010101" pitchFamily="49" charset="-122"/>
                <a:ea typeface="SimHei" panose="02010609060101010101" pitchFamily="49" charset="-122"/>
              </a:rPr>
              <a:t>快速计算</a:t>
            </a:r>
          </a:p>
        </p:txBody>
      </p:sp>
      <p:pic>
        <p:nvPicPr>
          <p:cNvPr id="27" name="Picture 26" descr="\documentclass{article}&#10;\usepackage{amsmath}&#10;\pagestyle{empty}&#10;\begin{document}&#10;$$&#10;2 K \log K&#10;$$&#10;&#10;\end{document}" title="IguanaTex Bitmap Display">
            <a:extLst>
              <a:ext uri="{FF2B5EF4-FFF2-40B4-BE49-F238E27FC236}">
                <a16:creationId xmlns:a16="http://schemas.microsoft.com/office/drawing/2014/main" id="{8A3BFAF5-D3BE-37BB-0AAC-FA1A531CB060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420" y="3550137"/>
            <a:ext cx="1052117" cy="279368"/>
          </a:xfrm>
          <a:prstGeom prst="rect">
            <a:avLst/>
          </a:prstGeom>
        </p:spPr>
      </p:pic>
      <p:pic>
        <p:nvPicPr>
          <p:cNvPr id="49" name="Picture 48" descr="\documentclass{article}&#10;\usepackage{amsmath}&#10;\pagestyle{empty}&#10;\begin{document}&#10;$$&#10;\frac{8}{3}N_m^3+12N_mN\log{2N}+2K\log{K}&#10;$$&#10;&#10;\end{document}" title="IguanaTex Bitmap Display">
            <a:extLst>
              <a:ext uri="{FF2B5EF4-FFF2-40B4-BE49-F238E27FC236}">
                <a16:creationId xmlns:a16="http://schemas.microsoft.com/office/drawing/2014/main" id="{705110F9-C693-E961-F310-8A8B8B636E20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272" y="4471234"/>
            <a:ext cx="38608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97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B4945D3-E980-EB8B-69B7-D27349A75A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500" y="2026373"/>
            <a:ext cx="6240000" cy="4680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3E053B-B1EB-A085-704E-6021B57A3BCC}"/>
              </a:ext>
            </a:extLst>
          </p:cNvPr>
          <p:cNvSpPr/>
          <p:nvPr/>
        </p:nvSpPr>
        <p:spPr>
          <a:xfrm>
            <a:off x="7724323" y="3106552"/>
            <a:ext cx="2755900" cy="11049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8D225A-78B2-A701-424F-8DC13DF841AC}"/>
              </a:ext>
            </a:extLst>
          </p:cNvPr>
          <p:cNvSpPr txBox="1"/>
          <p:nvPr/>
        </p:nvSpPr>
        <p:spPr>
          <a:xfrm>
            <a:off x="350520" y="1139054"/>
            <a:ext cx="5837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FMIAA-2</a:t>
            </a:r>
            <a:endParaRPr kumimoji="0" lang="en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imHei" panose="02010609060101010101" pitchFamily="49" charset="-122"/>
              <a:ea typeface="SimHei" panose="02010609060101010101" pitchFamily="49" charset="-122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2250B1-BE07-DA4B-89C2-01183CDE2B43}"/>
              </a:ext>
            </a:extLst>
          </p:cNvPr>
          <p:cNvSpPr txBox="1"/>
          <p:nvPr/>
        </p:nvSpPr>
        <p:spPr>
          <a:xfrm>
            <a:off x="7924169" y="3151170"/>
            <a:ext cx="292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IAA: 0.0168s</a:t>
            </a:r>
          </a:p>
          <a:p>
            <a:r>
              <a:rPr lang="en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FMIAA-2: 0.023s</a:t>
            </a:r>
          </a:p>
          <a:p>
            <a:r>
              <a:rPr lang="en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6.3860e-05s</a:t>
            </a:r>
            <a:endParaRPr lang="en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BBC024D-586E-2950-0FBE-687236194622}"/>
                  </a:ext>
                </a:extLst>
              </p:cNvPr>
              <p:cNvSpPr txBox="1"/>
              <p:nvPr/>
            </p:nvSpPr>
            <p:spPr>
              <a:xfrm>
                <a:off x="1346151" y="1803660"/>
                <a:ext cx="5837816" cy="429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N" sz="2000" b="1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最小冗余阵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N" sz="2000" b="1" i="1" dirty="0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N" sz="2000" b="1" i="0" dirty="0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Times New Roman" panose="02020603050405020304" pitchFamily="18" charset="0"/>
                          </a:rPr>
                          <m:t>𝐍</m:t>
                        </m:r>
                      </m:e>
                      <m:sub>
                        <m:r>
                          <a:rPr lang="en-US" sz="2000" b="1" i="0" dirty="0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Times New Roman" panose="02020603050405020304" pitchFamily="18" charset="0"/>
                          </a:rPr>
                          <m:t>𝐠</m:t>
                        </m:r>
                      </m:sub>
                    </m:sSub>
                  </m:oMath>
                </a14:m>
                <a:r>
                  <a:rPr lang="en-CN" sz="2000" b="1" dirty="0"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=10, N = 36, </a:t>
                </a:r>
                <a:r>
                  <a:rPr lang="zh-CN" altLang="en-US" sz="20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单快拍</a:t>
                </a:r>
                <a:r>
                  <a:rPr lang="en-US" altLang="zh-CN" sz="20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SNR=20dB</a:t>
                </a:r>
                <a:endParaRPr lang="en-CN" sz="2000" b="1" dirty="0"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BBC024D-586E-2950-0FBE-687236194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151" y="1803660"/>
                <a:ext cx="5837816" cy="429285"/>
              </a:xfrm>
              <a:prstGeom prst="rect">
                <a:avLst/>
              </a:prstGeom>
              <a:blipFill>
                <a:blip r:embed="rId7"/>
                <a:stretch>
                  <a:fillRect l="-1304" t="-14706" b="-1764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\documentclass{article}&#10;\usepackage{amsmath}&#10;\pagestyle{empty}&#10;\begin{document}&#10;$$&#10;0.75^{\circ}&#10;$$&#10;&#10;\end{document}" title="IguanaTex Bitmap Display">
            <a:extLst>
              <a:ext uri="{FF2B5EF4-FFF2-40B4-BE49-F238E27FC236}">
                <a16:creationId xmlns:a16="http://schemas.microsoft.com/office/drawing/2014/main" id="{EEA79D78-F904-DE42-2FDC-DF7D27F1303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2878130"/>
            <a:ext cx="584200" cy="254000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begin{document}&#10;$$&#10;-0.75^{\circ}&#10;$$&#10;&#10;\end{document}" title="IguanaTex Bitmap Display">
            <a:extLst>
              <a:ext uri="{FF2B5EF4-FFF2-40B4-BE49-F238E27FC236}">
                <a16:creationId xmlns:a16="http://schemas.microsoft.com/office/drawing/2014/main" id="{B6168A61-3844-EF1A-8F94-38FFDA9B972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870" y="2878130"/>
            <a:ext cx="762000" cy="254000"/>
          </a:xfrm>
          <a:prstGeom prst="rect">
            <a:avLst/>
          </a:prstGeom>
        </p:spPr>
      </p:pic>
      <p:pic>
        <p:nvPicPr>
          <p:cNvPr id="25" name="Picture 24" descr="\documentclass{article}&#10;\usepackage{amsmath}&#10;\pagestyle{empty}&#10;\begin{document}&#10;&#10;$p_1=1, p_2=1$&#10;&#10;&#10;\end{document}" title="IguanaTex Bitmap Display">
            <a:extLst>
              <a:ext uri="{FF2B5EF4-FFF2-40B4-BE49-F238E27FC236}">
                <a16:creationId xmlns:a16="http://schemas.microsoft.com/office/drawing/2014/main" id="{58FF971E-551A-C6BC-90DC-69ACF108443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204" y="2280233"/>
            <a:ext cx="1574800" cy="279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20848C-C913-3DE8-EA68-1FCE46596A53}"/>
              </a:ext>
            </a:extLst>
          </p:cNvPr>
          <p:cNvSpPr txBox="1"/>
          <p:nvPr/>
        </p:nvSpPr>
        <p:spPr>
          <a:xfrm>
            <a:off x="7724323" y="5262652"/>
            <a:ext cx="34997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 Unicode MS" panose="020B0604020202020204" pitchFamily="34" charset="-128"/>
              <a:buChar char="✗"/>
            </a:pPr>
            <a:r>
              <a:rPr lang="en-US" sz="2000" b="1" dirty="0" err="1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缺失数据较多时</a:t>
            </a:r>
            <a:r>
              <a:rPr lang="zh-CN" altLang="en-US" sz="2000" b="1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FMIAA-2</a:t>
            </a:r>
            <a:r>
              <a:rPr lang="zh-CN" altLang="en-US" sz="2000" b="1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时间复杂度反而比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IAA</a:t>
            </a:r>
            <a:r>
              <a:rPr lang="zh-CN" altLang="en-US" sz="2000" b="1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更高</a:t>
            </a:r>
            <a:endParaRPr lang="en-CN" sz="2000" b="1" dirty="0">
              <a:solidFill>
                <a:srgbClr val="FF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BAE3A4-A2C8-7707-B852-3400529803BA}"/>
              </a:ext>
            </a:extLst>
          </p:cNvPr>
          <p:cNvSpPr txBox="1"/>
          <p:nvPr/>
        </p:nvSpPr>
        <p:spPr>
          <a:xfrm>
            <a:off x="7724323" y="2559633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000" b="1" dirty="0">
                <a:latin typeface="SimHei" panose="02010609060101010101" pitchFamily="49" charset="-122"/>
                <a:ea typeface="SimHei" panose="02010609060101010101" pitchFamily="49" charset="-122"/>
              </a:rPr>
              <a:t>运行时间比较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D3A72F-87C6-92DC-696D-FDB66228B230}"/>
              </a:ext>
            </a:extLst>
          </p:cNvPr>
          <p:cNvSpPr txBox="1"/>
          <p:nvPr/>
        </p:nvSpPr>
        <p:spPr>
          <a:xfrm>
            <a:off x="7724323" y="4907161"/>
            <a:ext cx="4047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CN" sz="2000" b="1" dirty="0">
                <a:solidFill>
                  <a:srgbClr val="0070C0"/>
                </a:solidFill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缺失数据较少时</a:t>
            </a:r>
            <a:r>
              <a:rPr lang="zh-CN" altLang="en-US" sz="2000" b="1" dirty="0">
                <a:solidFill>
                  <a:srgbClr val="0070C0"/>
                </a:solidFill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，加速更多</a:t>
            </a:r>
            <a:endParaRPr lang="en-CN" sz="2000" b="1" dirty="0">
              <a:solidFill>
                <a:srgbClr val="0070C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7662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AF332A0-1F50-0274-8645-1537C35EE0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904240"/>
              </p:ext>
            </p:extLst>
          </p:nvPr>
        </p:nvGraphicFramePr>
        <p:xfrm>
          <a:off x="1738334" y="2696782"/>
          <a:ext cx="8715332" cy="1896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7666">
                  <a:extLst>
                    <a:ext uri="{9D8B030D-6E8A-4147-A177-3AD203B41FA5}">
                      <a16:colId xmlns:a16="http://schemas.microsoft.com/office/drawing/2014/main" val="458367940"/>
                    </a:ext>
                  </a:extLst>
                </a:gridCol>
                <a:gridCol w="4357666">
                  <a:extLst>
                    <a:ext uri="{9D8B030D-6E8A-4147-A177-3AD203B41FA5}">
                      <a16:colId xmlns:a16="http://schemas.microsoft.com/office/drawing/2014/main" val="2926678497"/>
                    </a:ext>
                  </a:extLst>
                </a:gridCol>
              </a:tblGrid>
              <a:tr h="498197">
                <a:tc>
                  <a:txBody>
                    <a:bodyPr/>
                    <a:lstStyle/>
                    <a:p>
                      <a:r>
                        <a:rPr lang="en-CN" sz="2000" dirty="0"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算法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2000" dirty="0"/>
                        <a:t>时间复杂度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330185"/>
                  </a:ext>
                </a:extLst>
              </a:tr>
              <a:tr h="466261">
                <a:tc>
                  <a:txBody>
                    <a:bodyPr/>
                    <a:lstStyle/>
                    <a:p>
                      <a:r>
                        <a:rPr lang="en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726804"/>
                  </a:ext>
                </a:extLst>
              </a:tr>
              <a:tr h="4662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FMIAA</a:t>
                      </a:r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C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130934"/>
                  </a:ext>
                </a:extLst>
              </a:tr>
              <a:tr h="466261">
                <a:tc>
                  <a:txBody>
                    <a:bodyPr/>
                    <a:lstStyle/>
                    <a:p>
                      <a:r>
                        <a:rPr lang="en-CN" sz="2000" b="1" dirty="0">
                          <a:latin typeface="Times New Roman" panose="02020603050405020304" pitchFamily="18" charset="0"/>
                          <a:ea typeface="SimHei" panose="02010609060101010101" pitchFamily="49" charset="-122"/>
                          <a:cs typeface="Times New Roman" panose="02020603050405020304" pitchFamily="18" charset="0"/>
                        </a:rPr>
                        <a:t>FMIAA</a:t>
                      </a:r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SimHei" panose="02010609060101010101" pitchFamily="49" charset="-122"/>
                          <a:cs typeface="Times New Roman" panose="02020603050405020304" pitchFamily="18" charset="0"/>
                        </a:rPr>
                        <a:t>-2</a:t>
                      </a:r>
                      <a:endParaRPr lang="en-CN" sz="2000" b="1" dirty="0"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47557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358F243-DF48-8B06-8D4C-40D467BE809D}"/>
              </a:ext>
            </a:extLst>
          </p:cNvPr>
          <p:cNvSpPr txBox="1"/>
          <p:nvPr/>
        </p:nvSpPr>
        <p:spPr>
          <a:xfrm>
            <a:off x="350520" y="1139054"/>
            <a:ext cx="5837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不同算法理论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复杂度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比较</a:t>
            </a:r>
            <a:endParaRPr kumimoji="0" lang="en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imHei" panose="02010609060101010101" pitchFamily="49" charset="-122"/>
              <a:ea typeface="SimHei" panose="02010609060101010101" pitchFamily="49" charset="-122"/>
              <a:cs typeface="+mn-cs"/>
            </a:endParaRPr>
          </a:p>
        </p:txBody>
      </p:sp>
      <p:pic>
        <p:nvPicPr>
          <p:cNvPr id="6" name="Picture 5" descr="\documentclass{article}&#10;\usepackage{amsmath}&#10;\pagestyle{empty}&#10;\begin{document}&#10;&#10;$$&#10;\mathcal{O}(N_g^3+K\log{K})&#10;$$&#10;&#10;&#10;\end{document}" title="IguanaTex Bitmap Display">
            <a:extLst>
              <a:ext uri="{FF2B5EF4-FFF2-40B4-BE49-F238E27FC236}">
                <a16:creationId xmlns:a16="http://schemas.microsoft.com/office/drawing/2014/main" id="{5E741FBA-CB76-BCC7-F7F9-B6BFB35022C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336" y="3703121"/>
            <a:ext cx="1914682" cy="382869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begin{document}&#10;&#10;$$&#10;\mathcal{O}(N_m^3+N^2+N_mN\log{N}+K\log{K})&#10;$$&#10;&#10;&#10;\end{document}" title="IguanaTex Bitmap Display">
            <a:extLst>
              <a:ext uri="{FF2B5EF4-FFF2-40B4-BE49-F238E27FC236}">
                <a16:creationId xmlns:a16="http://schemas.microsoft.com/office/drawing/2014/main" id="{FFB91615-5AF2-B085-0014-3300E82BEB8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336" y="4174776"/>
            <a:ext cx="4241800" cy="330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22890F2-8062-EE9D-9DAA-7C4DC4317B73}"/>
                  </a:ext>
                </a:extLst>
              </p:cNvPr>
              <p:cNvSpPr txBox="1"/>
              <p:nvPr/>
            </p:nvSpPr>
            <p:spPr>
              <a:xfrm>
                <a:off x="2393354" y="5217047"/>
                <a:ext cx="7589963" cy="766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sz="2000" b="1" dirty="0">
                    <a:solidFill>
                      <a:schemeClr val="tx1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当阵元数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N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N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𝒈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大于</a:t>
                </a:r>
                <a:r>
                  <a:rPr lang="en-US" altLang="zh-CN" sz="2000" b="1" dirty="0">
                    <a:solidFill>
                      <a:schemeClr val="tx1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1/2</a:t>
                </a:r>
                <a:r>
                  <a:rPr lang="zh-CN" altLang="en-US" sz="2000" b="1" dirty="0">
                    <a:solidFill>
                      <a:schemeClr val="tx1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的最大孔径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𝑵</m:t>
                    </m:r>
                  </m:oMath>
                </a14:m>
                <a:r>
                  <a:rPr lang="zh-CN" altLang="en-US" sz="2000" b="1" dirty="0">
                    <a:solidFill>
                      <a:schemeClr val="tx1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时，</a:t>
                </a:r>
                <a:r>
                  <a:rPr lang="en-US" altLang="zh-C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FMIAA-2</a:t>
                </a:r>
                <a:r>
                  <a:rPr lang="zh-CN" altLang="en-US" sz="2000" b="1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加速效果更好；</a:t>
                </a:r>
                <a:endParaRPr lang="en-US" altLang="zh-CN" sz="2000" b="1" dirty="0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r>
                  <a:rPr lang="zh-CN" altLang="en-US" sz="2000" b="1" dirty="0">
                    <a:solidFill>
                      <a:schemeClr val="tx1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当阵元数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N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N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𝒈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chemeClr val="tx1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小于</a:t>
                </a:r>
                <a:r>
                  <a:rPr lang="en-US" altLang="zh-CN" sz="2000" b="1" dirty="0">
                    <a:solidFill>
                      <a:schemeClr val="tx1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1/2</a:t>
                </a:r>
                <a:r>
                  <a:rPr lang="zh-CN" altLang="en-US" sz="2000" b="1" dirty="0">
                    <a:solidFill>
                      <a:schemeClr val="tx1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的最大孔径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𝑵</m:t>
                    </m:r>
                  </m:oMath>
                </a14:m>
                <a:r>
                  <a:rPr lang="zh-CN" altLang="en-US" sz="2000" b="1" dirty="0">
                    <a:solidFill>
                      <a:schemeClr val="tx1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时，</a:t>
                </a:r>
                <a:r>
                  <a:rPr lang="en-US" altLang="zh-C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FMIAA-1</a:t>
                </a:r>
                <a:r>
                  <a:rPr lang="zh-CN" altLang="en-US" sz="2000" b="1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加速效果更好</a:t>
                </a:r>
                <a:r>
                  <a:rPr lang="zh-CN" altLang="en-US" sz="2000" b="1" dirty="0">
                    <a:solidFill>
                      <a:schemeClr val="tx1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。</a:t>
                </a:r>
                <a:endParaRPr lang="en-CN" sz="2000" b="1" dirty="0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22890F2-8062-EE9D-9DAA-7C4DC4317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354" y="5217047"/>
                <a:ext cx="7589963" cy="766107"/>
              </a:xfrm>
              <a:prstGeom prst="rect">
                <a:avLst/>
              </a:prstGeom>
              <a:blipFill>
                <a:blip r:embed="rId7"/>
                <a:stretch>
                  <a:fillRect l="-835" t="-6557" b="-1147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\documentclass{article}&#10;\usepackage{amsmath}&#10;\pagestyle{empty}&#10;\begin{document}&#10;&#10;$$&#10;\mathcal{O}(N_g^3+KN_g^2)&#10;$$&#10;&#10;&#10;\end{document}" title="IguanaTex Bitmap Display">
            <a:extLst>
              <a:ext uri="{FF2B5EF4-FFF2-40B4-BE49-F238E27FC236}">
                <a16:creationId xmlns:a16="http://schemas.microsoft.com/office/drawing/2014/main" id="{02C6F04D-15EC-C2FE-1F44-F3A30854B9F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336" y="3231466"/>
            <a:ext cx="1616290" cy="3828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58F5DF8-C658-05D8-1FE6-912959C6181D}"/>
                  </a:ext>
                </a:extLst>
              </p:cNvPr>
              <p:cNvSpPr txBox="1"/>
              <p:nvPr/>
            </p:nvSpPr>
            <p:spPr>
              <a:xfrm>
                <a:off x="2098223" y="6009640"/>
                <a:ext cx="7589963" cy="736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 Unicode MS" panose="020B0604020202020204" pitchFamily="34" charset="-128"/>
                  <a:buChar char="✗"/>
                </a:pPr>
                <a:r>
                  <a:rPr lang="en-US" sz="2000" b="1" dirty="0">
                    <a:solidFill>
                      <a:srgbClr val="FF0000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当阵元数</a:t>
                </a:r>
                <a:r>
                  <a:rPr lang="en-US" sz="2000" b="1" dirty="0">
                    <a:solidFill>
                      <a:schemeClr val="tx1"/>
                    </a:solidFill>
                    <a:ea typeface="SimHei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N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𝒈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 </m:t>
                    </m:r>
                  </m:oMath>
                </a14:m>
                <a:r>
                  <a:rPr lang="en-US" sz="2000" b="1" dirty="0">
                    <a:solidFill>
                      <a:srgbClr val="FF0000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小于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1/2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的最大孔径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𝑵</m:t>
                    </m:r>
                  </m:oMath>
                </a14:m>
                <a:r>
                  <a:rPr lang="zh-CN" altLang="en-US" sz="2000" b="1" dirty="0">
                    <a:solidFill>
                      <a:srgbClr val="FF0000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时，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FMIAA-2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时间复杂度反而比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IAA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更高。</a:t>
                </a:r>
                <a:endParaRPr lang="en-CN" sz="2000" b="1" dirty="0">
                  <a:solidFill>
                    <a:srgbClr val="FF0000"/>
                  </a:solidFill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58F5DF8-C658-05D8-1FE6-912959C61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223" y="6009640"/>
                <a:ext cx="7589963" cy="736997"/>
              </a:xfrm>
              <a:prstGeom prst="rect">
                <a:avLst/>
              </a:prstGeom>
              <a:blipFill>
                <a:blip r:embed="rId9"/>
                <a:stretch>
                  <a:fillRect l="-1171" t="-8475" b="-1355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3779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4C19CEC-29F5-AFFB-AAB4-8ED34931A566}"/>
              </a:ext>
            </a:extLst>
          </p:cNvPr>
          <p:cNvSpPr txBox="1"/>
          <p:nvPr/>
        </p:nvSpPr>
        <p:spPr>
          <a:xfrm>
            <a:off x="350520" y="1139054"/>
            <a:ext cx="5837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不同算法运行时间比较</a:t>
            </a:r>
            <a:endParaRPr kumimoji="0" lang="en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imHei" panose="02010609060101010101" pitchFamily="49" charset="-122"/>
              <a:ea typeface="SimHei" panose="02010609060101010101" pitchFamily="49" charset="-122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610405-B1BE-8632-5E37-857E51E98D43}"/>
              </a:ext>
            </a:extLst>
          </p:cNvPr>
          <p:cNvSpPr txBox="1"/>
          <p:nvPr/>
        </p:nvSpPr>
        <p:spPr>
          <a:xfrm>
            <a:off x="5654592" y="1875286"/>
            <a:ext cx="5557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N=100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B4D50B-EF3F-E51E-7683-B763295E4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3284" y="2275396"/>
            <a:ext cx="5760000" cy="4320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1108D9B-E25A-7B33-D848-3F24806B0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18" y="2275396"/>
            <a:ext cx="576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20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4C19CEC-29F5-AFFB-AAB4-8ED34931A566}"/>
              </a:ext>
            </a:extLst>
          </p:cNvPr>
          <p:cNvSpPr txBox="1"/>
          <p:nvPr/>
        </p:nvSpPr>
        <p:spPr>
          <a:xfrm>
            <a:off x="350520" y="1139054"/>
            <a:ext cx="5837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不同算法运行时间比较</a:t>
            </a:r>
            <a:endParaRPr kumimoji="0" lang="en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imHei" panose="02010609060101010101" pitchFamily="49" charset="-122"/>
              <a:ea typeface="SimHei" panose="02010609060101010101" pitchFamily="49" charset="-122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610405-B1BE-8632-5E37-857E51E98D43}"/>
              </a:ext>
            </a:extLst>
          </p:cNvPr>
          <p:cNvSpPr txBox="1"/>
          <p:nvPr/>
        </p:nvSpPr>
        <p:spPr>
          <a:xfrm>
            <a:off x="5479228" y="1875286"/>
            <a:ext cx="5557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N=200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6BA4DF-5B55-7B4B-F5BD-7BC3851B5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165" y="2275396"/>
            <a:ext cx="5760000" cy="4320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8B29FA5-176F-7BB4-9B6E-FEDB45B3D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28" y="2275396"/>
            <a:ext cx="576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883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7">
            <a:extLst>
              <a:ext uri="{FF2B5EF4-FFF2-40B4-BE49-F238E27FC236}">
                <a16:creationId xmlns:a16="http://schemas.microsoft.com/office/drawing/2014/main" id="{60AB731A-531B-3C20-091F-75AE46DDBF3C}"/>
              </a:ext>
            </a:extLst>
          </p:cNvPr>
          <p:cNvSpPr txBox="1"/>
          <p:nvPr/>
        </p:nvSpPr>
        <p:spPr>
          <a:xfrm>
            <a:off x="302514" y="1208689"/>
            <a:ext cx="5311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zh-CN" altLang="en-US" sz="2400" b="1" dirty="0"/>
              <a:t>总结</a:t>
            </a:r>
            <a:endParaRPr kumimoji="0" lang="zh-CN" altLang="en-US" sz="2400" b="1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26">
            <a:extLst>
              <a:ext uri="{FF2B5EF4-FFF2-40B4-BE49-F238E27FC236}">
                <a16:creationId xmlns:a16="http://schemas.microsoft.com/office/drawing/2014/main" id="{9A3A1AD2-AFF5-7817-BAB7-4310B4864219}"/>
              </a:ext>
            </a:extLst>
          </p:cNvPr>
          <p:cNvSpPr txBox="1"/>
          <p:nvPr/>
        </p:nvSpPr>
        <p:spPr>
          <a:xfrm>
            <a:off x="1346896" y="2955814"/>
            <a:ext cx="2270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FMIAA-1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33">
            <a:extLst>
              <a:ext uri="{FF2B5EF4-FFF2-40B4-BE49-F238E27FC236}">
                <a16:creationId xmlns:a16="http://schemas.microsoft.com/office/drawing/2014/main" id="{C66CAC73-C515-B87F-1B55-1F247178590E}"/>
              </a:ext>
            </a:extLst>
          </p:cNvPr>
          <p:cNvSpPr txBox="1"/>
          <p:nvPr/>
        </p:nvSpPr>
        <p:spPr>
          <a:xfrm>
            <a:off x="6666019" y="3104255"/>
            <a:ext cx="2597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FMIAA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-2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矩形 50">
            <a:extLst>
              <a:ext uri="{FF2B5EF4-FFF2-40B4-BE49-F238E27FC236}">
                <a16:creationId xmlns:a16="http://schemas.microsoft.com/office/drawing/2014/main" id="{4771B5AF-E45D-BD10-2F78-6DBE169F5CAB}"/>
              </a:ext>
            </a:extLst>
          </p:cNvPr>
          <p:cNvSpPr/>
          <p:nvPr/>
        </p:nvSpPr>
        <p:spPr>
          <a:xfrm>
            <a:off x="1346896" y="3603733"/>
            <a:ext cx="4533204" cy="103765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矩形 6">
            <a:extLst>
              <a:ext uri="{FF2B5EF4-FFF2-40B4-BE49-F238E27FC236}">
                <a16:creationId xmlns:a16="http://schemas.microsoft.com/office/drawing/2014/main" id="{1061AF61-0F38-DC5C-BC8E-D04E2D239C40}"/>
              </a:ext>
            </a:extLst>
          </p:cNvPr>
          <p:cNvSpPr/>
          <p:nvPr/>
        </p:nvSpPr>
        <p:spPr>
          <a:xfrm>
            <a:off x="1385135" y="3671624"/>
            <a:ext cx="43444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chemeClr val="accent5"/>
              </a:buClr>
              <a:buFont typeface="Wingdings" pitchFamily="2" charset="2"/>
              <a:buChar char="ü"/>
            </a:pPr>
            <a:r>
              <a:rPr lang="en-CN" sz="2000" b="1" dirty="0">
                <a:solidFill>
                  <a:schemeClr val="accent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理论上无精度损失实现IAA</a:t>
            </a:r>
          </a:p>
          <a:p>
            <a:pPr marL="285750" indent="-285750">
              <a:buClr>
                <a:schemeClr val="accent5"/>
              </a:buClr>
              <a:buFont typeface="Wingdings" pitchFamily="2" charset="2"/>
              <a:buChar char="ü"/>
            </a:pPr>
            <a:r>
              <a:rPr lang="en-CN" sz="2000" b="1" dirty="0">
                <a:solidFill>
                  <a:schemeClr val="accent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加速较稳定</a:t>
            </a:r>
            <a:r>
              <a:rPr lang="zh-CN" altLang="en-US" sz="2000" b="1" dirty="0">
                <a:solidFill>
                  <a:schemeClr val="accent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，与缺失数据多少无关</a:t>
            </a:r>
            <a:endParaRPr lang="en-CN" sz="2000" b="1" dirty="0">
              <a:solidFill>
                <a:schemeClr val="accent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8" name="矩形 61">
            <a:extLst>
              <a:ext uri="{FF2B5EF4-FFF2-40B4-BE49-F238E27FC236}">
                <a16:creationId xmlns:a16="http://schemas.microsoft.com/office/drawing/2014/main" id="{029BB86C-1F6B-6A07-F83D-386195955178}"/>
              </a:ext>
            </a:extLst>
          </p:cNvPr>
          <p:cNvSpPr/>
          <p:nvPr/>
        </p:nvSpPr>
        <p:spPr>
          <a:xfrm>
            <a:off x="6724498" y="3490555"/>
            <a:ext cx="4362601" cy="18415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6">
            <a:extLst>
              <a:ext uri="{FF2B5EF4-FFF2-40B4-BE49-F238E27FC236}">
                <a16:creationId xmlns:a16="http://schemas.microsoft.com/office/drawing/2014/main" id="{838C2823-51FF-5A2A-1254-E4EB2A60739D}"/>
              </a:ext>
            </a:extLst>
          </p:cNvPr>
          <p:cNvSpPr/>
          <p:nvPr/>
        </p:nvSpPr>
        <p:spPr>
          <a:xfrm>
            <a:off x="6733568" y="3671624"/>
            <a:ext cx="40863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chemeClr val="accent5"/>
              </a:buClr>
              <a:buFont typeface="Wingdings" pitchFamily="2" charset="2"/>
              <a:buChar char="ü"/>
            </a:pPr>
            <a:r>
              <a:rPr lang="en-CN" sz="2000" b="1" dirty="0">
                <a:solidFill>
                  <a:schemeClr val="accent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理论上无精度损失实现IAA</a:t>
            </a:r>
          </a:p>
          <a:p>
            <a:pPr marL="285750" indent="-285750">
              <a:buClr>
                <a:schemeClr val="accent5"/>
              </a:buClr>
              <a:buFont typeface="Wingdings" pitchFamily="2" charset="2"/>
              <a:buChar char="ü"/>
            </a:pPr>
            <a:r>
              <a:rPr lang="en-CN" sz="2000" b="1" dirty="0">
                <a:solidFill>
                  <a:schemeClr val="accent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当缺失数据较少时</a:t>
            </a:r>
            <a:r>
              <a:rPr lang="zh-CN" altLang="en-US" sz="2000" b="1" dirty="0">
                <a:solidFill>
                  <a:schemeClr val="accent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，加速更明显</a:t>
            </a:r>
            <a:endParaRPr lang="en-CN" sz="2000" b="1" dirty="0">
              <a:solidFill>
                <a:schemeClr val="accent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7BC559-D179-6880-DDC8-87DC927C9C10}"/>
              </a:ext>
            </a:extLst>
          </p:cNvPr>
          <p:cNvSpPr txBox="1"/>
          <p:nvPr/>
        </p:nvSpPr>
        <p:spPr>
          <a:xfrm>
            <a:off x="6733568" y="4404910"/>
            <a:ext cx="4251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 Unicode MS" panose="020B0604020202020204" pitchFamily="34" charset="-128"/>
              <a:buChar char="✗"/>
            </a:pPr>
            <a:r>
              <a:rPr lang="en-US" sz="2000" b="1" dirty="0" err="1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缺失数据较多时</a:t>
            </a:r>
            <a:r>
              <a:rPr lang="zh-CN" altLang="en-US" sz="2000" b="1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，时间复杂度反而比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IAA</a:t>
            </a:r>
            <a:r>
              <a:rPr lang="zh-CN" altLang="en-US" sz="2000" b="1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更高</a:t>
            </a:r>
            <a:endParaRPr lang="en-CN" sz="2000" b="1" dirty="0">
              <a:solidFill>
                <a:srgbClr val="FF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7478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2B4C9D-6356-7CD5-3BE1-F3AB08E6D827}"/>
              </a:ext>
            </a:extLst>
          </p:cNvPr>
          <p:cNvSpPr txBox="1"/>
          <p:nvPr/>
        </p:nvSpPr>
        <p:spPr>
          <a:xfrm>
            <a:off x="4240306" y="1362636"/>
            <a:ext cx="3711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3200" b="1" dirty="0">
                <a:solidFill>
                  <a:schemeClr val="accent5">
                    <a:lumMod val="7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下一步工作计划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70154A-1211-DF92-486B-7F9B17ED34B7}"/>
              </a:ext>
            </a:extLst>
          </p:cNvPr>
          <p:cNvSpPr txBox="1"/>
          <p:nvPr/>
        </p:nvSpPr>
        <p:spPr>
          <a:xfrm>
            <a:off x="1649506" y="2608729"/>
            <a:ext cx="88929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CN" sz="2400" b="1" dirty="0">
                <a:latin typeface="SimHei" panose="02010609060101010101" pitchFamily="49" charset="-122"/>
                <a:ea typeface="SimHei" panose="02010609060101010101" pitchFamily="49" charset="-122"/>
              </a:rPr>
              <a:t>探讨</a:t>
            </a:r>
            <a:r>
              <a:rPr lang="en-CN" sz="2400" b="1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400" b="1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-IAA</a:t>
            </a:r>
            <a:r>
              <a:rPr lang="zh-CN" altLang="en-US" sz="2400" b="1" dirty="0">
                <a:latin typeface="SimHei" panose="02010609060101010101" pitchFamily="49" charset="-122"/>
                <a:ea typeface="SimHei" panose="02010609060101010101" pitchFamily="49" charset="-122"/>
              </a:rPr>
              <a:t>与</a:t>
            </a:r>
            <a:r>
              <a:rPr lang="en-CN" sz="2400" b="1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GS</a:t>
            </a:r>
            <a:r>
              <a:rPr lang="en-US" altLang="zh-CN" sz="2400" b="1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-IAA</a:t>
            </a:r>
            <a:r>
              <a:rPr lang="zh-CN" altLang="en-US" sz="2400" b="1" dirty="0">
                <a:latin typeface="SimHei" panose="02010609060101010101" pitchFamily="49" charset="-122"/>
                <a:ea typeface="SimHei" panose="02010609060101010101" pitchFamily="49" charset="-122"/>
              </a:rPr>
              <a:t>结合的算法</a:t>
            </a:r>
            <a:endParaRPr lang="en-US" altLang="zh-CN" sz="2400" b="1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zh-CN" altLang="en-US" sz="2400" b="1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400" b="1" dirty="0">
                <a:latin typeface="SimHei" panose="02010609060101010101" pitchFamily="49" charset="-122"/>
                <a:ea typeface="SimHei" panose="02010609060101010101" pitchFamily="49" charset="-122"/>
              </a:rPr>
              <a:t>结合实际阵列长度给出最优的算法</a:t>
            </a:r>
            <a:endParaRPr lang="en-US" altLang="zh-CN" sz="2400" b="1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endParaRPr lang="en-US" altLang="zh-CN" sz="2400" b="1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400" b="1" dirty="0">
                <a:latin typeface="SimHei" panose="02010609060101010101" pitchFamily="49" charset="-122"/>
                <a:ea typeface="SimHei" panose="02010609060101010101" pitchFamily="49" charset="-122"/>
              </a:rPr>
              <a:t>在真实数据中测试快速</a:t>
            </a:r>
            <a:r>
              <a:rPr lang="en-US" altLang="zh-CN" sz="2400" b="1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IAA</a:t>
            </a:r>
            <a:r>
              <a:rPr lang="zh-CN" altLang="en-US" sz="2400" b="1" dirty="0">
                <a:latin typeface="SimHei" panose="02010609060101010101" pitchFamily="49" charset="-122"/>
                <a:ea typeface="SimHei" panose="02010609060101010101" pitchFamily="49" charset="-122"/>
              </a:rPr>
              <a:t>算法的性能</a:t>
            </a:r>
            <a:endParaRPr lang="en-US" altLang="zh-CN" sz="2400" b="1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2400" b="1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ja-JP" altLang="en-US" sz="2400" b="1">
                <a:latin typeface="SimHei" panose="02010609060101010101" pitchFamily="49" charset="-122"/>
                <a:ea typeface="SimHei" panose="02010609060101010101" pitchFamily="49" charset="-122"/>
              </a:rPr>
              <a:t>针对多径场景的阵列设计算法</a:t>
            </a:r>
            <a:endParaRPr lang="en-US" altLang="zh-CN" sz="2400" b="1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CN" sz="2400" b="1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13967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0">
            <a:extLst>
              <a:ext uri="{FF2B5EF4-FFF2-40B4-BE49-F238E27FC236}">
                <a16:creationId xmlns:a16="http://schemas.microsoft.com/office/drawing/2014/main" id="{875AA274-FB9F-259D-ECD3-C60D190835DD}"/>
              </a:ext>
            </a:extLst>
          </p:cNvPr>
          <p:cNvSpPr txBox="1"/>
          <p:nvPr/>
        </p:nvSpPr>
        <p:spPr>
          <a:xfrm>
            <a:off x="2103120" y="2721114"/>
            <a:ext cx="777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谢谢大家！</a:t>
            </a:r>
          </a:p>
        </p:txBody>
      </p:sp>
    </p:spTree>
    <p:extLst>
      <p:ext uri="{BB962C8B-B14F-4D97-AF65-F5344CB8AC3E}">
        <p14:creationId xmlns:p14="http://schemas.microsoft.com/office/powerpoint/2010/main" val="3954812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26FEF-F8AA-CC4B-9357-3AE39875A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208689"/>
            <a:ext cx="6276191" cy="485832"/>
          </a:xfrm>
        </p:spPr>
        <p:txBody>
          <a:bodyPr>
            <a:normAutofit/>
          </a:bodyPr>
          <a:lstStyle/>
          <a:p>
            <a:r>
              <a:rPr lang="en-US" sz="800" b="1" dirty="0" err="1">
                <a:latin typeface="Times" pitchFamily="2" charset="0"/>
              </a:rPr>
              <a:t>Xue</a:t>
            </a:r>
            <a:r>
              <a:rPr lang="en-US" sz="800" b="1" dirty="0">
                <a:latin typeface="Times" pitchFamily="2" charset="0"/>
              </a:rPr>
              <a:t>, Ming, </a:t>
            </a:r>
            <a:r>
              <a:rPr lang="en-US" sz="800" b="1" dirty="0" err="1">
                <a:latin typeface="Times" pitchFamily="2" charset="0"/>
              </a:rPr>
              <a:t>Luzhou</a:t>
            </a:r>
            <a:r>
              <a:rPr lang="en-US" sz="800" b="1" dirty="0">
                <a:latin typeface="Times" pitchFamily="2" charset="0"/>
              </a:rPr>
              <a:t> Xu, and Jian Li. "IAA spectral estimation: fast implementation using the </a:t>
            </a:r>
            <a:r>
              <a:rPr lang="en-US" sz="800" b="1" dirty="0" err="1">
                <a:latin typeface="Times" pitchFamily="2" charset="0"/>
              </a:rPr>
              <a:t>Gohberg</a:t>
            </a:r>
            <a:r>
              <a:rPr lang="en-US" sz="800" b="1" dirty="0">
                <a:latin typeface="Times" pitchFamily="2" charset="0"/>
              </a:rPr>
              <a:t>–</a:t>
            </a:r>
            <a:r>
              <a:rPr lang="en-US" sz="800" b="1" dirty="0" err="1">
                <a:latin typeface="Times" pitchFamily="2" charset="0"/>
              </a:rPr>
              <a:t>Semencul</a:t>
            </a:r>
            <a:r>
              <a:rPr lang="en-US" sz="800" b="1" dirty="0">
                <a:latin typeface="Times" pitchFamily="2" charset="0"/>
              </a:rPr>
              <a:t> factorization." </a:t>
            </a:r>
            <a:r>
              <a:rPr lang="en-US" sz="800" b="1" i="1" dirty="0">
                <a:latin typeface="Times" pitchFamily="2" charset="0"/>
              </a:rPr>
              <a:t>IEEE Transactions on Signal Processing</a:t>
            </a:r>
            <a:r>
              <a:rPr lang="en-US" sz="800" b="1" dirty="0">
                <a:latin typeface="Times" pitchFamily="2" charset="0"/>
              </a:rPr>
              <a:t> 59.7 (2011): 3251-3261.</a:t>
            </a:r>
            <a:endParaRPr lang="en-CN" sz="800" b="1" dirty="0">
              <a:latin typeface="Times" pitchFamily="2" charset="0"/>
            </a:endParaRPr>
          </a:p>
        </p:txBody>
      </p:sp>
      <p:sp>
        <p:nvSpPr>
          <p:cNvPr id="5" name="文本框 27">
            <a:extLst>
              <a:ext uri="{FF2B5EF4-FFF2-40B4-BE49-F238E27FC236}">
                <a16:creationId xmlns:a16="http://schemas.microsoft.com/office/drawing/2014/main" id="{302BB842-2DBB-B946-A5C4-A37A46A35B39}"/>
              </a:ext>
            </a:extLst>
          </p:cNvPr>
          <p:cNvSpPr txBox="1"/>
          <p:nvPr/>
        </p:nvSpPr>
        <p:spPr>
          <a:xfrm>
            <a:off x="302514" y="1208689"/>
            <a:ext cx="5793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GS-IAA</a:t>
            </a:r>
            <a:endParaRPr lang="en-US" sz="2400" b="1" dirty="0">
              <a:latin typeface="SimHei" panose="02010609060101010101" pitchFamily="49" charset="-122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endParaRPr kumimoji="0" lang="zh-CN" altLang="en-US" sz="2400" b="1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文本框 40">
            <a:extLst>
              <a:ext uri="{FF2B5EF4-FFF2-40B4-BE49-F238E27FC236}">
                <a16:creationId xmlns:a16="http://schemas.microsoft.com/office/drawing/2014/main" id="{5053D001-9AE6-6747-A4CA-FFA01BECD9AC}"/>
              </a:ext>
            </a:extLst>
          </p:cNvPr>
          <p:cNvSpPr txBox="1"/>
          <p:nvPr/>
        </p:nvSpPr>
        <p:spPr>
          <a:xfrm>
            <a:off x="636015" y="1840426"/>
            <a:ext cx="370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IAA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信号模型（以单快拍为例）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9082F97-82E6-FD4D-8443-983CB62873D1}"/>
              </a:ext>
            </a:extLst>
          </p:cNvPr>
          <p:cNvGrpSpPr/>
          <p:nvPr/>
        </p:nvGrpSpPr>
        <p:grpSpPr>
          <a:xfrm>
            <a:off x="2496101" y="2967192"/>
            <a:ext cx="4653992" cy="862258"/>
            <a:chOff x="1647598" y="2713673"/>
            <a:chExt cx="3851502" cy="643629"/>
          </a:xfrm>
        </p:grpSpPr>
        <p:pic>
          <p:nvPicPr>
            <p:cNvPr id="9" name="图片 4">
              <a:extLst>
                <a:ext uri="{FF2B5EF4-FFF2-40B4-BE49-F238E27FC236}">
                  <a16:creationId xmlns:a16="http://schemas.microsoft.com/office/drawing/2014/main" id="{C023E9ED-5B5C-A441-B4BB-EBF6FE0A92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790155" y="2855569"/>
              <a:ext cx="3459615" cy="320784"/>
            </a:xfrm>
            <a:prstGeom prst="rect">
              <a:avLst/>
            </a:prstGeom>
          </p:spPr>
        </p:pic>
        <p:pic>
          <p:nvPicPr>
            <p:cNvPr id="44" name="Picture 43" descr="\documentclass{article}&#10;\usepackage{amsmath}&#10;\pagestyle{empty}&#10;\begin{document}&#10;$0$&#10;&#10;&#10;&#10;\end{document}" title="IguanaTex Bitmap Display">
              <a:extLst>
                <a:ext uri="{FF2B5EF4-FFF2-40B4-BE49-F238E27FC236}">
                  <a16:creationId xmlns:a16="http://schemas.microsoft.com/office/drawing/2014/main" id="{2D1823F3-EBE5-834D-A26C-4AF1D5FE6A7C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7598" y="2913875"/>
              <a:ext cx="91440" cy="137160"/>
            </a:xfrm>
            <a:prstGeom prst="rect">
              <a:avLst/>
            </a:prstGeom>
          </p:spPr>
        </p:pic>
        <p:pic>
          <p:nvPicPr>
            <p:cNvPr id="46" name="Picture 45" descr="\documentclass{article}&#10;\usepackage{amsmath}&#10;\pagestyle{empty}&#10;\begin{document}&#10;&#10;$2\pi$&#10;&#10;&#10;\end{document}" title="IguanaTex Bitmap Display">
              <a:extLst>
                <a:ext uri="{FF2B5EF4-FFF2-40B4-BE49-F238E27FC236}">
                  <a16:creationId xmlns:a16="http://schemas.microsoft.com/office/drawing/2014/main" id="{420DF9E1-2593-C04D-AAF1-09F8D56135AC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6220" y="2928452"/>
              <a:ext cx="182880" cy="137160"/>
            </a:xfrm>
            <a:prstGeom prst="rect">
              <a:avLst/>
            </a:prstGeom>
          </p:spPr>
        </p:pic>
        <p:pic>
          <p:nvPicPr>
            <p:cNvPr id="42" name="Picture 41" descr="\documentclass{article}&#10;\usepackage{amsmath}&#10;\pagestyle{empty}&#10;\begin{document}&#10;&#10;&#10;$w_0$&#10;&#10;\end{document}" title="IguanaTex Bitmap Display">
              <a:extLst>
                <a:ext uri="{FF2B5EF4-FFF2-40B4-BE49-F238E27FC236}">
                  <a16:creationId xmlns:a16="http://schemas.microsoft.com/office/drawing/2014/main" id="{AC69FAEB-85A1-FB42-9284-D499F036B61C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0155" y="2720788"/>
              <a:ext cx="198120" cy="121920"/>
            </a:xfrm>
            <a:prstGeom prst="rect">
              <a:avLst/>
            </a:prstGeom>
          </p:spPr>
        </p:pic>
        <p:pic>
          <p:nvPicPr>
            <p:cNvPr id="49" name="Picture 48" descr="\documentclass{article}&#10;\usepackage{amsmath}&#10;\pagestyle{empty}&#10;\begin{document}&#10;&#10;&#10;$w_1$&#10;&#10;\end{document}" title="IguanaTex Bitmap Display">
              <a:extLst>
                <a:ext uri="{FF2B5EF4-FFF2-40B4-BE49-F238E27FC236}">
                  <a16:creationId xmlns:a16="http://schemas.microsoft.com/office/drawing/2014/main" id="{9EC126F3-E5DD-2046-929A-2830E202AABD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6899" y="2713673"/>
              <a:ext cx="178200" cy="118800"/>
            </a:xfrm>
            <a:prstGeom prst="rect">
              <a:avLst/>
            </a:prstGeom>
          </p:spPr>
        </p:pic>
        <p:pic>
          <p:nvPicPr>
            <p:cNvPr id="52" name="Picture 51" descr="\documentclass{article}&#10;\usepackage{amsmath}&#10;\pagestyle{empty}&#10;\begin{document}&#10;&#10;&#10;$w_k$&#10;&#10;\end{document}" title="IguanaTex Bitmap Display">
              <a:extLst>
                <a:ext uri="{FF2B5EF4-FFF2-40B4-BE49-F238E27FC236}">
                  <a16:creationId xmlns:a16="http://schemas.microsoft.com/office/drawing/2014/main" id="{3350ED0F-2450-2147-B5B0-BE7E4A2ECC92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7070" y="2713673"/>
              <a:ext cx="193050" cy="118800"/>
            </a:xfrm>
            <a:prstGeom prst="rect">
              <a:avLst/>
            </a:prstGeom>
          </p:spPr>
        </p:pic>
        <p:pic>
          <p:nvPicPr>
            <p:cNvPr id="55" name="Picture 54" descr="\documentclass{article}&#10;\usepackage{amsmath}&#10;\pagestyle{empty}&#10;\begin{document}&#10;&#10;&#10;$w_{K-1}$&#10;&#10;\end{document}" title="IguanaTex Bitmap Display">
              <a:extLst>
                <a:ext uri="{FF2B5EF4-FFF2-40B4-BE49-F238E27FC236}">
                  <a16:creationId xmlns:a16="http://schemas.microsoft.com/office/drawing/2014/main" id="{88B8E4EF-761E-7143-82B4-801936F1A27D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8858" y="2714796"/>
              <a:ext cx="386100" cy="118800"/>
            </a:xfrm>
            <a:prstGeom prst="rect">
              <a:avLst/>
            </a:prstGeom>
          </p:spPr>
        </p:pic>
        <p:pic>
          <p:nvPicPr>
            <p:cNvPr id="58" name="Picture 57" descr="\documentclass{article}&#10;\usepackage{amsmath}&#10;\pagestyle{empty}&#10;\begin{document}&#10;&#10;&#10;$x_0$&#10;&#10;\end{document}" title="IguanaTex Bitmap Display">
              <a:extLst>
                <a:ext uri="{FF2B5EF4-FFF2-40B4-BE49-F238E27FC236}">
                  <a16:creationId xmlns:a16="http://schemas.microsoft.com/office/drawing/2014/main" id="{4E249836-16EA-2E49-8F2B-777BB1E1E79C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3240" y="3231818"/>
              <a:ext cx="167640" cy="121920"/>
            </a:xfrm>
            <a:prstGeom prst="rect">
              <a:avLst/>
            </a:prstGeom>
          </p:spPr>
        </p:pic>
        <p:pic>
          <p:nvPicPr>
            <p:cNvPr id="61" name="Picture 60" descr="\documentclass{article}&#10;\usepackage{amsmath}&#10;\pagestyle{empty}&#10;\begin{document}&#10;&#10;&#10;$x_1$&#10;&#10;\end{document}" title="IguanaTex Bitmap Display">
              <a:extLst>
                <a:ext uri="{FF2B5EF4-FFF2-40B4-BE49-F238E27FC236}">
                  <a16:creationId xmlns:a16="http://schemas.microsoft.com/office/drawing/2014/main" id="{2F094DEB-4D00-7445-923D-2EADBE7EC135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6899" y="3235382"/>
              <a:ext cx="167640" cy="121920"/>
            </a:xfrm>
            <a:prstGeom prst="rect">
              <a:avLst/>
            </a:prstGeom>
          </p:spPr>
        </p:pic>
        <p:pic>
          <p:nvPicPr>
            <p:cNvPr id="64" name="Picture 63" descr="\documentclass{article}&#10;\usepackage{amsmath}&#10;\pagestyle{empty}&#10;\begin{document}&#10;&#10;&#10;$x_k$&#10;&#10;\end{document}" title="IguanaTex Bitmap Display">
              <a:extLst>
                <a:ext uri="{FF2B5EF4-FFF2-40B4-BE49-F238E27FC236}">
                  <a16:creationId xmlns:a16="http://schemas.microsoft.com/office/drawing/2014/main" id="{FA9EDF3C-135F-0D42-AAE9-9183D591FBD8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7070" y="3231818"/>
              <a:ext cx="167640" cy="121920"/>
            </a:xfrm>
            <a:prstGeom prst="rect">
              <a:avLst/>
            </a:prstGeom>
          </p:spPr>
        </p:pic>
        <p:pic>
          <p:nvPicPr>
            <p:cNvPr id="67" name="Picture 66" descr="\documentclass{article}&#10;\usepackage{amsmath}&#10;\pagestyle{empty}&#10;\begin{document}&#10;&#10;&#10;$x_{K-1}$&#10;&#10;\end{document}" title="IguanaTex Bitmap Display">
              <a:extLst>
                <a:ext uri="{FF2B5EF4-FFF2-40B4-BE49-F238E27FC236}">
                  <a16:creationId xmlns:a16="http://schemas.microsoft.com/office/drawing/2014/main" id="{C10096BC-2C38-E042-9CCE-E7D8FCD35C46}"/>
                </a:ext>
              </a:extLst>
            </p:cNvPr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8858" y="3229129"/>
              <a:ext cx="365760" cy="121920"/>
            </a:xfrm>
            <a:prstGeom prst="rect">
              <a:avLst/>
            </a:prstGeom>
          </p:spPr>
        </p:pic>
      </p:grpSp>
      <p:sp>
        <p:nvSpPr>
          <p:cNvPr id="69" name="文本框 1">
            <a:extLst>
              <a:ext uri="{FF2B5EF4-FFF2-40B4-BE49-F238E27FC236}">
                <a16:creationId xmlns:a16="http://schemas.microsoft.com/office/drawing/2014/main" id="{7159DBF6-0D44-464B-9ED5-19F4211BF489}"/>
              </a:ext>
            </a:extLst>
          </p:cNvPr>
          <p:cNvSpPr txBox="1"/>
          <p:nvPr/>
        </p:nvSpPr>
        <p:spPr>
          <a:xfrm>
            <a:off x="3023042" y="3875471"/>
            <a:ext cx="3445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网格间隔通常是瑞利分辨率的 </a:t>
            </a: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11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 </a:t>
            </a: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到 </a:t>
            </a:r>
            <a:r>
              <a:rPr lang="en-US" altLang="zh-CN" sz="11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1/10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99F809F-6A39-EE46-9F81-C35F5BAD84D3}"/>
              </a:ext>
            </a:extLst>
          </p:cNvPr>
          <p:cNvSpPr txBox="1"/>
          <p:nvPr/>
        </p:nvSpPr>
        <p:spPr>
          <a:xfrm>
            <a:off x="1195745" y="2419198"/>
            <a:ext cx="2127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sz="1600" b="1" dirty="0">
                <a:latin typeface="SimHei" panose="02010609060101010101" pitchFamily="49" charset="-122"/>
                <a:ea typeface="SimHei" panose="02010609060101010101" pitchFamily="49" charset="-122"/>
              </a:rPr>
              <a:t>在频率上均匀采样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C78280D-CB67-F844-996F-64C9D7A2A8CB}"/>
              </a:ext>
            </a:extLst>
          </p:cNvPr>
          <p:cNvSpPr txBox="1"/>
          <p:nvPr/>
        </p:nvSpPr>
        <p:spPr>
          <a:xfrm>
            <a:off x="1187444" y="4247436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sz="1600" b="1" dirty="0">
                <a:latin typeface="SimHei" panose="02010609060101010101" pitchFamily="49" charset="-122"/>
                <a:ea typeface="SimHei" panose="02010609060101010101" pitchFamily="49" charset="-122"/>
              </a:rPr>
              <a:t>接收信号</a:t>
            </a:r>
          </a:p>
        </p:txBody>
      </p:sp>
      <p:pic>
        <p:nvPicPr>
          <p:cNvPr id="83" name="Picture 82" descr="\documentclass{article}&#10;\usepackage{amsmath}&#10;\pagestyle{empty}&#10;\begin{document}&#10;&#10;$$&#10;\mathbf{A}=\left[\mathbf{a}\left(\omega_{0}\right), \mathbf{a}\left(\omega_{1}\right), \ldots, \mathbf{a}\left(\omega_{K-1}\right)\right] \quad \omega_{k}=2 \pi k / K&#10;$$&#10;&#10;&#10;\end{document}" title="IguanaTex Bitmap Display">
            <a:extLst>
              <a:ext uri="{FF2B5EF4-FFF2-40B4-BE49-F238E27FC236}">
                <a16:creationId xmlns:a16="http://schemas.microsoft.com/office/drawing/2014/main" id="{B521C1AE-6CA1-1C4E-B561-DA507767822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593" y="5431867"/>
            <a:ext cx="5486400" cy="304800"/>
          </a:xfrm>
          <a:prstGeom prst="rect">
            <a:avLst/>
          </a:prstGeom>
        </p:spPr>
      </p:pic>
      <p:pic>
        <p:nvPicPr>
          <p:cNvPr id="89" name="Picture 88" descr="\documentclass{article}&#10;\usepackage{amsmath}&#10;\pagestyle{empty}&#10;\begin{document}&#10;&#10;&#10;$$&#10;\mathbf{y}=\sum_{i} \mathbf{a}(w_i) x_i+\mathbf{n} = \mathbf{A x}+\mathbf{n} \in \mathcal{C}^{N}&#10;$$&#10;&#10;\end{document}" title="IguanaTex Bitmap Display">
            <a:extLst>
              <a:ext uri="{FF2B5EF4-FFF2-40B4-BE49-F238E27FC236}">
                <a16:creationId xmlns:a16="http://schemas.microsoft.com/office/drawing/2014/main" id="{AF3DA83E-0FC5-C74F-B1A7-934413C7C0F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593" y="4705684"/>
            <a:ext cx="4082087" cy="586800"/>
          </a:xfrm>
          <a:prstGeom prst="rect">
            <a:avLst/>
          </a:prstGeom>
        </p:spPr>
      </p:pic>
      <p:pic>
        <p:nvPicPr>
          <p:cNvPr id="87" name="Picture 86" descr="\documentclass{article}&#10;\usepackage{amsmath}&#10;\pagestyle{empty}&#10;\begin{document}&#10;&#10;$$&#10;\mathbf{a}(\omega)=\left[1, e^{j \omega}, \ldots, \omega^{j(N-1) \omega}\right]^{T}&#10;$$&#10;&#10;&#10;\end{document}" title="IguanaTex Bitmap Display">
            <a:extLst>
              <a:ext uri="{FF2B5EF4-FFF2-40B4-BE49-F238E27FC236}">
                <a16:creationId xmlns:a16="http://schemas.microsoft.com/office/drawing/2014/main" id="{AAE4EB3D-00DF-0848-A00C-F42D00D1724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593" y="5924713"/>
            <a:ext cx="34290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562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7">
            <a:extLst>
              <a:ext uri="{FF2B5EF4-FFF2-40B4-BE49-F238E27FC236}">
                <a16:creationId xmlns:a16="http://schemas.microsoft.com/office/drawing/2014/main" id="{1A237AC7-5AB9-4181-81FB-ADEA5CAD7E34}"/>
              </a:ext>
            </a:extLst>
          </p:cNvPr>
          <p:cNvSpPr txBox="1"/>
          <p:nvPr/>
        </p:nvSpPr>
        <p:spPr>
          <a:xfrm>
            <a:off x="302514" y="1208689"/>
            <a:ext cx="5311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altLang="zh-CN" sz="2400" b="1" dirty="0"/>
              <a:t>R</a:t>
            </a:r>
            <a:r>
              <a:rPr lang="zh-CN" altLang="en-US" sz="2400" b="1" dirty="0"/>
              <a:t>的快速计算</a:t>
            </a:r>
            <a:endParaRPr kumimoji="0" lang="zh-CN" altLang="en-US" sz="2400" b="1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B2758E-F9DC-4651-A0BE-9A0439E62F8B}"/>
              </a:ext>
            </a:extLst>
          </p:cNvPr>
          <p:cNvSpPr txBox="1"/>
          <p:nvPr/>
        </p:nvSpPr>
        <p:spPr>
          <a:xfrm>
            <a:off x="1016876" y="660832"/>
            <a:ext cx="212750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共轭</a:t>
            </a:r>
            <a:r>
              <a:rPr lang="zh-CN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拓普利兹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矩阵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7BA10060-A87C-483E-889A-05CA38CF5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4296710"/>
              </p:ext>
            </p:extLst>
          </p:nvPr>
        </p:nvGraphicFramePr>
        <p:xfrm>
          <a:off x="1647809" y="2538111"/>
          <a:ext cx="3552825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22280" imgH="939600" progId="Equation.DSMT4">
                  <p:embed/>
                </p:oleObj>
              </mc:Choice>
              <mc:Fallback>
                <p:oleObj name="Equation" r:id="rId4" imgW="2222280" imgH="9396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7BA10060-A87C-483E-889A-05CA38CF5B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47809" y="2538111"/>
                        <a:ext cx="3552825" cy="1501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FDB885F2-666E-4744-825C-D1529B1E07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712378"/>
              </p:ext>
            </p:extLst>
          </p:nvPr>
        </p:nvGraphicFramePr>
        <p:xfrm>
          <a:off x="1560491" y="5514553"/>
          <a:ext cx="4738185" cy="691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58840" imgH="431640" progId="Equation.DSMT4">
                  <p:embed/>
                </p:oleObj>
              </mc:Choice>
              <mc:Fallback>
                <p:oleObj name="Equation" r:id="rId6" imgW="2958840" imgH="43164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FDB885F2-666E-4744-825C-D1529B1E07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60491" y="5514553"/>
                        <a:ext cx="4738185" cy="6914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4363F090-B1E4-4A1E-B526-213138734C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3780879"/>
              </p:ext>
            </p:extLst>
          </p:nvPr>
        </p:nvGraphicFramePr>
        <p:xfrm>
          <a:off x="1560491" y="4807288"/>
          <a:ext cx="830594" cy="426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69800" imgH="241200" progId="Equation.DSMT4">
                  <p:embed/>
                </p:oleObj>
              </mc:Choice>
              <mc:Fallback>
                <p:oleObj name="Equation" r:id="rId8" imgW="469800" imgH="24120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4363F090-B1E4-4A1E-B526-213138734C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60491" y="4807288"/>
                        <a:ext cx="830594" cy="4265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0DCA83D4-9A06-46C6-83CE-02FB3A9154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92386"/>
              </p:ext>
            </p:extLst>
          </p:nvPr>
        </p:nvGraphicFramePr>
        <p:xfrm>
          <a:off x="9805592" y="5585127"/>
          <a:ext cx="1598400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39600" imgH="253800" progId="Equation.DSMT4">
                  <p:embed/>
                </p:oleObj>
              </mc:Choice>
              <mc:Fallback>
                <p:oleObj name="Equation" r:id="rId10" imgW="939600" imgH="25380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0DCA83D4-9A06-46C6-83CE-02FB3A9154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805592" y="5585127"/>
                        <a:ext cx="1598400" cy="4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8454A1D8-C033-49D8-BB8C-6ADBD4D18C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6349607"/>
              </p:ext>
            </p:extLst>
          </p:nvPr>
        </p:nvGraphicFramePr>
        <p:xfrm>
          <a:off x="7721043" y="5585127"/>
          <a:ext cx="942545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09480" imgH="279360" progId="Equation.DSMT4">
                  <p:embed/>
                </p:oleObj>
              </mc:Choice>
              <mc:Fallback>
                <p:oleObj name="Equation" r:id="rId12" imgW="609480" imgH="27936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8454A1D8-C033-49D8-BB8C-6ADBD4D18C7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721043" y="5585127"/>
                        <a:ext cx="942545" cy="43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8214F91E-1A4A-4328-A40B-75982AEC7E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6335485"/>
              </p:ext>
            </p:extLst>
          </p:nvPr>
        </p:nvGraphicFramePr>
        <p:xfrm>
          <a:off x="7793655" y="2664037"/>
          <a:ext cx="1378685" cy="75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838080" imgH="457200" progId="Equation.DSMT4">
                  <p:embed/>
                </p:oleObj>
              </mc:Choice>
              <mc:Fallback>
                <p:oleObj name="Equation" r:id="rId14" imgW="838080" imgH="45720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8214F91E-1A4A-4328-A40B-75982AEC7EE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793655" y="2664037"/>
                        <a:ext cx="1378685" cy="75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2A076FC3-DD68-4A27-B1D0-2ED8F4044BC5}"/>
              </a:ext>
            </a:extLst>
          </p:cNvPr>
          <p:cNvSpPr/>
          <p:nvPr/>
        </p:nvSpPr>
        <p:spPr>
          <a:xfrm>
            <a:off x="7437182" y="2502037"/>
            <a:ext cx="4080137" cy="1878135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37B197-7C59-49E2-8C4D-D39005A352F2}"/>
              </a:ext>
            </a:extLst>
          </p:cNvPr>
          <p:cNvSpPr/>
          <p:nvPr/>
        </p:nvSpPr>
        <p:spPr>
          <a:xfrm>
            <a:off x="7435274" y="5392045"/>
            <a:ext cx="4080137" cy="8139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CE7DB21-ABE0-481F-81FD-FF869E04BD25}"/>
              </a:ext>
            </a:extLst>
          </p:cNvPr>
          <p:cNvSpPr/>
          <p:nvPr/>
        </p:nvSpPr>
        <p:spPr>
          <a:xfrm>
            <a:off x="8949357" y="5703997"/>
            <a:ext cx="673239" cy="190012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1FA66A-30CA-C34F-A4A2-2F6BB39D18D3}"/>
              </a:ext>
            </a:extLst>
          </p:cNvPr>
          <p:cNvSpPr txBox="1"/>
          <p:nvPr/>
        </p:nvSpPr>
        <p:spPr>
          <a:xfrm>
            <a:off x="9911379" y="2923857"/>
            <a:ext cx="2280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600" b="1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FFT快速计算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2A3C88C-6506-16C5-637F-8D2A258D0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208689"/>
            <a:ext cx="6276191" cy="485832"/>
          </a:xfrm>
        </p:spPr>
        <p:txBody>
          <a:bodyPr>
            <a:normAutofit/>
          </a:bodyPr>
          <a:lstStyle/>
          <a:p>
            <a:r>
              <a:rPr lang="en-US" sz="800" b="1" dirty="0" err="1">
                <a:latin typeface="Times" pitchFamily="2" charset="0"/>
              </a:rPr>
              <a:t>Xue</a:t>
            </a:r>
            <a:r>
              <a:rPr lang="en-US" sz="800" b="1" dirty="0">
                <a:latin typeface="Times" pitchFamily="2" charset="0"/>
              </a:rPr>
              <a:t>, Ming, </a:t>
            </a:r>
            <a:r>
              <a:rPr lang="en-US" sz="800" b="1" dirty="0" err="1">
                <a:latin typeface="Times" pitchFamily="2" charset="0"/>
              </a:rPr>
              <a:t>Luzhou</a:t>
            </a:r>
            <a:r>
              <a:rPr lang="en-US" sz="800" b="1" dirty="0">
                <a:latin typeface="Times" pitchFamily="2" charset="0"/>
              </a:rPr>
              <a:t> Xu, and Jian Li. "IAA spectral estimation: fast implementation using the </a:t>
            </a:r>
            <a:r>
              <a:rPr lang="en-US" sz="800" b="1" dirty="0" err="1">
                <a:latin typeface="Times" pitchFamily="2" charset="0"/>
              </a:rPr>
              <a:t>Gohberg</a:t>
            </a:r>
            <a:r>
              <a:rPr lang="en-US" sz="800" b="1" dirty="0">
                <a:latin typeface="Times" pitchFamily="2" charset="0"/>
              </a:rPr>
              <a:t>–</a:t>
            </a:r>
            <a:r>
              <a:rPr lang="en-US" sz="800" b="1" dirty="0" err="1">
                <a:latin typeface="Times" pitchFamily="2" charset="0"/>
              </a:rPr>
              <a:t>Semencul</a:t>
            </a:r>
            <a:r>
              <a:rPr lang="en-US" sz="800" b="1" dirty="0">
                <a:latin typeface="Times" pitchFamily="2" charset="0"/>
              </a:rPr>
              <a:t> factorization." </a:t>
            </a:r>
            <a:r>
              <a:rPr lang="en-US" sz="800" b="1" i="1" dirty="0">
                <a:latin typeface="Times" pitchFamily="2" charset="0"/>
              </a:rPr>
              <a:t>IEEE Transactions on Signal Processing</a:t>
            </a:r>
            <a:r>
              <a:rPr lang="en-US" sz="800" b="1" dirty="0">
                <a:latin typeface="Times" pitchFamily="2" charset="0"/>
              </a:rPr>
              <a:t> 59.7 (2011): 3251-3261.</a:t>
            </a:r>
            <a:endParaRPr lang="en-CN" sz="800" b="1" dirty="0">
              <a:latin typeface="Times" pitchFamily="2" charset="0"/>
            </a:endParaRPr>
          </a:p>
        </p:txBody>
      </p:sp>
      <p:pic>
        <p:nvPicPr>
          <p:cNvPr id="8" name="Picture 7" descr="\documentclass{article}&#10;\usepackage{amsmath}&#10;\pagestyle{empty}&#10;\begin{document}&#10;&#10;$$&#10;\mathbf{r}_{N}=\left[r_{0}, r_{1}, \ldots, r_{N-1}\right]^{T}&#10;$$&#10;&#10;&#10;\end{document}" title="IguanaTex Bitmap Display">
            <a:extLst>
              <a:ext uri="{FF2B5EF4-FFF2-40B4-BE49-F238E27FC236}">
                <a16:creationId xmlns:a16="http://schemas.microsoft.com/office/drawing/2014/main" id="{185B26AC-FE4D-C83F-C64A-CDA4140B09C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20" y="3779146"/>
            <a:ext cx="2667000" cy="355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A79049-9BB8-5222-8BA2-D976FA014DCD}"/>
              </a:ext>
            </a:extLst>
          </p:cNvPr>
          <p:cNvSpPr txBox="1"/>
          <p:nvPr/>
        </p:nvSpPr>
        <p:spPr>
          <a:xfrm>
            <a:off x="2917723" y="485127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 b="1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共轭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7D5877-8E00-A04A-AD32-C4EE841C59B8}"/>
              </a:ext>
            </a:extLst>
          </p:cNvPr>
          <p:cNvSpPr txBox="1"/>
          <p:nvPr/>
        </p:nvSpPr>
        <p:spPr>
          <a:xfrm>
            <a:off x="1505572" y="4096968"/>
            <a:ext cx="3166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主对角线上的元素相等</a:t>
            </a:r>
            <a:endParaRPr lang="en-US" altLang="zh-CN" sz="1600" b="1" dirty="0">
              <a:solidFill>
                <a:srgbClr val="FF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平行于主对角线上的元素相等</a:t>
            </a:r>
            <a:endParaRPr lang="en-US" altLang="zh-CN" sz="1600" b="1" dirty="0">
              <a:solidFill>
                <a:srgbClr val="FF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835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27">
            <a:extLst>
              <a:ext uri="{FF2B5EF4-FFF2-40B4-BE49-F238E27FC236}">
                <a16:creationId xmlns:a16="http://schemas.microsoft.com/office/drawing/2014/main" id="{1AEA0767-7356-144F-9063-90710394517F}"/>
              </a:ext>
            </a:extLst>
          </p:cNvPr>
          <p:cNvSpPr txBox="1"/>
          <p:nvPr/>
        </p:nvSpPr>
        <p:spPr>
          <a:xfrm>
            <a:off x="302514" y="1208689"/>
            <a:ext cx="5311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zh-CN" altLang="en-US" sz="2400" b="1" dirty="0"/>
              <a:t>矩阵的</a:t>
            </a:r>
            <a:r>
              <a:rPr lang="en-US" altLang="zh-CN" sz="2400" b="1" dirty="0"/>
              <a:t>GS</a:t>
            </a:r>
            <a:r>
              <a:rPr lang="zh-CN" altLang="en-US" sz="2400" b="1" dirty="0"/>
              <a:t>分解</a:t>
            </a:r>
            <a:endParaRPr kumimoji="0" lang="zh-CN" altLang="en-US" sz="2400" b="1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1" name="Picture 40" descr="\documentclass{article}&#10;\usepackage{amsmath}&#10;\pagestyle{empty}&#10;\begin{document}&#10;&#10;&#10;$$&#10;\mathcal{L}_{N}\left(\mathbf{x}, \mathbf{Z}_{N}\right) =\left[\mathbf{x}, \mathbf{Z}_{N} \mathbf{x}, \ldots, \mathbf{Z}_{N}^{N-1} \mathbf{x}\right]&#10;$$&#10;&#10;\end{document}" title="IguanaTex Bitmap Display">
            <a:extLst>
              <a:ext uri="{FF2B5EF4-FFF2-40B4-BE49-F238E27FC236}">
                <a16:creationId xmlns:a16="http://schemas.microsoft.com/office/drawing/2014/main" id="{291591D4-4819-4B47-ABA2-8CCF38BCEFF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192" y="5754157"/>
            <a:ext cx="3104640" cy="302400"/>
          </a:xfrm>
          <a:prstGeom prst="rect">
            <a:avLst/>
          </a:prstGeom>
        </p:spPr>
      </p:pic>
      <p:pic>
        <p:nvPicPr>
          <p:cNvPr id="39" name="Picture 38" descr="\documentclass{article}&#10;\usepackage{amsmath}&#10;\pagestyle{empty}&#10;\begin{document}&#10;&#10;$$&#10;\mathbf{Z}_{N}=\left[\begin{array}{cccc}&#10;0 &amp; &amp; &amp; \\&#10;1 &amp; 0 &amp; &amp; \\&#10;&amp; \ddots &amp; \ddots &amp; \\&#10;&amp; &amp; 1 &amp; 0&#10;\end{array}\right]&#10;$$&#10;&#10;\end{document}" title="IguanaTex Bitmap Display">
            <a:extLst>
              <a:ext uri="{FF2B5EF4-FFF2-40B4-BE49-F238E27FC236}">
                <a16:creationId xmlns:a16="http://schemas.microsoft.com/office/drawing/2014/main" id="{578158CB-F1EC-F443-8D85-06652D33550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67" y="3441991"/>
            <a:ext cx="2268000" cy="113400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A49A376-F0AB-4B43-9F70-03F8672026F4}"/>
              </a:ext>
            </a:extLst>
          </p:cNvPr>
          <p:cNvSpPr txBox="1"/>
          <p:nvPr/>
        </p:nvSpPr>
        <p:spPr>
          <a:xfrm>
            <a:off x="871369" y="1808212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b="1" dirty="0">
                <a:latin typeface="SimHei" panose="02010609060101010101" pitchFamily="49" charset="-122"/>
                <a:ea typeface="SimHei" panose="02010609060101010101" pitchFamily="49" charset="-122"/>
              </a:rPr>
              <a:t>矩阵的位移表示</a:t>
            </a:r>
          </a:p>
        </p:txBody>
      </p:sp>
      <p:pic>
        <p:nvPicPr>
          <p:cNvPr id="55" name="Picture 54" descr="\documentclass{article}&#10;\usepackage{amsmath}&#10;\pagestyle{empty}&#10;\begin{document}&#10;&#10;$$&#10;\nabla _{\mathbf{Z}_{N}, \mathbf{Z}_{N}^{T}} \mathbf{T} =\mathbf{T}-\mathbf{Z}_{N} \mathbf{T} \mathbf{Z}_{N}^{T}&#10;$$&#10;&#10;&#10;\end{document}" title="IguanaTex Bitmap Display">
            <a:extLst>
              <a:ext uri="{FF2B5EF4-FFF2-40B4-BE49-F238E27FC236}">
                <a16:creationId xmlns:a16="http://schemas.microsoft.com/office/drawing/2014/main" id="{7AA499AE-D18D-A543-8BC7-5C5317E23C4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67" y="2319729"/>
            <a:ext cx="2316480" cy="325120"/>
          </a:xfrm>
          <a:prstGeom prst="rect">
            <a:avLst/>
          </a:prstGeom>
        </p:spPr>
      </p:pic>
      <p:pic>
        <p:nvPicPr>
          <p:cNvPr id="67" name="Picture 66" descr="\documentclass{article}&#10;\usepackage{amsmath}&#10;\pagestyle{empty}&#10;\begin{document}&#10;&#10;$$&#10;\mathbf{T}=\sum_{n=0}^{N-1} \mathbf{Z}_{N}^{n}\left(\nabla_{\mathbf{Z}_{N}, \mathbf{Z}_{N}^{T}} \mathbf{T}\right)\left(\mathbf{Z}_{N}^{T}\right)^{n}&#10;$$&#10;&#10;&#10;\end{document}" title="IguanaTex Bitmap Display">
            <a:extLst>
              <a:ext uri="{FF2B5EF4-FFF2-40B4-BE49-F238E27FC236}">
                <a16:creationId xmlns:a16="http://schemas.microsoft.com/office/drawing/2014/main" id="{4C1E7179-489A-EC48-BDF9-54C5A4C1216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832" y="2904058"/>
            <a:ext cx="2906129" cy="630000"/>
          </a:xfrm>
          <a:prstGeom prst="rect">
            <a:avLst/>
          </a:prstGeom>
        </p:spPr>
      </p:pic>
      <p:pic>
        <p:nvPicPr>
          <p:cNvPr id="63" name="Picture 62" descr="\documentclass{article}&#10;\usepackage{amsmath}&#10;\pagestyle{empty}&#10;\begin{document}&#10;&#10;$$&#10;\mathbf{Z}_{N}^{N} \mathbf{T}\left(\mathbf{Z}_{N}^{T}\right)^{N}=\mathbf{0}&#10;$$&#10;&#10;&#10;\end{document}" title="IguanaTex Bitmap Display">
            <a:extLst>
              <a:ext uri="{FF2B5EF4-FFF2-40B4-BE49-F238E27FC236}">
                <a16:creationId xmlns:a16="http://schemas.microsoft.com/office/drawing/2014/main" id="{AA42A4EE-2627-A74C-A3AB-A7E4909715D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392" y="2763184"/>
            <a:ext cx="1544320" cy="345440"/>
          </a:xfrm>
          <a:prstGeom prst="rect">
            <a:avLst/>
          </a:prstGeom>
        </p:spPr>
      </p:pic>
      <p:sp>
        <p:nvSpPr>
          <p:cNvPr id="70" name="Right Arrow 69">
            <a:extLst>
              <a:ext uri="{FF2B5EF4-FFF2-40B4-BE49-F238E27FC236}">
                <a16:creationId xmlns:a16="http://schemas.microsoft.com/office/drawing/2014/main" id="{24D010CC-BD68-E849-8987-962B86DBC27D}"/>
              </a:ext>
            </a:extLst>
          </p:cNvPr>
          <p:cNvSpPr/>
          <p:nvPr/>
        </p:nvSpPr>
        <p:spPr>
          <a:xfrm>
            <a:off x="5457975" y="3108563"/>
            <a:ext cx="914400" cy="281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72" name="Picture 71" descr="\documentclass{article}&#10;\usepackage{amsmath}&#10;\pagestyle{empty}&#10;\begin{document}&#10;&#10;$$&#10;\nabla_{\mathbf{Z}_{N}, \mathbf{Z}_{N}^{T}} \mathbf{T}=\sum_{i=0}^{I-1} \sigma_{i} \mathbf{t}_{i} \mathbf{s}_{i}^{H}&#10;$$&#10;&#10;&#10;\end{document}" title="IguanaTex Bitmap Display">
            <a:extLst>
              <a:ext uri="{FF2B5EF4-FFF2-40B4-BE49-F238E27FC236}">
                <a16:creationId xmlns:a16="http://schemas.microsoft.com/office/drawing/2014/main" id="{42F2EED7-D2C3-8C4C-9428-06F1652A8BF3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67" y="5334351"/>
            <a:ext cx="2072640" cy="629920"/>
          </a:xfrm>
          <a:prstGeom prst="rect">
            <a:avLst/>
          </a:prstGeom>
        </p:spPr>
      </p:pic>
      <p:pic>
        <p:nvPicPr>
          <p:cNvPr id="74" name="Picture 73" descr="\documentclass{article}&#10;\usepackage{amsmath}&#10;\pagestyle{empty}&#10;\begin{document}&#10;&#10;$$&#10;\mathbf{T}=\sum_{i=0}^{I-1} \sigma_{i} \mathcal{L}_{N}\left(\mathbf{t}_{i}, \mathbf{Z}_{N}\right) \mathcal{L}_{N}^{H}\left(\mathbf{s}_{i}, \mathbf{Z}_{N}\right)&#10;$$&#10;&#10;&#10;\end{document}" title="IguanaTex Bitmap Display">
            <a:extLst>
              <a:ext uri="{FF2B5EF4-FFF2-40B4-BE49-F238E27FC236}">
                <a16:creationId xmlns:a16="http://schemas.microsoft.com/office/drawing/2014/main" id="{26951F7B-58A7-4C40-905D-65A0E59DE1EC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832" y="5019391"/>
            <a:ext cx="3048000" cy="62992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1170EF32-C7DB-C64E-AB51-784F1D44085B}"/>
              </a:ext>
            </a:extLst>
          </p:cNvPr>
          <p:cNvSpPr txBox="1"/>
          <p:nvPr/>
        </p:nvSpPr>
        <p:spPr>
          <a:xfrm>
            <a:off x="871369" y="4782354"/>
            <a:ext cx="186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b="1" dirty="0">
                <a:latin typeface="SimHei" panose="02010609060101010101" pitchFamily="49" charset="-122"/>
                <a:ea typeface="SimHei" panose="02010609060101010101" pitchFamily="49" charset="-122"/>
              </a:rPr>
              <a:t>位移矩阵分解</a:t>
            </a:r>
          </a:p>
        </p:txBody>
      </p:sp>
      <p:sp>
        <p:nvSpPr>
          <p:cNvPr id="76" name="Right Arrow 75">
            <a:extLst>
              <a:ext uri="{FF2B5EF4-FFF2-40B4-BE49-F238E27FC236}">
                <a16:creationId xmlns:a16="http://schemas.microsoft.com/office/drawing/2014/main" id="{52943242-2422-4847-8992-856BC226252E}"/>
              </a:ext>
            </a:extLst>
          </p:cNvPr>
          <p:cNvSpPr/>
          <p:nvPr/>
        </p:nvSpPr>
        <p:spPr>
          <a:xfrm>
            <a:off x="5474768" y="5508680"/>
            <a:ext cx="914400" cy="281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81" name="Picture 80" descr="\documentclass{article}&#10;\usepackage{amsmath}&#10;\pagestyle{empty}&#10;\begin{document}&#10;&#10;$$&#10;\left\{\sigma_{i}\right\}_{i=0}^{I-1} \in \{1, -1\}&#10;$$&#10;&#10;&#10;\end{document}" title="IguanaTex Bitmap Display">
            <a:extLst>
              <a:ext uri="{FF2B5EF4-FFF2-40B4-BE49-F238E27FC236}">
                <a16:creationId xmlns:a16="http://schemas.microsoft.com/office/drawing/2014/main" id="{EF5CAA7F-00EC-EB41-97AA-32556C50058B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392" y="6025314"/>
            <a:ext cx="1605280" cy="304800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DD06D5E8-A1EE-E24E-A1FF-68F8E7F6157B}"/>
              </a:ext>
            </a:extLst>
          </p:cNvPr>
          <p:cNvSpPr txBox="1"/>
          <p:nvPr/>
        </p:nvSpPr>
        <p:spPr>
          <a:xfrm>
            <a:off x="3640207" y="4791200"/>
            <a:ext cx="25770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600" b="1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位移秩</a:t>
            </a:r>
            <a:r>
              <a:rPr lang="zh-CN" altLang="en-US" sz="1600" b="1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（</a:t>
            </a:r>
            <a:r>
              <a:rPr lang="en-CN" sz="1600" b="1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取决于矩阵位移矩阵的秩</a:t>
            </a:r>
            <a:r>
              <a:rPr lang="zh-CN" altLang="en-US" sz="1600" b="1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）</a:t>
            </a:r>
            <a:endParaRPr lang="en-CN" sz="1600" b="1" dirty="0">
              <a:solidFill>
                <a:srgbClr val="FF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1D8DC6E-93B2-334A-9F2A-231F35BBFDCC}"/>
              </a:ext>
            </a:extLst>
          </p:cNvPr>
          <p:cNvCxnSpPr>
            <a:cxnSpLocks/>
          </p:cNvCxnSpPr>
          <p:nvPr/>
        </p:nvCxnSpPr>
        <p:spPr>
          <a:xfrm flipH="1">
            <a:off x="2792088" y="4995797"/>
            <a:ext cx="848119" cy="3385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020261F-7036-554C-9136-B1A1C113E31C}"/>
              </a:ext>
            </a:extLst>
          </p:cNvPr>
          <p:cNvSpPr txBox="1"/>
          <p:nvPr/>
        </p:nvSpPr>
        <p:spPr>
          <a:xfrm>
            <a:off x="8613888" y="6432190"/>
            <a:ext cx="1796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拓普利兹</a:t>
            </a:r>
            <a:r>
              <a:rPr lang="zh-CN" altLang="en-US" sz="1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矩阵</a:t>
            </a:r>
            <a:endParaRPr lang="en-CN" sz="1600" dirty="0">
              <a:solidFill>
                <a:srgbClr val="FF0000"/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7CCFEBF-E23D-BE8E-C258-BC449ABA0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208689"/>
            <a:ext cx="6276191" cy="485832"/>
          </a:xfrm>
        </p:spPr>
        <p:txBody>
          <a:bodyPr>
            <a:normAutofit/>
          </a:bodyPr>
          <a:lstStyle/>
          <a:p>
            <a:r>
              <a:rPr lang="en-US" sz="800" b="1" dirty="0" err="1">
                <a:latin typeface="Times" pitchFamily="2" charset="0"/>
              </a:rPr>
              <a:t>Xue</a:t>
            </a:r>
            <a:r>
              <a:rPr lang="en-US" sz="800" b="1" dirty="0">
                <a:latin typeface="Times" pitchFamily="2" charset="0"/>
              </a:rPr>
              <a:t>, Ming, </a:t>
            </a:r>
            <a:r>
              <a:rPr lang="en-US" sz="800" b="1" dirty="0" err="1">
                <a:latin typeface="Times" pitchFamily="2" charset="0"/>
              </a:rPr>
              <a:t>Luzhou</a:t>
            </a:r>
            <a:r>
              <a:rPr lang="en-US" sz="800" b="1" dirty="0">
                <a:latin typeface="Times" pitchFamily="2" charset="0"/>
              </a:rPr>
              <a:t> Xu, and Jian Li. "IAA spectral estimation: fast implementation using the </a:t>
            </a:r>
            <a:r>
              <a:rPr lang="en-US" sz="800" b="1" dirty="0" err="1">
                <a:latin typeface="Times" pitchFamily="2" charset="0"/>
              </a:rPr>
              <a:t>Gohberg</a:t>
            </a:r>
            <a:r>
              <a:rPr lang="en-US" sz="800" b="1" dirty="0">
                <a:latin typeface="Times" pitchFamily="2" charset="0"/>
              </a:rPr>
              <a:t>–</a:t>
            </a:r>
            <a:r>
              <a:rPr lang="en-US" sz="800" b="1" dirty="0" err="1">
                <a:latin typeface="Times" pitchFamily="2" charset="0"/>
              </a:rPr>
              <a:t>Semencul</a:t>
            </a:r>
            <a:r>
              <a:rPr lang="en-US" sz="800" b="1" dirty="0">
                <a:latin typeface="Times" pitchFamily="2" charset="0"/>
              </a:rPr>
              <a:t> factorization." </a:t>
            </a:r>
            <a:r>
              <a:rPr lang="en-US" sz="800" b="1" i="1" dirty="0">
                <a:latin typeface="Times" pitchFamily="2" charset="0"/>
              </a:rPr>
              <a:t>IEEE Transactions on Signal Processing</a:t>
            </a:r>
            <a:r>
              <a:rPr lang="en-US" sz="800" b="1" dirty="0">
                <a:latin typeface="Times" pitchFamily="2" charset="0"/>
              </a:rPr>
              <a:t> 59.7 (2011): 3251-3261.</a:t>
            </a:r>
            <a:endParaRPr lang="en-CN" sz="800" b="1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581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\documentclass{article}&#10;\usepackage{amsmath}&#10;\pagestyle{empty}&#10;\begin{document}&#10;&#10;$$&#10;\mathbf{R}_{N}^{-1}=&#10;\left[\begin{array}{cc}&#10;\mathbf{R}_{N-1}^{-1} &amp; 0 \\&#10;0 &amp; 0&#10;\end{array}\right]+\frac{1}{\alpha_{N-1}}\left[\begin{array}{c}&#10;\check{\mathbf{w}}_{N-1}^{*} \\&#10;1&#10;\end{array}\right]\left[\begin{array}{ll}&#10;\check{\mathbf{w}}_{M-1}^{T}, &amp; 1&#10;\end{array}\right]&#10;$$&#10;&#10;&#10;\end{document}" title="IguanaTex Bitmap Display">
            <a:extLst>
              <a:ext uri="{FF2B5EF4-FFF2-40B4-BE49-F238E27FC236}">
                <a16:creationId xmlns:a16="http://schemas.microsoft.com/office/drawing/2014/main" id="{C7C114B4-593B-A848-ADF2-2AEE18B0B67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308" y="5120991"/>
            <a:ext cx="4998720" cy="528320"/>
          </a:xfrm>
          <a:prstGeom prst="rect">
            <a:avLst/>
          </a:prstGeom>
        </p:spPr>
      </p:pic>
      <p:pic>
        <p:nvPicPr>
          <p:cNvPr id="3" name="Picture 2" descr="\documentclass{article}&#10;\usepackage{amsmath}&#10;\pagestyle{empty}&#10;\begin{document}&#10;&#10;&#10;$$&#10;\begin{aligned}&#10;\mathbf{R}_{N} &amp;=\left[\begin{array}{cc}&#10;r_{0} &amp; \mathbf{r}_{N-1}^{H} \\&#10;\mathbf{r}_{N-1} &amp; \mathbf{R}_{N-1}&#10;\end{array}\right] &#10;\end{aligned}&#10;$$&#10;&#10;\end{document}" title="IguanaTex Bitmap Display">
            <a:extLst>
              <a:ext uri="{FF2B5EF4-FFF2-40B4-BE49-F238E27FC236}">
                <a16:creationId xmlns:a16="http://schemas.microsoft.com/office/drawing/2014/main" id="{F4888CC5-A14F-7513-D4BA-8CF06DA588C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76" y="5163854"/>
            <a:ext cx="2198214" cy="529200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begin{document}&#10;&#10;&#10;$$&#10;\mathbf{R}_{N}^{-1}=\left[\begin{array}{cc}&#10;0 &amp; 0 \\&#10;0 &amp; \mathbf{R}_{N-1}^{-1}&#10;\end{array}\right]+\frac{1}{\alpha_{N-1}}\left[\begin{array}{c}&#10;1 \\&#10;\mathbf{w}_{N-1}&#10;\end{array}\right]\left[\begin{array}{ll}&#10;1, &amp; \mathbf{w}_{N-1}^{H}&#10;\end{array}\right]&#10;$$&#10;&#10;\end{document}" title="IguanaTex Bitmap Display">
            <a:extLst>
              <a:ext uri="{FF2B5EF4-FFF2-40B4-BE49-F238E27FC236}">
                <a16:creationId xmlns:a16="http://schemas.microsoft.com/office/drawing/2014/main" id="{32659C5B-1391-7342-ABC0-B39444EF1DE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308" y="4215999"/>
            <a:ext cx="4978400" cy="528320"/>
          </a:xfrm>
          <a:prstGeom prst="rect">
            <a:avLst/>
          </a:prstGeom>
        </p:spPr>
      </p:pic>
      <p:sp>
        <p:nvSpPr>
          <p:cNvPr id="11" name="文本框 27">
            <a:extLst>
              <a:ext uri="{FF2B5EF4-FFF2-40B4-BE49-F238E27FC236}">
                <a16:creationId xmlns:a16="http://schemas.microsoft.com/office/drawing/2014/main" id="{958F01B5-3162-3045-9EE8-FD0B6495A2FE}"/>
              </a:ext>
            </a:extLst>
          </p:cNvPr>
          <p:cNvSpPr txBox="1"/>
          <p:nvPr/>
        </p:nvSpPr>
        <p:spPr>
          <a:xfrm>
            <a:off x="302514" y="1208689"/>
            <a:ext cx="5311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altLang="zh-CN" sz="2400" b="1" dirty="0"/>
              <a:t>R</a:t>
            </a:r>
            <a:r>
              <a:rPr lang="zh-CN" altLang="en-US" sz="2400" b="1" dirty="0"/>
              <a:t>逆的</a:t>
            </a:r>
            <a:r>
              <a:rPr lang="en-US" altLang="zh-CN" sz="2400" b="1" dirty="0"/>
              <a:t>GS</a:t>
            </a:r>
            <a:r>
              <a:rPr lang="zh-CN" altLang="en-US" sz="2400" b="1" dirty="0"/>
              <a:t>分解</a:t>
            </a:r>
            <a:endParaRPr kumimoji="0" lang="zh-CN" altLang="en-US" sz="2400" b="1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02C0091C-3077-3F4A-80C6-C19068D741F4}"/>
              </a:ext>
            </a:extLst>
          </p:cNvPr>
          <p:cNvSpPr/>
          <p:nvPr/>
        </p:nvSpPr>
        <p:spPr>
          <a:xfrm>
            <a:off x="4550399" y="4929897"/>
            <a:ext cx="1355463" cy="1936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91DB0E-C383-AA48-966A-94EBF7AD3C44}"/>
              </a:ext>
            </a:extLst>
          </p:cNvPr>
          <p:cNvSpPr txBox="1"/>
          <p:nvPr/>
        </p:nvSpPr>
        <p:spPr>
          <a:xfrm>
            <a:off x="4490090" y="4591343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 b="1" dirty="0">
                <a:latin typeface="SimHei" panose="02010609060101010101" pitchFamily="49" charset="-122"/>
                <a:ea typeface="SimHei" panose="02010609060101010101" pitchFamily="49" charset="-122"/>
              </a:rPr>
              <a:t>矩阵求逆定理</a:t>
            </a:r>
          </a:p>
        </p:txBody>
      </p:sp>
      <p:pic>
        <p:nvPicPr>
          <p:cNvPr id="17" name="Picture 16" descr="\documentclass{article}&#10;\usepackage{amsmath}&#10;\pagestyle{empty}&#10;\begin{document}&#10;&#10;&#10;$$&#10;\begin{aligned}&#10;\mathbf{R}_{N} &#10;&amp;=\left[\begin{array}{cc}&#10;\mathbf{R}_{N-1} &amp; \check{\mathbf{r}}_{N-1}^{*} \\&#10;\check{\mathbf{r}}_{N-1}^{T} &amp; r_{0}&#10;\end{array}\right]&#10;\end{aligned}&#10;$$&#10;&#10;\end{document}" title="IguanaTex Bitmap Display">
            <a:extLst>
              <a:ext uri="{FF2B5EF4-FFF2-40B4-BE49-F238E27FC236}">
                <a16:creationId xmlns:a16="http://schemas.microsoft.com/office/drawing/2014/main" id="{DD6471D5-A639-4F4B-A9DF-22BB3872972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230" y="4215999"/>
            <a:ext cx="2194560" cy="528320"/>
          </a:xfrm>
          <a:prstGeom prst="rect">
            <a:avLst/>
          </a:prstGeom>
        </p:spPr>
      </p:pic>
      <p:pic>
        <p:nvPicPr>
          <p:cNvPr id="36" name="Picture 35" descr="\documentclass{article}&#10;\usepackage{amsmath}&#10;\pagestyle{empty}&#10;\begin{document}&#10;$$&#10;\mathbf{w}_{N-1}=-\mathbf{R}_{N-1}^{-1} \mathbf{r}_{N-1}&#10;$$&#10;&#10;&#10;&#10;\end{document}" title="IguanaTex Bitmap Display">
            <a:extLst>
              <a:ext uri="{FF2B5EF4-FFF2-40B4-BE49-F238E27FC236}">
                <a16:creationId xmlns:a16="http://schemas.microsoft.com/office/drawing/2014/main" id="{3BD183C2-A52C-5C47-B2DF-81EE103BB71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489" y="3609883"/>
            <a:ext cx="1971040" cy="284480"/>
          </a:xfrm>
          <a:prstGeom prst="rect">
            <a:avLst/>
          </a:prstGeom>
        </p:spPr>
      </p:pic>
      <p:pic>
        <p:nvPicPr>
          <p:cNvPr id="38" name="Picture 37" descr="\documentclass{article}&#10;\usepackage{amsmath}&#10;\pagestyle{empty}&#10;\begin{document}&#10;&#10;&#10;$$&#10;\alpha_{N-1}=r_{0}-\mathbf{r}_{N-1}^{H} \mathbf{R}_{N-1}^{-1} \mathbf{r}_{N-1}&#10;$$&#10;&#10;\end{document}" title="IguanaTex Bitmap Display">
            <a:extLst>
              <a:ext uri="{FF2B5EF4-FFF2-40B4-BE49-F238E27FC236}">
                <a16:creationId xmlns:a16="http://schemas.microsoft.com/office/drawing/2014/main" id="{52FD0BD0-D2F1-344A-820D-97B1710888A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595" y="3144520"/>
            <a:ext cx="2641600" cy="28448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5FEE81B-F6FA-F54E-BF7E-4661EA29C412}"/>
              </a:ext>
            </a:extLst>
          </p:cNvPr>
          <p:cNvSpPr txBox="1"/>
          <p:nvPr/>
        </p:nvSpPr>
        <p:spPr>
          <a:xfrm>
            <a:off x="7568417" y="1955926"/>
            <a:ext cx="3571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Levinson–Durbin (L-D) </a:t>
            </a:r>
            <a:r>
              <a:rPr lang="en-US" b="1" dirty="0" err="1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算法</a:t>
            </a:r>
            <a:endParaRPr lang="en-US" b="1" dirty="0">
              <a:latin typeface="SimHei" panose="02010609060101010101" pitchFamily="49" charset="-122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endParaRPr lang="en-CN" dirty="0"/>
          </a:p>
        </p:txBody>
      </p:sp>
      <p:pic>
        <p:nvPicPr>
          <p:cNvPr id="46" name="Picture 45" descr="\documentclass{article}&#10;\usepackage{amsmath}&#10;\pagestyle{empty}&#10;\begin{document}&#10;&#10;$\mathcal{O}(N^2)$&#10;&#10;&#10;\end{document}" title="IguanaTex Bitmap Display">
            <a:extLst>
              <a:ext uri="{FF2B5EF4-FFF2-40B4-BE49-F238E27FC236}">
                <a16:creationId xmlns:a16="http://schemas.microsoft.com/office/drawing/2014/main" id="{E0A16F44-6599-5643-B734-B217357F4EF7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956" y="2012691"/>
            <a:ext cx="614769" cy="266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B5593C99-8DBB-0D24-4124-3447E722E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208689"/>
            <a:ext cx="6276191" cy="485832"/>
          </a:xfrm>
        </p:spPr>
        <p:txBody>
          <a:bodyPr>
            <a:normAutofit/>
          </a:bodyPr>
          <a:lstStyle/>
          <a:p>
            <a:r>
              <a:rPr lang="en-US" sz="800" b="1" dirty="0" err="1">
                <a:latin typeface="Times" pitchFamily="2" charset="0"/>
              </a:rPr>
              <a:t>Xue</a:t>
            </a:r>
            <a:r>
              <a:rPr lang="en-US" sz="800" b="1" dirty="0">
                <a:latin typeface="Times" pitchFamily="2" charset="0"/>
              </a:rPr>
              <a:t>, Ming, </a:t>
            </a:r>
            <a:r>
              <a:rPr lang="en-US" sz="800" b="1" dirty="0" err="1">
                <a:latin typeface="Times" pitchFamily="2" charset="0"/>
              </a:rPr>
              <a:t>Luzhou</a:t>
            </a:r>
            <a:r>
              <a:rPr lang="en-US" sz="800" b="1" dirty="0">
                <a:latin typeface="Times" pitchFamily="2" charset="0"/>
              </a:rPr>
              <a:t> Xu, and Jian Li. "IAA spectral estimation: fast implementation using the </a:t>
            </a:r>
            <a:r>
              <a:rPr lang="en-US" sz="800" b="1" dirty="0" err="1">
                <a:latin typeface="Times" pitchFamily="2" charset="0"/>
              </a:rPr>
              <a:t>Gohberg</a:t>
            </a:r>
            <a:r>
              <a:rPr lang="en-US" sz="800" b="1" dirty="0">
                <a:latin typeface="Times" pitchFamily="2" charset="0"/>
              </a:rPr>
              <a:t>–</a:t>
            </a:r>
            <a:r>
              <a:rPr lang="en-US" sz="800" b="1" dirty="0" err="1">
                <a:latin typeface="Times" pitchFamily="2" charset="0"/>
              </a:rPr>
              <a:t>Semencul</a:t>
            </a:r>
            <a:r>
              <a:rPr lang="en-US" sz="800" b="1" dirty="0">
                <a:latin typeface="Times" pitchFamily="2" charset="0"/>
              </a:rPr>
              <a:t> factorization." </a:t>
            </a:r>
            <a:r>
              <a:rPr lang="en-US" sz="800" b="1" i="1" dirty="0">
                <a:latin typeface="Times" pitchFamily="2" charset="0"/>
              </a:rPr>
              <a:t>IEEE Transactions on Signal Processing</a:t>
            </a:r>
            <a:r>
              <a:rPr lang="en-US" sz="800" b="1" dirty="0">
                <a:latin typeface="Times" pitchFamily="2" charset="0"/>
              </a:rPr>
              <a:t> 59.7 (2011): 3251-3261.</a:t>
            </a:r>
            <a:endParaRPr lang="en-CN" sz="800" b="1" dirty="0">
              <a:latin typeface="Times" pitchFamily="2" charset="0"/>
            </a:endParaRPr>
          </a:p>
        </p:txBody>
      </p:sp>
      <p:pic>
        <p:nvPicPr>
          <p:cNvPr id="4" name="Picture 3" descr="\documentclass{article}&#10;\usepackage{amsmath}&#10;\pagestyle{empty}&#10;\begin{document}&#10;&#10;&#10;$$&#10;\check{\mathbf{x}}&#10;$$&#10;&#10;\end{document}" title="IguanaTex Bitmap Display">
            <a:extLst>
              <a:ext uri="{FF2B5EF4-FFF2-40B4-BE49-F238E27FC236}">
                <a16:creationId xmlns:a16="http://schemas.microsoft.com/office/drawing/2014/main" id="{37872922-DA74-816D-243F-E84D0BFAE8FF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808" y="6121488"/>
            <a:ext cx="162560" cy="1828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6D4645-8A95-EF4E-7E13-31E3A02738E4}"/>
              </a:ext>
            </a:extLst>
          </p:cNvPr>
          <p:cNvSpPr txBox="1"/>
          <p:nvPr/>
        </p:nvSpPr>
        <p:spPr>
          <a:xfrm>
            <a:off x="2139368" y="6034040"/>
            <a:ext cx="16321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latin typeface="SimHei" panose="02010609060101010101" pitchFamily="49" charset="-122"/>
                <a:ea typeface="SimHei" panose="02010609060101010101" pitchFamily="49" charset="-122"/>
              </a:rPr>
              <a:t>：</a:t>
            </a:r>
            <a:r>
              <a:rPr lang="en-CN" sz="1600" b="1" dirty="0">
                <a:latin typeface="SimHei" panose="02010609060101010101" pitchFamily="49" charset="-122"/>
                <a:ea typeface="SimHei" panose="02010609060101010101" pitchFamily="49" charset="-122"/>
              </a:rPr>
              <a:t>向量元素翻转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6841D661-771F-8FDC-9ABA-BC6333757B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4861624"/>
              </p:ext>
            </p:extLst>
          </p:nvPr>
        </p:nvGraphicFramePr>
        <p:xfrm>
          <a:off x="6350507" y="553764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14120" imgH="177480" progId="Equation.DSMT4">
                  <p:embed/>
                </p:oleObj>
              </mc:Choice>
              <mc:Fallback>
                <p:oleObj name="Equation" r:id="rId20" imgW="114120" imgH="17748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6841D661-771F-8FDC-9ABA-BC6333757B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350507" y="5537640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 descr="\documentclass{article}&#10;\usepackage{amsmath}&#10;\pagestyle{empty}&#10;\begin{document}&#10;&#10;&#10;$$&#10;\mathbf{x}^*&#10;$$&#10;&#10;\end{document}" title="IguanaTex Bitmap Display">
            <a:extLst>
              <a:ext uri="{FF2B5EF4-FFF2-40B4-BE49-F238E27FC236}">
                <a16:creationId xmlns:a16="http://schemas.microsoft.com/office/drawing/2014/main" id="{0EBB7085-C8EC-BF39-45AE-319E2665A346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726" y="6489035"/>
            <a:ext cx="223520" cy="1828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6C55AF1-88BF-648C-0EC7-8426017573B2}"/>
              </a:ext>
            </a:extLst>
          </p:cNvPr>
          <p:cNvSpPr txBox="1"/>
          <p:nvPr/>
        </p:nvSpPr>
        <p:spPr>
          <a:xfrm>
            <a:off x="2139368" y="6397620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latin typeface="SimHei" panose="02010609060101010101" pitchFamily="49" charset="-122"/>
                <a:ea typeface="SimHei" panose="02010609060101010101" pitchFamily="49" charset="-122"/>
              </a:rPr>
              <a:t>：</a:t>
            </a:r>
            <a:r>
              <a:rPr lang="en-CN" sz="1600" b="1" dirty="0">
                <a:latin typeface="SimHei" panose="02010609060101010101" pitchFamily="49" charset="-122"/>
                <a:ea typeface="SimHei" panose="02010609060101010101" pitchFamily="49" charset="-122"/>
              </a:rPr>
              <a:t>向量共轭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4EFC1EE1-1787-E0F4-F9A2-ABE25F9359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2412692"/>
              </p:ext>
            </p:extLst>
          </p:nvPr>
        </p:nvGraphicFramePr>
        <p:xfrm>
          <a:off x="1416230" y="2453282"/>
          <a:ext cx="3552825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222280" imgH="939600" progId="Equation.DSMT4">
                  <p:embed/>
                </p:oleObj>
              </mc:Choice>
              <mc:Fallback>
                <p:oleObj name="Equation" r:id="rId23" imgW="2222280" imgH="93960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4EFC1EE1-1787-E0F4-F9A2-ABE25F9359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416230" y="2453282"/>
                        <a:ext cx="3552825" cy="1501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3DBB8F62-4219-90C8-7A75-8AC6E073C7AD}"/>
              </a:ext>
            </a:extLst>
          </p:cNvPr>
          <p:cNvGrpSpPr/>
          <p:nvPr/>
        </p:nvGrpSpPr>
        <p:grpSpPr>
          <a:xfrm>
            <a:off x="869965" y="1875413"/>
            <a:ext cx="2538805" cy="343138"/>
            <a:chOff x="766302" y="4220568"/>
            <a:chExt cx="2538805" cy="34313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945216A-FD2E-E1B5-42EE-ED8866E5A9C7}"/>
                </a:ext>
              </a:extLst>
            </p:cNvPr>
            <p:cNvSpPr txBox="1"/>
            <p:nvPr/>
          </p:nvSpPr>
          <p:spPr>
            <a:xfrm>
              <a:off x="766302" y="4225152"/>
              <a:ext cx="25388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1" dirty="0">
                  <a:latin typeface="SimHei" panose="02010609060101010101" pitchFamily="49" charset="-122"/>
                  <a:ea typeface="SimHei" panose="02010609060101010101" pitchFamily="49" charset="-122"/>
                </a:rPr>
                <a:t>     </a:t>
              </a:r>
              <a:r>
                <a:rPr lang="en-CN" sz="1600" b="1" dirty="0">
                  <a:latin typeface="SimHei" panose="02010609060101010101" pitchFamily="49" charset="-122"/>
                  <a:ea typeface="SimHei" panose="02010609060101010101" pitchFamily="49" charset="-122"/>
                </a:rPr>
                <a:t>的位移表示</a:t>
              </a:r>
            </a:p>
          </p:txBody>
        </p:sp>
        <p:graphicFrame>
          <p:nvGraphicFramePr>
            <p:cNvPr id="20" name="对象 7">
              <a:extLst>
                <a:ext uri="{FF2B5EF4-FFF2-40B4-BE49-F238E27FC236}">
                  <a16:creationId xmlns:a16="http://schemas.microsoft.com/office/drawing/2014/main" id="{EB8E03AC-40E2-D370-1E71-AE694103F0D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0330" y="4220568"/>
            <a:ext cx="456275" cy="333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330120" imgH="241200" progId="Equation.DSMT4">
                    <p:embed/>
                  </p:oleObj>
                </mc:Choice>
                <mc:Fallback>
                  <p:oleObj name="Equation" r:id="rId25" imgW="330120" imgH="241200" progId="Equation.DSMT4">
                    <p:embed/>
                    <p:pic>
                      <p:nvPicPr>
                        <p:cNvPr id="20" name="对象 7">
                          <a:extLst>
                            <a:ext uri="{FF2B5EF4-FFF2-40B4-BE49-F238E27FC236}">
                              <a16:creationId xmlns:a16="http://schemas.microsoft.com/office/drawing/2014/main" id="{EB8E03AC-40E2-D370-1E71-AE694103F0D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1200330" y="4220568"/>
                          <a:ext cx="456275" cy="3334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Left Arrow 20">
            <a:extLst>
              <a:ext uri="{FF2B5EF4-FFF2-40B4-BE49-F238E27FC236}">
                <a16:creationId xmlns:a16="http://schemas.microsoft.com/office/drawing/2014/main" id="{B040C62E-7C67-ADCC-6256-9B85C3439416}"/>
              </a:ext>
            </a:extLst>
          </p:cNvPr>
          <p:cNvSpPr/>
          <p:nvPr/>
        </p:nvSpPr>
        <p:spPr>
          <a:xfrm rot="16200000">
            <a:off x="8750888" y="2648826"/>
            <a:ext cx="541259" cy="215016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39586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\documentclass{article}&#10;\usepackage{amsmath}&#10;\pagestyle{empty}&#10;\begin{document}&#10;&#10;$$&#10;\mathbf{R}_{N}^{-1}=&#10;\left[\begin{array}{cc}&#10;\mathbf{R}_{N-1}^{-1} &amp; 0 \\&#10;0 &amp; 0&#10;\end{array}\right]+\frac{1}{\alpha_{N-1}}\left[\begin{array}{c}&#10;\check{\mathbf{w}}_{N-1}^{*} \\&#10;1&#10;\end{array}\right]\left[\begin{array}{ll}&#10;\check{\mathbf{w}}_{M-1}^{T}, &amp; 1&#10;\end{array}\right]&#10;$$&#10;&#10;&#10;\end{document}" title="IguanaTex Bitmap Display">
            <a:extLst>
              <a:ext uri="{FF2B5EF4-FFF2-40B4-BE49-F238E27FC236}">
                <a16:creationId xmlns:a16="http://schemas.microsoft.com/office/drawing/2014/main" id="{C7C114B4-593B-A848-ADF2-2AEE18B0B67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667" y="3286312"/>
            <a:ext cx="4998720" cy="528320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begin{document}&#10;&#10;$$&#10;\begin{aligned}&#10;\mathbf{R}_{N}^{-1}=\mathcal{L}_{N}\left(\mathbf{t}_{N}, \mathbf{Z}_{N}\right) \mathcal{L}_{N}^{H}\left(\mathbf{t}_{N}, \mathbf{Z}_{N}\right) &#10;-\mathcal{L}_{N}\left(\mathbf{s}_{N}, \mathbf{Z}_{N}\right) \mathcal{L}_{N}^{H}\left(\mathbf{s}_{N}, \mathbf{Z}_{N}\right)&#10;\end{aligned}&#10;$$&#10;&#10;&#10;\end{document}" title="IguanaTex Bitmap Display">
            <a:extLst>
              <a:ext uri="{FF2B5EF4-FFF2-40B4-BE49-F238E27FC236}">
                <a16:creationId xmlns:a16="http://schemas.microsoft.com/office/drawing/2014/main" id="{E92D713E-A23E-5C45-A53B-37284F4C509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091" y="5882991"/>
            <a:ext cx="5445760" cy="284480"/>
          </a:xfrm>
          <a:prstGeom prst="rect">
            <a:avLst/>
          </a:prstGeom>
        </p:spPr>
      </p:pic>
      <p:pic>
        <p:nvPicPr>
          <p:cNvPr id="7" name="Picture 6" descr="\documentclass{article}&#10;\usepackage{amsmath}&#10;\pagestyle{empty}&#10;\begin{document}&#10;&#10;&#10;$$&#10;\mathbf{t}_{N}=\frac{1}{\sqrt{\alpha_{N-1}}}\left[\begin{array}{c}&#10;1 \\&#10;\mathbf{w}_{N-1}&#10;\end{array}\right]&#10;$$&#10;&#10;\end{document}" title="IguanaTex Bitmap Display">
            <a:extLst>
              <a:ext uri="{FF2B5EF4-FFF2-40B4-BE49-F238E27FC236}">
                <a16:creationId xmlns:a16="http://schemas.microsoft.com/office/drawing/2014/main" id="{289AEEAB-B2BB-D148-923E-75BADF63960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765" y="5374991"/>
            <a:ext cx="2194560" cy="548640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begin{document}&#10;&#10;&#10;$$&#10;\mathbf{R}_{N}^{-1}=\left[\begin{array}{cc}&#10;0 &amp; 0 \\&#10;0 &amp; \mathbf{R}_{N-1}^{-1}&#10;\end{array}\right]+\frac{1}{\alpha_{N-1}}\left[\begin{array}{c}&#10;1 \\&#10;\mathbf{w}_{N-1}&#10;\end{array}\right]\left[\begin{array}{ll}&#10;1, &amp; \mathbf{w}_{N-1}^{H}&#10;\end{array}\right]&#10;$$&#10;&#10;\end{document}" title="IguanaTex Bitmap Display">
            <a:extLst>
              <a:ext uri="{FF2B5EF4-FFF2-40B4-BE49-F238E27FC236}">
                <a16:creationId xmlns:a16="http://schemas.microsoft.com/office/drawing/2014/main" id="{32659C5B-1391-7342-ABC0-B39444EF1DE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667" y="2465600"/>
            <a:ext cx="4978400" cy="528320"/>
          </a:xfrm>
          <a:prstGeom prst="rect">
            <a:avLst/>
          </a:prstGeom>
        </p:spPr>
      </p:pic>
      <p:sp>
        <p:nvSpPr>
          <p:cNvPr id="11" name="文本框 27">
            <a:extLst>
              <a:ext uri="{FF2B5EF4-FFF2-40B4-BE49-F238E27FC236}">
                <a16:creationId xmlns:a16="http://schemas.microsoft.com/office/drawing/2014/main" id="{958F01B5-3162-3045-9EE8-FD0B6495A2FE}"/>
              </a:ext>
            </a:extLst>
          </p:cNvPr>
          <p:cNvSpPr txBox="1"/>
          <p:nvPr/>
        </p:nvSpPr>
        <p:spPr>
          <a:xfrm>
            <a:off x="302514" y="1208689"/>
            <a:ext cx="5311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altLang="zh-CN" sz="2400" b="1" dirty="0"/>
              <a:t>R</a:t>
            </a:r>
            <a:r>
              <a:rPr lang="zh-CN" altLang="en-US" sz="2400" b="1" dirty="0"/>
              <a:t>逆的</a:t>
            </a:r>
            <a:r>
              <a:rPr lang="en-US" altLang="zh-CN" sz="2400" b="1" dirty="0"/>
              <a:t>GS</a:t>
            </a:r>
            <a:r>
              <a:rPr lang="zh-CN" altLang="en-US" sz="2400" b="1" dirty="0"/>
              <a:t>分解</a:t>
            </a:r>
            <a:endParaRPr kumimoji="0" lang="zh-CN" altLang="en-US" sz="2400" b="1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3" name="Picture 32" descr="\documentclass{article}&#10;\usepackage{amsmath}&#10;\pagestyle{empty}&#10;\begin{document}&#10;&#10;$$&#10;\begin{aligned}&#10;\nabla_{\mathbf{Z}_{N}, \mathbf{Z}_{N}^{T}} \mathbf{R}_{N}^{-1}=\frac{1}{\alpha_{N-1}}\left[\begin{array}{c}&#10;1 \\&#10;\mathbf{w}_{N-1}&#10;\end{array}\right]\left[\begin{array}{ll}&#10;1, &amp; \mathbf{w}_{N-1}^{H}&#10;\end{array}\right] &#10;-\frac{1}{\alpha_{N-1}}\left[\begin{array}{c}&#10;0 \\&#10;\check{\mathbf{w}}_{N-1}^{*}&#10;\end{array}\right]\left[\begin{array}{ll}&#10;0, &amp; \check{\mathbf{w}}_{N-1}^{T}&#10;\end{array}\right]&#10;\end{aligned}&#10;$$&#10;&#10;&#10;\end{document}" title="IguanaTex Bitmap Display">
            <a:extLst>
              <a:ext uri="{FF2B5EF4-FFF2-40B4-BE49-F238E27FC236}">
                <a16:creationId xmlns:a16="http://schemas.microsoft.com/office/drawing/2014/main" id="{6723AEC3-3ACF-6845-A408-6AC24D27F9A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530" y="4941462"/>
            <a:ext cx="7233920" cy="528320"/>
          </a:xfrm>
          <a:prstGeom prst="rect">
            <a:avLst/>
          </a:prstGeom>
        </p:spPr>
      </p:pic>
      <p:pic>
        <p:nvPicPr>
          <p:cNvPr id="31" name="Picture 30" descr="\documentclass{article}&#10;\usepackage{amsmath}&#10;\pagestyle{empty}&#10;\begin{document}&#10;&#10;$$&#10;\mathbf{s}_{N}=\frac{1}{\sqrt{\alpha_{N-1}}}\left[\begin{array}{c}&#10;0 \\&#10;\check{\mathbf{w}}_{N-1}^{*}&#10;\end{array}\right]&#10;$$&#10;&#10;&#10;\end{document}" title="IguanaTex Bitmap Display">
            <a:extLst>
              <a:ext uri="{FF2B5EF4-FFF2-40B4-BE49-F238E27FC236}">
                <a16:creationId xmlns:a16="http://schemas.microsoft.com/office/drawing/2014/main" id="{61EAA124-E3B3-1949-A69D-1F504E7D849D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765" y="6038850"/>
            <a:ext cx="2194560" cy="548640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B5593C99-8DBB-0D24-4124-3447E722E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208689"/>
            <a:ext cx="6276191" cy="485832"/>
          </a:xfrm>
        </p:spPr>
        <p:txBody>
          <a:bodyPr>
            <a:normAutofit/>
          </a:bodyPr>
          <a:lstStyle/>
          <a:p>
            <a:r>
              <a:rPr lang="en-US" sz="800" b="1" dirty="0" err="1">
                <a:latin typeface="Times" pitchFamily="2" charset="0"/>
              </a:rPr>
              <a:t>Xue</a:t>
            </a:r>
            <a:r>
              <a:rPr lang="en-US" sz="800" b="1" dirty="0">
                <a:latin typeface="Times" pitchFamily="2" charset="0"/>
              </a:rPr>
              <a:t>, Ming, </a:t>
            </a:r>
            <a:r>
              <a:rPr lang="en-US" sz="800" b="1" dirty="0" err="1">
                <a:latin typeface="Times" pitchFamily="2" charset="0"/>
              </a:rPr>
              <a:t>Luzhou</a:t>
            </a:r>
            <a:r>
              <a:rPr lang="en-US" sz="800" b="1" dirty="0">
                <a:latin typeface="Times" pitchFamily="2" charset="0"/>
              </a:rPr>
              <a:t> Xu, and Jian Li. "IAA spectral estimation: fast implementation using the </a:t>
            </a:r>
            <a:r>
              <a:rPr lang="en-US" sz="800" b="1" dirty="0" err="1">
                <a:latin typeface="Times" pitchFamily="2" charset="0"/>
              </a:rPr>
              <a:t>Gohberg</a:t>
            </a:r>
            <a:r>
              <a:rPr lang="en-US" sz="800" b="1" dirty="0">
                <a:latin typeface="Times" pitchFamily="2" charset="0"/>
              </a:rPr>
              <a:t>–</a:t>
            </a:r>
            <a:r>
              <a:rPr lang="en-US" sz="800" b="1" dirty="0" err="1">
                <a:latin typeface="Times" pitchFamily="2" charset="0"/>
              </a:rPr>
              <a:t>Semencul</a:t>
            </a:r>
            <a:r>
              <a:rPr lang="en-US" sz="800" b="1" dirty="0">
                <a:latin typeface="Times" pitchFamily="2" charset="0"/>
              </a:rPr>
              <a:t> factorization." </a:t>
            </a:r>
            <a:r>
              <a:rPr lang="en-US" sz="800" b="1" i="1" dirty="0">
                <a:latin typeface="Times" pitchFamily="2" charset="0"/>
              </a:rPr>
              <a:t>IEEE Transactions on Signal Processing</a:t>
            </a:r>
            <a:r>
              <a:rPr lang="en-US" sz="800" b="1" dirty="0">
                <a:latin typeface="Times" pitchFamily="2" charset="0"/>
              </a:rPr>
              <a:t> 59.7 (2011): 3251-3261.</a:t>
            </a:r>
            <a:endParaRPr lang="en-CN" sz="800" b="1" dirty="0">
              <a:latin typeface="Times" pitchFamily="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B56784-8DFA-ECD4-4556-A35899735A2A}"/>
              </a:ext>
            </a:extLst>
          </p:cNvPr>
          <p:cNvGrpSpPr/>
          <p:nvPr/>
        </p:nvGrpSpPr>
        <p:grpSpPr>
          <a:xfrm>
            <a:off x="842502" y="1846476"/>
            <a:ext cx="2538805" cy="343138"/>
            <a:chOff x="766302" y="4220568"/>
            <a:chExt cx="2538805" cy="34313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D44E6BE-18E4-3049-8FB7-FF070578375F}"/>
                </a:ext>
              </a:extLst>
            </p:cNvPr>
            <p:cNvSpPr txBox="1"/>
            <p:nvPr/>
          </p:nvSpPr>
          <p:spPr>
            <a:xfrm>
              <a:off x="766302" y="4225152"/>
              <a:ext cx="25388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1" dirty="0">
                  <a:latin typeface="SimHei" panose="02010609060101010101" pitchFamily="49" charset="-122"/>
                  <a:ea typeface="SimHei" panose="02010609060101010101" pitchFamily="49" charset="-122"/>
                </a:rPr>
                <a:t>     </a:t>
              </a:r>
              <a:r>
                <a:rPr lang="en-CN" sz="1600" b="1" dirty="0">
                  <a:latin typeface="SimHei" panose="02010609060101010101" pitchFamily="49" charset="-122"/>
                  <a:ea typeface="SimHei" panose="02010609060101010101" pitchFamily="49" charset="-122"/>
                </a:rPr>
                <a:t>的位移表示</a:t>
              </a:r>
            </a:p>
          </p:txBody>
        </p:sp>
        <p:graphicFrame>
          <p:nvGraphicFramePr>
            <p:cNvPr id="8" name="对象 7">
              <a:extLst>
                <a:ext uri="{FF2B5EF4-FFF2-40B4-BE49-F238E27FC236}">
                  <a16:creationId xmlns:a16="http://schemas.microsoft.com/office/drawing/2014/main" id="{DA64116C-820F-FADB-B880-396C6170D53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0330" y="4220568"/>
            <a:ext cx="456275" cy="333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330120" imgH="241200" progId="Equation.DSMT4">
                    <p:embed/>
                  </p:oleObj>
                </mc:Choice>
                <mc:Fallback>
                  <p:oleObj name="Equation" r:id="rId18" imgW="330120" imgH="241200" progId="Equation.DSMT4">
                    <p:embed/>
                    <p:pic>
                      <p:nvPicPr>
                        <p:cNvPr id="8" name="对象 7">
                          <a:extLst>
                            <a:ext uri="{FF2B5EF4-FFF2-40B4-BE49-F238E27FC236}">
                              <a16:creationId xmlns:a16="http://schemas.microsoft.com/office/drawing/2014/main" id="{DA64116C-820F-FADB-B880-396C6170D53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00330" y="4220568"/>
                          <a:ext cx="456275" cy="3334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2" name="Picture 21" descr="\documentclass{article}&#10;\usepackage{amsmath}&#10;\pagestyle{empty}&#10;\begin{document}&#10;&#10;$$&#10;\nabla_{\mathbf{Z}_{N}, \mathbf{Z}_{N}^{T}} \mathbf{R}_{N}^{-1} =\mathbf{R}_{N}^{-1}-\mathbf{Z}_{N} \mathbf{R}_{N}^{-1} \mathbf{Z}_{N}^{T}&#10;$$&#10;&#10;&#10;\end{document}" title="IguanaTex Bitmap Display">
            <a:extLst>
              <a:ext uri="{FF2B5EF4-FFF2-40B4-BE49-F238E27FC236}">
                <a16:creationId xmlns:a16="http://schemas.microsoft.com/office/drawing/2014/main" id="{E07E5FEF-8A6A-E536-B47E-33C9037435B6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889" y="4194665"/>
            <a:ext cx="3007360" cy="325120"/>
          </a:xfrm>
          <a:prstGeom prst="rect">
            <a:avLst/>
          </a:prstGeom>
        </p:spPr>
      </p:pic>
      <p:pic>
        <p:nvPicPr>
          <p:cNvPr id="42" name="Picture 41" descr="\documentclass{article}&#10;\usepackage{amsmath}&#10;\pagestyle{empty}&#10;\begin{document}&#10;&#10;&#10;$$&#10;I = 2, \sigma_0=1, \sigma_1=-1&#10;$$&#10;&#10;\end{document}" title="IguanaTex Bitmap Display">
            <a:extLst>
              <a:ext uri="{FF2B5EF4-FFF2-40B4-BE49-F238E27FC236}">
                <a16:creationId xmlns:a16="http://schemas.microsoft.com/office/drawing/2014/main" id="{5EE86467-A1F3-9180-8B91-1603EB721269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765" y="4982102"/>
            <a:ext cx="1991360" cy="223520"/>
          </a:xfrm>
          <a:prstGeom prst="rect">
            <a:avLst/>
          </a:prstGeom>
        </p:spPr>
      </p:pic>
      <p:pic>
        <p:nvPicPr>
          <p:cNvPr id="29" name="Picture 28" descr="\documentclass{article}&#10;\usepackage{amsmath}&#10;\pagestyle{empty}&#10;\begin{document}&#10;&#10;$$&#10;\nabla_{\mathbf{Z}_{N}, \mathbf{Z}_{N}^{T}} \mathbf{T}=\sum_{i=0}^{I-1} \sigma_{i} \mathbf{t}_{i} \mathbf{s}_{i}^{H}&#10;$$&#10;&#10;&#10;\end{document}" title="IguanaTex Bitmap Display">
            <a:extLst>
              <a:ext uri="{FF2B5EF4-FFF2-40B4-BE49-F238E27FC236}">
                <a16:creationId xmlns:a16="http://schemas.microsoft.com/office/drawing/2014/main" id="{120C4F20-56B6-2FFC-CC2A-662F0BF0008B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815" y="3814632"/>
            <a:ext cx="2072640" cy="629920"/>
          </a:xfrm>
          <a:prstGeom prst="rect">
            <a:avLst/>
          </a:prstGeom>
        </p:spPr>
      </p:pic>
      <p:sp>
        <p:nvSpPr>
          <p:cNvPr id="30" name="Down Arrow 29">
            <a:extLst>
              <a:ext uri="{FF2B5EF4-FFF2-40B4-BE49-F238E27FC236}">
                <a16:creationId xmlns:a16="http://schemas.microsoft.com/office/drawing/2014/main" id="{E1E83337-C49F-61FE-42A9-5A4B093E13DE}"/>
              </a:ext>
            </a:extLst>
          </p:cNvPr>
          <p:cNvSpPr/>
          <p:nvPr/>
        </p:nvSpPr>
        <p:spPr>
          <a:xfrm>
            <a:off x="3826624" y="4043320"/>
            <a:ext cx="212543" cy="62992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8B141B0-6A77-79CD-8811-A4D1C9C4872F}"/>
              </a:ext>
            </a:extLst>
          </p:cNvPr>
          <p:cNvSpPr/>
          <p:nvPr/>
        </p:nvSpPr>
        <p:spPr>
          <a:xfrm>
            <a:off x="4225782" y="4043320"/>
            <a:ext cx="3454400" cy="629920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FBF271-1E76-4DAC-25DA-68464BC22CC2}"/>
              </a:ext>
            </a:extLst>
          </p:cNvPr>
          <p:cNvSpPr/>
          <p:nvPr/>
        </p:nvSpPr>
        <p:spPr>
          <a:xfrm>
            <a:off x="8966200" y="3767680"/>
            <a:ext cx="2628900" cy="770733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7" name="Left Arrow 36">
            <a:extLst>
              <a:ext uri="{FF2B5EF4-FFF2-40B4-BE49-F238E27FC236}">
                <a16:creationId xmlns:a16="http://schemas.microsoft.com/office/drawing/2014/main" id="{450A6EC1-BA6E-7532-03ED-FB79144D1FBF}"/>
              </a:ext>
            </a:extLst>
          </p:cNvPr>
          <p:cNvSpPr/>
          <p:nvPr/>
        </p:nvSpPr>
        <p:spPr>
          <a:xfrm>
            <a:off x="8089900" y="5904581"/>
            <a:ext cx="817208" cy="28448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86287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C9CDDB3-989B-BE40-865C-F46C744CBEEE}"/>
              </a:ext>
            </a:extLst>
          </p:cNvPr>
          <p:cNvSpPr txBox="1"/>
          <p:nvPr/>
        </p:nvSpPr>
        <p:spPr>
          <a:xfrm>
            <a:off x="350520" y="1139054"/>
            <a:ext cx="5837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CN" sz="2400" b="1" dirty="0">
                <a:latin typeface="SimHei" panose="02010609060101010101" pitchFamily="49" charset="-122"/>
                <a:ea typeface="SimHei" panose="02010609060101010101" pitchFamily="49" charset="-122"/>
              </a:rPr>
              <a:t>计算优化</a:t>
            </a:r>
          </a:p>
        </p:txBody>
      </p:sp>
      <p:pic>
        <p:nvPicPr>
          <p:cNvPr id="38" name="Picture 37" descr="\documentclass{article}&#10;\usepackage{amsmath}&#10;\pagestyle{empty}&#10;\begin{document}&#10;&#10;&#10;$$&#10;\mathbf{z}_N = \mathbf{R}_{N}^{-1} \mathbf{y}_N&#10;$$&#10;&#10;\end{document}" title="IguanaTex Bitmap Display">
            <a:extLst>
              <a:ext uri="{FF2B5EF4-FFF2-40B4-BE49-F238E27FC236}">
                <a16:creationId xmlns:a16="http://schemas.microsoft.com/office/drawing/2014/main" id="{4957DA26-BA59-2940-AA83-A76A3090DC0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668" y="3804727"/>
            <a:ext cx="1219200" cy="28448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114119D4-C94E-564E-9DB8-05A5422A85CB}"/>
              </a:ext>
            </a:extLst>
          </p:cNvPr>
          <p:cNvGrpSpPr/>
          <p:nvPr/>
        </p:nvGrpSpPr>
        <p:grpSpPr>
          <a:xfrm>
            <a:off x="871570" y="3117334"/>
            <a:ext cx="2360654" cy="369332"/>
            <a:chOff x="808070" y="1859508"/>
            <a:chExt cx="2360654" cy="369332"/>
          </a:xfrm>
        </p:grpSpPr>
        <p:pic>
          <p:nvPicPr>
            <p:cNvPr id="30" name="Picture 29" descr="\documentclass{article}&#10;\usepackage{amsmath}&#10;\pagestyle{empty}&#10;\begin{document}&#10;&#10;$$&#10;\phi_{\mathrm{N}}(\omega)=\mathbf{a}_{N}^{H}(\omega) \mathbf{R}_{N}^{-1} \mathbf{y}_{N}&#10;$$&#10;&#10;&#10;\end{document}" title="IguanaTex Bitmap Display">
              <a:extLst>
                <a:ext uri="{FF2B5EF4-FFF2-40B4-BE49-F238E27FC236}">
                  <a16:creationId xmlns:a16="http://schemas.microsoft.com/office/drawing/2014/main" id="{B5C7F21A-8C29-BB4E-89B4-1DA94FE3A304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6404" y="1891105"/>
              <a:ext cx="2052320" cy="28448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6D05573-B119-084E-A281-E75EBA7B6C8B}"/>
                </a:ext>
              </a:extLst>
            </p:cNvPr>
            <p:cNvSpPr txBox="1"/>
            <p:nvPr/>
          </p:nvSpPr>
          <p:spPr>
            <a:xfrm>
              <a:off x="808070" y="1859508"/>
              <a:ext cx="9463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N" dirty="0"/>
                <a:t> 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CC6077C-DBF5-A948-931D-591D1DEB3634}"/>
              </a:ext>
            </a:extLst>
          </p:cNvPr>
          <p:cNvSpPr txBox="1"/>
          <p:nvPr/>
        </p:nvSpPr>
        <p:spPr>
          <a:xfrm>
            <a:off x="7953935" y="3762301"/>
            <a:ext cx="256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b="1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FFT</a:t>
            </a:r>
            <a:r>
              <a:rPr lang="en-US" altLang="zh-CN" b="1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/IFFT</a:t>
            </a:r>
            <a:r>
              <a:rPr lang="en-CN" b="1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加速</a:t>
            </a:r>
          </a:p>
        </p:txBody>
      </p:sp>
      <p:pic>
        <p:nvPicPr>
          <p:cNvPr id="13" name="Picture 12" descr="\documentclass{article}&#10;\usepackage{amsmath}&#10;\pagestyle{empty}&#10;\begin{document}&#10;&#10;&#10;$$&#10;\phi_{\mathrm{N}}(\omega)=\mathbf{a}_{N}^{H}(\omega) \mathbf{z}_{N}=\sum_{i=0}^{N-1}e^{-j\frac{2\pi k}{K}i}(\mathbf{z}_N)_i&#10;$$&#10;&#10;\end{document}" title="IguanaTex Bitmap Display">
            <a:extLst>
              <a:ext uri="{FF2B5EF4-FFF2-40B4-BE49-F238E27FC236}">
                <a16:creationId xmlns:a16="http://schemas.microsoft.com/office/drawing/2014/main" id="{476F6921-31F5-6347-8EAD-E523419AD21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16" y="5272966"/>
            <a:ext cx="3434080" cy="629920"/>
          </a:xfrm>
          <a:prstGeom prst="rect">
            <a:avLst/>
          </a:prstGeom>
        </p:spPr>
      </p:pic>
      <p:pic>
        <p:nvPicPr>
          <p:cNvPr id="17" name="Picture 16" descr="\documentclass{article}&#10;\usepackage{amsmath}&#10;\pagestyle{empty}&#10;\begin{document}&#10;&#10;&#10;$$&#10;\boldsymbol{\phi}_N = \mathbf{A}^H\mathbf{z}_N = \mathcal{F}(\mathbf{z}_N)&#10;$$&#10;\end{document}" title="IguanaTex Bitmap Display">
            <a:extLst>
              <a:ext uri="{FF2B5EF4-FFF2-40B4-BE49-F238E27FC236}">
                <a16:creationId xmlns:a16="http://schemas.microsoft.com/office/drawing/2014/main" id="{50791D01-C968-9442-828F-BC8059BB129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493" y="5413266"/>
            <a:ext cx="2011680" cy="264160"/>
          </a:xfrm>
          <a:prstGeom prst="rect">
            <a:avLst/>
          </a:prstGeom>
        </p:spPr>
      </p:pic>
      <p:pic>
        <p:nvPicPr>
          <p:cNvPr id="40" name="Picture 39" descr="\documentclass{article}&#10;\usepackage{amsmath}&#10;\pagestyle{empty}&#10;\begin{document}&#10;&#10;$$&#10;\begin{aligned}&#10;\mathbf{R}_{N}^{-1}=\mathcal{L}_{N}\left(\mathbf{t}_{N}, \mathbf{Z}_{N}\right) \mathcal{L}_{N}^{H}\left(\mathbf{t}_{N}, \mathbf{Z}_{N}\right) &#10;-\mathcal{L}_{N}\left(\mathbf{s}_{N}, \mathbf{Z}_{N}\right) \mathcal{L}_{N}^{H}\left(\mathbf{s}_{N}, \mathbf{Z}_{N}\right)&#10;\end{aligned}&#10;$$&#10;&#10;&#10;\end{document}" title="IguanaTex Bitmap Display">
            <a:extLst>
              <a:ext uri="{FF2B5EF4-FFF2-40B4-BE49-F238E27FC236}">
                <a16:creationId xmlns:a16="http://schemas.microsoft.com/office/drawing/2014/main" id="{455A5B56-5FC3-C546-8E78-F1ABD469F14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164" y="4476913"/>
            <a:ext cx="5445760" cy="28448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348DD42D-A9D7-4341-A912-DDC6979D55F0}"/>
              </a:ext>
            </a:extLst>
          </p:cNvPr>
          <p:cNvSpPr txBox="1"/>
          <p:nvPr/>
        </p:nvSpPr>
        <p:spPr>
          <a:xfrm>
            <a:off x="1492674" y="3798938"/>
            <a:ext cx="236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stem Font Regular"/>
              <a:buChar char="➢"/>
            </a:pPr>
            <a:r>
              <a:rPr lang="en-CN" dirty="0"/>
              <a:t>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07816E7-34AE-534F-8432-EBADA0161458}"/>
              </a:ext>
            </a:extLst>
          </p:cNvPr>
          <p:cNvSpPr txBox="1"/>
          <p:nvPr/>
        </p:nvSpPr>
        <p:spPr>
          <a:xfrm>
            <a:off x="1492674" y="5407200"/>
            <a:ext cx="236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stem Font Regular"/>
              <a:buChar char="➢"/>
            </a:pPr>
            <a:r>
              <a:rPr lang="en-CN" dirty="0"/>
              <a:t> </a:t>
            </a:r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9B56237E-3282-084C-BA98-0E305D9CA170}"/>
              </a:ext>
            </a:extLst>
          </p:cNvPr>
          <p:cNvSpPr/>
          <p:nvPr/>
        </p:nvSpPr>
        <p:spPr>
          <a:xfrm>
            <a:off x="5828901" y="5466016"/>
            <a:ext cx="494852" cy="221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D76A8E3-4092-2C45-9AAE-E12510105619}"/>
              </a:ext>
            </a:extLst>
          </p:cNvPr>
          <p:cNvSpPr txBox="1"/>
          <p:nvPr/>
        </p:nvSpPr>
        <p:spPr>
          <a:xfrm>
            <a:off x="5608373" y="5871911"/>
            <a:ext cx="222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b="1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FFT变换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C0DF5E97-67B8-EE6C-CB16-086DBEE72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208689"/>
            <a:ext cx="6276191" cy="485832"/>
          </a:xfrm>
        </p:spPr>
        <p:txBody>
          <a:bodyPr>
            <a:normAutofit/>
          </a:bodyPr>
          <a:lstStyle/>
          <a:p>
            <a:r>
              <a:rPr lang="en-US" sz="800" b="1" dirty="0" err="1">
                <a:latin typeface="Times" pitchFamily="2" charset="0"/>
              </a:rPr>
              <a:t>Xue</a:t>
            </a:r>
            <a:r>
              <a:rPr lang="en-US" sz="800" b="1" dirty="0">
                <a:latin typeface="Times" pitchFamily="2" charset="0"/>
              </a:rPr>
              <a:t>, Ming, </a:t>
            </a:r>
            <a:r>
              <a:rPr lang="en-US" sz="800" b="1" dirty="0" err="1">
                <a:latin typeface="Times" pitchFamily="2" charset="0"/>
              </a:rPr>
              <a:t>Luzhou</a:t>
            </a:r>
            <a:r>
              <a:rPr lang="en-US" sz="800" b="1" dirty="0">
                <a:latin typeface="Times" pitchFamily="2" charset="0"/>
              </a:rPr>
              <a:t> Xu, and Jian Li. "IAA spectral estimation: fast implementation using the </a:t>
            </a:r>
            <a:r>
              <a:rPr lang="en-US" sz="800" b="1" dirty="0" err="1">
                <a:latin typeface="Times" pitchFamily="2" charset="0"/>
              </a:rPr>
              <a:t>Gohberg</a:t>
            </a:r>
            <a:r>
              <a:rPr lang="en-US" sz="800" b="1" dirty="0">
                <a:latin typeface="Times" pitchFamily="2" charset="0"/>
              </a:rPr>
              <a:t>–</a:t>
            </a:r>
            <a:r>
              <a:rPr lang="en-US" sz="800" b="1" dirty="0" err="1">
                <a:latin typeface="Times" pitchFamily="2" charset="0"/>
              </a:rPr>
              <a:t>Semencul</a:t>
            </a:r>
            <a:r>
              <a:rPr lang="en-US" sz="800" b="1" dirty="0">
                <a:latin typeface="Times" pitchFamily="2" charset="0"/>
              </a:rPr>
              <a:t> factorization." </a:t>
            </a:r>
            <a:r>
              <a:rPr lang="en-US" sz="800" b="1" i="1" dirty="0">
                <a:latin typeface="Times" pitchFamily="2" charset="0"/>
              </a:rPr>
              <a:t>IEEE Transactions on Signal Processing</a:t>
            </a:r>
            <a:r>
              <a:rPr lang="en-US" sz="800" b="1" dirty="0">
                <a:latin typeface="Times" pitchFamily="2" charset="0"/>
              </a:rPr>
              <a:t> 59.7 (2011): 3251-3261.</a:t>
            </a:r>
            <a:endParaRPr lang="en-CN" sz="800" b="1" dirty="0">
              <a:latin typeface="Times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FAC9823-7EC4-B929-B9EA-EF8928BB3477}"/>
              </a:ext>
            </a:extLst>
          </p:cNvPr>
          <p:cNvSpPr/>
          <p:nvPr/>
        </p:nvSpPr>
        <p:spPr>
          <a:xfrm>
            <a:off x="10202084" y="5256180"/>
            <a:ext cx="1241365" cy="6157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5" descr="\documentclass{article}&#10;\usepackage{amsmath}&#10;\pagestyle{empty}&#10;\begin{document}&#10;&#10;$$&#10;\mathcal{O}(K\log K)&#10;$$&#10;&#10;&#10;\end{document}" title="IguanaTex Bitmap Display">
            <a:extLst>
              <a:ext uri="{FF2B5EF4-FFF2-40B4-BE49-F238E27FC236}">
                <a16:creationId xmlns:a16="http://schemas.microsoft.com/office/drawing/2014/main" id="{657E4648-B66E-4FF8-23B4-F4389D11D66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558" y="5457129"/>
            <a:ext cx="1036320" cy="243840"/>
          </a:xfrm>
          <a:prstGeom prst="rect">
            <a:avLst/>
          </a:prstGeom>
        </p:spPr>
      </p:pic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7BB0F75-FE30-ECBD-A4AD-4DEB2F93B2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521619"/>
              </p:ext>
            </p:extLst>
          </p:nvPr>
        </p:nvGraphicFramePr>
        <p:xfrm>
          <a:off x="6187192" y="5351422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914400" imgH="198720" progId="Equation.DSMT4">
                  <p:embed/>
                </p:oleObj>
              </mc:Choice>
              <mc:Fallback>
                <p:oleObj name="Equation" r:id="rId16" imgW="914400" imgH="19872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E7BB0F75-FE30-ECBD-A4AD-4DEB2F93B2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187192" y="5351422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17" descr="\documentclass{article}&#10;\usepackage{amsmath}&#10;\pagestyle{empty}&#10;\begin{document}&#10;&#10;$$&#10;x_k = \frac{\mathbf{a}_N^H(\omega_k)\mathbf{R}_N^{-1}\mathbf{y}_N}{\mathbf{a}_N^H(\omega_k)\mathbf{R}_N^{-1}\mathbf{a}_N(\omega_k)} =\frac{\phi_N(\omega_k)}{\phi_D(\omega_k)}&#10;$$&#10;&#10;&#10;\end{document}" title="IguanaTex Bitmap Display">
            <a:extLst>
              <a:ext uri="{FF2B5EF4-FFF2-40B4-BE49-F238E27FC236}">
                <a16:creationId xmlns:a16="http://schemas.microsoft.com/office/drawing/2014/main" id="{FCDD1FD2-FA29-3F48-FF95-383788D8FFAA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268" y="2185376"/>
            <a:ext cx="3210560" cy="56896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ED9DFC2-DBB4-67C8-5C4B-15F79985E421}"/>
              </a:ext>
            </a:extLst>
          </p:cNvPr>
          <p:cNvSpPr txBox="1"/>
          <p:nvPr/>
        </p:nvSpPr>
        <p:spPr>
          <a:xfrm>
            <a:off x="1062368" y="2313101"/>
            <a:ext cx="161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b="1" dirty="0">
                <a:latin typeface="SimHei" panose="02010609060101010101" pitchFamily="49" charset="-122"/>
                <a:ea typeface="SimHei" panose="02010609060101010101" pitchFamily="49" charset="-122"/>
              </a:rPr>
              <a:t>格点处信号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B7E3A6-882B-3FB5-2B98-C166AFDB93EE}"/>
              </a:ext>
            </a:extLst>
          </p:cNvPr>
          <p:cNvSpPr txBox="1"/>
          <p:nvPr/>
        </p:nvSpPr>
        <p:spPr>
          <a:xfrm>
            <a:off x="5043593" y="3780674"/>
            <a:ext cx="256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拓普利兹</a:t>
            </a:r>
            <a:r>
              <a:rPr lang="zh-CN" altLang="en-US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矩阵乘向量</a:t>
            </a:r>
            <a:endParaRPr lang="en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606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\documentclass{article}&#10;\usepackage{amsmath}&#10;\pagestyle{empty}&#10;\begin{document}&#10;&#10;&#10;$$&#10;\mathcal{O}\left(N^2 K\right)&#10;$$&#10;&#10;\end{document}" title="IguanaTex Bitmap Display">
            <a:extLst>
              <a:ext uri="{FF2B5EF4-FFF2-40B4-BE49-F238E27FC236}">
                <a16:creationId xmlns:a16="http://schemas.microsoft.com/office/drawing/2014/main" id="{4FA943AF-CA11-4A52-F93C-FEB6B5A43BB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744" y="5896627"/>
            <a:ext cx="853440" cy="2844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9CDDB3-989B-BE40-865C-F46C744CBEEE}"/>
              </a:ext>
            </a:extLst>
          </p:cNvPr>
          <p:cNvSpPr txBox="1"/>
          <p:nvPr/>
        </p:nvSpPr>
        <p:spPr>
          <a:xfrm>
            <a:off x="350520" y="1139054"/>
            <a:ext cx="5837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CN" sz="2400" b="1" dirty="0">
                <a:latin typeface="SimHei" panose="02010609060101010101" pitchFamily="49" charset="-122"/>
                <a:ea typeface="SimHei" panose="02010609060101010101" pitchFamily="49" charset="-122"/>
              </a:rPr>
              <a:t>计算优化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BF3BBAFD-5CB1-5A48-989D-BB454FE82153}"/>
              </a:ext>
            </a:extLst>
          </p:cNvPr>
          <p:cNvSpPr/>
          <p:nvPr/>
        </p:nvSpPr>
        <p:spPr>
          <a:xfrm>
            <a:off x="8579971" y="5929563"/>
            <a:ext cx="659205" cy="243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C7F80F-C588-1243-9698-00A58E38C52E}"/>
              </a:ext>
            </a:extLst>
          </p:cNvPr>
          <p:cNvSpPr txBox="1"/>
          <p:nvPr/>
        </p:nvSpPr>
        <p:spPr>
          <a:xfrm>
            <a:off x="1094343" y="2051180"/>
            <a:ext cx="535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 </a:t>
            </a:r>
          </a:p>
        </p:txBody>
      </p:sp>
      <p:pic>
        <p:nvPicPr>
          <p:cNvPr id="14" name="Picture 13" descr="\documentclass{article}&#10;\usepackage{amsmath}&#10;\pagestyle{empty}&#10;\begin{document}&#10;&#10;$$&#10;\phi_{\mathrm{D}}(\omega)=\mathbf{a}_{N}^{H}(\omega) \mathbf{R}_{N}^{-1} \mathbf{a}_{N}(\omega)$$&#10;&#10;&#10;\end{document}" title="IguanaTex Bitmap Display">
            <a:extLst>
              <a:ext uri="{FF2B5EF4-FFF2-40B4-BE49-F238E27FC236}">
                <a16:creationId xmlns:a16="http://schemas.microsoft.com/office/drawing/2014/main" id="{ACBF00AE-C886-D63A-F447-251D306A829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944" y="2086049"/>
            <a:ext cx="2336800" cy="28448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FD76A8E3-4092-2C45-9AAE-E12510105619}"/>
              </a:ext>
            </a:extLst>
          </p:cNvPr>
          <p:cNvSpPr txBox="1"/>
          <p:nvPr/>
        </p:nvSpPr>
        <p:spPr>
          <a:xfrm>
            <a:off x="5933387" y="2334434"/>
            <a:ext cx="2226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600" b="1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FFT变换</a:t>
            </a:r>
          </a:p>
        </p:txBody>
      </p:sp>
      <p:pic>
        <p:nvPicPr>
          <p:cNvPr id="73" name="Picture 72" descr="\documentclass{article}&#10;\usepackage{amsmath}&#10;\pagestyle{empty}&#10;\begin{document}&#10;&#10;&#10;$$&#10;\boldsymbol{\phi}_D = \mathcal{F}(\mathbf{c})&#10;$$&#10;\end{document}" title="IguanaTex Bitmap Display">
            <a:extLst>
              <a:ext uri="{FF2B5EF4-FFF2-40B4-BE49-F238E27FC236}">
                <a16:creationId xmlns:a16="http://schemas.microsoft.com/office/drawing/2014/main" id="{0B0283EF-6BEC-8A46-AE60-824337256AE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670" y="2654699"/>
            <a:ext cx="995680" cy="243840"/>
          </a:xfrm>
          <a:prstGeom prst="rect">
            <a:avLst/>
          </a:prstGeom>
        </p:spPr>
      </p:pic>
      <p:pic>
        <p:nvPicPr>
          <p:cNvPr id="65" name="Picture 64" descr="\documentclass{article}&#10;\usepackage{amsmath}&#10;\pagestyle{empty}&#10;\begin{document}&#10;&#10;$$&#10;\underline{\mathbf{c}}=\mathcal{L}_{M}\left(\tilde{\mathbf{t}}_{M}, \mathbf{Z}_{M}\right) \mathbf{t}_{M}^{*}-\mathcal{L}_{M}\left(\tilde{\mathbf{s}}_{M}, \mathbf{Z}_{M}\right) \mathbf{s}_{M}^{*}&#10;$$&#10;&#10;&#10;\end{document}" title="IguanaTex Bitmap Display">
            <a:extLst>
              <a:ext uri="{FF2B5EF4-FFF2-40B4-BE49-F238E27FC236}">
                <a16:creationId xmlns:a16="http://schemas.microsoft.com/office/drawing/2014/main" id="{AFE06134-5CB5-9C4F-AD01-19841948E8E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796" y="3804923"/>
            <a:ext cx="3677920" cy="284480"/>
          </a:xfrm>
          <a:prstGeom prst="rect">
            <a:avLst/>
          </a:prstGeom>
        </p:spPr>
      </p:pic>
      <p:pic>
        <p:nvPicPr>
          <p:cNvPr id="87" name="Picture 86" descr="\documentclass{article}&#10;\usepackage{amsmath}&#10;\pagestyle{empty}&#10;\begin{document}&#10;&#10;&#10;$$&#10;\underline{\mathbf{c}} =\left[c_{-N+1}, \ldots, c_{-1}, c_{0}\right]^{T}&#10;$$&#10;&#10;\end{document}" title="IguanaTex Bitmap Display">
            <a:extLst>
              <a:ext uri="{FF2B5EF4-FFF2-40B4-BE49-F238E27FC236}">
                <a16:creationId xmlns:a16="http://schemas.microsoft.com/office/drawing/2014/main" id="{5C886CBF-B3D0-9848-ABF3-B857E0D44F5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621" y="4337951"/>
            <a:ext cx="2235200" cy="284480"/>
          </a:xfrm>
          <a:prstGeom prst="rect">
            <a:avLst/>
          </a:prstGeom>
        </p:spPr>
      </p:pic>
      <p:pic>
        <p:nvPicPr>
          <p:cNvPr id="71" name="Picture 70" descr="\documentclass{article}&#10;\usepackage{amsmath}&#10;\pagestyle{empty}&#10;\begin{document}&#10;&#10;$$&#10;c_{-i}=c_{i}^{*}, \quad i=0,1, \ldots, N-1&#10;$$&#10;&#10;&#10;\end{document}" title="IguanaTex Bitmap Display">
            <a:extLst>
              <a:ext uri="{FF2B5EF4-FFF2-40B4-BE49-F238E27FC236}">
                <a16:creationId xmlns:a16="http://schemas.microsoft.com/office/drawing/2014/main" id="{962B1C40-99C5-EB4B-AF46-54DB2DB4CC92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796" y="4833961"/>
            <a:ext cx="2661920" cy="243840"/>
          </a:xfrm>
          <a:prstGeom prst="rect">
            <a:avLst/>
          </a:prstGeom>
        </p:spPr>
      </p:pic>
      <p:pic>
        <p:nvPicPr>
          <p:cNvPr id="75" name="Picture 74" descr="\documentclass{article}&#10;\usepackage{amsmath}&#10;\pagestyle{empty}&#10;\begin{document}&#10;&#10;$$&#10;\mathbf{c}=\left[c_{0}, c_{1}, \ldots, c_{N-1}, \mathbf{0}_{K-2 N+1}^{T}, c_{-N+1}, \ldots, c_{-1}\right]^{T}&#10;$$&#10;&#10;&#10;\end{document}" title="IguanaTex Bitmap Display">
            <a:extLst>
              <a:ext uri="{FF2B5EF4-FFF2-40B4-BE49-F238E27FC236}">
                <a16:creationId xmlns:a16="http://schemas.microsoft.com/office/drawing/2014/main" id="{A89C67ED-820D-4947-A846-62BAC3277441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373" y="2981804"/>
            <a:ext cx="4368800" cy="345440"/>
          </a:xfrm>
          <a:prstGeom prst="rect">
            <a:avLst/>
          </a:prstGeom>
        </p:spPr>
      </p:pic>
      <p:sp>
        <p:nvSpPr>
          <p:cNvPr id="77" name="Right Arrow 76">
            <a:extLst>
              <a:ext uri="{FF2B5EF4-FFF2-40B4-BE49-F238E27FC236}">
                <a16:creationId xmlns:a16="http://schemas.microsoft.com/office/drawing/2014/main" id="{D6EDD3D5-9DC6-FD4F-952E-963BE913458C}"/>
              </a:ext>
            </a:extLst>
          </p:cNvPr>
          <p:cNvSpPr/>
          <p:nvPr/>
        </p:nvSpPr>
        <p:spPr>
          <a:xfrm>
            <a:off x="6166372" y="2841645"/>
            <a:ext cx="494852" cy="221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9B8665A-7B69-E145-A5C1-7C2A58F52D1C}"/>
              </a:ext>
            </a:extLst>
          </p:cNvPr>
          <p:cNvSpPr/>
          <p:nvPr/>
        </p:nvSpPr>
        <p:spPr>
          <a:xfrm>
            <a:off x="10133151" y="3682624"/>
            <a:ext cx="1241365" cy="6157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C0D10EB-71DC-B344-9B87-1348245E7EB5}"/>
              </a:ext>
            </a:extLst>
          </p:cNvPr>
          <p:cNvSpPr/>
          <p:nvPr/>
        </p:nvSpPr>
        <p:spPr>
          <a:xfrm>
            <a:off x="7105821" y="5753864"/>
            <a:ext cx="3595697" cy="5641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C0DF5E97-67B8-EE6C-CB16-086DBEE72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208689"/>
            <a:ext cx="6276191" cy="485832"/>
          </a:xfrm>
        </p:spPr>
        <p:txBody>
          <a:bodyPr>
            <a:normAutofit/>
          </a:bodyPr>
          <a:lstStyle/>
          <a:p>
            <a:r>
              <a:rPr lang="en-US" sz="800" b="1" dirty="0" err="1">
                <a:latin typeface="Times" pitchFamily="2" charset="0"/>
              </a:rPr>
              <a:t>Xue</a:t>
            </a:r>
            <a:r>
              <a:rPr lang="en-US" sz="800" b="1" dirty="0">
                <a:latin typeface="Times" pitchFamily="2" charset="0"/>
              </a:rPr>
              <a:t>, Ming, </a:t>
            </a:r>
            <a:r>
              <a:rPr lang="en-US" sz="800" b="1" dirty="0" err="1">
                <a:latin typeface="Times" pitchFamily="2" charset="0"/>
              </a:rPr>
              <a:t>Luzhou</a:t>
            </a:r>
            <a:r>
              <a:rPr lang="en-US" sz="800" b="1" dirty="0">
                <a:latin typeface="Times" pitchFamily="2" charset="0"/>
              </a:rPr>
              <a:t> Xu, and Jian Li. "IAA spectral estimation: fast implementation using the </a:t>
            </a:r>
            <a:r>
              <a:rPr lang="en-US" sz="800" b="1" dirty="0" err="1">
                <a:latin typeface="Times" pitchFamily="2" charset="0"/>
              </a:rPr>
              <a:t>Gohberg</a:t>
            </a:r>
            <a:r>
              <a:rPr lang="en-US" sz="800" b="1" dirty="0">
                <a:latin typeface="Times" pitchFamily="2" charset="0"/>
              </a:rPr>
              <a:t>–</a:t>
            </a:r>
            <a:r>
              <a:rPr lang="en-US" sz="800" b="1" dirty="0" err="1">
                <a:latin typeface="Times" pitchFamily="2" charset="0"/>
              </a:rPr>
              <a:t>Semencul</a:t>
            </a:r>
            <a:r>
              <a:rPr lang="en-US" sz="800" b="1" dirty="0">
                <a:latin typeface="Times" pitchFamily="2" charset="0"/>
              </a:rPr>
              <a:t> factorization." </a:t>
            </a:r>
            <a:r>
              <a:rPr lang="en-US" sz="800" b="1" i="1" dirty="0">
                <a:latin typeface="Times" pitchFamily="2" charset="0"/>
              </a:rPr>
              <a:t>IEEE Transactions on Signal Processing</a:t>
            </a:r>
            <a:r>
              <a:rPr lang="en-US" sz="800" b="1" dirty="0">
                <a:latin typeface="Times" pitchFamily="2" charset="0"/>
              </a:rPr>
              <a:t> 59.7 (2011): 3251-3261.</a:t>
            </a:r>
            <a:endParaRPr lang="en-CN" sz="800" b="1" dirty="0">
              <a:latin typeface="Times" pitchFamily="2" charset="0"/>
            </a:endParaRPr>
          </a:p>
        </p:txBody>
      </p:sp>
      <p:pic>
        <p:nvPicPr>
          <p:cNvPr id="44" name="Picture 43" descr="\documentclass{article}&#10;\usepackage{amsmath}&#10;\pagestyle{empty}&#10;\begin{document}&#10;&#10;$$&#10;\mathcal{O}(K\log K)&#10;$$&#10;&#10;&#10;\end{document}" title="IguanaTex Bitmap Display">
            <a:extLst>
              <a:ext uri="{FF2B5EF4-FFF2-40B4-BE49-F238E27FC236}">
                <a16:creationId xmlns:a16="http://schemas.microsoft.com/office/drawing/2014/main" id="{0D02D192-8336-A9D1-DF2B-52516B381719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673" y="3916997"/>
            <a:ext cx="1036320" cy="243840"/>
          </a:xfrm>
          <a:prstGeom prst="rect">
            <a:avLst/>
          </a:prstGeom>
        </p:spPr>
      </p:pic>
      <p:pic>
        <p:nvPicPr>
          <p:cNvPr id="45" name="Picture 44" descr="\documentclass{article}&#10;\usepackage{amsmath}&#10;\pagestyle{empty}&#10;\begin{document}&#10;&#10;$$&#10;\mathcal{O}(K\log K)&#10;$$&#10;&#10;&#10;\end{document}" title="IguanaTex Bitmap Display">
            <a:extLst>
              <a:ext uri="{FF2B5EF4-FFF2-40B4-BE49-F238E27FC236}">
                <a16:creationId xmlns:a16="http://schemas.microsoft.com/office/drawing/2014/main" id="{A4CECE4D-5BF5-155D-9593-A1C2556B650C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962" y="5926766"/>
            <a:ext cx="1036320" cy="243840"/>
          </a:xfrm>
          <a:prstGeom prst="rect">
            <a:avLst/>
          </a:prstGeom>
        </p:spPr>
      </p:pic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20771F63-1DE0-5A9B-050A-A5C1170127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5715815"/>
              </p:ext>
            </p:extLst>
          </p:nvPr>
        </p:nvGraphicFramePr>
        <p:xfrm>
          <a:off x="6766309" y="4279447"/>
          <a:ext cx="2236402" cy="375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663560" imgH="279360" progId="Equation.DSMT4">
                  <p:embed/>
                </p:oleObj>
              </mc:Choice>
              <mc:Fallback>
                <p:oleObj name="Equation" r:id="rId22" imgW="1663560" imgH="27936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20771F63-1DE0-5A9B-050A-A5C1170127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766309" y="4279447"/>
                        <a:ext cx="2236402" cy="3755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ECF4198F-0AD2-D1EE-3451-2016F5B21B37}"/>
              </a:ext>
            </a:extLst>
          </p:cNvPr>
          <p:cNvGrpSpPr/>
          <p:nvPr/>
        </p:nvGrpSpPr>
        <p:grpSpPr>
          <a:xfrm>
            <a:off x="1435027" y="2621655"/>
            <a:ext cx="4093034" cy="650240"/>
            <a:chOff x="1438536" y="2539548"/>
            <a:chExt cx="4093034" cy="650240"/>
          </a:xfrm>
        </p:grpSpPr>
        <p:pic>
          <p:nvPicPr>
            <p:cNvPr id="18" name="Picture 17" descr="\documentclass{article}&#10;\usepackage{amsmath}&#10;\pagestyle{empty}&#10;\begin{document}&#10;&#10;$$&#10;\mathbf{a}_{N}^{H}(\omega) \mathbf{R}_{N}^{-1} \mathbf{a}_{N}(\omega)=\sum_{n=-N+1}^{N-1} c_{n} e^{j \omega n}&#10;$$&#10;&#10;&#10;\end{document}" title="IguanaTex Bitmap Display">
              <a:extLst>
                <a:ext uri="{FF2B5EF4-FFF2-40B4-BE49-F238E27FC236}">
                  <a16:creationId xmlns:a16="http://schemas.microsoft.com/office/drawing/2014/main" id="{CD0CDC5E-FD17-AF5A-A12C-53AD3F386D22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2610" y="2539548"/>
              <a:ext cx="3108960" cy="65024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2653B4-2B4E-4406-8D93-655CE1A14561}"/>
                </a:ext>
              </a:extLst>
            </p:cNvPr>
            <p:cNvSpPr txBox="1"/>
            <p:nvPr/>
          </p:nvSpPr>
          <p:spPr>
            <a:xfrm>
              <a:off x="1438536" y="2680002"/>
              <a:ext cx="2365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42950" lvl="1" indent="-285750">
                <a:buFont typeface="System Font Regular"/>
                <a:buChar char="➢"/>
              </a:pPr>
              <a:r>
                <a:rPr lang="en-CN" dirty="0"/>
                <a:t> </a:t>
              </a:r>
            </a:p>
          </p:txBody>
        </p:sp>
      </p:grpSp>
      <p:pic>
        <p:nvPicPr>
          <p:cNvPr id="20" name="Picture 19" descr="\documentclass{article}&#10;\usepackage{amsmath}&#10;\pagestyle{empty}&#10;\begin{document}&#10;&#10;$$&#10;x_k = \frac{\mathbf{a}_N^H(\omega_k)\mathbf{R}_N^{-1}\mathbf{y}_N}{\mathbf{a}_N^H(\omega_k)\mathbf{R}_N^{-1}\mathbf{a}_N(\omega_k)} =\frac{\phi_N(\omega_k)}{\phi_D(\omega_k)}&#10;$$&#10;&#10;&#10;\end{document}" title="IguanaTex Bitmap Display">
            <a:extLst>
              <a:ext uri="{FF2B5EF4-FFF2-40B4-BE49-F238E27FC236}">
                <a16:creationId xmlns:a16="http://schemas.microsoft.com/office/drawing/2014/main" id="{05FB088A-36A3-5318-605D-476F91F37107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082" y="5695306"/>
            <a:ext cx="3210560" cy="56896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5603DF4-F3E5-F765-BF92-F666A9C66437}"/>
              </a:ext>
            </a:extLst>
          </p:cNvPr>
          <p:cNvSpPr txBox="1"/>
          <p:nvPr/>
        </p:nvSpPr>
        <p:spPr>
          <a:xfrm>
            <a:off x="1094343" y="5795120"/>
            <a:ext cx="535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75643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"/>
  <p:tag name="ORIGINALWIDTH" val="216"/>
  <p:tag name="OUTPUTTYPE" val="PDF"/>
  <p:tag name="IGUANATEXVERSION" val="160"/>
  <p:tag name="LATEXADDIN" val="\documentclass{article}&#10;\usepackage{amsmath}&#10;\pagestyle{empty}&#10;\begin{document}&#10;&#10;$$&#10;\mathbf{A}=\left[\mathbf{a}\left(\omega_{0}\right), \mathbf{a}\left(\omega_{1}\right), \ldots, \mathbf{a}\left(\omega_{K-1}\right)\right] \quad \omega_{k}=2 \pi k / K&#10;$$&#10;&#10;&#10;\end{document}"/>
  <p:tag name="IGUANATEXSIZE" val="20"/>
  <p:tag name="IGUANATEXCURSOR" val="253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"/>
  <p:tag name="ORIGINALWIDTH" val="11"/>
  <p:tag name="OUTPUTTYPE" val="PDF"/>
  <p:tag name="IGUANATEXVERSION" val="160"/>
  <p:tag name="LATEXADDIN" val="\documentclass{article}&#10;\usepackage{amsmath}&#10;\pagestyle{empty}&#10;\begin{document}&#10;&#10;&#10;$x_0$&#10;&#10;\end{document}"/>
  <p:tag name="IGUANATEXSIZE" val="12"/>
  <p:tag name="IGUANATEXCURSOR" val="84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"/>
  <p:tag name="ORIGINALWIDTH" val="67"/>
  <p:tag name="OUTPUTTYPE" val="PDF"/>
  <p:tag name="IGUANATEXVERSION" val="160"/>
  <p:tag name="LATEXADDIN" val="\documentclass{article}&#10;\usepackage{amsmath}&#10;\pagestyle{empty}&#10;\begin{document}&#10;&#10;&#10;$$&#10;\mathcal{O}\left(N_g^2 K+N_g^3\right)&#10;$$&#10;&#10;\end{document}"/>
  <p:tag name="IGUANATEXSIZE" val="20"/>
  <p:tag name="IGUANATEXCURSOR" val="115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"/>
  <p:tag name="ORIGINALWIDTH" val="223"/>
  <p:tag name="OUTPUTTYPE" val="PDF"/>
  <p:tag name="IGUANATEXVERSION" val="160"/>
  <p:tag name="LATEXADDIN" val="\documentclass{article}&#10;\usepackage{amsmath}&#10;\pagestyle{empty}&#10;\begin{document}&#10;&#10;$$&#10;\phi_{\mathrm{D}}(\omega)=\mathbf{a}_{g}^{H}(\omega) \mathbf{R}_{g}^{-1} \mathbf{a}_{g}(\omega) = \mathbf{a}^H(\omega)(\mathbf{S}_g^T\mathbf{R}_g^{-1}\mathbf{S}_g)\mathbf{a}(\omega)&#10;$$&#10;&#10;&#10;\end{document}"/>
  <p:tag name="IGUANATEXSIZE" val="20"/>
  <p:tag name="IGUANATEXCURSOR" val="215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"/>
  <p:tag name="ORIGINALWIDTH" val="69"/>
  <p:tag name="OUTPUTTYPE" val="PDF"/>
  <p:tag name="IGUANATEXVERSION" val="160"/>
  <p:tag name="LATEXADDIN" val="\documentclass{article}&#10;\usepackage{amsmath}&#10;\pagestyle{empty}&#10;\begin{document}&#10;&#10;&#10;$$&#10;\boldsymbol{\phi}_D = K\mathcal{F}^{-1}(\mathbf{c})&#10;$$&#10;\end{document}"/>
  <p:tag name="IGUANATEXSIZE" val="20"/>
  <p:tag name="IGUANATEXCURSOR" val="108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"/>
  <p:tag name="ORIGINALWIDTH" val="215"/>
  <p:tag name="OUTPUTTYPE" val="PDF"/>
  <p:tag name="IGUANATEXVERSION" val="160"/>
  <p:tag name="LATEXADDIN" val="\documentclass{article}&#10;\usepackage{amsmath}&#10;\pagestyle{empty}&#10;\begin{document}&#10;&#10;$$&#10;\mathbf{c}=\left[c_{0}, c_{1}, \ldots, c_{N-1}, \mathbf{0}_{K-2 N+1}^{T}, c_{-N+1}, \ldots, c_{-1}\right]^{T}&#10;$$&#10;&#10;&#10;\end{document}"/>
  <p:tag name="IGUANATEXSIZE" val="20"/>
  <p:tag name="IGUANATEXCURSOR" val="163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"/>
  <p:tag name="ORIGINALWIDTH" val="77"/>
  <p:tag name="OUTPUTTYPE" val="PDF"/>
  <p:tag name="IGUANATEXVERSION" val="160"/>
  <p:tag name="LATEXADDIN" val="\documentclass{article}&#10;\usepackage{amsmath}&#10;\pagestyle{empty}&#10;\begin{document}&#10;&#10;$$&#10;\mathcal{O}(K\log K+N_g^3)&#10;$$&#10;&#10;&#10;\end{document}"/>
  <p:tag name="IGUANATEXSIZE" val="20"/>
  <p:tag name="IGUANATEXCURSOR" val="109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"/>
  <p:tag name="ORIGINALWIDTH" val="135"/>
  <p:tag name="OUTPUTTYPE" val="PDF"/>
  <p:tag name="IGUANATEXVERSION" val="160"/>
  <p:tag name="LATEXADDIN" val="\documentclass{article}&#10;\usepackage{amsmath}&#10;\pagestyle{empty}&#10;\begin{document}&#10;&#10;$$&#10;\mathbf{a}^{H}(\omega) \mathbf{X} \mathbf{a}(\omega)=\sum_{n=-N+1}^{N-1} c_{n} e^{j \omega n}&#10;$$&#10;&#10;&#10;\end{document}"/>
  <p:tag name="IGUANATEXSIZE" val="20"/>
  <p:tag name="IGUANATEXCURSOR" val="117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"/>
  <p:tag name="ORIGINALWIDTH" val="107"/>
  <p:tag name="OUTPUTTYPE" val="PDF"/>
  <p:tag name="IGUANATEXVERSION" val="160"/>
  <p:tag name="LATEXADDIN" val="\documentclass{article}&#10;\usepackage{amsmath}&#10;\pagestyle{empty}&#10;\begin{document}&#10;&#10;$$&#10;x_k = \frac{\mathbf{a}_g^H(\omega_k)\mathbf{R}_g^{-1}\mathbf{y}}{\mathbf{a}_g^H(\omega_k)\mathbf{R}_g^{-1}\mathbf{a}_g(\omega_k)}&#10;$$&#10;&#10;&#10;\end{document}"/>
  <p:tag name="IGUANATEXSIZE" val="20"/>
  <p:tag name="IGUANATEXCURSOR" val="213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"/>
  <p:tag name="ORIGINALWIDTH" val="11"/>
  <p:tag name="OUTPUTTYPE" val="PDF"/>
  <p:tag name="IGUANATEXVERSION" val="160"/>
  <p:tag name="LATEXADDIN" val="\documentclass{article}&#10;\usepackage{amsmath}&#10;\pagestyle{empty}&#10;\begin{document}&#10;$$&#10;c_n&#10;$$&#10;&#10;\end{document}"/>
  <p:tag name="IGUANATEXSIZE" val="20"/>
  <p:tag name="IGUANATEXCURSOR" val="86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"/>
  <p:tag name="ORIGINALWIDTH" val="51"/>
  <p:tag name="OUTPUTTYPE" val="PDF"/>
  <p:tag name="IGUANATEXVERSION" val="160"/>
  <p:tag name="LATEXADDIN" val="\documentclass{article}&#10;\usepackage{amsmath}&#10;\pagestyle{empty}&#10;\begin{document}&#10;&#10;$$&#10;\mathcal{O}(K\log K)&#10;$$&#10;&#10;&#10;\end{document}"/>
  <p:tag name="IGUANATEXSIZE" val="20"/>
  <p:tag name="IGUANATEXCURSOR" val="102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"/>
  <p:tag name="ORIGINALWIDTH" val="30"/>
  <p:tag name="OUTPUTTYPE" val="PDF"/>
  <p:tag name="IGUANATEXVERSION" val="160"/>
  <p:tag name="LATEXADDIN" val="\documentclass{article}&#10;\usepackage{amsmath}&#10;\pagestyle{empty}&#10;\begin{document}&#10;$$&#10;\mathcal{O}(N_g^2)&#10;$$&#10;&#10;\end{document}"/>
  <p:tag name="IGUANATEXSIZE" val="20"/>
  <p:tag name="IGUANATEXCURSOR" val="101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"/>
  <p:tag name="ORIGINALWIDTH" val="11"/>
  <p:tag name="OUTPUTTYPE" val="PDF"/>
  <p:tag name="IGUANATEXVERSION" val="160"/>
  <p:tag name="LATEXADDIN" val="\documentclass{article}&#10;\usepackage{amsmath}&#10;\pagestyle{empty}&#10;\begin{document}&#10;&#10;&#10;$x_1$&#10;&#10;\end{document}"/>
  <p:tag name="IGUANATEXSIZE" val="12"/>
  <p:tag name="IGUANATEXCURSOR" val="86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"/>
  <p:tag name="ORIGINALWIDTH" val="51"/>
  <p:tag name="OUTPUTTYPE" val="PDF"/>
  <p:tag name="IGUANATEXVERSION" val="160"/>
  <p:tag name="LATEXADDIN" val="\documentclass{article}&#10;\usepackage{amsmath}&#10;\pagestyle{empty}&#10;\begin{document}&#10;&#10;$$&#10;\mathcal{O}(K\log{K})&#10;$$&#10;&#10;&#10;\end{document}"/>
  <p:tag name="IGUANATEXSIZE" val="16"/>
  <p:tag name="IGUANATEXCURSOR" val="104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"/>
  <p:tag name="ORIGINALWIDTH" val="24"/>
  <p:tag name="OUTPUTTYPE" val="PDF"/>
  <p:tag name="IGUANATEXVERSION" val="160"/>
  <p:tag name="LATEXADDIN" val="\documentclass{article}&#10;\usepackage{amsmath}&#10;\pagestyle{empty}&#10;\begin{document}&#10;&#10;$$&#10;\mathbf{A}^H\mathbf{y}&#10;$$&#10;&#10;&#10;\end{document}"/>
  <p:tag name="IGUANATEXSIZE" val="20"/>
  <p:tag name="IGUANATEXCURSOR" val="96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"/>
  <p:tag name="ORIGINALWIDTH" val="63"/>
  <p:tag name="OUTPUTTYPE" val="PDF"/>
  <p:tag name="IGUANATEXVERSION" val="160"/>
  <p:tag name="LATEXADDIN" val="\documentclass{article}&#10;\usepackage{amsmath}&#10;\pagestyle{empty}&#10;\begin{document}&#10;&#10;$$&#10;\mathbf{a}_g^H(\omega_k)\mathbf{R}_g^{-1}\mathbf{y}_g&#10;$$&#10;&#10;&#10;\end{document}"/>
  <p:tag name="IGUANATEXSIZE" val="20"/>
  <p:tag name="IGUANATEXCURSOR" val="137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"/>
  <p:tag name="ORIGINALWIDTH" val="61"/>
  <p:tag name="OUTPUTTYPE" val="PDF"/>
  <p:tag name="IGUANATEXVERSION" val="160"/>
  <p:tag name="LATEXADDIN" val="\documentclass{article}&#10;\usepackage{amsmath}&#10;\pagestyle{empty}&#10;\begin{document}&#10;&#10;$$&#10;k = 1,2,...,K&#10;$$&#10;&#10;&#10;\end{document}"/>
  <p:tag name="IGUANATEXSIZE" val="20"/>
  <p:tag name="IGUANATEXCURSOR" val="97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"/>
  <p:tag name="ORIGINALWIDTH" val="41"/>
  <p:tag name="OUTPUTTYPE" val="PDF"/>
  <p:tag name="IGUANATEXVERSION" val="160"/>
  <p:tag name="LATEXADDIN" val="\documentclass{article}&#10;\usepackage{amsmath}&#10;\pagestyle{empty}&#10;\begin{document}&#10;&#10;$$&#10;\mathbf{r} = \mathcal{F}(\mathbf{p})&#10;$$&#10;&#10;&#10;\end{document}"/>
  <p:tag name="IGUANATEXSIZE" val="20"/>
  <p:tag name="IGUANATEXCURSOR" val="118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"/>
  <p:tag name="ORIGINALWIDTH" val="20"/>
  <p:tag name="OUTPUTTYPE" val="PDF"/>
  <p:tag name="IGUANATEXVERSION" val="160"/>
  <p:tag name="LATEXADDIN" val="\documentclass{article}&#10;\usepackage{amsmath}&#10;\pagestyle{empty}&#10;\begin{document}&#10;&#10;$$&#10;\mathbf{R}_g^{-1}&#10;$$&#10;&#10;&#10;\end{document}"/>
  <p:tag name="IGUANATEXSIZE" val="20"/>
  <p:tag name="IGUANATEXCURSOR" val="96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"/>
  <p:tag name="ORIGINALWIDTH" val="51"/>
  <p:tag name="OUTPUTTYPE" val="PDF"/>
  <p:tag name="IGUANATEXVERSION" val="160"/>
  <p:tag name="LATEXADDIN" val="\documentclass{article}&#10;\usepackage{amsmath}&#10;\pagestyle{empty}&#10;\begin{document}&#10;&#10;$$&#10;\mathcal{O}(K\log{K})&#10;$$&#10;&#10;&#10;\end{document}"/>
  <p:tag name="IGUANATEXSIZE" val="16"/>
  <p:tag name="IGUANATEXCURSOR" val="104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"/>
  <p:tag name="ORIGINALWIDTH" val="77"/>
  <p:tag name="OUTPUTTYPE" val="PDF"/>
  <p:tag name="IGUANATEXVERSION" val="160"/>
  <p:tag name="LATEXADDIN" val="\documentclass{article}&#10;\usepackage{amsmath}&#10;\pagestyle{empty}&#10;\begin{document}&#10;&#10;$$&#10;\mathcal{O}(N_g^2+K\log{K})&#10;$$&#10;&#10;&#10;\end{document}"/>
  <p:tag name="IGUANATEXSIZE" val="16"/>
  <p:tag name="IGUANATEXCURSOR" val="102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"/>
  <p:tag name="ORIGINALWIDTH" val="41"/>
  <p:tag name="OUTPUTTYPE" val="PDF"/>
  <p:tag name="IGUANATEXVERSION" val="160"/>
  <p:tag name="LATEXADDIN" val="\documentclass{article}&#10;\usepackage{amsmath}&#10;\pagestyle{empty}&#10;\begin{document}&#10;$$&#10;2 K \log K&#10;$$&#10;&#10;\end{document}"/>
  <p:tag name="IGUANATEXSIZE" val="20"/>
  <p:tag name="IGUANATEXCURSOR" val="93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"/>
  <p:tag name="ORIGINALWIDTH" val="41"/>
  <p:tag name="OUTPUTTYPE" val="PDF"/>
  <p:tag name="IGUANATEXVERSION" val="160"/>
  <p:tag name="LATEXADDIN" val="\documentclass{article}&#10;\usepackage{amsmath}&#10;\pagestyle{empty}&#10;\begin{document}&#10;$$&#10;2 K \log K&#10;$$&#10;&#10;\end{document}"/>
  <p:tag name="IGUANATEXSIZE" val="20"/>
  <p:tag name="IGUANATEXCURSOR" val="93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"/>
  <p:tag name="ORIGINALWIDTH" val="11"/>
  <p:tag name="OUTPUTTYPE" val="PDF"/>
  <p:tag name="IGUANATEXVERSION" val="160"/>
  <p:tag name="LATEXADDIN" val="\documentclass{article}&#10;\usepackage{amsmath}&#10;\pagestyle{empty}&#10;\begin{document}&#10;&#10;&#10;$x_k$&#10;&#10;\end{document}"/>
  <p:tag name="IGUANATEXSIZE" val="12"/>
  <p:tag name="IGUANATEXCURSOR" val="86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"/>
  <p:tag name="ORIGINALWIDTH" val="72"/>
  <p:tag name="OUTPUTTYPE" val="PDF"/>
  <p:tag name="IGUANATEXVERSION" val="160"/>
  <p:tag name="LATEXADDIN" val="\documentclass{article}&#10;\usepackage{amsmath}&#10;\pagestyle{empty}&#10;\begin{document}&#10;$$&#10;4N_g^2+2K \log K&#10;$$&#10;&#10;\end{document}"/>
  <p:tag name="IGUANATEXSIZE" val="20"/>
  <p:tag name="IGUANATEXCURSOR" val="87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"/>
  <p:tag name="ORIGINALWIDTH" val="41"/>
  <p:tag name="OUTPUTTYPE" val="PDF"/>
  <p:tag name="IGUANATEXVERSION" val="160"/>
  <p:tag name="LATEXADDIN" val="\documentclass{article}&#10;\usepackage{amsmath}&#10;\pagestyle{empty}&#10;\begin{document}&#10;$2K\log{K}$&#10;&#10;\end{document}"/>
  <p:tag name="IGUANATEXSIZE" val="20"/>
  <p:tag name="IGUANATEXCURSOR" val="89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"/>
  <p:tag name="ORIGINALWIDTH" val="30"/>
  <p:tag name="OUTPUTTYPE" val="PDF"/>
  <p:tag name="IGUANATEXVERSION" val="160"/>
  <p:tag name="LATEXADDIN" val="\documentclass{article}&#10;\usepackage{amsmath}&#10;\pagestyle{empty}&#10;\begin{document}&#10;$$&#10;\mathcal{O}(N_g^3)&#10;$$&#10;&#10;\end{document}"/>
  <p:tag name="IGUANATEXSIZE" val="20"/>
  <p:tag name="IGUANATEXCURSOR" val="101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"/>
  <p:tag name="ORIGINALWIDTH" val="77"/>
  <p:tag name="OUTPUTTYPE" val="PDF"/>
  <p:tag name="IGUANATEXVERSION" val="160"/>
  <p:tag name="LATEXADDIN" val="\documentclass{article}&#10;\usepackage{amsmath}&#10;\pagestyle{empty}&#10;\begin{document}&#10;&#10;$$&#10;\mathcal{O}(N_g^2+K\log{K})&#10;$$&#10;&#10;&#10;\end{document}"/>
  <p:tag name="IGUANATEXSIZE" val="16"/>
  <p:tag name="IGUANATEXCURSOR" val="102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"/>
  <p:tag name="ORIGINALWIDTH" val="77"/>
  <p:tag name="OUTPUTTYPE" val="PDF"/>
  <p:tag name="IGUANATEXVERSION" val="160"/>
  <p:tag name="LATEXADDIN" val="\documentclass{article}&#10;\usepackage{amsmath}&#10;\pagestyle{empty}&#10;\begin{document}&#10;&#10;$$&#10;\mathcal{O}(N_g^3+K\log{K})&#10;$$&#10;&#10;&#10;\end{document}"/>
  <p:tag name="IGUANATEXSIZE" val="16"/>
  <p:tag name="IGUANATEXCURSOR" val="101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"/>
  <p:tag name="ORIGINALWIDTH" val="72"/>
  <p:tag name="OUTPUTTYPE" val="PDF"/>
  <p:tag name="IGUANATEXVERSION" val="160"/>
  <p:tag name="LATEXADDIN" val="\documentclass{article}&#10;\usepackage{amsmath}&#10;\pagestyle{empty}&#10;\begin{document}&#10;$$&#10;\mathbf{a}_{g}^{H}(\omega) \mathbf{R}_{g}^{-1} \mathbf{a}_{g}(\omega)&#10;$$&#10;&#10;\end{document}"/>
  <p:tag name="IGUANATEXSIZE" val="20"/>
  <p:tag name="IGUANATEXCURSOR" val="152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"/>
  <p:tag name="ORIGINALWIDTH" val="61"/>
  <p:tag name="OUTPUTTYPE" val="PDF"/>
  <p:tag name="IGUANATEXVERSION" val="160"/>
  <p:tag name="LATEXADDIN" val="\documentclass{article}&#10;\usepackage{amsmath}&#10;\pagestyle{empty}&#10;\begin{document}&#10;&#10;$$&#10;k = 1,2,...,K&#10;$$&#10;&#10;&#10;\end{document}"/>
  <p:tag name="IGUANATEXSIZE" val="20"/>
  <p:tag name="IGUANATEXCURSOR" val="97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"/>
  <p:tag name="ORIGINALWIDTH" val="29"/>
  <p:tag name="OUTPUTTYPE" val="PDF"/>
  <p:tag name="IGUANATEXVERSION" val="160"/>
  <p:tag name="LATEXADDIN" val="\documentclass{article}&#10;\usepackage{amsmath}&#10;\pagestyle{empty}&#10;\begin{document}&#10;$$&#10;8/3N_g^3&#10;$$&#10;&#10;\end{document}"/>
  <p:tag name="IGUANATEXSIZE" val="20"/>
  <p:tag name="IGUANATEXCURSOR" val="91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"/>
  <p:tag name="ORIGINALWIDTH" val="23"/>
  <p:tag name="OUTPUTTYPE" val="PDF"/>
  <p:tag name="IGUANATEXVERSION" val="160"/>
  <p:tag name="LATEXADDIN" val="\documentclass{article}&#10;\usepackage{amsmath}&#10;\pagestyle{empty}&#10;\begin{document}&#10;$$&#10;0.75^{\circ}&#10;$$&#10;&#10;\end{document}"/>
  <p:tag name="IGUANATEXSIZE" val="20"/>
  <p:tag name="IGUANATEXCURSOR" val="87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"/>
  <p:tag name="ORIGINALWIDTH" val="30"/>
  <p:tag name="OUTPUTTYPE" val="PDF"/>
  <p:tag name="IGUANATEXVERSION" val="160"/>
  <p:tag name="LATEXADDIN" val="\documentclass{article}&#10;\usepackage{amsmath}&#10;\pagestyle{empty}&#10;\begin{document}&#10;$$&#10;-0.75^{\circ}&#10;$$&#10;&#10;\end{document}"/>
  <p:tag name="IGUANATEXSIZE" val="20"/>
  <p:tag name="IGUANATEXCURSOR" val="88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"/>
  <p:tag name="ORIGINALWIDTH" val="24"/>
  <p:tag name="OUTPUTTYPE" val="PDF"/>
  <p:tag name="IGUANATEXVERSION" val="160"/>
  <p:tag name="LATEXADDIN" val="\documentclass{article}&#10;\usepackage{amsmath}&#10;\pagestyle{empty}&#10;\begin{document}&#10;&#10;&#10;$x_{K-1}$&#10;&#10;\end{document}"/>
  <p:tag name="IGUANATEXSIZE" val="12"/>
  <p:tag name="IGUANATEXCURSOR" val="89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"/>
  <p:tag name="ORIGINALWIDTH" val="62"/>
  <p:tag name="OUTPUTTYPE" val="PDF"/>
  <p:tag name="IGUANATEXVERSION" val="160"/>
  <p:tag name="LATEXADDIN" val="\documentclass{article}&#10;\usepackage{amsmath}&#10;\pagestyle{empty}&#10;\begin{document}&#10;&#10;$p_1=1, p_2=1$&#10;&#10;&#10;\end{document}"/>
  <p:tag name="IGUANATEXSIZE" val="20"/>
  <p:tag name="IGUANATEXCURSOR" val="94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"/>
  <p:tag name="ORIGINALWIDTH" val="100"/>
  <p:tag name="OUTPUTTYPE" val="PDF"/>
  <p:tag name="IGUANATEXVERSION" val="160"/>
  <p:tag name="LATEXADDIN" val="\documentclass{article}&#10;\usepackage{amsmath}&#10;\pagestyle{empty}&#10;\begin{document}&#10;$$&#10;\mathbf{S}_{\mathrm{g}}^T \mathbf{R}_{\mathrm{g}}{ }^{-1} \mathbf{S}_{\mathrm{g}}=\mathbf{R}^{-1}-\boldsymbol{\Gamma}&#10;$$&#10;&#10;\end{document}"/>
  <p:tag name="IGUANATEXSIZE" val="20"/>
  <p:tag name="IGUANATEXCURSOR" val="200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"/>
  <p:tag name="ORIGINALWIDTH" val="158"/>
  <p:tag name="OUTPUTTYPE" val="PDF"/>
  <p:tag name="IGUANATEXVERSION" val="160"/>
  <p:tag name="LATEXADDIN" val="\documentclass{article}&#10;\usepackage{amsmath}&#10;\pagestyle{empty}&#10;\begin{document}&#10;$$&#10;\boldsymbol{\Gamma}:=\mathbf{R}^{-1} \mathbf{S}_{\mathrm{m}}^T\left(\mathbf{S}_{\mathrm{m}} \mathbf{R}^{-1} \mathbf{S}_{\mathrm{m}}^T\right)^{-1} \mathbf{S}_{\mathrm{m}} \mathbf{R}^{-1}&#10;$$&#10;&#10;\end{document}"/>
  <p:tag name="IGUANATEXSIZE" val="20"/>
  <p:tag name="IGUANATEXCURSOR" val="268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"/>
  <p:tag name="ORIGINALWIDTH" val="291"/>
  <p:tag name="OUTPUTTYPE" val="PDF"/>
  <p:tag name="IGUANATEXVERSION" val="160"/>
  <p:tag name="LATEXADDIN" val="\documentclass{article}&#10;\usepackage{amsmath}&#10;\pagestyle{empty}&#10;\begin{document}&#10;&#10;\begin{align*}&#10;\phi_{\mathrm{N}}(\omega)&amp;=\mathbf{a}_{g}^{H}(\omega) \mathbf{R}_{g}^{-1} \mathbf{y}_{g} = \mathbf{a}^H(\omega) \mathbf{S}_g^T\mathbf{R}_g^{-1}\mathbf{S}_g\mathbf{y}_f = \mathbf{a}^H(\omega)(\mathbf{R}^{-1}-\mathbf{\Gamma})\mathbf{y}_f \\&amp;= \Phi_{\mathrm{N}}(\omega) - \mathbf{a}^H(\omega)\mathbf{\Gamma}\mathbf{y}_f&#10;\end{align*}&#10;&#10;&#10;\end{document}"/>
  <p:tag name="IGUANATEXSIZE" val="20"/>
  <p:tag name="IGUANATEXCURSOR" val="335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"/>
  <p:tag name="ORIGINALWIDTH" val="322"/>
  <p:tag name="OUTPUTTYPE" val="PDF"/>
  <p:tag name="IGUANATEXVERSION" val="160"/>
  <p:tag name="LATEXADDIN" val="\documentclass{article}&#10;\usepackage{amsmath}&#10;\pagestyle{empty}&#10;\begin{document}&#10;&#10;\begin{align*}&#10;\phi_{\mathrm{D}}(\omega)&amp;=\mathbf{a}_{g}^{H}(\omega) \mathbf{R}_{g}^{-1} \mathbf{a}_{g}(\omega) = \mathbf{a}^H(\omega) \mathbf{S}_g^T\mathbf{R}_g^{-1}\mathbf{S}_g\mathbf{a}(\omega) = \mathbf{a}^H(\omega)(\mathbf{R}^{-1}-\mathbf{\Gamma})\mathbf{a}(\omega) \\&amp;= \Phi_{\mathrm{D}}(\omega) - \mathbf{a}^H(\omega)\mathbf{\Gamma}\mathbf{a}(\omega)&#10;\end{align*}&#10;&#10;&#10;\end{document}"/>
  <p:tag name="IGUANATEXSIZE" val="20"/>
  <p:tag name="IGUANATEXCURSOR" val="278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"/>
  <p:tag name="ORIGINALWIDTH" val="47"/>
  <p:tag name="OUTPUTTYPE" val="PDF"/>
  <p:tag name="IGUANATEXVERSION" val="160"/>
  <p:tag name="LATEXADDIN" val="\documentclass{article}&#10;\usepackage{amsmath}&#10;\pagestyle{empty}&#10;\begin{document}&#10;$$&#10;\mathbf{y}_{\mathrm{f}}=\mathbf{S}_{\mathrm{g}}^T \mathbf{y}_{\mathrm{g}}&#10;$$&#10;&#10;\end{document}"/>
  <p:tag name="IGUANATEXSIZE" val="20"/>
  <p:tag name="IGUANATEXCURSOR" val="156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"/>
  <p:tag name="ORIGINALWIDTH" val="77"/>
  <p:tag name="OUTPUTTYPE" val="PDF"/>
  <p:tag name="IGUANATEXVERSION" val="160"/>
  <p:tag name="LATEXADDIN" val="\documentclass{article}&#10;\usepackage{amsmath}&#10;\pagestyle{empty}&#10;\begin{document}&#10;$$&#10;\mathcal{O}(N^2+K\log{K})&#10;$$&#10;&#10;\end{document}"/>
  <p:tag name="IGUANATEXSIZE" val="20"/>
  <p:tag name="IGUANATEXCURSOR" val="106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"/>
  <p:tag name="ORIGINALWIDTH" val="95"/>
  <p:tag name="OUTPUTTYPE" val="PDF"/>
  <p:tag name="IGUANATEXVERSION" val="160"/>
  <p:tag name="LATEXADDIN" val="\documentclass{article}&#10;\usepackage{amsmath}&#10;\pagestyle{empty}&#10;\begin{document}&#10;$$&#10;\mathbf{L}=\left(\mathbf{S}_{\mathrm{m}} \mathbf{R}^{-1} \mathbf{S}_{\mathrm{m}}^T\right)^{-1 / 2}&#10;$$&#10;&#10;\end{document}"/>
  <p:tag name="IGUANATEXSIZE" val="20"/>
  <p:tag name="IGUANATEXCURSOR" val="181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"/>
  <p:tag name="ORIGINALWIDTH" val="230"/>
  <p:tag name="OUTPUTTYPE" val="PDF"/>
  <p:tag name="IGUANATEXVERSION" val="160"/>
  <p:tag name="LATEXADDIN" val="\documentclass{article}&#10;\usepackage{amsmath}&#10;\pagestyle{empty}&#10;\begin{document}&#10;$$&#10;\mathbf{a}^H(\omega)\mathbf{\Gamma}\mathbf{y}_f = \mathbf{a}^H(\omega)\mathbf{R}^{-1}\mathbf{S}_m^T(\mathbf{S}_m\mathbf{R}^{-1}\mathbf{S}_m)^{-1}\mathbf{S}_m\mathbf{R}^{-1}\mathbf{y}_f&#10;$$&#10;&#10;\end{document}"/>
  <p:tag name="IGUANATEXSIZE" val="20"/>
  <p:tag name="IGUANATEXCURSOR" val="267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"/>
  <p:tag name="ORIGINALWIDTH" val="73"/>
  <p:tag name="OUTPUTTYPE" val="PDF"/>
  <p:tag name="IGUANATEXVERSION" val="160"/>
  <p:tag name="LATEXADDIN" val="\documentclass{article}&#10;\usepackage{amsmath}&#10;\pagestyle{empty}&#10;\begin{document}&#10;$$&#10;\mathbf{X}=\mathbf{R}^{-1}\left(\mathbf{S}_{\mathrm{m}}^T \mathbf{L}\right)&#10;$$&#10;&#10;\end{document}"/>
  <p:tag name="IGUANATEXSIZE" val="20"/>
  <p:tag name="IGUANATEXCURSOR" val="158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"/>
  <p:tag name="ORIGINALWIDTH" val="105"/>
  <p:tag name="OUTPUTTYPE" val="PDF"/>
  <p:tag name="IGUANATEXVERSION" val="160"/>
  <p:tag name="LATEXADDIN" val="\documentclass{article}&#10;\usepackage{amsmath}&#10;\pagestyle{empty}&#10;\begin{document}&#10;&#10;$$&#10;\mathbf{r}_{N}=\left[r_{0}, r_{1}, \ldots, r_{N-1}\right]^{T}&#10;$$&#10;&#10;&#10;\end{document}"/>
  <p:tag name="IGUANATEXSIZE" val="20"/>
  <p:tag name="IGUANATEXCURSOR" val="132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"/>
  <p:tag name="ORIGINALWIDTH" val="89"/>
  <p:tag name="OUTPUTTYPE" val="PDF"/>
  <p:tag name="IGUANATEXVERSION" val="160"/>
  <p:tag name="LATEXADDIN" val="\documentclass{article}&#10;\usepackage{amsmath}&#10;\pagestyle{empty}&#10;\begin{document}&#10;$$&#10;\mathcal{O}\left(N_{\mathrm{m}} N+N \log N\right)&#10;$$&#10;&#10;\end{document}"/>
  <p:tag name="IGUANATEXSIZE" val="20"/>
  <p:tag name="IGUANATEXCURSOR" val="132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"/>
  <p:tag name="ORIGINALWIDTH" val="46"/>
  <p:tag name="OUTPUTTYPE" val="PDF"/>
  <p:tag name="IGUANATEXVERSION" val="160"/>
  <p:tag name="LATEXADDIN" val="\documentclass{article}&#10;\usepackage{amsmath}&#10;\pagestyle{empty}&#10;\begin{document}&#10;$$&#10;\mathbf{X}\mathbf{X}^H=\boldsymbol{\Gamma}&#10;$$&#10;&#10;\end{document}"/>
  <p:tag name="IGUANATEXSIZE" val="20"/>
  <p:tag name="IGUANATEXCURSOR" val="105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"/>
  <p:tag name="ORIGINALWIDTH" val="82"/>
  <p:tag name="OUTPUTTYPE" val="PDF"/>
  <p:tag name="IGUANATEXVERSION" val="160"/>
  <p:tag name="LATEXADDIN" val="\documentclass{article}&#10;\usepackage{amsmath}&#10;\pagestyle{empty}&#10;\begin{document}&#10;$$&#10;\mathbf{a}^H(\omega)\mathbf{\Gamma}\mathbf{y}_f= \mathcal{F}\left(\mathbf{z}\right)&#10;$$&#10;&#10;\end{document}"/>
  <p:tag name="IGUANATEXSIZE" val="20"/>
  <p:tag name="IGUANATEXCURSOR" val="158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"/>
  <p:tag name="ORIGINALWIDTH" val="34"/>
  <p:tag name="OUTPUTTYPE" val="PDF"/>
  <p:tag name="IGUANATEXVERSION" val="160"/>
  <p:tag name="LATEXADDIN" val="\documentclass{article}&#10;\usepackage{amsmath}&#10;\pagestyle{empty}&#10;\begin{document}&#10;$$&#10;\mathcal{O}\left(N_{\mathrm{m}}^3\right)&#10;$$&#10;&#10;\end{document}"/>
  <p:tag name="IGUANATEXSIZE" val="20"/>
  <p:tag name="IGUANATEXCURSOR" val="123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"/>
  <p:tag name="ORIGINALWIDTH" val="51"/>
  <p:tag name="OUTPUTTYPE" val="PDF"/>
  <p:tag name="IGUANATEXVERSION" val="160"/>
  <p:tag name="LATEXADDIN" val="\documentclass{article}&#10;\usepackage{amsmath}&#10;\pagestyle{empty}&#10;\begin{document}&#10;&#10;$$&#10;\mathcal{O}(K\log K)&#10;$$&#10;&#10;&#10;\end{document}"/>
  <p:tag name="IGUANATEXSIZE" val="20"/>
  <p:tag name="IGUANATEXCURSOR" val="102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"/>
  <p:tag name="ORIGINALWIDTH" val="92"/>
  <p:tag name="OUTPUTTYPE" val="PDF"/>
  <p:tag name="IGUANATEXVERSION" val="160"/>
  <p:tag name="LATEXADDIN" val="\documentclass{article}&#10;\usepackage{amsmath}&#10;\pagestyle{empty}&#10;\begin{document}&#10;$$&#10;\mathbf{z}=\mathbf{X} \mathbf{L}^H (\mathbf{S}_{\mathrm{m}} \mathbf{R}^{-1} \mathbf{y}_{\mathrm{f}})&#10;$$&#10;&#10;\end{document}"/>
  <p:tag name="IGUANATEXSIZE" val="20"/>
  <p:tag name="IGUANATEXCURSOR" val="119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"/>
  <p:tag name="ORIGINALWIDTH" val="68"/>
  <p:tag name="OUTPUTTYPE" val="PDF"/>
  <p:tag name="IGUANATEXVERSION" val="160"/>
  <p:tag name="LATEXADDIN" val="\documentclass{article}&#10;\usepackage{amsmath}&#10;\pagestyle{empty}&#10;\begin{document}&#10;$$&#10;\mathcal{O}\left(N_{\mathrm{m}} N \log N\right)&#10;$$&#10;&#10;\end{document}"/>
  <p:tag name="IGUANATEXSIZE" val="20"/>
  <p:tag name="IGUANATEXCURSOR" val="130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"/>
  <p:tag name="ORIGINALWIDTH" val="219"/>
  <p:tag name="OUTPUTTYPE" val="PDF"/>
  <p:tag name="IGUANATEXVERSION" val="160"/>
  <p:tag name="LATEXADDIN" val="\documentclass{article}&#10;\usepackage{amsmath}&#10;\pagestyle{empty}&#10;\begin{document}&#10;$$&#10;\mathbf{a}^H(\omega)\mathbf{\Gamma}\mathbf{a}(\omega) = \mathbf{a}(\omega)^H \mathbf{X X}^H \mathbf{a}(\omega)=\sum_{n=-N+1}^{N-1} c_{n} e^{j n\omega}&#10;$$&#10;&#10;\end{document}"/>
  <p:tag name="IGUANATEXSIZE" val="20"/>
  <p:tag name="IGUANATEXCURSOR" val="215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4"/>
  <p:tag name="ORIGINALWIDTH" val="272"/>
  <p:tag name="OUTPUTTYPE" val="PDF"/>
  <p:tag name="IGUANATEXVERSION" val="160"/>
  <p:tag name="LATEXADDIN" val="\documentclass{article}&#10;\usepackage{amsmath}&#10;\pagestyle{empty}&#10;\begin{document}&#10;$$&#10;\left(\begin{array}{c}&#10;c_{N-1} \\&#10;\vdots \\&#10;c_0&#10;\end{array}\right)=\sum_{n=1}^{N_{\mathrm{m}}}\left(\begin{array}{ccc}&#10;\mathbf{X}(1, n) &amp; &amp; \\&#10;\vdots &amp; \ddots &amp; \\&#10;\mathbf{X}(N, n) &amp; \cdots &amp; \mathbf{X}(1, n)&#10;\end{array}\right)\left(\begin{array}{c}&#10;\mathbf{X}^*(N, n) \\&#10;\vdots \\&#10;\mathbf{X}^*(1, n)&#10;\end{array}\right)&#10;$$&#10;&#10;\end{document}"/>
  <p:tag name="IGUANATEXSIZE" val="20"/>
  <p:tag name="IGUANATEXCURSOR" val="377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"/>
  <p:tag name="ORIGINALWIDTH" val="11"/>
  <p:tag name="OUTPUTTYPE" val="PDF"/>
  <p:tag name="IGUANATEXVERSION" val="160"/>
  <p:tag name="LATEXADDIN" val="\documentclass{article}&#10;\usepackage{amsmath}&#10;\pagestyle{empty}&#10;\begin{document}&#10;$$&#10;d_n&#10;$$&#10;&#10;\end{document}"/>
  <p:tag name="IGUANATEXSIZE" val="20"/>
  <p:tag name="IGUANATEXCURSOR" val="84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"/>
  <p:tag name="ORIGINALWIDTH" val="154"/>
  <p:tag name="OUTPUTTYPE" val="PDF"/>
  <p:tag name="IGUANATEXVERSION" val="160"/>
  <p:tag name="LATEXADDIN" val="\documentclass{article}&#10;\usepackage{amsmath}&#10;\pagestyle{empty}&#10;\begin{document}&#10;&#10;&#10;$$&#10;\mathcal{L}_{N}\left(\mathbf{x}, \mathbf{Z}_{N}\right) =\left[\mathbf{x}, \mathbf{Z}_{N} \mathbf{x}, \ldots, \mathbf{Z}_{N}^{N-1} \mathbf{x}\right]&#10;$$&#10;&#10;\end{document}"/>
  <p:tag name="IGUANATEXSIZE" val="16"/>
  <p:tag name="IGUANATEXCURSOR" val="207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"/>
  <p:tag name="ORIGINALWIDTH" val="26"/>
  <p:tag name="OUTPUTTYPE" val="PDF"/>
  <p:tag name="IGUANATEXVERSION" val="160"/>
  <p:tag name="LATEXADDIN" val="\documentclass{article}&#10;\usepackage{amsmath}&#10;\pagestyle{empty}&#10;\begin{document}&#10;$$&#10;\mathbf{XX}^H&#10;$$&#10;&#10;\end{document}"/>
  <p:tag name="IGUANATEXSIZE" val="20"/>
  <p:tag name="IGUANATEXCURSOR" val="96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"/>
  <p:tag name="ORIGINALWIDTH" val="215"/>
  <p:tag name="OUTPUTTYPE" val="PDF"/>
  <p:tag name="IGUANATEXVERSION" val="160"/>
  <p:tag name="LATEXADDIN" val="\documentclass{article}&#10;\usepackage{amsmath}&#10;\pagestyle{empty}&#10;\begin{document}&#10;&#10;$$&#10;\mathbf{c}=\left[c_{0}, c_{1}, \ldots, c_{N-1}, \mathbf{0}_{K-2 N+1}^{T}, c_{-N+1}, \ldots, c_{-1}\right]^{T}&#10;$$&#10;&#10;&#10;\end{document}"/>
  <p:tag name="IGUANATEXSIZE" val="20"/>
  <p:tag name="IGUANATEXCURSOR" val="163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"/>
  <p:tag name="ORIGINALWIDTH" val="109"/>
  <p:tag name="OUTPUTTYPE" val="PDF"/>
  <p:tag name="IGUANATEXVERSION" val="160"/>
  <p:tag name="LATEXADDIN" val="\documentclass{article}&#10;\usepackage{amsmath}&#10;\pagestyle{empty}&#10;\begin{document}&#10;$$&#10;\mathbf{a}^H(\omega)\mathbf{\Gamma}\mathbf{a}(\omega) = K\mathcal{F}^{-1}(\mathbf{c})&#10;$$&#10;&#10;\end{document}"/>
  <p:tag name="IGUANATEXSIZE" val="20"/>
  <p:tag name="IGUANATEXCURSOR" val="166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"/>
  <p:tag name="ORIGINALWIDTH" val="68"/>
  <p:tag name="OUTPUTTYPE" val="PDF"/>
  <p:tag name="IGUANATEXVERSION" val="160"/>
  <p:tag name="LATEXADDIN" val="\documentclass{article}&#10;\usepackage{amsmath}&#10;\pagestyle{empty}&#10;\begin{document}&#10;$$&#10;\mathcal{O}\left(N_{\mathrm{m}} N \log N\right)&#10;$$&#10;&#10;\end{document}"/>
  <p:tag name="IGUANATEXSIZE" val="20"/>
  <p:tag name="IGUANATEXCURSOR" val="130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"/>
  <p:tag name="ORIGINALWIDTH" val="51"/>
  <p:tag name="OUTPUTTYPE" val="PDF"/>
  <p:tag name="IGUANATEXVERSION" val="160"/>
  <p:tag name="LATEXADDIN" val="\documentclass{article}&#10;\usepackage{amsmath}&#10;\pagestyle{empty}&#10;\begin{document}&#10;&#10;$$&#10;\mathcal{O}(K\log K)&#10;$$&#10;&#10;&#10;\end{document}"/>
  <p:tag name="IGUANATEXSIZE" val="20"/>
  <p:tag name="IGUANATEXCURSOR" val="102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"/>
  <p:tag name="ORIGINALWIDTH" val="51"/>
  <p:tag name="OUTPUTTYPE" val="PDF"/>
  <p:tag name="IGUANATEXVERSION" val="160"/>
  <p:tag name="LATEXADDIN" val="\documentclass{article}&#10;\usepackage{amsmath}&#10;\pagestyle{empty}&#10;\begin{document}&#10;&#10;$$&#10;\mathcal{O}(K\log{K})&#10;$$&#10;&#10;&#10;\end{document}"/>
  <p:tag name="IGUANATEXSIZE" val="16"/>
  <p:tag name="IGUANATEXCURSOR" val="104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"/>
  <p:tag name="ORIGINALWIDTH" val="28"/>
  <p:tag name="OUTPUTTYPE" val="PDF"/>
  <p:tag name="IGUANATEXVERSION" val="160"/>
  <p:tag name="LATEXADDIN" val="\documentclass{article}&#10;\usepackage{amsmath}&#10;\pagestyle{empty}&#10;\begin{document}&#10;&#10;$$&#10;\mathbf{A}^H\mathbf{y}_f&#10;$$&#10;&#10;&#10;\end{document}"/>
  <p:tag name="IGUANATEXSIZE" val="20"/>
  <p:tag name="IGUANATEXCURSOR" val="108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"/>
  <p:tag name="ORIGINALWIDTH" val="51"/>
  <p:tag name="OUTPUTTYPE" val="PDF"/>
  <p:tag name="IGUANATEXVERSION" val="160"/>
  <p:tag name="LATEXADDIN" val="\documentclass{article}&#10;\usepackage{amsmath}&#10;\pagestyle{empty}&#10;\begin{document}&#10;&#10;$$&#10;\mathbf{a}^H(\omega_k)\mathbf{\Gamma}\mathbf{y}_f&#10;$$&#10;&#10;&#10;\end{document}"/>
  <p:tag name="IGUANATEXSIZE" val="20"/>
  <p:tag name="IGUANATEXCURSOR" val="133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"/>
  <p:tag name="ORIGINALWIDTH" val="61"/>
  <p:tag name="OUTPUTTYPE" val="PDF"/>
  <p:tag name="IGUANATEXVERSION" val="160"/>
  <p:tag name="LATEXADDIN" val="\documentclass{article}&#10;\usepackage{amsmath}&#10;\pagestyle{empty}&#10;\begin{document}&#10;&#10;$$&#10;k = 1,2,...,K&#10;$$&#10;&#10;&#10;\end{document}"/>
  <p:tag name="IGUANATEXSIZE" val="20"/>
  <p:tag name="IGUANATEXCURSOR" val="97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"/>
  <p:tag name="ORIGINALWIDTH" val="56"/>
  <p:tag name="OUTPUTTYPE" val="PDF"/>
  <p:tag name="IGUANATEXVERSION" val="160"/>
  <p:tag name="LATEXADDIN" val="\documentclass{article}&#10;\usepackage{amsmath}&#10;\pagestyle{empty}&#10;\begin{document}&#10;&#10;$$&#10;\mathbf{R}=\mathbf{A} \hat{\mathbf{P}} \mathbf{A}^{H}&#10;$$&#10;&#10;&#10;\end{document}"/>
  <p:tag name="IGUANATEXSIZE" val="20"/>
  <p:tag name="IGUANATEXCURSOR" val="94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"/>
  <p:tag name="ORIGINALWIDTH" val="112"/>
  <p:tag name="OUTPUTTYPE" val="PDF"/>
  <p:tag name="IGUANATEXVERSION" val="160"/>
  <p:tag name="LATEXADDIN" val="\documentclass{article}&#10;\usepackage{amsmath}&#10;\pagestyle{empty}&#10;\begin{document}&#10;&#10;$$&#10;\mathbf{Z}_{N}=\left[\begin{array}{cccc}&#10;0 &amp; &amp; &amp; \\&#10;1 &amp; 0 &amp; &amp; \\&#10;&amp; \ddots &amp; \ddots &amp; \\&#10;&amp; &amp; 1 &amp; 0&#10;\end{array}\right]&#10;$$&#10;&#10;\end{document}"/>
  <p:tag name="IGUANATEXSIZE" val="16"/>
  <p:tag name="IGUANATEXCURSOR" val="97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"/>
  <p:tag name="ORIGINALWIDTH" val="51"/>
  <p:tag name="OUTPUTTYPE" val="PDF"/>
  <p:tag name="IGUANATEXVERSION" val="160"/>
  <p:tag name="LATEXADDIN" val="\documentclass{article}&#10;\usepackage{amsmath}&#10;\pagestyle{empty}&#10;\begin{document}&#10;&#10;$$&#10;\mathcal{O}(K\log{K})&#10;$$&#10;&#10;&#10;\end{document}"/>
  <p:tag name="IGUANATEXSIZE" val="16"/>
  <p:tag name="IGUANATEXCURSOR" val="104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"/>
  <p:tag name="ORIGINALWIDTH" val="141"/>
  <p:tag name="OUTPUTTYPE" val="PDF"/>
  <p:tag name="IGUANATEXVERSION" val="160"/>
  <p:tag name="LATEXADDIN" val="\documentclass{article}&#10;\usepackage{amsmath}&#10;\pagestyle{empty}&#10;\begin{document}&#10;&#10;$$&#10;\mathcal{O}(N_m^3+N_mN\log{N}+K\log{K})&#10;$$&#10;&#10;&#10;\end{document}"/>
  <p:tag name="IGUANATEXSIZE" val="15"/>
  <p:tag name="IGUANATEXCURSOR" val="143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"/>
  <p:tag name="ORIGINALWIDTH" val="41"/>
  <p:tag name="OUTPUTTYPE" val="PDF"/>
  <p:tag name="IGUANATEXVERSION" val="160"/>
  <p:tag name="LATEXADDIN" val="\documentclass{article}&#10;\usepackage{amsmath}&#10;\pagestyle{empty}&#10;\begin{document}&#10;$$&#10;2 K \log K&#10;$$&#10;&#10;\end{document}"/>
  <p:tag name="IGUANATEXSIZE" val="20"/>
  <p:tag name="IGUANATEXCURSOR" val="93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"/>
  <p:tag name="ORIGINALWIDTH" val="133"/>
  <p:tag name="OUTPUTTYPE" val="PDF"/>
  <p:tag name="IGUANATEXVERSION" val="160"/>
  <p:tag name="LATEXADDIN" val="\documentclass{article}&#10;\usepackage{amsmath}&#10;\pagestyle{empty}&#10;\begin{document}&#10;$$&#10;4N^2+72N\log{2N}+4K\log{K}&#10;$$&#10;&#10;\end{document}"/>
  <p:tag name="IGUANATEXSIZE" val="20"/>
  <p:tag name="IGUANATEXCURSOR" val="88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"/>
  <p:tag name="ORIGINALWIDTH" val="117"/>
  <p:tag name="OUTPUTTYPE" val="PDF"/>
  <p:tag name="IGUANATEXVERSION" val="160"/>
  <p:tag name="LATEXADDIN" val="\documentclass{article}&#10;\usepackage{amsmath}&#10;\pagestyle{empty}&#10;\begin{document}&#10;$$&#10;12N_mN\log{2N}+2K\log{K}&#10;$$&#10;&#10;\end{document}"/>
  <p:tag name="IGUANATEXSIZE" val="20"/>
  <p:tag name="IGUANATEXCURSOR" val="106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"/>
  <p:tag name="ORIGINALWIDTH" val="77"/>
  <p:tag name="OUTPUTTYPE" val="PDF"/>
  <p:tag name="IGUANATEXVERSION" val="160"/>
  <p:tag name="LATEXADDIN" val="\documentclass{article}&#10;\usepackage{amsmath}&#10;\pagestyle{empty}&#10;\begin{document}&#10;$$&#10;\mathcal{O}(N^2+K\log{K})&#10;$$&#10;&#10;\end{document}"/>
  <p:tag name="IGUANATEXSIZE" val="20"/>
  <p:tag name="IGUANATEXCURSOR" val="106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"/>
  <p:tag name="ORIGINALWIDTH" val="113"/>
  <p:tag name="OUTPUTTYPE" val="PDF"/>
  <p:tag name="IGUANATEXVERSION" val="160"/>
  <p:tag name="LATEXADDIN" val="\documentclass{article}&#10;\usepackage{amsmath}&#10;\pagestyle{empty}&#10;\begin{document}&#10;&#10;$$&#10;\mathcal{O}(N_mN\log{N}+K\log{K})&#10;$$&#10;&#10;&#10;\end{document}"/>
  <p:tag name="IGUANATEXSIZE" val="15"/>
  <p:tag name="IGUANATEXCURSOR" val="117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"/>
  <p:tag name="ORIGINALWIDTH" val="167"/>
  <p:tag name="OUTPUTTYPE" val="PDF"/>
  <p:tag name="IGUANATEXVERSION" val="160"/>
  <p:tag name="LATEXADDIN" val="\documentclass{article}&#10;\usepackage{amsmath}&#10;\pagestyle{empty}&#10;\begin{document}&#10;&#10;$$&#10;\mathcal{O}(N_m^3+N^2+N_mN\log{N}+K\log{K})&#10;$$&#10;&#10;&#10;\end{document}"/>
  <p:tag name="IGUANATEXSIZE" val="15"/>
  <p:tag name="IGUANATEXCURSOR" val="117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"/>
  <p:tag name="ORIGINALWIDTH" val="55"/>
  <p:tag name="OUTPUTTYPE" val="PDF"/>
  <p:tag name="IGUANATEXVERSION" val="160"/>
  <p:tag name="LATEXADDIN" val="\documentclass{article}&#10;\usepackage{amsmath}&#10;\pagestyle{empty}&#10;\begin{document}&#10;$$&#10;\mathbf{a}^{H}(\omega) \mathbf{\Gamma} \mathbf{a}(\omega)&#10;$$&#10;&#10;\end{document}"/>
  <p:tag name="IGUANATEXSIZE" val="20"/>
  <p:tag name="IGUANATEXCURSOR" val="132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"/>
  <p:tag name="ORIGINALWIDTH" val="61"/>
  <p:tag name="OUTPUTTYPE" val="PDF"/>
  <p:tag name="IGUANATEXVERSION" val="160"/>
  <p:tag name="LATEXADDIN" val="\documentclass{article}&#10;\usepackage{amsmath}&#10;\pagestyle{empty}&#10;\begin{document}&#10;&#10;$$&#10;k = 1,2,...,K&#10;$$&#10;&#10;&#10;\end{document}"/>
  <p:tag name="IGUANATEXSIZE" val="20"/>
  <p:tag name="IGUANATEXCURSOR" val="97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"/>
  <p:tag name="ORIGINALWIDTH" val="114"/>
  <p:tag name="OUTPUTTYPE" val="PDF"/>
  <p:tag name="IGUANATEXVERSION" val="160"/>
  <p:tag name="LATEXADDIN" val="\documentclass{article}&#10;\usepackage{amsmath}&#10;\pagestyle{empty}&#10;\begin{document}&#10;&#10;$$&#10;\nabla _{\mathbf{Z}_{N}, \mathbf{Z}_{N}^{T}} \mathbf{T} =\mathbf{T}-\mathbf{Z}_{N} \mathbf{T} \mathbf{Z}_{N}^{T}&#10;$$&#10;&#10;&#10;\end{document}"/>
  <p:tag name="IGUANATEXSIZE" val="16"/>
  <p:tag name="IGUANATEXCURSOR" val="128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"/>
  <p:tag name="ORIGINALWIDTH" val="41"/>
  <p:tag name="OUTPUTTYPE" val="PDF"/>
  <p:tag name="IGUANATEXVERSION" val="160"/>
  <p:tag name="LATEXADDIN" val="\documentclass{article}&#10;\usepackage{amsmath}&#10;\pagestyle{empty}&#10;\begin{document}&#10;$$&#10;2 K \log K&#10;$$&#10;&#10;\end{document}"/>
  <p:tag name="IGUANATEXSIZE" val="20"/>
  <p:tag name="IGUANATEXCURSOR" val="93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"/>
  <p:tag name="ORIGINALWIDTH" val="152"/>
  <p:tag name="OUTPUTTYPE" val="PDF"/>
  <p:tag name="IGUANATEXVERSION" val="160"/>
  <p:tag name="LATEXADDIN" val="\documentclass{article}&#10;\usepackage{amsmath}&#10;\pagestyle{empty}&#10;\begin{document}&#10;$$&#10;\frac{8}{3}N_m^3+12N_mN\log{2N}+2K\log{K}&#10;$$&#10;&#10;\end{document}"/>
  <p:tag name="IGUANATEXSIZE" val="20"/>
  <p:tag name="IGUANATEXCURSOR" val="123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"/>
  <p:tag name="ORIGINALWIDTH" val="23"/>
  <p:tag name="OUTPUTTYPE" val="PDF"/>
  <p:tag name="IGUANATEXVERSION" val="160"/>
  <p:tag name="LATEXADDIN" val="\documentclass{article}&#10;\usepackage{amsmath}&#10;\pagestyle{empty}&#10;\begin{document}&#10;$$&#10;0.75^{\circ}&#10;$$&#10;&#10;\end{document}"/>
  <p:tag name="IGUANATEXSIZE" val="20"/>
  <p:tag name="IGUANATEXCURSOR" val="87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"/>
  <p:tag name="ORIGINALWIDTH" val="30"/>
  <p:tag name="OUTPUTTYPE" val="PDF"/>
  <p:tag name="IGUANATEXVERSION" val="160"/>
  <p:tag name="LATEXADDIN" val="\documentclass{article}&#10;\usepackage{amsmath}&#10;\pagestyle{empty}&#10;\begin{document}&#10;$$&#10;-0.75^{\circ}&#10;$$&#10;&#10;\end{document}"/>
  <p:tag name="IGUANATEXSIZE" val="20"/>
  <p:tag name="IGUANATEXCURSOR" val="88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"/>
  <p:tag name="ORIGINALWIDTH" val="62"/>
  <p:tag name="OUTPUTTYPE" val="PDF"/>
  <p:tag name="IGUANATEXVERSION" val="160"/>
  <p:tag name="LATEXADDIN" val="\documentclass{article}&#10;\usepackage{amsmath}&#10;\pagestyle{empty}&#10;\begin{document}&#10;&#10;$p_1=1, p_2=1$&#10;&#10;&#10;\end{document}"/>
  <p:tag name="IGUANATEXSIZE" val="20"/>
  <p:tag name="IGUANATEXCURSOR" val="94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"/>
  <p:tag name="ORIGINALWIDTH" val="77"/>
  <p:tag name="OUTPUTTYPE" val="PDF"/>
  <p:tag name="IGUANATEXVERSION" val="160"/>
  <p:tag name="LATEXADDIN" val="\documentclass{article}&#10;\usepackage{amsmath}&#10;\pagestyle{empty}&#10;\begin{document}&#10;&#10;$$&#10;\mathcal{O}(N_g^3+K\log{K})&#10;$$&#10;&#10;&#10;\end{document}"/>
  <p:tag name="IGUANATEXSIZE" val="16"/>
  <p:tag name="IGUANATEXCURSOR" val="101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"/>
  <p:tag name="ORIGINALWIDTH" val="167"/>
  <p:tag name="OUTPUTTYPE" val="PDF"/>
  <p:tag name="IGUANATEXVERSION" val="160"/>
  <p:tag name="LATEXADDIN" val="\documentclass{article}&#10;\usepackage{amsmath}&#10;\pagestyle{empty}&#10;\begin{document}&#10;&#10;$$&#10;\mathcal{O}(N_m^3+N^2+N_mN\log{N}+K\log{K})&#10;$$&#10;&#10;&#10;\end{document}"/>
  <p:tag name="IGUANATEXSIZE" val="20"/>
  <p:tag name="IGUANATEXCURSOR" val="117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"/>
  <p:tag name="ORIGINALWIDTH" val="65"/>
  <p:tag name="OUTPUTTYPE" val="PDF"/>
  <p:tag name="IGUANATEXVERSION" val="160"/>
  <p:tag name="LATEXADDIN" val="\documentclass{article}&#10;\usepackage{amsmath}&#10;\pagestyle{empty}&#10;\begin{document}&#10;&#10;$$&#10;\mathcal{O}(N_g^3+KN_g^2)&#10;$$&#10;&#10;&#10;\end{document}"/>
  <p:tag name="IGUANATEXSIZE" val="16"/>
  <p:tag name="IGUANATEXCURSOR" val="108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"/>
  <p:tag name="ORIGINALWIDTH" val="143"/>
  <p:tag name="OUTPUTTYPE" val="PDF"/>
  <p:tag name="IGUANATEXVERSION" val="160"/>
  <p:tag name="LATEXADDIN" val="\documentclass{article}&#10;\usepackage{amsmath}&#10;\pagestyle{empty}&#10;\begin{document}&#10;&#10;$$&#10;\mathbf{T}=\sum_{n=0}^{N-1} \mathbf{Z}_{N}^{n}\left(\nabla_{\mathbf{Z}_{N}, \mathbf{Z}_{N}^{T}} \mathbf{T}\right)\left(\mathbf{Z}_{N}^{T}\right)^{n}&#10;$$&#10;&#10;&#10;\end{document}"/>
  <p:tag name="IGUANATEXSIZE" val="16"/>
  <p:tag name="IGUANATEXCURSOR" val="153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"/>
  <p:tag name="ORIGINALWIDTH" val="76"/>
  <p:tag name="OUTPUTTYPE" val="PDF"/>
  <p:tag name="IGUANATEXVERSION" val="160"/>
  <p:tag name="LATEXADDIN" val="\documentclass{article}&#10;\usepackage{amsmath}&#10;\pagestyle{empty}&#10;\begin{document}&#10;&#10;$$&#10;\mathbf{Z}_{N}^{N} \mathbf{T}\left(\mathbf{Z}_{N}^{T}\right)^{N}=\mathbf{0}&#10;$$&#10;&#10;&#10;\end{document}"/>
  <p:tag name="IGUANATEXSIZE" val="16"/>
  <p:tag name="IGUANATEXCURSOR" val="147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"/>
  <p:tag name="ORIGINALWIDTH" val="160"/>
  <p:tag name="OUTPUTTYPE" val="PDF"/>
  <p:tag name="IGUANATEXVERSION" val="160"/>
  <p:tag name="LATEXADDIN" val="\documentclass{article}&#10;\usepackage{amsmath}&#10;\pagestyle{empty}&#10;\begin{document}&#10;&#10;&#10;$$&#10;\mathbf{y}=\sum_{i} \mathbf{a}(w_i) x_i+\mathbf{n} = \mathbf{A x}+\mathbf{n} \in \mathcal{C}^{N}&#10;$$&#10;&#10;\end{document}"/>
  <p:tag name="IGUANATEXSIZE" val="20"/>
  <p:tag name="IGUANATEXCURSOR" val="117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"/>
  <p:tag name="ORIGINALWIDTH" val="102"/>
  <p:tag name="OUTPUTTYPE" val="PDF"/>
  <p:tag name="IGUANATEXVERSION" val="160"/>
  <p:tag name="LATEXADDIN" val="\documentclass{article}&#10;\usepackage{amsmath}&#10;\pagestyle{empty}&#10;\begin{document}&#10;&#10;$$&#10;\nabla_{\mathbf{Z}_{N}, \mathbf{Z}_{N}^{T}} \mathbf{T}=\sum_{i=0}^{I-1} \sigma_{i} \mathbf{t}_{i} \mathbf{s}_{i}^{H}&#10;$$&#10;&#10;&#10;\end{document}"/>
  <p:tag name="IGUANATEXSIZE" val="16"/>
  <p:tag name="IGUANATEXCURSOR" val="121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"/>
  <p:tag name="ORIGINALWIDTH" val="150"/>
  <p:tag name="OUTPUTTYPE" val="PDF"/>
  <p:tag name="IGUANATEXVERSION" val="160"/>
  <p:tag name="LATEXADDIN" val="\documentclass{article}&#10;\usepackage{amsmath}&#10;\pagestyle{empty}&#10;\begin{document}&#10;&#10;$$&#10;\mathbf{T}=\sum_{i=0}^{I-1} \sigma_{i} \mathcal{L}_{N}\left(\mathbf{t}_{i}, \mathbf{Z}_{N}\right) \mathcal{L}_{N}^{H}\left(\mathbf{s}_{i}, \mathbf{Z}_{N}\right)&#10;$$&#10;&#10;&#10;\end{document}"/>
  <p:tag name="IGUANATEXSIZE" val="16"/>
  <p:tag name="IGUANATEXCURSOR" val="236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"/>
  <p:tag name="ORIGINALWIDTH" val="79"/>
  <p:tag name="OUTPUTTYPE" val="PDF"/>
  <p:tag name="IGUANATEXVERSION" val="160"/>
  <p:tag name="LATEXADDIN" val="\documentclass{article}&#10;\usepackage{amsmath}&#10;\pagestyle{empty}&#10;\begin{document}&#10;&#10;$$&#10;\left\{\sigma_{i}\right\}_{i=0}^{I-1} \in \{1, -1\}&#10;$$&#10;&#10;&#10;\end{document}"/>
  <p:tag name="IGUANATEXSIZE" val="16"/>
  <p:tag name="IGUANATEXCURSOR" val="133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"/>
  <p:tag name="ORIGINALWIDTH" val="246"/>
  <p:tag name="OUTPUTTYPE" val="PDF"/>
  <p:tag name="IGUANATEXVERSION" val="160"/>
  <p:tag name="LATEXADDIN" val="\documentclass{article}&#10;\usepackage{amsmath}&#10;\pagestyle{empty}&#10;\begin{document}&#10;&#10;$$&#10;\mathbf{R}_{N}^{-1}=&#10;\left[\begin{array}{cc}&#10;\mathbf{R}_{N-1}^{-1} &amp; 0 \\&#10;0 &amp; 0&#10;\end{array}\right]+\frac{1}{\alpha_{N-1}}\left[\begin{array}{c}&#10;\check{\mathbf{w}}_{N-1}^{*} \\&#10;1&#10;\end{array}\right]\left[\begin{array}{ll}&#10;\check{\mathbf{w}}_{M-1}^{T}, &amp; 1&#10;\end{array}\right]&#10;$$&#10;&#10;&#10;\end{document}"/>
  <p:tag name="IGUANATEXSIZE" val="16"/>
  <p:tag name="IGUANATEXCURSOR" val="332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"/>
  <p:tag name="ORIGINALWIDTH" val="108"/>
  <p:tag name="OUTPUTTYPE" val="PDF"/>
  <p:tag name="IGUANATEXVERSION" val="160"/>
  <p:tag name="LATEXADDIN" val="\documentclass{article}&#10;\usepackage{amsmath}&#10;\pagestyle{empty}&#10;\begin{document}&#10;&#10;&#10;$$&#10;\begin{aligned}&#10;\mathbf{R}_{N} &amp;=\left[\begin{array}{cc}&#10;r_{0} &amp; \mathbf{r}_{N-1}^{H} \\&#10;\mathbf{r}_{N-1} &amp; \mathbf{R}_{N-1}&#10;\end{array}\right] &#10;\end{aligned}&#10;$$&#10;&#10;\end{document}"/>
  <p:tag name="IGUANATEXSIZE" val="16"/>
  <p:tag name="IGUANATEXCURSOR" val="206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"/>
  <p:tag name="ORIGINALWIDTH" val="245"/>
  <p:tag name="OUTPUTTYPE" val="PDF"/>
  <p:tag name="IGUANATEXVERSION" val="160"/>
  <p:tag name="LATEXADDIN" val="\documentclass{article}&#10;\usepackage{amsmath}&#10;\pagestyle{empty}&#10;\begin{document}&#10;&#10;&#10;$$&#10;\mathbf{R}_{N}^{-1}=\left[\begin{array}{cc}&#10;0 &amp; 0 \\&#10;0 &amp; \mathbf{R}_{N-1}^{-1}&#10;\end{array}\right]+\frac{1}{\alpha_{N-1}}\left[\begin{array}{c}&#10;1 \\&#10;\mathbf{w}_{N-1}&#10;\end{array}\right]\left[\begin{array}{ll}&#10;1, &amp; \mathbf{w}_{N-1}^{H}&#10;\end{array}\right]&#10;$$&#10;&#10;\end{document}"/>
  <p:tag name="IGUANATEXSIZE" val="16"/>
  <p:tag name="IGUANATEXCURSOR" val="310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"/>
  <p:tag name="ORIGINALWIDTH" val="108"/>
  <p:tag name="OUTPUTTYPE" val="PDF"/>
  <p:tag name="IGUANATEXVERSION" val="160"/>
  <p:tag name="LATEXADDIN" val="\documentclass{article}&#10;\usepackage{amsmath}&#10;\pagestyle{empty}&#10;\begin{document}&#10;&#10;&#10;$$&#10;\begin{aligned}&#10;\mathbf{R}_{N} &#10;&amp;=\left[\begin{array}{cc}&#10;\mathbf{R}_{N-1} &amp; \check{\mathbf{r}}_{N-1}^{*} \\&#10;\check{\mathbf{r}}_{N-1}^{T} &amp; r_{0}&#10;\end{array}\right]&#10;\end{aligned}&#10;$$&#10;&#10;\end{document}"/>
  <p:tag name="IGUANATEXSIZE" val="16"/>
  <p:tag name="IGUANATEXCURSOR" val="263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"/>
  <p:tag name="ORIGINALWIDTH" val="97"/>
  <p:tag name="OUTPUTTYPE" val="PDF"/>
  <p:tag name="IGUANATEXVERSION" val="160"/>
  <p:tag name="LATEXADDIN" val="\documentclass{article}&#10;\usepackage{amsmath}&#10;\pagestyle{empty}&#10;\begin{document}&#10;$$&#10;\mathbf{w}_{N-1}=-\mathbf{R}_{N-1}^{-1} \mathbf{r}_{N-1}&#10;$$&#10;&#10;&#10;&#10;\end{document}"/>
  <p:tag name="IGUANATEXSIZE" val="16"/>
  <p:tag name="IGUANATEXCURSOR" val="136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"/>
  <p:tag name="ORIGINALWIDTH" val="130"/>
  <p:tag name="OUTPUTTYPE" val="PDF"/>
  <p:tag name="IGUANATEXVERSION" val="160"/>
  <p:tag name="LATEXADDIN" val="\documentclass{article}&#10;\usepackage{amsmath}&#10;\pagestyle{empty}&#10;\begin{document}&#10;&#10;&#10;$$&#10;\alpha_{N-1}=r_{0}-\mathbf{r}_{N-1}^{H} \mathbf{R}_{N-1}^{-1} \mathbf{r}_{N-1}&#10;$$&#10;&#10;\end{document}"/>
  <p:tag name="IGUANATEXSIZE" val="16"/>
  <p:tag name="IGUANATEXCURSOR" val="160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"/>
  <p:tag name="ORIGINALWIDTH" val="30"/>
  <p:tag name="OUTPUTTYPE" val="PDF"/>
  <p:tag name="IGUANATEXVERSION" val="160"/>
  <p:tag name="LATEXADDIN" val="\documentclass{article}&#10;\usepackage{amsmath}&#10;\pagestyle{empty}&#10;\begin{document}&#10;&#10;$\mathcal{O}(N^2)$&#10;&#10;&#10;\end{document}"/>
  <p:tag name="IGUANATEXSIZE" val="16"/>
  <p:tag name="IGUANATEXCURSOR" val="95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"/>
  <p:tag name="ORIGINALWIDTH" val="135"/>
  <p:tag name="OUTPUTTYPE" val="PDF"/>
  <p:tag name="IGUANATEXVERSION" val="160"/>
  <p:tag name="LATEXADDIN" val="\documentclass{article}&#10;\usepackage{amsmath}&#10;\pagestyle{empty}&#10;\begin{document}&#10;&#10;$$&#10;\mathbf{a}(\omega)=\left[1, e^{j \omega}, \ldots, \omega^{j(N-1) \omega}\right]^{T}&#10;$$&#10;&#10;&#10;\end{document}"/>
  <p:tag name="IGUANATEXSIZE" val="20"/>
  <p:tag name="IGUANATEXCURSOR" val="170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"/>
  <p:tag name="ORIGINALWIDTH" val="8"/>
  <p:tag name="OUTPUTTYPE" val="PDF"/>
  <p:tag name="IGUANATEXVERSION" val="160"/>
  <p:tag name="LATEXADDIN" val="\documentclass{article}&#10;\usepackage{amsmath}&#10;\pagestyle{empty}&#10;\begin{document}&#10;&#10;&#10;$$&#10;\check{\mathbf{x}}&#10;$$&#10;&#10;\end{document}"/>
  <p:tag name="IGUANATEXSIZE" val="16"/>
  <p:tag name="IGUANATEXCURSOR" val="102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"/>
  <p:tag name="ORIGINALWIDTH" val="11"/>
  <p:tag name="OUTPUTTYPE" val="PDF"/>
  <p:tag name="IGUANATEXVERSION" val="160"/>
  <p:tag name="LATEXADDIN" val="\documentclass{article}&#10;\usepackage{amsmath}&#10;\pagestyle{empty}&#10;\begin{document}&#10;&#10;&#10;$$&#10;\mathbf{x}^*&#10;$$&#10;&#10;\end{document}"/>
  <p:tag name="IGUANATEXSIZE" val="16"/>
  <p:tag name="IGUANATEXCURSOR" val="97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"/>
  <p:tag name="ORIGINALWIDTH" val="246"/>
  <p:tag name="OUTPUTTYPE" val="PDF"/>
  <p:tag name="IGUANATEXVERSION" val="160"/>
  <p:tag name="LATEXADDIN" val="\documentclass{article}&#10;\usepackage{amsmath}&#10;\pagestyle{empty}&#10;\begin{document}&#10;&#10;$$&#10;\mathbf{R}_{N}^{-1}=&#10;\left[\begin{array}{cc}&#10;\mathbf{R}_{N-1}^{-1} &amp; 0 \\&#10;0 &amp; 0&#10;\end{array}\right]+\frac{1}{\alpha_{N-1}}\left[\begin{array}{c}&#10;\check{\mathbf{w}}_{N-1}^{*} \\&#10;1&#10;\end{array}\right]\left[\begin{array}{ll}&#10;\check{\mathbf{w}}_{M-1}^{T}, &amp; 1&#10;\end{array}\right]&#10;$$&#10;&#10;&#10;\end{document}"/>
  <p:tag name="IGUANATEXSIZE" val="16"/>
  <p:tag name="IGUANATEXCURSOR" val="332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"/>
  <p:tag name="ORIGINALWIDTH" val="268"/>
  <p:tag name="OUTPUTTYPE" val="PDF"/>
  <p:tag name="IGUANATEXVERSION" val="160"/>
  <p:tag name="LATEXADDIN" val="\documentclass{article}&#10;\usepackage{amsmath}&#10;\pagestyle{empty}&#10;\begin{document}&#10;&#10;$$&#10;\begin{aligned}&#10;\mathbf{R}_{N}^{-1}=\mathcal{L}_{N}\left(\mathbf{t}_{N}, \mathbf{Z}_{N}\right) \mathcal{L}_{N}^{H}\left(\mathbf{t}_{N}, \mathbf{Z}_{N}\right) &#10;-\mathcal{L}_{N}\left(\mathbf{s}_{N}, \mathbf{Z}_{N}\right) \mathcal{L}_{N}^{H}\left(\mathbf{s}_{N}, \mathbf{Z}_{N}\right)&#10;\end{aligned}&#10;$$&#10;&#10;&#10;\end{document}"/>
  <p:tag name="IGUANATEXSIZE" val="16"/>
  <p:tag name="IGUANATEXCURSOR" val="382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"/>
  <p:tag name="ORIGINALWIDTH" val="108"/>
  <p:tag name="OUTPUTTYPE" val="PDF"/>
  <p:tag name="IGUANATEXVERSION" val="160"/>
  <p:tag name="LATEXADDIN" val="\documentclass{article}&#10;\usepackage{amsmath}&#10;\pagestyle{empty}&#10;\begin{document}&#10;&#10;&#10;$$&#10;\mathbf{t}_{N}=\frac{1}{\sqrt{\alpha_{N-1}}}\left[\begin{array}{c}&#10;1 \\&#10;\mathbf{w}_{N-1}&#10;\end{array}\right]&#10;$$&#10;&#10;\end{document}"/>
  <p:tag name="IGUANATEXSIZE" val="16"/>
  <p:tag name="IGUANATEXCURSOR" val="170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"/>
  <p:tag name="ORIGINALWIDTH" val="245"/>
  <p:tag name="OUTPUTTYPE" val="PDF"/>
  <p:tag name="IGUANATEXVERSION" val="160"/>
  <p:tag name="LATEXADDIN" val="\documentclass{article}&#10;\usepackage{amsmath}&#10;\pagestyle{empty}&#10;\begin{document}&#10;&#10;&#10;$$&#10;\mathbf{R}_{N}^{-1}=\left[\begin{array}{cc}&#10;0 &amp; 0 \\&#10;0 &amp; \mathbf{R}_{N-1}^{-1}&#10;\end{array}\right]+\frac{1}{\alpha_{N-1}}\left[\begin{array}{c}&#10;1 \\&#10;\mathbf{w}_{N-1}&#10;\end{array}\right]\left[\begin{array}{ll}&#10;1, &amp; \mathbf{w}_{N-1}^{H}&#10;\end{array}\right]&#10;$$&#10;&#10;\end{document}"/>
  <p:tag name="IGUANATEXSIZE" val="16"/>
  <p:tag name="IGUANATEXCURSOR" val="310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"/>
  <p:tag name="ORIGINALWIDTH" val="356"/>
  <p:tag name="OUTPUTTYPE" val="PDF"/>
  <p:tag name="IGUANATEXVERSION" val="160"/>
  <p:tag name="LATEXADDIN" val="\documentclass{article}&#10;\usepackage{amsmath}&#10;\pagestyle{empty}&#10;\begin{document}&#10;&#10;$$&#10;\begin{aligned}&#10;\nabla_{\mathbf{Z}_{N}, \mathbf{Z}_{N}^{T}} \mathbf{R}_{N}^{-1}=\frac{1}{\alpha_{N-1}}\left[\begin{array}{c}&#10;1 \\&#10;\mathbf{w}_{N-1}&#10;\end{array}\right]\left[\begin{array}{ll}&#10;1, &amp; \mathbf{w}_{N-1}^{H}&#10;\end{array}\right] &#10;-\frac{1}{\alpha_{N-1}}\left[\begin{array}{c}&#10;0 \\&#10;\check{\mathbf{w}}_{N-1}^{*}&#10;\end{array}\right]\left[\begin{array}{ll}&#10;0, &amp; \check{\mathbf{w}}_{N-1}^{T}&#10;\end{array}\right]&#10;\end{aligned}&#10;$$&#10;&#10;&#10;\end{document}"/>
  <p:tag name="IGUANATEXSIZE" val="16"/>
  <p:tag name="IGUANATEXCURSOR" val="467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"/>
  <p:tag name="ORIGINALWIDTH" val="108"/>
  <p:tag name="OUTPUTTYPE" val="PDF"/>
  <p:tag name="IGUANATEXVERSION" val="160"/>
  <p:tag name="LATEXADDIN" val="\documentclass{article}&#10;\usepackage{amsmath}&#10;\pagestyle{empty}&#10;\begin{document}&#10;&#10;$$&#10;\mathbf{s}_{N}=\frac{1}{\sqrt{\alpha_{N-1}}}\left[\begin{array}{c}&#10;0 \\&#10;\check{\mathbf{w}}_{N-1}^{*}&#10;\end{array}\right]&#10;$$&#10;&#10;&#10;\end{document}"/>
  <p:tag name="IGUANATEXSIZE" val="16"/>
  <p:tag name="IGUANATEXCURSOR" val="177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"/>
  <p:tag name="ORIGINALWIDTH" val="148"/>
  <p:tag name="OUTPUTTYPE" val="PDF"/>
  <p:tag name="IGUANATEXVERSION" val="160"/>
  <p:tag name="LATEXADDIN" val="\documentclass{article}&#10;\usepackage{amsmath}&#10;\pagestyle{empty}&#10;\begin{document}&#10;&#10;$$&#10;\nabla_{\mathbf{Z}_{N}, \mathbf{Z}_{N}^{T}} \mathbf{R}_{N}^{-1} =\mathbf{R}_{N}^{-1}-\mathbf{Z}_{N} \mathbf{R}_{N}^{-1} \mathbf{Z}_{N}^{T}&#10;$$&#10;&#10;&#10;\end{document}"/>
  <p:tag name="IGUANATEXSIZE" val="16"/>
  <p:tag name="IGUANATEXCURSOR" val="203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"/>
  <p:tag name="ORIGINALWIDTH" val="98"/>
  <p:tag name="OUTPUTTYPE" val="PDF"/>
  <p:tag name="IGUANATEXVERSION" val="160"/>
  <p:tag name="LATEXADDIN" val="\documentclass{article}&#10;\usepackage{amsmath}&#10;\pagestyle{empty}&#10;\begin{document}&#10;&#10;&#10;$$&#10;I = 2, \sigma_0=1, \sigma_1=-1&#10;$$&#10;&#10;\end{document}"/>
  <p:tag name="IGUANATEXSIZE" val="16"/>
  <p:tag name="IGUANATEXCURSOR" val="112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"/>
  <p:tag name="ORIGINALWIDTH" val="6"/>
  <p:tag name="OUTPUTTYPE" val="PDF"/>
  <p:tag name="IGUANATEXVERSION" val="160"/>
  <p:tag name="LATEXADDIN" val="\documentclass{article}&#10;\usepackage{amsmath}&#10;\pagestyle{empty}&#10;\begin{document}&#10;$0$&#10;&#10;&#10;&#10;\end{document}"/>
  <p:tag name="IGUANATEXSIZE" val="12"/>
  <p:tag name="IGUANATEXCURSOR" val="82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"/>
  <p:tag name="ORIGINALWIDTH" val="102"/>
  <p:tag name="OUTPUTTYPE" val="PDF"/>
  <p:tag name="IGUANATEXVERSION" val="160"/>
  <p:tag name="LATEXADDIN" val="\documentclass{article}&#10;\usepackage{amsmath}&#10;\pagestyle{empty}&#10;\begin{document}&#10;&#10;$$&#10;\nabla_{\mathbf{Z}_{N}, \mathbf{Z}_{N}^{T}} \mathbf{T}=\sum_{i=0}^{I-1} \sigma_{i} \mathbf{t}_{i} \mathbf{s}_{i}^{H}&#10;$$&#10;&#10;&#10;\end{document}"/>
  <p:tag name="IGUANATEXSIZE" val="16"/>
  <p:tag name="IGUANATEXCURSOR" val="121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"/>
  <p:tag name="ORIGINALWIDTH" val="60"/>
  <p:tag name="OUTPUTTYPE" val="PDF"/>
  <p:tag name="IGUANATEXVERSION" val="160"/>
  <p:tag name="LATEXADDIN" val="\documentclass{article}&#10;\usepackage{amsmath}&#10;\pagestyle{empty}&#10;\begin{document}&#10;&#10;&#10;$$&#10;\mathbf{z}_N = \mathbf{R}_{N}^{-1} \mathbf{y}_N&#10;$$&#10;&#10;\end{document}"/>
  <p:tag name="IGUANATEXSIZE" val="16"/>
  <p:tag name="IGUANATEXCURSOR" val="94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"/>
  <p:tag name="ORIGINALWIDTH" val="169"/>
  <p:tag name="OUTPUTTYPE" val="PDF"/>
  <p:tag name="IGUANATEXVERSION" val="160"/>
  <p:tag name="LATEXADDIN" val="\documentclass{article}&#10;\usepackage{amsmath}&#10;\pagestyle{empty}&#10;\begin{document}&#10;&#10;&#10;$$&#10;\phi_{\mathrm{N}}(\omega)=\mathbf{a}_{N}^{H}(\omega) \mathbf{z}_{N}=\sum_{i=0}^{N-1}e^{-j\frac{2\pi k}{K}i}(\mathbf{z}_N)_i&#10;$$&#10;&#10;\end{document}"/>
  <p:tag name="IGUANATEXSIZE" val="16"/>
  <p:tag name="IGUANATEXCURSOR" val="208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"/>
  <p:tag name="ORIGINALWIDTH" val="99"/>
  <p:tag name="OUTPUTTYPE" val="PDF"/>
  <p:tag name="IGUANATEXVERSION" val="160"/>
  <p:tag name="LATEXADDIN" val="\documentclass{article}&#10;\usepackage{amsmath}&#10;\pagestyle{empty}&#10;\begin{document}&#10;&#10;&#10;$$&#10;\boldsymbol{\phi}_N = \mathbf{A}^H\mathbf{z}_N = \mathcal{F}(\mathbf{z}_N)&#10;$$&#10;\end{document}"/>
  <p:tag name="IGUANATEXSIZE" val="16"/>
  <p:tag name="IGUANATEXCURSOR" val="102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"/>
  <p:tag name="ORIGINALWIDTH" val="268"/>
  <p:tag name="OUTPUTTYPE" val="PDF"/>
  <p:tag name="IGUANATEXVERSION" val="160"/>
  <p:tag name="LATEXADDIN" val="\documentclass{article}&#10;\usepackage{amsmath}&#10;\pagestyle{empty}&#10;\begin{document}&#10;&#10;$$&#10;\begin{aligned}&#10;\mathbf{R}_{N}^{-1}=\mathcal{L}_{N}\left(\mathbf{t}_{N}, \mathbf{Z}_{N}\right) \mathcal{L}_{N}^{H}\left(\mathbf{t}_{N}, \mathbf{Z}_{N}\right) &#10;-\mathcal{L}_{N}\left(\mathbf{s}_{N}, \mathbf{Z}_{N}\right) \mathcal{L}_{N}^{H}\left(\mathbf{s}_{N}, \mathbf{Z}_{N}\right)&#10;\end{aligned}&#10;$$&#10;&#10;&#10;\end{document}"/>
  <p:tag name="IGUANATEXSIZE" val="16"/>
  <p:tag name="IGUANATEXCURSOR" val="382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"/>
  <p:tag name="ORIGINALWIDTH" val="51"/>
  <p:tag name="OUTPUTTYPE" val="PDF"/>
  <p:tag name="IGUANATEXVERSION" val="160"/>
  <p:tag name="LATEXADDIN" val="\documentclass{article}&#10;\usepackage{amsmath}&#10;\pagestyle{empty}&#10;\begin{document}&#10;&#10;$$&#10;\mathcal{O}(K\log K)&#10;$$&#10;&#10;&#10;\end{document}"/>
  <p:tag name="IGUANATEXSIZE" val="16"/>
  <p:tag name="IGUANATEXCURSOR" val="102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"/>
  <p:tag name="ORIGINALWIDTH" val="158"/>
  <p:tag name="OUTPUTTYPE" val="PDF"/>
  <p:tag name="IGUANATEXVERSION" val="160"/>
  <p:tag name="LATEXADDIN" val="\documentclass{article}&#10;\usepackage{amsmath}&#10;\pagestyle{empty}&#10;\begin{document}&#10;&#10;$$&#10;x_k = \frac{\mathbf{a}_N^H(\omega_k)\mathbf{R}_N^{-1}\mathbf{y}_N}{\mathbf{a}_N^H(\omega_k)\mathbf{R}_N^{-1}\mathbf{a}_N(\omega_k)} =\frac{\phi_N(\omega_k)}{\phi_D(\omega_k)}&#10;$$&#10;&#10;&#10;\end{document}"/>
  <p:tag name="IGUANATEXSIZE" val="16"/>
  <p:tag name="IGUANATEXCURSOR" val="254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"/>
  <p:tag name="ORIGINALWIDTH" val="101"/>
  <p:tag name="OUTPUTTYPE" val="PDF"/>
  <p:tag name="IGUANATEXVERSION" val="160"/>
  <p:tag name="LATEXADDIN" val="\documentclass{article}&#10;\usepackage{amsmath}&#10;\pagestyle{empty}&#10;\begin{document}&#10;&#10;$$&#10;\phi_{\mathrm{N}}(\omega)=\mathbf{a}_{N}^{H}(\omega) \mathbf{R}_{N}^{-1} \mathbf{y}_{N}&#10;$$&#10;&#10;&#10;\end{document}"/>
  <p:tag name="IGUANATEXSIZE" val="16"/>
  <p:tag name="IGUANATEXCURSOR" val="110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"/>
  <p:tag name="ORIGINALWIDTH" val="42"/>
  <p:tag name="OUTPUTTYPE" val="PDF"/>
  <p:tag name="IGUANATEXVERSION" val="160"/>
  <p:tag name="LATEXADDIN" val="\documentclass{article}&#10;\usepackage{amsmath}&#10;\pagestyle{empty}&#10;\begin{document}&#10;&#10;&#10;$$&#10;\mathcal{O}\left(N^2 K\right)&#10;$$&#10;&#10;\end{document}"/>
  <p:tag name="IGUANATEXSIZE" val="16"/>
  <p:tag name="IGUANATEXCURSOR" val="107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"/>
  <p:tag name="ORIGINALWIDTH" val="115"/>
  <p:tag name="OUTPUTTYPE" val="PDF"/>
  <p:tag name="IGUANATEXVERSION" val="160"/>
  <p:tag name="LATEXADDIN" val="\documentclass{article}&#10;\usepackage{amsmath}&#10;\pagestyle{empty}&#10;\begin{document}&#10;&#10;$$&#10;\phi_{\mathrm{D}}(\omega)=\mathbf{a}_{N}^{H}(\omega) \mathbf{R}_{N}^{-1} \mathbf{a}_{N}(\omega)$$&#10;&#10;&#10;\end{document}"/>
  <p:tag name="IGUANATEXSIZE" val="16"/>
  <p:tag name="IGUANATEXCURSOR" val="179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"/>
  <p:tag name="ORIGINALWIDTH" val="12"/>
  <p:tag name="OUTPUTTYPE" val="PDF"/>
  <p:tag name="IGUANATEXVERSION" val="160"/>
  <p:tag name="LATEXADDIN" val="\documentclass{article}&#10;\usepackage{amsmath}&#10;\pagestyle{empty}&#10;\begin{document}&#10;&#10;$2\pi$&#10;&#10;&#10;\end{document}"/>
  <p:tag name="IGUANATEXSIZE" val="12"/>
  <p:tag name="IGUANATEXCURSOR" val="86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"/>
  <p:tag name="ORIGINALWIDTH" val="49"/>
  <p:tag name="OUTPUTTYPE" val="PDF"/>
  <p:tag name="IGUANATEXVERSION" val="160"/>
  <p:tag name="LATEXADDIN" val="\documentclass{article}&#10;\usepackage{amsmath}&#10;\pagestyle{empty}&#10;\begin{document}&#10;&#10;&#10;$$&#10;\boldsymbol{\phi}_D = \mathcal{F}(\mathbf{c})&#10;$$&#10;\end{document}"/>
  <p:tag name="IGUANATEXSIZE" val="16"/>
  <p:tag name="IGUANATEXCURSOR" val="129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"/>
  <p:tag name="ORIGINALWIDTH" val="181"/>
  <p:tag name="OUTPUTTYPE" val="PDF"/>
  <p:tag name="IGUANATEXVERSION" val="160"/>
  <p:tag name="LATEXADDIN" val="\documentclass{article}&#10;\usepackage{amsmath}&#10;\pagestyle{empty}&#10;\begin{document}&#10;&#10;$$&#10;\underline{\mathbf{c}}=\mathcal{L}_{M}\left(\tilde{\mathbf{t}}_{M}, \mathbf{Z}_{M}\right) \mathbf{t}_{M}^{*}-\mathcal{L}_{M}\left(\tilde{\mathbf{s}}_{M}, \mathbf{Z}_{M}\right) \mathbf{s}_{M}^{*}&#10;$$&#10;&#10;&#10;\end{document}"/>
  <p:tag name="IGUANATEXSIZE" val="16"/>
  <p:tag name="IGUANATEXCURSOR" val="281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"/>
  <p:tag name="ORIGINALWIDTH" val="110"/>
  <p:tag name="OUTPUTTYPE" val="PDF"/>
  <p:tag name="IGUANATEXVERSION" val="160"/>
  <p:tag name="LATEXADDIN" val="\documentclass{article}&#10;\usepackage{amsmath}&#10;\pagestyle{empty}&#10;\begin{document}&#10;&#10;&#10;$$&#10;\underline{\mathbf{c}} =\left[c_{-N+1}, \ldots, c_{-1}, c_{0}\right]^{T}&#10;$$&#10;&#10;\end{document}"/>
  <p:tag name="IGUANATEXSIZE" val="16"/>
  <p:tag name="IGUANATEXCURSOR" val="120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"/>
  <p:tag name="ORIGINALWIDTH" val="131"/>
  <p:tag name="OUTPUTTYPE" val="PDF"/>
  <p:tag name="IGUANATEXVERSION" val="160"/>
  <p:tag name="LATEXADDIN" val="\documentclass{article}&#10;\usepackage{amsmath}&#10;\pagestyle{empty}&#10;\begin{document}&#10;&#10;$$&#10;c_{-i}=c_{i}^{*}, \quad i=0,1, \ldots, N-1&#10;$$&#10;&#10;&#10;\end{document}"/>
  <p:tag name="IGUANATEXSIZE" val="16"/>
  <p:tag name="IGUANATEXCURSOR" val="124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"/>
  <p:tag name="ORIGINALWIDTH" val="215"/>
  <p:tag name="OUTPUTTYPE" val="PDF"/>
  <p:tag name="IGUANATEXVERSION" val="160"/>
  <p:tag name="LATEXADDIN" val="\documentclass{article}&#10;\usepackage{amsmath}&#10;\pagestyle{empty}&#10;\begin{document}&#10;&#10;$$&#10;\mathbf{c}=\left[c_{0}, c_{1}, \ldots, c_{N-1}, \mathbf{0}_{K-2 N+1}^{T}, c_{-N+1}, \ldots, c_{-1}\right]^{T}&#10;$$&#10;&#10;&#10;\end{document}"/>
  <p:tag name="IGUANATEXSIZE" val="16"/>
  <p:tag name="IGUANATEXCURSOR" val="163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"/>
  <p:tag name="ORIGINALWIDTH" val="51"/>
  <p:tag name="OUTPUTTYPE" val="PDF"/>
  <p:tag name="IGUANATEXVERSION" val="160"/>
  <p:tag name="LATEXADDIN" val="\documentclass{article}&#10;\usepackage{amsmath}&#10;\pagestyle{empty}&#10;\begin{document}&#10;&#10;$$&#10;\mathcal{O}(K\log K)&#10;$$&#10;&#10;&#10;\end{document}"/>
  <p:tag name="IGUANATEXSIZE" val="16"/>
  <p:tag name="IGUANATEXCURSOR" val="102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"/>
  <p:tag name="ORIGINALWIDTH" val="51"/>
  <p:tag name="OUTPUTTYPE" val="PDF"/>
  <p:tag name="IGUANATEXVERSION" val="160"/>
  <p:tag name="LATEXADDIN" val="\documentclass{article}&#10;\usepackage{amsmath}&#10;\pagestyle{empty}&#10;\begin{document}&#10;&#10;$$&#10;\mathcal{O}(K\log K)&#10;$$&#10;&#10;&#10;\end{document}"/>
  <p:tag name="IGUANATEXSIZE" val="16"/>
  <p:tag name="IGUANATEXCURSOR" val="102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"/>
  <p:tag name="ORIGINALWIDTH" val="158"/>
  <p:tag name="OUTPUTTYPE" val="PDF"/>
  <p:tag name="IGUANATEXVERSION" val="160"/>
  <p:tag name="LATEXADDIN" val="\documentclass{article}&#10;\usepackage{amsmath}&#10;\pagestyle{empty}&#10;\begin{document}&#10;&#10;$$&#10;x_k = \frac{\mathbf{a}_N^H(\omega_k)\mathbf{R}_N^{-1}\mathbf{y}_N}{\mathbf{a}_N^H(\omega_k)\mathbf{R}_N^{-1}\mathbf{a}_N(\omega_k)} =\frac{\phi_N(\omega_k)}{\phi_D(\omega_k)}&#10;$$&#10;&#10;&#10;\end{document}"/>
  <p:tag name="IGUANATEXSIZE" val="16"/>
  <p:tag name="IGUANATEXCURSOR" val="254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"/>
  <p:tag name="ORIGINALWIDTH" val="153"/>
  <p:tag name="OUTPUTTYPE" val="PDF"/>
  <p:tag name="IGUANATEXVERSION" val="160"/>
  <p:tag name="LATEXADDIN" val="\documentclass{article}&#10;\usepackage{amsmath}&#10;\pagestyle{empty}&#10;\begin{document}&#10;&#10;$$&#10;\mathbf{a}_{N}^{H}(\omega) \mathbf{R}_{N}^{-1} \mathbf{a}_{N}(\omega)=\sum_{n=-N+1}^{N-1} c_{n} e^{j \omega n}&#10;$$&#10;&#10;&#10;\end{document}"/>
  <p:tag name="IGUANATEXSIZE" val="16"/>
  <p:tag name="IGUANATEXCURSOR" val="84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"/>
  <p:tag name="ORIGINALWIDTH" val="138"/>
  <p:tag name="OUTPUTTYPE" val="PDF"/>
  <p:tag name="IGUANATEXVERSION" val="160"/>
  <p:tag name="LATEXADDIN" val="\documentclass{article}&#10;\usepackage{amsmath}&#10;\pagestyle{empty}&#10;\begin{document}&#10;&#10;$$&#10;N_{\text{tx}} = 10, N_{\text{rx}} = 10, N_{\text{virt}} = 100&#10;$$&#10;&#10;&#10;\end{document}"/>
  <p:tag name="IGUANATEXSIZE" val="20"/>
  <p:tag name="IGUANATEXCURSOR" val="145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"/>
  <p:tag name="ORIGINALWIDTH" val="13"/>
  <p:tag name="OUTPUTTYPE" val="PDF"/>
  <p:tag name="IGUANATEXVERSION" val="160"/>
  <p:tag name="LATEXADDIN" val="\documentclass{article}&#10;\usepackage{amsmath}&#10;\pagestyle{empty}&#10;\begin{document}&#10;&#10;&#10;$w_0$&#10;&#10;\end{document}"/>
  <p:tag name="IGUANATEXSIZE" val="12"/>
  <p:tag name="IGUANATEXCURSOR" val="86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"/>
  <p:tag name="ORIGINALWIDTH" val="39"/>
  <p:tag name="OUTPUTTYPE" val="PDF"/>
  <p:tag name="IGUANATEXVERSION" val="160"/>
  <p:tag name="LATEXADDIN" val="\documentclass{article}&#10;\usepackage{amsmath}&#10;\pagestyle{empty}&#10;\begin{document}&#10;&#10;$$&#10;K = 500&#10;$$&#10;&#10;&#10;\end{document}"/>
  <p:tag name="IGUANATEXSIZE" val="20"/>
  <p:tag name="IGUANATEXCURSOR" val="91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"/>
  <p:tag name="ORIGINALWIDTH" val="51"/>
  <p:tag name="OUTPUTTYPE" val="PDF"/>
  <p:tag name="IGUANATEXVERSION" val="160"/>
  <p:tag name="LATEXADDIN" val="\documentclass{article}&#10;\usepackage{amsmath}&#10;\pagestyle{empty}&#10;\begin{document}&#10;&#10;$$&#10;\mathcal{O}(K\log{K})&#10;$$&#10;&#10;&#10;\end{document}"/>
  <p:tag name="IGUANATEXSIZE" val="16"/>
  <p:tag name="IGUANATEXCURSOR" val="104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"/>
  <p:tag name="ORIGINALWIDTH" val="24"/>
  <p:tag name="OUTPUTTYPE" val="PDF"/>
  <p:tag name="IGUANATEXVERSION" val="160"/>
  <p:tag name="LATEXADDIN" val="\documentclass{article}&#10;\usepackage{amsmath}&#10;\pagestyle{empty}&#10;\begin{document}&#10;&#10;$$&#10;\mathbf{A}^H\mathbf{y}&#10;$$&#10;&#10;&#10;\end{document}"/>
  <p:tag name="IGUANATEXSIZE" val="20"/>
  <p:tag name="IGUANATEXCURSOR" val="96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"/>
  <p:tag name="ORIGINALWIDTH" val="43"/>
  <p:tag name="OUTPUTTYPE" val="PDF"/>
  <p:tag name="IGUANATEXVERSION" val="160"/>
  <p:tag name="LATEXADDIN" val="\documentclass{article}&#10;\usepackage{amsmath}&#10;\pagestyle{empty}&#10;\begin{document}&#10;&#10;$$&#10;\mathbf{A}^H \hat{\mathbf{R}}^{-1} \mathbf{y}&#10;$$&#10;&#10;&#10;\end{document}"/>
  <p:tag name="IGUANATEXSIZE" val="20"/>
  <p:tag name="IGUANATEXCURSOR" val="96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"/>
  <p:tag name="ORIGINALWIDTH" val="44"/>
  <p:tag name="OUTPUTTYPE" val="PDF"/>
  <p:tag name="IGUANATEXVERSION" val="160"/>
  <p:tag name="LATEXADDIN" val="\documentclass{article}&#10;\usepackage{amsmath}&#10;\pagestyle{empty}&#10;\begin{document}&#10;&#10;&#10;$$&#10;\mathbf{a}^H_k \hat{\mathbf{R}}^{-1} \mathbf{a}_k&#10;$$&#10;&#10;\end{document}"/>
  <p:tag name="IGUANATEXSIZE" val="20"/>
  <p:tag name="IGUANATEXCURSOR" val="134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"/>
  <p:tag name="ORIGINALWIDTH" val="61"/>
  <p:tag name="OUTPUTTYPE" val="PDF"/>
  <p:tag name="IGUANATEXVERSION" val="160"/>
  <p:tag name="LATEXADDIN" val="\documentclass{article}&#10;\usepackage{amsmath}&#10;\pagestyle{empty}&#10;\begin{document}&#10;&#10;$$&#10;k = 1,2,...,K&#10;$$&#10;&#10;&#10;\end{document}"/>
  <p:tag name="IGUANATEXSIZE" val="20"/>
  <p:tag name="IGUANATEXCURSOR" val="97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"/>
  <p:tag name="ORIGINALWIDTH" val="56"/>
  <p:tag name="OUTPUTTYPE" val="PDF"/>
  <p:tag name="IGUANATEXVERSION" val="160"/>
  <p:tag name="LATEXADDIN" val="\documentclass{article}&#10;\usepackage{amsmath}&#10;\pagestyle{empty}&#10;\begin{document}&#10;&#10;$$&#10;\hat{\mathbf{R}}=\mathbf{A} \hat{\mathbf{P}} \mathbf{A}^{H}&#10;$$&#10;&#10;&#10;\end{document}"/>
  <p:tag name="IGUANATEXSIZE" val="20"/>
  <p:tag name="IGUANATEXCURSOR" val="146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"/>
  <p:tag name="ORIGINALWIDTH" val="20"/>
  <p:tag name="OUTPUTTYPE" val="PDF"/>
  <p:tag name="IGUANATEXVERSION" val="160"/>
  <p:tag name="LATEXADDIN" val="\documentclass{article}&#10;\usepackage{amsmath}&#10;\pagestyle{empty}&#10;\begin{document}&#10;&#10;$$&#10;\hat{\mathbf{R}}^{-1}&#10;$$&#10;&#10;&#10;\end{document}"/>
  <p:tag name="IGUANATEXSIZE" val="20"/>
  <p:tag name="IGUANATEXCURSOR" val="108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"/>
  <p:tag name="ORIGINALWIDTH" val="51"/>
  <p:tag name="OUTPUTTYPE" val="PDF"/>
  <p:tag name="IGUANATEXVERSION" val="160"/>
  <p:tag name="LATEXADDIN" val="\documentclass{article}&#10;\usepackage{amsmath}&#10;\pagestyle{empty}&#10;\begin{document}&#10;&#10;$$&#10;\mathcal{O}(K\log{K})&#10;$$&#10;&#10;&#10;\end{document}"/>
  <p:tag name="IGUANATEXSIZE" val="16"/>
  <p:tag name="IGUANATEXCURSOR" val="104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"/>
  <p:tag name="ORIGINALWIDTH" val="51"/>
  <p:tag name="OUTPUTTYPE" val="PDF"/>
  <p:tag name="IGUANATEXVERSION" val="160"/>
  <p:tag name="LATEXADDIN" val="\documentclass{article}&#10;\usepackage{amsmath}&#10;\pagestyle{empty}&#10;\begin{document}&#10;&#10;$$&#10;\mathcal{O}(K\log{K})&#10;$$&#10;&#10;&#10;\end{document}"/>
  <p:tag name="IGUANATEXSIZE" val="16"/>
  <p:tag name="IGUANATEXCURSOR" val="104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"/>
  <p:tag name="ORIGINALWIDTH" val="12"/>
  <p:tag name="OUTPUTTYPE" val="PDF"/>
  <p:tag name="IGUANATEXVERSION" val="160"/>
  <p:tag name="LATEXADDIN" val="\documentclass{article}&#10;\usepackage{amsmath}&#10;\pagestyle{empty}&#10;\begin{document}&#10;&#10;&#10;$w_1$&#10;&#10;\end{document}"/>
  <p:tag name="IGUANATEXSIZE" val="12"/>
  <p:tag name="IGUANATEXCURSOR" val="86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"/>
  <p:tag name="ORIGINALWIDTH" val="51"/>
  <p:tag name="OUTPUTTYPE" val="PDF"/>
  <p:tag name="IGUANATEXVERSION" val="160"/>
  <p:tag name="LATEXADDIN" val="\documentclass{article}&#10;\usepackage{amsmath}&#10;\pagestyle{empty}&#10;\begin{document}&#10;&#10;$$&#10;\mathcal{O}(K\log{K})&#10;$$&#10;&#10;&#10;\end{document}"/>
  <p:tag name="IGUANATEXSIZE" val="16"/>
  <p:tag name="IGUANATEXCURSOR" val="104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"/>
  <p:tag name="ORIGINALWIDTH" val="86"/>
  <p:tag name="OUTPUTTYPE" val="PDF"/>
  <p:tag name="IGUANATEXVERSION" val="160"/>
  <p:tag name="LATEXADDIN" val="\documentclass{article}&#10;\usepackage{amsmath}&#10;\pagestyle{empty}&#10;\begin{document}&#10;$$&#10;2 K \log K=0.009 \mathrm{M}&#10;$$&#10;&#10;\end{document}"/>
  <p:tag name="IGUANATEXSIZE" val="20"/>
  <p:tag name="IGUANATEXCURSOR" val="99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"/>
  <p:tag name="ORIGINALWIDTH" val="86"/>
  <p:tag name="OUTPUTTYPE" val="PDF"/>
  <p:tag name="IGUANATEXVERSION" val="160"/>
  <p:tag name="LATEXADDIN" val="\documentclass{article}&#10;\usepackage{amsmath}&#10;\pagestyle{empty}&#10;\begin{document}&#10;$$&#10;2 K \log K=0.009 \mathrm{M}&#10;$$&#10;&#10;\end{document}"/>
  <p:tag name="IGUANATEXSIZE" val="20"/>
  <p:tag name="IGUANATEXCURSOR" val="99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"/>
  <p:tag name="ORIGINALWIDTH" val="186"/>
  <p:tag name="OUTPUTTYPE" val="PDF"/>
  <p:tag name="IGUANATEXVERSION" val="160"/>
  <p:tag name="LATEXADDIN" val="\documentclass{article}&#10;\usepackage{amsmath}&#10;\pagestyle{empty}&#10;\begin{document}&#10;$$&#10;2\left(24 N_{\text {virt }} \log 2 N_{\text {virt }}+K \log K\right)=0.046 \mathrm{M}&#10;$$&#10;&#10;\end{document}"/>
  <p:tag name="IGUANATEXSIZE" val="16"/>
  <p:tag name="IGUANATEXCURSOR" val="157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"/>
  <p:tag name="ORIGINALWIDTH" val="186"/>
  <p:tag name="OUTPUTTYPE" val="PDF"/>
  <p:tag name="IGUANATEXVERSION" val="160"/>
  <p:tag name="LATEXADDIN" val="\documentclass{article}&#10;\usepackage{amsmath}&#10;\pagestyle{empty}&#10;\begin{document}&#10;$2\left(12 N_{\text {virt }} \log 2 N_{\text {virt }}+K \log K\right)=0.027 \mathrm{M}$&#10;&#10;\end{document}"/>
  <p:tag name="IGUANATEXSIZE" val="16"/>
  <p:tag name="IGUANATEXCURSOR" val="155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"/>
  <p:tag name="ORIGINALWIDTH" val="84"/>
  <p:tag name="OUTPUTTYPE" val="PDF"/>
  <p:tag name="IGUANATEXVERSION" val="160"/>
  <p:tag name="LATEXADDIN" val="\documentclass{article}&#10;\usepackage{amsmath}&#10;\pagestyle{empty}&#10;\begin{document}&#10;$0.122 * 10 \approx 1.22 \mathrm{M}$&#10;&#10;\end{document}"/>
  <p:tag name="IGUANATEXSIZE" val="20"/>
  <p:tag name="IGUANATEXCURSOR" val="104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"/>
  <p:tag name="ORIGINALWIDTH" val="43"/>
  <p:tag name="OUTPUTTYPE" val="PDF"/>
  <p:tag name="IGUANATEXVERSION" val="160"/>
  <p:tag name="LATEXADDIN" val="\documentclass{article}&#10;\usepackage{amsmath}&#10;\pagestyle{empty}&#10;\begin{document}&#10;$$&#10;\mathbf{y}_{\mathrm{g}}=\mathbf{S}_{\mathrm{g}} \mathbf{y}&#10;$$&#10;\end{document}"/>
  <p:tag name="IGUANATEXSIZE" val="20"/>
  <p:tag name="IGUANATEXCURSOR" val="144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"/>
  <p:tag name="ORIGINALWIDTH" val="47"/>
  <p:tag name="OUTPUTTYPE" val="PDF"/>
  <p:tag name="IGUANATEXVERSION" val="160"/>
  <p:tag name="LATEXADDIN" val="\documentclass{article}&#10;\usepackage{amsmath}&#10;\pagestyle{empty}&#10;\begin{document}&#10;$$&#10;\mathbf{y}_{\mathrm{m}}=\mathbf{S}_{\mathrm{m}} \mathbf{y}&#10;$$&#10;&#10;\end{document}"/>
  <p:tag name="IGUANATEXSIZE" val="20"/>
  <p:tag name="IGUANATEXCURSOR" val="83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"/>
  <p:tag name="ORIGINALWIDTH" val="57"/>
  <p:tag name="OUTPUTTYPE" val="PDF"/>
  <p:tag name="IGUANATEXVERSION" val="160"/>
  <p:tag name="LATEXADDIN" val="\documentclass{article}&#10;\usepackage{amsmath}&#10;\pagestyle{empty}&#10;\begin{document}&#10;$$&#10;\mathbf{S}_{g} \in \mathbf{R}^{N_g \times N}&#10;$$&#10;&#10;\end{document}"/>
  <p:tag name="IGUANATEXSIZE" val="20"/>
  <p:tag name="IGUANATEXCURSOR" val="146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"/>
  <p:tag name="ORIGINALWIDTH" val="62"/>
  <p:tag name="OUTPUTTYPE" val="PDF"/>
  <p:tag name="IGUANATEXVERSION" val="160"/>
  <p:tag name="LATEXADDIN" val="\documentclass{article}&#10;\usepackage{amsmath}&#10;\pagestyle{empty}&#10;\begin{document}&#10;$$&#10;\mathbf{S}_{m} \in \mathbf{R}^{N_m \times N}&#10;$$&#10;&#10;\end{document}"/>
  <p:tag name="IGUANATEXSIZE" val="20"/>
  <p:tag name="IGUANATEXCURSOR" val="117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"/>
  <p:tag name="ORIGINALWIDTH" val="13"/>
  <p:tag name="OUTPUTTYPE" val="PDF"/>
  <p:tag name="IGUANATEXVERSION" val="160"/>
  <p:tag name="LATEXADDIN" val="\documentclass{article}&#10;\usepackage{amsmath}&#10;\pagestyle{empty}&#10;\begin{document}&#10;&#10;&#10;$w_k$&#10;&#10;\end{document}"/>
  <p:tag name="IGUANATEXSIZE" val="12"/>
  <p:tag name="IGUANATEXCURSOR" val="86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"/>
  <p:tag name="ORIGINALWIDTH" val="13"/>
  <p:tag name="OUTPUTTYPE" val="PDF"/>
  <p:tag name="IGUANATEXVERSION" val="160"/>
  <p:tag name="LATEXADDIN" val="\documentclass{article}&#10;\usepackage{amsmath}&#10;\pagestyle{empty}&#10;\begin{document}&#10;$$&#10;N_g&#10;$$&#10;&#10;\end{document}"/>
  <p:tag name="IGUANATEXSIZE" val="20"/>
  <p:tag name="IGUANATEXCURSOR" val="86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"/>
  <p:tag name="ORIGINALWIDTH" val="16"/>
  <p:tag name="OUTPUTTYPE" val="PDF"/>
  <p:tag name="IGUANATEXVERSION" val="160"/>
  <p:tag name="LATEXADDIN" val="\documentclass{article}&#10;\usepackage{amsmath}&#10;\pagestyle{empty}&#10;\begin{document}&#10;$$&#10;N_m&#10;$$&#10;&#10;\end{document}"/>
  <p:tag name="IGUANATEXSIZE" val="20"/>
  <p:tag name="IGUANATEXCURSOR" val="86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"/>
  <p:tag name="ORIGINALWIDTH" val="64"/>
  <p:tag name="OUTPUTTYPE" val="PDF"/>
  <p:tag name="IGUANATEXVERSION" val="160"/>
  <p:tag name="LATEXADDIN" val="\documentclass{article}&#10;\usepackage{amsmath}&#10;\pagestyle{empty}&#10;\begin{document}&#10;$$&#10;N = N_g+N_m&#10;$$&#10;&#10;\end{document}"/>
  <p:tag name="IGUANATEXSIZE" val="20"/>
  <p:tag name="IGUANATEXCURSOR" val="94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"/>
  <p:tag name="ORIGINALWIDTH" val="110"/>
  <p:tag name="OUTPUTTYPE" val="PDF"/>
  <p:tag name="IGUANATEXVERSION" val="160"/>
  <p:tag name="LATEXADDIN" val="\documentclass{article}&#10;\usepackage{amsmath}&#10;\pagestyle{empty}&#10;\begin{document}&#10;$$&#10;\mathbf{y}_{\mathrm{g}}=\mathbf{S}_{\mathrm{g}} \mathbf{y}=\mathbf{S}_{\mathrm{g}} \mathbf{A} \mathbf{x}+\mathbf{S}_{\mathrm{g}} \mathbf{e}&#10;$$&#10;&#10;\end{document}"/>
  <p:tag name="IGUANATEXSIZE" val="20"/>
  <p:tag name="IGUANATEXCURSOR" val="222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"/>
  <p:tag name="ORIGINALWIDTH" val="82"/>
  <p:tag name="OUTPUTTYPE" val="PDF"/>
  <p:tag name="IGUANATEXVERSION" val="160"/>
  <p:tag name="LATEXADDIN" val="\documentclass{article}&#10;\usepackage{amsmath}&#10;\pagestyle{empty}&#10;\begin{document}&#10;$$&#10;\mathbf{a}_g\left(\omega_k\right)=\mathbf{S}_{\mathrm{g}} \mathbf{a}\left(\omega_k\right)&#10;$$&#10;&#10;\end{document}"/>
  <p:tag name="IGUANATEXSIZE" val="20"/>
  <p:tag name="IGUANATEXCURSOR" val="172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"/>
  <p:tag name="ORIGINALWIDTH" val="131"/>
  <p:tag name="OUTPUTTYPE" val="PDF"/>
  <p:tag name="IGUANATEXVERSION" val="160"/>
  <p:tag name="LATEXADDIN" val="\documentclass{article}&#10;\usepackage{amsmath}&#10;\pagestyle{empty}&#10;\begin{document}&#10;$$&#10;\mathbf{R}_{\mathrm{g}}=\mathbf{S}_{\mathrm{g}} \mathbf{A P} \mathbf{A}^* \mathbf{S}_{\mathrm{g}}^T=\mathbf{S}_{\mathrm{g}} \mathbf{R S}_{\mathrm{g}}{ }^T&#10;$$&#10;&#10;\end{document}"/>
  <p:tag name="IGUANATEXSIZE" val="20"/>
  <p:tag name="IGUANATEXCURSOR" val="237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"/>
  <p:tag name="ORIGINALWIDTH" val="105"/>
  <p:tag name="OUTPUTTYPE" val="PDF"/>
  <p:tag name="IGUANATEXVERSION" val="160"/>
  <p:tag name="LATEXADDIN" val="\documentclass{article}&#10;\usepackage{amsmath}&#10;\pagestyle{empty}&#10;\begin{document}&#10;&#10;$$&#10;\mathbf{r}_{N}=\left[r_{0}, r_{1}, \ldots, r_{N-1}\right]^{T}&#10;$$&#10;&#10;&#10;\end{document}"/>
  <p:tag name="IGUANATEXSIZE" val="20"/>
  <p:tag name="IGUANATEXCURSOR" val="132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"/>
  <p:tag name="ORIGINALWIDTH" val="10"/>
  <p:tag name="OUTPUTTYPE" val="PDF"/>
  <p:tag name="IGUANATEXVERSION" val="160"/>
  <p:tag name="LATEXADDIN" val="\documentclass{article}&#10;\usepackage{amsmath}&#10;\pagestyle{empty}&#10;\begin{document}&#10;$$&#10;\mathbf{R}&#10;$$&#10;&#10;\end{document}"/>
  <p:tag name="IGUANATEXSIZE" val="20"/>
  <p:tag name="IGUANATEXCURSOR" val="92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"/>
  <p:tag name="ORIGINALWIDTH" val="227"/>
  <p:tag name="OUTPUTTYPE" val="PDF"/>
  <p:tag name="IGUANATEXVERSION" val="160"/>
  <p:tag name="LATEXADDIN" val="\documentclass{article}&#10;\usepackage{amsmath}&#10;\pagestyle{empty}&#10;\begin{document}&#10;$$&#10;\mathbf{R}_{g}[m, n]= \begin{cases}\mathbf{r}_N\left[\mathbf{d}_{g}[m]-\mathbf{d}_{g}[n]\right], &amp; \mathbf{d}_{g}[m] \geq \mathbf{d}_{g}[n] \\ \left(\mathbf{r}_N\left[\mathbf{d}_{g}[m]-\mathbf{d}_{g}[n]\right]\right)^*, &amp; \mathbf{d}_{g}[m]&lt;\mathbf{d}_{g}[n]\end{cases}&#10;$$&#10;&#10;\end{document}"/>
  <p:tag name="IGUANATEXSIZE" val="20"/>
  <p:tag name="IGUANATEXCURSOR" val="335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"/>
  <p:tag name="ORIGINALWIDTH" val="30"/>
  <p:tag name="OUTPUTTYPE" val="PDF"/>
  <p:tag name="IGUANATEXVERSION" val="160"/>
  <p:tag name="LATEXADDIN" val="\documentclass{article}&#10;\usepackage{amsmath}&#10;\pagestyle{empty}&#10;\begin{document}&#10;$$&#10;\mathcal{O}(N_g^3)&#10;$$&#10;&#10;\end{document}"/>
  <p:tag name="IGUANATEXSIZE" val="20"/>
  <p:tag name="IGUANATEXCURSOR" val="101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"/>
  <p:tag name="ORIGINALWIDTH" val="26"/>
  <p:tag name="OUTPUTTYPE" val="PDF"/>
  <p:tag name="IGUANATEXVERSION" val="160"/>
  <p:tag name="LATEXADDIN" val="\documentclass{article}&#10;\usepackage{amsmath}&#10;\pagestyle{empty}&#10;\begin{document}&#10;&#10;&#10;$w_{K-1}$&#10;&#10;\end{document}"/>
  <p:tag name="IGUANATEXSIZE" val="12"/>
  <p:tag name="IGUANATEXCURSOR" val="89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"/>
  <p:tag name="ORIGINALWIDTH" val="20"/>
  <p:tag name="OUTPUTTYPE" val="PDF"/>
  <p:tag name="IGUANATEXVERSION" val="160"/>
  <p:tag name="LATEXADDIN" val="\documentclass{article}&#10;\usepackage{amsmath}&#10;\pagestyle{empty}&#10;\begin{document}&#10;$$&#10;\mathbf{R}_g^{-1}&#10;$$&#10;&#10;\end{document}"/>
  <p:tag name="IGUANATEXSIZE" val="20"/>
  <p:tag name="IGUANATEXCURSOR" val="99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"/>
  <p:tag name="ORIGINALWIDTH" val="14"/>
  <p:tag name="OUTPUTTYPE" val="PDF"/>
  <p:tag name="IGUANATEXVERSION" val="160"/>
  <p:tag name="LATEXADDIN" val="\documentclass{article}&#10;\usepackage{amsmath}&#10;\pagestyle{empty}&#10;\begin{document}&#10;$$&#10;\mathbf{R}_g&#10;$$&#10;&#10;\end{document}"/>
  <p:tag name="IGUANATEXSIZE" val="20"/>
  <p:tag name="IGUANATEXCURSOR" val="95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"/>
  <p:tag name="ORIGINALWIDTH" val="12"/>
  <p:tag name="OUTPUTTYPE" val="PDF"/>
  <p:tag name="IGUANATEXVERSION" val="160"/>
  <p:tag name="LATEXADDIN" val="\documentclass{article}&#10;\usepackage{amsmath}&#10;\pagestyle{empty}&#10;\begin{document}&#10;$$&#10;\mathbf{d}_g&#10;$$&#10;&#10;\end{document}"/>
  <p:tag name="IGUANATEXSIZE" val="20"/>
  <p:tag name="IGUANATEXCURSOR" val="95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"/>
  <p:tag name="ORIGINALWIDTH" val="62"/>
  <p:tag name="OUTPUTTYPE" val="PDF"/>
  <p:tag name="IGUANATEXVERSION" val="160"/>
  <p:tag name="LATEXADDIN" val="\documentclass{article}&#10;\usepackage{amsmath}&#10;\pagestyle{empty}&#10;\begin{document}&#10;&#10;&#10;$$&#10;\mathbf{z} = \mathbf{S}_g^T\mathbf{R}_g^{-1}\mathbf{y}_g&#10;$$&#10;&#10;\end{document}"/>
  <p:tag name="IGUANATEXSIZE" val="20"/>
  <p:tag name="IGUANATEXCURSOR" val="95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"/>
  <p:tag name="ORIGINALWIDTH" val="189"/>
  <p:tag name="OUTPUTTYPE" val="PDF"/>
  <p:tag name="IGUANATEXVERSION" val="160"/>
  <p:tag name="LATEXADDIN" val="\documentclass{article}&#10;\usepackage{amsmath}&#10;\pagestyle{empty}&#10;\begin{document}&#10;&#10;$$&#10;\phi_{\mathrm{N}}(\omega)=\mathbf{a}_{g}^{H}(\omega) \mathbf{R}_{g}^{-1} \mathbf{y}_{g} = \mathbf{a}^H(\omega) (\mathbf{S}_g^T\mathbf{R}_g^{-1}\mathbf{y}_g)&#10;$$&#10;&#10;&#10;\end{document}"/>
  <p:tag name="IGUANATEXSIZE" val="20"/>
  <p:tag name="IGUANATEXCURSOR" val="239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"/>
  <p:tag name="ORIGINALWIDTH" val="153"/>
  <p:tag name="OUTPUTTYPE" val="PDF"/>
  <p:tag name="IGUANATEXVERSION" val="160"/>
  <p:tag name="LATEXADDIN" val="\documentclass{article}&#10;\usepackage{amsmath}&#10;\pagestyle{empty}&#10;\begin{document}&#10;&#10;&#10;$$&#10;\phi_{\mathrm{N}}(\omega)=\mathbf{a}^{H}(\omega) \mathbf{z}=\sum_{i=0}^{N-1}e^{-j\frac{2\pi k}{K}i}(\mathbf{z})_i&#10;$$&#10;&#10;\end{document}"/>
  <p:tag name="IGUANATEXSIZE" val="20"/>
  <p:tag name="IGUANATEXCURSOR" val="195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"/>
  <p:tag name="ORIGINALWIDTH" val="99"/>
  <p:tag name="OUTPUTTYPE" val="PDF"/>
  <p:tag name="IGUANATEXVERSION" val="160"/>
  <p:tag name="LATEXADDIN" val="\documentclass{article}&#10;\usepackage{amsmath}&#10;\pagestyle{empty}&#10;\begin{document}&#10;&#10;&#10;$$&#10;\boldsymbol{\phi}_N = \mathbf{A}^H\mathbf{z}_N = \mathcal{F}(\mathbf{z}_N)&#10;$$&#10;\end{document}"/>
  <p:tag name="IGUANATEXSIZE" val="20"/>
  <p:tag name="IGUANATEXCURSOR" val="102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"/>
  <p:tag name="ORIGINALWIDTH" val="51"/>
  <p:tag name="OUTPUTTYPE" val="PDF"/>
  <p:tag name="IGUANATEXVERSION" val="160"/>
  <p:tag name="LATEXADDIN" val="\documentclass{article}&#10;\usepackage{amsmath}&#10;\pagestyle{empty}&#10;\begin{document}&#10;&#10;$$&#10;\mathcal{O}(K\log K)&#10;$$&#10;&#10;&#10;\end{document}"/>
  <p:tag name="IGUANATEXSIZE" val="20"/>
  <p:tag name="IGUANATEXCURSOR" val="102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"/>
  <p:tag name="ORIGINALWIDTH" val="155"/>
  <p:tag name="OUTPUTTYPE" val="PDF"/>
  <p:tag name="IGUANATEXVERSION" val="160"/>
  <p:tag name="LATEXADDIN" val="\documentclass{article}&#10;\usepackage{amsmath}&#10;\pagestyle{empty}&#10;\begin{document}&#10;&#10;$$&#10;x_k = \frac{\mathbf{a}_g^H(\omega_k)\mathbf{R}_g^{-1}\mathbf{y}_g}{\mathbf{a}_g^H(\omega_k)\mathbf{R}_g^{-1}\mathbf{a}_g(\omega_k)} =\frac{\phi_N(\omega_k)}{\phi_D(\omega_k)}&#10;$$&#10;&#10;&#10;\end{document}"/>
  <p:tag name="IGUANATEXSIZE" val="20"/>
  <p:tag name="IGUANATEXCURSOR" val="204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"/>
  <p:tag name="ORIGINALWIDTH" val="30"/>
  <p:tag name="OUTPUTTYPE" val="PDF"/>
  <p:tag name="IGUANATEXVERSION" val="160"/>
  <p:tag name="LATEXADDIN" val="\documentclass{article}&#10;\usepackage{amsmath}&#10;\pagestyle{empty}&#10;\begin{document}&#10;$$&#10;\mathcal{O}(N_g^2)&#10;$$&#10;&#10;\end{document}"/>
  <p:tag name="IGUANATEXSIZE" val="20"/>
  <p:tag name="IGUANATEXCURSOR" val="100"/>
  <p:tag name="TRANSPARENCY" val="True"/>
  <p:tag name="LATEXENGINEID" val="0"/>
  <p:tag name="TEMPFOLDER" val="/private/var/folders/0l/m34s9ykn0lbb4_mj5zkxq2rw0000gn/T/com.microsoft.Powerpoint/TemporaryItems/"/>
  <p:tag name="LATEXFORMHEIGHT" val="426.65"/>
  <p:tag name="LATEXFORMWIDTH" val="513.3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80072</TotalTime>
  <Words>2308</Words>
  <Application>Microsoft Macintosh PowerPoint</Application>
  <PresentationFormat>Widescreen</PresentationFormat>
  <Paragraphs>208</Paragraphs>
  <Slides>27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1" baseType="lpstr">
      <vt:lpstr>Arial Unicode MS</vt:lpstr>
      <vt:lpstr>等线</vt:lpstr>
      <vt:lpstr>等线 Light</vt:lpstr>
      <vt:lpstr>黑体</vt:lpstr>
      <vt:lpstr>黑体</vt:lpstr>
      <vt:lpstr>System Font Regular</vt:lpstr>
      <vt:lpstr>Times</vt:lpstr>
      <vt:lpstr>Arial</vt:lpstr>
      <vt:lpstr>Calibri</vt:lpstr>
      <vt:lpstr>Cambria Math</vt:lpstr>
      <vt:lpstr>Times New Roman</vt:lpstr>
      <vt:lpstr>Wingdings</vt:lpstr>
      <vt:lpstr>Office Theme</vt:lpstr>
      <vt:lpstr>Equation</vt:lpstr>
      <vt:lpstr>车载雷达DOA估计项目 进展报告</vt:lpstr>
      <vt:lpstr>PowerPoint Presentation</vt:lpstr>
      <vt:lpstr>Xue, Ming, Luzhou Xu, and Jian Li. "IAA spectral estimation: fast implementation using the Gohberg–Semencul factorization." IEEE Transactions on Signal Processing 59.7 (2011): 3251-3261.</vt:lpstr>
      <vt:lpstr>Xue, Ming, Luzhou Xu, and Jian Li. "IAA spectral estimation: fast implementation using the Gohberg–Semencul factorization." IEEE Transactions on Signal Processing 59.7 (2011): 3251-3261.</vt:lpstr>
      <vt:lpstr>Xue, Ming, Luzhou Xu, and Jian Li. "IAA spectral estimation: fast implementation using the Gohberg–Semencul factorization." IEEE Transactions on Signal Processing 59.7 (2011): 3251-3261.</vt:lpstr>
      <vt:lpstr>Xue, Ming, Luzhou Xu, and Jian Li. "IAA spectral estimation: fast implementation using the Gohberg–Semencul factorization." IEEE Transactions on Signal Processing 59.7 (2011): 3251-3261.</vt:lpstr>
      <vt:lpstr>Xue, Ming, Luzhou Xu, and Jian Li. "IAA spectral estimation: fast implementation using the Gohberg–Semencul factorization." IEEE Transactions on Signal Processing 59.7 (2011): 3251-3261.</vt:lpstr>
      <vt:lpstr>Xue, Ming, Luzhou Xu, and Jian Li. "IAA spectral estimation: fast implementation using the Gohberg–Semencul factorization." IEEE Transactions on Signal Processing 59.7 (2011): 3251-3261.</vt:lpstr>
      <vt:lpstr>Xue, Ming, Luzhou Xu, and Jian Li. "IAA spectral estimation: fast implementation using the Gohberg–Semencul factorization." IEEE Transactions on Signal Processing 59.7 (2011): 3251-3261.</vt:lpstr>
      <vt:lpstr>PowerPoint Presentation</vt:lpstr>
      <vt:lpstr>PowerPoint Presentation</vt:lpstr>
      <vt:lpstr>Glentis G O, Jakobsson A. Efficient implementation of iterative adaptive approach spectral estimation techniques[J]. IEEE Transactions on Signal Processing, 2011, 59(9): 4154-4167.</vt:lpstr>
      <vt:lpstr>Glentis G O, Jakobsson A. Efficient implementation of iterative adaptive approach spectral estimation techniques[J]. IEEE Transactions on Signal Processing, 2011, 59(9): 4154-4167.</vt:lpstr>
      <vt:lpstr>Glentis G O, Jakobsson A. Efficient implementation of iterative adaptive approach spectral estimation techniques[J]. IEEE Transactions on Signal Processing, 2011, 59(9): 4154-4167.</vt:lpstr>
      <vt:lpstr>PowerPoint Presentation</vt:lpstr>
      <vt:lpstr>PowerPoint Presentation</vt:lpstr>
      <vt:lpstr>J. Karlsson, W. Rowe, L. Xu, G. -O. Glentis and J. Li, "Fast missing-data IAA with application to notched spectrum SAR," in IEEE Transactions on Aerospace and Electronic Systems, vol. 50, no. 2, pp. 959-971, April 2014, doi: 10.1109/TAES.2014.120529.</vt:lpstr>
      <vt:lpstr>J. Karlsson, W. Rowe, L. Xu, G. -O. Glentis and J. Li, "Fast missing-data IAA with application to notched spectrum SAR," in IEEE Transactions on Aerospace and Electronic Systems, vol. 50, no. 2, pp. 959-971, April 2014, doi: 10.1109/TAES.2014.120529.</vt:lpstr>
      <vt:lpstr>J. Karlsson, W. Rowe, L. Xu, G. -O. Glentis and J. Li, "Fast missing-data IAA with application to notched spectrum SAR," in IEEE Transactions on Aerospace and Electronic Systems, vol. 50, no. 2, pp. 959-971, April 2014, doi: 10.1109/TAES.2014.120529.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车载雷达DOA估计项目 进展报告</dc:title>
  <dc:creator>zhang xinnan</dc:creator>
  <cp:lastModifiedBy>zhang xinnan</cp:lastModifiedBy>
  <cp:revision>61</cp:revision>
  <dcterms:created xsi:type="dcterms:W3CDTF">2022-05-09T03:25:56Z</dcterms:created>
  <dcterms:modified xsi:type="dcterms:W3CDTF">2023-03-23T07:44:35Z</dcterms:modified>
</cp:coreProperties>
</file>