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" roundtripDataSignature="AMtx7mjCYGLY86ZneCYykvt8+6K2I5Kd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00"/>
    <a:srgbClr val="FFC000"/>
    <a:srgbClr val="006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9DB7D-10F8-62FF-638E-6E201AAC9D48}" v="23" dt="2020-05-02T13:45:33.787"/>
    <p1510:client id="{5D9A0292-AA72-8E96-909A-EF72F2ACFC46}" v="49" dt="2020-05-04T18:06:46.662"/>
    <p1510:client id="{968452F7-77BC-5F05-35F0-2D03A93C727E}" v="495" dt="2020-05-02T20:17:47.401"/>
    <p1510:client id="{97FE3A1C-68CF-4FB0-ED6A-3A9F044B2D4D}" v="408" dt="2020-05-01T16:35:52.632"/>
    <p1510:client id="{A7C8BEFE-6CBE-D268-FC3A-3F604978999A}" v="170" dt="2020-05-02T20:54:2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64974" autoAdjust="0"/>
  </p:normalViewPr>
  <p:slideViewPr>
    <p:cSldViewPr snapToGrid="0">
      <p:cViewPr>
        <p:scale>
          <a:sx n="50" d="100"/>
          <a:sy n="50" d="100"/>
        </p:scale>
        <p:origin x="216" y="-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5/10/relationships/revisionInfo" Target="revisionInfo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702000" y="4420440"/>
            <a:ext cx="5615640" cy="41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5" tIns="46800" rIns="93225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 txBox="1"/>
          <p:nvPr/>
        </p:nvSpPr>
        <p:spPr>
          <a:xfrm>
            <a:off x="3976200" y="8839080"/>
            <a:ext cx="3041640" cy="4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25" tIns="46800" rIns="93225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71600" y="8558640"/>
            <a:ext cx="24688439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24688439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1371600" y="19638720"/>
            <a:ext cx="24688439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13716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140220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9718920" y="855864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18066241" y="855864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4"/>
          </p:nvPr>
        </p:nvSpPr>
        <p:spPr>
          <a:xfrm>
            <a:off x="1371600" y="1963872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5"/>
          </p:nvPr>
        </p:nvSpPr>
        <p:spPr>
          <a:xfrm>
            <a:off x="9718920" y="1963872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6"/>
          </p:nvPr>
        </p:nvSpPr>
        <p:spPr>
          <a:xfrm>
            <a:off x="18066241" y="19638720"/>
            <a:ext cx="794952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24688439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2057400" y="11362320"/>
            <a:ext cx="23316841" cy="3634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3"/>
          </p:nvPr>
        </p:nvSpPr>
        <p:spPr>
          <a:xfrm>
            <a:off x="13716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2121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14022000" y="1963872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13716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14022000" y="8558640"/>
            <a:ext cx="12047760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3"/>
          </p:nvPr>
        </p:nvSpPr>
        <p:spPr>
          <a:xfrm>
            <a:off x="1371600" y="19638720"/>
            <a:ext cx="24688439" cy="101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057400" y="11362320"/>
            <a:ext cx="23316841" cy="78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1371600" y="33900481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9372600" y="33900481"/>
            <a:ext cx="8686440" cy="19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9659600" y="33900481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48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github.com/xintamu/CSCE606Cloudroid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drive.google.com/drive/folders/1Xqq31G8I_i0s_r8T8cgvT93BCV2fXt-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26517600" y="0"/>
            <a:ext cx="914040" cy="3657564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0" y="0"/>
            <a:ext cx="914040" cy="3657564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0" y="0"/>
            <a:ext cx="27353159" cy="25380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274300" rIns="91425" bIns="274300" anchor="t" anchorCtr="0">
            <a:noAutofit/>
          </a:bodyPr>
          <a:lstStyle/>
          <a:p>
            <a:pPr algn="ctr"/>
            <a:r>
              <a:rPr lang="en-US" sz="54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Cloudroid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</a:t>
            </a:r>
            <a:r>
              <a:rPr lang="en-US" sz="5400" b="1" dirty="0">
                <a:solidFill>
                  <a:srgbClr val="FFFFFF"/>
                </a:solidFill>
              </a:rPr>
              <a:t> 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Web Android Static </a:t>
            </a:r>
            <a:r>
              <a:rPr lang="en-US" sz="5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Tool</a:t>
            </a:r>
            <a:endParaRPr sz="5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601"/>
              </a:spcBef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Xin Chang, Zhenhua He,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Hung-Yi Chen, Yifan </a:t>
            </a:r>
            <a:r>
              <a:rPr lang="en-US" sz="3200" dirty="0">
                <a:solidFill>
                  <a:schemeClr val="bg1"/>
                </a:solidFill>
                <a:ea typeface="Calibri"/>
                <a:sym typeface="Calibri"/>
              </a:rPr>
              <a:t>Jiang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3200" dirty="0" err="1">
                <a:solidFill>
                  <a:schemeClr val="bg1"/>
                </a:solidFill>
                <a:ea typeface="Calibri"/>
                <a:sym typeface="Calibri"/>
              </a:rPr>
              <a:t>Youzhi</a:t>
            </a:r>
            <a:r>
              <a:rPr lang="en-US" sz="3200" dirty="0">
                <a:solidFill>
                  <a:schemeClr val="bg1"/>
                </a:solidFill>
                <a:ea typeface="Calibri"/>
                <a:sym typeface="Calibri"/>
              </a:rPr>
              <a:t> Luo, Hao Yuan</a:t>
            </a:r>
            <a:endParaRPr sz="3200" b="0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Texas A&amp;M University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0" y="12240"/>
            <a:ext cx="210240" cy="11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" descr="CSEN-logo-maro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4880" y="1295280"/>
            <a:ext cx="5412960" cy="10141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/>
          <p:nvPr/>
        </p:nvSpPr>
        <p:spPr>
          <a:xfrm>
            <a:off x="0" y="35844481"/>
            <a:ext cx="27433079" cy="73116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"/>
          <p:cNvSpPr/>
          <p:nvPr/>
        </p:nvSpPr>
        <p:spPr>
          <a:xfrm>
            <a:off x="984240" y="2700360"/>
            <a:ext cx="10058040" cy="804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1034275" y="3758750"/>
            <a:ext cx="9957900" cy="112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marR="0" lvl="0" indent="-3930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⮚"/>
            </a:pPr>
            <a:r>
              <a:rPr lang="en-US" sz="3600" b="1" dirty="0">
                <a:solidFill>
                  <a:srgbClr val="840000"/>
                </a:solidFill>
              </a:rPr>
              <a:t>Android APK Analysis Framework:</a:t>
            </a:r>
            <a:endParaRPr lang="en-US" sz="3600" b="1" i="0" u="none" strike="noStrike" cap="none" dirty="0"/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○"/>
            </a:pPr>
            <a:r>
              <a:rPr lang="en-US" sz="2800" dirty="0"/>
              <a:t>Check if the </a:t>
            </a:r>
            <a:r>
              <a:rPr lang="en-US" sz="2800" dirty="0">
                <a:solidFill>
                  <a:schemeClr val="dk1"/>
                </a:solidFill>
              </a:rPr>
              <a:t>Android </a:t>
            </a:r>
            <a:r>
              <a:rPr lang="en-US" sz="2800" dirty="0"/>
              <a:t>APK is bugs-free.</a:t>
            </a:r>
            <a:endParaRPr sz="2800" dirty="0"/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Users can upload their </a:t>
            </a:r>
            <a:r>
              <a:rPr lang="en-US" sz="2800" dirty="0">
                <a:solidFill>
                  <a:schemeClr val="dk1"/>
                </a:solidFill>
              </a:rPr>
              <a:t>Android APK and receive the results via e-mail they assign.</a:t>
            </a:r>
            <a:endParaRPr sz="2800" dirty="0">
              <a:solidFill>
                <a:schemeClr val="dk1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dirty="0">
                <a:solidFill>
                  <a:schemeClr val="dk1"/>
                </a:solidFill>
              </a:rPr>
              <a:t>This framework communicate</a:t>
            </a:r>
            <a:r>
              <a:rPr lang="en-US" altLang="zh-CN" sz="2800" dirty="0">
                <a:solidFill>
                  <a:schemeClr val="dk1"/>
                </a:solidFill>
              </a:rPr>
              <a:t>s</a:t>
            </a:r>
            <a:r>
              <a:rPr lang="en-US" sz="2800" dirty="0">
                <a:solidFill>
                  <a:schemeClr val="dk1"/>
                </a:solidFill>
              </a:rPr>
              <a:t> with </a:t>
            </a:r>
            <a:r>
              <a:rPr lang="en-US" sz="2800" dirty="0" err="1">
                <a:solidFill>
                  <a:schemeClr val="dk1"/>
                </a:solidFill>
              </a:rPr>
              <a:t>Flowdroid</a:t>
            </a:r>
            <a:r>
              <a:rPr lang="en-US" sz="2800" dirty="0">
                <a:solidFill>
                  <a:schemeClr val="dk1"/>
                </a:solidFill>
              </a:rPr>
              <a:t> service to generate a report.</a:t>
            </a:r>
            <a:endParaRPr sz="2800" dirty="0">
              <a:solidFill>
                <a:schemeClr val="dk1"/>
              </a:solidFill>
            </a:endParaRPr>
          </a:p>
          <a:p>
            <a:pPr marL="342900" marR="0" lvl="0" indent="-393065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⮚"/>
            </a:pPr>
            <a:r>
              <a:rPr lang="en-US" sz="3600" b="1" i="1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Ideas: </a:t>
            </a:r>
            <a:endParaRPr sz="3600" b="1" i="1" u="none" strike="noStrike" cap="none" dirty="0">
              <a:solidFill>
                <a:srgbClr val="840000"/>
              </a:solidFill>
              <a:latin typeface="Arial"/>
              <a:ea typeface="Arial"/>
              <a:cs typeface="Arial"/>
            </a:endParaRPr>
          </a:p>
          <a:p>
            <a:pPr marL="914400" lvl="1" indent="-406400" algn="just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en-US" sz="2800" i="1" dirty="0">
                <a:solidFill>
                  <a:schemeClr val="dk1"/>
                </a:solidFill>
              </a:rPr>
              <a:t>A </a:t>
            </a:r>
            <a:r>
              <a:rPr lang="en-US" sz="2800" b="1" i="1" dirty="0" err="1">
                <a:solidFill>
                  <a:schemeClr val="dk1"/>
                </a:solidFill>
              </a:rPr>
              <a:t>Vuejs</a:t>
            </a:r>
            <a:r>
              <a:rPr lang="en-US" sz="2800" b="1" i="1" dirty="0">
                <a:solidFill>
                  <a:schemeClr val="dk1"/>
                </a:solidFill>
              </a:rPr>
              <a:t> </a:t>
            </a:r>
            <a:r>
              <a:rPr lang="en-US" sz="2800" i="1" dirty="0">
                <a:solidFill>
                  <a:schemeClr val="dk1"/>
                </a:solidFill>
              </a:rPr>
              <a:t>frontend to service users’ requests, including Users’ Uploads, Processing Progress, Visualizations of results.</a:t>
            </a:r>
            <a:endParaRPr sz="2800" i="1" dirty="0">
              <a:solidFill>
                <a:schemeClr val="dk1"/>
              </a:solidFill>
            </a:endParaRPr>
          </a:p>
          <a:p>
            <a:pPr marL="914400" lvl="1" indent="-406400" algn="just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en-US" sz="2800" i="1" dirty="0">
                <a:solidFill>
                  <a:schemeClr val="dk1"/>
                </a:solidFill>
              </a:rPr>
              <a:t>A </a:t>
            </a:r>
            <a:r>
              <a:rPr lang="en-US" sz="2800" b="1" i="1" dirty="0">
                <a:solidFill>
                  <a:schemeClr val="dk1"/>
                </a:solidFill>
              </a:rPr>
              <a:t>Django </a:t>
            </a:r>
            <a:r>
              <a:rPr lang="en-US" sz="2800" i="1" dirty="0">
                <a:solidFill>
                  <a:schemeClr val="dk1"/>
                </a:solidFill>
              </a:rPr>
              <a:t>backend to tackle works from </a:t>
            </a:r>
            <a:r>
              <a:rPr lang="en-US" sz="2800" i="1" dirty="0" err="1">
                <a:solidFill>
                  <a:schemeClr val="dk1"/>
                </a:solidFill>
              </a:rPr>
              <a:t>Vuejs</a:t>
            </a:r>
            <a:r>
              <a:rPr lang="en-US" sz="2800" i="1" dirty="0">
                <a:solidFill>
                  <a:schemeClr val="dk1"/>
                </a:solidFill>
              </a:rPr>
              <a:t>, and communicate with </a:t>
            </a:r>
            <a:r>
              <a:rPr lang="en-US" sz="2800" i="1" dirty="0" err="1">
                <a:solidFill>
                  <a:schemeClr val="dk1"/>
                </a:solidFill>
              </a:rPr>
              <a:t>Flowdroid</a:t>
            </a:r>
            <a:r>
              <a:rPr lang="en-US" sz="2800" i="1" dirty="0">
                <a:solidFill>
                  <a:schemeClr val="dk1"/>
                </a:solidFill>
              </a:rPr>
              <a:t> service, to support the CRUD operations and READ operation on users’ submissions and analysis report</a:t>
            </a:r>
            <a:r>
              <a:rPr lang="en-US" altLang="zh-CN" sz="2800" i="1" dirty="0">
                <a:solidFill>
                  <a:schemeClr val="dk1"/>
                </a:solidFill>
              </a:rPr>
              <a:t>s</a:t>
            </a:r>
            <a:r>
              <a:rPr lang="en-US" sz="2800" i="1" dirty="0">
                <a:solidFill>
                  <a:schemeClr val="dk1"/>
                </a:solidFill>
              </a:rPr>
              <a:t>, respectively.</a:t>
            </a:r>
            <a:endParaRPr sz="2800" i="1" dirty="0">
              <a:solidFill>
                <a:schemeClr val="dk1"/>
              </a:solidFill>
            </a:endParaRPr>
          </a:p>
          <a:p>
            <a:pPr marL="914400" lvl="1" indent="-406400" algn="just" rtl="0"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b="1" i="1" dirty="0" err="1">
                <a:solidFill>
                  <a:schemeClr val="dk1"/>
                </a:solidFill>
              </a:rPr>
              <a:t>Flowdroid</a:t>
            </a:r>
            <a:r>
              <a:rPr lang="en-US" sz="2800" i="1" dirty="0">
                <a:solidFill>
                  <a:schemeClr val="dk1"/>
                </a:solidFill>
              </a:rPr>
              <a:t>: </a:t>
            </a:r>
            <a:r>
              <a:rPr lang="en-US" sz="2800" dirty="0">
                <a:solidFill>
                  <a:schemeClr val="dk1"/>
                </a:solidFill>
              </a:rPr>
              <a:t>a pre-existing android APK static analysis tool, into a </a:t>
            </a:r>
            <a:r>
              <a:rPr lang="en-US" sz="2800" dirty="0" err="1">
                <a:solidFill>
                  <a:schemeClr val="dk1"/>
                </a:solidFill>
              </a:rPr>
              <a:t>dockerized</a:t>
            </a:r>
            <a:r>
              <a:rPr lang="en-US" sz="2800" dirty="0">
                <a:solidFill>
                  <a:schemeClr val="dk1"/>
                </a:solidFill>
              </a:rPr>
              <a:t> web service.</a:t>
            </a:r>
            <a:endParaRPr sz="2800" i="1" dirty="0">
              <a:solidFill>
                <a:schemeClr val="dk1"/>
              </a:solidFill>
            </a:endParaRPr>
          </a:p>
          <a:p>
            <a:pPr marL="342900" marR="0" lvl="0" indent="-393065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840000"/>
              </a:buClr>
              <a:buSzPts val="3600"/>
              <a:buChar char="⮚"/>
            </a:pPr>
            <a:r>
              <a:rPr lang="en-US" sz="3600" b="1" i="1" dirty="0">
                <a:solidFill>
                  <a:srgbClr val="840000"/>
                </a:solidFill>
              </a:rPr>
              <a:t>Challenges:</a:t>
            </a:r>
            <a:endParaRPr sz="3600" b="1" i="1" dirty="0">
              <a:solidFill>
                <a:srgbClr val="840000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ts val="2800"/>
              <a:buChar char="○"/>
            </a:pPr>
            <a:r>
              <a:rPr lang="en-US" sz="2800" i="1" dirty="0"/>
              <a:t>Implementing </a:t>
            </a:r>
            <a:r>
              <a:rPr lang="en-US" sz="2800" i="1" dirty="0">
                <a:solidFill>
                  <a:schemeClr val="dk1"/>
                </a:solidFill>
              </a:rPr>
              <a:t>BDD/TDD Testing on this large system.</a:t>
            </a:r>
            <a:endParaRPr sz="2800" i="1" dirty="0">
              <a:solidFill>
                <a:schemeClr val="dk1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i="1" dirty="0">
                <a:solidFill>
                  <a:schemeClr val="dk1"/>
                </a:solidFill>
              </a:rPr>
              <a:t>The connections and communications between these blocks.</a:t>
            </a:r>
            <a:endParaRPr sz="2800" i="1" dirty="0">
              <a:solidFill>
                <a:schemeClr val="dk1"/>
              </a:solidFill>
            </a:endParaRPr>
          </a:p>
          <a:p>
            <a:pPr marL="914400" marR="0" lvl="1" indent="-406400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 dirty="0">
                <a:solidFill>
                  <a:schemeClr val="dk1"/>
                </a:solidFill>
              </a:rPr>
              <a:t>Add some more new functionalities to facilit</a:t>
            </a:r>
            <a:r>
              <a:rPr lang="en-US" altLang="zh-CN" sz="2800" dirty="0">
                <a:solidFill>
                  <a:schemeClr val="dk1"/>
                </a:solidFill>
              </a:rPr>
              <a:t>ate</a:t>
            </a:r>
            <a:r>
              <a:rPr lang="en-US" sz="2800" dirty="0">
                <a:solidFill>
                  <a:schemeClr val="dk1"/>
                </a:solidFill>
              </a:rPr>
              <a:t> user use and comments.</a:t>
            </a:r>
            <a:endParaRPr sz="2800" dirty="0">
              <a:solidFill>
                <a:schemeClr val="dk1"/>
              </a:solidFill>
            </a:endParaRPr>
          </a:p>
          <a:p>
            <a:pPr marL="342900" marR="0" lvl="0" indent="-342265" algn="just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endParaRPr sz="2800" b="0" i="1" u="none" strike="noStrike" cap="none" dirty="0">
              <a:latin typeface="Arial"/>
              <a:ea typeface="Arial"/>
              <a:cs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1224535" y="14839941"/>
            <a:ext cx="10058100" cy="80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Overall Flow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 rot="-5400000">
            <a:off x="13661280" y="17143760"/>
            <a:ext cx="791640" cy="2675124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"/>
          <p:cNvSpPr/>
          <p:nvPr/>
        </p:nvSpPr>
        <p:spPr>
          <a:xfrm>
            <a:off x="12184560" y="2700360"/>
            <a:ext cx="14264279" cy="804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3600" b="1" dirty="0">
                <a:solidFill>
                  <a:srgbClr val="FFFFFF"/>
                </a:solidFill>
              </a:rPr>
              <a:t>Interface (</a:t>
            </a:r>
            <a:r>
              <a:rPr lang="en-US" sz="3600" b="1" dirty="0" err="1">
                <a:solidFill>
                  <a:srgbClr val="FFFFFF"/>
                </a:solidFill>
              </a:rPr>
              <a:t>Vuejs</a:t>
            </a:r>
            <a:r>
              <a:rPr lang="en-US" sz="3600" b="1" dirty="0">
                <a:solidFill>
                  <a:srgbClr val="FFFFFF"/>
                </a:solidFill>
              </a:rPr>
              <a:t> Element Admin)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12244320" y="3840120"/>
            <a:ext cx="14059080" cy="151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600" b="1" dirty="0">
                <a:solidFill>
                  <a:srgbClr val="840000"/>
                </a:solidFill>
              </a:rPr>
              <a:t>Two</a:t>
            </a:r>
            <a:r>
              <a:rPr lang="en-US" sz="3600" b="1" i="0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 more </a:t>
            </a:r>
            <a:r>
              <a:rPr lang="en-US" sz="3600" b="1" dirty="0">
                <a:solidFill>
                  <a:srgbClr val="840000"/>
                </a:solidFill>
              </a:rPr>
              <a:t>Improved Functionalities</a:t>
            </a:r>
            <a:r>
              <a:rPr lang="en-US" sz="3600" b="1" i="0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 are added</a:t>
            </a:r>
            <a:r>
              <a:rPr lang="en-US" sz="3600" b="1" dirty="0">
                <a:solidFill>
                  <a:srgbClr val="840000"/>
                </a:solidFill>
              </a:rPr>
              <a:t>:</a:t>
            </a:r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User guide</a:t>
            </a:r>
            <a:r>
              <a:rPr lang="en-US" sz="2800" dirty="0"/>
              <a:t> with detailed procedures.</a:t>
            </a:r>
            <a:endParaRPr lang="en-US" sz="2800" dirty="0">
              <a:solidFill>
                <a:srgbClr val="000000"/>
              </a:solidFill>
            </a:endParaRPr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User comments</a:t>
            </a:r>
            <a:r>
              <a:rPr lang="en-US" sz="2800" dirty="0"/>
              <a:t> and feedback</a:t>
            </a:r>
            <a:r>
              <a:rPr lang="en-US" sz="2800" dirty="0">
                <a:solidFill>
                  <a:srgbClr val="000000"/>
                </a:solidFill>
              </a:rPr>
              <a:t> for the </a:t>
            </a:r>
            <a:r>
              <a:rPr lang="en-US" sz="2800" dirty="0" err="1"/>
              <a:t>Cloudroid</a:t>
            </a:r>
            <a:r>
              <a:rPr lang="en-US" sz="2800" dirty="0"/>
              <a:t> APP.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990720" y="31100960"/>
            <a:ext cx="16966440" cy="8146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-US" sz="3600" b="1" dirty="0">
                <a:solidFill>
                  <a:srgbClr val="FFFFFF"/>
                </a:solidFill>
              </a:rPr>
              <a:t>Work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FA2B8E-E756-45C8-A3C0-87DB7462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568" y="5916151"/>
            <a:ext cx="13846441" cy="8032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9E2A70-FC78-456E-A4ED-7D7DF491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1323" y="14845600"/>
            <a:ext cx="13805695" cy="8852132"/>
          </a:xfrm>
          <a:prstGeom prst="rect">
            <a:avLst/>
          </a:prstGeom>
        </p:spPr>
      </p:pic>
      <p:sp>
        <p:nvSpPr>
          <p:cNvPr id="309" name="Google Shape;75;p1">
            <a:extLst>
              <a:ext uri="{FF2B5EF4-FFF2-40B4-BE49-F238E27FC236}">
                <a16:creationId xmlns:a16="http://schemas.microsoft.com/office/drawing/2014/main" id="{BAE35398-8BE0-4B68-9B82-B6F31A758AB5}"/>
              </a:ext>
            </a:extLst>
          </p:cNvPr>
          <p:cNvSpPr/>
          <p:nvPr/>
        </p:nvSpPr>
        <p:spPr>
          <a:xfrm>
            <a:off x="1109707" y="32264218"/>
            <a:ext cx="16966440" cy="354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Achieving better communication between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different modules of this project .</a:t>
            </a:r>
          </a:p>
          <a:p>
            <a:pPr marL="342900" marR="0" lvl="0" indent="-3422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endParaRPr lang="en-US" sz="3200" dirty="0"/>
          </a:p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Utilizing Kubernetes cluster to scale up the </a:t>
            </a:r>
            <a:r>
              <a:rPr lang="en-US" sz="3200" dirty="0" err="1"/>
              <a:t>Flowdroid</a:t>
            </a:r>
            <a:r>
              <a:rPr lang="en-US" sz="3200" dirty="0"/>
              <a:t> android APK static analysis service.</a:t>
            </a:r>
          </a:p>
          <a:p>
            <a:pPr marL="342900" indent="-342265" algn="just">
              <a:buSzPts val="2800"/>
              <a:buFont typeface="Noto Sans Symbols"/>
              <a:buChar char="⮚"/>
            </a:pPr>
            <a:endParaRPr lang="en-US" sz="3200" dirty="0"/>
          </a:p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Deploying to the cloud (funding support may be needed). </a:t>
            </a:r>
          </a:p>
          <a:p>
            <a:pPr marL="342900" indent="-342265" algn="just">
              <a:buSzPts val="2800"/>
              <a:buFont typeface="Noto Sans Symbols"/>
              <a:buChar char="⮚"/>
            </a:pPr>
            <a:endParaRPr lang="en-US" sz="3200" dirty="0"/>
          </a:p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200" dirty="0"/>
              <a:t>Introducing more</a:t>
            </a:r>
            <a:r>
              <a:rPr lang="en-US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thorough BDD/TDD tests to both front end and backend functionalities.</a:t>
            </a:r>
            <a:endParaRPr sz="3200" b="0" i="0" u="none" strike="noStrike" cap="none" dirty="0">
              <a:latin typeface="Arial"/>
              <a:ea typeface="Arial"/>
              <a:cs typeface="Arial"/>
            </a:endParaRPr>
          </a:p>
        </p:txBody>
      </p:sp>
      <p:sp>
        <p:nvSpPr>
          <p:cNvPr id="310" name="Google Shape;294;p1">
            <a:extLst>
              <a:ext uri="{FF2B5EF4-FFF2-40B4-BE49-F238E27FC236}">
                <a16:creationId xmlns:a16="http://schemas.microsoft.com/office/drawing/2014/main" id="{98A3D6E3-9B45-4DDE-9578-F46B41DB4383}"/>
              </a:ext>
            </a:extLst>
          </p:cNvPr>
          <p:cNvSpPr/>
          <p:nvPr/>
        </p:nvSpPr>
        <p:spPr>
          <a:xfrm>
            <a:off x="12826706" y="5354987"/>
            <a:ext cx="14059080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854075" marR="0" lvl="0" indent="-7950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840000"/>
                </a:solidFill>
              </a:rPr>
              <a:t>User Guide</a:t>
            </a:r>
            <a:endParaRPr lang="en-US" b="1">
              <a:solidFill>
                <a:srgbClr val="840000"/>
              </a:solidFill>
            </a:endParaRPr>
          </a:p>
        </p:txBody>
      </p:sp>
      <p:sp>
        <p:nvSpPr>
          <p:cNvPr id="312" name="Google Shape;294;p1">
            <a:extLst>
              <a:ext uri="{FF2B5EF4-FFF2-40B4-BE49-F238E27FC236}">
                <a16:creationId xmlns:a16="http://schemas.microsoft.com/office/drawing/2014/main" id="{72CE8C30-596B-4FD5-B526-CA0EFC5E608B}"/>
              </a:ext>
            </a:extLst>
          </p:cNvPr>
          <p:cNvSpPr/>
          <p:nvPr/>
        </p:nvSpPr>
        <p:spPr>
          <a:xfrm>
            <a:off x="12828115" y="14207364"/>
            <a:ext cx="14059080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854075" marR="0" lvl="0" indent="-7950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dirty="0">
                <a:solidFill>
                  <a:srgbClr val="840000"/>
                </a:solidFill>
              </a:rPr>
              <a:t>User Comments</a:t>
            </a:r>
          </a:p>
        </p:txBody>
      </p:sp>
      <p:sp>
        <p:nvSpPr>
          <p:cNvPr id="23" name="Google Shape;291;p1">
            <a:extLst>
              <a:ext uri="{FF2B5EF4-FFF2-40B4-BE49-F238E27FC236}">
                <a16:creationId xmlns:a16="http://schemas.microsoft.com/office/drawing/2014/main" id="{CD06D632-AC46-40BA-A098-B7D6BEC25965}"/>
              </a:ext>
            </a:extLst>
          </p:cNvPr>
          <p:cNvSpPr/>
          <p:nvPr/>
        </p:nvSpPr>
        <p:spPr>
          <a:xfrm>
            <a:off x="12184559" y="23940510"/>
            <a:ext cx="14264279" cy="804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2A2A2"/>
              </a:gs>
              <a:gs pos="100000">
                <a:srgbClr val="D3D3D3"/>
              </a:gs>
            </a:gsLst>
            <a:lin ang="16200000" scaled="0"/>
          </a:gra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Backend Processor (Django Server)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236988-DFC1-4450-BAEC-50345844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8551" y="26803703"/>
            <a:ext cx="7516482" cy="2636819"/>
          </a:xfrm>
          <a:prstGeom prst="rect">
            <a:avLst/>
          </a:prstGeom>
        </p:spPr>
      </p:pic>
      <p:pic>
        <p:nvPicPr>
          <p:cNvPr id="7" name="Picture 7" descr="A screenshot of a tree&#10;&#10;Description generated with high confidence">
            <a:extLst>
              <a:ext uri="{FF2B5EF4-FFF2-40B4-BE49-F238E27FC236}">
                <a16:creationId xmlns:a16="http://schemas.microsoft.com/office/drawing/2014/main" id="{99DAF1EC-2242-4507-A0A2-315E3F7B6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9835" y="26799679"/>
            <a:ext cx="6174596" cy="2529850"/>
          </a:xfrm>
          <a:prstGeom prst="rect">
            <a:avLst/>
          </a:prstGeom>
        </p:spPr>
      </p:pic>
      <p:sp>
        <p:nvSpPr>
          <p:cNvPr id="28" name="Google Shape;294;p1">
            <a:extLst>
              <a:ext uri="{FF2B5EF4-FFF2-40B4-BE49-F238E27FC236}">
                <a16:creationId xmlns:a16="http://schemas.microsoft.com/office/drawing/2014/main" id="{D7323A54-2873-411E-AFA2-303695C10AAB}"/>
              </a:ext>
            </a:extLst>
          </p:cNvPr>
          <p:cNvSpPr/>
          <p:nvPr/>
        </p:nvSpPr>
        <p:spPr>
          <a:xfrm>
            <a:off x="12646885" y="25022761"/>
            <a:ext cx="14059080" cy="151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3600" b="1" dirty="0">
                <a:solidFill>
                  <a:srgbClr val="840000"/>
                </a:solidFill>
              </a:rPr>
              <a:t>The</a:t>
            </a:r>
            <a:r>
              <a:rPr lang="en-US" sz="3600" b="1" i="0" u="none" strike="noStrike" cap="none" dirty="0">
                <a:solidFill>
                  <a:srgbClr val="84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dirty="0">
                <a:solidFill>
                  <a:srgbClr val="840000"/>
                </a:solidFill>
              </a:rPr>
              <a:t>Backend Processor and BDD/TDD Testing:</a:t>
            </a:r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The backend processor interface.</a:t>
            </a:r>
            <a:endParaRPr lang="en-US" dirty="0"/>
          </a:p>
          <a:p>
            <a:pPr marL="1312545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BDD/TDD tests by coverage tool to verify submission and report functionalities.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D3B19357-A5E1-43F5-983C-8DD252C4C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397" y="15876872"/>
            <a:ext cx="2492943" cy="2030930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3749038-3255-4740-847F-9743B17EC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7381" y="20500077"/>
            <a:ext cx="3724977" cy="2082521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75B773-FD76-4ACF-BFCA-4DDC2B6305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1484" y="24152191"/>
            <a:ext cx="3036770" cy="3036770"/>
          </a:xfrm>
          <a:prstGeom prst="rect">
            <a:avLst/>
          </a:prstGeom>
        </p:spPr>
      </p:pic>
      <p:sp>
        <p:nvSpPr>
          <p:cNvPr id="30" name="Left Arrow 109">
            <a:extLst>
              <a:ext uri="{FF2B5EF4-FFF2-40B4-BE49-F238E27FC236}">
                <a16:creationId xmlns:a16="http://schemas.microsoft.com/office/drawing/2014/main" id="{A45629D6-1862-4C7F-A82D-115DC42617C3}"/>
              </a:ext>
            </a:extLst>
          </p:cNvPr>
          <p:cNvSpPr/>
          <p:nvPr/>
        </p:nvSpPr>
        <p:spPr>
          <a:xfrm rot="5400000">
            <a:off x="3583557" y="18613549"/>
            <a:ext cx="2468935" cy="900628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2" name="Left Arrow 109">
            <a:extLst>
              <a:ext uri="{FF2B5EF4-FFF2-40B4-BE49-F238E27FC236}">
                <a16:creationId xmlns:a16="http://schemas.microsoft.com/office/drawing/2014/main" id="{A45629D6-1862-4C7F-A82D-115DC42617C3}"/>
              </a:ext>
            </a:extLst>
          </p:cNvPr>
          <p:cNvSpPr/>
          <p:nvPr/>
        </p:nvSpPr>
        <p:spPr>
          <a:xfrm rot="5400000" flipH="1">
            <a:off x="2517013" y="18658668"/>
            <a:ext cx="2439948" cy="9006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4" name="Left Arrow 109">
            <a:extLst>
              <a:ext uri="{FF2B5EF4-FFF2-40B4-BE49-F238E27FC236}">
                <a16:creationId xmlns:a16="http://schemas.microsoft.com/office/drawing/2014/main" id="{2CEEB7AA-2F59-43E1-9FDB-067F8390C624}"/>
              </a:ext>
            </a:extLst>
          </p:cNvPr>
          <p:cNvSpPr/>
          <p:nvPr/>
        </p:nvSpPr>
        <p:spPr>
          <a:xfrm rot="5400000">
            <a:off x="4035944" y="22762038"/>
            <a:ext cx="1679664" cy="9391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35" name="Left Arrow 109">
            <a:extLst>
              <a:ext uri="{FF2B5EF4-FFF2-40B4-BE49-F238E27FC236}">
                <a16:creationId xmlns:a16="http://schemas.microsoft.com/office/drawing/2014/main" id="{69605EBB-A2C6-4787-814D-83D975929B1E}"/>
              </a:ext>
            </a:extLst>
          </p:cNvPr>
          <p:cNvSpPr/>
          <p:nvPr/>
        </p:nvSpPr>
        <p:spPr>
          <a:xfrm rot="5400000" flipH="1">
            <a:off x="2902022" y="22836032"/>
            <a:ext cx="1689178" cy="91987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F16F3F4-A771-4F1E-87FC-34603AA30A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1790" y="20805006"/>
            <a:ext cx="2743200" cy="2743200"/>
          </a:xfrm>
          <a:prstGeom prst="rect">
            <a:avLst/>
          </a:prstGeom>
        </p:spPr>
      </p:pic>
      <p:sp>
        <p:nvSpPr>
          <p:cNvPr id="41" name="TextBox 2">
            <a:extLst>
              <a:ext uri="{FF2B5EF4-FFF2-40B4-BE49-F238E27FC236}">
                <a16:creationId xmlns:a16="http://schemas.microsoft.com/office/drawing/2014/main" id="{258B0D80-7826-43D1-BF25-48B3F52F31F6}"/>
              </a:ext>
            </a:extLst>
          </p:cNvPr>
          <p:cNvSpPr txBox="1"/>
          <p:nvPr/>
        </p:nvSpPr>
        <p:spPr>
          <a:xfrm>
            <a:off x="5728635" y="23350889"/>
            <a:ext cx="489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Query Report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86B6A34D-DC72-4EC4-B586-59BA153B3412}"/>
              </a:ext>
            </a:extLst>
          </p:cNvPr>
          <p:cNvSpPr txBox="1"/>
          <p:nvPr/>
        </p:nvSpPr>
        <p:spPr>
          <a:xfrm>
            <a:off x="5900934" y="20269366"/>
            <a:ext cx="260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Report</a:t>
            </a:r>
          </a:p>
        </p:txBody>
      </p:sp>
      <p:sp>
        <p:nvSpPr>
          <p:cNvPr id="44" name="Left Arrow 109">
            <a:extLst>
              <a:ext uri="{FF2B5EF4-FFF2-40B4-BE49-F238E27FC236}">
                <a16:creationId xmlns:a16="http://schemas.microsoft.com/office/drawing/2014/main" id="{C3C60E7A-5602-42F0-98B9-63E2A096000E}"/>
              </a:ext>
            </a:extLst>
          </p:cNvPr>
          <p:cNvSpPr/>
          <p:nvPr/>
        </p:nvSpPr>
        <p:spPr>
          <a:xfrm rot="10860000">
            <a:off x="6480760" y="21433751"/>
            <a:ext cx="1679664" cy="9391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45" name="Left Arrow 109">
            <a:extLst>
              <a:ext uri="{FF2B5EF4-FFF2-40B4-BE49-F238E27FC236}">
                <a16:creationId xmlns:a16="http://schemas.microsoft.com/office/drawing/2014/main" id="{BB3C41D6-FDB6-42DF-A76E-7AD130C6D01D}"/>
              </a:ext>
            </a:extLst>
          </p:cNvPr>
          <p:cNvSpPr/>
          <p:nvPr/>
        </p:nvSpPr>
        <p:spPr>
          <a:xfrm>
            <a:off x="6500010" y="22608032"/>
            <a:ext cx="1679664" cy="939129"/>
          </a:xfrm>
          <a:prstGeom prst="leftArrow">
            <a:avLst>
              <a:gd name="adj1" fmla="val 35135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>
              <a:solidFill>
                <a:schemeClr val="tx1"/>
              </a:solidFill>
            </a:endParaRP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id="{5431E1A2-7B64-4803-9A0A-6A505491F714}"/>
              </a:ext>
            </a:extLst>
          </p:cNvPr>
          <p:cNvSpPr txBox="1"/>
          <p:nvPr/>
        </p:nvSpPr>
        <p:spPr>
          <a:xfrm>
            <a:off x="8192702" y="20270804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rgbClr val="00B050"/>
                </a:solidFill>
                <a:cs typeface="Arial"/>
              </a:rPr>
              <a:t>JSON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FEDE2815-568B-4075-8D25-469641FC24E6}"/>
              </a:ext>
            </a:extLst>
          </p:cNvPr>
          <p:cNvSpPr txBox="1"/>
          <p:nvPr/>
        </p:nvSpPr>
        <p:spPr>
          <a:xfrm>
            <a:off x="1031507" y="17960741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zh-CN" altLang="en-US" sz="3600" b="1" i="1" dirty="0">
              <a:solidFill>
                <a:schemeClr val="tx1">
                  <a:lumMod val="50000"/>
                  <a:lumOff val="50000"/>
                </a:schemeClr>
              </a:solidFill>
              <a:ea typeface="宋体"/>
              <a:cs typeface="Arial"/>
            </a:endParaRP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C52D786F-4FA4-49E8-9943-0EA0E8202E65}"/>
              </a:ext>
            </a:extLst>
          </p:cNvPr>
          <p:cNvSpPr txBox="1"/>
          <p:nvPr/>
        </p:nvSpPr>
        <p:spPr>
          <a:xfrm>
            <a:off x="4612104" y="17960740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Render</a:t>
            </a:r>
            <a:endParaRPr lang="en-US" altLang="zh-CN" dirty="0"/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B8710BB3-47C8-4CC0-8C5C-CF48F9974F09}"/>
              </a:ext>
            </a:extLst>
          </p:cNvPr>
          <p:cNvSpPr txBox="1"/>
          <p:nvPr/>
        </p:nvSpPr>
        <p:spPr>
          <a:xfrm>
            <a:off x="1602814" y="22726577"/>
            <a:ext cx="20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APK</a:t>
            </a: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C0FBC294-AE6A-464D-8923-F9FD3E828BC7}"/>
              </a:ext>
            </a:extLst>
          </p:cNvPr>
          <p:cNvSpPr txBox="1"/>
          <p:nvPr/>
        </p:nvSpPr>
        <p:spPr>
          <a:xfrm>
            <a:off x="4496600" y="16151191"/>
            <a:ext cx="32195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 err="1">
                <a:solidFill>
                  <a:srgbClr val="00662E"/>
                </a:solidFill>
                <a:cs typeface="Arial"/>
              </a:rPr>
              <a:t>Vuejs</a:t>
            </a:r>
            <a:endParaRPr lang="en-US" sz="3600" b="1" i="1">
              <a:solidFill>
                <a:srgbClr val="00662E"/>
              </a:solidFill>
              <a:cs typeface="Arial"/>
            </a:endParaRPr>
          </a:p>
        </p:txBody>
      </p:sp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2AEFE6-4FB7-432E-8F8B-7C6C623370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0687" y="27421222"/>
            <a:ext cx="2524125" cy="2524125"/>
          </a:xfrm>
          <a:prstGeom prst="rect">
            <a:avLst/>
          </a:prstGeom>
        </p:spPr>
      </p:pic>
      <p:sp>
        <p:nvSpPr>
          <p:cNvPr id="53" name="TextBox 2">
            <a:extLst>
              <a:ext uri="{FF2B5EF4-FFF2-40B4-BE49-F238E27FC236}">
                <a16:creationId xmlns:a16="http://schemas.microsoft.com/office/drawing/2014/main" id="{E7AEC375-AECF-4796-9667-9F03E86313FD}"/>
              </a:ext>
            </a:extLst>
          </p:cNvPr>
          <p:cNvSpPr txBox="1"/>
          <p:nvPr/>
        </p:nvSpPr>
        <p:spPr>
          <a:xfrm>
            <a:off x="5074115" y="26142213"/>
            <a:ext cx="28152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 err="1">
                <a:solidFill>
                  <a:srgbClr val="00B050"/>
                </a:solidFill>
                <a:cs typeface="Arial"/>
              </a:rPr>
              <a:t>Flowdroid</a:t>
            </a:r>
            <a:endParaRPr lang="en-US">
              <a:solidFill>
                <a:srgbClr val="00B050"/>
              </a:solidFill>
              <a:cs typeface="Arial"/>
            </a:endParaRPr>
          </a:p>
        </p:txBody>
      </p:sp>
      <p:sp>
        <p:nvSpPr>
          <p:cNvPr id="55" name="Rounded Rectangle 120">
            <a:extLst>
              <a:ext uri="{FF2B5EF4-FFF2-40B4-BE49-F238E27FC236}">
                <a16:creationId xmlns:a16="http://schemas.microsoft.com/office/drawing/2014/main" id="{5B7A7780-FC44-4A22-8522-45BC21CDE27A}"/>
              </a:ext>
            </a:extLst>
          </p:cNvPr>
          <p:cNvSpPr/>
          <p:nvPr/>
        </p:nvSpPr>
        <p:spPr>
          <a:xfrm>
            <a:off x="1220126" y="19606051"/>
            <a:ext cx="10164956" cy="7700017"/>
          </a:xfrm>
          <a:prstGeom prst="roundRect">
            <a:avLst>
              <a:gd name="adj" fmla="val 5398"/>
            </a:avLst>
          </a:prstGeom>
          <a:noFill/>
          <a:ln w="1270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id="{A432C229-C107-496A-84FD-6AA3AB0D1D37}"/>
              </a:ext>
            </a:extLst>
          </p:cNvPr>
          <p:cNvSpPr txBox="1"/>
          <p:nvPr/>
        </p:nvSpPr>
        <p:spPr>
          <a:xfrm>
            <a:off x="3649578" y="22754122"/>
            <a:ext cx="28152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Results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FC6E6552-6850-4AE8-8723-BCB39D8D6AA0}"/>
              </a:ext>
            </a:extLst>
          </p:cNvPr>
          <p:cNvSpPr txBox="1"/>
          <p:nvPr/>
        </p:nvSpPr>
        <p:spPr>
          <a:xfrm>
            <a:off x="5531309" y="28683237"/>
            <a:ext cx="357501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2069EF"/>
                </a:solidFill>
              </a:rPr>
              <a:t>Kubernetes</a:t>
            </a:r>
          </a:p>
        </p:txBody>
      </p:sp>
      <p:sp>
        <p:nvSpPr>
          <p:cNvPr id="59" name="Rounded Rectangle 120">
            <a:extLst>
              <a:ext uri="{FF2B5EF4-FFF2-40B4-BE49-F238E27FC236}">
                <a16:creationId xmlns:a16="http://schemas.microsoft.com/office/drawing/2014/main" id="{2375E064-0B82-4F3F-8845-064FC38E26D9}"/>
              </a:ext>
            </a:extLst>
          </p:cNvPr>
          <p:cNvSpPr/>
          <p:nvPr/>
        </p:nvSpPr>
        <p:spPr>
          <a:xfrm>
            <a:off x="2221153" y="24149173"/>
            <a:ext cx="5775837" cy="2887387"/>
          </a:xfrm>
          <a:prstGeom prst="roundRect">
            <a:avLst>
              <a:gd name="adj" fmla="val 5398"/>
            </a:avLst>
          </a:prstGeom>
          <a:noFill/>
          <a:ln w="1270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00"/>
              </a:highlight>
              <a:cs typeface="Arial"/>
            </a:endParaRPr>
          </a:p>
        </p:txBody>
      </p:sp>
      <p:sp>
        <p:nvSpPr>
          <p:cNvPr id="60" name="Rounded Rectangle 119">
            <a:extLst>
              <a:ext uri="{FF2B5EF4-FFF2-40B4-BE49-F238E27FC236}">
                <a16:creationId xmlns:a16="http://schemas.microsoft.com/office/drawing/2014/main" id="{CE7B6FF6-77C9-4A32-9C58-86C3E0B1FEAA}"/>
              </a:ext>
            </a:extLst>
          </p:cNvPr>
          <p:cNvSpPr/>
          <p:nvPr/>
        </p:nvSpPr>
        <p:spPr>
          <a:xfrm>
            <a:off x="1067726" y="15877383"/>
            <a:ext cx="6636757" cy="3063571"/>
          </a:xfrm>
          <a:prstGeom prst="roundRect">
            <a:avLst>
              <a:gd name="adj" fmla="val 17968"/>
            </a:avLst>
          </a:prstGeom>
          <a:noFill/>
          <a:ln w="1270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6AB6E-C6F1-440F-BE57-5336FBAE0FD8}"/>
              </a:ext>
            </a:extLst>
          </p:cNvPr>
          <p:cNvSpPr txBox="1"/>
          <p:nvPr/>
        </p:nvSpPr>
        <p:spPr>
          <a:xfrm>
            <a:off x="7993781" y="18675416"/>
            <a:ext cx="357097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4400" b="1" dirty="0">
                <a:solidFill>
                  <a:srgbClr val="7030A0"/>
                </a:solidFill>
              </a:rPr>
              <a:t>Back End</a:t>
            </a:r>
            <a:endParaRPr lang="en-US" sz="440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2E893B-C65C-49F5-A420-D64730E22E43}"/>
              </a:ext>
            </a:extLst>
          </p:cNvPr>
          <p:cNvSpPr txBox="1"/>
          <p:nvPr/>
        </p:nvSpPr>
        <p:spPr>
          <a:xfrm>
            <a:off x="7897527" y="16153596"/>
            <a:ext cx="357097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en-US" sz="4400" b="1" dirty="0">
                <a:solidFill>
                  <a:srgbClr val="FFC000"/>
                </a:solidFill>
              </a:rPr>
              <a:t>Front End</a:t>
            </a:r>
            <a:r>
              <a:rPr lang="en-US" sz="4000" b="1" dirty="0">
                <a:solidFill>
                  <a:srgbClr val="FFC000"/>
                </a:solidFill>
              </a:rPr>
              <a:t> </a:t>
            </a:r>
            <a:endParaRPr lang="en-US" sz="4000" b="1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51" name="Google Shape;294;p1">
            <a:extLst>
              <a:ext uri="{FF2B5EF4-FFF2-40B4-BE49-F238E27FC236}">
                <a16:creationId xmlns:a16="http://schemas.microsoft.com/office/drawing/2014/main" id="{8E154FAF-155D-4B70-AEF1-7240E9C58C4E}"/>
              </a:ext>
            </a:extLst>
          </p:cNvPr>
          <p:cNvSpPr/>
          <p:nvPr/>
        </p:nvSpPr>
        <p:spPr>
          <a:xfrm>
            <a:off x="19192063" y="31105927"/>
            <a:ext cx="5511846" cy="13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8000" b="1" dirty="0">
                <a:solidFill>
                  <a:srgbClr val="840000"/>
                </a:solidFill>
                <a:hlinkClick r:id="rId13"/>
              </a:rPr>
              <a:t>Github</a:t>
            </a:r>
            <a:endParaRPr lang="en-US" sz="8000"/>
          </a:p>
        </p:txBody>
      </p:sp>
      <p:sp>
        <p:nvSpPr>
          <p:cNvPr id="52" name="Google Shape;294;p1">
            <a:extLst>
              <a:ext uri="{FF2B5EF4-FFF2-40B4-BE49-F238E27FC236}">
                <a16:creationId xmlns:a16="http://schemas.microsoft.com/office/drawing/2014/main" id="{ECBBB8F0-9C13-47CF-B4F0-91A21D681287}"/>
              </a:ext>
            </a:extLst>
          </p:cNvPr>
          <p:cNvSpPr/>
          <p:nvPr/>
        </p:nvSpPr>
        <p:spPr>
          <a:xfrm>
            <a:off x="19269064" y="33127232"/>
            <a:ext cx="5511846" cy="13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6800" rIns="93600" bIns="46800" anchor="t" anchorCtr="0">
            <a:spAutoFit/>
          </a:bodyPr>
          <a:lstStyle/>
          <a:p>
            <a:pPr marL="342900" indent="-342265" algn="just">
              <a:buSzPts val="2800"/>
              <a:buFont typeface="Noto Sans Symbols"/>
              <a:buChar char="⮚"/>
            </a:pPr>
            <a:r>
              <a:rPr lang="en-US" sz="8000" b="1" dirty="0">
                <a:solidFill>
                  <a:srgbClr val="840000"/>
                </a:solidFill>
                <a:hlinkClick r:id="rId14"/>
              </a:rPr>
              <a:t>Video</a:t>
            </a:r>
            <a:endParaRPr lang="en-US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322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(Tengteng) Zhang</dc:creator>
  <cp:lastModifiedBy>Zhenhua He</cp:lastModifiedBy>
  <cp:revision>368</cp:revision>
  <dcterms:created xsi:type="dcterms:W3CDTF">2006-08-16T00:00:00Z</dcterms:created>
  <dcterms:modified xsi:type="dcterms:W3CDTF">2020-05-04T18:07:15Z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