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10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10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11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3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一碗沙拉配有炒饭、水煮蛋和一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一碗三文鱼饼、沙拉和鹰嘴豆泥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一碗宽意大利面配有欧芹黄油、烤榛子和帕尔马干酪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一碗沙拉配有炒饭、水煮蛋和一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宽意大利面配有欧芹黄油、烤榛子和帕尔马干酪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7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作者和日期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统计和学习的分支预测原理对比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统计和学习的分支预测原理对比</a:t>
            </a:r>
          </a:p>
        </p:txBody>
      </p:sp>
      <p:sp>
        <p:nvSpPr>
          <p:cNvPr id="173" name="演示文稿副标题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传统统计方法   一个例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传统统计方法   一个例子</a:t>
            </a:r>
          </a:p>
        </p:txBody>
      </p:sp>
      <p:sp>
        <p:nvSpPr>
          <p:cNvPr id="176" name="bimode gshare psha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bimode gshare pshare</a:t>
            </a:r>
          </a:p>
        </p:txBody>
      </p:sp>
      <p:sp>
        <p:nvSpPr>
          <p:cNvPr id="177" name="分支预测问题是一个典型二分类问题，目标是给定一个特征向量，对其归属类别进行判断（0，1），为了便于理解，我们给一个简单的例子作为问题背景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分支预测问题是一个典型二分类问题，目标是给定一个特征向量，对其归属类别进行判断（0，1），为了便于理解，我们给一个简单的例子作为问题背景。</a:t>
            </a:r>
          </a:p>
          <a:p>
            <a:pPr/>
            <a:r>
              <a:t>如果预测一个小贩是否出摊，输入向量是（天气，心情），然后跟踪统计小贩一段时间的数据，我们可以得到下面的图</a:t>
            </a:r>
          </a:p>
        </p:txBody>
      </p:sp>
      <p:sp>
        <p:nvSpPr>
          <p:cNvPr id="178" name="线条"/>
          <p:cNvSpPr/>
          <p:nvPr/>
        </p:nvSpPr>
        <p:spPr>
          <a:xfrm>
            <a:off x="9070622" y="10796694"/>
            <a:ext cx="624275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线条"/>
          <p:cNvSpPr/>
          <p:nvPr/>
        </p:nvSpPr>
        <p:spPr>
          <a:xfrm flipV="1">
            <a:off x="12192000" y="8185828"/>
            <a:ext cx="1" cy="52217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天气"/>
          <p:cNvSpPr txBox="1"/>
          <p:nvPr/>
        </p:nvSpPr>
        <p:spPr>
          <a:xfrm>
            <a:off x="15715890" y="10466494"/>
            <a:ext cx="170064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天气</a:t>
            </a:r>
          </a:p>
        </p:txBody>
      </p:sp>
      <p:sp>
        <p:nvSpPr>
          <p:cNvPr id="181" name="心情"/>
          <p:cNvSpPr txBox="1"/>
          <p:nvPr/>
        </p:nvSpPr>
        <p:spPr>
          <a:xfrm>
            <a:off x="12400218" y="8046310"/>
            <a:ext cx="9017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心情</a:t>
            </a:r>
          </a:p>
        </p:txBody>
      </p:sp>
      <p:sp>
        <p:nvSpPr>
          <p:cNvPr id="182" name="10次出，1次不出"/>
          <p:cNvSpPr txBox="1"/>
          <p:nvPr/>
        </p:nvSpPr>
        <p:spPr>
          <a:xfrm>
            <a:off x="12400218" y="9244972"/>
            <a:ext cx="478871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10次出，1次不出</a:t>
            </a:r>
          </a:p>
        </p:txBody>
      </p:sp>
      <p:sp>
        <p:nvSpPr>
          <p:cNvPr id="183" name="1次出，10次不出"/>
          <p:cNvSpPr txBox="1"/>
          <p:nvPr/>
        </p:nvSpPr>
        <p:spPr>
          <a:xfrm>
            <a:off x="7195068" y="9244972"/>
            <a:ext cx="478871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1次出，10次不出</a:t>
            </a:r>
          </a:p>
        </p:txBody>
      </p:sp>
      <p:sp>
        <p:nvSpPr>
          <p:cNvPr id="184" name="1次出，10次不出"/>
          <p:cNvSpPr txBox="1"/>
          <p:nvPr/>
        </p:nvSpPr>
        <p:spPr>
          <a:xfrm>
            <a:off x="12400218" y="11649197"/>
            <a:ext cx="478871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1次出，10次不出</a:t>
            </a:r>
          </a:p>
        </p:txBody>
      </p:sp>
      <p:sp>
        <p:nvSpPr>
          <p:cNvPr id="185" name="0次出，10次不出"/>
          <p:cNvSpPr txBox="1"/>
          <p:nvPr/>
        </p:nvSpPr>
        <p:spPr>
          <a:xfrm>
            <a:off x="7195068" y="11649197"/>
            <a:ext cx="478871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0次出，10次不出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传统统计方法   一个例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传统统计方法   一个例子</a:t>
            </a:r>
          </a:p>
        </p:txBody>
      </p:sp>
      <p:sp>
        <p:nvSpPr>
          <p:cNvPr id="188" name="bimode gshare psha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bimode gshare pshare</a:t>
            </a:r>
          </a:p>
        </p:txBody>
      </p:sp>
      <p:sp>
        <p:nvSpPr>
          <p:cNvPr id="189" name="基于统计的预测模型是，直接记录历史上向量对应的标签的最多的情况，因为我们先验的认为特征向量和标签具有相关性，因此数据一定有某种聚集现象，所以只需要记录每种情况出现最多的那个标签就对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基于统计的预测模型是，直接记录历史上向量对应的标签的最多的情况，因为我们先验的认为特征向量和标签具有相关性，因此数据一定有某种聚集现象，所以只需要记录每种情况出现最多的那个标签就对了</a:t>
            </a:r>
          </a:p>
          <a:p>
            <a:pPr/>
            <a:r>
              <a:t>回到我们的例子，我们直接记录如下的表，需要预测时直接查表出结论</a:t>
            </a:r>
          </a:p>
        </p:txBody>
      </p:sp>
      <p:graphicFrame>
        <p:nvGraphicFramePr>
          <p:cNvPr id="190" name="表格 1"/>
          <p:cNvGraphicFramePr/>
          <p:nvPr/>
        </p:nvGraphicFramePr>
        <p:xfrm>
          <a:off x="8369389" y="8532253"/>
          <a:ext cx="7657922" cy="3891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822610"/>
                <a:gridCol w="3822610"/>
              </a:tblGrid>
              <a:tr h="969586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（好，好）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出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9586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（好，坏）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不出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9586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（好，坏）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不出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9586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（坏，坏）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不出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传统统计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传统统计方法</a:t>
            </a:r>
          </a:p>
        </p:txBody>
      </p:sp>
      <p:sp>
        <p:nvSpPr>
          <p:cNvPr id="193" name="bimode gshare psha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bimode gshare pshare</a:t>
            </a:r>
          </a:p>
        </p:txBody>
      </p:sp>
      <p:sp>
        <p:nvSpPr>
          <p:cNvPr id="194" name="传统的两级及一系列后续的改进，都是基于这个统计查表的思路，以最初最准的原型pap为例，对于每个输入向量，我们将后端返回的真实值写入PHT表项，即2 bit counter，如果跳则加1，不跳则减1，所以我们应该能看出规律，所谓的二位饱和计数器就是一个记录跳的个数与不跳的个数的差值，也就是出现最多的标签，例如1101，就是+1 +1 -1 +1 刚好是2，只不过记录的十分有限而且限制了反卷，这也是造成不精确的原因之一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传统的两级及一系列后续的改进，都是基于这个统计查表的思路，以最初最准的原型pap为例，对于每个输入向量，我们将后端返回的真实值写入PHT表项，即2 bit counter，如果跳则加1，不跳则减1，所以我们应该能看出规律，所谓的二位饱和计数器就是一个记录跳的个数与不跳的个数的差值，也就是出现最多的标签，例如1101，就是+1 +1 -1 +1 刚好是2，只不过记录的十分有限而且限制了反卷，这也是造成不精确的原因之一。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基于学习的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基于学习的方法</a:t>
            </a:r>
          </a:p>
        </p:txBody>
      </p:sp>
      <p:sp>
        <p:nvSpPr>
          <p:cNvPr id="197" name="perceptr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perceptron</a:t>
            </a:r>
          </a:p>
        </p:txBody>
      </p:sp>
      <p:sp>
        <p:nvSpPr>
          <p:cNvPr id="198" name="统计方法是记录所有的历史，学习方法是抽象与总结历史，还是按刚才的例子，我可以观察空间分布，直接划条线（x+y-1=0），这时我预测时只需要给我一个向量，带入计算一下，在线上则预测出，在线下则预测不出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统计方法是记录所有的历史，学习方法是抽象与总结历史，还是按刚才的例子，我可以观察空间分布，直接划条线（x+y-1=0），这时我预测时只需要给我一个向量，带入计算一下，在线上则预测出，在线下则预测不出</a:t>
            </a:r>
          </a:p>
        </p:txBody>
      </p:sp>
      <p:sp>
        <p:nvSpPr>
          <p:cNvPr id="199" name="线条"/>
          <p:cNvSpPr/>
          <p:nvPr/>
        </p:nvSpPr>
        <p:spPr>
          <a:xfrm>
            <a:off x="8956818" y="9530292"/>
            <a:ext cx="624275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线条"/>
          <p:cNvSpPr/>
          <p:nvPr/>
        </p:nvSpPr>
        <p:spPr>
          <a:xfrm flipV="1">
            <a:off x="12078196" y="6919426"/>
            <a:ext cx="1" cy="52217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天气"/>
          <p:cNvSpPr txBox="1"/>
          <p:nvPr/>
        </p:nvSpPr>
        <p:spPr>
          <a:xfrm>
            <a:off x="15602086" y="9200092"/>
            <a:ext cx="17006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天气</a:t>
            </a:r>
          </a:p>
        </p:txBody>
      </p:sp>
      <p:sp>
        <p:nvSpPr>
          <p:cNvPr id="202" name="心情"/>
          <p:cNvSpPr txBox="1"/>
          <p:nvPr/>
        </p:nvSpPr>
        <p:spPr>
          <a:xfrm>
            <a:off x="12286415" y="6779908"/>
            <a:ext cx="9017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心情</a:t>
            </a:r>
          </a:p>
        </p:txBody>
      </p:sp>
      <p:sp>
        <p:nvSpPr>
          <p:cNvPr id="203" name="多数出"/>
          <p:cNvSpPr txBox="1"/>
          <p:nvPr/>
        </p:nvSpPr>
        <p:spPr>
          <a:xfrm>
            <a:off x="13005674" y="7900260"/>
            <a:ext cx="19431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多数出</a:t>
            </a:r>
          </a:p>
        </p:txBody>
      </p:sp>
      <p:sp>
        <p:nvSpPr>
          <p:cNvPr id="204" name="多数不出"/>
          <p:cNvSpPr txBox="1"/>
          <p:nvPr/>
        </p:nvSpPr>
        <p:spPr>
          <a:xfrm>
            <a:off x="8324641" y="7900260"/>
            <a:ext cx="2552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多数不出</a:t>
            </a:r>
          </a:p>
        </p:txBody>
      </p:sp>
      <p:sp>
        <p:nvSpPr>
          <p:cNvPr id="205" name="多数不出"/>
          <p:cNvSpPr txBox="1"/>
          <p:nvPr/>
        </p:nvSpPr>
        <p:spPr>
          <a:xfrm>
            <a:off x="12700874" y="10428846"/>
            <a:ext cx="2552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多数不出</a:t>
            </a:r>
          </a:p>
        </p:txBody>
      </p:sp>
      <p:sp>
        <p:nvSpPr>
          <p:cNvPr id="206" name="多数不出"/>
          <p:cNvSpPr txBox="1"/>
          <p:nvPr/>
        </p:nvSpPr>
        <p:spPr>
          <a:xfrm>
            <a:off x="8324641" y="10428846"/>
            <a:ext cx="2552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多数不出</a:t>
            </a:r>
          </a:p>
        </p:txBody>
      </p:sp>
      <p:sp>
        <p:nvSpPr>
          <p:cNvPr id="207" name="线条"/>
          <p:cNvSpPr/>
          <p:nvPr/>
        </p:nvSpPr>
        <p:spPr>
          <a:xfrm>
            <a:off x="10265137" y="7056861"/>
            <a:ext cx="6227803" cy="44430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基于学习的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基于学习的方法</a:t>
            </a:r>
          </a:p>
        </p:txBody>
      </p:sp>
      <p:sp>
        <p:nvSpPr>
          <p:cNvPr id="210" name="perceptr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perceptron</a:t>
            </a:r>
          </a:p>
        </p:txBody>
      </p:sp>
      <p:sp>
        <p:nvSpPr>
          <p:cNvPr id="211" name="在学习过程，神经元不断调整其参数权重，使得直线去调整其位置从而正确划分（例如下面例子），同时对于一些根本没有关系的属性，神经元不与理睬，防止干扰，例如小贩出摊与否跟我晚上跑没跑步根本没关联，但这对基于统计的方法来说必须都要记录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学习过程，神经元不断调整其参数权重，使得直线去调整其位置从而正确划分（例如下面例子），同时对于一些根本没有关系的属性，神经元不与理睬，防止干扰，例如小贩出摊与否跟我晚上跑没跑步根本没关联，但这对基于统计的方法来说必须都要记录。</a:t>
            </a:r>
          </a:p>
        </p:txBody>
      </p:sp>
      <p:sp>
        <p:nvSpPr>
          <p:cNvPr id="212" name="线条"/>
          <p:cNvSpPr/>
          <p:nvPr/>
        </p:nvSpPr>
        <p:spPr>
          <a:xfrm>
            <a:off x="1680761" y="9990802"/>
            <a:ext cx="624275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线条"/>
          <p:cNvSpPr/>
          <p:nvPr/>
        </p:nvSpPr>
        <p:spPr>
          <a:xfrm flipV="1">
            <a:off x="4802139" y="7379936"/>
            <a:ext cx="1" cy="5221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圆形"/>
          <p:cNvSpPr/>
          <p:nvPr/>
        </p:nvSpPr>
        <p:spPr>
          <a:xfrm>
            <a:off x="6238110" y="8456473"/>
            <a:ext cx="300772" cy="30904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5" name="圆形"/>
          <p:cNvSpPr/>
          <p:nvPr/>
        </p:nvSpPr>
        <p:spPr>
          <a:xfrm>
            <a:off x="3065397" y="11216086"/>
            <a:ext cx="300772" cy="30904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6" name="线条"/>
          <p:cNvSpPr/>
          <p:nvPr/>
        </p:nvSpPr>
        <p:spPr>
          <a:xfrm flipV="1">
            <a:off x="2160233" y="7726568"/>
            <a:ext cx="5283813" cy="452846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线条"/>
          <p:cNvSpPr/>
          <p:nvPr/>
        </p:nvSpPr>
        <p:spPr>
          <a:xfrm>
            <a:off x="13919172" y="9990802"/>
            <a:ext cx="624275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8" name="线条"/>
          <p:cNvSpPr/>
          <p:nvPr/>
        </p:nvSpPr>
        <p:spPr>
          <a:xfrm flipV="1">
            <a:off x="17040550" y="7379936"/>
            <a:ext cx="1" cy="52217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" name="圆形"/>
          <p:cNvSpPr/>
          <p:nvPr/>
        </p:nvSpPr>
        <p:spPr>
          <a:xfrm>
            <a:off x="18476521" y="8456473"/>
            <a:ext cx="300771" cy="30904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0" name="线条"/>
          <p:cNvSpPr/>
          <p:nvPr/>
        </p:nvSpPr>
        <p:spPr>
          <a:xfrm flipH="1" flipV="1">
            <a:off x="15792316" y="7536608"/>
            <a:ext cx="2496468" cy="490838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" name="圆形"/>
          <p:cNvSpPr/>
          <p:nvPr/>
        </p:nvSpPr>
        <p:spPr>
          <a:xfrm>
            <a:off x="15303808" y="11216086"/>
            <a:ext cx="300772" cy="30904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radeof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Tradeoff</a:t>
            </a:r>
          </a:p>
        </p:txBody>
      </p:sp>
      <p:sp>
        <p:nvSpPr>
          <p:cNvPr id="224" name="我们可以看到，基于统计的方法是速度快，不需要什么运算，但是在相同的占用内存空间大（12bit），而基于学习的方法是占用空间小（3bit），而且可以排除不相关的影响，但需要较多的运算资源（log n），这里涉及到资源的权衡，但由于目前开源的处理器（alpha 21264、BOOM）大部分用基于统计的方法，或许基于统计的方法更好（抄作业），但可以想一下把counter位数增多会不会更好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我们可以看到，基于统计的方法是速度快，不需要什么运算，但是在相同的占用内存空间大（12bit），而基于学习的方法是占用空间小（3bit），而且可以排除不相关的影响，但需要较多的运算资源（log n），这里涉及到资源的权衡，但由于目前开源的处理器（alpha 21264、BOOM）大部分用基于统计的方法，或许基于统计的方法更好（抄作业），但可以想一下把counter位数增多会不会更好。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Berkley Out-of-Order Machine"/>
          <p:cNvSpPr txBox="1"/>
          <p:nvPr>
            <p:ph type="title"/>
          </p:nvPr>
        </p:nvSpPr>
        <p:spPr>
          <a:xfrm>
            <a:off x="1206500" y="1077359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Berkley Out-of-Order Machine</a:t>
            </a:r>
          </a:p>
        </p:txBody>
      </p:sp>
      <p:sp>
        <p:nvSpPr>
          <p:cNvPr id="227" name="前端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前端</a:t>
            </a:r>
          </a:p>
        </p:txBody>
      </p:sp>
      <p:pic>
        <p:nvPicPr>
          <p:cNvPr id="228" name="front-end.svg" descr="front-end.sv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264745" y="4291475"/>
            <a:ext cx="13854701" cy="8169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