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323" r:id="rId6"/>
    <p:sldId id="267" r:id="rId7"/>
    <p:sldId id="325" r:id="rId8"/>
    <p:sldId id="326" r:id="rId9"/>
    <p:sldId id="327" r:id="rId10"/>
    <p:sldId id="328" r:id="rId11"/>
    <p:sldId id="331" r:id="rId12"/>
    <p:sldId id="329" r:id="rId13"/>
    <p:sldId id="333" r:id="rId14"/>
    <p:sldId id="332" r:id="rId15"/>
    <p:sldId id="334" r:id="rId16"/>
    <p:sldId id="335" r:id="rId17"/>
    <p:sldId id="336" r:id="rId18"/>
    <p:sldId id="337" r:id="rId19"/>
    <p:sldId id="298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8AC8DD"/>
    <a:srgbClr val="82B4D5"/>
    <a:srgbClr val="638A4C"/>
    <a:srgbClr val="87A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96" y="396"/>
      </p:cViewPr>
      <p:guideLst>
        <p:guide orient="horz" pos="22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6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9619-BE8B-4297-8CE0-4767E5F819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DB647-55DC-4B5A-8170-4A386B303F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B647-55DC-4B5A-8170-4A386B303F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B647-55DC-4B5A-8170-4A386B303F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DB647-55DC-4B5A-8170-4A386B303F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03EC-F2C1-4396-8381-D9DA0C5DBD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9CD8-1B51-46D1-A5F8-71A52C0C8E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446" y="137119"/>
            <a:ext cx="10515600" cy="66565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815835"/>
            <a:ext cx="12192000" cy="604216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9" b="94774" l="9912" r="8986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63" y="78378"/>
            <a:ext cx="747380" cy="693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0.png"/><Relationship Id="rId6" Type="http://schemas.openxmlformats.org/officeDocument/2006/relationships/image" Target="../media/image10.png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10.png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3.png"/><Relationship Id="rId6" Type="http://schemas.openxmlformats.org/officeDocument/2006/relationships/image" Target="../media/image10.png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4.png"/><Relationship Id="rId6" Type="http://schemas.openxmlformats.org/officeDocument/2006/relationships/image" Target="../media/image10.png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5.png"/><Relationship Id="rId6" Type="http://schemas.openxmlformats.org/officeDocument/2006/relationships/image" Target="../media/image10.png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10.png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1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0.png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4.png"/><Relationship Id="rId7" Type="http://schemas.openxmlformats.org/officeDocument/2006/relationships/image" Target="../media/image16.png"/><Relationship Id="rId6" Type="http://schemas.openxmlformats.org/officeDocument/2006/relationships/image" Target="../media/image10.png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0.png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33916" y="2078538"/>
            <a:ext cx="691150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课堂汇报</a:t>
            </a:r>
            <a:endParaRPr lang="zh-CN" altLang="en-US" sz="6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23205" y="3786505"/>
            <a:ext cx="1976120" cy="4267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46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汇报人：</a:t>
            </a:r>
            <a:r>
              <a:rPr lang="zh-CN" alt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张萱萱</a:t>
            </a:r>
            <a:endParaRPr lang="zh-CN" alt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图片 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07685" y="700405"/>
            <a:ext cx="1163955" cy="1154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35"/>
          <p:cNvGrpSpPr/>
          <p:nvPr>
            <p:custDataLst>
              <p:tags r:id="rId2"/>
            </p:custDataLst>
          </p:nvPr>
        </p:nvGrpSpPr>
        <p:grpSpPr bwMode="auto">
          <a:xfrm>
            <a:off x="1450268" y="386989"/>
            <a:ext cx="9827066" cy="5913351"/>
            <a:chOff x="0" y="0"/>
            <a:chExt cx="9898" cy="3727"/>
          </a:xfrm>
        </p:grpSpPr>
        <p:sp>
          <p:nvSpPr>
            <p:cNvPr id="112" name="Rectangle 36"/>
            <p:cNvSpPr/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3503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S4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问题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3" name="Rectangle 37"/>
            <p:cNvSpPr/>
            <p:nvPr>
              <p:custDataLst>
                <p:tags r:id="rId4"/>
              </p:custDataLst>
            </p:nvPr>
          </p:nvSpPr>
          <p:spPr bwMode="auto">
            <a:xfrm>
              <a:off x="806" y="390"/>
              <a:ext cx="9092" cy="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endPara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4" name="Oval 202"/>
          <p:cNvSpPr/>
          <p:nvPr>
            <p:custDataLst>
              <p:tags r:id="rId5"/>
            </p:custDataLst>
          </p:nvPr>
        </p:nvSpPr>
        <p:spPr bwMode="auto">
          <a:xfrm>
            <a:off x="324838" y="322484"/>
            <a:ext cx="856579" cy="846197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906" tIns="65453" rIns="130906" bIns="65453" numCol="1" rtlCol="0" anchor="t" anchorCtr="0" compatLnSpc="1"/>
          <a:lstStyle/>
          <a:p>
            <a:pPr algn="ctr" defTabSz="13087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70" y="437515"/>
            <a:ext cx="335280" cy="5670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97915" y="1358900"/>
            <a:ext cx="8868410" cy="34594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sz="2800" b="1"/>
              <a:t>S4与SSM的问题:</a:t>
            </a:r>
            <a:endParaRPr sz="2800" b="1"/>
          </a:p>
          <a:p>
            <a:r>
              <a:rPr lang="en-US" b="1"/>
              <a:t>1.</a:t>
            </a:r>
            <a:r>
              <a:rPr b="1"/>
              <a:t>ABC矩阵，尤其是最重要的A，只可能在训练过程中更新自己。一旦训练完成，无论新的输入是什么，都会通过完全一样的A，这导致无法根据输入做针对性推理--无选择性</a:t>
            </a:r>
            <a:endParaRPr b="1"/>
          </a:p>
          <a:p/>
          <a:p>
            <a:r>
              <a:rPr lang="en-US" b="1"/>
              <a:t>2.</a:t>
            </a:r>
            <a:r>
              <a:rPr b="1"/>
              <a:t>如果使ABC会根据输入变化</a:t>
            </a:r>
            <a:r>
              <a:rPr lang="en-US" b="1"/>
              <a:t>,</a:t>
            </a:r>
            <a:r>
              <a:rPr lang="zh-CN" altLang="en-US" b="1"/>
              <a:t>会出现的</a:t>
            </a:r>
            <a:r>
              <a:rPr b="1"/>
              <a:t>问题:无法将SSM转化为标准卷积过程</a:t>
            </a:r>
            <a:endParaRPr b="1"/>
          </a:p>
          <a:p>
            <a:r>
              <a:rPr b="1"/>
              <a:t>ABC如果能够根据输入的变化而变化，则可以避免这种无选择性</a:t>
            </a:r>
            <a:endParaRPr b="1"/>
          </a:p>
          <a:p>
            <a:r>
              <a:rPr b="1"/>
              <a:t>A矩阵和B矩阵参数化后的公式递推:</a:t>
            </a:r>
            <a:r>
              <a:rPr b="1">
                <a:solidFill>
                  <a:srgbClr val="FF0000"/>
                </a:solidFill>
              </a:rPr>
              <a:t>无法预计算卷积核</a:t>
            </a:r>
            <a:r>
              <a:rPr b="1"/>
              <a:t>，因为不能做到反向传播前的训练的过程保持卷积核的不变</a:t>
            </a:r>
            <a:endParaRPr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105" y="4326255"/>
            <a:ext cx="4792345" cy="2103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35"/>
          <p:cNvGrpSpPr/>
          <p:nvPr>
            <p:custDataLst>
              <p:tags r:id="rId2"/>
            </p:custDataLst>
          </p:nvPr>
        </p:nvGrpSpPr>
        <p:grpSpPr bwMode="auto">
          <a:xfrm>
            <a:off x="1450268" y="386989"/>
            <a:ext cx="9827066" cy="5913351"/>
            <a:chOff x="0" y="0"/>
            <a:chExt cx="9898" cy="3727"/>
          </a:xfrm>
        </p:grpSpPr>
        <p:sp>
          <p:nvSpPr>
            <p:cNvPr id="112" name="Rectangle 36"/>
            <p:cNvSpPr/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3962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Mamba(S6)</a:t>
              </a:r>
              <a:endParaRPr lang="en-US" sz="32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13" name="Rectangle 37"/>
            <p:cNvSpPr/>
            <p:nvPr>
              <p:custDataLst>
                <p:tags r:id="rId4"/>
              </p:custDataLst>
            </p:nvPr>
          </p:nvSpPr>
          <p:spPr bwMode="auto">
            <a:xfrm>
              <a:off x="806" y="390"/>
              <a:ext cx="9092" cy="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endPara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4" name="Oval 202"/>
          <p:cNvSpPr/>
          <p:nvPr>
            <p:custDataLst>
              <p:tags r:id="rId5"/>
            </p:custDataLst>
          </p:nvPr>
        </p:nvSpPr>
        <p:spPr bwMode="auto">
          <a:xfrm>
            <a:off x="324838" y="322484"/>
            <a:ext cx="856579" cy="846197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906" tIns="65453" rIns="130906" bIns="65453" numCol="1" rtlCol="0" anchor="t" anchorCtr="0" compatLnSpc="1"/>
          <a:lstStyle/>
          <a:p>
            <a:pPr algn="ctr" defTabSz="13087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70" y="437515"/>
            <a:ext cx="335280" cy="5670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50340" y="1122680"/>
            <a:ext cx="6096000" cy="545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/>
              <a:t>并行化</a:t>
            </a:r>
            <a:r>
              <a:rPr lang="en-US" altLang="zh-CN" sz="2400" b="1"/>
              <a:t>——</a:t>
            </a:r>
            <a:r>
              <a:rPr lang="zh-CN" altLang="en-US" sz="2400" b="1"/>
              <a:t>选择性</a:t>
            </a:r>
            <a:r>
              <a:rPr lang="zh-CN" altLang="en-US" sz="2400" b="1"/>
              <a:t>扫描算法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1181100" y="1736090"/>
            <a:ext cx="9357360" cy="869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/>
              <a:t>它放弃用卷积来描述</a:t>
            </a:r>
            <a:r>
              <a:rPr lang="en-US" altLang="zh-CN" b="1"/>
              <a:t>SSM</a:t>
            </a:r>
            <a:r>
              <a:rPr lang="zh-CN" altLang="en-US" b="1"/>
              <a:t>，而是定义了一种新的加运算，在并行计算中，连加操作是可并行的，定义新的运算过程:</a:t>
            </a:r>
            <a:r>
              <a:rPr lang="en-US" altLang="zh-CN" b="1"/>
              <a:t> </a:t>
            </a:r>
            <a:endParaRPr lang="en-US" altLang="zh-CN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010" y="2045335"/>
            <a:ext cx="6648450" cy="44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420" y="2995295"/>
            <a:ext cx="7477760" cy="2945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9240" y="3693795"/>
            <a:ext cx="3997325" cy="1754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35"/>
          <p:cNvGrpSpPr/>
          <p:nvPr>
            <p:custDataLst>
              <p:tags r:id="rId2"/>
            </p:custDataLst>
          </p:nvPr>
        </p:nvGrpSpPr>
        <p:grpSpPr bwMode="auto">
          <a:xfrm>
            <a:off x="1450268" y="386989"/>
            <a:ext cx="9827066" cy="5913351"/>
            <a:chOff x="0" y="0"/>
            <a:chExt cx="9898" cy="3727"/>
          </a:xfrm>
        </p:grpSpPr>
        <p:sp>
          <p:nvSpPr>
            <p:cNvPr id="112" name="Rectangle 36"/>
            <p:cNvSpPr/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3962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Mamba(S6)</a:t>
              </a:r>
              <a:endParaRPr lang="en-US" sz="32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13" name="Rectangle 37"/>
            <p:cNvSpPr/>
            <p:nvPr>
              <p:custDataLst>
                <p:tags r:id="rId4"/>
              </p:custDataLst>
            </p:nvPr>
          </p:nvSpPr>
          <p:spPr bwMode="auto">
            <a:xfrm>
              <a:off x="806" y="390"/>
              <a:ext cx="9092" cy="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endPara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4" name="Oval 202"/>
          <p:cNvSpPr/>
          <p:nvPr>
            <p:custDataLst>
              <p:tags r:id="rId5"/>
            </p:custDataLst>
          </p:nvPr>
        </p:nvSpPr>
        <p:spPr bwMode="auto">
          <a:xfrm>
            <a:off x="324838" y="322484"/>
            <a:ext cx="856579" cy="846197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906" tIns="65453" rIns="130906" bIns="65453" numCol="1" rtlCol="0" anchor="t" anchorCtr="0" compatLnSpc="1"/>
          <a:lstStyle/>
          <a:p>
            <a:pPr algn="ctr" defTabSz="13087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70" y="437515"/>
            <a:ext cx="335280" cy="5670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50340" y="1122680"/>
            <a:ext cx="6096000" cy="545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/>
              <a:t>硬件感知</a:t>
            </a:r>
            <a:r>
              <a:rPr lang="zh-CN" altLang="en-US" sz="2400" b="1"/>
              <a:t>算法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1181100" y="1668145"/>
            <a:ext cx="10009505" cy="16452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b="1"/>
              <a:t>HBM:显卡的高带宽内存</a:t>
            </a:r>
            <a:endParaRPr b="1"/>
          </a:p>
          <a:p>
            <a:r>
              <a:rPr b="1"/>
              <a:t>SRAM:显卡的高速缓存区</a:t>
            </a:r>
            <a:endParaRPr b="1"/>
          </a:p>
          <a:p>
            <a:r>
              <a:rPr b="1"/>
              <a:t>Transformer 需要把模型各个模块分批次从HBM加载到SRAM去计算，如，先算QKV，再算注意力分数，注意力分数再与输入相乘</a:t>
            </a:r>
            <a:endParaRPr b="1"/>
          </a:p>
          <a:p>
            <a:r>
              <a:rPr lang="en-US" b="1"/>
              <a:t>Mamba</a:t>
            </a:r>
            <a:r>
              <a:rPr b="1"/>
              <a:t>的参数(原始的A,B,C会被直接加载到SRAM，一步直接得到输出，从SRAM写回HBM)</a:t>
            </a:r>
            <a:endParaRPr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745" y="3313430"/>
            <a:ext cx="9677400" cy="3133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35"/>
          <p:cNvGrpSpPr/>
          <p:nvPr>
            <p:custDataLst>
              <p:tags r:id="rId2"/>
            </p:custDataLst>
          </p:nvPr>
        </p:nvGrpSpPr>
        <p:grpSpPr bwMode="auto">
          <a:xfrm>
            <a:off x="1450268" y="386989"/>
            <a:ext cx="9827066" cy="5913351"/>
            <a:chOff x="0" y="0"/>
            <a:chExt cx="9898" cy="3727"/>
          </a:xfrm>
        </p:grpSpPr>
        <p:sp>
          <p:nvSpPr>
            <p:cNvPr id="112" name="Rectangle 36"/>
            <p:cNvSpPr/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3962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Mamba(S6)</a:t>
              </a:r>
              <a:endParaRPr lang="en-US" sz="32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13" name="Rectangle 37"/>
            <p:cNvSpPr/>
            <p:nvPr>
              <p:custDataLst>
                <p:tags r:id="rId4"/>
              </p:custDataLst>
            </p:nvPr>
          </p:nvSpPr>
          <p:spPr bwMode="auto">
            <a:xfrm>
              <a:off x="806" y="390"/>
              <a:ext cx="9092" cy="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endPara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4" name="Oval 202"/>
          <p:cNvSpPr/>
          <p:nvPr>
            <p:custDataLst>
              <p:tags r:id="rId5"/>
            </p:custDataLst>
          </p:nvPr>
        </p:nvSpPr>
        <p:spPr bwMode="auto">
          <a:xfrm>
            <a:off x="324838" y="322484"/>
            <a:ext cx="856579" cy="846197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906" tIns="65453" rIns="130906" bIns="65453" numCol="1" rtlCol="0" anchor="t" anchorCtr="0" compatLnSpc="1"/>
          <a:lstStyle/>
          <a:p>
            <a:pPr algn="ctr" defTabSz="13087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70" y="437515"/>
            <a:ext cx="335280" cy="5670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50340" y="1122680"/>
            <a:ext cx="6096000" cy="545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/>
              <a:t>各个模型的核心特点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2160905"/>
            <a:ext cx="8839200" cy="3870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35"/>
          <p:cNvGrpSpPr/>
          <p:nvPr>
            <p:custDataLst>
              <p:tags r:id="rId2"/>
            </p:custDataLst>
          </p:nvPr>
        </p:nvGrpSpPr>
        <p:grpSpPr bwMode="auto">
          <a:xfrm>
            <a:off x="1450268" y="386989"/>
            <a:ext cx="9827066" cy="5913351"/>
            <a:chOff x="0" y="0"/>
            <a:chExt cx="9898" cy="3727"/>
          </a:xfrm>
        </p:grpSpPr>
        <p:sp>
          <p:nvSpPr>
            <p:cNvPr id="112" name="Rectangle 36"/>
            <p:cNvSpPr/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3962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Mamba(S6)</a:t>
              </a:r>
              <a:endParaRPr lang="en-US" sz="32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13" name="Rectangle 37"/>
            <p:cNvSpPr/>
            <p:nvPr>
              <p:custDataLst>
                <p:tags r:id="rId4"/>
              </p:custDataLst>
            </p:nvPr>
          </p:nvSpPr>
          <p:spPr bwMode="auto">
            <a:xfrm>
              <a:off x="806" y="390"/>
              <a:ext cx="9092" cy="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endPara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4" name="Oval 202"/>
          <p:cNvSpPr/>
          <p:nvPr>
            <p:custDataLst>
              <p:tags r:id="rId5"/>
            </p:custDataLst>
          </p:nvPr>
        </p:nvSpPr>
        <p:spPr bwMode="auto">
          <a:xfrm>
            <a:off x="324838" y="322484"/>
            <a:ext cx="856579" cy="846197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906" tIns="65453" rIns="130906" bIns="65453" numCol="1" rtlCol="0" anchor="t" anchorCtr="0" compatLnSpc="1"/>
          <a:lstStyle/>
          <a:p>
            <a:pPr algn="ctr" defTabSz="13087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70" y="437515"/>
            <a:ext cx="335280" cy="5670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50340" y="1122680"/>
            <a:ext cx="6096000" cy="545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/>
              <a:t>模型</a:t>
            </a:r>
            <a:r>
              <a:rPr lang="zh-CN" altLang="en-US" sz="2400" b="1"/>
              <a:t>图</a:t>
            </a: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1460" y="1574800"/>
            <a:ext cx="9191625" cy="3604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53945" y="5590540"/>
            <a:ext cx="7319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将SSM架构比如H3的基础块，transformer中普遍存在的门控MLP相结合，与归一化和残差连接结合，便构成了Mamba架构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35"/>
          <p:cNvGrpSpPr/>
          <p:nvPr>
            <p:custDataLst>
              <p:tags r:id="rId2"/>
            </p:custDataLst>
          </p:nvPr>
        </p:nvGrpSpPr>
        <p:grpSpPr bwMode="auto">
          <a:xfrm>
            <a:off x="1450268" y="386989"/>
            <a:ext cx="9827066" cy="5913351"/>
            <a:chOff x="0" y="0"/>
            <a:chExt cx="9898" cy="3727"/>
          </a:xfrm>
        </p:grpSpPr>
        <p:sp>
          <p:nvSpPr>
            <p:cNvPr id="112" name="Rectangle 36"/>
            <p:cNvSpPr/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691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Mamba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在医学图像中的</a:t>
              </a: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应用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3" name="Rectangle 37"/>
            <p:cNvSpPr/>
            <p:nvPr>
              <p:custDataLst>
                <p:tags r:id="rId4"/>
              </p:custDataLst>
            </p:nvPr>
          </p:nvSpPr>
          <p:spPr bwMode="auto">
            <a:xfrm>
              <a:off x="806" y="390"/>
              <a:ext cx="9092" cy="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endPara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4" name="Oval 202"/>
          <p:cNvSpPr/>
          <p:nvPr>
            <p:custDataLst>
              <p:tags r:id="rId5"/>
            </p:custDataLst>
          </p:nvPr>
        </p:nvSpPr>
        <p:spPr bwMode="auto">
          <a:xfrm>
            <a:off x="324838" y="322484"/>
            <a:ext cx="856579" cy="846197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906" tIns="65453" rIns="130906" bIns="65453" numCol="1" rtlCol="0" anchor="t" anchorCtr="0" compatLnSpc="1"/>
          <a:lstStyle/>
          <a:p>
            <a:pPr algn="ctr" defTabSz="13087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70" y="437515"/>
            <a:ext cx="335280" cy="567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125" y="2084070"/>
            <a:ext cx="5853430" cy="3340100"/>
          </a:xfrm>
          <a:prstGeom prst="rect">
            <a:avLst/>
          </a:prstGeom>
        </p:spPr>
      </p:pic>
      <p:pic>
        <p:nvPicPr>
          <p:cNvPr id="6" name="图片 5" descr="image-202404111721128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5555" y="1973580"/>
            <a:ext cx="5163820" cy="35610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60295" y="5631180"/>
            <a:ext cx="1608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U-Mamba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33916" y="2697663"/>
            <a:ext cx="6911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演示完毕 谢谢指导</a:t>
            </a:r>
            <a:endParaRPr lang="zh-CN" altLang="en-US" sz="6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14340" y="1026795"/>
            <a:ext cx="1163955" cy="1154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33916" y="2078538"/>
            <a:ext cx="691150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Mamba</a:t>
            </a:r>
            <a:endParaRPr lang="en-US" altLang="zh-CN" sz="6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35"/>
          <p:cNvGrpSpPr/>
          <p:nvPr>
            <p:custDataLst>
              <p:tags r:id="rId2"/>
            </p:custDataLst>
          </p:nvPr>
        </p:nvGrpSpPr>
        <p:grpSpPr bwMode="auto">
          <a:xfrm>
            <a:off x="1450268" y="386989"/>
            <a:ext cx="9827066" cy="5913351"/>
            <a:chOff x="0" y="0"/>
            <a:chExt cx="9898" cy="3727"/>
          </a:xfrm>
        </p:grpSpPr>
        <p:sp>
          <p:nvSpPr>
            <p:cNvPr id="112" name="Rectangle 36"/>
            <p:cNvSpPr/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3503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为什么做SSM?</a:t>
              </a:r>
              <a:endParaRPr lang="en-US" sz="32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13" name="Rectangle 37"/>
            <p:cNvSpPr/>
            <p:nvPr>
              <p:custDataLst>
                <p:tags r:id="rId4"/>
              </p:custDataLst>
            </p:nvPr>
          </p:nvSpPr>
          <p:spPr bwMode="auto">
            <a:xfrm>
              <a:off x="806" y="757"/>
              <a:ext cx="9092" cy="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</a:t>
              </a:r>
              <a:r>
                <a:rPr lang="zh-CN" altLang="en-US" b="1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线性空间占用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串行导致龟速的训练过程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，但能够进行自然且</a:t>
              </a:r>
              <a:r>
                <a:rPr lang="en-US" altLang="zh-CN" b="1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快速地执行推理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2.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遗忘问题，无法有效处理长程依赖关系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--即便有了LSTM和GRU等门控的设计，也只是延缓遗忘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,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面对长序列仍然无能为力。</a:t>
              </a:r>
              <a:endParaRPr lang="en-US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114" name="Oval 202"/>
          <p:cNvSpPr/>
          <p:nvPr>
            <p:custDataLst>
              <p:tags r:id="rId5"/>
            </p:custDataLst>
          </p:nvPr>
        </p:nvSpPr>
        <p:spPr bwMode="auto">
          <a:xfrm>
            <a:off x="324838" y="322484"/>
            <a:ext cx="856579" cy="846197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906" tIns="65453" rIns="130906" bIns="65453" numCol="1" rtlCol="0" anchor="t" anchorCtr="0" compatLnSpc="1"/>
          <a:lstStyle/>
          <a:p>
            <a:pPr algn="ctr" defTabSz="13087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sp>
        <p:nvSpPr>
          <p:cNvPr id="168" name="Freeform 7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457508" y="2474860"/>
            <a:ext cx="591232" cy="383113"/>
          </a:xfrm>
          <a:custGeom>
            <a:avLst/>
            <a:gdLst>
              <a:gd name="T0" fmla="*/ 97 w 171"/>
              <a:gd name="T1" fmla="*/ 68 h 112"/>
              <a:gd name="T2" fmla="*/ 74 w 171"/>
              <a:gd name="T3" fmla="*/ 94 h 112"/>
              <a:gd name="T4" fmla="*/ 68 w 171"/>
              <a:gd name="T5" fmla="*/ 95 h 112"/>
              <a:gd name="T6" fmla="*/ 67 w 171"/>
              <a:gd name="T7" fmla="*/ 92 h 112"/>
              <a:gd name="T8" fmla="*/ 68 w 171"/>
              <a:gd name="T9" fmla="*/ 89 h 112"/>
              <a:gd name="T10" fmla="*/ 77 w 171"/>
              <a:gd name="T11" fmla="*/ 69 h 112"/>
              <a:gd name="T12" fmla="*/ 70 w 171"/>
              <a:gd name="T13" fmla="*/ 66 h 112"/>
              <a:gd name="T14" fmla="*/ 69 w 171"/>
              <a:gd name="T15" fmla="*/ 66 h 112"/>
              <a:gd name="T16" fmla="*/ 64 w 171"/>
              <a:gd name="T17" fmla="*/ 61 h 112"/>
              <a:gd name="T18" fmla="*/ 66 w 171"/>
              <a:gd name="T19" fmla="*/ 56 h 112"/>
              <a:gd name="T20" fmla="*/ 90 w 171"/>
              <a:gd name="T21" fmla="*/ 30 h 112"/>
              <a:gd name="T22" fmla="*/ 95 w 171"/>
              <a:gd name="T23" fmla="*/ 29 h 112"/>
              <a:gd name="T24" fmla="*/ 97 w 171"/>
              <a:gd name="T25" fmla="*/ 32 h 112"/>
              <a:gd name="T26" fmla="*/ 96 w 171"/>
              <a:gd name="T27" fmla="*/ 35 h 112"/>
              <a:gd name="T28" fmla="*/ 87 w 171"/>
              <a:gd name="T29" fmla="*/ 55 h 112"/>
              <a:gd name="T30" fmla="*/ 94 w 171"/>
              <a:gd name="T31" fmla="*/ 58 h 112"/>
              <a:gd name="T32" fmla="*/ 94 w 171"/>
              <a:gd name="T33" fmla="*/ 58 h 112"/>
              <a:gd name="T34" fmla="*/ 99 w 171"/>
              <a:gd name="T35" fmla="*/ 63 h 112"/>
              <a:gd name="T36" fmla="*/ 97 w 171"/>
              <a:gd name="T37" fmla="*/ 68 h 112"/>
              <a:gd name="T38" fmla="*/ 130 w 171"/>
              <a:gd name="T39" fmla="*/ 31 h 112"/>
              <a:gd name="T40" fmla="*/ 123 w 171"/>
              <a:gd name="T41" fmla="*/ 32 h 112"/>
              <a:gd name="T42" fmla="*/ 80 w 171"/>
              <a:gd name="T43" fmla="*/ 0 h 112"/>
              <a:gd name="T44" fmla="*/ 34 w 171"/>
              <a:gd name="T45" fmla="*/ 45 h 112"/>
              <a:gd name="T46" fmla="*/ 35 w 171"/>
              <a:gd name="T47" fmla="*/ 51 h 112"/>
              <a:gd name="T48" fmla="*/ 31 w 171"/>
              <a:gd name="T49" fmla="*/ 51 h 112"/>
              <a:gd name="T50" fmla="*/ 0 w 171"/>
              <a:gd name="T51" fmla="*/ 81 h 112"/>
              <a:gd name="T52" fmla="*/ 31 w 171"/>
              <a:gd name="T53" fmla="*/ 112 h 112"/>
              <a:gd name="T54" fmla="*/ 130 w 171"/>
              <a:gd name="T55" fmla="*/ 112 h 112"/>
              <a:gd name="T56" fmla="*/ 171 w 171"/>
              <a:gd name="T57" fmla="*/ 71 h 112"/>
              <a:gd name="T58" fmla="*/ 130 w 171"/>
              <a:gd name="T59" fmla="*/ 3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1" h="112">
                <a:moveTo>
                  <a:pt x="97" y="68"/>
                </a:moveTo>
                <a:cubicBezTo>
                  <a:pt x="93" y="74"/>
                  <a:pt x="75" y="93"/>
                  <a:pt x="74" y="94"/>
                </a:cubicBezTo>
                <a:cubicBezTo>
                  <a:pt x="73" y="95"/>
                  <a:pt x="71" y="97"/>
                  <a:pt x="68" y="95"/>
                </a:cubicBezTo>
                <a:cubicBezTo>
                  <a:pt x="68" y="95"/>
                  <a:pt x="67" y="94"/>
                  <a:pt x="67" y="92"/>
                </a:cubicBezTo>
                <a:cubicBezTo>
                  <a:pt x="67" y="91"/>
                  <a:pt x="68" y="89"/>
                  <a:pt x="68" y="89"/>
                </a:cubicBezTo>
                <a:cubicBezTo>
                  <a:pt x="77" y="69"/>
                  <a:pt x="77" y="69"/>
                  <a:pt x="77" y="69"/>
                </a:cubicBezTo>
                <a:cubicBezTo>
                  <a:pt x="75" y="68"/>
                  <a:pt x="72" y="67"/>
                  <a:pt x="70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67" y="65"/>
                  <a:pt x="64" y="64"/>
                  <a:pt x="64" y="61"/>
                </a:cubicBezTo>
                <a:cubicBezTo>
                  <a:pt x="64" y="59"/>
                  <a:pt x="65" y="58"/>
                  <a:pt x="66" y="56"/>
                </a:cubicBezTo>
                <a:cubicBezTo>
                  <a:pt x="71" y="50"/>
                  <a:pt x="89" y="31"/>
                  <a:pt x="90" y="30"/>
                </a:cubicBezTo>
                <a:cubicBezTo>
                  <a:pt x="91" y="29"/>
                  <a:pt x="93" y="27"/>
                  <a:pt x="95" y="29"/>
                </a:cubicBezTo>
                <a:cubicBezTo>
                  <a:pt x="96" y="29"/>
                  <a:pt x="97" y="30"/>
                  <a:pt x="97" y="32"/>
                </a:cubicBezTo>
                <a:cubicBezTo>
                  <a:pt x="97" y="33"/>
                  <a:pt x="96" y="35"/>
                  <a:pt x="96" y="35"/>
                </a:cubicBezTo>
                <a:cubicBezTo>
                  <a:pt x="87" y="55"/>
                  <a:pt x="87" y="55"/>
                  <a:pt x="87" y="55"/>
                </a:cubicBezTo>
                <a:cubicBezTo>
                  <a:pt x="89" y="55"/>
                  <a:pt x="92" y="57"/>
                  <a:pt x="94" y="58"/>
                </a:cubicBezTo>
                <a:cubicBezTo>
                  <a:pt x="94" y="58"/>
                  <a:pt x="94" y="58"/>
                  <a:pt x="94" y="58"/>
                </a:cubicBezTo>
                <a:cubicBezTo>
                  <a:pt x="97" y="59"/>
                  <a:pt x="99" y="60"/>
                  <a:pt x="99" y="63"/>
                </a:cubicBezTo>
                <a:cubicBezTo>
                  <a:pt x="99" y="65"/>
                  <a:pt x="99" y="66"/>
                  <a:pt x="97" y="68"/>
                </a:cubicBezTo>
                <a:close/>
                <a:moveTo>
                  <a:pt x="130" y="31"/>
                </a:moveTo>
                <a:cubicBezTo>
                  <a:pt x="128" y="31"/>
                  <a:pt x="126" y="31"/>
                  <a:pt x="123" y="32"/>
                </a:cubicBezTo>
                <a:cubicBezTo>
                  <a:pt x="118" y="13"/>
                  <a:pt x="100" y="0"/>
                  <a:pt x="80" y="0"/>
                </a:cubicBezTo>
                <a:cubicBezTo>
                  <a:pt x="54" y="0"/>
                  <a:pt x="34" y="20"/>
                  <a:pt x="34" y="45"/>
                </a:cubicBezTo>
                <a:cubicBezTo>
                  <a:pt x="34" y="47"/>
                  <a:pt x="34" y="49"/>
                  <a:pt x="35" y="51"/>
                </a:cubicBezTo>
                <a:cubicBezTo>
                  <a:pt x="33" y="51"/>
                  <a:pt x="32" y="51"/>
                  <a:pt x="31" y="51"/>
                </a:cubicBezTo>
                <a:cubicBezTo>
                  <a:pt x="14" y="51"/>
                  <a:pt x="0" y="64"/>
                  <a:pt x="0" y="81"/>
                </a:cubicBezTo>
                <a:cubicBezTo>
                  <a:pt x="0" y="98"/>
                  <a:pt x="14" y="112"/>
                  <a:pt x="31" y="112"/>
                </a:cubicBezTo>
                <a:cubicBezTo>
                  <a:pt x="130" y="112"/>
                  <a:pt x="130" y="112"/>
                  <a:pt x="130" y="112"/>
                </a:cubicBezTo>
                <a:cubicBezTo>
                  <a:pt x="153" y="112"/>
                  <a:pt x="171" y="94"/>
                  <a:pt x="171" y="71"/>
                </a:cubicBezTo>
                <a:cubicBezTo>
                  <a:pt x="171" y="49"/>
                  <a:pt x="153" y="31"/>
                  <a:pt x="1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30906" tIns="65453" rIns="130906" bIns="65453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sp>
        <p:nvSpPr>
          <p:cNvPr id="169" name="Freeform 8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450815" y="496739"/>
            <a:ext cx="550256" cy="501661"/>
          </a:xfrm>
          <a:custGeom>
            <a:avLst/>
            <a:gdLst>
              <a:gd name="T0" fmla="*/ 91 w 159"/>
              <a:gd name="T1" fmla="*/ 44 h 147"/>
              <a:gd name="T2" fmla="*/ 38 w 159"/>
              <a:gd name="T3" fmla="*/ 28 h 147"/>
              <a:gd name="T4" fmla="*/ 91 w 159"/>
              <a:gd name="T5" fmla="*/ 12 h 147"/>
              <a:gd name="T6" fmla="*/ 143 w 159"/>
              <a:gd name="T7" fmla="*/ 28 h 147"/>
              <a:gd name="T8" fmla="*/ 91 w 159"/>
              <a:gd name="T9" fmla="*/ 44 h 147"/>
              <a:gd name="T10" fmla="*/ 13 w 159"/>
              <a:gd name="T11" fmla="*/ 80 h 147"/>
              <a:gd name="T12" fmla="*/ 29 w 159"/>
              <a:gd name="T13" fmla="*/ 62 h 147"/>
              <a:gd name="T14" fmla="*/ 35 w 159"/>
              <a:gd name="T15" fmla="*/ 97 h 147"/>
              <a:gd name="T16" fmla="*/ 13 w 159"/>
              <a:gd name="T17" fmla="*/ 80 h 147"/>
              <a:gd name="T18" fmla="*/ 91 w 159"/>
              <a:gd name="T19" fmla="*/ 0 h 147"/>
              <a:gd name="T20" fmla="*/ 91 w 159"/>
              <a:gd name="T21" fmla="*/ 0 h 147"/>
              <a:gd name="T22" fmla="*/ 24 w 159"/>
              <a:gd name="T23" fmla="*/ 26 h 147"/>
              <a:gd name="T24" fmla="*/ 28 w 159"/>
              <a:gd name="T25" fmla="*/ 50 h 147"/>
              <a:gd name="T26" fmla="*/ 1 w 159"/>
              <a:gd name="T27" fmla="*/ 81 h 147"/>
              <a:gd name="T28" fmla="*/ 38 w 159"/>
              <a:gd name="T29" fmla="*/ 109 h 147"/>
              <a:gd name="T30" fmla="*/ 80 w 159"/>
              <a:gd name="T31" fmla="*/ 90 h 147"/>
              <a:gd name="T32" fmla="*/ 79 w 159"/>
              <a:gd name="T33" fmla="*/ 84 h 147"/>
              <a:gd name="T34" fmla="*/ 91 w 159"/>
              <a:gd name="T35" fmla="*/ 72 h 147"/>
              <a:gd name="T36" fmla="*/ 103 w 159"/>
              <a:gd name="T37" fmla="*/ 84 h 147"/>
              <a:gd name="T38" fmla="*/ 91 w 159"/>
              <a:gd name="T39" fmla="*/ 96 h 147"/>
              <a:gd name="T40" fmla="*/ 39 w 159"/>
              <a:gd name="T41" fmla="*/ 122 h 147"/>
              <a:gd name="T42" fmla="*/ 40 w 159"/>
              <a:gd name="T43" fmla="*/ 127 h 147"/>
              <a:gd name="T44" fmla="*/ 91 w 159"/>
              <a:gd name="T45" fmla="*/ 147 h 147"/>
              <a:gd name="T46" fmla="*/ 91 w 159"/>
              <a:gd name="T47" fmla="*/ 147 h 147"/>
              <a:gd name="T48" fmla="*/ 142 w 159"/>
              <a:gd name="T49" fmla="*/ 127 h 147"/>
              <a:gd name="T50" fmla="*/ 157 w 159"/>
              <a:gd name="T51" fmla="*/ 26 h 147"/>
              <a:gd name="T52" fmla="*/ 91 w 159"/>
              <a:gd name="T53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9" h="147">
                <a:moveTo>
                  <a:pt x="91" y="44"/>
                </a:moveTo>
                <a:cubicBezTo>
                  <a:pt x="60" y="44"/>
                  <a:pt x="38" y="32"/>
                  <a:pt x="38" y="28"/>
                </a:cubicBezTo>
                <a:cubicBezTo>
                  <a:pt x="38" y="24"/>
                  <a:pt x="60" y="12"/>
                  <a:pt x="91" y="12"/>
                </a:cubicBezTo>
                <a:cubicBezTo>
                  <a:pt x="121" y="12"/>
                  <a:pt x="143" y="24"/>
                  <a:pt x="143" y="28"/>
                </a:cubicBezTo>
                <a:cubicBezTo>
                  <a:pt x="143" y="32"/>
                  <a:pt x="121" y="44"/>
                  <a:pt x="91" y="44"/>
                </a:cubicBezTo>
                <a:close/>
                <a:moveTo>
                  <a:pt x="13" y="80"/>
                </a:moveTo>
                <a:cubicBezTo>
                  <a:pt x="12" y="75"/>
                  <a:pt x="17" y="67"/>
                  <a:pt x="29" y="62"/>
                </a:cubicBezTo>
                <a:cubicBezTo>
                  <a:pt x="31" y="73"/>
                  <a:pt x="33" y="86"/>
                  <a:pt x="35" y="97"/>
                </a:cubicBezTo>
                <a:cubicBezTo>
                  <a:pt x="21" y="94"/>
                  <a:pt x="14" y="87"/>
                  <a:pt x="13" y="80"/>
                </a:cubicBezTo>
                <a:close/>
                <a:moveTo>
                  <a:pt x="91" y="0"/>
                </a:moveTo>
                <a:cubicBezTo>
                  <a:pt x="91" y="0"/>
                  <a:pt x="91" y="0"/>
                  <a:pt x="91" y="0"/>
                </a:cubicBezTo>
                <a:cubicBezTo>
                  <a:pt x="49" y="0"/>
                  <a:pt x="22" y="14"/>
                  <a:pt x="24" y="26"/>
                </a:cubicBezTo>
                <a:cubicBezTo>
                  <a:pt x="24" y="29"/>
                  <a:pt x="26" y="38"/>
                  <a:pt x="28" y="50"/>
                </a:cubicBezTo>
                <a:cubicBezTo>
                  <a:pt x="7" y="58"/>
                  <a:pt x="0" y="71"/>
                  <a:pt x="1" y="81"/>
                </a:cubicBezTo>
                <a:cubicBezTo>
                  <a:pt x="2" y="94"/>
                  <a:pt x="13" y="107"/>
                  <a:pt x="38" y="109"/>
                </a:cubicBezTo>
                <a:cubicBezTo>
                  <a:pt x="52" y="111"/>
                  <a:pt x="69" y="103"/>
                  <a:pt x="80" y="90"/>
                </a:cubicBezTo>
                <a:cubicBezTo>
                  <a:pt x="79" y="88"/>
                  <a:pt x="79" y="86"/>
                  <a:pt x="79" y="84"/>
                </a:cubicBezTo>
                <a:cubicBezTo>
                  <a:pt x="79" y="77"/>
                  <a:pt x="84" y="72"/>
                  <a:pt x="91" y="72"/>
                </a:cubicBezTo>
                <a:cubicBezTo>
                  <a:pt x="97" y="72"/>
                  <a:pt x="103" y="77"/>
                  <a:pt x="103" y="84"/>
                </a:cubicBezTo>
                <a:cubicBezTo>
                  <a:pt x="103" y="90"/>
                  <a:pt x="97" y="95"/>
                  <a:pt x="91" y="96"/>
                </a:cubicBezTo>
                <a:cubicBezTo>
                  <a:pt x="78" y="113"/>
                  <a:pt x="58" y="123"/>
                  <a:pt x="39" y="122"/>
                </a:cubicBezTo>
                <a:cubicBezTo>
                  <a:pt x="39" y="124"/>
                  <a:pt x="39" y="125"/>
                  <a:pt x="40" y="127"/>
                </a:cubicBezTo>
                <a:cubicBezTo>
                  <a:pt x="40" y="132"/>
                  <a:pt x="60" y="147"/>
                  <a:pt x="91" y="147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121" y="147"/>
                  <a:pt x="141" y="132"/>
                  <a:pt x="142" y="127"/>
                </a:cubicBezTo>
                <a:cubicBezTo>
                  <a:pt x="142" y="122"/>
                  <a:pt x="156" y="38"/>
                  <a:pt x="157" y="26"/>
                </a:cubicBezTo>
                <a:cubicBezTo>
                  <a:pt x="159" y="14"/>
                  <a:pt x="133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30906" tIns="65453" rIns="130906" bIns="65453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sp>
        <p:nvSpPr>
          <p:cNvPr id="4" name="Rectangle 36"/>
          <p:cNvSpPr/>
          <p:nvPr>
            <p:custDataLst>
              <p:tags r:id="rId8"/>
            </p:custDataLst>
          </p:nvPr>
        </p:nvSpPr>
        <p:spPr bwMode="auto">
          <a:xfrm>
            <a:off x="2250440" y="1054735"/>
            <a:ext cx="3783330" cy="6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RNN优势及其问题:</a:t>
            </a:r>
            <a:endParaRPr lang="en-US" sz="24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rcRect l="6272" t="103" r="6391"/>
          <a:stretch>
            <a:fillRect/>
          </a:stretch>
        </p:blipFill>
        <p:spPr>
          <a:xfrm>
            <a:off x="325120" y="3275965"/>
            <a:ext cx="5762625" cy="2555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rcRect t="95" r="4788"/>
          <a:stretch>
            <a:fillRect/>
          </a:stretch>
        </p:blipFill>
        <p:spPr>
          <a:xfrm>
            <a:off x="6228715" y="3701415"/>
            <a:ext cx="5738495" cy="2129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ldLvl="0" animBg="1"/>
      <p:bldP spid="168" grpId="0" bldLvl="0" animBg="1"/>
      <p:bldP spid="16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35"/>
          <p:cNvGrpSpPr/>
          <p:nvPr>
            <p:custDataLst>
              <p:tags r:id="rId2"/>
            </p:custDataLst>
          </p:nvPr>
        </p:nvGrpSpPr>
        <p:grpSpPr bwMode="auto">
          <a:xfrm>
            <a:off x="1450268" y="386989"/>
            <a:ext cx="9827066" cy="5913351"/>
            <a:chOff x="0" y="0"/>
            <a:chExt cx="9898" cy="3727"/>
          </a:xfrm>
        </p:grpSpPr>
        <p:sp>
          <p:nvSpPr>
            <p:cNvPr id="112" name="Rectangle 36"/>
            <p:cNvSpPr/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3503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为什么做SSM?</a:t>
              </a:r>
              <a:endParaRPr lang="en-US" sz="32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13" name="Rectangle 37"/>
            <p:cNvSpPr/>
            <p:nvPr>
              <p:custDataLst>
                <p:tags r:id="rId4"/>
              </p:custDataLst>
            </p:nvPr>
          </p:nvSpPr>
          <p:spPr bwMode="auto">
            <a:xfrm>
              <a:off x="806" y="757"/>
              <a:ext cx="9092" cy="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</a:t>
              </a:r>
              <a:r>
                <a:rPr lang="zh-CN" altLang="en-US" b="1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线性空间占用</a:t>
              </a:r>
              <a:r>
                <a:rPr lang="en-US" altLang="zh-CN" b="1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，可以并行训练</a:t>
              </a:r>
              <a:endParaRPr lang="en-US" altLang="zh-CN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2.其结构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主要关注局部特征,容易忽视全局特征</a:t>
              </a:r>
              <a:endPara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3.没有推理方面的优化,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固定的卷积核限制了推理速度</a:t>
              </a:r>
              <a:endPara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4" name="Oval 202"/>
          <p:cNvSpPr/>
          <p:nvPr>
            <p:custDataLst>
              <p:tags r:id="rId5"/>
            </p:custDataLst>
          </p:nvPr>
        </p:nvSpPr>
        <p:spPr bwMode="auto">
          <a:xfrm>
            <a:off x="324838" y="322484"/>
            <a:ext cx="856579" cy="846197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906" tIns="65453" rIns="130906" bIns="65453" numCol="1" rtlCol="0" anchor="t" anchorCtr="0" compatLnSpc="1"/>
          <a:lstStyle/>
          <a:p>
            <a:pPr algn="ctr" defTabSz="13087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sp>
        <p:nvSpPr>
          <p:cNvPr id="168" name="Freeform 7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457508" y="2474860"/>
            <a:ext cx="591232" cy="383113"/>
          </a:xfrm>
          <a:custGeom>
            <a:avLst/>
            <a:gdLst>
              <a:gd name="T0" fmla="*/ 97 w 171"/>
              <a:gd name="T1" fmla="*/ 68 h 112"/>
              <a:gd name="T2" fmla="*/ 74 w 171"/>
              <a:gd name="T3" fmla="*/ 94 h 112"/>
              <a:gd name="T4" fmla="*/ 68 w 171"/>
              <a:gd name="T5" fmla="*/ 95 h 112"/>
              <a:gd name="T6" fmla="*/ 67 w 171"/>
              <a:gd name="T7" fmla="*/ 92 h 112"/>
              <a:gd name="T8" fmla="*/ 68 w 171"/>
              <a:gd name="T9" fmla="*/ 89 h 112"/>
              <a:gd name="T10" fmla="*/ 77 w 171"/>
              <a:gd name="T11" fmla="*/ 69 h 112"/>
              <a:gd name="T12" fmla="*/ 70 w 171"/>
              <a:gd name="T13" fmla="*/ 66 h 112"/>
              <a:gd name="T14" fmla="*/ 69 w 171"/>
              <a:gd name="T15" fmla="*/ 66 h 112"/>
              <a:gd name="T16" fmla="*/ 64 w 171"/>
              <a:gd name="T17" fmla="*/ 61 h 112"/>
              <a:gd name="T18" fmla="*/ 66 w 171"/>
              <a:gd name="T19" fmla="*/ 56 h 112"/>
              <a:gd name="T20" fmla="*/ 90 w 171"/>
              <a:gd name="T21" fmla="*/ 30 h 112"/>
              <a:gd name="T22" fmla="*/ 95 w 171"/>
              <a:gd name="T23" fmla="*/ 29 h 112"/>
              <a:gd name="T24" fmla="*/ 97 w 171"/>
              <a:gd name="T25" fmla="*/ 32 h 112"/>
              <a:gd name="T26" fmla="*/ 96 w 171"/>
              <a:gd name="T27" fmla="*/ 35 h 112"/>
              <a:gd name="T28" fmla="*/ 87 w 171"/>
              <a:gd name="T29" fmla="*/ 55 h 112"/>
              <a:gd name="T30" fmla="*/ 94 w 171"/>
              <a:gd name="T31" fmla="*/ 58 h 112"/>
              <a:gd name="T32" fmla="*/ 94 w 171"/>
              <a:gd name="T33" fmla="*/ 58 h 112"/>
              <a:gd name="T34" fmla="*/ 99 w 171"/>
              <a:gd name="T35" fmla="*/ 63 h 112"/>
              <a:gd name="T36" fmla="*/ 97 w 171"/>
              <a:gd name="T37" fmla="*/ 68 h 112"/>
              <a:gd name="T38" fmla="*/ 130 w 171"/>
              <a:gd name="T39" fmla="*/ 31 h 112"/>
              <a:gd name="T40" fmla="*/ 123 w 171"/>
              <a:gd name="T41" fmla="*/ 32 h 112"/>
              <a:gd name="T42" fmla="*/ 80 w 171"/>
              <a:gd name="T43" fmla="*/ 0 h 112"/>
              <a:gd name="T44" fmla="*/ 34 w 171"/>
              <a:gd name="T45" fmla="*/ 45 h 112"/>
              <a:gd name="T46" fmla="*/ 35 w 171"/>
              <a:gd name="T47" fmla="*/ 51 h 112"/>
              <a:gd name="T48" fmla="*/ 31 w 171"/>
              <a:gd name="T49" fmla="*/ 51 h 112"/>
              <a:gd name="T50" fmla="*/ 0 w 171"/>
              <a:gd name="T51" fmla="*/ 81 h 112"/>
              <a:gd name="T52" fmla="*/ 31 w 171"/>
              <a:gd name="T53" fmla="*/ 112 h 112"/>
              <a:gd name="T54" fmla="*/ 130 w 171"/>
              <a:gd name="T55" fmla="*/ 112 h 112"/>
              <a:gd name="T56" fmla="*/ 171 w 171"/>
              <a:gd name="T57" fmla="*/ 71 h 112"/>
              <a:gd name="T58" fmla="*/ 130 w 171"/>
              <a:gd name="T59" fmla="*/ 3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1" h="112">
                <a:moveTo>
                  <a:pt x="97" y="68"/>
                </a:moveTo>
                <a:cubicBezTo>
                  <a:pt x="93" y="74"/>
                  <a:pt x="75" y="93"/>
                  <a:pt x="74" y="94"/>
                </a:cubicBezTo>
                <a:cubicBezTo>
                  <a:pt x="73" y="95"/>
                  <a:pt x="71" y="97"/>
                  <a:pt x="68" y="95"/>
                </a:cubicBezTo>
                <a:cubicBezTo>
                  <a:pt x="68" y="95"/>
                  <a:pt x="67" y="94"/>
                  <a:pt x="67" y="92"/>
                </a:cubicBezTo>
                <a:cubicBezTo>
                  <a:pt x="67" y="91"/>
                  <a:pt x="68" y="89"/>
                  <a:pt x="68" y="89"/>
                </a:cubicBezTo>
                <a:cubicBezTo>
                  <a:pt x="77" y="69"/>
                  <a:pt x="77" y="69"/>
                  <a:pt x="77" y="69"/>
                </a:cubicBezTo>
                <a:cubicBezTo>
                  <a:pt x="75" y="68"/>
                  <a:pt x="72" y="67"/>
                  <a:pt x="70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67" y="65"/>
                  <a:pt x="64" y="64"/>
                  <a:pt x="64" y="61"/>
                </a:cubicBezTo>
                <a:cubicBezTo>
                  <a:pt x="64" y="59"/>
                  <a:pt x="65" y="58"/>
                  <a:pt x="66" y="56"/>
                </a:cubicBezTo>
                <a:cubicBezTo>
                  <a:pt x="71" y="50"/>
                  <a:pt x="89" y="31"/>
                  <a:pt x="90" y="30"/>
                </a:cubicBezTo>
                <a:cubicBezTo>
                  <a:pt x="91" y="29"/>
                  <a:pt x="93" y="27"/>
                  <a:pt x="95" y="29"/>
                </a:cubicBezTo>
                <a:cubicBezTo>
                  <a:pt x="96" y="29"/>
                  <a:pt x="97" y="30"/>
                  <a:pt x="97" y="32"/>
                </a:cubicBezTo>
                <a:cubicBezTo>
                  <a:pt x="97" y="33"/>
                  <a:pt x="96" y="35"/>
                  <a:pt x="96" y="35"/>
                </a:cubicBezTo>
                <a:cubicBezTo>
                  <a:pt x="87" y="55"/>
                  <a:pt x="87" y="55"/>
                  <a:pt x="87" y="55"/>
                </a:cubicBezTo>
                <a:cubicBezTo>
                  <a:pt x="89" y="55"/>
                  <a:pt x="92" y="57"/>
                  <a:pt x="94" y="58"/>
                </a:cubicBezTo>
                <a:cubicBezTo>
                  <a:pt x="94" y="58"/>
                  <a:pt x="94" y="58"/>
                  <a:pt x="94" y="58"/>
                </a:cubicBezTo>
                <a:cubicBezTo>
                  <a:pt x="97" y="59"/>
                  <a:pt x="99" y="60"/>
                  <a:pt x="99" y="63"/>
                </a:cubicBezTo>
                <a:cubicBezTo>
                  <a:pt x="99" y="65"/>
                  <a:pt x="99" y="66"/>
                  <a:pt x="97" y="68"/>
                </a:cubicBezTo>
                <a:close/>
                <a:moveTo>
                  <a:pt x="130" y="31"/>
                </a:moveTo>
                <a:cubicBezTo>
                  <a:pt x="128" y="31"/>
                  <a:pt x="126" y="31"/>
                  <a:pt x="123" y="32"/>
                </a:cubicBezTo>
                <a:cubicBezTo>
                  <a:pt x="118" y="13"/>
                  <a:pt x="100" y="0"/>
                  <a:pt x="80" y="0"/>
                </a:cubicBezTo>
                <a:cubicBezTo>
                  <a:pt x="54" y="0"/>
                  <a:pt x="34" y="20"/>
                  <a:pt x="34" y="45"/>
                </a:cubicBezTo>
                <a:cubicBezTo>
                  <a:pt x="34" y="47"/>
                  <a:pt x="34" y="49"/>
                  <a:pt x="35" y="51"/>
                </a:cubicBezTo>
                <a:cubicBezTo>
                  <a:pt x="33" y="51"/>
                  <a:pt x="32" y="51"/>
                  <a:pt x="31" y="51"/>
                </a:cubicBezTo>
                <a:cubicBezTo>
                  <a:pt x="14" y="51"/>
                  <a:pt x="0" y="64"/>
                  <a:pt x="0" y="81"/>
                </a:cubicBezTo>
                <a:cubicBezTo>
                  <a:pt x="0" y="98"/>
                  <a:pt x="14" y="112"/>
                  <a:pt x="31" y="112"/>
                </a:cubicBezTo>
                <a:cubicBezTo>
                  <a:pt x="130" y="112"/>
                  <a:pt x="130" y="112"/>
                  <a:pt x="130" y="112"/>
                </a:cubicBezTo>
                <a:cubicBezTo>
                  <a:pt x="153" y="112"/>
                  <a:pt x="171" y="94"/>
                  <a:pt x="171" y="71"/>
                </a:cubicBezTo>
                <a:cubicBezTo>
                  <a:pt x="171" y="49"/>
                  <a:pt x="153" y="31"/>
                  <a:pt x="1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30906" tIns="65453" rIns="130906" bIns="65453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sp>
        <p:nvSpPr>
          <p:cNvPr id="4" name="Rectangle 36"/>
          <p:cNvSpPr/>
          <p:nvPr>
            <p:custDataLst>
              <p:tags r:id="rId7"/>
            </p:custDataLst>
          </p:nvPr>
        </p:nvSpPr>
        <p:spPr bwMode="auto">
          <a:xfrm>
            <a:off x="2250440" y="1054735"/>
            <a:ext cx="3783330" cy="6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p>
            <a:pPr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NN优势及其问题:</a:t>
            </a:r>
            <a:endParaRPr lang="en-US" sz="24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8" name="图片 7" descr="图片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463550"/>
            <a:ext cx="597535" cy="5911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4275" y="2769870"/>
            <a:ext cx="4743450" cy="3738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ldLvl="0" animBg="1"/>
      <p:bldP spid="16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35"/>
          <p:cNvGrpSpPr/>
          <p:nvPr>
            <p:custDataLst>
              <p:tags r:id="rId2"/>
            </p:custDataLst>
          </p:nvPr>
        </p:nvGrpSpPr>
        <p:grpSpPr bwMode="auto">
          <a:xfrm>
            <a:off x="1450268" y="386989"/>
            <a:ext cx="9827066" cy="5913351"/>
            <a:chOff x="0" y="0"/>
            <a:chExt cx="9898" cy="3727"/>
          </a:xfrm>
        </p:grpSpPr>
        <p:sp>
          <p:nvSpPr>
            <p:cNvPr id="112" name="Rectangle 36"/>
            <p:cNvSpPr/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3503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为什么做SSM?</a:t>
              </a:r>
              <a:endParaRPr lang="en-US" sz="32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13" name="Rectangle 37"/>
            <p:cNvSpPr/>
            <p:nvPr>
              <p:custDataLst>
                <p:tags r:id="rId4"/>
              </p:custDataLst>
            </p:nvPr>
          </p:nvSpPr>
          <p:spPr bwMode="auto">
            <a:xfrm>
              <a:off x="806" y="757"/>
              <a:ext cx="9092" cy="2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</a:t>
              </a:r>
              <a:r>
                <a:rPr b="1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可以并行训练，并且可以良好地捕捉长程依赖关系</a:t>
              </a:r>
              <a:endPara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2.</a:t>
              </a:r>
              <a:r>
                <a:rPr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过大的空间复杂度和时间复杂度0(L^2)</a:t>
              </a:r>
              <a:endPara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3.</a:t>
              </a:r>
              <a:r>
                <a:rPr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推理速度缓慢</a:t>
              </a:r>
              <a:endPara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4" name="Oval 202"/>
          <p:cNvSpPr/>
          <p:nvPr>
            <p:custDataLst>
              <p:tags r:id="rId5"/>
            </p:custDataLst>
          </p:nvPr>
        </p:nvSpPr>
        <p:spPr bwMode="auto">
          <a:xfrm>
            <a:off x="324838" y="322484"/>
            <a:ext cx="856579" cy="846197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906" tIns="65453" rIns="130906" bIns="65453" numCol="1" rtlCol="0" anchor="t" anchorCtr="0" compatLnSpc="1"/>
          <a:lstStyle/>
          <a:p>
            <a:pPr algn="ctr" defTabSz="13087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sp>
        <p:nvSpPr>
          <p:cNvPr id="4" name="Rectangle 36"/>
          <p:cNvSpPr/>
          <p:nvPr>
            <p:custDataLst>
              <p:tags r:id="rId6"/>
            </p:custDataLst>
          </p:nvPr>
        </p:nvSpPr>
        <p:spPr bwMode="auto">
          <a:xfrm>
            <a:off x="2250440" y="1054735"/>
            <a:ext cx="3783330" cy="6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p>
            <a:pPr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Attention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优势及其问题:</a:t>
            </a:r>
            <a:endParaRPr lang="en-US" sz="24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035" y="2807970"/>
            <a:ext cx="5113020" cy="3790950"/>
          </a:xfrm>
          <a:prstGeom prst="rect">
            <a:avLst/>
          </a:prstGeom>
        </p:spPr>
      </p:pic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470" y="437515"/>
            <a:ext cx="335280" cy="567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35"/>
          <p:cNvGrpSpPr/>
          <p:nvPr>
            <p:custDataLst>
              <p:tags r:id="rId2"/>
            </p:custDataLst>
          </p:nvPr>
        </p:nvGrpSpPr>
        <p:grpSpPr bwMode="auto">
          <a:xfrm>
            <a:off x="1450268" y="386989"/>
            <a:ext cx="9827066" cy="5913351"/>
            <a:chOff x="0" y="0"/>
            <a:chExt cx="9898" cy="3727"/>
          </a:xfrm>
        </p:grpSpPr>
        <p:sp>
          <p:nvSpPr>
            <p:cNvPr id="112" name="Rectangle 36"/>
            <p:cNvSpPr/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3503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SSM</a:t>
              </a:r>
              <a:endParaRPr lang="en-US" sz="32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13" name="Rectangle 37"/>
            <p:cNvSpPr/>
            <p:nvPr>
              <p:custDataLst>
                <p:tags r:id="rId4"/>
              </p:custDataLst>
            </p:nvPr>
          </p:nvSpPr>
          <p:spPr bwMode="auto">
            <a:xfrm>
              <a:off x="806" y="390"/>
              <a:ext cx="9092" cy="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SSM 是用于描述序列在各时间步的状态表示，并根据某些输入预测其下一个状态可能是什么的模型</a:t>
              </a:r>
              <a:endPara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4" name="Oval 202"/>
          <p:cNvSpPr/>
          <p:nvPr>
            <p:custDataLst>
              <p:tags r:id="rId5"/>
            </p:custDataLst>
          </p:nvPr>
        </p:nvSpPr>
        <p:spPr bwMode="auto">
          <a:xfrm>
            <a:off x="324838" y="322484"/>
            <a:ext cx="856579" cy="846197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906" tIns="65453" rIns="130906" bIns="65453" numCol="1" rtlCol="0" anchor="t" anchorCtr="0" compatLnSpc="1"/>
          <a:lstStyle/>
          <a:p>
            <a:pPr algn="ctr" defTabSz="13087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70" y="437515"/>
            <a:ext cx="335280" cy="567055"/>
          </a:xfrm>
          <a:prstGeom prst="rect">
            <a:avLst/>
          </a:prstGeom>
        </p:spPr>
      </p:pic>
      <p:pic>
        <p:nvPicPr>
          <p:cNvPr id="5" name="图片 4" descr="image-202404111624190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4450" y="2240915"/>
            <a:ext cx="7362190" cy="2376805"/>
          </a:xfrm>
          <a:prstGeom prst="rect">
            <a:avLst/>
          </a:prstGeom>
        </p:spPr>
      </p:pic>
      <p:pic>
        <p:nvPicPr>
          <p:cNvPr id="6" name="图片 5" descr="image-202404111633110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546600"/>
            <a:ext cx="6426835" cy="2000250"/>
          </a:xfrm>
          <a:prstGeom prst="rect">
            <a:avLst/>
          </a:prstGeom>
        </p:spPr>
      </p:pic>
      <p:pic>
        <p:nvPicPr>
          <p:cNvPr id="7" name="图片 6" descr="image-202404111634083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8275" y="4546600"/>
            <a:ext cx="5673725" cy="19583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1985" y="2846705"/>
            <a:ext cx="1897380" cy="1165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/>
              <a:t>输入序列x(t)</a:t>
            </a:r>
            <a:endParaRPr lang="zh-CN" altLang="en-US" b="1"/>
          </a:p>
          <a:p>
            <a:r>
              <a:rPr lang="zh-CN" altLang="en-US" b="1"/>
              <a:t>隐状态表示 h(t)</a:t>
            </a:r>
            <a:endParaRPr lang="zh-CN" altLang="en-US" b="1"/>
          </a:p>
          <a:p>
            <a:r>
              <a:rPr lang="zh-CN" altLang="en-US" b="1"/>
              <a:t>预测输出序列y(t)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35"/>
          <p:cNvGrpSpPr/>
          <p:nvPr>
            <p:custDataLst>
              <p:tags r:id="rId2"/>
            </p:custDataLst>
          </p:nvPr>
        </p:nvGrpSpPr>
        <p:grpSpPr bwMode="auto">
          <a:xfrm>
            <a:off x="1450268" y="386989"/>
            <a:ext cx="9827066" cy="5913351"/>
            <a:chOff x="0" y="0"/>
            <a:chExt cx="9898" cy="3727"/>
          </a:xfrm>
        </p:grpSpPr>
        <p:sp>
          <p:nvSpPr>
            <p:cNvPr id="112" name="Rectangle 36"/>
            <p:cNvSpPr/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3503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S4</a:t>
              </a:r>
              <a:endParaRPr lang="en-US" sz="32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13" name="Rectangle 37"/>
            <p:cNvSpPr/>
            <p:nvPr>
              <p:custDataLst>
                <p:tags r:id="rId4"/>
              </p:custDataLst>
            </p:nvPr>
          </p:nvSpPr>
          <p:spPr bwMode="auto">
            <a:xfrm>
              <a:off x="806" y="390"/>
              <a:ext cx="9092" cy="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endPara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4" name="Oval 202"/>
          <p:cNvSpPr/>
          <p:nvPr>
            <p:custDataLst>
              <p:tags r:id="rId5"/>
            </p:custDataLst>
          </p:nvPr>
        </p:nvSpPr>
        <p:spPr bwMode="auto">
          <a:xfrm>
            <a:off x="324838" y="322484"/>
            <a:ext cx="856579" cy="846197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906" tIns="65453" rIns="130906" bIns="65453" numCol="1" rtlCol="0" anchor="t" anchorCtr="0" compatLnSpc="1"/>
          <a:lstStyle/>
          <a:p>
            <a:pPr algn="ctr" defTabSz="13087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70" y="437515"/>
            <a:ext cx="335280" cy="567055"/>
          </a:xfrm>
          <a:prstGeom prst="rect">
            <a:avLst/>
          </a:prstGeom>
        </p:spPr>
      </p:pic>
      <p:pic>
        <p:nvPicPr>
          <p:cNvPr id="2" name="图片 1" descr="image-202404111650275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340" y="1005840"/>
            <a:ext cx="5855335" cy="25057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40650" y="2023110"/>
            <a:ext cx="3774440" cy="13106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/>
              <a:t>由于其中三个离散参数A、B、C都是常数，因此我们可以预先计算左侧向量并将其保存为卷积核</a:t>
            </a:r>
            <a:endParaRPr lang="zh-CN" altLang="en-US" b="1"/>
          </a:p>
        </p:txBody>
      </p:sp>
      <p:pic>
        <p:nvPicPr>
          <p:cNvPr id="8" name="图片 7" descr="image-202404112111567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8560" y="3568065"/>
            <a:ext cx="7677150" cy="26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35"/>
          <p:cNvGrpSpPr/>
          <p:nvPr>
            <p:custDataLst>
              <p:tags r:id="rId2"/>
            </p:custDataLst>
          </p:nvPr>
        </p:nvGrpSpPr>
        <p:grpSpPr bwMode="auto">
          <a:xfrm>
            <a:off x="1450340" y="386715"/>
            <a:ext cx="10173335" cy="6292850"/>
            <a:chOff x="0" y="0"/>
            <a:chExt cx="9898" cy="3727"/>
          </a:xfrm>
        </p:grpSpPr>
        <p:sp>
          <p:nvSpPr>
            <p:cNvPr id="112" name="Rectangle 36"/>
            <p:cNvSpPr/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3503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S4</a:t>
              </a:r>
              <a:endParaRPr lang="zh-CN" altLang="en-US" sz="3200" b="1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+mn-ea"/>
              </a:endParaRPr>
            </a:p>
          </p:txBody>
        </p:sp>
        <p:sp>
          <p:nvSpPr>
            <p:cNvPr id="113" name="Rectangle 37"/>
            <p:cNvSpPr/>
            <p:nvPr>
              <p:custDataLst>
                <p:tags r:id="rId4"/>
              </p:custDataLst>
            </p:nvPr>
          </p:nvSpPr>
          <p:spPr bwMode="auto">
            <a:xfrm>
              <a:off x="806" y="390"/>
              <a:ext cx="9092" cy="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endPara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4" name="Oval 202"/>
          <p:cNvSpPr/>
          <p:nvPr>
            <p:custDataLst>
              <p:tags r:id="rId5"/>
            </p:custDataLst>
          </p:nvPr>
        </p:nvSpPr>
        <p:spPr bwMode="auto">
          <a:xfrm>
            <a:off x="324838" y="322484"/>
            <a:ext cx="856579" cy="846197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906" tIns="65453" rIns="130906" bIns="65453" numCol="1" rtlCol="0" anchor="t" anchorCtr="0" compatLnSpc="1"/>
          <a:lstStyle/>
          <a:p>
            <a:pPr algn="ctr" defTabSz="13087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70" y="437515"/>
            <a:ext cx="335280" cy="5670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9610" y="1212215"/>
            <a:ext cx="6096000" cy="1116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b="1"/>
              <a:t>连续 SSM 转变为离散SSM，使得不再是函数到函数x(t) → y(t)，而是序列到序列xₖ→ yₖ，所以你看到，且这里使用k，而不是t 来表示离散的时间步长</a:t>
            </a:r>
            <a:endParaRPr lang="zh-CN" altLang="en-US" sz="20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640" y="2485390"/>
            <a:ext cx="6132830" cy="3524250"/>
          </a:xfrm>
          <a:prstGeom prst="rect">
            <a:avLst/>
          </a:prstGeom>
        </p:spPr>
      </p:pic>
      <p:pic>
        <p:nvPicPr>
          <p:cNvPr id="4" name="图片 3" descr="image-202404111650275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1535" y="1168400"/>
            <a:ext cx="4767580" cy="2040255"/>
          </a:xfrm>
          <a:prstGeom prst="rect">
            <a:avLst/>
          </a:prstGeom>
        </p:spPr>
      </p:pic>
      <p:pic>
        <p:nvPicPr>
          <p:cNvPr id="5" name="图片 4" descr="image-202404111650578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9645" y="3321685"/>
            <a:ext cx="4477385" cy="27152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48270" y="6077585"/>
            <a:ext cx="3712845" cy="678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/>
              <a:t>这样推理时用循环神经网络方式就可快速生成</a:t>
            </a:r>
            <a:r>
              <a:rPr lang="zh-CN" altLang="en-US" b="1"/>
              <a:t>输出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35"/>
          <p:cNvGrpSpPr/>
          <p:nvPr>
            <p:custDataLst>
              <p:tags r:id="rId2"/>
            </p:custDataLst>
          </p:nvPr>
        </p:nvGrpSpPr>
        <p:grpSpPr bwMode="auto">
          <a:xfrm>
            <a:off x="1450268" y="386989"/>
            <a:ext cx="9827066" cy="5913351"/>
            <a:chOff x="0" y="0"/>
            <a:chExt cx="9898" cy="3727"/>
          </a:xfrm>
        </p:grpSpPr>
        <p:sp>
          <p:nvSpPr>
            <p:cNvPr id="112" name="Rectangle 36"/>
            <p:cNvSpPr/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3503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S4</a:t>
              </a:r>
              <a:endParaRPr lang="en-US" sz="32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13" name="Rectangle 37"/>
            <p:cNvSpPr/>
            <p:nvPr>
              <p:custDataLst>
                <p:tags r:id="rId4"/>
              </p:custDataLst>
            </p:nvPr>
          </p:nvSpPr>
          <p:spPr bwMode="auto">
            <a:xfrm>
              <a:off x="806" y="390"/>
              <a:ext cx="9092" cy="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>
                <a:lnSpc>
                  <a:spcPct val="130000"/>
                </a:lnSpc>
              </a:pPr>
              <a:endPara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14" name="Oval 202"/>
          <p:cNvSpPr/>
          <p:nvPr>
            <p:custDataLst>
              <p:tags r:id="rId5"/>
            </p:custDataLst>
          </p:nvPr>
        </p:nvSpPr>
        <p:spPr bwMode="auto">
          <a:xfrm>
            <a:off x="324838" y="322484"/>
            <a:ext cx="856579" cy="846197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906" tIns="65453" rIns="130906" bIns="65453" numCol="1" rtlCol="0" anchor="t" anchorCtr="0" compatLnSpc="1"/>
          <a:lstStyle/>
          <a:p>
            <a:pPr algn="ctr" defTabSz="130873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anose="020B0502020104020203" charset="0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70" y="437515"/>
            <a:ext cx="335280" cy="5670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50340" y="1054735"/>
            <a:ext cx="6096000" cy="545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/>
              <a:t>长距离依赖问题的解决之道——HiPPO</a:t>
            </a:r>
            <a:endParaRPr lang="zh-CN" altLang="en-US" sz="2400" b="1"/>
          </a:p>
        </p:txBody>
      </p:sp>
      <p:pic>
        <p:nvPicPr>
          <p:cNvPr id="9" name="图片 8" descr="image-20240411201420087"/>
          <p:cNvPicPr>
            <a:picLocks noChangeAspect="1"/>
          </p:cNvPicPr>
          <p:nvPr/>
        </p:nvPicPr>
        <p:blipFill>
          <a:blip r:embed="rId7"/>
          <a:srcRect l="22577" t="6020" r="18909" b="3844"/>
          <a:stretch>
            <a:fillRect/>
          </a:stretch>
        </p:blipFill>
        <p:spPr>
          <a:xfrm>
            <a:off x="1450340" y="1443355"/>
            <a:ext cx="3703320" cy="38633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81430" y="5370830"/>
            <a:ext cx="4102735" cy="17056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/>
              <a:t>HiPPO 矩阵用来替代</a:t>
            </a:r>
            <a:r>
              <a:rPr lang="en-US" altLang="zh-CN" b="1"/>
              <a:t>A</a:t>
            </a:r>
            <a:r>
              <a:rPr lang="zh-CN" altLang="en-US" b="1"/>
              <a:t>矩阵，它包含了各个时间步隐状态变化的信息，用来记住其历史，使得在被应用于循环表示和卷积表示中时，可以处理远程依赖性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6264910" y="5370830"/>
            <a:ext cx="5354955" cy="94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/>
              <a:t>为了避免HIPPO本身N</a:t>
            </a:r>
            <a:r>
              <a:rPr lang="en-US" altLang="zh-CN" b="1"/>
              <a:t>²</a:t>
            </a:r>
            <a:r>
              <a:rPr lang="zh-CN" altLang="en-US" b="1"/>
              <a:t>的尺寸带来的过大运算量，利用矩阵分解，使用低秩矩阵表示HIPPO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4525" y="3371850"/>
            <a:ext cx="6211570" cy="424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11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12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13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14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15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16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17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18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19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2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20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21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22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23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24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25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26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27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28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29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3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30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31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32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33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34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35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36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37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38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39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4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40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41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42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43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44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45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46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47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48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49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5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50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51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52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53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54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55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56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57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58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59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6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commondata" val="eyJoZGlkIjoiMTNmNjFlMTliODRiMzVmNDQ3MDllOGVlMzUwZDI2ZTcifQ=="/>
</p:tagLst>
</file>

<file path=ppt/tags/tag7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8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ags/tag9.xml><?xml version="1.0" encoding="utf-8"?>
<p:tagLst xmlns:p="http://schemas.openxmlformats.org/presentationml/2006/main">
  <p:tag name="KSO_WM_DIAGRAM_VIRTUALLY_FRAME" val="{&quot;height&quot;:265.20755905511817,&quot;left&quot;:72.12779527559056,&quot;top&quot;:123.84244094488187,&quot;width&quot;:778.5305511811024}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夏雨家 https://xnwe.taobao.com/">
  <a:themeElements>
    <a:clrScheme name="自定义 2677">
      <a:dk1>
        <a:sysClr val="windowText" lastClr="000000"/>
      </a:dk1>
      <a:lt1>
        <a:sysClr val="window" lastClr="FFFFFF"/>
      </a:lt1>
      <a:dk2>
        <a:srgbClr val="82B4D5"/>
      </a:dk2>
      <a:lt2>
        <a:srgbClr val="8AC8DD"/>
      </a:lt2>
      <a:accent1>
        <a:srgbClr val="8AC8DD"/>
      </a:accent1>
      <a:accent2>
        <a:srgbClr val="82B4D5"/>
      </a:accent2>
      <a:accent3>
        <a:srgbClr val="8AC8DD"/>
      </a:accent3>
      <a:accent4>
        <a:srgbClr val="82B4D5"/>
      </a:accent4>
      <a:accent5>
        <a:srgbClr val="8AC8DD"/>
      </a:accent5>
      <a:accent6>
        <a:srgbClr val="82B4D5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WPS 演示</Application>
  <PresentationFormat>宽屏</PresentationFormat>
  <Paragraphs>95</Paragraphs>
  <Slides>16</Slides>
  <Notes>31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Segoe UI</vt:lpstr>
      <vt:lpstr>Bebas Neue</vt:lpstr>
      <vt:lpstr>Segoe Print</vt:lpstr>
      <vt:lpstr>Lato Light</vt:lpstr>
      <vt:lpstr>Gill Sans</vt:lpstr>
      <vt:lpstr>Arial Unicode MS</vt:lpstr>
      <vt:lpstr>Arial Black</vt:lpstr>
      <vt:lpstr>Calibri</vt:lpstr>
      <vt:lpstr>Gill Sans MT</vt:lpstr>
      <vt:lpstr>webwppDefTheme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青春壹個敷衍的年華</cp:lastModifiedBy>
  <cp:revision>13</cp:revision>
  <dcterms:created xsi:type="dcterms:W3CDTF">2024-04-18T11:42:00Z</dcterms:created>
  <dcterms:modified xsi:type="dcterms:W3CDTF">2024-04-19T01:26:03Z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AE54D4172D274E9CAB53DDA95A675E62_13</vt:lpwstr>
  </property>
</Properties>
</file>