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8" r:id="rId4"/>
    <p:sldId id="259" r:id="rId5"/>
    <p:sldId id="279" r:id="rId6"/>
    <p:sldId id="280" r:id="rId7"/>
    <p:sldId id="260" r:id="rId8"/>
    <p:sldId id="261" r:id="rId9"/>
    <p:sldId id="262" r:id="rId10"/>
    <p:sldId id="278" r:id="rId11"/>
    <p:sldId id="281" r:id="rId12"/>
    <p:sldId id="282" r:id="rId13"/>
    <p:sldId id="263" r:id="rId14"/>
    <p:sldId id="264" r:id="rId15"/>
    <p:sldId id="265" r:id="rId16"/>
    <p:sldId id="266" r:id="rId17"/>
    <p:sldId id="268" r:id="rId18"/>
    <p:sldId id="269" r:id="rId19"/>
    <p:sldId id="270" r:id="rId20"/>
    <p:sldId id="267" r:id="rId21"/>
    <p:sldId id="273" r:id="rId22"/>
    <p:sldId id="274" r:id="rId23"/>
    <p:sldId id="271" r:id="rId24"/>
    <p:sldId id="272" r:id="rId25"/>
    <p:sldId id="277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4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flipH="1">
            <a:off x="4005263" y="0"/>
            <a:ext cx="1976438" cy="2840038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ru-RU" sz="1350" strike="noStrike" noProof="1"/>
          </a:p>
        </p:txBody>
      </p:sp>
      <p:sp>
        <p:nvSpPr>
          <p:cNvPr id="8" name="Freeform 6"/>
          <p:cNvSpPr/>
          <p:nvPr/>
        </p:nvSpPr>
        <p:spPr bwMode="auto">
          <a:xfrm flipH="1">
            <a:off x="4005263" y="1611313"/>
            <a:ext cx="5138738" cy="5246688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ru-RU" sz="1350" strike="noStrike" noProof="1" dirty="0">
              <a:solidFill>
                <a:schemeClr val="bg1"/>
              </a:solidFill>
            </a:endParaRPr>
          </a:p>
        </p:txBody>
      </p:sp>
      <p:sp>
        <p:nvSpPr>
          <p:cNvPr id="9" name="Freeform 7"/>
          <p:cNvSpPr/>
          <p:nvPr/>
        </p:nvSpPr>
        <p:spPr bwMode="auto">
          <a:xfrm flipH="1">
            <a:off x="5000625" y="0"/>
            <a:ext cx="3567113" cy="1611313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ru-RU" sz="1350" strike="noStrike" noProof="1"/>
          </a:p>
        </p:txBody>
      </p:sp>
      <p:sp>
        <p:nvSpPr>
          <p:cNvPr id="10" name="Freeform 8"/>
          <p:cNvSpPr/>
          <p:nvPr/>
        </p:nvSpPr>
        <p:spPr bwMode="auto">
          <a:xfrm flipH="1">
            <a:off x="5981700" y="0"/>
            <a:ext cx="3162300" cy="6797675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ru-RU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54810" y="3283128"/>
            <a:ext cx="5332257" cy="957967"/>
          </a:xfrm>
        </p:spPr>
        <p:txBody>
          <a:bodyPr anchor="b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4810" y="4312525"/>
            <a:ext cx="5332257" cy="81354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/>
          <p:nvPr/>
        </p:nvSpPr>
        <p:spPr bwMode="auto">
          <a:xfrm flipH="1">
            <a:off x="4005263" y="0"/>
            <a:ext cx="1976438" cy="2840038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ru-RU" sz="1350" strike="noStrike" noProof="1"/>
          </a:p>
        </p:txBody>
      </p:sp>
      <p:sp>
        <p:nvSpPr>
          <p:cNvPr id="11" name="Freeform 6"/>
          <p:cNvSpPr/>
          <p:nvPr/>
        </p:nvSpPr>
        <p:spPr bwMode="auto">
          <a:xfrm flipH="1">
            <a:off x="4005263" y="1611313"/>
            <a:ext cx="5138738" cy="5246688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ru-RU" sz="1350" strike="noStrike" noProof="1" dirty="0">
              <a:solidFill>
                <a:schemeClr val="bg1"/>
              </a:solidFill>
            </a:endParaRPr>
          </a:p>
        </p:txBody>
      </p:sp>
      <p:sp>
        <p:nvSpPr>
          <p:cNvPr id="12" name="Freeform 7"/>
          <p:cNvSpPr/>
          <p:nvPr/>
        </p:nvSpPr>
        <p:spPr bwMode="auto">
          <a:xfrm flipH="1">
            <a:off x="5000625" y="0"/>
            <a:ext cx="3567113" cy="1611313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ru-RU" sz="1350" strike="noStrike" noProof="1"/>
          </a:p>
        </p:txBody>
      </p:sp>
      <p:sp>
        <p:nvSpPr>
          <p:cNvPr id="13" name="Freeform 8"/>
          <p:cNvSpPr/>
          <p:nvPr/>
        </p:nvSpPr>
        <p:spPr bwMode="auto">
          <a:xfrm flipH="1">
            <a:off x="5981700" y="0"/>
            <a:ext cx="3162300" cy="6797675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ru-RU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2925" y="1709739"/>
            <a:ext cx="6848475" cy="1719261"/>
          </a:xfrm>
        </p:spPr>
        <p:txBody>
          <a:bodyPr anchor="b">
            <a:norm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2925" y="3568698"/>
            <a:ext cx="6848475" cy="15494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 bwMode="auto">
          <a:xfrm flipH="1">
            <a:off x="4005263" y="0"/>
            <a:ext cx="1976438" cy="2840038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ru-RU" sz="1350" strike="noStrike" noProof="1"/>
          </a:p>
        </p:txBody>
      </p:sp>
      <p:sp>
        <p:nvSpPr>
          <p:cNvPr id="9" name="Freeform 6"/>
          <p:cNvSpPr/>
          <p:nvPr/>
        </p:nvSpPr>
        <p:spPr bwMode="auto">
          <a:xfrm flipH="1">
            <a:off x="4005263" y="1611313"/>
            <a:ext cx="5138738" cy="5246688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ru-RU" sz="1350" strike="noStrike" noProof="1" dirty="0">
              <a:solidFill>
                <a:schemeClr val="bg1"/>
              </a:solidFill>
            </a:endParaRPr>
          </a:p>
        </p:txBody>
      </p:sp>
      <p:sp>
        <p:nvSpPr>
          <p:cNvPr id="10" name="Freeform 7"/>
          <p:cNvSpPr/>
          <p:nvPr/>
        </p:nvSpPr>
        <p:spPr bwMode="auto">
          <a:xfrm flipH="1">
            <a:off x="5000625" y="0"/>
            <a:ext cx="3567113" cy="1611313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ru-RU" sz="1350" strike="noStrike" noProof="1"/>
          </a:p>
        </p:txBody>
      </p:sp>
      <p:sp>
        <p:nvSpPr>
          <p:cNvPr id="11" name="Freeform 8"/>
          <p:cNvSpPr/>
          <p:nvPr/>
        </p:nvSpPr>
        <p:spPr bwMode="auto">
          <a:xfrm flipH="1">
            <a:off x="5981700" y="0"/>
            <a:ext cx="3162300" cy="6797675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ru-RU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1500" y="2158998"/>
            <a:ext cx="4286250" cy="1382451"/>
          </a:xfrm>
        </p:spPr>
        <p:txBody>
          <a:bodyPr anchor="b"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3733800"/>
            <a:ext cx="4286250" cy="11858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r>
              <a:rPr lang="zh-CN" altLang="en-US" strike="noStrike" noProof="1"/>
              <a:t>图片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1714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2782888" y="1293813"/>
            <a:ext cx="3786188" cy="958850"/>
          </a:xfrm>
        </p:spPr>
        <p:txBody>
          <a:bodyPr anchor="b">
            <a:normAutofit fontScale="90000"/>
          </a:bodyPr>
          <a:p>
            <a:pPr fontAlgn="auto">
              <a:lnSpc>
                <a:spcPct val="120000"/>
              </a:lnSpc>
            </a:pPr>
            <a:r>
              <a:rPr lang="en-US" altLang="zh-CN" sz="4800" strike="noStrike" noProof="1" smtClean="0">
                <a:sym typeface="+mn-lt"/>
              </a:rPr>
              <a:t>react</a:t>
            </a:r>
            <a:r>
              <a:rPr lang="zh-CN" altLang="en-US" sz="4800" strike="noStrike" noProof="1" smtClean="0">
                <a:sym typeface="+mn-lt"/>
              </a:rPr>
              <a:t>基本用法</a:t>
            </a:r>
            <a:endParaRPr lang="zh-CN" altLang="en-US" sz="4800" strike="noStrike" noProof="1" smtClean="0">
              <a:sym typeface="+mn-lt"/>
            </a:endParaRPr>
          </a:p>
        </p:txBody>
      </p:sp>
      <p:sp>
        <p:nvSpPr>
          <p:cNvPr id="13314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009775" y="3421063"/>
            <a:ext cx="5332413" cy="1676400"/>
          </a:xfrm>
        </p:spPr>
        <p:txBody>
          <a:bodyPr lIns="91440" tIns="45720" rIns="91440" bIns="45720" anchor="t"/>
          <a:p>
            <a:pPr algn="ctr" defTabSz="6858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kern="1200">
                <a:latin typeface="+mn-lt"/>
                <a:ea typeface="+mn-ea"/>
                <a:cs typeface="+mn-cs"/>
                <a:sym typeface="Arial" panose="020B0604020202020204" pitchFamily="34" charset="0"/>
              </a:rPr>
              <a:t>创新业务部</a:t>
            </a:r>
            <a:endParaRPr lang="zh-CN" altLang="en-US" sz="2400" b="1" kern="1200"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algn="ctr" defTabSz="685800">
              <a:lnSpc>
                <a:spcPct val="100000"/>
              </a:lnSpc>
              <a:spcBef>
                <a:spcPct val="0"/>
              </a:spcBef>
            </a:pPr>
            <a:endParaRPr lang="zh-CN" altLang="en-US" sz="2000" b="1" kern="1200"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algn="ctr" defTabSz="685800">
              <a:lnSpc>
                <a:spcPct val="100000"/>
              </a:lnSpc>
              <a:spcBef>
                <a:spcPct val="0"/>
              </a:spcBef>
            </a:pPr>
            <a:r>
              <a:rPr lang="en-US" altLang="zh-CN" b="1" kern="1200">
                <a:latin typeface="+mn-lt"/>
                <a:ea typeface="+mn-ea"/>
                <a:cs typeface="+mn-cs"/>
                <a:sym typeface="Arial" panose="020B0604020202020204" pitchFamily="34" charset="0"/>
              </a:rPr>
              <a:t>			</a:t>
            </a:r>
            <a:r>
              <a:rPr lang="zh-CN" altLang="en-US" b="1" kern="1200">
                <a:latin typeface="+mn-lt"/>
                <a:ea typeface="+mn-ea"/>
                <a:cs typeface="+mn-cs"/>
                <a:sym typeface="Arial" panose="020B0604020202020204" pitchFamily="34" charset="0"/>
              </a:rPr>
              <a:t>张俊</a:t>
            </a:r>
            <a:r>
              <a:rPr lang="en-US" altLang="zh-CN" b="1" kern="1200">
                <a:latin typeface="+mn-lt"/>
                <a:ea typeface="+mn-ea"/>
                <a:cs typeface="+mn-cs"/>
                <a:sym typeface="Arial" panose="020B0604020202020204" pitchFamily="34" charset="0"/>
              </a:rPr>
              <a:t>/</a:t>
            </a:r>
            <a:r>
              <a:rPr lang="zh-CN" altLang="en-US" b="1" kern="1200">
                <a:latin typeface="+mn-lt"/>
                <a:ea typeface="+mn-ea"/>
                <a:cs typeface="+mn-cs"/>
                <a:sym typeface="Arial" panose="020B0604020202020204" pitchFamily="34" charset="0"/>
              </a:rPr>
              <a:t>前端</a:t>
            </a:r>
            <a:r>
              <a:rPr lang="en-US" altLang="zh-CN" b="1" kern="1200">
                <a:latin typeface="+mn-lt"/>
                <a:ea typeface="+mn-ea"/>
                <a:cs typeface="+mn-cs"/>
                <a:sym typeface="Arial" panose="020B0604020202020204" pitchFamily="34" charset="0"/>
              </a:rPr>
              <a:t>					</a:t>
            </a:r>
            <a:endParaRPr lang="en-US" altLang="zh-CN" b="1" kern="1200"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React Props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615" y="1825625"/>
            <a:ext cx="816673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父子组件传值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子传父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父组件</a:t>
            </a:r>
            <a:r>
              <a:rPr lang="en-US" altLang="zh-CN"/>
              <a:t>						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" y="3205480"/>
            <a:ext cx="4953000" cy="2838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" y="3700780"/>
            <a:ext cx="1771650" cy="971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" y="5306060"/>
            <a:ext cx="4285615" cy="2476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0045" y="4881245"/>
            <a:ext cx="327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子组件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" y="5674360"/>
            <a:ext cx="2085975" cy="5810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481320" y="2287905"/>
            <a:ext cx="33388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）父组件声明一个改变父组件值的函数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）函数通过</a:t>
            </a:r>
            <a:r>
              <a:rPr lang="en-US" altLang="zh-CN"/>
              <a:t>props</a:t>
            </a:r>
            <a:r>
              <a:rPr lang="zh-CN" altLang="en-US"/>
              <a:t>传入子组件中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）子组件中调用</a:t>
            </a:r>
            <a:r>
              <a:rPr lang="en-US" altLang="zh-CN"/>
              <a:t>props</a:t>
            </a:r>
            <a:r>
              <a:rPr lang="zh-CN" altLang="en-US"/>
              <a:t>并传入参数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）这样就把值传入了父组件，并让父组件的函数进行调用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825" y="4741545"/>
            <a:ext cx="1533525" cy="6477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825" y="5596255"/>
            <a:ext cx="1409700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React 组件生命周期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1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componentWillMount 在渲染前调用,在客户端也在服务端。</a:t>
            </a:r>
            <a:endParaRPr lang="zh-CN" altLang="en-US" sz="1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componentDidMount : 在第一次渲染后调用，只在客户端。之后组件已经生成了对应的DOM结构，可以通过this.getDOMNode()来进行访问。 如果你想和其他JavaScript框架一起使用，可以在这个方法中调用setTimeout, setInterval或者发送AJAX请求等操作(防止异步操作阻塞UI)。</a:t>
            </a:r>
            <a:endParaRPr lang="zh-CN" altLang="en-US" sz="1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componentWillReceiveProps 在组件接收到一个新的 prop (更新后)时被调用。</a:t>
            </a:r>
            <a:r>
              <a:rPr lang="zh-CN" altLang="en-US" sz="1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这个方法在初始化render时不会被调用。</a:t>
            </a:r>
            <a:endParaRPr lang="zh-CN" altLang="en-US" sz="1400">
              <a:solidFill>
                <a:srgbClr val="FF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shouldComponentUpdate 返回一个布尔值。在组件接收到新的props或者state时被调用。</a:t>
            </a:r>
            <a:r>
              <a:rPr lang="zh-CN" altLang="en-US" sz="1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在初始化时或者使用forceUpdate时不被调用。 </a:t>
            </a:r>
            <a:endParaRPr lang="zh-CN" altLang="en-US" sz="1400">
              <a:solidFill>
                <a:srgbClr val="FF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componentWillUpdate在组件接收到新的props或者state但还没有render时被调用。</a:t>
            </a:r>
            <a:r>
              <a:rPr lang="zh-CN" altLang="en-US" sz="1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在初始化时不会被调用。</a:t>
            </a:r>
            <a:endParaRPr lang="zh-CN" altLang="en-US" sz="1400">
              <a:solidFill>
                <a:srgbClr val="FF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componentDidUpdate 在组件完成更新后立即调用。</a:t>
            </a:r>
            <a:r>
              <a:rPr lang="zh-CN" altLang="en-US" sz="14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在初始化时不会被调用。</a:t>
            </a:r>
            <a:endParaRPr lang="zh-CN" altLang="en-US" sz="1400">
              <a:solidFill>
                <a:srgbClr val="FF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componentWillUnmount在组件从 DOM 中移除之前立刻被调用。</a:t>
            </a:r>
            <a:endParaRPr lang="zh-CN" altLang="en-US" sz="1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React 数据请求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691005"/>
            <a:ext cx="7886700" cy="36080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5367020"/>
            <a:ext cx="789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在周期函数componentDidMount（相当于</a:t>
            </a:r>
            <a:r>
              <a:rPr lang="en-US" altLang="zh-CN"/>
              <a:t>vue </a:t>
            </a:r>
            <a:r>
              <a:rPr lang="zh-CN" altLang="en-US"/>
              <a:t>的</a:t>
            </a:r>
            <a:r>
              <a:rPr lang="en-US" altLang="zh-CN"/>
              <a:t>mounted</a:t>
            </a:r>
            <a:r>
              <a:rPr lang="zh-CN" altLang="en-US"/>
              <a:t>）里面用</a:t>
            </a:r>
            <a:r>
              <a:rPr lang="en-US" altLang="zh-CN"/>
              <a:t>fetch</a:t>
            </a:r>
            <a:r>
              <a:rPr lang="zh-CN" altLang="en-US"/>
              <a:t>进行请求，在最后通过</a:t>
            </a:r>
            <a:r>
              <a:rPr lang="en-US" altLang="zh-CN"/>
              <a:t>this.setState</a:t>
            </a:r>
            <a:r>
              <a:rPr lang="zh-CN" altLang="en-US"/>
              <a:t>改变对应的值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React 列表渲染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4601210"/>
            <a:ext cx="79800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获取到数据赋值后通过</a:t>
            </a:r>
            <a:r>
              <a:rPr lang="en-US" altLang="zh-CN"/>
              <a:t>map</a:t>
            </a:r>
            <a:r>
              <a:rPr lang="zh-CN" altLang="en-US"/>
              <a:t>数据进行遍历（在</a:t>
            </a:r>
            <a:r>
              <a:rPr lang="en-US" altLang="zh-CN"/>
              <a:t>map</a:t>
            </a:r>
            <a:r>
              <a:rPr lang="zh-CN" altLang="en-US"/>
              <a:t>的标签里面添加</a:t>
            </a:r>
            <a:r>
              <a:rPr lang="en-US" altLang="zh-CN"/>
              <a:t>key</a:t>
            </a:r>
            <a:r>
              <a:rPr lang="zh-CN" altLang="en-US"/>
              <a:t>作为标识，可以加快</a:t>
            </a:r>
            <a:r>
              <a:rPr lang="en-US" altLang="zh-CN"/>
              <a:t>react</a:t>
            </a:r>
            <a:r>
              <a:rPr lang="zh-CN" altLang="en-US"/>
              <a:t>数据改变时的渲染速度），最后再插入</a:t>
            </a:r>
            <a:r>
              <a:rPr lang="en-US" altLang="zh-CN"/>
              <a:t>return</a:t>
            </a:r>
            <a:r>
              <a:rPr lang="zh-CN" altLang="en-US"/>
              <a:t>出来的标签中。</a:t>
            </a:r>
            <a:endParaRPr lang="zh-CN" altLang="en-US"/>
          </a:p>
          <a:p>
            <a:r>
              <a:rPr lang="zh-CN" altLang="en-US"/>
              <a:t>如果需要条件渲染：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可以在</a:t>
            </a:r>
            <a:r>
              <a:rPr lang="en-US" altLang="zh-CN"/>
              <a:t>return</a:t>
            </a:r>
            <a:r>
              <a:rPr lang="zh-CN" altLang="en-US"/>
              <a:t>外面添加</a:t>
            </a:r>
            <a:r>
              <a:rPr lang="en-US" altLang="zh-CN"/>
              <a:t>if</a:t>
            </a:r>
            <a:r>
              <a:rPr lang="zh-CN" altLang="en-US"/>
              <a:t>判断</a:t>
            </a:r>
            <a:endParaRPr lang="zh-CN" altLang="en-US"/>
          </a:p>
          <a:p>
            <a:r>
              <a:rPr lang="en-US" altLang="zh-CN"/>
              <a:t>2.return</a:t>
            </a:r>
            <a:r>
              <a:rPr lang="zh-CN" altLang="en-US"/>
              <a:t>中使用三目运算符</a:t>
            </a:r>
            <a:endParaRPr lang="zh-CN" altLang="en-US"/>
          </a:p>
          <a:p>
            <a:r>
              <a:rPr lang="en-US" altLang="zh-CN"/>
              <a:t>3.通过用花括号包裹代码在 JSX 中嵌入任何表达式 ，也包括 JavaScript 的逻辑与 &amp;&amp;，它可以方便地条件渲染一个元素</a:t>
            </a:r>
            <a:endParaRPr lang="en-US" altLang="zh-CN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785" y="1691640"/>
            <a:ext cx="4372610" cy="2910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10" y="2151380"/>
            <a:ext cx="1553845" cy="2449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2151380"/>
            <a:ext cx="1409700" cy="428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1605" y="1687195"/>
            <a:ext cx="295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改变判断条件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React 事件处理</a:t>
            </a: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75" y="1691005"/>
            <a:ext cx="5495290" cy="3583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945" y="1691005"/>
            <a:ext cx="2917825" cy="8502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310" y="3014980"/>
            <a:ext cx="2918460" cy="828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885" y="4319270"/>
            <a:ext cx="3032125" cy="8693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2580" y="5474335"/>
            <a:ext cx="8641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在遍历的标签中添加点击事件并传值，如果需要传值则需要onClick={this.show.bind(this,item.title)}这样绑定，不需要传值则onClick={this.show}，</a:t>
            </a:r>
            <a:endParaRPr lang="zh-CN" altLang="en-US"/>
          </a:p>
          <a:p>
            <a:r>
              <a:rPr lang="en-US" altLang="zh-CN"/>
              <a:t>show(){alert('mode')}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路由跳转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730" y="1767205"/>
            <a:ext cx="5448300" cy="3324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230" y="1766570"/>
            <a:ext cx="3106420" cy="26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30" y="2265045"/>
            <a:ext cx="3106420" cy="485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2730" y="5219065"/>
            <a:ext cx="871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路由跳转，通过</a:t>
            </a:r>
            <a:r>
              <a:rPr lang="en-US" altLang="zh-CN"/>
              <a:t>link</a:t>
            </a:r>
            <a:r>
              <a:rPr lang="zh-CN" altLang="en-US"/>
              <a:t>跳转页面。这种做法需要把所有有</a:t>
            </a:r>
            <a:r>
              <a:rPr lang="en-US" altLang="zh-CN"/>
              <a:t>link</a:t>
            </a:r>
            <a:r>
              <a:rPr lang="zh-CN" altLang="en-US"/>
              <a:t>跳转的组件引入</a:t>
            </a:r>
            <a:r>
              <a:rPr lang="en-US" altLang="zh-CN"/>
              <a:t>router</a:t>
            </a:r>
            <a:r>
              <a:rPr lang="zh-CN" altLang="en-US"/>
              <a:t>中。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mobx</a:t>
            </a:r>
            <a:r>
              <a:rPr lang="zh-CN" altLang="en-US">
                <a:sym typeface="+mn-ea"/>
              </a:rPr>
              <a:t>的用法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mobx</a:t>
            </a:r>
            <a:r>
              <a:rPr lang="zh-CN" altLang="en-US"/>
              <a:t>介绍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1、mobx是react或者reactNative开发过程中进行状态管理的一个状态机,类似redux和vuex一样的,中文官方文档,相对于redux或者vuex简单直白,mobx使用的是ES7的装饰器,因此需要配置下。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2、所谓的状态机,不管是redux、mobx、vuex都是采用观察者模式来开发的,可以简单的把状态机(状态)理解为项目中的全局变量,只是这个全局变量采用指定的方式方法才能获取与修改。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3、状态机存储在浏览器的内存中,类似浏览器自带的sessionStore的存储方式存在。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mobx</a:t>
            </a:r>
            <a:r>
              <a:rPr lang="zh-CN" altLang="en-US">
                <a:sym typeface="+mn-ea"/>
              </a:rPr>
              <a:t>的用法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978660"/>
            <a:ext cx="7886700" cy="2707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385" y="4685665"/>
            <a:ext cx="78085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它由几个部分组成：Actions、State、Computed Values、Reactions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在整个数据流中，通过事件驱动（UI 事件、网络请求…）触发 Actions，在 Actions 中修改了 State 中的值，这里的 State 既应用中的 store 树（存储数据），然后根据新的 State 中的数据计算出所需要的计算属性（computed values）值，最后响应（react）到 UI 视图层。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1040" y="1691005"/>
            <a:ext cx="774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核心概念：数据流</a:t>
            </a:r>
            <a:endParaRPr lang="zh-CN" alt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mobx</a:t>
            </a:r>
            <a:r>
              <a:rPr lang="zh-CN" altLang="en-US">
                <a:sym typeface="+mn-ea"/>
              </a:rPr>
              <a:t>的用法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mobx</a:t>
            </a:r>
            <a:r>
              <a:rPr lang="zh-CN" altLang="en-US">
                <a:sym typeface="+mn-ea"/>
              </a:rPr>
              <a:t>的各个组成部分的用法</a:t>
            </a:r>
            <a:endParaRPr lang="zh-CN" altLang="en-US" b="1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41800" y="2353945"/>
            <a:ext cx="44348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@</a:t>
            </a:r>
            <a:r>
              <a:rPr lang="zh-CN" altLang="en-US"/>
              <a:t>observable 修饰器用来表示声明的是一个</a:t>
            </a:r>
            <a:r>
              <a:rPr lang="en-US" altLang="zh-CN"/>
              <a:t>State</a:t>
            </a:r>
            <a:r>
              <a:rPr lang="zh-CN" altLang="en-US"/>
              <a:t>，如</a:t>
            </a:r>
            <a:r>
              <a:rPr lang="en-US" altLang="zh-CN"/>
              <a:t>list</a:t>
            </a:r>
            <a:r>
              <a:rPr lang="zh-CN" altLang="en-US"/>
              <a:t>数组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）@action </a:t>
            </a:r>
            <a:r>
              <a:rPr lang="zh-CN" altLang="en-US">
                <a:sym typeface="+mn-ea"/>
              </a:rPr>
              <a:t>修饰器用来表示声明的是一个动作，可以改变</a:t>
            </a:r>
            <a:r>
              <a:rPr lang="en-US" altLang="zh-CN">
                <a:sym typeface="+mn-ea"/>
              </a:rPr>
              <a:t>state</a:t>
            </a:r>
            <a:r>
              <a:rPr lang="zh-CN" altLang="en-US">
                <a:sym typeface="+mn-ea"/>
              </a:rPr>
              <a:t>的值</a:t>
            </a:r>
            <a:endParaRPr lang="zh-CN" altLang="en-US">
              <a:sym typeface="+mn-ea"/>
            </a:endParaRP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）@computed 用来表示计算属性，计算属性可以根据现有的状态数据得到值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）autorun，是运行观察，其中的值发生改变时触发</a:t>
            </a:r>
            <a:endParaRPr lang="zh-CN" altLang="en-US"/>
          </a:p>
          <a:p>
            <a:r>
              <a:rPr lang="zh-CN" altLang="en-US"/>
              <a:t>每次添加元素，</a:t>
            </a:r>
            <a:r>
              <a:rPr lang="en-US" altLang="zh-CN"/>
              <a:t>list</a:t>
            </a:r>
            <a:r>
              <a:rPr lang="zh-CN" altLang="en-US"/>
              <a:t>的长度改变，触发</a:t>
            </a:r>
            <a:r>
              <a:rPr lang="en-US" altLang="zh-CN"/>
              <a:t>autorun</a:t>
            </a:r>
            <a:r>
              <a:rPr lang="zh-CN" altLang="en-US"/>
              <a:t>，打印</a:t>
            </a:r>
            <a:r>
              <a:rPr lang="en-US" altLang="zh-CN"/>
              <a:t>list</a:t>
            </a:r>
            <a:r>
              <a:rPr lang="zh-CN" altLang="en-US"/>
              <a:t>的长度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2353945"/>
            <a:ext cx="3209290" cy="430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1305"/>
            <a:ext cx="7886700" cy="1203960"/>
          </a:xfrm>
        </p:spPr>
        <p:txBody>
          <a:bodyPr/>
          <a:p>
            <a:r>
              <a:rPr lang="en-US" altLang="zh-CN"/>
              <a:t>mobx</a:t>
            </a:r>
            <a:r>
              <a:rPr lang="zh-CN" altLang="en-US"/>
              <a:t>的用法</a:t>
            </a:r>
            <a:endParaRPr lang="zh-CN" altLang="en-US"/>
          </a:p>
        </p:txBody>
      </p:sp>
      <p:sp>
        <p:nvSpPr>
          <p:cNvPr id="15" name="内容占位符 1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在页面中使用</a:t>
            </a:r>
            <a:r>
              <a:rPr lang="en-US" altLang="zh-CN"/>
              <a:t>mobx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index.js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58440"/>
            <a:ext cx="3790315" cy="24860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60595" y="2954655"/>
            <a:ext cx="40684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只有一个</a:t>
            </a:r>
            <a:r>
              <a:rPr lang="en-US" altLang="zh-CN"/>
              <a:t>store</a:t>
            </a:r>
            <a:r>
              <a:rPr lang="zh-CN" altLang="en-US"/>
              <a:t>时。在</a:t>
            </a:r>
            <a:r>
              <a:rPr lang="en-US" altLang="zh-CN"/>
              <a:t>react</a:t>
            </a:r>
            <a:r>
              <a:rPr lang="zh-CN" altLang="en-US"/>
              <a:t>入口文件</a:t>
            </a:r>
            <a:r>
              <a:rPr lang="en-US" altLang="zh-CN"/>
              <a:t>index.js</a:t>
            </a:r>
            <a:r>
              <a:rPr lang="zh-CN" altLang="en-US"/>
              <a:t>中，引入Provider组件，用来包裹最外层组件节点，并且传入 store传递给后代组件。按照这样的赋值，是把</a:t>
            </a:r>
            <a:r>
              <a:rPr lang="en-US" altLang="zh-CN"/>
              <a:t>store</a:t>
            </a:r>
            <a:r>
              <a:rPr lang="zh-CN" altLang="en-US"/>
              <a:t>里面的</a:t>
            </a:r>
            <a:r>
              <a:rPr lang="en-US" altLang="zh-CN"/>
              <a:t>state</a:t>
            </a:r>
            <a:r>
              <a:rPr lang="zh-CN" altLang="en-US"/>
              <a:t>放入</a:t>
            </a:r>
            <a:r>
              <a:rPr lang="zh-CN" altLang="en-US">
                <a:sym typeface="+mn-ea"/>
              </a:rPr>
              <a:t>Provider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zh-CN"/>
              <a:t>React</a:t>
            </a:r>
            <a:r>
              <a:rPr lang="zh-CN" altLang="en-US"/>
              <a:t>的认识</a:t>
            </a:r>
            <a:endParaRPr lang="zh-CN" altLang="en-US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pPr marL="0" indent="0" defTabSz="685800">
              <a:buFont typeface="Arial" panose="020B0604020202020204" pitchFamily="34" charset="0"/>
              <a:buNone/>
            </a:pPr>
            <a:r>
              <a:rPr lang="en-US" altLang="zh-CN" sz="3200" kern="1200">
                <a:latin typeface="+mn-lt"/>
                <a:ea typeface="+mn-ea"/>
                <a:cs typeface="+mn-cs"/>
              </a:rPr>
              <a:t>1. react</a:t>
            </a:r>
            <a:r>
              <a:rPr lang="zh-CN" altLang="en-US" sz="3200" kern="1200">
                <a:latin typeface="+mn-lt"/>
                <a:ea typeface="+mn-ea"/>
                <a:cs typeface="+mn-cs"/>
              </a:rPr>
              <a:t>的起源</a:t>
            </a:r>
            <a:endParaRPr lang="zh-CN" altLang="en-US" sz="3200" kern="1200">
              <a:latin typeface="+mn-lt"/>
              <a:ea typeface="+mn-ea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r>
              <a:rPr lang="zh-CN" altLang="en-US" kern="12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React 起源于 Facebook 的内部项目，因为该公司对市场上所有 JavaScript MVC 框架，都不满意，就决定自己写一套，用来架设Instagram 的网站。做出来以后，发现这套东西很好用，就在2013年5月开源了。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endParaRPr lang="en-US" altLang="zh-CN" kern="1200">
              <a:latin typeface="+mn-lt"/>
              <a:ea typeface="+mn-ea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mobx</a:t>
            </a:r>
            <a:r>
              <a:rPr lang="zh-CN" altLang="en-US">
                <a:sym typeface="+mn-ea"/>
              </a:rPr>
              <a:t>的用法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在页面中使用</a:t>
            </a:r>
            <a:r>
              <a:rPr lang="en-US" altLang="zh-CN">
                <a:sym typeface="+mn-ea"/>
              </a:rPr>
              <a:t>mobx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15845"/>
            <a:ext cx="3209290" cy="2637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80560" y="2312670"/>
            <a:ext cx="3980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如果项目比较大，需要多个</a:t>
            </a:r>
            <a:r>
              <a:rPr lang="en-US" altLang="zh-CN"/>
              <a:t>store</a:t>
            </a:r>
            <a:r>
              <a:rPr lang="zh-CN" altLang="en-US"/>
              <a:t>。就需要换一种写法，把各个</a:t>
            </a:r>
            <a:r>
              <a:rPr lang="en-US" altLang="zh-CN"/>
              <a:t>store</a:t>
            </a:r>
            <a:r>
              <a:rPr lang="zh-CN" altLang="en-US"/>
              <a:t>加入到</a:t>
            </a:r>
            <a:endParaRPr lang="zh-CN" altLang="en-US"/>
          </a:p>
          <a:p>
            <a:r>
              <a:rPr lang="zh-CN" altLang="en-US">
                <a:sym typeface="+mn-ea"/>
              </a:rPr>
              <a:t>Provider中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mobx</a:t>
            </a:r>
            <a:r>
              <a:rPr lang="zh-CN" altLang="en-US">
                <a:sym typeface="+mn-ea"/>
              </a:rPr>
              <a:t>的用法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在页面中使用</a:t>
            </a:r>
            <a:r>
              <a:rPr lang="en-US" altLang="zh-CN">
                <a:sym typeface="+mn-ea"/>
              </a:rPr>
              <a:t>mobx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24100"/>
            <a:ext cx="2799715" cy="1914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940" y="2324100"/>
            <a:ext cx="395224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40" y="3231515"/>
            <a:ext cx="3266440" cy="1257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650" y="4774565"/>
            <a:ext cx="7896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具体写法，是把各个</a:t>
            </a:r>
            <a:r>
              <a:rPr lang="en-US" altLang="zh-CN"/>
              <a:t>store</a:t>
            </a:r>
            <a:r>
              <a:rPr lang="zh-CN" altLang="en-US"/>
              <a:t>引入到一个</a:t>
            </a:r>
            <a:r>
              <a:rPr lang="en-US" altLang="zh-CN"/>
              <a:t>js</a:t>
            </a:r>
            <a:r>
              <a:rPr lang="zh-CN" altLang="en-US"/>
              <a:t>中，然后</a:t>
            </a:r>
            <a:r>
              <a:rPr lang="en-US" altLang="zh-CN"/>
              <a:t>export</a:t>
            </a:r>
            <a:r>
              <a:rPr lang="zh-CN" altLang="en-US"/>
              <a:t>出去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mobx</a:t>
            </a:r>
            <a:r>
              <a:rPr lang="zh-CN" altLang="en-US">
                <a:sym typeface="+mn-ea"/>
              </a:rPr>
              <a:t>的用法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在页面中使用</a:t>
            </a:r>
            <a:r>
              <a:rPr lang="en-US" altLang="zh-CN">
                <a:sym typeface="+mn-ea"/>
              </a:rPr>
              <a:t>mobx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data.js(</a:t>
            </a:r>
            <a:r>
              <a:rPr lang="zh-CN" altLang="en-US"/>
              <a:t>页面</a:t>
            </a:r>
            <a:r>
              <a:rPr lang="en-US" altLang="zh-CN"/>
              <a:t>)					</a:t>
            </a:r>
            <a:r>
              <a:rPr lang="zh-CN" altLang="en-US"/>
              <a:t>具体使用</a:t>
            </a: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91460"/>
            <a:ext cx="3742690" cy="1933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710" y="2791460"/>
            <a:ext cx="4008120" cy="1130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905" y="4897755"/>
            <a:ext cx="7895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在需要使用</a:t>
            </a:r>
            <a:r>
              <a:rPr lang="en-US" altLang="zh-CN"/>
              <a:t>mobx</a:t>
            </a:r>
            <a:r>
              <a:rPr lang="zh-CN" altLang="en-US"/>
              <a:t>的组件前面根据</a:t>
            </a:r>
            <a:r>
              <a:rPr lang="en-US" altLang="zh-CN"/>
              <a:t>@inject</a:t>
            </a:r>
            <a:r>
              <a:rPr lang="zh-CN" altLang="en-US"/>
              <a:t>按需导入</a:t>
            </a:r>
            <a:r>
              <a:rPr lang="en-US" altLang="zh-CN"/>
              <a:t>store</a:t>
            </a:r>
            <a:r>
              <a:rPr lang="zh-CN" altLang="en-US"/>
              <a:t>，再加上</a:t>
            </a:r>
            <a:r>
              <a:rPr lang="en-US" altLang="zh-CN"/>
              <a:t>@observer</a:t>
            </a:r>
            <a:r>
              <a:rPr lang="zh-CN" altLang="en-US"/>
              <a:t>观察组件，就可以使用</a:t>
            </a:r>
            <a:r>
              <a:rPr lang="en-US" altLang="zh-CN"/>
              <a:t>mobx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state</a:t>
            </a:r>
            <a:r>
              <a:rPr lang="zh-CN" altLang="en-US"/>
              <a:t>：this.props.counte.</a:t>
            </a:r>
            <a:r>
              <a:rPr lang="en-US" altLang="zh-CN"/>
              <a:t>****</a:t>
            </a:r>
            <a:r>
              <a:rPr lang="zh-CN" altLang="en-US"/>
              <a:t>（</a:t>
            </a:r>
            <a:r>
              <a:rPr lang="en-US" altLang="zh-CN"/>
              <a:t>state</a:t>
            </a:r>
            <a:r>
              <a:rPr lang="zh-CN" altLang="en-US"/>
              <a:t>名）</a:t>
            </a:r>
            <a:endParaRPr lang="en-US" altLang="zh-CN"/>
          </a:p>
          <a:p>
            <a:r>
              <a:rPr lang="en-US" altLang="zh-CN"/>
              <a:t>action</a:t>
            </a:r>
            <a:r>
              <a:rPr lang="zh-CN" altLang="en-US"/>
              <a:t>：this.props.counte.</a:t>
            </a:r>
            <a:r>
              <a:rPr lang="en-US" altLang="zh-CN"/>
              <a:t>*****</a:t>
            </a:r>
            <a:r>
              <a:rPr lang="zh-CN" altLang="en-US"/>
              <a:t>（方法）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mobx</a:t>
            </a:r>
            <a:r>
              <a:rPr lang="zh-CN" altLang="en-US">
                <a:sym typeface="+mn-ea"/>
              </a:rPr>
              <a:t>的用法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使用效果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http://localhost:1234/data</a:t>
            </a:r>
            <a:r>
              <a:rPr lang="en-US" altLang="zh-CN"/>
              <a:t>		http://localhost:1234/news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2715895"/>
            <a:ext cx="148590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25" y="2706370"/>
            <a:ext cx="2133600" cy="6953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488565" y="3068955"/>
            <a:ext cx="2875915" cy="5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514465" y="3489960"/>
            <a:ext cx="1905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25" y="4277360"/>
            <a:ext cx="1905000" cy="7239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3000375" y="4725670"/>
            <a:ext cx="24403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0" y="4277360"/>
            <a:ext cx="204787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093085" y="3176905"/>
            <a:ext cx="3150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1"/>
                </a:solidFill>
              </a:rPr>
              <a:t>thanks</a:t>
            </a:r>
            <a:endParaRPr lang="en-US" altLang="zh-CN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2"/>
          <p:cNvSpPr>
            <a:spLocks noGrp="1"/>
          </p:cNvSpPr>
          <p:nvPr>
            <p:ph idx="1"/>
          </p:nvPr>
        </p:nvSpPr>
        <p:spPr>
          <a:xfrm>
            <a:off x="628650" y="266700"/>
            <a:ext cx="7886700" cy="6435725"/>
          </a:xfrm>
        </p:spPr>
        <p:txBody>
          <a:bodyPr lIns="91440" tIns="45720" rIns="91440" bIns="45720" anchor="t">
            <a:normAutofit lnSpcReduction="10000"/>
          </a:bodyPr>
          <a:p>
            <a:pPr marL="0" indent="0" defTabSz="685800">
              <a:buFont typeface="Arial" panose="020B0604020202020204" pitchFamily="34" charset="0"/>
              <a:buNone/>
            </a:pPr>
            <a:r>
              <a:rPr lang="en-US" altLang="zh-CN" sz="3200" kern="1200">
                <a:latin typeface="+mn-lt"/>
                <a:ea typeface="+mn-ea"/>
                <a:cs typeface="+mn-cs"/>
              </a:rPr>
              <a:t> 2. react</a:t>
            </a:r>
            <a:r>
              <a:rPr lang="zh-CN" altLang="en-US" sz="3200" kern="1200">
                <a:latin typeface="+mn-lt"/>
                <a:ea typeface="+mn-ea"/>
                <a:cs typeface="+mn-cs"/>
              </a:rPr>
              <a:t>的优点</a:t>
            </a:r>
            <a:endParaRPr lang="zh-CN" altLang="en-US" kern="1200">
              <a:latin typeface="华文宋体" panose="02010600040101010101" charset="-122"/>
              <a:ea typeface="华文宋体" panose="02010600040101010101" charset="-122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r>
              <a:rPr kern="1200">
                <a:latin typeface="华文宋体" panose="02010600040101010101" charset="-122"/>
                <a:ea typeface="华文宋体" panose="02010600040101010101" charset="-122"/>
                <a:cs typeface="+mn-cs"/>
              </a:rPr>
              <a:t>1 使用组件化开发方式，符合现代Web开发的趋势</a:t>
            </a:r>
            <a:endParaRPr kern="1200">
              <a:latin typeface="华文宋体" panose="02010600040101010101" charset="-122"/>
              <a:ea typeface="华文宋体" panose="02010600040101010101" charset="-122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r>
              <a:rPr kern="1200">
                <a:latin typeface="华文宋体" panose="02010600040101010101" charset="-122"/>
                <a:ea typeface="华文宋体" panose="02010600040101010101" charset="-122"/>
                <a:cs typeface="+mn-cs"/>
              </a:rPr>
              <a:t>2 技术成熟，社区完善，配件齐全，适用于大型Web项目（生态系统健全）</a:t>
            </a:r>
            <a:endParaRPr kern="1200">
              <a:latin typeface="华文宋体" panose="02010600040101010101" charset="-122"/>
              <a:ea typeface="华文宋体" panose="02010600040101010101" charset="-122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r>
              <a:rPr kern="1200">
                <a:latin typeface="华文宋体" panose="02010600040101010101" charset="-122"/>
                <a:ea typeface="华文宋体" panose="02010600040101010101" charset="-122"/>
                <a:cs typeface="+mn-cs"/>
              </a:rPr>
              <a:t>3 由Facebook专门的团队维护，技术支持可靠</a:t>
            </a:r>
            <a:endParaRPr kern="1200">
              <a:latin typeface="华文宋体" panose="02010600040101010101" charset="-122"/>
              <a:ea typeface="华文宋体" panose="02010600040101010101" charset="-122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r>
              <a:rPr kern="1200">
                <a:latin typeface="华文宋体" panose="02010600040101010101" charset="-122"/>
                <a:ea typeface="华文宋体" panose="02010600040101010101" charset="-122"/>
                <a:cs typeface="+mn-cs"/>
              </a:rPr>
              <a:t>4 ReactNative - Learn once, write anywhere: Build mobile apps with React</a:t>
            </a:r>
            <a:endParaRPr kern="1200">
              <a:latin typeface="华文宋体" panose="02010600040101010101" charset="-122"/>
              <a:ea typeface="华文宋体" panose="02010600040101010101" charset="-122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r>
              <a:rPr kern="1200">
                <a:latin typeface="华文宋体" panose="02010600040101010101" charset="-122"/>
                <a:ea typeface="华文宋体" panose="02010600040101010101" charset="-122"/>
                <a:cs typeface="+mn-cs"/>
              </a:rPr>
              <a:t>5 使用方式简单，性能非常高，支持服务端渲染</a:t>
            </a:r>
            <a:endParaRPr kern="1200">
              <a:latin typeface="华文宋体" panose="02010600040101010101" charset="-122"/>
              <a:ea typeface="华文宋体" panose="02010600040101010101" charset="-122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r>
              <a:rPr kern="1200">
                <a:latin typeface="华文宋体" panose="02010600040101010101" charset="-122"/>
                <a:ea typeface="华文宋体" panose="02010600040101010101" charset="-122"/>
                <a:cs typeface="+mn-cs"/>
              </a:rPr>
              <a:t>6 React非常火，从技术角度，可以满足好奇心，提高技术水平；从职业角度，有利于参与潜力大的项目</a:t>
            </a:r>
            <a:endParaRPr kern="1200">
              <a:latin typeface="华文宋体" panose="02010600040101010101" charset="-122"/>
              <a:ea typeface="华文宋体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React中的核心概念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278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/>
              <a:t>1.虚拟DOM（Vitural DOM）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）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React将DOM抽象为虚拟DOM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用js对象来描述DOM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）</a:t>
            </a: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）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对比前后两个对象的差异</a:t>
            </a: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3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）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只把变化的部分重新渲染，提高渲染的效率</a:t>
            </a: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虚拟DOM</a:t>
            </a:r>
            <a:r>
              <a:rPr lang="zh-CN" altLang="en-US">
                <a:sym typeface="+mn-ea"/>
              </a:rPr>
              <a:t>的处理步骤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1 用 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JS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 对象结构表示 DOM 树的结构，然后用这个树构建一个真正的 DOM 树，插到文档中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2 状态变更时，构造一棵新的对象树。然后新树和旧树进行比较，记录两棵树差异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3 把</a:t>
            </a:r>
            <a:r>
              <a:rPr lang="zh-CN" altLang="en-US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差异应用到真正的DOM树上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，视图更新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80"/>
            <a:ext cx="7886700" cy="1325563"/>
          </a:xfrm>
        </p:spPr>
        <p:txBody>
          <a:bodyPr/>
          <a:p>
            <a:r>
              <a:rPr lang="zh-CN" altLang="en-US">
                <a:sym typeface="+mn-ea"/>
              </a:rPr>
              <a:t>React中的核心概念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9560"/>
            <a:ext cx="7886700" cy="49555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2.Diff算法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）最开始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render() 函数创建了一棵React元素树</a:t>
            </a: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）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在state或者props更新时，render() 函数将创建新的React元素树</a:t>
            </a: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3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）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对比这两棵树的不同，计算出</a:t>
            </a:r>
            <a:r>
              <a:rPr lang="en-US" altLang="zh-CN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如何高效的更新UI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（只更新变化的地方）</a:t>
            </a: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React中有两种假定：</a:t>
            </a: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1. 两个不同类型的元素会产生不同的树(根元素不同结构树一定不同)</a:t>
            </a: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2.开发者可以通过key属性指定不同树中没有发生改变的子元素</a:t>
            </a: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br>
              <a:rPr lang="zh-CN" altLang="en-US"/>
            </a:br>
            <a:endParaRPr lang="zh-CN" altLang="en-US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pPr marL="0" indent="0" defTabSz="6858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create-react-app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r>
              <a:rPr lang="zh-CN" altLang="en-US" sz="1800" kern="12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安装完脚手架，运行create-react-app </a:t>
            </a:r>
            <a:r>
              <a:rPr lang="en-US" altLang="zh-CN" sz="1800" kern="12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****</a:t>
            </a:r>
            <a:r>
              <a:rPr lang="zh-CN" altLang="en-US" sz="1800" kern="12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（项目名）</a:t>
            </a:r>
            <a:endParaRPr lang="zh-CN" altLang="en-US" sz="1800" kern="12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r>
              <a:rPr lang="zh-CN" altLang="en-US" sz="1800" kern="12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文件结构</a:t>
            </a:r>
            <a:endParaRPr lang="zh-CN" altLang="en-US" sz="1800" kern="1200">
              <a:latin typeface="+mn-lt"/>
              <a:ea typeface="+mn-ea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endParaRPr lang="zh-CN" altLang="en-US" sz="1800" kern="1200">
              <a:latin typeface="+mn-lt"/>
              <a:ea typeface="+mn-ea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endParaRPr lang="zh-CN" altLang="en-US" sz="1800" kern="1200">
              <a:latin typeface="+mn-lt"/>
              <a:ea typeface="+mn-ea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endParaRPr lang="zh-CN" altLang="en-US" sz="1800" kern="1200">
              <a:latin typeface="+mn-lt"/>
              <a:ea typeface="+mn-ea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endParaRPr lang="zh-CN" altLang="en-US" sz="1800" kern="1200">
              <a:latin typeface="+mn-lt"/>
              <a:ea typeface="+mn-ea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endParaRPr lang="zh-CN" altLang="en-US" sz="1800" kern="1200">
              <a:latin typeface="+mn-lt"/>
              <a:ea typeface="+mn-ea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endParaRPr lang="zh-CN" altLang="en-US" kern="1200">
              <a:latin typeface="+mn-lt"/>
              <a:ea typeface="+mn-ea"/>
              <a:cs typeface="+mn-cs"/>
            </a:endParaRPr>
          </a:p>
          <a:p>
            <a:pPr marL="0" indent="0" defTabSz="685800">
              <a:buFont typeface="Arial" panose="020B0604020202020204" pitchFamily="34" charset="0"/>
              <a:buNone/>
            </a:pPr>
            <a:endParaRPr lang="zh-CN" alt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16387" name="文本框 3"/>
          <p:cNvSpPr txBox="1"/>
          <p:nvPr/>
        </p:nvSpPr>
        <p:spPr>
          <a:xfrm>
            <a:off x="806450" y="548323"/>
            <a:ext cx="75311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React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的文件结构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2965450"/>
            <a:ext cx="5317490" cy="1654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4620260"/>
            <a:ext cx="3103245" cy="179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React 元素渲染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public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文件夹里面有一个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html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文件，里面存放了元素渲染的根元素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在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index.js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里面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这样就可以把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app.js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里面的内容渲染到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root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里面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2609215"/>
            <a:ext cx="2761615" cy="238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3507105"/>
            <a:ext cx="4342765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" y="4225290"/>
            <a:ext cx="2139950" cy="1979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React 组件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764030"/>
            <a:ext cx="3879215" cy="4413250"/>
          </a:xfrm>
          <a:prstGeom prst="rect">
            <a:avLst/>
          </a:prstGeom>
        </p:spPr>
      </p:pic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855845" y="1935480"/>
            <a:ext cx="35325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）新建的</a:t>
            </a:r>
            <a:r>
              <a:rPr lang="en-US" altLang="zh-CN"/>
              <a:t>js</a:t>
            </a:r>
            <a:r>
              <a:rPr lang="zh-CN" altLang="en-US"/>
              <a:t>文件中就可以用</a:t>
            </a:r>
            <a:r>
              <a:rPr lang="en-US" altLang="zh-CN"/>
              <a:t>class</a:t>
            </a:r>
            <a:r>
              <a:rPr lang="zh-CN" altLang="en-US"/>
              <a:t>类</a:t>
            </a:r>
            <a:r>
              <a:rPr lang="zh-CN" altLang="en-US"/>
              <a:t>写入组件</a:t>
            </a:r>
            <a:r>
              <a:rPr lang="en-US" altLang="zh-CN"/>
              <a:t>export</a:t>
            </a:r>
            <a:r>
              <a:rPr lang="zh-CN" altLang="en-US"/>
              <a:t>出去，引入到</a:t>
            </a:r>
            <a:r>
              <a:rPr lang="en-US" altLang="zh-CN"/>
              <a:t>app.js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）组件内父子组件可以嵌套。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state</a:t>
            </a:r>
            <a:r>
              <a:rPr lang="zh-CN" altLang="en-US"/>
              <a:t>状态相当于</a:t>
            </a:r>
            <a:r>
              <a:rPr lang="en-US" altLang="zh-CN"/>
              <a:t>vue</a:t>
            </a:r>
            <a:r>
              <a:rPr lang="zh-CN" altLang="en-US"/>
              <a:t>里面的</a:t>
            </a:r>
            <a:r>
              <a:rPr lang="en-US" altLang="zh-CN"/>
              <a:t>data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）子组件对应的标签里面添加</a:t>
            </a:r>
            <a:r>
              <a:rPr lang="en-US" altLang="zh-CN"/>
              <a:t>props</a:t>
            </a:r>
            <a:r>
              <a:rPr lang="zh-CN" altLang="en-US"/>
              <a:t>进行父子组件传值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react</a:t>
            </a:r>
            <a:r>
              <a:rPr lang="zh-CN" altLang="en-US"/>
              <a:t>的周期函数里面进行数据请求，然后对</a:t>
            </a:r>
            <a:r>
              <a:rPr lang="en-US" altLang="zh-CN"/>
              <a:t>state</a:t>
            </a:r>
            <a:r>
              <a:rPr lang="zh-CN" altLang="en-US"/>
              <a:t>进行赋值，最后再进行渲染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655" y="5453380"/>
            <a:ext cx="195262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React Props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父子组件传值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父传子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父组件</a:t>
            </a:r>
            <a:r>
              <a:rPr lang="en-US" altLang="zh-CN"/>
              <a:t>					</a:t>
            </a:r>
            <a:r>
              <a:rPr lang="zh-CN" altLang="en-US" sz="2000"/>
              <a:t>子组件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910" y="3073400"/>
            <a:ext cx="3647440" cy="155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30980"/>
            <a:ext cx="3123565" cy="257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1720" y="5033010"/>
            <a:ext cx="3643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父组件里面添加</a:t>
            </a:r>
            <a:r>
              <a:rPr lang="en-US" altLang="zh-CN">
                <a:sym typeface="+mn-ea"/>
              </a:rPr>
              <a:t>props</a:t>
            </a:r>
            <a:r>
              <a:rPr lang="zh-CN" altLang="en-US">
                <a:sym typeface="+mn-ea"/>
              </a:rPr>
              <a:t>，子组件通过</a:t>
            </a:r>
            <a:r>
              <a:rPr lang="en-US" altLang="zh-CN">
                <a:sym typeface="+mn-ea"/>
              </a:rPr>
              <a:t>this.props</a:t>
            </a:r>
            <a:r>
              <a:rPr lang="zh-CN" altLang="en-US">
                <a:sym typeface="+mn-ea"/>
              </a:rPr>
              <a:t>进行调用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73400"/>
            <a:ext cx="1676400" cy="68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428615"/>
            <a:ext cx="1495425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650" y="4951730"/>
            <a:ext cx="193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页面效果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45"/>
</p:tagLst>
</file>

<file path=ppt/tags/tag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TEMPLATE_THUMBS_INDEX" val="1、6、10、17、19、22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20186845"/>
  <p:tag name="KSO_WM_UNIT_TYPE" val="a"/>
  <p:tag name="KSO_WM_UNIT_INDEX" val="1"/>
  <p:tag name="KSO_WM_UNIT_ID" val="custom20186845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绿色渐变简约模板"/>
</p:tagLst>
</file>

<file path=ppt/tags/tag5.xml><?xml version="1.0" encoding="utf-8"?>
<p:tagLst xmlns:p="http://schemas.openxmlformats.org/presentationml/2006/main">
  <p:tag name="KSO_WM_TEMPLATE_CATEGORY" val="custom"/>
  <p:tag name="KSO_WM_TEMPLATE_INDEX" val="20186845"/>
  <p:tag name="KSO_WM_UNIT_TYPE" val="b"/>
  <p:tag name="KSO_WM_UNIT_INDEX" val="1"/>
  <p:tag name="KSO_WM_UNIT_ID" val="custom20186845_1*b*1"/>
  <p:tag name="KSO_WM_UNIT_LAYERLEVEL" val="1"/>
  <p:tag name="KSO_WM_UNIT_VALUE" val="8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SLIDE_ID" val="custom20186845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6、10、17、19、22、"/>
  <p:tag name="KSO_WM_BEAUTIFY_FLAG" val="#wm#"/>
  <p:tag name="KSO_WM_SLIDE_SUBTYPE" val="pureTxt"/>
</p:tagLst>
</file>

<file path=ppt/theme/theme1.xml><?xml version="1.0" encoding="utf-8"?>
<a:theme xmlns:a="http://schemas.openxmlformats.org/drawingml/2006/main" name="2_Office 主题​​">
  <a:themeElements>
    <a:clrScheme name="自定义 438">
      <a:dk1>
        <a:srgbClr val="000000"/>
      </a:dk1>
      <a:lt1>
        <a:srgbClr val="FFFFFF"/>
      </a:lt1>
      <a:dk2>
        <a:srgbClr val="46B3BB"/>
      </a:dk2>
      <a:lt2>
        <a:srgbClr val="44ADDB"/>
      </a:lt2>
      <a:accent1>
        <a:srgbClr val="38A39A"/>
      </a:accent1>
      <a:accent2>
        <a:srgbClr val="31939A"/>
      </a:accent2>
      <a:accent3>
        <a:srgbClr val="48B39D"/>
      </a:accent3>
      <a:accent4>
        <a:srgbClr val="31939A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xbt2e4z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3477</Words>
  <Application>WPS 演示</Application>
  <PresentationFormat/>
  <Paragraphs>210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华文宋体</vt:lpstr>
      <vt:lpstr>微软雅黑</vt:lpstr>
      <vt:lpstr>Arial Unicode MS</vt:lpstr>
      <vt:lpstr>Calibri</vt:lpstr>
      <vt:lpstr>2_Office 主题​​</vt:lpstr>
      <vt:lpstr>react基本用法</vt:lpstr>
      <vt:lpstr>React的认识</vt:lpstr>
      <vt:lpstr>PowerPoint 演示文稿</vt:lpstr>
      <vt:lpstr>React中的核心概念</vt:lpstr>
      <vt:lpstr>React中的核心概念</vt:lpstr>
      <vt:lpstr> </vt:lpstr>
      <vt:lpstr>React 元素渲染</vt:lpstr>
      <vt:lpstr>React 组件</vt:lpstr>
      <vt:lpstr>React Props</vt:lpstr>
      <vt:lpstr>React Props</vt:lpstr>
      <vt:lpstr>React 组件生命周期</vt:lpstr>
      <vt:lpstr>React 数据请求</vt:lpstr>
      <vt:lpstr>React 列表渲染</vt:lpstr>
      <vt:lpstr>React 事件处理</vt:lpstr>
      <vt:lpstr>React路由跳转</vt:lpstr>
      <vt:lpstr>mobx的用法</vt:lpstr>
      <vt:lpstr>mobx的用法</vt:lpstr>
      <vt:lpstr>mobx的用法</vt:lpstr>
      <vt:lpstr>mobx的用法</vt:lpstr>
      <vt:lpstr>mobx的用法</vt:lpstr>
      <vt:lpstr>mobx的用法</vt:lpstr>
      <vt:lpstr>mobx的用法</vt:lpstr>
      <vt:lpstr>mobx的用法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react基本用法</dc:title>
  <dc:creator/>
  <cp:lastModifiedBy>jzhang</cp:lastModifiedBy>
  <cp:revision>15</cp:revision>
  <dcterms:created xsi:type="dcterms:W3CDTF">2018-09-09T15:48:00Z</dcterms:created>
  <dcterms:modified xsi:type="dcterms:W3CDTF">2018-09-13T10:49:05Z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