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1"/>
    <p:sldMasterId id="2147483651" r:id="rId2"/>
    <p:sldMasterId id="2147483665" r:id="rId3"/>
    <p:sldMasterId id="2147483660" r:id="rId4"/>
  </p:sldMasterIdLst>
  <p:notesMasterIdLst>
    <p:notesMasterId r:id="rId20"/>
  </p:notesMasterIdLst>
  <p:handoutMasterIdLst>
    <p:handoutMasterId r:id="rId21"/>
  </p:handoutMasterIdLst>
  <p:sldIdLst>
    <p:sldId id="281" r:id="rId5"/>
    <p:sldId id="341" r:id="rId6"/>
    <p:sldId id="342" r:id="rId7"/>
    <p:sldId id="374" r:id="rId8"/>
    <p:sldId id="375" r:id="rId9"/>
    <p:sldId id="376" r:id="rId10"/>
    <p:sldId id="377" r:id="rId11"/>
    <p:sldId id="378" r:id="rId12"/>
    <p:sldId id="379" r:id="rId13"/>
    <p:sldId id="380" r:id="rId14"/>
    <p:sldId id="381" r:id="rId15"/>
    <p:sldId id="382" r:id="rId16"/>
    <p:sldId id="383" r:id="rId17"/>
    <p:sldId id="384" r:id="rId18"/>
    <p:sldId id="280" r:id="rId19"/>
  </p:sldIdLst>
  <p:sldSz cx="9144000" cy="5143500" type="screen16x9"/>
  <p:notesSz cx="6858000" cy="9144000"/>
  <p:embeddedFontLst>
    <p:embeddedFont>
      <p:font typeface="Microsoft YaHei UI" panose="020B0503020204020204" pitchFamily="34" charset="-122"/>
      <p:regular r:id="rId22"/>
      <p:bold r:id="rId23"/>
    </p:embeddedFont>
    <p:embeddedFont>
      <p:font typeface="Microsoft YaHei UI Light" panose="020B0502040204020203" pitchFamily="34" charset="-122"/>
      <p:regular r:id="rId24"/>
    </p:embeddedFont>
    <p:embeddedFont>
      <p:font typeface="黑体" panose="02010609060101010101" pitchFamily="49" charset="-122"/>
      <p:regular r:id="rId25"/>
    </p:embeddedFont>
    <p:embeddedFont>
      <p:font typeface="微软雅黑" panose="020B0503020204020204" pitchFamily="34" charset="-122"/>
      <p:regular r:id="rId26"/>
      <p:bold r:id="rId27"/>
    </p:embeddedFont>
    <p:embeddedFont>
      <p:font typeface="Calibri"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a:srgbClr val="FBD5D5"/>
    <a:srgbClr val="17375E"/>
    <a:srgbClr val="EFF7FF"/>
    <a:srgbClr val="79AFFF"/>
    <a:srgbClr val="E6F0FF"/>
    <a:srgbClr val="FFFFFF"/>
    <a:srgbClr val="F6989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20" autoAdjust="0"/>
  </p:normalViewPr>
  <p:slideViewPr>
    <p:cSldViewPr>
      <p:cViewPr varScale="1">
        <p:scale>
          <a:sx n="110" d="100"/>
          <a:sy n="110" d="100"/>
        </p:scale>
        <p:origin x="72" y="1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D9A40BF-C6EA-442B-A769-E98707B1802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C2D85DE4-4548-47BE-86FB-CD27ACF13F6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charset="-122"/>
              </a:defRPr>
            </a:lvl1pPr>
          </a:lstStyle>
          <a:p>
            <a:pPr>
              <a:defRPr/>
            </a:pPr>
            <a:fld id="{3CA1FEC7-45FD-43A9-91AE-BAD47C74C46E}" type="datetimeFigureOut">
              <a:rPr lang="zh-CN" altLang="en-US"/>
              <a:pPr>
                <a:defRPr/>
              </a:pPr>
              <a:t>2020/1/4</a:t>
            </a:fld>
            <a:endParaRPr lang="zh-CN" altLang="en-US"/>
          </a:p>
        </p:txBody>
      </p:sp>
      <p:sp>
        <p:nvSpPr>
          <p:cNvPr id="4" name="页脚占位符 3">
            <a:extLst>
              <a:ext uri="{FF2B5EF4-FFF2-40B4-BE49-F238E27FC236}">
                <a16:creationId xmlns:a16="http://schemas.microsoft.com/office/drawing/2014/main" id="{93CE5D43-9AB6-473C-A090-C4CBC83A91F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E688C8D2-52D1-46FF-AE70-DE90889BF51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7B052CB-5E03-4449-80C9-79B8FFCDB816}"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5215E23-DA1C-4322-89F9-E2F593433D0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BFF00D0-858E-442D-B118-659F261C3C2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0727324-4361-495B-9FBF-AB155DE56EE3}" type="datetimeFigureOut">
              <a:rPr lang="zh-CN" altLang="en-US"/>
              <a:pPr>
                <a:defRPr/>
              </a:pPr>
              <a:t>2020/1/4</a:t>
            </a:fld>
            <a:endParaRPr lang="zh-CN" altLang="en-US"/>
          </a:p>
        </p:txBody>
      </p:sp>
      <p:sp>
        <p:nvSpPr>
          <p:cNvPr id="4" name="幻灯片图像占位符 3">
            <a:extLst>
              <a:ext uri="{FF2B5EF4-FFF2-40B4-BE49-F238E27FC236}">
                <a16:creationId xmlns:a16="http://schemas.microsoft.com/office/drawing/2014/main" id="{0650F0BB-CA25-4A93-8925-B675AC9DB576}"/>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594400B-7F7D-4E71-B580-2F3FFACE178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5918EE3-FB12-4305-82B6-F85F7E73836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52869594-38F3-4D3A-8151-7149EAC7CA1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0EF5BC7-6940-4B3B-8514-88D725772ED2}"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52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25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4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45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8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76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a:extLst>
              <a:ext uri="{FF2B5EF4-FFF2-40B4-BE49-F238E27FC236}">
                <a16:creationId xmlns:a16="http://schemas.microsoft.com/office/drawing/2014/main" id="{B84ACEF6-FC6B-4615-9525-FA4C7FEE243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a:extLst>
              <a:ext uri="{FF2B5EF4-FFF2-40B4-BE49-F238E27FC236}">
                <a16:creationId xmlns:a16="http://schemas.microsoft.com/office/drawing/2014/main" id="{C5673E2A-9481-4C6F-908B-FF2A61716A2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a:extLst>
              <a:ext uri="{FF2B5EF4-FFF2-40B4-BE49-F238E27FC236}">
                <a16:creationId xmlns:a16="http://schemas.microsoft.com/office/drawing/2014/main" id="{540E8935-CE1F-4A9B-897C-8391FC4F75C8}"/>
              </a:ext>
            </a:extLst>
          </p:cNvPr>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5" name="椭圆 4">
            <a:extLst>
              <a:ext uri="{FF2B5EF4-FFF2-40B4-BE49-F238E27FC236}">
                <a16:creationId xmlns:a16="http://schemas.microsoft.com/office/drawing/2014/main" id="{BBFAA92F-4869-4AA9-BD08-CBA63F2FDD89}"/>
              </a:ext>
            </a:extLst>
          </p:cNvPr>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6" name="椭圆 10">
            <a:extLst>
              <a:ext uri="{FF2B5EF4-FFF2-40B4-BE49-F238E27FC236}">
                <a16:creationId xmlns:a16="http://schemas.microsoft.com/office/drawing/2014/main" id="{EE3F10EA-3A41-421C-8F10-C4D008487DC5}"/>
              </a:ext>
            </a:extLst>
          </p:cNvPr>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sp>
        <p:nvSpPr>
          <p:cNvPr id="7" name="椭圆 6">
            <a:extLst>
              <a:ext uri="{FF2B5EF4-FFF2-40B4-BE49-F238E27FC236}">
                <a16:creationId xmlns:a16="http://schemas.microsoft.com/office/drawing/2014/main" id="{1525FC33-2915-4CC2-864D-D7D69D245F90}"/>
              </a:ext>
            </a:extLst>
          </p:cNvPr>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32" name="图片 17">
            <a:extLst>
              <a:ext uri="{FF2B5EF4-FFF2-40B4-BE49-F238E27FC236}">
                <a16:creationId xmlns:a16="http://schemas.microsoft.com/office/drawing/2014/main" id="{1A54D748-B0EC-460B-9E09-9238B555950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a:extLst>
              <a:ext uri="{FF2B5EF4-FFF2-40B4-BE49-F238E27FC236}">
                <a16:creationId xmlns:a16="http://schemas.microsoft.com/office/drawing/2014/main" id="{B72FF0A0-6C58-4464-8FF5-1CBD2C36540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a:extLst>
              <a:ext uri="{FF2B5EF4-FFF2-40B4-BE49-F238E27FC236}">
                <a16:creationId xmlns:a16="http://schemas.microsoft.com/office/drawing/2014/main" id="{B5CD5388-0C63-4901-B912-87BE231C7334}"/>
              </a:ext>
            </a:extLst>
          </p:cNvPr>
          <p:cNvGrpSpPr>
            <a:grpSpLocks/>
          </p:cNvGrpSpPr>
          <p:nvPr userDrawn="1"/>
        </p:nvGrpSpPr>
        <p:grpSpPr bwMode="auto">
          <a:xfrm>
            <a:off x="6100763" y="1751013"/>
            <a:ext cx="130175" cy="128587"/>
            <a:chOff x="6101548" y="1750326"/>
            <a:chExt cx="129654" cy="129654"/>
          </a:xfrm>
        </p:grpSpPr>
        <p:sp>
          <p:nvSpPr>
            <p:cNvPr id="13" name="椭圆 12">
              <a:extLst>
                <a:ext uri="{FF2B5EF4-FFF2-40B4-BE49-F238E27FC236}">
                  <a16:creationId xmlns:a16="http://schemas.microsoft.com/office/drawing/2014/main" id="{135C375A-C774-4400-8BE3-4F8A1946F475}"/>
                </a:ext>
              </a:extLst>
            </p:cNvPr>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66" name="Picture 6">
              <a:extLst>
                <a:ext uri="{FF2B5EF4-FFF2-40B4-BE49-F238E27FC236}">
                  <a16:creationId xmlns:a16="http://schemas.microsoft.com/office/drawing/2014/main" id="{B6CA577A-037F-4D79-ABE8-A3275C2B67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a:extLst>
              <a:ext uri="{FF2B5EF4-FFF2-40B4-BE49-F238E27FC236}">
                <a16:creationId xmlns:a16="http://schemas.microsoft.com/office/drawing/2014/main" id="{8C311D18-71D7-4794-8AAC-D3177DDD13B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a:extLst>
              <a:ext uri="{FF2B5EF4-FFF2-40B4-BE49-F238E27FC236}">
                <a16:creationId xmlns:a16="http://schemas.microsoft.com/office/drawing/2014/main" id="{E2165332-DE88-42DC-9D9C-33E2D202EEBB}"/>
              </a:ext>
            </a:extLst>
          </p:cNvPr>
          <p:cNvGrpSpPr>
            <a:grpSpLocks/>
          </p:cNvGrpSpPr>
          <p:nvPr userDrawn="1"/>
        </p:nvGrpSpPr>
        <p:grpSpPr bwMode="auto">
          <a:xfrm>
            <a:off x="3040063" y="546100"/>
            <a:ext cx="225425" cy="225425"/>
            <a:chOff x="3039900" y="545911"/>
            <a:chExt cx="225188" cy="225188"/>
          </a:xfrm>
        </p:grpSpPr>
        <p:sp>
          <p:nvSpPr>
            <p:cNvPr id="17" name="椭圆 16">
              <a:extLst>
                <a:ext uri="{FF2B5EF4-FFF2-40B4-BE49-F238E27FC236}">
                  <a16:creationId xmlns:a16="http://schemas.microsoft.com/office/drawing/2014/main" id="{193E8086-7921-4105-91FD-20E38A31DD5F}"/>
                </a:ext>
              </a:extLst>
            </p:cNvPr>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2" name="Picture 8">
              <a:extLst>
                <a:ext uri="{FF2B5EF4-FFF2-40B4-BE49-F238E27FC236}">
                  <a16:creationId xmlns:a16="http://schemas.microsoft.com/office/drawing/2014/main" id="{8AD7A8F8-7A69-4C5A-9D5F-6DDF9555CB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a:extLst>
              <a:ext uri="{FF2B5EF4-FFF2-40B4-BE49-F238E27FC236}">
                <a16:creationId xmlns:a16="http://schemas.microsoft.com/office/drawing/2014/main" id="{AEBA8A13-F828-4286-8B91-406FD04A3756}"/>
              </a:ext>
            </a:extLst>
          </p:cNvPr>
          <p:cNvGrpSpPr>
            <a:grpSpLocks/>
          </p:cNvGrpSpPr>
          <p:nvPr userDrawn="1"/>
        </p:nvGrpSpPr>
        <p:grpSpPr bwMode="auto">
          <a:xfrm>
            <a:off x="2586038" y="3022600"/>
            <a:ext cx="185737" cy="185738"/>
            <a:chOff x="2586251" y="3022980"/>
            <a:chExt cx="88710" cy="88710"/>
          </a:xfrm>
          <a:solidFill>
            <a:srgbClr val="C00000"/>
          </a:solidFill>
        </p:grpSpPr>
        <p:sp>
          <p:nvSpPr>
            <p:cNvPr id="20" name="椭圆 9">
              <a:extLst>
                <a:ext uri="{FF2B5EF4-FFF2-40B4-BE49-F238E27FC236}">
                  <a16:creationId xmlns:a16="http://schemas.microsoft.com/office/drawing/2014/main" id="{34269CD4-A034-487E-9F67-76E00071BF5C}"/>
                </a:ext>
              </a:extLst>
            </p:cNvPr>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pic>
          <p:nvPicPr>
            <p:cNvPr id="1064" name="Picture 10">
              <a:extLst>
                <a:ext uri="{FF2B5EF4-FFF2-40B4-BE49-F238E27FC236}">
                  <a16:creationId xmlns:a16="http://schemas.microsoft.com/office/drawing/2014/main" id="{6ABBAEF3-DF69-47A0-917C-6B91AD485E3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8" name="Picture 11">
            <a:extLst>
              <a:ext uri="{FF2B5EF4-FFF2-40B4-BE49-F238E27FC236}">
                <a16:creationId xmlns:a16="http://schemas.microsoft.com/office/drawing/2014/main" id="{1CF94012-16D5-4711-BB4C-FDF0B8FEB7BF}"/>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a:extLst>
              <a:ext uri="{FF2B5EF4-FFF2-40B4-BE49-F238E27FC236}">
                <a16:creationId xmlns:a16="http://schemas.microsoft.com/office/drawing/2014/main" id="{41B32789-3364-47C1-896A-6DC0424290DB}"/>
              </a:ext>
            </a:extLst>
          </p:cNvPr>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40" name="Picture 15">
            <a:extLst>
              <a:ext uri="{FF2B5EF4-FFF2-40B4-BE49-F238E27FC236}">
                <a16:creationId xmlns:a16="http://schemas.microsoft.com/office/drawing/2014/main" id="{41FBE7F4-0BC1-47F8-B485-1D0E7D7EE3D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a:extLst>
              <a:ext uri="{FF2B5EF4-FFF2-40B4-BE49-F238E27FC236}">
                <a16:creationId xmlns:a16="http://schemas.microsoft.com/office/drawing/2014/main" id="{8BA44733-B5FE-4EA1-99DF-819B1600A97D}"/>
              </a:ext>
            </a:extLst>
          </p:cNvPr>
          <p:cNvGrpSpPr>
            <a:grpSpLocks/>
          </p:cNvGrpSpPr>
          <p:nvPr userDrawn="1"/>
        </p:nvGrpSpPr>
        <p:grpSpPr bwMode="auto">
          <a:xfrm>
            <a:off x="2327275" y="3386138"/>
            <a:ext cx="258763" cy="258762"/>
            <a:chOff x="1798978" y="3519004"/>
            <a:chExt cx="259307" cy="259307"/>
          </a:xfrm>
        </p:grpSpPr>
        <p:sp>
          <p:nvSpPr>
            <p:cNvPr id="26" name="椭圆 25">
              <a:extLst>
                <a:ext uri="{FF2B5EF4-FFF2-40B4-BE49-F238E27FC236}">
                  <a16:creationId xmlns:a16="http://schemas.microsoft.com/office/drawing/2014/main" id="{B6D63420-9B24-45FB-AB55-EC93F32A6626}"/>
                </a:ext>
              </a:extLst>
            </p:cNvPr>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62" name="Picture 2">
              <a:extLst>
                <a:ext uri="{FF2B5EF4-FFF2-40B4-BE49-F238E27FC236}">
                  <a16:creationId xmlns:a16="http://schemas.microsoft.com/office/drawing/2014/main" id="{CC1348C4-BAC4-476F-A135-9BA5A72525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a:extLst>
              <a:ext uri="{FF2B5EF4-FFF2-40B4-BE49-F238E27FC236}">
                <a16:creationId xmlns:a16="http://schemas.microsoft.com/office/drawing/2014/main" id="{939C7787-7DEF-4737-9BA7-5B0378F87665}"/>
              </a:ext>
            </a:extLst>
          </p:cNvPr>
          <p:cNvGrpSpPr>
            <a:grpSpLocks/>
          </p:cNvGrpSpPr>
          <p:nvPr userDrawn="1"/>
        </p:nvGrpSpPr>
        <p:grpSpPr bwMode="auto">
          <a:xfrm>
            <a:off x="976313" y="1046163"/>
            <a:ext cx="300037" cy="300037"/>
            <a:chOff x="748396" y="764271"/>
            <a:chExt cx="300782" cy="300782"/>
          </a:xfrm>
        </p:grpSpPr>
        <p:sp>
          <p:nvSpPr>
            <p:cNvPr id="29" name="椭圆 28">
              <a:extLst>
                <a:ext uri="{FF2B5EF4-FFF2-40B4-BE49-F238E27FC236}">
                  <a16:creationId xmlns:a16="http://schemas.microsoft.com/office/drawing/2014/main" id="{0B1AA7FF-9B26-40E6-9413-F9751C0AC9EA}"/>
                </a:ext>
              </a:extLst>
            </p:cNvPr>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60" name="Picture 4">
              <a:extLst>
                <a:ext uri="{FF2B5EF4-FFF2-40B4-BE49-F238E27FC236}">
                  <a16:creationId xmlns:a16="http://schemas.microsoft.com/office/drawing/2014/main" id="{CB8530DD-4CE0-4B9D-8597-B885F458C0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a:extLst>
              <a:ext uri="{FF2B5EF4-FFF2-40B4-BE49-F238E27FC236}">
                <a16:creationId xmlns:a16="http://schemas.microsoft.com/office/drawing/2014/main" id="{8713E08D-8827-4559-B3C2-284E14354EDB}"/>
              </a:ext>
            </a:extLst>
          </p:cNvPr>
          <p:cNvGrpSpPr>
            <a:grpSpLocks/>
          </p:cNvGrpSpPr>
          <p:nvPr userDrawn="1"/>
        </p:nvGrpSpPr>
        <p:grpSpPr bwMode="auto">
          <a:xfrm>
            <a:off x="1763713" y="4391025"/>
            <a:ext cx="300037" cy="300038"/>
            <a:chOff x="1365228" y="4292790"/>
            <a:chExt cx="300782" cy="300782"/>
          </a:xfrm>
        </p:grpSpPr>
        <p:sp>
          <p:nvSpPr>
            <p:cNvPr id="32" name="椭圆 31">
              <a:extLst>
                <a:ext uri="{FF2B5EF4-FFF2-40B4-BE49-F238E27FC236}">
                  <a16:creationId xmlns:a16="http://schemas.microsoft.com/office/drawing/2014/main" id="{F31908A6-844A-46B3-A0D8-94F4A4232C79}"/>
                </a:ext>
              </a:extLst>
            </p:cNvPr>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58" name="Picture 5">
              <a:extLst>
                <a:ext uri="{FF2B5EF4-FFF2-40B4-BE49-F238E27FC236}">
                  <a16:creationId xmlns:a16="http://schemas.microsoft.com/office/drawing/2014/main" id="{101AD76C-8D9A-4519-AB52-54E0C17F785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a:extLst>
              <a:ext uri="{FF2B5EF4-FFF2-40B4-BE49-F238E27FC236}">
                <a16:creationId xmlns:a16="http://schemas.microsoft.com/office/drawing/2014/main" id="{1D751EF6-A593-47B7-BC60-E6AAF9EE6476}"/>
              </a:ext>
            </a:extLst>
          </p:cNvPr>
          <p:cNvGrpSpPr>
            <a:grpSpLocks/>
          </p:cNvGrpSpPr>
          <p:nvPr userDrawn="1"/>
        </p:nvGrpSpPr>
        <p:grpSpPr bwMode="auto">
          <a:xfrm>
            <a:off x="1169988" y="2619375"/>
            <a:ext cx="300037" cy="300038"/>
            <a:chOff x="1169908" y="2618983"/>
            <a:chExt cx="300782" cy="300782"/>
          </a:xfrm>
        </p:grpSpPr>
        <p:sp>
          <p:nvSpPr>
            <p:cNvPr id="35" name="椭圆 34">
              <a:extLst>
                <a:ext uri="{FF2B5EF4-FFF2-40B4-BE49-F238E27FC236}">
                  <a16:creationId xmlns:a16="http://schemas.microsoft.com/office/drawing/2014/main" id="{57E910EC-B689-433F-A2F7-5823AC26B397}"/>
                </a:ext>
              </a:extLst>
            </p:cNvPr>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56" name="Picture 6">
              <a:extLst>
                <a:ext uri="{FF2B5EF4-FFF2-40B4-BE49-F238E27FC236}">
                  <a16:creationId xmlns:a16="http://schemas.microsoft.com/office/drawing/2014/main" id="{AC894613-3122-4EDA-94A0-48610D4775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a:extLst>
              <a:ext uri="{FF2B5EF4-FFF2-40B4-BE49-F238E27FC236}">
                <a16:creationId xmlns:a16="http://schemas.microsoft.com/office/drawing/2014/main" id="{A0B6A050-74C8-4A88-A626-5326188A74DB}"/>
              </a:ext>
            </a:extLst>
          </p:cNvPr>
          <p:cNvGrpSpPr>
            <a:grpSpLocks/>
          </p:cNvGrpSpPr>
          <p:nvPr userDrawn="1"/>
        </p:nvGrpSpPr>
        <p:grpSpPr bwMode="auto">
          <a:xfrm>
            <a:off x="7781925" y="4046538"/>
            <a:ext cx="320675" cy="320675"/>
            <a:chOff x="7874758" y="4418464"/>
            <a:chExt cx="320722" cy="320722"/>
          </a:xfrm>
        </p:grpSpPr>
        <p:sp>
          <p:nvSpPr>
            <p:cNvPr id="38" name="椭圆 37">
              <a:extLst>
                <a:ext uri="{FF2B5EF4-FFF2-40B4-BE49-F238E27FC236}">
                  <a16:creationId xmlns:a16="http://schemas.microsoft.com/office/drawing/2014/main" id="{D4DDA0B0-3224-4DDE-9CAE-1ECB070B378C}"/>
                </a:ext>
              </a:extLst>
            </p:cNvPr>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54" name="Picture 7">
              <a:extLst>
                <a:ext uri="{FF2B5EF4-FFF2-40B4-BE49-F238E27FC236}">
                  <a16:creationId xmlns:a16="http://schemas.microsoft.com/office/drawing/2014/main" id="{55DD6FC0-4D9F-45E4-9AD7-673C0EE8AC1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a:extLst>
              <a:ext uri="{FF2B5EF4-FFF2-40B4-BE49-F238E27FC236}">
                <a16:creationId xmlns:a16="http://schemas.microsoft.com/office/drawing/2014/main" id="{59A7762F-A5C4-43E7-98DD-A8972965301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a:extLst>
              <a:ext uri="{FF2B5EF4-FFF2-40B4-BE49-F238E27FC236}">
                <a16:creationId xmlns:a16="http://schemas.microsoft.com/office/drawing/2014/main" id="{92E98FFB-7492-47C1-B39B-132D18E52876}"/>
              </a:ext>
            </a:extLst>
          </p:cNvPr>
          <p:cNvGrpSpPr>
            <a:grpSpLocks/>
          </p:cNvGrpSpPr>
          <p:nvPr userDrawn="1"/>
        </p:nvGrpSpPr>
        <p:grpSpPr bwMode="auto">
          <a:xfrm>
            <a:off x="6613525" y="3433763"/>
            <a:ext cx="258763" cy="258762"/>
            <a:chOff x="8470946" y="4206098"/>
            <a:chExt cx="259071" cy="259071"/>
          </a:xfrm>
        </p:grpSpPr>
        <p:sp>
          <p:nvSpPr>
            <p:cNvPr id="42" name="椭圆 41">
              <a:extLst>
                <a:ext uri="{FF2B5EF4-FFF2-40B4-BE49-F238E27FC236}">
                  <a16:creationId xmlns:a16="http://schemas.microsoft.com/office/drawing/2014/main" id="{A700AAC2-1759-46AC-B178-C89AA7C8A980}"/>
                </a:ext>
              </a:extLst>
            </p:cNvPr>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52" name="Picture 10">
              <a:extLst>
                <a:ext uri="{FF2B5EF4-FFF2-40B4-BE49-F238E27FC236}">
                  <a16:creationId xmlns:a16="http://schemas.microsoft.com/office/drawing/2014/main" id="{4D79E7C5-7DA5-4F38-841B-34A5E3620AD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a:extLst>
              <a:ext uri="{FF2B5EF4-FFF2-40B4-BE49-F238E27FC236}">
                <a16:creationId xmlns:a16="http://schemas.microsoft.com/office/drawing/2014/main" id="{455087FB-0652-4904-9954-CB38C5A0B86F}"/>
              </a:ext>
            </a:extLst>
          </p:cNvPr>
          <p:cNvGrpSpPr>
            <a:grpSpLocks/>
          </p:cNvGrpSpPr>
          <p:nvPr userDrawn="1"/>
        </p:nvGrpSpPr>
        <p:grpSpPr bwMode="auto">
          <a:xfrm>
            <a:off x="7308850" y="912813"/>
            <a:ext cx="322263" cy="322262"/>
            <a:chOff x="7308304" y="912172"/>
            <a:chExt cx="323068" cy="323068"/>
          </a:xfrm>
        </p:grpSpPr>
        <p:sp>
          <p:nvSpPr>
            <p:cNvPr id="45" name="椭圆 44">
              <a:extLst>
                <a:ext uri="{FF2B5EF4-FFF2-40B4-BE49-F238E27FC236}">
                  <a16:creationId xmlns:a16="http://schemas.microsoft.com/office/drawing/2014/main" id="{954F7C94-8DC2-43B3-82B3-168214D7E515}"/>
                </a:ext>
              </a:extLst>
            </p:cNvPr>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050" name="Picture 11">
              <a:extLst>
                <a:ext uri="{FF2B5EF4-FFF2-40B4-BE49-F238E27FC236}">
                  <a16:creationId xmlns:a16="http://schemas.microsoft.com/office/drawing/2014/main" id="{90C40C08-807C-411A-B313-1F062281645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49" charset="-122"/>
        </a:defRPr>
      </a:lvl2pPr>
      <a:lvl3pPr algn="ctr" rtl="0" eaLnBrk="0" fontAlgn="base" hangingPunct="0">
        <a:spcBef>
          <a:spcPct val="0"/>
        </a:spcBef>
        <a:spcAft>
          <a:spcPct val="0"/>
        </a:spcAft>
        <a:defRPr sz="4400">
          <a:solidFill>
            <a:schemeClr val="tx1"/>
          </a:solidFill>
          <a:latin typeface="Calibri" pitchFamily="34" charset="0"/>
          <a:ea typeface="黑体" pitchFamily="49" charset="-122"/>
        </a:defRPr>
      </a:lvl3pPr>
      <a:lvl4pPr algn="ctr" rtl="0" eaLnBrk="0" fontAlgn="base" hangingPunct="0">
        <a:spcBef>
          <a:spcPct val="0"/>
        </a:spcBef>
        <a:spcAft>
          <a:spcPct val="0"/>
        </a:spcAft>
        <a:defRPr sz="4400">
          <a:solidFill>
            <a:schemeClr val="tx1"/>
          </a:solidFill>
          <a:latin typeface="Calibri" pitchFamily="34" charset="0"/>
          <a:ea typeface="黑体" pitchFamily="49" charset="-122"/>
        </a:defRPr>
      </a:lvl4pPr>
      <a:lvl5pPr algn="ctr" rtl="0" eaLnBrk="0" fontAlgn="base" hangingPunct="0">
        <a:spcBef>
          <a:spcPct val="0"/>
        </a:spcBef>
        <a:spcAft>
          <a:spcPct val="0"/>
        </a:spcAft>
        <a:defRPr sz="4400">
          <a:solidFill>
            <a:schemeClr val="tx1"/>
          </a:solidFill>
          <a:latin typeface="Calibri" pitchFamily="34" charset="0"/>
          <a:ea typeface="黑体" pitchFamily="49"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a:extLst>
              <a:ext uri="{FF2B5EF4-FFF2-40B4-BE49-F238E27FC236}">
                <a16:creationId xmlns:a16="http://schemas.microsoft.com/office/drawing/2014/main" id="{1A536355-6BAA-41D7-ACED-20ED4D4C5159}"/>
              </a:ext>
            </a:extLst>
          </p:cNvPr>
          <p:cNvGrpSpPr>
            <a:grpSpLocks/>
          </p:cNvGrpSpPr>
          <p:nvPr userDrawn="1"/>
        </p:nvGrpSpPr>
        <p:grpSpPr bwMode="auto">
          <a:xfrm>
            <a:off x="493713" y="219075"/>
            <a:ext cx="92075" cy="314325"/>
            <a:chOff x="457200" y="427038"/>
            <a:chExt cx="127000" cy="431800"/>
          </a:xfrm>
        </p:grpSpPr>
        <p:sp>
          <p:nvSpPr>
            <p:cNvPr id="8" name="圆角矩形 1">
              <a:extLst>
                <a:ext uri="{FF2B5EF4-FFF2-40B4-BE49-F238E27FC236}">
                  <a16:creationId xmlns:a16="http://schemas.microsoft.com/office/drawing/2014/main" id="{E9F5660B-AF46-4DCD-8329-557E03BE4E26}"/>
                </a:ext>
              </a:extLst>
            </p:cNvPr>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sp>
          <p:nvSpPr>
            <p:cNvPr id="9" name="圆角矩形 23">
              <a:extLst>
                <a:ext uri="{FF2B5EF4-FFF2-40B4-BE49-F238E27FC236}">
                  <a16:creationId xmlns:a16="http://schemas.microsoft.com/office/drawing/2014/main" id="{7661EDC3-93DA-401D-B568-5CFD427CBE36}"/>
                </a:ext>
              </a:extLst>
            </p:cNvPr>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endParaRPr lang="zh-CN" altLang="en-US">
                <a:latin typeface="Segoe UI" pitchFamily="34" charset="0"/>
                <a:ea typeface="微软雅黑" pitchFamily="34" charset="-122"/>
              </a:endParaRPr>
            </a:p>
          </p:txBody>
        </p:sp>
        <p:sp>
          <p:nvSpPr>
            <p:cNvPr id="10" name="圆角矩形 24">
              <a:extLst>
                <a:ext uri="{FF2B5EF4-FFF2-40B4-BE49-F238E27FC236}">
                  <a16:creationId xmlns:a16="http://schemas.microsoft.com/office/drawing/2014/main" id="{BE46BCE7-BD98-4A1C-909B-E7E8DCBBE36A}"/>
                </a:ext>
              </a:extLst>
            </p:cNvPr>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grpSp>
      <p:sp>
        <p:nvSpPr>
          <p:cNvPr id="11" name="矩形 10">
            <a:extLst>
              <a:ext uri="{FF2B5EF4-FFF2-40B4-BE49-F238E27FC236}">
                <a16:creationId xmlns:a16="http://schemas.microsoft.com/office/drawing/2014/main" id="{F27DD920-709B-44FF-BB97-0A8A7D952FDB}"/>
              </a:ext>
            </a:extLst>
          </p:cNvPr>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Segoe UI" pitchFamily="34" charset="0"/>
              <a:ea typeface="微软雅黑" pitchFamily="34" charset="-122"/>
            </a:endParaRPr>
          </a:p>
        </p:txBody>
      </p:sp>
      <p:sp>
        <p:nvSpPr>
          <p:cNvPr id="2052" name="圆角矩形 3">
            <a:extLst>
              <a:ext uri="{FF2B5EF4-FFF2-40B4-BE49-F238E27FC236}">
                <a16:creationId xmlns:a16="http://schemas.microsoft.com/office/drawing/2014/main" id="{5E573C15-B1E7-495E-B05A-D3BB0F936D70}"/>
              </a:ext>
            </a:extLst>
          </p:cNvPr>
          <p:cNvSpPr>
            <a:spLocks/>
          </p:cNvSpPr>
          <p:nvPr userDrawn="1"/>
        </p:nvSpPr>
        <p:spPr bwMode="auto">
          <a:xfrm>
            <a:off x="7375525" y="-19050"/>
            <a:ext cx="1281113" cy="627063"/>
          </a:xfrm>
          <a:custGeom>
            <a:avLst/>
            <a:gdLst>
              <a:gd name="T0" fmla="*/ 14874563 w 1180531"/>
              <a:gd name="T1" fmla="*/ 0 h 577560"/>
              <a:gd name="T2" fmla="*/ 14874563 w 1180531"/>
              <a:gd name="T3" fmla="*/ 5911068 h 577560"/>
              <a:gd name="T4" fmla="*/ 13419059 w 1180531"/>
              <a:gd name="T5" fmla="*/ 7388910 h 577560"/>
              <a:gd name="T6" fmla="*/ 1455488 w 1180531"/>
              <a:gd name="T7" fmla="*/ 7388910 h 577560"/>
              <a:gd name="T8" fmla="*/ 0 w 1180531"/>
              <a:gd name="T9" fmla="*/ 5911068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053" name="图片 1">
            <a:extLst>
              <a:ext uri="{FF2B5EF4-FFF2-40B4-BE49-F238E27FC236}">
                <a16:creationId xmlns:a16="http://schemas.microsoft.com/office/drawing/2014/main" id="{E508AD48-0E27-4EC9-ACB8-EF899D346CC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a:extLst>
              <a:ext uri="{FF2B5EF4-FFF2-40B4-BE49-F238E27FC236}">
                <a16:creationId xmlns:a16="http://schemas.microsoft.com/office/drawing/2014/main" id="{10E7E650-BE16-44DB-BAF9-48A20BF023F6}"/>
              </a:ext>
            </a:extLst>
          </p:cNvPr>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Segoe UI" pitchFamily="34" charset="0"/>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defRPr>
      </a:lvl5pPr>
      <a:lvl6pPr marL="457200" algn="l" rtl="0" fontAlgn="base">
        <a:spcBef>
          <a:spcPct val="0"/>
        </a:spcBef>
        <a:spcAft>
          <a:spcPct val="0"/>
        </a:spcAft>
        <a:defRPr sz="2400" b="1">
          <a:solidFill>
            <a:schemeClr val="tx1"/>
          </a:solidFill>
          <a:latin typeface="黑体" pitchFamily="49" charset="-122"/>
          <a:ea typeface="黑体" pitchFamily="49" charset="-122"/>
        </a:defRPr>
      </a:lvl6pPr>
      <a:lvl7pPr marL="914400" algn="l" rtl="0" fontAlgn="base">
        <a:spcBef>
          <a:spcPct val="0"/>
        </a:spcBef>
        <a:spcAft>
          <a:spcPct val="0"/>
        </a:spcAft>
        <a:defRPr sz="2400" b="1">
          <a:solidFill>
            <a:schemeClr val="tx1"/>
          </a:solidFill>
          <a:latin typeface="黑体" pitchFamily="49" charset="-122"/>
          <a:ea typeface="黑体" pitchFamily="49" charset="-122"/>
        </a:defRPr>
      </a:lvl7pPr>
      <a:lvl8pPr marL="1371600" algn="l" rtl="0" fontAlgn="base">
        <a:spcBef>
          <a:spcPct val="0"/>
        </a:spcBef>
        <a:spcAft>
          <a:spcPct val="0"/>
        </a:spcAft>
        <a:defRPr sz="2400" b="1">
          <a:solidFill>
            <a:schemeClr val="tx1"/>
          </a:solidFill>
          <a:latin typeface="黑体" pitchFamily="49" charset="-122"/>
          <a:ea typeface="黑体" pitchFamily="49" charset="-122"/>
        </a:defRPr>
      </a:lvl8pPr>
      <a:lvl9pPr marL="1828800" algn="l" rtl="0" fontAlgn="base">
        <a:spcBef>
          <a:spcPct val="0"/>
        </a:spcBef>
        <a:spcAft>
          <a:spcPct val="0"/>
        </a:spcAft>
        <a:defRPr sz="2400" b="1">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13B04E0-BEEA-4FAE-8B5D-C530D2DC48AA}"/>
              </a:ext>
            </a:extLst>
          </p:cNvPr>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Segoe UI" pitchFamily="34" charset="0"/>
              <a:ea typeface="微软雅黑" pitchFamily="34" charset="-122"/>
            </a:endParaRPr>
          </a:p>
        </p:txBody>
      </p:sp>
      <p:sp>
        <p:nvSpPr>
          <p:cNvPr id="3075" name="圆角矩形 3">
            <a:extLst>
              <a:ext uri="{FF2B5EF4-FFF2-40B4-BE49-F238E27FC236}">
                <a16:creationId xmlns:a16="http://schemas.microsoft.com/office/drawing/2014/main" id="{7B7C38E0-CB6D-46A6-80CD-B5FE35CD8B47}"/>
              </a:ext>
            </a:extLst>
          </p:cNvPr>
          <p:cNvSpPr>
            <a:spLocks/>
          </p:cNvSpPr>
          <p:nvPr userDrawn="1"/>
        </p:nvSpPr>
        <p:spPr bwMode="auto">
          <a:xfrm>
            <a:off x="7375525" y="-19050"/>
            <a:ext cx="1281113" cy="627063"/>
          </a:xfrm>
          <a:custGeom>
            <a:avLst/>
            <a:gdLst>
              <a:gd name="T0" fmla="*/ 14874563 w 1180531"/>
              <a:gd name="T1" fmla="*/ 0 h 577560"/>
              <a:gd name="T2" fmla="*/ 14874563 w 1180531"/>
              <a:gd name="T3" fmla="*/ 5911068 h 577560"/>
              <a:gd name="T4" fmla="*/ 13419059 w 1180531"/>
              <a:gd name="T5" fmla="*/ 7388910 h 577560"/>
              <a:gd name="T6" fmla="*/ 1455488 w 1180531"/>
              <a:gd name="T7" fmla="*/ 7388910 h 577560"/>
              <a:gd name="T8" fmla="*/ 0 w 1180531"/>
              <a:gd name="T9" fmla="*/ 5911068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076" name="图片 1">
            <a:extLst>
              <a:ext uri="{FF2B5EF4-FFF2-40B4-BE49-F238E27FC236}">
                <a16:creationId xmlns:a16="http://schemas.microsoft.com/office/drawing/2014/main" id="{4F468FA8-DA5D-48C0-92AD-634B031E3E2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a:extLst>
              <a:ext uri="{FF2B5EF4-FFF2-40B4-BE49-F238E27FC236}">
                <a16:creationId xmlns:a16="http://schemas.microsoft.com/office/drawing/2014/main" id="{EAF4D03B-AA5E-468C-B89F-F0F469A3D936}"/>
              </a:ext>
            </a:extLst>
          </p:cNvPr>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Segoe UI" pitchFamily="34" charset="0"/>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defRPr>
      </a:lvl5pPr>
      <a:lvl6pPr marL="457200" algn="l" rtl="0" fontAlgn="base">
        <a:spcBef>
          <a:spcPct val="0"/>
        </a:spcBef>
        <a:spcAft>
          <a:spcPct val="0"/>
        </a:spcAft>
        <a:defRPr sz="2400" b="1">
          <a:solidFill>
            <a:schemeClr val="tx1"/>
          </a:solidFill>
          <a:latin typeface="黑体" pitchFamily="49" charset="-122"/>
          <a:ea typeface="黑体" pitchFamily="49" charset="-122"/>
        </a:defRPr>
      </a:lvl6pPr>
      <a:lvl7pPr marL="914400" algn="l" rtl="0" fontAlgn="base">
        <a:spcBef>
          <a:spcPct val="0"/>
        </a:spcBef>
        <a:spcAft>
          <a:spcPct val="0"/>
        </a:spcAft>
        <a:defRPr sz="2400" b="1">
          <a:solidFill>
            <a:schemeClr val="tx1"/>
          </a:solidFill>
          <a:latin typeface="黑体" pitchFamily="49" charset="-122"/>
          <a:ea typeface="黑体" pitchFamily="49" charset="-122"/>
        </a:defRPr>
      </a:lvl7pPr>
      <a:lvl8pPr marL="1371600" algn="l" rtl="0" fontAlgn="base">
        <a:spcBef>
          <a:spcPct val="0"/>
        </a:spcBef>
        <a:spcAft>
          <a:spcPct val="0"/>
        </a:spcAft>
        <a:defRPr sz="2400" b="1">
          <a:solidFill>
            <a:schemeClr val="tx1"/>
          </a:solidFill>
          <a:latin typeface="黑体" pitchFamily="49" charset="-122"/>
          <a:ea typeface="黑体" pitchFamily="49" charset="-122"/>
        </a:defRPr>
      </a:lvl8pPr>
      <a:lvl9pPr marL="1828800" algn="l" rtl="0" fontAlgn="base">
        <a:spcBef>
          <a:spcPct val="0"/>
        </a:spcBef>
        <a:spcAft>
          <a:spcPct val="0"/>
        </a:spcAft>
        <a:defRPr sz="2400" b="1">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a:extLst>
              <a:ext uri="{FF2B5EF4-FFF2-40B4-BE49-F238E27FC236}">
                <a16:creationId xmlns:a16="http://schemas.microsoft.com/office/drawing/2014/main" id="{2B8C6714-3088-40BB-977E-A339F8D23AE3}"/>
              </a:ext>
            </a:extLst>
          </p:cNvPr>
          <p:cNvGrpSpPr>
            <a:grpSpLocks/>
          </p:cNvGrpSpPr>
          <p:nvPr userDrawn="1"/>
        </p:nvGrpSpPr>
        <p:grpSpPr bwMode="auto">
          <a:xfrm>
            <a:off x="1944688" y="1817688"/>
            <a:ext cx="5148262" cy="787400"/>
            <a:chOff x="1944836" y="1767215"/>
            <a:chExt cx="5147444" cy="787423"/>
          </a:xfrm>
        </p:grpSpPr>
        <p:pic>
          <p:nvPicPr>
            <p:cNvPr id="4099" name="图片 5">
              <a:extLst>
                <a:ext uri="{FF2B5EF4-FFF2-40B4-BE49-F238E27FC236}">
                  <a16:creationId xmlns:a16="http://schemas.microsoft.com/office/drawing/2014/main" id="{C1762C00-5652-4467-B0DC-675DEB6EC6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a:extLst>
                <a:ext uri="{FF2B5EF4-FFF2-40B4-BE49-F238E27FC236}">
                  <a16:creationId xmlns:a16="http://schemas.microsoft.com/office/drawing/2014/main" id="{0EE94519-FECB-41DC-9D6F-53A7590B4B8E}"/>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46823B5-AA32-46AD-A49C-468A1455CC95}"/>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1"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49" charset="-122"/>
        </a:defRPr>
      </a:lvl2pPr>
      <a:lvl3pPr algn="ctr" rtl="0" eaLnBrk="0" fontAlgn="base" hangingPunct="0">
        <a:spcBef>
          <a:spcPct val="0"/>
        </a:spcBef>
        <a:spcAft>
          <a:spcPct val="0"/>
        </a:spcAft>
        <a:defRPr sz="4400">
          <a:solidFill>
            <a:schemeClr val="tx1"/>
          </a:solidFill>
          <a:latin typeface="Calibri" pitchFamily="34" charset="0"/>
          <a:ea typeface="黑体" pitchFamily="49" charset="-122"/>
        </a:defRPr>
      </a:lvl3pPr>
      <a:lvl4pPr algn="ctr" rtl="0" eaLnBrk="0" fontAlgn="base" hangingPunct="0">
        <a:spcBef>
          <a:spcPct val="0"/>
        </a:spcBef>
        <a:spcAft>
          <a:spcPct val="0"/>
        </a:spcAft>
        <a:defRPr sz="4400">
          <a:solidFill>
            <a:schemeClr val="tx1"/>
          </a:solidFill>
          <a:latin typeface="Calibri" pitchFamily="34" charset="0"/>
          <a:ea typeface="黑体" pitchFamily="49" charset="-122"/>
        </a:defRPr>
      </a:lvl4pPr>
      <a:lvl5pPr algn="ctr" rtl="0" eaLnBrk="0" fontAlgn="base" hangingPunct="0">
        <a:spcBef>
          <a:spcPct val="0"/>
        </a:spcBef>
        <a:spcAft>
          <a:spcPct val="0"/>
        </a:spcAft>
        <a:defRPr sz="4400">
          <a:solidFill>
            <a:schemeClr val="tx1"/>
          </a:solidFill>
          <a:latin typeface="Calibri" pitchFamily="34" charset="0"/>
          <a:ea typeface="黑体" pitchFamily="49"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uex.vuejs.org/zh/"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github.com/vuejs/vue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792C98-0C3F-41C7-AB17-C0859DEFEBFA}"/>
              </a:ext>
            </a:extLst>
          </p:cNvPr>
          <p:cNvSpPr txBox="1"/>
          <p:nvPr/>
        </p:nvSpPr>
        <p:spPr>
          <a:xfrm>
            <a:off x="2887868" y="2211279"/>
            <a:ext cx="3323795" cy="646331"/>
          </a:xfrm>
          <a:prstGeom prst="rect">
            <a:avLst/>
          </a:prstGeom>
          <a:noFill/>
        </p:spPr>
        <p:txBody>
          <a:bodyPr wrap="none" anchor="ctr">
            <a:spAutoFit/>
          </a:bodyPr>
          <a:lstStyle/>
          <a:p>
            <a:pPr algn="ctr" eaLnBrk="1" fontAlgn="auto" hangingPunct="1">
              <a:spcBef>
                <a:spcPts val="0"/>
              </a:spcBef>
              <a:spcAft>
                <a:spcPts val="0"/>
              </a:spcAft>
              <a:defRPr/>
            </a:pPr>
            <a:r>
              <a:rPr lang="en-US" altLang="zh-CN" sz="3600" b="1" dirty="0" err="1">
                <a:solidFill>
                  <a:schemeClr val="tx1">
                    <a:lumMod val="85000"/>
                    <a:lumOff val="15000"/>
                  </a:schemeClr>
                </a:solidFill>
                <a:latin typeface="微软雅黑" pitchFamily="34" charset="-122"/>
                <a:ea typeface="微软雅黑" pitchFamily="34" charset="-122"/>
              </a:rPr>
              <a:t>Vuex</a:t>
            </a:r>
            <a:r>
              <a:rPr lang="en-US" altLang="zh-CN" sz="3600" b="1" dirty="0">
                <a:solidFill>
                  <a:schemeClr val="tx1">
                    <a:lumMod val="85000"/>
                    <a:lumOff val="15000"/>
                  </a:schemeClr>
                </a:solidFill>
                <a:latin typeface="微软雅黑" pitchFamily="34" charset="-122"/>
                <a:ea typeface="微软雅黑" pitchFamily="34" charset="-122"/>
              </a:rPr>
              <a:t> </a:t>
            </a:r>
            <a:r>
              <a:rPr lang="zh-CN" altLang="en-US" sz="3600" b="1" dirty="0">
                <a:solidFill>
                  <a:schemeClr val="tx1">
                    <a:lumMod val="85000"/>
                    <a:lumOff val="15000"/>
                  </a:schemeClr>
                </a:solidFill>
                <a:latin typeface="微软雅黑" pitchFamily="34" charset="-122"/>
                <a:ea typeface="微软雅黑" pitchFamily="34" charset="-122"/>
              </a:rPr>
              <a:t>基础入门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555526"/>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多个组件共享状态？</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150644"/>
            <a:ext cx="6912768" cy="3609514"/>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多个视图依赖于同一状态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来自不同视图的行为需要变更同一状态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对于问题一，传参的方法对于多层嵌套的组件将会非常繁琐，并且对于兄弟组件间的状态传递无能为力。</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对于问题二，我们经常会采用父子组件直接引用或者通过事件来变更和同步状态的多份拷贝。</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以上的这些模式非常脆弱，通常会导致无法维护的代码。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88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555526"/>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多个组件共享状态？</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549300"/>
            <a:ext cx="3586609" cy="1670522"/>
          </a:xfrm>
          <a:prstGeom prst="rect">
            <a:avLst/>
          </a:prstGeom>
          <a:noFill/>
        </p:spPr>
        <p:txBody>
          <a:bodyPr wrap="square" rtlCol="0">
            <a:spAutoFit/>
          </a:bodyPr>
          <a:lstStyle/>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因此，我们为什么不把组件的共享状态抽取出来，以一个全局单例模式管理呢？在这种模式下，我们的组件树构成了一个巨大的“视图”，不管在树的哪个位置，任何组件都能获取状态或者触发行为！</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6EC7ABAD-0A67-49F4-87F4-04FBEA5F0185}"/>
              </a:ext>
            </a:extLst>
          </p:cNvPr>
          <p:cNvPicPr>
            <a:picLocks noChangeAspect="1"/>
          </p:cNvPicPr>
          <p:nvPr/>
        </p:nvPicPr>
        <p:blipFill>
          <a:blip r:embed="rId2"/>
          <a:stretch>
            <a:fillRect/>
          </a:stretch>
        </p:blipFill>
        <p:spPr>
          <a:xfrm>
            <a:off x="5004048" y="1347614"/>
            <a:ext cx="3990975" cy="1724025"/>
          </a:xfrm>
          <a:prstGeom prst="rect">
            <a:avLst/>
          </a:prstGeom>
        </p:spPr>
      </p:pic>
    </p:spTree>
    <p:extLst>
      <p:ext uri="{BB962C8B-B14F-4D97-AF65-F5344CB8AC3E}">
        <p14:creationId xmlns:p14="http://schemas.microsoft.com/office/powerpoint/2010/main" val="335465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534262B-259E-4AFE-BC3F-8A6E7A7C114C}"/>
              </a:ext>
            </a:extLst>
          </p:cNvPr>
          <p:cNvPicPr>
            <a:picLocks noChangeAspect="1"/>
          </p:cNvPicPr>
          <p:nvPr/>
        </p:nvPicPr>
        <p:blipFill>
          <a:blip r:embed="rId2"/>
          <a:stretch>
            <a:fillRect/>
          </a:stretch>
        </p:blipFill>
        <p:spPr>
          <a:xfrm>
            <a:off x="4822370" y="658808"/>
            <a:ext cx="3422038" cy="4218771"/>
          </a:xfrm>
          <a:prstGeom prst="rect">
            <a:avLst/>
          </a:prstGeom>
        </p:spPr>
      </p:pic>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555526"/>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什么是 </a:t>
            </a:r>
            <a:r>
              <a:rPr lang="en-US" altLang="zh-CN" b="1" dirty="0" err="1">
                <a:solidFill>
                  <a:schemeClr val="tx1">
                    <a:lumMod val="75000"/>
                    <a:lumOff val="25000"/>
                  </a:schemeClr>
                </a:solidFill>
                <a:latin typeface="微软雅黑" pitchFamily="34" charset="-122"/>
                <a:ea typeface="微软雅黑" pitchFamily="34" charset="-122"/>
              </a:rPr>
              <a:t>Vuex</a:t>
            </a:r>
            <a:endParaRPr lang="zh-CN" altLang="en-US" b="1" dirty="0">
              <a:solidFill>
                <a:schemeClr val="tx1">
                  <a:lumMod val="75000"/>
                  <a:lumOff val="25000"/>
                </a:schemeClr>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06922307-CA12-460C-A258-AE86AAB0BECD}"/>
              </a:ext>
            </a:extLst>
          </p:cNvPr>
          <p:cNvSpPr txBox="1"/>
          <p:nvPr/>
        </p:nvSpPr>
        <p:spPr>
          <a:xfrm>
            <a:off x="827584" y="2139702"/>
            <a:ext cx="3744416" cy="2182200"/>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Ø"/>
            </a:pPr>
            <a:r>
              <a:rPr lang="en-US" altLang="zh-CN" sz="1400" dirty="0" err="1">
                <a:solidFill>
                  <a:schemeClr val="tx1">
                    <a:lumMod val="65000"/>
                    <a:lumOff val="35000"/>
                  </a:schemeClr>
                </a:solidFill>
                <a:latin typeface="Microsoft YaHei UI" panose="020B0503020204020204" pitchFamily="34" charset="-122"/>
                <a:ea typeface="Microsoft YaHei UI" panose="020B0503020204020204" pitchFamily="34" charset="-122"/>
              </a:rPr>
              <a:t>Vuex</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是专门为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Vue.js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设计的状态管理库</a:t>
            </a:r>
          </a:p>
          <a:p>
            <a:pPr marL="285750" indent="-285750" fontAlgn="auto">
              <a:lnSpc>
                <a:spcPct val="20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它采用集中式的方式存储需要共享的数据</a:t>
            </a:r>
          </a:p>
          <a:p>
            <a:pPr marL="285750" indent="-285750" fontAlgn="auto">
              <a:lnSpc>
                <a:spcPct val="20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从使用角度，它就是一个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JavaScript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库</a:t>
            </a:r>
          </a:p>
          <a:p>
            <a:pPr marL="285750" indent="-285750" fontAlgn="auto">
              <a:lnSpc>
                <a:spcPct val="20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它的作用是进行状态管理，解决复杂组件通信，数据共享</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97EDD918-5680-4FBC-AEDE-3F65AD432DAE}"/>
              </a:ext>
            </a:extLst>
          </p:cNvPr>
          <p:cNvSpPr txBox="1"/>
          <p:nvPr/>
        </p:nvSpPr>
        <p:spPr>
          <a:xfrm>
            <a:off x="827584" y="1365151"/>
            <a:ext cx="3744416" cy="704360"/>
          </a:xfrm>
          <a:prstGeom prst="rect">
            <a:avLst/>
          </a:prstGeom>
          <a:noFill/>
        </p:spPr>
        <p:txBody>
          <a:bodyPr wrap="square" rtlCol="0">
            <a:spAutoFit/>
          </a:bodyPr>
          <a:lstStyle/>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官方文档：</a:t>
            </a:r>
            <a:r>
              <a:rPr lang="en-US" altLang="zh-CN" sz="1400" dirty="0">
                <a:hlinkClick r:id="rId3"/>
              </a:rPr>
              <a:t>https://vuex.vuejs.org/zh/</a:t>
            </a:r>
            <a:endParaRPr lang="en-US" altLang="zh-CN" sz="1400" dirty="0"/>
          </a:p>
          <a:p>
            <a:pPr fontAlgn="auto">
              <a:lnSpc>
                <a:spcPct val="150000"/>
              </a:lnSpc>
              <a:spcBef>
                <a:spcPts val="0"/>
              </a:spcBef>
              <a:spcAft>
                <a:spcPts val="0"/>
              </a:spcAft>
            </a:pP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GitHub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仓库：</a:t>
            </a:r>
            <a:r>
              <a:rPr lang="en-US" altLang="zh-CN" sz="1400" dirty="0">
                <a:hlinkClick r:id="rId4"/>
              </a:rPr>
              <a:t>https://github.com/vuejs/vuex</a:t>
            </a:r>
            <a:endParaRPr lang="en-US" altLang="zh-CN" sz="1400" dirty="0"/>
          </a:p>
        </p:txBody>
      </p:sp>
    </p:spTree>
    <p:extLst>
      <p:ext uri="{BB962C8B-B14F-4D97-AF65-F5344CB8AC3E}">
        <p14:creationId xmlns:p14="http://schemas.microsoft.com/office/powerpoint/2010/main" val="11789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555526"/>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什么情况下使用 </a:t>
            </a:r>
            <a:r>
              <a:rPr lang="en-US" altLang="zh-CN" b="1" dirty="0" err="1">
                <a:solidFill>
                  <a:schemeClr val="tx1">
                    <a:lumMod val="75000"/>
                    <a:lumOff val="25000"/>
                  </a:schemeClr>
                </a:solidFill>
                <a:latin typeface="微软雅黑" pitchFamily="34" charset="-122"/>
                <a:ea typeface="微软雅黑" pitchFamily="34" charset="-122"/>
              </a:rPr>
              <a:t>Vuex</a:t>
            </a:r>
            <a:endParaRPr lang="zh-CN" altLang="en-US" b="1" dirty="0">
              <a:solidFill>
                <a:schemeClr val="tx1">
                  <a:lumMod val="75000"/>
                  <a:lumOff val="25000"/>
                </a:schemeClr>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06922307-CA12-460C-A258-AE86AAB0BECD}"/>
              </a:ext>
            </a:extLst>
          </p:cNvPr>
          <p:cNvSpPr txBox="1"/>
          <p:nvPr/>
        </p:nvSpPr>
        <p:spPr>
          <a:xfrm>
            <a:off x="827585" y="1319237"/>
            <a:ext cx="3744416" cy="1212704"/>
          </a:xfrm>
          <a:prstGeom prst="rect">
            <a:avLst/>
          </a:prstGeom>
          <a:noFill/>
        </p:spPr>
        <p:txBody>
          <a:bodyPr wrap="square" rtlCol="0">
            <a:spAutoFit/>
          </a:bodyPr>
          <a:lstStyle/>
          <a:p>
            <a:pPr fontAlgn="auto">
              <a:lnSpc>
                <a:spcPct val="150000"/>
              </a:lnSpc>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当我们的应用遇到多个组件共享状态时：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20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多个视图依赖于同一状态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20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来自不同视图的行为需要变更同一状态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C75C81D-8B8C-4C58-9CE9-A226DF45A8E9}"/>
              </a:ext>
            </a:extLst>
          </p:cNvPr>
          <p:cNvSpPr txBox="1"/>
          <p:nvPr/>
        </p:nvSpPr>
        <p:spPr>
          <a:xfrm>
            <a:off x="822470" y="2931790"/>
            <a:ext cx="6269810" cy="1670522"/>
          </a:xfrm>
          <a:prstGeom prst="rect">
            <a:avLst/>
          </a:prstGeom>
          <a:noFill/>
        </p:spPr>
        <p:txBody>
          <a:bodyPr wrap="square" rtlCol="0">
            <a:spAutoFit/>
          </a:bodyPr>
          <a:lstStyle/>
          <a:p>
            <a:pPr fontAlgn="auto">
              <a:lnSpc>
                <a:spcPct val="150000"/>
              </a:lnSpc>
              <a:spcBef>
                <a:spcPts val="0"/>
              </a:spcBef>
              <a:spcAft>
                <a:spcPts val="0"/>
              </a:spcAft>
            </a:pPr>
            <a:r>
              <a:rPr lang="en-US" altLang="zh-CN" sz="1400" dirty="0" err="1">
                <a:solidFill>
                  <a:schemeClr val="tx1">
                    <a:lumMod val="65000"/>
                    <a:lumOff val="35000"/>
                  </a:schemeClr>
                </a:solidFill>
                <a:latin typeface="Microsoft YaHei UI" panose="020B0503020204020204" pitchFamily="34" charset="-122"/>
                <a:ea typeface="Microsoft YaHei UI" panose="020B0503020204020204" pitchFamily="34" charset="-122"/>
              </a:rPr>
              <a:t>Vuex</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可以帮助我们管理共享状态，并附带了更多的概念和框架。这需要对短期和长期效益进行权衡。</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如果您的应用够简单，您最好不要使用 </a:t>
            </a:r>
            <a:r>
              <a:rPr lang="en-US" altLang="zh-CN" sz="1400" dirty="0" err="1">
                <a:solidFill>
                  <a:schemeClr val="tx1">
                    <a:lumMod val="65000"/>
                    <a:lumOff val="35000"/>
                  </a:schemeClr>
                </a:solidFill>
                <a:latin typeface="Microsoft YaHei UI" panose="020B0503020204020204" pitchFamily="34" charset="-122"/>
                <a:ea typeface="Microsoft YaHei UI" panose="020B0503020204020204" pitchFamily="34" charset="-122"/>
              </a:rPr>
              <a:t>Vuex</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使用 </a:t>
            </a:r>
            <a:r>
              <a:rPr lang="en-US" altLang="zh-CN" sz="1400" dirty="0" err="1">
                <a:solidFill>
                  <a:schemeClr val="tx1">
                    <a:lumMod val="65000"/>
                    <a:lumOff val="35000"/>
                  </a:schemeClr>
                </a:solidFill>
                <a:latin typeface="Microsoft YaHei UI" panose="020B0503020204020204" pitchFamily="34" charset="-122"/>
                <a:ea typeface="Microsoft YaHei UI" panose="020B0503020204020204" pitchFamily="34" charset="-122"/>
              </a:rPr>
              <a:t>Vuex</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并不意味着你需要将所有的状态放入 </a:t>
            </a:r>
            <a:r>
              <a:rPr lang="en-US" altLang="zh-CN" sz="1400" dirty="0" err="1">
                <a:solidFill>
                  <a:schemeClr val="tx1">
                    <a:lumMod val="65000"/>
                    <a:lumOff val="35000"/>
                  </a:schemeClr>
                </a:solidFill>
                <a:latin typeface="Microsoft YaHei UI" panose="020B0503020204020204" pitchFamily="34" charset="-122"/>
                <a:ea typeface="Microsoft YaHei UI" panose="020B0503020204020204" pitchFamily="34" charset="-122"/>
              </a:rPr>
              <a:t>Vuex</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如果有些状态严格属于单个组件，最好还是作为组件的局部状态。</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4840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kern="0" dirty="0" err="1">
                <a:solidFill>
                  <a:schemeClr val="tx1">
                    <a:lumMod val="75000"/>
                    <a:lumOff val="25000"/>
                  </a:schemeClr>
                </a:solidFill>
                <a:latin typeface="微软雅黑" pitchFamily="34" charset="-122"/>
                <a:ea typeface="微软雅黑" pitchFamily="34" charset="-122"/>
              </a:rPr>
              <a:t>Vuex</a:t>
            </a:r>
            <a:r>
              <a:rPr lang="en-US" altLang="zh-CN" sz="2400" b="1" kern="0" dirty="0">
                <a:solidFill>
                  <a:schemeClr val="tx1">
                    <a:lumMod val="75000"/>
                    <a:lumOff val="25000"/>
                  </a:schemeClr>
                </a:solidFill>
                <a:latin typeface="微软雅黑" pitchFamily="34" charset="-122"/>
                <a:ea typeface="微软雅黑" pitchFamily="34" charset="-122"/>
              </a:rPr>
              <a:t> </a:t>
            </a:r>
            <a:r>
              <a:rPr lang="zh-CN" altLang="en-US" sz="2400" b="1" kern="0" dirty="0">
                <a:solidFill>
                  <a:schemeClr val="tx1">
                    <a:lumMod val="75000"/>
                    <a:lumOff val="25000"/>
                  </a:schemeClr>
                </a:solidFill>
                <a:latin typeface="微软雅黑" pitchFamily="34" charset="-122"/>
                <a:ea typeface="微软雅黑" pitchFamily="34" charset="-122"/>
              </a:rPr>
              <a:t>小案例</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672682"/>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案例介绍</a:t>
            </a:r>
          </a:p>
        </p:txBody>
      </p:sp>
      <p:pic>
        <p:nvPicPr>
          <p:cNvPr id="2" name="图片 1">
            <a:extLst>
              <a:ext uri="{FF2B5EF4-FFF2-40B4-BE49-F238E27FC236}">
                <a16:creationId xmlns:a16="http://schemas.microsoft.com/office/drawing/2014/main" id="{B0FB210F-DFBA-4C64-8CF3-95FD83C6867D}"/>
              </a:ext>
            </a:extLst>
          </p:cNvPr>
          <p:cNvPicPr>
            <a:picLocks noChangeAspect="1"/>
          </p:cNvPicPr>
          <p:nvPr/>
        </p:nvPicPr>
        <p:blipFill>
          <a:blip r:embed="rId2"/>
          <a:stretch>
            <a:fillRect/>
          </a:stretch>
        </p:blipFill>
        <p:spPr>
          <a:xfrm>
            <a:off x="828831" y="1635646"/>
            <a:ext cx="5276850" cy="2162175"/>
          </a:xfrm>
          <a:prstGeom prst="rect">
            <a:avLst/>
          </a:prstGeom>
        </p:spPr>
      </p:pic>
    </p:spTree>
    <p:extLst>
      <p:ext uri="{BB962C8B-B14F-4D97-AF65-F5344CB8AC3E}">
        <p14:creationId xmlns:p14="http://schemas.microsoft.com/office/powerpoint/2010/main" val="247508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MH_Others_1">
            <a:extLst>
              <a:ext uri="{FF2B5EF4-FFF2-40B4-BE49-F238E27FC236}">
                <a16:creationId xmlns:a16="http://schemas.microsoft.com/office/drawing/2014/main" id="{68DC0B2A-D5BC-46A6-99E2-6F25746D5C43}"/>
              </a:ext>
            </a:extLst>
          </p:cNvPr>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rPr>
              <a:t>Contents</a:t>
            </a:r>
          </a:p>
        </p:txBody>
      </p:sp>
      <p:sp>
        <p:nvSpPr>
          <p:cNvPr id="7" name="MH_Others_2">
            <a:extLst>
              <a:ext uri="{FF2B5EF4-FFF2-40B4-BE49-F238E27FC236}">
                <a16:creationId xmlns:a16="http://schemas.microsoft.com/office/drawing/2014/main" id="{FB36B782-8F53-4112-861A-FD09C45CFBCA}"/>
              </a:ext>
            </a:extLst>
          </p:cNvPr>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ts val="7000"/>
              </a:lnSpc>
              <a:buFont typeface="Arial" panose="020B0604020202020204" pitchFamily="34" charset="0"/>
              <a:buNone/>
            </a:pPr>
            <a:r>
              <a:rPr lang="zh-CN" altLang="en-US" sz="4400" b="1">
                <a:solidFill>
                  <a:srgbClr val="FFFFFF"/>
                </a:solidFill>
                <a:latin typeface="微软雅黑" panose="020B0503020204020204" pitchFamily="34" charset="-122"/>
              </a:rPr>
              <a:t>目</a:t>
            </a:r>
          </a:p>
        </p:txBody>
      </p:sp>
      <p:sp>
        <p:nvSpPr>
          <p:cNvPr id="8" name="MH_Others_3">
            <a:extLst>
              <a:ext uri="{FF2B5EF4-FFF2-40B4-BE49-F238E27FC236}">
                <a16:creationId xmlns:a16="http://schemas.microsoft.com/office/drawing/2014/main" id="{46C771F6-7859-4691-918A-6F238D910BF7}"/>
              </a:ext>
            </a:extLst>
          </p:cNvPr>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10" name="TextBox 9">
            <a:extLst>
              <a:ext uri="{FF2B5EF4-FFF2-40B4-BE49-F238E27FC236}">
                <a16:creationId xmlns:a16="http://schemas.microsoft.com/office/drawing/2014/main" id="{3A3D243D-9466-41E2-A3FD-01C219FFF930}"/>
              </a:ext>
            </a:extLst>
          </p:cNvPr>
          <p:cNvSpPr txBox="1"/>
          <p:nvPr/>
        </p:nvSpPr>
        <p:spPr>
          <a:xfrm>
            <a:off x="3262585" y="1834554"/>
            <a:ext cx="4319588" cy="1319015"/>
          </a:xfrm>
          <a:prstGeom prst="rect">
            <a:avLst/>
          </a:prstGeom>
          <a:noFill/>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solidFill>
                  <a:srgbClr val="262626"/>
                </a:solidFill>
                <a:latin typeface="Microsoft YaHei UI Light" panose="020B0502040204020203" pitchFamily="34" charset="-122"/>
                <a:ea typeface="Microsoft YaHei UI Light" panose="020B0502040204020203" pitchFamily="34" charset="-122"/>
              </a:rPr>
              <a:t> </a:t>
            </a:r>
            <a:r>
              <a:rPr lang="en-US" altLang="zh-CN" sz="1400" dirty="0" err="1">
                <a:solidFill>
                  <a:srgbClr val="262626"/>
                </a:solidFill>
                <a:latin typeface="Microsoft YaHei UI Light" panose="020B0502040204020203" pitchFamily="34" charset="-122"/>
                <a:ea typeface="Microsoft YaHei UI Light" panose="020B0502040204020203" pitchFamily="34" charset="-122"/>
              </a:rPr>
              <a:t>Vuex</a:t>
            </a:r>
            <a:r>
              <a:rPr lang="en-US" altLang="zh-CN" sz="1400" dirty="0">
                <a:solidFill>
                  <a:srgbClr val="262626"/>
                </a:solidFill>
                <a:latin typeface="Microsoft YaHei UI Light" panose="020B0502040204020203" pitchFamily="34" charset="-122"/>
                <a:ea typeface="Microsoft YaHei UI Light" panose="020B0502040204020203" pitchFamily="34" charset="-122"/>
              </a:rPr>
              <a:t> </a:t>
            </a:r>
            <a:r>
              <a:rPr lang="zh-CN" altLang="en-US" sz="1400" dirty="0">
                <a:solidFill>
                  <a:srgbClr val="262626"/>
                </a:solidFill>
                <a:latin typeface="Microsoft YaHei UI Light" panose="020B0502040204020203" pitchFamily="34" charset="-122"/>
                <a:ea typeface="Microsoft YaHei UI Light" panose="020B0502040204020203" pitchFamily="34" charset="-122"/>
              </a:rPr>
              <a:t>介绍</a:t>
            </a:r>
            <a:endParaRPr lang="en-US" altLang="zh-CN" sz="1400" dirty="0">
              <a:solidFill>
                <a:srgbClr val="262626"/>
              </a:solidFill>
              <a:latin typeface="Microsoft YaHei UI Light" panose="020B0502040204020203" pitchFamily="34" charset="-122"/>
              <a:ea typeface="Microsoft YaHei UI Light" panose="020B0502040204020203" pitchFamily="34" charset="-122"/>
            </a:endParaRPr>
          </a:p>
          <a:p>
            <a:pPr>
              <a:lnSpc>
                <a:spcPct val="200000"/>
              </a:lnSpc>
              <a:buClr>
                <a:srgbClr val="262626"/>
              </a:buClr>
              <a:buFont typeface="Wingdings" panose="05000000000000000000" pitchFamily="2" charset="2"/>
              <a:buChar char="u"/>
            </a:pPr>
            <a:r>
              <a:rPr lang="zh-CN" altLang="en-US" sz="1400" dirty="0">
                <a:solidFill>
                  <a:srgbClr val="262626"/>
                </a:solidFill>
                <a:latin typeface="Microsoft YaHei UI Light" panose="020B0502040204020203" pitchFamily="34" charset="-122"/>
                <a:ea typeface="Microsoft YaHei UI Light" panose="020B0502040204020203" pitchFamily="34" charset="-122"/>
              </a:rPr>
              <a:t> 基础案例</a:t>
            </a:r>
            <a:endParaRPr lang="en-US" altLang="zh-CN" sz="1400" dirty="0">
              <a:solidFill>
                <a:srgbClr val="262626"/>
              </a:solidFill>
              <a:latin typeface="Microsoft YaHei UI Light" panose="020B0502040204020203" pitchFamily="34" charset="-122"/>
              <a:ea typeface="Microsoft YaHei UI Light" panose="020B0502040204020203" pitchFamily="34" charset="-122"/>
            </a:endParaRPr>
          </a:p>
          <a:p>
            <a:pPr>
              <a:lnSpc>
                <a:spcPct val="200000"/>
              </a:lnSpc>
              <a:buClr>
                <a:srgbClr val="262626"/>
              </a:buClr>
              <a:buFont typeface="Wingdings" panose="05000000000000000000" pitchFamily="2" charset="2"/>
              <a:buChar char="u"/>
            </a:pPr>
            <a:r>
              <a:rPr lang="zh-CN" altLang="en-US" sz="1400" dirty="0">
                <a:solidFill>
                  <a:srgbClr val="262626"/>
                </a:solidFill>
                <a:latin typeface="Microsoft YaHei UI Light" panose="020B0502040204020203" pitchFamily="34" charset="-122"/>
                <a:ea typeface="Microsoft YaHei UI Light" panose="020B0502040204020203" pitchFamily="34" charset="-122"/>
              </a:rPr>
              <a:t> 总结</a:t>
            </a:r>
            <a:endParaRPr lang="en-US" altLang="zh-CN" sz="1400" dirty="0">
              <a:solidFill>
                <a:srgbClr val="262626"/>
              </a:solidFill>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37A0AF-DED0-404F-B807-92BD2D901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1419622"/>
            <a:ext cx="7249597" cy="2804965"/>
          </a:xfrm>
          <a:prstGeom prst="rect">
            <a:avLst/>
          </a:prstGeom>
        </p:spPr>
      </p:pic>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kern="0" dirty="0" err="1">
                <a:solidFill>
                  <a:schemeClr val="tx1">
                    <a:lumMod val="65000"/>
                    <a:lumOff val="35000"/>
                  </a:schemeClr>
                </a:solidFill>
                <a:latin typeface="微软雅黑" pitchFamily="34" charset="-122"/>
                <a:ea typeface="微软雅黑" pitchFamily="34" charset="-122"/>
              </a:rPr>
              <a:t>Vuex</a:t>
            </a:r>
            <a:r>
              <a:rPr lang="en-US" altLang="zh-CN" sz="2400" b="1" kern="0" dirty="0">
                <a:solidFill>
                  <a:schemeClr val="tx1">
                    <a:lumMod val="65000"/>
                    <a:lumOff val="35000"/>
                  </a:schemeClr>
                </a:solidFill>
                <a:latin typeface="微软雅黑" pitchFamily="34" charset="-122"/>
                <a:ea typeface="微软雅黑" pitchFamily="34" charset="-122"/>
              </a:rPr>
              <a:t> </a:t>
            </a:r>
            <a:r>
              <a:rPr lang="zh-CN" altLang="en-US" sz="2400" b="1" kern="0" dirty="0">
                <a:solidFill>
                  <a:schemeClr val="tx1">
                    <a:lumMod val="65000"/>
                    <a:lumOff val="3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8610CE9E-3268-41B1-9AF8-2F21755076A2}"/>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组件化开发</a:t>
            </a:r>
          </a:p>
        </p:txBody>
      </p:sp>
      <p:sp>
        <p:nvSpPr>
          <p:cNvPr id="7" name="文本框 6">
            <a:extLst>
              <a:ext uri="{FF2B5EF4-FFF2-40B4-BE49-F238E27FC236}">
                <a16:creationId xmlns:a16="http://schemas.microsoft.com/office/drawing/2014/main" id="{28189567-346A-4204-9F77-AB00DEFBB9E4}"/>
              </a:ext>
            </a:extLst>
          </p:cNvPr>
          <p:cNvSpPr txBox="1"/>
          <p:nvPr/>
        </p:nvSpPr>
        <p:spPr>
          <a:xfrm>
            <a:off x="841375" y="1275606"/>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在现代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Web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开发复杂多变的需求驱动之下，组件化开发已然成为了事实上的标准。</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14" name="文本框 13">
            <a:extLst>
              <a:ext uri="{FF2B5EF4-FFF2-40B4-BE49-F238E27FC236}">
                <a16:creationId xmlns:a16="http://schemas.microsoft.com/office/drawing/2014/main" id="{330C4748-8D0C-4855-812F-C0FABD78D1BC}"/>
              </a:ext>
            </a:extLst>
          </p:cNvPr>
          <p:cNvSpPr txBox="1"/>
          <p:nvPr/>
        </p:nvSpPr>
        <p:spPr>
          <a:xfrm>
            <a:off x="872888" y="4011910"/>
            <a:ext cx="6912768" cy="701026"/>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更快的开发效率</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a:p>
            <a:pPr marL="285750" indent="-285750" fontAlgn="auto">
              <a:lnSpc>
                <a:spcPct val="150000"/>
              </a:lnSpc>
              <a:spcBef>
                <a:spcPts val="0"/>
              </a:spcBef>
              <a:spcAft>
                <a:spcPts val="0"/>
              </a:spcAft>
              <a:buFont typeface="Wingdings" panose="05000000000000000000" pitchFamily="2" charset="2"/>
              <a:buChar char="Ø"/>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更好的可维护性</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937FF11-6D83-4D1C-8903-B18CB3018DE1}"/>
              </a:ext>
            </a:extLst>
          </p:cNvPr>
          <p:cNvSpPr txBox="1"/>
          <p:nvPr/>
        </p:nvSpPr>
        <p:spPr>
          <a:xfrm>
            <a:off x="907501" y="1131590"/>
            <a:ext cx="2074441" cy="2723823"/>
          </a:xfrm>
          <a:prstGeom prst="rect">
            <a:avLst/>
          </a:prstGeom>
          <a:solidFill>
            <a:srgbClr val="282C34"/>
          </a:solidFill>
        </p:spPr>
        <p:txBody>
          <a:bodyPr wrap="square" rtlCol="0">
            <a:spAutoFit/>
          </a:bodyPr>
          <a:lstStyle/>
          <a:p>
            <a:r>
              <a:rPr lang="en-US" altLang="zh-CN" sz="900" dirty="0">
                <a:solidFill>
                  <a:srgbClr val="C678DD"/>
                </a:solidFill>
                <a:latin typeface="Consolas,  黑体"/>
              </a:rPr>
              <a:t>new</a:t>
            </a:r>
            <a:r>
              <a:rPr lang="en-US" altLang="zh-CN" sz="900" dirty="0">
                <a:solidFill>
                  <a:srgbClr val="ABB2BF"/>
                </a:solidFill>
                <a:latin typeface="Consolas,  黑体"/>
              </a:rPr>
              <a:t> </a:t>
            </a:r>
            <a:r>
              <a:rPr lang="en-US" altLang="zh-CN" sz="900" dirty="0">
                <a:solidFill>
                  <a:srgbClr val="E5C07B"/>
                </a:solidFill>
                <a:latin typeface="Consolas,  黑体"/>
              </a:rPr>
              <a:t>Vue</a:t>
            </a:r>
            <a:r>
              <a:rPr lang="en-US" altLang="zh-CN" sz="900" dirty="0">
                <a:solidFill>
                  <a:srgbClr val="ABB2BF"/>
                </a:solidFill>
                <a:latin typeface="Consolas,  黑体"/>
              </a:rPr>
              <a:t>({</a:t>
            </a:r>
          </a:p>
          <a:p>
            <a:r>
              <a:rPr lang="en-US" altLang="zh-CN" sz="900" dirty="0">
                <a:solidFill>
                  <a:srgbClr val="ABB2BF"/>
                </a:solidFill>
                <a:latin typeface="Consolas,  黑体"/>
              </a:rPr>
              <a:t>  </a:t>
            </a:r>
            <a:r>
              <a:rPr lang="en-US" altLang="zh-CN" sz="900" dirty="0">
                <a:solidFill>
                  <a:srgbClr val="7F848E"/>
                </a:solidFill>
                <a:latin typeface="Consolas,  黑体"/>
              </a:rPr>
              <a:t>// state</a:t>
            </a:r>
            <a:endParaRPr lang="en-US" altLang="zh-CN" sz="900" dirty="0">
              <a:solidFill>
                <a:srgbClr val="ABB2BF"/>
              </a:solidFill>
              <a:latin typeface="Consolas,  黑体"/>
            </a:endParaRPr>
          </a:p>
          <a:p>
            <a:r>
              <a:rPr lang="en-US" altLang="zh-CN" sz="900" dirty="0">
                <a:solidFill>
                  <a:srgbClr val="ABB2BF"/>
                </a:solidFill>
                <a:latin typeface="Consolas,  黑体"/>
              </a:rPr>
              <a:t>  </a:t>
            </a:r>
            <a:r>
              <a:rPr lang="en-US" altLang="zh-CN" sz="900" dirty="0">
                <a:solidFill>
                  <a:srgbClr val="61AFEF"/>
                </a:solidFill>
                <a:latin typeface="Consolas,  黑体"/>
              </a:rPr>
              <a:t>data</a:t>
            </a:r>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a:solidFill>
                  <a:srgbClr val="C678DD"/>
                </a:solidFill>
                <a:latin typeface="Consolas,  黑体"/>
              </a:rPr>
              <a:t>return</a:t>
            </a:r>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a:solidFill>
                  <a:srgbClr val="E06C75"/>
                </a:solidFill>
                <a:latin typeface="Consolas,  黑体"/>
              </a:rPr>
              <a:t>count</a:t>
            </a:r>
            <a:r>
              <a:rPr lang="en-US" altLang="zh-CN" sz="900" dirty="0">
                <a:solidFill>
                  <a:srgbClr val="ABB2BF"/>
                </a:solidFill>
                <a:latin typeface="Consolas,  黑体"/>
              </a:rPr>
              <a:t>: </a:t>
            </a:r>
            <a:r>
              <a:rPr lang="en-US" altLang="zh-CN" sz="900" dirty="0">
                <a:solidFill>
                  <a:srgbClr val="D19A66"/>
                </a:solidFill>
                <a:latin typeface="Consolas,  黑体"/>
              </a:rPr>
              <a:t>0</a:t>
            </a:r>
            <a:endParaRPr lang="en-US" altLang="zh-CN" sz="900" dirty="0">
              <a:solidFill>
                <a:srgbClr val="ABB2BF"/>
              </a:solidFill>
              <a:latin typeface="Consolas,  黑体"/>
            </a:endParaRPr>
          </a:p>
          <a:p>
            <a:r>
              <a:rPr lang="en-US" altLang="zh-CN" sz="900" dirty="0">
                <a:solidFill>
                  <a:srgbClr val="ABB2BF"/>
                </a:solidFill>
                <a:latin typeface="Consolas,  黑体"/>
              </a:rPr>
              <a:t>    };</a:t>
            </a:r>
          </a:p>
          <a:p>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a:solidFill>
                  <a:srgbClr val="7F848E"/>
                </a:solidFill>
                <a:latin typeface="Consolas,  黑体"/>
              </a:rPr>
              <a:t>// view</a:t>
            </a:r>
            <a:endParaRPr lang="en-US" altLang="zh-CN" sz="900" dirty="0">
              <a:solidFill>
                <a:srgbClr val="ABB2BF"/>
              </a:solidFill>
              <a:latin typeface="Consolas,  黑体"/>
            </a:endParaRPr>
          </a:p>
          <a:p>
            <a:r>
              <a:rPr lang="en-US" altLang="zh-CN" sz="900" dirty="0">
                <a:solidFill>
                  <a:srgbClr val="ABB2BF"/>
                </a:solidFill>
                <a:latin typeface="Consolas,  黑体"/>
              </a:rPr>
              <a:t>  </a:t>
            </a:r>
            <a:r>
              <a:rPr lang="en-US" altLang="zh-CN" sz="900" dirty="0">
                <a:solidFill>
                  <a:srgbClr val="E06C75"/>
                </a:solidFill>
                <a:latin typeface="Consolas,  黑体"/>
              </a:rPr>
              <a:t>template</a:t>
            </a:r>
            <a:r>
              <a:rPr lang="en-US" altLang="zh-CN" sz="900" dirty="0">
                <a:solidFill>
                  <a:srgbClr val="ABB2BF"/>
                </a:solidFill>
                <a:latin typeface="Consolas,  黑体"/>
              </a:rPr>
              <a:t>: </a:t>
            </a:r>
            <a:r>
              <a:rPr lang="en-US" altLang="zh-CN" sz="900" dirty="0">
                <a:solidFill>
                  <a:srgbClr val="98C379"/>
                </a:solidFill>
                <a:latin typeface="Consolas,  黑体"/>
              </a:rPr>
              <a:t>`</a:t>
            </a:r>
            <a:endParaRPr lang="en-US" altLang="zh-CN" sz="900" dirty="0">
              <a:solidFill>
                <a:srgbClr val="ABB2BF"/>
              </a:solidFill>
              <a:latin typeface="Consolas,  黑体"/>
            </a:endParaRPr>
          </a:p>
          <a:p>
            <a:r>
              <a:rPr lang="en-US" altLang="zh-CN" sz="900" dirty="0">
                <a:solidFill>
                  <a:srgbClr val="98C379"/>
                </a:solidFill>
                <a:latin typeface="Consolas,  黑体"/>
              </a:rPr>
              <a:t>    &lt;div&gt;{{ count }}&lt;/div&gt;</a:t>
            </a:r>
            <a:endParaRPr lang="en-US" altLang="zh-CN" sz="900" dirty="0">
              <a:solidFill>
                <a:srgbClr val="ABB2BF"/>
              </a:solidFill>
              <a:latin typeface="Consolas,  黑体"/>
            </a:endParaRPr>
          </a:p>
          <a:p>
            <a:r>
              <a:rPr lang="en-US" altLang="zh-CN" sz="900" dirty="0">
                <a:solidFill>
                  <a:srgbClr val="98C379"/>
                </a:solidFill>
                <a:latin typeface="Consolas,  黑体"/>
              </a:rPr>
              <a:t>  `</a:t>
            </a:r>
            <a:r>
              <a:rPr lang="en-US" altLang="zh-CN" sz="900" dirty="0">
                <a:solidFill>
                  <a:srgbClr val="ABB2BF"/>
                </a:solidFill>
                <a:latin typeface="Consolas,  黑体"/>
              </a:rPr>
              <a:t>,</a:t>
            </a:r>
          </a:p>
          <a:p>
            <a:r>
              <a:rPr lang="en-US" altLang="zh-CN" sz="900" dirty="0">
                <a:solidFill>
                  <a:srgbClr val="ABB2BF"/>
                </a:solidFill>
                <a:latin typeface="Consolas,  黑体"/>
              </a:rPr>
              <a:t>  </a:t>
            </a:r>
            <a:r>
              <a:rPr lang="en-US" altLang="zh-CN" sz="900" dirty="0">
                <a:solidFill>
                  <a:srgbClr val="7F848E"/>
                </a:solidFill>
                <a:latin typeface="Consolas,  黑体"/>
              </a:rPr>
              <a:t>// actions</a:t>
            </a:r>
            <a:endParaRPr lang="en-US" altLang="zh-CN" sz="900" dirty="0">
              <a:solidFill>
                <a:srgbClr val="ABB2BF"/>
              </a:solidFill>
              <a:latin typeface="Consolas,  黑体"/>
            </a:endParaRPr>
          </a:p>
          <a:p>
            <a:r>
              <a:rPr lang="en-US" altLang="zh-CN" sz="900" dirty="0">
                <a:solidFill>
                  <a:srgbClr val="ABB2BF"/>
                </a:solidFill>
                <a:latin typeface="Consolas,  黑体"/>
              </a:rPr>
              <a:t>  </a:t>
            </a:r>
            <a:r>
              <a:rPr lang="en-US" altLang="zh-CN" sz="900" dirty="0">
                <a:solidFill>
                  <a:srgbClr val="E06C75"/>
                </a:solidFill>
                <a:latin typeface="Consolas,  黑体"/>
              </a:rPr>
              <a:t>methods</a:t>
            </a:r>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a:solidFill>
                  <a:srgbClr val="61AFEF"/>
                </a:solidFill>
                <a:latin typeface="Consolas,  黑体"/>
              </a:rPr>
              <a:t>increment</a:t>
            </a:r>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err="1">
                <a:solidFill>
                  <a:srgbClr val="E5C07B"/>
                </a:solidFill>
                <a:latin typeface="Consolas,  黑体"/>
              </a:rPr>
              <a:t>this</a:t>
            </a:r>
            <a:r>
              <a:rPr lang="en-US" altLang="zh-CN" sz="900" dirty="0" err="1">
                <a:solidFill>
                  <a:srgbClr val="ABB2BF"/>
                </a:solidFill>
                <a:latin typeface="Consolas,  黑体"/>
              </a:rPr>
              <a:t>.</a:t>
            </a:r>
            <a:r>
              <a:rPr lang="en-US" altLang="zh-CN" sz="900" dirty="0" err="1">
                <a:solidFill>
                  <a:srgbClr val="E06C75"/>
                </a:solidFill>
                <a:latin typeface="Consolas,  黑体"/>
              </a:rPr>
              <a:t>count</a:t>
            </a:r>
            <a:r>
              <a:rPr lang="en-US" altLang="zh-CN" sz="900" dirty="0">
                <a:solidFill>
                  <a:srgbClr val="56B6C2"/>
                </a:solidFill>
                <a:latin typeface="Consolas,  黑体"/>
              </a:rPr>
              <a:t>++</a:t>
            </a:r>
            <a:r>
              <a:rPr lang="en-US" altLang="zh-CN" sz="900" dirty="0">
                <a:solidFill>
                  <a:srgbClr val="ABB2BF"/>
                </a:solidFill>
                <a:latin typeface="Consolas,  黑体"/>
              </a:rPr>
              <a:t>;</a:t>
            </a:r>
          </a:p>
          <a:p>
            <a:r>
              <a:rPr lang="en-US" altLang="zh-CN" sz="900" dirty="0">
                <a:solidFill>
                  <a:srgbClr val="ABB2BF"/>
                </a:solidFill>
                <a:latin typeface="Consolas,  黑体"/>
              </a:rPr>
              <a:t>    }</a:t>
            </a:r>
          </a:p>
          <a:p>
            <a:r>
              <a:rPr lang="en-US" altLang="zh-CN" sz="900" dirty="0">
                <a:solidFill>
                  <a:srgbClr val="ABB2BF"/>
                </a:solidFill>
                <a:latin typeface="Consolas,  黑体"/>
              </a:rPr>
              <a:t>  }</a:t>
            </a:r>
          </a:p>
          <a:p>
            <a:r>
              <a:rPr lang="en-US" altLang="zh-CN" sz="900" dirty="0">
                <a:solidFill>
                  <a:srgbClr val="ABB2BF"/>
                </a:solidFill>
                <a:latin typeface="Consolas,  黑体"/>
              </a:rPr>
              <a: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pic>
        <p:nvPicPr>
          <p:cNvPr id="5" name="图片 4">
            <a:extLst>
              <a:ext uri="{FF2B5EF4-FFF2-40B4-BE49-F238E27FC236}">
                <a16:creationId xmlns:a16="http://schemas.microsoft.com/office/drawing/2014/main" id="{4D44A3E7-D5F8-492D-93A9-4BF9D52E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226" y="987574"/>
            <a:ext cx="4449273" cy="3010211"/>
          </a:xfrm>
          <a:prstGeom prst="rect">
            <a:avLst/>
          </a:prstGeom>
        </p:spPr>
      </p:pic>
      <p:sp>
        <p:nvSpPr>
          <p:cNvPr id="10" name="文本框 9">
            <a:extLst>
              <a:ext uri="{FF2B5EF4-FFF2-40B4-BE49-F238E27FC236}">
                <a16:creationId xmlns:a16="http://schemas.microsoft.com/office/drawing/2014/main" id="{393439C4-06C6-4832-87F6-FBA3D2EC2D5D}"/>
              </a:ext>
            </a:extLst>
          </p:cNvPr>
          <p:cNvSpPr txBox="1"/>
          <p:nvPr/>
        </p:nvSpPr>
        <p:spPr>
          <a:xfrm>
            <a:off x="841375" y="3997785"/>
            <a:ext cx="6912768" cy="1024191"/>
          </a:xfrm>
          <a:prstGeom prst="rect">
            <a:avLst/>
          </a:prstGeom>
          <a:noFill/>
        </p:spPr>
        <p:txBody>
          <a:bodyPr wrap="square" rtlCol="0">
            <a:spAutoFit/>
          </a:bodyPr>
          <a:lstStyle/>
          <a:p>
            <a:pPr fontAlgn="auto">
              <a:lnSpc>
                <a:spcPct val="150000"/>
              </a:lnSpc>
              <a:spcBef>
                <a:spcPts val="0"/>
              </a:spcBef>
              <a:spcAft>
                <a:spcPts val="0"/>
              </a:spcAft>
            </a:pPr>
            <a:r>
              <a:rPr lang="en-US" altLang="zh-CN" sz="1400" b="1" dirty="0">
                <a:solidFill>
                  <a:schemeClr val="tx1">
                    <a:lumMod val="65000"/>
                    <a:lumOff val="35000"/>
                  </a:schemeClr>
                </a:solidFill>
                <a:latin typeface="Microsoft YaHei UI" panose="020B0503020204020204" pitchFamily="34" charset="-122"/>
                <a:ea typeface="Microsoft YaHei UI" panose="020B0503020204020204" pitchFamily="34" charset="-122"/>
              </a:rPr>
              <a:t>state</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zh-CN" altLang="en-US" sz="1400" dirty="0">
                <a:solidFill>
                  <a:srgbClr val="FF0000"/>
                </a:solidFill>
                <a:latin typeface="Microsoft YaHei UI" panose="020B0503020204020204" pitchFamily="34" charset="-122"/>
                <a:ea typeface="Microsoft YaHei UI" panose="020B0503020204020204" pitchFamily="34" charset="-122"/>
              </a:rPr>
              <a:t>驱动应用的数据源</a:t>
            </a:r>
            <a:endParaRPr lang="en-US" altLang="zh-CN" sz="1400" dirty="0">
              <a:solidFill>
                <a:srgbClr val="FF0000"/>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r>
              <a:rPr lang="en-US" altLang="zh-CN" sz="1400" b="1" dirty="0">
                <a:solidFill>
                  <a:schemeClr val="tx1">
                    <a:lumMod val="65000"/>
                    <a:lumOff val="35000"/>
                  </a:schemeClr>
                </a:solidFill>
                <a:latin typeface="Microsoft YaHei UI" panose="020B0503020204020204" pitchFamily="34" charset="-122"/>
                <a:ea typeface="Microsoft YaHei UI" panose="020B0503020204020204" pitchFamily="34" charset="-122"/>
              </a:rPr>
              <a:t>view</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zh-CN" altLang="en-US" sz="1400" dirty="0">
                <a:solidFill>
                  <a:srgbClr val="FF0000"/>
                </a:solidFill>
                <a:latin typeface="Microsoft YaHei UI" panose="020B0503020204020204" pitchFamily="34" charset="-122"/>
                <a:ea typeface="Microsoft YaHei UI" panose="020B0503020204020204" pitchFamily="34" charset="-122"/>
              </a:rPr>
              <a:t>以声明方式将 </a:t>
            </a:r>
            <a:r>
              <a:rPr lang="en-US" altLang="zh-CN" sz="1400" dirty="0">
                <a:solidFill>
                  <a:srgbClr val="FF0000"/>
                </a:solidFill>
                <a:latin typeface="Microsoft YaHei UI" panose="020B0503020204020204" pitchFamily="34" charset="-122"/>
                <a:ea typeface="Microsoft YaHei UI" panose="020B0503020204020204" pitchFamily="34" charset="-122"/>
              </a:rPr>
              <a:t>state </a:t>
            </a:r>
            <a:r>
              <a:rPr lang="zh-CN" altLang="en-US" sz="1400" dirty="0">
                <a:solidFill>
                  <a:srgbClr val="FF0000"/>
                </a:solidFill>
                <a:latin typeface="Microsoft YaHei UI" panose="020B0503020204020204" pitchFamily="34" charset="-122"/>
                <a:ea typeface="Microsoft YaHei UI" panose="020B0503020204020204" pitchFamily="34" charset="-122"/>
              </a:rPr>
              <a:t>映射到视图</a:t>
            </a:r>
            <a:endParaRPr lang="en-US" altLang="zh-CN" sz="1400" dirty="0">
              <a:solidFill>
                <a:srgbClr val="FF0000"/>
              </a:solidFill>
              <a:latin typeface="Microsoft YaHei UI" panose="020B0503020204020204" pitchFamily="34" charset="-122"/>
              <a:ea typeface="Microsoft YaHei UI" panose="020B0503020204020204" pitchFamily="34" charset="-122"/>
            </a:endParaRPr>
          </a:p>
          <a:p>
            <a:pPr fontAlgn="auto">
              <a:lnSpc>
                <a:spcPct val="150000"/>
              </a:lnSpc>
              <a:spcBef>
                <a:spcPts val="0"/>
              </a:spcBef>
              <a:spcAft>
                <a:spcPts val="0"/>
              </a:spcAft>
            </a:pPr>
            <a:r>
              <a:rPr lang="en-US" altLang="zh-CN" sz="1400" b="1" dirty="0">
                <a:solidFill>
                  <a:schemeClr val="tx1">
                    <a:lumMod val="65000"/>
                    <a:lumOff val="35000"/>
                  </a:schemeClr>
                </a:solidFill>
                <a:latin typeface="Microsoft YaHei UI" panose="020B0503020204020204" pitchFamily="34" charset="-122"/>
                <a:ea typeface="Microsoft YaHei UI" panose="020B0503020204020204" pitchFamily="34" charset="-122"/>
              </a:rPr>
              <a:t>actions</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r>
              <a:rPr lang="zh-CN" altLang="en-US" sz="1400" dirty="0">
                <a:solidFill>
                  <a:srgbClr val="FF0000"/>
                </a:solidFill>
                <a:latin typeface="Microsoft YaHei UI" panose="020B0503020204020204" pitchFamily="34" charset="-122"/>
                <a:ea typeface="Microsoft YaHei UI" panose="020B0503020204020204" pitchFamily="34" charset="-122"/>
              </a:rPr>
              <a:t>响应在 </a:t>
            </a:r>
            <a:r>
              <a:rPr lang="en-US" altLang="zh-CN" sz="1400" dirty="0">
                <a:solidFill>
                  <a:srgbClr val="FF0000"/>
                </a:solidFill>
                <a:latin typeface="Microsoft YaHei UI" panose="020B0503020204020204" pitchFamily="34" charset="-122"/>
                <a:ea typeface="Microsoft YaHei UI" panose="020B0503020204020204" pitchFamily="34" charset="-122"/>
              </a:rPr>
              <a:t>view </a:t>
            </a:r>
            <a:r>
              <a:rPr lang="zh-CN" altLang="en-US" sz="1400" dirty="0">
                <a:solidFill>
                  <a:srgbClr val="FF0000"/>
                </a:solidFill>
                <a:latin typeface="Microsoft YaHei UI" panose="020B0503020204020204" pitchFamily="34" charset="-122"/>
                <a:ea typeface="Microsoft YaHei UI" panose="020B0503020204020204" pitchFamily="34" charset="-122"/>
              </a:rPr>
              <a:t>上的用户输入导致的状态变化</a:t>
            </a:r>
            <a:endParaRPr lang="en-US" altLang="zh-CN" sz="1400" dirty="0">
              <a:solidFill>
                <a:srgbClr val="FF0000"/>
              </a:solidFill>
              <a:latin typeface="Microsoft YaHei UI" panose="020B0503020204020204" pitchFamily="34" charset="-122"/>
              <a:ea typeface="Microsoft YaHei UI" panose="020B0503020204020204"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组件内的状态管理</a:t>
            </a:r>
          </a:p>
        </p:txBody>
      </p:sp>
    </p:spTree>
    <p:extLst>
      <p:ext uri="{BB962C8B-B14F-4D97-AF65-F5344CB8AC3E}">
        <p14:creationId xmlns:p14="http://schemas.microsoft.com/office/powerpoint/2010/main" val="231330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组件通信</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203598"/>
            <a:ext cx="6912768" cy="523220"/>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然而大多数场景下的组件都并不是独立存在的，而是相互协作共同构成了一个复杂的业务功能。</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pic>
        <p:nvPicPr>
          <p:cNvPr id="11" name="图片 10">
            <a:extLst>
              <a:ext uri="{FF2B5EF4-FFF2-40B4-BE49-F238E27FC236}">
                <a16:creationId xmlns:a16="http://schemas.microsoft.com/office/drawing/2014/main" id="{E07D32CC-70FD-4F78-986E-924FD25F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01" y="1752840"/>
            <a:ext cx="7249597" cy="2804965"/>
          </a:xfrm>
          <a:prstGeom prst="rect">
            <a:avLst/>
          </a:prstGeom>
        </p:spPr>
      </p:pic>
    </p:spTree>
    <p:extLst>
      <p:ext uri="{BB962C8B-B14F-4D97-AF65-F5344CB8AC3E}">
        <p14:creationId xmlns:p14="http://schemas.microsoft.com/office/powerpoint/2010/main" val="205846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组件通信</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203598"/>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Vue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中通过组件节点之间的关系提供了一些通信方式。</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F47D168F-BB2B-4C6D-8618-5ED52FFD0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409" y="1699072"/>
            <a:ext cx="3736454" cy="2999330"/>
          </a:xfrm>
          <a:prstGeom prst="rect">
            <a:avLst/>
          </a:prstGeom>
        </p:spPr>
      </p:pic>
    </p:spTree>
    <p:extLst>
      <p:ext uri="{BB962C8B-B14F-4D97-AF65-F5344CB8AC3E}">
        <p14:creationId xmlns:p14="http://schemas.microsoft.com/office/powerpoint/2010/main" val="119946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组件通信</a:t>
            </a:r>
            <a:r>
              <a:rPr lang="en-US" altLang="zh-CN" b="1" dirty="0">
                <a:solidFill>
                  <a:schemeClr val="tx1">
                    <a:lumMod val="75000"/>
                    <a:lumOff val="25000"/>
                  </a:schemeClr>
                </a:solidFill>
                <a:latin typeface="微软雅黑" pitchFamily="34" charset="-122"/>
                <a:ea typeface="微软雅黑" pitchFamily="34" charset="-122"/>
              </a:rPr>
              <a:t>——</a:t>
            </a:r>
            <a:r>
              <a:rPr lang="zh-CN" altLang="en-US" b="1" dirty="0">
                <a:solidFill>
                  <a:schemeClr val="tx1">
                    <a:lumMod val="75000"/>
                    <a:lumOff val="25000"/>
                  </a:schemeClr>
                </a:solidFill>
                <a:latin typeface="微软雅黑" pitchFamily="34" charset="-122"/>
                <a:ea typeface="微软雅黑" pitchFamily="34" charset="-122"/>
              </a:rPr>
              <a:t>父传子</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203598"/>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Vue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中通过组件节点之间的关系提供了一些通信方式。</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8CAED024-549C-4354-ACF6-AE3DDFB51379}"/>
              </a:ext>
            </a:extLst>
          </p:cNvPr>
          <p:cNvSpPr txBox="1"/>
          <p:nvPr/>
        </p:nvSpPr>
        <p:spPr>
          <a:xfrm>
            <a:off x="899592" y="2163802"/>
            <a:ext cx="3643316" cy="369332"/>
          </a:xfrm>
          <a:prstGeom prst="rect">
            <a:avLst/>
          </a:prstGeom>
          <a:solidFill>
            <a:srgbClr val="282C34"/>
          </a:solidFill>
        </p:spPr>
        <p:txBody>
          <a:bodyPr wrap="square" rtlCol="0">
            <a:spAutoFit/>
          </a:bodyPr>
          <a:lstStyle/>
          <a:p>
            <a:r>
              <a:rPr lang="en-US" altLang="zh-CN" sz="900" dirty="0">
                <a:solidFill>
                  <a:srgbClr val="ABB2BF"/>
                </a:solidFill>
                <a:latin typeface="Consolas,  黑体"/>
              </a:rPr>
              <a:t>&lt;</a:t>
            </a:r>
            <a:r>
              <a:rPr lang="en-US" altLang="zh-CN" sz="900" dirty="0">
                <a:solidFill>
                  <a:srgbClr val="E06C75"/>
                </a:solidFill>
                <a:latin typeface="Consolas,  黑体"/>
              </a:rPr>
              <a:t>blog-post</a:t>
            </a:r>
            <a:r>
              <a:rPr lang="en-US" altLang="zh-CN" sz="900" dirty="0">
                <a:solidFill>
                  <a:srgbClr val="ABB2BF"/>
                </a:solidFill>
                <a:latin typeface="Consolas,  黑体"/>
              </a:rPr>
              <a:t> </a:t>
            </a:r>
            <a:r>
              <a:rPr lang="en-US" altLang="zh-CN" sz="900" dirty="0">
                <a:solidFill>
                  <a:srgbClr val="D19A66"/>
                </a:solidFill>
                <a:latin typeface="Consolas,  黑体"/>
              </a:rPr>
              <a:t>title</a:t>
            </a:r>
            <a:r>
              <a:rPr lang="en-US" altLang="zh-CN" sz="900" dirty="0">
                <a:solidFill>
                  <a:srgbClr val="ABB2BF"/>
                </a:solidFill>
                <a:latin typeface="Consolas,  黑体"/>
              </a:rPr>
              <a:t>=</a:t>
            </a:r>
            <a:r>
              <a:rPr lang="en-US" altLang="zh-CN" sz="900" dirty="0">
                <a:solidFill>
                  <a:srgbClr val="98C379"/>
                </a:solidFill>
                <a:latin typeface="Consolas,  黑体"/>
              </a:rPr>
              <a:t>"My journey with Vue"</a:t>
            </a:r>
            <a:r>
              <a:rPr lang="en-US" altLang="zh-CN" sz="900" dirty="0">
                <a:solidFill>
                  <a:srgbClr val="ABB2BF"/>
                </a:solidFill>
                <a:latin typeface="Consolas,  黑体"/>
              </a:rPr>
              <a:t>&gt;&lt;/</a:t>
            </a:r>
            <a:r>
              <a:rPr lang="en-US" altLang="zh-CN" sz="900" dirty="0">
                <a:solidFill>
                  <a:srgbClr val="E06C75"/>
                </a:solidFill>
                <a:latin typeface="Consolas,  黑体"/>
              </a:rPr>
              <a:t>blog-post</a:t>
            </a:r>
            <a:r>
              <a:rPr lang="en-US" altLang="zh-CN" sz="900" dirty="0">
                <a:solidFill>
                  <a:srgbClr val="ABB2BF"/>
                </a:solidFill>
                <a:latin typeface="Consolas,  黑体"/>
              </a:rPr>
              <a:t>&gt;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D33E7A5B-5610-4129-8830-001F35FFD579}"/>
              </a:ext>
            </a:extLst>
          </p:cNvPr>
          <p:cNvSpPr txBox="1"/>
          <p:nvPr/>
        </p:nvSpPr>
        <p:spPr>
          <a:xfrm>
            <a:off x="899592" y="3371096"/>
            <a:ext cx="3643316" cy="784830"/>
          </a:xfrm>
          <a:prstGeom prst="rect">
            <a:avLst/>
          </a:prstGeom>
          <a:solidFill>
            <a:srgbClr val="282C34"/>
          </a:solidFill>
        </p:spPr>
        <p:txBody>
          <a:bodyPr wrap="square" rtlCol="0">
            <a:spAutoFit/>
          </a:bodyPr>
          <a:lstStyle/>
          <a:p>
            <a:r>
              <a:rPr lang="en-US" altLang="zh-CN" sz="900" dirty="0" err="1">
                <a:solidFill>
                  <a:srgbClr val="E06C75"/>
                </a:solidFill>
                <a:latin typeface="Consolas,  黑体"/>
              </a:rPr>
              <a:t>Vue</a:t>
            </a:r>
            <a:r>
              <a:rPr lang="en-US" altLang="zh-CN" sz="900" dirty="0" err="1">
                <a:solidFill>
                  <a:srgbClr val="ABB2BF"/>
                </a:solidFill>
                <a:latin typeface="Consolas,  黑体"/>
              </a:rPr>
              <a:t>.</a:t>
            </a:r>
            <a:r>
              <a:rPr lang="en-US" altLang="zh-CN" sz="900" dirty="0" err="1">
                <a:solidFill>
                  <a:srgbClr val="61AFEF"/>
                </a:solidFill>
                <a:latin typeface="Consolas,  黑体"/>
              </a:rPr>
              <a:t>component</a:t>
            </a:r>
            <a:r>
              <a:rPr lang="en-US" altLang="zh-CN" sz="900" dirty="0">
                <a:solidFill>
                  <a:srgbClr val="ABB2BF"/>
                </a:solidFill>
                <a:latin typeface="Consolas,  黑体"/>
              </a:rPr>
              <a:t>(</a:t>
            </a:r>
            <a:r>
              <a:rPr lang="en-US" altLang="zh-CN" sz="900" dirty="0">
                <a:solidFill>
                  <a:srgbClr val="98C379"/>
                </a:solidFill>
                <a:latin typeface="Consolas,  黑体"/>
              </a:rPr>
              <a:t>"blog-post"</a:t>
            </a:r>
            <a:r>
              <a:rPr lang="en-US" altLang="zh-CN" sz="900" dirty="0">
                <a:solidFill>
                  <a:srgbClr val="ABB2BF"/>
                </a:solidFill>
                <a:latin typeface="Consolas,  黑体"/>
              </a:rPr>
              <a:t>, {</a:t>
            </a:r>
          </a:p>
          <a:p>
            <a:r>
              <a:rPr lang="en-US" altLang="zh-CN" sz="900" dirty="0">
                <a:solidFill>
                  <a:srgbClr val="ABB2BF"/>
                </a:solidFill>
                <a:latin typeface="Consolas,  黑体"/>
              </a:rPr>
              <a:t>  </a:t>
            </a:r>
            <a:r>
              <a:rPr lang="en-US" altLang="zh-CN" sz="900" dirty="0">
                <a:solidFill>
                  <a:srgbClr val="E06C75"/>
                </a:solidFill>
                <a:latin typeface="Consolas,  黑体"/>
              </a:rPr>
              <a:t>props</a:t>
            </a:r>
            <a:r>
              <a:rPr lang="en-US" altLang="zh-CN" sz="900" dirty="0">
                <a:solidFill>
                  <a:srgbClr val="ABB2BF"/>
                </a:solidFill>
                <a:latin typeface="Consolas,  黑体"/>
              </a:rPr>
              <a:t>: [</a:t>
            </a:r>
            <a:r>
              <a:rPr lang="en-US" altLang="zh-CN" sz="900" dirty="0">
                <a:solidFill>
                  <a:srgbClr val="98C379"/>
                </a:solidFill>
                <a:latin typeface="Consolas,  黑体"/>
              </a:rPr>
              <a:t>"title"</a:t>
            </a:r>
            <a:r>
              <a:rPr lang="en-US" altLang="zh-CN" sz="900" dirty="0">
                <a:solidFill>
                  <a:srgbClr val="ABB2BF"/>
                </a:solidFill>
                <a:latin typeface="Consolas,  黑体"/>
              </a:rPr>
              <a:t>],</a:t>
            </a:r>
          </a:p>
          <a:p>
            <a:r>
              <a:rPr lang="en-US" altLang="zh-CN" sz="900" dirty="0">
                <a:solidFill>
                  <a:srgbClr val="ABB2BF"/>
                </a:solidFill>
                <a:latin typeface="Consolas,  黑体"/>
              </a:rPr>
              <a:t>  </a:t>
            </a:r>
            <a:r>
              <a:rPr lang="en-US" altLang="zh-CN" sz="900" dirty="0">
                <a:solidFill>
                  <a:srgbClr val="E06C75"/>
                </a:solidFill>
                <a:latin typeface="Consolas,  黑体"/>
              </a:rPr>
              <a:t>template</a:t>
            </a:r>
            <a:r>
              <a:rPr lang="en-US" altLang="zh-CN" sz="900" dirty="0">
                <a:solidFill>
                  <a:srgbClr val="ABB2BF"/>
                </a:solidFill>
                <a:latin typeface="Consolas,  黑体"/>
              </a:rPr>
              <a:t>: </a:t>
            </a:r>
            <a:r>
              <a:rPr lang="en-US" altLang="zh-CN" sz="900" dirty="0">
                <a:solidFill>
                  <a:srgbClr val="98C379"/>
                </a:solidFill>
                <a:latin typeface="Consolas,  黑体"/>
              </a:rPr>
              <a:t>"&lt;h3&gt;{{ title }}&lt;/h3&gt;"</a:t>
            </a:r>
            <a:endParaRPr lang="en-US" altLang="zh-CN" sz="900" dirty="0">
              <a:solidFill>
                <a:srgbClr val="ABB2BF"/>
              </a:solidFill>
              <a:latin typeface="Consolas,  黑体"/>
            </a:endParaRPr>
          </a:p>
          <a:p>
            <a:r>
              <a:rPr lang="en-US" altLang="zh-CN" sz="900" dirty="0">
                <a:solidFill>
                  <a:srgbClr val="ABB2BF"/>
                </a:solidFill>
                <a:latin typeface="Consolas,  黑体"/>
              </a:rPr>
              <a: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pic>
        <p:nvPicPr>
          <p:cNvPr id="2" name="图片 1">
            <a:extLst>
              <a:ext uri="{FF2B5EF4-FFF2-40B4-BE49-F238E27FC236}">
                <a16:creationId xmlns:a16="http://schemas.microsoft.com/office/drawing/2014/main" id="{8458846C-78F8-4B6D-B727-C54EC3E0BF92}"/>
              </a:ext>
            </a:extLst>
          </p:cNvPr>
          <p:cNvPicPr>
            <a:picLocks noChangeAspect="1"/>
          </p:cNvPicPr>
          <p:nvPr/>
        </p:nvPicPr>
        <p:blipFill>
          <a:blip r:embed="rId2"/>
          <a:stretch>
            <a:fillRect/>
          </a:stretch>
        </p:blipFill>
        <p:spPr>
          <a:xfrm>
            <a:off x="4788024" y="1596772"/>
            <a:ext cx="3943350" cy="3181350"/>
          </a:xfrm>
          <a:prstGeom prst="rect">
            <a:avLst/>
          </a:prstGeom>
        </p:spPr>
      </p:pic>
      <p:sp>
        <p:nvSpPr>
          <p:cNvPr id="10" name="文本框 9">
            <a:extLst>
              <a:ext uri="{FF2B5EF4-FFF2-40B4-BE49-F238E27FC236}">
                <a16:creationId xmlns:a16="http://schemas.microsoft.com/office/drawing/2014/main" id="{F6169600-4F50-4605-B010-BE36234BDC0B}"/>
              </a:ext>
            </a:extLst>
          </p:cNvPr>
          <p:cNvSpPr txBox="1"/>
          <p:nvPr/>
        </p:nvSpPr>
        <p:spPr>
          <a:xfrm>
            <a:off x="841375" y="1770509"/>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在父组件中给子组件传递数据</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11" name="文本框 10">
            <a:extLst>
              <a:ext uri="{FF2B5EF4-FFF2-40B4-BE49-F238E27FC236}">
                <a16:creationId xmlns:a16="http://schemas.microsoft.com/office/drawing/2014/main" id="{60CA9335-1A4B-467A-97DE-CC5AA8C2165B}"/>
              </a:ext>
            </a:extLst>
          </p:cNvPr>
          <p:cNvSpPr txBox="1"/>
          <p:nvPr/>
        </p:nvSpPr>
        <p:spPr>
          <a:xfrm>
            <a:off x="841375" y="3020620"/>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在子组件中声明接收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048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41375" y="555526"/>
            <a:ext cx="3514725" cy="460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组件通信</a:t>
            </a:r>
            <a:r>
              <a:rPr lang="en-US" altLang="zh-CN" b="1" dirty="0">
                <a:solidFill>
                  <a:schemeClr val="tx1">
                    <a:lumMod val="75000"/>
                    <a:lumOff val="25000"/>
                  </a:schemeClr>
                </a:solidFill>
                <a:latin typeface="微软雅黑" pitchFamily="34" charset="-122"/>
                <a:ea typeface="微软雅黑" pitchFamily="34" charset="-122"/>
              </a:rPr>
              <a:t>——</a:t>
            </a:r>
            <a:r>
              <a:rPr lang="zh-CN" altLang="en-US" b="1" dirty="0">
                <a:solidFill>
                  <a:schemeClr val="tx1">
                    <a:lumMod val="75000"/>
                    <a:lumOff val="25000"/>
                  </a:schemeClr>
                </a:solidFill>
                <a:latin typeface="微软雅黑" pitchFamily="34" charset="-122"/>
                <a:ea typeface="微软雅黑" pitchFamily="34" charset="-122"/>
              </a:rPr>
              <a:t>子传父</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203598"/>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Vue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中通过组件节点之间的关系提供了一些通信方式。</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8CAED024-549C-4354-ACF6-AE3DDFB51379}"/>
              </a:ext>
            </a:extLst>
          </p:cNvPr>
          <p:cNvSpPr txBox="1"/>
          <p:nvPr/>
        </p:nvSpPr>
        <p:spPr>
          <a:xfrm>
            <a:off x="899592" y="2141443"/>
            <a:ext cx="4464496" cy="646331"/>
          </a:xfrm>
          <a:prstGeom prst="rect">
            <a:avLst/>
          </a:prstGeom>
          <a:solidFill>
            <a:srgbClr val="282C34"/>
          </a:solidFill>
        </p:spPr>
        <p:txBody>
          <a:bodyPr wrap="square" rtlCol="0">
            <a:spAutoFit/>
          </a:bodyPr>
          <a:lstStyle/>
          <a:p>
            <a:r>
              <a:rPr lang="en-US" altLang="zh-CN" sz="900" dirty="0">
                <a:solidFill>
                  <a:srgbClr val="ABB2BF"/>
                </a:solidFill>
                <a:latin typeface="Consolas,  黑体"/>
              </a:rPr>
              <a:t>&lt;</a:t>
            </a:r>
            <a:r>
              <a:rPr lang="en-US" altLang="zh-CN" sz="900" dirty="0">
                <a:solidFill>
                  <a:srgbClr val="E06C75"/>
                </a:solidFill>
                <a:latin typeface="Consolas,  黑体"/>
              </a:rPr>
              <a:t>button</a:t>
            </a:r>
            <a:r>
              <a:rPr lang="en-US" altLang="zh-CN" sz="900" dirty="0">
                <a:solidFill>
                  <a:srgbClr val="ABB2BF"/>
                </a:solidFill>
                <a:latin typeface="Consolas,  黑体"/>
              </a:rPr>
              <a:t> </a:t>
            </a:r>
            <a:r>
              <a:rPr lang="en-US" altLang="zh-CN" sz="900" dirty="0" err="1">
                <a:solidFill>
                  <a:srgbClr val="D19A66"/>
                </a:solidFill>
                <a:latin typeface="Consolas,  黑体"/>
              </a:rPr>
              <a:t>v-on</a:t>
            </a:r>
            <a:r>
              <a:rPr lang="en-US" altLang="zh-CN" sz="900" dirty="0" err="1">
                <a:solidFill>
                  <a:srgbClr val="ABB2BF"/>
                </a:solidFill>
                <a:latin typeface="Consolas,  黑体"/>
              </a:rPr>
              <a:t>:</a:t>
            </a:r>
            <a:r>
              <a:rPr lang="en-US" altLang="zh-CN" sz="900" dirty="0" err="1">
                <a:solidFill>
                  <a:srgbClr val="D19A66"/>
                </a:solidFill>
                <a:latin typeface="Consolas,  黑体"/>
              </a:rPr>
              <a:t>click</a:t>
            </a:r>
            <a:r>
              <a:rPr lang="en-US" altLang="zh-CN" sz="900" dirty="0">
                <a:solidFill>
                  <a:srgbClr val="ABB2BF"/>
                </a:solidFill>
                <a:latin typeface="Consolas,  黑体"/>
              </a:rPr>
              <a:t>=</a:t>
            </a:r>
            <a:r>
              <a:rPr lang="en-US" altLang="zh-CN" sz="900" dirty="0">
                <a:solidFill>
                  <a:srgbClr val="98C379"/>
                </a:solidFill>
                <a:latin typeface="Consolas,  黑体"/>
              </a:rPr>
              <a:t>"</a:t>
            </a:r>
            <a:r>
              <a:rPr lang="en-US" altLang="zh-CN" sz="900" dirty="0">
                <a:solidFill>
                  <a:srgbClr val="61AFEF"/>
                </a:solidFill>
                <a:latin typeface="Consolas,  黑体"/>
              </a:rPr>
              <a:t>$emit</a:t>
            </a:r>
            <a:r>
              <a:rPr lang="en-US" altLang="zh-CN" sz="900" dirty="0">
                <a:solidFill>
                  <a:srgbClr val="ABB2BF"/>
                </a:solidFill>
                <a:latin typeface="Consolas,  黑体"/>
              </a:rPr>
              <a:t>(</a:t>
            </a:r>
            <a:r>
              <a:rPr lang="en-US" altLang="zh-CN" sz="900" dirty="0">
                <a:solidFill>
                  <a:srgbClr val="98C379"/>
                </a:solidFill>
                <a:latin typeface="Consolas,  黑体"/>
              </a:rPr>
              <a:t>'enlarge-text'</a:t>
            </a:r>
            <a:r>
              <a:rPr lang="en-US" altLang="zh-CN" sz="900" dirty="0">
                <a:solidFill>
                  <a:srgbClr val="ABB2BF"/>
                </a:solidFill>
                <a:latin typeface="Consolas,  黑体"/>
              </a:rPr>
              <a:t>)</a:t>
            </a:r>
            <a:r>
              <a:rPr lang="en-US" altLang="zh-CN" sz="900" dirty="0">
                <a:solidFill>
                  <a:srgbClr val="98C379"/>
                </a:solidFill>
                <a:latin typeface="Consolas,  黑体"/>
              </a:rPr>
              <a:t>"</a:t>
            </a:r>
            <a:r>
              <a:rPr lang="en-US" altLang="zh-CN" sz="900" dirty="0">
                <a:solidFill>
                  <a:srgbClr val="ABB2BF"/>
                </a:solidFill>
                <a:latin typeface="Consolas,  黑体"/>
              </a:rPr>
              <a:t>&gt;</a:t>
            </a:r>
          </a:p>
          <a:p>
            <a:r>
              <a:rPr lang="en-US" altLang="zh-CN" sz="900" dirty="0">
                <a:solidFill>
                  <a:srgbClr val="ABB2BF"/>
                </a:solidFill>
                <a:latin typeface="Consolas,  黑体"/>
              </a:rPr>
              <a:t>  Enlarge text</a:t>
            </a:r>
          </a:p>
          <a:p>
            <a:r>
              <a:rPr lang="en-US" altLang="zh-CN" sz="900" dirty="0">
                <a:solidFill>
                  <a:srgbClr val="ABB2BF"/>
                </a:solidFill>
                <a:latin typeface="Consolas,  黑体"/>
              </a:rPr>
              <a:t>&lt;/</a:t>
            </a:r>
            <a:r>
              <a:rPr lang="en-US" altLang="zh-CN" sz="900" dirty="0">
                <a:solidFill>
                  <a:srgbClr val="E06C75"/>
                </a:solidFill>
                <a:latin typeface="Consolas,  黑体"/>
              </a:rPr>
              <a:t>button</a:t>
            </a:r>
            <a:r>
              <a:rPr lang="en-US" altLang="zh-CN" sz="900" dirty="0">
                <a:solidFill>
                  <a:srgbClr val="ABB2BF"/>
                </a:solidFill>
                <a:latin typeface="Consolas,  黑体"/>
              </a:rPr>
              <a:t>&gt;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D33E7A5B-5610-4129-8830-001F35FFD579}"/>
              </a:ext>
            </a:extLst>
          </p:cNvPr>
          <p:cNvSpPr txBox="1"/>
          <p:nvPr/>
        </p:nvSpPr>
        <p:spPr>
          <a:xfrm>
            <a:off x="899592" y="3498562"/>
            <a:ext cx="4608512" cy="369332"/>
          </a:xfrm>
          <a:prstGeom prst="rect">
            <a:avLst/>
          </a:prstGeom>
          <a:solidFill>
            <a:srgbClr val="282C34"/>
          </a:solidFill>
        </p:spPr>
        <p:txBody>
          <a:bodyPr wrap="square" rtlCol="0">
            <a:spAutoFit/>
          </a:bodyPr>
          <a:lstStyle/>
          <a:p>
            <a:r>
              <a:rPr lang="en-US" altLang="zh-CN" sz="900" dirty="0">
                <a:solidFill>
                  <a:srgbClr val="ABB2BF"/>
                </a:solidFill>
                <a:latin typeface="Consolas,  黑体"/>
              </a:rPr>
              <a:t>&lt;</a:t>
            </a:r>
            <a:r>
              <a:rPr lang="en-US" altLang="zh-CN" sz="900" dirty="0">
                <a:solidFill>
                  <a:srgbClr val="E06C75"/>
                </a:solidFill>
                <a:latin typeface="Consolas,  黑体"/>
              </a:rPr>
              <a:t>blog-post</a:t>
            </a:r>
            <a:r>
              <a:rPr lang="en-US" altLang="zh-CN" sz="900" dirty="0">
                <a:solidFill>
                  <a:srgbClr val="ABB2BF"/>
                </a:solidFill>
                <a:latin typeface="Consolas,  黑体"/>
              </a:rPr>
              <a:t> ... </a:t>
            </a:r>
            <a:r>
              <a:rPr lang="en-US" altLang="zh-CN" sz="900" dirty="0" err="1">
                <a:solidFill>
                  <a:srgbClr val="D19A66"/>
                </a:solidFill>
                <a:latin typeface="Consolas,  黑体"/>
              </a:rPr>
              <a:t>v-on</a:t>
            </a:r>
            <a:r>
              <a:rPr lang="en-US" altLang="zh-CN" sz="900" dirty="0" err="1">
                <a:solidFill>
                  <a:srgbClr val="ABB2BF"/>
                </a:solidFill>
                <a:latin typeface="Consolas,  黑体"/>
              </a:rPr>
              <a:t>:</a:t>
            </a:r>
            <a:r>
              <a:rPr lang="en-US" altLang="zh-CN" sz="900" dirty="0" err="1">
                <a:solidFill>
                  <a:srgbClr val="D19A66"/>
                </a:solidFill>
                <a:latin typeface="Consolas,  黑体"/>
              </a:rPr>
              <a:t>enlarge-text</a:t>
            </a:r>
            <a:r>
              <a:rPr lang="en-US" altLang="zh-CN" sz="900" dirty="0">
                <a:solidFill>
                  <a:srgbClr val="ABB2BF"/>
                </a:solidFill>
                <a:latin typeface="Consolas,  黑体"/>
              </a:rPr>
              <a:t>=</a:t>
            </a:r>
            <a:r>
              <a:rPr lang="en-US" altLang="zh-CN" sz="900" dirty="0">
                <a:solidFill>
                  <a:srgbClr val="98C379"/>
                </a:solidFill>
                <a:latin typeface="Consolas,  黑体"/>
              </a:rPr>
              <a:t>"</a:t>
            </a:r>
            <a:r>
              <a:rPr lang="en-US" altLang="zh-CN" sz="900" dirty="0" err="1">
                <a:solidFill>
                  <a:srgbClr val="E06C75"/>
                </a:solidFill>
                <a:latin typeface="Consolas,  黑体"/>
              </a:rPr>
              <a:t>postFontSize</a:t>
            </a:r>
            <a:r>
              <a:rPr lang="en-US" altLang="zh-CN" sz="900" dirty="0">
                <a:solidFill>
                  <a:srgbClr val="ABB2BF"/>
                </a:solidFill>
                <a:latin typeface="Consolas,  黑体"/>
              </a:rPr>
              <a:t> </a:t>
            </a:r>
            <a:r>
              <a:rPr lang="en-US" altLang="zh-CN" sz="900" dirty="0">
                <a:solidFill>
                  <a:srgbClr val="C678DD"/>
                </a:solidFill>
                <a:latin typeface="Consolas,  黑体"/>
              </a:rPr>
              <a:t>+=</a:t>
            </a:r>
            <a:r>
              <a:rPr lang="en-US" altLang="zh-CN" sz="900" dirty="0">
                <a:solidFill>
                  <a:srgbClr val="ABB2BF"/>
                </a:solidFill>
                <a:latin typeface="Consolas,  黑体"/>
              </a:rPr>
              <a:t> </a:t>
            </a:r>
            <a:r>
              <a:rPr lang="en-US" altLang="zh-CN" sz="900" dirty="0">
                <a:solidFill>
                  <a:srgbClr val="D19A66"/>
                </a:solidFill>
                <a:latin typeface="Consolas,  黑体"/>
              </a:rPr>
              <a:t>0.1</a:t>
            </a:r>
            <a:r>
              <a:rPr lang="en-US" altLang="zh-CN" sz="900" dirty="0">
                <a:solidFill>
                  <a:srgbClr val="98C379"/>
                </a:solidFill>
                <a:latin typeface="Consolas,  黑体"/>
              </a:rPr>
              <a:t>"</a:t>
            </a:r>
            <a:r>
              <a:rPr lang="en-US" altLang="zh-CN" sz="900" dirty="0">
                <a:solidFill>
                  <a:srgbClr val="ABB2BF"/>
                </a:solidFill>
                <a:latin typeface="Consolas,  黑体"/>
              </a:rPr>
              <a:t>&gt;&lt;/</a:t>
            </a:r>
            <a:r>
              <a:rPr lang="en-US" altLang="zh-CN" sz="900" dirty="0">
                <a:solidFill>
                  <a:srgbClr val="E06C75"/>
                </a:solidFill>
                <a:latin typeface="Consolas,  黑体"/>
              </a:rPr>
              <a:t>blog-post</a:t>
            </a:r>
            <a:r>
              <a:rPr lang="en-US" altLang="zh-CN" sz="900" dirty="0">
                <a:solidFill>
                  <a:srgbClr val="ABB2BF"/>
                </a:solidFill>
                <a:latin typeface="Consolas,  黑体"/>
              </a:rPr>
              <a:t>&gt;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pic>
        <p:nvPicPr>
          <p:cNvPr id="2" name="图片 1">
            <a:extLst>
              <a:ext uri="{FF2B5EF4-FFF2-40B4-BE49-F238E27FC236}">
                <a16:creationId xmlns:a16="http://schemas.microsoft.com/office/drawing/2014/main" id="{73C16C1B-CEEC-4DD0-841B-47804B5B6A4A}"/>
              </a:ext>
            </a:extLst>
          </p:cNvPr>
          <p:cNvPicPr>
            <a:picLocks noChangeAspect="1"/>
          </p:cNvPicPr>
          <p:nvPr/>
        </p:nvPicPr>
        <p:blipFill>
          <a:blip r:embed="rId2"/>
          <a:stretch>
            <a:fillRect/>
          </a:stretch>
        </p:blipFill>
        <p:spPr>
          <a:xfrm>
            <a:off x="5364088" y="1511375"/>
            <a:ext cx="3190875" cy="3086100"/>
          </a:xfrm>
          <a:prstGeom prst="rect">
            <a:avLst/>
          </a:prstGeom>
        </p:spPr>
      </p:pic>
      <p:sp>
        <p:nvSpPr>
          <p:cNvPr id="9" name="文本框 8">
            <a:extLst>
              <a:ext uri="{FF2B5EF4-FFF2-40B4-BE49-F238E27FC236}">
                <a16:creationId xmlns:a16="http://schemas.microsoft.com/office/drawing/2014/main" id="{76288D3B-438A-4DD1-8EA6-0546ABC98BB8}"/>
              </a:ext>
            </a:extLst>
          </p:cNvPr>
          <p:cNvSpPr txBox="1"/>
          <p:nvPr/>
        </p:nvSpPr>
        <p:spPr>
          <a:xfrm>
            <a:off x="841375" y="1753311"/>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在父组件中监听子组件事件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10" name="文本框 9">
            <a:extLst>
              <a:ext uri="{FF2B5EF4-FFF2-40B4-BE49-F238E27FC236}">
                <a16:creationId xmlns:a16="http://schemas.microsoft.com/office/drawing/2014/main" id="{D096C81D-FFDB-427D-AA12-DF1F1D330CAD}"/>
              </a:ext>
            </a:extLst>
          </p:cNvPr>
          <p:cNvSpPr txBox="1"/>
          <p:nvPr/>
        </p:nvSpPr>
        <p:spPr>
          <a:xfrm>
            <a:off x="841375" y="3128069"/>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在子组件中发布事件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256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2CBD4032-6DE5-451E-ADE7-190A14CF7009}"/>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dirty="0" err="1">
                <a:solidFill>
                  <a:schemeClr val="tx1">
                    <a:lumMod val="75000"/>
                    <a:lumOff val="25000"/>
                  </a:schemeClr>
                </a:solidFill>
                <a:latin typeface="微软雅黑" pitchFamily="34" charset="-122"/>
                <a:ea typeface="微软雅黑" pitchFamily="34" charset="-122"/>
              </a:rPr>
              <a:t>Vuex</a:t>
            </a:r>
            <a:r>
              <a:rPr lang="en-US" altLang="zh-CN" sz="2400" b="1" dirty="0">
                <a:solidFill>
                  <a:schemeClr val="tx1">
                    <a:lumMod val="75000"/>
                    <a:lumOff val="25000"/>
                  </a:schemeClr>
                </a:solidFill>
                <a:latin typeface="微软雅黑" pitchFamily="34" charset="-122"/>
                <a:ea typeface="微软雅黑" pitchFamily="34" charset="-122"/>
              </a:rPr>
              <a:t> </a:t>
            </a:r>
            <a:r>
              <a:rPr lang="zh-CN" altLang="en-US" sz="2400" b="1" dirty="0">
                <a:solidFill>
                  <a:schemeClr val="tx1">
                    <a:lumMod val="75000"/>
                    <a:lumOff val="25000"/>
                  </a:schemeClr>
                </a:solidFill>
                <a:latin typeface="微软雅黑" pitchFamily="34" charset="-122"/>
                <a:ea typeface="微软雅黑" pitchFamily="34" charset="-122"/>
              </a:rPr>
              <a:t>介绍</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3" name="TextBox 10">
            <a:extLst>
              <a:ext uri="{FF2B5EF4-FFF2-40B4-BE49-F238E27FC236}">
                <a16:creationId xmlns:a16="http://schemas.microsoft.com/office/drawing/2014/main" id="{FD384387-1DAB-47B7-8E7C-6A653D5124DB}"/>
              </a:ext>
            </a:extLst>
          </p:cNvPr>
          <p:cNvSpPr txBox="1"/>
          <p:nvPr/>
        </p:nvSpPr>
        <p:spPr>
          <a:xfrm>
            <a:off x="827584" y="555526"/>
            <a:ext cx="5904656" cy="458908"/>
          </a:xfrm>
          <a:prstGeom prst="rect">
            <a:avLst/>
          </a:prstGeom>
          <a:noFill/>
        </p:spPr>
        <p:txBody>
          <a:bodyPr wrap="squar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组件通信</a:t>
            </a:r>
            <a:r>
              <a:rPr lang="en-US" altLang="zh-CN" b="1" dirty="0">
                <a:solidFill>
                  <a:schemeClr val="tx1">
                    <a:lumMod val="75000"/>
                    <a:lumOff val="25000"/>
                  </a:schemeClr>
                </a:solidFill>
                <a:latin typeface="微软雅黑" pitchFamily="34" charset="-122"/>
                <a:ea typeface="微软雅黑" pitchFamily="34" charset="-122"/>
              </a:rPr>
              <a:t>——</a:t>
            </a:r>
            <a:r>
              <a:rPr lang="zh-CN" altLang="en-US" b="1" dirty="0">
                <a:solidFill>
                  <a:schemeClr val="tx1">
                    <a:lumMod val="75000"/>
                    <a:lumOff val="25000"/>
                  </a:schemeClr>
                </a:solidFill>
                <a:latin typeface="微软雅黑" pitchFamily="34" charset="-122"/>
                <a:ea typeface="微软雅黑" pitchFamily="34" charset="-122"/>
              </a:rPr>
              <a:t>非父子组件（</a:t>
            </a:r>
            <a:r>
              <a:rPr lang="en-US" altLang="zh-CN" b="1" dirty="0">
                <a:solidFill>
                  <a:schemeClr val="tx1">
                    <a:lumMod val="75000"/>
                    <a:lumOff val="25000"/>
                  </a:schemeClr>
                </a:solidFill>
                <a:latin typeface="微软雅黑" pitchFamily="34" charset="-122"/>
                <a:ea typeface="微软雅黑" pitchFamily="34" charset="-122"/>
              </a:rPr>
              <a:t>Event Bus</a:t>
            </a:r>
            <a:r>
              <a:rPr lang="zh-CN" altLang="en-US" b="1" dirty="0">
                <a:solidFill>
                  <a:schemeClr val="tx1">
                    <a:lumMod val="75000"/>
                    <a:lumOff val="25000"/>
                  </a:schemeClr>
                </a:solidFill>
                <a:latin typeface="微软雅黑" pitchFamily="34" charset="-122"/>
                <a:ea typeface="微软雅黑" pitchFamily="34" charset="-122"/>
              </a:rPr>
              <a:t>）</a:t>
            </a:r>
          </a:p>
        </p:txBody>
      </p:sp>
      <p:sp>
        <p:nvSpPr>
          <p:cNvPr id="7" name="文本框 6">
            <a:extLst>
              <a:ext uri="{FF2B5EF4-FFF2-40B4-BE49-F238E27FC236}">
                <a16:creationId xmlns:a16="http://schemas.microsoft.com/office/drawing/2014/main" id="{06922307-CA12-460C-A258-AE86AAB0BECD}"/>
              </a:ext>
            </a:extLst>
          </p:cNvPr>
          <p:cNvSpPr txBox="1"/>
          <p:nvPr/>
        </p:nvSpPr>
        <p:spPr>
          <a:xfrm>
            <a:off x="841375" y="1203598"/>
            <a:ext cx="6912768"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在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Vue </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中通过组件节点之间的关系提供了一些通信方式。</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8CAED024-549C-4354-ACF6-AE3DDFB51379}"/>
              </a:ext>
            </a:extLst>
          </p:cNvPr>
          <p:cNvSpPr txBox="1"/>
          <p:nvPr/>
        </p:nvSpPr>
        <p:spPr>
          <a:xfrm>
            <a:off x="899592" y="2058402"/>
            <a:ext cx="3456508" cy="369332"/>
          </a:xfrm>
          <a:prstGeom prst="rect">
            <a:avLst/>
          </a:prstGeom>
          <a:solidFill>
            <a:srgbClr val="282C34"/>
          </a:solidFill>
        </p:spPr>
        <p:txBody>
          <a:bodyPr wrap="square" rtlCol="0">
            <a:spAutoFit/>
          </a:bodyPr>
          <a:lstStyle/>
          <a:p>
            <a:r>
              <a:rPr lang="en-US" altLang="zh-CN" sz="900" dirty="0">
                <a:solidFill>
                  <a:srgbClr val="C678DD"/>
                </a:solidFill>
                <a:latin typeface="Consolas,  黑体"/>
              </a:rPr>
              <a:t>export</a:t>
            </a:r>
            <a:r>
              <a:rPr lang="en-US" altLang="zh-CN" sz="900" dirty="0">
                <a:solidFill>
                  <a:srgbClr val="ABB2BF"/>
                </a:solidFill>
                <a:latin typeface="Consolas,  黑体"/>
              </a:rPr>
              <a:t> </a:t>
            </a:r>
            <a:r>
              <a:rPr lang="en-US" altLang="zh-CN" sz="900" dirty="0">
                <a:solidFill>
                  <a:srgbClr val="C678DD"/>
                </a:solidFill>
                <a:latin typeface="Consolas,  黑体"/>
              </a:rPr>
              <a:t>default</a:t>
            </a:r>
            <a:r>
              <a:rPr lang="en-US" altLang="zh-CN" sz="900" dirty="0">
                <a:solidFill>
                  <a:srgbClr val="ABB2BF"/>
                </a:solidFill>
                <a:latin typeface="Consolas,  黑体"/>
              </a:rPr>
              <a:t> </a:t>
            </a:r>
            <a:r>
              <a:rPr lang="en-US" altLang="zh-CN" sz="900" dirty="0">
                <a:solidFill>
                  <a:srgbClr val="C678DD"/>
                </a:solidFill>
                <a:latin typeface="Consolas,  黑体"/>
              </a:rPr>
              <a:t>new</a:t>
            </a:r>
            <a:r>
              <a:rPr lang="en-US" altLang="zh-CN" sz="900" dirty="0">
                <a:solidFill>
                  <a:srgbClr val="ABB2BF"/>
                </a:solidFill>
                <a:latin typeface="Consolas,  黑体"/>
              </a:rPr>
              <a:t> </a:t>
            </a:r>
            <a:r>
              <a:rPr lang="en-US" altLang="zh-CN" sz="900" dirty="0">
                <a:solidFill>
                  <a:srgbClr val="E5C07B"/>
                </a:solidFill>
                <a:latin typeface="Consolas,  黑体"/>
              </a:rPr>
              <a:t>Vue</a:t>
            </a:r>
            <a:r>
              <a:rPr lang="en-US" altLang="zh-CN" sz="900" dirty="0">
                <a:solidFill>
                  <a:srgbClr val="ABB2BF"/>
                </a:solidFill>
                <a:latin typeface="Consolas,  黑体"/>
              </a:rPr>
              <a:t>();</a:t>
            </a:r>
            <a:endParaRPr lang="en-US" altLang="zh-CN" sz="900" dirty="0">
              <a:solidFill>
                <a:schemeClr val="tx1">
                  <a:lumMod val="65000"/>
                  <a:lumOff val="35000"/>
                </a:schemeClr>
              </a:solidFill>
              <a:latin typeface="+mn-lt"/>
              <a:ea typeface="+mn-ea"/>
            </a:endParaRPr>
          </a:p>
          <a:p>
            <a:endParaRPr lang="en-US" altLang="zh-CN" sz="900" dirty="0">
              <a:solidFill>
                <a:srgbClr val="ABB2BF"/>
              </a:solidFill>
              <a:latin typeface="Consolas,  黑体"/>
            </a:endParaRPr>
          </a:p>
        </p:txBody>
      </p:sp>
      <p:sp>
        <p:nvSpPr>
          <p:cNvPr id="8" name="文本框 7">
            <a:extLst>
              <a:ext uri="{FF2B5EF4-FFF2-40B4-BE49-F238E27FC236}">
                <a16:creationId xmlns:a16="http://schemas.microsoft.com/office/drawing/2014/main" id="{D33E7A5B-5610-4129-8830-001F35FFD579}"/>
              </a:ext>
            </a:extLst>
          </p:cNvPr>
          <p:cNvSpPr txBox="1"/>
          <p:nvPr/>
        </p:nvSpPr>
        <p:spPr>
          <a:xfrm>
            <a:off x="899592" y="3036991"/>
            <a:ext cx="3456508" cy="369332"/>
          </a:xfrm>
          <a:prstGeom prst="rect">
            <a:avLst/>
          </a:prstGeom>
          <a:solidFill>
            <a:srgbClr val="282C34"/>
          </a:solidFill>
        </p:spPr>
        <p:txBody>
          <a:bodyPr wrap="square" rtlCol="0">
            <a:spAutoFit/>
          </a:bodyPr>
          <a:lstStyle/>
          <a:p>
            <a:r>
              <a:rPr lang="en-US" altLang="zh-CN" sz="900" dirty="0" err="1">
                <a:solidFill>
                  <a:srgbClr val="E06C75"/>
                </a:solidFill>
                <a:latin typeface="Consolas,  黑体"/>
              </a:rPr>
              <a:t>bus</a:t>
            </a:r>
            <a:r>
              <a:rPr lang="en-US" altLang="zh-CN" sz="900" dirty="0" err="1">
                <a:solidFill>
                  <a:srgbClr val="ABB2BF"/>
                </a:solidFill>
                <a:latin typeface="Consolas,  黑体"/>
              </a:rPr>
              <a:t>.</a:t>
            </a:r>
            <a:r>
              <a:rPr lang="en-US" altLang="zh-CN" sz="900" dirty="0" err="1">
                <a:solidFill>
                  <a:srgbClr val="61AFEF"/>
                </a:solidFill>
                <a:latin typeface="Consolas,  黑体"/>
              </a:rPr>
              <a:t>$on</a:t>
            </a:r>
            <a:r>
              <a:rPr lang="en-US" altLang="zh-CN" sz="900" dirty="0">
                <a:solidFill>
                  <a:srgbClr val="ABB2BF"/>
                </a:solidFill>
                <a:latin typeface="Consolas,  黑体"/>
              </a:rPr>
              <a:t>(</a:t>
            </a:r>
            <a:r>
              <a:rPr lang="en-US" altLang="zh-CN" sz="900" dirty="0">
                <a:solidFill>
                  <a:srgbClr val="98C379"/>
                </a:solidFill>
                <a:latin typeface="Consolas,  黑体"/>
              </a:rPr>
              <a:t>"</a:t>
            </a:r>
            <a:r>
              <a:rPr lang="zh-CN" altLang="en-US" sz="900" dirty="0">
                <a:solidFill>
                  <a:srgbClr val="98C379"/>
                </a:solidFill>
                <a:latin typeface="Consolas,  黑体"/>
              </a:rPr>
              <a:t>自定义事件名称</a:t>
            </a:r>
            <a:r>
              <a:rPr lang="en-US" altLang="zh-CN" sz="900" dirty="0">
                <a:solidFill>
                  <a:srgbClr val="98C379"/>
                </a:solidFill>
                <a:latin typeface="Consolas,  黑体"/>
              </a:rPr>
              <a:t>"</a:t>
            </a:r>
            <a:r>
              <a:rPr lang="en-US" altLang="zh-CN" sz="900" dirty="0">
                <a:solidFill>
                  <a:srgbClr val="ABB2BF"/>
                </a:solidFill>
                <a:latin typeface="Consolas,  黑体"/>
              </a:rPr>
              <a:t>, () </a:t>
            </a:r>
            <a:r>
              <a:rPr lang="en-US" altLang="zh-CN" sz="900" dirty="0">
                <a:solidFill>
                  <a:srgbClr val="C678DD"/>
                </a:solidFill>
                <a:latin typeface="Consolas,  黑体"/>
              </a:rPr>
              <a:t>=&gt;</a:t>
            </a:r>
            <a:r>
              <a:rPr lang="zh-CN" altLang="en-US" sz="900" dirty="0">
                <a:solidFill>
                  <a:srgbClr val="ABB2BF"/>
                </a:solidFill>
                <a:latin typeface="Consolas,  黑体"/>
              </a:rPr>
              <a:t> </a:t>
            </a:r>
            <a:r>
              <a:rPr lang="en-US" altLang="zh-CN" sz="900" dirty="0">
                <a:solidFill>
                  <a:srgbClr val="ABB2BF"/>
                </a:solidFill>
                <a:latin typeface="Consolas,  黑体"/>
              </a:rPr>
              <a: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pic>
        <p:nvPicPr>
          <p:cNvPr id="5122" name="Picture 2">
            <a:extLst>
              <a:ext uri="{FF2B5EF4-FFF2-40B4-BE49-F238E27FC236}">
                <a16:creationId xmlns:a16="http://schemas.microsoft.com/office/drawing/2014/main" id="{C7BF479B-65C8-4DFD-B69C-8E4ABC5B1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700539"/>
            <a:ext cx="3955585" cy="282453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9E7DA35-E9BF-4729-8343-CB878C38CF09}"/>
              </a:ext>
            </a:extLst>
          </p:cNvPr>
          <p:cNvSpPr txBox="1"/>
          <p:nvPr/>
        </p:nvSpPr>
        <p:spPr>
          <a:xfrm>
            <a:off x="887099" y="4052346"/>
            <a:ext cx="3456508" cy="369332"/>
          </a:xfrm>
          <a:prstGeom prst="rect">
            <a:avLst/>
          </a:prstGeom>
          <a:solidFill>
            <a:srgbClr val="282C34"/>
          </a:solidFill>
        </p:spPr>
        <p:txBody>
          <a:bodyPr wrap="square" rtlCol="0">
            <a:spAutoFit/>
          </a:bodyPr>
          <a:lstStyle/>
          <a:p>
            <a:r>
              <a:rPr lang="en-US" altLang="zh-CN" sz="900" dirty="0" err="1">
                <a:solidFill>
                  <a:srgbClr val="E06C75"/>
                </a:solidFill>
                <a:latin typeface="Consolas,  黑体"/>
              </a:rPr>
              <a:t>bus</a:t>
            </a:r>
            <a:r>
              <a:rPr lang="en-US" altLang="zh-CN" sz="900" dirty="0" err="1">
                <a:solidFill>
                  <a:srgbClr val="ABB2BF"/>
                </a:solidFill>
                <a:latin typeface="Consolas,  黑体"/>
              </a:rPr>
              <a:t>.</a:t>
            </a:r>
            <a:r>
              <a:rPr lang="en-US" altLang="zh-CN" sz="900" dirty="0" err="1">
                <a:solidFill>
                  <a:srgbClr val="61AFEF"/>
                </a:solidFill>
                <a:latin typeface="Consolas,  黑体"/>
              </a:rPr>
              <a:t>$emit</a:t>
            </a:r>
            <a:r>
              <a:rPr lang="en-US" altLang="zh-CN" sz="900" dirty="0">
                <a:solidFill>
                  <a:srgbClr val="ABB2BF"/>
                </a:solidFill>
                <a:latin typeface="Consolas,  黑体"/>
              </a:rPr>
              <a:t>(</a:t>
            </a:r>
            <a:r>
              <a:rPr lang="en-US" altLang="zh-CN" sz="900" dirty="0">
                <a:solidFill>
                  <a:srgbClr val="98C379"/>
                </a:solidFill>
                <a:latin typeface="Consolas,  黑体"/>
              </a:rPr>
              <a:t>"</a:t>
            </a:r>
            <a:r>
              <a:rPr lang="zh-CN" altLang="en-US" sz="900" dirty="0">
                <a:solidFill>
                  <a:srgbClr val="98C379"/>
                </a:solidFill>
                <a:latin typeface="Consolas,  黑体"/>
              </a:rPr>
              <a:t>自定义事件名称</a:t>
            </a:r>
            <a:r>
              <a:rPr lang="en-US" altLang="zh-CN" sz="900" dirty="0">
                <a:solidFill>
                  <a:srgbClr val="98C379"/>
                </a:solidFill>
                <a:latin typeface="Consolas,  黑体"/>
              </a:rPr>
              <a:t>"</a:t>
            </a:r>
            <a:r>
              <a:rPr lang="en-US" altLang="zh-CN" sz="900" dirty="0">
                <a:solidFill>
                  <a:srgbClr val="ABB2BF"/>
                </a:solidFill>
                <a:latin typeface="Consolas,  黑体"/>
              </a:rPr>
              <a:t>, () </a:t>
            </a:r>
            <a:r>
              <a:rPr lang="en-US" altLang="zh-CN" sz="900" dirty="0">
                <a:solidFill>
                  <a:srgbClr val="C678DD"/>
                </a:solidFill>
                <a:latin typeface="Consolas,  黑体"/>
              </a:rPr>
              <a:t>=&gt;</a:t>
            </a:r>
            <a:r>
              <a:rPr lang="zh-CN" altLang="en-US" sz="900" dirty="0">
                <a:solidFill>
                  <a:srgbClr val="ABB2BF"/>
                </a:solidFill>
                <a:latin typeface="Consolas,  黑体"/>
              </a:rPr>
              <a:t> </a:t>
            </a:r>
            <a:r>
              <a:rPr lang="en-US" altLang="zh-CN" sz="900" dirty="0">
                <a:solidFill>
                  <a:srgbClr val="ABB2BF"/>
                </a:solidFill>
                <a:latin typeface="Consolas,  黑体"/>
              </a:rPr>
              <a:t>{});</a:t>
            </a:r>
          </a:p>
          <a:p>
            <a:pPr fontAlgn="auto">
              <a:spcBef>
                <a:spcPts val="0"/>
              </a:spcBef>
              <a:spcAft>
                <a:spcPts val="0"/>
              </a:spcAft>
            </a:pPr>
            <a:endParaRPr lang="zh-CN" altLang="en-US" sz="900" dirty="0">
              <a:solidFill>
                <a:schemeClr val="tx1">
                  <a:lumMod val="65000"/>
                  <a:lumOff val="35000"/>
                </a:schemeClr>
              </a:solidFill>
              <a:latin typeface="+mn-lt"/>
              <a:ea typeface="+mn-ea"/>
            </a:endParaRPr>
          </a:p>
        </p:txBody>
      </p:sp>
      <p:sp>
        <p:nvSpPr>
          <p:cNvPr id="10" name="文本框 9">
            <a:extLst>
              <a:ext uri="{FF2B5EF4-FFF2-40B4-BE49-F238E27FC236}">
                <a16:creationId xmlns:a16="http://schemas.microsoft.com/office/drawing/2014/main" id="{01F43F7C-D5B0-4535-B987-13188000E552}"/>
              </a:ext>
            </a:extLst>
          </p:cNvPr>
          <p:cNvSpPr txBox="1"/>
          <p:nvPr/>
        </p:nvSpPr>
        <p:spPr>
          <a:xfrm>
            <a:off x="815091" y="1725342"/>
            <a:ext cx="3528516"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定义 </a:t>
            </a:r>
            <a:r>
              <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rPr>
              <a:t>Bus</a:t>
            </a: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11" name="文本框 10">
            <a:extLst>
              <a:ext uri="{FF2B5EF4-FFF2-40B4-BE49-F238E27FC236}">
                <a16:creationId xmlns:a16="http://schemas.microsoft.com/office/drawing/2014/main" id="{C74AF686-A181-4DE6-993F-617059C492D5}"/>
              </a:ext>
            </a:extLst>
          </p:cNvPr>
          <p:cNvSpPr txBox="1"/>
          <p:nvPr/>
        </p:nvSpPr>
        <p:spPr>
          <a:xfrm>
            <a:off x="827584" y="2654710"/>
            <a:ext cx="3528516"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订阅事件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12" name="文本框 11">
            <a:extLst>
              <a:ext uri="{FF2B5EF4-FFF2-40B4-BE49-F238E27FC236}">
                <a16:creationId xmlns:a16="http://schemas.microsoft.com/office/drawing/2014/main" id="{4394AD6C-409F-460F-8F0C-12DBB26E39AD}"/>
              </a:ext>
            </a:extLst>
          </p:cNvPr>
          <p:cNvSpPr txBox="1"/>
          <p:nvPr/>
        </p:nvSpPr>
        <p:spPr>
          <a:xfrm>
            <a:off x="827584" y="3740320"/>
            <a:ext cx="3528516" cy="307777"/>
          </a:xfrm>
          <a:prstGeom prst="rect">
            <a:avLst/>
          </a:prstGeom>
          <a:noFill/>
        </p:spPr>
        <p:txBody>
          <a:bodyPr wrap="square" rtlCol="0">
            <a:spAutoFit/>
          </a:bodyPr>
          <a:lstStyle/>
          <a:p>
            <a:pPr fontAlgn="auto">
              <a:spcBef>
                <a:spcPts val="0"/>
              </a:spcBef>
              <a:spcAft>
                <a:spcPts val="0"/>
              </a:spcAft>
            </a:pPr>
            <a:r>
              <a:rPr lang="zh-CN" altLang="en-US" sz="1400" dirty="0">
                <a:solidFill>
                  <a:schemeClr val="tx1">
                    <a:lumMod val="65000"/>
                    <a:lumOff val="35000"/>
                  </a:schemeClr>
                </a:solidFill>
                <a:latin typeface="Microsoft YaHei UI" panose="020B0503020204020204" pitchFamily="34" charset="-122"/>
                <a:ea typeface="Microsoft YaHei UI" panose="020B0503020204020204" pitchFamily="34" charset="-122"/>
              </a:rPr>
              <a:t>发布事件</a:t>
            </a:r>
            <a:endParaRPr lang="en-US" altLang="zh-CN" sz="1400"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188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7914</TotalTime>
  <Words>775</Words>
  <Application>Microsoft Office PowerPoint</Application>
  <PresentationFormat>全屏显示(16:9)</PresentationFormat>
  <Paragraphs>101</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15</vt:i4>
      </vt:variant>
    </vt:vector>
  </HeadingPairs>
  <TitlesOfParts>
    <vt:vector size="28" baseType="lpstr">
      <vt:lpstr>微软雅黑</vt:lpstr>
      <vt:lpstr>Arial</vt:lpstr>
      <vt:lpstr>Microsoft YaHei UI Light</vt:lpstr>
      <vt:lpstr>Consolas,  黑体</vt:lpstr>
      <vt:lpstr>Segoe UI</vt:lpstr>
      <vt:lpstr>Wingdings</vt:lpstr>
      <vt:lpstr>黑体</vt:lpstr>
      <vt:lpstr>Microsoft YaHei UI</vt:lpstr>
      <vt:lpstr>Calibri</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李 鹏周</cp:lastModifiedBy>
  <cp:revision>270</cp:revision>
  <dcterms:created xsi:type="dcterms:W3CDTF">2015-06-29T07:19:00Z</dcterms:created>
  <dcterms:modified xsi:type="dcterms:W3CDTF">2020-01-05T06:38:15Z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