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9" r:id="rId4"/>
    <p:sldId id="266" r:id="rId5"/>
    <p:sldId id="267" r:id="rId6"/>
    <p:sldId id="268" r:id="rId7"/>
    <p:sldId id="261" r:id="rId8"/>
    <p:sldId id="262" r:id="rId9"/>
    <p:sldId id="263" r:id="rId10"/>
    <p:sldId id="264" r:id="rId11"/>
    <p:sldId id="269" r:id="rId12"/>
    <p:sldId id="270" r:id="rId13"/>
    <p:sldId id="26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88553" autoAdjust="0"/>
  </p:normalViewPr>
  <p:slideViewPr>
    <p:cSldViewPr snapToGrid="0" snapToObjects="1">
      <p:cViewPr varScale="1">
        <p:scale>
          <a:sx n="93" d="100"/>
          <a:sy n="93" d="100"/>
        </p:scale>
        <p:origin x="216" y="5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50D44A-8972-4578-8D12-3FA86EF91CE9}" type="datetimeFigureOut">
              <a:rPr lang="zh-CN" altLang="en-US" smtClean="0"/>
              <a:t>2019/8/31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6C6AF-0716-401E-BC30-0D3857FA7BDF}" type="slidenum">
              <a:rPr lang="zh-CN" altLang="en-US" smtClean="0"/>
              <a:t>‹#›</a:t>
            </a:fld>
            <a:endParaRPr lang="zh-CN" altLang="en-US"/>
          </a:p>
        </p:txBody>
      </p:sp>
    </p:spTree>
    <p:extLst>
      <p:ext uri="{BB962C8B-B14F-4D97-AF65-F5344CB8AC3E}">
        <p14:creationId xmlns:p14="http://schemas.microsoft.com/office/powerpoint/2010/main" val="68390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Trying to use a simple case to get an idea</a:t>
            </a:r>
            <a:r>
              <a:rPr lang="en-US" altLang="zh-CN" baseline="0" dirty="0"/>
              <a:t> of how they would preform</a:t>
            </a:r>
          </a:p>
          <a:p>
            <a:endParaRPr lang="en-US" altLang="zh-CN" dirty="0"/>
          </a:p>
          <a:p>
            <a:r>
              <a:rPr lang="en-US" altLang="zh-CN" dirty="0"/>
              <a:t>Lasso</a:t>
            </a:r>
            <a:r>
              <a:rPr lang="en-US" altLang="zh-CN" baseline="0" dirty="0"/>
              <a:t> completely remove one of the collinear predictor, whereas Ridge appears to be unaware of the collinearity.</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C76C6AF-0716-401E-BC30-0D3857FA7BDF}" type="slidenum">
              <a:rPr lang="zh-CN" altLang="en-US" smtClean="0"/>
              <a:t>4</a:t>
            </a:fld>
            <a:endParaRPr lang="zh-CN" altLang="en-US"/>
          </a:p>
        </p:txBody>
      </p:sp>
    </p:spTree>
    <p:extLst>
      <p:ext uri="{BB962C8B-B14F-4D97-AF65-F5344CB8AC3E}">
        <p14:creationId xmlns:p14="http://schemas.microsoft.com/office/powerpoint/2010/main" val="202319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Tune</a:t>
            </a:r>
            <a:r>
              <a:rPr lang="en-US" altLang="zh-CN" baseline="0" dirty="0"/>
              <a:t> one of the predictors so that they are not completely collinear</a:t>
            </a:r>
          </a:p>
          <a:p>
            <a:endParaRPr lang="en-US" altLang="zh-CN" baseline="0" dirty="0"/>
          </a:p>
          <a:p>
            <a:r>
              <a:rPr lang="en-US" altLang="zh-CN" baseline="0" dirty="0"/>
              <a:t>Lasso fails to pick one of the collinear predictors as previous, while Ridge preforms almost the same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9C76C6AF-0716-401E-BC30-0D3857FA7BDF}" type="slidenum">
              <a:rPr lang="zh-CN" altLang="en-US" smtClean="0"/>
              <a:t>5</a:t>
            </a:fld>
            <a:endParaRPr lang="zh-CN" altLang="en-US"/>
          </a:p>
        </p:txBody>
      </p:sp>
    </p:spTree>
    <p:extLst>
      <p:ext uri="{BB962C8B-B14F-4D97-AF65-F5344CB8AC3E}">
        <p14:creationId xmlns:p14="http://schemas.microsoft.com/office/powerpoint/2010/main" val="287012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Trying to plot over</a:t>
            </a:r>
            <a:r>
              <a:rPr lang="en-US" altLang="zh-CN" baseline="0" dirty="0"/>
              <a:t> a range of R square.</a:t>
            </a:r>
          </a:p>
          <a:p>
            <a:endParaRPr lang="en-US" altLang="zh-CN" baseline="0" dirty="0"/>
          </a:p>
          <a:p>
            <a:r>
              <a:rPr lang="en-US" altLang="zh-CN" baseline="0" dirty="0"/>
              <a:t>Notice that once the R2 is less than 0.975, Lasso loss the ability to select one predictor out of the these two.</a:t>
            </a:r>
          </a:p>
          <a:p>
            <a:endParaRPr lang="en-US" altLang="zh-CN" baseline="0" dirty="0"/>
          </a:p>
          <a:p>
            <a:r>
              <a:rPr lang="en-US" altLang="zh-CN" baseline="0" dirty="0"/>
              <a:t>Ridge is not affected by the collinearity at all.</a:t>
            </a:r>
          </a:p>
          <a:p>
            <a:endParaRPr lang="en-US" altLang="zh-CN" baseline="0" dirty="0"/>
          </a:p>
          <a:p>
            <a:r>
              <a:rPr lang="en-US" altLang="zh-CN" baseline="0" dirty="0"/>
              <a:t>Therefore, based on this small experiment, we can draw the conclusion that, Lasso do have the ability to select predictors from a group of collinear predictors, but it requires the collinearity to be nearly perfect. So the ability is limited. On the other hand, Ridge will not response to any collinearity between predictors.</a:t>
            </a:r>
          </a:p>
          <a:p>
            <a:endParaRPr lang="en-US" altLang="zh-CN" baseline="0" dirty="0"/>
          </a:p>
          <a:p>
            <a:r>
              <a:rPr lang="en-US" altLang="zh-CN" baseline="0" dirty="0"/>
              <a:t>Notice that in our training data, </a:t>
            </a:r>
            <a:r>
              <a:rPr lang="en-US" altLang="zh-CN" baseline="0" dirty="0" err="1"/>
              <a:t>atemp</a:t>
            </a:r>
            <a:r>
              <a:rPr lang="en-US" altLang="zh-CN" baseline="0" dirty="0"/>
              <a:t> and temp are indeed highly collinear, but not close enough based on the experiment result. So there is a chance that, their coefficients assigned by Lasso are not much different from what we get from Ridge, like we got in homework 2.</a:t>
            </a:r>
          </a:p>
          <a:p>
            <a:endParaRPr lang="zh-CN" altLang="en-US" dirty="0"/>
          </a:p>
        </p:txBody>
      </p:sp>
      <p:sp>
        <p:nvSpPr>
          <p:cNvPr id="4" name="灯片编号占位符 3"/>
          <p:cNvSpPr>
            <a:spLocks noGrp="1"/>
          </p:cNvSpPr>
          <p:nvPr>
            <p:ph type="sldNum" sz="quarter" idx="10"/>
          </p:nvPr>
        </p:nvSpPr>
        <p:spPr/>
        <p:txBody>
          <a:bodyPr/>
          <a:lstStyle/>
          <a:p>
            <a:fld id="{9C76C6AF-0716-401E-BC30-0D3857FA7BDF}" type="slidenum">
              <a:rPr lang="zh-CN" altLang="en-US" smtClean="0"/>
              <a:t>6</a:t>
            </a:fld>
            <a:endParaRPr lang="zh-CN" altLang="en-US"/>
          </a:p>
        </p:txBody>
      </p:sp>
    </p:spTree>
    <p:extLst>
      <p:ext uri="{BB962C8B-B14F-4D97-AF65-F5344CB8AC3E}">
        <p14:creationId xmlns:p14="http://schemas.microsoft.com/office/powerpoint/2010/main" val="1158851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483AE-D274-394F-A91C-1A214FE4421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303CF92-E4F7-924A-85A7-9A8B13D854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93053C3-8FE0-1B40-9AC0-D4139F276153}"/>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5" name="页脚占位符 4">
            <a:extLst>
              <a:ext uri="{FF2B5EF4-FFF2-40B4-BE49-F238E27FC236}">
                <a16:creationId xmlns:a16="http://schemas.microsoft.com/office/drawing/2014/main" id="{78FE5BA2-978F-BC4C-B4A8-68C727B23A3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B8D577-E126-D74F-A5F7-F6DFD9627084}"/>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1546344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24683-7275-394C-89A4-2982F185104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09706D6-CDD5-1E44-A812-8291EB7351E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AB3501F-3479-7248-B1A3-462E19D3175D}"/>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5" name="页脚占位符 4">
            <a:extLst>
              <a:ext uri="{FF2B5EF4-FFF2-40B4-BE49-F238E27FC236}">
                <a16:creationId xmlns:a16="http://schemas.microsoft.com/office/drawing/2014/main" id="{898482C3-F23F-F642-922E-685F617986D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E70D8ED-275A-C74F-91A5-FCF6DDBF0C91}"/>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3436783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688CE0-74D0-CE4D-ACB9-FFFCF721EA1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823D54E-C002-F24F-9385-4F564E89AA7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0BC25DD-2248-7247-8BC2-8BC1C4B295B6}"/>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5" name="页脚占位符 4">
            <a:extLst>
              <a:ext uri="{FF2B5EF4-FFF2-40B4-BE49-F238E27FC236}">
                <a16:creationId xmlns:a16="http://schemas.microsoft.com/office/drawing/2014/main" id="{36C948E7-0BBE-F941-B771-A719D6EE9A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4C8B259-20DF-1D47-9D96-1C63A54FDACF}"/>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114853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EAF3B-43A3-AD47-A1D6-4D212807E98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3CB4A96-5097-064D-9AB4-34A728C09E7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9012B1E-BD41-DD47-BE26-82AC6364EE11}"/>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5" name="页脚占位符 4">
            <a:extLst>
              <a:ext uri="{FF2B5EF4-FFF2-40B4-BE49-F238E27FC236}">
                <a16:creationId xmlns:a16="http://schemas.microsoft.com/office/drawing/2014/main" id="{C18CED99-CBFD-874F-A01B-9997D861900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BE93CE3-E31E-E841-BB66-9C3BC35D82EA}"/>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215016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8E6C9-0CC6-0F40-AD82-EF1900D5192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E794560-5451-DC44-83E3-9A8661A52F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6C7C566-4014-3F43-A097-A9BDEFDC5BCD}"/>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5" name="页脚占位符 4">
            <a:extLst>
              <a:ext uri="{FF2B5EF4-FFF2-40B4-BE49-F238E27FC236}">
                <a16:creationId xmlns:a16="http://schemas.microsoft.com/office/drawing/2014/main" id="{D3E2279D-E0E8-634D-BDF5-908C0C6CD4F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EC85B7F-705A-0E46-B182-7878E626735D}"/>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310972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4B4E4F-8538-3349-8C8C-70F3704C632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F5AFABB-C75D-5548-9D17-27CD77F5A85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9759E36-1AC4-984E-AC24-F3879FC9BD96}"/>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73B9D82-EBD2-8A45-8BAC-81F86D30A9ED}"/>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6" name="页脚占位符 5">
            <a:extLst>
              <a:ext uri="{FF2B5EF4-FFF2-40B4-BE49-F238E27FC236}">
                <a16:creationId xmlns:a16="http://schemas.microsoft.com/office/drawing/2014/main" id="{9B17D0E4-7DFD-8341-AB0F-A100FB7AC8F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C920A65-675D-DB48-BF7E-A1679646190F}"/>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168960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9E858-2B4C-E742-BD4A-ECA2E086FC7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6751E03-EB12-B345-A1FD-978AEB1E7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50F22E3-72BF-8E44-9998-FFABD13B3C7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DC05473-C4C8-7946-9609-063B5A9DD0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77437AA-1655-5C47-920C-C63F57105D7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5AA9F01-6B2A-DF46-A7A3-D72EED1A8DF4}"/>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8" name="页脚占位符 7">
            <a:extLst>
              <a:ext uri="{FF2B5EF4-FFF2-40B4-BE49-F238E27FC236}">
                <a16:creationId xmlns:a16="http://schemas.microsoft.com/office/drawing/2014/main" id="{8B8A998B-8DA4-1B4D-963F-4F533E81826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4AFC950-3A77-604B-8441-98B50D49ABC6}"/>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167384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83D59-F721-094A-8E0A-420E6F931EE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B443D6C-67A3-844A-9044-0B538E39E112}"/>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4" name="页脚占位符 3">
            <a:extLst>
              <a:ext uri="{FF2B5EF4-FFF2-40B4-BE49-F238E27FC236}">
                <a16:creationId xmlns:a16="http://schemas.microsoft.com/office/drawing/2014/main" id="{D3F3EE93-6AEB-414B-B538-19F2548D683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59DB150-8FF4-CE43-B584-D0EE40EAE3DF}"/>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3859363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1B61B0-6B5E-2644-A5FD-C787EC2FFCAF}"/>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3" name="页脚占位符 2">
            <a:extLst>
              <a:ext uri="{FF2B5EF4-FFF2-40B4-BE49-F238E27FC236}">
                <a16:creationId xmlns:a16="http://schemas.microsoft.com/office/drawing/2014/main" id="{56BAE199-5AB8-0140-B97B-77C4C5F69B3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4958004-CE13-294B-A15A-6E0DFA3FBA40}"/>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9655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40A54-7E19-1F4A-BEF8-6C06BB37055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A2930C3-6EDB-1647-A0C7-498400C4F9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7A5F4D0-F240-C048-B812-6548AFE2B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1280028-237E-5244-AB6B-90914BB5A6EA}"/>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6" name="页脚占位符 5">
            <a:extLst>
              <a:ext uri="{FF2B5EF4-FFF2-40B4-BE49-F238E27FC236}">
                <a16:creationId xmlns:a16="http://schemas.microsoft.com/office/drawing/2014/main" id="{360376FC-1658-4945-B3F8-1141F223C8D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200C9D-0ECD-FC45-9B83-567D08C03242}"/>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158052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901F5E-5826-C947-AF6C-38E2BFE8E84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3661D28-7555-5D4B-957B-4D24C999EA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0724B12-C7DA-0848-962F-A1EA1DDA32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64B38B0-180E-5547-9F04-772E2D1D6AE6}"/>
              </a:ext>
            </a:extLst>
          </p:cNvPr>
          <p:cNvSpPr>
            <a:spLocks noGrp="1"/>
          </p:cNvSpPr>
          <p:nvPr>
            <p:ph type="dt" sz="half" idx="10"/>
          </p:nvPr>
        </p:nvSpPr>
        <p:spPr/>
        <p:txBody>
          <a:bodyPr/>
          <a:lstStyle/>
          <a:p>
            <a:fld id="{DAEA904C-2923-6C48-AB02-15F730253E50}" type="datetimeFigureOut">
              <a:rPr kumimoji="1" lang="zh-CN" altLang="en-US" smtClean="0"/>
              <a:t>2019/8/31</a:t>
            </a:fld>
            <a:endParaRPr kumimoji="1" lang="zh-CN" altLang="en-US"/>
          </a:p>
        </p:txBody>
      </p:sp>
      <p:sp>
        <p:nvSpPr>
          <p:cNvPr id="6" name="页脚占位符 5">
            <a:extLst>
              <a:ext uri="{FF2B5EF4-FFF2-40B4-BE49-F238E27FC236}">
                <a16:creationId xmlns:a16="http://schemas.microsoft.com/office/drawing/2014/main" id="{53DFC3CB-61A1-9241-B727-7AC026BCA94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5A686EB-32BF-BE47-A190-D68947154ACC}"/>
              </a:ext>
            </a:extLst>
          </p:cNvPr>
          <p:cNvSpPr>
            <a:spLocks noGrp="1"/>
          </p:cNvSpPr>
          <p:nvPr>
            <p:ph type="sldNum" sz="quarter" idx="12"/>
          </p:nvPr>
        </p:nvSpPr>
        <p:spPr/>
        <p:txBody>
          <a:body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240279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B25C1A-A84F-0644-819A-1B9A70C6C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58E1BC2-1404-2F44-99B0-C1C95FC91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A700FB-42C2-3949-B0AB-34E577EB4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EA904C-2923-6C48-AB02-15F730253E50}" type="datetimeFigureOut">
              <a:rPr kumimoji="1" lang="zh-CN" altLang="en-US" smtClean="0"/>
              <a:t>2019/8/31</a:t>
            </a:fld>
            <a:endParaRPr kumimoji="1" lang="zh-CN" altLang="en-US"/>
          </a:p>
        </p:txBody>
      </p:sp>
      <p:sp>
        <p:nvSpPr>
          <p:cNvPr id="5" name="页脚占位符 4">
            <a:extLst>
              <a:ext uri="{FF2B5EF4-FFF2-40B4-BE49-F238E27FC236}">
                <a16:creationId xmlns:a16="http://schemas.microsoft.com/office/drawing/2014/main" id="{8E804B48-351A-AE45-AED3-D4C8607F37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40D9C69-588B-3B4F-A154-E18395544C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FB915-1E9A-6242-83D3-791E64295A5E}" type="slidenum">
              <a:rPr kumimoji="1" lang="zh-CN" altLang="en-US" smtClean="0"/>
              <a:t>‹#›</a:t>
            </a:fld>
            <a:endParaRPr kumimoji="1" lang="zh-CN" altLang="en-US"/>
          </a:p>
        </p:txBody>
      </p:sp>
    </p:spTree>
    <p:extLst>
      <p:ext uri="{BB962C8B-B14F-4D97-AF65-F5344CB8AC3E}">
        <p14:creationId xmlns:p14="http://schemas.microsoft.com/office/powerpoint/2010/main" val="1139510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450.png"/><Relationship Id="rId5" Type="http://schemas.openxmlformats.org/officeDocument/2006/relationships/image" Target="../media/image44.png"/><Relationship Id="rId4" Type="http://schemas.openxmlformats.org/officeDocument/2006/relationships/image" Target="../media/image30.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16C448-2D02-A94F-97BF-2E1FCF8A9EBE}"/>
              </a:ext>
            </a:extLst>
          </p:cNvPr>
          <p:cNvSpPr>
            <a:spLocks noGrp="1"/>
          </p:cNvSpPr>
          <p:nvPr>
            <p:ph type="ctrTitle"/>
          </p:nvPr>
        </p:nvSpPr>
        <p:spPr>
          <a:xfrm>
            <a:off x="1524000" y="2274627"/>
            <a:ext cx="9144000" cy="1251427"/>
          </a:xfrm>
        </p:spPr>
        <p:txBody>
          <a:bodyPr/>
          <a:lstStyle/>
          <a:p>
            <a:r>
              <a:rPr kumimoji="1" lang="en-US" altLang="zh-CN" dirty="0"/>
              <a:t>GROUP 9:</a:t>
            </a:r>
            <a:r>
              <a:rPr kumimoji="1" lang="zh-CN" altLang="en-US" dirty="0"/>
              <a:t> </a:t>
            </a:r>
            <a:r>
              <a:rPr kumimoji="1" lang="en-US" altLang="zh-CN" dirty="0"/>
              <a:t>Alfie Miles Tina</a:t>
            </a:r>
            <a:endParaRPr kumimoji="1" lang="zh-CN" altLang="en-US" dirty="0"/>
          </a:p>
        </p:txBody>
      </p:sp>
      <p:sp>
        <p:nvSpPr>
          <p:cNvPr id="3" name="副标题 2">
            <a:extLst>
              <a:ext uri="{FF2B5EF4-FFF2-40B4-BE49-F238E27FC236}">
                <a16:creationId xmlns:a16="http://schemas.microsoft.com/office/drawing/2014/main" id="{BF8A8A08-7339-4D4A-8203-E6B1316B2F18}"/>
              </a:ext>
            </a:extLst>
          </p:cNvPr>
          <p:cNvSpPr>
            <a:spLocks noGrp="1"/>
          </p:cNvSpPr>
          <p:nvPr>
            <p:ph type="subTitle" idx="1"/>
          </p:nvPr>
        </p:nvSpPr>
        <p:spPr>
          <a:xfrm>
            <a:off x="1524000" y="3979862"/>
            <a:ext cx="9144000" cy="1655762"/>
          </a:xfrm>
        </p:spPr>
        <p:txBody>
          <a:bodyPr/>
          <a:lstStyle/>
          <a:p>
            <a:r>
              <a:rPr kumimoji="1" lang="en-US" altLang="zh-CN" dirty="0"/>
              <a:t>1. Introduction &amp; Brief summary of methodologies</a:t>
            </a:r>
          </a:p>
          <a:p>
            <a:r>
              <a:rPr kumimoji="1" lang="en-US" altLang="zh-CN" dirty="0"/>
              <a:t>2. Experiment</a:t>
            </a:r>
          </a:p>
          <a:p>
            <a:r>
              <a:rPr kumimoji="1" lang="en-US" altLang="zh-CN" dirty="0"/>
              <a:t>3. Conclusion and future work</a:t>
            </a:r>
            <a:endParaRPr kumimoji="1" lang="zh-CN" altLang="en-US" dirty="0"/>
          </a:p>
        </p:txBody>
      </p:sp>
      <p:sp>
        <p:nvSpPr>
          <p:cNvPr id="4" name="矩形 3">
            <a:extLst>
              <a:ext uri="{FF2B5EF4-FFF2-40B4-BE49-F238E27FC236}">
                <a16:creationId xmlns:a16="http://schemas.microsoft.com/office/drawing/2014/main" id="{376A332D-D966-8D45-AC47-CC6E52579EB2}"/>
              </a:ext>
            </a:extLst>
          </p:cNvPr>
          <p:cNvSpPr/>
          <p:nvPr/>
        </p:nvSpPr>
        <p:spPr>
          <a:xfrm>
            <a:off x="1524000" y="228599"/>
            <a:ext cx="91440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zh-CN" sz="3600" dirty="0"/>
          </a:p>
          <a:p>
            <a:pPr algn="ctr"/>
            <a:r>
              <a:rPr lang="en-US" altLang="zh-CN" sz="3600" dirty="0"/>
              <a:t>Performances of LASSO &amp; Ridge Regression considering collinearity</a:t>
            </a:r>
          </a:p>
          <a:p>
            <a:pPr algn="ctr"/>
            <a:endParaRPr kumimoji="1" lang="zh-CN" altLang="en-US" dirty="0"/>
          </a:p>
        </p:txBody>
      </p:sp>
      <p:sp>
        <p:nvSpPr>
          <p:cNvPr id="5" name="文本框 4">
            <a:extLst>
              <a:ext uri="{FF2B5EF4-FFF2-40B4-BE49-F238E27FC236}">
                <a16:creationId xmlns:a16="http://schemas.microsoft.com/office/drawing/2014/main" id="{7CD12E42-7400-5F43-89F9-4C0A082B28B3}"/>
              </a:ext>
            </a:extLst>
          </p:cNvPr>
          <p:cNvSpPr txBox="1"/>
          <p:nvPr/>
        </p:nvSpPr>
        <p:spPr>
          <a:xfrm flipH="1">
            <a:off x="4421981" y="5635624"/>
            <a:ext cx="3257549" cy="461665"/>
          </a:xfrm>
          <a:prstGeom prst="rect">
            <a:avLst/>
          </a:prstGeom>
          <a:noFill/>
        </p:spPr>
        <p:txBody>
          <a:bodyPr wrap="square" rtlCol="0">
            <a:spAutoFit/>
          </a:bodyPr>
          <a:lstStyle/>
          <a:p>
            <a:pPr algn="ctr"/>
            <a:r>
              <a:rPr kumimoji="1" lang="en-US" altLang="zh-CN" sz="2400" dirty="0"/>
              <a:t>August 31st 2019</a:t>
            </a:r>
          </a:p>
        </p:txBody>
      </p:sp>
    </p:spTree>
    <p:extLst>
      <p:ext uri="{BB962C8B-B14F-4D97-AF65-F5344CB8AC3E}">
        <p14:creationId xmlns:p14="http://schemas.microsoft.com/office/powerpoint/2010/main" val="34251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4043179-A2C2-B843-813C-6878B8FE614B}"/>
              </a:ext>
            </a:extLst>
          </p:cNvPr>
          <p:cNvSpPr txBox="1"/>
          <p:nvPr/>
        </p:nvSpPr>
        <p:spPr>
          <a:xfrm>
            <a:off x="315126" y="1094165"/>
            <a:ext cx="3285565" cy="1231106"/>
          </a:xfrm>
          <a:prstGeom prst="rect">
            <a:avLst/>
          </a:prstGeom>
          <a:noFill/>
        </p:spPr>
        <p:txBody>
          <a:bodyPr wrap="square" rtlCol="0">
            <a:spAutoFit/>
          </a:bodyPr>
          <a:lstStyle/>
          <a:p>
            <a:r>
              <a:rPr lang="en-US" altLang="zh-CN" sz="2800" dirty="0"/>
              <a:t>Data preprocessing </a:t>
            </a:r>
            <a:r>
              <a:rPr lang="en-US" altLang="zh-CN" b="1" dirty="0"/>
              <a:t> (Cleaning &amp; Standardization)</a:t>
            </a:r>
          </a:p>
          <a:p>
            <a:endParaRPr kumimoji="1" lang="zh-CN" altLang="en-US" sz="2800" dirty="0"/>
          </a:p>
        </p:txBody>
      </p:sp>
      <p:sp>
        <p:nvSpPr>
          <p:cNvPr id="6" name="文本框 5">
            <a:extLst>
              <a:ext uri="{FF2B5EF4-FFF2-40B4-BE49-F238E27FC236}">
                <a16:creationId xmlns:a16="http://schemas.microsoft.com/office/drawing/2014/main" id="{638F9124-38D6-044F-BD95-752A394E7AD4}"/>
              </a:ext>
            </a:extLst>
          </p:cNvPr>
          <p:cNvSpPr txBox="1"/>
          <p:nvPr/>
        </p:nvSpPr>
        <p:spPr>
          <a:xfrm>
            <a:off x="4244640" y="1927204"/>
            <a:ext cx="8615102" cy="954107"/>
          </a:xfrm>
          <a:prstGeom prst="rect">
            <a:avLst/>
          </a:prstGeom>
          <a:noFill/>
        </p:spPr>
        <p:txBody>
          <a:bodyPr wrap="square" rtlCol="0">
            <a:spAutoFit/>
          </a:bodyPr>
          <a:lstStyle/>
          <a:p>
            <a:r>
              <a:rPr kumimoji="1" lang="en-US" altLang="zh-CN" sz="2800" dirty="0"/>
              <a:t>Feature selection : </a:t>
            </a:r>
          </a:p>
          <a:p>
            <a:r>
              <a:rPr kumimoji="1" lang="en-US" altLang="zh-CN" sz="2800" dirty="0"/>
              <a:t>          “specific methods to deal with collinearity </a:t>
            </a:r>
            <a:r>
              <a:rPr kumimoji="1" lang="zh-CN" altLang="en-US" sz="2800" dirty="0"/>
              <a:t>”</a:t>
            </a:r>
          </a:p>
        </p:txBody>
      </p:sp>
      <p:sp>
        <p:nvSpPr>
          <p:cNvPr id="7" name="文本框 6">
            <a:extLst>
              <a:ext uri="{FF2B5EF4-FFF2-40B4-BE49-F238E27FC236}">
                <a16:creationId xmlns:a16="http://schemas.microsoft.com/office/drawing/2014/main" id="{E3914A93-4EA4-3F4A-B094-FE7B4CBA5182}"/>
              </a:ext>
            </a:extLst>
          </p:cNvPr>
          <p:cNvSpPr txBox="1"/>
          <p:nvPr/>
        </p:nvSpPr>
        <p:spPr>
          <a:xfrm>
            <a:off x="323715" y="2904416"/>
            <a:ext cx="4156842" cy="523220"/>
          </a:xfrm>
          <a:prstGeom prst="rect">
            <a:avLst/>
          </a:prstGeom>
          <a:noFill/>
        </p:spPr>
        <p:txBody>
          <a:bodyPr wrap="square" rtlCol="0">
            <a:spAutoFit/>
          </a:bodyPr>
          <a:lstStyle/>
          <a:p>
            <a:r>
              <a:rPr kumimoji="1" lang="en-US" altLang="zh-CN" sz="2800" dirty="0"/>
              <a:t>Lasso / Ridge Regression</a:t>
            </a:r>
            <a:endParaRPr kumimoji="1" lang="zh-CN" altLang="en-US" sz="2800" dirty="0"/>
          </a:p>
        </p:txBody>
      </p:sp>
      <p:sp>
        <p:nvSpPr>
          <p:cNvPr id="8" name="文本框 7">
            <a:extLst>
              <a:ext uri="{FF2B5EF4-FFF2-40B4-BE49-F238E27FC236}">
                <a16:creationId xmlns:a16="http://schemas.microsoft.com/office/drawing/2014/main" id="{E5EA9E8D-377C-874F-990D-10ABF135005A}"/>
              </a:ext>
            </a:extLst>
          </p:cNvPr>
          <p:cNvSpPr txBox="1"/>
          <p:nvPr/>
        </p:nvSpPr>
        <p:spPr>
          <a:xfrm>
            <a:off x="323714" y="4349320"/>
            <a:ext cx="3852582" cy="523220"/>
          </a:xfrm>
          <a:prstGeom prst="rect">
            <a:avLst/>
          </a:prstGeom>
          <a:noFill/>
        </p:spPr>
        <p:txBody>
          <a:bodyPr wrap="square" rtlCol="0">
            <a:spAutoFit/>
          </a:bodyPr>
          <a:lstStyle/>
          <a:p>
            <a:r>
              <a:rPr kumimoji="1" lang="en-US" altLang="zh-CN" sz="2800" dirty="0"/>
              <a:t>Testing &amp; Prediction</a:t>
            </a:r>
            <a:endParaRPr kumimoji="1" lang="zh-CN" altLang="en-US" sz="2800" dirty="0"/>
          </a:p>
        </p:txBody>
      </p:sp>
      <p:cxnSp>
        <p:nvCxnSpPr>
          <p:cNvPr id="12" name="直线箭头连接符 11">
            <a:extLst>
              <a:ext uri="{FF2B5EF4-FFF2-40B4-BE49-F238E27FC236}">
                <a16:creationId xmlns:a16="http://schemas.microsoft.com/office/drawing/2014/main" id="{8D97BFCD-B94E-3A43-9D64-00793B227E7D}"/>
              </a:ext>
            </a:extLst>
          </p:cNvPr>
          <p:cNvCxnSpPr>
            <a:cxnSpLocks/>
          </p:cNvCxnSpPr>
          <p:nvPr/>
        </p:nvCxnSpPr>
        <p:spPr>
          <a:xfrm>
            <a:off x="1436328" y="1895115"/>
            <a:ext cx="0" cy="92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13">
            <a:extLst>
              <a:ext uri="{FF2B5EF4-FFF2-40B4-BE49-F238E27FC236}">
                <a16:creationId xmlns:a16="http://schemas.microsoft.com/office/drawing/2014/main" id="{19784514-CB20-A547-A9FC-1FB78D305F7D}"/>
              </a:ext>
            </a:extLst>
          </p:cNvPr>
          <p:cNvCxnSpPr>
            <a:cxnSpLocks/>
          </p:cNvCxnSpPr>
          <p:nvPr/>
        </p:nvCxnSpPr>
        <p:spPr>
          <a:xfrm>
            <a:off x="1436328" y="3624913"/>
            <a:ext cx="0" cy="724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组合 22">
            <a:extLst>
              <a:ext uri="{FF2B5EF4-FFF2-40B4-BE49-F238E27FC236}">
                <a16:creationId xmlns:a16="http://schemas.microsoft.com/office/drawing/2014/main" id="{D7C45A55-C026-874D-8119-6B80EBB9E2A3}"/>
              </a:ext>
            </a:extLst>
          </p:cNvPr>
          <p:cNvGrpSpPr/>
          <p:nvPr/>
        </p:nvGrpSpPr>
        <p:grpSpPr>
          <a:xfrm>
            <a:off x="4000494" y="1359532"/>
            <a:ext cx="1815353" cy="595621"/>
            <a:chOff x="4034118" y="1048871"/>
            <a:chExt cx="1815353" cy="595621"/>
          </a:xfrm>
        </p:grpSpPr>
        <p:cxnSp>
          <p:nvCxnSpPr>
            <p:cNvPr id="20" name="直线连接符 19">
              <a:extLst>
                <a:ext uri="{FF2B5EF4-FFF2-40B4-BE49-F238E27FC236}">
                  <a16:creationId xmlns:a16="http://schemas.microsoft.com/office/drawing/2014/main" id="{D6153286-E81E-7B45-8048-B7884C99A72D}"/>
                </a:ext>
              </a:extLst>
            </p:cNvPr>
            <p:cNvCxnSpPr/>
            <p:nvPr/>
          </p:nvCxnSpPr>
          <p:spPr>
            <a:xfrm>
              <a:off x="4034118" y="1048871"/>
              <a:ext cx="18153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B2E9818F-106E-CD4C-A165-F23FF123FB34}"/>
                </a:ext>
              </a:extLst>
            </p:cNvPr>
            <p:cNvCxnSpPr>
              <a:cxnSpLocks/>
            </p:cNvCxnSpPr>
            <p:nvPr/>
          </p:nvCxnSpPr>
          <p:spPr>
            <a:xfrm flipH="1">
              <a:off x="5849469" y="1048871"/>
              <a:ext cx="2" cy="59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6AE05108-16F7-DE4D-AD1F-CC419CE515F9}"/>
              </a:ext>
            </a:extLst>
          </p:cNvPr>
          <p:cNvGrpSpPr/>
          <p:nvPr/>
        </p:nvGrpSpPr>
        <p:grpSpPr>
          <a:xfrm>
            <a:off x="4259407" y="2904416"/>
            <a:ext cx="1556442" cy="339602"/>
            <a:chOff x="4293031" y="1973292"/>
            <a:chExt cx="1556442" cy="339602"/>
          </a:xfrm>
        </p:grpSpPr>
        <p:cxnSp>
          <p:nvCxnSpPr>
            <p:cNvPr id="25" name="直线连接符 24">
              <a:extLst>
                <a:ext uri="{FF2B5EF4-FFF2-40B4-BE49-F238E27FC236}">
                  <a16:creationId xmlns:a16="http://schemas.microsoft.com/office/drawing/2014/main" id="{D3C86065-6536-7E45-AEE1-9AE2BEFEB9F5}"/>
                </a:ext>
              </a:extLst>
            </p:cNvPr>
            <p:cNvCxnSpPr/>
            <p:nvPr/>
          </p:nvCxnSpPr>
          <p:spPr>
            <a:xfrm>
              <a:off x="5849471" y="1973292"/>
              <a:ext cx="0" cy="339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7C473C92-A8C3-8746-8041-ABFFECE7FA25}"/>
                </a:ext>
              </a:extLst>
            </p:cNvPr>
            <p:cNvCxnSpPr>
              <a:cxnSpLocks/>
            </p:cNvCxnSpPr>
            <p:nvPr/>
          </p:nvCxnSpPr>
          <p:spPr>
            <a:xfrm flipH="1">
              <a:off x="4293031" y="2312894"/>
              <a:ext cx="1556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id="{8409B525-6492-5B4D-AAFC-830DE2EDDC65}"/>
              </a:ext>
            </a:extLst>
          </p:cNvPr>
          <p:cNvSpPr txBox="1"/>
          <p:nvPr/>
        </p:nvSpPr>
        <p:spPr>
          <a:xfrm>
            <a:off x="369434" y="370331"/>
            <a:ext cx="5772286" cy="707886"/>
          </a:xfrm>
          <a:prstGeom prst="rect">
            <a:avLst/>
          </a:prstGeom>
          <a:noFill/>
        </p:spPr>
        <p:txBody>
          <a:bodyPr wrap="square" rtlCol="0">
            <a:spAutoFit/>
          </a:bodyPr>
          <a:lstStyle/>
          <a:p>
            <a:r>
              <a:rPr kumimoji="1" lang="en-US" altLang="zh-CN" sz="4000" b="1" dirty="0">
                <a:latin typeface="Candara" panose="020E0502030303020204" pitchFamily="34" charset="0"/>
              </a:rPr>
              <a:t>Part-IV</a:t>
            </a:r>
            <a:r>
              <a:rPr kumimoji="1" lang="zh-CN" altLang="en-US" sz="4000" b="1" dirty="0">
                <a:latin typeface="Candara" panose="020E0502030303020204" pitchFamily="34" charset="0"/>
              </a:rPr>
              <a:t>    </a:t>
            </a:r>
            <a:r>
              <a:rPr kumimoji="1" lang="en-US" altLang="zh-CN" sz="4000" b="1" dirty="0">
                <a:latin typeface="Candara" panose="020E0502030303020204" pitchFamily="34" charset="0"/>
              </a:rPr>
              <a:t>Future</a:t>
            </a:r>
            <a:r>
              <a:rPr kumimoji="1" lang="zh-CN" altLang="en-US" sz="4000" b="1" dirty="0">
                <a:latin typeface="Candara" panose="020E0502030303020204" pitchFamily="34" charset="0"/>
              </a:rPr>
              <a:t> </a:t>
            </a:r>
            <a:r>
              <a:rPr kumimoji="1" lang="en-US" altLang="zh-CN" sz="4000" b="1" dirty="0">
                <a:latin typeface="Candara" panose="020E0502030303020204" pitchFamily="34" charset="0"/>
              </a:rPr>
              <a:t>work</a:t>
            </a:r>
            <a:endParaRPr kumimoji="1" lang="zh-CN" altLang="en-US" sz="4000" b="1" dirty="0">
              <a:latin typeface="Candara" panose="020E0502030303020204" pitchFamily="34" charset="0"/>
            </a:endParaRPr>
          </a:p>
        </p:txBody>
      </p:sp>
      <p:pic>
        <p:nvPicPr>
          <p:cNvPr id="18" name="图形 17" descr="帮助">
            <a:extLst>
              <a:ext uri="{FF2B5EF4-FFF2-40B4-BE49-F238E27FC236}">
                <a16:creationId xmlns:a16="http://schemas.microsoft.com/office/drawing/2014/main" id="{B1EB091D-8ECF-8A46-8DB3-80EDC6AE92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3072716"/>
            <a:ext cx="914400" cy="914400"/>
          </a:xfrm>
          <a:prstGeom prst="rect">
            <a:avLst/>
          </a:prstGeom>
        </p:spPr>
      </p:pic>
      <p:sp>
        <p:nvSpPr>
          <p:cNvPr id="10" name="文本框 9">
            <a:extLst>
              <a:ext uri="{FF2B5EF4-FFF2-40B4-BE49-F238E27FC236}">
                <a16:creationId xmlns:a16="http://schemas.microsoft.com/office/drawing/2014/main" id="{E08BA9E3-5385-0643-8E13-539E01A2811B}"/>
              </a:ext>
            </a:extLst>
          </p:cNvPr>
          <p:cNvSpPr txBox="1"/>
          <p:nvPr/>
        </p:nvSpPr>
        <p:spPr>
          <a:xfrm>
            <a:off x="7010401" y="3427636"/>
            <a:ext cx="5295248" cy="461665"/>
          </a:xfrm>
          <a:prstGeom prst="rect">
            <a:avLst/>
          </a:prstGeom>
          <a:noFill/>
        </p:spPr>
        <p:txBody>
          <a:bodyPr wrap="square" rtlCol="0">
            <a:spAutoFit/>
          </a:bodyPr>
          <a:lstStyle/>
          <a:p>
            <a:r>
              <a:rPr lang="en-US" altLang="zh-CN" sz="2400" dirty="0"/>
              <a:t>Maximal Information Coefficient (MIC)</a:t>
            </a:r>
          </a:p>
        </p:txBody>
      </p:sp>
      <p:sp>
        <p:nvSpPr>
          <p:cNvPr id="21" name="文本框 20">
            <a:extLst>
              <a:ext uri="{FF2B5EF4-FFF2-40B4-BE49-F238E27FC236}">
                <a16:creationId xmlns:a16="http://schemas.microsoft.com/office/drawing/2014/main" id="{963662B0-DA0E-224D-A76A-9AC9E4382147}"/>
              </a:ext>
            </a:extLst>
          </p:cNvPr>
          <p:cNvSpPr txBox="1"/>
          <p:nvPr/>
        </p:nvSpPr>
        <p:spPr>
          <a:xfrm>
            <a:off x="7010400" y="4006666"/>
            <a:ext cx="4577715" cy="461665"/>
          </a:xfrm>
          <a:prstGeom prst="rect">
            <a:avLst/>
          </a:prstGeom>
          <a:noFill/>
        </p:spPr>
        <p:txBody>
          <a:bodyPr wrap="square" rtlCol="0">
            <a:spAutoFit/>
          </a:bodyPr>
          <a:lstStyle/>
          <a:p>
            <a:r>
              <a:rPr lang="en-US" altLang="zh-CN" sz="2400" dirty="0"/>
              <a:t>Principal Components Regression</a:t>
            </a:r>
            <a:endParaRPr kumimoji="1" lang="zh-CN" altLang="en-US" sz="3200" dirty="0"/>
          </a:p>
        </p:txBody>
      </p:sp>
    </p:spTree>
    <p:extLst>
      <p:ext uri="{BB962C8B-B14F-4D97-AF65-F5344CB8AC3E}">
        <p14:creationId xmlns:p14="http://schemas.microsoft.com/office/powerpoint/2010/main" val="424849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 presetClass="exit" presetSubtype="0" fill="hold" nodeType="withEffect">
                                  <p:stCondLst>
                                    <p:cond delay="0"/>
                                  </p:stCondLst>
                                  <p:childTnLst>
                                    <p:set>
                                      <p:cBhvr>
                                        <p:cTn id="15" dur="1" fill="hold">
                                          <p:stCondLst>
                                            <p:cond delay="0"/>
                                          </p:stCondLst>
                                        </p:cTn>
                                        <p:tgtEl>
                                          <p:spTgt spid="1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500"/>
                                        <p:tgtEl>
                                          <p:spTgt spid="18"/>
                                        </p:tgtEl>
                                        <p:attrNameLst>
                                          <p:attrName>ppt_y</p:attrName>
                                        </p:attrNameLst>
                                      </p:cBhvr>
                                      <p:tavLst>
                                        <p:tav tm="0">
                                          <p:val>
                                            <p:strVal val="#ppt_y+#ppt_h*1.125000"/>
                                          </p:val>
                                        </p:tav>
                                        <p:tav tm="100000">
                                          <p:val>
                                            <p:strVal val="#ppt_y"/>
                                          </p:val>
                                        </p:tav>
                                      </p:tavLst>
                                    </p:anim>
                                    <p:animEffect transition="in" filter="wipe(up)">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p:tgtEl>
                                          <p:spTgt spid="21"/>
                                        </p:tgtEl>
                                        <p:attrNameLst>
                                          <p:attrName>ppt_y</p:attrName>
                                        </p:attrNameLst>
                                      </p:cBhvr>
                                      <p:tavLst>
                                        <p:tav tm="0">
                                          <p:val>
                                            <p:strVal val="#ppt_y+#ppt_h*1.125000"/>
                                          </p:val>
                                        </p:tav>
                                        <p:tav tm="100000">
                                          <p:val>
                                            <p:strVal val="#ppt_y"/>
                                          </p:val>
                                        </p:tav>
                                      </p:tavLst>
                                    </p:anim>
                                    <p:animEffect transition="in" filter="wipe(up)">
                                      <p:cBhvr>
                                        <p:cTn id="27" dur="500"/>
                                        <p:tgtEl>
                                          <p:spTgt spid="21"/>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p:tgtEl>
                                          <p:spTgt spid="10"/>
                                        </p:tgtEl>
                                        <p:attrNameLst>
                                          <p:attrName>ppt_y</p:attrName>
                                        </p:attrNameLst>
                                      </p:cBhvr>
                                      <p:tavLst>
                                        <p:tav tm="0">
                                          <p:val>
                                            <p:strVal val="#ppt_y+#ppt_h*1.125000"/>
                                          </p:val>
                                        </p:tav>
                                        <p:tav tm="100000">
                                          <p:val>
                                            <p:strVal val="#ppt_y"/>
                                          </p:val>
                                        </p:tav>
                                      </p:tavLst>
                                    </p:anim>
                                    <p:animEffect transition="in" filter="wipe(up)">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894332"/>
          </a:xfrm>
        </p:spPr>
        <p:txBody>
          <a:bodyPr>
            <a:normAutofit/>
          </a:bodyPr>
          <a:lstStyle/>
          <a:p>
            <a:pPr algn="ctr"/>
            <a:r>
              <a:rPr lang="en-US" altLang="zh-CN" b="1" dirty="0"/>
              <a:t>Appendix</a:t>
            </a:r>
            <a:endParaRPr lang="zh-CN" altLang="en-US" b="1" dirty="0"/>
          </a:p>
        </p:txBody>
      </p:sp>
      <p:sp>
        <p:nvSpPr>
          <p:cNvPr id="3" name="内容占位符 2"/>
          <p:cNvSpPr>
            <a:spLocks noGrp="1"/>
          </p:cNvSpPr>
          <p:nvPr>
            <p:ph idx="1"/>
          </p:nvPr>
        </p:nvSpPr>
        <p:spPr>
          <a:xfrm>
            <a:off x="838200" y="1242207"/>
            <a:ext cx="10515600" cy="4351338"/>
          </a:xfrm>
        </p:spPr>
        <p:txBody>
          <a:bodyPr/>
          <a:lstStyle/>
          <a:p>
            <a:pPr marL="0" indent="0">
              <a:buNone/>
            </a:pPr>
            <a:r>
              <a:rPr lang="en-US" altLang="zh-CN" dirty="0"/>
              <a:t>Reference</a:t>
            </a:r>
            <a:r>
              <a:rPr lang="zh-CN" altLang="en-US" dirty="0"/>
              <a:t>：</a:t>
            </a:r>
            <a:endParaRPr lang="en-US" altLang="zh-CN" dirty="0"/>
          </a:p>
          <a:p>
            <a:r>
              <a:rPr lang="en-US" altLang="zh-CN" dirty="0"/>
              <a:t>Tibshirani, Robert. "Regression Shrinkage and Selection via the Lasso." </a:t>
            </a:r>
            <a:r>
              <a:rPr lang="en-US" altLang="zh-CN" i="1" dirty="0"/>
              <a:t>Journal of the Royal Statistical Society. Series B (Methodological)</a:t>
            </a:r>
            <a:r>
              <a:rPr lang="en-US" altLang="zh-CN" dirty="0"/>
              <a:t> 58, no. 1 (1996): 267-88. </a:t>
            </a:r>
          </a:p>
          <a:p>
            <a:r>
              <a:rPr lang="en-US" altLang="zh-CN" dirty="0"/>
              <a:t>Zhao P, Yu B. On Model Selection Consistency of Lasso[J]. Journal of Machine Learning Research, 2006, 7(12):2541-2563.</a:t>
            </a:r>
          </a:p>
        </p:txBody>
      </p:sp>
    </p:spTree>
    <p:extLst>
      <p:ext uri="{BB962C8B-B14F-4D97-AF65-F5344CB8AC3E}">
        <p14:creationId xmlns:p14="http://schemas.microsoft.com/office/powerpoint/2010/main" val="298540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838200" y="365126"/>
            <a:ext cx="10515600" cy="894332"/>
          </a:xfrm>
        </p:spPr>
        <p:txBody>
          <a:bodyPr>
            <a:normAutofit/>
          </a:bodyPr>
          <a:lstStyle/>
          <a:p>
            <a:pPr algn="ctr"/>
            <a:r>
              <a:rPr lang="en-US" altLang="zh-CN" b="1" dirty="0"/>
              <a:t>Appendix</a:t>
            </a:r>
            <a:endParaRPr lang="zh-CN" altLang="en-US" b="1" dirty="0"/>
          </a:p>
        </p:txBody>
      </p:sp>
      <p:sp>
        <p:nvSpPr>
          <p:cNvPr id="5" name="内容占位符 2"/>
          <p:cNvSpPr>
            <a:spLocks noGrp="1"/>
          </p:cNvSpPr>
          <p:nvPr>
            <p:ph idx="1"/>
          </p:nvPr>
        </p:nvSpPr>
        <p:spPr>
          <a:xfrm>
            <a:off x="838200" y="1242207"/>
            <a:ext cx="10515600" cy="4351338"/>
          </a:xfrm>
        </p:spPr>
        <p:txBody>
          <a:bodyPr/>
          <a:lstStyle/>
          <a:p>
            <a:pPr marL="0" indent="0">
              <a:buNone/>
            </a:pPr>
            <a:r>
              <a:rPr lang="en-US" altLang="zh-CN" dirty="0"/>
              <a:t>Experiment code</a:t>
            </a:r>
            <a:r>
              <a:rPr lang="zh-CN" altLang="en-US" dirty="0"/>
              <a:t>：</a:t>
            </a:r>
            <a:endParaRPr lang="en-US" altLang="zh-CN" dirty="0"/>
          </a:p>
        </p:txBody>
      </p:sp>
      <p:pic>
        <p:nvPicPr>
          <p:cNvPr id="3074" name="Picture 2" descr="C:\Users\Tz\Desktop\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955" y="1776516"/>
            <a:ext cx="4677697" cy="4849312"/>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Tz\Desktop\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701" y="1227459"/>
            <a:ext cx="5939047" cy="54504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01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98A5A-555F-DD4C-829B-DF14F397AE99}"/>
              </a:ext>
            </a:extLst>
          </p:cNvPr>
          <p:cNvSpPr>
            <a:spLocks noGrp="1"/>
          </p:cNvSpPr>
          <p:nvPr>
            <p:ph type="title"/>
          </p:nvPr>
        </p:nvSpPr>
        <p:spPr>
          <a:xfrm>
            <a:off x="838200" y="2351410"/>
            <a:ext cx="10515600" cy="1325563"/>
          </a:xfrm>
        </p:spPr>
        <p:txBody>
          <a:bodyPr/>
          <a:lstStyle/>
          <a:p>
            <a:pPr algn="ctr"/>
            <a:r>
              <a:rPr kumimoji="1" lang="en-US" altLang="zh-CN" b="1" dirty="0">
                <a:latin typeface="Bangla MN" pitchFamily="2" charset="0"/>
                <a:cs typeface="Bangla MN" pitchFamily="2" charset="0"/>
              </a:rPr>
              <a:t>Thanks for your listening !</a:t>
            </a:r>
            <a:endParaRPr kumimoji="1" lang="zh-CN" altLang="en-US" b="1" dirty="0">
              <a:latin typeface="Bangla MN" pitchFamily="2" charset="0"/>
              <a:cs typeface="Bangla MN" pitchFamily="2" charset="0"/>
            </a:endParaRPr>
          </a:p>
        </p:txBody>
      </p:sp>
      <p:sp>
        <p:nvSpPr>
          <p:cNvPr id="4" name="标题 1">
            <a:extLst>
              <a:ext uri="{FF2B5EF4-FFF2-40B4-BE49-F238E27FC236}">
                <a16:creationId xmlns:a16="http://schemas.microsoft.com/office/drawing/2014/main" id="{19330F29-35C9-5F47-B722-B37867177612}"/>
              </a:ext>
            </a:extLst>
          </p:cNvPr>
          <p:cNvSpPr txBox="1">
            <a:spLocks/>
          </p:cNvSpPr>
          <p:nvPr/>
        </p:nvSpPr>
        <p:spPr>
          <a:xfrm>
            <a:off x="975102" y="47510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kumimoji="1" lang="en-US" altLang="zh-CN" sz="2800" dirty="0">
                <a:latin typeface="+mn-lt"/>
                <a:cs typeface="Bangla MN" pitchFamily="2" charset="0"/>
              </a:rPr>
              <a:t>Group 9--- Alfie Miles Tina </a:t>
            </a:r>
          </a:p>
          <a:p>
            <a:pPr algn="ctr"/>
            <a:r>
              <a:rPr kumimoji="1" lang="en-US" altLang="zh-CN" sz="2800" dirty="0">
                <a:latin typeface="+mn-lt"/>
                <a:cs typeface="Bangla MN" pitchFamily="2" charset="0"/>
              </a:rPr>
              <a:t>2019.08.31</a:t>
            </a:r>
            <a:endParaRPr kumimoji="1" lang="zh-CN" altLang="en-US" sz="2800" dirty="0">
              <a:latin typeface="+mn-lt"/>
              <a:cs typeface="Bangla MN" pitchFamily="2" charset="0"/>
            </a:endParaRPr>
          </a:p>
        </p:txBody>
      </p:sp>
    </p:spTree>
    <p:extLst>
      <p:ext uri="{BB962C8B-B14F-4D97-AF65-F5344CB8AC3E}">
        <p14:creationId xmlns:p14="http://schemas.microsoft.com/office/powerpoint/2010/main" val="217079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00B458-5F22-AC41-84AE-2748C4795C69}"/>
              </a:ext>
            </a:extLst>
          </p:cNvPr>
          <p:cNvSpPr>
            <a:spLocks noGrp="1"/>
          </p:cNvSpPr>
          <p:nvPr>
            <p:ph idx="1"/>
          </p:nvPr>
        </p:nvSpPr>
        <p:spPr>
          <a:xfrm>
            <a:off x="260896" y="1224490"/>
            <a:ext cx="14124176" cy="4351338"/>
          </a:xfrm>
        </p:spPr>
        <p:txBody>
          <a:bodyPr/>
          <a:lstStyle/>
          <a:p>
            <a:r>
              <a:rPr lang="en-US" altLang="zh-CN" dirty="0"/>
              <a:t>Background: Bike-share problem in Homework 2 Part 1</a:t>
            </a:r>
          </a:p>
          <a:p>
            <a:r>
              <a:rPr lang="en-US" altLang="zh-CN" dirty="0"/>
              <a:t>Problem from: Homework2 Part1 1.1.2</a:t>
            </a:r>
          </a:p>
          <a:p>
            <a:r>
              <a:rPr lang="en-US" altLang="zh-CN" dirty="0"/>
              <a:t>Focus on: LASSO in solve collinearity problem</a:t>
            </a:r>
          </a:p>
          <a:p>
            <a:r>
              <a:rPr lang="en-US" altLang="zh-CN" dirty="0"/>
              <a:t>Thoughts:</a:t>
            </a:r>
            <a:endParaRPr kumimoji="1" lang="en-US" altLang="zh-CN" dirty="0"/>
          </a:p>
          <a:p>
            <a:endParaRPr kumimoji="1" lang="en-US" altLang="zh-CN" dirty="0"/>
          </a:p>
          <a:p>
            <a:endParaRPr kumimoji="1" lang="en-US" altLang="zh-CN" dirty="0"/>
          </a:p>
          <a:p>
            <a:endParaRPr kumimoji="1" lang="en-US" altLang="zh-CN" dirty="0"/>
          </a:p>
        </p:txBody>
      </p:sp>
      <p:pic>
        <p:nvPicPr>
          <p:cNvPr id="9" name="图片 8">
            <a:extLst>
              <a:ext uri="{FF2B5EF4-FFF2-40B4-BE49-F238E27FC236}">
                <a16:creationId xmlns:a16="http://schemas.microsoft.com/office/drawing/2014/main" id="{2373CD3C-1CC3-5345-AE90-B7B4FFB43049}"/>
              </a:ext>
            </a:extLst>
          </p:cNvPr>
          <p:cNvPicPr>
            <a:picLocks noChangeAspect="1"/>
          </p:cNvPicPr>
          <p:nvPr/>
        </p:nvPicPr>
        <p:blipFill>
          <a:blip r:embed="rId2"/>
          <a:stretch>
            <a:fillRect/>
          </a:stretch>
        </p:blipFill>
        <p:spPr>
          <a:xfrm>
            <a:off x="260896" y="3591448"/>
            <a:ext cx="8183017" cy="1582215"/>
          </a:xfrm>
          <a:prstGeom prst="rect">
            <a:avLst/>
          </a:prstGeom>
        </p:spPr>
      </p:pic>
      <p:pic>
        <p:nvPicPr>
          <p:cNvPr id="13" name="图片 12">
            <a:extLst>
              <a:ext uri="{FF2B5EF4-FFF2-40B4-BE49-F238E27FC236}">
                <a16:creationId xmlns:a16="http://schemas.microsoft.com/office/drawing/2014/main" id="{5E3951AF-EBD7-E84D-BDE0-968A829AF897}"/>
              </a:ext>
            </a:extLst>
          </p:cNvPr>
          <p:cNvPicPr>
            <a:picLocks noChangeAspect="1"/>
          </p:cNvPicPr>
          <p:nvPr/>
        </p:nvPicPr>
        <p:blipFill>
          <a:blip r:embed="rId3"/>
          <a:stretch>
            <a:fillRect/>
          </a:stretch>
        </p:blipFill>
        <p:spPr>
          <a:xfrm>
            <a:off x="815429" y="5233454"/>
            <a:ext cx="9740900" cy="977900"/>
          </a:xfrm>
          <a:prstGeom prst="rect">
            <a:avLst/>
          </a:prstGeom>
        </p:spPr>
      </p:pic>
      <p:sp>
        <p:nvSpPr>
          <p:cNvPr id="4" name="文本框 3">
            <a:extLst>
              <a:ext uri="{FF2B5EF4-FFF2-40B4-BE49-F238E27FC236}">
                <a16:creationId xmlns:a16="http://schemas.microsoft.com/office/drawing/2014/main" id="{09079F9F-86D2-2647-815E-FC21CCB725CC}"/>
              </a:ext>
            </a:extLst>
          </p:cNvPr>
          <p:cNvSpPr txBox="1"/>
          <p:nvPr/>
        </p:nvSpPr>
        <p:spPr>
          <a:xfrm>
            <a:off x="2200506" y="2694312"/>
            <a:ext cx="2929055" cy="523220"/>
          </a:xfrm>
          <a:prstGeom prst="rect">
            <a:avLst/>
          </a:prstGeom>
          <a:noFill/>
        </p:spPr>
        <p:txBody>
          <a:bodyPr wrap="square" rtlCol="0">
            <a:spAutoFit/>
          </a:bodyPr>
          <a:lstStyle/>
          <a:p>
            <a:r>
              <a:rPr lang="en-US" altLang="zh-CN" sz="2800" b="1" dirty="0"/>
              <a:t>Find collinearity</a:t>
            </a:r>
            <a:endParaRPr kumimoji="1" lang="zh-CN" altLang="en-US" sz="2800" b="1" dirty="0"/>
          </a:p>
        </p:txBody>
      </p:sp>
      <p:sp>
        <p:nvSpPr>
          <p:cNvPr id="5" name="文本框 4">
            <a:extLst>
              <a:ext uri="{FF2B5EF4-FFF2-40B4-BE49-F238E27FC236}">
                <a16:creationId xmlns:a16="http://schemas.microsoft.com/office/drawing/2014/main" id="{F98D7C18-5656-DD46-AE1C-5CC4A7ED40CE}"/>
              </a:ext>
            </a:extLst>
          </p:cNvPr>
          <p:cNvSpPr txBox="1"/>
          <p:nvPr/>
        </p:nvSpPr>
        <p:spPr>
          <a:xfrm>
            <a:off x="4905928" y="2686970"/>
            <a:ext cx="5406360" cy="523220"/>
          </a:xfrm>
          <a:prstGeom prst="rect">
            <a:avLst/>
          </a:prstGeom>
          <a:noFill/>
        </p:spPr>
        <p:txBody>
          <a:bodyPr wrap="square" rtlCol="0">
            <a:spAutoFit/>
          </a:bodyPr>
          <a:lstStyle/>
          <a:p>
            <a:r>
              <a:rPr lang="en-US" altLang="zh-CN" sz="2800" b="1" dirty="0"/>
              <a:t>-&gt; Introduce Lasso &amp; Ridge</a:t>
            </a:r>
            <a:endParaRPr kumimoji="1" lang="zh-CN" altLang="en-US" sz="2800" b="1" dirty="0"/>
          </a:p>
        </p:txBody>
      </p:sp>
      <p:sp>
        <p:nvSpPr>
          <p:cNvPr id="6" name="文本框 5">
            <a:extLst>
              <a:ext uri="{FF2B5EF4-FFF2-40B4-BE49-F238E27FC236}">
                <a16:creationId xmlns:a16="http://schemas.microsoft.com/office/drawing/2014/main" id="{C07B2647-0024-B443-847B-382A408367F7}"/>
              </a:ext>
            </a:extLst>
          </p:cNvPr>
          <p:cNvSpPr txBox="1"/>
          <p:nvPr/>
        </p:nvSpPr>
        <p:spPr>
          <a:xfrm>
            <a:off x="4905928" y="3166810"/>
            <a:ext cx="4861933" cy="523220"/>
          </a:xfrm>
          <a:prstGeom prst="rect">
            <a:avLst/>
          </a:prstGeom>
          <a:noFill/>
        </p:spPr>
        <p:txBody>
          <a:bodyPr wrap="square" rtlCol="0">
            <a:spAutoFit/>
          </a:bodyPr>
          <a:lstStyle/>
          <a:p>
            <a:r>
              <a:rPr lang="en-US" altLang="zh-CN" sz="2800" b="1" dirty="0"/>
              <a:t>-&gt; Result not good enough</a:t>
            </a:r>
            <a:endParaRPr kumimoji="1" lang="zh-CN" altLang="en-US" sz="2800" b="1" dirty="0"/>
          </a:p>
        </p:txBody>
      </p:sp>
      <p:sp>
        <p:nvSpPr>
          <p:cNvPr id="7" name="文本框 6">
            <a:extLst>
              <a:ext uri="{FF2B5EF4-FFF2-40B4-BE49-F238E27FC236}">
                <a16:creationId xmlns:a16="http://schemas.microsoft.com/office/drawing/2014/main" id="{CE0A1F8F-C8A2-8844-A358-8CFB207E37FA}"/>
              </a:ext>
            </a:extLst>
          </p:cNvPr>
          <p:cNvSpPr txBox="1"/>
          <p:nvPr/>
        </p:nvSpPr>
        <p:spPr>
          <a:xfrm>
            <a:off x="9409410" y="3166810"/>
            <a:ext cx="2707306" cy="523220"/>
          </a:xfrm>
          <a:prstGeom prst="rect">
            <a:avLst/>
          </a:prstGeom>
          <a:noFill/>
        </p:spPr>
        <p:txBody>
          <a:bodyPr wrap="square" rtlCol="0">
            <a:spAutoFit/>
          </a:bodyPr>
          <a:lstStyle/>
          <a:p>
            <a:r>
              <a:rPr lang="en-US" altLang="zh-CN" sz="2800" b="1" dirty="0"/>
              <a:t>-&gt;Explanation</a:t>
            </a:r>
            <a:endParaRPr kumimoji="1" lang="zh-CN" altLang="en-US" sz="2800" b="1" dirty="0"/>
          </a:p>
        </p:txBody>
      </p:sp>
      <p:sp>
        <p:nvSpPr>
          <p:cNvPr id="10" name="矩形 9">
            <a:extLst>
              <a:ext uri="{FF2B5EF4-FFF2-40B4-BE49-F238E27FC236}">
                <a16:creationId xmlns:a16="http://schemas.microsoft.com/office/drawing/2014/main" id="{C32F65F2-87D2-E641-9A02-7F69F42BD7B9}"/>
              </a:ext>
            </a:extLst>
          </p:cNvPr>
          <p:cNvSpPr/>
          <p:nvPr/>
        </p:nvSpPr>
        <p:spPr>
          <a:xfrm>
            <a:off x="394260" y="364338"/>
            <a:ext cx="5278119" cy="707886"/>
          </a:xfrm>
          <a:prstGeom prst="rect">
            <a:avLst/>
          </a:prstGeom>
        </p:spPr>
        <p:txBody>
          <a:bodyPr wrap="square">
            <a:spAutoFit/>
          </a:bodyPr>
          <a:lstStyle/>
          <a:p>
            <a:r>
              <a:rPr kumimoji="1" lang="en-US" altLang="zh-CN" sz="4000" b="1" dirty="0">
                <a:latin typeface="Candara" panose="020E0502030303020204" pitchFamily="34" charset="0"/>
              </a:rPr>
              <a:t>Part-</a:t>
            </a:r>
            <a:r>
              <a:rPr kumimoji="1" lang="en-US" altLang="zh-CN" sz="4000" b="1" dirty="0" err="1">
                <a:latin typeface="Candara" panose="020E0502030303020204" pitchFamily="34" charset="0"/>
              </a:rPr>
              <a:t>I.i</a:t>
            </a:r>
            <a:r>
              <a:rPr kumimoji="1" lang="zh-CN" altLang="en-US" sz="4000" b="1" dirty="0">
                <a:latin typeface="Candara" panose="020E0502030303020204" pitchFamily="34" charset="0"/>
              </a:rPr>
              <a:t>   </a:t>
            </a:r>
            <a:r>
              <a:rPr kumimoji="1" lang="en-US" altLang="zh-CN" sz="4000" b="1" dirty="0">
                <a:latin typeface="Candara" panose="020E0502030303020204" pitchFamily="34" charset="0"/>
              </a:rPr>
              <a:t>Introduction</a:t>
            </a:r>
            <a:endParaRPr kumimoji="1" lang="zh-CN" altLang="en-US" sz="4000" b="1" dirty="0">
              <a:latin typeface="Candara" panose="020E0502030303020204" pitchFamily="34" charset="0"/>
            </a:endParaRPr>
          </a:p>
        </p:txBody>
      </p:sp>
      <p:pic>
        <p:nvPicPr>
          <p:cNvPr id="8" name="图片 7">
            <a:extLst>
              <a:ext uri="{FF2B5EF4-FFF2-40B4-BE49-F238E27FC236}">
                <a16:creationId xmlns:a16="http://schemas.microsoft.com/office/drawing/2014/main" id="{F1553EC0-12B5-A74F-8E13-2EC7D7EEB8FF}"/>
              </a:ext>
            </a:extLst>
          </p:cNvPr>
          <p:cNvPicPr>
            <a:picLocks noChangeAspect="1"/>
          </p:cNvPicPr>
          <p:nvPr/>
        </p:nvPicPr>
        <p:blipFill>
          <a:blip r:embed="rId4"/>
          <a:stretch>
            <a:fillRect/>
          </a:stretch>
        </p:blipFill>
        <p:spPr>
          <a:xfrm>
            <a:off x="772633" y="4162528"/>
            <a:ext cx="10603938" cy="1850289"/>
          </a:xfrm>
          <a:prstGeom prst="rect">
            <a:avLst/>
          </a:prstGeom>
        </p:spPr>
      </p:pic>
    </p:spTree>
    <p:extLst>
      <p:ext uri="{BB962C8B-B14F-4D97-AF65-F5344CB8AC3E}">
        <p14:creationId xmlns:p14="http://schemas.microsoft.com/office/powerpoint/2010/main" val="146996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par>
                                <p:cTn id="9" presetID="53" presetClass="entr" presetSubtype="16"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ppt_w</p:attrName>
                                        </p:attrNameLst>
                                      </p:cBhvr>
                                      <p:tavLst>
                                        <p:tav tm="0">
                                          <p:val>
                                            <p:fltVal val="0"/>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childTnLst>
                                </p:cTn>
                              </p:par>
                              <p:par>
                                <p:cTn id="31" presetID="1" presetClass="exit" presetSubtype="0" fill="hold"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
                                        </p:tgtEl>
                                        <p:attrNameLst>
                                          <p:attrName>style.visibility</p:attrName>
                                        </p:attrNameLst>
                                      </p:cBhvr>
                                      <p:to>
                                        <p:strVal val="hidden"/>
                                      </p:to>
                                    </p:set>
                                  </p:childTnLst>
                                </p:cTn>
                              </p:par>
                              <p:par>
                                <p:cTn id="35" presetID="53" presetClass="entr" presetSubtype="16"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03DFA09-B0C2-EA4E-937F-039698CC3B7C}"/>
                  </a:ext>
                </a:extLst>
              </p:cNvPr>
              <p:cNvSpPr>
                <a:spLocks noGrp="1"/>
              </p:cNvSpPr>
              <p:nvPr>
                <p:ph idx="1"/>
              </p:nvPr>
            </p:nvSpPr>
            <p:spPr>
              <a:xfrm>
                <a:off x="394260" y="1253331"/>
                <a:ext cx="11797740" cy="5085476"/>
              </a:xfrm>
            </p:spPr>
            <p:txBody>
              <a:bodyPr>
                <a:normAutofit fontScale="92500" lnSpcReduction="10000"/>
              </a:bodyPr>
              <a:lstStyle/>
              <a:p>
                <a:r>
                  <a:rPr kumimoji="1" lang="en-US" altLang="zh-CN" sz="3000" dirty="0" err="1"/>
                  <a:t>Sklearn</a:t>
                </a:r>
                <a:r>
                  <a:rPr kumimoji="1" lang="en-US" altLang="zh-CN" sz="3000" dirty="0"/>
                  <a:t> library :</a:t>
                </a:r>
                <a:endParaRPr kumimoji="1" lang="en-US" altLang="zh-CN" dirty="0"/>
              </a:p>
              <a:p>
                <a:pPr lvl="1"/>
                <a:r>
                  <a:rPr kumimoji="1" lang="en-US" altLang="zh-CN" dirty="0" err="1"/>
                  <a:t>LinearRegression</a:t>
                </a:r>
                <a:endParaRPr kumimoji="1" lang="en-US" altLang="zh-CN" dirty="0"/>
              </a:p>
              <a:p>
                <a:pPr lvl="1"/>
                <a:r>
                  <a:rPr kumimoji="1" lang="en-US" altLang="zh-CN" dirty="0"/>
                  <a:t>Lasso </a:t>
                </a:r>
              </a:p>
              <a:p>
                <a:pPr lvl="1"/>
                <a:r>
                  <a:rPr kumimoji="1" lang="en-US" altLang="zh-CN" dirty="0"/>
                  <a:t>Ridge</a:t>
                </a:r>
              </a:p>
              <a:p>
                <a:pPr lvl="1"/>
                <a:r>
                  <a:rPr kumimoji="1" lang="en-US" altLang="zh-CN" dirty="0" err="1"/>
                  <a:t>LassoCV</a:t>
                </a:r>
                <a:endParaRPr kumimoji="1" lang="en-US" altLang="zh-CN" dirty="0"/>
              </a:p>
              <a:p>
                <a:pPr lvl="1"/>
                <a:r>
                  <a:rPr kumimoji="1" lang="en-US" altLang="zh-CN" dirty="0" err="1"/>
                  <a:t>RidgeCV</a:t>
                </a:r>
                <a:endParaRPr kumimoji="1" lang="en-US" altLang="zh-CN" dirty="0"/>
              </a:p>
              <a:p>
                <a:pPr lvl="1"/>
                <a:endParaRPr kumimoji="1" lang="en-US" altLang="zh-CN" dirty="0"/>
              </a:p>
              <a:p>
                <a:r>
                  <a:rPr kumimoji="1" lang="en-US" altLang="zh-CN" sz="3000" dirty="0"/>
                  <a:t>Some</a:t>
                </a:r>
                <a:r>
                  <a:rPr kumimoji="1" lang="zh-CN" altLang="en-US" sz="3000" dirty="0"/>
                  <a:t> </a:t>
                </a:r>
                <a:r>
                  <a:rPr kumimoji="1" lang="en-US" altLang="zh-CN" sz="3000" dirty="0"/>
                  <a:t>other functions</a:t>
                </a:r>
              </a:p>
              <a:p>
                <a:r>
                  <a:rPr kumimoji="1" lang="en-US" altLang="zh-CN" sz="3000" dirty="0"/>
                  <a:t>Formula:</a:t>
                </a:r>
              </a:p>
              <a:p>
                <a:pPr lvl="1"/>
                <a14:m>
                  <m:oMath xmlns:m="http://schemas.openxmlformats.org/officeDocument/2006/math">
                    <m:sSub>
                      <m:sSubPr>
                        <m:ctrlPr>
                          <a:rPr lang="en-US" altLang="zh-CN" i="1" smtClean="0">
                            <a:solidFill>
                              <a:schemeClr val="tx1">
                                <a:lumMod val="75000"/>
                                <a:lumOff val="25000"/>
                              </a:schemeClr>
                            </a:solidFill>
                            <a:latin typeface="Cambria Math" panose="02040503050406030204" pitchFamily="18" charset="0"/>
                          </a:rPr>
                        </m:ctrlPr>
                      </m:sSubPr>
                      <m:e>
                        <m:r>
                          <a:rPr lang="en-US" altLang="zh-CN" i="1">
                            <a:solidFill>
                              <a:schemeClr val="tx1">
                                <a:lumMod val="75000"/>
                                <a:lumOff val="25000"/>
                              </a:schemeClr>
                            </a:solidFill>
                            <a:latin typeface="Cambria Math" charset="0"/>
                          </a:rPr>
                          <m:t>𝐿</m:t>
                        </m:r>
                      </m:e>
                      <m:sub>
                        <m:r>
                          <a:rPr lang="en-US" altLang="zh-CN" i="1">
                            <a:solidFill>
                              <a:schemeClr val="tx1">
                                <a:lumMod val="75000"/>
                                <a:lumOff val="25000"/>
                              </a:schemeClr>
                            </a:solidFill>
                            <a:latin typeface="Cambria Math" charset="0"/>
                          </a:rPr>
                          <m:t>𝐿</m:t>
                        </m:r>
                        <m:r>
                          <m:rPr>
                            <m:sty m:val="p"/>
                          </m:rPr>
                          <a:rPr lang="en-US" altLang="zh-CN" i="1">
                            <a:solidFill>
                              <a:schemeClr val="tx1">
                                <a:lumMod val="75000"/>
                                <a:lumOff val="25000"/>
                              </a:schemeClr>
                            </a:solidFill>
                            <a:latin typeface="Cambria Math" panose="02040503050406030204" pitchFamily="18" charset="0"/>
                          </a:rPr>
                          <m:t>inear</m:t>
                        </m:r>
                      </m:sub>
                    </m:sSub>
                    <m:d>
                      <m:dPr>
                        <m:ctrlPr>
                          <a:rPr lang="en-US" altLang="zh-CN" i="1">
                            <a:solidFill>
                              <a:schemeClr val="tx1">
                                <a:lumMod val="75000"/>
                                <a:lumOff val="25000"/>
                              </a:schemeClr>
                            </a:solidFill>
                            <a:latin typeface="Cambria Math" panose="02040503050406030204" pitchFamily="18" charset="0"/>
                          </a:rPr>
                        </m:ctrlPr>
                      </m:dPr>
                      <m:e>
                        <m:r>
                          <a:rPr lang="en-US" altLang="zh-CN" b="1" i="1">
                            <a:solidFill>
                              <a:schemeClr val="tx1">
                                <a:lumMod val="75000"/>
                                <a:lumOff val="25000"/>
                              </a:schemeClr>
                            </a:solidFill>
                            <a:latin typeface="Cambria Math" charset="0"/>
                          </a:rPr>
                          <m:t>𝜷</m:t>
                        </m:r>
                      </m:e>
                    </m:d>
                    <m:r>
                      <a:rPr lang="en-US" altLang="zh-CN" i="1">
                        <a:solidFill>
                          <a:schemeClr val="tx1">
                            <a:lumMod val="75000"/>
                            <a:lumOff val="25000"/>
                          </a:schemeClr>
                        </a:solidFill>
                        <a:latin typeface="Cambria Math" charset="0"/>
                      </a:rPr>
                      <m:t>=</m:t>
                    </m:r>
                    <m:f>
                      <m:fPr>
                        <m:ctrlPr>
                          <a:rPr lang="mr-IN" altLang="zh-CN" i="1">
                            <a:solidFill>
                              <a:schemeClr val="tx1">
                                <a:lumMod val="75000"/>
                                <a:lumOff val="25000"/>
                              </a:schemeClr>
                            </a:solidFill>
                            <a:latin typeface="Cambria Math" panose="02040503050406030204" pitchFamily="18" charset="0"/>
                          </a:rPr>
                        </m:ctrlPr>
                      </m:fPr>
                      <m:num>
                        <m:r>
                          <a:rPr lang="en-US" altLang="zh-CN" i="1">
                            <a:solidFill>
                              <a:schemeClr val="tx1">
                                <a:lumMod val="75000"/>
                                <a:lumOff val="25000"/>
                              </a:schemeClr>
                            </a:solidFill>
                            <a:latin typeface="Cambria Math" charset="0"/>
                          </a:rPr>
                          <m:t>1</m:t>
                        </m:r>
                      </m:num>
                      <m:den>
                        <m:r>
                          <a:rPr lang="en-US" altLang="zh-CN" i="1">
                            <a:solidFill>
                              <a:schemeClr val="tx1">
                                <a:lumMod val="75000"/>
                                <a:lumOff val="25000"/>
                              </a:schemeClr>
                            </a:solidFill>
                            <a:latin typeface="Cambria Math" charset="0"/>
                          </a:rPr>
                          <m:t>𝑛</m:t>
                        </m:r>
                      </m:den>
                    </m:f>
                    <m:nary>
                      <m:naryPr>
                        <m:chr m:val="∑"/>
                        <m:ctrlPr>
                          <a:rPr lang="is-IS" altLang="zh-CN" i="1">
                            <a:solidFill>
                              <a:schemeClr val="tx1">
                                <a:lumMod val="75000"/>
                                <a:lumOff val="25000"/>
                              </a:schemeClr>
                            </a:solidFill>
                            <a:latin typeface="Cambria Math" panose="02040503050406030204" pitchFamily="18" charset="0"/>
                          </a:rPr>
                        </m:ctrlPr>
                      </m:naryPr>
                      <m:sub>
                        <m:r>
                          <m:rPr>
                            <m:brk m:alnAt="23"/>
                          </m:rPr>
                          <a:rPr lang="en-US" altLang="zh-CN" i="1">
                            <a:solidFill>
                              <a:schemeClr val="tx1">
                                <a:lumMod val="75000"/>
                                <a:lumOff val="25000"/>
                              </a:schemeClr>
                            </a:solidFill>
                            <a:latin typeface="Cambria Math" charset="0"/>
                          </a:rPr>
                          <m:t>𝑖</m:t>
                        </m:r>
                        <m:r>
                          <a:rPr lang="en-US" altLang="zh-CN" i="1">
                            <a:solidFill>
                              <a:schemeClr val="tx1">
                                <a:lumMod val="75000"/>
                                <a:lumOff val="25000"/>
                              </a:schemeClr>
                            </a:solidFill>
                            <a:latin typeface="Cambria Math" charset="0"/>
                          </a:rPr>
                          <m:t>=1</m:t>
                        </m:r>
                      </m:sub>
                      <m:sup>
                        <m:r>
                          <a:rPr lang="en-US" altLang="zh-CN" i="1">
                            <a:solidFill>
                              <a:schemeClr val="tx1">
                                <a:lumMod val="75000"/>
                                <a:lumOff val="25000"/>
                              </a:schemeClr>
                            </a:solidFill>
                            <a:latin typeface="Cambria Math" charset="0"/>
                          </a:rPr>
                          <m:t>𝑛</m:t>
                        </m:r>
                      </m:sup>
                      <m:e>
                        <m:r>
                          <a:rPr lang="en-US" altLang="zh-CN" i="1">
                            <a:solidFill>
                              <a:schemeClr val="tx1">
                                <a:lumMod val="75000"/>
                                <a:lumOff val="25000"/>
                              </a:schemeClr>
                            </a:solidFill>
                            <a:latin typeface="Cambria Math" charset="0"/>
                          </a:rPr>
                          <m:t>|</m:t>
                        </m:r>
                        <m:sSub>
                          <m:sSubPr>
                            <m:ctrlPr>
                              <a:rPr lang="en-US" altLang="zh-CN" i="1">
                                <a:solidFill>
                                  <a:schemeClr val="tx1">
                                    <a:lumMod val="75000"/>
                                    <a:lumOff val="25000"/>
                                  </a:schemeClr>
                                </a:solidFill>
                                <a:latin typeface="Cambria Math" panose="02040503050406030204" pitchFamily="18" charset="0"/>
                              </a:rPr>
                            </m:ctrlPr>
                          </m:sSubPr>
                          <m:e>
                            <m:r>
                              <a:rPr lang="en-US" altLang="zh-CN" i="1">
                                <a:solidFill>
                                  <a:schemeClr val="tx1">
                                    <a:lumMod val="75000"/>
                                    <a:lumOff val="25000"/>
                                  </a:schemeClr>
                                </a:solidFill>
                                <a:latin typeface="Cambria Math" charset="0"/>
                              </a:rPr>
                              <m:t>𝑦</m:t>
                            </m:r>
                          </m:e>
                          <m:sub>
                            <m:r>
                              <a:rPr lang="en-US" altLang="zh-CN" i="1">
                                <a:solidFill>
                                  <a:schemeClr val="tx1">
                                    <a:lumMod val="75000"/>
                                    <a:lumOff val="25000"/>
                                  </a:schemeClr>
                                </a:solidFill>
                                <a:latin typeface="Cambria Math" charset="0"/>
                              </a:rPr>
                              <m:t>𝑖</m:t>
                            </m:r>
                          </m:sub>
                        </m:sSub>
                        <m:r>
                          <a:rPr lang="en-US" altLang="zh-CN" i="1">
                            <a:solidFill>
                              <a:schemeClr val="tx1">
                                <a:lumMod val="75000"/>
                                <a:lumOff val="25000"/>
                              </a:schemeClr>
                            </a:solidFill>
                            <a:latin typeface="Cambria Math" charset="0"/>
                          </a:rPr>
                          <m:t>−</m:t>
                        </m:r>
                      </m:e>
                    </m:nary>
                    <m:sSup>
                      <m:sSupPr>
                        <m:ctrlPr>
                          <a:rPr lang="en-US" altLang="zh-CN" i="1">
                            <a:solidFill>
                              <a:schemeClr val="tx1">
                                <a:lumMod val="75000"/>
                                <a:lumOff val="25000"/>
                              </a:schemeClr>
                            </a:solidFill>
                            <a:latin typeface="Cambria Math" panose="02040503050406030204" pitchFamily="18" charset="0"/>
                          </a:rPr>
                        </m:ctrlPr>
                      </m:sSupPr>
                      <m:e>
                        <m:r>
                          <a:rPr lang="en-US" altLang="zh-CN" b="1" i="1">
                            <a:solidFill>
                              <a:schemeClr val="tx1">
                                <a:lumMod val="75000"/>
                                <a:lumOff val="25000"/>
                              </a:schemeClr>
                            </a:solidFill>
                            <a:latin typeface="Cambria Math" charset="0"/>
                          </a:rPr>
                          <m:t>𝜷</m:t>
                        </m:r>
                      </m:e>
                      <m:sup>
                        <m:r>
                          <a:rPr lang="en-US" altLang="zh-CN" i="1">
                            <a:solidFill>
                              <a:schemeClr val="tx1">
                                <a:lumMod val="75000"/>
                                <a:lumOff val="25000"/>
                              </a:schemeClr>
                            </a:solidFill>
                            <a:latin typeface="Cambria Math" charset="0"/>
                          </a:rPr>
                          <m:t>𝑇</m:t>
                        </m:r>
                      </m:sup>
                    </m:sSup>
                    <m:r>
                      <a:rPr lang="en-US" altLang="zh-CN" b="1" i="1">
                        <a:solidFill>
                          <a:schemeClr val="tx1">
                            <a:lumMod val="75000"/>
                            <a:lumOff val="25000"/>
                          </a:schemeClr>
                        </a:solidFill>
                        <a:latin typeface="Cambria Math" charset="0"/>
                      </a:rPr>
                      <m:t>𝒙</m:t>
                    </m:r>
                    <m:sSup>
                      <m:sSupPr>
                        <m:ctrlPr>
                          <a:rPr lang="en-US" altLang="zh-CN" i="1">
                            <a:solidFill>
                              <a:schemeClr val="tx1">
                                <a:lumMod val="75000"/>
                                <a:lumOff val="25000"/>
                              </a:schemeClr>
                            </a:solidFill>
                            <a:latin typeface="Cambria Math" panose="02040503050406030204" pitchFamily="18" charset="0"/>
                          </a:rPr>
                        </m:ctrlPr>
                      </m:sSupPr>
                      <m:e>
                        <m:d>
                          <m:dPr>
                            <m:begChr m:val=""/>
                            <m:endChr m:val="|"/>
                            <m:ctrlPr>
                              <a:rPr lang="en-US" altLang="zh-CN" i="1">
                                <a:solidFill>
                                  <a:schemeClr val="tx1">
                                    <a:lumMod val="75000"/>
                                    <a:lumOff val="25000"/>
                                  </a:schemeClr>
                                </a:solidFill>
                                <a:latin typeface="Cambria Math" panose="02040503050406030204" pitchFamily="18" charset="0"/>
                              </a:rPr>
                            </m:ctrlPr>
                          </m:dPr>
                          <m:e>
                            <m:r>
                              <a:rPr lang="en-US" altLang="zh-CN">
                                <a:solidFill>
                                  <a:schemeClr val="tx1">
                                    <a:lumMod val="75000"/>
                                    <a:lumOff val="25000"/>
                                  </a:schemeClr>
                                </a:solidFill>
                                <a:latin typeface="Cambria Math" charset="0"/>
                              </a:rPr>
                              <m:t>​</m:t>
                            </m:r>
                          </m:e>
                        </m:d>
                      </m:e>
                      <m:sup>
                        <m:r>
                          <a:rPr lang="en-US" altLang="zh-CN" i="1">
                            <a:solidFill>
                              <a:schemeClr val="tx1">
                                <a:lumMod val="75000"/>
                                <a:lumOff val="25000"/>
                              </a:schemeClr>
                            </a:solidFill>
                            <a:latin typeface="Cambria Math" charset="0"/>
                          </a:rPr>
                          <m:t>2</m:t>
                        </m:r>
                      </m:sup>
                    </m:sSup>
                  </m:oMath>
                </a14:m>
                <a:endParaRPr kumimoji="1" lang="en-US" altLang="zh-CN" dirty="0"/>
              </a:p>
              <a:p>
                <a:pPr lvl="1"/>
                <a14:m>
                  <m:oMath xmlns:m="http://schemas.openxmlformats.org/officeDocument/2006/math">
                    <m:sSub>
                      <m:sSubPr>
                        <m:ctrlPr>
                          <a:rPr lang="en-US" altLang="zh-CN" i="1">
                            <a:solidFill>
                              <a:schemeClr val="tx1">
                                <a:lumMod val="75000"/>
                                <a:lumOff val="25000"/>
                              </a:schemeClr>
                            </a:solidFill>
                            <a:latin typeface="Cambria Math" panose="02040503050406030204" pitchFamily="18" charset="0"/>
                          </a:rPr>
                        </m:ctrlPr>
                      </m:sSubPr>
                      <m:e>
                        <m:r>
                          <a:rPr lang="en-US" altLang="zh-CN" i="1">
                            <a:solidFill>
                              <a:schemeClr val="tx1">
                                <a:lumMod val="75000"/>
                                <a:lumOff val="25000"/>
                              </a:schemeClr>
                            </a:solidFill>
                            <a:latin typeface="Cambria Math" charset="0"/>
                          </a:rPr>
                          <m:t>𝐿</m:t>
                        </m:r>
                      </m:e>
                      <m:sub>
                        <m:r>
                          <a:rPr lang="en-US" altLang="zh-CN" i="1">
                            <a:solidFill>
                              <a:schemeClr val="tx1">
                                <a:lumMod val="75000"/>
                                <a:lumOff val="25000"/>
                              </a:schemeClr>
                            </a:solidFill>
                            <a:latin typeface="Cambria Math" charset="0"/>
                          </a:rPr>
                          <m:t>𝐿𝐴𝑆𝑆𝑂</m:t>
                        </m:r>
                      </m:sub>
                    </m:sSub>
                    <m:d>
                      <m:dPr>
                        <m:ctrlPr>
                          <a:rPr lang="en-US" altLang="zh-CN" i="1">
                            <a:solidFill>
                              <a:schemeClr val="tx1">
                                <a:lumMod val="75000"/>
                                <a:lumOff val="25000"/>
                              </a:schemeClr>
                            </a:solidFill>
                            <a:latin typeface="Cambria Math" panose="02040503050406030204" pitchFamily="18" charset="0"/>
                          </a:rPr>
                        </m:ctrlPr>
                      </m:dPr>
                      <m:e>
                        <m:r>
                          <a:rPr lang="en-US" altLang="zh-CN" b="1" i="1">
                            <a:solidFill>
                              <a:schemeClr val="tx1">
                                <a:lumMod val="75000"/>
                                <a:lumOff val="25000"/>
                              </a:schemeClr>
                            </a:solidFill>
                            <a:latin typeface="Cambria Math" charset="0"/>
                          </a:rPr>
                          <m:t>𝜷</m:t>
                        </m:r>
                      </m:e>
                    </m:d>
                    <m:r>
                      <a:rPr lang="en-US" altLang="zh-CN" i="1">
                        <a:solidFill>
                          <a:schemeClr val="tx1">
                            <a:lumMod val="75000"/>
                            <a:lumOff val="25000"/>
                          </a:schemeClr>
                        </a:solidFill>
                        <a:latin typeface="Cambria Math" charset="0"/>
                      </a:rPr>
                      <m:t>=</m:t>
                    </m:r>
                    <m:f>
                      <m:fPr>
                        <m:ctrlPr>
                          <a:rPr lang="mr-IN" altLang="zh-CN" i="1">
                            <a:solidFill>
                              <a:schemeClr val="tx1">
                                <a:lumMod val="75000"/>
                                <a:lumOff val="25000"/>
                              </a:schemeClr>
                            </a:solidFill>
                            <a:latin typeface="Cambria Math" panose="02040503050406030204" pitchFamily="18" charset="0"/>
                          </a:rPr>
                        </m:ctrlPr>
                      </m:fPr>
                      <m:num>
                        <m:r>
                          <a:rPr lang="en-US" altLang="zh-CN" i="1">
                            <a:solidFill>
                              <a:schemeClr val="tx1">
                                <a:lumMod val="75000"/>
                                <a:lumOff val="25000"/>
                              </a:schemeClr>
                            </a:solidFill>
                            <a:latin typeface="Cambria Math" charset="0"/>
                          </a:rPr>
                          <m:t>1</m:t>
                        </m:r>
                      </m:num>
                      <m:den>
                        <m:r>
                          <a:rPr lang="en-US" altLang="zh-CN" i="1">
                            <a:solidFill>
                              <a:schemeClr val="tx1">
                                <a:lumMod val="75000"/>
                                <a:lumOff val="25000"/>
                              </a:schemeClr>
                            </a:solidFill>
                            <a:latin typeface="Cambria Math" charset="0"/>
                          </a:rPr>
                          <m:t>𝑛</m:t>
                        </m:r>
                      </m:den>
                    </m:f>
                    <m:nary>
                      <m:naryPr>
                        <m:chr m:val="∑"/>
                        <m:ctrlPr>
                          <a:rPr lang="is-IS" altLang="zh-CN" i="1">
                            <a:solidFill>
                              <a:schemeClr val="tx1">
                                <a:lumMod val="75000"/>
                                <a:lumOff val="25000"/>
                              </a:schemeClr>
                            </a:solidFill>
                            <a:latin typeface="Cambria Math" panose="02040503050406030204" pitchFamily="18" charset="0"/>
                          </a:rPr>
                        </m:ctrlPr>
                      </m:naryPr>
                      <m:sub>
                        <m:r>
                          <m:rPr>
                            <m:brk m:alnAt="23"/>
                          </m:rPr>
                          <a:rPr lang="en-US" altLang="zh-CN" i="1">
                            <a:solidFill>
                              <a:schemeClr val="tx1">
                                <a:lumMod val="75000"/>
                                <a:lumOff val="25000"/>
                              </a:schemeClr>
                            </a:solidFill>
                            <a:latin typeface="Cambria Math" charset="0"/>
                          </a:rPr>
                          <m:t>𝑖</m:t>
                        </m:r>
                        <m:r>
                          <a:rPr lang="en-US" altLang="zh-CN" i="1">
                            <a:solidFill>
                              <a:schemeClr val="tx1">
                                <a:lumMod val="75000"/>
                                <a:lumOff val="25000"/>
                              </a:schemeClr>
                            </a:solidFill>
                            <a:latin typeface="Cambria Math" charset="0"/>
                          </a:rPr>
                          <m:t>=1</m:t>
                        </m:r>
                      </m:sub>
                      <m:sup>
                        <m:r>
                          <a:rPr lang="en-US" altLang="zh-CN" i="1">
                            <a:solidFill>
                              <a:schemeClr val="tx1">
                                <a:lumMod val="75000"/>
                                <a:lumOff val="25000"/>
                              </a:schemeClr>
                            </a:solidFill>
                            <a:latin typeface="Cambria Math" charset="0"/>
                          </a:rPr>
                          <m:t>𝑛</m:t>
                        </m:r>
                      </m:sup>
                      <m:e>
                        <m:r>
                          <a:rPr lang="en-US" altLang="zh-CN" i="1">
                            <a:solidFill>
                              <a:schemeClr val="tx1">
                                <a:lumMod val="75000"/>
                                <a:lumOff val="25000"/>
                              </a:schemeClr>
                            </a:solidFill>
                            <a:latin typeface="Cambria Math" charset="0"/>
                          </a:rPr>
                          <m:t>|</m:t>
                        </m:r>
                        <m:sSub>
                          <m:sSubPr>
                            <m:ctrlPr>
                              <a:rPr lang="en-US" altLang="zh-CN" i="1">
                                <a:solidFill>
                                  <a:schemeClr val="tx1">
                                    <a:lumMod val="75000"/>
                                    <a:lumOff val="25000"/>
                                  </a:schemeClr>
                                </a:solidFill>
                                <a:latin typeface="Cambria Math" panose="02040503050406030204" pitchFamily="18" charset="0"/>
                              </a:rPr>
                            </m:ctrlPr>
                          </m:sSubPr>
                          <m:e>
                            <m:r>
                              <a:rPr lang="en-US" altLang="zh-CN" i="1">
                                <a:solidFill>
                                  <a:schemeClr val="tx1">
                                    <a:lumMod val="75000"/>
                                    <a:lumOff val="25000"/>
                                  </a:schemeClr>
                                </a:solidFill>
                                <a:latin typeface="Cambria Math" charset="0"/>
                              </a:rPr>
                              <m:t>𝑦</m:t>
                            </m:r>
                          </m:e>
                          <m:sub>
                            <m:r>
                              <a:rPr lang="en-US" altLang="zh-CN" i="1">
                                <a:solidFill>
                                  <a:schemeClr val="tx1">
                                    <a:lumMod val="75000"/>
                                    <a:lumOff val="25000"/>
                                  </a:schemeClr>
                                </a:solidFill>
                                <a:latin typeface="Cambria Math" charset="0"/>
                              </a:rPr>
                              <m:t>𝑖</m:t>
                            </m:r>
                          </m:sub>
                        </m:sSub>
                        <m:r>
                          <a:rPr lang="en-US" altLang="zh-CN" i="1">
                            <a:solidFill>
                              <a:schemeClr val="tx1">
                                <a:lumMod val="75000"/>
                                <a:lumOff val="25000"/>
                              </a:schemeClr>
                            </a:solidFill>
                            <a:latin typeface="Cambria Math" charset="0"/>
                          </a:rPr>
                          <m:t>−</m:t>
                        </m:r>
                      </m:e>
                    </m:nary>
                    <m:sSup>
                      <m:sSupPr>
                        <m:ctrlPr>
                          <a:rPr lang="en-US" altLang="zh-CN" i="1">
                            <a:solidFill>
                              <a:schemeClr val="tx1">
                                <a:lumMod val="75000"/>
                                <a:lumOff val="25000"/>
                              </a:schemeClr>
                            </a:solidFill>
                            <a:latin typeface="Cambria Math" panose="02040503050406030204" pitchFamily="18" charset="0"/>
                          </a:rPr>
                        </m:ctrlPr>
                      </m:sSupPr>
                      <m:e>
                        <m:r>
                          <a:rPr lang="en-US" altLang="zh-CN" b="1" i="1">
                            <a:solidFill>
                              <a:schemeClr val="tx1">
                                <a:lumMod val="75000"/>
                                <a:lumOff val="25000"/>
                              </a:schemeClr>
                            </a:solidFill>
                            <a:latin typeface="Cambria Math" charset="0"/>
                          </a:rPr>
                          <m:t>𝜷</m:t>
                        </m:r>
                      </m:e>
                      <m:sup>
                        <m:r>
                          <a:rPr lang="en-US" altLang="zh-CN" i="1">
                            <a:solidFill>
                              <a:schemeClr val="tx1">
                                <a:lumMod val="75000"/>
                                <a:lumOff val="25000"/>
                              </a:schemeClr>
                            </a:solidFill>
                            <a:latin typeface="Cambria Math" charset="0"/>
                          </a:rPr>
                          <m:t>𝑇</m:t>
                        </m:r>
                      </m:sup>
                    </m:sSup>
                    <m:r>
                      <a:rPr lang="en-US" altLang="zh-CN" b="1" i="1">
                        <a:solidFill>
                          <a:schemeClr val="tx1">
                            <a:lumMod val="75000"/>
                            <a:lumOff val="25000"/>
                          </a:schemeClr>
                        </a:solidFill>
                        <a:latin typeface="Cambria Math" charset="0"/>
                      </a:rPr>
                      <m:t>𝒙</m:t>
                    </m:r>
                    <m:sSup>
                      <m:sSupPr>
                        <m:ctrlPr>
                          <a:rPr lang="en-US" altLang="zh-CN" i="1">
                            <a:solidFill>
                              <a:schemeClr val="tx1">
                                <a:lumMod val="75000"/>
                                <a:lumOff val="25000"/>
                              </a:schemeClr>
                            </a:solidFill>
                            <a:latin typeface="Cambria Math" panose="02040503050406030204" pitchFamily="18" charset="0"/>
                          </a:rPr>
                        </m:ctrlPr>
                      </m:sSupPr>
                      <m:e>
                        <m:d>
                          <m:dPr>
                            <m:begChr m:val=""/>
                            <m:endChr m:val="|"/>
                            <m:ctrlPr>
                              <a:rPr lang="en-US" altLang="zh-CN" i="1">
                                <a:solidFill>
                                  <a:schemeClr val="tx1">
                                    <a:lumMod val="75000"/>
                                    <a:lumOff val="25000"/>
                                  </a:schemeClr>
                                </a:solidFill>
                                <a:latin typeface="Cambria Math" panose="02040503050406030204" pitchFamily="18" charset="0"/>
                              </a:rPr>
                            </m:ctrlPr>
                          </m:dPr>
                          <m:e>
                            <m:r>
                              <a:rPr lang="en-US" altLang="zh-CN">
                                <a:solidFill>
                                  <a:schemeClr val="tx1">
                                    <a:lumMod val="75000"/>
                                    <a:lumOff val="25000"/>
                                  </a:schemeClr>
                                </a:solidFill>
                                <a:latin typeface="Cambria Math" charset="0"/>
                              </a:rPr>
                              <m:t>​</m:t>
                            </m:r>
                          </m:e>
                        </m:d>
                      </m:e>
                      <m:sup>
                        <m:r>
                          <a:rPr lang="en-US" altLang="zh-CN" i="1">
                            <a:solidFill>
                              <a:schemeClr val="tx1">
                                <a:lumMod val="75000"/>
                                <a:lumOff val="25000"/>
                              </a:schemeClr>
                            </a:solidFill>
                            <a:latin typeface="Cambria Math" charset="0"/>
                          </a:rPr>
                          <m:t>2</m:t>
                        </m:r>
                      </m:sup>
                    </m:sSup>
                    <m:r>
                      <a:rPr lang="en-US" altLang="zh-CN" i="1">
                        <a:solidFill>
                          <a:schemeClr val="tx1">
                            <a:lumMod val="75000"/>
                            <a:lumOff val="25000"/>
                          </a:schemeClr>
                        </a:solidFill>
                        <a:latin typeface="Cambria Math" charset="0"/>
                      </a:rPr>
                      <m:t>+</m:t>
                    </m:r>
                    <m:r>
                      <a:rPr lang="en-US" altLang="zh-CN" i="1">
                        <a:solidFill>
                          <a:schemeClr val="tx1">
                            <a:lumMod val="75000"/>
                            <a:lumOff val="25000"/>
                          </a:schemeClr>
                        </a:solidFill>
                        <a:latin typeface="Cambria Math" charset="0"/>
                      </a:rPr>
                      <m:t>𝜆</m:t>
                    </m:r>
                    <m:nary>
                      <m:naryPr>
                        <m:chr m:val="∑"/>
                        <m:ctrlPr>
                          <a:rPr lang="is-IS" altLang="zh-CN" i="1">
                            <a:solidFill>
                              <a:schemeClr val="tx1">
                                <a:lumMod val="75000"/>
                                <a:lumOff val="25000"/>
                              </a:schemeClr>
                            </a:solidFill>
                            <a:latin typeface="Cambria Math" panose="02040503050406030204" pitchFamily="18" charset="0"/>
                          </a:rPr>
                        </m:ctrlPr>
                      </m:naryPr>
                      <m:sub>
                        <m:r>
                          <m:rPr>
                            <m:brk m:alnAt="23"/>
                          </m:rPr>
                          <a:rPr lang="en-US" altLang="zh-CN" i="1">
                            <a:solidFill>
                              <a:schemeClr val="tx1">
                                <a:lumMod val="75000"/>
                                <a:lumOff val="25000"/>
                              </a:schemeClr>
                            </a:solidFill>
                            <a:latin typeface="Cambria Math" charset="0"/>
                          </a:rPr>
                          <m:t>𝑗</m:t>
                        </m:r>
                        <m:r>
                          <a:rPr lang="en-US" altLang="zh-CN" i="1">
                            <a:solidFill>
                              <a:schemeClr val="tx1">
                                <a:lumMod val="75000"/>
                                <a:lumOff val="25000"/>
                              </a:schemeClr>
                            </a:solidFill>
                            <a:latin typeface="Cambria Math" charset="0"/>
                          </a:rPr>
                          <m:t>=1</m:t>
                        </m:r>
                      </m:sub>
                      <m:sup>
                        <m:r>
                          <a:rPr lang="en-US" altLang="zh-CN" i="1">
                            <a:solidFill>
                              <a:schemeClr val="tx1">
                                <a:lumMod val="75000"/>
                                <a:lumOff val="25000"/>
                              </a:schemeClr>
                            </a:solidFill>
                            <a:latin typeface="Cambria Math" charset="0"/>
                          </a:rPr>
                          <m:t>𝐽</m:t>
                        </m:r>
                      </m:sup>
                      <m:e>
                        <m:r>
                          <a:rPr lang="en-US" altLang="zh-CN" i="1">
                            <a:solidFill>
                              <a:schemeClr val="tx1">
                                <a:lumMod val="75000"/>
                                <a:lumOff val="25000"/>
                              </a:schemeClr>
                            </a:solidFill>
                            <a:latin typeface="Cambria Math" charset="0"/>
                          </a:rPr>
                          <m:t>|</m:t>
                        </m:r>
                        <m:sSub>
                          <m:sSubPr>
                            <m:ctrlPr>
                              <a:rPr lang="en-US" altLang="zh-CN" i="1">
                                <a:solidFill>
                                  <a:schemeClr val="tx1">
                                    <a:lumMod val="75000"/>
                                    <a:lumOff val="25000"/>
                                  </a:schemeClr>
                                </a:solidFill>
                                <a:latin typeface="Cambria Math" panose="02040503050406030204" pitchFamily="18" charset="0"/>
                              </a:rPr>
                            </m:ctrlPr>
                          </m:sSubPr>
                          <m:e>
                            <m:r>
                              <a:rPr lang="en-US" altLang="zh-CN" i="1">
                                <a:solidFill>
                                  <a:schemeClr val="tx1">
                                    <a:lumMod val="75000"/>
                                    <a:lumOff val="25000"/>
                                  </a:schemeClr>
                                </a:solidFill>
                                <a:latin typeface="Cambria Math" charset="0"/>
                              </a:rPr>
                              <m:t>𝛽</m:t>
                            </m:r>
                          </m:e>
                          <m:sub>
                            <m:r>
                              <a:rPr lang="en-US" altLang="zh-CN" i="1">
                                <a:solidFill>
                                  <a:schemeClr val="tx1">
                                    <a:lumMod val="75000"/>
                                    <a:lumOff val="25000"/>
                                  </a:schemeClr>
                                </a:solidFill>
                                <a:latin typeface="Cambria Math" charset="0"/>
                              </a:rPr>
                              <m:t>𝑗</m:t>
                            </m:r>
                          </m:sub>
                        </m:sSub>
                        <m:r>
                          <a:rPr lang="en-US" altLang="zh-CN" i="1">
                            <a:solidFill>
                              <a:schemeClr val="tx1">
                                <a:lumMod val="75000"/>
                                <a:lumOff val="25000"/>
                              </a:schemeClr>
                            </a:solidFill>
                            <a:latin typeface="Cambria Math" charset="0"/>
                          </a:rPr>
                          <m:t>|</m:t>
                        </m:r>
                      </m:e>
                    </m:nary>
                  </m:oMath>
                </a14:m>
                <a:endParaRPr kumimoji="1" lang="en-US" altLang="zh-CN" dirty="0"/>
              </a:p>
              <a:p>
                <a:pPr lvl="1"/>
                <a14:m>
                  <m:oMath xmlns:m="http://schemas.openxmlformats.org/officeDocument/2006/math">
                    <m:sSub>
                      <m:sSubPr>
                        <m:ctrlPr>
                          <a:rPr lang="en-US" altLang="zh-CN" i="1">
                            <a:solidFill>
                              <a:schemeClr val="tx1">
                                <a:lumMod val="75000"/>
                                <a:lumOff val="25000"/>
                              </a:schemeClr>
                            </a:solidFill>
                            <a:latin typeface="Cambria Math" panose="02040503050406030204" pitchFamily="18" charset="0"/>
                          </a:rPr>
                        </m:ctrlPr>
                      </m:sSubPr>
                      <m:e>
                        <m:r>
                          <a:rPr lang="en-US" altLang="zh-CN" i="1">
                            <a:solidFill>
                              <a:schemeClr val="tx1">
                                <a:lumMod val="75000"/>
                                <a:lumOff val="25000"/>
                              </a:schemeClr>
                            </a:solidFill>
                            <a:latin typeface="Cambria Math" charset="0"/>
                          </a:rPr>
                          <m:t>𝐿</m:t>
                        </m:r>
                      </m:e>
                      <m:sub>
                        <m:r>
                          <a:rPr lang="en-US" altLang="zh-CN" i="1">
                            <a:solidFill>
                              <a:schemeClr val="tx1">
                                <a:lumMod val="75000"/>
                                <a:lumOff val="25000"/>
                              </a:schemeClr>
                            </a:solidFill>
                            <a:latin typeface="Cambria Math" charset="0"/>
                          </a:rPr>
                          <m:t>𝑅𝑖𝑑𝑔𝑒</m:t>
                        </m:r>
                      </m:sub>
                    </m:sSub>
                    <m:d>
                      <m:dPr>
                        <m:ctrlPr>
                          <a:rPr lang="en-US" altLang="zh-CN" i="1">
                            <a:solidFill>
                              <a:schemeClr val="tx1">
                                <a:lumMod val="75000"/>
                                <a:lumOff val="25000"/>
                              </a:schemeClr>
                            </a:solidFill>
                            <a:latin typeface="Cambria Math" panose="02040503050406030204" pitchFamily="18" charset="0"/>
                          </a:rPr>
                        </m:ctrlPr>
                      </m:dPr>
                      <m:e>
                        <m:r>
                          <a:rPr lang="en-US" altLang="zh-CN" b="1" i="1">
                            <a:solidFill>
                              <a:schemeClr val="tx1">
                                <a:lumMod val="75000"/>
                                <a:lumOff val="25000"/>
                              </a:schemeClr>
                            </a:solidFill>
                            <a:latin typeface="Cambria Math" charset="0"/>
                          </a:rPr>
                          <m:t>𝜷</m:t>
                        </m:r>
                      </m:e>
                    </m:d>
                    <m:r>
                      <a:rPr lang="en-US" altLang="zh-CN" i="1">
                        <a:solidFill>
                          <a:schemeClr val="tx1">
                            <a:lumMod val="75000"/>
                            <a:lumOff val="25000"/>
                          </a:schemeClr>
                        </a:solidFill>
                        <a:latin typeface="Cambria Math" charset="0"/>
                      </a:rPr>
                      <m:t>=</m:t>
                    </m:r>
                    <m:f>
                      <m:fPr>
                        <m:ctrlPr>
                          <a:rPr lang="mr-IN" altLang="zh-CN" i="1">
                            <a:solidFill>
                              <a:schemeClr val="tx1">
                                <a:lumMod val="75000"/>
                                <a:lumOff val="25000"/>
                              </a:schemeClr>
                            </a:solidFill>
                            <a:latin typeface="Cambria Math" panose="02040503050406030204" pitchFamily="18" charset="0"/>
                          </a:rPr>
                        </m:ctrlPr>
                      </m:fPr>
                      <m:num>
                        <m:r>
                          <a:rPr lang="en-US" altLang="zh-CN" i="1">
                            <a:solidFill>
                              <a:schemeClr val="tx1">
                                <a:lumMod val="75000"/>
                                <a:lumOff val="25000"/>
                              </a:schemeClr>
                            </a:solidFill>
                            <a:latin typeface="Cambria Math" charset="0"/>
                          </a:rPr>
                          <m:t>1</m:t>
                        </m:r>
                      </m:num>
                      <m:den>
                        <m:r>
                          <a:rPr lang="en-US" altLang="zh-CN" i="1">
                            <a:solidFill>
                              <a:schemeClr val="tx1">
                                <a:lumMod val="75000"/>
                                <a:lumOff val="25000"/>
                              </a:schemeClr>
                            </a:solidFill>
                            <a:latin typeface="Cambria Math" charset="0"/>
                          </a:rPr>
                          <m:t>𝑛</m:t>
                        </m:r>
                      </m:den>
                    </m:f>
                    <m:nary>
                      <m:naryPr>
                        <m:chr m:val="∑"/>
                        <m:ctrlPr>
                          <a:rPr lang="is-IS" altLang="zh-CN" i="1">
                            <a:solidFill>
                              <a:schemeClr val="tx1">
                                <a:lumMod val="75000"/>
                                <a:lumOff val="25000"/>
                              </a:schemeClr>
                            </a:solidFill>
                            <a:latin typeface="Cambria Math" panose="02040503050406030204" pitchFamily="18" charset="0"/>
                          </a:rPr>
                        </m:ctrlPr>
                      </m:naryPr>
                      <m:sub>
                        <m:r>
                          <m:rPr>
                            <m:brk m:alnAt="23"/>
                          </m:rPr>
                          <a:rPr lang="en-US" altLang="zh-CN" i="1">
                            <a:solidFill>
                              <a:schemeClr val="tx1">
                                <a:lumMod val="75000"/>
                                <a:lumOff val="25000"/>
                              </a:schemeClr>
                            </a:solidFill>
                            <a:latin typeface="Cambria Math" charset="0"/>
                          </a:rPr>
                          <m:t>𝑖</m:t>
                        </m:r>
                        <m:r>
                          <a:rPr lang="en-US" altLang="zh-CN" i="1">
                            <a:solidFill>
                              <a:schemeClr val="tx1">
                                <a:lumMod val="75000"/>
                                <a:lumOff val="25000"/>
                              </a:schemeClr>
                            </a:solidFill>
                            <a:latin typeface="Cambria Math" charset="0"/>
                          </a:rPr>
                          <m:t>=1</m:t>
                        </m:r>
                      </m:sub>
                      <m:sup>
                        <m:r>
                          <a:rPr lang="en-US" altLang="zh-CN" i="1">
                            <a:solidFill>
                              <a:schemeClr val="tx1">
                                <a:lumMod val="75000"/>
                                <a:lumOff val="25000"/>
                              </a:schemeClr>
                            </a:solidFill>
                            <a:latin typeface="Cambria Math" charset="0"/>
                          </a:rPr>
                          <m:t>𝑛</m:t>
                        </m:r>
                      </m:sup>
                      <m:e>
                        <m:r>
                          <a:rPr lang="en-US" altLang="zh-CN" i="1">
                            <a:solidFill>
                              <a:schemeClr val="tx1">
                                <a:lumMod val="75000"/>
                                <a:lumOff val="25000"/>
                              </a:schemeClr>
                            </a:solidFill>
                            <a:latin typeface="Cambria Math" charset="0"/>
                          </a:rPr>
                          <m:t>|</m:t>
                        </m:r>
                        <m:sSub>
                          <m:sSubPr>
                            <m:ctrlPr>
                              <a:rPr lang="en-US" altLang="zh-CN" i="1">
                                <a:solidFill>
                                  <a:schemeClr val="tx1">
                                    <a:lumMod val="75000"/>
                                    <a:lumOff val="25000"/>
                                  </a:schemeClr>
                                </a:solidFill>
                                <a:latin typeface="Cambria Math" panose="02040503050406030204" pitchFamily="18" charset="0"/>
                              </a:rPr>
                            </m:ctrlPr>
                          </m:sSubPr>
                          <m:e>
                            <m:r>
                              <a:rPr lang="en-US" altLang="zh-CN" i="1">
                                <a:solidFill>
                                  <a:schemeClr val="tx1">
                                    <a:lumMod val="75000"/>
                                    <a:lumOff val="25000"/>
                                  </a:schemeClr>
                                </a:solidFill>
                                <a:latin typeface="Cambria Math" charset="0"/>
                              </a:rPr>
                              <m:t>𝑦</m:t>
                            </m:r>
                          </m:e>
                          <m:sub>
                            <m:r>
                              <a:rPr lang="en-US" altLang="zh-CN" i="1">
                                <a:solidFill>
                                  <a:schemeClr val="tx1">
                                    <a:lumMod val="75000"/>
                                    <a:lumOff val="25000"/>
                                  </a:schemeClr>
                                </a:solidFill>
                                <a:latin typeface="Cambria Math" charset="0"/>
                              </a:rPr>
                              <m:t>𝑖</m:t>
                            </m:r>
                          </m:sub>
                        </m:sSub>
                        <m:r>
                          <a:rPr lang="en-US" altLang="zh-CN" i="1">
                            <a:solidFill>
                              <a:schemeClr val="tx1">
                                <a:lumMod val="75000"/>
                                <a:lumOff val="25000"/>
                              </a:schemeClr>
                            </a:solidFill>
                            <a:latin typeface="Cambria Math" charset="0"/>
                          </a:rPr>
                          <m:t>−</m:t>
                        </m:r>
                      </m:e>
                    </m:nary>
                    <m:sSup>
                      <m:sSupPr>
                        <m:ctrlPr>
                          <a:rPr lang="en-US" altLang="zh-CN" i="1">
                            <a:solidFill>
                              <a:schemeClr val="tx1">
                                <a:lumMod val="75000"/>
                                <a:lumOff val="25000"/>
                              </a:schemeClr>
                            </a:solidFill>
                            <a:latin typeface="Cambria Math" panose="02040503050406030204" pitchFamily="18" charset="0"/>
                          </a:rPr>
                        </m:ctrlPr>
                      </m:sSupPr>
                      <m:e>
                        <m:r>
                          <a:rPr lang="en-US" altLang="zh-CN" b="1" i="1">
                            <a:solidFill>
                              <a:schemeClr val="tx1">
                                <a:lumMod val="75000"/>
                                <a:lumOff val="25000"/>
                              </a:schemeClr>
                            </a:solidFill>
                            <a:latin typeface="Cambria Math" charset="0"/>
                          </a:rPr>
                          <m:t>𝜷</m:t>
                        </m:r>
                      </m:e>
                      <m:sup>
                        <m:r>
                          <a:rPr lang="en-US" altLang="zh-CN" i="1">
                            <a:solidFill>
                              <a:schemeClr val="tx1">
                                <a:lumMod val="75000"/>
                                <a:lumOff val="25000"/>
                              </a:schemeClr>
                            </a:solidFill>
                            <a:latin typeface="Cambria Math" charset="0"/>
                          </a:rPr>
                          <m:t>𝑇</m:t>
                        </m:r>
                      </m:sup>
                    </m:sSup>
                    <m:r>
                      <a:rPr lang="en-US" altLang="zh-CN" b="1" i="1">
                        <a:solidFill>
                          <a:schemeClr val="tx1">
                            <a:lumMod val="75000"/>
                            <a:lumOff val="25000"/>
                          </a:schemeClr>
                        </a:solidFill>
                        <a:latin typeface="Cambria Math" charset="0"/>
                      </a:rPr>
                      <m:t>𝒙</m:t>
                    </m:r>
                    <m:sSup>
                      <m:sSupPr>
                        <m:ctrlPr>
                          <a:rPr lang="en-US" altLang="zh-CN" i="1">
                            <a:solidFill>
                              <a:schemeClr val="tx1">
                                <a:lumMod val="75000"/>
                                <a:lumOff val="25000"/>
                              </a:schemeClr>
                            </a:solidFill>
                            <a:latin typeface="Cambria Math" panose="02040503050406030204" pitchFamily="18" charset="0"/>
                          </a:rPr>
                        </m:ctrlPr>
                      </m:sSupPr>
                      <m:e>
                        <m:d>
                          <m:dPr>
                            <m:begChr m:val=""/>
                            <m:endChr m:val="|"/>
                            <m:ctrlPr>
                              <a:rPr lang="en-US" altLang="zh-CN" i="1">
                                <a:solidFill>
                                  <a:schemeClr val="tx1">
                                    <a:lumMod val="75000"/>
                                    <a:lumOff val="25000"/>
                                  </a:schemeClr>
                                </a:solidFill>
                                <a:latin typeface="Cambria Math" panose="02040503050406030204" pitchFamily="18" charset="0"/>
                              </a:rPr>
                            </m:ctrlPr>
                          </m:dPr>
                          <m:e>
                            <m:r>
                              <a:rPr lang="en-US" altLang="zh-CN">
                                <a:solidFill>
                                  <a:schemeClr val="tx1">
                                    <a:lumMod val="75000"/>
                                    <a:lumOff val="25000"/>
                                  </a:schemeClr>
                                </a:solidFill>
                                <a:latin typeface="Cambria Math" charset="0"/>
                              </a:rPr>
                              <m:t>​</m:t>
                            </m:r>
                          </m:e>
                        </m:d>
                      </m:e>
                      <m:sup>
                        <m:r>
                          <a:rPr lang="en-US" altLang="zh-CN" i="1">
                            <a:solidFill>
                              <a:schemeClr val="tx1">
                                <a:lumMod val="75000"/>
                                <a:lumOff val="25000"/>
                              </a:schemeClr>
                            </a:solidFill>
                            <a:latin typeface="Cambria Math" charset="0"/>
                          </a:rPr>
                          <m:t>2</m:t>
                        </m:r>
                      </m:sup>
                    </m:sSup>
                    <m:r>
                      <a:rPr lang="en-US" altLang="zh-CN" i="1">
                        <a:solidFill>
                          <a:schemeClr val="tx1">
                            <a:lumMod val="75000"/>
                            <a:lumOff val="25000"/>
                          </a:schemeClr>
                        </a:solidFill>
                        <a:latin typeface="Cambria Math" charset="0"/>
                      </a:rPr>
                      <m:t>+</m:t>
                    </m:r>
                    <m:r>
                      <a:rPr lang="en-US" altLang="zh-CN" i="1">
                        <a:solidFill>
                          <a:schemeClr val="tx1">
                            <a:lumMod val="75000"/>
                            <a:lumOff val="25000"/>
                          </a:schemeClr>
                        </a:solidFill>
                        <a:latin typeface="Cambria Math" charset="0"/>
                      </a:rPr>
                      <m:t>𝜆</m:t>
                    </m:r>
                    <m:nary>
                      <m:naryPr>
                        <m:chr m:val="∑"/>
                        <m:ctrlPr>
                          <a:rPr lang="is-IS" altLang="zh-CN" i="1">
                            <a:solidFill>
                              <a:schemeClr val="tx1">
                                <a:lumMod val="75000"/>
                                <a:lumOff val="25000"/>
                              </a:schemeClr>
                            </a:solidFill>
                            <a:latin typeface="Cambria Math" panose="02040503050406030204" pitchFamily="18" charset="0"/>
                          </a:rPr>
                        </m:ctrlPr>
                      </m:naryPr>
                      <m:sub>
                        <m:r>
                          <m:rPr>
                            <m:brk m:alnAt="23"/>
                          </m:rPr>
                          <a:rPr lang="en-US" altLang="zh-CN" i="1">
                            <a:solidFill>
                              <a:schemeClr val="tx1">
                                <a:lumMod val="75000"/>
                                <a:lumOff val="25000"/>
                              </a:schemeClr>
                            </a:solidFill>
                            <a:latin typeface="Cambria Math" charset="0"/>
                          </a:rPr>
                          <m:t>𝑗</m:t>
                        </m:r>
                        <m:r>
                          <a:rPr lang="en-US" altLang="zh-CN" i="1">
                            <a:solidFill>
                              <a:schemeClr val="tx1">
                                <a:lumMod val="75000"/>
                                <a:lumOff val="25000"/>
                              </a:schemeClr>
                            </a:solidFill>
                            <a:latin typeface="Cambria Math" charset="0"/>
                          </a:rPr>
                          <m:t>=1</m:t>
                        </m:r>
                      </m:sub>
                      <m:sup>
                        <m:r>
                          <a:rPr lang="en-US" altLang="zh-CN" i="1">
                            <a:solidFill>
                              <a:schemeClr val="tx1">
                                <a:lumMod val="75000"/>
                                <a:lumOff val="25000"/>
                              </a:schemeClr>
                            </a:solidFill>
                            <a:latin typeface="Cambria Math" charset="0"/>
                          </a:rPr>
                          <m:t>𝐽</m:t>
                        </m:r>
                      </m:sup>
                      <m:e>
                        <m:sSup>
                          <m:sSupPr>
                            <m:ctrlPr>
                              <a:rPr lang="en-US" altLang="zh-CN" i="1">
                                <a:solidFill>
                                  <a:schemeClr val="tx1">
                                    <a:lumMod val="75000"/>
                                    <a:lumOff val="25000"/>
                                  </a:schemeClr>
                                </a:solidFill>
                                <a:latin typeface="Cambria Math" panose="02040503050406030204" pitchFamily="18" charset="0"/>
                              </a:rPr>
                            </m:ctrlPr>
                          </m:sSupPr>
                          <m:e>
                            <m:r>
                              <a:rPr lang="en-US" altLang="zh-CN" i="1" smtClean="0">
                                <a:solidFill>
                                  <a:schemeClr val="tx1">
                                    <a:lumMod val="75000"/>
                                    <a:lumOff val="25000"/>
                                  </a:schemeClr>
                                </a:solidFill>
                                <a:latin typeface="Cambria Math" charset="0"/>
                              </a:rPr>
                              <m:t>|</m:t>
                            </m:r>
                            <m:sSub>
                              <m:sSubPr>
                                <m:ctrlPr>
                                  <a:rPr lang="en-US" altLang="zh-CN" i="1">
                                    <a:solidFill>
                                      <a:schemeClr val="tx1">
                                        <a:lumMod val="75000"/>
                                        <a:lumOff val="25000"/>
                                      </a:schemeClr>
                                    </a:solidFill>
                                    <a:latin typeface="Cambria Math" panose="02040503050406030204" pitchFamily="18" charset="0"/>
                                  </a:rPr>
                                </m:ctrlPr>
                              </m:sSubPr>
                              <m:e>
                                <m:r>
                                  <a:rPr lang="en-US" altLang="zh-CN" i="1">
                                    <a:solidFill>
                                      <a:schemeClr val="tx1">
                                        <a:lumMod val="75000"/>
                                        <a:lumOff val="25000"/>
                                      </a:schemeClr>
                                    </a:solidFill>
                                    <a:latin typeface="Cambria Math" charset="0"/>
                                  </a:rPr>
                                  <m:t>𝛽</m:t>
                                </m:r>
                              </m:e>
                              <m:sub>
                                <m:r>
                                  <a:rPr lang="en-US" altLang="zh-CN" i="1">
                                    <a:solidFill>
                                      <a:schemeClr val="tx1">
                                        <a:lumMod val="75000"/>
                                        <a:lumOff val="25000"/>
                                      </a:schemeClr>
                                    </a:solidFill>
                                    <a:latin typeface="Cambria Math" charset="0"/>
                                  </a:rPr>
                                  <m:t>𝑗</m:t>
                                </m:r>
                              </m:sub>
                            </m:sSub>
                            <m:r>
                              <a:rPr lang="en-US" altLang="zh-CN" b="0" i="1" smtClean="0">
                                <a:solidFill>
                                  <a:schemeClr val="tx1">
                                    <a:lumMod val="75000"/>
                                    <a:lumOff val="25000"/>
                                  </a:schemeClr>
                                </a:solidFill>
                                <a:latin typeface="Cambria Math" panose="02040503050406030204" pitchFamily="18" charset="0"/>
                              </a:rPr>
                              <m:t>|</m:t>
                            </m:r>
                          </m:e>
                          <m:sup>
                            <m:r>
                              <a:rPr lang="en-US" altLang="zh-CN" i="1">
                                <a:solidFill>
                                  <a:schemeClr val="tx1">
                                    <a:lumMod val="75000"/>
                                    <a:lumOff val="25000"/>
                                  </a:schemeClr>
                                </a:solidFill>
                                <a:latin typeface="Cambria Math" charset="0"/>
                              </a:rPr>
                              <m:t>2</m:t>
                            </m:r>
                          </m:sup>
                        </m:sSup>
                      </m:e>
                    </m:nary>
                  </m:oMath>
                </a14:m>
                <a:endParaRPr kumimoji="1" lang="en-US" altLang="zh-CN" dirty="0"/>
              </a:p>
            </p:txBody>
          </p:sp>
        </mc:Choice>
        <mc:Fallback xmlns="">
          <p:sp>
            <p:nvSpPr>
              <p:cNvPr id="3" name="内容占位符 2">
                <a:extLst>
                  <a:ext uri="{FF2B5EF4-FFF2-40B4-BE49-F238E27FC236}">
                    <a16:creationId xmlns:a16="http://schemas.microsoft.com/office/drawing/2014/main" id="{003DFA09-B0C2-EA4E-937F-039698CC3B7C}"/>
                  </a:ext>
                </a:extLst>
              </p:cNvPr>
              <p:cNvSpPr>
                <a:spLocks noGrp="1" noRot="1" noChangeAspect="1" noMove="1" noResize="1" noEditPoints="1" noAdjustHandles="1" noChangeArrowheads="1" noChangeShapeType="1" noTextEdit="1"/>
              </p:cNvSpPr>
              <p:nvPr>
                <p:ph idx="1"/>
              </p:nvPr>
            </p:nvSpPr>
            <p:spPr>
              <a:xfrm>
                <a:off x="394260" y="1253331"/>
                <a:ext cx="11797740" cy="5085476"/>
              </a:xfrm>
              <a:blipFill>
                <a:blip r:embed="rId2"/>
                <a:stretch>
                  <a:fillRect l="-860" t="-2743" b="-9975"/>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F4988635-B82A-814B-AC93-553E0DAA1FC0}"/>
              </a:ext>
            </a:extLst>
          </p:cNvPr>
          <p:cNvSpPr/>
          <p:nvPr/>
        </p:nvSpPr>
        <p:spPr>
          <a:xfrm>
            <a:off x="394260" y="364338"/>
            <a:ext cx="6672967" cy="707886"/>
          </a:xfrm>
          <a:prstGeom prst="rect">
            <a:avLst/>
          </a:prstGeom>
        </p:spPr>
        <p:txBody>
          <a:bodyPr wrap="square">
            <a:spAutoFit/>
          </a:bodyPr>
          <a:lstStyle/>
          <a:p>
            <a:r>
              <a:rPr kumimoji="1" lang="en-US" altLang="zh-CN" sz="4000" b="1" dirty="0">
                <a:latin typeface="Candara" panose="020E0502030303020204" pitchFamily="34" charset="0"/>
              </a:rPr>
              <a:t>Part-</a:t>
            </a:r>
            <a:r>
              <a:rPr kumimoji="1" lang="en-US" altLang="zh-CN" sz="4000" b="1" dirty="0" err="1">
                <a:latin typeface="Candara" panose="020E0502030303020204" pitchFamily="34" charset="0"/>
              </a:rPr>
              <a:t>I.ii</a:t>
            </a:r>
            <a:r>
              <a:rPr kumimoji="1" lang="zh-CN" altLang="en-US" sz="4000" b="1" dirty="0">
                <a:latin typeface="Candara" panose="020E0502030303020204" pitchFamily="34" charset="0"/>
              </a:rPr>
              <a:t>  </a:t>
            </a:r>
            <a:r>
              <a:rPr kumimoji="1" lang="en-US" altLang="zh-CN" sz="4000" b="1" dirty="0">
                <a:latin typeface="Candara" panose="020E0502030303020204" pitchFamily="34" charset="0"/>
              </a:rPr>
              <a:t>Methodologies</a:t>
            </a:r>
            <a:endParaRPr kumimoji="1" lang="zh-CN" altLang="en-US" sz="4000" b="1" dirty="0">
              <a:latin typeface="Candara" panose="020E0502030303020204" pitchFamily="34" charset="0"/>
            </a:endParaRPr>
          </a:p>
        </p:txBody>
      </p:sp>
    </p:spTree>
    <p:extLst>
      <p:ext uri="{BB962C8B-B14F-4D97-AF65-F5344CB8AC3E}">
        <p14:creationId xmlns:p14="http://schemas.microsoft.com/office/powerpoint/2010/main" val="204604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EE29F29-785D-BC49-92E1-51815006F9DE}"/>
              </a:ext>
            </a:extLst>
          </p:cNvPr>
          <p:cNvSpPr/>
          <p:nvPr/>
        </p:nvSpPr>
        <p:spPr>
          <a:xfrm>
            <a:off x="394260" y="364338"/>
            <a:ext cx="8114309" cy="707886"/>
          </a:xfrm>
          <a:prstGeom prst="rect">
            <a:avLst/>
          </a:prstGeom>
        </p:spPr>
        <p:txBody>
          <a:bodyPr wrap="square">
            <a:spAutoFit/>
          </a:bodyPr>
          <a:lstStyle/>
          <a:p>
            <a:r>
              <a:rPr kumimoji="1" lang="en-US" altLang="zh-CN" sz="4000" b="1" dirty="0">
                <a:latin typeface="Candara" panose="020E0502030303020204" pitchFamily="34" charset="0"/>
              </a:rPr>
              <a:t>Part-II   Experiment</a:t>
            </a:r>
            <a:endParaRPr kumimoji="1" lang="zh-CN" altLang="en-US" sz="4000" b="1" dirty="0">
              <a:latin typeface="Candara" panose="020E0502030303020204" pitchFamily="34"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484053728"/>
              </p:ext>
            </p:extLst>
          </p:nvPr>
        </p:nvGraphicFramePr>
        <p:xfrm>
          <a:off x="5078542" y="2101547"/>
          <a:ext cx="1701800" cy="1163637"/>
        </p:xfrm>
        <a:graphic>
          <a:graphicData uri="http://schemas.openxmlformats.org/presentationml/2006/ole">
            <mc:AlternateContent xmlns:mc="http://schemas.openxmlformats.org/markup-compatibility/2006">
              <mc:Choice xmlns:v="urn:schemas-microsoft-com:vml" Requires="v">
                <p:oleObj spid="_x0000_s1080" name="Equation" r:id="rId4" imgW="1041120" imgH="711000" progId="Equation.DSMT4">
                  <p:embed/>
                </p:oleObj>
              </mc:Choice>
              <mc:Fallback>
                <p:oleObj name="Equation" r:id="rId4" imgW="1041120" imgH="711000" progId="Equation.DSMT4">
                  <p:embed/>
                  <p:pic>
                    <p:nvPicPr>
                      <p:cNvPr id="0" name=""/>
                      <p:cNvPicPr/>
                      <p:nvPr/>
                    </p:nvPicPr>
                    <p:blipFill>
                      <a:blip r:embed="rId5"/>
                      <a:stretch>
                        <a:fillRect/>
                      </a:stretch>
                    </p:blipFill>
                    <p:spPr>
                      <a:xfrm>
                        <a:off x="5078542" y="2101547"/>
                        <a:ext cx="1701800" cy="1163637"/>
                      </a:xfrm>
                      <a:prstGeom prst="rect">
                        <a:avLst/>
                      </a:prstGeom>
                    </p:spPr>
                  </p:pic>
                </p:oleObj>
              </mc:Fallback>
            </mc:AlternateContent>
          </a:graphicData>
        </a:graphic>
      </p:graphicFrame>
      <p:sp>
        <p:nvSpPr>
          <p:cNvPr id="5" name="TextBox 4"/>
          <p:cNvSpPr txBox="1"/>
          <p:nvPr/>
        </p:nvSpPr>
        <p:spPr>
          <a:xfrm>
            <a:off x="2228450" y="3357147"/>
            <a:ext cx="2816797" cy="2308324"/>
          </a:xfrm>
          <a:prstGeom prst="rect">
            <a:avLst/>
          </a:prstGeom>
          <a:noFill/>
        </p:spPr>
        <p:txBody>
          <a:bodyPr wrap="none" rtlCol="0">
            <a:spAutoFit/>
          </a:bodyPr>
          <a:lstStyle/>
          <a:p>
            <a:r>
              <a:rPr lang="en-US" altLang="zh-CN" dirty="0">
                <a:latin typeface="等线" panose="02010600030101010101" pitchFamily="2" charset="-122"/>
                <a:ea typeface="等线" panose="02010600030101010101" pitchFamily="2" charset="-122"/>
              </a:rPr>
              <a:t>Linear Regression:</a:t>
            </a:r>
          </a:p>
          <a:p>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LinearResgression.fit</a:t>
            </a:r>
            <a:r>
              <a:rPr lang="en-US" altLang="zh-CN" dirty="0">
                <a:latin typeface="等线" panose="02010600030101010101" pitchFamily="2" charset="-122"/>
                <a:ea typeface="等线" panose="02010600030101010101" pitchFamily="2" charset="-122"/>
              </a:rPr>
              <a:t>(X, y)</a:t>
            </a:r>
          </a:p>
          <a:p>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Lasso Regression:</a:t>
            </a:r>
          </a:p>
          <a:p>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Lasso.fit</a:t>
            </a:r>
            <a:r>
              <a:rPr lang="en-US" altLang="zh-CN" dirty="0">
                <a:latin typeface="等线" panose="02010600030101010101" pitchFamily="2" charset="-122"/>
                <a:ea typeface="等线" panose="02010600030101010101" pitchFamily="2" charset="-122"/>
              </a:rPr>
              <a:t>(X, y)</a:t>
            </a:r>
          </a:p>
          <a:p>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Ridge Regression:</a:t>
            </a:r>
          </a:p>
          <a:p>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Ridge.fit</a:t>
            </a:r>
            <a:r>
              <a:rPr lang="en-US" altLang="zh-CN" dirty="0">
                <a:latin typeface="等线" panose="02010600030101010101" pitchFamily="2" charset="-122"/>
                <a:ea typeface="等线" panose="02010600030101010101" pitchFamily="2" charset="-122"/>
              </a:rPr>
              <a:t>(X, y)</a:t>
            </a:r>
            <a:endParaRPr lang="zh-CN" altLang="en-US" dirty="0">
              <a:latin typeface="等线" panose="02010600030101010101" pitchFamily="2" charset="-122"/>
              <a:ea typeface="等线" panose="02010600030101010101" pitchFamily="2" charset="-122"/>
            </a:endParaRPr>
          </a:p>
        </p:txBody>
      </p:sp>
      <p:sp>
        <p:nvSpPr>
          <p:cNvPr id="6" name="TextBox 5"/>
          <p:cNvSpPr txBox="1"/>
          <p:nvPr/>
        </p:nvSpPr>
        <p:spPr>
          <a:xfrm>
            <a:off x="628215" y="1536992"/>
            <a:ext cx="4063933" cy="369332"/>
          </a:xfrm>
          <a:prstGeom prst="rect">
            <a:avLst/>
          </a:prstGeom>
          <a:noFill/>
        </p:spPr>
        <p:txBody>
          <a:bodyPr wrap="none" rtlCol="0">
            <a:spAutoFit/>
          </a:bodyPr>
          <a:lstStyle/>
          <a:p>
            <a:r>
              <a:rPr lang="en-US" altLang="zh-CN" dirty="0">
                <a:latin typeface="等线" panose="02010600030101010101" pitchFamily="2" charset="-122"/>
                <a:ea typeface="等线" panose="02010600030101010101" pitchFamily="2" charset="-122"/>
              </a:rPr>
              <a:t>When predictors are perfectly collinear:</a:t>
            </a:r>
            <a:endParaRPr lang="zh-CN" altLang="en-US" dirty="0">
              <a:latin typeface="等线" panose="02010600030101010101" pitchFamily="2" charset="-122"/>
              <a:ea typeface="等线" panose="02010600030101010101"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601204881"/>
              </p:ext>
            </p:extLst>
          </p:nvPr>
        </p:nvGraphicFramePr>
        <p:xfrm>
          <a:off x="6740888" y="3609505"/>
          <a:ext cx="3535362" cy="1987550"/>
        </p:xfrm>
        <a:graphic>
          <a:graphicData uri="http://schemas.openxmlformats.org/presentationml/2006/ole">
            <mc:AlternateContent xmlns:mc="http://schemas.openxmlformats.org/markup-compatibility/2006">
              <mc:Choice xmlns:v="urn:schemas-microsoft-com:vml" Requires="v">
                <p:oleObj spid="_x0000_s1081" name="Equation" r:id="rId6" imgW="2031840" imgH="1143000" progId="Equation.DSMT4">
                  <p:embed/>
                </p:oleObj>
              </mc:Choice>
              <mc:Fallback>
                <p:oleObj name="Equation" r:id="rId6" imgW="2031840" imgH="1143000" progId="Equation.DSMT4">
                  <p:embed/>
                  <p:pic>
                    <p:nvPicPr>
                      <p:cNvPr id="0" name=""/>
                      <p:cNvPicPr/>
                      <p:nvPr/>
                    </p:nvPicPr>
                    <p:blipFill>
                      <a:blip r:embed="rId7"/>
                      <a:stretch>
                        <a:fillRect/>
                      </a:stretch>
                    </p:blipFill>
                    <p:spPr>
                      <a:xfrm>
                        <a:off x="6740888" y="3609505"/>
                        <a:ext cx="3535362" cy="1987550"/>
                      </a:xfrm>
                      <a:prstGeom prst="rect">
                        <a:avLst/>
                      </a:prstGeom>
                    </p:spPr>
                  </p:pic>
                </p:oleObj>
              </mc:Fallback>
            </mc:AlternateContent>
          </a:graphicData>
        </a:graphic>
      </p:graphicFrame>
      <p:sp>
        <p:nvSpPr>
          <p:cNvPr id="8" name="右箭头 7"/>
          <p:cNvSpPr/>
          <p:nvPr/>
        </p:nvSpPr>
        <p:spPr>
          <a:xfrm>
            <a:off x="5566336" y="3796259"/>
            <a:ext cx="6753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9" name="右箭头 8"/>
          <p:cNvSpPr/>
          <p:nvPr/>
        </p:nvSpPr>
        <p:spPr>
          <a:xfrm>
            <a:off x="5566336" y="4588347"/>
            <a:ext cx="6753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10" name="右箭头 9"/>
          <p:cNvSpPr/>
          <p:nvPr/>
        </p:nvSpPr>
        <p:spPr>
          <a:xfrm>
            <a:off x="5566336" y="5380435"/>
            <a:ext cx="6753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358393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75720" y="1426432"/>
            <a:ext cx="3807453" cy="369332"/>
          </a:xfrm>
          <a:prstGeom prst="rect">
            <a:avLst/>
          </a:prstGeom>
          <a:noFill/>
        </p:spPr>
        <p:txBody>
          <a:bodyPr wrap="none" rtlCol="0">
            <a:spAutoFit/>
          </a:bodyPr>
          <a:lstStyle/>
          <a:p>
            <a:r>
              <a:rPr lang="en-US" altLang="zh-CN" dirty="0">
                <a:latin typeface="等线" panose="02010600030101010101" pitchFamily="2" charset="-122"/>
                <a:ea typeface="等线" panose="02010600030101010101" pitchFamily="2" charset="-122"/>
              </a:rPr>
              <a:t>When predictors are highly collinear:</a:t>
            </a:r>
            <a:endParaRPr lang="zh-CN" altLang="en-US" dirty="0">
              <a:latin typeface="等线" panose="02010600030101010101" pitchFamily="2" charset="-122"/>
              <a:ea typeface="等线" panose="02010600030101010101"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205995407"/>
              </p:ext>
            </p:extLst>
          </p:nvPr>
        </p:nvGraphicFramePr>
        <p:xfrm>
          <a:off x="4734311" y="1814486"/>
          <a:ext cx="2552700" cy="1163637"/>
        </p:xfrm>
        <a:graphic>
          <a:graphicData uri="http://schemas.openxmlformats.org/presentationml/2006/ole">
            <mc:AlternateContent xmlns:mc="http://schemas.openxmlformats.org/markup-compatibility/2006">
              <mc:Choice xmlns:v="urn:schemas-microsoft-com:vml" Requires="v">
                <p:oleObj spid="_x0000_s2104" name="Equation" r:id="rId4" imgW="1562040" imgH="711000" progId="Equation.DSMT4">
                  <p:embed/>
                </p:oleObj>
              </mc:Choice>
              <mc:Fallback>
                <p:oleObj name="Equation" r:id="rId4" imgW="1562040" imgH="711000" progId="Equation.DSMT4">
                  <p:embed/>
                  <p:pic>
                    <p:nvPicPr>
                      <p:cNvPr id="0" name=""/>
                      <p:cNvPicPr>
                        <a:picLocks noChangeAspect="1" noChangeArrowheads="1"/>
                      </p:cNvPicPr>
                      <p:nvPr/>
                    </p:nvPicPr>
                    <p:blipFill>
                      <a:blip r:embed="rId5"/>
                      <a:srcRect/>
                      <a:stretch>
                        <a:fillRect/>
                      </a:stretch>
                    </p:blipFill>
                    <p:spPr bwMode="auto">
                      <a:xfrm>
                        <a:off x="4734311" y="1814486"/>
                        <a:ext cx="25527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2097524" y="4190646"/>
            <a:ext cx="2816797" cy="2308324"/>
          </a:xfrm>
          <a:prstGeom prst="rect">
            <a:avLst/>
          </a:prstGeom>
          <a:noFill/>
        </p:spPr>
        <p:txBody>
          <a:bodyPr wrap="none" rtlCol="0">
            <a:spAutoFit/>
          </a:bodyPr>
          <a:lstStyle/>
          <a:p>
            <a:r>
              <a:rPr lang="en-US" altLang="zh-CN" dirty="0">
                <a:latin typeface="等线" panose="02010600030101010101" pitchFamily="2" charset="-122"/>
                <a:ea typeface="等线" panose="02010600030101010101" pitchFamily="2" charset="-122"/>
              </a:rPr>
              <a:t>Linear Regression:</a:t>
            </a:r>
          </a:p>
          <a:p>
            <a:r>
              <a:rPr lang="en-US" altLang="zh-CN" dirty="0">
                <a:latin typeface="等线" panose="02010600030101010101" pitchFamily="2" charset="-122"/>
                <a:ea typeface="等线" panose="02010600030101010101" pitchFamily="2" charset="-122"/>
              </a:rPr>
              <a:t>  LinearResgression.fit(X, y)</a:t>
            </a:r>
          </a:p>
          <a:p>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Lasso Regression:</a:t>
            </a:r>
          </a:p>
          <a:p>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Lasso.fit</a:t>
            </a:r>
            <a:r>
              <a:rPr lang="en-US" altLang="zh-CN" dirty="0">
                <a:latin typeface="等线" panose="02010600030101010101" pitchFamily="2" charset="-122"/>
                <a:ea typeface="等线" panose="02010600030101010101" pitchFamily="2" charset="-122"/>
              </a:rPr>
              <a:t>(X, y)</a:t>
            </a:r>
          </a:p>
          <a:p>
            <a:endParaRPr lang="en-US" altLang="zh-CN" dirty="0">
              <a:latin typeface="等线" panose="02010600030101010101" pitchFamily="2" charset="-122"/>
              <a:ea typeface="等线" panose="02010600030101010101" pitchFamily="2" charset="-122"/>
            </a:endParaRPr>
          </a:p>
          <a:p>
            <a:r>
              <a:rPr lang="en-US" altLang="zh-CN" dirty="0">
                <a:latin typeface="等线" panose="02010600030101010101" pitchFamily="2" charset="-122"/>
                <a:ea typeface="等线" panose="02010600030101010101" pitchFamily="2" charset="-122"/>
              </a:rPr>
              <a:t>Ridge Regression:</a:t>
            </a:r>
          </a:p>
          <a:p>
            <a:r>
              <a:rPr lang="en-US" altLang="zh-CN" dirty="0">
                <a:latin typeface="等线" panose="02010600030101010101" pitchFamily="2" charset="-122"/>
                <a:ea typeface="等线" panose="02010600030101010101" pitchFamily="2" charset="-122"/>
              </a:rPr>
              <a:t>  </a:t>
            </a:r>
            <a:r>
              <a:rPr lang="en-US" altLang="zh-CN" dirty="0" err="1">
                <a:latin typeface="等线" panose="02010600030101010101" pitchFamily="2" charset="-122"/>
                <a:ea typeface="等线" panose="02010600030101010101" pitchFamily="2" charset="-122"/>
              </a:rPr>
              <a:t>Ridge.fit</a:t>
            </a:r>
            <a:r>
              <a:rPr lang="en-US" altLang="zh-CN" dirty="0">
                <a:latin typeface="等线" panose="02010600030101010101" pitchFamily="2" charset="-122"/>
                <a:ea typeface="等线" panose="02010600030101010101" pitchFamily="2" charset="-122"/>
              </a:rPr>
              <a:t>(X, y)</a:t>
            </a:r>
            <a:endParaRPr lang="zh-CN" altLang="en-US" dirty="0">
              <a:latin typeface="等线" panose="02010600030101010101" pitchFamily="2" charset="-122"/>
              <a:ea typeface="等线" panose="02010600030101010101" pitchFamily="2" charset="-122"/>
            </a:endParaRPr>
          </a:p>
        </p:txBody>
      </p:sp>
      <p:sp>
        <p:nvSpPr>
          <p:cNvPr id="7" name="右箭头 6"/>
          <p:cNvSpPr/>
          <p:nvPr/>
        </p:nvSpPr>
        <p:spPr>
          <a:xfrm>
            <a:off x="5527590" y="4614944"/>
            <a:ext cx="6753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8" name="右箭头 7"/>
          <p:cNvSpPr/>
          <p:nvPr/>
        </p:nvSpPr>
        <p:spPr>
          <a:xfrm>
            <a:off x="5527590" y="5407032"/>
            <a:ext cx="6753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9" name="右箭头 8"/>
          <p:cNvSpPr/>
          <p:nvPr/>
        </p:nvSpPr>
        <p:spPr>
          <a:xfrm>
            <a:off x="5527590" y="6199120"/>
            <a:ext cx="6753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sp>
        <p:nvSpPr>
          <p:cNvPr id="10" name="TextBox 9"/>
          <p:cNvSpPr txBox="1"/>
          <p:nvPr/>
        </p:nvSpPr>
        <p:spPr>
          <a:xfrm>
            <a:off x="1020780" y="3091045"/>
            <a:ext cx="4345549" cy="369332"/>
          </a:xfrm>
          <a:prstGeom prst="rect">
            <a:avLst/>
          </a:prstGeom>
          <a:noFill/>
        </p:spPr>
        <p:txBody>
          <a:bodyPr wrap="none" rtlCol="0">
            <a:spAutoFit/>
          </a:bodyPr>
          <a:lstStyle/>
          <a:p>
            <a:r>
              <a:rPr lang="en-US" altLang="zh-CN" dirty="0">
                <a:latin typeface="等线" panose="02010600030101010101" pitchFamily="2" charset="-122"/>
                <a:ea typeface="等线" panose="02010600030101010101" pitchFamily="2" charset="-122"/>
              </a:rPr>
              <a:t>Use R</a:t>
            </a:r>
            <a:r>
              <a:rPr lang="en-US" altLang="zh-CN" baseline="30000" dirty="0">
                <a:latin typeface="等线" panose="02010600030101010101" pitchFamily="2" charset="-122"/>
                <a:ea typeface="等线" panose="02010600030101010101" pitchFamily="2" charset="-122"/>
              </a:rPr>
              <a:t>2</a:t>
            </a:r>
            <a:r>
              <a:rPr lang="en-US" altLang="zh-CN" dirty="0">
                <a:latin typeface="等线" panose="02010600030101010101" pitchFamily="2" charset="-122"/>
                <a:ea typeface="等线" panose="02010600030101010101" pitchFamily="2" charset="-122"/>
              </a:rPr>
              <a:t> to quantify the level of collinearity: </a:t>
            </a:r>
            <a:endParaRPr lang="zh-CN" altLang="en-US" dirty="0">
              <a:latin typeface="等线" panose="02010600030101010101" pitchFamily="2" charset="-122"/>
              <a:ea typeface="等线" panose="02010600030101010101" pitchFamily="2" charset="-122"/>
            </a:endParaRPr>
          </a:p>
        </p:txBody>
      </p:sp>
      <p:sp>
        <p:nvSpPr>
          <p:cNvPr id="11" name="TextBox 10"/>
          <p:cNvSpPr txBox="1"/>
          <p:nvPr/>
        </p:nvSpPr>
        <p:spPr>
          <a:xfrm>
            <a:off x="2038755" y="3532385"/>
            <a:ext cx="3506088" cy="369332"/>
          </a:xfrm>
          <a:prstGeom prst="rect">
            <a:avLst/>
          </a:prstGeom>
          <a:noFill/>
        </p:spPr>
        <p:txBody>
          <a:bodyPr wrap="none" rtlCol="0">
            <a:spAutoFit/>
          </a:bodyPr>
          <a:lstStyle/>
          <a:p>
            <a:r>
              <a:rPr lang="en-US" altLang="zh-CN" dirty="0" err="1">
                <a:latin typeface="等线" panose="02010600030101010101" pitchFamily="2" charset="-122"/>
                <a:ea typeface="等线" panose="02010600030101010101" pitchFamily="2" charset="-122"/>
              </a:rPr>
              <a:t>reg</a:t>
            </a:r>
            <a:r>
              <a:rPr lang="en-US" altLang="zh-CN" dirty="0">
                <a:latin typeface="等线" panose="02010600030101010101" pitchFamily="2" charset="-122"/>
                <a:ea typeface="等线" panose="02010600030101010101" pitchFamily="2" charset="-122"/>
              </a:rPr>
              <a:t> = </a:t>
            </a:r>
            <a:r>
              <a:rPr lang="en-US" altLang="zh-CN" dirty="0" err="1">
                <a:latin typeface="等线" panose="02010600030101010101" pitchFamily="2" charset="-122"/>
                <a:ea typeface="等线" panose="02010600030101010101" pitchFamily="2" charset="-122"/>
              </a:rPr>
              <a:t>LinearResgression.fit</a:t>
            </a:r>
            <a:r>
              <a:rPr lang="en-US" altLang="zh-CN" dirty="0">
                <a:latin typeface="等线" panose="02010600030101010101" pitchFamily="2" charset="-122"/>
                <a:ea typeface="等线" panose="02010600030101010101" pitchFamily="2" charset="-122"/>
              </a:rPr>
              <a:t>(x</a:t>
            </a:r>
            <a:r>
              <a:rPr lang="en-US" altLang="zh-CN" baseline="-25000" dirty="0">
                <a:latin typeface="等线" panose="02010600030101010101" pitchFamily="2" charset="-122"/>
                <a:ea typeface="等线" panose="02010600030101010101" pitchFamily="2" charset="-122"/>
              </a:rPr>
              <a:t>0</a:t>
            </a:r>
            <a:r>
              <a:rPr lang="en-US" altLang="zh-CN" dirty="0">
                <a:latin typeface="等线" panose="02010600030101010101" pitchFamily="2" charset="-122"/>
                <a:ea typeface="等线" panose="02010600030101010101" pitchFamily="2" charset="-122"/>
              </a:rPr>
              <a:t>, x</a:t>
            </a:r>
            <a:r>
              <a:rPr lang="en-US" altLang="zh-CN" baseline="-25000" dirty="0">
                <a:latin typeface="等线" panose="02010600030101010101" pitchFamily="2" charset="-122"/>
                <a:ea typeface="等线" panose="02010600030101010101" pitchFamily="2" charset="-122"/>
              </a:rPr>
              <a:t>1</a:t>
            </a:r>
            <a:r>
              <a:rPr lang="en-US" altLang="zh-CN" dirty="0">
                <a:latin typeface="等线" panose="02010600030101010101" pitchFamily="2" charset="-122"/>
                <a:ea typeface="等线" panose="02010600030101010101" pitchFamily="2" charset="-122"/>
              </a:rPr>
              <a:t>)</a:t>
            </a:r>
          </a:p>
        </p:txBody>
      </p:sp>
      <p:sp>
        <p:nvSpPr>
          <p:cNvPr id="12" name="矩形 11"/>
          <p:cNvSpPr/>
          <p:nvPr/>
        </p:nvSpPr>
        <p:spPr>
          <a:xfrm>
            <a:off x="6355275" y="3532385"/>
            <a:ext cx="2728632" cy="369332"/>
          </a:xfrm>
          <a:prstGeom prst="rect">
            <a:avLst/>
          </a:prstGeom>
        </p:spPr>
        <p:txBody>
          <a:bodyPr wrap="none">
            <a:spAutoFit/>
          </a:bodyPr>
          <a:lstStyle/>
          <a:p>
            <a:r>
              <a:rPr lang="en-US" altLang="zh-CN" dirty="0" err="1">
                <a:latin typeface="等线" panose="02010600030101010101" pitchFamily="2" charset="-122"/>
                <a:ea typeface="等线" panose="02010600030101010101" pitchFamily="2" charset="-122"/>
              </a:rPr>
              <a:t>reg.score</a:t>
            </a:r>
            <a:r>
              <a:rPr lang="en-US" altLang="zh-CN" dirty="0">
                <a:latin typeface="等线" panose="02010600030101010101" pitchFamily="2" charset="-122"/>
                <a:ea typeface="等线" panose="02010600030101010101" pitchFamily="2" charset="-122"/>
              </a:rPr>
              <a:t>(x</a:t>
            </a:r>
            <a:r>
              <a:rPr lang="en-US" altLang="zh-CN" baseline="-25000" dirty="0">
                <a:latin typeface="等线" panose="02010600030101010101" pitchFamily="2" charset="-122"/>
                <a:ea typeface="等线" panose="02010600030101010101" pitchFamily="2" charset="-122"/>
              </a:rPr>
              <a:t>0</a:t>
            </a:r>
            <a:r>
              <a:rPr lang="en-US" altLang="zh-CN" dirty="0">
                <a:latin typeface="等线" panose="02010600030101010101" pitchFamily="2" charset="-122"/>
                <a:ea typeface="等线" panose="02010600030101010101" pitchFamily="2" charset="-122"/>
              </a:rPr>
              <a:t>, x</a:t>
            </a:r>
            <a:r>
              <a:rPr lang="en-US" altLang="zh-CN" baseline="-25000" dirty="0">
                <a:latin typeface="等线" panose="02010600030101010101" pitchFamily="2" charset="-122"/>
                <a:ea typeface="等线" panose="02010600030101010101" pitchFamily="2" charset="-122"/>
              </a:rPr>
              <a:t>1</a:t>
            </a:r>
            <a:r>
              <a:rPr lang="en-US" altLang="zh-CN" dirty="0">
                <a:latin typeface="等线" panose="02010600030101010101" pitchFamily="2" charset="-122"/>
                <a:ea typeface="等线" panose="02010600030101010101" pitchFamily="2" charset="-122"/>
              </a:rPr>
              <a:t>) = 0.9011</a:t>
            </a:r>
          </a:p>
        </p:txBody>
      </p:sp>
      <p:sp>
        <p:nvSpPr>
          <p:cNvPr id="13" name="右箭头 12"/>
          <p:cNvSpPr/>
          <p:nvPr/>
        </p:nvSpPr>
        <p:spPr>
          <a:xfrm>
            <a:off x="5510798" y="3717051"/>
            <a:ext cx="675392"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等线" panose="02010600030101010101" pitchFamily="2" charset="-122"/>
              <a:ea typeface="等线" panose="02010600030101010101" pitchFamily="2" charset="-122"/>
            </a:endParaRPr>
          </a:p>
        </p:txBody>
      </p:sp>
      <p:graphicFrame>
        <p:nvGraphicFramePr>
          <p:cNvPr id="14" name="对象 13"/>
          <p:cNvGraphicFramePr>
            <a:graphicFrameLocks noChangeAspect="1"/>
          </p:cNvGraphicFramePr>
          <p:nvPr>
            <p:extLst>
              <p:ext uri="{D42A27DB-BD31-4B8C-83A1-F6EECF244321}">
                <p14:modId xmlns:p14="http://schemas.microsoft.com/office/powerpoint/2010/main" val="855967520"/>
              </p:ext>
            </p:extLst>
          </p:nvPr>
        </p:nvGraphicFramePr>
        <p:xfrm>
          <a:off x="6812820" y="4427570"/>
          <a:ext cx="3602038" cy="1987550"/>
        </p:xfrm>
        <a:graphic>
          <a:graphicData uri="http://schemas.openxmlformats.org/presentationml/2006/ole">
            <mc:AlternateContent xmlns:mc="http://schemas.openxmlformats.org/markup-compatibility/2006">
              <mc:Choice xmlns:v="urn:schemas-microsoft-com:vml" Requires="v">
                <p:oleObj spid="_x0000_s2105" name="Equation" r:id="rId6" imgW="2070000" imgH="1143000" progId="Equation.DSMT4">
                  <p:embed/>
                </p:oleObj>
              </mc:Choice>
              <mc:Fallback>
                <p:oleObj name="Equation" r:id="rId6" imgW="2070000" imgH="1143000" progId="Equation.DSMT4">
                  <p:embed/>
                  <p:pic>
                    <p:nvPicPr>
                      <p:cNvPr id="0" name=""/>
                      <p:cNvPicPr>
                        <a:picLocks noChangeAspect="1" noChangeArrowheads="1"/>
                      </p:cNvPicPr>
                      <p:nvPr/>
                    </p:nvPicPr>
                    <p:blipFill>
                      <a:blip r:embed="rId7"/>
                      <a:srcRect/>
                      <a:stretch>
                        <a:fillRect/>
                      </a:stretch>
                    </p:blipFill>
                    <p:spPr bwMode="auto">
                      <a:xfrm>
                        <a:off x="6812820" y="4427570"/>
                        <a:ext cx="3602038"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矩形 14">
            <a:extLst>
              <a:ext uri="{FF2B5EF4-FFF2-40B4-BE49-F238E27FC236}">
                <a16:creationId xmlns:a16="http://schemas.microsoft.com/office/drawing/2014/main" id="{0EE29F29-785D-BC49-92E1-51815006F9DE}"/>
              </a:ext>
            </a:extLst>
          </p:cNvPr>
          <p:cNvSpPr/>
          <p:nvPr/>
        </p:nvSpPr>
        <p:spPr>
          <a:xfrm>
            <a:off x="394260" y="364338"/>
            <a:ext cx="8114309" cy="707886"/>
          </a:xfrm>
          <a:prstGeom prst="rect">
            <a:avLst/>
          </a:prstGeom>
        </p:spPr>
        <p:txBody>
          <a:bodyPr wrap="square">
            <a:spAutoFit/>
          </a:bodyPr>
          <a:lstStyle/>
          <a:p>
            <a:r>
              <a:rPr kumimoji="1" lang="en-US" altLang="zh-CN" sz="4000" b="1" dirty="0">
                <a:latin typeface="Candara" panose="020E0502030303020204" pitchFamily="34" charset="0"/>
              </a:rPr>
              <a:t>Part-II   Experiment</a:t>
            </a:r>
            <a:endParaRPr kumimoji="1" lang="zh-CN" altLang="en-US" sz="4000" b="1" dirty="0">
              <a:latin typeface="Candara" panose="020E0502030303020204" pitchFamily="34" charset="0"/>
            </a:endParaRPr>
          </a:p>
        </p:txBody>
      </p:sp>
    </p:spTree>
    <p:extLst>
      <p:ext uri="{BB962C8B-B14F-4D97-AF65-F5344CB8AC3E}">
        <p14:creationId xmlns:p14="http://schemas.microsoft.com/office/powerpoint/2010/main" val="311344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EE29F29-785D-BC49-92E1-51815006F9DE}"/>
              </a:ext>
            </a:extLst>
          </p:cNvPr>
          <p:cNvSpPr/>
          <p:nvPr/>
        </p:nvSpPr>
        <p:spPr>
          <a:xfrm>
            <a:off x="394260" y="364338"/>
            <a:ext cx="8114309" cy="707886"/>
          </a:xfrm>
          <a:prstGeom prst="rect">
            <a:avLst/>
          </a:prstGeom>
        </p:spPr>
        <p:txBody>
          <a:bodyPr wrap="square">
            <a:spAutoFit/>
          </a:bodyPr>
          <a:lstStyle/>
          <a:p>
            <a:r>
              <a:rPr kumimoji="1" lang="en-US" altLang="zh-CN" sz="4000" b="1" dirty="0">
                <a:latin typeface="Candara" panose="020E0502030303020204" pitchFamily="34" charset="0"/>
              </a:rPr>
              <a:t>Part-II   Experiment</a:t>
            </a:r>
            <a:endParaRPr kumimoji="1" lang="zh-CN" altLang="en-US" sz="4000" b="1" dirty="0">
              <a:latin typeface="Candara" panose="020E0502030303020204" pitchFamily="34" charset="0"/>
            </a:endParaRPr>
          </a:p>
        </p:txBody>
      </p:sp>
      <p:sp>
        <p:nvSpPr>
          <p:cNvPr id="3" name="TextBox 2"/>
          <p:cNvSpPr txBox="1"/>
          <p:nvPr/>
        </p:nvSpPr>
        <p:spPr>
          <a:xfrm>
            <a:off x="428764" y="1170581"/>
            <a:ext cx="8493031" cy="369332"/>
          </a:xfrm>
          <a:prstGeom prst="rect">
            <a:avLst/>
          </a:prstGeom>
          <a:noFill/>
        </p:spPr>
        <p:txBody>
          <a:bodyPr wrap="none" rtlCol="0">
            <a:spAutoFit/>
          </a:bodyPr>
          <a:lstStyle/>
          <a:p>
            <a:r>
              <a:rPr lang="en-US" altLang="zh-CN" dirty="0">
                <a:latin typeface="等线" panose="02010600030101010101" pitchFamily="2" charset="-122"/>
                <a:ea typeface="等线" panose="02010600030101010101" pitchFamily="2" charset="-122"/>
              </a:rPr>
              <a:t>Adjust the noise for a range of R</a:t>
            </a:r>
            <a:r>
              <a:rPr lang="en-US" altLang="zh-CN" baseline="30000" dirty="0">
                <a:latin typeface="等线" panose="02010600030101010101" pitchFamily="2" charset="-122"/>
                <a:ea typeface="等线" panose="02010600030101010101" pitchFamily="2" charset="-122"/>
              </a:rPr>
              <a:t>2</a:t>
            </a:r>
            <a:r>
              <a:rPr lang="en-US" altLang="zh-CN" dirty="0">
                <a:latin typeface="等线" panose="02010600030101010101" pitchFamily="2" charset="-122"/>
                <a:ea typeface="等线" panose="02010600030101010101" pitchFamily="2" charset="-122"/>
              </a:rPr>
              <a:t>, and calculate the corresponding coefficient of x</a:t>
            </a:r>
            <a:r>
              <a:rPr lang="en-US" altLang="zh-CN" baseline="-25000" dirty="0">
                <a:latin typeface="等线" panose="02010600030101010101" pitchFamily="2" charset="-122"/>
                <a:ea typeface="等线" panose="02010600030101010101" pitchFamily="2" charset="-122"/>
              </a:rPr>
              <a:t>0</a:t>
            </a:r>
            <a:r>
              <a:rPr lang="en-US" altLang="zh-CN" dirty="0">
                <a:latin typeface="等线" panose="02010600030101010101" pitchFamily="2" charset="-122"/>
                <a:ea typeface="等线" panose="02010600030101010101" pitchFamily="2" charset="-122"/>
              </a:rPr>
              <a:t>:</a:t>
            </a:r>
            <a:endParaRPr lang="zh-CN" altLang="en-US" dirty="0">
              <a:latin typeface="等线" panose="02010600030101010101" pitchFamily="2" charset="-122"/>
              <a:ea typeface="等线" panose="02010600030101010101" pitchFamily="2" charset="-122"/>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441" y="1539913"/>
            <a:ext cx="8126486" cy="4929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Users\Tz\Desktop\Screenshot from 2019-08-30 00-23-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3729" y="2298896"/>
            <a:ext cx="7783513"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33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B06FE91C-DBCE-7542-A047-4D06F42A8ED5}"/>
              </a:ext>
            </a:extLst>
          </p:cNvPr>
          <p:cNvGraphicFramePr>
            <a:graphicFrameLocks noGrp="1"/>
          </p:cNvGraphicFramePr>
          <p:nvPr>
            <p:extLst>
              <p:ext uri="{D42A27DB-BD31-4B8C-83A1-F6EECF244321}">
                <p14:modId xmlns:p14="http://schemas.microsoft.com/office/powerpoint/2010/main" val="2338944871"/>
              </p:ext>
            </p:extLst>
          </p:nvPr>
        </p:nvGraphicFramePr>
        <p:xfrm>
          <a:off x="394260" y="1216139"/>
          <a:ext cx="11510880" cy="4504784"/>
        </p:xfrm>
        <a:graphic>
          <a:graphicData uri="http://schemas.openxmlformats.org/drawingml/2006/table">
            <a:tbl>
              <a:tblPr firstRow="1" bandRow="1">
                <a:tableStyleId>{74C1A8A3-306A-4EB7-A6B1-4F7E0EB9C5D6}</a:tableStyleId>
              </a:tblPr>
              <a:tblGrid>
                <a:gridCol w="5755439">
                  <a:extLst>
                    <a:ext uri="{9D8B030D-6E8A-4147-A177-3AD203B41FA5}">
                      <a16:colId xmlns:a16="http://schemas.microsoft.com/office/drawing/2014/main" val="1707453851"/>
                    </a:ext>
                  </a:extLst>
                </a:gridCol>
                <a:gridCol w="5755441">
                  <a:extLst>
                    <a:ext uri="{9D8B030D-6E8A-4147-A177-3AD203B41FA5}">
                      <a16:colId xmlns:a16="http://schemas.microsoft.com/office/drawing/2014/main" val="2540478554"/>
                    </a:ext>
                  </a:extLst>
                </a:gridCol>
              </a:tblGrid>
              <a:tr h="814774">
                <a:tc>
                  <a:txBody>
                    <a:bodyPr/>
                    <a:lstStyle/>
                    <a:p>
                      <a:pPr algn="ctr"/>
                      <a:r>
                        <a:rPr lang="en-US" altLang="zh-CN" sz="4800" dirty="0"/>
                        <a:t>LASSO</a:t>
                      </a:r>
                      <a:r>
                        <a:rPr lang="zh-CN" altLang="en-US" sz="4800" dirty="0"/>
                        <a:t> </a:t>
                      </a:r>
                      <a:r>
                        <a:rPr lang="en-US" altLang="zh-CN" sz="4800" dirty="0"/>
                        <a:t>Regression</a:t>
                      </a:r>
                      <a:endParaRPr lang="zh-CN" altLang="en-US" sz="44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altLang="zh-CN" sz="4800" dirty="0"/>
                        <a:t>Ridge</a:t>
                      </a:r>
                      <a:r>
                        <a:rPr lang="zh-CN" altLang="en-US" sz="4800" dirty="0"/>
                        <a:t> </a:t>
                      </a:r>
                      <a:r>
                        <a:rPr lang="en-US" altLang="zh-CN" sz="4800" dirty="0"/>
                        <a:t>Regression</a:t>
                      </a:r>
                      <a:endParaRPr lang="zh-CN" altLang="en-US" sz="48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502567551"/>
                  </a:ext>
                </a:extLst>
              </a:tr>
              <a:tr h="1102057">
                <a:tc>
                  <a:txBody>
                    <a:bodyPr/>
                    <a:lstStyle/>
                    <a:p>
                      <a:endParaRPr lang="zh-CN" altLang="en-US"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610268893"/>
                  </a:ext>
                </a:extLst>
              </a:tr>
              <a:tr h="551999">
                <a:tc>
                  <a:txBody>
                    <a:bodyPr/>
                    <a:lstStyle/>
                    <a:p>
                      <a:pPr algn="ctr"/>
                      <a:endParaRPr lang="zh-CN" altLang="en-US" sz="2800" dirty="0"/>
                    </a:p>
                  </a:txBody>
                  <a:tcP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708245415"/>
                  </a:ext>
                </a:extLst>
              </a:tr>
              <a:tr h="2027768">
                <a:tc>
                  <a:txBody>
                    <a:bodyPr/>
                    <a:lstStyle/>
                    <a:p>
                      <a:pPr algn="ctr"/>
                      <a:endParaRPr lang="zh-CN" altLang="en-US" sz="2800" dirty="0"/>
                    </a:p>
                  </a:txBody>
                  <a:tcPr>
                    <a:lnL>
                      <a:noFill/>
                    </a:lnL>
                    <a:lnR w="12700" cap="flat" cmpd="sng" algn="ctr">
                      <a:solidFill>
                        <a:schemeClr val="tx1"/>
                      </a:solidFill>
                      <a:prstDash val="solid"/>
                      <a:round/>
                      <a:headEnd type="none" w="med" len="med"/>
                      <a:tailEnd type="none" w="med" len="med"/>
                    </a:lnR>
                    <a:lnT>
                      <a:noFill/>
                    </a:lnT>
                    <a:lnB w="25400" cmpd="sng">
                      <a:noFill/>
                    </a:lnB>
                    <a:lnTlToBr w="12700" cmpd="sng">
                      <a:noFill/>
                      <a:prstDash val="solid"/>
                    </a:lnTlToBr>
                    <a:lnBlToTr w="12700" cmpd="sng">
                      <a:noFill/>
                      <a:prstDash val="solid"/>
                    </a:lnBlToT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452593"/>
                  </a:ext>
                </a:extLst>
              </a:tr>
            </a:tbl>
          </a:graphicData>
        </a:graphic>
      </p:graphicFrame>
      <p:grpSp>
        <p:nvGrpSpPr>
          <p:cNvPr id="3" name="组合 2">
            <a:extLst>
              <a:ext uri="{FF2B5EF4-FFF2-40B4-BE49-F238E27FC236}">
                <a16:creationId xmlns:a16="http://schemas.microsoft.com/office/drawing/2014/main" id="{6FA063E5-CC7C-D042-B980-0C720D2B5471}"/>
              </a:ext>
            </a:extLst>
          </p:cNvPr>
          <p:cNvGrpSpPr/>
          <p:nvPr/>
        </p:nvGrpSpPr>
        <p:grpSpPr>
          <a:xfrm>
            <a:off x="3281503" y="3557709"/>
            <a:ext cx="2509201" cy="2000337"/>
            <a:chOff x="1282175" y="4093143"/>
            <a:chExt cx="3397725" cy="2492454"/>
          </a:xfrm>
        </p:grpSpPr>
        <p:grpSp>
          <p:nvGrpSpPr>
            <p:cNvPr id="8" name="Group 55">
              <a:extLst>
                <a:ext uri="{FF2B5EF4-FFF2-40B4-BE49-F238E27FC236}">
                  <a16:creationId xmlns:a16="http://schemas.microsoft.com/office/drawing/2014/main" id="{8A3F9502-3313-4F46-9E3A-8034FD081AB8}"/>
                </a:ext>
              </a:extLst>
            </p:cNvPr>
            <p:cNvGrpSpPr/>
            <p:nvPr/>
          </p:nvGrpSpPr>
          <p:grpSpPr>
            <a:xfrm rot="853513">
              <a:off x="2025275" y="4093143"/>
              <a:ext cx="2654625" cy="1007140"/>
              <a:chOff x="6547071" y="3213882"/>
              <a:chExt cx="4747059" cy="1567301"/>
            </a:xfrm>
          </p:grpSpPr>
          <p:grpSp>
            <p:nvGrpSpPr>
              <p:cNvPr id="9" name="Group 56">
                <a:extLst>
                  <a:ext uri="{FF2B5EF4-FFF2-40B4-BE49-F238E27FC236}">
                    <a16:creationId xmlns:a16="http://schemas.microsoft.com/office/drawing/2014/main" id="{5B8C68ED-AD37-3F4E-95E1-06CD521B21D6}"/>
                  </a:ext>
                </a:extLst>
              </p:cNvPr>
              <p:cNvGrpSpPr/>
              <p:nvPr/>
            </p:nvGrpSpPr>
            <p:grpSpPr>
              <a:xfrm>
                <a:off x="6547071" y="3213882"/>
                <a:ext cx="4747059" cy="1567301"/>
                <a:chOff x="6547071" y="3213882"/>
                <a:chExt cx="4747059" cy="1567301"/>
              </a:xfrm>
            </p:grpSpPr>
            <p:grpSp>
              <p:nvGrpSpPr>
                <p:cNvPr id="11" name="Group 58">
                  <a:extLst>
                    <a:ext uri="{FF2B5EF4-FFF2-40B4-BE49-F238E27FC236}">
                      <a16:creationId xmlns:a16="http://schemas.microsoft.com/office/drawing/2014/main" id="{E4079DBE-B722-9444-AEB5-959332635A75}"/>
                    </a:ext>
                  </a:extLst>
                </p:cNvPr>
                <p:cNvGrpSpPr/>
                <p:nvPr/>
              </p:nvGrpSpPr>
              <p:grpSpPr>
                <a:xfrm>
                  <a:off x="8404271" y="4049503"/>
                  <a:ext cx="747962" cy="426695"/>
                  <a:chOff x="3606025" y="2722340"/>
                  <a:chExt cx="747962" cy="426695"/>
                </a:xfrm>
              </p:grpSpPr>
              <mc:AlternateContent xmlns:mc="http://schemas.openxmlformats.org/markup-compatibility/2006" xmlns:a14="http://schemas.microsoft.com/office/drawing/2010/main">
                <mc:Choice Requires="a14">
                  <p:sp>
                    <p:nvSpPr>
                      <p:cNvPr id="18" name="TextBox 65">
                        <a:extLst>
                          <a:ext uri="{FF2B5EF4-FFF2-40B4-BE49-F238E27FC236}">
                            <a16:creationId xmlns:a16="http://schemas.microsoft.com/office/drawing/2014/main" id="{805DA965-2467-1D49-AA7A-97173E7731A5}"/>
                          </a:ext>
                        </a:extLst>
                      </p:cNvPr>
                      <p:cNvSpPr txBox="1"/>
                      <p:nvPr/>
                    </p:nvSpPr>
                    <p:spPr>
                      <a:xfrm rot="20523048">
                        <a:off x="3606025" y="2764698"/>
                        <a:ext cx="747962" cy="3843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charset="0"/>
                                        </a:rPr>
                                        <m:t>𝛽</m:t>
                                      </m:r>
                                    </m:e>
                                  </m:acc>
                                </m:e>
                                <m:sup>
                                  <m:r>
                                    <a:rPr lang="en-US" b="0" i="1" smtClean="0">
                                      <a:latin typeface="Cambria Math" charset="0"/>
                                    </a:rPr>
                                    <m:t>𝑀𝑆𝐸</m:t>
                                  </m:r>
                                </m:sup>
                              </m:sSup>
                            </m:oMath>
                          </m:oMathPara>
                        </a14:m>
                        <a:endParaRPr lang="en-US" dirty="0"/>
                      </a:p>
                    </p:txBody>
                  </p:sp>
                </mc:Choice>
                <mc:Fallback xmlns="">
                  <p:sp>
                    <p:nvSpPr>
                      <p:cNvPr id="18" name="TextBox 65">
                        <a:extLst>
                          <a:ext uri="{FF2B5EF4-FFF2-40B4-BE49-F238E27FC236}">
                            <a16:creationId xmlns:a16="http://schemas.microsoft.com/office/drawing/2014/main" id="{805DA965-2467-1D49-AA7A-97173E7731A5}"/>
                          </a:ext>
                        </a:extLst>
                      </p:cNvPr>
                      <p:cNvSpPr txBox="1">
                        <a:spLocks noRot="1" noChangeAspect="1" noMove="1" noResize="1" noEditPoints="1" noAdjustHandles="1" noChangeArrowheads="1" noChangeShapeType="1" noTextEdit="1"/>
                      </p:cNvSpPr>
                      <p:nvPr/>
                    </p:nvSpPr>
                    <p:spPr>
                      <a:xfrm rot="20523048">
                        <a:off x="3606025" y="2764698"/>
                        <a:ext cx="747962" cy="384337"/>
                      </a:xfrm>
                      <a:prstGeom prst="rect">
                        <a:avLst/>
                      </a:prstGeom>
                      <a:blipFill>
                        <a:blip r:embed="rId4"/>
                        <a:stretch>
                          <a:fillRect l="-4167" t="-4545" r="-116667" b="-63636"/>
                        </a:stretch>
                      </a:blipFill>
                    </p:spPr>
                    <p:txBody>
                      <a:bodyPr/>
                      <a:lstStyle/>
                      <a:p>
                        <a:r>
                          <a:rPr lang="zh-CN" altLang="en-US">
                            <a:noFill/>
                          </a:rPr>
                          <a:t> </a:t>
                        </a:r>
                      </a:p>
                    </p:txBody>
                  </p:sp>
                </mc:Fallback>
              </mc:AlternateContent>
              <p:sp>
                <p:nvSpPr>
                  <p:cNvPr id="19" name="Oval 66">
                    <a:extLst>
                      <a:ext uri="{FF2B5EF4-FFF2-40B4-BE49-F238E27FC236}">
                        <a16:creationId xmlns:a16="http://schemas.microsoft.com/office/drawing/2014/main" id="{930BC18C-A8C0-0440-A176-C5E6C792CCF2}"/>
                      </a:ext>
                    </a:extLst>
                  </p:cNvPr>
                  <p:cNvSpPr>
                    <a:spLocks noChangeAspect="1"/>
                  </p:cNvSpPr>
                  <p:nvPr/>
                </p:nvSpPr>
                <p:spPr>
                  <a:xfrm>
                    <a:off x="4076794" y="2722340"/>
                    <a:ext cx="45561" cy="4572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59">
                  <a:extLst>
                    <a:ext uri="{FF2B5EF4-FFF2-40B4-BE49-F238E27FC236}">
                      <a16:creationId xmlns:a16="http://schemas.microsoft.com/office/drawing/2014/main" id="{D0DA0526-BC96-7E4C-9999-1B8D8CBAF358}"/>
                    </a:ext>
                  </a:extLst>
                </p:cNvPr>
                <p:cNvGrpSpPr/>
                <p:nvPr/>
              </p:nvGrpSpPr>
              <p:grpSpPr>
                <a:xfrm>
                  <a:off x="6547071" y="3213882"/>
                  <a:ext cx="4747059" cy="1567301"/>
                  <a:chOff x="6501510" y="3217318"/>
                  <a:chExt cx="4747059" cy="1567301"/>
                </a:xfrm>
              </p:grpSpPr>
              <p:grpSp>
                <p:nvGrpSpPr>
                  <p:cNvPr id="13" name="Group 60">
                    <a:extLst>
                      <a:ext uri="{FF2B5EF4-FFF2-40B4-BE49-F238E27FC236}">
                        <a16:creationId xmlns:a16="http://schemas.microsoft.com/office/drawing/2014/main" id="{9C54817B-DD6B-7544-A183-4442465EA10E}"/>
                      </a:ext>
                    </a:extLst>
                  </p:cNvPr>
                  <p:cNvGrpSpPr/>
                  <p:nvPr/>
                </p:nvGrpSpPr>
                <p:grpSpPr>
                  <a:xfrm>
                    <a:off x="6501510" y="3217318"/>
                    <a:ext cx="4747059" cy="1567301"/>
                    <a:chOff x="1752276" y="1849318"/>
                    <a:chExt cx="4747059" cy="1567301"/>
                  </a:xfrm>
                </p:grpSpPr>
                <p:sp>
                  <p:nvSpPr>
                    <p:cNvPr id="15" name="Oval 62">
                      <a:extLst>
                        <a:ext uri="{FF2B5EF4-FFF2-40B4-BE49-F238E27FC236}">
                          <a16:creationId xmlns:a16="http://schemas.microsoft.com/office/drawing/2014/main" id="{6B9AC20D-2F2C-CA4A-9CE8-04C33EE1E835}"/>
                        </a:ext>
                      </a:extLst>
                    </p:cNvPr>
                    <p:cNvSpPr/>
                    <p:nvPr/>
                  </p:nvSpPr>
                  <p:spPr>
                    <a:xfrm rot="18916619">
                      <a:off x="3218979" y="2448760"/>
                      <a:ext cx="1755020" cy="577602"/>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63">
                      <a:extLst>
                        <a:ext uri="{FF2B5EF4-FFF2-40B4-BE49-F238E27FC236}">
                          <a16:creationId xmlns:a16="http://schemas.microsoft.com/office/drawing/2014/main" id="{3D99ACF8-D8F2-0F4B-9532-A508E099D373}"/>
                        </a:ext>
                      </a:extLst>
                    </p:cNvPr>
                    <p:cNvSpPr/>
                    <p:nvPr/>
                  </p:nvSpPr>
                  <p:spPr>
                    <a:xfrm rot="18916619">
                      <a:off x="2192410" y="1974794"/>
                      <a:ext cx="3897645" cy="1286856"/>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64">
                      <a:extLst>
                        <a:ext uri="{FF2B5EF4-FFF2-40B4-BE49-F238E27FC236}">
                          <a16:creationId xmlns:a16="http://schemas.microsoft.com/office/drawing/2014/main" id="{C096A108-9405-E043-99DC-88B040F813D8}"/>
                        </a:ext>
                      </a:extLst>
                    </p:cNvPr>
                    <p:cNvSpPr/>
                    <p:nvPr/>
                  </p:nvSpPr>
                  <p:spPr>
                    <a:xfrm rot="18916619">
                      <a:off x="1752276" y="1849318"/>
                      <a:ext cx="4747059" cy="1567301"/>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Oval 61">
                    <a:extLst>
                      <a:ext uri="{FF2B5EF4-FFF2-40B4-BE49-F238E27FC236}">
                        <a16:creationId xmlns:a16="http://schemas.microsoft.com/office/drawing/2014/main" id="{8D26FEE2-D430-6546-A756-A7186E8AD23E}"/>
                      </a:ext>
                    </a:extLst>
                  </p:cNvPr>
                  <p:cNvSpPr/>
                  <p:nvPr/>
                </p:nvSpPr>
                <p:spPr>
                  <a:xfrm rot="18916619">
                    <a:off x="7590616" y="3704259"/>
                    <a:ext cx="2532887" cy="833609"/>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0" name="TextBox 57">
                <a:extLst>
                  <a:ext uri="{FF2B5EF4-FFF2-40B4-BE49-F238E27FC236}">
                    <a16:creationId xmlns:a16="http://schemas.microsoft.com/office/drawing/2014/main" id="{9D7143D8-3111-7643-8EC3-F6C5F3238A3E}"/>
                  </a:ext>
                </a:extLst>
              </p:cNvPr>
              <p:cNvSpPr txBox="1"/>
              <p:nvPr/>
            </p:nvSpPr>
            <p:spPr>
              <a:xfrm rot="20746487">
                <a:off x="9742492" y="4121063"/>
                <a:ext cx="857928" cy="369332"/>
              </a:xfrm>
              <a:prstGeom prst="rect">
                <a:avLst/>
              </a:prstGeom>
              <a:noFill/>
            </p:spPr>
            <p:txBody>
              <a:bodyPr wrap="none" rtlCol="0">
                <a:spAutoFit/>
              </a:bodyPr>
              <a:lstStyle/>
              <a:p>
                <a:r>
                  <a:rPr lang="en-US" dirty="0"/>
                  <a:t>MSE=D</a:t>
                </a:r>
              </a:p>
            </p:txBody>
          </p:sp>
        </p:grpSp>
        <p:grpSp>
          <p:nvGrpSpPr>
            <p:cNvPr id="20" name="Group 79">
              <a:extLst>
                <a:ext uri="{FF2B5EF4-FFF2-40B4-BE49-F238E27FC236}">
                  <a16:creationId xmlns:a16="http://schemas.microsoft.com/office/drawing/2014/main" id="{2B453E31-7FC9-154B-BF70-B374F882AF7D}"/>
                </a:ext>
              </a:extLst>
            </p:cNvPr>
            <p:cNvGrpSpPr/>
            <p:nvPr/>
          </p:nvGrpSpPr>
          <p:grpSpPr>
            <a:xfrm>
              <a:off x="1870764" y="5186057"/>
              <a:ext cx="957718" cy="958874"/>
              <a:chOff x="2164154" y="3756858"/>
              <a:chExt cx="1747459" cy="1791051"/>
            </a:xfrm>
          </p:grpSpPr>
          <p:sp>
            <p:nvSpPr>
              <p:cNvPr id="21" name="Rectangle 80">
                <a:extLst>
                  <a:ext uri="{FF2B5EF4-FFF2-40B4-BE49-F238E27FC236}">
                    <a16:creationId xmlns:a16="http://schemas.microsoft.com/office/drawing/2014/main" id="{67D59920-C4CA-954A-9A07-22C1DEA435CC}"/>
                  </a:ext>
                </a:extLst>
              </p:cNvPr>
              <p:cNvSpPr/>
              <p:nvPr/>
            </p:nvSpPr>
            <p:spPr>
              <a:xfrm rot="2719992">
                <a:off x="2165747" y="4275300"/>
                <a:ext cx="1271016" cy="1274202"/>
              </a:xfrm>
              <a:prstGeom prst="rect">
                <a:avLst/>
              </a:prstGeom>
              <a:noFill/>
              <a:ln w="22225">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81">
                <a:extLst>
                  <a:ext uri="{FF2B5EF4-FFF2-40B4-BE49-F238E27FC236}">
                    <a16:creationId xmlns:a16="http://schemas.microsoft.com/office/drawing/2014/main" id="{97EB01EF-C864-B944-8F0F-5D099026434E}"/>
                  </a:ext>
                </a:extLst>
              </p:cNvPr>
              <p:cNvSpPr txBox="1"/>
              <p:nvPr/>
            </p:nvSpPr>
            <p:spPr>
              <a:xfrm>
                <a:off x="3603515" y="4548163"/>
                <a:ext cx="308098" cy="369332"/>
              </a:xfrm>
              <a:prstGeom prst="rect">
                <a:avLst/>
              </a:prstGeom>
              <a:noFill/>
            </p:spPr>
            <p:txBody>
              <a:bodyPr wrap="none" rtlCol="0">
                <a:spAutoFit/>
              </a:bodyPr>
              <a:lstStyle/>
              <a:p>
                <a:r>
                  <a:rPr lang="en-US" dirty="0"/>
                  <a:t>C</a:t>
                </a:r>
              </a:p>
            </p:txBody>
          </p:sp>
          <p:sp>
            <p:nvSpPr>
              <p:cNvPr id="23" name="TextBox 82">
                <a:extLst>
                  <a:ext uri="{FF2B5EF4-FFF2-40B4-BE49-F238E27FC236}">
                    <a16:creationId xmlns:a16="http://schemas.microsoft.com/office/drawing/2014/main" id="{DB135684-3ABB-7946-A6E6-9CF7419227DD}"/>
                  </a:ext>
                </a:extLst>
              </p:cNvPr>
              <p:cNvSpPr txBox="1"/>
              <p:nvPr/>
            </p:nvSpPr>
            <p:spPr>
              <a:xfrm>
                <a:off x="2465749" y="3756858"/>
                <a:ext cx="308098" cy="369332"/>
              </a:xfrm>
              <a:prstGeom prst="rect">
                <a:avLst/>
              </a:prstGeom>
              <a:noFill/>
            </p:spPr>
            <p:txBody>
              <a:bodyPr wrap="none" rtlCol="0">
                <a:spAutoFit/>
              </a:bodyPr>
              <a:lstStyle/>
              <a:p>
                <a:r>
                  <a:rPr lang="en-US" dirty="0"/>
                  <a:t>C</a:t>
                </a:r>
              </a:p>
            </p:txBody>
          </p:sp>
        </p:grpSp>
        <p:grpSp>
          <p:nvGrpSpPr>
            <p:cNvPr id="24" name="Group 10">
              <a:extLst>
                <a:ext uri="{FF2B5EF4-FFF2-40B4-BE49-F238E27FC236}">
                  <a16:creationId xmlns:a16="http://schemas.microsoft.com/office/drawing/2014/main" id="{9A670C37-384F-8F48-A66B-53966E428459}"/>
                </a:ext>
              </a:extLst>
            </p:cNvPr>
            <p:cNvGrpSpPr/>
            <p:nvPr/>
          </p:nvGrpSpPr>
          <p:grpSpPr>
            <a:xfrm>
              <a:off x="1282175" y="4183045"/>
              <a:ext cx="2548717" cy="2402552"/>
              <a:chOff x="767537" y="3109260"/>
              <a:chExt cx="3249927" cy="3288314"/>
            </a:xfrm>
          </p:grpSpPr>
          <p:grpSp>
            <p:nvGrpSpPr>
              <p:cNvPr id="25" name="Group 8">
                <a:extLst>
                  <a:ext uri="{FF2B5EF4-FFF2-40B4-BE49-F238E27FC236}">
                    <a16:creationId xmlns:a16="http://schemas.microsoft.com/office/drawing/2014/main" id="{FB5D4604-A12B-3D41-BDB5-ECED5E9D6FEA}"/>
                  </a:ext>
                </a:extLst>
              </p:cNvPr>
              <p:cNvGrpSpPr/>
              <p:nvPr/>
            </p:nvGrpSpPr>
            <p:grpSpPr>
              <a:xfrm>
                <a:off x="767537" y="3121562"/>
                <a:ext cx="3249927" cy="3276012"/>
                <a:chOff x="767537" y="3121562"/>
                <a:chExt cx="3249927" cy="3276012"/>
              </a:xfrm>
            </p:grpSpPr>
            <p:grpSp>
              <p:nvGrpSpPr>
                <p:cNvPr id="27" name="Group 9">
                  <a:extLst>
                    <a:ext uri="{FF2B5EF4-FFF2-40B4-BE49-F238E27FC236}">
                      <a16:creationId xmlns:a16="http://schemas.microsoft.com/office/drawing/2014/main" id="{2ABA0D44-CB91-BE49-A153-6BF8F7D0A008}"/>
                    </a:ext>
                  </a:extLst>
                </p:cNvPr>
                <p:cNvGrpSpPr/>
                <p:nvPr/>
              </p:nvGrpSpPr>
              <p:grpSpPr>
                <a:xfrm>
                  <a:off x="767537" y="3121562"/>
                  <a:ext cx="3101546" cy="3276012"/>
                  <a:chOff x="1655805" y="2674847"/>
                  <a:chExt cx="3101546" cy="3276012"/>
                </a:xfrm>
              </p:grpSpPr>
              <p:cxnSp>
                <p:nvCxnSpPr>
                  <p:cNvPr id="29" name="Straight Arrow Connector 5">
                    <a:extLst>
                      <a:ext uri="{FF2B5EF4-FFF2-40B4-BE49-F238E27FC236}">
                        <a16:creationId xmlns:a16="http://schemas.microsoft.com/office/drawing/2014/main" id="{7EA56AA3-0911-CA48-BE25-1A7424D04CF8}"/>
                      </a:ext>
                    </a:extLst>
                  </p:cNvPr>
                  <p:cNvCxnSpPr/>
                  <p:nvPr/>
                </p:nvCxnSpPr>
                <p:spPr>
                  <a:xfrm flipV="1">
                    <a:off x="1655805" y="4880919"/>
                    <a:ext cx="3101546" cy="12357"/>
                  </a:xfrm>
                  <a:prstGeom prst="straightConnector1">
                    <a:avLst/>
                  </a:prstGeom>
                  <a:ln>
                    <a:solidFill>
                      <a:schemeClr val="tx1">
                        <a:lumMod val="75000"/>
                        <a:lumOff val="25000"/>
                      </a:schemeClr>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6">
                    <a:extLst>
                      <a:ext uri="{FF2B5EF4-FFF2-40B4-BE49-F238E27FC236}">
                        <a16:creationId xmlns:a16="http://schemas.microsoft.com/office/drawing/2014/main" id="{AED9E5B8-875F-0542-91D7-62D327FB50F0}"/>
                      </a:ext>
                    </a:extLst>
                  </p:cNvPr>
                  <p:cNvCxnSpPr/>
                  <p:nvPr/>
                </p:nvCxnSpPr>
                <p:spPr>
                  <a:xfrm flipH="1" flipV="1">
                    <a:off x="2782398" y="2674847"/>
                    <a:ext cx="18859" cy="3276012"/>
                  </a:xfrm>
                  <a:prstGeom prst="straightConnector1">
                    <a:avLst/>
                  </a:prstGeom>
                  <a:ln>
                    <a:solidFill>
                      <a:schemeClr val="tx1">
                        <a:lumMod val="75000"/>
                        <a:lumOff val="25000"/>
                      </a:schemeClr>
                    </a:solidFill>
                    <a:tailEnd type="triangle" w="lg" len="lg"/>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14">
                      <a:extLst>
                        <a:ext uri="{FF2B5EF4-FFF2-40B4-BE49-F238E27FC236}">
                          <a16:creationId xmlns:a16="http://schemas.microsoft.com/office/drawing/2014/main" id="{EC8DDA49-E596-5140-9D38-E5132667D32C}"/>
                        </a:ext>
                      </a:extLst>
                    </p:cNvPr>
                    <p:cNvSpPr txBox="1"/>
                    <p:nvPr/>
                  </p:nvSpPr>
                  <p:spPr>
                    <a:xfrm>
                      <a:off x="3553106" y="5425114"/>
                      <a:ext cx="464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53106" y="5425114"/>
                      <a:ext cx="464358" cy="369332"/>
                    </a:xfrm>
                    <a:prstGeom prst="rect">
                      <a:avLst/>
                    </a:prstGeom>
                    <a:blipFill rotWithShape="0">
                      <a:blip r:embed="rId5"/>
                      <a:stretch>
                        <a:fillRect b="-114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TextBox 18">
                    <a:extLst>
                      <a:ext uri="{FF2B5EF4-FFF2-40B4-BE49-F238E27FC236}">
                        <a16:creationId xmlns:a16="http://schemas.microsoft.com/office/drawing/2014/main" id="{CD0BE70B-D362-F84F-A2B5-5D74BAAC5458}"/>
                      </a:ext>
                    </a:extLst>
                  </p:cNvPr>
                  <p:cNvSpPr txBox="1"/>
                  <p:nvPr/>
                </p:nvSpPr>
                <p:spPr>
                  <a:xfrm>
                    <a:off x="1424806" y="3109260"/>
                    <a:ext cx="469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2</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424806" y="3109260"/>
                    <a:ext cx="469680" cy="369332"/>
                  </a:xfrm>
                  <a:prstGeom prst="rect">
                    <a:avLst/>
                  </a:prstGeom>
                  <a:blipFill rotWithShape="0">
                    <a:blip r:embed="rId6"/>
                    <a:stretch>
                      <a:fillRect b="-13115"/>
                    </a:stretch>
                  </a:blipFill>
                </p:spPr>
                <p:txBody>
                  <a:bodyPr/>
                  <a:lstStyle/>
                  <a:p>
                    <a:r>
                      <a:rPr lang="en-US">
                        <a:noFill/>
                      </a:rPr>
                      <a:t> </a:t>
                    </a:r>
                  </a:p>
                </p:txBody>
              </p:sp>
            </mc:Fallback>
          </mc:AlternateContent>
        </p:grpSp>
      </p:grpSp>
      <p:grpSp>
        <p:nvGrpSpPr>
          <p:cNvPr id="5" name="组合 4">
            <a:extLst>
              <a:ext uri="{FF2B5EF4-FFF2-40B4-BE49-F238E27FC236}">
                <a16:creationId xmlns:a16="http://schemas.microsoft.com/office/drawing/2014/main" id="{141B5004-7241-DF4C-AC30-2FABC3935101}"/>
              </a:ext>
            </a:extLst>
          </p:cNvPr>
          <p:cNvGrpSpPr/>
          <p:nvPr/>
        </p:nvGrpSpPr>
        <p:grpSpPr>
          <a:xfrm>
            <a:off x="9105578" y="3693821"/>
            <a:ext cx="2593855" cy="1721124"/>
            <a:chOff x="7101867" y="4136622"/>
            <a:chExt cx="3635977" cy="2403324"/>
          </a:xfrm>
        </p:grpSpPr>
        <p:sp>
          <p:nvSpPr>
            <p:cNvPr id="43" name="Oval 54">
              <a:extLst>
                <a:ext uri="{FF2B5EF4-FFF2-40B4-BE49-F238E27FC236}">
                  <a16:creationId xmlns:a16="http://schemas.microsoft.com/office/drawing/2014/main" id="{1C967ED2-486A-2D43-A2FB-D2DC8C075FD9}"/>
                </a:ext>
              </a:extLst>
            </p:cNvPr>
            <p:cNvSpPr>
              <a:spLocks noChangeAspect="1"/>
            </p:cNvSpPr>
            <p:nvPr/>
          </p:nvSpPr>
          <p:spPr>
            <a:xfrm>
              <a:off x="7497873" y="5270788"/>
              <a:ext cx="975021" cy="974847"/>
            </a:xfrm>
            <a:prstGeom prst="ellipse">
              <a:avLst/>
            </a:prstGeom>
            <a:noFill/>
            <a:ln w="2540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 name="Group 10">
              <a:extLst>
                <a:ext uri="{FF2B5EF4-FFF2-40B4-BE49-F238E27FC236}">
                  <a16:creationId xmlns:a16="http://schemas.microsoft.com/office/drawing/2014/main" id="{74C6FFCC-3F53-8642-A216-707BF72DA70B}"/>
                </a:ext>
              </a:extLst>
            </p:cNvPr>
            <p:cNvGrpSpPr/>
            <p:nvPr/>
          </p:nvGrpSpPr>
          <p:grpSpPr>
            <a:xfrm>
              <a:off x="7101867" y="4137394"/>
              <a:ext cx="2548717" cy="2402552"/>
              <a:chOff x="767537" y="3109260"/>
              <a:chExt cx="3249927" cy="3288314"/>
            </a:xfrm>
          </p:grpSpPr>
          <p:grpSp>
            <p:nvGrpSpPr>
              <p:cNvPr id="52" name="Group 8">
                <a:extLst>
                  <a:ext uri="{FF2B5EF4-FFF2-40B4-BE49-F238E27FC236}">
                    <a16:creationId xmlns:a16="http://schemas.microsoft.com/office/drawing/2014/main" id="{F86A18B2-A9E9-754B-A658-B1584BAEE4DB}"/>
                  </a:ext>
                </a:extLst>
              </p:cNvPr>
              <p:cNvGrpSpPr/>
              <p:nvPr/>
            </p:nvGrpSpPr>
            <p:grpSpPr>
              <a:xfrm>
                <a:off x="767537" y="3121562"/>
                <a:ext cx="3249927" cy="3276012"/>
                <a:chOff x="767537" y="3121562"/>
                <a:chExt cx="3249927" cy="3276012"/>
              </a:xfrm>
            </p:grpSpPr>
            <p:grpSp>
              <p:nvGrpSpPr>
                <p:cNvPr id="54" name="Group 9">
                  <a:extLst>
                    <a:ext uri="{FF2B5EF4-FFF2-40B4-BE49-F238E27FC236}">
                      <a16:creationId xmlns:a16="http://schemas.microsoft.com/office/drawing/2014/main" id="{0461BA6C-6EBD-A340-95D0-EB7D60C5100D}"/>
                    </a:ext>
                  </a:extLst>
                </p:cNvPr>
                <p:cNvGrpSpPr/>
                <p:nvPr/>
              </p:nvGrpSpPr>
              <p:grpSpPr>
                <a:xfrm>
                  <a:off x="767537" y="3121562"/>
                  <a:ext cx="3101546" cy="3276012"/>
                  <a:chOff x="1655805" y="2674847"/>
                  <a:chExt cx="3101546" cy="3276012"/>
                </a:xfrm>
              </p:grpSpPr>
              <p:cxnSp>
                <p:nvCxnSpPr>
                  <p:cNvPr id="56" name="Straight Arrow Connector 5">
                    <a:extLst>
                      <a:ext uri="{FF2B5EF4-FFF2-40B4-BE49-F238E27FC236}">
                        <a16:creationId xmlns:a16="http://schemas.microsoft.com/office/drawing/2014/main" id="{BD240C60-4C1A-8C43-A6E9-69D4092FEDC6}"/>
                      </a:ext>
                    </a:extLst>
                  </p:cNvPr>
                  <p:cNvCxnSpPr/>
                  <p:nvPr/>
                </p:nvCxnSpPr>
                <p:spPr>
                  <a:xfrm flipV="1">
                    <a:off x="1655805" y="4880919"/>
                    <a:ext cx="3101546" cy="12357"/>
                  </a:xfrm>
                  <a:prstGeom prst="straightConnector1">
                    <a:avLst/>
                  </a:prstGeom>
                  <a:ln>
                    <a:solidFill>
                      <a:schemeClr val="tx1">
                        <a:lumMod val="75000"/>
                        <a:lumOff val="25000"/>
                      </a:schemeClr>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6">
                    <a:extLst>
                      <a:ext uri="{FF2B5EF4-FFF2-40B4-BE49-F238E27FC236}">
                        <a16:creationId xmlns:a16="http://schemas.microsoft.com/office/drawing/2014/main" id="{FEC86215-F472-9D4B-8FD7-8C4D58305971}"/>
                      </a:ext>
                    </a:extLst>
                  </p:cNvPr>
                  <p:cNvCxnSpPr/>
                  <p:nvPr/>
                </p:nvCxnSpPr>
                <p:spPr>
                  <a:xfrm flipH="1" flipV="1">
                    <a:off x="2782398" y="2674847"/>
                    <a:ext cx="18859" cy="3276012"/>
                  </a:xfrm>
                  <a:prstGeom prst="straightConnector1">
                    <a:avLst/>
                  </a:prstGeom>
                  <a:ln>
                    <a:solidFill>
                      <a:schemeClr val="tx1">
                        <a:lumMod val="75000"/>
                        <a:lumOff val="25000"/>
                      </a:schemeClr>
                    </a:solidFill>
                    <a:tailEnd type="triangle" w="lg" len="lg"/>
                  </a:ln>
                  <a:effectLst/>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55" name="TextBox 14">
                      <a:extLst>
                        <a:ext uri="{FF2B5EF4-FFF2-40B4-BE49-F238E27FC236}">
                          <a16:creationId xmlns:a16="http://schemas.microsoft.com/office/drawing/2014/main" id="{1F2B3ECB-0F15-704F-AF91-AF6FEF731654}"/>
                        </a:ext>
                      </a:extLst>
                    </p:cNvPr>
                    <p:cNvSpPr txBox="1"/>
                    <p:nvPr/>
                  </p:nvSpPr>
                  <p:spPr>
                    <a:xfrm>
                      <a:off x="3553106" y="5425114"/>
                      <a:ext cx="464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53106" y="5425114"/>
                      <a:ext cx="464358" cy="369332"/>
                    </a:xfrm>
                    <a:prstGeom prst="rect">
                      <a:avLst/>
                    </a:prstGeom>
                    <a:blipFill rotWithShape="0">
                      <a:blip r:embed="rId5"/>
                      <a:stretch>
                        <a:fillRect b="-114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TextBox 18">
                    <a:extLst>
                      <a:ext uri="{FF2B5EF4-FFF2-40B4-BE49-F238E27FC236}">
                        <a16:creationId xmlns:a16="http://schemas.microsoft.com/office/drawing/2014/main" id="{C0E5A77C-0570-A343-9E47-FD65E651E6C3}"/>
                      </a:ext>
                    </a:extLst>
                  </p:cNvPr>
                  <p:cNvSpPr txBox="1"/>
                  <p:nvPr/>
                </p:nvSpPr>
                <p:spPr>
                  <a:xfrm>
                    <a:off x="1424806" y="3109260"/>
                    <a:ext cx="469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charset="0"/>
                                </a:rPr>
                                <m:t>𝛽</m:t>
                              </m:r>
                            </m:e>
                            <m:sub>
                              <m:r>
                                <a:rPr lang="en-US" b="0" i="1" smtClean="0">
                                  <a:latin typeface="Cambria Math" charset="0"/>
                                </a:rPr>
                                <m:t>2</m:t>
                              </m:r>
                            </m:sub>
                          </m:sSub>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424806" y="3109260"/>
                    <a:ext cx="469680" cy="369332"/>
                  </a:xfrm>
                  <a:prstGeom prst="rect">
                    <a:avLst/>
                  </a:prstGeom>
                  <a:blipFill rotWithShape="0">
                    <a:blip r:embed="rId6"/>
                    <a:stretch>
                      <a:fillRect b="-13115"/>
                    </a:stretch>
                  </a:blipFill>
                </p:spPr>
                <p:txBody>
                  <a:bodyPr/>
                  <a:lstStyle/>
                  <a:p>
                    <a:r>
                      <a:rPr lang="en-US">
                        <a:noFill/>
                      </a:rPr>
                      <a:t> </a:t>
                    </a:r>
                  </a:p>
                </p:txBody>
              </p:sp>
            </mc:Fallback>
          </mc:AlternateContent>
        </p:grpSp>
        <p:grpSp>
          <p:nvGrpSpPr>
            <p:cNvPr id="47" name="Group 55">
              <a:extLst>
                <a:ext uri="{FF2B5EF4-FFF2-40B4-BE49-F238E27FC236}">
                  <a16:creationId xmlns:a16="http://schemas.microsoft.com/office/drawing/2014/main" id="{0EF471F4-8E53-D149-95B4-65E1683236B0}"/>
                </a:ext>
              </a:extLst>
            </p:cNvPr>
            <p:cNvGrpSpPr/>
            <p:nvPr/>
          </p:nvGrpSpPr>
          <p:grpSpPr>
            <a:xfrm rot="853513">
              <a:off x="8083219" y="4136622"/>
              <a:ext cx="2654625" cy="1007140"/>
              <a:chOff x="6547071" y="3213882"/>
              <a:chExt cx="4747059" cy="1567301"/>
            </a:xfrm>
          </p:grpSpPr>
          <p:grpSp>
            <p:nvGrpSpPr>
              <p:cNvPr id="48" name="Group 56">
                <a:extLst>
                  <a:ext uri="{FF2B5EF4-FFF2-40B4-BE49-F238E27FC236}">
                    <a16:creationId xmlns:a16="http://schemas.microsoft.com/office/drawing/2014/main" id="{76B46041-9721-0C44-B0A3-C17CB366EB99}"/>
                  </a:ext>
                </a:extLst>
              </p:cNvPr>
              <p:cNvGrpSpPr/>
              <p:nvPr/>
            </p:nvGrpSpPr>
            <p:grpSpPr>
              <a:xfrm>
                <a:off x="6547071" y="3213882"/>
                <a:ext cx="4747059" cy="1567301"/>
                <a:chOff x="6547071" y="3213882"/>
                <a:chExt cx="4747059" cy="1567301"/>
              </a:xfrm>
            </p:grpSpPr>
            <p:grpSp>
              <p:nvGrpSpPr>
                <p:cNvPr id="50" name="Group 58">
                  <a:extLst>
                    <a:ext uri="{FF2B5EF4-FFF2-40B4-BE49-F238E27FC236}">
                      <a16:creationId xmlns:a16="http://schemas.microsoft.com/office/drawing/2014/main" id="{939CC45B-6765-7249-8A64-938E7582B8DA}"/>
                    </a:ext>
                  </a:extLst>
                </p:cNvPr>
                <p:cNvGrpSpPr/>
                <p:nvPr/>
              </p:nvGrpSpPr>
              <p:grpSpPr>
                <a:xfrm>
                  <a:off x="8404271" y="4049503"/>
                  <a:ext cx="747962" cy="426695"/>
                  <a:chOff x="3606025" y="2722340"/>
                  <a:chExt cx="747962" cy="426695"/>
                </a:xfrm>
              </p:grpSpPr>
              <mc:AlternateContent xmlns:mc="http://schemas.openxmlformats.org/markup-compatibility/2006" xmlns:a14="http://schemas.microsoft.com/office/drawing/2010/main">
                <mc:Choice Requires="a14">
                  <p:sp>
                    <p:nvSpPr>
                      <p:cNvPr id="64" name="TextBox 65">
                        <a:extLst>
                          <a:ext uri="{FF2B5EF4-FFF2-40B4-BE49-F238E27FC236}">
                            <a16:creationId xmlns:a16="http://schemas.microsoft.com/office/drawing/2014/main" id="{A8B0C458-DA81-4D47-A200-E18E4E55B18B}"/>
                          </a:ext>
                        </a:extLst>
                      </p:cNvPr>
                      <p:cNvSpPr txBox="1"/>
                      <p:nvPr/>
                    </p:nvSpPr>
                    <p:spPr>
                      <a:xfrm rot="20523048">
                        <a:off x="3606025" y="2764698"/>
                        <a:ext cx="747962" cy="3843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charset="0"/>
                                        </a:rPr>
                                        <m:t>𝛽</m:t>
                                      </m:r>
                                    </m:e>
                                  </m:acc>
                                </m:e>
                                <m:sup>
                                  <m:r>
                                    <a:rPr lang="en-US" b="0" i="1" smtClean="0">
                                      <a:latin typeface="Cambria Math" charset="0"/>
                                    </a:rPr>
                                    <m:t>𝑀𝑆𝐸</m:t>
                                  </m:r>
                                </m:sup>
                              </m:sSup>
                            </m:oMath>
                          </m:oMathPara>
                        </a14:m>
                        <a:endParaRPr lang="en-US" dirty="0"/>
                      </a:p>
                    </p:txBody>
                  </p:sp>
                </mc:Choice>
                <mc:Fallback xmlns="">
                  <p:sp>
                    <p:nvSpPr>
                      <p:cNvPr id="18" name="TextBox 65">
                        <a:extLst>
                          <a:ext uri="{FF2B5EF4-FFF2-40B4-BE49-F238E27FC236}">
                            <a16:creationId xmlns:a16="http://schemas.microsoft.com/office/drawing/2014/main" id="{805DA965-2467-1D49-AA7A-97173E7731A5}"/>
                          </a:ext>
                        </a:extLst>
                      </p:cNvPr>
                      <p:cNvSpPr txBox="1">
                        <a:spLocks noRot="1" noChangeAspect="1" noMove="1" noResize="1" noEditPoints="1" noAdjustHandles="1" noChangeArrowheads="1" noChangeShapeType="1" noTextEdit="1"/>
                      </p:cNvSpPr>
                      <p:nvPr/>
                    </p:nvSpPr>
                    <p:spPr>
                      <a:xfrm rot="20523048">
                        <a:off x="3606025" y="2764698"/>
                        <a:ext cx="747962" cy="384337"/>
                      </a:xfrm>
                      <a:prstGeom prst="rect">
                        <a:avLst/>
                      </a:prstGeom>
                      <a:blipFill>
                        <a:blip r:embed="rId4"/>
                        <a:stretch>
                          <a:fillRect l="-4167" t="-4545" r="-116667" b="-63636"/>
                        </a:stretch>
                      </a:blipFill>
                    </p:spPr>
                    <p:txBody>
                      <a:bodyPr/>
                      <a:lstStyle/>
                      <a:p>
                        <a:r>
                          <a:rPr lang="zh-CN" altLang="en-US">
                            <a:noFill/>
                          </a:rPr>
                          <a:t> </a:t>
                        </a:r>
                      </a:p>
                    </p:txBody>
                  </p:sp>
                </mc:Fallback>
              </mc:AlternateContent>
              <p:sp>
                <p:nvSpPr>
                  <p:cNvPr id="65" name="Oval 66">
                    <a:extLst>
                      <a:ext uri="{FF2B5EF4-FFF2-40B4-BE49-F238E27FC236}">
                        <a16:creationId xmlns:a16="http://schemas.microsoft.com/office/drawing/2014/main" id="{C9F4156D-5491-0E4B-A5B4-1BF307FB0091}"/>
                      </a:ext>
                    </a:extLst>
                  </p:cNvPr>
                  <p:cNvSpPr>
                    <a:spLocks noChangeAspect="1"/>
                  </p:cNvSpPr>
                  <p:nvPr/>
                </p:nvSpPr>
                <p:spPr>
                  <a:xfrm>
                    <a:off x="4076794" y="2722340"/>
                    <a:ext cx="45561" cy="45720"/>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8" name="Group 59">
                  <a:extLst>
                    <a:ext uri="{FF2B5EF4-FFF2-40B4-BE49-F238E27FC236}">
                      <a16:creationId xmlns:a16="http://schemas.microsoft.com/office/drawing/2014/main" id="{6A77CF6E-136E-CA49-A417-A30C232FBE4A}"/>
                    </a:ext>
                  </a:extLst>
                </p:cNvPr>
                <p:cNvGrpSpPr/>
                <p:nvPr/>
              </p:nvGrpSpPr>
              <p:grpSpPr>
                <a:xfrm>
                  <a:off x="6547071" y="3213882"/>
                  <a:ext cx="4747059" cy="1567301"/>
                  <a:chOff x="6501510" y="3217318"/>
                  <a:chExt cx="4747059" cy="1567301"/>
                </a:xfrm>
              </p:grpSpPr>
              <p:grpSp>
                <p:nvGrpSpPr>
                  <p:cNvPr id="59" name="Group 60">
                    <a:extLst>
                      <a:ext uri="{FF2B5EF4-FFF2-40B4-BE49-F238E27FC236}">
                        <a16:creationId xmlns:a16="http://schemas.microsoft.com/office/drawing/2014/main" id="{4D750137-F704-5846-905F-FA5E3030A527}"/>
                      </a:ext>
                    </a:extLst>
                  </p:cNvPr>
                  <p:cNvGrpSpPr/>
                  <p:nvPr/>
                </p:nvGrpSpPr>
                <p:grpSpPr>
                  <a:xfrm>
                    <a:off x="6501510" y="3217318"/>
                    <a:ext cx="4747059" cy="1567301"/>
                    <a:chOff x="1752276" y="1849318"/>
                    <a:chExt cx="4747059" cy="1567301"/>
                  </a:xfrm>
                </p:grpSpPr>
                <p:sp>
                  <p:nvSpPr>
                    <p:cNvPr id="61" name="Oval 62">
                      <a:extLst>
                        <a:ext uri="{FF2B5EF4-FFF2-40B4-BE49-F238E27FC236}">
                          <a16:creationId xmlns:a16="http://schemas.microsoft.com/office/drawing/2014/main" id="{2C642F77-845A-DE4E-AA18-2DA637BD196C}"/>
                        </a:ext>
                      </a:extLst>
                    </p:cNvPr>
                    <p:cNvSpPr/>
                    <p:nvPr/>
                  </p:nvSpPr>
                  <p:spPr>
                    <a:xfrm rot="18916619">
                      <a:off x="3218979" y="2448760"/>
                      <a:ext cx="1755020" cy="577602"/>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3">
                      <a:extLst>
                        <a:ext uri="{FF2B5EF4-FFF2-40B4-BE49-F238E27FC236}">
                          <a16:creationId xmlns:a16="http://schemas.microsoft.com/office/drawing/2014/main" id="{F71539A0-6521-C84A-BAE6-E5982C8A42BD}"/>
                        </a:ext>
                      </a:extLst>
                    </p:cNvPr>
                    <p:cNvSpPr/>
                    <p:nvPr/>
                  </p:nvSpPr>
                  <p:spPr>
                    <a:xfrm rot="18916619">
                      <a:off x="2192410" y="1974794"/>
                      <a:ext cx="3897645" cy="1286856"/>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4">
                      <a:extLst>
                        <a:ext uri="{FF2B5EF4-FFF2-40B4-BE49-F238E27FC236}">
                          <a16:creationId xmlns:a16="http://schemas.microsoft.com/office/drawing/2014/main" id="{217A9B21-BD91-7449-922E-B20BEE51B576}"/>
                        </a:ext>
                      </a:extLst>
                    </p:cNvPr>
                    <p:cNvSpPr/>
                    <p:nvPr/>
                  </p:nvSpPr>
                  <p:spPr>
                    <a:xfrm rot="18916619">
                      <a:off x="1752276" y="1849318"/>
                      <a:ext cx="4747059" cy="1567301"/>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60" name="Oval 61">
                    <a:extLst>
                      <a:ext uri="{FF2B5EF4-FFF2-40B4-BE49-F238E27FC236}">
                        <a16:creationId xmlns:a16="http://schemas.microsoft.com/office/drawing/2014/main" id="{FD4A38B0-127F-4D4C-B67B-4E8F65B0E669}"/>
                      </a:ext>
                    </a:extLst>
                  </p:cNvPr>
                  <p:cNvSpPr/>
                  <p:nvPr/>
                </p:nvSpPr>
                <p:spPr>
                  <a:xfrm rot="18916619">
                    <a:off x="7590616" y="3704259"/>
                    <a:ext cx="2532887" cy="833609"/>
                  </a:xfrm>
                  <a:prstGeom prst="ellipse">
                    <a:avLst/>
                  </a:prstGeom>
                  <a:noFill/>
                  <a:ln w="2857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9" name="TextBox 57">
                <a:extLst>
                  <a:ext uri="{FF2B5EF4-FFF2-40B4-BE49-F238E27FC236}">
                    <a16:creationId xmlns:a16="http://schemas.microsoft.com/office/drawing/2014/main" id="{29A9D97C-B4D6-A348-883E-A9B7C98AEDFB}"/>
                  </a:ext>
                </a:extLst>
              </p:cNvPr>
              <p:cNvSpPr txBox="1"/>
              <p:nvPr/>
            </p:nvSpPr>
            <p:spPr>
              <a:xfrm rot="20746487">
                <a:off x="9742492" y="4121063"/>
                <a:ext cx="857928" cy="369332"/>
              </a:xfrm>
              <a:prstGeom prst="rect">
                <a:avLst/>
              </a:prstGeom>
              <a:noFill/>
            </p:spPr>
            <p:txBody>
              <a:bodyPr wrap="none" rtlCol="0">
                <a:spAutoFit/>
              </a:bodyPr>
              <a:lstStyle/>
              <a:p>
                <a:r>
                  <a:rPr lang="en-US" dirty="0"/>
                  <a:t>MSE=D</a:t>
                </a:r>
              </a:p>
            </p:txBody>
          </p:sp>
        </p:grpSp>
      </p:grpSp>
      <p:sp>
        <p:nvSpPr>
          <p:cNvPr id="2" name="矩形 1">
            <a:extLst>
              <a:ext uri="{FF2B5EF4-FFF2-40B4-BE49-F238E27FC236}">
                <a16:creationId xmlns:a16="http://schemas.microsoft.com/office/drawing/2014/main" id="{8324666F-D6E7-4343-99AD-294E04601AF0}"/>
              </a:ext>
            </a:extLst>
          </p:cNvPr>
          <p:cNvSpPr/>
          <p:nvPr/>
        </p:nvSpPr>
        <p:spPr>
          <a:xfrm>
            <a:off x="394260" y="364338"/>
            <a:ext cx="5278119" cy="707886"/>
          </a:xfrm>
          <a:prstGeom prst="rect">
            <a:avLst/>
          </a:prstGeom>
        </p:spPr>
        <p:txBody>
          <a:bodyPr wrap="square">
            <a:spAutoFit/>
          </a:bodyPr>
          <a:lstStyle/>
          <a:p>
            <a:r>
              <a:rPr kumimoji="1" lang="en-US" altLang="zh-CN" sz="4000" b="1" dirty="0">
                <a:latin typeface="Candara" panose="020E0502030303020204" pitchFamily="34" charset="0"/>
              </a:rPr>
              <a:t>Part-III</a:t>
            </a:r>
            <a:r>
              <a:rPr kumimoji="1" lang="zh-CN" altLang="en-US" sz="4000" b="1" dirty="0">
                <a:latin typeface="Candara" panose="020E0502030303020204" pitchFamily="34" charset="0"/>
              </a:rPr>
              <a:t>  </a:t>
            </a:r>
            <a:r>
              <a:rPr kumimoji="1" lang="en-US" altLang="zh-CN" sz="4000" b="1" dirty="0">
                <a:latin typeface="Candara" panose="020E0502030303020204" pitchFamily="34" charset="0"/>
              </a:rPr>
              <a:t>Conclusion</a:t>
            </a:r>
            <a:endParaRPr kumimoji="1" lang="zh-CN" altLang="en-US" sz="4000" b="1" dirty="0">
              <a:latin typeface="Candara" panose="020E0502030303020204" pitchFamily="34" charset="0"/>
            </a:endParaRPr>
          </a:p>
        </p:txBody>
      </p:sp>
      <p:sp>
        <p:nvSpPr>
          <p:cNvPr id="66" name="文本框 65">
            <a:extLst>
              <a:ext uri="{FF2B5EF4-FFF2-40B4-BE49-F238E27FC236}">
                <a16:creationId xmlns:a16="http://schemas.microsoft.com/office/drawing/2014/main" id="{13CD43C8-118E-0945-9351-618B9A8F4F7F}"/>
              </a:ext>
            </a:extLst>
          </p:cNvPr>
          <p:cNvSpPr txBox="1"/>
          <p:nvPr/>
        </p:nvSpPr>
        <p:spPr>
          <a:xfrm>
            <a:off x="896126" y="5822599"/>
            <a:ext cx="10764166" cy="584775"/>
          </a:xfrm>
          <a:prstGeom prst="rect">
            <a:avLst/>
          </a:prstGeom>
          <a:noFill/>
        </p:spPr>
        <p:txBody>
          <a:bodyPr wrap="square" rtlCol="0">
            <a:spAutoFit/>
          </a:bodyPr>
          <a:lstStyle/>
          <a:p>
            <a:r>
              <a:rPr kumimoji="1" lang="en-US" altLang="zh-CN" sz="3200" b="1" dirty="0">
                <a:latin typeface="Maiandra GD" panose="020F0502020204030204" pitchFamily="34" charset="0"/>
                <a:cs typeface="Maiandra GD" panose="020F0502020204030204" pitchFamily="34" charset="0"/>
              </a:rPr>
              <a:t>Both of them cannot process colinear predictors effectively</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FA768FE-22F1-5341-9D91-2C160C5DBB99}"/>
                  </a:ext>
                </a:extLst>
              </p:cNvPr>
              <p:cNvSpPr txBox="1"/>
              <p:nvPr/>
            </p:nvSpPr>
            <p:spPr>
              <a:xfrm>
                <a:off x="571961" y="2120726"/>
                <a:ext cx="4987682" cy="9025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𝐿𝐴𝑆𝑆𝑂</m:t>
                          </m:r>
                        </m:sub>
                      </m:sSub>
                      <m:d>
                        <m:dPr>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𝛽</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𝛽</m:t>
                                  </m:r>
                                </m:e>
                                <m:sup>
                                  <m:r>
                                    <a:rPr lang="en-US" altLang="zh-CN" i="1">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nary>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𝜆</m:t>
                      </m:r>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𝐽</m:t>
                          </m:r>
                        </m:sup>
                        <m:e>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e>
                      </m:nary>
                    </m:oMath>
                  </m:oMathPara>
                </a14:m>
                <a:endParaRPr kumimoji="1" lang="zh-CN" altLang="en-US" dirty="0"/>
              </a:p>
            </p:txBody>
          </p:sp>
        </mc:Choice>
        <mc:Fallback xmlns="">
          <p:sp>
            <p:nvSpPr>
              <p:cNvPr id="6" name="文本框 5">
                <a:extLst>
                  <a:ext uri="{FF2B5EF4-FFF2-40B4-BE49-F238E27FC236}">
                    <a16:creationId xmlns:a16="http://schemas.microsoft.com/office/drawing/2014/main" id="{1FA768FE-22F1-5341-9D91-2C160C5DBB99}"/>
                  </a:ext>
                </a:extLst>
              </p:cNvPr>
              <p:cNvSpPr txBox="1">
                <a:spLocks noRot="1" noChangeAspect="1" noMove="1" noResize="1" noEditPoints="1" noAdjustHandles="1" noChangeArrowheads="1" noChangeShapeType="1" noTextEdit="1"/>
              </p:cNvSpPr>
              <p:nvPr/>
            </p:nvSpPr>
            <p:spPr>
              <a:xfrm>
                <a:off x="571961" y="2120726"/>
                <a:ext cx="4987682" cy="902555"/>
              </a:xfrm>
              <a:prstGeom prst="rect">
                <a:avLst/>
              </a:prstGeom>
              <a:blipFill>
                <a:blip r:embed="rId7"/>
                <a:stretch>
                  <a:fillRect t="-90278" b="-140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7E636AD-5ED8-8F4A-B54E-202EC20EB186}"/>
                  </a:ext>
                </a:extLst>
              </p:cNvPr>
              <p:cNvSpPr txBox="1"/>
              <p:nvPr/>
            </p:nvSpPr>
            <p:spPr>
              <a:xfrm>
                <a:off x="7168349" y="2055730"/>
                <a:ext cx="4204185" cy="9025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𝑅𝑖𝑑𝑔𝑒</m:t>
                          </m:r>
                        </m:sub>
                      </m:sSub>
                      <m:d>
                        <m:dPr>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𝛽</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𝛽</m:t>
                                  </m:r>
                                </m:e>
                                <m:sup>
                                  <m:r>
                                    <a:rPr lang="en-US" altLang="zh-CN" i="1">
                                      <a:latin typeface="Cambria Math" panose="02040503050406030204" pitchFamily="18" charset="0"/>
                                    </a:rPr>
                                    <m:t>𝑇</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e>
                            <m:sup>
                              <m:r>
                                <a:rPr lang="en-US" altLang="zh-CN" i="1">
                                  <a:latin typeface="Cambria Math" panose="02040503050406030204" pitchFamily="18" charset="0"/>
                                </a:rPr>
                                <m:t>2</m:t>
                              </m:r>
                            </m:sup>
                          </m:sSup>
                        </m:e>
                      </m:nary>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𝜆</m:t>
                      </m:r>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𝑗</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𝐽</m:t>
                          </m:r>
                        </m:sup>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𝛽</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2</m:t>
                              </m:r>
                            </m:sup>
                          </m:sSubSup>
                        </m:e>
                      </m:nary>
                    </m:oMath>
                  </m:oMathPara>
                </a14:m>
                <a:endParaRPr kumimoji="1" lang="zh-CN" altLang="en-US" dirty="0"/>
              </a:p>
            </p:txBody>
          </p:sp>
        </mc:Choice>
        <mc:Fallback xmlns="">
          <p:sp>
            <p:nvSpPr>
              <p:cNvPr id="31" name="文本框 30">
                <a:extLst>
                  <a:ext uri="{FF2B5EF4-FFF2-40B4-BE49-F238E27FC236}">
                    <a16:creationId xmlns:a16="http://schemas.microsoft.com/office/drawing/2014/main" id="{17E636AD-5ED8-8F4A-B54E-202EC20EB186}"/>
                  </a:ext>
                </a:extLst>
              </p:cNvPr>
              <p:cNvSpPr txBox="1">
                <a:spLocks noRot="1" noChangeAspect="1" noMove="1" noResize="1" noEditPoints="1" noAdjustHandles="1" noChangeArrowheads="1" noChangeShapeType="1" noTextEdit="1"/>
              </p:cNvSpPr>
              <p:nvPr/>
            </p:nvSpPr>
            <p:spPr>
              <a:xfrm>
                <a:off x="7168349" y="2055730"/>
                <a:ext cx="4204185" cy="902555"/>
              </a:xfrm>
              <a:prstGeom prst="rect">
                <a:avLst/>
              </a:prstGeom>
              <a:blipFill>
                <a:blip r:embed="rId8"/>
                <a:stretch>
                  <a:fillRect t="-90278" r="-3927" b="-140278"/>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898BD35D-86A7-E045-B195-F3C86E1A8413}"/>
              </a:ext>
            </a:extLst>
          </p:cNvPr>
          <p:cNvSpPr txBox="1"/>
          <p:nvPr/>
        </p:nvSpPr>
        <p:spPr>
          <a:xfrm>
            <a:off x="391536" y="3368076"/>
            <a:ext cx="2902661" cy="800219"/>
          </a:xfrm>
          <a:prstGeom prst="rect">
            <a:avLst/>
          </a:prstGeom>
          <a:noFill/>
        </p:spPr>
        <p:txBody>
          <a:bodyPr wrap="square" rtlCol="0">
            <a:spAutoFit/>
          </a:bodyPr>
          <a:lstStyle/>
          <a:p>
            <a:r>
              <a:rPr lang="en-US" altLang="zh-CN" sz="2800" dirty="0">
                <a:solidFill>
                  <a:schemeClr val="dk1"/>
                </a:solidFill>
              </a:rPr>
              <a:t>Gradient Descent </a:t>
            </a:r>
            <a:endParaRPr lang="zh-CN" altLang="en-US" sz="2800" dirty="0"/>
          </a:p>
          <a:p>
            <a:endParaRPr kumimoji="1" lang="zh-CN" altLang="en-US"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465E6DA-B39A-EA42-9A97-9F9C61A61F2D}"/>
                  </a:ext>
                </a:extLst>
              </p:cNvPr>
              <p:cNvSpPr txBox="1"/>
              <p:nvPr/>
            </p:nvSpPr>
            <p:spPr>
              <a:xfrm>
                <a:off x="6371060" y="3368076"/>
                <a:ext cx="4389120" cy="830997"/>
              </a:xfrm>
              <a:prstGeom prst="rect">
                <a:avLst/>
              </a:prstGeom>
              <a:noFill/>
            </p:spPr>
            <p:txBody>
              <a:bodyPr wrap="square" rtlCol="0">
                <a:spAutoFit/>
              </a:bodyPr>
              <a:lstStyle/>
              <a:p>
                <a:r>
                  <a:rPr kumimoji="1" lang="en-US" altLang="zh-CN" sz="2800" dirty="0"/>
                  <a:t>Specific method</a:t>
                </a:r>
              </a:p>
              <a:p>
                <a:r>
                  <a:rPr kumimoji="1" lang="en-US" altLang="zh-CN" dirty="0"/>
                  <a:t> </a:t>
                </a:r>
                <a:r>
                  <a:rPr kumimoji="1" lang="en-US" altLang="zh-CN" sz="2000" dirty="0"/>
                  <a:t>(</a:t>
                </a:r>
                <a14:m>
                  <m:oMath xmlns:m="http://schemas.openxmlformats.org/officeDocument/2006/math">
                    <m:r>
                      <a:rPr kumimoji="1" lang="en-US" altLang="zh-CN" sz="2000" i="1" smtClean="0">
                        <a:latin typeface="Cambria Math" panose="02040503050406030204" pitchFamily="18" charset="0"/>
                        <a:ea typeface="Cambria Math" panose="02040503050406030204" pitchFamily="18" charset="0"/>
                      </a:rPr>
                      <m:t>𝛽</m:t>
                    </m:r>
                    <m:r>
                      <a:rPr kumimoji="1" lang="en-US" altLang="zh-CN" sz="2000" b="0" i="1" smtClean="0">
                        <a:latin typeface="Cambria Math" panose="02040503050406030204" pitchFamily="18" charset="0"/>
                        <a:ea typeface="Cambria Math" panose="02040503050406030204" pitchFamily="18" charset="0"/>
                      </a:rPr>
                      <m:t>=</m:t>
                    </m:r>
                    <m:sSup>
                      <m:sSupPr>
                        <m:ctrlPr>
                          <a:rPr kumimoji="1" lang="en-US" altLang="zh-CN" sz="2000" b="0" i="1" smtClean="0">
                            <a:latin typeface="Cambria Math" panose="02040503050406030204" pitchFamily="18" charset="0"/>
                            <a:ea typeface="Cambria Math" panose="02040503050406030204" pitchFamily="18" charset="0"/>
                          </a:rPr>
                        </m:ctrlPr>
                      </m:sSupPr>
                      <m:e>
                        <m:r>
                          <a:rPr kumimoji="1" lang="en-US" altLang="zh-CN" sz="2000" i="1">
                            <a:latin typeface="Cambria Math" panose="02040503050406030204" pitchFamily="18" charset="0"/>
                            <a:ea typeface="Cambria Math" panose="02040503050406030204" pitchFamily="18" charset="0"/>
                          </a:rPr>
                          <m:t>(</m:t>
                        </m:r>
                        <m:sSup>
                          <m:sSupPr>
                            <m:ctrlPr>
                              <a:rPr kumimoji="1" lang="en-US" altLang="zh-CN" sz="2000" i="1">
                                <a:latin typeface="Cambria Math" panose="02040503050406030204" pitchFamily="18" charset="0"/>
                                <a:ea typeface="Cambria Math" panose="02040503050406030204" pitchFamily="18" charset="0"/>
                              </a:rPr>
                            </m:ctrlPr>
                          </m:sSupPr>
                          <m:e>
                            <m:r>
                              <a:rPr kumimoji="1" lang="en-US" altLang="zh-CN" sz="2000" i="1">
                                <a:latin typeface="Cambria Math" panose="02040503050406030204" pitchFamily="18" charset="0"/>
                                <a:ea typeface="Cambria Math" panose="02040503050406030204" pitchFamily="18" charset="0"/>
                              </a:rPr>
                              <m:t>𝑋</m:t>
                            </m:r>
                          </m:e>
                          <m:sup>
                            <m:r>
                              <a:rPr kumimoji="1" lang="en-US" altLang="zh-CN" sz="2000" i="1">
                                <a:latin typeface="Cambria Math" panose="02040503050406030204" pitchFamily="18" charset="0"/>
                                <a:ea typeface="Cambria Math" panose="02040503050406030204" pitchFamily="18" charset="0"/>
                              </a:rPr>
                              <m:t>𝑇</m:t>
                            </m:r>
                          </m:sup>
                        </m:sSup>
                        <m:r>
                          <a:rPr kumimoji="1" lang="en-US" altLang="zh-CN" sz="2000" i="1">
                            <a:latin typeface="Cambria Math" panose="02040503050406030204" pitchFamily="18" charset="0"/>
                            <a:ea typeface="Cambria Math" panose="02040503050406030204" pitchFamily="18" charset="0"/>
                          </a:rPr>
                          <m:t>𝑋</m:t>
                        </m:r>
                        <m:r>
                          <a:rPr kumimoji="1" lang="en-US" altLang="zh-CN" sz="2000" i="1">
                            <a:latin typeface="Cambria Math" panose="02040503050406030204" pitchFamily="18" charset="0"/>
                            <a:ea typeface="Cambria Math" panose="02040503050406030204" pitchFamily="18" charset="0"/>
                          </a:rPr>
                          <m:t>+</m:t>
                        </m:r>
                        <m:r>
                          <a:rPr kumimoji="1" lang="en-US" altLang="zh-CN" sz="2000" i="1">
                            <a:latin typeface="Cambria Math" panose="02040503050406030204" pitchFamily="18" charset="0"/>
                            <a:ea typeface="Cambria Math" panose="02040503050406030204" pitchFamily="18" charset="0"/>
                          </a:rPr>
                          <m:t>𝜆</m:t>
                        </m:r>
                        <m:r>
                          <a:rPr kumimoji="1" lang="en-US" altLang="zh-CN" sz="2000" i="1">
                            <a:latin typeface="Cambria Math" panose="02040503050406030204" pitchFamily="18" charset="0"/>
                            <a:ea typeface="Cambria Math" panose="02040503050406030204" pitchFamily="18" charset="0"/>
                          </a:rPr>
                          <m:t>𝐼</m:t>
                        </m:r>
                        <m:r>
                          <a:rPr kumimoji="1" lang="en-US" altLang="zh-CN" sz="2000" i="1">
                            <a:latin typeface="Cambria Math" panose="02040503050406030204" pitchFamily="18" charset="0"/>
                            <a:ea typeface="Cambria Math" panose="02040503050406030204" pitchFamily="18" charset="0"/>
                          </a:rPr>
                          <m:t>)</m:t>
                        </m:r>
                      </m:e>
                      <m:sup>
                        <m:r>
                          <a:rPr kumimoji="1" lang="en-US" altLang="zh-CN" sz="2000" b="0" i="1" smtClean="0">
                            <a:latin typeface="Cambria Math" panose="02040503050406030204" pitchFamily="18" charset="0"/>
                            <a:ea typeface="Cambria Math" panose="02040503050406030204" pitchFamily="18" charset="0"/>
                          </a:rPr>
                          <m:t>−1</m:t>
                        </m:r>
                      </m:sup>
                    </m:sSup>
                    <m:sSup>
                      <m:sSupPr>
                        <m:ctrlPr>
                          <a:rPr kumimoji="1" lang="en-US" altLang="zh-CN" sz="2000" b="0" i="1" smtClean="0">
                            <a:latin typeface="Cambria Math" panose="02040503050406030204" pitchFamily="18" charset="0"/>
                            <a:ea typeface="Cambria Math" panose="02040503050406030204" pitchFamily="18" charset="0"/>
                          </a:rPr>
                        </m:ctrlPr>
                      </m:sSupPr>
                      <m:e>
                        <m:r>
                          <a:rPr kumimoji="1" lang="en-US" altLang="zh-CN" sz="2000" b="0" i="1" smtClean="0">
                            <a:latin typeface="Cambria Math" panose="02040503050406030204" pitchFamily="18" charset="0"/>
                            <a:ea typeface="Cambria Math" panose="02040503050406030204" pitchFamily="18" charset="0"/>
                          </a:rPr>
                          <m:t>𝑋</m:t>
                        </m:r>
                      </m:e>
                      <m:sup>
                        <m:r>
                          <a:rPr kumimoji="1" lang="en-US" altLang="zh-CN" sz="2000" b="0" i="1" smtClean="0">
                            <a:latin typeface="Cambria Math" panose="02040503050406030204" pitchFamily="18" charset="0"/>
                            <a:ea typeface="Cambria Math" panose="02040503050406030204" pitchFamily="18" charset="0"/>
                          </a:rPr>
                          <m:t>𝑇</m:t>
                        </m:r>
                      </m:sup>
                    </m:sSup>
                    <m:r>
                      <a:rPr kumimoji="1" lang="en-US" altLang="zh-CN" sz="2000" b="0" i="1" smtClean="0">
                        <a:latin typeface="Cambria Math" panose="02040503050406030204" pitchFamily="18" charset="0"/>
                        <a:ea typeface="Cambria Math" panose="02040503050406030204" pitchFamily="18" charset="0"/>
                      </a:rPr>
                      <m:t>𝑌</m:t>
                    </m:r>
                  </m:oMath>
                </a14:m>
                <a:r>
                  <a:rPr kumimoji="1" lang="en-US" altLang="zh-CN" dirty="0"/>
                  <a:t>)</a:t>
                </a:r>
                <a:endParaRPr kumimoji="1" lang="zh-CN" altLang="en-US" dirty="0"/>
              </a:p>
            </p:txBody>
          </p:sp>
        </mc:Choice>
        <mc:Fallback xmlns="">
          <p:sp>
            <p:nvSpPr>
              <p:cNvPr id="33" name="文本框 32">
                <a:extLst>
                  <a:ext uri="{FF2B5EF4-FFF2-40B4-BE49-F238E27FC236}">
                    <a16:creationId xmlns:a16="http://schemas.microsoft.com/office/drawing/2014/main" id="{9465E6DA-B39A-EA42-9A97-9F9C61A61F2D}"/>
                  </a:ext>
                </a:extLst>
              </p:cNvPr>
              <p:cNvSpPr txBox="1">
                <a:spLocks noRot="1" noChangeAspect="1" noMove="1" noResize="1" noEditPoints="1" noAdjustHandles="1" noChangeArrowheads="1" noChangeShapeType="1" noTextEdit="1"/>
              </p:cNvSpPr>
              <p:nvPr/>
            </p:nvSpPr>
            <p:spPr>
              <a:xfrm>
                <a:off x="6371060" y="3368076"/>
                <a:ext cx="4389120" cy="830997"/>
              </a:xfrm>
              <a:prstGeom prst="rect">
                <a:avLst/>
              </a:prstGeom>
              <a:blipFill>
                <a:blip r:embed="rId9"/>
                <a:stretch>
                  <a:fillRect l="-2890" t="-5970" b="-8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533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p:cTn id="34" dur="500" fill="hold"/>
                                        <p:tgtEl>
                                          <p:spTgt spid="33"/>
                                        </p:tgtEl>
                                        <p:attrNameLst>
                                          <p:attrName>ppt_w</p:attrName>
                                        </p:attrNameLst>
                                      </p:cBhvr>
                                      <p:tavLst>
                                        <p:tav tm="0">
                                          <p:val>
                                            <p:fltVal val="0"/>
                                          </p:val>
                                        </p:tav>
                                        <p:tav tm="100000">
                                          <p:val>
                                            <p:strVal val="#ppt_w"/>
                                          </p:val>
                                        </p:tav>
                                      </p:tavLst>
                                    </p:anim>
                                    <p:anim calcmode="lin" valueType="num">
                                      <p:cBhvr>
                                        <p:cTn id="35" dur="500" fill="hold"/>
                                        <p:tgtEl>
                                          <p:spTgt spid="33"/>
                                        </p:tgtEl>
                                        <p:attrNameLst>
                                          <p:attrName>ppt_h</p:attrName>
                                        </p:attrNameLst>
                                      </p:cBhvr>
                                      <p:tavLst>
                                        <p:tav tm="0">
                                          <p:val>
                                            <p:fltVal val="0"/>
                                          </p:val>
                                        </p:tav>
                                        <p:tav tm="100000">
                                          <p:val>
                                            <p:strVal val="#ppt_h"/>
                                          </p:val>
                                        </p:tav>
                                      </p:tavLst>
                                    </p:anim>
                                    <p:animEffect transition="in" filter="fad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fade">
                                      <p:cBhvr>
                                        <p:cTn id="41" dur="1000"/>
                                        <p:tgtEl>
                                          <p:spTgt spid="66"/>
                                        </p:tgtEl>
                                      </p:cBhvr>
                                    </p:animEffect>
                                    <p:anim calcmode="lin" valueType="num">
                                      <p:cBhvr>
                                        <p:cTn id="42" dur="1000" fill="hold"/>
                                        <p:tgtEl>
                                          <p:spTgt spid="66"/>
                                        </p:tgtEl>
                                        <p:attrNameLst>
                                          <p:attrName>ppt_x</p:attrName>
                                        </p:attrNameLst>
                                      </p:cBhvr>
                                      <p:tavLst>
                                        <p:tav tm="0">
                                          <p:val>
                                            <p:strVal val="#ppt_x"/>
                                          </p:val>
                                        </p:tav>
                                        <p:tav tm="100000">
                                          <p:val>
                                            <p:strVal val="#ppt_x"/>
                                          </p:val>
                                        </p:tav>
                                      </p:tavLst>
                                    </p:anim>
                                    <p:anim calcmode="lin" valueType="num">
                                      <p:cBhvr>
                                        <p:cTn id="43" dur="900" decel="100000" fill="hold"/>
                                        <p:tgtEl>
                                          <p:spTgt spid="66"/>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6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 grpId="0"/>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CEB74E57-1761-7B43-A2DB-5C3557F15965}"/>
              </a:ext>
            </a:extLst>
          </p:cNvPr>
          <p:cNvGraphicFramePr>
            <a:graphicFrameLocks noGrp="1"/>
          </p:cNvGraphicFramePr>
          <p:nvPr>
            <p:extLst>
              <p:ext uri="{D42A27DB-BD31-4B8C-83A1-F6EECF244321}">
                <p14:modId xmlns:p14="http://schemas.microsoft.com/office/powerpoint/2010/main" val="734928806"/>
              </p:ext>
            </p:extLst>
          </p:nvPr>
        </p:nvGraphicFramePr>
        <p:xfrm>
          <a:off x="798443" y="1302283"/>
          <a:ext cx="10595113" cy="4806116"/>
        </p:xfrm>
        <a:graphic>
          <a:graphicData uri="http://schemas.openxmlformats.org/drawingml/2006/table">
            <a:tbl>
              <a:tblPr firstRow="1" bandRow="1">
                <a:tableStyleId>{74C1A8A3-306A-4EB7-A6B1-4F7E0EB9C5D6}</a:tableStyleId>
              </a:tblPr>
              <a:tblGrid>
                <a:gridCol w="5297556">
                  <a:extLst>
                    <a:ext uri="{9D8B030D-6E8A-4147-A177-3AD203B41FA5}">
                      <a16:colId xmlns:a16="http://schemas.microsoft.com/office/drawing/2014/main" val="1707453851"/>
                    </a:ext>
                  </a:extLst>
                </a:gridCol>
                <a:gridCol w="5297557">
                  <a:extLst>
                    <a:ext uri="{9D8B030D-6E8A-4147-A177-3AD203B41FA5}">
                      <a16:colId xmlns:a16="http://schemas.microsoft.com/office/drawing/2014/main" val="2540478554"/>
                    </a:ext>
                  </a:extLst>
                </a:gridCol>
              </a:tblGrid>
              <a:tr h="889810">
                <a:tc>
                  <a:txBody>
                    <a:bodyPr/>
                    <a:lstStyle/>
                    <a:p>
                      <a:pPr algn="ctr"/>
                      <a:r>
                        <a:rPr lang="en-US" altLang="zh-CN" sz="4800" dirty="0"/>
                        <a:t>LASSO</a:t>
                      </a:r>
                      <a:r>
                        <a:rPr lang="zh-CN" altLang="en-US" sz="4800" dirty="0"/>
                        <a:t> </a:t>
                      </a:r>
                      <a:r>
                        <a:rPr lang="en-US" altLang="zh-CN" sz="4800" dirty="0"/>
                        <a:t>Regression</a:t>
                      </a:r>
                      <a:endParaRPr lang="zh-CN" altLang="en-US" sz="4400" dirty="0"/>
                    </a:p>
                  </a:txBody>
                  <a:tcPr>
                    <a:solidFill>
                      <a:schemeClr val="accent1">
                        <a:lumMod val="60000"/>
                        <a:lumOff val="40000"/>
                      </a:schemeClr>
                    </a:solidFill>
                  </a:tcPr>
                </a:tc>
                <a:tc>
                  <a:txBody>
                    <a:bodyPr/>
                    <a:lstStyle/>
                    <a:p>
                      <a:pPr algn="ctr"/>
                      <a:r>
                        <a:rPr lang="en-US" altLang="zh-CN" sz="4800" dirty="0"/>
                        <a:t>Ridge</a:t>
                      </a:r>
                      <a:r>
                        <a:rPr lang="zh-CN" altLang="en-US" sz="4800" dirty="0"/>
                        <a:t> </a:t>
                      </a:r>
                      <a:r>
                        <a:rPr lang="en-US" altLang="zh-CN" sz="4800" dirty="0"/>
                        <a:t>Regression</a:t>
                      </a:r>
                      <a:endParaRPr lang="zh-CN" altLang="en-US" sz="4800" dirty="0"/>
                    </a:p>
                  </a:txBody>
                  <a:tcPr>
                    <a:solidFill>
                      <a:schemeClr val="accent1">
                        <a:lumMod val="60000"/>
                        <a:lumOff val="40000"/>
                      </a:schemeClr>
                    </a:solidFill>
                  </a:tcPr>
                </a:tc>
                <a:extLst>
                  <a:ext uri="{0D108BD9-81ED-4DB2-BD59-A6C34878D82A}">
                    <a16:rowId xmlns:a16="http://schemas.microsoft.com/office/drawing/2014/main" val="1502567551"/>
                  </a:ext>
                </a:extLst>
              </a:tr>
              <a:tr h="801763">
                <a:tc>
                  <a:txBody>
                    <a:bodyPr/>
                    <a:lstStyle/>
                    <a:p>
                      <a:pPr marL="0" algn="ctr" defTabSz="914400" rtl="0" eaLnBrk="1" latinLnBrk="0" hangingPunct="1"/>
                      <a:r>
                        <a:rPr lang="en-US" altLang="zh-CN" sz="2800" kern="1200" dirty="0">
                          <a:solidFill>
                            <a:schemeClr val="dk1"/>
                          </a:solidFill>
                          <a:latin typeface="+mn-lt"/>
                          <a:ea typeface="+mn-ea"/>
                          <a:cs typeface="+mn-cs"/>
                        </a:rPr>
                        <a:t>Decrease overfitting</a:t>
                      </a:r>
                      <a:endParaRPr lang="zh-CN" altLang="en-US" sz="2800" kern="1200" dirty="0">
                        <a:solidFill>
                          <a:schemeClr val="dk1"/>
                        </a:solidFill>
                        <a:latin typeface="+mn-lt"/>
                        <a:ea typeface="+mn-ea"/>
                        <a:cs typeface="+mn-cs"/>
                      </a:endParaRP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kern="1200" dirty="0">
                          <a:solidFill>
                            <a:schemeClr val="dk1"/>
                          </a:solidFill>
                          <a:latin typeface="+mn-lt"/>
                          <a:ea typeface="+mn-ea"/>
                          <a:cs typeface="+mn-cs"/>
                        </a:rPr>
                        <a:t>Decrease overfitting</a:t>
                      </a:r>
                      <a:endParaRPr lang="zh-CN" altLang="en-US" sz="2800" kern="1200" dirty="0">
                        <a:solidFill>
                          <a:schemeClr val="dk1"/>
                        </a:solidFill>
                        <a:latin typeface="+mn-lt"/>
                        <a:ea typeface="+mn-ea"/>
                        <a:cs typeface="+mn-cs"/>
                      </a:endParaRPr>
                    </a:p>
                    <a:p>
                      <a:endParaRPr lang="zh-CN" altLang="en-US" dirty="0"/>
                    </a:p>
                  </a:txBody>
                  <a:tcPr>
                    <a:noFill/>
                  </a:tcPr>
                </a:tc>
                <a:extLst>
                  <a:ext uri="{0D108BD9-81ED-4DB2-BD59-A6C34878D82A}">
                    <a16:rowId xmlns:a16="http://schemas.microsoft.com/office/drawing/2014/main" val="610268893"/>
                  </a:ext>
                </a:extLst>
              </a:tr>
              <a:tr h="3114543">
                <a:tc>
                  <a:txBody>
                    <a:bodyPr/>
                    <a:lstStyle/>
                    <a:p>
                      <a:pPr algn="ctr"/>
                      <a:r>
                        <a:rPr lang="en-US" altLang="zh-CN" sz="2800" dirty="0"/>
                        <a:t>Feature</a:t>
                      </a:r>
                      <a:r>
                        <a:rPr lang="zh-CN" altLang="en-US" sz="2800" dirty="0"/>
                        <a:t> </a:t>
                      </a:r>
                      <a:r>
                        <a:rPr lang="en-US" altLang="zh-CN" sz="2800" dirty="0"/>
                        <a:t>Selection</a:t>
                      </a:r>
                    </a:p>
                    <a:p>
                      <a:pPr algn="ctr"/>
                      <a:endParaRPr lang="en-US" altLang="zh-CN" sz="2800" dirty="0"/>
                    </a:p>
                    <a:p>
                      <a:pPr algn="ctr"/>
                      <a:r>
                        <a:rPr lang="en-US" altLang="zh-CN" sz="2800" dirty="0"/>
                        <a:t>【Focus on relationship between predictors and response】</a:t>
                      </a:r>
                    </a:p>
                    <a:p>
                      <a:pPr algn="ctr"/>
                      <a:r>
                        <a:rPr lang="en-US" altLang="zh-CN" sz="2800" dirty="0"/>
                        <a:t>---By setting some coefficients of </a:t>
                      </a:r>
                      <a:r>
                        <a:rPr lang="en-US" altLang="zh-CN" sz="2800" dirty="0">
                          <a:solidFill>
                            <a:srgbClr val="FF0000"/>
                          </a:solidFill>
                        </a:rPr>
                        <a:t>insignificant</a:t>
                      </a:r>
                      <a:r>
                        <a:rPr lang="en-US" altLang="zh-CN" sz="2800" dirty="0"/>
                        <a:t> variables </a:t>
                      </a:r>
                    </a:p>
                    <a:p>
                      <a:pPr algn="ctr"/>
                      <a:r>
                        <a:rPr lang="en-US" altLang="zh-CN" sz="2800" dirty="0"/>
                        <a:t>to be zeros</a:t>
                      </a:r>
                      <a:endParaRPr lang="zh-CN" altLang="en-US" sz="2800" dirty="0"/>
                    </a:p>
                  </a:txBody>
                  <a:tcPr>
                    <a:noFill/>
                  </a:tcPr>
                </a:tc>
                <a:tc>
                  <a:txBody>
                    <a:bodyPr/>
                    <a:lstStyle/>
                    <a:p>
                      <a:pPr marL="0" algn="ctr" defTabSz="914400" rtl="0" eaLnBrk="1" latinLnBrk="0" hangingPunct="1"/>
                      <a:r>
                        <a:rPr lang="en-US" altLang="zh-CN" sz="2800" kern="1200" dirty="0">
                          <a:solidFill>
                            <a:schemeClr val="dk1"/>
                          </a:solidFill>
                          <a:latin typeface="+mn-lt"/>
                          <a:ea typeface="+mn-ea"/>
                          <a:cs typeface="+mn-cs"/>
                        </a:rPr>
                        <a:t>Decrease condition number </a:t>
                      </a:r>
                    </a:p>
                    <a:p>
                      <a:pPr marL="0" algn="ctr" defTabSz="914400" rtl="0" eaLnBrk="1" latinLnBrk="0" hangingPunct="1"/>
                      <a:endParaRPr lang="en-US" altLang="zh-CN" sz="2800" kern="1200" dirty="0">
                        <a:solidFill>
                          <a:schemeClr val="dk1"/>
                        </a:solidFill>
                        <a:latin typeface="+mn-lt"/>
                        <a:ea typeface="+mn-ea"/>
                        <a:cs typeface="+mn-cs"/>
                      </a:endParaRPr>
                    </a:p>
                    <a:p>
                      <a:pPr marL="0" algn="ctr" defTabSz="914400" rtl="0" eaLnBrk="1" latinLnBrk="0" hangingPunct="1"/>
                      <a:r>
                        <a:rPr lang="en-US" altLang="zh-CN" sz="2800" kern="1200" dirty="0">
                          <a:solidFill>
                            <a:schemeClr val="dk1"/>
                          </a:solidFill>
                          <a:latin typeface="+mn-lt"/>
                          <a:ea typeface="+mn-ea"/>
                          <a:cs typeface="+mn-cs"/>
                        </a:rPr>
                        <a:t>【Focus on creating more stationary model】</a:t>
                      </a:r>
                    </a:p>
                    <a:p>
                      <a:pPr marL="0" algn="ctr" defTabSz="914400" rtl="0" eaLnBrk="1" latinLnBrk="0" hangingPunct="1"/>
                      <a:r>
                        <a:rPr lang="en-US" altLang="zh-CN" sz="2800" kern="1200" dirty="0">
                          <a:solidFill>
                            <a:schemeClr val="dk1"/>
                          </a:solidFill>
                          <a:latin typeface="+mn-lt"/>
                          <a:ea typeface="+mn-ea"/>
                          <a:cs typeface="+mn-cs"/>
                        </a:rPr>
                        <a:t>---By decreasing the sensitivity of  model to minor changes in variable</a:t>
                      </a:r>
                      <a:r>
                        <a:rPr lang="zh-CN" altLang="en-US" sz="2800" kern="1200" dirty="0">
                          <a:solidFill>
                            <a:schemeClr val="dk1"/>
                          </a:solidFill>
                          <a:latin typeface="+mn-lt"/>
                          <a:ea typeface="+mn-ea"/>
                          <a:cs typeface="+mn-cs"/>
                        </a:rPr>
                        <a:t> </a:t>
                      </a:r>
                      <a:r>
                        <a:rPr lang="en-US" altLang="zh-CN" sz="2800" kern="1200" dirty="0">
                          <a:solidFill>
                            <a:schemeClr val="dk1"/>
                          </a:solidFill>
                          <a:latin typeface="+mn-lt"/>
                          <a:ea typeface="+mn-ea"/>
                          <a:cs typeface="+mn-cs"/>
                        </a:rPr>
                        <a:t>X</a:t>
                      </a:r>
                      <a:endParaRPr lang="zh-CN" altLang="en-US" sz="2800" kern="1200" dirty="0">
                        <a:solidFill>
                          <a:schemeClr val="dk1"/>
                        </a:solidFill>
                        <a:latin typeface="+mn-lt"/>
                        <a:ea typeface="+mn-ea"/>
                        <a:cs typeface="+mn-cs"/>
                      </a:endParaRPr>
                    </a:p>
                  </a:txBody>
                  <a:tcPr>
                    <a:noFill/>
                  </a:tcPr>
                </a:tc>
                <a:extLst>
                  <a:ext uri="{0D108BD9-81ED-4DB2-BD59-A6C34878D82A}">
                    <a16:rowId xmlns:a16="http://schemas.microsoft.com/office/drawing/2014/main" val="3708245415"/>
                  </a:ext>
                </a:extLst>
              </a:tr>
            </a:tbl>
          </a:graphicData>
        </a:graphic>
      </p:graphicFrame>
      <p:sp>
        <p:nvSpPr>
          <p:cNvPr id="5" name="矩形 4">
            <a:extLst>
              <a:ext uri="{FF2B5EF4-FFF2-40B4-BE49-F238E27FC236}">
                <a16:creationId xmlns:a16="http://schemas.microsoft.com/office/drawing/2014/main" id="{C1ACEBA0-E792-5F42-834E-E8FCA97996E0}"/>
              </a:ext>
            </a:extLst>
          </p:cNvPr>
          <p:cNvSpPr/>
          <p:nvPr/>
        </p:nvSpPr>
        <p:spPr>
          <a:xfrm>
            <a:off x="394260" y="364338"/>
            <a:ext cx="5278119" cy="707886"/>
          </a:xfrm>
          <a:prstGeom prst="rect">
            <a:avLst/>
          </a:prstGeom>
        </p:spPr>
        <p:txBody>
          <a:bodyPr wrap="square">
            <a:spAutoFit/>
          </a:bodyPr>
          <a:lstStyle/>
          <a:p>
            <a:r>
              <a:rPr kumimoji="1" lang="en-US" altLang="zh-CN" sz="4000" b="1" dirty="0">
                <a:latin typeface="Candara" panose="020E0502030303020204" pitchFamily="34" charset="0"/>
              </a:rPr>
              <a:t>Part-III</a:t>
            </a:r>
            <a:r>
              <a:rPr kumimoji="1" lang="zh-CN" altLang="en-US" sz="4000" b="1" dirty="0">
                <a:latin typeface="Candara" panose="020E0502030303020204" pitchFamily="34" charset="0"/>
              </a:rPr>
              <a:t>  </a:t>
            </a:r>
            <a:r>
              <a:rPr kumimoji="1" lang="en-US" altLang="zh-CN" sz="4000" b="1" dirty="0">
                <a:latin typeface="Candara" panose="020E0502030303020204" pitchFamily="34" charset="0"/>
              </a:rPr>
              <a:t>Conclusion</a:t>
            </a:r>
            <a:endParaRPr kumimoji="1" lang="zh-CN" altLang="en-US" sz="4000" b="1" dirty="0">
              <a:latin typeface="Candara" panose="020E0502030303020204" pitchFamily="34" charset="0"/>
            </a:endParaRPr>
          </a:p>
        </p:txBody>
      </p:sp>
    </p:spTree>
    <p:extLst>
      <p:ext uri="{BB962C8B-B14F-4D97-AF65-F5344CB8AC3E}">
        <p14:creationId xmlns:p14="http://schemas.microsoft.com/office/powerpoint/2010/main" val="3471562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7816BD-769B-154E-B41D-FB7938E68EA2}"/>
              </a:ext>
            </a:extLst>
          </p:cNvPr>
          <p:cNvSpPr txBox="1"/>
          <p:nvPr/>
        </p:nvSpPr>
        <p:spPr>
          <a:xfrm>
            <a:off x="714487" y="1051591"/>
            <a:ext cx="10448365" cy="4401205"/>
          </a:xfrm>
          <a:prstGeom prst="rect">
            <a:avLst/>
          </a:prstGeom>
          <a:noFill/>
        </p:spPr>
        <p:txBody>
          <a:bodyPr wrap="square" rtlCol="0">
            <a:spAutoFit/>
          </a:bodyPr>
          <a:lstStyle/>
          <a:p>
            <a:r>
              <a:rPr lang="en-US" altLang="zh-CN" sz="2800" dirty="0"/>
              <a:t>When producing models  :</a:t>
            </a:r>
          </a:p>
          <a:p>
            <a:endParaRPr lang="en-US" altLang="zh-CN" sz="2800" dirty="0"/>
          </a:p>
          <a:p>
            <a:r>
              <a:rPr lang="en-US" altLang="zh-CN" sz="2800" dirty="0"/>
              <a:t>(a) Small number of large effects</a:t>
            </a:r>
            <a:r>
              <a:rPr lang="zh-CN" altLang="en-US" sz="2800" dirty="0"/>
              <a:t> </a:t>
            </a:r>
            <a:r>
              <a:rPr lang="en-US" altLang="zh-CN" sz="2800" dirty="0"/>
              <a:t>variables</a:t>
            </a:r>
            <a:r>
              <a:rPr lang="zh-CN" altLang="en-US" sz="2800" dirty="0"/>
              <a:t> </a:t>
            </a:r>
            <a:endParaRPr lang="en-US" altLang="zh-CN" sz="2800" dirty="0"/>
          </a:p>
          <a:p>
            <a:r>
              <a:rPr lang="en-US" altLang="zh-CN" sz="2800" dirty="0"/>
              <a:t>       Lasso Regression &gt; Ridge regression</a:t>
            </a:r>
          </a:p>
          <a:p>
            <a:endParaRPr lang="en-US" altLang="zh-CN" sz="2800" dirty="0"/>
          </a:p>
          <a:p>
            <a:r>
              <a:rPr lang="en-US" altLang="zh-CN" sz="2800" dirty="0"/>
              <a:t>(b) Small to moderate number of moderate-sized effects variables  </a:t>
            </a:r>
          </a:p>
          <a:p>
            <a:r>
              <a:rPr lang="en-US" altLang="zh-CN" sz="2800" dirty="0"/>
              <a:t>       Lasso Regression &gt; Ridge regression</a:t>
            </a:r>
          </a:p>
          <a:p>
            <a:endParaRPr lang="en-US" altLang="zh-CN" sz="2800" dirty="0"/>
          </a:p>
          <a:p>
            <a:r>
              <a:rPr lang="en-US" altLang="zh-CN" sz="2800" dirty="0"/>
              <a:t>(c) Large number of small effects variables </a:t>
            </a:r>
          </a:p>
          <a:p>
            <a:r>
              <a:rPr lang="en-US" altLang="zh-CN" sz="2800" dirty="0"/>
              <a:t>        Lasso Regression &lt; Ridge regression</a:t>
            </a:r>
            <a:endParaRPr kumimoji="1" lang="zh-CN" altLang="en-US" sz="2800" dirty="0"/>
          </a:p>
        </p:txBody>
      </p:sp>
      <p:sp>
        <p:nvSpPr>
          <p:cNvPr id="5" name="文本框 4">
            <a:extLst>
              <a:ext uri="{FF2B5EF4-FFF2-40B4-BE49-F238E27FC236}">
                <a16:creationId xmlns:a16="http://schemas.microsoft.com/office/drawing/2014/main" id="{3028FF48-3832-8A4C-922E-13EB821796AC}"/>
              </a:ext>
            </a:extLst>
          </p:cNvPr>
          <p:cNvSpPr txBox="1"/>
          <p:nvPr/>
        </p:nvSpPr>
        <p:spPr>
          <a:xfrm>
            <a:off x="2639209" y="5662665"/>
            <a:ext cx="9735671" cy="1661993"/>
          </a:xfrm>
          <a:prstGeom prst="rect">
            <a:avLst/>
          </a:prstGeom>
          <a:noFill/>
        </p:spPr>
        <p:txBody>
          <a:bodyPr wrap="square" rtlCol="0">
            <a:spAutoFit/>
          </a:bodyPr>
          <a:lstStyle/>
          <a:p>
            <a:r>
              <a:rPr kumimoji="1" lang="en-US" altLang="zh-CN" sz="2800" dirty="0"/>
              <a:t>--- “</a:t>
            </a:r>
            <a:r>
              <a:rPr kumimoji="1" lang="en-US" altLang="zh-CN" sz="2800" b="1" i="1" dirty="0"/>
              <a:t>Regression Shrinkage and Selection via Lasso </a:t>
            </a:r>
            <a:r>
              <a:rPr kumimoji="1" lang="en-US" altLang="zh-CN" sz="2800" dirty="0"/>
              <a:t>”</a:t>
            </a:r>
          </a:p>
          <a:p>
            <a:r>
              <a:rPr kumimoji="1" lang="en-US" altLang="zh-CN" sz="2800" dirty="0"/>
              <a:t>                                                                       </a:t>
            </a:r>
            <a:r>
              <a:rPr lang="en-US" altLang="zh-CN" sz="2000" dirty="0"/>
              <a:t>Robert </a:t>
            </a:r>
            <a:r>
              <a:rPr lang="en-US" altLang="zh-CN" sz="2000" dirty="0" err="1"/>
              <a:t>Tibshirani</a:t>
            </a:r>
            <a:r>
              <a:rPr lang="en-US" altLang="zh-CN" sz="2000" dirty="0"/>
              <a:t>     </a:t>
            </a:r>
            <a:br>
              <a:rPr lang="en-US" altLang="zh-CN" dirty="0"/>
            </a:br>
            <a:endParaRPr lang="en-US" altLang="zh-CN" sz="2800" dirty="0"/>
          </a:p>
          <a:p>
            <a:endParaRPr kumimoji="1" lang="zh-CN" altLang="en-US" b="1" i="1" dirty="0"/>
          </a:p>
        </p:txBody>
      </p:sp>
      <p:sp>
        <p:nvSpPr>
          <p:cNvPr id="7" name="文本框 6">
            <a:extLst>
              <a:ext uri="{FF2B5EF4-FFF2-40B4-BE49-F238E27FC236}">
                <a16:creationId xmlns:a16="http://schemas.microsoft.com/office/drawing/2014/main" id="{CC45DC2C-A845-6748-AF27-A7F339611C90}"/>
              </a:ext>
            </a:extLst>
          </p:cNvPr>
          <p:cNvSpPr txBox="1"/>
          <p:nvPr/>
        </p:nvSpPr>
        <p:spPr>
          <a:xfrm>
            <a:off x="369434" y="370331"/>
            <a:ext cx="5772286" cy="707886"/>
          </a:xfrm>
          <a:prstGeom prst="rect">
            <a:avLst/>
          </a:prstGeom>
          <a:noFill/>
        </p:spPr>
        <p:txBody>
          <a:bodyPr wrap="square" rtlCol="0">
            <a:spAutoFit/>
          </a:bodyPr>
          <a:lstStyle/>
          <a:p>
            <a:r>
              <a:rPr kumimoji="1" lang="en-US" altLang="zh-CN" sz="4000" b="1" dirty="0">
                <a:latin typeface="Candara" panose="020E0502030303020204" pitchFamily="34" charset="0"/>
              </a:rPr>
              <a:t>Part-IV</a:t>
            </a:r>
            <a:r>
              <a:rPr kumimoji="1" lang="zh-CN" altLang="en-US" sz="4000" b="1" dirty="0">
                <a:latin typeface="Candara" panose="020E0502030303020204" pitchFamily="34" charset="0"/>
              </a:rPr>
              <a:t>    </a:t>
            </a:r>
            <a:r>
              <a:rPr kumimoji="1" lang="en-US" altLang="zh-CN" sz="4000" b="1" dirty="0">
                <a:latin typeface="Candara" panose="020E0502030303020204" pitchFamily="34" charset="0"/>
              </a:rPr>
              <a:t>Future</a:t>
            </a:r>
            <a:r>
              <a:rPr kumimoji="1" lang="zh-CN" altLang="en-US" sz="4000" b="1" dirty="0">
                <a:latin typeface="Candara" panose="020E0502030303020204" pitchFamily="34" charset="0"/>
              </a:rPr>
              <a:t> </a:t>
            </a:r>
            <a:r>
              <a:rPr kumimoji="1" lang="en-US" altLang="zh-CN" sz="4000" b="1" dirty="0">
                <a:latin typeface="Candara" panose="020E0502030303020204" pitchFamily="34" charset="0"/>
              </a:rPr>
              <a:t>work</a:t>
            </a:r>
            <a:endParaRPr kumimoji="1" lang="zh-CN" altLang="en-US" sz="4000" b="1" dirty="0">
              <a:latin typeface="Candara" panose="020E0502030303020204" pitchFamily="34" charset="0"/>
            </a:endParaRPr>
          </a:p>
        </p:txBody>
      </p:sp>
    </p:spTree>
    <p:extLst>
      <p:ext uri="{BB962C8B-B14F-4D97-AF65-F5344CB8AC3E}">
        <p14:creationId xmlns:p14="http://schemas.microsoft.com/office/powerpoint/2010/main" val="4451917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1457</TotalTime>
  <Words>735</Words>
  <Application>Microsoft Macintosh PowerPoint</Application>
  <PresentationFormat>宽屏</PresentationFormat>
  <Paragraphs>136</Paragraphs>
  <Slides>13</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3" baseType="lpstr">
      <vt:lpstr>等线</vt:lpstr>
      <vt:lpstr>等线 Light</vt:lpstr>
      <vt:lpstr>Arial</vt:lpstr>
      <vt:lpstr>Bangla MN</vt:lpstr>
      <vt:lpstr>Calibri</vt:lpstr>
      <vt:lpstr>Cambria Math</vt:lpstr>
      <vt:lpstr>Candara</vt:lpstr>
      <vt:lpstr>Maiandra GD</vt:lpstr>
      <vt:lpstr>Office 主题​​</vt:lpstr>
      <vt:lpstr>Equation</vt:lpstr>
      <vt:lpstr>GROUP 9: Alfie Miles Tina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Appendix</vt:lpstr>
      <vt:lpstr>Appendix</vt:lpstr>
      <vt:lpstr>Thanks for your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Alfie</dc:title>
  <dc:creator>C963</dc:creator>
  <cp:lastModifiedBy>C963</cp:lastModifiedBy>
  <cp:revision>41</cp:revision>
  <dcterms:created xsi:type="dcterms:W3CDTF">2019-08-28T15:38:21Z</dcterms:created>
  <dcterms:modified xsi:type="dcterms:W3CDTF">2019-08-30T23:46:49Z</dcterms:modified>
</cp:coreProperties>
</file>