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483AE-D274-394F-A91C-1A214FE44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03CF92-E4F7-924A-85A7-9A8B13D85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053C3-8FE0-1B40-9AC0-D4139F27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904C-2923-6C48-AB02-15F730253E50}" type="datetimeFigureOut">
              <a:rPr kumimoji="1" lang="zh-CN" altLang="en-US" smtClean="0"/>
              <a:t>2019/8/28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E5BA2-978F-BC4C-B4A8-68C727B2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8D577-E126-D74F-A5F7-F6DFD962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B915-1E9A-6242-83D3-791E64295A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34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24683-7275-394C-89A4-2982F185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9706D6-CDD5-1E44-A812-8291EB735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B3501F-3479-7248-B1A3-462E19D3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904C-2923-6C48-AB02-15F730253E50}" type="datetimeFigureOut">
              <a:rPr kumimoji="1" lang="zh-CN" altLang="en-US" smtClean="0"/>
              <a:t>2019/8/28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482C3-F23F-F642-922E-685F6179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70D8ED-275A-C74F-91A5-FCF6DDBF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B915-1E9A-6242-83D3-791E64295A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678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688CE0-74D0-CE4D-ACB9-FFFCF721E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23D54E-C002-F24F-9385-4F564E89A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BC25DD-2248-7247-8BC2-8BC1C4B29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904C-2923-6C48-AB02-15F730253E50}" type="datetimeFigureOut">
              <a:rPr kumimoji="1" lang="zh-CN" altLang="en-US" smtClean="0"/>
              <a:t>2019/8/28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C948E7-0BBE-F941-B771-A719D6EE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C8B259-20DF-1D47-9D96-1C63A54F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B915-1E9A-6242-83D3-791E64295A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853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EAF3B-43A3-AD47-A1D6-4D212807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B4A96-5097-064D-9AB4-34A728C0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012B1E-BD41-DD47-BE26-82AC6364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904C-2923-6C48-AB02-15F730253E50}" type="datetimeFigureOut">
              <a:rPr kumimoji="1" lang="zh-CN" altLang="en-US" smtClean="0"/>
              <a:t>2019/8/28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8CED99-CBFD-874F-A01B-9997D8619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93CE3-E31E-E841-BB66-9C3BC35D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B915-1E9A-6242-83D3-791E64295A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016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8E6C9-0CC6-0F40-AD82-EF1900D51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794560-5451-DC44-83E3-9A8661A52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7C566-4014-3F43-A097-A9BDEFDC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904C-2923-6C48-AB02-15F730253E50}" type="datetimeFigureOut">
              <a:rPr kumimoji="1" lang="zh-CN" altLang="en-US" smtClean="0"/>
              <a:t>2019/8/28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E2279D-E0E8-634D-BDF5-908C0C6C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C85B7F-705A-0E46-B182-7878E626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B915-1E9A-6242-83D3-791E64295A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972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B4E4F-8538-3349-8C8C-70F3704C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AFABB-C75D-5548-9D17-27CD77F5A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759E36-1AC4-984E-AC24-F3879FC9B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3B9D82-EBD2-8A45-8BAC-81F86D30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904C-2923-6C48-AB02-15F730253E50}" type="datetimeFigureOut">
              <a:rPr kumimoji="1" lang="zh-CN" altLang="en-US" smtClean="0"/>
              <a:t>2019/8/28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17D0E4-7DFD-8341-AB0F-A100FB7A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920A65-675D-DB48-BF7E-A1679646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B915-1E9A-6242-83D3-791E64295A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960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9E858-2B4C-E742-BD4A-ECA2E086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751E03-EB12-B345-A1FD-978AEB1E7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0F22E3-72BF-8E44-9998-FFABD13B3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C05473-C4C8-7946-9609-063B5A9DD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7437AA-1655-5C47-920C-C63F57105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AA9F01-6B2A-DF46-A7A3-D72EED1A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904C-2923-6C48-AB02-15F730253E50}" type="datetimeFigureOut">
              <a:rPr kumimoji="1" lang="zh-CN" altLang="en-US" smtClean="0"/>
              <a:t>2019/8/28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8A998B-8DA4-1B4D-963F-4F533E81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AFC950-3A77-604B-8441-98B50D49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B915-1E9A-6242-83D3-791E64295A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384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83D59-F721-094A-8E0A-420E6F93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443D6C-67A3-844A-9044-0B538E39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904C-2923-6C48-AB02-15F730253E50}" type="datetimeFigureOut">
              <a:rPr kumimoji="1" lang="zh-CN" altLang="en-US" smtClean="0"/>
              <a:t>2019/8/28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F3EE93-6AEB-414B-B538-19F2548D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9DB150-8FF4-CE43-B584-D0EE40EA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B915-1E9A-6242-83D3-791E64295A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36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1B61B0-6B5E-2644-A5FD-C787EC2F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904C-2923-6C48-AB02-15F730253E50}" type="datetimeFigureOut">
              <a:rPr kumimoji="1" lang="zh-CN" altLang="en-US" smtClean="0"/>
              <a:t>2019/8/28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BAE199-5AB8-0140-B97B-77C4C5F6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958004-CE13-294B-A15A-6E0DFA3F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B915-1E9A-6242-83D3-791E64295A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55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40A54-7E19-1F4A-BEF8-6C06BB37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930C3-6EDB-1647-A0C7-498400C4F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A5F4D0-F240-C048-B812-6548AFE2B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280028-237E-5244-AB6B-90914BB5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904C-2923-6C48-AB02-15F730253E50}" type="datetimeFigureOut">
              <a:rPr kumimoji="1" lang="zh-CN" altLang="en-US" smtClean="0"/>
              <a:t>2019/8/28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0376FC-1658-4945-B3F8-1141F223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200C9D-0ECD-FC45-9B83-567D08C0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B915-1E9A-6242-83D3-791E64295A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052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01F5E-5826-C947-AF6C-38E2BFE8E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661D28-7555-5D4B-957B-4D24C999E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724B12-C7DA-0848-962F-A1EA1DDA3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4B38B0-180E-5547-9F04-772E2D1D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904C-2923-6C48-AB02-15F730253E50}" type="datetimeFigureOut">
              <a:rPr kumimoji="1" lang="zh-CN" altLang="en-US" smtClean="0"/>
              <a:t>2019/8/28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DFC3CB-61A1-9241-B727-7AC026BCA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A686EB-32BF-BE47-A190-D6894715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B915-1E9A-6242-83D3-791E64295A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279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B25C1A-A84F-0644-819A-1B9A70C6C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8E1BC2-1404-2F44-99B0-C1C95FC91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700FB-42C2-3949-B0AB-34E577EB4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A904C-2923-6C48-AB02-15F730253E50}" type="datetimeFigureOut">
              <a:rPr kumimoji="1" lang="zh-CN" altLang="en-US" smtClean="0"/>
              <a:t>2019/8/28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804B48-351A-AE45-AED3-D4C8607F3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D9C69-588B-3B4F-A154-E18395544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FB915-1E9A-6242-83D3-791E64295A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951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0.png"/><Relationship Id="rId5" Type="http://schemas.openxmlformats.org/officeDocument/2006/relationships/image" Target="../media/image44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6C448-2D02-A94F-97BF-2E1FCF8A9E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GROUP9:</a:t>
            </a:r>
            <a:r>
              <a:rPr kumimoji="1" lang="zh-CN" altLang="en-US" dirty="0"/>
              <a:t> </a:t>
            </a:r>
            <a:r>
              <a:rPr kumimoji="1" lang="en-US" altLang="zh-CN" dirty="0"/>
              <a:t>Alfie Miles Tina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8A8A08-7339-4D4A-8203-E6B1316B2F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1. Introduction &amp; Brief summary of methodologies</a:t>
            </a:r>
          </a:p>
          <a:p>
            <a:r>
              <a:rPr kumimoji="1" lang="en-US" altLang="zh-CN" dirty="0"/>
              <a:t>2. Analysis of methodologies</a:t>
            </a:r>
          </a:p>
          <a:p>
            <a:r>
              <a:rPr kumimoji="1" lang="en-US" altLang="zh-CN" dirty="0"/>
              <a:t>3. Conclusion and future work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6A332D-D966-8D45-AC47-CC6E52579EB2}"/>
              </a:ext>
            </a:extLst>
          </p:cNvPr>
          <p:cNvSpPr/>
          <p:nvPr/>
        </p:nvSpPr>
        <p:spPr>
          <a:xfrm>
            <a:off x="2571750" y="242888"/>
            <a:ext cx="6958013" cy="1985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D12E42-7400-5F43-89F9-4C0A082B28B3}"/>
              </a:ext>
            </a:extLst>
          </p:cNvPr>
          <p:cNvSpPr txBox="1"/>
          <p:nvPr/>
        </p:nvSpPr>
        <p:spPr>
          <a:xfrm flipH="1">
            <a:off x="4421981" y="5635624"/>
            <a:ext cx="3257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/>
              <a:t>August 31st 2019</a:t>
            </a:r>
          </a:p>
        </p:txBody>
      </p:sp>
    </p:spTree>
    <p:extLst>
      <p:ext uri="{BB962C8B-B14F-4D97-AF65-F5344CB8AC3E}">
        <p14:creationId xmlns:p14="http://schemas.microsoft.com/office/powerpoint/2010/main" val="34251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BCEF4-1B56-AB48-BE3B-342A08CD5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0"/>
            <a:ext cx="10515600" cy="1325563"/>
          </a:xfrm>
        </p:spPr>
        <p:txBody>
          <a:bodyPr/>
          <a:lstStyle/>
          <a:p>
            <a:r>
              <a:rPr kumimoji="1" lang="en-US" altLang="zh-CN"/>
              <a:t>Introduction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00B458-5F22-AC41-84AE-2748C4795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29" y="1684337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Background: bike-share problem in Homework 2 Part 1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Focus on: collinearity and overfitting, differences between 2 shrinkage methods.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73CD3C-1CC3-5345-AE90-B7B4FFB43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96" y="3591448"/>
            <a:ext cx="8183017" cy="158221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E3951AF-EBD7-E84D-BDE0-968A829AF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29" y="5233454"/>
            <a:ext cx="9740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6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7B150-575B-2F40-9273-367F5E14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Methodologies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3DFA09-B0C2-EA4E-937F-039698CC3B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kumimoji="1" lang="en-US" altLang="zh-CN" dirty="0"/>
                  <a:t>Sklearn library:</a:t>
                </a:r>
              </a:p>
              <a:p>
                <a:pPr lvl="1"/>
                <a:r>
                  <a:rPr kumimoji="1" lang="en-US" altLang="zh-CN" dirty="0" err="1"/>
                  <a:t>LinearRegression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Lasso </a:t>
                </a:r>
              </a:p>
              <a:p>
                <a:pPr lvl="1"/>
                <a:r>
                  <a:rPr kumimoji="1" lang="en-US" altLang="zh-CN" dirty="0"/>
                  <a:t>Ridge</a:t>
                </a:r>
              </a:p>
              <a:p>
                <a:pPr lvl="1"/>
                <a:r>
                  <a:rPr kumimoji="1" lang="en-US" altLang="zh-CN" dirty="0" err="1"/>
                  <a:t>LassoCV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 err="1"/>
                  <a:t>RidgeCV</a:t>
                </a:r>
                <a:endParaRPr kumimoji="1" lang="en-US" altLang="zh-CN" dirty="0"/>
              </a:p>
              <a:p>
                <a:r>
                  <a:rPr kumimoji="1" lang="en-US" altLang="zh-CN" dirty="0"/>
                  <a:t>Some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other functions</a:t>
                </a:r>
              </a:p>
              <a:p>
                <a:r>
                  <a:rPr kumimoji="1" lang="en-US" altLang="zh-CN" dirty="0"/>
                  <a:t>Formula: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𝐿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inear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𝜷</m:t>
                        </m:r>
                      </m:e>
                    </m:d>
                    <m:r>
                      <a:rPr lang="en-US" altLang="zh-CN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−</m:t>
                        </m:r>
                      </m:e>
                    </m:nary>
                    <m:sSup>
                      <m:sSup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𝜷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</a:rPr>
                      <m:t>𝒙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𝐿𝐴𝑆𝑆𝑂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𝜷</m:t>
                        </m:r>
                      </m:e>
                    </m:d>
                    <m:r>
                      <a:rPr lang="en-US" altLang="zh-CN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−</m:t>
                        </m:r>
                      </m:e>
                    </m:nary>
                    <m:sSup>
                      <m:sSup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𝜷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</a:rPr>
                      <m:t>𝒙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is-I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𝐽</m:t>
                        </m:r>
                      </m:sup>
                      <m:e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|</m:t>
                        </m:r>
                      </m:e>
                    </m:nary>
                  </m:oMath>
                </a14:m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𝑅𝑖𝑑𝑔𝑒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𝜷</m:t>
                        </m:r>
                      </m:e>
                    </m:d>
                    <m:r>
                      <a:rPr lang="en-US" altLang="zh-CN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−</m:t>
                        </m:r>
                      </m:e>
                    </m:nary>
                    <m:sSup>
                      <m:sSup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𝜷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</a:rPr>
                      <m:t>𝒙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is-I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𝐽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3DFA09-B0C2-EA4E-937F-039698CC3B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44" t="-3801" b="-12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04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16556-555E-5640-83B6-ED41EF67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Reference: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9A7119-84B6-DF4B-8795-37DCF9D4D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Tibshirani</a:t>
            </a:r>
            <a:r>
              <a:rPr lang="en-US" altLang="zh-CN" dirty="0"/>
              <a:t>, Robert. "Regression Shrinkage and Selection via the Lasso." </a:t>
            </a:r>
            <a:r>
              <a:rPr lang="en-US" altLang="zh-CN" i="1" dirty="0"/>
              <a:t>Journal of the Royal Statistical Society. Series B (Methodological)</a:t>
            </a:r>
            <a:r>
              <a:rPr lang="en-US" altLang="zh-CN" dirty="0"/>
              <a:t> 58, no. 1 (1996): 267-88. http://www.jstor.org/stable/2346178.</a:t>
            </a:r>
          </a:p>
          <a:p>
            <a:r>
              <a:rPr lang="en-US" altLang="zh-CN" dirty="0"/>
              <a:t>Jia, </a:t>
            </a:r>
            <a:r>
              <a:rPr lang="en-US" altLang="zh-CN" dirty="0" err="1"/>
              <a:t>Jinzhu</a:t>
            </a:r>
            <a:r>
              <a:rPr lang="en-US" altLang="zh-CN" dirty="0"/>
              <a:t>, and Bin Yu. "ON MODEL SELECTION CONSISTENCY OF THE ELASTIC NET WHEN P ⪢ N." </a:t>
            </a:r>
            <a:r>
              <a:rPr lang="en-US" altLang="zh-CN" i="1" dirty="0" err="1"/>
              <a:t>Statistica</a:t>
            </a:r>
            <a:r>
              <a:rPr lang="en-US" altLang="zh-CN" i="1" dirty="0"/>
              <a:t> </a:t>
            </a:r>
            <a:r>
              <a:rPr lang="en-US" altLang="zh-CN" i="1" dirty="0" err="1"/>
              <a:t>Sinica</a:t>
            </a:r>
            <a:r>
              <a:rPr lang="en-US" altLang="zh-CN" dirty="0"/>
              <a:t> 20, no. 2 (2010): 595-611. http://</a:t>
            </a:r>
            <a:r>
              <a:rPr lang="en-US" altLang="zh-CN" dirty="0" err="1"/>
              <a:t>www.jstor.org</a:t>
            </a:r>
            <a:r>
              <a:rPr lang="en-US" altLang="zh-CN" dirty="0"/>
              <a:t>/stable/24309012.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108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B06FE91C-DBCE-7542-A047-4D06F42A8ED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1013" y="509803"/>
              <a:ext cx="10595113" cy="5756086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5297556">
                      <a:extLst>
                        <a:ext uri="{9D8B030D-6E8A-4147-A177-3AD203B41FA5}">
                          <a16:colId xmlns:a16="http://schemas.microsoft.com/office/drawing/2014/main" val="1707453851"/>
                        </a:ext>
                      </a:extLst>
                    </a:gridCol>
                    <a:gridCol w="5297557">
                      <a:extLst>
                        <a:ext uri="{9D8B030D-6E8A-4147-A177-3AD203B41FA5}">
                          <a16:colId xmlns:a16="http://schemas.microsoft.com/office/drawing/2014/main" val="2540478554"/>
                        </a:ext>
                      </a:extLst>
                    </a:gridCol>
                  </a:tblGrid>
                  <a:tr h="1101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4800" dirty="0"/>
                            <a:t>LASSO</a:t>
                          </a:r>
                          <a:r>
                            <a:rPr lang="zh-CN" altLang="en-US" sz="4800" dirty="0"/>
                            <a:t> </a:t>
                          </a:r>
                          <a:r>
                            <a:rPr lang="en-US" altLang="zh-CN" sz="4800" dirty="0"/>
                            <a:t>Regression</a:t>
                          </a:r>
                          <a:endParaRPr lang="zh-CN" altLang="en-US" sz="44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4800" dirty="0"/>
                            <a:t>Ridge</a:t>
                          </a:r>
                          <a:r>
                            <a:rPr lang="zh-CN" altLang="en-US" sz="4800" dirty="0"/>
                            <a:t> </a:t>
                          </a:r>
                          <a:r>
                            <a:rPr lang="en-US" altLang="zh-CN" sz="4800" dirty="0"/>
                            <a:t>Regression</a:t>
                          </a:r>
                          <a:endParaRPr lang="zh-CN" altLang="en-US" sz="4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2567551"/>
                      </a:ext>
                    </a:extLst>
                  </a:tr>
                  <a:tr h="8863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𝐿𝐴𝑆𝑆𝑂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𝐽</m:t>
                                    </m:r>
                                  </m:sup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𝐿𝐴𝑆𝑆𝑂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𝐽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10268893"/>
                      </a:ext>
                    </a:extLst>
                  </a:tr>
                  <a:tr h="7460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Iteration</a:t>
                          </a:r>
                          <a:endParaRPr lang="zh-CN" altLang="en-US" sz="28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8245415"/>
                      </a:ext>
                    </a:extLst>
                  </a:tr>
                  <a:tr h="27406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694525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B06FE91C-DBCE-7542-A047-4D06F42A8E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2699933"/>
                  </p:ext>
                </p:extLst>
              </p:nvPr>
            </p:nvGraphicFramePr>
            <p:xfrm>
              <a:off x="611013" y="509803"/>
              <a:ext cx="10595113" cy="5756086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5297556">
                      <a:extLst>
                        <a:ext uri="{9D8B030D-6E8A-4147-A177-3AD203B41FA5}">
                          <a16:colId xmlns:a16="http://schemas.microsoft.com/office/drawing/2014/main" val="1707453851"/>
                        </a:ext>
                      </a:extLst>
                    </a:gridCol>
                    <a:gridCol w="5297557">
                      <a:extLst>
                        <a:ext uri="{9D8B030D-6E8A-4147-A177-3AD203B41FA5}">
                          <a16:colId xmlns:a16="http://schemas.microsoft.com/office/drawing/2014/main" val="2540478554"/>
                        </a:ext>
                      </a:extLst>
                    </a:gridCol>
                  </a:tblGrid>
                  <a:tr h="1101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4800" dirty="0"/>
                            <a:t>LASSO</a:t>
                          </a:r>
                          <a:r>
                            <a:rPr lang="zh-CN" altLang="en-US" sz="4800" dirty="0"/>
                            <a:t> </a:t>
                          </a:r>
                          <a:r>
                            <a:rPr lang="en-US" altLang="zh-CN" sz="4800" dirty="0"/>
                            <a:t>Regression</a:t>
                          </a:r>
                          <a:endParaRPr lang="zh-CN" altLang="en-US" sz="44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4800" dirty="0"/>
                            <a:t>Ridge</a:t>
                          </a:r>
                          <a:r>
                            <a:rPr lang="zh-CN" altLang="en-US" sz="4800" dirty="0"/>
                            <a:t> </a:t>
                          </a:r>
                          <a:r>
                            <a:rPr lang="en-US" altLang="zh-CN" sz="4800" dirty="0"/>
                            <a:t>Regression</a:t>
                          </a:r>
                          <a:endParaRPr lang="zh-CN" altLang="en-US" sz="4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2567551"/>
                      </a:ext>
                    </a:extLst>
                  </a:tr>
                  <a:tr h="1168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7609" r="-100240" b="-2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761" t="-107609" b="-2978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0268893"/>
                      </a:ext>
                    </a:extLst>
                  </a:tr>
                  <a:tr h="7460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Iteration</a:t>
                          </a:r>
                          <a:endParaRPr lang="zh-CN" altLang="en-US" sz="28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8245415"/>
                      </a:ext>
                    </a:extLst>
                  </a:tr>
                  <a:tr h="27406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6945259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3">
            <a:extLst>
              <a:ext uri="{FF2B5EF4-FFF2-40B4-BE49-F238E27FC236}">
                <a16:creationId xmlns:a16="http://schemas.microsoft.com/office/drawing/2014/main" id="{96D3CE3E-D72E-424D-AB74-D962D5A56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244" y="3050408"/>
            <a:ext cx="3592007" cy="378592"/>
          </a:xfrm>
          <a:prstGeom prst="rect">
            <a:avLst/>
          </a:prstGeom>
        </p:spPr>
      </p:pic>
      <p:grpSp>
        <p:nvGrpSpPr>
          <p:cNvPr id="8" name="Group 55">
            <a:extLst>
              <a:ext uri="{FF2B5EF4-FFF2-40B4-BE49-F238E27FC236}">
                <a16:creationId xmlns:a16="http://schemas.microsoft.com/office/drawing/2014/main" id="{8A3F9502-3313-4F46-9E3A-8034FD081AB8}"/>
              </a:ext>
            </a:extLst>
          </p:cNvPr>
          <p:cNvGrpSpPr/>
          <p:nvPr/>
        </p:nvGrpSpPr>
        <p:grpSpPr>
          <a:xfrm rot="853513">
            <a:off x="2025275" y="4093143"/>
            <a:ext cx="2654625" cy="1007140"/>
            <a:chOff x="6547071" y="3213882"/>
            <a:chExt cx="4747059" cy="1567301"/>
          </a:xfrm>
        </p:grpSpPr>
        <p:grpSp>
          <p:nvGrpSpPr>
            <p:cNvPr id="9" name="Group 56">
              <a:extLst>
                <a:ext uri="{FF2B5EF4-FFF2-40B4-BE49-F238E27FC236}">
                  <a16:creationId xmlns:a16="http://schemas.microsoft.com/office/drawing/2014/main" id="{5B8C68ED-AD37-3F4E-95E1-06CD521B21D6}"/>
                </a:ext>
              </a:extLst>
            </p:cNvPr>
            <p:cNvGrpSpPr/>
            <p:nvPr/>
          </p:nvGrpSpPr>
          <p:grpSpPr>
            <a:xfrm>
              <a:off x="6547071" y="3213882"/>
              <a:ext cx="4747059" cy="1567301"/>
              <a:chOff x="6547071" y="3213882"/>
              <a:chExt cx="4747059" cy="1567301"/>
            </a:xfrm>
          </p:grpSpPr>
          <p:grpSp>
            <p:nvGrpSpPr>
              <p:cNvPr id="11" name="Group 58">
                <a:extLst>
                  <a:ext uri="{FF2B5EF4-FFF2-40B4-BE49-F238E27FC236}">
                    <a16:creationId xmlns:a16="http://schemas.microsoft.com/office/drawing/2014/main" id="{E4079DBE-B722-9444-AEB5-959332635A75}"/>
                  </a:ext>
                </a:extLst>
              </p:cNvPr>
              <p:cNvGrpSpPr/>
              <p:nvPr/>
            </p:nvGrpSpPr>
            <p:grpSpPr>
              <a:xfrm>
                <a:off x="8404271" y="4049503"/>
                <a:ext cx="747962" cy="426695"/>
                <a:chOff x="3606025" y="2722340"/>
                <a:chExt cx="747962" cy="42669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65">
                      <a:extLst>
                        <a:ext uri="{FF2B5EF4-FFF2-40B4-BE49-F238E27FC236}">
                          <a16:creationId xmlns:a16="http://schemas.microsoft.com/office/drawing/2014/main" id="{805DA965-2467-1D49-AA7A-97173E7731A5}"/>
                        </a:ext>
                      </a:extLst>
                    </p:cNvPr>
                    <p:cNvSpPr txBox="1"/>
                    <p:nvPr/>
                  </p:nvSpPr>
                  <p:spPr>
                    <a:xfrm rot="20523048">
                      <a:off x="3606025" y="2764698"/>
                      <a:ext cx="747962" cy="38433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𝑀𝑆𝐸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" name="TextBox 65">
                      <a:extLst>
                        <a:ext uri="{FF2B5EF4-FFF2-40B4-BE49-F238E27FC236}">
                          <a16:creationId xmlns:a16="http://schemas.microsoft.com/office/drawing/2014/main" id="{805DA965-2467-1D49-AA7A-97173E7731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0523048">
                      <a:off x="3606025" y="2764698"/>
                      <a:ext cx="747962" cy="38433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4167" t="-4545" r="-116667" b="-6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" name="Oval 66">
                  <a:extLst>
                    <a:ext uri="{FF2B5EF4-FFF2-40B4-BE49-F238E27FC236}">
                      <a16:creationId xmlns:a16="http://schemas.microsoft.com/office/drawing/2014/main" id="{930BC18C-A8C0-0440-A176-C5E6C792CC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76794" y="2722340"/>
                  <a:ext cx="45561" cy="45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59">
                <a:extLst>
                  <a:ext uri="{FF2B5EF4-FFF2-40B4-BE49-F238E27FC236}">
                    <a16:creationId xmlns:a16="http://schemas.microsoft.com/office/drawing/2014/main" id="{D0DA0526-BC96-7E4C-9999-1B8D8CBAF358}"/>
                  </a:ext>
                </a:extLst>
              </p:cNvPr>
              <p:cNvGrpSpPr/>
              <p:nvPr/>
            </p:nvGrpSpPr>
            <p:grpSpPr>
              <a:xfrm>
                <a:off x="6547071" y="3213882"/>
                <a:ext cx="4747059" cy="1567301"/>
                <a:chOff x="6501510" y="3217318"/>
                <a:chExt cx="4747059" cy="1567301"/>
              </a:xfrm>
            </p:grpSpPr>
            <p:grpSp>
              <p:nvGrpSpPr>
                <p:cNvPr id="13" name="Group 60">
                  <a:extLst>
                    <a:ext uri="{FF2B5EF4-FFF2-40B4-BE49-F238E27FC236}">
                      <a16:creationId xmlns:a16="http://schemas.microsoft.com/office/drawing/2014/main" id="{9C54817B-DD6B-7544-A183-4442465EA10E}"/>
                    </a:ext>
                  </a:extLst>
                </p:cNvPr>
                <p:cNvGrpSpPr/>
                <p:nvPr/>
              </p:nvGrpSpPr>
              <p:grpSpPr>
                <a:xfrm>
                  <a:off x="6501510" y="3217318"/>
                  <a:ext cx="4747059" cy="1567301"/>
                  <a:chOff x="1752276" y="1849318"/>
                  <a:chExt cx="4747059" cy="1567301"/>
                </a:xfrm>
              </p:grpSpPr>
              <p:sp>
                <p:nvSpPr>
                  <p:cNvPr id="15" name="Oval 62">
                    <a:extLst>
                      <a:ext uri="{FF2B5EF4-FFF2-40B4-BE49-F238E27FC236}">
                        <a16:creationId xmlns:a16="http://schemas.microsoft.com/office/drawing/2014/main" id="{6B9AC20D-2F2C-CA4A-9CE8-04C33EE1E835}"/>
                      </a:ext>
                    </a:extLst>
                  </p:cNvPr>
                  <p:cNvSpPr/>
                  <p:nvPr/>
                </p:nvSpPr>
                <p:spPr>
                  <a:xfrm rot="18916619">
                    <a:off x="3218979" y="2448760"/>
                    <a:ext cx="1755020" cy="577602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2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63">
                    <a:extLst>
                      <a:ext uri="{FF2B5EF4-FFF2-40B4-BE49-F238E27FC236}">
                        <a16:creationId xmlns:a16="http://schemas.microsoft.com/office/drawing/2014/main" id="{3D99ACF8-D8F2-0F4B-9532-A508E099D373}"/>
                      </a:ext>
                    </a:extLst>
                  </p:cNvPr>
                  <p:cNvSpPr/>
                  <p:nvPr/>
                </p:nvSpPr>
                <p:spPr>
                  <a:xfrm rot="18916619">
                    <a:off x="2192410" y="1974794"/>
                    <a:ext cx="3897645" cy="128685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2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64">
                    <a:extLst>
                      <a:ext uri="{FF2B5EF4-FFF2-40B4-BE49-F238E27FC236}">
                        <a16:creationId xmlns:a16="http://schemas.microsoft.com/office/drawing/2014/main" id="{C096A108-9405-E043-99DC-88B040F813D8}"/>
                      </a:ext>
                    </a:extLst>
                  </p:cNvPr>
                  <p:cNvSpPr/>
                  <p:nvPr/>
                </p:nvSpPr>
                <p:spPr>
                  <a:xfrm rot="18916619">
                    <a:off x="1752276" y="1849318"/>
                    <a:ext cx="4747059" cy="1567301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2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" name="Oval 61">
                  <a:extLst>
                    <a:ext uri="{FF2B5EF4-FFF2-40B4-BE49-F238E27FC236}">
                      <a16:creationId xmlns:a16="http://schemas.microsoft.com/office/drawing/2014/main" id="{8D26FEE2-D430-6546-A756-A7186E8AD23E}"/>
                    </a:ext>
                  </a:extLst>
                </p:cNvPr>
                <p:cNvSpPr/>
                <p:nvPr/>
              </p:nvSpPr>
              <p:spPr>
                <a:xfrm rot="18916619">
                  <a:off x="7590616" y="3704259"/>
                  <a:ext cx="2532887" cy="833609"/>
                </a:xfrm>
                <a:prstGeom prst="ellipse">
                  <a:avLst/>
                </a:prstGeom>
                <a:noFill/>
                <a:ln w="28575">
                  <a:solidFill>
                    <a:schemeClr val="accent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0" name="TextBox 57">
              <a:extLst>
                <a:ext uri="{FF2B5EF4-FFF2-40B4-BE49-F238E27FC236}">
                  <a16:creationId xmlns:a16="http://schemas.microsoft.com/office/drawing/2014/main" id="{9D7143D8-3111-7643-8EC3-F6C5F3238A3E}"/>
                </a:ext>
              </a:extLst>
            </p:cNvPr>
            <p:cNvSpPr txBox="1"/>
            <p:nvPr/>
          </p:nvSpPr>
          <p:spPr>
            <a:xfrm rot="20746487">
              <a:off x="9742492" y="4121063"/>
              <a:ext cx="8579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MSE=D</a:t>
              </a:r>
            </a:p>
          </p:txBody>
        </p:sp>
      </p:grpSp>
      <p:grpSp>
        <p:nvGrpSpPr>
          <p:cNvPr id="20" name="Group 79">
            <a:extLst>
              <a:ext uri="{FF2B5EF4-FFF2-40B4-BE49-F238E27FC236}">
                <a16:creationId xmlns:a16="http://schemas.microsoft.com/office/drawing/2014/main" id="{2B453E31-7FC9-154B-BF70-B374F882AF7D}"/>
              </a:ext>
            </a:extLst>
          </p:cNvPr>
          <p:cNvGrpSpPr/>
          <p:nvPr/>
        </p:nvGrpSpPr>
        <p:grpSpPr>
          <a:xfrm>
            <a:off x="1870764" y="5186057"/>
            <a:ext cx="957718" cy="958874"/>
            <a:chOff x="2164154" y="3756858"/>
            <a:chExt cx="1747459" cy="1791051"/>
          </a:xfrm>
        </p:grpSpPr>
        <p:sp>
          <p:nvSpPr>
            <p:cNvPr id="21" name="Rectangle 80">
              <a:extLst>
                <a:ext uri="{FF2B5EF4-FFF2-40B4-BE49-F238E27FC236}">
                  <a16:creationId xmlns:a16="http://schemas.microsoft.com/office/drawing/2014/main" id="{67D59920-C4CA-954A-9A07-22C1DEA435CC}"/>
                </a:ext>
              </a:extLst>
            </p:cNvPr>
            <p:cNvSpPr/>
            <p:nvPr/>
          </p:nvSpPr>
          <p:spPr>
            <a:xfrm rot="2719992">
              <a:off x="2165747" y="4275300"/>
              <a:ext cx="1271016" cy="1274202"/>
            </a:xfrm>
            <a:prstGeom prst="rect">
              <a:avLst/>
            </a:prstGeom>
            <a:noFill/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81">
              <a:extLst>
                <a:ext uri="{FF2B5EF4-FFF2-40B4-BE49-F238E27FC236}">
                  <a16:creationId xmlns:a16="http://schemas.microsoft.com/office/drawing/2014/main" id="{97EB01EF-C864-B944-8F0F-5D099026434E}"/>
                </a:ext>
              </a:extLst>
            </p:cNvPr>
            <p:cNvSpPr txBox="1"/>
            <p:nvPr/>
          </p:nvSpPr>
          <p:spPr>
            <a:xfrm>
              <a:off x="3603515" y="454816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3" name="TextBox 82">
              <a:extLst>
                <a:ext uri="{FF2B5EF4-FFF2-40B4-BE49-F238E27FC236}">
                  <a16:creationId xmlns:a16="http://schemas.microsoft.com/office/drawing/2014/main" id="{DB135684-3ABB-7946-A6E6-9CF7419227DD}"/>
                </a:ext>
              </a:extLst>
            </p:cNvPr>
            <p:cNvSpPr txBox="1"/>
            <p:nvPr/>
          </p:nvSpPr>
          <p:spPr>
            <a:xfrm>
              <a:off x="2465749" y="375685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grpSp>
        <p:nvGrpSpPr>
          <p:cNvPr id="24" name="Group 10">
            <a:extLst>
              <a:ext uri="{FF2B5EF4-FFF2-40B4-BE49-F238E27FC236}">
                <a16:creationId xmlns:a16="http://schemas.microsoft.com/office/drawing/2014/main" id="{9A670C37-384F-8F48-A66B-53966E428459}"/>
              </a:ext>
            </a:extLst>
          </p:cNvPr>
          <p:cNvGrpSpPr/>
          <p:nvPr/>
        </p:nvGrpSpPr>
        <p:grpSpPr>
          <a:xfrm>
            <a:off x="1282175" y="4183045"/>
            <a:ext cx="2548717" cy="2402552"/>
            <a:chOff x="767537" y="3109260"/>
            <a:chExt cx="3249927" cy="3288314"/>
          </a:xfrm>
        </p:grpSpPr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FB5D4604-A12B-3D41-BDB5-ECED5E9D6FEA}"/>
                </a:ext>
              </a:extLst>
            </p:cNvPr>
            <p:cNvGrpSpPr/>
            <p:nvPr/>
          </p:nvGrpSpPr>
          <p:grpSpPr>
            <a:xfrm>
              <a:off x="767537" y="3121562"/>
              <a:ext cx="3249927" cy="3276012"/>
              <a:chOff x="767537" y="3121562"/>
              <a:chExt cx="3249927" cy="3276012"/>
            </a:xfrm>
          </p:grpSpPr>
          <p:grpSp>
            <p:nvGrpSpPr>
              <p:cNvPr id="27" name="Group 9">
                <a:extLst>
                  <a:ext uri="{FF2B5EF4-FFF2-40B4-BE49-F238E27FC236}">
                    <a16:creationId xmlns:a16="http://schemas.microsoft.com/office/drawing/2014/main" id="{2ABA0D44-CB91-BE49-A153-6BF8F7D0A008}"/>
                  </a:ext>
                </a:extLst>
              </p:cNvPr>
              <p:cNvGrpSpPr/>
              <p:nvPr/>
            </p:nvGrpSpPr>
            <p:grpSpPr>
              <a:xfrm>
                <a:off x="767537" y="3121562"/>
                <a:ext cx="3101546" cy="3276012"/>
                <a:chOff x="1655805" y="2674847"/>
                <a:chExt cx="3101546" cy="3276012"/>
              </a:xfrm>
            </p:grpSpPr>
            <p:cxnSp>
              <p:nvCxnSpPr>
                <p:cNvPr id="29" name="Straight Arrow Connector 5">
                  <a:extLst>
                    <a:ext uri="{FF2B5EF4-FFF2-40B4-BE49-F238E27FC236}">
                      <a16:creationId xmlns:a16="http://schemas.microsoft.com/office/drawing/2014/main" id="{7EA56AA3-0911-CA48-BE25-1A7424D04CF8}"/>
                    </a:ext>
                  </a:extLst>
                </p:cNvPr>
                <p:cNvCxnSpPr/>
                <p:nvPr/>
              </p:nvCxnSpPr>
              <p:spPr>
                <a:xfrm flipV="1">
                  <a:off x="1655805" y="4880919"/>
                  <a:ext cx="3101546" cy="12357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6">
                  <a:extLst>
                    <a:ext uri="{FF2B5EF4-FFF2-40B4-BE49-F238E27FC236}">
                      <a16:creationId xmlns:a16="http://schemas.microsoft.com/office/drawing/2014/main" id="{AED9E5B8-875F-0542-91D7-62D327FB50F0}"/>
                    </a:ext>
                  </a:extLst>
                </p:cNvPr>
                <p:cNvCxnSpPr/>
                <p:nvPr/>
              </p:nvCxnSpPr>
              <p:spPr>
                <a:xfrm flipH="1" flipV="1">
                  <a:off x="2782398" y="2674847"/>
                  <a:ext cx="18859" cy="3276012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14">
                    <a:extLst>
                      <a:ext uri="{FF2B5EF4-FFF2-40B4-BE49-F238E27FC236}">
                        <a16:creationId xmlns:a16="http://schemas.microsoft.com/office/drawing/2014/main" id="{EC8DDA49-E596-5140-9D38-E5132667D32C}"/>
                      </a:ext>
                    </a:extLst>
                  </p:cNvPr>
                  <p:cNvSpPr txBox="1"/>
                  <p:nvPr/>
                </p:nvSpPr>
                <p:spPr>
                  <a:xfrm>
                    <a:off x="3553106" y="5425114"/>
                    <a:ext cx="46435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3106" y="5425114"/>
                    <a:ext cx="464358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18">
                  <a:extLst>
                    <a:ext uri="{FF2B5EF4-FFF2-40B4-BE49-F238E27FC236}">
                      <a16:creationId xmlns:a16="http://schemas.microsoft.com/office/drawing/2014/main" id="{CD0BE70B-D362-F84F-A2B5-5D74BAAC5458}"/>
                    </a:ext>
                  </a:extLst>
                </p:cNvPr>
                <p:cNvSpPr txBox="1"/>
                <p:nvPr/>
              </p:nvSpPr>
              <p:spPr>
                <a:xfrm>
                  <a:off x="1424806" y="3109260"/>
                  <a:ext cx="4696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806" y="3109260"/>
                  <a:ext cx="46968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Oval 54">
            <a:extLst>
              <a:ext uri="{FF2B5EF4-FFF2-40B4-BE49-F238E27FC236}">
                <a16:creationId xmlns:a16="http://schemas.microsoft.com/office/drawing/2014/main" id="{1C967ED2-486A-2D43-A2FB-D2DC8C075FD9}"/>
              </a:ext>
            </a:extLst>
          </p:cNvPr>
          <p:cNvSpPr>
            <a:spLocks noChangeAspect="1"/>
          </p:cNvSpPr>
          <p:nvPr/>
        </p:nvSpPr>
        <p:spPr>
          <a:xfrm>
            <a:off x="7497873" y="5270788"/>
            <a:ext cx="975021" cy="974847"/>
          </a:xfrm>
          <a:prstGeom prst="ellipse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10">
            <a:extLst>
              <a:ext uri="{FF2B5EF4-FFF2-40B4-BE49-F238E27FC236}">
                <a16:creationId xmlns:a16="http://schemas.microsoft.com/office/drawing/2014/main" id="{74C6FFCC-3F53-8642-A216-707BF72DA70B}"/>
              </a:ext>
            </a:extLst>
          </p:cNvPr>
          <p:cNvGrpSpPr/>
          <p:nvPr/>
        </p:nvGrpSpPr>
        <p:grpSpPr>
          <a:xfrm>
            <a:off x="7101867" y="4137394"/>
            <a:ext cx="2548717" cy="2402552"/>
            <a:chOff x="767537" y="3109260"/>
            <a:chExt cx="3249927" cy="3288314"/>
          </a:xfrm>
        </p:grpSpPr>
        <p:grpSp>
          <p:nvGrpSpPr>
            <p:cNvPr id="52" name="Group 8">
              <a:extLst>
                <a:ext uri="{FF2B5EF4-FFF2-40B4-BE49-F238E27FC236}">
                  <a16:creationId xmlns:a16="http://schemas.microsoft.com/office/drawing/2014/main" id="{F86A18B2-A9E9-754B-A658-B1584BAEE4DB}"/>
                </a:ext>
              </a:extLst>
            </p:cNvPr>
            <p:cNvGrpSpPr/>
            <p:nvPr/>
          </p:nvGrpSpPr>
          <p:grpSpPr>
            <a:xfrm>
              <a:off x="767537" y="3121562"/>
              <a:ext cx="3249927" cy="3276012"/>
              <a:chOff x="767537" y="3121562"/>
              <a:chExt cx="3249927" cy="3276012"/>
            </a:xfrm>
          </p:grpSpPr>
          <p:grpSp>
            <p:nvGrpSpPr>
              <p:cNvPr id="54" name="Group 9">
                <a:extLst>
                  <a:ext uri="{FF2B5EF4-FFF2-40B4-BE49-F238E27FC236}">
                    <a16:creationId xmlns:a16="http://schemas.microsoft.com/office/drawing/2014/main" id="{0461BA6C-6EBD-A340-95D0-EB7D60C5100D}"/>
                  </a:ext>
                </a:extLst>
              </p:cNvPr>
              <p:cNvGrpSpPr/>
              <p:nvPr/>
            </p:nvGrpSpPr>
            <p:grpSpPr>
              <a:xfrm>
                <a:off x="767537" y="3121562"/>
                <a:ext cx="3101546" cy="3276012"/>
                <a:chOff x="1655805" y="2674847"/>
                <a:chExt cx="3101546" cy="3276012"/>
              </a:xfrm>
            </p:grpSpPr>
            <p:cxnSp>
              <p:nvCxnSpPr>
                <p:cNvPr id="56" name="Straight Arrow Connector 5">
                  <a:extLst>
                    <a:ext uri="{FF2B5EF4-FFF2-40B4-BE49-F238E27FC236}">
                      <a16:creationId xmlns:a16="http://schemas.microsoft.com/office/drawing/2014/main" id="{BD240C60-4C1A-8C43-A6E9-69D4092FEDC6}"/>
                    </a:ext>
                  </a:extLst>
                </p:cNvPr>
                <p:cNvCxnSpPr/>
                <p:nvPr/>
              </p:nvCxnSpPr>
              <p:spPr>
                <a:xfrm flipV="1">
                  <a:off x="1655805" y="4880919"/>
                  <a:ext cx="3101546" cy="12357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6">
                  <a:extLst>
                    <a:ext uri="{FF2B5EF4-FFF2-40B4-BE49-F238E27FC236}">
                      <a16:creationId xmlns:a16="http://schemas.microsoft.com/office/drawing/2014/main" id="{FEC86215-F472-9D4B-8FD7-8C4D58305971}"/>
                    </a:ext>
                  </a:extLst>
                </p:cNvPr>
                <p:cNvCxnSpPr/>
                <p:nvPr/>
              </p:nvCxnSpPr>
              <p:spPr>
                <a:xfrm flipH="1" flipV="1">
                  <a:off x="2782398" y="2674847"/>
                  <a:ext cx="18859" cy="3276012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14">
                    <a:extLst>
                      <a:ext uri="{FF2B5EF4-FFF2-40B4-BE49-F238E27FC236}">
                        <a16:creationId xmlns:a16="http://schemas.microsoft.com/office/drawing/2014/main" id="{1F2B3ECB-0F15-704F-AF91-AF6FEF731654}"/>
                      </a:ext>
                    </a:extLst>
                  </p:cNvPr>
                  <p:cNvSpPr txBox="1"/>
                  <p:nvPr/>
                </p:nvSpPr>
                <p:spPr>
                  <a:xfrm>
                    <a:off x="3553106" y="5425114"/>
                    <a:ext cx="46435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3106" y="5425114"/>
                    <a:ext cx="464358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18">
                  <a:extLst>
                    <a:ext uri="{FF2B5EF4-FFF2-40B4-BE49-F238E27FC236}">
                      <a16:creationId xmlns:a16="http://schemas.microsoft.com/office/drawing/2014/main" id="{C0E5A77C-0570-A343-9E47-FD65E651E6C3}"/>
                    </a:ext>
                  </a:extLst>
                </p:cNvPr>
                <p:cNvSpPr txBox="1"/>
                <p:nvPr/>
              </p:nvSpPr>
              <p:spPr>
                <a:xfrm>
                  <a:off x="1424806" y="3109260"/>
                  <a:ext cx="4696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806" y="3109260"/>
                  <a:ext cx="46968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55">
            <a:extLst>
              <a:ext uri="{FF2B5EF4-FFF2-40B4-BE49-F238E27FC236}">
                <a16:creationId xmlns:a16="http://schemas.microsoft.com/office/drawing/2014/main" id="{0EF471F4-8E53-D149-95B4-65E1683236B0}"/>
              </a:ext>
            </a:extLst>
          </p:cNvPr>
          <p:cNvGrpSpPr/>
          <p:nvPr/>
        </p:nvGrpSpPr>
        <p:grpSpPr>
          <a:xfrm rot="853513">
            <a:off x="8083219" y="4136622"/>
            <a:ext cx="2654625" cy="1007140"/>
            <a:chOff x="6547071" y="3213882"/>
            <a:chExt cx="4747059" cy="1567301"/>
          </a:xfrm>
        </p:grpSpPr>
        <p:grpSp>
          <p:nvGrpSpPr>
            <p:cNvPr id="48" name="Group 56">
              <a:extLst>
                <a:ext uri="{FF2B5EF4-FFF2-40B4-BE49-F238E27FC236}">
                  <a16:creationId xmlns:a16="http://schemas.microsoft.com/office/drawing/2014/main" id="{76B46041-9721-0C44-B0A3-C17CB366EB99}"/>
                </a:ext>
              </a:extLst>
            </p:cNvPr>
            <p:cNvGrpSpPr/>
            <p:nvPr/>
          </p:nvGrpSpPr>
          <p:grpSpPr>
            <a:xfrm>
              <a:off x="6547071" y="3213882"/>
              <a:ext cx="4747059" cy="1567301"/>
              <a:chOff x="6547071" y="3213882"/>
              <a:chExt cx="4747059" cy="1567301"/>
            </a:xfrm>
          </p:grpSpPr>
          <p:grpSp>
            <p:nvGrpSpPr>
              <p:cNvPr id="50" name="Group 58">
                <a:extLst>
                  <a:ext uri="{FF2B5EF4-FFF2-40B4-BE49-F238E27FC236}">
                    <a16:creationId xmlns:a16="http://schemas.microsoft.com/office/drawing/2014/main" id="{939CC45B-6765-7249-8A64-938E7582B8DA}"/>
                  </a:ext>
                </a:extLst>
              </p:cNvPr>
              <p:cNvGrpSpPr/>
              <p:nvPr/>
            </p:nvGrpSpPr>
            <p:grpSpPr>
              <a:xfrm>
                <a:off x="8404271" y="4049503"/>
                <a:ext cx="747962" cy="426695"/>
                <a:chOff x="3606025" y="2722340"/>
                <a:chExt cx="747962" cy="42669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5">
                      <a:extLst>
                        <a:ext uri="{FF2B5EF4-FFF2-40B4-BE49-F238E27FC236}">
                          <a16:creationId xmlns:a16="http://schemas.microsoft.com/office/drawing/2014/main" id="{A8B0C458-DA81-4D47-A200-E18E4E55B18B}"/>
                        </a:ext>
                      </a:extLst>
                    </p:cNvPr>
                    <p:cNvSpPr txBox="1"/>
                    <p:nvPr/>
                  </p:nvSpPr>
                  <p:spPr>
                    <a:xfrm rot="20523048">
                      <a:off x="3606025" y="2764698"/>
                      <a:ext cx="747962" cy="38433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𝑀𝑆𝐸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" name="TextBox 65">
                      <a:extLst>
                        <a:ext uri="{FF2B5EF4-FFF2-40B4-BE49-F238E27FC236}">
                          <a16:creationId xmlns:a16="http://schemas.microsoft.com/office/drawing/2014/main" id="{805DA965-2467-1D49-AA7A-97173E7731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0523048">
                      <a:off x="3606025" y="2764698"/>
                      <a:ext cx="747962" cy="38433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4167" t="-4545" r="-116667" b="-6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5" name="Oval 66">
                  <a:extLst>
                    <a:ext uri="{FF2B5EF4-FFF2-40B4-BE49-F238E27FC236}">
                      <a16:creationId xmlns:a16="http://schemas.microsoft.com/office/drawing/2014/main" id="{C9F4156D-5491-0E4B-A5B4-1BF307FB0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76794" y="2722340"/>
                  <a:ext cx="45561" cy="45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9">
                <a:extLst>
                  <a:ext uri="{FF2B5EF4-FFF2-40B4-BE49-F238E27FC236}">
                    <a16:creationId xmlns:a16="http://schemas.microsoft.com/office/drawing/2014/main" id="{6A77CF6E-136E-CA49-A417-A30C232FBE4A}"/>
                  </a:ext>
                </a:extLst>
              </p:cNvPr>
              <p:cNvGrpSpPr/>
              <p:nvPr/>
            </p:nvGrpSpPr>
            <p:grpSpPr>
              <a:xfrm>
                <a:off x="6547071" y="3213882"/>
                <a:ext cx="4747059" cy="1567301"/>
                <a:chOff x="6501510" y="3217318"/>
                <a:chExt cx="4747059" cy="1567301"/>
              </a:xfrm>
            </p:grpSpPr>
            <p:grpSp>
              <p:nvGrpSpPr>
                <p:cNvPr id="59" name="Group 60">
                  <a:extLst>
                    <a:ext uri="{FF2B5EF4-FFF2-40B4-BE49-F238E27FC236}">
                      <a16:creationId xmlns:a16="http://schemas.microsoft.com/office/drawing/2014/main" id="{4D750137-F704-5846-905F-FA5E3030A527}"/>
                    </a:ext>
                  </a:extLst>
                </p:cNvPr>
                <p:cNvGrpSpPr/>
                <p:nvPr/>
              </p:nvGrpSpPr>
              <p:grpSpPr>
                <a:xfrm>
                  <a:off x="6501510" y="3217318"/>
                  <a:ext cx="4747059" cy="1567301"/>
                  <a:chOff x="1752276" y="1849318"/>
                  <a:chExt cx="4747059" cy="1567301"/>
                </a:xfrm>
              </p:grpSpPr>
              <p:sp>
                <p:nvSpPr>
                  <p:cNvPr id="61" name="Oval 62">
                    <a:extLst>
                      <a:ext uri="{FF2B5EF4-FFF2-40B4-BE49-F238E27FC236}">
                        <a16:creationId xmlns:a16="http://schemas.microsoft.com/office/drawing/2014/main" id="{2C642F77-845A-DE4E-AA18-2DA637BD196C}"/>
                      </a:ext>
                    </a:extLst>
                  </p:cNvPr>
                  <p:cNvSpPr/>
                  <p:nvPr/>
                </p:nvSpPr>
                <p:spPr>
                  <a:xfrm rot="18916619">
                    <a:off x="3218979" y="2448760"/>
                    <a:ext cx="1755020" cy="577602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2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Oval 63">
                    <a:extLst>
                      <a:ext uri="{FF2B5EF4-FFF2-40B4-BE49-F238E27FC236}">
                        <a16:creationId xmlns:a16="http://schemas.microsoft.com/office/drawing/2014/main" id="{F71539A0-6521-C84A-BAE6-E5982C8A42BD}"/>
                      </a:ext>
                    </a:extLst>
                  </p:cNvPr>
                  <p:cNvSpPr/>
                  <p:nvPr/>
                </p:nvSpPr>
                <p:spPr>
                  <a:xfrm rot="18916619">
                    <a:off x="2192410" y="1974794"/>
                    <a:ext cx="3897645" cy="128685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2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Oval 64">
                    <a:extLst>
                      <a:ext uri="{FF2B5EF4-FFF2-40B4-BE49-F238E27FC236}">
                        <a16:creationId xmlns:a16="http://schemas.microsoft.com/office/drawing/2014/main" id="{217A9B21-BD91-7449-922E-B20BEE51B576}"/>
                      </a:ext>
                    </a:extLst>
                  </p:cNvPr>
                  <p:cNvSpPr/>
                  <p:nvPr/>
                </p:nvSpPr>
                <p:spPr>
                  <a:xfrm rot="18916619">
                    <a:off x="1752276" y="1849318"/>
                    <a:ext cx="4747059" cy="1567301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2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0" name="Oval 61">
                  <a:extLst>
                    <a:ext uri="{FF2B5EF4-FFF2-40B4-BE49-F238E27FC236}">
                      <a16:creationId xmlns:a16="http://schemas.microsoft.com/office/drawing/2014/main" id="{FD4A38B0-127F-4D4C-B67B-4E8F65B0E669}"/>
                    </a:ext>
                  </a:extLst>
                </p:cNvPr>
                <p:cNvSpPr/>
                <p:nvPr/>
              </p:nvSpPr>
              <p:spPr>
                <a:xfrm rot="18916619">
                  <a:off x="7590616" y="3704259"/>
                  <a:ext cx="2532887" cy="833609"/>
                </a:xfrm>
                <a:prstGeom prst="ellipse">
                  <a:avLst/>
                </a:prstGeom>
                <a:noFill/>
                <a:ln w="28575">
                  <a:solidFill>
                    <a:schemeClr val="accent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9" name="TextBox 57">
              <a:extLst>
                <a:ext uri="{FF2B5EF4-FFF2-40B4-BE49-F238E27FC236}">
                  <a16:creationId xmlns:a16="http://schemas.microsoft.com/office/drawing/2014/main" id="{29A9D97C-B4D6-A348-883E-A9B7C98AEDFB}"/>
                </a:ext>
              </a:extLst>
            </p:cNvPr>
            <p:cNvSpPr txBox="1"/>
            <p:nvPr/>
          </p:nvSpPr>
          <p:spPr>
            <a:xfrm rot="20746487">
              <a:off x="9742492" y="4121063"/>
              <a:ext cx="8579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MSE=D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533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EB74E57-1761-7B43-A2DB-5C3557F15965}"/>
              </a:ext>
            </a:extLst>
          </p:cNvPr>
          <p:cNvGraphicFramePr>
            <a:graphicFrameLocks noGrp="1"/>
          </p:cNvGraphicFramePr>
          <p:nvPr/>
        </p:nvGraphicFramePr>
        <p:xfrm>
          <a:off x="611013" y="509803"/>
          <a:ext cx="10595113" cy="5474325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5297556">
                  <a:extLst>
                    <a:ext uri="{9D8B030D-6E8A-4147-A177-3AD203B41FA5}">
                      <a16:colId xmlns:a16="http://schemas.microsoft.com/office/drawing/2014/main" val="1707453851"/>
                    </a:ext>
                  </a:extLst>
                </a:gridCol>
                <a:gridCol w="5297557">
                  <a:extLst>
                    <a:ext uri="{9D8B030D-6E8A-4147-A177-3AD203B41FA5}">
                      <a16:colId xmlns:a16="http://schemas.microsoft.com/office/drawing/2014/main" val="2540478554"/>
                    </a:ext>
                  </a:extLst>
                </a:gridCol>
              </a:tblGrid>
              <a:tr h="1101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LASSO</a:t>
                      </a:r>
                      <a:r>
                        <a:rPr lang="zh-CN" altLang="en-US" sz="4800" dirty="0"/>
                        <a:t> </a:t>
                      </a:r>
                      <a:r>
                        <a:rPr lang="en-US" altLang="zh-CN" sz="4800" dirty="0"/>
                        <a:t>Regression</a:t>
                      </a:r>
                      <a:endParaRPr lang="zh-CN" altLang="en-US" sz="4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/>
                        <a:t>Ridge</a:t>
                      </a:r>
                      <a:r>
                        <a:rPr lang="zh-CN" altLang="en-US" sz="4800" dirty="0"/>
                        <a:t> </a:t>
                      </a:r>
                      <a:r>
                        <a:rPr lang="en-US" altLang="zh-CN" sz="4800" dirty="0"/>
                        <a:t>Regression</a:t>
                      </a:r>
                      <a:endParaRPr lang="zh-CN" altLang="en-US" sz="4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567551"/>
                  </a:ext>
                </a:extLst>
              </a:tr>
              <a:tr h="88638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Decrease overfitting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Decrease overfitting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268893"/>
                  </a:ext>
                </a:extLst>
              </a:tr>
              <a:tr h="34867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Feature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Selection</a:t>
                      </a:r>
                    </a:p>
                    <a:p>
                      <a:pPr algn="ctr"/>
                      <a:endParaRPr lang="en-US" altLang="zh-CN" sz="2800" dirty="0"/>
                    </a:p>
                    <a:p>
                      <a:pPr algn="ctr"/>
                      <a:r>
                        <a:rPr lang="en-US" altLang="zh-CN" sz="2800" dirty="0"/>
                        <a:t>【By setting some coefficients of </a:t>
                      </a:r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insignificant</a:t>
                      </a:r>
                      <a:r>
                        <a:rPr lang="en-US" altLang="zh-CN" sz="2800" dirty="0"/>
                        <a:t> variables </a:t>
                      </a:r>
                    </a:p>
                    <a:p>
                      <a:pPr algn="ctr"/>
                      <a:r>
                        <a:rPr lang="en-US" altLang="zh-CN" sz="2800" dirty="0"/>
                        <a:t>to be zeros】</a:t>
                      </a:r>
                      <a:endParaRPr lang="zh-CN" alt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Decrease condition number </a:t>
                      </a:r>
                    </a:p>
                    <a:p>
                      <a:pPr marL="0" algn="ctr" defTabSz="914400" rtl="0" eaLnBrk="1" latinLnBrk="0" hangingPunct="1"/>
                      <a:endParaRPr lang="en-US" altLang="zh-CN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【Decreasing the sensitivity of  model to minor changes in variable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X】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245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56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5D2B3E1-9689-8440-8F96-73529D7EBBDF}"/>
                  </a:ext>
                </a:extLst>
              </p:cNvPr>
              <p:cNvSpPr txBox="1"/>
              <p:nvPr/>
            </p:nvSpPr>
            <p:spPr>
              <a:xfrm>
                <a:off x="2948067" y="767017"/>
                <a:ext cx="6066198" cy="8760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3600" b="0" i="1" smtClean="0">
                              <a:latin typeface="Cambria Math" panose="02040503050406030204" pitchFamily="18" charset="0"/>
                            </a:rPr>
                            <m:t>𝑟𝑒𝑔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36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zh-CN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kumimoji="1" lang="en-US" altLang="zh-C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zh-CN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kumimoji="1" lang="en-US" altLang="zh-CN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600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5D2B3E1-9689-8440-8F96-73529D7EB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067" y="767017"/>
                <a:ext cx="6066198" cy="876074"/>
              </a:xfrm>
              <a:prstGeom prst="rect">
                <a:avLst/>
              </a:prstGeom>
              <a:blipFill>
                <a:blip r:embed="rId2"/>
                <a:stretch>
                  <a:fillRect t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F11F970-798E-F74E-9906-3ADF929B6638}"/>
              </a:ext>
            </a:extLst>
          </p:cNvPr>
          <p:cNvCxnSpPr/>
          <p:nvPr/>
        </p:nvCxnSpPr>
        <p:spPr>
          <a:xfrm flipV="1">
            <a:off x="8484282" y="672345"/>
            <a:ext cx="842962" cy="34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4729FD30-A8E6-B243-9756-70388C4C7F04}"/>
              </a:ext>
            </a:extLst>
          </p:cNvPr>
          <p:cNvCxnSpPr>
            <a:cxnSpLocks/>
          </p:cNvCxnSpPr>
          <p:nvPr/>
        </p:nvCxnSpPr>
        <p:spPr>
          <a:xfrm>
            <a:off x="8484282" y="1166506"/>
            <a:ext cx="839370" cy="275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7210240-B96E-4347-A033-3F2B9422B399}"/>
                  </a:ext>
                </a:extLst>
              </p:cNvPr>
              <p:cNvSpPr txBox="1"/>
              <p:nvPr/>
            </p:nvSpPr>
            <p:spPr>
              <a:xfrm>
                <a:off x="9414551" y="487679"/>
                <a:ext cx="1785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𝑛𝑜𝑟𝑚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𝑣𝑒𝑐𝑡𝑜𝑟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7210240-B96E-4347-A033-3F2B9422B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551" y="487679"/>
                <a:ext cx="1785938" cy="369332"/>
              </a:xfrm>
              <a:prstGeom prst="rect">
                <a:avLst/>
              </a:prstGeom>
              <a:blipFill>
                <a:blip r:embed="rId3"/>
                <a:stretch>
                  <a:fillRect r="-6338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A4ACD9-6AD9-D348-ACFE-AC17C9423391}"/>
                  </a:ext>
                </a:extLst>
              </p:cNvPr>
              <p:cNvSpPr txBox="1"/>
              <p:nvPr/>
            </p:nvSpPr>
            <p:spPr>
              <a:xfrm>
                <a:off x="9414551" y="1214272"/>
                <a:ext cx="1785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𝑛𝑜𝑟𝑚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𝑣𝑒𝑐𝑡𝑜𝑟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A4ACD9-6AD9-D348-ACFE-AC17C9423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551" y="1214272"/>
                <a:ext cx="1785938" cy="369332"/>
              </a:xfrm>
              <a:prstGeom prst="rect">
                <a:avLst/>
              </a:prstGeom>
              <a:blipFill>
                <a:blip r:embed="rId4"/>
                <a:stretch>
                  <a:fillRect r="-7042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8F18F41-311F-3B4F-9EF9-5E5553F86EBD}"/>
              </a:ext>
            </a:extLst>
          </p:cNvPr>
          <p:cNvCxnSpPr>
            <a:cxnSpLocks/>
          </p:cNvCxnSpPr>
          <p:nvPr/>
        </p:nvCxnSpPr>
        <p:spPr>
          <a:xfrm>
            <a:off x="7364747" y="1357625"/>
            <a:ext cx="719249" cy="37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4D79B8E-AA50-B947-BA9D-ED05BD440CF4}"/>
              </a:ext>
            </a:extLst>
          </p:cNvPr>
          <p:cNvSpPr txBox="1"/>
          <p:nvPr/>
        </p:nvSpPr>
        <p:spPr>
          <a:xfrm>
            <a:off x="8038667" y="1807118"/>
            <a:ext cx="363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Different regulation parameter </a:t>
            </a:r>
            <a:endParaRPr kumimoji="1"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DE05BB79-C5A0-AC44-9862-84BA6DC9B565}"/>
              </a:ext>
            </a:extLst>
          </p:cNvPr>
          <p:cNvCxnSpPr>
            <a:cxnSpLocks/>
          </p:cNvCxnSpPr>
          <p:nvPr/>
        </p:nvCxnSpPr>
        <p:spPr>
          <a:xfrm flipH="1">
            <a:off x="4066652" y="1451191"/>
            <a:ext cx="1594756" cy="55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形 19" descr="帮助">
            <a:extLst>
              <a:ext uri="{FF2B5EF4-FFF2-40B4-BE49-F238E27FC236}">
                <a16:creationId xmlns:a16="http://schemas.microsoft.com/office/drawing/2014/main" id="{4E233EBA-D192-644F-B80A-C1339F5BA0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1332" y="2007654"/>
            <a:ext cx="914400" cy="9144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5E7D9A1-8535-754C-A2C1-91F567C8B925}"/>
              </a:ext>
            </a:extLst>
          </p:cNvPr>
          <p:cNvSpPr txBox="1"/>
          <p:nvPr/>
        </p:nvSpPr>
        <p:spPr>
          <a:xfrm>
            <a:off x="3376881" y="2040804"/>
            <a:ext cx="137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 </a:t>
            </a:r>
            <a:r>
              <a:rPr lang="en-US" altLang="zh-CN" sz="2400" dirty="0"/>
              <a:t>MSE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C80D6E5-F392-3F46-B722-916FF0A72EC4}"/>
              </a:ext>
            </a:extLst>
          </p:cNvPr>
          <p:cNvSpPr txBox="1"/>
          <p:nvPr/>
        </p:nvSpPr>
        <p:spPr>
          <a:xfrm>
            <a:off x="1568525" y="2709809"/>
            <a:ext cx="4569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en-US" altLang="zh-CN" sz="3200" dirty="0"/>
              <a:t>Mean Absolute Error</a:t>
            </a:r>
            <a:endParaRPr lang="zh-CN" altLang="en-US" sz="3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E14272D-F092-7643-A47B-5C535F30D5D7}"/>
              </a:ext>
            </a:extLst>
          </p:cNvPr>
          <p:cNvSpPr txBox="1"/>
          <p:nvPr/>
        </p:nvSpPr>
        <p:spPr>
          <a:xfrm>
            <a:off x="1568525" y="3461890"/>
            <a:ext cx="5310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en-US" altLang="zh-CN" sz="3200" dirty="0"/>
              <a:t>Smooth Mean Absolute Error</a:t>
            </a:r>
            <a:endParaRPr lang="zh-CN" altLang="en-US" sz="3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A220214-1DAC-4E40-87C0-C64CE185EFD9}"/>
              </a:ext>
            </a:extLst>
          </p:cNvPr>
          <p:cNvSpPr txBox="1"/>
          <p:nvPr/>
        </p:nvSpPr>
        <p:spPr>
          <a:xfrm>
            <a:off x="1568525" y="4213971"/>
            <a:ext cx="3678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en-US" altLang="zh-CN" sz="3200" dirty="0"/>
              <a:t>Log-</a:t>
            </a:r>
            <a:r>
              <a:rPr lang="en-US" altLang="zh-CN" sz="3200" dirty="0" err="1"/>
              <a:t>Cosh</a:t>
            </a:r>
            <a:r>
              <a:rPr lang="en-US" altLang="zh-CN" b="1" dirty="0"/>
              <a:t> </a:t>
            </a:r>
            <a:r>
              <a:rPr lang="en-US" altLang="zh-CN" sz="3200" dirty="0"/>
              <a:t>Loss</a:t>
            </a:r>
            <a:endParaRPr lang="zh-CN" altLang="en-US" sz="3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721812C-9E36-454C-9B22-C710DFDB391D}"/>
              </a:ext>
            </a:extLst>
          </p:cNvPr>
          <p:cNvSpPr txBox="1"/>
          <p:nvPr/>
        </p:nvSpPr>
        <p:spPr>
          <a:xfrm>
            <a:off x="1568525" y="4965149"/>
            <a:ext cx="25974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en-US" altLang="zh-CN" sz="3200" dirty="0"/>
              <a:t>Quantile</a:t>
            </a:r>
            <a:r>
              <a:rPr lang="en-US" altLang="zh-CN" b="1" dirty="0"/>
              <a:t> </a:t>
            </a:r>
            <a:r>
              <a:rPr lang="en-US" altLang="zh-CN" sz="3200" dirty="0"/>
              <a:t>Loss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3284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3" grpId="0"/>
      <p:bldP spid="18" grpId="0"/>
      <p:bldP spid="19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216</Words>
  <Application>Microsoft Macintosh PowerPoint</Application>
  <PresentationFormat>宽屏</PresentationFormat>
  <Paragraphs>61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GROUP9: Alfie Miles Tina</vt:lpstr>
      <vt:lpstr>Introduction</vt:lpstr>
      <vt:lpstr>Methodologies</vt:lpstr>
      <vt:lpstr>Reference: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Alfie</dc:title>
  <dc:creator>C963</dc:creator>
  <cp:lastModifiedBy>C963</cp:lastModifiedBy>
  <cp:revision>13</cp:revision>
  <dcterms:created xsi:type="dcterms:W3CDTF">2019-08-28T15:38:21Z</dcterms:created>
  <dcterms:modified xsi:type="dcterms:W3CDTF">2019-08-29T12:15:10Z</dcterms:modified>
</cp:coreProperties>
</file>