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9" r:id="rId4"/>
    <p:sldId id="260" r:id="rId5"/>
    <p:sldId id="412" r:id="rId6"/>
    <p:sldId id="380" r:id="rId7"/>
    <p:sldId id="407" r:id="rId8"/>
    <p:sldId id="408" r:id="rId9"/>
    <p:sldId id="420" r:id="rId10"/>
    <p:sldId id="393" r:id="rId11"/>
    <p:sldId id="414" r:id="rId12"/>
    <p:sldId id="413" r:id="rId13"/>
    <p:sldId id="410" r:id="rId14"/>
    <p:sldId id="421" r:id="rId15"/>
    <p:sldId id="411" r:id="rId16"/>
    <p:sldId id="415" r:id="rId17"/>
    <p:sldId id="416" r:id="rId18"/>
    <p:sldId id="422" r:id="rId19"/>
    <p:sldId id="417" r:id="rId20"/>
    <p:sldId id="418" r:id="rId21"/>
    <p:sldId id="4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集成算法</a:t>
            </a:r>
            <a:endParaRPr lang="en-US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>
                <a:sym typeface="+mn-ea"/>
              </a:rPr>
              <a:t>基于决策树的随机森林（Random Forest）生成步骤</a:t>
            </a:r>
            <a:endParaRPr lang="en-US" altLang="en-US" sz="3200" b="1">
              <a:sym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 b="1">
                <a:sym typeface="+mn-ea"/>
              </a:rPr>
              <a:t>2. </a:t>
            </a:r>
            <a:r>
              <a:rPr lang="en-US" sz="1800" b="1">
                <a:sym typeface="+mn-ea"/>
              </a:rPr>
              <a:t>将</a:t>
            </a:r>
            <a:r>
              <a:rPr lang="en-US" altLang="en-US" sz="1800" b="1">
                <a:sym typeface="+mn-ea"/>
              </a:rPr>
              <a:t>子</a:t>
            </a:r>
            <a:r>
              <a:rPr lang="en-US" sz="1800" b="1">
                <a:sym typeface="+mn-ea"/>
              </a:rPr>
              <a:t>数据放到每个子决策树中，每个子决策树输出一个结果</a:t>
            </a:r>
            <a:r>
              <a:rPr lang="en-US" altLang="en-US" sz="1800" b="1">
                <a:sym typeface="+mn-ea"/>
              </a:rPr>
              <a:t>。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构造随机树时，</a:t>
            </a:r>
            <a:r>
              <a:rPr lang="en-US" altLang="en-US" sz="1800" b="1">
                <a:sym typeface="+mn-ea"/>
              </a:rPr>
              <a:t>数据特征</a:t>
            </a:r>
            <a:r>
              <a:rPr lang="en-US" altLang="en-US" sz="1800">
                <a:sym typeface="+mn-ea"/>
              </a:rPr>
              <a:t>也可以随机选取（子树的分裂未用到所有的特征，而是随机选取一部分特征。这使得森林中的每棵树更彼此不同）。此时随机树的生长更加随机，称为极端随机树集成(</a:t>
            </a:r>
            <a:r>
              <a:rPr lang="en-US" altLang="en-US" sz="1800" b="1">
                <a:sym typeface="+mn-ea"/>
              </a:rPr>
              <a:t>Extremely randomized trees, Extra-Trees</a:t>
            </a:r>
            <a:r>
              <a:rPr lang="en-US" altLang="en-US" sz="1800">
                <a:sym typeface="+mn-ea"/>
              </a:rPr>
              <a:t>)。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注：Extra-Trees可以加快训练速度。因为分裂时寻找特征的最佳阈值是决策树生成中最耗时的步骤之一。</a:t>
            </a: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2440" y="2853690"/>
            <a:ext cx="5190490" cy="1839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>
                <a:sym typeface="+mn-ea"/>
              </a:rPr>
              <a:t>基于决策树的随机森林（Random Forest）生成步骤</a:t>
            </a:r>
            <a:endParaRPr lang="en-US" altLang="en-US" sz="3200" b="1">
              <a:sym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/>
              <a:t>3.</a:t>
            </a:r>
            <a:r>
              <a:rPr lang="en-US" altLang="en-US" sz="1800" b="1"/>
              <a:t> 投票得到结果。</a:t>
            </a:r>
            <a:endParaRPr lang="en-US" altLang="en-US" sz="1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725" y="2156460"/>
            <a:ext cx="5067300" cy="3773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优点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56690"/>
            <a:ext cx="1040701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>
                <a:sym typeface="+mn-ea"/>
              </a:rPr>
              <a:t>抗过拟合能力</a:t>
            </a:r>
            <a:r>
              <a:rPr lang="en-US" altLang="en-US" sz="1600" b="1">
                <a:sym typeface="+mn-ea"/>
              </a:rPr>
              <a:t>：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</a:t>
            </a:r>
            <a:r>
              <a:rPr lang="en-US" altLang="en-US" sz="1600">
                <a:sym typeface="+mn-ea"/>
              </a:rPr>
              <a:t>引入</a:t>
            </a:r>
            <a:r>
              <a:rPr lang="en-US" sz="1600">
                <a:sym typeface="+mn-ea"/>
              </a:rPr>
              <a:t>随机性</a:t>
            </a:r>
            <a:r>
              <a:rPr lang="en-US" altLang="en-US" sz="1600">
                <a:sym typeface="+mn-ea"/>
              </a:rPr>
              <a:t>，</a:t>
            </a:r>
            <a:r>
              <a:rPr lang="en-US" sz="1600">
                <a:sym typeface="+mn-ea"/>
              </a:rPr>
              <a:t>控制</a:t>
            </a:r>
            <a:r>
              <a:rPr lang="en-US" altLang="en-US" sz="1600">
                <a:sym typeface="+mn-ea"/>
              </a:rPr>
              <a:t>了</a:t>
            </a:r>
            <a:r>
              <a:rPr lang="en-US" sz="1600">
                <a:sym typeface="+mn-ea"/>
              </a:rPr>
              <a:t>模型的拟合能力不会无限提高。    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</a:t>
            </a:r>
            <a:endParaRPr lang="en-US" alt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600" b="1">
                <a:sym typeface="+mn-ea"/>
              </a:rPr>
              <a:t>精准：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由于采用了集成算法，本身精度比大多数单个算法要好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>
                <a:sym typeface="+mn-ea"/>
              </a:rPr>
              <a:t>其他优点</a:t>
            </a:r>
            <a:r>
              <a:rPr lang="en-US" altLang="en-US" sz="1600" b="1">
                <a:sym typeface="+mn-ea"/>
              </a:rPr>
              <a:t>：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由于随机性的引入，具有一定的</a:t>
            </a:r>
            <a:r>
              <a:rPr lang="en-US" altLang="en-US" sz="1600" b="1">
                <a:sym typeface="+mn-ea"/>
              </a:rPr>
              <a:t>抗</a:t>
            </a:r>
            <a:r>
              <a:rPr lang="en-US" sz="1600" b="1">
                <a:sym typeface="+mn-ea"/>
              </a:rPr>
              <a:t>噪声</a:t>
            </a:r>
            <a:r>
              <a:rPr lang="en-US" sz="1600">
                <a:sym typeface="+mn-ea"/>
              </a:rPr>
              <a:t>能力</a:t>
            </a:r>
            <a:r>
              <a:rPr lang="en-US" altLang="en-US" sz="1600">
                <a:sym typeface="+mn-ea"/>
              </a:rPr>
              <a:t>。</a:t>
            </a:r>
            <a:r>
              <a:rPr lang="en-US" sz="1600">
                <a:sym typeface="+mn-ea"/>
              </a:rPr>
              <a:t>    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可以处理非线性数据，属于</a:t>
            </a:r>
            <a:r>
              <a:rPr lang="en-US" sz="1600" b="1">
                <a:sym typeface="+mn-ea"/>
              </a:rPr>
              <a:t>非线性</a:t>
            </a:r>
            <a:r>
              <a:rPr lang="en-US" sz="1600">
                <a:sym typeface="+mn-ea"/>
              </a:rPr>
              <a:t>分类（拟合）模型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每棵树可以独立、同时生成，容易做成</a:t>
            </a:r>
            <a:r>
              <a:rPr lang="en-US" sz="1600" b="1">
                <a:sym typeface="+mn-ea"/>
              </a:rPr>
              <a:t>并行化</a:t>
            </a:r>
            <a:r>
              <a:rPr lang="en-US" sz="1600">
                <a:sym typeface="+mn-ea"/>
              </a:rPr>
              <a:t>方法</a:t>
            </a:r>
            <a:r>
              <a:rPr lang="en-US" altLang="en-US" sz="1600">
                <a:sym typeface="+mn-ea"/>
              </a:rPr>
              <a:t>。</a:t>
            </a:r>
            <a:endParaRPr lang="en-US" altLang="en-US" sz="16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7230" y="2353945"/>
            <a:ext cx="4381500" cy="3143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81215" y="5791200"/>
            <a:ext cx="42475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思考：</a:t>
            </a:r>
            <a:r>
              <a:rPr lang="en-US" altLang="en-US"/>
              <a:t>自然中，多样化的树木品种构成完善的生态系统，功能不是一种单一的树木所能比拟。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AdaBoost</a:t>
            </a:r>
            <a:endParaRPr lang="en-US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815" y="2815590"/>
            <a:ext cx="5737860" cy="3126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自适应</a:t>
            </a:r>
            <a:r>
              <a:rPr lang="en-US" altLang="en-US" sz="3600" b="1"/>
              <a:t>提升法（AdaBoost）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05650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 b="1">
                <a:sym typeface="+mn-ea"/>
              </a:rPr>
              <a:t>思想：用新预测器对之前预测器的错误进行纠正。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首先要训练一个基础分类器（比如决策树），用它对训练集进行预测。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然后</a:t>
            </a:r>
            <a:r>
              <a:rPr lang="en-US" altLang="en-US" sz="1800" b="1"/>
              <a:t>对错误分类的训练实例增加其相对权重</a:t>
            </a:r>
            <a:r>
              <a:rPr lang="en-US" altLang="en-US" sz="1800"/>
              <a:t>，接着使用这个更新后的权重提供给第二个分类器进行训练。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再次预测，继续更新权重，不断循环向前，。。。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195" y="1565275"/>
            <a:ext cx="6549390" cy="3982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自适应</a:t>
            </a:r>
            <a:r>
              <a:rPr lang="en-US" altLang="en-US" sz="3600" b="1"/>
              <a:t>提升法（AdaBoost）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05650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这样，用 AdaBoost 可以得到很多预测器。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之后，再把它们集成起来作预测。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集成时可以对不同的预测器</a:t>
            </a:r>
            <a:r>
              <a:rPr lang="en-US" altLang="en-US" sz="1800" b="1"/>
              <a:t>加权</a:t>
            </a:r>
            <a:r>
              <a:rPr lang="en-US" altLang="en-US" sz="1800"/>
              <a:t>（让分类效果好的弱分类器具有较大的权重，而分类效果差的分类器具有较小的权重）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1925" y="1825625"/>
            <a:ext cx="6416675" cy="300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AdaBoost优缺点</a:t>
            </a:r>
            <a:endParaRPr lang="en-US" altLang="en-US" sz="3600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96633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>
                <a:solidFill>
                  <a:srgbClr val="00B050"/>
                </a:solidFill>
              </a:rPr>
              <a:t>优点</a:t>
            </a:r>
            <a:endParaRPr>
              <a:solidFill>
                <a:srgbClr val="00B05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>
                <a:solidFill>
                  <a:srgbClr val="00B050"/>
                </a:solidFill>
              </a:rPr>
              <a:t> </a:t>
            </a:r>
            <a:r>
              <a:rPr lang="en-US">
                <a:solidFill>
                  <a:srgbClr val="00B050"/>
                </a:solidFill>
              </a:rPr>
              <a:t>是一种精度很高的分类器</a:t>
            </a:r>
            <a:endParaRPr lang="en-US">
              <a:solidFill>
                <a:srgbClr val="00B05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>
                <a:solidFill>
                  <a:srgbClr val="00B050"/>
                </a:solidFill>
              </a:rPr>
              <a:t> 使用很多简单分类器时，结果可理解</a:t>
            </a:r>
            <a:endParaRPr lang="en-US">
              <a:solidFill>
                <a:srgbClr val="00B05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>
                <a:solidFill>
                  <a:srgbClr val="00B050"/>
                </a:solidFill>
              </a:rPr>
              <a:t> 不易过拟合</a:t>
            </a:r>
            <a:endParaRPr lang="en-US">
              <a:solidFill>
                <a:srgbClr val="00B050"/>
              </a:solidFill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>
              <a:solidFill>
                <a:srgbClr val="00B050"/>
              </a:solidFill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6257925" y="1825625"/>
            <a:ext cx="566102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b="1">
                <a:solidFill>
                  <a:srgbClr val="FF0000"/>
                </a:solidFill>
              </a:rPr>
              <a:t>缺点</a:t>
            </a:r>
            <a:endParaRPr lang="en-US" b="1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对异常样本敏感</a:t>
            </a:r>
            <a:r>
              <a:rPr lang="en-US" altLang="en-US">
                <a:solidFill>
                  <a:srgbClr val="FF0000"/>
                </a:solidFill>
              </a:rPr>
              <a:t>（</a:t>
            </a:r>
            <a:r>
              <a:rPr lang="en-US">
                <a:solidFill>
                  <a:srgbClr val="FF0000"/>
                </a:solidFill>
              </a:rPr>
              <a:t>异常样本在迭代中可能会获得较高的权重，影响最终的强学习器的预测准确性</a:t>
            </a:r>
            <a:r>
              <a:rPr lang="en-US" altLang="en-US">
                <a:solidFill>
                  <a:srgbClr val="FF0000"/>
                </a:solidFill>
              </a:rPr>
              <a:t>）</a:t>
            </a:r>
            <a:endParaRPr lang="en-US" altLang="en-US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en-US">
                <a:solidFill>
                  <a:srgbClr val="FF0000"/>
                </a:solidFill>
              </a:rPr>
              <a:t>无法并行（每个预测器只能在前一个预测器完成之后才能开始训练）</a:t>
            </a:r>
            <a:endParaRPr lang="en-US">
              <a:solidFill>
                <a:srgbClr val="FF0000"/>
              </a:solidFill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梯度提升</a:t>
            </a:r>
            <a:endParaRPr lang="en-US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4440" y="2546350"/>
            <a:ext cx="4979670" cy="3735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梯度</a:t>
            </a:r>
            <a:r>
              <a:rPr lang="en-US" altLang="en-US" sz="3600" b="1"/>
              <a:t>提升法（Gradient Boosting）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79183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类似于AdaBoost，也是不断调整预测器。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区别在于，</a:t>
            </a:r>
            <a:r>
              <a:rPr lang="en-US" altLang="en-US" sz="1800" b="1"/>
              <a:t>调整是基于上一个预测器预测的</a:t>
            </a:r>
            <a:r>
              <a:rPr lang="en-US" altLang="en-US" sz="1800" b="1">
                <a:solidFill>
                  <a:srgbClr val="FF0000"/>
                </a:solidFill>
              </a:rPr>
              <a:t>残差</a:t>
            </a:r>
            <a:r>
              <a:rPr lang="en-US" altLang="en-US" sz="1800" b="1"/>
              <a:t>（y 与 y_predict 的差异）</a:t>
            </a:r>
            <a:r>
              <a:rPr lang="en-US" altLang="en-US" sz="1800"/>
              <a:t>。新预测器试图拟合这个残差。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用梯度提升集合的决策树简称 </a:t>
            </a:r>
            <a:r>
              <a:rPr lang="en-US" altLang="en-US" sz="1800" b="1"/>
              <a:t>GBDT(Gradient Boosting Decision Tree)</a:t>
            </a:r>
            <a:r>
              <a:rPr lang="en-US" altLang="en-US" sz="1800"/>
              <a:t>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095" y="1385570"/>
            <a:ext cx="4343400" cy="4984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15" y="4730115"/>
            <a:ext cx="4361815" cy="172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梯度</a:t>
            </a:r>
            <a:r>
              <a:rPr lang="en-US" altLang="en-US" sz="3600" b="1"/>
              <a:t>提升法（Gradient Boosting）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53148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>
                <a:sym typeface="+mn-ea"/>
              </a:rPr>
              <a:t>可以用一个通俗的例子解释</a:t>
            </a:r>
            <a:r>
              <a:rPr lang="en-US" altLang="en-US" sz="1800">
                <a:sym typeface="+mn-ea"/>
              </a:rPr>
              <a:t>：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>
                <a:sym typeface="+mn-ea"/>
              </a:rPr>
              <a:t>假如有个人30岁，我们首先用20岁去拟合，发现损失有10岁，这时我们用6岁去拟合剩下的损失，发现差距还有4岁，第三轮我们用3岁拟合剩下的差距，差距就只有一岁了。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GB 也是一种非常流行的集成算法。当然，它也存在</a:t>
            </a:r>
            <a:r>
              <a:rPr lang="en-US" altLang="en-US" sz="1800" b="1"/>
              <a:t>难以并行</a:t>
            </a:r>
            <a:r>
              <a:rPr lang="en-US" altLang="en-US" sz="1800"/>
              <a:t>的缺点。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9105" y="2083435"/>
            <a:ext cx="4704715" cy="353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sklearn 实现三种集成算法</a:t>
            </a:r>
            <a:endParaRPr lang="en-US" altLang="en-US" sz="3600" b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815" y="2131695"/>
            <a:ext cx="1148270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from sklearn import ensemble</a:t>
            </a:r>
            <a:endParaRPr lang="en-US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  <a:sym typeface="+mn-ea"/>
              </a:rPr>
              <a:t>model = ensemble.RandomForestClassifier()</a:t>
            </a:r>
            <a:endParaRPr lang="en-US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model = ensemble.AdaBoostClassifier()</a:t>
            </a:r>
            <a:endParaRPr lang="en-US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model = ensemble.GradientBoostingClassifier()</a:t>
            </a:r>
            <a:endParaRPr lang="en-US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集成算法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altLang="en-US" sz="2200"/>
              <a:t>俗话说得好，</a:t>
            </a:r>
            <a:r>
              <a:rPr altLang="en-US" sz="2200" b="1"/>
              <a:t>一个诸葛亮，玩不过三个臭皮匠。</a:t>
            </a:r>
            <a:endParaRPr altLang="en-US" sz="2200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如果你随机向几千个人询问一个复杂问题，汇总他们的回答，可能比专家回答的还好。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同样，如果你</a:t>
            </a:r>
            <a:r>
              <a:rPr lang="en-US" altLang="en-US" sz="2200" b="1"/>
              <a:t>集成</a:t>
            </a:r>
            <a:r>
              <a:rPr lang="en-US" sz="2200"/>
              <a:t>一组预测器（分类或回归），得到的结果可能比最好的单个预测器还好。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>
                <a:sym typeface="+mn-ea"/>
              </a:rPr>
              <a:t>目前很多表现最好的算法是通过集成获得的。集成是一类很重要的方法</a:t>
            </a:r>
            <a:endParaRPr altLang="en-US" sz="2200" b="1"/>
          </a:p>
        </p:txBody>
      </p:sp>
      <p:sp>
        <p:nvSpPr>
          <p:cNvPr id="5" name="Text Box 4"/>
          <p:cNvSpPr txBox="1"/>
          <p:nvPr/>
        </p:nvSpPr>
        <p:spPr>
          <a:xfrm>
            <a:off x="8131810" y="3679190"/>
            <a:ext cx="3221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solidFill>
                  <a:srgbClr val="C00000"/>
                </a:solidFill>
              </a:rPr>
              <a:t>民主集中制是党的根本组织原则和领导制度。</a:t>
            </a:r>
            <a:endParaRPr lang="en-US" altLang="en-US" sz="2400" b="1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9058275" y="1691005"/>
            <a:ext cx="2065020" cy="159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sz="2800">
                <a:sym typeface="+mn-ea"/>
              </a:rPr>
              <a:t>我们讲</a:t>
            </a:r>
            <a:r>
              <a:rPr lang="en-US" altLang="en-US" sz="2800"/>
              <a:t>三种：</a:t>
            </a:r>
            <a:endParaRPr lang="en-US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98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b="1"/>
              <a:t>随机森林（Random Forest）</a:t>
            </a:r>
            <a:endParaRPr lang="en-US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b="1"/>
              <a:t>自适应提升法（AdaBoost）</a:t>
            </a:r>
            <a:endParaRPr lang="en-US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b="1"/>
              <a:t>梯度提升（Gradient Boost, GBDT）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投票分类器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1560" cy="479361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训练好很多个分类器，</a:t>
            </a:r>
            <a:r>
              <a:rPr lang="en-US" sz="2200"/>
              <a:t>聚合</a:t>
            </a:r>
            <a:r>
              <a:rPr lang="en-US" altLang="en-US" sz="2200"/>
              <a:t>所有</a:t>
            </a:r>
            <a:r>
              <a:rPr lang="en-US" sz="2200"/>
              <a:t>预测，然后将</a:t>
            </a:r>
            <a:r>
              <a:rPr lang="en-US" altLang="en-US" sz="2200"/>
              <a:t>得</a:t>
            </a:r>
            <a:r>
              <a:rPr lang="en-US" sz="2200"/>
              <a:t>票最多的结果作为预测类别。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你会有些惊讶地发现，准确率通常比</a:t>
            </a:r>
            <a:r>
              <a:rPr lang="en-US" altLang="en-US" sz="2200"/>
              <a:t>参加集成的</a:t>
            </a:r>
            <a:r>
              <a:rPr lang="en-US" sz="2200"/>
              <a:t>最好的分类器还要高。</a:t>
            </a: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2200"/>
              <a:t>即使每个分类器都是</a:t>
            </a:r>
            <a:r>
              <a:rPr lang="en-US" sz="2200" b="1"/>
              <a:t>弱学习器</a:t>
            </a:r>
            <a:r>
              <a:rPr lang="en-US" sz="2200"/>
              <a:t>（仅比随机猜测好一点），通过集成</a:t>
            </a:r>
            <a:r>
              <a:rPr lang="en-US" altLang="en-US" sz="2200"/>
              <a:t>，</a:t>
            </a:r>
            <a:r>
              <a:rPr lang="en-US" sz="2200"/>
              <a:t>仍然可以实现一个</a:t>
            </a:r>
            <a:r>
              <a:rPr lang="en-US" sz="2200" b="1"/>
              <a:t>强学习器</a:t>
            </a:r>
            <a:r>
              <a:rPr lang="en-US" sz="2200"/>
              <a:t>（高准确率）。</a:t>
            </a: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7395" y="2025650"/>
            <a:ext cx="3488690" cy="3488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一个类比说明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22820" cy="479361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假设你有一个略微不对称的硬币，投掷它有51%的可能性正面，49%的可能背面。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如果你掷1000次，差不多会得到510次正面和490次背面。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事实上，如果你会计算方差，你会发现“1000次投掷，大多数为正面”的概率接近75%。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投掷次数越多，概率越高（如果你投10000次，概率攀升至97%）。</a:t>
            </a: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5005" y="2846705"/>
            <a:ext cx="3848735" cy="2172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一个类比说明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/>
              <a:t>如果你创建了一个包含1000个分类器的集成，即使每个分类器只有51%的几率是正确的（几乎没比随机猜强多少），你仍然可以得到75%的准确率。</a:t>
            </a: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200" b="1"/>
              <a:t>上述论断的前提是：所有分类器是独立的，彼此的错误毫不相关。</a:t>
            </a:r>
            <a:r>
              <a:rPr lang="en-US" altLang="en-US" sz="2200"/>
              <a:t>事实上，常常因为某种原因，所有分类器倾向于犯同样的错误。集成的准确率会降低。</a:t>
            </a:r>
            <a:endParaRPr lang="en-US" alt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9465" y="2282825"/>
            <a:ext cx="4512945" cy="229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5180" y="2708275"/>
            <a:ext cx="5664200" cy="3776345"/>
          </a:xfrm>
          <a:prstGeom prst="rect">
            <a:avLst/>
          </a:prstGeom>
        </p:spPr>
      </p:pic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随机森林</a:t>
            </a:r>
            <a:endParaRPr lang="en-US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基于决策树的随机森林（Random Forest）生成步骤</a:t>
            </a:r>
            <a:endParaRPr lang="en-US" altLang="en-US" sz="32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2485" y="2388235"/>
            <a:ext cx="4424680" cy="331851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 b="1">
                <a:sym typeface="+mn-ea"/>
              </a:rPr>
              <a:t>1. 从</a:t>
            </a:r>
            <a:r>
              <a:rPr lang="en-US" sz="1800" b="1">
                <a:sym typeface="+mn-ea"/>
              </a:rPr>
              <a:t>原始的数据集构造子数据集</a:t>
            </a:r>
            <a:r>
              <a:rPr lang="en-US" altLang="en-US" sz="1800" b="1">
                <a:sym typeface="+mn-ea"/>
              </a:rPr>
              <a:t>，分配给不同决策树。</a:t>
            </a:r>
            <a:endParaRPr 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 * 如果采用</a:t>
            </a:r>
            <a:r>
              <a:rPr lang="en-US" sz="1800" b="1">
                <a:sym typeface="+mn-ea"/>
              </a:rPr>
              <a:t>有放回抽样</a:t>
            </a:r>
            <a:r>
              <a:rPr lang="en-US" altLang="en-US" sz="1800">
                <a:sym typeface="+mn-ea"/>
              </a:rPr>
              <a:t>——也就是同一</a:t>
            </a:r>
            <a:r>
              <a:rPr lang="en-US" sz="1800">
                <a:sym typeface="+mn-ea"/>
              </a:rPr>
              <a:t>子数据集的元素可以重复</a:t>
            </a:r>
            <a:r>
              <a:rPr lang="en-US" altLang="en-US" sz="1800">
                <a:sym typeface="+mn-ea"/>
              </a:rPr>
              <a:t>——称为</a:t>
            </a:r>
            <a:r>
              <a:rPr lang="en-US" altLang="en-US" sz="1800" b="1">
                <a:sym typeface="+mn-ea"/>
              </a:rPr>
              <a:t>bagging(bootstrap aggregating)</a:t>
            </a:r>
            <a:r>
              <a:rPr lang="en-US" altLang="en-US" sz="1800">
                <a:sym typeface="+mn-ea"/>
              </a:rPr>
              <a:t>；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 * 如果采用</a:t>
            </a:r>
            <a:r>
              <a:rPr lang="en-US" altLang="en-US" sz="1800" b="1">
                <a:sym typeface="+mn-ea"/>
              </a:rPr>
              <a:t>无放回抽样</a:t>
            </a:r>
            <a:r>
              <a:rPr lang="en-US" altLang="en-US" sz="1800">
                <a:sym typeface="+mn-ea"/>
              </a:rPr>
              <a:t>，则称为 </a:t>
            </a:r>
            <a:r>
              <a:rPr lang="en-US" altLang="en-US" sz="1800" b="1">
                <a:sym typeface="+mn-ea"/>
              </a:rPr>
              <a:t>pasting</a:t>
            </a:r>
            <a:r>
              <a:rPr lang="en-US" altLang="en-US" sz="1800">
                <a:sym typeface="+mn-ea"/>
              </a:rPr>
              <a:t>。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/>
              <a:t>一般地，两种抽样都</a:t>
            </a:r>
            <a:r>
              <a:rPr lang="en-US" altLang="en-US" sz="1800" b="1"/>
              <a:t>允许</a:t>
            </a:r>
            <a:r>
              <a:rPr lang="en-US" altLang="en-US" sz="1800"/>
              <a:t>不同子数据集元素重复。</a:t>
            </a:r>
            <a:endParaRPr 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2280</Words>
  <Application>WPS Presentation</Application>
  <PresentationFormat>宽屏</PresentationFormat>
  <Paragraphs>180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Asana Math</vt:lpstr>
      <vt:lpstr>Calibri Light</vt:lpstr>
      <vt:lpstr>宋体</vt:lpstr>
      <vt:lpstr>Latin Modern Mono Prop</vt:lpstr>
      <vt:lpstr>AR PL UKai CN</vt:lpstr>
      <vt:lpstr>Calibri</vt:lpstr>
      <vt:lpstr>微软雅黑</vt:lpstr>
      <vt:lpstr>Arial Unicode MS</vt:lpstr>
      <vt:lpstr>Webdings</vt:lpstr>
      <vt:lpstr>Times New Roman</vt:lpstr>
      <vt:lpstr>Office 主题</vt:lpstr>
      <vt:lpstr>机器学习 集成算法</vt:lpstr>
      <vt:lpstr>学习测试全过程</vt:lpstr>
      <vt:lpstr>集成算法</vt:lpstr>
      <vt:lpstr>我们讲三种：</vt:lpstr>
      <vt:lpstr>投票分类器</vt:lpstr>
      <vt:lpstr>一个类比说明</vt:lpstr>
      <vt:lpstr>一个类比说明</vt:lpstr>
      <vt:lpstr>PowerPoint 演示文稿</vt:lpstr>
      <vt:lpstr>基于决策树的随机森林（Random Forest）生成步骤</vt:lpstr>
      <vt:lpstr>基于决策树的随机森林（Random Forest）生成步骤</vt:lpstr>
      <vt:lpstr>基于决策树的随机森林（Random Forest）生成步骤</vt:lpstr>
      <vt:lpstr>优点</vt:lpstr>
      <vt:lpstr>PowerPoint 演示文稿</vt:lpstr>
      <vt:lpstr>自适应提升法（AdaBoost）</vt:lpstr>
      <vt:lpstr>自适应提升法（AdaBoost）</vt:lpstr>
      <vt:lpstr>AdaBoost优缺点</vt:lpstr>
      <vt:lpstr>PowerPoint 演示文稿</vt:lpstr>
      <vt:lpstr>梯度提升法（Gradient Boosting）</vt:lpstr>
      <vt:lpstr>梯度提升法（Gradient Boosting）</vt:lpstr>
      <vt:lpstr>sklearn 实现三种集成算法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389</cp:revision>
  <dcterms:created xsi:type="dcterms:W3CDTF">2019-11-09T05:46:28Z</dcterms:created>
  <dcterms:modified xsi:type="dcterms:W3CDTF">2019-11-09T05:46:28Z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