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8" r:id="rId2"/>
  </p:sldMasterIdLst>
  <p:notesMasterIdLst>
    <p:notesMasterId r:id="rId7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</p:sldIdLst>
  <p:sldSz cx="9144000" cy="5143500" type="screen16x9"/>
  <p:notesSz cx="6858000" cy="9144000"/>
  <p:defaultTextStyle>
    <a:defPPr>
      <a:defRPr lang="en-US">
        <a:uFillTx/>
      </a:defRPr>
    </a:defPPr>
    <a:lvl1pPr marL="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uFillTx/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00">
          <p15:clr>
            <a:srgbClr val="A4A3A4"/>
          </p15:clr>
        </p15:guide>
        <p15:guide id="2" pos="51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6" autoAdjust="0"/>
    <p:restoredTop sz="86372" autoAdjust="0"/>
  </p:normalViewPr>
  <p:slideViewPr>
    <p:cSldViewPr>
      <p:cViewPr>
        <p:scale>
          <a:sx n="141" d="100"/>
          <a:sy n="141" d="100"/>
        </p:scale>
        <p:origin x="248" y="-440"/>
      </p:cViewPr>
      <p:guideLst>
        <p:guide orient="horz" pos="2700"/>
        <p:guide pos="51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5FBE7B2F-76B0-4CCC-83FA-00CA85CD8DA2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en-US">
              <a:uFillTx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95DA6495-08A5-4780-AF01-64577BB694EC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>
                <a:uFillTx/>
              </a:rPr>
              <a:t>1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311" name="Shape 31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Shape 336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7" name="Shape 33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Shape 347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Shape 34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Shape 34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Shape 358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9" name="Shape 35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Shape 36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Shape 37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Shape 38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2" name="Shape 38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Shape 40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401" name="Shape 40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hape 42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422" name="Shape 42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Shape 433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434" name="Shape 434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>
                <a:uFillTx/>
              </a:rPr>
              <a:t>2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Shape 44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6" name="Shape 44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Shape 454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5" name="Shape 455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5" name="Shape 46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6" name="Shape 46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Shape 48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Shape 48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Shape 48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Shape 505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6" name="Shape 506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7" name="Shape 50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Shape 537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Shape 53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75" tIns="46925" rIns="93875" bIns="46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6" name="Shape 55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75" tIns="46925" rIns="93875" bIns="469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Shape 56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569" name="Shape 56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Shape 575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576" name="Shape 576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>
                <a:uFillTx/>
              </a:rPr>
              <a:t>3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Shape 58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583" name="Shape 583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590" name="Shape 590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2" name="Shape 61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3" name="Shape 613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275" tIns="45325" rIns="92275" bIns="45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20" name="Shape 620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Shape 630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31" name="Shape 63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Shape 63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38" name="Shape 63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Shape 644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45" name="Shape 64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Shape 65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52" name="Shape 65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uFillTx/>
            </a:endParaRPr>
          </a:p>
        </p:txBody>
      </p:sp>
      <p:sp>
        <p:nvSpPr>
          <p:cNvPr id="662" name="Shape 66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DA6495-08A5-4780-AF01-64577BB694EC}" type="slidenum">
              <a:rPr lang="en-US" smtClean="0">
                <a:uFillTx/>
              </a:rPr>
              <a:t>7</a:t>
            </a:fld>
            <a:endParaRPr lang="en-US">
              <a:uFillTx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669" name="Shape 669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Shape 674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68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5" name="Shape 67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6" name="Shape 676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Shape 182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Shape 191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Shape 192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>
            <a:spLocks noGrp="1"/>
          </p:cNvSpPr>
          <p:nvPr>
            <p:ph type="sldNum" idx="12"/>
          </p:nvPr>
        </p:nvSpPr>
        <p:spPr>
          <a:xfrm>
            <a:off x="3916363" y="8940800"/>
            <a:ext cx="2992437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350" tIns="0" rIns="1935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i="1">
                <a:solidFill>
                  <a:schemeClr val="dk1"/>
                </a:solidFill>
                <a:uFillTx/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000" i="1">
              <a:solidFill>
                <a:schemeClr val="dk1"/>
              </a:solidFill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25" tIns="46750" rIns="93525" bIns="46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uFillTx/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 txBox="1">
            <a:spLocks noGrp="1"/>
          </p:cNvSpPr>
          <p:nvPr>
            <p:ph type="body" idx="1"/>
          </p:nvPr>
        </p:nvSpPr>
        <p:spPr>
          <a:xfrm>
            <a:off x="922338" y="4470400"/>
            <a:ext cx="5064125" cy="4233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360"/>
              </a:spcBef>
              <a:spcAft>
                <a:spcPts val="0"/>
              </a:spcAft>
              <a:buNone/>
            </a:pPr>
            <a:endParaRPr>
              <a:uFillTx/>
            </a:endParaRPr>
          </a:p>
        </p:txBody>
      </p:sp>
      <p:sp>
        <p:nvSpPr>
          <p:cNvPr id="305" name="Shape 305"/>
          <p:cNvSpPr>
            <a:spLocks noGrp="1" noRot="1" noChangeAspect="1"/>
          </p:cNvSpPr>
          <p:nvPr>
            <p:ph type="sldImg" idx="2"/>
          </p:nvPr>
        </p:nvSpPr>
        <p:spPr>
          <a:xfrm>
            <a:off x="315913" y="704850"/>
            <a:ext cx="6278562" cy="35321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971550"/>
            <a:ext cx="6629400" cy="1600200"/>
          </a:xfrm>
        </p:spPr>
        <p:txBody>
          <a:bodyPr anchor="t">
            <a:normAutofit/>
          </a:bodyPr>
          <a:lstStyle>
            <a:lvl1pPr algn="l">
              <a:defRPr sz="4400" b="1" baseline="0">
                <a:solidFill>
                  <a:schemeClr val="tx1"/>
                </a:solidFill>
                <a:uFillTx/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 hasCustomPrompt="1"/>
          </p:nvPr>
        </p:nvSpPr>
        <p:spPr>
          <a:xfrm>
            <a:off x="246888" y="2771486"/>
            <a:ext cx="5437632" cy="1565401"/>
          </a:xfrm>
        </p:spPr>
        <p:txBody>
          <a:bodyPr>
            <a:noAutofit/>
          </a:bodyPr>
          <a:lstStyle>
            <a:lvl1pPr marL="0" indent="0" algn="r">
              <a:buNone/>
              <a:defRPr sz="2800" baseline="0">
                <a:solidFill>
                  <a:srgbClr val="000000"/>
                </a:solidFill>
                <a:uFillTx/>
                <a:latin typeface="Helvetica Neue" charset="0"/>
              </a:defRPr>
            </a:lvl1pPr>
          </a:lstStyle>
          <a:p>
            <a:pPr lvl="0"/>
            <a:r>
              <a:rPr lang="en-US" dirty="0">
                <a:uFillTx/>
              </a:rPr>
              <a:t>Lecture Name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sz="quarter" idx="11"/>
          </p:nvPr>
        </p:nvSpPr>
        <p:spPr>
          <a:xfrm>
            <a:off x="4943856" y="4336888"/>
            <a:ext cx="3864864" cy="577088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accent1"/>
                </a:solidFill>
                <a:uFillTx/>
                <a:latin typeface="Century Gothic" panose="020B0502020202020204" pitchFamily="34" charset="0"/>
              </a:defRPr>
            </a:lvl1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</p:txBody>
      </p:sp>
      <p:pic>
        <p:nvPicPr>
          <p:cNvPr id="6" name="Shape 15" descr="skitched-3-4.jpg"/>
          <p:cNvPicPr preferRelativeResize="0"/>
          <p:nvPr userDrawn="1"/>
        </p:nvPicPr>
        <p:blipFill rotWithShape="1">
          <a:blip r:embed="rId2"/>
          <a:srcRect/>
          <a:stretch/>
        </p:blipFill>
        <p:spPr>
          <a:xfrm>
            <a:off x="6172200" y="1929316"/>
            <a:ext cx="3132137" cy="17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>
            <a:spLocks/>
          </p:cNvSpPr>
          <p:nvPr userDrawn="1"/>
        </p:nvSpPr>
        <p:spPr>
          <a:xfrm>
            <a:off x="6560185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</p:spPr>
        <p:txBody>
          <a:bodyPr anchor="b"/>
          <a:lstStyle>
            <a:lvl1pPr algn="ctr"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</p:spPr>
        <p:txBody>
          <a:bodyPr/>
          <a:lstStyle>
            <a:lvl1pPr marL="0" indent="0" algn="ctr">
              <a:buNone/>
              <a:defRPr sz="2400">
                <a:uFillTx/>
              </a:defRPr>
            </a:lvl1pPr>
            <a:lvl2pPr marL="457200" indent="0" algn="ctr">
              <a:buNone/>
              <a:defRPr sz="2000">
                <a:uFillTx/>
              </a:defRPr>
            </a:lvl2pPr>
            <a:lvl3pPr marL="914400" indent="0" algn="ctr">
              <a:buNone/>
              <a:defRPr sz="1800">
                <a:uFillTx/>
              </a:defRPr>
            </a:lvl3pPr>
            <a:lvl4pPr marL="1371600" indent="0" algn="ctr">
              <a:buNone/>
              <a:defRPr sz="1600">
                <a:uFillTx/>
              </a:defRPr>
            </a:lvl4pPr>
            <a:lvl5pPr marL="1828800" indent="0" algn="ctr">
              <a:buNone/>
              <a:defRPr sz="1600">
                <a:uFillTx/>
              </a:defRPr>
            </a:lvl5pPr>
            <a:lvl6pPr marL="2286000" indent="0" algn="ctr">
              <a:buNone/>
              <a:defRPr sz="1600">
                <a:uFillTx/>
              </a:defRPr>
            </a:lvl6pPr>
            <a:lvl7pPr marL="2743200" indent="0" algn="ctr">
              <a:buNone/>
              <a:defRPr sz="1600">
                <a:uFillTx/>
              </a:defRPr>
            </a:lvl7pPr>
            <a:lvl8pPr marL="3200400" indent="0" algn="ctr">
              <a:buNone/>
              <a:defRPr sz="1600">
                <a:uFillTx/>
              </a:defRPr>
            </a:lvl8pPr>
            <a:lvl9pPr marL="3657600" indent="0" algn="ctr">
              <a:buNone/>
              <a:defRPr sz="1600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>
                <a:uFillTx/>
              </a:defRPr>
            </a:lvl1pPr>
            <a:lvl2pPr marL="457200" indent="0">
              <a:buNone/>
              <a:defRPr sz="2000" b="1">
                <a:uFillTx/>
              </a:defRPr>
            </a:lvl2pPr>
            <a:lvl3pPr marL="914400" indent="0">
              <a:buNone/>
              <a:defRPr sz="1800" b="1">
                <a:uFillTx/>
              </a:defRPr>
            </a:lvl3pPr>
            <a:lvl4pPr marL="1371600" indent="0">
              <a:buNone/>
              <a:defRPr sz="1600" b="1">
                <a:uFillTx/>
              </a:defRPr>
            </a:lvl4pPr>
            <a:lvl5pPr marL="1828800" indent="0">
              <a:buNone/>
              <a:defRPr sz="1600" b="1">
                <a:uFillTx/>
              </a:defRPr>
            </a:lvl5pPr>
            <a:lvl6pPr marL="2286000" indent="0">
              <a:buNone/>
              <a:defRPr sz="1600" b="1">
                <a:uFillTx/>
              </a:defRPr>
            </a:lvl6pPr>
            <a:lvl7pPr marL="2743200" indent="0">
              <a:buNone/>
              <a:defRPr sz="1600" b="1">
                <a:uFillTx/>
              </a:defRPr>
            </a:lvl7pPr>
            <a:lvl8pPr marL="3200400" indent="0">
              <a:buNone/>
              <a:defRPr sz="1600" b="1">
                <a:uFillTx/>
              </a:defRPr>
            </a:lvl8pPr>
            <a:lvl9pPr marL="3657600" indent="0">
              <a:buNone/>
              <a:defRPr sz="1600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>
              <a:defRPr sz="3200">
                <a:uFillTx/>
              </a:defRPr>
            </a:lvl1pPr>
            <a:lvl2pPr>
              <a:defRPr sz="2800">
                <a:uFillTx/>
              </a:defRPr>
            </a:lvl2pPr>
            <a:lvl3pPr>
              <a:defRPr sz="2400">
                <a:uFillTx/>
              </a:defRPr>
            </a:lvl3pPr>
            <a:lvl4pPr>
              <a:defRPr sz="2000">
                <a:uFillTx/>
              </a:defRPr>
            </a:lvl4pPr>
            <a:lvl5pPr>
              <a:defRPr sz="2000">
                <a:uFillTx/>
              </a:defRPr>
            </a:lvl5pPr>
            <a:lvl6pPr>
              <a:defRPr sz="2000">
                <a:uFillTx/>
              </a:defRPr>
            </a:lvl6pPr>
            <a:lvl7pPr>
              <a:defRPr sz="2000">
                <a:uFillTx/>
              </a:defRPr>
            </a:lvl7pPr>
            <a:lvl8pPr>
              <a:defRPr sz="2000">
                <a:uFillTx/>
              </a:defRPr>
            </a:lvl8pPr>
            <a:lvl9pPr>
              <a:defRPr sz="2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</p:spPr>
        <p:txBody>
          <a:bodyPr/>
          <a:lstStyle>
            <a:lvl1pPr marL="0" indent="0">
              <a:buNone/>
              <a:defRPr sz="3200">
                <a:uFillTx/>
              </a:defRPr>
            </a:lvl1pPr>
            <a:lvl2pPr marL="457200" indent="0">
              <a:buNone/>
              <a:defRPr sz="2800">
                <a:uFillTx/>
              </a:defRPr>
            </a:lvl2pPr>
            <a:lvl3pPr marL="914400" indent="0">
              <a:buNone/>
              <a:defRPr sz="2400">
                <a:uFillTx/>
              </a:defRPr>
            </a:lvl3pPr>
            <a:lvl4pPr marL="1371600" indent="0">
              <a:buNone/>
              <a:defRPr sz="2000">
                <a:uFillTx/>
              </a:defRPr>
            </a:lvl4pPr>
            <a:lvl5pPr marL="1828800" indent="0">
              <a:buNone/>
              <a:defRPr sz="2000">
                <a:uFillTx/>
              </a:defRPr>
            </a:lvl5pPr>
            <a:lvl6pPr marL="2286000" indent="0">
              <a:buNone/>
              <a:defRPr sz="2000">
                <a:uFillTx/>
              </a:defRPr>
            </a:lvl6pPr>
            <a:lvl7pPr marL="2743200" indent="0">
              <a:buNone/>
              <a:defRPr sz="2000">
                <a:uFillTx/>
              </a:defRPr>
            </a:lvl7pPr>
            <a:lvl8pPr marL="3200400" indent="0">
              <a:buNone/>
              <a:defRPr sz="2000">
                <a:uFillTx/>
              </a:defRPr>
            </a:lvl8pPr>
            <a:lvl9pPr marL="3657600" indent="0">
              <a:buNone/>
              <a:defRPr sz="2000">
                <a:uFillTx/>
              </a:defRPr>
            </a:lvl9pPr>
          </a:lstStyle>
          <a:p>
            <a:endParaRPr lang="en-US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</p:spPr>
        <p:txBody>
          <a:bodyPr/>
          <a:lstStyle>
            <a:lvl1pPr marL="0" indent="0">
              <a:buNone/>
              <a:defRPr sz="1600">
                <a:uFillTx/>
              </a:defRPr>
            </a:lvl1pPr>
            <a:lvl2pPr marL="457200" indent="0">
              <a:buNone/>
              <a:defRPr sz="1400">
                <a:uFillTx/>
              </a:defRPr>
            </a:lvl2pPr>
            <a:lvl3pPr marL="914400" indent="0">
              <a:buNone/>
              <a:defRPr sz="1200">
                <a:uFillTx/>
              </a:defRPr>
            </a:lvl3pPr>
            <a:lvl4pPr marL="1371600" indent="0">
              <a:buNone/>
              <a:defRPr sz="1000">
                <a:uFillTx/>
              </a:defRPr>
            </a:lvl4pPr>
            <a:lvl5pPr marL="1828800" indent="0">
              <a:buNone/>
              <a:defRPr sz="1000">
                <a:uFillTx/>
              </a:defRPr>
            </a:lvl5pPr>
            <a:lvl6pPr marL="2286000" indent="0">
              <a:buNone/>
              <a:defRPr sz="1000">
                <a:uFillTx/>
              </a:defRPr>
            </a:lvl6pPr>
            <a:lvl7pPr marL="2743200" indent="0">
              <a:buNone/>
              <a:defRPr sz="1000">
                <a:uFillTx/>
              </a:defRPr>
            </a:lvl7pPr>
            <a:lvl8pPr marL="3200400" indent="0">
              <a:buNone/>
              <a:defRPr sz="1000">
                <a:uFillTx/>
              </a:defRPr>
            </a:lvl8pPr>
            <a:lvl9pPr marL="3657600" indent="0">
              <a:buNone/>
              <a:defRPr sz="10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d 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46888" y="285750"/>
            <a:ext cx="6534912" cy="1340358"/>
          </a:xfrm>
        </p:spPr>
        <p:txBody>
          <a:bodyPr anchor="t">
            <a:noAutofit/>
          </a:bodyPr>
          <a:lstStyle>
            <a:lvl1pPr algn="l">
              <a:defRPr sz="4400" b="1" baseline="0">
                <a:solidFill>
                  <a:schemeClr val="tx1"/>
                </a:solidFill>
                <a:uFillTx/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10" name="Content Placeholder 1"/>
          <p:cNvSpPr>
            <a:spLocks noGrp="1"/>
          </p:cNvSpPr>
          <p:nvPr>
            <p:ph sz="quarter" idx="10"/>
          </p:nvPr>
        </p:nvSpPr>
        <p:spPr>
          <a:xfrm>
            <a:off x="246888" y="1962150"/>
            <a:ext cx="8741664" cy="2743200"/>
          </a:xfrm>
        </p:spPr>
        <p:txBody>
          <a:bodyPr>
            <a:noAutofit/>
          </a:bodyPr>
          <a:lstStyle>
            <a:lvl1pPr marL="0" indent="0" algn="l">
              <a:buNone/>
              <a:defRPr sz="3200" baseline="0">
                <a:solidFill>
                  <a:schemeClr val="tx1"/>
                </a:solidFill>
                <a:uFillTx/>
                <a:latin typeface="Helvetica Neue" charset="0"/>
                <a:cs typeface="Helvetica" panose="020B0604020202020204" pitchFamily="34" charset="0"/>
              </a:defRPr>
            </a:lvl1pPr>
          </a:lstStyle>
          <a:p>
            <a:pPr lvl="0"/>
            <a:r>
              <a:rPr lang="en-US" dirty="0">
                <a:uFillTx/>
              </a:rPr>
              <a:t>Edit Master text styles</a:t>
            </a:r>
          </a:p>
        </p:txBody>
      </p:sp>
      <p:pic>
        <p:nvPicPr>
          <p:cNvPr id="5" name="Shape 15" descr="skitched-3-4.jpg"/>
          <p:cNvPicPr preferRelativeResize="0"/>
          <p:nvPr userDrawn="1"/>
        </p:nvPicPr>
        <p:blipFill rotWithShape="1">
          <a:blip r:embed="rId2"/>
          <a:srcRect/>
          <a:stretch/>
        </p:blipFill>
        <p:spPr>
          <a:xfrm>
            <a:off x="7186942" y="285750"/>
            <a:ext cx="1830918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</p:spPr>
        <p:txBody>
          <a:bodyPr vert="eaVert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&amp;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144512" cy="768096"/>
          </a:xfrm>
        </p:spPr>
        <p:txBody>
          <a:bodyPr anchor="t">
            <a:noAutofit/>
          </a:bodyPr>
          <a:lstStyle>
            <a:lvl1pPr algn="l">
              <a:defRPr sz="4400" baseline="0">
                <a:uFillTx/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078992"/>
            <a:ext cx="4343400" cy="3017520"/>
          </a:xfrm>
        </p:spPr>
        <p:txBody>
          <a:bodyPr>
            <a:normAutofit/>
          </a:bodyPr>
          <a:lstStyle>
            <a:lvl1pPr>
              <a:defRPr sz="2600">
                <a:uFillTx/>
              </a:defRPr>
            </a:lvl1pPr>
            <a:lvl2pPr>
              <a:defRPr sz="2400">
                <a:uFillTx/>
              </a:defRPr>
            </a:lvl2pPr>
            <a:lvl3pPr>
              <a:defRPr sz="22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078992"/>
            <a:ext cx="4224528" cy="3044952"/>
          </a:xfrm>
        </p:spPr>
        <p:txBody>
          <a:bodyPr>
            <a:normAutofit/>
          </a:bodyPr>
          <a:lstStyle>
            <a:lvl1pPr>
              <a:defRPr sz="2600">
                <a:uFillTx/>
              </a:defRPr>
            </a:lvl1pPr>
            <a:lvl2pPr>
              <a:defRPr sz="2400">
                <a:uFillTx/>
              </a:defRPr>
            </a:lvl2pPr>
            <a:lvl3pPr>
              <a:defRPr sz="22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  <a:p>
            <a:pPr lvl="0"/>
            <a:endParaRPr lang="en-US" dirty="0">
              <a:uFillTx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87293" y="320736"/>
            <a:ext cx="1377815" cy="762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4400"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uFillTx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uFillTx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uFillTx/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uFillTx/>
              </a:defRPr>
            </a:lvl4pPr>
            <a:lvl5pPr>
              <a:defRPr sz="1600"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>
                <a:uFillTx/>
              </a:defRPr>
            </a:pPr>
            <a:r>
              <a:rPr lang="en-US" sz="1400" dirty="0">
                <a:solidFill>
                  <a:schemeClr val="bg1"/>
                </a:solidFill>
                <a:uFillTx/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-lined Title and Content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6888" y="310896"/>
            <a:ext cx="7525512" cy="1143000"/>
          </a:xfrm>
        </p:spPr>
        <p:txBody>
          <a:bodyPr anchor="t">
            <a:normAutofit/>
          </a:bodyPr>
          <a:lstStyle>
            <a:lvl1pPr algn="l">
              <a:defRPr sz="4400"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  <a:br>
              <a:rPr lang="en-US" dirty="0">
                <a:uFillTx/>
              </a:rPr>
            </a:br>
            <a:endParaRPr lang="en-US" dirty="0">
              <a:uFillTx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28600" y="1536192"/>
            <a:ext cx="8668512" cy="2615184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800">
                <a:uFillTx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600">
                <a:uFillTx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uFillTx/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uFillTx/>
              </a:defRPr>
            </a:lvl4pPr>
            <a:lvl5pPr>
              <a:defRPr sz="1600">
                <a:uFillTx/>
              </a:defRPr>
            </a:lvl5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545526"/>
            <a:ext cx="1377815" cy="762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-lined Content and Image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449312" cy="1161288"/>
          </a:xfrm>
          <a:solidFill>
            <a:schemeClr val="bg1"/>
          </a:solidFill>
        </p:spPr>
        <p:txBody>
          <a:bodyPr anchor="t">
            <a:normAutofit/>
          </a:bodyPr>
          <a:lstStyle>
            <a:lvl1pPr algn="l">
              <a:defRPr sz="4400" baseline="0">
                <a:uFillTx/>
                <a:latin typeface="Helvetica Neue" charset="0"/>
                <a:cs typeface="Helvetica" panose="020B0604020202020204" pitchFamily="34" charset="0"/>
              </a:defRPr>
            </a:lvl1pPr>
          </a:lstStyle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/>
          </p:nvPr>
        </p:nvSpPr>
        <p:spPr>
          <a:xfrm>
            <a:off x="246888" y="1554480"/>
            <a:ext cx="4343400" cy="2633472"/>
          </a:xfrm>
        </p:spPr>
        <p:txBody>
          <a:bodyPr>
            <a:normAutofit/>
          </a:bodyPr>
          <a:lstStyle>
            <a:lvl1pPr>
              <a:defRPr sz="2600">
                <a:uFillTx/>
              </a:defRPr>
            </a:lvl1pPr>
            <a:lvl2pPr>
              <a:defRPr sz="2400">
                <a:uFillTx/>
              </a:defRPr>
            </a:lvl2pPr>
            <a:lvl3pPr>
              <a:defRPr sz="22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4663440" y="1554480"/>
            <a:ext cx="4224528" cy="2633472"/>
          </a:xfrm>
        </p:spPr>
        <p:txBody>
          <a:bodyPr>
            <a:normAutofit/>
          </a:bodyPr>
          <a:lstStyle>
            <a:lvl1pPr>
              <a:defRPr sz="2600">
                <a:uFillTx/>
              </a:defRPr>
            </a:lvl1pPr>
            <a:lvl2pPr>
              <a:defRPr sz="2400">
                <a:uFillTx/>
              </a:defRPr>
            </a:lvl2pPr>
            <a:lvl3pPr>
              <a:defRPr sz="2200">
                <a:uFillTx/>
              </a:defRPr>
            </a:lvl3pPr>
            <a:lvl4pPr>
              <a:defRPr sz="1600">
                <a:uFillTx/>
              </a:defRPr>
            </a:lvl4pPr>
            <a:lvl5pPr>
              <a:defRPr sz="1600">
                <a:uFillTx/>
              </a:defRPr>
            </a:lvl5pPr>
            <a:lvl6pPr>
              <a:defRPr sz="1800">
                <a:uFillTx/>
              </a:defRPr>
            </a:lvl6pPr>
            <a:lvl7pPr>
              <a:defRPr sz="1800">
                <a:uFillTx/>
              </a:defRPr>
            </a:lvl7pPr>
            <a:lvl8pPr>
              <a:defRPr sz="1800">
                <a:uFillTx/>
              </a:defRPr>
            </a:lvl8pPr>
            <a:lvl9pPr>
              <a:defRPr sz="1800">
                <a:uFillTx/>
              </a:defRPr>
            </a:lvl9pPr>
          </a:lstStyle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0153" y="444147"/>
            <a:ext cx="1377815" cy="762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 Title and Content Slide 36 Title 24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068312" cy="667512"/>
          </a:xfrm>
        </p:spPr>
        <p:txBody>
          <a:bodyPr anchor="t">
            <a:normAutofit/>
          </a:bodyPr>
          <a:lstStyle>
            <a:lvl1pPr algn="l">
              <a:defRPr sz="3600">
                <a:uFillTx/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7" name="Content Placeholder 1"/>
          <p:cNvSpPr>
            <a:spLocks noGrp="1"/>
          </p:cNvSpPr>
          <p:nvPr>
            <p:ph sz="quarter" idx="13"/>
          </p:nvPr>
        </p:nvSpPr>
        <p:spPr>
          <a:xfrm>
            <a:off x="246888" y="1060704"/>
            <a:ext cx="8668512" cy="3090672"/>
          </a:xfrm>
        </p:spPr>
        <p:txBody>
          <a:bodyPr>
            <a:normAutofit/>
          </a:bodyPr>
          <a:lstStyle>
            <a:lvl1pPr marL="342900" indent="-342900"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uFillTx/>
              </a:defRPr>
            </a:lvl1pPr>
            <a:lvl2pPr marL="742950" indent="-285750">
              <a:buClr>
                <a:schemeClr val="accent2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uFillTx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uFillTx/>
              </a:defRPr>
            </a:lvl3pPr>
            <a:lvl4pPr marL="1600200" indent="-228600">
              <a:buClr>
                <a:schemeClr val="accent2"/>
              </a:buClr>
              <a:buFont typeface="Arial" panose="020B0604020202020204" pitchFamily="34" charset="0"/>
              <a:buChar char="•"/>
              <a:defRPr sz="1800">
                <a:uFillTx/>
              </a:defRPr>
            </a:lvl4pPr>
            <a:lvl5pPr>
              <a:defRPr sz="1600">
                <a:uFillTx/>
              </a:defRPr>
            </a:lvl5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</p:txBody>
      </p:sp>
      <p:sp>
        <p:nvSpPr>
          <p:cNvPr id="6" name="Slide Deck Title text box"/>
          <p:cNvSpPr txBox="1">
            <a:spLocks noChangeArrowheads="1"/>
          </p:cNvSpPr>
          <p:nvPr userDrawn="1"/>
        </p:nvSpPr>
        <p:spPr bwMode="auto">
          <a:xfrm>
            <a:off x="4667250" y="4379976"/>
            <a:ext cx="4224338" cy="30777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Rockwell" charset="0"/>
                <a:ea typeface="ＭＳ Ｐゴシック" charset="0"/>
              </a:defRPr>
            </a:lvl9pPr>
          </a:lstStyle>
          <a:p>
            <a:pPr algn="r" eaLnBrk="1" hangingPunct="1">
              <a:defRPr>
                <a:uFillTx/>
              </a:defRPr>
            </a:pPr>
            <a:r>
              <a:rPr lang="en-US" sz="1400" dirty="0">
                <a:solidFill>
                  <a:schemeClr val="bg1"/>
                </a:solidFill>
                <a:uFillTx/>
                <a:latin typeface="Century Gothic" charset="0"/>
                <a:cs typeface="Century Gothic" charset="0"/>
              </a:rPr>
              <a:t>Slide Deck Title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13773" y="310896"/>
            <a:ext cx="1377815" cy="762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title"/>
          </p:nvPr>
        </p:nvSpPr>
        <p:spPr>
          <a:xfrm>
            <a:off x="687868" y="0"/>
            <a:ext cx="777033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77724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rgbClr val="484848"/>
              </a:buClr>
              <a:buSzPts val="3200"/>
              <a:buFont typeface="Helvetica Neue"/>
              <a:buChar char="•"/>
              <a:defRPr sz="24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Helvetica Neue"/>
              <a:buChar char="–"/>
              <a:defRPr sz="21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Helvetica Neue"/>
              <a:buChar char="•"/>
              <a:defRPr sz="18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–"/>
              <a:defRPr sz="15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»"/>
              <a:defRPr sz="15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Char char="»"/>
              <a:defRPr sz="150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fld id="{00000000-1234-1234-1234-123412341234}" type="slidenum">
              <a:rPr lang="uk-UA" smtClean="0">
                <a:uFillTx/>
              </a:rPr>
              <a:pPr/>
              <a:t>‹#›</a:t>
            </a:fld>
            <a:endParaRPr lang="uk-UA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687868" y="0"/>
            <a:ext cx="7770333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uFillTx/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rgbClr val="0000FF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685800" y="1085850"/>
            <a:ext cx="38100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Helvetica Neue"/>
              <a:buChar char="•"/>
              <a:defRPr sz="21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Helvetica Neue"/>
              <a:buChar char="–"/>
              <a:defRPr sz="18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•"/>
              <a:defRPr sz="15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–"/>
              <a:defRPr sz="135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»"/>
              <a:defRPr sz="135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8" name="Shape 38"/>
          <p:cNvSpPr txBox="1">
            <a:spLocks noGrp="1"/>
          </p:cNvSpPr>
          <p:nvPr>
            <p:ph type="body" idx="2"/>
          </p:nvPr>
        </p:nvSpPr>
        <p:spPr>
          <a:xfrm>
            <a:off x="4648200" y="1085850"/>
            <a:ext cx="38100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342900" marR="0" lvl="0" indent="-304800" algn="l" rtl="0">
              <a:spcBef>
                <a:spcPts val="420"/>
              </a:spcBef>
              <a:spcAft>
                <a:spcPts val="0"/>
              </a:spcAft>
              <a:buClr>
                <a:srgbClr val="484848"/>
              </a:buClr>
              <a:buSzPts val="2800"/>
              <a:buFont typeface="Helvetica Neue"/>
              <a:buChar char="•"/>
              <a:defRPr sz="21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685800" marR="0" lvl="1" indent="-285750" algn="l" rtl="0">
              <a:spcBef>
                <a:spcPts val="36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Helvetica Neue"/>
              <a:buChar char="–"/>
              <a:defRPr sz="18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028700" marR="0" lvl="2" indent="-266700" algn="l" rtl="0">
              <a:spcBef>
                <a:spcPts val="300"/>
              </a:spcBef>
              <a:spcAft>
                <a:spcPts val="0"/>
              </a:spcAft>
              <a:buClr>
                <a:srgbClr val="484848"/>
              </a:buClr>
              <a:buSzPts val="2000"/>
              <a:buFont typeface="Helvetica Neue"/>
              <a:buChar char="•"/>
              <a:defRPr sz="150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–"/>
              <a:defRPr sz="135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714500" marR="0" lvl="4" indent="-257175" algn="l" rtl="0">
              <a:spcBef>
                <a:spcPts val="270"/>
              </a:spcBef>
              <a:spcAft>
                <a:spcPts val="0"/>
              </a:spcAft>
              <a:buClr>
                <a:srgbClr val="484848"/>
              </a:buClr>
              <a:buSzPts val="1800"/>
              <a:buFont typeface="Helvetica Neue"/>
              <a:buChar char="»"/>
              <a:defRPr sz="1350" b="0" i="0" u="none" strike="noStrike" cap="none">
                <a:solidFill>
                  <a:srgbClr val="48484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057400" marR="0" lvl="5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6pPr>
            <a:lvl7pPr marL="2400300" marR="0" lvl="6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7pPr>
            <a:lvl8pPr marL="2743200" marR="0" lvl="7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8pPr>
            <a:lvl9pPr marL="3086100" marR="0" lvl="8" indent="-257175" algn="l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ahoma"/>
              <a:buChar char="»"/>
              <a:defRPr sz="1350" b="0" i="0" u="none" strike="noStrike" cap="none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>
              <a:uFillTx/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7239000" y="48006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uFillTx/>
                <a:latin typeface="Book Antiqua"/>
                <a:ea typeface="Book Antiqua"/>
                <a:cs typeface="Book Antiqua"/>
                <a:sym typeface="Book Antiqua"/>
              </a:defRPr>
            </a:lvl9pPr>
          </a:lstStyle>
          <a:p>
            <a:fld id="{00000000-1234-1234-1234-123412341234}" type="slidenum">
              <a:rPr lang="uk-UA" smtClean="0">
                <a:uFillTx/>
              </a:rPr>
              <a:pPr/>
              <a:t>‹#›</a:t>
            </a:fld>
            <a:endParaRPr lang="uk-UA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>
                <a:uFillTx/>
              </a:rPr>
              <a:t>Click to edit Master text styles</a:t>
            </a:r>
          </a:p>
          <a:p>
            <a:pPr lvl="1"/>
            <a:r>
              <a:rPr lang="en-US" dirty="0">
                <a:uFillTx/>
              </a:rPr>
              <a:t>Second level</a:t>
            </a:r>
          </a:p>
          <a:p>
            <a:pPr lvl="2"/>
            <a:r>
              <a:rPr lang="en-US" dirty="0">
                <a:uFillTx/>
              </a:rPr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AF8FFD81-3213-4789-B5DF-194594E817CD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312FCA20-D3C1-4D02-835D-77BA55FE14B2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  <p:sp>
        <p:nvSpPr>
          <p:cNvPr id="7" name="Rectangle 6"/>
          <p:cNvSpPr>
            <a:spLocks/>
          </p:cNvSpPr>
          <p:nvPr userDrawn="1"/>
        </p:nvSpPr>
        <p:spPr>
          <a:xfrm>
            <a:off x="6574971" y="3692071"/>
            <a:ext cx="2569029" cy="14514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tx1"/>
          </a:solidFill>
          <a:uFillTx/>
          <a:latin typeface="Helvetica Neue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uFillTx/>
          <a:latin typeface="Helvetica Neue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uFillTx/>
          <a:latin typeface="Helvetica Neue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uFillTx/>
          <a:latin typeface="Helvetica Neue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59F783B0-C189-9248-9374-C3851D12A000}" type="datetimeFigureOut">
              <a:rPr lang="en-US" smtClean="0">
                <a:uFillTx/>
              </a:rPr>
              <a:t>2/22/20</a:t>
            </a:fld>
            <a:endParaRPr 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endParaRPr 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uFillTx/>
              </a:defRPr>
            </a:lvl1pPr>
          </a:lstStyle>
          <a:p>
            <a:fld id="{9D0DBE92-7D83-6C40-B90C-DDFD8E85BD1A}" type="slidenum">
              <a:rPr lang="en-US" smtClean="0">
                <a:uFillTx/>
              </a:rPr>
              <a:t>‹#›</a:t>
            </a:fld>
            <a:endParaRPr lang="en-US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Tahoma"/>
              </a:rPr>
              <a:t>SQL II</a:t>
            </a:r>
            <a:endParaRPr lang="en-US" dirty="0">
              <a:uFillTx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>
                <a:uFillTx/>
                <a:sym typeface="Tahoma"/>
              </a:rPr>
              <a:t>R &amp; G - Chapter 5 </a:t>
            </a:r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  <a:sym typeface="Helvetica Neue Light"/>
              </a:rPr>
              <a:t>Find sailors who’ve reserved </a:t>
            </a:r>
            <a:br>
              <a:rPr lang="en-US" dirty="0">
                <a:uFillTx/>
                <a:sym typeface="Helvetica Neue Light"/>
              </a:rPr>
            </a:br>
            <a:r>
              <a:rPr lang="en-US" dirty="0">
                <a:uFillTx/>
                <a:sym typeface="Helvetica Neue Light"/>
              </a:rPr>
              <a:t>a boat </a:t>
            </a:r>
            <a:r>
              <a:rPr lang="en-US" dirty="0" err="1">
                <a:uFillTx/>
                <a:sym typeface="Helvetica Neue Light"/>
              </a:rPr>
              <a:t>cont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48200" y="877824"/>
            <a:ext cx="8668512" cy="3090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SELECT 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endParaRPr lang="en-US" sz="1600" dirty="0"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FROM Sailors AS S, Reserves AS R</a:t>
            </a:r>
          </a:p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WHERE 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=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R.sid</a:t>
            </a:r>
            <a:endParaRPr lang="en-US" sz="1600" dirty="0"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</p:txBody>
      </p:sp>
      <p:graphicFrame>
        <p:nvGraphicFramePr>
          <p:cNvPr id="4" name="Shape 148" descr="Table with sid, sname, rating, age of many sailors"/>
          <p:cNvGraphicFramePr/>
          <p:nvPr/>
        </p:nvGraphicFramePr>
        <p:xfrm>
          <a:off x="238482" y="1874500"/>
          <a:ext cx="3577288" cy="13714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9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Shape 150" descr="A table with sid, bid, day for many reserves"/>
          <p:cNvGraphicFramePr/>
          <p:nvPr/>
        </p:nvGraphicFramePr>
        <p:xfrm>
          <a:off x="5410200" y="1874500"/>
          <a:ext cx="2556213" cy="109732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bid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day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9/13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Shape 152" descr="The true join table of all of the sailors who have reserved a boat"/>
          <p:cNvGraphicFramePr/>
          <p:nvPr/>
        </p:nvGraphicFramePr>
        <p:xfrm>
          <a:off x="2809012" y="3505990"/>
          <a:ext cx="2548800" cy="1188776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2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721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500" b="1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5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5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5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 sz="15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5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94" marB="34294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2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uFillTx/>
                <a:sym typeface="Helvetica Neue Light"/>
              </a:rPr>
              <a:t>Column Names and Table Aliases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Sailors.sid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sname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bid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FROM Sailors, Reserves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Sailors.sid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Reserves.sid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Tahoma"/>
            </a:endParaRPr>
          </a:p>
          <a:p>
            <a:pPr marL="19050" indent="0">
              <a:spcBef>
                <a:spcPts val="24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sname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bid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FROM Sailors AS S, Reserves AS R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R.sid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More Aliases</a:t>
            </a:r>
          </a:p>
        </p:txBody>
      </p:sp>
      <p:sp>
        <p:nvSpPr>
          <p:cNvPr id="195" name="Shape 195"/>
          <p:cNvSpPr txBox="1">
            <a:spLocks noGrp="1"/>
          </p:cNvSpPr>
          <p:nvPr>
            <p:ph sz="quarter" idx="13"/>
          </p:nvPr>
        </p:nvSpPr>
        <p:spPr>
          <a:xfrm>
            <a:off x="76200" y="1364012"/>
            <a:ext cx="8668512" cy="3090672"/>
          </a:xfrm>
        </p:spPr>
        <p:txBody>
          <a:bodyPr>
            <a:normAutofit fontScale="92500" lnSpcReduction="20000"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x.sname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x.age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, 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	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y.sname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AS sname2, 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	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y.age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AS age2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FROM Sailors AS x, Sailors AS y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x.age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&gt;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y.age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Tahoma"/>
            </a:endParaRPr>
          </a:p>
          <a:p>
            <a:pPr>
              <a:spcBef>
                <a:spcPts val="2000"/>
              </a:spcBef>
            </a:pPr>
            <a:r>
              <a:rPr lang="en-US" dirty="0">
                <a:uFillTx/>
              </a:rPr>
              <a:t>Table aliases in the FROM clause</a:t>
            </a:r>
          </a:p>
          <a:p>
            <a:pPr lvl="1"/>
            <a:r>
              <a:rPr lang="en-US" dirty="0">
                <a:uFillTx/>
              </a:rPr>
              <a:t>Needed when the same table used multiple times (“self-join”)</a:t>
            </a:r>
          </a:p>
          <a:p>
            <a:r>
              <a:rPr lang="en-US" dirty="0">
                <a:uFillTx/>
              </a:rPr>
              <a:t>Column aliases in the SELECT clause</a:t>
            </a:r>
          </a:p>
        </p:txBody>
      </p:sp>
      <p:graphicFrame>
        <p:nvGraphicFramePr>
          <p:cNvPr id="198" name="Shape 198" descr="A table with columns sname, age, sname2, age2 produced as a result of the SQL query"/>
          <p:cNvGraphicFramePr/>
          <p:nvPr/>
        </p:nvGraphicFramePr>
        <p:xfrm>
          <a:off x="5686424" y="1154535"/>
          <a:ext cx="3280809" cy="203433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7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4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5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CFFF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400" dirty="0">
                        <a:uFillTx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</a:p>
                  </a:txBody>
                  <a:tcPr marL="68588" marR="68588" marT="34275" marB="342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4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</a:p>
                  </a:txBody>
                  <a:tcPr marL="68588" marR="68588" marT="34275" marB="34275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  <a:sym typeface="Helvetica Neue Light"/>
              </a:rPr>
              <a:t>Arithmetic Expressions</a:t>
            </a:r>
            <a:endParaRPr lang="en-US" dirty="0">
              <a:uFillTx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SELECT </a:t>
            </a:r>
            <a:r>
              <a:rPr lang="en-US" dirty="0" err="1">
                <a:uFillTx/>
                <a:ea typeface="Helvetica Neue" charset="0"/>
                <a:cs typeface="Helvetica Neue" charset="0"/>
                <a:sym typeface="Droid Sans Mono"/>
              </a:rPr>
              <a:t>S.age</a:t>
            </a: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, </a:t>
            </a:r>
            <a:r>
              <a:rPr lang="en-US" b="1" dirty="0">
                <a:uFillTx/>
                <a:ea typeface="Helvetica Neue" charset="0"/>
                <a:cs typeface="Helvetica Neue" charset="0"/>
                <a:sym typeface="Droid Sans Mono"/>
              </a:rPr>
              <a:t>S.age-5 AS age1, 2*</a:t>
            </a:r>
            <a:r>
              <a:rPr lang="en-US" b="1" dirty="0" err="1">
                <a:uFillTx/>
                <a:ea typeface="Helvetica Neue" charset="0"/>
                <a:cs typeface="Helvetica Neue" charset="0"/>
                <a:sym typeface="Droid Sans Mono"/>
              </a:rPr>
              <a:t>S.age</a:t>
            </a:r>
            <a:r>
              <a:rPr lang="en-US" b="1" dirty="0">
                <a:uFillTx/>
                <a:ea typeface="Helvetica Neue" charset="0"/>
                <a:cs typeface="Helvetica Neue" charset="0"/>
                <a:sym typeface="Droid Sans Mono"/>
              </a:rPr>
              <a:t> AS age2</a:t>
            </a:r>
            <a:endParaRPr lang="en-US" b="1" dirty="0">
              <a:uFillTx/>
              <a:ea typeface="Helvetica Neue" charset="0"/>
              <a:cs typeface="Helvetica Neue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FROM   Sailors AS S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dirty="0" err="1">
                <a:uFillTx/>
                <a:ea typeface="Helvetica Neue" charset="0"/>
                <a:cs typeface="Helvetica Neue" charset="0"/>
                <a:sym typeface="Droid Sans Mono"/>
              </a:rPr>
              <a:t>S.sname</a:t>
            </a: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 = 'Popeye’</a:t>
            </a:r>
          </a:p>
          <a:p>
            <a:pPr>
              <a:spcBef>
                <a:spcPts val="6000"/>
              </a:spcBef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SELECT S1.sname AS name1, S2.sname AS name2</a:t>
            </a:r>
            <a:endParaRPr lang="en-US" dirty="0">
              <a:uFillTx/>
              <a:ea typeface="Helvetica Neue" charset="0"/>
              <a:cs typeface="Helvetica Neue" charset="0"/>
            </a:endParaRPr>
          </a:p>
          <a:p>
            <a:pPr marL="685800" lvl="0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FROM   Sailors AS S1, Sailors AS S2</a:t>
            </a:r>
          </a:p>
          <a:p>
            <a:pPr marL="685800" lvl="0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b="1" dirty="0">
                <a:uFillTx/>
                <a:ea typeface="Helvetica Neue" charset="0"/>
                <a:cs typeface="Helvetica Neue" charset="0"/>
                <a:sym typeface="Droid Sans Mono"/>
              </a:rPr>
              <a:t>2*S1.rating = S2.rating - 1</a:t>
            </a:r>
            <a:endParaRPr lang="en-US" b="1" dirty="0">
              <a:uFillTx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SQL Calculator!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SELECT 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	log(1000) as three,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	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</a:rPr>
              <a:t>exp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(ln(2)) as two, 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	cos(0) as one,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</a:rPr>
              <a:t>	ln(2*3) = ln(2) + ln(3) as sanity; </a:t>
            </a:r>
          </a:p>
          <a:p>
            <a:pPr marL="19050" indent="0">
              <a:buNone/>
            </a:pP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  <a:sym typeface="Helvetica Neue Light"/>
              </a:rPr>
              <a:t>String Comparisons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indent="-457200">
              <a:spcBef>
                <a:spcPts val="0"/>
              </a:spcBef>
            </a:pPr>
            <a:r>
              <a:rPr lang="en-US" sz="3000" dirty="0">
                <a:uFillTx/>
                <a:ea typeface="Helvetica Neue" charset="0"/>
                <a:cs typeface="Helvetica Neue" charset="0"/>
                <a:sym typeface="Droid Sans Mono"/>
              </a:rPr>
              <a:t>Old School SQL</a:t>
            </a:r>
          </a:p>
          <a:p>
            <a:pPr marL="914400" lvl="1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SELECT </a:t>
            </a:r>
            <a:r>
              <a:rPr lang="en-US" dirty="0" err="1">
                <a:uFillTx/>
                <a:ea typeface="Helvetica Neue" charset="0"/>
                <a:cs typeface="Helvetica Neue" charset="0"/>
                <a:sym typeface="Droid Sans Mono"/>
              </a:rPr>
              <a:t>S.sname</a:t>
            </a:r>
            <a:endParaRPr lang="en-US" dirty="0">
              <a:uFillTx/>
              <a:ea typeface="Helvetica Neue" charset="0"/>
              <a:cs typeface="Helvetica Neue" charset="0"/>
              <a:sym typeface="Droid Sans Mono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2800" dirty="0">
                <a:uFillTx/>
                <a:ea typeface="Helvetica Neue" charset="0"/>
                <a:cs typeface="Helvetica Neue" charset="0"/>
                <a:sym typeface="Droid Sans Mono"/>
              </a:rPr>
              <a:t>FROM   Sailors S</a:t>
            </a:r>
            <a:endParaRPr lang="en-US" sz="2800" dirty="0">
              <a:uFillTx/>
              <a:ea typeface="Helvetica Neue" charset="0"/>
              <a:cs typeface="Helvetica Neue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2800" dirty="0">
                <a:uFillTx/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sz="2800" b="1" dirty="0" err="1">
                <a:uFillTx/>
                <a:ea typeface="Helvetica Neue" charset="0"/>
                <a:cs typeface="Helvetica Neue" charset="0"/>
                <a:sym typeface="Droid Sans Mono"/>
              </a:rPr>
              <a:t>S.sname</a:t>
            </a:r>
            <a:r>
              <a:rPr lang="en-US" sz="2800" b="1" dirty="0">
                <a:uFillTx/>
                <a:ea typeface="Helvetica Neue" charset="0"/>
                <a:cs typeface="Helvetica Neue" charset="0"/>
                <a:sym typeface="Droid Sans Mono"/>
              </a:rPr>
              <a:t> LIKE 'B_%’</a:t>
            </a:r>
          </a:p>
          <a:p>
            <a:pPr lvl="0" indent="-457200">
              <a:spcBef>
                <a:spcPts val="3000"/>
              </a:spcBef>
            </a:pPr>
            <a:r>
              <a:rPr lang="en-US" sz="3100" dirty="0">
                <a:uFillTx/>
              </a:rPr>
              <a:t>Standard Regular Expressions</a:t>
            </a:r>
            <a:endParaRPr lang="en-US" sz="3100" b="1" dirty="0">
              <a:uFillTx/>
              <a:ea typeface="Helvetica Neue" charset="0"/>
              <a:cs typeface="Helvetica Neue" charset="0"/>
              <a:sym typeface="Droid Sans Mono"/>
            </a:endParaRPr>
          </a:p>
          <a:p>
            <a:pPr marL="914400" lvl="1" indent="0">
              <a:spcBef>
                <a:spcPts val="0"/>
              </a:spcBef>
              <a:buNone/>
            </a:pPr>
            <a:r>
              <a:rPr lang="en-US" dirty="0">
                <a:uFillTx/>
                <a:ea typeface="Helvetica Neue" charset="0"/>
                <a:cs typeface="Helvetica Neue" charset="0"/>
                <a:sym typeface="Droid Sans Mono"/>
              </a:rPr>
              <a:t>SELECT </a:t>
            </a:r>
            <a:r>
              <a:rPr lang="en-US" dirty="0" err="1">
                <a:uFillTx/>
                <a:ea typeface="Helvetica Neue" charset="0"/>
                <a:cs typeface="Helvetica Neue" charset="0"/>
                <a:sym typeface="Droid Sans Mono"/>
              </a:rPr>
              <a:t>S.sname</a:t>
            </a:r>
            <a:endParaRPr lang="en-US" dirty="0">
              <a:uFillTx/>
              <a:ea typeface="Helvetica Neue" charset="0"/>
              <a:cs typeface="Helvetica Neue" charset="0"/>
              <a:sym typeface="Droid Sans Mono"/>
            </a:endParaRPr>
          </a:p>
          <a:p>
            <a:pPr marL="914400" lvl="0" indent="0">
              <a:spcBef>
                <a:spcPts val="0"/>
              </a:spcBef>
              <a:buNone/>
            </a:pPr>
            <a:r>
              <a:rPr lang="en-US" sz="2800" dirty="0">
                <a:uFillTx/>
                <a:ea typeface="Helvetica Neue" charset="0"/>
                <a:cs typeface="Helvetica Neue" charset="0"/>
                <a:sym typeface="Droid Sans Mono"/>
              </a:rPr>
              <a:t>FROM   Sailors S</a:t>
            </a:r>
            <a:endParaRPr lang="en-US" sz="2800" dirty="0">
              <a:uFillTx/>
              <a:ea typeface="Helvetica Neue" charset="0"/>
              <a:cs typeface="Helvetica Neue" charset="0"/>
            </a:endParaRPr>
          </a:p>
          <a:p>
            <a:pPr marL="914400" lvl="0" indent="0">
              <a:spcBef>
                <a:spcPts val="0"/>
              </a:spcBef>
              <a:buNone/>
            </a:pPr>
            <a:r>
              <a:rPr lang="en-US" sz="2800" dirty="0">
                <a:uFillTx/>
                <a:ea typeface="Helvetica Neue" charset="0"/>
                <a:cs typeface="Helvetica Neue" charset="0"/>
                <a:sym typeface="Droid Sans Mono"/>
              </a:rPr>
              <a:t>WHERE  </a:t>
            </a:r>
            <a:r>
              <a:rPr lang="en-US" sz="2800" b="1" dirty="0" err="1">
                <a:uFillTx/>
                <a:ea typeface="Helvetica Neue" charset="0"/>
                <a:cs typeface="Helvetica Neue" charset="0"/>
                <a:sym typeface="Droid Sans Mono"/>
              </a:rPr>
              <a:t>S.sname</a:t>
            </a:r>
            <a:r>
              <a:rPr lang="en-US" sz="2800" b="1" dirty="0">
                <a:uFillTx/>
                <a:ea typeface="Helvetica Neue" charset="0"/>
                <a:cs typeface="Helvetica Neue" charset="0"/>
                <a:sym typeface="Droid Sans Mono"/>
              </a:rPr>
              <a:t> ~ 'B.*’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Combining Predicates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>
              <a:spcBef>
                <a:spcPts val="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3200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Subtle connections between: </a:t>
            </a:r>
            <a:endParaRPr lang="en-US" dirty="0">
              <a:uFillTx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800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Boolean logic in WHERE (i.e., AND, OR)</a:t>
            </a:r>
            <a:endParaRPr lang="en-US" dirty="0">
              <a:uFillTx/>
            </a:endParaRPr>
          </a:p>
          <a:p>
            <a:pPr lvl="1">
              <a:spcBef>
                <a:spcPts val="560"/>
              </a:spcBef>
              <a:buClr>
                <a:srgbClr val="484848"/>
              </a:buClr>
              <a:buSzPts val="2800"/>
              <a:buFont typeface="Helvetica Neue"/>
              <a:buChar char="–"/>
            </a:pPr>
            <a:r>
              <a:rPr lang="en-US" sz="2800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Traditional Set operations (i.e. INTERSECT, UNION)</a:t>
            </a:r>
            <a:endParaRPr lang="en-US" dirty="0">
              <a:uFillTx/>
            </a:endParaRPr>
          </a:p>
          <a:p>
            <a:pPr lvl="0">
              <a:spcBef>
                <a:spcPts val="640"/>
              </a:spcBef>
              <a:buClr>
                <a:srgbClr val="484848"/>
              </a:buClr>
              <a:buSzPts val="3200"/>
              <a:buFont typeface="Helvetica Neue"/>
              <a:buChar char="•"/>
            </a:pPr>
            <a:r>
              <a:rPr lang="en-US" sz="3200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Let’s see some examples…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9354312" cy="667512"/>
          </a:xfrm>
        </p:spPr>
        <p:txBody>
          <a:bodyPr>
            <a:normAutofit/>
          </a:bodyPr>
          <a:lstStyle/>
          <a:p>
            <a:r>
              <a:rPr lang="en-US" sz="2400" dirty="0">
                <a:uFillTx/>
                <a:sym typeface="Helvetica Neue Light"/>
              </a:rPr>
              <a:t>Sid’s of sailors who reserved a red </a:t>
            </a:r>
            <a:r>
              <a:rPr lang="en-US" sz="2400" b="1" dirty="0">
                <a:uFillTx/>
                <a:sym typeface="Helvetica Neue"/>
              </a:rPr>
              <a:t>OR</a:t>
            </a:r>
            <a:r>
              <a:rPr lang="en-US" sz="2400" dirty="0">
                <a:uFillTx/>
                <a:sym typeface="Helvetica Neue Light"/>
              </a:rPr>
              <a:t> a green boat</a:t>
            </a:r>
            <a:endParaRPr lang="en-US" sz="2400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39800" y="1581150"/>
            <a:ext cx="8668512" cy="3090672"/>
          </a:xfrm>
        </p:spPr>
        <p:txBody>
          <a:bodyPr/>
          <a:lstStyle/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SELECT </a:t>
            </a:r>
            <a:r>
              <a:rPr lang="en-US" dirty="0" err="1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R.sid</a:t>
            </a:r>
            <a:endParaRPr lang="en-US" dirty="0">
              <a:solidFill>
                <a:schemeClr val="dk1"/>
              </a:solidFill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Droid Sans Mono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FROM   Boats B, Reserves R</a:t>
            </a:r>
            <a:endParaRPr lang="en-US" dirty="0"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lv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WHERE  </a:t>
            </a:r>
            <a:r>
              <a:rPr lang="en-US" dirty="0" err="1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R.bid</a:t>
            </a: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=</a:t>
            </a:r>
            <a:r>
              <a:rPr lang="en-US" dirty="0" err="1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B.bid</a:t>
            </a: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 AND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(</a:t>
            </a:r>
            <a:r>
              <a:rPr lang="en-US" dirty="0" err="1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B.color</a:t>
            </a: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='red' </a:t>
            </a:r>
            <a:r>
              <a:rPr lang="en-US" b="1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OR</a:t>
            </a: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 </a:t>
            </a:r>
            <a:r>
              <a:rPr lang="en-US" dirty="0" err="1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B.color</a:t>
            </a:r>
            <a:r>
              <a:rPr lang="en-US" dirty="0">
                <a:solidFill>
                  <a:schemeClr val="dk1"/>
                </a:solidFill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Droid Sans Mono"/>
              </a:rPr>
              <a:t>='green')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906512" cy="667512"/>
          </a:xfrm>
        </p:spPr>
        <p:txBody>
          <a:bodyPr>
            <a:noAutofit/>
          </a:bodyPr>
          <a:lstStyle/>
          <a:p>
            <a:r>
              <a:rPr lang="en-US" sz="2200" dirty="0">
                <a:uFillTx/>
                <a:sym typeface="Helvetica Neue Light"/>
              </a:rPr>
              <a:t>Sid’s of sailors who reserved a red </a:t>
            </a:r>
            <a:r>
              <a:rPr lang="en-US" sz="2200" b="1" dirty="0">
                <a:uFillTx/>
                <a:sym typeface="Helvetica Neue"/>
              </a:rPr>
              <a:t>OR</a:t>
            </a:r>
            <a:r>
              <a:rPr lang="en-US" sz="2200" dirty="0">
                <a:uFillTx/>
                <a:sym typeface="Helvetica Neue Light"/>
              </a:rPr>
              <a:t> a green boat Pt 2</a:t>
            </a:r>
            <a:endParaRPr lang="en-US" sz="2200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504950"/>
            <a:ext cx="8668512" cy="3090672"/>
          </a:xfrm>
        </p:spPr>
        <p:txBody>
          <a:bodyPr>
            <a:normAutofit fontScale="47500" lnSpcReduction="20000"/>
          </a:bodyPr>
          <a:lstStyle/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B,Reserves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='red’ OR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='green')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VS</a:t>
            </a:r>
            <a:r>
              <a:rPr lang="mr-IN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…</a:t>
            </a:r>
            <a:endParaRPr lang="en-US" b="1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UNION ALL</a:t>
            </a: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='green'</a:t>
            </a:r>
          </a:p>
          <a:p>
            <a:pPr marL="914400" indent="0">
              <a:buNone/>
            </a:pP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  <a:sym typeface="Tahoma"/>
              </a:rPr>
              <a:t>SQL DML 1:</a:t>
            </a:r>
            <a:br>
              <a:rPr lang="en-US" dirty="0">
                <a:uFillTx/>
                <a:sym typeface="Tahoma"/>
              </a:rPr>
            </a:br>
            <a:r>
              <a:rPr lang="en-US" dirty="0">
                <a:uFillTx/>
                <a:sym typeface="Tahoma"/>
              </a:rPr>
              <a:t>Basic Single-Table Queries</a:t>
            </a:r>
            <a:endParaRPr lang="en-US" dirty="0">
              <a:uFillTx/>
            </a:endParaRPr>
          </a:p>
        </p:txBody>
      </p:sp>
      <p:sp>
        <p:nvSpPr>
          <p:cNvPr id="7" name="Content Placeholder 8"/>
          <p:cNvSpPr>
            <a:spLocks noGrp="1"/>
          </p:cNvSpPr>
          <p:nvPr>
            <p:ph sz="quarter" idx="13"/>
          </p:nvPr>
        </p:nvSpPr>
        <p:spPr>
          <a:xfrm>
            <a:off x="246888" y="1504950"/>
            <a:ext cx="8668512" cy="3090672"/>
          </a:xfrm>
        </p:spPr>
        <p:txBody>
          <a:bodyPr/>
          <a:lstStyle/>
          <a:p>
            <a:pPr lvl="0"/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DISTINCT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expression list&gt;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&lt;single table&gt;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GROUP BY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list&gt;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HAVING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 ]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ORDER BY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list&gt;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LIMIT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&lt;integer&gt;];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88" y="310896"/>
            <a:ext cx="7906512" cy="667512"/>
          </a:xfrm>
        </p:spPr>
        <p:txBody>
          <a:bodyPr>
            <a:noAutofit/>
          </a:bodyPr>
          <a:lstStyle/>
          <a:p>
            <a:r>
              <a:rPr lang="en-US" sz="2200" dirty="0">
                <a:uFillTx/>
                <a:sym typeface="Helvetica Neue Light"/>
              </a:rPr>
              <a:t>Sid’s of sailors who reserved a red </a:t>
            </a:r>
            <a:r>
              <a:rPr lang="en-US" sz="2200" b="1" dirty="0">
                <a:uFillTx/>
                <a:sym typeface="Helvetica Neue"/>
              </a:rPr>
              <a:t>OR</a:t>
            </a:r>
            <a:r>
              <a:rPr lang="en-US" sz="2200" dirty="0">
                <a:uFillTx/>
                <a:sym typeface="Helvetica Neue Light"/>
              </a:rPr>
              <a:t> a green boat Pt 3</a:t>
            </a:r>
            <a:endParaRPr lang="en-US" sz="2200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246888" y="1504950"/>
            <a:ext cx="8668512" cy="3090672"/>
          </a:xfrm>
        </p:spPr>
        <p:txBody>
          <a:bodyPr>
            <a:normAutofit fontScale="47500" lnSpcReduction="20000"/>
          </a:bodyPr>
          <a:lstStyle/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B,Reserves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='red’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='green')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VS</a:t>
            </a:r>
            <a:r>
              <a:rPr lang="mr-IN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…</a:t>
            </a:r>
            <a:endParaRPr lang="en-US" b="1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INTERSECT</a:t>
            </a: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 B,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='green'</a:t>
            </a:r>
          </a:p>
          <a:p>
            <a:pPr marL="914400" indent="0">
              <a:buNone/>
            </a:pP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uFillTx/>
              </a:rPr>
              <a:t>Find sailors who have </a:t>
            </a:r>
            <a:r>
              <a:rPr lang="en-US" sz="2800" b="1" dirty="0">
                <a:uFillTx/>
              </a:rPr>
              <a:t>not</a:t>
            </a:r>
            <a:r>
              <a:rPr lang="en-US" sz="2800" dirty="0">
                <a:uFillTx/>
              </a:rPr>
              <a:t> reserved a boat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quarter" idx="13"/>
          </p:nvPr>
        </p:nvSpPr>
        <p:spPr>
          <a:xfrm>
            <a:off x="246888" y="1749616"/>
            <a:ext cx="8668512" cy="3090672"/>
          </a:xfrm>
        </p:spPr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</a:p>
          <a:p>
            <a:pPr marL="19050" indent="0">
              <a:spcBef>
                <a:spcPts val="2000"/>
              </a:spcBef>
              <a:spcAft>
                <a:spcPts val="2000"/>
              </a:spcAft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EXCEPT</a:t>
            </a: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S, Reserves R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</a:rPr>
              <a:t>Set Semantics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uFillTx/>
              </a:rPr>
              <a:t>Set: a collection of distinct elements</a:t>
            </a:r>
          </a:p>
          <a:p>
            <a:r>
              <a:rPr lang="en-US" dirty="0">
                <a:uFillTx/>
              </a:rPr>
              <a:t>Standard ways of manipulating/combining sets</a:t>
            </a:r>
          </a:p>
          <a:p>
            <a:pPr lvl="1"/>
            <a:r>
              <a:rPr lang="en-US" dirty="0">
                <a:uFillTx/>
              </a:rPr>
              <a:t>Union</a:t>
            </a:r>
          </a:p>
          <a:p>
            <a:pPr lvl="1"/>
            <a:r>
              <a:rPr lang="en-US" dirty="0">
                <a:uFillTx/>
              </a:rPr>
              <a:t>Intersect</a:t>
            </a:r>
          </a:p>
          <a:p>
            <a:pPr lvl="1"/>
            <a:r>
              <a:rPr lang="en-US" dirty="0">
                <a:uFillTx/>
              </a:rPr>
              <a:t>Except</a:t>
            </a:r>
          </a:p>
          <a:p>
            <a:r>
              <a:rPr lang="en-US" dirty="0">
                <a:uFillTx/>
              </a:rPr>
              <a:t>Treat tuples within a relation as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elements of a set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r>
              <a:rPr lang="en-US" dirty="0">
                <a:uFillTx/>
              </a:rPr>
              <a:t>Default: Set Semantics</a:t>
            </a:r>
            <a:endParaRPr dirty="0">
              <a:uFillTx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de-DE" sz="1800" dirty="0">
                <a:uFillTx/>
              </a:rPr>
              <a:t>R = {</a:t>
            </a:r>
            <a:r>
              <a:rPr lang="de-DE" sz="1800" dirty="0">
                <a:solidFill>
                  <a:srgbClr val="F89400"/>
                </a:solidFill>
                <a:uFillTx/>
              </a:rPr>
              <a:t>A, A, A, A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B0F0"/>
                </a:solidFill>
                <a:uFillTx/>
              </a:rPr>
              <a:t>B, B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solidFill>
                  <a:srgbClr val="1B8301"/>
                </a:solidFill>
                <a:uFillTx/>
              </a:rPr>
              <a:t>, 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de-DE" sz="1800" dirty="0">
                <a:uFillTx/>
              </a:rPr>
              <a:t>}</a:t>
            </a:r>
            <a:br>
              <a:rPr lang="de-DE" sz="1800" dirty="0">
                <a:uFillTx/>
              </a:rPr>
            </a:br>
            <a:r>
              <a:rPr lang="de-DE" sz="1800" dirty="0">
                <a:uFillTx/>
              </a:rPr>
              <a:t>S = {</a:t>
            </a:r>
            <a:r>
              <a:rPr lang="de-DE" sz="1800" dirty="0">
                <a:solidFill>
                  <a:srgbClr val="F89400"/>
                </a:solidFill>
                <a:uFillTx/>
              </a:rPr>
              <a:t>A, A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B0F0"/>
                </a:solidFill>
                <a:uFillTx/>
              </a:rPr>
              <a:t>B, B, B</a:t>
            </a:r>
            <a:r>
              <a:rPr lang="de-DE" sz="1800" dirty="0">
                <a:solidFill>
                  <a:schemeClr val="accent1"/>
                </a:solidFill>
                <a:uFillTx/>
              </a:rPr>
              <a:t>,</a:t>
            </a:r>
            <a:r>
              <a:rPr lang="de-DE" sz="1800" dirty="0">
                <a:uFillTx/>
              </a:rPr>
              <a:t>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solidFill>
                  <a:srgbClr val="7030A0"/>
                </a:solidFill>
                <a:uFillTx/>
              </a:rPr>
              <a:t>, </a:t>
            </a:r>
            <a:r>
              <a:rPr lang="de-DE" sz="1800" dirty="0">
                <a:solidFill>
                  <a:srgbClr val="FC62F0"/>
                </a:solidFill>
                <a:uFillTx/>
              </a:rPr>
              <a:t>E</a:t>
            </a:r>
            <a:r>
              <a:rPr lang="de-DE" sz="1800" dirty="0">
                <a:uFillTx/>
              </a:rPr>
              <a:t>}</a:t>
            </a:r>
          </a:p>
          <a:p>
            <a:pPr marL="257175" indent="-257175">
              <a:spcBef>
                <a:spcPts val="1500"/>
              </a:spcBef>
              <a:buSzPts val="2400"/>
            </a:pPr>
            <a:r>
              <a:rPr lang="de-DE" sz="1800" dirty="0">
                <a:uFillTx/>
              </a:rPr>
              <a:t>UNION</a:t>
            </a:r>
            <a:br>
              <a:rPr lang="de-DE" sz="1800" dirty="0">
                <a:uFillTx/>
              </a:rPr>
            </a:br>
            <a:r>
              <a:rPr lang="de-DE" sz="1800" dirty="0">
                <a:uFillTx/>
              </a:rPr>
              <a:t>	{</a:t>
            </a:r>
            <a:r>
              <a:rPr lang="de-DE" sz="1800" dirty="0">
                <a:solidFill>
                  <a:srgbClr val="F89400"/>
                </a:solidFill>
                <a:uFillTx/>
              </a:rPr>
              <a:t>A, </a:t>
            </a:r>
            <a:r>
              <a:rPr lang="de-DE" sz="1800" dirty="0">
                <a:solidFill>
                  <a:srgbClr val="00B0F0"/>
                </a:solidFill>
                <a:uFillTx/>
              </a:rPr>
              <a:t>B</a:t>
            </a:r>
            <a:r>
              <a:rPr lang="de-DE" sz="1800" dirty="0">
                <a:solidFill>
                  <a:schemeClr val="accent1"/>
                </a:solidFill>
                <a:uFillTx/>
              </a:rPr>
              <a:t>,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solidFill>
                  <a:schemeClr val="accent2"/>
                </a:solidFill>
                <a:uFillTx/>
              </a:rPr>
              <a:t>, 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de-DE" sz="1800" dirty="0">
                <a:solidFill>
                  <a:schemeClr val="dk1"/>
                </a:solidFill>
                <a:uFillTx/>
              </a:rPr>
              <a:t>, </a:t>
            </a:r>
            <a:r>
              <a:rPr lang="de-DE" sz="1800" dirty="0">
                <a:solidFill>
                  <a:srgbClr val="FC62F0"/>
                </a:solidFill>
                <a:uFillTx/>
              </a:rPr>
              <a:t>E</a:t>
            </a:r>
            <a:r>
              <a:rPr lang="de-DE" sz="1800" dirty="0">
                <a:uFillTx/>
              </a:rPr>
              <a:t>}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de-DE" sz="1800" dirty="0">
                <a:uFillTx/>
              </a:rPr>
              <a:t>INTERSECT</a:t>
            </a:r>
            <a:br>
              <a:rPr lang="de-DE" sz="1800" dirty="0">
                <a:uFillTx/>
              </a:rPr>
            </a:br>
            <a:r>
              <a:rPr lang="de-DE" sz="1800" dirty="0">
                <a:uFillTx/>
              </a:rPr>
              <a:t>	 {</a:t>
            </a:r>
            <a:r>
              <a:rPr lang="de-DE" sz="1800" dirty="0">
                <a:solidFill>
                  <a:srgbClr val="F89400"/>
                </a:solidFill>
                <a:uFillTx/>
              </a:rPr>
              <a:t>A,</a:t>
            </a:r>
            <a:r>
              <a:rPr lang="de-DE" sz="1800" dirty="0">
                <a:solidFill>
                  <a:srgbClr val="FF0000"/>
                </a:solidFill>
                <a:uFillTx/>
              </a:rPr>
              <a:t> </a:t>
            </a:r>
            <a:r>
              <a:rPr lang="de-DE" sz="1800" dirty="0">
                <a:solidFill>
                  <a:srgbClr val="00B0F0"/>
                </a:solidFill>
                <a:uFillTx/>
              </a:rPr>
              <a:t>B</a:t>
            </a:r>
            <a:r>
              <a:rPr lang="de-DE" sz="1800" dirty="0">
                <a:solidFill>
                  <a:schemeClr val="accent1"/>
                </a:solidFill>
                <a:uFillTx/>
              </a:rPr>
              <a:t>,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uFillTx/>
              </a:rPr>
              <a:t>}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de-DE" sz="1800" dirty="0">
                <a:uFillTx/>
              </a:rPr>
              <a:t>EXCEPT</a:t>
            </a:r>
            <a:br>
              <a:rPr lang="de-DE" sz="1800" dirty="0">
                <a:uFillTx/>
              </a:rPr>
            </a:br>
            <a:r>
              <a:rPr lang="de-DE" sz="1800" dirty="0">
                <a:uFillTx/>
              </a:rPr>
              <a:t>	 {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de-DE" sz="1800" dirty="0">
                <a:uFillTx/>
              </a:rPr>
              <a:t>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"/>
          </p:nvPr>
        </p:nvSpPr>
        <p:spPr>
          <a:xfrm>
            <a:off x="5181600" y="428625"/>
            <a:ext cx="3810000" cy="38290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Note: Think of each letter as being a </a:t>
            </a:r>
            <a:r>
              <a:rPr lang="en-US" sz="1350" b="1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tuple</a:t>
            </a: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 in  </a:t>
            </a:r>
            <a:r>
              <a:rPr lang="en-US" sz="1350" b="1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relation.</a:t>
            </a:r>
            <a:endParaRPr lang="en-US" sz="1350" dirty="0">
              <a:uFillTx/>
              <a:latin typeface="Helvetica Neue" charset="0"/>
              <a:ea typeface="Helvetica Neue" charset="0"/>
              <a:cs typeface="Helvetica Neue" charset="0"/>
              <a:sym typeface="Tahoma"/>
            </a:endParaRPr>
          </a:p>
          <a:p>
            <a:pPr marL="0" indent="0">
              <a:spcBef>
                <a:spcPts val="2250"/>
              </a:spcBef>
              <a:buNone/>
            </a:pP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ex: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A: </a:t>
            </a: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(Jim, 18, English, 4.0)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B: </a:t>
            </a:r>
            <a:r>
              <a:rPr lang="en-US" sz="1350" dirty="0">
                <a:solidFill>
                  <a:schemeClr val="dk1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(Marcela , 20, CS, 3.8)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solidFill>
                  <a:schemeClr val="dk1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C: </a:t>
            </a:r>
            <a:r>
              <a:rPr lang="en-US" sz="1350" dirty="0">
                <a:solidFill>
                  <a:schemeClr val="dk1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(Gail, 19, Statistics, 3.74)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350" b="1" dirty="0">
                <a:solidFill>
                  <a:schemeClr val="dk1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D: </a:t>
            </a:r>
            <a:r>
              <a:rPr lang="en-US" sz="1350" dirty="0">
                <a:solidFill>
                  <a:schemeClr val="dk1"/>
                </a:solidFill>
                <a:uFillTx/>
                <a:latin typeface="Helvetica Neue" charset="0"/>
                <a:ea typeface="Helvetica Neue" charset="0"/>
                <a:cs typeface="Helvetica Neue" charset="0"/>
                <a:sym typeface="Tahoma"/>
              </a:rPr>
              <a:t>(Goddard, 20, Math, 3.8</a:t>
            </a:r>
            <a:endParaRPr lang="en-US" sz="1350" b="1" dirty="0">
              <a:solidFill>
                <a:schemeClr val="dk1"/>
              </a:solidFill>
              <a:uFillTx/>
              <a:latin typeface="Helvetica Neue" charset="0"/>
              <a:ea typeface="Helvetica Neue" charset="0"/>
              <a:cs typeface="Helvetica Neue" charset="0"/>
              <a:sym typeface="Tahoma"/>
            </a:endParaRPr>
          </a:p>
        </p:txBody>
      </p:sp>
      <p:sp>
        <p:nvSpPr>
          <p:cNvPr id="3" name="TextBox 2"/>
          <p:cNvSpPr txBox="1">
            <a:spLocks/>
          </p:cNvSpPr>
          <p:nvPr/>
        </p:nvSpPr>
        <p:spPr>
          <a:xfrm>
            <a:off x="762000" y="867390"/>
            <a:ext cx="381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uFillTx/>
                <a:latin typeface="Helvetica Neue"/>
              </a:rPr>
              <a:t>Note: R and S are relations. </a:t>
            </a:r>
            <a:r>
              <a:rPr lang="en-US" sz="1350">
                <a:uFillTx/>
                <a:latin typeface="Helvetica Neue"/>
              </a:rPr>
              <a:t>They </a:t>
            </a:r>
            <a:r>
              <a:rPr lang="en-US" sz="1350" dirty="0">
                <a:uFillTx/>
                <a:latin typeface="Helvetica Neue"/>
              </a:rPr>
              <a:t>are not sets, since they have duplicates.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1658901" y="0"/>
            <a:ext cx="5827750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ctr" anchorCtr="0">
            <a:noAutofit/>
          </a:bodyPr>
          <a:lstStyle/>
          <a:p>
            <a:r>
              <a:rPr lang="en-US" dirty="0">
                <a:uFillTx/>
              </a:rPr>
              <a:t>“ALL”: Multiset Semantics</a:t>
            </a:r>
            <a:endParaRPr dirty="0">
              <a:uFillTx/>
            </a:endParaRP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1657350" y="1085850"/>
            <a:ext cx="5829300" cy="38290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rtlCol="0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de-DE" sz="1800" dirty="0">
                <a:uFillTx/>
              </a:rPr>
              <a:t>R = {</a:t>
            </a:r>
            <a:r>
              <a:rPr lang="de-DE" sz="1800" dirty="0">
                <a:solidFill>
                  <a:srgbClr val="F89400"/>
                </a:solidFill>
                <a:uFillTx/>
              </a:rPr>
              <a:t>A, A, A, A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B0F0"/>
                </a:solidFill>
                <a:uFillTx/>
              </a:rPr>
              <a:t>B, B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solidFill>
                  <a:srgbClr val="1B8301"/>
                </a:solidFill>
                <a:uFillTx/>
              </a:rPr>
              <a:t>, </a:t>
            </a:r>
            <a:r>
              <a:rPr lang="de-DE" sz="18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de-DE" sz="1800" dirty="0">
                <a:uFillTx/>
              </a:rPr>
              <a:t>} = </a:t>
            </a:r>
            <a:r>
              <a:rPr lang="en-US" sz="1800" dirty="0">
                <a:uFillTx/>
              </a:rPr>
              <a:t>{</a:t>
            </a:r>
            <a:r>
              <a:rPr lang="en-US" sz="1800" dirty="0">
                <a:solidFill>
                  <a:srgbClr val="F89400"/>
                </a:solidFill>
                <a:uFillTx/>
              </a:rPr>
              <a:t>A(4), </a:t>
            </a:r>
            <a:r>
              <a:rPr lang="en-US" sz="1800" dirty="0">
                <a:solidFill>
                  <a:srgbClr val="00B0F0"/>
                </a:solidFill>
                <a:uFillTx/>
              </a:rPr>
              <a:t>B(2), </a:t>
            </a:r>
            <a:r>
              <a:rPr lang="en-US" sz="1800" dirty="0">
                <a:solidFill>
                  <a:srgbClr val="002060"/>
                </a:solidFill>
                <a:uFillTx/>
              </a:rPr>
              <a:t>C(1), </a:t>
            </a:r>
            <a:r>
              <a:rPr lang="en-US" sz="18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D(1)</a:t>
            </a:r>
            <a:r>
              <a:rPr lang="en-US" sz="1800" dirty="0">
                <a:uFillTx/>
              </a:rPr>
              <a:t>} </a:t>
            </a:r>
            <a:br>
              <a:rPr lang="de-DE" sz="1800" dirty="0">
                <a:uFillTx/>
              </a:rPr>
            </a:br>
            <a:r>
              <a:rPr lang="de-DE" sz="1800" dirty="0">
                <a:uFillTx/>
              </a:rPr>
              <a:t>S = {</a:t>
            </a:r>
            <a:r>
              <a:rPr lang="de-DE" sz="1800" dirty="0">
                <a:solidFill>
                  <a:srgbClr val="F89400"/>
                </a:solidFill>
                <a:uFillTx/>
              </a:rPr>
              <a:t>A, A</a:t>
            </a:r>
            <a:r>
              <a:rPr lang="de-DE" sz="1800" dirty="0">
                <a:uFillTx/>
              </a:rPr>
              <a:t>, </a:t>
            </a:r>
            <a:r>
              <a:rPr lang="de-DE" sz="1800" dirty="0">
                <a:solidFill>
                  <a:srgbClr val="00B0F0"/>
                </a:solidFill>
                <a:uFillTx/>
              </a:rPr>
              <a:t>B, B, B</a:t>
            </a:r>
            <a:r>
              <a:rPr lang="de-DE" sz="1800" dirty="0">
                <a:solidFill>
                  <a:schemeClr val="accent1"/>
                </a:solidFill>
                <a:uFillTx/>
              </a:rPr>
              <a:t>,</a:t>
            </a:r>
            <a:r>
              <a:rPr lang="de-DE" sz="1800" dirty="0">
                <a:uFillTx/>
              </a:rPr>
              <a:t> </a:t>
            </a:r>
            <a:r>
              <a:rPr lang="de-DE" sz="1800" dirty="0">
                <a:solidFill>
                  <a:srgbClr val="002060"/>
                </a:solidFill>
                <a:uFillTx/>
              </a:rPr>
              <a:t>C</a:t>
            </a:r>
            <a:r>
              <a:rPr lang="de-DE" sz="1800" dirty="0">
                <a:solidFill>
                  <a:srgbClr val="7030A0"/>
                </a:solidFill>
                <a:uFillTx/>
              </a:rPr>
              <a:t>, </a:t>
            </a:r>
            <a:r>
              <a:rPr lang="de-DE" sz="1800" dirty="0">
                <a:solidFill>
                  <a:srgbClr val="FC62F0"/>
                </a:solidFill>
                <a:uFillTx/>
              </a:rPr>
              <a:t>E</a:t>
            </a:r>
            <a:r>
              <a:rPr lang="de-DE" sz="1800" dirty="0">
                <a:uFillTx/>
              </a:rPr>
              <a:t>} = </a:t>
            </a:r>
            <a:r>
              <a:rPr lang="en-US" sz="1800" dirty="0">
                <a:uFillTx/>
              </a:rPr>
              <a:t>{</a:t>
            </a:r>
            <a:r>
              <a:rPr lang="en-US" sz="1800" dirty="0">
                <a:solidFill>
                  <a:srgbClr val="F89400"/>
                </a:solidFill>
                <a:uFillTx/>
              </a:rPr>
              <a:t>A(2), </a:t>
            </a:r>
            <a:r>
              <a:rPr lang="en-US" sz="1800" dirty="0">
                <a:solidFill>
                  <a:srgbClr val="00B0F0"/>
                </a:solidFill>
                <a:uFillTx/>
              </a:rPr>
              <a:t>B(3), </a:t>
            </a:r>
            <a:r>
              <a:rPr lang="en-US" sz="1800" dirty="0">
                <a:solidFill>
                  <a:srgbClr val="002060"/>
                </a:solidFill>
                <a:uFillTx/>
              </a:rPr>
              <a:t>C(1), </a:t>
            </a:r>
            <a:r>
              <a:rPr lang="en-US" sz="1800" dirty="0">
                <a:solidFill>
                  <a:srgbClr val="FC62F0"/>
                </a:solidFill>
                <a:uFillTx/>
              </a:rPr>
              <a:t>E(1)}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“UNION ALL”: Multiset Semantics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23950"/>
            <a:ext cx="7772400" cy="3829050"/>
          </a:xfrm>
        </p:spPr>
        <p:txBody>
          <a:bodyPr/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R = {</a:t>
            </a:r>
            <a:r>
              <a:rPr lang="en-US" dirty="0">
                <a:solidFill>
                  <a:srgbClr val="F89400"/>
                </a:solidFill>
                <a:uFillTx/>
              </a:rPr>
              <a:t>A, A, 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1B8301"/>
                </a:solidFill>
                <a:uFillTx/>
              </a:rPr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A(4), </a:t>
            </a:r>
            <a:r>
              <a:rPr lang="en-US" dirty="0">
                <a:solidFill>
                  <a:srgbClr val="00B0F0"/>
                </a:solidFill>
                <a:uFillTx/>
              </a:rPr>
              <a:t>B(2),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D(1)</a:t>
            </a:r>
            <a:r>
              <a:rPr lang="en-US" dirty="0">
                <a:uFillTx/>
              </a:rPr>
              <a:t>}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S = {</a:t>
            </a:r>
            <a:r>
              <a:rPr lang="en-US" dirty="0">
                <a:solidFill>
                  <a:srgbClr val="F89400"/>
                </a:solidFill>
                <a:uFillTx/>
              </a:rPr>
              <a:t>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B, B</a:t>
            </a:r>
            <a:r>
              <a:rPr lang="en-US" dirty="0">
                <a:solidFill>
                  <a:schemeClr val="accent1"/>
                </a:solidFill>
                <a:uFillTx/>
              </a:rPr>
              <a:t>,</a:t>
            </a:r>
            <a:r>
              <a:rPr lang="en-US" dirty="0">
                <a:uFillTx/>
              </a:rPr>
              <a:t>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7030A0"/>
                </a:solidFill>
                <a:uFillTx/>
              </a:rPr>
              <a:t>, </a:t>
            </a:r>
            <a:r>
              <a:rPr lang="en-US" dirty="0">
                <a:solidFill>
                  <a:srgbClr val="FC62F0"/>
                </a:solidFill>
                <a:uFillTx/>
              </a:rPr>
              <a:t>E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A(2), </a:t>
            </a:r>
            <a:r>
              <a:rPr lang="en-US" dirty="0">
                <a:solidFill>
                  <a:srgbClr val="00B0F0"/>
                </a:solidFill>
                <a:uFillTx/>
              </a:rPr>
              <a:t>B(3),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rgbClr val="FC62F0"/>
                </a:solidFill>
                <a:uFillTx/>
              </a:rPr>
              <a:t>E(1)}</a:t>
            </a:r>
            <a:endParaRPr lang="en-US" dirty="0">
              <a:uFillTx/>
            </a:endParaRPr>
          </a:p>
          <a:p>
            <a:pPr marL="0" indent="-257175">
              <a:spcBef>
                <a:spcPts val="1875"/>
              </a:spcBef>
              <a:buSzPts val="2400"/>
            </a:pPr>
            <a:r>
              <a:rPr lang="en-US" dirty="0">
                <a:uFillTx/>
              </a:rPr>
              <a:t>UNION ALL: sum of cardinalities</a:t>
            </a:r>
          </a:p>
          <a:p>
            <a:pPr marL="685800" indent="0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{</a:t>
            </a:r>
            <a:r>
              <a:rPr lang="en-US" dirty="0">
                <a:solidFill>
                  <a:srgbClr val="F89400"/>
                </a:solidFill>
                <a:uFillTx/>
              </a:rPr>
              <a:t>A(4+2), </a:t>
            </a:r>
            <a:r>
              <a:rPr lang="en-US" dirty="0">
                <a:solidFill>
                  <a:srgbClr val="00B0F0"/>
                </a:solidFill>
                <a:uFillTx/>
              </a:rPr>
              <a:t>B(2+3)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2060"/>
                </a:solidFill>
                <a:uFillTx/>
              </a:rPr>
              <a:t>C(1+1)</a:t>
            </a:r>
            <a:r>
              <a:rPr lang="en-US" dirty="0">
                <a:uFillTx/>
              </a:rPr>
              <a:t>,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 D(1+0), </a:t>
            </a:r>
            <a:r>
              <a:rPr lang="en-US" dirty="0">
                <a:solidFill>
                  <a:srgbClr val="FC62F0"/>
                </a:solidFill>
                <a:uFillTx/>
              </a:rPr>
              <a:t>E(0+1)}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= {</a:t>
            </a:r>
            <a:r>
              <a:rPr lang="en-US" dirty="0">
                <a:solidFill>
                  <a:srgbClr val="F89400"/>
                </a:solidFill>
                <a:uFillTx/>
              </a:rPr>
              <a:t>A, A, A, A, </a:t>
            </a:r>
            <a:r>
              <a:rPr lang="en-US" sz="2000" dirty="0">
                <a:solidFill>
                  <a:srgbClr val="F89400"/>
                </a:solidFill>
                <a:uFillTx/>
              </a:rPr>
              <a:t>A, A, </a:t>
            </a:r>
            <a:r>
              <a:rPr lang="en-US" sz="2000" dirty="0">
                <a:solidFill>
                  <a:srgbClr val="00B0F0"/>
                </a:solidFill>
                <a:uFillTx/>
              </a:rPr>
              <a:t>B, B, B, B, B</a:t>
            </a:r>
            <a:r>
              <a:rPr lang="en-US" sz="2000" dirty="0">
                <a:solidFill>
                  <a:schemeClr val="accent1"/>
                </a:solidFill>
                <a:uFillTx/>
              </a:rPr>
              <a:t>, </a:t>
            </a:r>
            <a:r>
              <a:rPr lang="en-US" sz="2000" dirty="0">
                <a:solidFill>
                  <a:srgbClr val="002060"/>
                </a:solidFill>
                <a:uFillTx/>
              </a:rPr>
              <a:t>C, C</a:t>
            </a:r>
            <a:r>
              <a:rPr lang="en-US" sz="2000" dirty="0">
                <a:solidFill>
                  <a:schemeClr val="accent2"/>
                </a:solidFill>
                <a:uFillTx/>
              </a:rPr>
              <a:t>, </a:t>
            </a:r>
            <a:r>
              <a:rPr lang="en-US" sz="20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en-US" sz="2000" dirty="0">
                <a:solidFill>
                  <a:schemeClr val="dk1"/>
                </a:solidFill>
                <a:uFillTx/>
              </a:rPr>
              <a:t>, </a:t>
            </a:r>
            <a:r>
              <a:rPr lang="en-US" sz="2000" dirty="0">
                <a:solidFill>
                  <a:srgbClr val="FC62F0"/>
                </a:solidFill>
                <a:uFillTx/>
              </a:rPr>
              <a:t>E</a:t>
            </a:r>
            <a:r>
              <a:rPr lang="en-US" sz="2000" dirty="0">
                <a:uFillTx/>
              </a:rPr>
              <a:t>}</a:t>
            </a:r>
            <a:endParaRPr lang="en-US" dirty="0">
              <a:uFillTx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“INTERSECT ALL”: Multiset Semantics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04800" y="1333500"/>
            <a:ext cx="7772400" cy="38290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R = {</a:t>
            </a:r>
            <a:r>
              <a:rPr lang="en-US" dirty="0">
                <a:solidFill>
                  <a:srgbClr val="F89400"/>
                </a:solidFill>
                <a:uFillTx/>
              </a:rPr>
              <a:t>A, A, 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1B8301"/>
                </a:solidFill>
                <a:uFillTx/>
              </a:rPr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A(4), </a:t>
            </a:r>
            <a:r>
              <a:rPr lang="en-US" dirty="0">
                <a:solidFill>
                  <a:srgbClr val="00B0F0"/>
                </a:solidFill>
                <a:uFillTx/>
              </a:rPr>
              <a:t>B(2),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D(1)</a:t>
            </a:r>
            <a:r>
              <a:rPr lang="en-US" dirty="0">
                <a:uFillTx/>
              </a:rPr>
              <a:t>}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S = {</a:t>
            </a:r>
            <a:r>
              <a:rPr lang="en-US" dirty="0">
                <a:solidFill>
                  <a:srgbClr val="F89400"/>
                </a:solidFill>
                <a:uFillTx/>
              </a:rPr>
              <a:t>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B, B</a:t>
            </a:r>
            <a:r>
              <a:rPr lang="en-US" dirty="0">
                <a:solidFill>
                  <a:schemeClr val="accent1"/>
                </a:solidFill>
                <a:uFillTx/>
              </a:rPr>
              <a:t>,</a:t>
            </a:r>
            <a:r>
              <a:rPr lang="en-US" dirty="0">
                <a:uFillTx/>
              </a:rPr>
              <a:t>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7030A0"/>
                </a:solidFill>
                <a:uFillTx/>
              </a:rPr>
              <a:t>, </a:t>
            </a:r>
            <a:r>
              <a:rPr lang="en-US" dirty="0">
                <a:solidFill>
                  <a:srgbClr val="FC62F0"/>
                </a:solidFill>
                <a:uFillTx/>
              </a:rPr>
              <a:t>E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A(2), </a:t>
            </a:r>
            <a:r>
              <a:rPr lang="en-US" dirty="0">
                <a:solidFill>
                  <a:srgbClr val="00B0F0"/>
                </a:solidFill>
                <a:uFillTx/>
              </a:rPr>
              <a:t>B(3),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rgbClr val="FC62F0"/>
                </a:solidFill>
                <a:uFillTx/>
              </a:rPr>
              <a:t>E(1)}</a:t>
            </a:r>
            <a:endParaRPr lang="en-US" dirty="0">
              <a:uFillTx/>
            </a:endParaRPr>
          </a:p>
          <a:p>
            <a:pPr marL="0" indent="-257175">
              <a:spcBef>
                <a:spcPts val="1875"/>
              </a:spcBef>
              <a:buSzPts val="2400"/>
            </a:pPr>
            <a:r>
              <a:rPr lang="en-US" dirty="0">
                <a:uFillTx/>
              </a:rPr>
              <a:t>INTERSECT ALL: min of cardinalities</a:t>
            </a:r>
          </a:p>
          <a:p>
            <a:pPr lvl="1" indent="0">
              <a:spcBef>
                <a:spcPts val="0"/>
              </a:spcBef>
              <a:buSzPts val="2400"/>
              <a:buNone/>
            </a:pPr>
            <a:r>
              <a:rPr lang="en-US" sz="2400" dirty="0">
                <a:uFillTx/>
              </a:rPr>
              <a:t>{</a:t>
            </a:r>
            <a:r>
              <a:rPr lang="en-US" sz="2400" dirty="0">
                <a:solidFill>
                  <a:srgbClr val="F89400"/>
                </a:solidFill>
                <a:uFillTx/>
              </a:rPr>
              <a:t>A(min(4,2)), </a:t>
            </a:r>
            <a:r>
              <a:rPr lang="en-US" sz="2400" dirty="0">
                <a:solidFill>
                  <a:srgbClr val="00B0F0"/>
                </a:solidFill>
                <a:uFillTx/>
              </a:rPr>
              <a:t>B(min(2,3))</a:t>
            </a:r>
            <a:r>
              <a:rPr lang="en-US" sz="2400" dirty="0">
                <a:uFillTx/>
              </a:rPr>
              <a:t>, </a:t>
            </a:r>
            <a:r>
              <a:rPr lang="en-US" sz="2400" dirty="0">
                <a:solidFill>
                  <a:srgbClr val="002060"/>
                </a:solidFill>
                <a:uFillTx/>
              </a:rPr>
              <a:t>C(min(1,1))</a:t>
            </a:r>
            <a:r>
              <a:rPr lang="en-US" sz="2400" dirty="0">
                <a:uFillTx/>
              </a:rPr>
              <a:t>, </a:t>
            </a:r>
            <a:br>
              <a:rPr lang="en-US" sz="2400" dirty="0">
                <a:uFillTx/>
              </a:rPr>
            </a:br>
            <a:r>
              <a:rPr lang="en-US" sz="2400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D(min(1,0))</a:t>
            </a:r>
            <a:r>
              <a:rPr lang="en-US" sz="2400" dirty="0">
                <a:solidFill>
                  <a:schemeClr val="dk1"/>
                </a:solidFill>
                <a:uFillTx/>
              </a:rPr>
              <a:t>, </a:t>
            </a:r>
            <a:r>
              <a:rPr lang="en-US" sz="2400" dirty="0">
                <a:solidFill>
                  <a:srgbClr val="FC62F0"/>
                </a:solidFill>
                <a:uFillTx/>
              </a:rPr>
              <a:t>E(min(0,1))}</a:t>
            </a:r>
            <a:br>
              <a:rPr lang="en-US" sz="2400" dirty="0">
                <a:uFillTx/>
              </a:rPr>
            </a:br>
            <a:r>
              <a:rPr lang="en-US" sz="2400" dirty="0">
                <a:uFillTx/>
              </a:rPr>
              <a:t>= {</a:t>
            </a:r>
            <a:r>
              <a:rPr lang="en-US" sz="2400" dirty="0">
                <a:solidFill>
                  <a:srgbClr val="F89400"/>
                </a:solidFill>
                <a:uFillTx/>
              </a:rPr>
              <a:t>A, A</a:t>
            </a:r>
            <a:r>
              <a:rPr lang="en-US" sz="2400" dirty="0">
                <a:solidFill>
                  <a:srgbClr val="FF0000"/>
                </a:solidFill>
                <a:uFillTx/>
              </a:rPr>
              <a:t>, </a:t>
            </a:r>
            <a:r>
              <a:rPr lang="en-US" sz="2400" dirty="0">
                <a:solidFill>
                  <a:schemeClr val="accent1"/>
                </a:solidFill>
                <a:uFillTx/>
              </a:rPr>
              <a:t>B, B, </a:t>
            </a:r>
            <a:r>
              <a:rPr lang="en-US" sz="2400" dirty="0">
                <a:solidFill>
                  <a:srgbClr val="002060"/>
                </a:solidFill>
                <a:uFillTx/>
              </a:rPr>
              <a:t>C</a:t>
            </a:r>
            <a:r>
              <a:rPr lang="en-US" sz="2400" dirty="0">
                <a:uFillTx/>
              </a:rPr>
              <a:t>}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“EXCEPT ALL”: Multiset Semantics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04800" y="1123950"/>
            <a:ext cx="7772400" cy="3829050"/>
          </a:xfrm>
        </p:spPr>
        <p:txBody>
          <a:bodyPr/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R = {</a:t>
            </a:r>
            <a:r>
              <a:rPr lang="en-US" dirty="0">
                <a:solidFill>
                  <a:srgbClr val="F89400"/>
                </a:solidFill>
                <a:uFillTx/>
              </a:rPr>
              <a:t>A, A, 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1B8301"/>
                </a:solidFill>
                <a:uFillTx/>
              </a:rPr>
              <a:t>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A(4), </a:t>
            </a:r>
            <a:r>
              <a:rPr lang="en-US" dirty="0">
                <a:solidFill>
                  <a:srgbClr val="00B0F0"/>
                </a:solidFill>
                <a:uFillTx/>
              </a:rPr>
              <a:t>B(2),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D(1)</a:t>
            </a:r>
            <a:r>
              <a:rPr lang="en-US" dirty="0">
                <a:uFillTx/>
              </a:rPr>
              <a:t>}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S = {</a:t>
            </a:r>
            <a:r>
              <a:rPr lang="en-US" dirty="0">
                <a:solidFill>
                  <a:srgbClr val="F89400"/>
                </a:solidFill>
                <a:uFillTx/>
              </a:rPr>
              <a:t>A, A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B0F0"/>
                </a:solidFill>
                <a:uFillTx/>
              </a:rPr>
              <a:t>B, B, B</a:t>
            </a:r>
            <a:r>
              <a:rPr lang="en-US" dirty="0">
                <a:solidFill>
                  <a:schemeClr val="accent1"/>
                </a:solidFill>
                <a:uFillTx/>
              </a:rPr>
              <a:t>,</a:t>
            </a:r>
            <a:r>
              <a:rPr lang="en-US" dirty="0">
                <a:uFillTx/>
              </a:rPr>
              <a:t> </a:t>
            </a:r>
            <a:r>
              <a:rPr lang="en-US" dirty="0">
                <a:solidFill>
                  <a:srgbClr val="002060"/>
                </a:solidFill>
                <a:uFillTx/>
              </a:rPr>
              <a:t>C</a:t>
            </a:r>
            <a:r>
              <a:rPr lang="en-US" dirty="0">
                <a:solidFill>
                  <a:srgbClr val="7030A0"/>
                </a:solidFill>
                <a:uFillTx/>
              </a:rPr>
              <a:t>, </a:t>
            </a:r>
            <a:r>
              <a:rPr lang="en-US" dirty="0">
                <a:solidFill>
                  <a:srgbClr val="FC62F0"/>
                </a:solidFill>
                <a:uFillTx/>
              </a:rPr>
              <a:t>E</a:t>
            </a:r>
            <a:r>
              <a:rPr lang="en-US" dirty="0">
                <a:uFillTx/>
              </a:rPr>
              <a:t>} = {</a:t>
            </a:r>
            <a:r>
              <a:rPr lang="en-US" dirty="0">
                <a:solidFill>
                  <a:srgbClr val="F89400"/>
                </a:solidFill>
                <a:uFillTx/>
              </a:rPr>
              <a:t>A(2), </a:t>
            </a:r>
            <a:r>
              <a:rPr lang="en-US" dirty="0">
                <a:solidFill>
                  <a:srgbClr val="00B0F0"/>
                </a:solidFill>
                <a:uFillTx/>
              </a:rPr>
              <a:t>B(3), </a:t>
            </a:r>
            <a:r>
              <a:rPr lang="en-US" dirty="0">
                <a:solidFill>
                  <a:srgbClr val="002060"/>
                </a:solidFill>
                <a:uFillTx/>
              </a:rPr>
              <a:t>C(1), </a:t>
            </a:r>
            <a:r>
              <a:rPr lang="en-US" dirty="0">
                <a:solidFill>
                  <a:srgbClr val="FC62F0"/>
                </a:solidFill>
                <a:uFillTx/>
              </a:rPr>
              <a:t>E(1)}</a:t>
            </a:r>
            <a:endParaRPr lang="en-US" dirty="0">
              <a:uFillTx/>
            </a:endParaRPr>
          </a:p>
          <a:p>
            <a:pPr marL="0" indent="-257175">
              <a:spcBef>
                <a:spcPts val="1875"/>
              </a:spcBef>
              <a:buSzPts val="2400"/>
            </a:pPr>
            <a:r>
              <a:rPr lang="en-US" dirty="0">
                <a:uFillTx/>
              </a:rPr>
              <a:t>EXCEPT ALL: difference of cardinalities</a:t>
            </a:r>
          </a:p>
          <a:p>
            <a:pPr marL="685800" indent="0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{</a:t>
            </a:r>
            <a:r>
              <a:rPr lang="en-US" dirty="0">
                <a:solidFill>
                  <a:srgbClr val="F89400"/>
                </a:solidFill>
                <a:uFillTx/>
              </a:rPr>
              <a:t>A(4-2), </a:t>
            </a:r>
            <a:r>
              <a:rPr lang="en-US" dirty="0">
                <a:solidFill>
                  <a:srgbClr val="00B0F0"/>
                </a:solidFill>
                <a:uFillTx/>
              </a:rPr>
              <a:t>B(2-3)</a:t>
            </a:r>
            <a:r>
              <a:rPr lang="en-US" dirty="0">
                <a:uFillTx/>
              </a:rPr>
              <a:t>, </a:t>
            </a:r>
            <a:r>
              <a:rPr lang="en-US" dirty="0">
                <a:solidFill>
                  <a:srgbClr val="002060"/>
                </a:solidFill>
                <a:uFillTx/>
              </a:rPr>
              <a:t>C(1-1)</a:t>
            </a:r>
            <a:r>
              <a:rPr lang="en-US" dirty="0">
                <a:uFillTx/>
              </a:rPr>
              <a:t>,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 D(1-0), </a:t>
            </a:r>
            <a:r>
              <a:rPr lang="en-US" dirty="0">
                <a:solidFill>
                  <a:srgbClr val="FC62F0"/>
                </a:solidFill>
                <a:uFillTx/>
              </a:rPr>
              <a:t>E(0-1)}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= {</a:t>
            </a:r>
            <a:r>
              <a:rPr lang="en-US" dirty="0">
                <a:solidFill>
                  <a:srgbClr val="F89400"/>
                </a:solidFill>
                <a:uFillTx/>
              </a:rPr>
              <a:t>A, A,</a:t>
            </a:r>
            <a:r>
              <a:rPr lang="en-US" dirty="0">
                <a:solidFill>
                  <a:schemeClr val="accent2"/>
                </a:solidFill>
                <a:uFillTx/>
              </a:rPr>
              <a:t> </a:t>
            </a:r>
            <a:r>
              <a:rPr lang="en-US" dirty="0">
                <a:solidFill>
                  <a:schemeClr val="accent2">
                    <a:lumMod val="75000"/>
                    <a:lumOff val="25000"/>
                  </a:schemeClr>
                </a:solidFill>
                <a:uFillTx/>
              </a:rPr>
              <a:t>D</a:t>
            </a:r>
            <a:r>
              <a:rPr lang="en-US" dirty="0">
                <a:solidFill>
                  <a:schemeClr val="dk1"/>
                </a:solidFill>
                <a:uFillTx/>
              </a:rPr>
              <a:t>, </a:t>
            </a:r>
            <a:r>
              <a:rPr lang="en-US" dirty="0">
                <a:uFillTx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4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Conceptual SQL Evaluation</a:t>
            </a:r>
            <a:endParaRPr lang="en-US" dirty="0">
              <a:uFillTx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16251" y="1428750"/>
            <a:ext cx="8668512" cy="30906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SELECT        [DISTINCT]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target-list</a:t>
            </a:r>
            <a:endParaRPr lang="en-US" sz="1200" dirty="0">
              <a:uFillTx/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FROM   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relation-list</a:t>
            </a:r>
            <a:endParaRPr lang="en-US" sz="1200" dirty="0">
              <a:uFillTx/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WHERE  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qualification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GROUP BY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grouping-list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HAVING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group-</a:t>
            </a:r>
            <a:r>
              <a:rPr lang="en-US" sz="1200" i="1" dirty="0" err="1">
                <a:uFillTx/>
                <a:ea typeface="Helvetica Neue" charset="0"/>
                <a:cs typeface="Helvetica Neue" charset="0"/>
                <a:sym typeface="Book Antiqua"/>
              </a:rPr>
              <a:t>qualificati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</p:txBody>
      </p:sp>
      <p:pic>
        <p:nvPicPr>
          <p:cNvPr id="6" name="Picture 5" descr="Flow order of SQL Evaluation: 1) From: Relation cross-product. 2) Where: Apply selections (eliminate rows). 3) Project away columns (just keep those used in SELECT GROUP BY, HAVING) 4) Group By: Form groups and aggregate. 5) Having: Elimiante groups. 6) Distinct: Eliminate duplicate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201" y="1355502"/>
            <a:ext cx="5772912" cy="316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773BEEE-5FA7-C543-967B-4FCD53F49C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865911"/>
            <a:ext cx="1219200" cy="490566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209553-970B-FF4D-AAE2-049C122005C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860" y="3450362"/>
            <a:ext cx="1524414" cy="481005"/>
          </a:xfrm>
          <a:prstGeom prst="ellipse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D8DC17-4C79-914B-9075-C147E8858D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47" y="4413101"/>
            <a:ext cx="971653" cy="3621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BE6A35E-2F15-4F45-895F-8F021319B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47" y="3979094"/>
            <a:ext cx="1765505" cy="430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AE2016-F743-D840-9A08-7EE3A38A0CE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CF0F30"/>
              </a:clrFrom>
              <a:clrTo>
                <a:srgbClr val="CF0F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3448133"/>
            <a:ext cx="1371600" cy="498278"/>
          </a:xfrm>
          <a:prstGeom prst="ellipse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8F7562C-6D2B-7748-9BDA-943C1F59039C}"/>
              </a:ext>
            </a:extLst>
          </p:cNvPr>
          <p:cNvSpPr/>
          <p:nvPr/>
        </p:nvSpPr>
        <p:spPr>
          <a:xfrm>
            <a:off x="4146652" y="2333487"/>
            <a:ext cx="1849567" cy="39066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979733-90B8-274A-B093-11AC0D0AD8F8}"/>
              </a:ext>
            </a:extLst>
          </p:cNvPr>
          <p:cNvSpPr/>
          <p:nvPr/>
        </p:nvSpPr>
        <p:spPr>
          <a:xfrm>
            <a:off x="4146651" y="2647951"/>
            <a:ext cx="1111149" cy="508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E4F89E-6287-D345-A26C-58EE7BD00E11}"/>
              </a:ext>
            </a:extLst>
          </p:cNvPr>
          <p:cNvSpPr/>
          <p:nvPr/>
        </p:nvSpPr>
        <p:spPr>
          <a:xfrm>
            <a:off x="4713707" y="4006578"/>
            <a:ext cx="1111149" cy="508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0" dist="20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763C02-4A77-324C-B152-050482516F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8074" y="3986414"/>
            <a:ext cx="946926" cy="5299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886A42-739D-2D42-8218-DCA7C9D64F2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883" y="2333487"/>
            <a:ext cx="1091598" cy="5457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Shape 3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Nested Queries: IN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2100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Names of sailors who’ve reserved boat #102: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lvl="2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IN 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lvl="2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97280" lvl="2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 Reserves R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lvl="2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=102)</a:t>
            </a:r>
          </a:p>
        </p:txBody>
      </p:sp>
      <p:cxnSp>
        <p:nvCxnSpPr>
          <p:cNvPr id="344" name="Shape 344" descr="Arrow poining to the SELECT statement within the outer select statmeent"/>
          <p:cNvCxnSpPr/>
          <p:nvPr/>
        </p:nvCxnSpPr>
        <p:spPr>
          <a:xfrm flipH="1">
            <a:off x="4648200" y="2762250"/>
            <a:ext cx="1371600" cy="800100"/>
          </a:xfrm>
          <a:prstGeom prst="straightConnector1">
            <a:avLst/>
          </a:prstGeom>
          <a:solidFill>
            <a:srgbClr val="3366FF"/>
          </a:solidFill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345" name="Shape 345" descr="Arrow poining to the SELECT statement within the outer select statmeent"/>
          <p:cNvSpPr txBox="1">
            <a:spLocks/>
          </p:cNvSpPr>
          <p:nvPr/>
        </p:nvSpPr>
        <p:spPr>
          <a:xfrm>
            <a:off x="6155890" y="2531906"/>
            <a:ext cx="13716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2100" b="1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subquery</a:t>
            </a:r>
            <a:endParaRPr sz="2100" b="1" dirty="0"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Nested Queries: NOT 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en-US" sz="2100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Names of sailors who’ve </a:t>
            </a:r>
            <a:r>
              <a:rPr lang="en-US" sz="2100" b="1" i="1" u="sng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not</a:t>
            </a:r>
            <a:r>
              <a:rPr lang="en-US" sz="2100" b="1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 </a:t>
            </a:r>
            <a:r>
              <a:rPr lang="en-US" sz="2100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reserved boat #103:</a:t>
            </a:r>
          </a:p>
          <a:p>
            <a:pPr marL="685800" indent="0">
              <a:spcBef>
                <a:spcPts val="300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NOT IN 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Reserves R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=103)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Shape 3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Nested Queries: EXISTS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indent="-342900">
              <a:spcBef>
                <a:spcPts val="0"/>
              </a:spcBef>
            </a:pPr>
            <a:r>
              <a:rPr lang="en-US" sz="2100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This is a bit odd, but it is legal:</a:t>
            </a:r>
          </a:p>
          <a:p>
            <a:pPr marL="685800" indent="0">
              <a:spcBef>
                <a:spcPts val="300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EXISTS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Reserves R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21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1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=103)</a:t>
            </a:r>
            <a:endParaRPr lang="en-US" sz="21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Nested Queries with Correlation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96566"/>
            <a:ext cx="7772400" cy="3829050"/>
          </a:xfrm>
        </p:spPr>
        <p:txBody>
          <a:bodyPr/>
          <a:lstStyle/>
          <a:p>
            <a:pPr marL="257175" indent="-257175">
              <a:spcBef>
                <a:spcPts val="360"/>
              </a:spcBef>
              <a:buSzPts val="2400"/>
            </a:pPr>
            <a:r>
              <a:rPr lang="en-US" sz="1800" i="1" dirty="0">
                <a:uFillTx/>
                <a:latin typeface="Helvetica Neue" charset="0"/>
                <a:ea typeface="Helvetica Neue" charset="0"/>
                <a:cs typeface="Helvetica Neue" charset="0"/>
                <a:sym typeface="Book Antiqua"/>
              </a:rPr>
              <a:t>Names of sailors who’ve reserved boat #102:</a:t>
            </a:r>
          </a:p>
          <a:p>
            <a:pPr marL="685800" indent="0">
              <a:spcBef>
                <a:spcPts val="20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 Sailors S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EXISTS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*</a:t>
            </a:r>
          </a:p>
          <a:p>
            <a:pPr marL="109728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Reserves R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=102 AND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257175" indent="-257175">
              <a:spcBef>
                <a:spcPts val="2000"/>
              </a:spcBef>
              <a:buSzPts val="2400"/>
            </a:pPr>
            <a:r>
              <a:rPr lang="en-US" sz="1800" dirty="0">
                <a:uFillTx/>
                <a:latin typeface="Helvetica Neue" charset="0"/>
                <a:ea typeface="Helvetica Neue" charset="0"/>
                <a:cs typeface="Helvetica Neue" charset="0"/>
              </a:rPr>
              <a:t>Correlated subquery is recomputed for each Sailors tuple.</a:t>
            </a:r>
            <a:endParaRPr lang="en-US" dirty="0"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More on Set-Comparison Operators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257175" indent="-257175">
              <a:spcBef>
                <a:spcPts val="0"/>
              </a:spcBef>
              <a:buSzPts val="2400"/>
            </a:pPr>
            <a:r>
              <a:rPr lang="en-US" dirty="0">
                <a:uFillTx/>
              </a:rPr>
              <a:t>We’ve seen: 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</a:rPr>
              <a:t>IN, EXISTS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Can also have: 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</a:rPr>
              <a:t>NOT IN, NOT EXISTS</a:t>
            </a:r>
          </a:p>
          <a:p>
            <a:pPr marL="257175" indent="-257175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Other forms: 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</a:rPr>
              <a:t>op ANY, op ALL</a:t>
            </a:r>
          </a:p>
          <a:p>
            <a:pPr marL="0" indent="0">
              <a:spcBef>
                <a:spcPts val="2000"/>
              </a:spcBef>
              <a:buSzPts val="2400"/>
              <a:buNone/>
            </a:pPr>
            <a:r>
              <a:rPr lang="en-US" dirty="0">
                <a:uFillTx/>
              </a:rPr>
              <a:t>Find sailors whose rating is greater than that of </a:t>
            </a:r>
            <a:r>
              <a:rPr lang="en-US" i="1" dirty="0">
                <a:uFillTx/>
              </a:rPr>
              <a:t>some</a:t>
            </a:r>
            <a:r>
              <a:rPr lang="en-US" dirty="0">
                <a:uFillTx/>
              </a:rPr>
              <a:t> sailor called Popeye:</a:t>
            </a:r>
          </a:p>
          <a:p>
            <a:pPr marL="0" indent="0">
              <a:spcBef>
                <a:spcPts val="2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en-US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&gt; 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ANY 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S2.rating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S2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09728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S2.sname='Popeye')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Shape 38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A Tough One: “Division”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257175" indent="-257175">
              <a:spcBef>
                <a:spcPts val="0"/>
              </a:spcBef>
            </a:pPr>
            <a:r>
              <a:rPr lang="en-US" dirty="0">
                <a:uFillTx/>
              </a:rPr>
              <a:t>Relational Division: “Find sailors who’ve reserved all boats.”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Said differently: “sailors with no counterexample missing boats”</a:t>
            </a:r>
            <a:endParaRPr lang="en-US" dirty="0">
              <a:uFillTx/>
              <a:latin typeface="Helvetica Neue" charset="0"/>
              <a:ea typeface="Helvetica Neue" charset="0"/>
              <a:cs typeface="Helvetica Neue" charset="0"/>
              <a:sym typeface="Droid Sans Mono"/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endParaRPr lang="mr-IN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Sailors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</a:t>
            </a:r>
            <a:endParaRPr lang="mr-IN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NOT EXISTS </a:t>
            </a:r>
          </a:p>
          <a:p>
            <a:pPr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Boats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endParaRPr lang="mr-IN" dirty="0">
              <a:uFillTx/>
              <a:latin typeface="Menlo" charset="0"/>
              <a:ea typeface="Menlo" charset="0"/>
              <a:cs typeface="Menlo" charset="0"/>
            </a:endParaRPr>
          </a:p>
          <a:p>
            <a:pPr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NOT EXISTS (SELECT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mr-IN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2743200"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Reserves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</a:t>
            </a:r>
            <a:endParaRPr lang="mr-IN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2743200"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mr-IN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2743200" indent="0">
              <a:spcBef>
                <a:spcPts val="0"/>
              </a:spcBef>
              <a:buNone/>
            </a:pP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mr-IN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mr-IN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))</a:t>
            </a:r>
            <a:endParaRPr lang="mr-IN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Shape 40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ARGMAX? Pt 1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666750"/>
            <a:ext cx="7772400" cy="3829050"/>
          </a:xfrm>
        </p:spPr>
        <p:txBody>
          <a:bodyPr/>
          <a:lstStyle/>
          <a:p>
            <a:pPr marL="257175" indent="-257175">
              <a:spcBef>
                <a:spcPts val="0"/>
              </a:spcBef>
            </a:pPr>
            <a:r>
              <a:rPr lang="en-US" dirty="0">
                <a:uFillTx/>
                <a:latin typeface="Helvetica Neue" charset="0"/>
                <a:ea typeface="Helvetica Neue" charset="0"/>
                <a:cs typeface="Helvetica Neue" charset="0"/>
              </a:rPr>
              <a:t>The sailor with the highest rating</a:t>
            </a:r>
          </a:p>
          <a:p>
            <a:pPr marL="257175" indent="-257175">
              <a:spcBef>
                <a:spcPts val="0"/>
              </a:spcBef>
            </a:pPr>
            <a:r>
              <a:rPr lang="en-US" dirty="0">
                <a:uFillTx/>
                <a:latin typeface="Helvetica Neue" charset="0"/>
                <a:ea typeface="Helvetica Neue" charset="0"/>
                <a:cs typeface="Helvetica Neue" charset="0"/>
              </a:rPr>
              <a:t>Correct or Incorrect?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MAX(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  <a:b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 S;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700" b="1" dirty="0">
                <a:uFillTx/>
                <a:latin typeface="Helvetica Neue" charset="0"/>
                <a:ea typeface="Helvetica Neue" charset="0"/>
                <a:cs typeface="Helvetica Neue" charset="0"/>
                <a:sym typeface="Droid Sans Mono"/>
              </a:rPr>
              <a:t>VS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S.*, MAX(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 S;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Shape 42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ARGMAX? Pt 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L="257175" indent="-257175">
              <a:spcBef>
                <a:spcPts val="0"/>
              </a:spcBef>
            </a:pPr>
            <a:r>
              <a:rPr lang="en-US" sz="3400" dirty="0">
                <a:uFillTx/>
                <a:latin typeface="Helvetica Neue" charset="0"/>
                <a:ea typeface="Helvetica Neue" charset="0"/>
                <a:cs typeface="Helvetica Neue" charset="0"/>
              </a:rPr>
              <a:t>The sailor with the highest rating</a:t>
            </a:r>
          </a:p>
          <a:p>
            <a:pPr marL="257175" indent="-257175">
              <a:spcBef>
                <a:spcPts val="0"/>
              </a:spcBef>
              <a:spcAft>
                <a:spcPts val="1000"/>
              </a:spcAft>
            </a:pPr>
            <a:r>
              <a:rPr lang="en-US" sz="3400" dirty="0">
                <a:uFillTx/>
                <a:latin typeface="Helvetica Neue" charset="0"/>
                <a:ea typeface="Helvetica Neue" charset="0"/>
                <a:cs typeface="Helvetica Neue" charset="0"/>
              </a:rPr>
              <a:t>Correct or Incorrect? Same or different?</a:t>
            </a:r>
          </a:p>
          <a:p>
            <a:pPr marL="685800" indent="0">
              <a:spcBef>
                <a:spcPts val="1125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&gt;= ALL </a:t>
            </a:r>
          </a:p>
          <a:p>
            <a:pPr marL="85725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S2.rating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85725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S2)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b="1" dirty="0">
                <a:uFillTx/>
                <a:latin typeface="Helvetica Neue" charset="0"/>
                <a:ea typeface="Helvetica Neue" charset="0"/>
                <a:cs typeface="Helvetica Neue" charset="0"/>
                <a:sym typeface="Droid Sans Mono"/>
              </a:rPr>
              <a:t>VS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MAX(S2.rating)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S2)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Shape 43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ARGMAX? Pt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028700"/>
            <a:ext cx="7772400" cy="3829050"/>
          </a:xfrm>
        </p:spPr>
        <p:txBody>
          <a:bodyPr>
            <a:normAutofit fontScale="92500" lnSpcReduction="10000"/>
          </a:bodyPr>
          <a:lstStyle/>
          <a:p>
            <a:pPr marL="257175" indent="-257175">
              <a:spcBef>
                <a:spcPts val="0"/>
              </a:spcBef>
            </a:pPr>
            <a:r>
              <a:rPr lang="en-US" sz="2600" dirty="0">
                <a:uFillTx/>
              </a:rPr>
              <a:t>The sailor with the highest rating</a:t>
            </a:r>
          </a:p>
          <a:p>
            <a:pPr marL="257175" indent="-257175">
              <a:spcBef>
                <a:spcPts val="0"/>
              </a:spcBef>
            </a:pPr>
            <a:r>
              <a:rPr lang="en-US" sz="2600" dirty="0">
                <a:uFillTx/>
                <a:latin typeface="Helvetica Neue" charset="0"/>
                <a:ea typeface="Helvetica Neue" charset="0"/>
                <a:cs typeface="Helvetica Neue" charset="0"/>
              </a:rPr>
              <a:t>Correct or Incorrect? Same or different?</a:t>
            </a:r>
            <a:endParaRPr lang="en-US" sz="2600" dirty="0">
              <a:uFillTx/>
            </a:endParaRPr>
          </a:p>
          <a:p>
            <a:pPr marL="685800" indent="0">
              <a:spcBef>
                <a:spcPts val="15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&gt;= ALL </a:t>
            </a: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 S2.rating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Sailors S2)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sz="1800" b="1" dirty="0">
                <a:uFillTx/>
                <a:latin typeface="Helvetica Neue" charset="0"/>
                <a:ea typeface="Helvetica Neue" charset="0"/>
                <a:cs typeface="Helvetica Neue" charset="0"/>
                <a:sym typeface="Droid Sans Mono"/>
              </a:rPr>
              <a:t>VS</a:t>
            </a:r>
          </a:p>
          <a:p>
            <a:pPr marL="685800" indent="0">
              <a:spcBef>
                <a:spcPts val="15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  Sailors S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ORDER BY rating DESC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LIMIT 1;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Putting it all together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SELECT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, 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AVG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(</a:t>
            </a:r>
            <a:r>
              <a:rPr lang="en-US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S.gpa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), </a:t>
            </a: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COUNT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(*)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FROM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Students S</a:t>
            </a:r>
            <a:b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WHERE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S.gender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= 'F'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GROUP BY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r>
              <a:rPr lang="en-US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HAVING COUNT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(*) &gt;= 2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ORDER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BY </a:t>
            </a:r>
            <a:r>
              <a:rPr lang="en-US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S.dept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;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“Inner” Joins: Another Syntax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Autofit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SELECT s.*,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r.bid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FROM Sailors s, Reserves r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WHERE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r.sid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AND ...</a:t>
            </a:r>
          </a:p>
          <a:p>
            <a:pPr marL="19050" indent="0">
              <a:buNone/>
            </a:pPr>
            <a:endParaRPr lang="en-US" sz="2000" dirty="0">
              <a:uFillTx/>
              <a:latin typeface="Menlo" charset="0"/>
              <a:ea typeface="Menlo" charset="0"/>
              <a:cs typeface="Menlo" charset="0"/>
              <a:sym typeface="Tahoma"/>
            </a:endParaRPr>
          </a:p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SELECT s.*,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r.bid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FROM Sailors s INNER JOIN Reserves r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ON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 =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Tahoma"/>
              </a:rPr>
              <a:t>r.sid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Tahoma"/>
              </a:rPr>
              <a:t>WHERE ...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Join Variants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 anchor="t"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SELECT </a:t>
            </a:r>
            <a:r>
              <a:rPr lang="en-US" sz="2000" i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&lt;column expression list&gt;</a:t>
            </a:r>
            <a:endParaRPr lang="en-US" sz="2000" i="1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FROM </a:t>
            </a:r>
            <a:r>
              <a:rPr lang="en-US" sz="2000" i="1" dirty="0" err="1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table_name</a:t>
            </a:r>
            <a:endParaRPr lang="en-US" sz="2000" i="1" dirty="0">
              <a:uFillTx/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marL="17145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[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INNER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| 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NATURAL</a:t>
            </a:r>
            <a:b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</a:b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| {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LEFT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|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RIGHT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| 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FULL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} {</a:t>
            </a: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OUTER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}] JOIN</a:t>
            </a:r>
            <a:r>
              <a:rPr lang="en-US" sz="2000" i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</a:t>
            </a:r>
            <a:r>
              <a:rPr lang="en-US" sz="2000" i="1" dirty="0" err="1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table_name</a:t>
            </a:r>
            <a:endParaRPr lang="en-US" sz="2000" i="1" dirty="0">
              <a:uFillTx/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marL="17145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ON</a:t>
            </a:r>
            <a:r>
              <a:rPr lang="en-US" sz="2000" i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&lt;</a:t>
            </a:r>
            <a:r>
              <a:rPr lang="en-US" sz="2000" i="1" dirty="0" err="1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qualification_list</a:t>
            </a:r>
            <a:r>
              <a:rPr lang="en-US" sz="2000" i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WHERE …</a:t>
            </a:r>
            <a:endParaRPr lang="en-US" sz="2000" dirty="0">
              <a:uFillTx/>
            </a:endParaRPr>
          </a:p>
          <a:p>
            <a:pPr marL="257175" indent="-257175">
              <a:spcBef>
                <a:spcPts val="3000"/>
              </a:spcBef>
            </a:pPr>
            <a:r>
              <a:rPr lang="en-US" dirty="0">
                <a:uFillTx/>
              </a:rPr>
              <a:t>INNER is default</a:t>
            </a:r>
          </a:p>
          <a:p>
            <a:pPr marL="257175" indent="-257175"/>
            <a:r>
              <a:rPr lang="en-US" dirty="0">
                <a:uFillTx/>
              </a:rPr>
              <a:t>Inner join what we’ve learned so far</a:t>
            </a:r>
          </a:p>
          <a:p>
            <a:pPr marL="600075" lvl="1" indent="-257175"/>
            <a:r>
              <a:rPr lang="en-US" dirty="0">
                <a:uFillTx/>
              </a:rPr>
              <a:t>Same thing, just with different syntax.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Inner/Natural Joins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 s,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96012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&gt; 20;	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150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 s </a:t>
            </a:r>
            <a:r>
              <a:rPr lang="en-US" sz="12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INNER JOIN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Reserves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ON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&gt; 20;</a:t>
            </a:r>
          </a:p>
          <a:p>
            <a:pPr marL="0" indent="0">
              <a:spcBef>
                <a:spcPts val="225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240"/>
              </a:spcBef>
              <a:buSzPts val="1600"/>
              <a:buNone/>
            </a:pP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 s </a:t>
            </a:r>
            <a:r>
              <a:rPr lang="en-US" sz="12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NATURAL JOIN 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Reserves r</a:t>
            </a:r>
            <a:b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2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2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&gt; 20;</a:t>
            </a:r>
            <a:endParaRPr lang="en-US" sz="12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257175" indent="-257175">
              <a:spcBef>
                <a:spcPts val="2250"/>
              </a:spcBef>
              <a:buClr>
                <a:schemeClr val="dk1"/>
              </a:buClr>
              <a:buSzPts val="1800"/>
            </a:pPr>
            <a:r>
              <a:rPr lang="en-US" sz="1500" b="1" dirty="0">
                <a:uFillTx/>
                <a:latin typeface="Helvetica Neue" charset="0"/>
                <a:ea typeface="Helvetica Neue" charset="0"/>
                <a:cs typeface="Helvetica Neue" charset="0"/>
              </a:rPr>
              <a:t>ALL 3 ARE EQUIVALENT!</a:t>
            </a:r>
            <a:endParaRPr lang="en-US" sz="1500" dirty="0">
              <a:uFillTx/>
              <a:latin typeface="Helvetica Neue" charset="0"/>
              <a:ea typeface="Helvetica Neue" charset="0"/>
              <a:cs typeface="Helvetica Neue" charset="0"/>
            </a:endParaRPr>
          </a:p>
          <a:p>
            <a:pPr marL="257175" indent="-257175">
              <a:spcBef>
                <a:spcPts val="270"/>
              </a:spcBef>
              <a:buClr>
                <a:schemeClr val="dk1"/>
              </a:buClr>
              <a:buSzPts val="1800"/>
            </a:pP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</a:rPr>
              <a:t>“NATURAL” means </a:t>
            </a:r>
            <a:r>
              <a:rPr lang="en-US" sz="1350" dirty="0" err="1">
                <a:uFillTx/>
                <a:latin typeface="Helvetica Neue" charset="0"/>
                <a:ea typeface="Helvetica Neue" charset="0"/>
                <a:cs typeface="Helvetica Neue" charset="0"/>
              </a:rPr>
              <a:t>equi</a:t>
            </a:r>
            <a:r>
              <a:rPr lang="en-US" sz="1350" dirty="0">
                <a:uFillTx/>
                <a:latin typeface="Helvetica Neue" charset="0"/>
                <a:ea typeface="Helvetica Neue" charset="0"/>
                <a:cs typeface="Helvetica Neue" charset="0"/>
              </a:rPr>
              <a:t>-join for pairs of attributes with the same name</a:t>
            </a:r>
            <a:endParaRPr lang="en-US" dirty="0">
              <a:uFillTx/>
              <a:latin typeface="Helvetica Neue" charset="0"/>
              <a:ea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Left Outer Join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indent="-342900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Returns all matched rows, </a:t>
            </a:r>
            <a:r>
              <a:rPr lang="en-US" u="sng" dirty="0">
                <a:uFillTx/>
              </a:rPr>
              <a:t>and </a:t>
            </a:r>
            <a:r>
              <a:rPr lang="en-US" i="1" u="sng" dirty="0">
                <a:uFillTx/>
              </a:rPr>
              <a:t>preserves</a:t>
            </a:r>
            <a:r>
              <a:rPr lang="en-US" u="sng" dirty="0">
                <a:uFillTx/>
              </a:rPr>
              <a:t> all unmatched rows from the table on the left</a:t>
            </a:r>
            <a:r>
              <a:rPr lang="en-US" dirty="0">
                <a:uFillTx/>
              </a:rPr>
              <a:t> of the join clause</a:t>
            </a:r>
          </a:p>
          <a:p>
            <a:pPr lvl="1" indent="-342900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(use nulls in fields of non-matching tuples)</a:t>
            </a:r>
            <a:endParaRPr lang="en-US" dirty="0">
              <a:uFillTx/>
              <a:latin typeface="Tahoma"/>
              <a:ea typeface="Tahoma"/>
              <a:cs typeface="Tahoma"/>
              <a:sym typeface="Tahoma"/>
            </a:endParaRPr>
          </a:p>
          <a:p>
            <a:pPr marL="914400" indent="-257175">
              <a:spcBef>
                <a:spcPts val="2250"/>
              </a:spcBef>
              <a:buClr>
                <a:srgbClr val="0033CC"/>
              </a:buClr>
              <a:buSzPts val="2000"/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s.sname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</a:t>
            </a:r>
          </a:p>
          <a:p>
            <a:pPr marL="914400" indent="-257175">
              <a:spcBef>
                <a:spcPts val="300"/>
              </a:spcBef>
              <a:buClr>
                <a:srgbClr val="0033CC"/>
              </a:buClr>
              <a:buSzPts val="2000"/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Sailors2 s LEFT OUTER JOIN Reserves2 r </a:t>
            </a:r>
          </a:p>
          <a:p>
            <a:pPr marL="914400" indent="-257175">
              <a:spcBef>
                <a:spcPts val="300"/>
              </a:spcBef>
              <a:buClr>
                <a:srgbClr val="0033CC"/>
              </a:buClr>
              <a:buSzPts val="2000"/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ON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Tahoma"/>
            </a:endParaRPr>
          </a:p>
          <a:p>
            <a:pPr marL="257175" indent="-257175">
              <a:spcBef>
                <a:spcPts val="2250"/>
              </a:spcBef>
              <a:buSzPts val="2400"/>
              <a:buNone/>
            </a:pPr>
            <a:r>
              <a:rPr lang="en-US" dirty="0">
                <a:uFillTx/>
              </a:rPr>
              <a:t>Returns all sailors &amp; bid for boat in any </a:t>
            </a:r>
          </a:p>
          <a:p>
            <a:pPr marL="257175" indent="-257175">
              <a:spcBef>
                <a:spcPts val="0"/>
              </a:spcBef>
              <a:buSzPts val="2400"/>
              <a:buNone/>
            </a:pPr>
            <a:r>
              <a:rPr lang="en-US" dirty="0">
                <a:uFillTx/>
              </a:rPr>
              <a:t>of their reservations</a:t>
            </a:r>
          </a:p>
          <a:p>
            <a:pPr marL="257175" indent="-257175">
              <a:spcBef>
                <a:spcPts val="1600"/>
              </a:spcBef>
              <a:buSzPts val="2400"/>
              <a:buNone/>
            </a:pPr>
            <a:r>
              <a:rPr lang="en-US" dirty="0">
                <a:uFillTx/>
              </a:rPr>
              <a:t>Note: no match for </a:t>
            </a:r>
            <a:r>
              <a:rPr lang="en-US" dirty="0" err="1">
                <a:uFillTx/>
              </a:rPr>
              <a:t>s.sid</a:t>
            </a:r>
            <a:r>
              <a:rPr lang="en-US" dirty="0">
                <a:uFillTx/>
              </a:rPr>
              <a:t>? </a:t>
            </a:r>
            <a:r>
              <a:rPr lang="en-US" dirty="0" err="1">
                <a:uFillTx/>
              </a:rPr>
              <a:t>r.bid</a:t>
            </a:r>
            <a:r>
              <a:rPr lang="en-US" dirty="0">
                <a:uFillTx/>
              </a:rPr>
              <a:t> IS NULL!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Right Outer Join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indent="-342900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Returns all matched rows, </a:t>
            </a:r>
            <a:r>
              <a:rPr lang="en-US" u="sng" dirty="0">
                <a:uFillTx/>
              </a:rPr>
              <a:t>and </a:t>
            </a:r>
            <a:r>
              <a:rPr lang="en-US" i="1" u="sng" dirty="0">
                <a:uFillTx/>
              </a:rPr>
              <a:t>preserves</a:t>
            </a:r>
            <a:r>
              <a:rPr lang="en-US" u="sng" dirty="0">
                <a:uFillTx/>
              </a:rPr>
              <a:t> all unmatched rows from the table on the right </a:t>
            </a:r>
            <a:r>
              <a:rPr lang="en-US" dirty="0">
                <a:uFillTx/>
              </a:rPr>
              <a:t>of the join clause</a:t>
            </a:r>
          </a:p>
          <a:p>
            <a:pPr lvl="1" indent="-342900">
              <a:spcBef>
                <a:spcPts val="360"/>
              </a:spcBef>
              <a:buSzPts val="2400"/>
            </a:pPr>
            <a:r>
              <a:rPr lang="en-US" dirty="0">
                <a:uFillTx/>
              </a:rPr>
              <a:t>(use nulls in fields of non-matching tuples)</a:t>
            </a:r>
            <a:endParaRPr lang="en-US" dirty="0">
              <a:uFillTx/>
              <a:latin typeface="Tahoma"/>
              <a:ea typeface="Tahoma"/>
              <a:cs typeface="Tahoma"/>
              <a:sym typeface="Tahoma"/>
            </a:endParaRPr>
          </a:p>
          <a:p>
            <a:pPr marL="381000" lvl="1" indent="0">
              <a:spcBef>
                <a:spcPts val="2000"/>
              </a:spcBef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b.bname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381000" lvl="1" indent="0"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Reserves2 r RIGHT OUTER JOIN Boats2 b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381000" lvl="1" indent="0"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ON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1113" indent="-11113">
              <a:spcBef>
                <a:spcPts val="2250"/>
              </a:spcBef>
              <a:buSzPts val="2400"/>
              <a:buNone/>
            </a:pPr>
            <a:r>
              <a:rPr lang="en-US" dirty="0">
                <a:uFillTx/>
              </a:rPr>
              <a:t>Returns all boats and </a:t>
            </a:r>
            <a:r>
              <a:rPr lang="en-US" dirty="0" err="1">
                <a:uFillTx/>
              </a:rPr>
              <a:t>sid</a:t>
            </a:r>
            <a:r>
              <a:rPr lang="en-US" dirty="0">
                <a:uFillTx/>
              </a:rPr>
              <a:t> for any sailor </a:t>
            </a:r>
            <a:br>
              <a:rPr lang="en-US" dirty="0">
                <a:uFillTx/>
              </a:rPr>
            </a:br>
            <a:r>
              <a:rPr lang="en-US" dirty="0">
                <a:uFillTx/>
              </a:rPr>
              <a:t>associated with the reservation.</a:t>
            </a:r>
          </a:p>
          <a:p>
            <a:pPr marL="257175" indent="-257175">
              <a:spcBef>
                <a:spcPts val="1600"/>
              </a:spcBef>
              <a:buSzPts val="2400"/>
              <a:buNone/>
            </a:pPr>
            <a:r>
              <a:rPr lang="en-US" dirty="0">
                <a:uFillTx/>
              </a:rPr>
              <a:t>Note: no match for </a:t>
            </a:r>
            <a:r>
              <a:rPr lang="en-US" dirty="0" err="1">
                <a:uFillTx/>
              </a:rPr>
              <a:t>b.bid</a:t>
            </a:r>
            <a:r>
              <a:rPr lang="en-US" dirty="0">
                <a:uFillTx/>
              </a:rPr>
              <a:t>? </a:t>
            </a:r>
            <a:r>
              <a:rPr lang="en-US" dirty="0" err="1">
                <a:uFillTx/>
              </a:rPr>
              <a:t>r.sid</a:t>
            </a:r>
            <a:r>
              <a:rPr lang="en-US" dirty="0">
                <a:uFillTx/>
              </a:rPr>
              <a:t> IS NULL!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Shape 50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Full Outer Join</a:t>
            </a:r>
            <a:endParaRPr lang="en-US" dirty="0">
              <a:uFillTx/>
            </a:endParaRPr>
          </a:p>
        </p:txBody>
      </p:sp>
      <p:sp>
        <p:nvSpPr>
          <p:cNvPr id="510" name="Shape 510"/>
          <p:cNvSpPr txBox="1"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200" u="sng" dirty="0">
                <a:uFillTx/>
              </a:rPr>
              <a:t>Returns all (matched or unmatched) rows from the tables on both sides</a:t>
            </a:r>
            <a:r>
              <a:rPr lang="en-US" sz="2200" dirty="0">
                <a:uFillTx/>
              </a:rPr>
              <a:t> of the join clause </a:t>
            </a:r>
          </a:p>
          <a:p>
            <a:pPr marL="381000" lvl="1" indent="0">
              <a:spcBef>
                <a:spcPts val="2000"/>
              </a:spcBef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r.sid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b.bname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381000" lvl="1" indent="0"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Reserves2 r FULL OUTER JOIN Boats2 b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381000" lvl="1" indent="0">
              <a:buNone/>
            </a:pP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ON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9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9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900" dirty="0">
              <a:uFillTx/>
              <a:latin typeface="Menlo" charset="0"/>
              <a:ea typeface="Menlo" charset="0"/>
              <a:cs typeface="Menlo" charset="0"/>
            </a:endParaRPr>
          </a:p>
          <a:p>
            <a:pPr>
              <a:spcBef>
                <a:spcPts val="2000"/>
              </a:spcBef>
            </a:pPr>
            <a:r>
              <a:rPr lang="en-US" sz="1800" dirty="0">
                <a:uFillTx/>
              </a:rPr>
              <a:t>Returns all boats &amp; all information on reservations</a:t>
            </a:r>
          </a:p>
          <a:p>
            <a:r>
              <a:rPr lang="en-US" sz="1800" dirty="0">
                <a:uFillTx/>
              </a:rPr>
              <a:t>No match for </a:t>
            </a:r>
            <a:r>
              <a:rPr lang="en-US" sz="1800" dirty="0" err="1">
                <a:uFillTx/>
              </a:rPr>
              <a:t>r.bid</a:t>
            </a:r>
            <a:r>
              <a:rPr lang="en-US" sz="1800" dirty="0">
                <a:uFillTx/>
              </a:rPr>
              <a:t>?  </a:t>
            </a:r>
          </a:p>
          <a:p>
            <a:pPr lvl="1"/>
            <a:r>
              <a:rPr lang="en-US" sz="1800" dirty="0" err="1">
                <a:uFillTx/>
              </a:rPr>
              <a:t>b.bid</a:t>
            </a:r>
            <a:r>
              <a:rPr lang="en-US" sz="1800" dirty="0">
                <a:uFillTx/>
              </a:rPr>
              <a:t> IS NULL AND </a:t>
            </a:r>
            <a:r>
              <a:rPr lang="en-US" sz="1800" dirty="0" err="1">
                <a:uFillTx/>
              </a:rPr>
              <a:t>b.bname</a:t>
            </a:r>
            <a:r>
              <a:rPr lang="en-US" sz="1800" dirty="0">
                <a:uFillTx/>
              </a:rPr>
              <a:t> IS NULL!</a:t>
            </a:r>
          </a:p>
          <a:p>
            <a:r>
              <a:rPr lang="en-US" sz="1800" dirty="0">
                <a:uFillTx/>
              </a:rPr>
              <a:t>No match for </a:t>
            </a:r>
            <a:r>
              <a:rPr lang="en-US" sz="1800" dirty="0" err="1">
                <a:uFillTx/>
              </a:rPr>
              <a:t>b.bid</a:t>
            </a:r>
            <a:r>
              <a:rPr lang="en-US" sz="1800" dirty="0">
                <a:uFillTx/>
              </a:rPr>
              <a:t>?</a:t>
            </a:r>
          </a:p>
          <a:p>
            <a:pPr lvl="1"/>
            <a:r>
              <a:rPr lang="en-US" sz="1800" dirty="0" err="1">
                <a:uFillTx/>
              </a:rPr>
              <a:t>r.sid</a:t>
            </a:r>
            <a:r>
              <a:rPr lang="en-US" sz="1800" dirty="0">
                <a:uFillTx/>
              </a:rPr>
              <a:t> IS NULL!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Shape 54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Views: Named Queries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57200" y="1162050"/>
            <a:ext cx="7772400" cy="382905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CREATE VIEW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  </a:t>
            </a:r>
            <a:r>
              <a:rPr lang="en-US" sz="2000" i="1" dirty="0" err="1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view_name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AS </a:t>
            </a:r>
            <a:r>
              <a:rPr lang="en-US" sz="2000" i="1" dirty="0" err="1">
                <a:uFillTx/>
                <a:latin typeface="Menlo" charset="0"/>
                <a:ea typeface="Menlo" charset="0"/>
                <a:cs typeface="Menlo" charset="0"/>
                <a:sym typeface="Book Antiqua"/>
              </a:rPr>
              <a:t>select_statement</a:t>
            </a:r>
            <a:endParaRPr lang="en-US" sz="2000" i="1" dirty="0">
              <a:uFillTx/>
              <a:latin typeface="Menlo" charset="0"/>
              <a:ea typeface="Menlo" charset="0"/>
              <a:cs typeface="Menlo" charset="0"/>
              <a:sym typeface="Book Antiqua"/>
            </a:endParaRPr>
          </a:p>
          <a:p>
            <a:pPr indent="-342900">
              <a:spcBef>
                <a:spcPts val="1875"/>
              </a:spcBef>
            </a:pPr>
            <a:r>
              <a:rPr lang="en-US" sz="2000" dirty="0">
                <a:uFillTx/>
                <a:latin typeface="Helvetica Neue" charset="0"/>
                <a:ea typeface="Helvetica Neue" charset="0"/>
                <a:cs typeface="Helvetica Neue" charset="0"/>
              </a:rPr>
              <a:t>Makes development simpler</a:t>
            </a:r>
          </a:p>
          <a:p>
            <a:pPr indent="-342900">
              <a:spcBef>
                <a:spcPts val="0"/>
              </a:spcBef>
            </a:pPr>
            <a:r>
              <a:rPr lang="en-US" sz="2000" dirty="0">
                <a:uFillTx/>
                <a:latin typeface="Helvetica Neue" charset="0"/>
                <a:ea typeface="Helvetica Neue" charset="0"/>
                <a:cs typeface="Helvetica Neue" charset="0"/>
              </a:rPr>
              <a:t>Often used for security</a:t>
            </a:r>
          </a:p>
          <a:p>
            <a:pPr indent="-342900">
              <a:spcBef>
                <a:spcPts val="0"/>
              </a:spcBef>
            </a:pPr>
            <a:r>
              <a:rPr lang="en-US" sz="2000" dirty="0">
                <a:uFillTx/>
                <a:latin typeface="Helvetica Neue" charset="0"/>
                <a:ea typeface="Helvetica Neue" charset="0"/>
                <a:cs typeface="Helvetica Neue" charset="0"/>
              </a:rPr>
              <a:t>Not “materialized”</a:t>
            </a:r>
          </a:p>
          <a:p>
            <a:pPr marL="0" indent="0">
              <a:spcBef>
                <a:spcPts val="1875"/>
              </a:spcBef>
              <a:spcAft>
                <a:spcPts val="2000"/>
              </a:spcAft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CREATE VIEW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AS 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COUNT(*) AS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Shape 55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Views Instead of Relations in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CREATE VIEW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endParaRPr lang="en-US" sz="1800" dirty="0">
              <a:solidFill>
                <a:schemeClr val="dk1"/>
              </a:solidFill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AS SELECT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COUNT(*) AS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800" dirty="0">
              <a:solidFill>
                <a:schemeClr val="dk1"/>
              </a:solidFill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='red'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  <a:p>
            <a:pPr marL="257175" indent="-257175">
              <a:spcBef>
                <a:spcPts val="3000"/>
              </a:spcBef>
              <a:spcAft>
                <a:spcPts val="3000"/>
              </a:spcAft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800" dirty="0">
              <a:solidFill>
                <a:schemeClr val="dk1"/>
              </a:solidFill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Redcount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R, Boats2 B</a:t>
            </a:r>
            <a:endParaRPr lang="en-US" sz="1800" dirty="0">
              <a:solidFill>
                <a:schemeClr val="dk1"/>
              </a:solidFill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800" dirty="0">
              <a:solidFill>
                <a:schemeClr val="dk1"/>
              </a:solidFill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800" dirty="0" err="1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800" dirty="0">
                <a:solidFill>
                  <a:schemeClr val="dk1"/>
                </a:solidFill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&lt; 10;</a:t>
            </a:r>
          </a:p>
        </p:txBody>
      </p:sp>
      <p:pic>
        <p:nvPicPr>
          <p:cNvPr id="562" name="Shape 562" descr="Bid: 102, scount: 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5867400" y="2864517"/>
            <a:ext cx="2109788" cy="491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Subqueries in FROM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97256" y="895188"/>
            <a:ext cx="7772400" cy="38290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uFillTx/>
                <a:latin typeface="Helvetica Neue" charset="0"/>
                <a:ea typeface="Helvetica Neue" charset="0"/>
                <a:cs typeface="Helvetica Neue" charset="0"/>
              </a:rPr>
              <a:t>Like a “view on the fly”!</a:t>
            </a:r>
            <a:endParaRPr lang="en-US" sz="2800" dirty="0">
              <a:uFillTx/>
              <a:latin typeface="Helvetica Neue" charset="0"/>
              <a:ea typeface="Helvetica Neue" charset="0"/>
              <a:cs typeface="Helvetica Neue" charset="0"/>
              <a:sym typeface="Arimo"/>
            </a:endParaRPr>
          </a:p>
          <a:p>
            <a:pPr marL="0" indent="0">
              <a:spcBef>
                <a:spcPts val="225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7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</a:t>
            </a:r>
            <a:b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COUNT (*)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17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'red'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 AS Reds(bid,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</a:p>
          <a:p>
            <a:pPr indent="0">
              <a:spcBef>
                <a:spcPts val="100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Reds.bid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7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1028700" indent="0">
              <a:spcBef>
                <a:spcPts val="0"/>
              </a:spcBef>
              <a:buNone/>
            </a:pP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7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7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&lt; 10</a:t>
            </a:r>
            <a:endParaRPr lang="en-US" sz="17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en-US" dirty="0">
                <a:uFillTx/>
              </a:rPr>
              <a:t>WITH a.k.a. common table expression (CTE)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085850"/>
            <a:ext cx="7772400" cy="3829050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000" dirty="0">
                <a:uFillTx/>
              </a:rPr>
              <a:t>Another “view on the fly” syntax:</a:t>
            </a:r>
            <a:endParaRPr lang="en-US" sz="3000" dirty="0">
              <a:uFillTx/>
              <a:latin typeface="Arimo"/>
              <a:ea typeface="Arimo"/>
              <a:cs typeface="Arimo"/>
              <a:sym typeface="Arimo"/>
            </a:endParaRPr>
          </a:p>
          <a:p>
            <a:pPr marL="914400" indent="0">
              <a:spcBef>
                <a:spcPts val="225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WITH Reds(bid,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 AS</a:t>
            </a:r>
            <a:b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COUNT (*)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'red'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91440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</a:t>
            </a:r>
          </a:p>
          <a:p>
            <a:pPr marL="0" indent="0">
              <a:spcBef>
                <a:spcPts val="225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Reds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Reds.bid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sz="16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&lt; 10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Shape 58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>
                <a:uFillTx/>
                <a:sym typeface="Helvetica Neue Light"/>
              </a:rPr>
              <a:t>Can have many queries in WITH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09600" y="1104900"/>
            <a:ext cx="7772400" cy="3829050"/>
          </a:xfrm>
        </p:spPr>
        <p:txBody>
          <a:bodyPr>
            <a:normAutofit fontScale="7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300" dirty="0">
                <a:uFillTx/>
                <a:latin typeface="Helvetica Neue" charset="0"/>
                <a:ea typeface="Helvetica Neue" charset="0"/>
                <a:cs typeface="Helvetica Neue" charset="0"/>
              </a:rPr>
              <a:t>Another “view on the fly” syntax:</a:t>
            </a:r>
            <a:endParaRPr lang="en-US" sz="3300" dirty="0">
              <a:uFillTx/>
              <a:latin typeface="Helvetica Neue" charset="0"/>
              <a:ea typeface="Helvetica Neue" charset="0"/>
              <a:cs typeface="Helvetica Neue" charset="0"/>
              <a:sym typeface="Arimo"/>
            </a:endParaRPr>
          </a:p>
          <a:p>
            <a:pPr marL="685800" indent="0">
              <a:spcBef>
                <a:spcPts val="2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WITH Reds(bid,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 AS</a:t>
            </a:r>
            <a:b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COUNT (*)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Reserves2 R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B.color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'red'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),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1500"/>
              </a:spcBef>
              <a:buNone/>
            </a:pP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UnpopularReds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AS</a:t>
            </a:r>
            <a:b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bname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,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Boats2 B, Reds</a:t>
            </a: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Reds.bid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=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B.bid</a:t>
            </a:r>
            <a:endParaRPr lang="en-US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AND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scount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&lt; 10)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2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</a:t>
            </a:r>
            <a:r>
              <a:rPr lang="en-US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UnpopularReds</a:t>
            </a: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ARGMAX GROUP BY?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57175" indent="-257175">
              <a:spcBef>
                <a:spcPts val="0"/>
              </a:spcBef>
            </a:pPr>
            <a:r>
              <a:rPr lang="en-US" dirty="0">
                <a:uFillTx/>
              </a:rPr>
              <a:t>The sailor with the highest rating per age</a:t>
            </a:r>
          </a:p>
          <a:p>
            <a:pPr marL="685800" indent="0">
              <a:spcBef>
                <a:spcPts val="225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WITH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maxratings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(age,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maxrating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) AS</a:t>
            </a:r>
            <a:b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(SELECT age, max(rating) 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FROM Sailors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68580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GROUP BY age)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0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S.*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 FROM Sailors S,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maxratings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m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WHERE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S.age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m.age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  <a:sym typeface="Droid Sans Mono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  AND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S.rating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 = </a:t>
            </a:r>
            <a:r>
              <a:rPr lang="en-US" sz="18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m.maxrating</a:t>
            </a: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Shape 61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Brief Detour: Null Values</a:t>
            </a:r>
          </a:p>
        </p:txBody>
      </p:sp>
      <p:sp>
        <p:nvSpPr>
          <p:cNvPr id="616" name="Shape 616"/>
          <p:cNvSpPr txBox="1">
            <a:spLocks noGrp="1"/>
          </p:cNvSpPr>
          <p:nvPr>
            <p:ph type="body" idx="1"/>
          </p:nvPr>
        </p:nvSpPr>
        <p:spPr>
          <a:xfrm>
            <a:off x="533400" y="1155469"/>
            <a:ext cx="7772400" cy="3829050"/>
          </a:xfrm>
        </p:spPr>
        <p:txBody>
          <a:bodyPr>
            <a:normAutofit/>
          </a:bodyPr>
          <a:lstStyle/>
          <a:p>
            <a:r>
              <a:rPr lang="en-US" sz="2200" dirty="0">
                <a:uFillTx/>
              </a:rPr>
              <a:t>Field values are sometimes unknown</a:t>
            </a:r>
          </a:p>
          <a:p>
            <a:pPr lvl="1"/>
            <a:r>
              <a:rPr lang="en-US" sz="2200" dirty="0">
                <a:uFillTx/>
              </a:rPr>
              <a:t>SQL provides a special value NULL for such situations.</a:t>
            </a:r>
          </a:p>
          <a:p>
            <a:pPr lvl="1"/>
            <a:r>
              <a:rPr lang="en-US" sz="2200" dirty="0">
                <a:uFillTx/>
              </a:rPr>
              <a:t>Every data type can be NULL</a:t>
            </a:r>
          </a:p>
          <a:p>
            <a:r>
              <a:rPr lang="en-US" sz="2200" dirty="0">
                <a:uFillTx/>
              </a:rPr>
              <a:t>The presence of null complicates many issues. E.g.:</a:t>
            </a:r>
          </a:p>
          <a:p>
            <a:pPr lvl="1"/>
            <a:r>
              <a:rPr lang="en-US" sz="2200" dirty="0">
                <a:uFillTx/>
              </a:rPr>
              <a:t>Selection predicates (WHERE)</a:t>
            </a:r>
          </a:p>
          <a:p>
            <a:pPr lvl="1"/>
            <a:r>
              <a:rPr lang="en-US" sz="2200" dirty="0">
                <a:uFillTx/>
              </a:rPr>
              <a:t>Aggregation</a:t>
            </a:r>
          </a:p>
          <a:p>
            <a:r>
              <a:rPr lang="en-US" sz="2200" dirty="0">
                <a:uFillTx/>
              </a:rPr>
              <a:t>But NULLs comes naturally from Outer joins</a:t>
            </a:r>
          </a:p>
        </p:txBody>
      </p:sp>
    </p:spTree>
  </p:cSld>
  <p:clrMapOvr>
    <a:masterClrMapping/>
  </p:clrMapOvr>
  <p:transition>
    <p:fade thruBlk="1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NULL in the WHERE clause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57175" indent="-257175">
              <a:spcBef>
                <a:spcPts val="0"/>
              </a:spcBef>
              <a:buSzPts val="2400"/>
            </a:pPr>
            <a:r>
              <a:rPr lang="en-US" dirty="0">
                <a:uFillTx/>
              </a:rPr>
              <a:t>Consider a tuple where </a:t>
            </a:r>
            <a:r>
              <a:rPr lang="en-US" sz="2000" dirty="0">
                <a:uFillTx/>
                <a:latin typeface="Droid Sans Mono"/>
                <a:ea typeface="Droid Sans Mono"/>
                <a:cs typeface="Droid Sans Mono"/>
                <a:sym typeface="Droid Sans Mono"/>
              </a:rPr>
              <a:t>rating </a:t>
            </a:r>
            <a:r>
              <a:rPr lang="en-US" dirty="0">
                <a:uFillTx/>
              </a:rPr>
              <a:t>IS NULL. </a:t>
            </a:r>
          </a:p>
          <a:p>
            <a:pPr marL="257175" indent="-142875">
              <a:spcBef>
                <a:spcPts val="3000"/>
              </a:spcBef>
              <a:spcAft>
                <a:spcPts val="3000"/>
              </a:spcAft>
              <a:buSzPts val="2400"/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INSERT INTO sailors VALUES</a:t>
            </a:r>
            <a:b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</a:b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(11, 'Jack Sparrow', NULL, 35);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60"/>
              </a:spcBef>
              <a:buSzPts val="2400"/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</a:t>
            </a:r>
          </a:p>
          <a:p>
            <a:pPr marL="0" indent="0">
              <a:spcBef>
                <a:spcPts val="360"/>
              </a:spcBef>
              <a:buSzPts val="2400"/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WHERE rating &gt; 8;</a:t>
            </a:r>
          </a:p>
          <a:p>
            <a:pPr marL="0" indent="0">
              <a:spcBef>
                <a:spcPts val="3750"/>
              </a:spcBef>
              <a:buSzPts val="2400"/>
              <a:buNone/>
            </a:pPr>
            <a:r>
              <a:rPr lang="en-US" dirty="0">
                <a:uFillTx/>
              </a:rPr>
              <a:t>Is Jack Sparrow in the output?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Shape 63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NULL in comparators</a:t>
            </a:r>
            <a:endParaRPr lang="en-US" dirty="0">
              <a:uFillTx/>
            </a:endParaRPr>
          </a:p>
        </p:txBody>
      </p:sp>
      <p:sp>
        <p:nvSpPr>
          <p:cNvPr id="634" name="Shape 634"/>
          <p:cNvSpPr txBox="1">
            <a:spLocks noGrp="1"/>
          </p:cNvSpPr>
          <p:nvPr>
            <p:ph type="body" idx="1"/>
          </p:nvPr>
        </p:nvSpPr>
        <p:spPr>
          <a:xfrm>
            <a:off x="533400" y="1123950"/>
            <a:ext cx="7772400" cy="3829050"/>
          </a:xfrm>
        </p:spPr>
        <p:txBody>
          <a:bodyPr/>
          <a:lstStyle/>
          <a:p>
            <a:r>
              <a:rPr lang="en-US" dirty="0">
                <a:uFillTx/>
              </a:rPr>
              <a:t>Rule: (x op NULL) evaluates to … NULL!</a:t>
            </a:r>
            <a:endParaRPr lang="en-US" dirty="0">
              <a:uFillTx/>
              <a:sym typeface="Droid Sans Mono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100 = NULL;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100 &lt; NULL;</a:t>
            </a:r>
            <a:endParaRPr lang="en-US" sz="18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sz="18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100 &gt;= NULL;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Shape 640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Explicit NULL Checks</a:t>
            </a:r>
            <a:endParaRPr lang="en-US" dirty="0">
              <a:uFillTx/>
            </a:endParaRPr>
          </a:p>
        </p:txBody>
      </p:sp>
      <p:sp>
        <p:nvSpPr>
          <p:cNvPr id="641" name="Shape 641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9050" indent="0"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IS NULL;</a:t>
            </a: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IS NOT NULL;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Shape 64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NULL at top of WHERE</a:t>
            </a:r>
            <a:endParaRPr lang="en-US" dirty="0">
              <a:uFillTx/>
            </a:endParaRPr>
          </a:p>
        </p:txBody>
      </p:sp>
      <p:sp>
        <p:nvSpPr>
          <p:cNvPr id="648" name="Shape 648"/>
          <p:cNvSpPr txBox="1">
            <a:spLocks noGrp="1"/>
          </p:cNvSpPr>
          <p:nvPr>
            <p:ph type="body" idx="1"/>
          </p:nvPr>
        </p:nvSpPr>
        <p:spPr>
          <a:xfrm>
            <a:off x="687868" y="666750"/>
            <a:ext cx="7772400" cy="3829050"/>
          </a:xfrm>
        </p:spPr>
        <p:txBody>
          <a:bodyPr/>
          <a:lstStyle/>
          <a:p>
            <a:pPr>
              <a:spcAft>
                <a:spcPts val="2000"/>
              </a:spcAft>
            </a:pPr>
            <a:r>
              <a:rPr lang="en-US" dirty="0">
                <a:uFillTx/>
              </a:rPr>
              <a:t>Rule: Do not output a tuple  </a:t>
            </a:r>
            <a:r>
              <a:rPr lang="en-US" dirty="0">
                <a:uFillTx/>
                <a:sym typeface="Droid Sans Mono"/>
              </a:rPr>
              <a:t>WHERE NULL</a:t>
            </a:r>
          </a:p>
          <a:p>
            <a:pPr marL="19050" indent="0">
              <a:spcBef>
                <a:spcPts val="1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sailors;</a:t>
            </a:r>
          </a:p>
          <a:p>
            <a:pPr marL="19050" indent="0">
              <a:spcBef>
                <a:spcPts val="1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8;</a:t>
            </a:r>
            <a:endParaRPr lang="en-US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1000"/>
              </a:spcBef>
              <a:buNone/>
            </a:pPr>
            <a:r>
              <a:rPr lang="en-US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&lt;= 8;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Join Queries</a:t>
            </a:r>
            <a:endParaRPr lang="en-US" dirty="0">
              <a:uFillTx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SELECT [DISTINCT]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expression list&gt;</a:t>
            </a:r>
            <a:br>
              <a:rPr lang="en-US" sz="2800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sz="2800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FROM </a:t>
            </a:r>
            <a:r>
              <a:rPr lang="en-US" sz="2800" b="1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&lt;table1 [AS t1], ... , </a:t>
            </a:r>
            <a:r>
              <a:rPr lang="en-US" sz="2800" b="1" i="1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tableN</a:t>
            </a:r>
            <a:r>
              <a:rPr lang="en-US" sz="2800" b="1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 [AS </a:t>
            </a:r>
            <a:r>
              <a:rPr lang="en-US" sz="2800" b="1" i="1" dirty="0" err="1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tn</a:t>
            </a:r>
            <a:r>
              <a:rPr lang="en-US" sz="2800" b="1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]&gt;</a:t>
            </a:r>
            <a:br>
              <a:rPr lang="en-US" sz="2800" b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[WHERE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[GROUP BY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list&gt;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[HAVING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&lt;predicate&gt;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 ]</a:t>
            </a:r>
            <a:b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</a:b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[ORDER BY </a:t>
            </a:r>
            <a:r>
              <a:rPr lang="en-US" i="1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&lt;column list&gt;</a:t>
            </a:r>
            <a:r>
              <a:rPr lang="en-US" dirty="0">
                <a:solidFill>
                  <a:srgbClr val="000000"/>
                </a:solidFill>
                <a:uFillTx/>
                <a:ea typeface="Helvetica Neue" charset="0"/>
                <a:cs typeface="Helvetica Neue" charset="0"/>
                <a:sym typeface="Tahoma"/>
              </a:rPr>
              <a:t>];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NULL in Boolean Logic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6250" y="590550"/>
            <a:ext cx="6076950" cy="3829050"/>
          </a:xfrm>
        </p:spPr>
        <p:txBody>
          <a:bodyPr>
            <a:noAutofit/>
          </a:bodyPr>
          <a:lstStyle/>
          <a:p>
            <a:pPr marL="0" indent="0">
              <a:spcBef>
                <a:spcPts val="9000"/>
              </a:spcBef>
              <a:buSzPts val="2000"/>
              <a:buNone/>
            </a:pPr>
            <a:r>
              <a:rPr lang="en-US" sz="1600" dirty="0">
                <a:uFillTx/>
              </a:rPr>
              <a:t>Three-valued logic:</a:t>
            </a:r>
            <a:endParaRPr lang="en-US" sz="1600" dirty="0">
              <a:uFillTx/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indent="0">
              <a:spcBef>
                <a:spcPts val="11250"/>
              </a:spcBef>
              <a:spcAft>
                <a:spcPts val="2250"/>
              </a:spcAft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AND TRUE;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00"/>
              </a:spcBef>
              <a:spcAft>
                <a:spcPts val="1500"/>
              </a:spcAft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OR TRUE;</a:t>
            </a:r>
          </a:p>
          <a:p>
            <a:pPr marL="0" indent="0">
              <a:spcBef>
                <a:spcPts val="300"/>
              </a:spcBef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NOT (rating &gt; 8);</a:t>
            </a:r>
          </a:p>
          <a:p>
            <a:pPr marL="0" indent="0">
              <a:spcBef>
                <a:spcPts val="2000"/>
              </a:spcBef>
              <a:buSzPts val="2000"/>
              <a:buNone/>
            </a:pPr>
            <a:r>
              <a:rPr lang="en-US" sz="16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General rule: NULL **column values** are ignored by aggregate functions</a:t>
            </a:r>
          </a:p>
        </p:txBody>
      </p:sp>
      <p:graphicFrame>
        <p:nvGraphicFramePr>
          <p:cNvPr id="657" name="Shape 657" descr="A Truth table for the operator AND"/>
          <p:cNvGraphicFramePr/>
          <p:nvPr/>
        </p:nvGraphicFramePr>
        <p:xfrm>
          <a:off x="3943350" y="1085850"/>
          <a:ext cx="1577176" cy="165735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AND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rgbClr val="F0B79B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8" name="Shape 658" descr="A Truth table for the operator OR"/>
          <p:cNvGraphicFramePr/>
          <p:nvPr/>
        </p:nvGraphicFramePr>
        <p:xfrm>
          <a:off x="5909451" y="1085850"/>
          <a:ext cx="1577176" cy="162140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OR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rgbClr val="F0B79B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9" name="Shape 659" descr="A Truth table for the operator NOT"/>
          <p:cNvGraphicFramePr/>
          <p:nvPr/>
        </p:nvGraphicFramePr>
        <p:xfrm>
          <a:off x="2017235" y="1914525"/>
          <a:ext cx="1577176" cy="82867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NOT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Shape 65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NULL in Boolean Logic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76250" y="590550"/>
            <a:ext cx="6076950" cy="3829050"/>
          </a:xfrm>
        </p:spPr>
        <p:txBody>
          <a:bodyPr>
            <a:noAutofit/>
          </a:bodyPr>
          <a:lstStyle/>
          <a:p>
            <a:pPr marL="0" indent="0">
              <a:spcBef>
                <a:spcPts val="9000"/>
              </a:spcBef>
              <a:buSzPts val="2000"/>
              <a:buNone/>
            </a:pPr>
            <a:r>
              <a:rPr lang="en-US" sz="1600" dirty="0">
                <a:uFillTx/>
              </a:rPr>
              <a:t>Three-valued logic:</a:t>
            </a:r>
            <a:endParaRPr lang="en-US" sz="1600" dirty="0">
              <a:uFillTx/>
              <a:latin typeface="Droid Sans Mono"/>
              <a:ea typeface="Droid Sans Mono"/>
              <a:cs typeface="Droid Sans Mono"/>
              <a:sym typeface="Droid Sans Mono"/>
            </a:endParaRPr>
          </a:p>
          <a:p>
            <a:pPr marL="0" indent="0">
              <a:spcBef>
                <a:spcPts val="11250"/>
              </a:spcBef>
              <a:spcAft>
                <a:spcPts val="2250"/>
              </a:spcAft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AND TRUE;</a:t>
            </a:r>
            <a:endParaRPr lang="en-US" sz="16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0" indent="0">
              <a:spcBef>
                <a:spcPts val="300"/>
              </a:spcBef>
              <a:spcAft>
                <a:spcPts val="1500"/>
              </a:spcAft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rating &gt; 8 OR TRUE;</a:t>
            </a:r>
          </a:p>
          <a:p>
            <a:pPr marL="0" indent="0">
              <a:spcBef>
                <a:spcPts val="300"/>
              </a:spcBef>
              <a:buSzPts val="2000"/>
              <a:buNone/>
            </a:pPr>
            <a:r>
              <a:rPr lang="en-US" sz="16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* FROM sailors WHERE NOT (rating &gt; 8);</a:t>
            </a:r>
          </a:p>
          <a:p>
            <a:pPr marL="0" indent="0">
              <a:spcBef>
                <a:spcPts val="2000"/>
              </a:spcBef>
              <a:buSzPts val="2000"/>
              <a:buNone/>
            </a:pPr>
            <a:r>
              <a:rPr lang="en-US" sz="16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General rule: NULL **column values** are ignored by aggregate functions</a:t>
            </a:r>
          </a:p>
        </p:txBody>
      </p:sp>
      <p:graphicFrame>
        <p:nvGraphicFramePr>
          <p:cNvPr id="657" name="Shape 657" descr="A Truth table for the operator AND"/>
          <p:cNvGraphicFramePr/>
          <p:nvPr/>
        </p:nvGraphicFramePr>
        <p:xfrm>
          <a:off x="3943350" y="1085850"/>
          <a:ext cx="1577176" cy="1657352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AND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N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N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F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N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8" name="Shape 658" descr="A Truth table for the operator OR"/>
          <p:cNvGraphicFramePr/>
          <p:nvPr/>
        </p:nvGraphicFramePr>
        <p:xfrm>
          <a:off x="5909451" y="1085850"/>
          <a:ext cx="1577176" cy="162140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884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OR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T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N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uFillTx/>
                        </a:rPr>
                        <a:t>N</a:t>
                      </a: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59" name="Shape 659" descr="A Truth table for the operator NOT"/>
          <p:cNvGraphicFramePr/>
          <p:nvPr/>
        </p:nvGraphicFramePr>
        <p:xfrm>
          <a:off x="2017235" y="1914525"/>
          <a:ext cx="1577176" cy="828676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394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4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47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accent1">
                              <a:lumMod val="75000"/>
                            </a:schemeClr>
                          </a:solidFill>
                          <a:uFillTx/>
                        </a:rPr>
                        <a:t>NOT</a:t>
                      </a:r>
                      <a:endParaRPr sz="900" b="1" u="none" strike="noStrike" cap="none" dirty="0">
                        <a:solidFill>
                          <a:schemeClr val="accent1">
                            <a:lumMod val="7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/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/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8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u="none" strike="noStrike" cap="none" dirty="0"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</a:rPr>
                        <a:t>F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</a:rPr>
                        <a:t>T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</a:rPr>
                        <a:t>N</a:t>
                      </a:r>
                      <a:endParaRPr sz="900" u="none" strike="noStrike" cap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</a:endParaRPr>
                    </a:p>
                  </a:txBody>
                  <a:tcPr marL="63544" marR="63544" marT="31763" marB="31763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Shape 66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NULL and Aggregation</a:t>
            </a:r>
          </a:p>
        </p:txBody>
      </p:sp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533400" y="1123950"/>
            <a:ext cx="6096000" cy="3829050"/>
          </a:xfrm>
        </p:spPr>
        <p:txBody>
          <a:bodyPr>
            <a:normAutofit/>
          </a:bodyPr>
          <a:lstStyle/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count(*) FROM sailors;</a:t>
            </a: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count(rating) FROM sailors;</a:t>
            </a:r>
            <a:endParaRPr lang="en-US" sz="2000" dirty="0">
              <a:uFillTx/>
              <a:latin typeface="Menlo" charset="0"/>
              <a:ea typeface="Menlo" charset="0"/>
              <a:cs typeface="Menlo" charset="0"/>
            </a:endParaRP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sum(rating) FROM sailors;</a:t>
            </a:r>
          </a:p>
          <a:p>
            <a:pPr marL="19050" indent="0">
              <a:spcBef>
                <a:spcPts val="2000"/>
              </a:spcBef>
              <a:buNone/>
            </a:pP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SELECT </a:t>
            </a:r>
            <a:r>
              <a:rPr lang="en-US" sz="2000" dirty="0" err="1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avg</a:t>
            </a:r>
            <a:r>
              <a:rPr lang="en-US" sz="2000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(rating) FROM sailors;</a:t>
            </a:r>
          </a:p>
          <a:p>
            <a:pPr marL="19050" indent="0">
              <a:spcBef>
                <a:spcPts val="4000"/>
              </a:spcBef>
              <a:buNone/>
            </a:pPr>
            <a:r>
              <a:rPr lang="en-US" sz="2000" b="1" dirty="0">
                <a:uFillTx/>
                <a:latin typeface="Menlo" charset="0"/>
                <a:ea typeface="Menlo" charset="0"/>
                <a:cs typeface="Menlo" charset="0"/>
                <a:sym typeface="Droid Sans Mono"/>
              </a:rPr>
              <a:t>General rule: NULL **column values** are ignored by aggregate functions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Shape 67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NULLs: Summary</a:t>
            </a:r>
            <a:endParaRPr lang="en-US" dirty="0">
              <a:uFillTx/>
            </a:endParaRPr>
          </a:p>
        </p:txBody>
      </p:sp>
      <p:sp>
        <p:nvSpPr>
          <p:cNvPr id="672" name="Shape 67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NULL op NULL is NULL</a:t>
            </a:r>
          </a:p>
          <a:p>
            <a:r>
              <a:rPr lang="en-US" dirty="0">
                <a:uFillTx/>
              </a:rPr>
              <a:t>WHERE NULL: do not send to output</a:t>
            </a:r>
          </a:p>
          <a:p>
            <a:r>
              <a:rPr lang="en-US" dirty="0">
                <a:uFillTx/>
              </a:rPr>
              <a:t>Boolean connectives: 3-valued logic</a:t>
            </a:r>
          </a:p>
          <a:p>
            <a:r>
              <a:rPr lang="en-US" dirty="0">
                <a:uFillTx/>
              </a:rPr>
              <a:t>Aggregates ignore NULL-valued inputs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Testing SQL Queries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uFillTx/>
              </a:rPr>
              <a:t>SQL Fiddle pages we provide in this class will typically help you answer the questions in the worksheets and vitamins. </a:t>
            </a:r>
          </a:p>
          <a:p>
            <a:r>
              <a:rPr lang="en-US" sz="2200" dirty="0">
                <a:uFillTx/>
              </a:rPr>
              <a:t>But in real life</a:t>
            </a:r>
            <a:r>
              <a:rPr lang="en-US" dirty="0">
                <a:uFillTx/>
              </a:rPr>
              <a:t>:</a:t>
            </a:r>
          </a:p>
          <a:p>
            <a:pPr lvl="1"/>
            <a:r>
              <a:rPr lang="en-US" dirty="0">
                <a:uFillTx/>
              </a:rPr>
              <a:t> not every database instance will reveal every bug in your query.</a:t>
            </a:r>
          </a:p>
          <a:p>
            <a:pPr lvl="2"/>
            <a:r>
              <a:rPr lang="en-US" dirty="0" err="1">
                <a:uFillTx/>
              </a:rPr>
              <a:t>Eg</a:t>
            </a:r>
            <a:r>
              <a:rPr lang="en-US" dirty="0">
                <a:uFillTx/>
              </a:rPr>
              <a:t>: database instance without any rows in it! </a:t>
            </a:r>
          </a:p>
          <a:p>
            <a:pPr lvl="1"/>
            <a:r>
              <a:rPr lang="en-US" dirty="0">
                <a:uFillTx/>
              </a:rPr>
              <a:t>Need to debug your queries </a:t>
            </a:r>
          </a:p>
          <a:p>
            <a:pPr lvl="1"/>
            <a:r>
              <a:rPr lang="en-US" dirty="0">
                <a:uFillTx/>
              </a:rPr>
              <a:t>reasoning about them carefully</a:t>
            </a:r>
          </a:p>
          <a:p>
            <a:pPr lvl="1"/>
            <a:r>
              <a:rPr lang="en-US" dirty="0">
                <a:uFillTx/>
              </a:rPr>
              <a:t>constructing test data. 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Tips for Generating Test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23950"/>
            <a:ext cx="8991600" cy="3829050"/>
          </a:xfrm>
        </p:spPr>
        <p:txBody>
          <a:bodyPr>
            <a:normAutofit/>
          </a:bodyPr>
          <a:lstStyle/>
          <a:p>
            <a:pPr marL="361950" lvl="1" indent="-342900">
              <a:spcBef>
                <a:spcPts val="480"/>
              </a:spcBef>
              <a:buSzPts val="3200"/>
              <a:buFont typeface="Arial" charset="0"/>
              <a:buChar char="•"/>
            </a:pPr>
            <a:r>
              <a:rPr lang="en-US" sz="1800" dirty="0">
                <a:uFillTx/>
              </a:rPr>
              <a:t>Generate </a:t>
            </a:r>
            <a:r>
              <a:rPr lang="en-US" sz="1800" b="1" dirty="0">
                <a:uFillTx/>
              </a:rPr>
              <a:t>random data</a:t>
            </a:r>
          </a:p>
          <a:p>
            <a:pPr marL="704850" lvl="2" indent="-342900">
              <a:spcBef>
                <a:spcPts val="480"/>
              </a:spcBef>
              <a:buSzPts val="3200"/>
              <a:buFont typeface="Arial" charset="0"/>
              <a:buChar char="•"/>
            </a:pPr>
            <a:r>
              <a:rPr lang="en-US" dirty="0">
                <a:uFillTx/>
              </a:rPr>
              <a:t>e.g. using a service like </a:t>
            </a:r>
            <a:r>
              <a:rPr lang="en-US" dirty="0" err="1">
                <a:uFillTx/>
              </a:rPr>
              <a:t>mockaroo.com</a:t>
            </a:r>
            <a:r>
              <a:rPr lang="en-US" dirty="0">
                <a:uFillTx/>
              </a:rPr>
              <a:t> </a:t>
            </a:r>
          </a:p>
          <a:p>
            <a:pPr marL="361950" lvl="1" indent="-342900">
              <a:spcBef>
                <a:spcPts val="2000"/>
              </a:spcBef>
              <a:buSzPts val="3200"/>
              <a:buFont typeface="Arial" charset="0"/>
              <a:buChar char="•"/>
            </a:pPr>
            <a:r>
              <a:rPr lang="en-US" sz="1800" dirty="0">
                <a:uFillTx/>
              </a:rPr>
              <a:t> Try to construct data that could check for the following potential errors:</a:t>
            </a:r>
          </a:p>
          <a:p>
            <a:pPr marL="704850" lvl="2" indent="-342900">
              <a:spcBef>
                <a:spcPts val="480"/>
              </a:spcBef>
              <a:buSzPts val="3200"/>
              <a:buFont typeface="Arial" charset="0"/>
              <a:buChar char="•"/>
            </a:pPr>
            <a:r>
              <a:rPr lang="en-US" dirty="0">
                <a:uFillTx/>
              </a:rPr>
              <a:t>Incorrect output schema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>
                <a:uFillTx/>
              </a:rPr>
              <a:t>Output may be missing rows from the correct answer (false negatives)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>
                <a:uFillTx/>
              </a:rPr>
              <a:t>Output may contain incorrect rows (false positives)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>
                <a:uFillTx/>
              </a:rPr>
              <a:t>Output may have the wrong number of duplicates.</a:t>
            </a:r>
          </a:p>
          <a:p>
            <a:pPr marL="704850" lvl="2" indent="-342900">
              <a:spcBef>
                <a:spcPts val="480"/>
              </a:spcBef>
              <a:buSzPts val="3200"/>
            </a:pPr>
            <a:r>
              <a:rPr lang="en-US" dirty="0">
                <a:uFillTx/>
              </a:rPr>
              <a:t>Output may not be ordered properly.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Content Break 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Shape 678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Summary</a:t>
            </a:r>
          </a:p>
        </p:txBody>
      </p:sp>
      <p:sp>
        <p:nvSpPr>
          <p:cNvPr id="679" name="Shape 679"/>
          <p:cNvSpPr txBox="1"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uFillTx/>
              </a:rPr>
              <a:t>You’ve now seen SQL—you are armed.</a:t>
            </a:r>
          </a:p>
          <a:p>
            <a:r>
              <a:rPr lang="en-US" dirty="0">
                <a:uFillTx/>
              </a:rPr>
              <a:t>A declarative language</a:t>
            </a:r>
          </a:p>
          <a:p>
            <a:pPr lvl="1"/>
            <a:r>
              <a:rPr lang="en-US" dirty="0">
                <a:uFillTx/>
              </a:rPr>
              <a:t>Somebody has to translate to algorithms though…</a:t>
            </a:r>
          </a:p>
          <a:p>
            <a:pPr lvl="1"/>
            <a:r>
              <a:rPr lang="en-US" dirty="0">
                <a:uFillTx/>
              </a:rPr>
              <a:t>The RDBMS </a:t>
            </a:r>
            <a:r>
              <a:rPr lang="en-US" dirty="0" err="1">
                <a:uFillTx/>
              </a:rPr>
              <a:t>implementor</a:t>
            </a:r>
            <a:r>
              <a:rPr lang="en-US" dirty="0">
                <a:uFillTx/>
              </a:rPr>
              <a:t> ... i.e. you!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</a:rPr>
              <a:t>Summary </a:t>
            </a:r>
            <a:r>
              <a:rPr lang="en-US" dirty="0" err="1">
                <a:uFillTx/>
              </a:rPr>
              <a:t>Cont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634" y="1047750"/>
            <a:ext cx="8686800" cy="3829050"/>
          </a:xfrm>
        </p:spPr>
        <p:txBody>
          <a:bodyPr>
            <a:normAutofit/>
          </a:bodyPr>
          <a:lstStyle/>
          <a:p>
            <a:r>
              <a:rPr lang="en-US" sz="2000" dirty="0">
                <a:uFillTx/>
              </a:rPr>
              <a:t>The data structures and algorithms that make SQL possible also power:</a:t>
            </a:r>
          </a:p>
          <a:p>
            <a:pPr lvl="1"/>
            <a:r>
              <a:rPr lang="en-US" sz="2000" dirty="0">
                <a:uFillTx/>
              </a:rPr>
              <a:t>NoSQL, data mining, scalable ML, network routing…</a:t>
            </a:r>
          </a:p>
          <a:p>
            <a:pPr lvl="1"/>
            <a:r>
              <a:rPr lang="en-US" sz="2000" dirty="0">
                <a:uFillTx/>
              </a:rPr>
              <a:t>A toolbox for scalable computing!</a:t>
            </a:r>
          </a:p>
          <a:p>
            <a:pPr lvl="1"/>
            <a:r>
              <a:rPr lang="en-US" sz="2000" dirty="0">
                <a:uFillTx/>
              </a:rPr>
              <a:t>That fun begins next week</a:t>
            </a:r>
          </a:p>
          <a:p>
            <a:r>
              <a:rPr lang="en-US" sz="2000" dirty="0">
                <a:uFillTx/>
              </a:rPr>
              <a:t>We skirted questions of good database (schema) design</a:t>
            </a:r>
          </a:p>
          <a:p>
            <a:pPr lvl="1"/>
            <a:r>
              <a:rPr lang="en-US" sz="2000" dirty="0">
                <a:uFillTx/>
              </a:rPr>
              <a:t>a topic we’ll consider in greater depth later</a:t>
            </a:r>
          </a:p>
          <a:p>
            <a:endParaRPr lang="en-US" sz="2000" dirty="0">
              <a:uFillTx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Conceptual SQL Evaluation, </a:t>
            </a:r>
            <a:r>
              <a:rPr lang="en-US" dirty="0" err="1">
                <a:uFillTx/>
                <a:sym typeface="Helvetica Neue Light"/>
              </a:rPr>
              <a:t>cont</a:t>
            </a:r>
            <a:endParaRPr lang="en-US" dirty="0">
              <a:uFillTx/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6316251" y="1428750"/>
            <a:ext cx="8668512" cy="309067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SELECT        [DISTINCT]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target-list</a:t>
            </a:r>
            <a:endParaRPr lang="en-US" sz="1200" dirty="0">
              <a:uFillTx/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FROM   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relation-list</a:t>
            </a:r>
            <a:endParaRPr lang="en-US" sz="1200" dirty="0">
              <a:uFillTx/>
              <a:ea typeface="Helvetica Neue" charset="0"/>
              <a:cs typeface="Helvetica Neue" charset="0"/>
              <a:sym typeface="Book Antiqu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WHERE  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qualification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GROUP BY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grouping-list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uFillTx/>
                <a:ea typeface="Helvetica Neue" charset="0"/>
                <a:cs typeface="Helvetica Neue" charset="0"/>
                <a:sym typeface="Book Antiqua"/>
              </a:rPr>
              <a:t>HAVING      </a:t>
            </a:r>
            <a:r>
              <a:rPr lang="en-US" sz="1200" i="1" dirty="0">
                <a:uFillTx/>
                <a:ea typeface="Helvetica Neue" charset="0"/>
                <a:cs typeface="Helvetica Neue" charset="0"/>
                <a:sym typeface="Book Antiqua"/>
              </a:rPr>
              <a:t>group-</a:t>
            </a:r>
            <a:r>
              <a:rPr lang="en-US" sz="1200" i="1" dirty="0" err="1">
                <a:uFillTx/>
                <a:ea typeface="Helvetica Neue" charset="0"/>
                <a:cs typeface="Helvetica Neue" charset="0"/>
                <a:sym typeface="Book Antiqua"/>
              </a:rPr>
              <a:t>qualificati</a:t>
            </a:r>
            <a:endParaRPr lang="en-US" sz="1200" dirty="0">
              <a:uFillTx/>
              <a:ea typeface="Helvetica Neue" charset="0"/>
              <a:cs typeface="Helvetica Neue" charset="0"/>
            </a:endParaRPr>
          </a:p>
        </p:txBody>
      </p:sp>
      <p:sp>
        <p:nvSpPr>
          <p:cNvPr id="5" name="Oval 4" descr="Circle around relation-list"/>
          <p:cNvSpPr>
            <a:spLocks/>
          </p:cNvSpPr>
          <p:nvPr/>
        </p:nvSpPr>
        <p:spPr>
          <a:xfrm>
            <a:off x="7010400" y="1581150"/>
            <a:ext cx="1371600" cy="3086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3EF8B-285B-E24A-B990-950145DC2E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08" y="1428750"/>
            <a:ext cx="5842826" cy="3276600"/>
          </a:xfrm>
          <a:prstGeom prst="rect">
            <a:avLst/>
          </a:prstGeom>
        </p:spPr>
      </p:pic>
      <p:sp>
        <p:nvSpPr>
          <p:cNvPr id="7" name="Oval 6" descr="Circle around Relational cross-product"/>
          <p:cNvSpPr>
            <a:spLocks/>
          </p:cNvSpPr>
          <p:nvPr/>
        </p:nvSpPr>
        <p:spPr>
          <a:xfrm>
            <a:off x="287500" y="2266950"/>
            <a:ext cx="1627986" cy="6096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uFillTx/>
                <a:sym typeface="Helvetica Neue Light"/>
              </a:rPr>
              <a:t>Cross (Cartesian) Product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/>
            <a:r>
              <a:rPr lang="en-US" dirty="0">
                <a:uFillTx/>
                <a:latin typeface="Helvetica Neue"/>
                <a:ea typeface="Helvetica Neue"/>
                <a:cs typeface="Helvetica Neue"/>
                <a:sym typeface="Helvetica Neue"/>
              </a:rPr>
              <a:t>All pairs of tuples, concatenated</a:t>
            </a:r>
          </a:p>
        </p:txBody>
      </p:sp>
      <p:graphicFrame>
        <p:nvGraphicFramePr>
          <p:cNvPr id="9" name="Shape 148" descr="Table with sid, sname, rating, age of many sailors"/>
          <p:cNvGraphicFramePr/>
          <p:nvPr/>
        </p:nvGraphicFramePr>
        <p:xfrm>
          <a:off x="238482" y="1874500"/>
          <a:ext cx="3577288" cy="13714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9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Shape 149"/>
          <p:cNvSpPr>
            <a:spLocks/>
          </p:cNvSpPr>
          <p:nvPr/>
        </p:nvSpPr>
        <p:spPr>
          <a:xfrm>
            <a:off x="304800" y="1500757"/>
            <a:ext cx="14478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Sailors</a:t>
            </a:r>
            <a:endParaRPr dirty="0"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1" name="Shape 150" descr="A table with sid, bid, day for many reserves"/>
          <p:cNvGraphicFramePr/>
          <p:nvPr/>
        </p:nvGraphicFramePr>
        <p:xfrm>
          <a:off x="5410200" y="1874500"/>
          <a:ext cx="2556213" cy="109732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bid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day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9/13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Shape 151"/>
          <p:cNvSpPr>
            <a:spLocks/>
          </p:cNvSpPr>
          <p:nvPr/>
        </p:nvSpPr>
        <p:spPr>
          <a:xfrm>
            <a:off x="5681662" y="1441492"/>
            <a:ext cx="143351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uFillTx/>
                <a:latin typeface="Tahoma"/>
                <a:ea typeface="Tahoma"/>
                <a:cs typeface="Tahoma"/>
                <a:sym typeface="Tahoma"/>
              </a:rPr>
              <a:t>Reserves</a:t>
            </a:r>
            <a:endParaRPr dirty="0">
              <a:uFillTx/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3" name="Shape 152" descr="a cartesian product of the reserves and sailor table"/>
          <p:cNvGraphicFramePr/>
          <p:nvPr/>
        </p:nvGraphicFramePr>
        <p:xfrm>
          <a:off x="664050" y="3410682"/>
          <a:ext cx="5812948" cy="164598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20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uFillTx/>
                <a:sym typeface="Helvetica Neue Light"/>
              </a:rPr>
              <a:t>Find sailors who’ve reserved </a:t>
            </a:r>
            <a:br>
              <a:rPr lang="en-US" dirty="0">
                <a:uFillTx/>
                <a:sym typeface="Helvetica Neue Light"/>
              </a:rPr>
            </a:br>
            <a:r>
              <a:rPr lang="en-US" dirty="0">
                <a:uFillTx/>
                <a:sym typeface="Helvetica Neue Light"/>
              </a:rPr>
              <a:t>a boat</a:t>
            </a:r>
            <a:endParaRPr lang="en-US" dirty="0">
              <a:uFillTx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648200" y="877824"/>
            <a:ext cx="8668512" cy="30906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SELECT 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endParaRPr lang="en-US" sz="1600" dirty="0"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FROM Sailors AS S, Reserves AS R</a:t>
            </a:r>
          </a:p>
          <a:p>
            <a:pPr marL="0" lvl="0" indent="0">
              <a:buNone/>
            </a:pP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WHERE 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S.sid</a:t>
            </a:r>
            <a:r>
              <a:rPr lang="en-US" sz="1600" dirty="0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=</a:t>
            </a:r>
            <a:r>
              <a:rPr lang="en-US" sz="1600" dirty="0" err="1"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Tahoma"/>
              </a:rPr>
              <a:t>R.sid</a:t>
            </a:r>
            <a:endParaRPr lang="en-US" sz="1600" dirty="0"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Tahoma"/>
            </a:endParaRPr>
          </a:p>
        </p:txBody>
      </p:sp>
      <p:graphicFrame>
        <p:nvGraphicFramePr>
          <p:cNvPr id="4" name="Shape 148" descr="Table with sid, sname, rating, age of many sailors"/>
          <p:cNvGraphicFramePr/>
          <p:nvPr/>
        </p:nvGraphicFramePr>
        <p:xfrm>
          <a:off x="238482" y="1874500"/>
          <a:ext cx="3577288" cy="137140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94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8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4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FF">
                        <a:alpha val="4941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Garfield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27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858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4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Bob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5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19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Shape 150" descr="A table with sid, bid, day for many reserves"/>
          <p:cNvGraphicFramePr/>
          <p:nvPr/>
        </p:nvGraphicFramePr>
        <p:xfrm>
          <a:off x="5410200" y="1874500"/>
          <a:ext cx="2556213" cy="109732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bid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day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102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9/13</a:t>
                      </a:r>
                      <a:endParaRPr sz="1200" dirty="0">
                        <a:uFillTx/>
                        <a:latin typeface="Helvetica Neue" charset="0"/>
                        <a:ea typeface="Helvetica Neue" charset="0"/>
                        <a:cs typeface="Helvetica Neue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051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Helvetica Neue" charset="0"/>
                          <a:ea typeface="Helvetica Neue" charset="0"/>
                          <a:cs typeface="Helvetica Neue" charset="0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Helvetica Neue" charset="0"/>
                        <a:ea typeface="Helvetica Neue" charset="0"/>
                        <a:cs typeface="Helvetica Neue" charset="0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Shape 152" descr="a cartesian product of the reserves and sailor table"/>
          <p:cNvGraphicFramePr/>
          <p:nvPr/>
        </p:nvGraphicFramePr>
        <p:xfrm>
          <a:off x="664050" y="3410682"/>
          <a:ext cx="5812948" cy="1645980"/>
        </p:xfrm>
        <a:graphic>
          <a:graphicData uri="http://schemas.openxmlformats.org/drawingml/2006/table">
            <a:tbl>
              <a:tblPr firstRow="1">
                <a:noFill/>
              </a:tblPr>
              <a:tblGrid>
                <a:gridCol w="8304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7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3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042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 err="1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sname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rating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age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sid</a:t>
                      </a:r>
                      <a:endParaRPr sz="1200" b="1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bid</a:t>
                      </a:r>
                      <a:endParaRPr sz="120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1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day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>
                        <a:alpha val="4980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9/13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Popeye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22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10/01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2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OliveOyl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11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39</a:t>
                      </a:r>
                      <a:endParaRPr sz="1200">
                        <a:uFillTx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102</a:t>
                      </a:r>
                      <a:endParaRPr sz="120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9/12</a:t>
                      </a:r>
                      <a:endParaRPr sz="1200" dirty="0">
                        <a:uFillTx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2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00" marB="4570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…</a:t>
                      </a:r>
                      <a:endParaRPr sz="1200" b="0" i="0" u="none" strike="noStrike" cap="none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ahoma"/>
                        <a:buNone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uFillTx/>
                          <a:latin typeface="Tahoma"/>
                          <a:ea typeface="Tahoma"/>
                          <a:cs typeface="Tahoma"/>
                          <a:sym typeface="Tahoma"/>
                        </a:rPr>
                        <a:t>...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uFillTx/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Group 7" descr="Lines crossing out the 2nd and 4th row of the join table"/>
          <p:cNvGrpSpPr/>
          <p:nvPr/>
        </p:nvGrpSpPr>
        <p:grpSpPr>
          <a:xfrm>
            <a:off x="381000" y="4019550"/>
            <a:ext cx="6096000" cy="609600"/>
            <a:chOff x="381000" y="4019550"/>
            <a:chExt cx="6096000" cy="6096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381000" y="4019550"/>
              <a:ext cx="609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1000" y="4629150"/>
              <a:ext cx="6096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 descr="Liens crossing out rating, age, sid, day columns from the join table"/>
          <p:cNvGrpSpPr/>
          <p:nvPr/>
        </p:nvGrpSpPr>
        <p:grpSpPr>
          <a:xfrm>
            <a:off x="2590800" y="3118655"/>
            <a:ext cx="3247430" cy="1922047"/>
            <a:chOff x="2590800" y="3118655"/>
            <a:chExt cx="3247430" cy="1922047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59080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27660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03860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838230" y="3118655"/>
              <a:ext cx="0" cy="192204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541B27"/>
      </a:dk2>
      <a:lt2>
        <a:srgbClr val="AACDCA"/>
      </a:lt2>
      <a:accent1>
        <a:srgbClr val="D72C2F"/>
      </a:accent1>
      <a:accent2>
        <a:srgbClr val="44516F"/>
      </a:accent2>
      <a:accent3>
        <a:srgbClr val="79C6C1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2072</TotalTime>
  <Words>3838</Words>
  <Application>Microsoft Macintosh PowerPoint</Application>
  <PresentationFormat>On-screen Show (16:9)</PresentationFormat>
  <Paragraphs>742</Paragraphs>
  <Slides>69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69</vt:i4>
      </vt:variant>
    </vt:vector>
  </HeadingPairs>
  <TitlesOfParts>
    <vt:vector size="85" baseType="lpstr">
      <vt:lpstr>Arimo</vt:lpstr>
      <vt:lpstr>Droid Sans Mono</vt:lpstr>
      <vt:lpstr>ＭＳ Ｐゴシック</vt:lpstr>
      <vt:lpstr>Arial</vt:lpstr>
      <vt:lpstr>Book Antiqua</vt:lpstr>
      <vt:lpstr>Calibri</vt:lpstr>
      <vt:lpstr>Calibri Light</vt:lpstr>
      <vt:lpstr>Century Gothic</vt:lpstr>
      <vt:lpstr>Helvetica</vt:lpstr>
      <vt:lpstr>Helvetica Neue</vt:lpstr>
      <vt:lpstr>Helvetica Neue Light</vt:lpstr>
      <vt:lpstr>Menlo</vt:lpstr>
      <vt:lpstr>Tahoma</vt:lpstr>
      <vt:lpstr>Times New Roman</vt:lpstr>
      <vt:lpstr>Office Theme</vt:lpstr>
      <vt:lpstr>Custom Design</vt:lpstr>
      <vt:lpstr>SQL II</vt:lpstr>
      <vt:lpstr>SQL DML 1: Basic Single-Table Queries</vt:lpstr>
      <vt:lpstr>Conceptual SQL Evaluation</vt:lpstr>
      <vt:lpstr>Putting it all together</vt:lpstr>
      <vt:lpstr>Content Break</vt:lpstr>
      <vt:lpstr>Join Queries</vt:lpstr>
      <vt:lpstr>Conceptual SQL Evaluation, cont</vt:lpstr>
      <vt:lpstr>Cross (Cartesian) Product</vt:lpstr>
      <vt:lpstr>Find sailors who’ve reserved  a boat</vt:lpstr>
      <vt:lpstr>Find sailors who’ve reserved  a boat cont</vt:lpstr>
      <vt:lpstr>Column Names and Table Aliases</vt:lpstr>
      <vt:lpstr>More Aliases</vt:lpstr>
      <vt:lpstr>Arithmetic Expressions</vt:lpstr>
      <vt:lpstr>SQL Calculator!</vt:lpstr>
      <vt:lpstr>String Comparisons</vt:lpstr>
      <vt:lpstr>Content Break 2</vt:lpstr>
      <vt:lpstr>Combining Predicates</vt:lpstr>
      <vt:lpstr>Sid’s of sailors who reserved a red OR a green boat</vt:lpstr>
      <vt:lpstr>Sid’s of sailors who reserved a red OR a green boat Pt 2</vt:lpstr>
      <vt:lpstr>Sid’s of sailors who reserved a red OR a green boat Pt 3</vt:lpstr>
      <vt:lpstr>Find sailors who have not reserved a boat</vt:lpstr>
      <vt:lpstr>Content Break 3</vt:lpstr>
      <vt:lpstr>Set Semantics</vt:lpstr>
      <vt:lpstr>Default: Set Semantics</vt:lpstr>
      <vt:lpstr>“ALL”: Multiset Semantics</vt:lpstr>
      <vt:lpstr>“UNION ALL”: Multiset Semantics</vt:lpstr>
      <vt:lpstr>“INTERSECT ALL”: Multiset Semantics</vt:lpstr>
      <vt:lpstr>“EXCEPT ALL”: Multiset Semantics</vt:lpstr>
      <vt:lpstr>Content Break 4 </vt:lpstr>
      <vt:lpstr>Nested Queries: IN</vt:lpstr>
      <vt:lpstr>Nested Queries: NOT IN</vt:lpstr>
      <vt:lpstr>Nested Queries: EXISTS</vt:lpstr>
      <vt:lpstr>Nested Queries with Correlation</vt:lpstr>
      <vt:lpstr>More on Set-Comparison Operators</vt:lpstr>
      <vt:lpstr>A Tough One: “Division”</vt:lpstr>
      <vt:lpstr>Content Break 5</vt:lpstr>
      <vt:lpstr>ARGMAX? Pt 1</vt:lpstr>
      <vt:lpstr>ARGMAX? Pt 2</vt:lpstr>
      <vt:lpstr>ARGMAX? Pt 3</vt:lpstr>
      <vt:lpstr>Content Break 6</vt:lpstr>
      <vt:lpstr>“Inner” Joins: Another Syntax</vt:lpstr>
      <vt:lpstr>Join Variants</vt:lpstr>
      <vt:lpstr>Inner/Natural Joins</vt:lpstr>
      <vt:lpstr>Left Outer Join</vt:lpstr>
      <vt:lpstr>Right Outer Join</vt:lpstr>
      <vt:lpstr>Full Outer Join</vt:lpstr>
      <vt:lpstr>Content Break 7</vt:lpstr>
      <vt:lpstr>Views: Named Queries</vt:lpstr>
      <vt:lpstr>Views Instead of Relations in Queries</vt:lpstr>
      <vt:lpstr>Subqueries in FROM</vt:lpstr>
      <vt:lpstr>WITH a.k.a. common table expression (CTE)</vt:lpstr>
      <vt:lpstr>Can have many queries in WITH</vt:lpstr>
      <vt:lpstr>ARGMAX GROUP BY?</vt:lpstr>
      <vt:lpstr>Content Break 8</vt:lpstr>
      <vt:lpstr>Brief Detour: Null Values</vt:lpstr>
      <vt:lpstr>NULL in the WHERE clause</vt:lpstr>
      <vt:lpstr>NULL in comparators</vt:lpstr>
      <vt:lpstr>Explicit NULL Checks</vt:lpstr>
      <vt:lpstr>NULL at top of WHERE</vt:lpstr>
      <vt:lpstr>NULL in Boolean Logic</vt:lpstr>
      <vt:lpstr>NULL in Boolean Logic</vt:lpstr>
      <vt:lpstr>NULL and Aggregation</vt:lpstr>
      <vt:lpstr>NULLs: Summary</vt:lpstr>
      <vt:lpstr>Content Break 9</vt:lpstr>
      <vt:lpstr>Testing SQL Queries</vt:lpstr>
      <vt:lpstr>Tips for Generating Test Data</vt:lpstr>
      <vt:lpstr>Content Break 10</vt:lpstr>
      <vt:lpstr>Summary</vt:lpstr>
      <vt:lpstr>Summary Cont</vt:lpstr>
    </vt:vector>
  </TitlesOfParts>
  <Manager/>
  <Company>Berkeley Resource Center for Online Education (BRCOE)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Number, Module Name</dc:title>
  <dc:subject>Name of Course</dc:subject>
  <dc:creator>Client</dc:creator>
  <cp:keywords/>
  <dc:description/>
  <cp:lastModifiedBy>David Wang</cp:lastModifiedBy>
  <cp:revision>104</cp:revision>
  <dcterms:created xsi:type="dcterms:W3CDTF">2015-10-08T17:45:23Z</dcterms:created>
  <dcterms:modified xsi:type="dcterms:W3CDTF">2020-02-22T23:58:49Z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</Properties>
</file>