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9"/>
  </p:notesMasterIdLst>
  <p:sldIdLst>
    <p:sldId id="256" r:id="rId3"/>
    <p:sldId id="257" r:id="rId4"/>
    <p:sldId id="258" r:id="rId5"/>
    <p:sldId id="259" r:id="rId6"/>
    <p:sldId id="260" r:id="rId7"/>
    <p:sldId id="300" r:id="rId8"/>
    <p:sldId id="261" r:id="rId9"/>
    <p:sldId id="263" r:id="rId10"/>
    <p:sldId id="264" r:id="rId11"/>
    <p:sldId id="265" r:id="rId12"/>
    <p:sldId id="266" r:id="rId13"/>
    <p:sldId id="267" r:id="rId14"/>
    <p:sldId id="268" r:id="rId15"/>
    <p:sldId id="269" r:id="rId16"/>
    <p:sldId id="270" r:id="rId17"/>
    <p:sldId id="274" r:id="rId18"/>
    <p:sldId id="276" r:id="rId19"/>
    <p:sldId id="277" r:id="rId20"/>
    <p:sldId id="278" r:id="rId21"/>
    <p:sldId id="279" r:id="rId22"/>
    <p:sldId id="280" r:id="rId23"/>
    <p:sldId id="281" r:id="rId24"/>
    <p:sldId id="301" r:id="rId25"/>
    <p:sldId id="302" r:id="rId26"/>
    <p:sldId id="303" r:id="rId27"/>
    <p:sldId id="285" r:id="rId28"/>
    <p:sldId id="304" r:id="rId29"/>
    <p:sldId id="305" r:id="rId30"/>
    <p:sldId id="306" r:id="rId31"/>
    <p:sldId id="289" r:id="rId32"/>
    <p:sldId id="290" r:id="rId33"/>
    <p:sldId id="291" r:id="rId34"/>
    <p:sldId id="292" r:id="rId35"/>
    <p:sldId id="293" r:id="rId36"/>
    <p:sldId id="299" r:id="rId37"/>
    <p:sldId id="294"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86377" autoAdjust="0"/>
  </p:normalViewPr>
  <p:slideViewPr>
    <p:cSldViewPr>
      <p:cViewPr varScale="1">
        <p:scale>
          <a:sx n="130" d="100"/>
          <a:sy n="130" d="100"/>
        </p:scale>
        <p:origin x="672" y="108"/>
      </p:cViewPr>
      <p:guideLst>
        <p:guide orient="horz" pos="2700"/>
        <p:guide pos="5184"/>
      </p:guideLst>
    </p:cSldViewPr>
  </p:slideViewPr>
  <p:outlineViewPr>
    <p:cViewPr>
      <p:scale>
        <a:sx n="33" d="100"/>
        <a:sy n="33" d="100"/>
      </p:scale>
      <p:origin x="0" y="-20496"/>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5/19/2020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8688">
              <a:defRPr sz="3600">
                <a:solidFill>
                  <a:srgbClr val="CF0E30"/>
                </a:solidFill>
                <a:latin typeface="Book Antiqua" charset="0"/>
                <a:ea typeface="ＭＳ Ｐゴシック" charset="0"/>
                <a:cs typeface="ＭＳ Ｐゴシック" charset="0"/>
              </a:defRPr>
            </a:lvl1pPr>
            <a:lvl2pPr marL="742950" indent="-285750" defTabSz="928688">
              <a:defRPr sz="3600">
                <a:solidFill>
                  <a:srgbClr val="CF0E30"/>
                </a:solidFill>
                <a:latin typeface="Book Antiqua" charset="0"/>
                <a:ea typeface="ＭＳ Ｐゴシック" charset="0"/>
              </a:defRPr>
            </a:lvl2pPr>
            <a:lvl3pPr marL="1143000" indent="-228600" defTabSz="928688">
              <a:defRPr sz="3600">
                <a:solidFill>
                  <a:srgbClr val="CF0E30"/>
                </a:solidFill>
                <a:latin typeface="Book Antiqua" charset="0"/>
                <a:ea typeface="ＭＳ Ｐゴシック" charset="0"/>
              </a:defRPr>
            </a:lvl3pPr>
            <a:lvl4pPr marL="1600200" indent="-228600" defTabSz="928688">
              <a:defRPr sz="3600">
                <a:solidFill>
                  <a:srgbClr val="CF0E30"/>
                </a:solidFill>
                <a:latin typeface="Book Antiqua" charset="0"/>
                <a:ea typeface="ＭＳ Ｐゴシック" charset="0"/>
              </a:defRPr>
            </a:lvl4pPr>
            <a:lvl5pPr marL="2057400" indent="-228600" defTabSz="928688">
              <a:defRPr sz="3600">
                <a:solidFill>
                  <a:srgbClr val="CF0E30"/>
                </a:solidFill>
                <a:latin typeface="Book Antiqua" charset="0"/>
                <a:ea typeface="ＭＳ Ｐゴシック" charset="0"/>
              </a:defRPr>
            </a:lvl5pPr>
            <a:lvl6pPr marL="2514600" indent="-228600" defTabSz="928688" eaLnBrk="0" fontAlgn="base" hangingPunct="0">
              <a:spcBef>
                <a:spcPct val="0"/>
              </a:spcBef>
              <a:spcAft>
                <a:spcPct val="0"/>
              </a:spcAft>
              <a:defRPr sz="3600">
                <a:solidFill>
                  <a:srgbClr val="CF0E30"/>
                </a:solidFill>
                <a:latin typeface="Book Antiqua" charset="0"/>
                <a:ea typeface="ＭＳ Ｐゴシック" charset="0"/>
              </a:defRPr>
            </a:lvl6pPr>
            <a:lvl7pPr marL="2971800" indent="-228600" defTabSz="928688" eaLnBrk="0" fontAlgn="base" hangingPunct="0">
              <a:spcBef>
                <a:spcPct val="0"/>
              </a:spcBef>
              <a:spcAft>
                <a:spcPct val="0"/>
              </a:spcAft>
              <a:defRPr sz="3600">
                <a:solidFill>
                  <a:srgbClr val="CF0E30"/>
                </a:solidFill>
                <a:latin typeface="Book Antiqua" charset="0"/>
                <a:ea typeface="ＭＳ Ｐゴシック" charset="0"/>
              </a:defRPr>
            </a:lvl7pPr>
            <a:lvl8pPr marL="3429000" indent="-228600" defTabSz="928688" eaLnBrk="0" fontAlgn="base" hangingPunct="0">
              <a:spcBef>
                <a:spcPct val="0"/>
              </a:spcBef>
              <a:spcAft>
                <a:spcPct val="0"/>
              </a:spcAft>
              <a:defRPr sz="3600">
                <a:solidFill>
                  <a:srgbClr val="CF0E30"/>
                </a:solidFill>
                <a:latin typeface="Book Antiqua" charset="0"/>
                <a:ea typeface="ＭＳ Ｐゴシック" charset="0"/>
              </a:defRPr>
            </a:lvl8pPr>
            <a:lvl9pPr marL="3886200" indent="-228600" defTabSz="928688" eaLnBrk="0" fontAlgn="base" hangingPunct="0">
              <a:spcBef>
                <a:spcPct val="0"/>
              </a:spcBef>
              <a:spcAft>
                <a:spcPct val="0"/>
              </a:spcAft>
              <a:defRPr sz="3600">
                <a:solidFill>
                  <a:srgbClr val="CF0E30"/>
                </a:solidFill>
                <a:latin typeface="Book Antiqua" charset="0"/>
                <a:ea typeface="ＭＳ Ｐゴシック" charset="0"/>
              </a:defRPr>
            </a:lvl9pPr>
          </a:lstStyle>
          <a:p>
            <a:fld id="{9D20C9FA-EDB0-D340-97B4-9D2A1C295789}" type="slidenum">
              <a:rPr lang="en-US" sz="1000">
                <a:solidFill>
                  <a:schemeClr val="tx1"/>
                </a:solidFill>
                <a:latin typeface="Helvetica Neue"/>
              </a:rPr>
              <a:pPr/>
              <a:t>1</a:t>
            </a:fld>
            <a:endParaRPr lang="en-US" sz="1000" dirty="0">
              <a:solidFill>
                <a:schemeClr val="tx1"/>
              </a:solidFill>
              <a:latin typeface="Helvetica Neue"/>
            </a:endParaRPr>
          </a:p>
        </p:txBody>
      </p:sp>
      <p:sp>
        <p:nvSpPr>
          <p:cNvPr id="18434" name="Rectangle 2"/>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0389308-F512-E344-9636-7C83E5EB8B6E}" type="slidenum">
              <a:rPr lang="en-US">
                <a:latin typeface="Helvetica Neue"/>
              </a:rPr>
              <a:pPr eaLnBrk="1" hangingPunct="1"/>
              <a:t>12</a:t>
            </a:fld>
            <a:endParaRPr lang="en-US">
              <a:latin typeface="Helvetica Neue"/>
            </a:endParaRPr>
          </a:p>
        </p:txBody>
      </p:sp>
      <p:sp>
        <p:nvSpPr>
          <p:cNvPr id="27651" name="Rectangle 2"/>
          <p:cNvSpPr>
            <a:spLocks noChangeArrowheads="1"/>
          </p:cNvSpPr>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765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7</a:t>
            </a:r>
          </a:p>
        </p:txBody>
      </p:sp>
      <p:sp>
        <p:nvSpPr>
          <p:cNvPr id="27653" name="Rectangle 4"/>
          <p:cNvSpPr>
            <a:spLocks noChangeArrowheads="1"/>
          </p:cNvSpPr>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7654" name="Rectangle 5"/>
          <p:cNvSpPr>
            <a:spLocks noChangeArrowheads="1"/>
          </p:cNvSpPr>
          <p:nvPr/>
        </p:nvSpPr>
        <p:spPr bwMode="auto">
          <a:xfrm>
            <a:off x="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7655"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7656" name="Rectangle 7"/>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51574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8CCB02E5-C66B-5347-B979-BF9597FEA407}" type="slidenum">
              <a:rPr lang="en-US">
                <a:latin typeface="Helvetica Neue"/>
              </a:rPr>
              <a:pPr eaLnBrk="1" hangingPunct="1"/>
              <a:t>13</a:t>
            </a:fld>
            <a:endParaRPr lang="en-US">
              <a:latin typeface="Helvetica Neue"/>
            </a:endParaRPr>
          </a:p>
        </p:txBody>
      </p:sp>
      <p:sp>
        <p:nvSpPr>
          <p:cNvPr id="29699" name="Rectangle 2"/>
          <p:cNvSpPr>
            <a:spLocks noChangeArrowheads="1"/>
          </p:cNvSpPr>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970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8</a:t>
            </a:r>
          </a:p>
        </p:txBody>
      </p:sp>
      <p:sp>
        <p:nvSpPr>
          <p:cNvPr id="29701" name="Rectangle 4"/>
          <p:cNvSpPr>
            <a:spLocks noChangeArrowheads="1"/>
          </p:cNvSpPr>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9702" name="Rectangle 5"/>
          <p:cNvSpPr>
            <a:spLocks noChangeArrowheads="1"/>
          </p:cNvSpPr>
          <p:nvPr/>
        </p:nvSpPr>
        <p:spPr bwMode="auto">
          <a:xfrm>
            <a:off x="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9703"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9704" name="Rectangle 7"/>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6595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A84F92C9-63D0-DE4D-A945-F8D088F9C2B4}" type="slidenum">
              <a:rPr lang="en-US">
                <a:latin typeface="Helvetica Neue"/>
              </a:rPr>
              <a:pPr eaLnBrk="1" hangingPunct="1"/>
              <a:t>14</a:t>
            </a:fld>
            <a:endParaRPr lang="en-US">
              <a:latin typeface="Helvetica Neue"/>
            </a:endParaRPr>
          </a:p>
        </p:txBody>
      </p:sp>
      <p:sp>
        <p:nvSpPr>
          <p:cNvPr id="31747" name="Rectangle 2"/>
          <p:cNvSpPr>
            <a:spLocks noChangeArrowheads="1"/>
          </p:cNvSpPr>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3174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9</a:t>
            </a:r>
          </a:p>
        </p:txBody>
      </p:sp>
      <p:sp>
        <p:nvSpPr>
          <p:cNvPr id="31749" name="Rectangle 4"/>
          <p:cNvSpPr>
            <a:spLocks noChangeArrowheads="1"/>
          </p:cNvSpPr>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31750" name="Rectangle 5"/>
          <p:cNvSpPr>
            <a:spLocks noChangeArrowheads="1"/>
          </p:cNvSpPr>
          <p:nvPr/>
        </p:nvSpPr>
        <p:spPr bwMode="auto">
          <a:xfrm>
            <a:off x="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31751"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31752" name="Rectangle 7"/>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60881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08CA3F95-9096-6949-8708-FB1A993C8C60}" type="slidenum">
              <a:rPr lang="en-US">
                <a:latin typeface="Helvetica Neue"/>
              </a:rPr>
              <a:pPr eaLnBrk="1" hangingPunct="1"/>
              <a:t>15</a:t>
            </a:fld>
            <a:endParaRPr lang="en-US">
              <a:latin typeface="Helvetica Neue"/>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41276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19</a:t>
            </a:fld>
            <a:endParaRPr lang="en-US"/>
          </a:p>
        </p:txBody>
      </p:sp>
    </p:spTree>
    <p:extLst>
      <p:ext uri="{BB962C8B-B14F-4D97-AF65-F5344CB8AC3E}">
        <p14:creationId xmlns:p14="http://schemas.microsoft.com/office/powerpoint/2010/main" val="100945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20</a:t>
            </a:fld>
            <a:endParaRPr lang="en-US"/>
          </a:p>
        </p:txBody>
      </p:sp>
    </p:spTree>
    <p:extLst>
      <p:ext uri="{BB962C8B-B14F-4D97-AF65-F5344CB8AC3E}">
        <p14:creationId xmlns:p14="http://schemas.microsoft.com/office/powerpoint/2010/main" val="57992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4D01CF66-5B5A-F441-B3C2-28E99FB4DC57}" type="slidenum">
              <a:rPr lang="en-US">
                <a:latin typeface="Helvetica Neue"/>
              </a:rPr>
              <a:pPr eaLnBrk="1" hangingPunct="1"/>
              <a:t>21</a:t>
            </a:fld>
            <a:endParaRPr lang="en-US">
              <a:latin typeface="Helvetica Neue"/>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26384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4FE353AE-4E6B-A64C-AE69-6C1A8BF155F5}" type="slidenum">
              <a:rPr lang="en-US">
                <a:latin typeface="Helvetica Neue"/>
              </a:rPr>
              <a:pPr eaLnBrk="1" hangingPunct="1"/>
              <a:t>22</a:t>
            </a:fld>
            <a:endParaRPr lang="en-US">
              <a:latin typeface="Helvetica Neue"/>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400882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26</a:t>
            </a:fld>
            <a:endParaRPr lang="en-US"/>
          </a:p>
        </p:txBody>
      </p:sp>
    </p:spTree>
    <p:extLst>
      <p:ext uri="{BB962C8B-B14F-4D97-AF65-F5344CB8AC3E}">
        <p14:creationId xmlns:p14="http://schemas.microsoft.com/office/powerpoint/2010/main" val="7272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B0B329B4-A033-D746-ACE9-A9F4AC251718}" type="slidenum">
              <a:rPr lang="en-US">
                <a:latin typeface="Helvetica Neue"/>
              </a:rPr>
              <a:pPr eaLnBrk="1" hangingPunct="1"/>
              <a:t>28</a:t>
            </a:fld>
            <a:endParaRPr lang="en-US" dirty="0">
              <a:latin typeface="Helvetica Neue"/>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1845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4</a:t>
            </a:fld>
            <a:endParaRPr lang="en-US" dirty="0"/>
          </a:p>
        </p:txBody>
      </p:sp>
    </p:spTree>
    <p:extLst>
      <p:ext uri="{BB962C8B-B14F-4D97-AF65-F5344CB8AC3E}">
        <p14:creationId xmlns:p14="http://schemas.microsoft.com/office/powerpoint/2010/main" val="1014958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B0B329B4-A033-D746-ACE9-A9F4AC251718}" type="slidenum">
              <a:rPr lang="en-US">
                <a:latin typeface="Helvetica Neue"/>
              </a:rPr>
              <a:pPr eaLnBrk="1" hangingPunct="1"/>
              <a:t>29</a:t>
            </a:fld>
            <a:endParaRPr lang="en-US" dirty="0">
              <a:latin typeface="Helvetica Neue"/>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98436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8D6674DC-F7AA-C248-9DF9-9E215AD5EDF5}" type="slidenum">
              <a:rPr lang="en-US">
                <a:latin typeface="Helvetica Neue"/>
              </a:rPr>
              <a:pPr eaLnBrk="1" hangingPunct="1"/>
              <a:t>34</a:t>
            </a:fld>
            <a:endParaRPr lang="en-US">
              <a:latin typeface="Helvetica Neue"/>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121399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5</a:t>
            </a:fld>
            <a:endParaRPr lang="en-US"/>
          </a:p>
        </p:txBody>
      </p:sp>
    </p:spTree>
    <p:extLst>
      <p:ext uri="{BB962C8B-B14F-4D97-AF65-F5344CB8AC3E}">
        <p14:creationId xmlns:p14="http://schemas.microsoft.com/office/powerpoint/2010/main" val="161212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6</a:t>
            </a:fld>
            <a:endParaRPr lang="en-US"/>
          </a:p>
        </p:txBody>
      </p:sp>
    </p:spTree>
    <p:extLst>
      <p:ext uri="{BB962C8B-B14F-4D97-AF65-F5344CB8AC3E}">
        <p14:creationId xmlns:p14="http://schemas.microsoft.com/office/powerpoint/2010/main" val="193638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7</a:t>
            </a:fld>
            <a:endParaRPr lang="en-US"/>
          </a:p>
        </p:txBody>
      </p:sp>
    </p:spTree>
    <p:extLst>
      <p:ext uri="{BB962C8B-B14F-4D97-AF65-F5344CB8AC3E}">
        <p14:creationId xmlns:p14="http://schemas.microsoft.com/office/powerpoint/2010/main" val="109640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8</a:t>
            </a:fld>
            <a:endParaRPr lang="en-US"/>
          </a:p>
        </p:txBody>
      </p:sp>
    </p:spTree>
    <p:extLst>
      <p:ext uri="{BB962C8B-B14F-4D97-AF65-F5344CB8AC3E}">
        <p14:creationId xmlns:p14="http://schemas.microsoft.com/office/powerpoint/2010/main" val="166014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1D4A0D7-C5D9-EC48-B75A-A3DB02095192}" type="slidenum">
              <a:rPr lang="en-US">
                <a:latin typeface="Helvetica Neue"/>
              </a:rPr>
              <a:pPr eaLnBrk="1" hangingPunct="1"/>
              <a:t>9</a:t>
            </a:fld>
            <a:endParaRPr lang="en-US">
              <a:latin typeface="Helvetica Neue"/>
            </a:endParaRPr>
          </a:p>
        </p:txBody>
      </p:sp>
      <p:sp>
        <p:nvSpPr>
          <p:cNvPr id="23555" name="Rectangle 2"/>
          <p:cNvSpPr>
            <a:spLocks noChangeArrowheads="1"/>
          </p:cNvSpPr>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355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5</a:t>
            </a:r>
          </a:p>
        </p:txBody>
      </p:sp>
      <p:sp>
        <p:nvSpPr>
          <p:cNvPr id="23557" name="Rectangle 4"/>
          <p:cNvSpPr>
            <a:spLocks noChangeArrowheads="1"/>
          </p:cNvSpPr>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3558" name="Rectangle 5"/>
          <p:cNvSpPr>
            <a:spLocks noChangeArrowheads="1"/>
          </p:cNvSpPr>
          <p:nvPr/>
        </p:nvSpPr>
        <p:spPr bwMode="auto">
          <a:xfrm>
            <a:off x="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3559"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3560" name="Rectangle 7"/>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9451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1D4A0D7-C5D9-EC48-B75A-A3DB02095192}" type="slidenum">
              <a:rPr lang="en-US">
                <a:latin typeface="Helvetica Neue"/>
              </a:rPr>
              <a:pPr eaLnBrk="1" hangingPunct="1"/>
              <a:t>10</a:t>
            </a:fld>
            <a:endParaRPr lang="en-US">
              <a:latin typeface="Helvetica Neue"/>
            </a:endParaRPr>
          </a:p>
        </p:txBody>
      </p:sp>
      <p:sp>
        <p:nvSpPr>
          <p:cNvPr id="23555" name="Rectangle 2"/>
          <p:cNvSpPr>
            <a:spLocks noChangeArrowheads="1"/>
          </p:cNvSpPr>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355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5</a:t>
            </a:r>
          </a:p>
        </p:txBody>
      </p:sp>
      <p:sp>
        <p:nvSpPr>
          <p:cNvPr id="23557" name="Rectangle 4"/>
          <p:cNvSpPr>
            <a:spLocks noChangeArrowheads="1"/>
          </p:cNvSpPr>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3558" name="Rectangle 5"/>
          <p:cNvSpPr>
            <a:spLocks noChangeArrowheads="1"/>
          </p:cNvSpPr>
          <p:nvPr/>
        </p:nvSpPr>
        <p:spPr bwMode="auto">
          <a:xfrm>
            <a:off x="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3559"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3560" name="Rectangle 7"/>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7886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A5AA7C36-5E91-E44A-B78D-C0D0CA0D5900}" type="slidenum">
              <a:rPr lang="en-US">
                <a:latin typeface="Helvetica Neue"/>
              </a:rPr>
              <a:pPr eaLnBrk="1" hangingPunct="1"/>
              <a:t>11</a:t>
            </a:fld>
            <a:endParaRPr lang="en-US">
              <a:latin typeface="Helvetica Neue"/>
            </a:endParaRPr>
          </a:p>
        </p:txBody>
      </p:sp>
      <p:sp>
        <p:nvSpPr>
          <p:cNvPr id="25603" name="Rectangle 2"/>
          <p:cNvSpPr>
            <a:spLocks noChangeArrowheads="1"/>
          </p:cNvSpPr>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560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6</a:t>
            </a:r>
          </a:p>
        </p:txBody>
      </p:sp>
      <p:sp>
        <p:nvSpPr>
          <p:cNvPr id="25605" name="Rectangle 4"/>
          <p:cNvSpPr>
            <a:spLocks noChangeArrowheads="1"/>
          </p:cNvSpPr>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5606" name="Rectangle 5"/>
          <p:cNvSpPr>
            <a:spLocks noChangeArrowheads="1"/>
          </p:cNvSpPr>
          <p:nvPr/>
        </p:nvSpPr>
        <p:spPr bwMode="auto">
          <a:xfrm>
            <a:off x="0"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Neue"/>
            </a:endParaRPr>
          </a:p>
        </p:txBody>
      </p:sp>
      <p:sp>
        <p:nvSpPr>
          <p:cNvPr id="25607"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5608" name="Rectangle 7"/>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833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able Placeholder 2"/>
          <p:cNvSpPr>
            <a:spLocks noGrp="1"/>
          </p:cNvSpPr>
          <p:nvPr>
            <p:ph type="tbl" idx="1"/>
          </p:nvPr>
        </p:nvSpPr>
        <p:spPr>
          <a:xfrm>
            <a:off x="685800" y="1485900"/>
            <a:ext cx="7772400" cy="3086100"/>
          </a:xfrm>
        </p:spPr>
        <p:txBody>
          <a:bodyPr/>
          <a:lstStyle/>
          <a:p>
            <a:pPr lvl="0"/>
            <a:endParaRPr lang="en-US" noProof="0"/>
          </a:p>
        </p:txBody>
      </p:sp>
    </p:spTree>
    <p:extLst>
      <p:ext uri="{BB962C8B-B14F-4D97-AF65-F5344CB8AC3E}">
        <p14:creationId xmlns:p14="http://schemas.microsoft.com/office/powerpoint/2010/main" val="203045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7620000" cy="857250"/>
          </a:xfrm>
        </p:spPr>
        <p:txBody>
          <a:bodyPr/>
          <a:lstStyle>
            <a:lvl1pPr algn="l">
              <a:defRPr>
                <a:latin typeface="Helvetica Neue" charset="0"/>
                <a:ea typeface="Helvetica Neue" charset="0"/>
                <a:cs typeface="Helvetica Neue" charset="0"/>
              </a:defRPr>
            </a:lvl1pPr>
          </a:lstStyle>
          <a:p>
            <a:r>
              <a:rPr lang="en-US" dirty="0"/>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nchor="b" anchorCtr="0"/>
          <a:lstStyle>
            <a:lvl1pPr marL="0" indent="0" algn="r">
              <a:buFontTx/>
              <a:buNone/>
              <a:defRPr>
                <a:latin typeface="Helvetica Neue" charset="0"/>
                <a:ea typeface="Helvetica Neue" charset="0"/>
                <a:cs typeface="Helvetica Neue" charset="0"/>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7" name="Rectangle 6"/>
          <p:cNvSpPr>
            <a:spLocks noGrp="1" noChangeArrowheads="1"/>
          </p:cNvSpPr>
          <p:nvPr>
            <p:ph type="sldNum" sz="quarter" idx="12"/>
          </p:nvPr>
        </p:nvSpPr>
        <p:spPr>
          <a:xfrm>
            <a:off x="6553200" y="4686300"/>
            <a:ext cx="1905000" cy="342900"/>
          </a:xfrm>
        </p:spPr>
        <p:txBody>
          <a:bodyPr/>
          <a:lstStyle>
            <a:lvl1pPr>
              <a:defRPr>
                <a:latin typeface="Helvetica Neue" charset="0"/>
                <a:ea typeface="Helvetica Neue" charset="0"/>
                <a:cs typeface="Helvetica Neue" charset="0"/>
              </a:defRPr>
            </a:lvl1pPr>
          </a:lstStyle>
          <a:p>
            <a:pPr>
              <a:defRPr/>
            </a:pPr>
            <a:fld id="{59B8027A-901F-8D4B-BEEB-5E526ED1FF3C}" type="slidenum">
              <a:rPr lang="en-US" smtClean="0"/>
              <a:pPr>
                <a:defRPr/>
              </a:pPr>
              <a:t>‹#›</a:t>
            </a:fld>
            <a:endParaRPr lang="en-US"/>
          </a:p>
        </p:txBody>
      </p:sp>
      <p:pic>
        <p:nvPicPr>
          <p:cNvPr id="8"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031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174406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857250"/>
          </a:xfrm>
        </p:spPr>
        <p:txBody>
          <a:bodyPr/>
          <a:lstStyle/>
          <a:p>
            <a:r>
              <a:rPr lang="en-US"/>
              <a:t>Click to edit Master title style</a:t>
            </a:r>
          </a:p>
        </p:txBody>
      </p:sp>
      <p:sp>
        <p:nvSpPr>
          <p:cNvPr id="3" name="Text Placeholder 2"/>
          <p:cNvSpPr>
            <a:spLocks noGrp="1"/>
          </p:cNvSpPr>
          <p:nvPr>
            <p:ph type="body" sz="half" idx="1"/>
          </p:nvPr>
        </p:nvSpPr>
        <p:spPr>
          <a:xfrm>
            <a:off x="685800" y="1085850"/>
            <a:ext cx="38100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085850"/>
            <a:ext cx="3810000" cy="3829050"/>
          </a:xfrm>
        </p:spPr>
        <p:txBody>
          <a:bodyPr/>
          <a:lstStyle/>
          <a:p>
            <a:pPr lvl="0"/>
            <a:r>
              <a:rPr lang="en-US" noProof="0"/>
              <a:t>Click icon to add clip art</a:t>
            </a:r>
          </a:p>
        </p:txBody>
      </p:sp>
      <p:sp>
        <p:nvSpPr>
          <p:cNvPr id="5" name="Rectangle 4"/>
          <p:cNvSpPr>
            <a:spLocks noGrp="1" noChangeArrowheads="1"/>
          </p:cNvSpPr>
          <p:nvPr>
            <p:ph type="sldNum" sz="quarter" idx="10"/>
          </p:nvPr>
        </p:nvSpPr>
        <p:spPr>
          <a:ln/>
        </p:spPr>
        <p:txBody>
          <a:bodyPr/>
          <a:lstStyle>
            <a:lvl1pPr>
              <a:defRPr/>
            </a:lvl1pPr>
          </a:lstStyle>
          <a:p>
            <a:pPr>
              <a:defRPr/>
            </a:pPr>
            <a:fld id="{89527B3C-CC12-9E42-A89A-C8F69554E800}" type="slidenum">
              <a:rPr lang="en-US" smtClean="0"/>
              <a:pPr>
                <a:defRPr/>
              </a:pPr>
              <a:t>‹#›</a:t>
            </a:fld>
            <a:endParaRPr lang="en-US"/>
          </a:p>
        </p:txBody>
      </p:sp>
    </p:spTree>
    <p:extLst>
      <p:ext uri="{BB962C8B-B14F-4D97-AF65-F5344CB8AC3E}">
        <p14:creationId xmlns:p14="http://schemas.microsoft.com/office/powerpoint/2010/main" val="149864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5/19/2020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 id="2147483693" r:id="rId9"/>
    <p:sldLayoutId id="2147483694" r:id="rId10"/>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5/19/2020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9.e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 Id="rId9"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t>Sorting and Hashing</a:t>
            </a:r>
          </a:p>
        </p:txBody>
      </p:sp>
      <p:sp>
        <p:nvSpPr>
          <p:cNvPr id="17410" name="Rectangle 3"/>
          <p:cNvSpPr>
            <a:spLocks noGrp="1" noChangeArrowheads="1"/>
          </p:cNvSpPr>
          <p:nvPr>
            <p:ph sz="quarter" idx="10"/>
          </p:nvPr>
        </p:nvSpPr>
        <p:spPr/>
        <p:txBody>
          <a:bodyPr/>
          <a:lstStyle/>
          <a:p>
            <a:r>
              <a:rPr lang="en-US" dirty="0"/>
              <a:t>See R&amp;G Chapters:</a:t>
            </a:r>
            <a:br>
              <a:rPr lang="en-US" dirty="0"/>
            </a:br>
            <a:r>
              <a:rPr lang="en-US" dirty="0"/>
              <a:t>9.1, 13.1-13.3, 13.4.2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Grp="1" noChangeArrowheads="1"/>
          </p:cNvSpPr>
          <p:nvPr>
            <p:ph type="title"/>
          </p:nvPr>
        </p:nvSpPr>
        <p:spPr/>
        <p:txBody>
          <a:bodyPr/>
          <a:lstStyle/>
          <a:p>
            <a:r>
              <a:rPr lang="en-US" dirty="0"/>
              <a:t>Sorting: 2-Way (a strawman), </a:t>
            </a:r>
            <a:r>
              <a:rPr lang="en-US" dirty="0" err="1"/>
              <a:t>cont</a:t>
            </a:r>
            <a:endParaRPr lang="en-US" dirty="0"/>
          </a:p>
        </p:txBody>
      </p:sp>
      <p:sp>
        <p:nvSpPr>
          <p:cNvPr id="22534" name="Rectangle 5"/>
          <p:cNvSpPr>
            <a:spLocks noGrp="1" noChangeArrowheads="1"/>
          </p:cNvSpPr>
          <p:nvPr>
            <p:ph idx="1"/>
          </p:nvPr>
        </p:nvSpPr>
        <p:spPr/>
        <p:txBody>
          <a:bodyPr>
            <a:normAutofit/>
          </a:bodyPr>
          <a:lstStyle/>
          <a:p>
            <a:r>
              <a:rPr lang="en-US" sz="1400" dirty="0"/>
              <a:t>Pass 0 (conquer a batch): </a:t>
            </a:r>
          </a:p>
          <a:p>
            <a:pPr lvl="1"/>
            <a:r>
              <a:rPr lang="en-US" sz="1400" dirty="0"/>
              <a:t>read a page, sort it, write it.</a:t>
            </a:r>
          </a:p>
          <a:p>
            <a:pPr lvl="1"/>
            <a:r>
              <a:rPr lang="en-US" sz="1400" dirty="0"/>
              <a:t>only one buffer page is used</a:t>
            </a:r>
          </a:p>
          <a:p>
            <a:pPr lvl="1"/>
            <a:r>
              <a:rPr lang="en-US" sz="1400" dirty="0"/>
              <a:t>a repeated </a:t>
            </a:r>
            <a:r>
              <a:rPr lang="ja-JP" altLang="en-US" sz="1400"/>
              <a:t>“</a:t>
            </a:r>
            <a:r>
              <a:rPr lang="en-US" sz="1400" dirty="0"/>
              <a:t>batch job</a:t>
            </a:r>
            <a:r>
              <a:rPr lang="ja-JP" altLang="en-US" sz="1400"/>
              <a:t>”</a:t>
            </a:r>
            <a:endParaRPr lang="en-US" sz="1400" dirty="0"/>
          </a:p>
          <a:p>
            <a:r>
              <a:rPr lang="en-US" sz="1400" dirty="0"/>
              <a:t>Pass 1, 2, 3, …, etc. (merge via streaming):</a:t>
            </a:r>
          </a:p>
          <a:p>
            <a:pPr lvl="1"/>
            <a:r>
              <a:rPr lang="en-US" sz="1400" dirty="0"/>
              <a:t>requires 3 buffer pages</a:t>
            </a:r>
          </a:p>
          <a:p>
            <a:pPr lvl="2"/>
            <a:r>
              <a:rPr lang="en-US" sz="1400" dirty="0"/>
              <a:t>note: this has nothing to do with double buffering!</a:t>
            </a:r>
          </a:p>
          <a:p>
            <a:pPr lvl="1"/>
            <a:r>
              <a:rPr lang="en-US" sz="1400" dirty="0"/>
              <a:t>merge pairs of runs into runs twice as long</a:t>
            </a:r>
          </a:p>
          <a:p>
            <a:pPr lvl="1"/>
            <a:r>
              <a:rPr lang="en-US" sz="1400" dirty="0"/>
              <a:t>a streaming algorithm, as in the previous slide!</a:t>
            </a:r>
          </a:p>
          <a:p>
            <a:pPr lvl="2"/>
            <a:r>
              <a:rPr lang="en-US" sz="1400" dirty="0"/>
              <a:t>Drain/fill buffers as the data streams through them</a:t>
            </a:r>
          </a:p>
        </p:txBody>
      </p:sp>
      <p:sp>
        <p:nvSpPr>
          <p:cNvPr id="22531" name="Rectangle 2"/>
          <p:cNvSpPr>
            <a:spLocks noChangeArrowheads="1"/>
          </p:cNvSpPr>
          <p:nvPr/>
        </p:nvSpPr>
        <p:spPr bwMode="auto">
          <a:xfrm>
            <a:off x="372446" y="4864843"/>
            <a:ext cx="1428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22532" name="Rectangle 3"/>
          <p:cNvSpPr>
            <a:spLocks noChangeArrowheads="1"/>
          </p:cNvSpPr>
          <p:nvPr/>
        </p:nvSpPr>
        <p:spPr bwMode="auto">
          <a:xfrm>
            <a:off x="2189771" y="5197608"/>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24" name="Rectangle 2"/>
          <p:cNvSpPr>
            <a:spLocks noChangeArrowheads="1"/>
          </p:cNvSpPr>
          <p:nvPr/>
        </p:nvSpPr>
        <p:spPr bwMode="auto">
          <a:xfrm>
            <a:off x="372446" y="4864843"/>
            <a:ext cx="1428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25" name="Rectangle 3"/>
          <p:cNvSpPr>
            <a:spLocks noChangeArrowheads="1"/>
          </p:cNvSpPr>
          <p:nvPr/>
        </p:nvSpPr>
        <p:spPr bwMode="auto">
          <a:xfrm>
            <a:off x="2201246" y="4864843"/>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26" name="Rectangle 12"/>
          <p:cNvSpPr>
            <a:spLocks noChangeArrowheads="1"/>
          </p:cNvSpPr>
          <p:nvPr/>
        </p:nvSpPr>
        <p:spPr bwMode="auto">
          <a:xfrm>
            <a:off x="1915496" y="4006403"/>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27" name="Rectangle 13"/>
          <p:cNvSpPr>
            <a:spLocks noChangeArrowheads="1"/>
          </p:cNvSpPr>
          <p:nvPr/>
        </p:nvSpPr>
        <p:spPr bwMode="auto">
          <a:xfrm>
            <a:off x="2086946" y="4463603"/>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3</a:t>
            </a:r>
          </a:p>
        </p:txBody>
      </p:sp>
      <p:sp>
        <p:nvSpPr>
          <p:cNvPr id="29" name="Text Box 17"/>
          <p:cNvSpPr txBox="1">
            <a:spLocks noChangeArrowheads="1"/>
          </p:cNvSpPr>
          <p:nvPr/>
        </p:nvSpPr>
        <p:spPr bwMode="auto">
          <a:xfrm>
            <a:off x="2071099" y="4044503"/>
            <a:ext cx="659155"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a:t>
            </a:r>
          </a:p>
        </p:txBody>
      </p:sp>
      <p:cxnSp>
        <p:nvCxnSpPr>
          <p:cNvPr id="30" name="AutoShape 19"/>
          <p:cNvCxnSpPr>
            <a:cxnSpLocks noChangeShapeType="1"/>
            <a:stCxn id="57" idx="4"/>
            <a:endCxn id="27" idx="1"/>
          </p:cNvCxnSpPr>
          <p:nvPr/>
        </p:nvCxnSpPr>
        <p:spPr bwMode="auto">
          <a:xfrm>
            <a:off x="1214438" y="4356196"/>
            <a:ext cx="872509" cy="221707"/>
          </a:xfrm>
          <a:prstGeom prst="curvedConnector3">
            <a:avLst>
              <a:gd name="adj1" fmla="val 50000"/>
            </a:avLst>
          </a:prstGeom>
          <a:noFill/>
          <a:ln w="28575">
            <a:solidFill>
              <a:schemeClr val="tx1"/>
            </a:solidFill>
            <a:round/>
            <a:headEnd type="triangle" w="lg" len="lg"/>
            <a:tailEnd type="none" w="lg" len="lg"/>
          </a:ln>
        </p:spPr>
      </p:cxnSp>
      <p:cxnSp>
        <p:nvCxnSpPr>
          <p:cNvPr id="31" name="AutoShape 22"/>
          <p:cNvCxnSpPr>
            <a:cxnSpLocks noChangeShapeType="1"/>
            <a:stCxn id="39" idx="3"/>
          </p:cNvCxnSpPr>
          <p:nvPr/>
        </p:nvCxnSpPr>
        <p:spPr bwMode="auto">
          <a:xfrm>
            <a:off x="4501057" y="4358304"/>
            <a:ext cx="924945" cy="66252"/>
          </a:xfrm>
          <a:prstGeom prst="curvedConnector3">
            <a:avLst>
              <a:gd name="adj1" fmla="val 50000"/>
            </a:avLst>
          </a:prstGeom>
          <a:noFill/>
          <a:ln w="28575">
            <a:solidFill>
              <a:schemeClr val="tx1"/>
            </a:solidFill>
            <a:round/>
            <a:headEnd type="triangle" w="lg" len="lg"/>
            <a:tailEnd type="none" w="lg" len="lg"/>
          </a:ln>
        </p:spPr>
      </p:cxnSp>
      <p:sp>
        <p:nvSpPr>
          <p:cNvPr id="32" name="Text Box 23"/>
          <p:cNvSpPr txBox="1">
            <a:spLocks noChangeArrowheads="1"/>
          </p:cNvSpPr>
          <p:nvPr/>
        </p:nvSpPr>
        <p:spPr bwMode="auto">
          <a:xfrm>
            <a:off x="5573096" y="4349303"/>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33" name="Text Box 24"/>
          <p:cNvSpPr txBox="1">
            <a:spLocks noChangeArrowheads="1"/>
          </p:cNvSpPr>
          <p:nvPr/>
        </p:nvSpPr>
        <p:spPr bwMode="auto">
          <a:xfrm>
            <a:off x="429597" y="4292153"/>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39" name="Rectangle 13"/>
          <p:cNvSpPr>
            <a:spLocks noChangeArrowheads="1"/>
          </p:cNvSpPr>
          <p:nvPr/>
        </p:nvSpPr>
        <p:spPr bwMode="auto">
          <a:xfrm>
            <a:off x="3929557" y="4244004"/>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1</a:t>
            </a:r>
          </a:p>
        </p:txBody>
      </p:sp>
      <p:sp>
        <p:nvSpPr>
          <p:cNvPr id="40" name="Text Box 17"/>
          <p:cNvSpPr txBox="1">
            <a:spLocks noChangeArrowheads="1"/>
          </p:cNvSpPr>
          <p:nvPr/>
        </p:nvSpPr>
        <p:spPr bwMode="auto">
          <a:xfrm>
            <a:off x="3697690" y="3991854"/>
            <a:ext cx="1052045" cy="276999"/>
          </a:xfrm>
          <a:prstGeom prst="rect">
            <a:avLst/>
          </a:prstGeom>
          <a:noFill/>
          <a:ln w="12700">
            <a:noFill/>
            <a:miter lim="800000"/>
            <a:headEnd type="none" w="sm" len="sm"/>
            <a:tailEnd type="none" w="sm" len="sm"/>
          </a:ln>
        </p:spPr>
        <p:txBody>
          <a:bodyPr wrap="square">
            <a:prstTxWarp prst="textNoShape">
              <a:avLst/>
            </a:prstTxWarp>
            <a:spAutoFit/>
          </a:bodyPr>
          <a:lstStyle/>
          <a:p>
            <a:pPr algn="ctr"/>
            <a:r>
              <a:rPr lang="en-US" sz="1200">
                <a:solidFill>
                  <a:schemeClr val="accent1"/>
                </a:solidFill>
                <a:latin typeface="Helvetica Neue"/>
              </a:rPr>
              <a:t>Input Buffer</a:t>
            </a:r>
          </a:p>
        </p:txBody>
      </p:sp>
      <p:sp>
        <p:nvSpPr>
          <p:cNvPr id="41" name="Rectangle 13"/>
          <p:cNvSpPr>
            <a:spLocks noChangeArrowheads="1"/>
          </p:cNvSpPr>
          <p:nvPr/>
        </p:nvSpPr>
        <p:spPr bwMode="auto">
          <a:xfrm>
            <a:off x="3926017" y="4554715"/>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2</a:t>
            </a:r>
          </a:p>
        </p:txBody>
      </p:sp>
      <p:sp>
        <p:nvSpPr>
          <p:cNvPr id="42" name="Text Box 17"/>
          <p:cNvSpPr txBox="1">
            <a:spLocks noChangeArrowheads="1"/>
          </p:cNvSpPr>
          <p:nvPr/>
        </p:nvSpPr>
        <p:spPr bwMode="auto">
          <a:xfrm>
            <a:off x="3694151" y="4734668"/>
            <a:ext cx="1052045" cy="276999"/>
          </a:xfrm>
          <a:prstGeom prst="rect">
            <a:avLst/>
          </a:prstGeom>
          <a:noFill/>
          <a:ln w="12700">
            <a:noFill/>
            <a:miter lim="800000"/>
            <a:headEnd type="none" w="sm" len="sm"/>
            <a:tailEnd type="none" w="sm" len="sm"/>
          </a:ln>
        </p:spPr>
        <p:txBody>
          <a:bodyPr wrap="square">
            <a:prstTxWarp prst="textNoShape">
              <a:avLst/>
            </a:prstTxWarp>
            <a:spAutoFit/>
          </a:bodyPr>
          <a:lstStyle/>
          <a:p>
            <a:pPr algn="ctr"/>
            <a:r>
              <a:rPr lang="en-US" sz="1200">
                <a:solidFill>
                  <a:schemeClr val="accent1"/>
                </a:solidFill>
                <a:latin typeface="Helvetica Neue"/>
              </a:rPr>
              <a:t>Input Buffer</a:t>
            </a:r>
          </a:p>
        </p:txBody>
      </p:sp>
      <p:cxnSp>
        <p:nvCxnSpPr>
          <p:cNvPr id="44" name="AutoShape 22"/>
          <p:cNvCxnSpPr>
            <a:cxnSpLocks noChangeShapeType="1"/>
            <a:stCxn id="41" idx="3"/>
          </p:cNvCxnSpPr>
          <p:nvPr/>
        </p:nvCxnSpPr>
        <p:spPr bwMode="auto">
          <a:xfrm flipV="1">
            <a:off x="4497518" y="4522762"/>
            <a:ext cx="957944" cy="146254"/>
          </a:xfrm>
          <a:prstGeom prst="curvedConnector3">
            <a:avLst>
              <a:gd name="adj1" fmla="val 50000"/>
            </a:avLst>
          </a:prstGeom>
          <a:noFill/>
          <a:ln w="28575">
            <a:solidFill>
              <a:schemeClr val="tx1"/>
            </a:solidFill>
            <a:round/>
            <a:headEnd type="triangle" w="lg" len="lg"/>
            <a:tailEnd type="none" w="lg" len="lg"/>
          </a:ln>
        </p:spPr>
      </p:cxnSp>
      <p:cxnSp>
        <p:nvCxnSpPr>
          <p:cNvPr id="48" name="AutoShape 22"/>
          <p:cNvCxnSpPr>
            <a:cxnSpLocks noChangeShapeType="1"/>
            <a:stCxn id="27" idx="3"/>
            <a:endCxn id="39" idx="1"/>
          </p:cNvCxnSpPr>
          <p:nvPr/>
        </p:nvCxnSpPr>
        <p:spPr bwMode="auto">
          <a:xfrm flipV="1">
            <a:off x="2658446" y="4358304"/>
            <a:ext cx="1271111" cy="219599"/>
          </a:xfrm>
          <a:prstGeom prst="curvedConnector3">
            <a:avLst>
              <a:gd name="adj1" fmla="val 50000"/>
            </a:avLst>
          </a:prstGeom>
          <a:noFill/>
          <a:ln w="28575">
            <a:solidFill>
              <a:schemeClr val="tx1"/>
            </a:solidFill>
            <a:round/>
            <a:headEnd type="triangle" w="lg" len="lg"/>
            <a:tailEnd type="none" w="lg" len="lg"/>
          </a:ln>
        </p:spPr>
      </p:cxnSp>
      <p:cxnSp>
        <p:nvCxnSpPr>
          <p:cNvPr id="51" name="AutoShape 22"/>
          <p:cNvCxnSpPr>
            <a:cxnSpLocks noChangeShapeType="1"/>
            <a:stCxn id="27" idx="3"/>
            <a:endCxn id="41" idx="1"/>
          </p:cNvCxnSpPr>
          <p:nvPr/>
        </p:nvCxnSpPr>
        <p:spPr bwMode="auto">
          <a:xfrm>
            <a:off x="2658447" y="4577903"/>
            <a:ext cx="1267571" cy="91112"/>
          </a:xfrm>
          <a:prstGeom prst="curvedConnector3">
            <a:avLst>
              <a:gd name="adj1" fmla="val 50000"/>
            </a:avLst>
          </a:prstGeom>
          <a:noFill/>
          <a:ln w="28575">
            <a:solidFill>
              <a:schemeClr val="tx1"/>
            </a:solidFill>
            <a:round/>
            <a:headEnd type="triangle" w="lg" len="lg"/>
            <a:tailEnd type="none" w="lg" len="lg"/>
          </a:ln>
        </p:spPr>
      </p:cxnSp>
      <p:sp>
        <p:nvSpPr>
          <p:cNvPr id="57" name="AutoShape 2"/>
          <p:cNvSpPr>
            <a:spLocks noChangeArrowheads="1"/>
          </p:cNvSpPr>
          <p:nvPr/>
        </p:nvSpPr>
        <p:spPr bwMode="auto">
          <a:xfrm>
            <a:off x="304800" y="3943350"/>
            <a:ext cx="909638" cy="825692"/>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8" name="AutoShape 5"/>
          <p:cNvSpPr>
            <a:spLocks noChangeArrowheads="1"/>
          </p:cNvSpPr>
          <p:nvPr/>
        </p:nvSpPr>
        <p:spPr bwMode="auto">
          <a:xfrm>
            <a:off x="5386641" y="3992453"/>
            <a:ext cx="909638" cy="83044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5765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right)">
                                      <p:cBhvr>
                                        <p:cTn id="16" dur="500"/>
                                        <p:tgtEl>
                                          <p:spTgt spid="48"/>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right)">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225978" y="38721"/>
            <a:ext cx="7162800" cy="857250"/>
          </a:xfrm>
        </p:spPr>
        <p:txBody>
          <a:bodyPr/>
          <a:lstStyle/>
          <a:p>
            <a:r>
              <a:rPr lang="en-US"/>
              <a:t>Two-Way External Merge Sort</a:t>
            </a:r>
          </a:p>
        </p:txBody>
      </p:sp>
      <p:sp>
        <p:nvSpPr>
          <p:cNvPr id="24581" name="Rectangle 5"/>
          <p:cNvSpPr>
            <a:spLocks noGrp="1" noChangeArrowheads="1"/>
          </p:cNvSpPr>
          <p:nvPr>
            <p:ph type="body" sz="half" idx="1"/>
          </p:nvPr>
        </p:nvSpPr>
        <p:spPr>
          <a:xfrm>
            <a:off x="4540576" y="938833"/>
            <a:ext cx="5218147" cy="3829050"/>
          </a:xfrm>
        </p:spPr>
        <p:txBody>
          <a:bodyPr>
            <a:normAutofit/>
          </a:bodyPr>
          <a:lstStyle/>
          <a:p>
            <a:r>
              <a:rPr lang="en-US" sz="1400" dirty="0"/>
              <a:t>Conquer and Merge: </a:t>
            </a:r>
          </a:p>
          <a:p>
            <a:pPr lvl="1"/>
            <a:r>
              <a:rPr lang="en-US" sz="1200" dirty="0"/>
              <a:t>sort </a:t>
            </a:r>
            <a:r>
              <a:rPr lang="en-US" sz="1200" dirty="0" err="1"/>
              <a:t>subfiles</a:t>
            </a:r>
            <a:r>
              <a:rPr lang="en-US" sz="1200" dirty="0"/>
              <a:t> and merge</a:t>
            </a:r>
          </a:p>
          <a:p>
            <a:pPr>
              <a:spcBef>
                <a:spcPts val="2000"/>
              </a:spcBef>
            </a:pPr>
            <a:r>
              <a:rPr lang="en-US" sz="1400" dirty="0"/>
              <a:t>Each pass we read + write  each page in file (2N)</a:t>
            </a:r>
          </a:p>
          <a:p>
            <a:pPr>
              <a:spcBef>
                <a:spcPts val="2000"/>
              </a:spcBef>
            </a:pPr>
            <a:r>
              <a:rPr lang="en-US" sz="1400" dirty="0"/>
              <a:t>N pages in the file. </a:t>
            </a:r>
          </a:p>
          <a:p>
            <a:pPr lvl="1">
              <a:spcBef>
                <a:spcPts val="0"/>
              </a:spcBef>
            </a:pPr>
            <a:r>
              <a:rPr lang="en-US" sz="1200" dirty="0"/>
              <a:t>So, the number of passes is:</a:t>
            </a:r>
          </a:p>
          <a:p>
            <a:pPr>
              <a:spcBef>
                <a:spcPts val="2000"/>
              </a:spcBef>
            </a:pPr>
            <a:r>
              <a:rPr lang="en-US" sz="1400" dirty="0"/>
              <a:t>So total cost is:</a:t>
            </a:r>
          </a:p>
        </p:txBody>
      </p:sp>
      <p:graphicFrame>
        <p:nvGraphicFramePr>
          <p:cNvPr id="24578" name="Object 2">
            <a:hlinkClick r:id="" action="ppaction://ole?verb=0"/>
          </p:cNvPr>
          <p:cNvGraphicFramePr>
            <a:graphicFrameLocks/>
          </p:cNvGraphicFramePr>
          <p:nvPr>
            <p:extLst>
              <p:ext uri="{D42A27DB-BD31-4B8C-83A1-F6EECF244321}">
                <p14:modId xmlns:p14="http://schemas.microsoft.com/office/powerpoint/2010/main" val="2024114035"/>
              </p:ext>
            </p:extLst>
          </p:nvPr>
        </p:nvGraphicFramePr>
        <p:xfrm>
          <a:off x="7388778" y="2287907"/>
          <a:ext cx="1225154" cy="325040"/>
        </p:xfrm>
        <a:graphic>
          <a:graphicData uri="http://schemas.openxmlformats.org/presentationml/2006/ole">
            <mc:AlternateContent xmlns:mc="http://schemas.openxmlformats.org/markup-compatibility/2006">
              <mc:Choice xmlns:v="urn:schemas-microsoft-com:vml" Requires="v">
                <p:oleObj spid="_x0000_s1093" name="Equation" r:id="rId4" imgW="863280" imgH="228600" progId="Equation.3">
                  <p:embed/>
                </p:oleObj>
              </mc:Choice>
              <mc:Fallback>
                <p:oleObj name="Equation" r:id="rId4" imgW="863280" imgH="228600" progId="Equation.3">
                  <p:embed/>
                  <p:pic>
                    <p:nvPicPr>
                      <p:cNvPr id="0" name=""/>
                      <p:cNvPicPr>
                        <a:picLocks noChangeArrowheads="1"/>
                      </p:cNvPicPr>
                      <p:nvPr/>
                    </p:nvPicPr>
                    <p:blipFill>
                      <a:blip r:embed="rId5"/>
                      <a:srcRect/>
                      <a:stretch>
                        <a:fillRect/>
                      </a:stretch>
                    </p:blipFill>
                    <p:spPr bwMode="auto">
                      <a:xfrm>
                        <a:off x="7388778" y="2287907"/>
                        <a:ext cx="1225154" cy="325040"/>
                      </a:xfrm>
                      <a:prstGeom prst="rect">
                        <a:avLst/>
                      </a:prstGeom>
                      <a:noFill/>
                      <a:ln>
                        <a:noFill/>
                      </a:ln>
                      <a:effectLst/>
                    </p:spPr>
                  </p:pic>
                </p:oleObj>
              </mc:Fallback>
            </mc:AlternateContent>
          </a:graphicData>
        </a:graphic>
      </p:graphicFrame>
      <p:graphicFrame>
        <p:nvGraphicFramePr>
          <p:cNvPr id="24579" name="Object 3">
            <a:hlinkClick r:id="" action="ppaction://ole?verb=0"/>
          </p:cNvPr>
          <p:cNvGraphicFramePr>
            <a:graphicFrameLocks/>
          </p:cNvGraphicFramePr>
          <p:nvPr>
            <p:extLst>
              <p:ext uri="{D42A27DB-BD31-4B8C-83A1-F6EECF244321}">
                <p14:modId xmlns:p14="http://schemas.microsoft.com/office/powerpoint/2010/main" val="4284481631"/>
              </p:ext>
            </p:extLst>
          </p:nvPr>
        </p:nvGraphicFramePr>
        <p:xfrm>
          <a:off x="6302442" y="2742862"/>
          <a:ext cx="1471613" cy="350044"/>
        </p:xfrm>
        <a:graphic>
          <a:graphicData uri="http://schemas.openxmlformats.org/presentationml/2006/ole">
            <mc:AlternateContent xmlns:mc="http://schemas.openxmlformats.org/markup-compatibility/2006">
              <mc:Choice xmlns:v="urn:schemas-microsoft-com:vml" Requires="v">
                <p:oleObj spid="_x0000_s1094" name="Equation" r:id="rId6" imgW="1041120" imgH="228600" progId="Equation.3">
                  <p:embed/>
                </p:oleObj>
              </mc:Choice>
              <mc:Fallback>
                <p:oleObj name="Equation" r:id="rId6" imgW="1041120" imgH="228600" progId="Equation.3">
                  <p:embed/>
                  <p:pic>
                    <p:nvPicPr>
                      <p:cNvPr id="0" name=""/>
                      <p:cNvPicPr>
                        <a:picLocks noChangeArrowheads="1"/>
                      </p:cNvPicPr>
                      <p:nvPr/>
                    </p:nvPicPr>
                    <p:blipFill>
                      <a:blip r:embed="rId7"/>
                      <a:srcRect/>
                      <a:stretch>
                        <a:fillRect/>
                      </a:stretch>
                    </p:blipFill>
                    <p:spPr bwMode="auto">
                      <a:xfrm>
                        <a:off x="6302442" y="2742862"/>
                        <a:ext cx="1471613" cy="350044"/>
                      </a:xfrm>
                      <a:prstGeom prst="rect">
                        <a:avLst/>
                      </a:prstGeom>
                      <a:noFill/>
                      <a:ln>
                        <a:noFill/>
                      </a:ln>
                      <a:effectLst/>
                    </p:spPr>
                  </p:pic>
                </p:oleObj>
              </mc:Fallback>
            </mc:AlternateContent>
          </a:graphicData>
        </a:graphic>
      </p:graphicFrame>
      <p:sp>
        <p:nvSpPr>
          <p:cNvPr id="24582" name="Rectangle 8" descr="An unsorted file with 8 pages where each page has 2 values" title="Input file"/>
          <p:cNvSpPr>
            <a:spLocks noChangeArrowheads="1"/>
          </p:cNvSpPr>
          <p:nvPr/>
        </p:nvSpPr>
        <p:spPr bwMode="auto">
          <a:xfrm>
            <a:off x="3266004" y="1012057"/>
            <a:ext cx="696506"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Input file</a:t>
            </a:r>
          </a:p>
        </p:txBody>
      </p:sp>
      <p:sp>
        <p:nvSpPr>
          <p:cNvPr id="24583" name="Rectangle 9" descr="During pass 0 each of the 8 data pages are sorted in place" title="Pass 0"/>
          <p:cNvSpPr>
            <a:spLocks noChangeArrowheads="1"/>
          </p:cNvSpPr>
          <p:nvPr/>
        </p:nvSpPr>
        <p:spPr bwMode="auto">
          <a:xfrm>
            <a:off x="3266004" y="1396629"/>
            <a:ext cx="9064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1-page runs</a:t>
            </a:r>
          </a:p>
        </p:txBody>
      </p:sp>
      <p:sp>
        <p:nvSpPr>
          <p:cNvPr id="24584" name="Rectangle 10" descr="In pass 1, 8 pages of length 2 are  merged into  4 pages of length 4" title="Pass 1"/>
          <p:cNvSpPr>
            <a:spLocks noChangeArrowheads="1"/>
          </p:cNvSpPr>
          <p:nvPr/>
        </p:nvSpPr>
        <p:spPr bwMode="auto">
          <a:xfrm>
            <a:off x="3266004" y="1845495"/>
            <a:ext cx="9064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2-page runs</a:t>
            </a:r>
          </a:p>
        </p:txBody>
      </p:sp>
      <p:sp>
        <p:nvSpPr>
          <p:cNvPr id="24585" name="Rectangle 11" descr="In pass 2, 4 pages of length 4 are  merged into  2 pages of length 8" title="Pass 2"/>
          <p:cNvSpPr>
            <a:spLocks noChangeArrowheads="1"/>
          </p:cNvSpPr>
          <p:nvPr/>
        </p:nvSpPr>
        <p:spPr bwMode="auto">
          <a:xfrm>
            <a:off x="3266004" y="2615829"/>
            <a:ext cx="9064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4-page runs</a:t>
            </a:r>
          </a:p>
        </p:txBody>
      </p:sp>
      <p:sp>
        <p:nvSpPr>
          <p:cNvPr id="24586" name="Rectangle 12"/>
          <p:cNvSpPr>
            <a:spLocks noChangeArrowheads="1"/>
          </p:cNvSpPr>
          <p:nvPr/>
        </p:nvSpPr>
        <p:spPr bwMode="auto">
          <a:xfrm>
            <a:off x="3330298" y="3963617"/>
            <a:ext cx="9064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8-page runs</a:t>
            </a:r>
          </a:p>
        </p:txBody>
      </p:sp>
      <p:sp>
        <p:nvSpPr>
          <p:cNvPr id="24587" name="Rectangle 13"/>
          <p:cNvSpPr>
            <a:spLocks noChangeArrowheads="1"/>
          </p:cNvSpPr>
          <p:nvPr/>
        </p:nvSpPr>
        <p:spPr bwMode="auto">
          <a:xfrm>
            <a:off x="3202901" y="1206129"/>
            <a:ext cx="568266"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0</a:t>
            </a:r>
          </a:p>
        </p:txBody>
      </p:sp>
      <p:sp>
        <p:nvSpPr>
          <p:cNvPr id="24588" name="Rectangle 14"/>
          <p:cNvSpPr>
            <a:spLocks noChangeArrowheads="1"/>
          </p:cNvSpPr>
          <p:nvPr/>
        </p:nvSpPr>
        <p:spPr bwMode="auto">
          <a:xfrm>
            <a:off x="3202901" y="1590701"/>
            <a:ext cx="568266"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dirty="0">
                <a:latin typeface="Times New Roman" charset="0"/>
              </a:rPr>
              <a:t>PASS 1</a:t>
            </a:r>
          </a:p>
        </p:txBody>
      </p:sp>
      <p:sp>
        <p:nvSpPr>
          <p:cNvPr id="24589" name="Rectangle 15"/>
          <p:cNvSpPr>
            <a:spLocks noChangeArrowheads="1"/>
          </p:cNvSpPr>
          <p:nvPr/>
        </p:nvSpPr>
        <p:spPr bwMode="auto">
          <a:xfrm>
            <a:off x="3202901" y="2168154"/>
            <a:ext cx="568266"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2</a:t>
            </a:r>
          </a:p>
        </p:txBody>
      </p:sp>
      <p:sp>
        <p:nvSpPr>
          <p:cNvPr id="24590" name="Rectangle 16"/>
          <p:cNvSpPr>
            <a:spLocks noChangeArrowheads="1"/>
          </p:cNvSpPr>
          <p:nvPr/>
        </p:nvSpPr>
        <p:spPr bwMode="auto">
          <a:xfrm>
            <a:off x="3202901" y="3131370"/>
            <a:ext cx="568266"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3</a:t>
            </a:r>
          </a:p>
        </p:txBody>
      </p:sp>
      <p:sp>
        <p:nvSpPr>
          <p:cNvPr id="24591" name="Freeform 17" descr="During pass 0 each of the 8 data pages are sorted in place" title="Pass 0"/>
          <p:cNvSpPr>
            <a:spLocks/>
          </p:cNvSpPr>
          <p:nvPr/>
        </p:nvSpPr>
        <p:spPr bwMode="auto">
          <a:xfrm>
            <a:off x="422792"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592" name="Freeform 18" descr="During pass 0 each of the 8 data pages are sorted in place" title="Pass 0"/>
          <p:cNvSpPr>
            <a:spLocks/>
          </p:cNvSpPr>
          <p:nvPr/>
        </p:nvSpPr>
        <p:spPr bwMode="auto">
          <a:xfrm>
            <a:off x="778789"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593" name="Freeform 19" descr="During pass 0 each of the 8 data pages are sorted in place" title="Pass 0"/>
          <p:cNvSpPr>
            <a:spLocks/>
          </p:cNvSpPr>
          <p:nvPr/>
        </p:nvSpPr>
        <p:spPr bwMode="auto">
          <a:xfrm>
            <a:off x="1135977"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594" name="Freeform 20" descr="During pass 0 each of the 8 data pages are sorted in place" title="Pass 0"/>
          <p:cNvSpPr>
            <a:spLocks/>
          </p:cNvSpPr>
          <p:nvPr/>
        </p:nvSpPr>
        <p:spPr bwMode="auto">
          <a:xfrm>
            <a:off x="1493164"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595" name="Freeform 21" descr="During pass 0 each of the 8 data pages are sorted in place" title="Pass 0"/>
          <p:cNvSpPr>
            <a:spLocks/>
          </p:cNvSpPr>
          <p:nvPr/>
        </p:nvSpPr>
        <p:spPr bwMode="auto">
          <a:xfrm>
            <a:off x="1850352"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596" name="Freeform 22" descr="During pass 0 each of the 8 data pages are sorted in place" title="Pass 0"/>
          <p:cNvSpPr>
            <a:spLocks/>
          </p:cNvSpPr>
          <p:nvPr/>
        </p:nvSpPr>
        <p:spPr bwMode="auto">
          <a:xfrm>
            <a:off x="2207539"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597" name="Freeform 23" descr="During pass 0 each of the 8 data pages are sorted in place" title="Pass 0"/>
          <p:cNvSpPr>
            <a:spLocks/>
          </p:cNvSpPr>
          <p:nvPr/>
        </p:nvSpPr>
        <p:spPr bwMode="auto">
          <a:xfrm>
            <a:off x="2564726"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598" name="Freeform 24" descr="During pass 0 each of the 8 data pages are sorted in place" title="Pass 0"/>
          <p:cNvSpPr>
            <a:spLocks/>
          </p:cNvSpPr>
          <p:nvPr/>
        </p:nvSpPr>
        <p:spPr bwMode="auto">
          <a:xfrm>
            <a:off x="2920723" y="1399011"/>
            <a:ext cx="239316"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599" name="Freeform 25" descr="In pass 1, 8 pages of length 2 are  merged into  4 pages of length 4" title="Pass 1"/>
          <p:cNvSpPr>
            <a:spLocks/>
          </p:cNvSpPr>
          <p:nvPr/>
        </p:nvSpPr>
        <p:spPr bwMode="auto">
          <a:xfrm>
            <a:off x="600196"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0" name="Freeform 26" descr="In pass 1, 8 pages of length 2 are  merged into  4 pages of length 4" title="Pass 1"/>
          <p:cNvSpPr>
            <a:spLocks/>
          </p:cNvSpPr>
          <p:nvPr/>
        </p:nvSpPr>
        <p:spPr bwMode="auto">
          <a:xfrm>
            <a:off x="600196"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1" name="Freeform 27" descr="In pass 1, 8 pages of length 2 are  merged into  4 pages of length 4" title="Pass 1"/>
          <p:cNvSpPr>
            <a:spLocks/>
          </p:cNvSpPr>
          <p:nvPr/>
        </p:nvSpPr>
        <p:spPr bwMode="auto">
          <a:xfrm>
            <a:off x="1314571"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2" name="Freeform 28" descr="In pass 1, 8 pages of length 2 are  merged into  4 pages of length 4" title="Pass 1"/>
          <p:cNvSpPr>
            <a:spLocks/>
          </p:cNvSpPr>
          <p:nvPr/>
        </p:nvSpPr>
        <p:spPr bwMode="auto">
          <a:xfrm>
            <a:off x="1314571"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3" name="Freeform 29" descr="In pass 1, 8 pages of length 2 are  merged into  4 pages of length 4" title="Pass 1"/>
          <p:cNvSpPr>
            <a:spLocks/>
          </p:cNvSpPr>
          <p:nvPr/>
        </p:nvSpPr>
        <p:spPr bwMode="auto">
          <a:xfrm>
            <a:off x="2028946"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4" name="Freeform 30" descr="In pass 1, 8 pages of length 2 are  merged into  4 pages of length 4" title="Pass 1"/>
          <p:cNvSpPr>
            <a:spLocks/>
          </p:cNvSpPr>
          <p:nvPr/>
        </p:nvSpPr>
        <p:spPr bwMode="auto">
          <a:xfrm>
            <a:off x="2028946"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5" name="Freeform 31" descr="In pass 1, 8 pages of length 2 are  merged into  4 pages of length 4" title="Pass 1"/>
          <p:cNvSpPr>
            <a:spLocks/>
          </p:cNvSpPr>
          <p:nvPr/>
        </p:nvSpPr>
        <p:spPr bwMode="auto">
          <a:xfrm>
            <a:off x="2743320" y="1784773"/>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06" name="Freeform 32" descr="In pass 1, 8 pages of length 2 are  merged into  4 pages of length 4" title="Pass 1"/>
          <p:cNvSpPr>
            <a:spLocks/>
          </p:cNvSpPr>
          <p:nvPr/>
        </p:nvSpPr>
        <p:spPr bwMode="auto">
          <a:xfrm>
            <a:off x="2743320" y="1976463"/>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7" name="Freeform 33" descr="In pass 2, 4 pages of length 4 are  merged into  2 pages of length 8" title="Pass 2"/>
          <p:cNvSpPr>
            <a:spLocks/>
          </p:cNvSpPr>
          <p:nvPr/>
        </p:nvSpPr>
        <p:spPr bwMode="auto">
          <a:xfrm>
            <a:off x="957383" y="2553916"/>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8" name="Freeform 34" descr="In pass 2, 4 pages of length 4 are  merged into  2 pages of length 8" title="Pass 2"/>
          <p:cNvSpPr>
            <a:spLocks/>
          </p:cNvSpPr>
          <p:nvPr/>
        </p:nvSpPr>
        <p:spPr bwMode="auto">
          <a:xfrm>
            <a:off x="957383" y="2746798"/>
            <a:ext cx="240506" cy="192881"/>
          </a:xfrm>
          <a:custGeom>
            <a:avLst/>
            <a:gdLst>
              <a:gd name="T0" fmla="*/ 0 w 202"/>
              <a:gd name="T1" fmla="*/ 2147483647 h 162"/>
              <a:gd name="T2" fmla="*/ 0 w 202"/>
              <a:gd name="T3" fmla="*/ 0 h 162"/>
              <a:gd name="T4" fmla="*/ 2147483647 w 202"/>
              <a:gd name="T5" fmla="*/ 0 h 162"/>
              <a:gd name="T6" fmla="*/ 2147483647 w 202"/>
              <a:gd name="T7" fmla="*/ 2147483647 h 162"/>
              <a:gd name="T8" fmla="*/ 0 w 202"/>
              <a:gd name="T9" fmla="*/ 2147483647 h 162"/>
              <a:gd name="T10" fmla="*/ 0 60000 65536"/>
              <a:gd name="T11" fmla="*/ 0 60000 65536"/>
              <a:gd name="T12" fmla="*/ 0 60000 65536"/>
              <a:gd name="T13" fmla="*/ 0 60000 65536"/>
              <a:gd name="T14" fmla="*/ 0 60000 65536"/>
              <a:gd name="T15" fmla="*/ 0 w 202"/>
              <a:gd name="T16" fmla="*/ 0 h 162"/>
              <a:gd name="T17" fmla="*/ 202 w 202"/>
              <a:gd name="T18" fmla="*/ 162 h 162"/>
            </a:gdLst>
            <a:ahLst/>
            <a:cxnLst>
              <a:cxn ang="T10">
                <a:pos x="T0" y="T1"/>
              </a:cxn>
              <a:cxn ang="T11">
                <a:pos x="T2" y="T3"/>
              </a:cxn>
              <a:cxn ang="T12">
                <a:pos x="T4" y="T5"/>
              </a:cxn>
              <a:cxn ang="T13">
                <a:pos x="T6" y="T7"/>
              </a:cxn>
              <a:cxn ang="T14">
                <a:pos x="T8" y="T9"/>
              </a:cxn>
            </a:cxnLst>
            <a:rect l="T15" t="T16" r="T17" b="T18"/>
            <a:pathLst>
              <a:path w="202" h="162">
                <a:moveTo>
                  <a:pt x="0" y="161"/>
                </a:moveTo>
                <a:lnTo>
                  <a:pt x="0" y="0"/>
                </a:lnTo>
                <a:lnTo>
                  <a:pt x="201" y="0"/>
                </a:lnTo>
                <a:lnTo>
                  <a:pt x="201"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09" name="Freeform 35" descr="In pass 2, 4 pages of length 4 are  merged into  2 pages of length 8" title="Pass 2"/>
          <p:cNvSpPr>
            <a:spLocks/>
          </p:cNvSpPr>
          <p:nvPr/>
        </p:nvSpPr>
        <p:spPr bwMode="auto">
          <a:xfrm>
            <a:off x="957383" y="29384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10" name="Freeform 36" descr="In pass 2, 4 pages of length 4 are  merged into  2 pages of length 8" title="Pass 2"/>
          <p:cNvSpPr>
            <a:spLocks/>
          </p:cNvSpPr>
          <p:nvPr/>
        </p:nvSpPr>
        <p:spPr bwMode="auto">
          <a:xfrm>
            <a:off x="2384942" y="2361035"/>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11" name="Freeform 37" descr="In pass 2, 4 pages of length 4 are  merged into  2 pages of length 8" title="Pass 2"/>
          <p:cNvSpPr>
            <a:spLocks/>
          </p:cNvSpPr>
          <p:nvPr/>
        </p:nvSpPr>
        <p:spPr bwMode="auto">
          <a:xfrm>
            <a:off x="2384942" y="2553916"/>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12" name="Freeform 38" descr="In pass 2, 4 pages of length 4 are  merged into  2 pages of length 8" title="Pass 2"/>
          <p:cNvSpPr>
            <a:spLocks/>
          </p:cNvSpPr>
          <p:nvPr/>
        </p:nvSpPr>
        <p:spPr bwMode="auto">
          <a:xfrm>
            <a:off x="2384942" y="2746798"/>
            <a:ext cx="240506" cy="192881"/>
          </a:xfrm>
          <a:custGeom>
            <a:avLst/>
            <a:gdLst>
              <a:gd name="T0" fmla="*/ 0 w 202"/>
              <a:gd name="T1" fmla="*/ 2147483647 h 162"/>
              <a:gd name="T2" fmla="*/ 0 w 202"/>
              <a:gd name="T3" fmla="*/ 0 h 162"/>
              <a:gd name="T4" fmla="*/ 2147483647 w 202"/>
              <a:gd name="T5" fmla="*/ 0 h 162"/>
              <a:gd name="T6" fmla="*/ 2147483647 w 202"/>
              <a:gd name="T7" fmla="*/ 2147483647 h 162"/>
              <a:gd name="T8" fmla="*/ 0 w 202"/>
              <a:gd name="T9" fmla="*/ 2147483647 h 162"/>
              <a:gd name="T10" fmla="*/ 0 60000 65536"/>
              <a:gd name="T11" fmla="*/ 0 60000 65536"/>
              <a:gd name="T12" fmla="*/ 0 60000 65536"/>
              <a:gd name="T13" fmla="*/ 0 60000 65536"/>
              <a:gd name="T14" fmla="*/ 0 60000 65536"/>
              <a:gd name="T15" fmla="*/ 0 w 202"/>
              <a:gd name="T16" fmla="*/ 0 h 162"/>
              <a:gd name="T17" fmla="*/ 202 w 202"/>
              <a:gd name="T18" fmla="*/ 162 h 162"/>
            </a:gdLst>
            <a:ahLst/>
            <a:cxnLst>
              <a:cxn ang="T10">
                <a:pos x="T0" y="T1"/>
              </a:cxn>
              <a:cxn ang="T11">
                <a:pos x="T2" y="T3"/>
              </a:cxn>
              <a:cxn ang="T12">
                <a:pos x="T4" y="T5"/>
              </a:cxn>
              <a:cxn ang="T13">
                <a:pos x="T6" y="T7"/>
              </a:cxn>
              <a:cxn ang="T14">
                <a:pos x="T8" y="T9"/>
              </a:cxn>
            </a:cxnLst>
            <a:rect l="T15" t="T16" r="T17" b="T18"/>
            <a:pathLst>
              <a:path w="202" h="162">
                <a:moveTo>
                  <a:pt x="0" y="161"/>
                </a:moveTo>
                <a:lnTo>
                  <a:pt x="0" y="0"/>
                </a:lnTo>
                <a:lnTo>
                  <a:pt x="201" y="0"/>
                </a:lnTo>
                <a:lnTo>
                  <a:pt x="201"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13" name="Freeform 39" descr="In pass 2, 4 pages of length 4 are  merged into  2 pages of length 8" title="Pass 2"/>
          <p:cNvSpPr>
            <a:spLocks/>
          </p:cNvSpPr>
          <p:nvPr/>
        </p:nvSpPr>
        <p:spPr bwMode="auto">
          <a:xfrm>
            <a:off x="2384942" y="29384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14" name="Freeform 40" descr="In the final pass a fully sorted run length 16 is returned" title="Pass 3"/>
          <p:cNvSpPr>
            <a:spLocks/>
          </p:cNvSpPr>
          <p:nvPr/>
        </p:nvSpPr>
        <p:spPr bwMode="auto">
          <a:xfrm>
            <a:off x="1671758" y="332425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15" name="Freeform 41" descr="In the final pass a fully sorted run length 16 is returned" title="Pass 3"/>
          <p:cNvSpPr>
            <a:spLocks/>
          </p:cNvSpPr>
          <p:nvPr/>
        </p:nvSpPr>
        <p:spPr bwMode="auto">
          <a:xfrm>
            <a:off x="1671758" y="3515941"/>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16" name="Freeform 42" descr="In the final pass a fully sorted run length 16 is returned" title="Pass 3"/>
          <p:cNvSpPr>
            <a:spLocks/>
          </p:cNvSpPr>
          <p:nvPr/>
        </p:nvSpPr>
        <p:spPr bwMode="auto">
          <a:xfrm>
            <a:off x="1671758" y="3708822"/>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17" name="Freeform 43" descr="In the final pass a fully sorted run length 16 is returned" title="Pass 3"/>
          <p:cNvSpPr>
            <a:spLocks/>
          </p:cNvSpPr>
          <p:nvPr/>
        </p:nvSpPr>
        <p:spPr bwMode="auto">
          <a:xfrm>
            <a:off x="1671758" y="3901704"/>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18" name="Freeform 44" descr="In the final pass a fully sorted run length 16 is returned" title="Pass 3"/>
          <p:cNvSpPr>
            <a:spLocks/>
          </p:cNvSpPr>
          <p:nvPr/>
        </p:nvSpPr>
        <p:spPr bwMode="auto">
          <a:xfrm>
            <a:off x="1671758" y="4093395"/>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19" name="Freeform 45" descr="In the final pass a fully sorted run length 16 is returned" title="Pass 3"/>
          <p:cNvSpPr>
            <a:spLocks/>
          </p:cNvSpPr>
          <p:nvPr/>
        </p:nvSpPr>
        <p:spPr bwMode="auto">
          <a:xfrm>
            <a:off x="1671758" y="4286276"/>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20" name="Freeform 46" descr="In the final pass a fully sorted run length 16 is returned" title="Pass 3"/>
          <p:cNvSpPr>
            <a:spLocks/>
          </p:cNvSpPr>
          <p:nvPr/>
        </p:nvSpPr>
        <p:spPr bwMode="auto">
          <a:xfrm>
            <a:off x="1671758" y="4479157"/>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21" name="Freeform 47" descr="In the final pass a fully sorted run length 16 is returned" title="Pass 3"/>
          <p:cNvSpPr>
            <a:spLocks/>
          </p:cNvSpPr>
          <p:nvPr/>
        </p:nvSpPr>
        <p:spPr bwMode="auto">
          <a:xfrm>
            <a:off x="1671758" y="46708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22" name="Rectangle 48" descr="In the final pass a fully sorted run length 16 is returned" title="Pass 3"/>
          <p:cNvSpPr>
            <a:spLocks noChangeArrowheads="1"/>
          </p:cNvSpPr>
          <p:nvPr/>
        </p:nvSpPr>
        <p:spPr bwMode="auto">
          <a:xfrm>
            <a:off x="1682473" y="4669657"/>
            <a:ext cx="2123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9</a:t>
            </a:r>
          </a:p>
        </p:txBody>
      </p:sp>
      <p:sp>
        <p:nvSpPr>
          <p:cNvPr id="24623" name="Freeform 49" descr="An unsorted file with 8 pages where each page has 2 values" title="Input file"/>
          <p:cNvSpPr>
            <a:spLocks/>
          </p:cNvSpPr>
          <p:nvPr/>
        </p:nvSpPr>
        <p:spPr bwMode="auto">
          <a:xfrm>
            <a:off x="778789"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4" name="Freeform 50" descr="An unsorted file with 8 pages where each page has 2 values" title="Input file"/>
          <p:cNvSpPr>
            <a:spLocks/>
          </p:cNvSpPr>
          <p:nvPr/>
        </p:nvSpPr>
        <p:spPr bwMode="auto">
          <a:xfrm>
            <a:off x="1135977"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5" name="Freeform 51" descr="An unsorted file with 8 pages where each page has 2 values" title="Input file"/>
          <p:cNvSpPr>
            <a:spLocks/>
          </p:cNvSpPr>
          <p:nvPr/>
        </p:nvSpPr>
        <p:spPr bwMode="auto">
          <a:xfrm>
            <a:off x="1493164"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6" name="Freeform 52" descr="An unsorted file with 8 pages where each page has 2 values" title="Input file"/>
          <p:cNvSpPr>
            <a:spLocks/>
          </p:cNvSpPr>
          <p:nvPr/>
        </p:nvSpPr>
        <p:spPr bwMode="auto">
          <a:xfrm>
            <a:off x="1850352"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7" name="Freeform 53" descr="An unsorted file with 8 pages where each page has 2 values" title="Input file"/>
          <p:cNvSpPr>
            <a:spLocks/>
          </p:cNvSpPr>
          <p:nvPr/>
        </p:nvSpPr>
        <p:spPr bwMode="auto">
          <a:xfrm>
            <a:off x="2207539"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8" name="Freeform 54" descr="An unsorted file with 8 pages where each page has 2 values" title="Input file"/>
          <p:cNvSpPr>
            <a:spLocks/>
          </p:cNvSpPr>
          <p:nvPr/>
        </p:nvSpPr>
        <p:spPr bwMode="auto">
          <a:xfrm>
            <a:off x="2564726"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dirty="0">
              <a:latin typeface="Helvetica Neue"/>
            </a:endParaRPr>
          </a:p>
        </p:txBody>
      </p:sp>
      <p:sp>
        <p:nvSpPr>
          <p:cNvPr id="24629" name="Freeform 55" descr="An unsorted file with 8 pages where each page has 2 values" title="Input file"/>
          <p:cNvSpPr>
            <a:spLocks/>
          </p:cNvSpPr>
          <p:nvPr/>
        </p:nvSpPr>
        <p:spPr bwMode="auto">
          <a:xfrm>
            <a:off x="2920723" y="1013247"/>
            <a:ext cx="239316"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30" name="Freeform 56" descr="An unsorted file with 8 pages where each page has 2 values" title="Input file"/>
          <p:cNvSpPr>
            <a:spLocks/>
          </p:cNvSpPr>
          <p:nvPr/>
        </p:nvSpPr>
        <p:spPr bwMode="auto">
          <a:xfrm>
            <a:off x="422792"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31" name="Rectangle 57" descr="An unsorted file with 8 pages where each page has 2 values" title="Input file"/>
          <p:cNvSpPr>
            <a:spLocks noChangeArrowheads="1"/>
          </p:cNvSpPr>
          <p:nvPr/>
        </p:nvSpPr>
        <p:spPr bwMode="auto">
          <a:xfrm>
            <a:off x="394217" y="1020392"/>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32" name="Rectangle 58" descr="An unsorted file with 8 pages where each page has 2 values" title="Input file"/>
          <p:cNvSpPr>
            <a:spLocks noChangeArrowheads="1"/>
          </p:cNvSpPr>
          <p:nvPr/>
        </p:nvSpPr>
        <p:spPr bwMode="auto">
          <a:xfrm>
            <a:off x="744261" y="1012057"/>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6,2</a:t>
            </a:r>
          </a:p>
        </p:txBody>
      </p:sp>
      <p:sp>
        <p:nvSpPr>
          <p:cNvPr id="24633" name="Rectangle 59" descr="An unsorted file with 8 pages where each page has 2 values" title="Input file"/>
          <p:cNvSpPr>
            <a:spLocks noChangeArrowheads="1"/>
          </p:cNvSpPr>
          <p:nvPr/>
        </p:nvSpPr>
        <p:spPr bwMode="auto">
          <a:xfrm>
            <a:off x="1101448" y="1020392"/>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9,4</a:t>
            </a:r>
          </a:p>
        </p:txBody>
      </p:sp>
      <p:sp>
        <p:nvSpPr>
          <p:cNvPr id="24634" name="Rectangle 60" descr="An unsorted file with 8 pages where each page has 2 values" title="Input file"/>
          <p:cNvSpPr>
            <a:spLocks noChangeArrowheads="1"/>
          </p:cNvSpPr>
          <p:nvPr/>
        </p:nvSpPr>
        <p:spPr bwMode="auto">
          <a:xfrm>
            <a:off x="1458636" y="1020392"/>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8,7</a:t>
            </a:r>
          </a:p>
        </p:txBody>
      </p:sp>
      <p:sp>
        <p:nvSpPr>
          <p:cNvPr id="24635" name="Rectangle 61" descr="An unsorted file with 8 pages where each page has 2 values" title="Input file"/>
          <p:cNvSpPr>
            <a:spLocks noChangeArrowheads="1"/>
          </p:cNvSpPr>
          <p:nvPr/>
        </p:nvSpPr>
        <p:spPr bwMode="auto">
          <a:xfrm>
            <a:off x="1815823" y="1020392"/>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5,6</a:t>
            </a:r>
          </a:p>
        </p:txBody>
      </p:sp>
      <p:sp>
        <p:nvSpPr>
          <p:cNvPr id="24636" name="Rectangle 62" descr="An unsorted file with 8 pages where each page has 2 values" title="Input file"/>
          <p:cNvSpPr>
            <a:spLocks noChangeArrowheads="1"/>
          </p:cNvSpPr>
          <p:nvPr/>
        </p:nvSpPr>
        <p:spPr bwMode="auto">
          <a:xfrm>
            <a:off x="2173011" y="1020392"/>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3,1</a:t>
            </a:r>
          </a:p>
        </p:txBody>
      </p:sp>
      <p:sp>
        <p:nvSpPr>
          <p:cNvPr id="24637" name="Rectangle 63" descr="An unsorted file with 8 pages where each page has 2 values" title="Input file"/>
          <p:cNvSpPr>
            <a:spLocks noChangeArrowheads="1"/>
          </p:cNvSpPr>
          <p:nvPr/>
        </p:nvSpPr>
        <p:spPr bwMode="auto">
          <a:xfrm>
            <a:off x="2582586" y="1012057"/>
            <a:ext cx="2123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2</a:t>
            </a:r>
          </a:p>
        </p:txBody>
      </p:sp>
      <p:sp>
        <p:nvSpPr>
          <p:cNvPr id="24638" name="Rectangle 64" descr="During pass 0 each of the 8 data pages are sorted in place" title="Pass 0"/>
          <p:cNvSpPr>
            <a:spLocks noChangeArrowheads="1"/>
          </p:cNvSpPr>
          <p:nvPr/>
        </p:nvSpPr>
        <p:spPr bwMode="auto">
          <a:xfrm>
            <a:off x="387073" y="140615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39" name="Rectangle 65" descr="During pass 0 each of the 8 data pages are sorted in place" title="Pass 0"/>
          <p:cNvSpPr>
            <a:spLocks noChangeArrowheads="1"/>
          </p:cNvSpPr>
          <p:nvPr/>
        </p:nvSpPr>
        <p:spPr bwMode="auto">
          <a:xfrm>
            <a:off x="1815823" y="140615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5,6</a:t>
            </a:r>
          </a:p>
        </p:txBody>
      </p:sp>
      <p:sp>
        <p:nvSpPr>
          <p:cNvPr id="24640" name="Rectangle 66" descr="During pass 0 each of the 8 data pages are sorted in place" title="Pass 0"/>
          <p:cNvSpPr>
            <a:spLocks noChangeArrowheads="1"/>
          </p:cNvSpPr>
          <p:nvPr/>
        </p:nvSpPr>
        <p:spPr bwMode="auto">
          <a:xfrm>
            <a:off x="744261" y="140615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2,6</a:t>
            </a:r>
          </a:p>
        </p:txBody>
      </p:sp>
      <p:sp>
        <p:nvSpPr>
          <p:cNvPr id="24641" name="Rectangle 67" descr="During pass 0 each of the 8 data pages are sorted in place" title="Pass 0"/>
          <p:cNvSpPr>
            <a:spLocks noChangeArrowheads="1"/>
          </p:cNvSpPr>
          <p:nvPr/>
        </p:nvSpPr>
        <p:spPr bwMode="auto">
          <a:xfrm>
            <a:off x="1101448" y="140615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4,9</a:t>
            </a:r>
          </a:p>
        </p:txBody>
      </p:sp>
      <p:sp>
        <p:nvSpPr>
          <p:cNvPr id="24642" name="Rectangle 68" descr="During pass 0 each of the 8 data pages are sorted in place" title="Pass 0"/>
          <p:cNvSpPr>
            <a:spLocks noChangeArrowheads="1"/>
          </p:cNvSpPr>
          <p:nvPr/>
        </p:nvSpPr>
        <p:spPr bwMode="auto">
          <a:xfrm>
            <a:off x="1465780" y="140615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7,8</a:t>
            </a:r>
          </a:p>
        </p:txBody>
      </p:sp>
      <p:sp>
        <p:nvSpPr>
          <p:cNvPr id="24643" name="Rectangle 69" descr="During pass 0 each of the 8 data pages are sorted in place" title="Pass 0"/>
          <p:cNvSpPr>
            <a:spLocks noChangeArrowheads="1"/>
          </p:cNvSpPr>
          <p:nvPr/>
        </p:nvSpPr>
        <p:spPr bwMode="auto">
          <a:xfrm>
            <a:off x="2165867" y="1396629"/>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1,3</a:t>
            </a:r>
          </a:p>
        </p:txBody>
      </p:sp>
      <p:sp>
        <p:nvSpPr>
          <p:cNvPr id="24644" name="Rectangle 70" descr="During pass 0 each of the 8 data pages are sorted in place" title="Pass 0"/>
          <p:cNvSpPr>
            <a:spLocks noChangeArrowheads="1"/>
          </p:cNvSpPr>
          <p:nvPr/>
        </p:nvSpPr>
        <p:spPr bwMode="auto">
          <a:xfrm>
            <a:off x="2574252" y="1396629"/>
            <a:ext cx="2123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2</a:t>
            </a:r>
          </a:p>
        </p:txBody>
      </p:sp>
      <p:sp>
        <p:nvSpPr>
          <p:cNvPr id="24645" name="Rectangle 71" descr="In pass 1, 8 pages of length 2 are  merged into  4 pages of length 4" title="Pass 1"/>
          <p:cNvSpPr>
            <a:spLocks noChangeArrowheads="1"/>
          </p:cNvSpPr>
          <p:nvPr/>
        </p:nvSpPr>
        <p:spPr bwMode="auto">
          <a:xfrm>
            <a:off x="558523" y="1797870"/>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46" name="Rectangle 72" descr="In pass 1, 8 pages of length 2 are  merged into  4 pages of length 4" title="Pass 1"/>
          <p:cNvSpPr>
            <a:spLocks noChangeArrowheads="1"/>
          </p:cNvSpPr>
          <p:nvPr/>
        </p:nvSpPr>
        <p:spPr bwMode="auto">
          <a:xfrm>
            <a:off x="565667" y="1982417"/>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4,6</a:t>
            </a:r>
          </a:p>
        </p:txBody>
      </p:sp>
      <p:sp>
        <p:nvSpPr>
          <p:cNvPr id="24647" name="Rectangle 73" descr="In pass 1, 8 pages of length 2 are  merged into  4 pages of length 4" title="Pass 1"/>
          <p:cNvSpPr>
            <a:spLocks noChangeArrowheads="1"/>
          </p:cNvSpPr>
          <p:nvPr/>
        </p:nvSpPr>
        <p:spPr bwMode="auto">
          <a:xfrm>
            <a:off x="1280042" y="1758579"/>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4,7</a:t>
            </a:r>
          </a:p>
        </p:txBody>
      </p:sp>
      <p:sp>
        <p:nvSpPr>
          <p:cNvPr id="24648" name="Rectangle 74" descr="In pass 1, 8 pages of length 2 are  merged into  4 pages of length 4" title="Pass 1"/>
          <p:cNvSpPr>
            <a:spLocks noChangeArrowheads="1"/>
          </p:cNvSpPr>
          <p:nvPr/>
        </p:nvSpPr>
        <p:spPr bwMode="auto">
          <a:xfrm>
            <a:off x="1272898" y="195860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8,9</a:t>
            </a:r>
          </a:p>
        </p:txBody>
      </p:sp>
      <p:sp>
        <p:nvSpPr>
          <p:cNvPr id="24649" name="Rectangle 75" descr="In pass 1, 8 pages of length 2 are  merged into  4 pages of length 4" title="Pass 1"/>
          <p:cNvSpPr>
            <a:spLocks noChangeArrowheads="1"/>
          </p:cNvSpPr>
          <p:nvPr/>
        </p:nvSpPr>
        <p:spPr bwMode="auto">
          <a:xfrm>
            <a:off x="2009896" y="1774057"/>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1,3</a:t>
            </a:r>
          </a:p>
        </p:txBody>
      </p:sp>
      <p:sp>
        <p:nvSpPr>
          <p:cNvPr id="24650" name="Rectangle 76" descr="In pass 1, 8 pages of length 2 are  merged into  4 pages of length 4" title="Pass 1"/>
          <p:cNvSpPr>
            <a:spLocks noChangeArrowheads="1"/>
          </p:cNvSpPr>
          <p:nvPr/>
        </p:nvSpPr>
        <p:spPr bwMode="auto">
          <a:xfrm>
            <a:off x="2001561" y="195860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5,6</a:t>
            </a:r>
          </a:p>
        </p:txBody>
      </p:sp>
      <p:sp>
        <p:nvSpPr>
          <p:cNvPr id="24651" name="Rectangle 77" descr="In pass 1, 8 pages of length 2 are  merged into  4 pages of length 4" title="Pass 1"/>
          <p:cNvSpPr>
            <a:spLocks noChangeArrowheads="1"/>
          </p:cNvSpPr>
          <p:nvPr/>
        </p:nvSpPr>
        <p:spPr bwMode="auto">
          <a:xfrm>
            <a:off x="2752845" y="1958604"/>
            <a:ext cx="2123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2</a:t>
            </a:r>
          </a:p>
        </p:txBody>
      </p:sp>
      <p:sp>
        <p:nvSpPr>
          <p:cNvPr id="24652" name="Rectangle 78" descr="In pass 2, 4 pages of length 4 are  merged into  2 pages of length 8" title="Pass 2"/>
          <p:cNvSpPr>
            <a:spLocks noChangeArrowheads="1"/>
          </p:cNvSpPr>
          <p:nvPr/>
        </p:nvSpPr>
        <p:spPr bwMode="auto">
          <a:xfrm>
            <a:off x="922855" y="2366988"/>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53" name="Rectangle 79" descr="In pass 2, 4 pages of length 4 are  merged into  2 pages of length 8" title="Pass 2"/>
          <p:cNvSpPr>
            <a:spLocks noChangeArrowheads="1"/>
          </p:cNvSpPr>
          <p:nvPr/>
        </p:nvSpPr>
        <p:spPr bwMode="auto">
          <a:xfrm>
            <a:off x="922855" y="256820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4,4</a:t>
            </a:r>
          </a:p>
        </p:txBody>
      </p:sp>
      <p:sp>
        <p:nvSpPr>
          <p:cNvPr id="24654" name="Rectangle 80" descr="In pass 2, 4 pages of length 4 are  merged into  2 pages of length 8" title="Pass 2"/>
          <p:cNvSpPr>
            <a:spLocks noChangeArrowheads="1"/>
          </p:cNvSpPr>
          <p:nvPr/>
        </p:nvSpPr>
        <p:spPr bwMode="auto">
          <a:xfrm>
            <a:off x="929998" y="2752751"/>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6,7</a:t>
            </a:r>
          </a:p>
        </p:txBody>
      </p:sp>
      <p:sp>
        <p:nvSpPr>
          <p:cNvPr id="24655" name="Rectangle 81" descr="In pass 2, 4 pages of length 4 are  merged into  2 pages of length 8" title="Pass 2"/>
          <p:cNvSpPr>
            <a:spLocks noChangeArrowheads="1"/>
          </p:cNvSpPr>
          <p:nvPr/>
        </p:nvSpPr>
        <p:spPr bwMode="auto">
          <a:xfrm>
            <a:off x="922855" y="2952776"/>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8,9</a:t>
            </a:r>
          </a:p>
        </p:txBody>
      </p:sp>
      <p:sp>
        <p:nvSpPr>
          <p:cNvPr id="24656" name="Rectangle 82" descr="In pass 2, 4 pages of length 4 are  merged into  2 pages of length 8" title="Pass 2"/>
          <p:cNvSpPr>
            <a:spLocks noChangeArrowheads="1"/>
          </p:cNvSpPr>
          <p:nvPr/>
        </p:nvSpPr>
        <p:spPr bwMode="auto">
          <a:xfrm>
            <a:off x="2352796" y="2568204"/>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1,2</a:t>
            </a:r>
          </a:p>
        </p:txBody>
      </p:sp>
      <p:sp>
        <p:nvSpPr>
          <p:cNvPr id="24657" name="Rectangle 83" descr="In pass 2, 4 pages of length 4 are  merged into  2 pages of length 8" title="Pass 2"/>
          <p:cNvSpPr>
            <a:spLocks noChangeArrowheads="1"/>
          </p:cNvSpPr>
          <p:nvPr/>
        </p:nvSpPr>
        <p:spPr bwMode="auto">
          <a:xfrm>
            <a:off x="2352796" y="2752751"/>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3,5</a:t>
            </a:r>
          </a:p>
        </p:txBody>
      </p:sp>
      <p:sp>
        <p:nvSpPr>
          <p:cNvPr id="24658" name="Rectangle 84" descr="In pass 2, 4 pages of length 4 are  merged into  2 pages of length 8" title="Pass 2"/>
          <p:cNvSpPr>
            <a:spLocks noChangeArrowheads="1"/>
          </p:cNvSpPr>
          <p:nvPr/>
        </p:nvSpPr>
        <p:spPr bwMode="auto">
          <a:xfrm>
            <a:off x="2412327" y="2928963"/>
            <a:ext cx="21239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6</a:t>
            </a:r>
          </a:p>
        </p:txBody>
      </p:sp>
      <p:sp>
        <p:nvSpPr>
          <p:cNvPr id="24659" name="Rectangle 85" descr="In the final pass a fully sorted run length 16 is returned" title="Pass 3"/>
          <p:cNvSpPr>
            <a:spLocks noChangeArrowheads="1"/>
          </p:cNvSpPr>
          <p:nvPr/>
        </p:nvSpPr>
        <p:spPr bwMode="auto">
          <a:xfrm>
            <a:off x="1637230" y="3521895"/>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1,2</a:t>
            </a:r>
          </a:p>
        </p:txBody>
      </p:sp>
      <p:sp>
        <p:nvSpPr>
          <p:cNvPr id="24660" name="Rectangle 86" descr="In the final pass a fully sorted run length 16 is returned" title="Pass 3"/>
          <p:cNvSpPr>
            <a:spLocks noChangeArrowheads="1"/>
          </p:cNvSpPr>
          <p:nvPr/>
        </p:nvSpPr>
        <p:spPr bwMode="auto">
          <a:xfrm>
            <a:off x="1637230" y="3707632"/>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61" name="Rectangle 87" descr="In the final pass a fully sorted run length 16 is returned" title="Pass 3"/>
          <p:cNvSpPr>
            <a:spLocks noChangeArrowheads="1"/>
          </p:cNvSpPr>
          <p:nvPr/>
        </p:nvSpPr>
        <p:spPr bwMode="auto">
          <a:xfrm>
            <a:off x="1637230" y="3899323"/>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62" name="Rectangle 88" descr="In the final pass a fully sorted run length 16 is returned" title="Pass 3"/>
          <p:cNvSpPr>
            <a:spLocks noChangeArrowheads="1"/>
          </p:cNvSpPr>
          <p:nvPr/>
        </p:nvSpPr>
        <p:spPr bwMode="auto">
          <a:xfrm>
            <a:off x="1637230" y="4100538"/>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4,5</a:t>
            </a:r>
          </a:p>
        </p:txBody>
      </p:sp>
      <p:sp>
        <p:nvSpPr>
          <p:cNvPr id="24663" name="Rectangle 89" descr="In the final pass a fully sorted run length 16 is returned" title="Pass 3"/>
          <p:cNvSpPr>
            <a:spLocks noChangeArrowheads="1"/>
          </p:cNvSpPr>
          <p:nvPr/>
        </p:nvSpPr>
        <p:spPr bwMode="auto">
          <a:xfrm>
            <a:off x="1637230" y="4285086"/>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6,6</a:t>
            </a:r>
          </a:p>
        </p:txBody>
      </p:sp>
      <p:sp>
        <p:nvSpPr>
          <p:cNvPr id="24664" name="Rectangle 90" descr="In the final pass a fully sorted run length 16 is returned" title="Pass 3"/>
          <p:cNvSpPr>
            <a:spLocks noChangeArrowheads="1"/>
          </p:cNvSpPr>
          <p:nvPr/>
        </p:nvSpPr>
        <p:spPr bwMode="auto">
          <a:xfrm>
            <a:off x="1637230" y="4476776"/>
            <a:ext cx="324609"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p>
            <a:r>
              <a:rPr lang="en-US" sz="1050" b="1">
                <a:latin typeface="Helvetica Neue"/>
              </a:rPr>
              <a:t>7,8</a:t>
            </a:r>
          </a:p>
        </p:txBody>
      </p:sp>
      <p:sp>
        <p:nvSpPr>
          <p:cNvPr id="24665" name="Freeform 91" descr="In pass 2, 4 pages of length 4 are  merged into  2 pages of length 8" title="Pass 2"/>
          <p:cNvSpPr>
            <a:spLocks/>
          </p:cNvSpPr>
          <p:nvPr/>
        </p:nvSpPr>
        <p:spPr bwMode="auto">
          <a:xfrm>
            <a:off x="957383" y="23669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24666" name="Line 92" descr="During pass 0 each of the 8 data pages are sorted in place" title="Pass 0"/>
          <p:cNvSpPr>
            <a:spLocks noChangeShapeType="1"/>
          </p:cNvSpPr>
          <p:nvPr/>
        </p:nvSpPr>
        <p:spPr bwMode="auto">
          <a:xfrm>
            <a:off x="341830" y="1331144"/>
            <a:ext cx="2861072"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67" name="Line 93" descr="In pass 1, 8 pages of length 2 are  merged into  4 pages of length 4" title="Pass 1"/>
          <p:cNvSpPr>
            <a:spLocks noChangeShapeType="1"/>
          </p:cNvSpPr>
          <p:nvPr/>
        </p:nvSpPr>
        <p:spPr bwMode="auto">
          <a:xfrm>
            <a:off x="341830" y="1674044"/>
            <a:ext cx="2861072"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68" name="Line 94" descr="In pass 2, 4 pages of length 4 are  merged into  2 pages of length 8" title="Pass 2"/>
          <p:cNvSpPr>
            <a:spLocks noChangeShapeType="1"/>
          </p:cNvSpPr>
          <p:nvPr/>
        </p:nvSpPr>
        <p:spPr bwMode="auto">
          <a:xfrm>
            <a:off x="395407" y="2245544"/>
            <a:ext cx="2861072"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69" name="Line 95" descr="In pass 2, 4 pages of length 4 are  merged into  2 pages of length 8" title="Pass 2"/>
          <p:cNvSpPr>
            <a:spLocks noChangeShapeType="1"/>
          </p:cNvSpPr>
          <p:nvPr/>
        </p:nvSpPr>
        <p:spPr bwMode="auto">
          <a:xfrm>
            <a:off x="395407" y="3217094"/>
            <a:ext cx="2861072"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0" name="Line 96" descr="Arrows connecting the input values to the pass 0 values" title="Arrows"/>
          <p:cNvSpPr>
            <a:spLocks noChangeShapeType="1"/>
          </p:cNvSpPr>
          <p:nvPr/>
        </p:nvSpPr>
        <p:spPr bwMode="auto">
          <a:xfrm>
            <a:off x="553760" y="1216844"/>
            <a:ext cx="0"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1" name="Line 97" descr="Arrows connecting the input values to the pass 0 values" title="Arrows"/>
          <p:cNvSpPr>
            <a:spLocks noChangeShapeType="1"/>
          </p:cNvSpPr>
          <p:nvPr/>
        </p:nvSpPr>
        <p:spPr bwMode="auto">
          <a:xfrm>
            <a:off x="871658" y="1216844"/>
            <a:ext cx="0"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2" name="Line 98" descr="Arrows connecting the input values to the pass 0 values" title="Arrows"/>
          <p:cNvSpPr>
            <a:spLocks noChangeShapeType="1"/>
          </p:cNvSpPr>
          <p:nvPr/>
        </p:nvSpPr>
        <p:spPr bwMode="auto">
          <a:xfrm>
            <a:off x="1243133" y="1216844"/>
            <a:ext cx="0"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3" name="Line 99" descr="Arrows connecting the input values to the pass 0 values" title="Arrows"/>
          <p:cNvSpPr>
            <a:spLocks noChangeShapeType="1"/>
          </p:cNvSpPr>
          <p:nvPr/>
        </p:nvSpPr>
        <p:spPr bwMode="auto">
          <a:xfrm>
            <a:off x="1613417" y="1216844"/>
            <a:ext cx="0"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4" name="Line 100" descr="Arrows connecting the input values to the pass 0 values" title="Arrows"/>
          <p:cNvSpPr>
            <a:spLocks noChangeShapeType="1"/>
          </p:cNvSpPr>
          <p:nvPr/>
        </p:nvSpPr>
        <p:spPr bwMode="auto">
          <a:xfrm>
            <a:off x="1984892" y="1216844"/>
            <a:ext cx="0"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5" name="Line 101" descr="Arrows connecting the input values to the pass 0 values" title="Arrows"/>
          <p:cNvSpPr>
            <a:spLocks noChangeShapeType="1"/>
          </p:cNvSpPr>
          <p:nvPr/>
        </p:nvSpPr>
        <p:spPr bwMode="auto">
          <a:xfrm>
            <a:off x="2302789" y="1216844"/>
            <a:ext cx="0"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6" name="Line 102" descr="Arrows connecting the input values to the pass 0 values" title="Arrows"/>
          <p:cNvSpPr>
            <a:spLocks noChangeShapeType="1"/>
          </p:cNvSpPr>
          <p:nvPr/>
        </p:nvSpPr>
        <p:spPr bwMode="auto">
          <a:xfrm>
            <a:off x="2673073" y="1216844"/>
            <a:ext cx="0"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7" name="Line 103" descr="Arrows connecting the input values to the pass 0 values" title="Arrows"/>
          <p:cNvSpPr>
            <a:spLocks noChangeShapeType="1"/>
          </p:cNvSpPr>
          <p:nvPr/>
        </p:nvSpPr>
        <p:spPr bwMode="auto">
          <a:xfrm>
            <a:off x="3044548" y="1216844"/>
            <a:ext cx="0"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8" name="Line 104" descr="In pass 1, 8 pages of length 2 are  merged into  4 pages of length 4" title="Pass 1"/>
          <p:cNvSpPr>
            <a:spLocks noChangeShapeType="1"/>
          </p:cNvSpPr>
          <p:nvPr/>
        </p:nvSpPr>
        <p:spPr bwMode="auto">
          <a:xfrm>
            <a:off x="501373" y="1616894"/>
            <a:ext cx="158354"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79" name="Line 105" descr="In pass 1, 8 pages of length 2 are  merged into  4 pages of length 4" title="Pass 1"/>
          <p:cNvSpPr>
            <a:spLocks noChangeShapeType="1"/>
          </p:cNvSpPr>
          <p:nvPr/>
        </p:nvSpPr>
        <p:spPr bwMode="auto">
          <a:xfrm flipH="1">
            <a:off x="713304" y="1616894"/>
            <a:ext cx="158354"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0" name="Line 106" descr="In pass 1, 8 pages of length 2 are  merged into  4 pages of length 4" title="Pass 1"/>
          <p:cNvSpPr>
            <a:spLocks noChangeShapeType="1"/>
          </p:cNvSpPr>
          <p:nvPr/>
        </p:nvSpPr>
        <p:spPr bwMode="auto">
          <a:xfrm>
            <a:off x="1243133" y="1616894"/>
            <a:ext cx="158353"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1" name="Line 107" descr="In pass 1, 8 pages of length 2 are  merged into  4 pages of length 4" title="Pass 1"/>
          <p:cNvSpPr>
            <a:spLocks noChangeShapeType="1"/>
          </p:cNvSpPr>
          <p:nvPr/>
        </p:nvSpPr>
        <p:spPr bwMode="auto">
          <a:xfrm flipH="1">
            <a:off x="1455064" y="1616894"/>
            <a:ext cx="158353"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2" name="Line 108" descr="In pass 1, 8 pages of length 2 are  merged into  4 pages of length 4" title="Pass 1"/>
          <p:cNvSpPr>
            <a:spLocks noChangeShapeType="1"/>
          </p:cNvSpPr>
          <p:nvPr/>
        </p:nvSpPr>
        <p:spPr bwMode="auto">
          <a:xfrm>
            <a:off x="1984891" y="1616894"/>
            <a:ext cx="158354"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3" name="Line 109" descr="In pass 1, 8 pages of length 2 are  merged into  4 pages of length 4" title="Pass 1"/>
          <p:cNvSpPr>
            <a:spLocks noChangeShapeType="1"/>
          </p:cNvSpPr>
          <p:nvPr/>
        </p:nvSpPr>
        <p:spPr bwMode="auto">
          <a:xfrm flipH="1">
            <a:off x="2196823" y="1616894"/>
            <a:ext cx="158354"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4" name="Line 110" descr="In pass 1, 8 pages of length 2 are  merged into  4 pages of length 4" title="Pass 1"/>
          <p:cNvSpPr>
            <a:spLocks noChangeShapeType="1"/>
          </p:cNvSpPr>
          <p:nvPr/>
        </p:nvSpPr>
        <p:spPr bwMode="auto">
          <a:xfrm>
            <a:off x="2673073" y="1616894"/>
            <a:ext cx="159544"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5" name="Line 111" descr="In pass 1, 8 pages of length 2 are  merged into  4 pages of length 4" title="Pass 1"/>
          <p:cNvSpPr>
            <a:spLocks noChangeShapeType="1"/>
          </p:cNvSpPr>
          <p:nvPr/>
        </p:nvSpPr>
        <p:spPr bwMode="auto">
          <a:xfrm flipH="1">
            <a:off x="2885004" y="1616894"/>
            <a:ext cx="159544"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6" name="Line 112" descr="In pass 1, 8 pages of length 2 are  merged into  4 pages of length 4" title="Pass 1"/>
          <p:cNvSpPr>
            <a:spLocks noChangeShapeType="1"/>
          </p:cNvSpPr>
          <p:nvPr/>
        </p:nvSpPr>
        <p:spPr bwMode="auto">
          <a:xfrm>
            <a:off x="713305" y="2188394"/>
            <a:ext cx="317897"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7" name="Line 113" descr="In pass 1, 8 pages of length 2 are  merged into  4 pages of length 4" title="Pass 1"/>
          <p:cNvSpPr>
            <a:spLocks noChangeShapeType="1"/>
          </p:cNvSpPr>
          <p:nvPr/>
        </p:nvSpPr>
        <p:spPr bwMode="auto">
          <a:xfrm flipH="1">
            <a:off x="1137167" y="2188394"/>
            <a:ext cx="264319"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8" name="Line 114" descr="In pass 1, 8 pages of length 2 are  merged into  4 pages of length 4" title="Pass 1"/>
          <p:cNvSpPr>
            <a:spLocks noChangeShapeType="1"/>
          </p:cNvSpPr>
          <p:nvPr/>
        </p:nvSpPr>
        <p:spPr bwMode="auto">
          <a:xfrm>
            <a:off x="2143245" y="2188394"/>
            <a:ext cx="317897"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89" name="Line 115" descr="In pass 1, 8 pages of length 2 are  merged into  4 pages of length 4" title="Pass 1"/>
          <p:cNvSpPr>
            <a:spLocks noChangeShapeType="1"/>
          </p:cNvSpPr>
          <p:nvPr/>
        </p:nvSpPr>
        <p:spPr bwMode="auto">
          <a:xfrm flipH="1">
            <a:off x="2567108" y="2188394"/>
            <a:ext cx="265509"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90" name="Line 116" descr="In pass 2, 4 pages of length 4 are  merged into  2 pages of length 8" title="Pass 2"/>
          <p:cNvSpPr>
            <a:spLocks noChangeShapeType="1"/>
          </p:cNvSpPr>
          <p:nvPr/>
        </p:nvSpPr>
        <p:spPr bwMode="auto">
          <a:xfrm>
            <a:off x="1083589" y="3159944"/>
            <a:ext cx="635794"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
        <p:nvSpPr>
          <p:cNvPr id="24691" name="Line 117" descr="In pass 2, 4 pages of length 4 are  merged into  2 pages of length 8" title="Pass 2"/>
          <p:cNvSpPr>
            <a:spLocks noChangeShapeType="1"/>
          </p:cNvSpPr>
          <p:nvPr/>
        </p:nvSpPr>
        <p:spPr bwMode="auto">
          <a:xfrm flipH="1">
            <a:off x="1825348" y="3159944"/>
            <a:ext cx="689372" cy="171450"/>
          </a:xfrm>
          <a:prstGeom prst="line">
            <a:avLst/>
          </a:prstGeom>
          <a:noFill/>
          <a:ln w="12700">
            <a:solidFill>
              <a:schemeClr val="tx2"/>
            </a:solidFill>
            <a:round/>
            <a:headEnd type="none" w="sm" len="sm"/>
            <a:tailEnd type="stealth" w="med" len="med"/>
          </a:ln>
          <a:extLst>
            <a:ext uri="{909E8E84-426E-40dd-AFC4-6F175D3DCCD1}">
              <a14:hiddenFill xmlns="" xmlns:a14="http://schemas.microsoft.com/office/drawing/2010/main">
                <a:noFill/>
              </a14:hiddenFill>
            </a:ext>
          </a:extLst>
        </p:spPr>
        <p:txBody>
          <a:bodyPr/>
          <a:lstStyle/>
          <a:p>
            <a:endParaRPr lang="en-US" sz="1350">
              <a:latin typeface="Helvetica Neue"/>
            </a:endParaRPr>
          </a:p>
        </p:txBody>
      </p:sp>
    </p:spTree>
    <p:extLst>
      <p:ext uri="{BB962C8B-B14F-4D97-AF65-F5344CB8AC3E}">
        <p14:creationId xmlns:p14="http://schemas.microsoft.com/office/powerpoint/2010/main" val="8123598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4"/>
          <p:cNvSpPr>
            <a:spLocks noGrp="1" noChangeArrowheads="1"/>
          </p:cNvSpPr>
          <p:nvPr>
            <p:ph type="title"/>
          </p:nvPr>
        </p:nvSpPr>
        <p:spPr/>
        <p:txBody>
          <a:bodyPr/>
          <a:lstStyle/>
          <a:p>
            <a:r>
              <a:rPr lang="en-US"/>
              <a:t>General External Merge Sort</a:t>
            </a:r>
          </a:p>
        </p:txBody>
      </p:sp>
      <p:sp>
        <p:nvSpPr>
          <p:cNvPr id="26630" name="Rectangle 5"/>
          <p:cNvSpPr>
            <a:spLocks noGrp="1" noChangeArrowheads="1"/>
          </p:cNvSpPr>
          <p:nvPr>
            <p:ph idx="1"/>
          </p:nvPr>
        </p:nvSpPr>
        <p:spPr>
          <a:xfrm>
            <a:off x="457200" y="971550"/>
            <a:ext cx="8229600" cy="3394472"/>
          </a:xfrm>
        </p:spPr>
        <p:txBody>
          <a:bodyPr>
            <a:normAutofit/>
          </a:bodyPr>
          <a:lstStyle/>
          <a:p>
            <a:r>
              <a:rPr lang="en-US" sz="1600" dirty="0"/>
              <a:t>More than 3 buffer pages.  How can we utilize them?</a:t>
            </a:r>
          </a:p>
          <a:p>
            <a:pPr lvl="1"/>
            <a:r>
              <a:rPr lang="en-US" sz="1600" dirty="0"/>
              <a:t>Big batches in pass 0, many streams in merge passes</a:t>
            </a:r>
          </a:p>
          <a:p>
            <a:pPr>
              <a:spcBef>
                <a:spcPts val="2000"/>
              </a:spcBef>
            </a:pPr>
            <a:r>
              <a:rPr lang="en-US" sz="1600" dirty="0"/>
              <a:t>To sort a file with N pages using B buffer pages:</a:t>
            </a:r>
          </a:p>
          <a:p>
            <a:pPr lvl="1"/>
            <a:r>
              <a:rPr lang="en-US" sz="1600" dirty="0"/>
              <a:t>Pass 0: use B buffer pages. Produce              sorted runs of B pages each. </a:t>
            </a:r>
          </a:p>
          <a:p>
            <a:pPr lvl="1"/>
            <a:r>
              <a:rPr lang="en-US" sz="1600" dirty="0"/>
              <a:t>Pass 1, 2, …,  etc.: merge B-1 runs at a time. </a:t>
            </a:r>
          </a:p>
        </p:txBody>
      </p:sp>
      <p:graphicFrame>
        <p:nvGraphicFramePr>
          <p:cNvPr id="26626" name="Object 2">
            <a:hlinkClick r:id="" action="ppaction://ole?verb=0"/>
          </p:cNvPr>
          <p:cNvGraphicFramePr>
            <a:graphicFrameLocks/>
          </p:cNvGraphicFramePr>
          <p:nvPr>
            <p:extLst>
              <p:ext uri="{D42A27DB-BD31-4B8C-83A1-F6EECF244321}">
                <p14:modId xmlns:p14="http://schemas.microsoft.com/office/powerpoint/2010/main" val="1765235731"/>
              </p:ext>
            </p:extLst>
          </p:nvPr>
        </p:nvGraphicFramePr>
        <p:xfrm>
          <a:off x="4730024" y="2072771"/>
          <a:ext cx="662149" cy="340022"/>
        </p:xfrm>
        <a:graphic>
          <a:graphicData uri="http://schemas.openxmlformats.org/presentationml/2006/ole">
            <mc:AlternateContent xmlns:mc="http://schemas.openxmlformats.org/markup-compatibility/2006">
              <mc:Choice xmlns:v="urn:schemas-microsoft-com:vml" Requires="v">
                <p:oleObj spid="_x0000_s2083" name="Equation" r:id="rId4" imgW="469900" imgH="241300" progId="Equation.3">
                  <p:embed/>
                </p:oleObj>
              </mc:Choice>
              <mc:Fallback>
                <p:oleObj name="Equation" r:id="rId4" imgW="469900" imgH="241300" progId="Equation.3">
                  <p:embed/>
                  <p:pic>
                    <p:nvPicPr>
                      <p:cNvPr id="0" name=""/>
                      <p:cNvPicPr>
                        <a:picLocks noChangeArrowheads="1"/>
                      </p:cNvPicPr>
                      <p:nvPr/>
                    </p:nvPicPr>
                    <p:blipFill>
                      <a:blip r:embed="rId5"/>
                      <a:srcRect/>
                      <a:stretch>
                        <a:fillRect/>
                      </a:stretch>
                    </p:blipFill>
                    <p:spPr bwMode="auto">
                      <a:xfrm>
                        <a:off x="4730024" y="2072771"/>
                        <a:ext cx="662149" cy="340022"/>
                      </a:xfrm>
                      <a:prstGeom prst="rect">
                        <a:avLst/>
                      </a:prstGeom>
                      <a:noFill/>
                      <a:ln>
                        <a:noFill/>
                      </a:ln>
                      <a:effectLst/>
                    </p:spPr>
                  </p:pic>
                </p:oleObj>
              </mc:Fallback>
            </mc:AlternateContent>
          </a:graphicData>
        </a:graphic>
      </p:graphicFrame>
      <p:grpSp>
        <p:nvGrpSpPr>
          <p:cNvPr id="27" name="Group 28" descr="Merge B-1 runs at a time" title="Pass 1..."/>
          <p:cNvGrpSpPr>
            <a:grpSpLocks/>
          </p:cNvGrpSpPr>
          <p:nvPr/>
        </p:nvGrpSpPr>
        <p:grpSpPr bwMode="auto">
          <a:xfrm flipH="1">
            <a:off x="3615941" y="3328575"/>
            <a:ext cx="1670447" cy="1233488"/>
            <a:chOff x="1847850" y="2890838"/>
            <a:chExt cx="2227263" cy="1644650"/>
          </a:xfrm>
        </p:grpSpPr>
        <p:sp>
          <p:nvSpPr>
            <p:cNvPr id="28" name="Rectangle 6"/>
            <p:cNvSpPr>
              <a:spLocks noChangeArrowheads="1"/>
            </p:cNvSpPr>
            <p:nvPr/>
          </p:nvSpPr>
          <p:spPr bwMode="auto">
            <a:xfrm>
              <a:off x="1847850" y="2890838"/>
              <a:ext cx="1677988"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29"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30"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31"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a:t>
              </a:r>
            </a:p>
          </p:txBody>
        </p:sp>
        <p:sp>
          <p:nvSpPr>
            <p:cNvPr id="32"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B-1</a:t>
              </a:r>
            </a:p>
          </p:txBody>
        </p:sp>
        <p:sp>
          <p:nvSpPr>
            <p:cNvPr id="33"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34"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35"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36"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37"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38"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grpSp>
      <p:sp>
        <p:nvSpPr>
          <p:cNvPr id="39" name="AutoShape 2" descr="The dmbs from which the data comes from" title="Input DBMS"/>
          <p:cNvSpPr>
            <a:spLocks noChangeArrowheads="1"/>
          </p:cNvSpPr>
          <p:nvPr/>
        </p:nvSpPr>
        <p:spPr bwMode="auto">
          <a:xfrm>
            <a:off x="289496" y="3494072"/>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41" name="AutoShape 5" descr="Results of Pass 0 are streamed into a buffer" title="Results of Pass 0"/>
          <p:cNvSpPr>
            <a:spLocks noChangeArrowheads="1"/>
          </p:cNvSpPr>
          <p:nvPr/>
        </p:nvSpPr>
        <p:spPr bwMode="auto">
          <a:xfrm>
            <a:off x="2812256" y="295292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42" name="Group 27" descr="Pass 0: Conquer. The pages are sorted in ceil(N/B) sorted runs on length B. " title="Pass 0"/>
          <p:cNvGrpSpPr>
            <a:grpSpLocks/>
          </p:cNvGrpSpPr>
          <p:nvPr/>
        </p:nvGrpSpPr>
        <p:grpSpPr bwMode="auto">
          <a:xfrm>
            <a:off x="1218183" y="3306249"/>
            <a:ext cx="1258490" cy="1233488"/>
            <a:chOff x="5481638" y="2919413"/>
            <a:chExt cx="1677987" cy="1644650"/>
          </a:xfrm>
        </p:grpSpPr>
        <p:sp>
          <p:nvSpPr>
            <p:cNvPr id="43" name="Rectangle 7"/>
            <p:cNvSpPr>
              <a:spLocks noChangeArrowheads="1"/>
            </p:cNvSpPr>
            <p:nvPr/>
          </p:nvSpPr>
          <p:spPr bwMode="auto">
            <a:xfrm>
              <a:off x="5481638" y="2919413"/>
              <a:ext cx="1677987"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2100">
                  <a:solidFill>
                    <a:schemeClr val="bg1"/>
                  </a:solidFill>
                  <a:latin typeface="Helvetica Neue"/>
                </a:rPr>
                <a:t>B</a:t>
              </a:r>
            </a:p>
          </p:txBody>
        </p:sp>
      </p:grpSp>
      <p:sp>
        <p:nvSpPr>
          <p:cNvPr id="45" name="Line 13" descr="Line connect DBSM to pass 0" title="Line "/>
          <p:cNvSpPr>
            <a:spLocks noChangeShapeType="1"/>
          </p:cNvSpPr>
          <p:nvPr/>
        </p:nvSpPr>
        <p:spPr bwMode="auto">
          <a:xfrm>
            <a:off x="683419" y="3907810"/>
            <a:ext cx="7143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6" name="Line 17" descr="Connecting pass N to the final sorted runs" title="Line 2"/>
          <p:cNvSpPr>
            <a:spLocks noChangeShapeType="1"/>
          </p:cNvSpPr>
          <p:nvPr/>
        </p:nvSpPr>
        <p:spPr bwMode="auto">
          <a:xfrm flipH="1">
            <a:off x="5139929" y="3950672"/>
            <a:ext cx="56078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7" name="Rectangle 18" descr="Results of Pass 0 are streamed into a buffer" title="Results of Pass 0"/>
          <p:cNvSpPr>
            <a:spLocks noChangeArrowheads="1"/>
          </p:cNvSpPr>
          <p:nvPr/>
        </p:nvSpPr>
        <p:spPr bwMode="auto">
          <a:xfrm>
            <a:off x="2938463" y="3454182"/>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48" name="Rectangle 19" descr="Results of Pass 0 are streamed into a buffer" title="Results of Pass 0"/>
          <p:cNvSpPr>
            <a:spLocks noChangeArrowheads="1"/>
          </p:cNvSpPr>
          <p:nvPr/>
        </p:nvSpPr>
        <p:spPr bwMode="auto">
          <a:xfrm>
            <a:off x="2936082" y="3793510"/>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200">
                <a:solidFill>
                  <a:srgbClr val="FFFFFF"/>
                </a:solidFill>
                <a:latin typeface="Helvetica Neue"/>
              </a:rPr>
              <a:t>...</a:t>
            </a:r>
          </a:p>
        </p:txBody>
      </p:sp>
      <p:sp>
        <p:nvSpPr>
          <p:cNvPr id="49" name="Rectangle 20" descr="Results of Pass 0 are streamed into a buffer" title="Results of Pass 0"/>
          <p:cNvSpPr>
            <a:spLocks noChangeArrowheads="1"/>
          </p:cNvSpPr>
          <p:nvPr/>
        </p:nvSpPr>
        <p:spPr bwMode="auto">
          <a:xfrm>
            <a:off x="2933700" y="4323303"/>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⌈N/B⌉</a:t>
            </a:r>
          </a:p>
        </p:txBody>
      </p:sp>
      <p:sp>
        <p:nvSpPr>
          <p:cNvPr id="65" name="Line 13" descr="Pass 0: Conquer. The pages are sorted in ceil(N/B) sorted runs on length B. " title="Pass 0"/>
          <p:cNvSpPr>
            <a:spLocks noChangeShapeType="1"/>
          </p:cNvSpPr>
          <p:nvPr/>
        </p:nvSpPr>
        <p:spPr bwMode="auto">
          <a:xfrm flipV="1">
            <a:off x="2326481" y="3905429"/>
            <a:ext cx="528638" cy="238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67" name="TextBox 66" descr="Pass 0: Conquer. The pages are sorted in ceil(N/B) sorted runs on length B. " title="Pass 0"/>
          <p:cNvSpPr txBox="1"/>
          <p:nvPr/>
        </p:nvSpPr>
        <p:spPr>
          <a:xfrm>
            <a:off x="1218183" y="4568117"/>
            <a:ext cx="1077539" cy="369332"/>
          </a:xfrm>
          <a:prstGeom prst="rect">
            <a:avLst/>
          </a:prstGeom>
          <a:noFill/>
        </p:spPr>
        <p:txBody>
          <a:bodyPr wrap="none" rtlCol="0">
            <a:spAutoFit/>
          </a:bodyPr>
          <a:lstStyle/>
          <a:p>
            <a:r>
              <a:rPr lang="en-US">
                <a:latin typeface="Helvetica Neue"/>
              </a:rPr>
              <a:t>Conquer</a:t>
            </a:r>
          </a:p>
        </p:txBody>
      </p:sp>
      <p:sp>
        <p:nvSpPr>
          <p:cNvPr id="72" name="TextBox 71" descr="Merge B-1 runs at a time" title="Pass 1..."/>
          <p:cNvSpPr txBox="1"/>
          <p:nvPr/>
        </p:nvSpPr>
        <p:spPr>
          <a:xfrm>
            <a:off x="4216935" y="4568117"/>
            <a:ext cx="835422" cy="369332"/>
          </a:xfrm>
          <a:prstGeom prst="rect">
            <a:avLst/>
          </a:prstGeom>
          <a:noFill/>
        </p:spPr>
        <p:txBody>
          <a:bodyPr wrap="none" rtlCol="0">
            <a:spAutoFit/>
          </a:bodyPr>
          <a:lstStyle/>
          <a:p>
            <a:r>
              <a:rPr lang="en-US">
                <a:latin typeface="Helvetica Neue"/>
              </a:rPr>
              <a:t>Merge</a:t>
            </a:r>
          </a:p>
        </p:txBody>
      </p:sp>
      <p:sp>
        <p:nvSpPr>
          <p:cNvPr id="73" name="TextBox 72" descr="Results of Pass 0 are streamed into a buffer" title="Results of Pass 0"/>
          <p:cNvSpPr txBox="1"/>
          <p:nvPr/>
        </p:nvSpPr>
        <p:spPr>
          <a:xfrm>
            <a:off x="2104246" y="4708952"/>
            <a:ext cx="2398413" cy="415498"/>
          </a:xfrm>
          <a:prstGeom prst="rect">
            <a:avLst/>
          </a:prstGeom>
          <a:noFill/>
        </p:spPr>
        <p:txBody>
          <a:bodyPr wrap="none" rtlCol="0">
            <a:spAutoFit/>
          </a:bodyPr>
          <a:lstStyle/>
          <a:p>
            <a:pPr algn="ctr"/>
            <a:r>
              <a:rPr lang="en-US" sz="1050" dirty="0">
                <a:latin typeface="Helvetica Neue"/>
              </a:rPr>
              <a:t>Sorted Runs</a:t>
            </a:r>
            <a:br>
              <a:rPr lang="en-US" sz="1050" dirty="0">
                <a:latin typeface="Helvetica Neue"/>
              </a:rPr>
            </a:br>
            <a:r>
              <a:rPr lang="en-US" sz="1050" dirty="0">
                <a:latin typeface="Helvetica Neue"/>
              </a:rPr>
              <a:t>length B (last run’s length is variable)</a:t>
            </a:r>
          </a:p>
        </p:txBody>
      </p:sp>
      <p:sp>
        <p:nvSpPr>
          <p:cNvPr id="77" name="TextBox 76" descr="Sorted runs length B(B-1)" title="Final output"/>
          <p:cNvSpPr txBox="1"/>
          <p:nvPr/>
        </p:nvSpPr>
        <p:spPr>
          <a:xfrm>
            <a:off x="4670025" y="4708952"/>
            <a:ext cx="2743059" cy="415498"/>
          </a:xfrm>
          <a:prstGeom prst="rect">
            <a:avLst/>
          </a:prstGeom>
          <a:noFill/>
        </p:spPr>
        <p:txBody>
          <a:bodyPr wrap="none" rtlCol="0">
            <a:spAutoFit/>
          </a:bodyPr>
          <a:lstStyle/>
          <a:p>
            <a:pPr algn="ctr"/>
            <a:r>
              <a:rPr lang="en-US" sz="1050" dirty="0">
                <a:latin typeface="Helvetica Neue"/>
              </a:rPr>
              <a:t>Sorted Runs</a:t>
            </a:r>
          </a:p>
          <a:p>
            <a:pPr algn="ctr"/>
            <a:r>
              <a:rPr lang="en-US" sz="1050" dirty="0">
                <a:latin typeface="Helvetica Neue"/>
              </a:rPr>
              <a:t>Length B(B-1) (last run’s length is variable)</a:t>
            </a:r>
          </a:p>
        </p:txBody>
      </p:sp>
      <p:sp>
        <p:nvSpPr>
          <p:cNvPr id="50" name="TextBox 49" descr="Pass 0: Conquer. The pages are sorted in ceil(N/B) sorted runs on length B. " title="Pass 0"/>
          <p:cNvSpPr txBox="1"/>
          <p:nvPr/>
        </p:nvSpPr>
        <p:spPr>
          <a:xfrm>
            <a:off x="1394265" y="2957887"/>
            <a:ext cx="880369" cy="369332"/>
          </a:xfrm>
          <a:prstGeom prst="rect">
            <a:avLst/>
          </a:prstGeom>
          <a:noFill/>
        </p:spPr>
        <p:txBody>
          <a:bodyPr wrap="none" rtlCol="0">
            <a:spAutoFit/>
          </a:bodyPr>
          <a:lstStyle/>
          <a:p>
            <a:r>
              <a:rPr lang="en-US">
                <a:latin typeface="Helvetica Neue"/>
              </a:rPr>
              <a:t>Pass 0</a:t>
            </a:r>
          </a:p>
        </p:txBody>
      </p:sp>
      <p:sp>
        <p:nvSpPr>
          <p:cNvPr id="51" name="TextBox 50" descr="Merge B-1 runs at a time" title="Pass 1..."/>
          <p:cNvSpPr txBox="1"/>
          <p:nvPr/>
        </p:nvSpPr>
        <p:spPr>
          <a:xfrm>
            <a:off x="4110303" y="2957887"/>
            <a:ext cx="1239442" cy="369332"/>
          </a:xfrm>
          <a:prstGeom prst="rect">
            <a:avLst/>
          </a:prstGeom>
          <a:noFill/>
        </p:spPr>
        <p:txBody>
          <a:bodyPr wrap="none" rtlCol="0">
            <a:spAutoFit/>
          </a:bodyPr>
          <a:lstStyle/>
          <a:p>
            <a:r>
              <a:rPr lang="en-US">
                <a:latin typeface="Helvetica Neue"/>
              </a:rPr>
              <a:t>Pass 1, </a:t>
            </a:r>
            <a:r>
              <a:rPr lang="mr-IN">
                <a:latin typeface="Helvetica Neue"/>
              </a:rPr>
              <a:t>…</a:t>
            </a:r>
            <a:endParaRPr lang="en-US">
              <a:latin typeface="Helvetica Neue"/>
            </a:endParaRPr>
          </a:p>
        </p:txBody>
      </p:sp>
      <p:sp>
        <p:nvSpPr>
          <p:cNvPr id="52" name="AutoShape 2" descr="Sorted runs length B(B-1)" title="Final output"/>
          <p:cNvSpPr>
            <a:spLocks noChangeArrowheads="1"/>
          </p:cNvSpPr>
          <p:nvPr/>
        </p:nvSpPr>
        <p:spPr bwMode="auto">
          <a:xfrm>
            <a:off x="5737635" y="3422335"/>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210113267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p:cNvSpPr>
            <a:spLocks noGrp="1" noChangeArrowheads="1"/>
          </p:cNvSpPr>
          <p:nvPr>
            <p:ph type="title"/>
          </p:nvPr>
        </p:nvSpPr>
        <p:spPr/>
        <p:txBody>
          <a:bodyPr/>
          <a:lstStyle/>
          <a:p>
            <a:r>
              <a:rPr lang="en-US"/>
              <a:t>Cost of External Merge Sort</a:t>
            </a:r>
          </a:p>
        </p:txBody>
      </p:sp>
      <p:sp>
        <p:nvSpPr>
          <p:cNvPr id="28678" name="Rectangle 5"/>
          <p:cNvSpPr>
            <a:spLocks noGrp="1" noChangeArrowheads="1"/>
          </p:cNvSpPr>
          <p:nvPr>
            <p:ph idx="1"/>
          </p:nvPr>
        </p:nvSpPr>
        <p:spPr>
          <a:xfrm>
            <a:off x="457200" y="1044179"/>
            <a:ext cx="5829300" cy="3829050"/>
          </a:xfrm>
        </p:spPr>
        <p:txBody>
          <a:bodyPr/>
          <a:lstStyle/>
          <a:p>
            <a:r>
              <a:rPr lang="en-US" sz="1800" dirty="0"/>
              <a:t>Number of passes:</a:t>
            </a:r>
          </a:p>
          <a:p>
            <a:r>
              <a:rPr lang="en-US" sz="1800" dirty="0"/>
              <a:t>Cost = 2N * (# of passes)</a:t>
            </a:r>
          </a:p>
          <a:p>
            <a:pPr>
              <a:spcBef>
                <a:spcPts val="3200"/>
              </a:spcBef>
            </a:pPr>
            <a:r>
              <a:rPr lang="en-US" sz="1800" dirty="0"/>
              <a:t>E.g., with 5 buffer pages, to sort 108 page file:</a:t>
            </a:r>
          </a:p>
          <a:p>
            <a:pPr lvl="1"/>
            <a:r>
              <a:rPr lang="en-US" sz="1500" dirty="0"/>
              <a:t>Pass 0:                   = 22 sorted runs of 5 pages each </a:t>
            </a:r>
          </a:p>
          <a:p>
            <a:pPr lvl="2"/>
            <a:r>
              <a:rPr lang="en-US" sz="1300" dirty="0"/>
              <a:t>last run is only 3 pages</a:t>
            </a:r>
          </a:p>
          <a:p>
            <a:pPr lvl="1"/>
            <a:r>
              <a:rPr lang="en-US" sz="1500" dirty="0"/>
              <a:t>Pass 1:                 = 6 sorted runs of 20 pages each </a:t>
            </a:r>
          </a:p>
          <a:p>
            <a:pPr lvl="2"/>
            <a:r>
              <a:rPr lang="en-US" sz="1300" dirty="0"/>
              <a:t>last run is only 8 pages</a:t>
            </a:r>
          </a:p>
          <a:p>
            <a:pPr lvl="1"/>
            <a:r>
              <a:rPr lang="en-US" sz="1500" dirty="0"/>
              <a:t>Pass 2:  2 sorted runs, 80 pages and 28 pages</a:t>
            </a:r>
          </a:p>
          <a:p>
            <a:pPr lvl="1"/>
            <a:r>
              <a:rPr lang="en-US" sz="1500" dirty="0"/>
              <a:t>Pass 3:  Sorted file of 108 pages</a:t>
            </a:r>
          </a:p>
        </p:txBody>
      </p:sp>
      <p:graphicFrame>
        <p:nvGraphicFramePr>
          <p:cNvPr id="28674" name="Object 2">
            <a:hlinkClick r:id="" action="ppaction://ole?verb=0"/>
          </p:cNvPr>
          <p:cNvGraphicFramePr>
            <a:graphicFrameLocks/>
          </p:cNvGraphicFramePr>
          <p:nvPr>
            <p:extLst>
              <p:ext uri="{D42A27DB-BD31-4B8C-83A1-F6EECF244321}">
                <p14:modId xmlns:p14="http://schemas.microsoft.com/office/powerpoint/2010/main" val="2055309844"/>
              </p:ext>
            </p:extLst>
          </p:nvPr>
        </p:nvGraphicFramePr>
        <p:xfrm>
          <a:off x="2857500" y="1044179"/>
          <a:ext cx="2571750" cy="530145"/>
        </p:xfrm>
        <a:graphic>
          <a:graphicData uri="http://schemas.openxmlformats.org/presentationml/2006/ole">
            <mc:AlternateContent xmlns:mc="http://schemas.openxmlformats.org/markup-compatibility/2006">
              <mc:Choice xmlns:v="urn:schemas-microsoft-com:vml" Requires="v">
                <p:oleObj spid="_x0000_s3171" name="Microsoft Equation 3.0" r:id="rId4" imgW="4500563" imgH="930275" progId="Equation.3">
                  <p:embed/>
                </p:oleObj>
              </mc:Choice>
              <mc:Fallback>
                <p:oleObj name="Microsoft Equation 3.0" r:id="rId4" imgW="4500563" imgH="930275"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1044179"/>
                        <a:ext cx="2571750" cy="5301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5" name="Object 3">
            <a:hlinkClick r:id="" action="ppaction://ole?verb=0"/>
          </p:cNvPr>
          <p:cNvGraphicFramePr>
            <a:graphicFrameLocks/>
          </p:cNvGraphicFramePr>
          <p:nvPr>
            <p:extLst>
              <p:ext uri="{D42A27DB-BD31-4B8C-83A1-F6EECF244321}">
                <p14:modId xmlns:p14="http://schemas.microsoft.com/office/powerpoint/2010/main" val="1318086113"/>
              </p:ext>
            </p:extLst>
          </p:nvPr>
        </p:nvGraphicFramePr>
        <p:xfrm>
          <a:off x="1950751" y="2354390"/>
          <a:ext cx="1440149" cy="395054"/>
        </p:xfrm>
        <a:graphic>
          <a:graphicData uri="http://schemas.openxmlformats.org/presentationml/2006/ole">
            <mc:AlternateContent xmlns:mc="http://schemas.openxmlformats.org/markup-compatibility/2006">
              <mc:Choice xmlns:v="urn:schemas-microsoft-com:vml" Requires="v">
                <p:oleObj spid="_x0000_s3172" name="Equation" r:id="rId6" imgW="2545107" imgH="700459" progId="Equation.3">
                  <p:embed/>
                </p:oleObj>
              </mc:Choice>
              <mc:Fallback>
                <p:oleObj name="Equation" r:id="rId6" imgW="2545107" imgH="70045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751" y="2354390"/>
                        <a:ext cx="1440149" cy="3950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6" name="Object 4">
            <a:hlinkClick r:id="" action="ppaction://ole?verb=0"/>
          </p:cNvPr>
          <p:cNvGraphicFramePr>
            <a:graphicFrameLocks/>
          </p:cNvGraphicFramePr>
          <p:nvPr>
            <p:extLst>
              <p:ext uri="{D42A27DB-BD31-4B8C-83A1-F6EECF244321}">
                <p14:modId xmlns:p14="http://schemas.microsoft.com/office/powerpoint/2010/main" val="92439446"/>
              </p:ext>
            </p:extLst>
          </p:nvPr>
        </p:nvGraphicFramePr>
        <p:xfrm>
          <a:off x="2013600" y="2884535"/>
          <a:ext cx="1314450" cy="442639"/>
        </p:xfrm>
        <a:graphic>
          <a:graphicData uri="http://schemas.openxmlformats.org/presentationml/2006/ole">
            <mc:AlternateContent xmlns:mc="http://schemas.openxmlformats.org/markup-compatibility/2006">
              <mc:Choice xmlns:v="urn:schemas-microsoft-com:vml" Requires="v">
                <p:oleObj spid="_x0000_s3173" name="Equation" r:id="rId8" imgW="2323241" imgH="784451" progId="Equation.3">
                  <p:embed/>
                </p:oleObj>
              </mc:Choice>
              <mc:Fallback>
                <p:oleObj name="Equation" r:id="rId8" imgW="2323241" imgH="784451"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3600" y="2884535"/>
                        <a:ext cx="1314450" cy="4426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889" name="Text Box 9"/>
          <p:cNvSpPr txBox="1">
            <a:spLocks noChangeArrowheads="1"/>
          </p:cNvSpPr>
          <p:nvPr/>
        </p:nvSpPr>
        <p:spPr bwMode="auto">
          <a:xfrm>
            <a:off x="742950" y="4086495"/>
            <a:ext cx="55419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r>
              <a:rPr lang="en-US" sz="1800">
                <a:latin typeface="Helvetica Neue"/>
              </a:rPr>
              <a:t>Formula check:  1+</a:t>
            </a:r>
            <a:r>
              <a:rPr lang="en-US" sz="2700" baseline="30000">
                <a:latin typeface="Helvetica Neue"/>
                <a:ea typeface="ヒラギノ角ゴ Pro W3" charset="0"/>
                <a:cs typeface="ヒラギノ角ゴ Pro W3" charset="0"/>
              </a:rPr>
              <a:t>┌</a:t>
            </a:r>
            <a:r>
              <a:rPr lang="en-US" sz="1800">
                <a:latin typeface="Helvetica Neue"/>
              </a:rPr>
              <a:t>log</a:t>
            </a:r>
            <a:r>
              <a:rPr lang="en-US" sz="1800" baseline="-25000">
                <a:latin typeface="Helvetica Neue"/>
              </a:rPr>
              <a:t>4</a:t>
            </a:r>
            <a:r>
              <a:rPr lang="en-US" sz="1800">
                <a:latin typeface="Helvetica Neue"/>
              </a:rPr>
              <a:t> 22</a:t>
            </a:r>
            <a:r>
              <a:rPr lang="en-US" sz="2700" baseline="30000">
                <a:latin typeface="Helvetica Neue"/>
                <a:ea typeface="ヒラギノ角ゴ Pro W3" charset="0"/>
                <a:cs typeface="ヒラギノ角ゴ Pro W3" charset="0"/>
              </a:rPr>
              <a:t>┐</a:t>
            </a:r>
            <a:r>
              <a:rPr lang="en-US" sz="1800">
                <a:latin typeface="Helvetica Neue"/>
              </a:rPr>
              <a:t>= 1+3  </a:t>
            </a:r>
            <a:r>
              <a:rPr lang="en-US" sz="1800">
                <a:latin typeface="Helvetica Neue"/>
                <a:sym typeface="Wingdings" charset="0"/>
              </a:rPr>
              <a:t> </a:t>
            </a:r>
            <a:r>
              <a:rPr lang="en-US" sz="1800" u="sng">
                <a:latin typeface="Helvetica Neue"/>
                <a:sym typeface="Wingdings" charset="0"/>
              </a:rPr>
              <a:t>4 passes</a:t>
            </a:r>
            <a:r>
              <a:rPr lang="en-US" sz="1800">
                <a:latin typeface="Helvetica Neue"/>
                <a:sym typeface="Wingdings" charset="0"/>
              </a:rPr>
              <a:t>  √</a:t>
            </a:r>
            <a:endParaRPr lang="en-US" sz="1800">
              <a:latin typeface="Helvetica Neue"/>
            </a:endParaRPr>
          </a:p>
        </p:txBody>
      </p:sp>
    </p:spTree>
    <p:extLst>
      <p:ext uri="{BB962C8B-B14F-4D97-AF65-F5344CB8AC3E}">
        <p14:creationId xmlns:p14="http://schemas.microsoft.com/office/powerpoint/2010/main" val="8627700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8">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7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2889"/>
                                        </p:tgtEl>
                                        <p:attrNameLst>
                                          <p:attrName>style.visibility</p:attrName>
                                        </p:attrNameLst>
                                      </p:cBhvr>
                                      <p:to>
                                        <p:strVal val="visible"/>
                                      </p:to>
                                    </p:set>
                                    <p:anim calcmode="lin" valueType="num">
                                      <p:cBhvr additive="base">
                                        <p:cTn id="39" dur="500" fill="hold"/>
                                        <p:tgtEl>
                                          <p:spTgt spid="122889"/>
                                        </p:tgtEl>
                                        <p:attrNameLst>
                                          <p:attrName>ppt_x</p:attrName>
                                        </p:attrNameLst>
                                      </p:cBhvr>
                                      <p:tavLst>
                                        <p:tav tm="0">
                                          <p:val>
                                            <p:strVal val="#ppt_x"/>
                                          </p:val>
                                        </p:tav>
                                        <p:tav tm="100000">
                                          <p:val>
                                            <p:strVal val="#ppt_x"/>
                                          </p:val>
                                        </p:tav>
                                      </p:tavLst>
                                    </p:anim>
                                    <p:anim calcmode="lin" valueType="num">
                                      <p:cBhvr additive="base">
                                        <p:cTn id="40" dur="500" fill="hold"/>
                                        <p:tgtEl>
                                          <p:spTgt spid="1228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uild="p"/>
      <p:bldP spid="1228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r>
              <a:rPr lang="en-US"/>
              <a:t># of Passes of External Sort</a:t>
            </a:r>
          </a:p>
        </p:txBody>
      </p:sp>
      <p:sp>
        <p:nvSpPr>
          <p:cNvPr id="7" name="Content Placeholder 6"/>
          <p:cNvSpPr>
            <a:spLocks noGrp="1"/>
          </p:cNvSpPr>
          <p:nvPr>
            <p:ph sz="quarter" idx="13"/>
          </p:nvPr>
        </p:nvSpPr>
        <p:spPr/>
        <p:txBody>
          <a:bodyPr>
            <a:normAutofit/>
          </a:bodyPr>
          <a:lstStyle/>
          <a:p>
            <a:pPr marL="0" indent="0">
              <a:buNone/>
            </a:pPr>
            <a:r>
              <a:rPr lang="en-US" sz="1600">
                <a:latin typeface="Helvetica Neue"/>
              </a:rPr>
              <a:t>( I/O cost is 2N times number of passes)</a:t>
            </a:r>
          </a:p>
        </p:txBody>
      </p:sp>
      <p:graphicFrame>
        <p:nvGraphicFramePr>
          <p:cNvPr id="30722" name="Object 2">
            <a:hlinkClick r:id="" action="ppaction://ole?verb=0"/>
          </p:cNvPr>
          <p:cNvGraphicFramePr>
            <a:graphicFrameLocks/>
          </p:cNvGraphicFramePr>
          <p:nvPr>
            <p:extLst>
              <p:ext uri="{D42A27DB-BD31-4B8C-83A1-F6EECF244321}">
                <p14:modId xmlns:p14="http://schemas.microsoft.com/office/powerpoint/2010/main" val="220826960"/>
              </p:ext>
            </p:extLst>
          </p:nvPr>
        </p:nvGraphicFramePr>
        <p:xfrm>
          <a:off x="152400" y="1655475"/>
          <a:ext cx="6248400" cy="3049875"/>
        </p:xfrm>
        <a:graphic>
          <a:graphicData uri="http://schemas.openxmlformats.org/presentationml/2006/ole">
            <mc:AlternateContent xmlns:mc="http://schemas.openxmlformats.org/markup-compatibility/2006">
              <mc:Choice xmlns:v="urn:schemas-microsoft-com:vml" Requires="v">
                <p:oleObj spid="_x0000_s4131" name="Document" r:id="rId4" imgW="7324242" imgH="3810000" progId="Word.Document.8">
                  <p:embed/>
                </p:oleObj>
              </mc:Choice>
              <mc:Fallback>
                <p:oleObj name="Document" r:id="rId4" imgW="7324242" imgH="3810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55475"/>
                        <a:ext cx="6248400" cy="3049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54324987"/>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a:t>Memory Requirement for External Sorting</a:t>
            </a:r>
          </a:p>
        </p:txBody>
      </p:sp>
      <mc:AlternateContent xmlns:mc="http://schemas.openxmlformats.org/markup-compatibility/2006" xmlns:a14="http://schemas.microsoft.com/office/drawing/2010/main">
        <mc:Choice Requires="a14">
          <p:sp>
            <p:nvSpPr>
              <p:cNvPr id="173059" name="Rectangle 3"/>
              <p:cNvSpPr>
                <a:spLocks noGrp="1" noChangeArrowheads="1"/>
              </p:cNvSpPr>
              <p:nvPr>
                <p:ph idx="1"/>
              </p:nvPr>
            </p:nvSpPr>
            <p:spPr>
              <a:xfrm>
                <a:off x="457200" y="1133239"/>
                <a:ext cx="8229600" cy="3394472"/>
              </a:xfrm>
            </p:spPr>
            <p:txBody>
              <a:bodyPr/>
              <a:lstStyle/>
              <a:p>
                <a:r>
                  <a:rPr lang="en-US" dirty="0"/>
                  <a:t>How big of a table can we sort in two passes?</a:t>
                </a:r>
              </a:p>
              <a:p>
                <a:pPr lvl="1"/>
                <a:r>
                  <a:rPr lang="en-US" dirty="0"/>
                  <a:t>Each </a:t>
                </a:r>
                <a:r>
                  <a:rPr lang="ja-JP" altLang="en-US" dirty="0"/>
                  <a:t>“</a:t>
                </a:r>
                <a:r>
                  <a:rPr lang="en-US" dirty="0"/>
                  <a:t>sorted run</a:t>
                </a:r>
                <a:r>
                  <a:rPr lang="ja-JP" altLang="en-US" dirty="0"/>
                  <a:t>”</a:t>
                </a:r>
                <a:r>
                  <a:rPr lang="en-US" dirty="0"/>
                  <a:t> after Phase 0 is of size B</a:t>
                </a:r>
              </a:p>
              <a:p>
                <a:pPr lvl="1"/>
                <a:r>
                  <a:rPr lang="en-US" dirty="0"/>
                  <a:t>Can merge up to B-1 sorted runs in Phase 1</a:t>
                </a:r>
              </a:p>
              <a:p>
                <a:r>
                  <a:rPr lang="en-US" dirty="0"/>
                  <a:t>Answer: B(B-1).</a:t>
                </a:r>
              </a:p>
              <a:p>
                <a:pPr lvl="1"/>
                <a:r>
                  <a:rPr lang="en-US" dirty="0"/>
                  <a:t>Sort N pages of data in about </a:t>
                </a:r>
                <a14:m>
                  <m:oMath xmlns:m="http://schemas.openxmlformats.org/officeDocument/2006/math">
                    <m:r>
                      <m:rPr>
                        <m:sty m:val="p"/>
                      </m:rPr>
                      <a:rPr lang="en-US">
                        <a:latin typeface="Cambria Math" charset="0"/>
                      </a:rPr>
                      <m:t>B</m:t>
                    </m:r>
                    <m:r>
                      <a:rPr lang="en-US">
                        <a:latin typeface="Cambria Math" charset="0"/>
                      </a:rPr>
                      <m:t>=</m:t>
                    </m:r>
                    <m:rad>
                      <m:radPr>
                        <m:degHide m:val="on"/>
                        <m:ctrlPr>
                          <a:rPr lang="en-US" i="1">
                            <a:latin typeface="Cambria Math" panose="02040503050406030204" pitchFamily="18" charset="0"/>
                          </a:rPr>
                        </m:ctrlPr>
                      </m:radPr>
                      <m:deg/>
                      <m:e>
                        <m:r>
                          <a:rPr lang="en-US" i="1">
                            <a:latin typeface="Cambria Math" charset="0"/>
                          </a:rPr>
                          <m:t>𝑁</m:t>
                        </m:r>
                      </m:e>
                    </m:rad>
                  </m:oMath>
                </a14:m>
                <a:r>
                  <a:rPr lang="en-US" dirty="0"/>
                  <a:t> space</a:t>
                </a:r>
              </a:p>
            </p:txBody>
          </p:sp>
        </mc:Choice>
        <mc:Fallback xmlns="">
          <p:sp>
            <p:nvSpPr>
              <p:cNvPr id="173059" name="Rectangle 3"/>
              <p:cNvSpPr>
                <a:spLocks noGrp="1" noRot="1" noChangeAspect="1" noMove="1" noResize="1" noEditPoints="1" noAdjustHandles="1" noChangeArrowheads="1" noChangeShapeType="1" noTextEdit="1"/>
              </p:cNvSpPr>
              <p:nvPr>
                <p:ph idx="1"/>
              </p:nvPr>
            </p:nvSpPr>
            <p:spPr>
              <a:xfrm>
                <a:off x="457200" y="1133239"/>
                <a:ext cx="8229600" cy="3394472"/>
              </a:xfrm>
              <a:blipFill rotWithShape="0">
                <a:blip r:embed="rId3"/>
                <a:stretch>
                  <a:fillRect l="-667" t="-1077"/>
                </a:stretch>
              </a:blipFill>
            </p:spPr>
            <p:txBody>
              <a:bodyPr/>
              <a:lstStyle/>
              <a:p>
                <a:r>
                  <a:rPr lang="en-US">
                    <a:noFill/>
                  </a:rPr>
                  <a:t> </a:t>
                </a:r>
              </a:p>
            </p:txBody>
          </p:sp>
        </mc:Fallback>
      </mc:AlternateContent>
      <p:grpSp>
        <p:nvGrpSpPr>
          <p:cNvPr id="95" name="Group 28" descr="Merge B-1 runs at a time" title="Pass 1..."/>
          <p:cNvGrpSpPr>
            <a:grpSpLocks/>
          </p:cNvGrpSpPr>
          <p:nvPr/>
        </p:nvGrpSpPr>
        <p:grpSpPr bwMode="auto">
          <a:xfrm flipH="1">
            <a:off x="3615941" y="3328575"/>
            <a:ext cx="1670447" cy="1233488"/>
            <a:chOff x="1847850" y="2890838"/>
            <a:chExt cx="2227263" cy="1644650"/>
          </a:xfrm>
        </p:grpSpPr>
        <p:sp>
          <p:nvSpPr>
            <p:cNvPr id="96" name="Rectangle 6"/>
            <p:cNvSpPr>
              <a:spLocks noChangeArrowheads="1"/>
            </p:cNvSpPr>
            <p:nvPr/>
          </p:nvSpPr>
          <p:spPr bwMode="auto">
            <a:xfrm>
              <a:off x="1847850" y="2890838"/>
              <a:ext cx="1677988"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97"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98"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99"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a:t>
              </a:r>
            </a:p>
          </p:txBody>
        </p:sp>
        <p:sp>
          <p:nvSpPr>
            <p:cNvPr id="100"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B-1</a:t>
              </a:r>
            </a:p>
          </p:txBody>
        </p:sp>
        <p:sp>
          <p:nvSpPr>
            <p:cNvPr id="101"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102"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103"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104"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105"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sp>
          <p:nvSpPr>
            <p:cNvPr id="106"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050">
                <a:latin typeface="Helvetica Neue"/>
              </a:endParaRPr>
            </a:p>
          </p:txBody>
        </p:sp>
      </p:grpSp>
      <p:sp>
        <p:nvSpPr>
          <p:cNvPr id="107" name="AutoShape 2" descr="The dmbs from which the data comes from" title="Input DBMS"/>
          <p:cNvSpPr>
            <a:spLocks noChangeArrowheads="1"/>
          </p:cNvSpPr>
          <p:nvPr/>
        </p:nvSpPr>
        <p:spPr bwMode="auto">
          <a:xfrm>
            <a:off x="289496" y="3494072"/>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08" name="AutoShape 5" descr="Results of Pass 0 are streamed into a buffer" title="Results of Pass 0"/>
          <p:cNvSpPr>
            <a:spLocks noChangeArrowheads="1"/>
          </p:cNvSpPr>
          <p:nvPr/>
        </p:nvSpPr>
        <p:spPr bwMode="auto">
          <a:xfrm>
            <a:off x="2812256" y="295292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109" name="Group 27" descr="Pass 0: Conquer. The pages are sorted in ceil(N/B) sorted runs on length B. " title="Pass 0"/>
          <p:cNvGrpSpPr>
            <a:grpSpLocks/>
          </p:cNvGrpSpPr>
          <p:nvPr/>
        </p:nvGrpSpPr>
        <p:grpSpPr bwMode="auto">
          <a:xfrm>
            <a:off x="1218183" y="3306249"/>
            <a:ext cx="1258490" cy="1233488"/>
            <a:chOff x="5481638" y="2919413"/>
            <a:chExt cx="1677987" cy="1644650"/>
          </a:xfrm>
        </p:grpSpPr>
        <p:sp>
          <p:nvSpPr>
            <p:cNvPr id="110" name="Rectangle 7"/>
            <p:cNvSpPr>
              <a:spLocks noChangeArrowheads="1"/>
            </p:cNvSpPr>
            <p:nvPr/>
          </p:nvSpPr>
          <p:spPr bwMode="auto">
            <a:xfrm>
              <a:off x="5481638" y="2919413"/>
              <a:ext cx="1677987"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11"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2100">
                  <a:solidFill>
                    <a:schemeClr val="bg1"/>
                  </a:solidFill>
                  <a:latin typeface="Helvetica Neue"/>
                </a:rPr>
                <a:t>B</a:t>
              </a:r>
            </a:p>
          </p:txBody>
        </p:sp>
      </p:grpSp>
      <p:sp>
        <p:nvSpPr>
          <p:cNvPr id="114" name="Rectangle 18" descr="Results of Pass 0 are streamed into a buffer" title="Results of Pass 0"/>
          <p:cNvSpPr>
            <a:spLocks noChangeArrowheads="1"/>
          </p:cNvSpPr>
          <p:nvPr/>
        </p:nvSpPr>
        <p:spPr bwMode="auto">
          <a:xfrm>
            <a:off x="2938463" y="3454182"/>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115" name="Rectangle 19" descr="Results of Pass 0 are streamed into a buffer" title="Results of Pass 0"/>
          <p:cNvSpPr>
            <a:spLocks noChangeArrowheads="1"/>
          </p:cNvSpPr>
          <p:nvPr/>
        </p:nvSpPr>
        <p:spPr bwMode="auto">
          <a:xfrm>
            <a:off x="2936082" y="3793510"/>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200">
                <a:solidFill>
                  <a:srgbClr val="FFFFFF"/>
                </a:solidFill>
                <a:latin typeface="Helvetica Neue"/>
              </a:rPr>
              <a:t>...</a:t>
            </a:r>
          </a:p>
        </p:txBody>
      </p:sp>
      <p:sp>
        <p:nvSpPr>
          <p:cNvPr id="116" name="Rectangle 20" descr="Results of Pass 0 are streamed into a buffer" title="Results of Pass 0"/>
          <p:cNvSpPr>
            <a:spLocks noChangeArrowheads="1"/>
          </p:cNvSpPr>
          <p:nvPr/>
        </p:nvSpPr>
        <p:spPr bwMode="auto">
          <a:xfrm>
            <a:off x="2933700" y="4323303"/>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⌈N/B⌉</a:t>
            </a:r>
          </a:p>
        </p:txBody>
      </p:sp>
      <p:sp>
        <p:nvSpPr>
          <p:cNvPr id="117" name="Line 13" descr="Pass 0: Conquer. The pages are sorted in ceil(N/B) sorted runs on length B. " title="Pass 0"/>
          <p:cNvSpPr>
            <a:spLocks noChangeShapeType="1"/>
          </p:cNvSpPr>
          <p:nvPr/>
        </p:nvSpPr>
        <p:spPr bwMode="auto">
          <a:xfrm flipV="1">
            <a:off x="2326481" y="3905429"/>
            <a:ext cx="528638" cy="238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18" name="TextBox 117" descr="Pass 0: Conquer. The pages are sorted in ceil(N/B) sorted runs on length B. " title="Pass 0"/>
          <p:cNvSpPr txBox="1"/>
          <p:nvPr/>
        </p:nvSpPr>
        <p:spPr>
          <a:xfrm>
            <a:off x="1218183" y="4568117"/>
            <a:ext cx="1077539" cy="369332"/>
          </a:xfrm>
          <a:prstGeom prst="rect">
            <a:avLst/>
          </a:prstGeom>
          <a:noFill/>
        </p:spPr>
        <p:txBody>
          <a:bodyPr wrap="none" rtlCol="0">
            <a:spAutoFit/>
          </a:bodyPr>
          <a:lstStyle/>
          <a:p>
            <a:r>
              <a:rPr lang="en-US">
                <a:latin typeface="Helvetica Neue"/>
              </a:rPr>
              <a:t>Conquer</a:t>
            </a:r>
          </a:p>
        </p:txBody>
      </p:sp>
      <p:sp>
        <p:nvSpPr>
          <p:cNvPr id="119" name="TextBox 118" descr="Merge B-1 runs at a time" title="Pass 1..."/>
          <p:cNvSpPr txBox="1"/>
          <p:nvPr/>
        </p:nvSpPr>
        <p:spPr>
          <a:xfrm>
            <a:off x="4216935" y="4568117"/>
            <a:ext cx="835422" cy="369332"/>
          </a:xfrm>
          <a:prstGeom prst="rect">
            <a:avLst/>
          </a:prstGeom>
          <a:noFill/>
        </p:spPr>
        <p:txBody>
          <a:bodyPr wrap="none" rtlCol="0">
            <a:spAutoFit/>
          </a:bodyPr>
          <a:lstStyle/>
          <a:p>
            <a:r>
              <a:rPr lang="en-US">
                <a:latin typeface="Helvetica Neue"/>
              </a:rPr>
              <a:t>Merge</a:t>
            </a:r>
          </a:p>
        </p:txBody>
      </p:sp>
      <p:sp>
        <p:nvSpPr>
          <p:cNvPr id="120" name="TextBox 119" descr="Results of Pass 0 are streamed into a buffer" title="Results of Pass 0"/>
          <p:cNvSpPr txBox="1"/>
          <p:nvPr/>
        </p:nvSpPr>
        <p:spPr>
          <a:xfrm>
            <a:off x="2104240" y="4708952"/>
            <a:ext cx="2398413" cy="415498"/>
          </a:xfrm>
          <a:prstGeom prst="rect">
            <a:avLst/>
          </a:prstGeom>
          <a:noFill/>
        </p:spPr>
        <p:txBody>
          <a:bodyPr wrap="none" rtlCol="0">
            <a:spAutoFit/>
          </a:bodyPr>
          <a:lstStyle/>
          <a:p>
            <a:pPr algn="ctr"/>
            <a:r>
              <a:rPr lang="en-US" sz="1050" dirty="0">
                <a:latin typeface="Helvetica Neue"/>
              </a:rPr>
              <a:t>Sorted Runs</a:t>
            </a:r>
            <a:br>
              <a:rPr lang="en-US" sz="1050" dirty="0">
                <a:latin typeface="Helvetica Neue"/>
              </a:rPr>
            </a:br>
            <a:r>
              <a:rPr lang="en-US" sz="1050" dirty="0">
                <a:latin typeface="Helvetica Neue"/>
              </a:rPr>
              <a:t>length B (last run’s length is variable)</a:t>
            </a:r>
          </a:p>
        </p:txBody>
      </p:sp>
      <p:sp>
        <p:nvSpPr>
          <p:cNvPr id="121" name="TextBox 120" descr="Sorted runs length B(B-1)" title="Final output"/>
          <p:cNvSpPr txBox="1"/>
          <p:nvPr/>
        </p:nvSpPr>
        <p:spPr>
          <a:xfrm>
            <a:off x="4670017" y="4708952"/>
            <a:ext cx="2743060" cy="415498"/>
          </a:xfrm>
          <a:prstGeom prst="rect">
            <a:avLst/>
          </a:prstGeom>
          <a:noFill/>
        </p:spPr>
        <p:txBody>
          <a:bodyPr wrap="none" rtlCol="0">
            <a:spAutoFit/>
          </a:bodyPr>
          <a:lstStyle/>
          <a:p>
            <a:pPr algn="ctr"/>
            <a:r>
              <a:rPr lang="en-US" sz="1050" dirty="0">
                <a:latin typeface="Helvetica Neue"/>
              </a:rPr>
              <a:t>Sorted Runs</a:t>
            </a:r>
          </a:p>
          <a:p>
            <a:pPr algn="ctr"/>
            <a:r>
              <a:rPr lang="en-US" sz="1050" dirty="0">
                <a:latin typeface="Helvetica Neue"/>
              </a:rPr>
              <a:t>Length B(</a:t>
            </a:r>
            <a:r>
              <a:rPr lang="en-US" sz="1050">
                <a:latin typeface="Helvetica Neue"/>
              </a:rPr>
              <a:t>B-1) (last run’s length is variable)</a:t>
            </a:r>
            <a:endParaRPr lang="en-US" sz="1050" dirty="0">
              <a:latin typeface="Helvetica Neue"/>
            </a:endParaRPr>
          </a:p>
        </p:txBody>
      </p:sp>
      <p:sp>
        <p:nvSpPr>
          <p:cNvPr id="122" name="TextBox 121" descr="Pass 0: Conquer. The pages are sorted in ceil(N/B) sorted runs on length B. " title="Pass 0"/>
          <p:cNvSpPr txBox="1"/>
          <p:nvPr/>
        </p:nvSpPr>
        <p:spPr>
          <a:xfrm>
            <a:off x="1394265" y="2957887"/>
            <a:ext cx="880369" cy="369332"/>
          </a:xfrm>
          <a:prstGeom prst="rect">
            <a:avLst/>
          </a:prstGeom>
          <a:noFill/>
        </p:spPr>
        <p:txBody>
          <a:bodyPr wrap="none" rtlCol="0">
            <a:spAutoFit/>
          </a:bodyPr>
          <a:lstStyle/>
          <a:p>
            <a:r>
              <a:rPr lang="en-US">
                <a:latin typeface="Helvetica Neue"/>
              </a:rPr>
              <a:t>Pass 0</a:t>
            </a:r>
          </a:p>
        </p:txBody>
      </p:sp>
      <p:sp>
        <p:nvSpPr>
          <p:cNvPr id="123" name="TextBox 122" descr="Merge B-1 runs at a time" title="Pass 1..."/>
          <p:cNvSpPr txBox="1"/>
          <p:nvPr/>
        </p:nvSpPr>
        <p:spPr>
          <a:xfrm>
            <a:off x="4110303" y="2957887"/>
            <a:ext cx="1239442" cy="369332"/>
          </a:xfrm>
          <a:prstGeom prst="rect">
            <a:avLst/>
          </a:prstGeom>
          <a:noFill/>
        </p:spPr>
        <p:txBody>
          <a:bodyPr wrap="none" rtlCol="0">
            <a:spAutoFit/>
          </a:bodyPr>
          <a:lstStyle/>
          <a:p>
            <a:r>
              <a:rPr lang="en-US">
                <a:latin typeface="Helvetica Neue"/>
              </a:rPr>
              <a:t>Pass 1, </a:t>
            </a:r>
            <a:r>
              <a:rPr lang="mr-IN">
                <a:latin typeface="Helvetica Neue"/>
              </a:rPr>
              <a:t>…</a:t>
            </a:r>
            <a:endParaRPr lang="en-US">
              <a:latin typeface="Helvetica Neue"/>
            </a:endParaRPr>
          </a:p>
        </p:txBody>
      </p:sp>
      <p:sp>
        <p:nvSpPr>
          <p:cNvPr id="124" name="AutoShape 2" descr="Sorted runs length B(B-1)" title="Final output"/>
          <p:cNvSpPr>
            <a:spLocks noChangeArrowheads="1"/>
          </p:cNvSpPr>
          <p:nvPr/>
        </p:nvSpPr>
        <p:spPr bwMode="auto">
          <a:xfrm>
            <a:off x="5737635" y="3422335"/>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5" name="Line 13" descr="Line connect DBSM to pass 0" title="Line ">
            <a:extLst>
              <a:ext uri="{FF2B5EF4-FFF2-40B4-BE49-F238E27FC236}">
                <a16:creationId xmlns:a16="http://schemas.microsoft.com/office/drawing/2014/main" id="{7500ABCE-3C90-994F-BB53-F1B3C89DEE90}"/>
              </a:ext>
            </a:extLst>
          </p:cNvPr>
          <p:cNvSpPr>
            <a:spLocks noChangeShapeType="1"/>
          </p:cNvSpPr>
          <p:nvPr/>
        </p:nvSpPr>
        <p:spPr bwMode="auto">
          <a:xfrm>
            <a:off x="683419" y="3907810"/>
            <a:ext cx="7143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6" name="Line 17" descr="Connecting pass N to the final sorted runs" title="Line 2">
            <a:extLst>
              <a:ext uri="{FF2B5EF4-FFF2-40B4-BE49-F238E27FC236}">
                <a16:creationId xmlns:a16="http://schemas.microsoft.com/office/drawing/2014/main" id="{D0A476CF-E224-9144-80CB-E2A0FA487B57}"/>
              </a:ext>
            </a:extLst>
          </p:cNvPr>
          <p:cNvSpPr>
            <a:spLocks noChangeShapeType="1"/>
          </p:cNvSpPr>
          <p:nvPr/>
        </p:nvSpPr>
        <p:spPr bwMode="auto">
          <a:xfrm flipH="1">
            <a:off x="5139929" y="3950672"/>
            <a:ext cx="56078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Tree>
    <p:extLst>
      <p:ext uri="{BB962C8B-B14F-4D97-AF65-F5344CB8AC3E}">
        <p14:creationId xmlns:p14="http://schemas.microsoft.com/office/powerpoint/2010/main" val="46600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Alternative: Hashing</a:t>
            </a:r>
          </a:p>
        </p:txBody>
      </p:sp>
      <p:sp>
        <p:nvSpPr>
          <p:cNvPr id="49155" name="Rectangle 3"/>
          <p:cNvSpPr>
            <a:spLocks noGrp="1" noChangeArrowheads="1"/>
          </p:cNvSpPr>
          <p:nvPr>
            <p:ph idx="1"/>
          </p:nvPr>
        </p:nvSpPr>
        <p:spPr/>
        <p:txBody>
          <a:bodyPr/>
          <a:lstStyle/>
          <a:p>
            <a:r>
              <a:rPr lang="en-US" dirty="0"/>
              <a:t>Idea:</a:t>
            </a:r>
          </a:p>
          <a:p>
            <a:pPr lvl="1"/>
            <a:r>
              <a:rPr lang="en-US" dirty="0"/>
              <a:t>Many times we don’t require order </a:t>
            </a:r>
          </a:p>
          <a:p>
            <a:pPr lvl="1"/>
            <a:r>
              <a:rPr lang="en-US" dirty="0"/>
              <a:t>E.g.: removing duplicates</a:t>
            </a:r>
          </a:p>
          <a:p>
            <a:pPr lvl="1"/>
            <a:r>
              <a:rPr lang="en-US" dirty="0"/>
              <a:t>E.g.: forming groups</a:t>
            </a:r>
          </a:p>
          <a:p>
            <a:r>
              <a:rPr lang="en-US" dirty="0"/>
              <a:t>Often just need to rendezvous matches</a:t>
            </a:r>
          </a:p>
          <a:p>
            <a:r>
              <a:rPr lang="en-US"/>
              <a:t>Hashing does this</a:t>
            </a:r>
          </a:p>
          <a:p>
            <a:pPr lvl="1"/>
            <a:r>
              <a:rPr lang="en-US"/>
              <a:t>But how to do it out-of-core??</a:t>
            </a:r>
          </a:p>
        </p:txBody>
      </p:sp>
    </p:spTree>
    <p:extLst>
      <p:ext uri="{BB962C8B-B14F-4D97-AF65-F5344CB8AC3E}">
        <p14:creationId xmlns:p14="http://schemas.microsoft.com/office/powerpoint/2010/main" val="522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Divide</a:t>
            </a:r>
          </a:p>
        </p:txBody>
      </p:sp>
      <p:sp>
        <p:nvSpPr>
          <p:cNvPr id="50179" name="Rectangle 3"/>
          <p:cNvSpPr>
            <a:spLocks noGrp="1" noChangeArrowheads="1"/>
          </p:cNvSpPr>
          <p:nvPr>
            <p:ph idx="1"/>
          </p:nvPr>
        </p:nvSpPr>
        <p:spPr/>
        <p:txBody>
          <a:bodyPr/>
          <a:lstStyle/>
          <a:p>
            <a:r>
              <a:rPr lang="en-US" dirty="0"/>
              <a:t>Streaming Partition (divide): </a:t>
            </a:r>
            <a:br>
              <a:rPr lang="en-US" dirty="0"/>
            </a:br>
            <a:r>
              <a:rPr lang="en-US" dirty="0"/>
              <a:t>Use a hash function </a:t>
            </a:r>
            <a:r>
              <a:rPr lang="en-US" b="1" dirty="0" err="1"/>
              <a:t>h</a:t>
            </a:r>
            <a:r>
              <a:rPr lang="en-US" b="1" baseline="-25000" dirty="0" err="1"/>
              <a:t>p</a:t>
            </a:r>
            <a:r>
              <a:rPr lang="en-US" dirty="0"/>
              <a:t> to stream records to disk partitions</a:t>
            </a:r>
          </a:p>
          <a:p>
            <a:pPr lvl="1"/>
            <a:r>
              <a:rPr lang="en-US" dirty="0"/>
              <a:t>All matches rendezvous in the same partition.</a:t>
            </a:r>
          </a:p>
          <a:p>
            <a:pPr lvl="1"/>
            <a:r>
              <a:rPr lang="en-US" dirty="0"/>
              <a:t>Each partition a mix of values</a:t>
            </a:r>
          </a:p>
          <a:p>
            <a:pPr lvl="1"/>
            <a:r>
              <a:rPr lang="en-US" dirty="0"/>
              <a:t>Streaming </a:t>
            </a:r>
            <a:r>
              <a:rPr lang="en-US" dirty="0" err="1"/>
              <a:t>alg</a:t>
            </a:r>
            <a:r>
              <a:rPr lang="en-US" dirty="0"/>
              <a:t> to create partitions on disk: </a:t>
            </a:r>
          </a:p>
          <a:p>
            <a:pPr lvl="2"/>
            <a:r>
              <a:rPr lang="en-US" dirty="0"/>
              <a:t>“Spill</a:t>
            </a:r>
            <a:r>
              <a:rPr lang="ja-JP" altLang="en-US" dirty="0"/>
              <a:t>”</a:t>
            </a:r>
            <a:r>
              <a:rPr lang="en-US" altLang="ja-JP" dirty="0"/>
              <a:t> partitions</a:t>
            </a:r>
            <a:r>
              <a:rPr lang="en-US" dirty="0"/>
              <a:t> to disk via output buffers</a:t>
            </a:r>
          </a:p>
        </p:txBody>
      </p:sp>
    </p:spTree>
    <p:extLst>
      <p:ext uri="{BB962C8B-B14F-4D97-AF65-F5344CB8AC3E}">
        <p14:creationId xmlns:p14="http://schemas.microsoft.com/office/powerpoint/2010/main" val="181987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Conquer</a:t>
            </a:r>
          </a:p>
        </p:txBody>
      </p:sp>
      <p:sp>
        <p:nvSpPr>
          <p:cNvPr id="50179" name="Rectangle 3"/>
          <p:cNvSpPr>
            <a:spLocks noGrp="1" noChangeArrowheads="1"/>
          </p:cNvSpPr>
          <p:nvPr>
            <p:ph idx="1"/>
          </p:nvPr>
        </p:nvSpPr>
        <p:spPr/>
        <p:txBody>
          <a:bodyPr/>
          <a:lstStyle/>
          <a:p>
            <a:r>
              <a:rPr lang="en-US" dirty="0" err="1"/>
              <a:t>ReHash</a:t>
            </a:r>
            <a:r>
              <a:rPr lang="en-US" dirty="0"/>
              <a:t> (conquer): </a:t>
            </a:r>
            <a:br>
              <a:rPr lang="en-US" dirty="0"/>
            </a:br>
            <a:r>
              <a:rPr lang="en-US" dirty="0"/>
              <a:t>Read partitions into RAM hash table one at a time, using hash </a:t>
            </a:r>
            <a:r>
              <a:rPr lang="en-US" dirty="0" err="1"/>
              <a:t>f’n</a:t>
            </a:r>
            <a:r>
              <a:rPr lang="en-US" dirty="0"/>
              <a:t> </a:t>
            </a:r>
            <a:r>
              <a:rPr lang="en-US" b="1" dirty="0" err="1"/>
              <a:t>h</a:t>
            </a:r>
            <a:r>
              <a:rPr lang="en-US" b="1" baseline="-25000" dirty="0" err="1"/>
              <a:t>r</a:t>
            </a:r>
            <a:endParaRPr lang="en-US" b="1" baseline="-25000" dirty="0"/>
          </a:p>
          <a:p>
            <a:pPr lvl="1"/>
            <a:r>
              <a:rPr lang="en-US" dirty="0"/>
              <a:t>Each bucket contains a small number of distinct values</a:t>
            </a:r>
          </a:p>
          <a:p>
            <a:r>
              <a:rPr lang="en-US" dirty="0"/>
              <a:t>Then read out the RAM hash table buckets and write to disk</a:t>
            </a:r>
          </a:p>
          <a:p>
            <a:pPr lvl="1"/>
            <a:r>
              <a:rPr lang="en-US" dirty="0"/>
              <a:t>Ensuring that duplicate values are contiguous</a:t>
            </a:r>
          </a:p>
        </p:txBody>
      </p:sp>
    </p:spTree>
    <p:extLst>
      <p:ext uri="{BB962C8B-B14F-4D97-AF65-F5344CB8AC3E}">
        <p14:creationId xmlns:p14="http://schemas.microsoft.com/office/powerpoint/2010/main" val="819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Two Phases: Divide</a:t>
            </a:r>
          </a:p>
        </p:txBody>
      </p:sp>
      <p:sp>
        <p:nvSpPr>
          <p:cNvPr id="51203" name="Rectangle 3"/>
          <p:cNvSpPr>
            <a:spLocks noGrp="1" noChangeArrowheads="1"/>
          </p:cNvSpPr>
          <p:nvPr>
            <p:ph idx="1"/>
          </p:nvPr>
        </p:nvSpPr>
        <p:spPr/>
        <p:txBody>
          <a:bodyPr/>
          <a:lstStyle/>
          <a:p>
            <a:r>
              <a:rPr lang="en-US"/>
              <a:t>Partition:</a:t>
            </a:r>
            <a:br>
              <a:rPr lang="en-US"/>
            </a:br>
            <a:r>
              <a:rPr lang="en-US"/>
              <a:t>(Divide)</a:t>
            </a:r>
          </a:p>
        </p:txBody>
      </p:sp>
      <p:grpSp>
        <p:nvGrpSpPr>
          <p:cNvPr id="104" name="Group 103" descr="Original relation goes into an input buffer. Hash function h_p is applied and the data is sent to B-1 output buffers" title="Divide Phae"/>
          <p:cNvGrpSpPr/>
          <p:nvPr/>
        </p:nvGrpSpPr>
        <p:grpSpPr>
          <a:xfrm>
            <a:off x="762000" y="2217199"/>
            <a:ext cx="4293441" cy="2377424"/>
            <a:chOff x="3394868" y="34515"/>
            <a:chExt cx="5724588" cy="3169899"/>
          </a:xfrm>
        </p:grpSpPr>
        <p:sp>
          <p:nvSpPr>
            <p:cNvPr id="105" name="Rectangle 104"/>
            <p:cNvSpPr/>
            <p:nvPr/>
          </p:nvSpPr>
          <p:spPr bwMode="auto">
            <a:xfrm>
              <a:off x="7527878" y="137695"/>
              <a:ext cx="1499455" cy="1132163"/>
            </a:xfrm>
            <a:prstGeom prst="rect">
              <a:avLst/>
            </a:prstGeom>
            <a:solidFill>
              <a:srgbClr val="FFFFFF"/>
            </a:solidFill>
            <a:ln w="12700" cap="flat" cmpd="sng" algn="ctr">
              <a:solidFill>
                <a:srgbClr val="FFFFFF"/>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a:endParaRPr>
            </a:p>
          </p:txBody>
        </p:sp>
        <p:sp>
          <p:nvSpPr>
            <p:cNvPr id="106" name="AutoShape 2"/>
            <p:cNvSpPr>
              <a:spLocks noChangeArrowheads="1"/>
            </p:cNvSpPr>
            <p:nvPr/>
          </p:nvSpPr>
          <p:spPr bwMode="auto">
            <a:xfrm>
              <a:off x="7498482" y="1025902"/>
              <a:ext cx="1038226" cy="1853824"/>
            </a:xfrm>
            <a:prstGeom prst="can">
              <a:avLst>
                <a:gd name="adj" fmla="val 15460"/>
              </a:avLst>
            </a:prstGeom>
            <a:solidFill>
              <a:schemeClr val="accent1"/>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07" name="AutoShape 2"/>
            <p:cNvSpPr>
              <a:spLocks noChangeArrowheads="1"/>
            </p:cNvSpPr>
            <p:nvPr/>
          </p:nvSpPr>
          <p:spPr bwMode="auto">
            <a:xfrm>
              <a:off x="3394868" y="1016486"/>
              <a:ext cx="1038226" cy="1853824"/>
            </a:xfrm>
            <a:prstGeom prst="can">
              <a:avLst>
                <a:gd name="adj" fmla="val 15460"/>
              </a:avLst>
            </a:prstGeom>
            <a:solidFill>
              <a:srgbClr val="F0A80E"/>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08" name="Rectangle 107"/>
            <p:cNvSpPr/>
            <p:nvPr/>
          </p:nvSpPr>
          <p:spPr bwMode="auto">
            <a:xfrm>
              <a:off x="7794625" y="34515"/>
              <a:ext cx="1324831" cy="845931"/>
            </a:xfrm>
            <a:prstGeom prst="rect">
              <a:avLst/>
            </a:prstGeom>
            <a:solidFill>
              <a:srgbClr val="FFFFFF"/>
            </a:solidFill>
            <a:ln w="12700" cap="flat" cmpd="sng" algn="ctr">
              <a:solidFill>
                <a:srgbClr val="FFFFFF"/>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a:endParaRPr>
            </a:p>
          </p:txBody>
        </p:sp>
        <p:sp>
          <p:nvSpPr>
            <p:cNvPr id="109" name="Rectangle 63"/>
            <p:cNvSpPr>
              <a:spLocks noChangeArrowheads="1"/>
            </p:cNvSpPr>
            <p:nvPr/>
          </p:nvSpPr>
          <p:spPr bwMode="auto">
            <a:xfrm>
              <a:off x="3435351" y="328614"/>
              <a:ext cx="1077217" cy="64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Original </a:t>
              </a:r>
            </a:p>
            <a:p>
              <a:r>
                <a:rPr lang="en-US" sz="1350" b="1">
                  <a:solidFill>
                    <a:schemeClr val="bg2">
                      <a:lumMod val="10000"/>
                    </a:schemeClr>
                  </a:solidFill>
                  <a:latin typeface="Times New Roman" charset="0"/>
                </a:rPr>
                <a:t>Relation</a:t>
              </a:r>
            </a:p>
          </p:txBody>
        </p:sp>
        <p:sp>
          <p:nvSpPr>
            <p:cNvPr id="110" name="Rectangle 64"/>
            <p:cNvSpPr>
              <a:spLocks noChangeArrowheads="1"/>
            </p:cNvSpPr>
            <p:nvPr/>
          </p:nvSpPr>
          <p:spPr bwMode="auto">
            <a:xfrm>
              <a:off x="6216651" y="631826"/>
              <a:ext cx="934016" cy="308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OUTPUT</a:t>
              </a:r>
            </a:p>
          </p:txBody>
        </p:sp>
        <p:sp>
          <p:nvSpPr>
            <p:cNvPr id="111" name="Freeform 67"/>
            <p:cNvSpPr>
              <a:spLocks/>
            </p:cNvSpPr>
            <p:nvPr/>
          </p:nvSpPr>
          <p:spPr bwMode="auto">
            <a:xfrm>
              <a:off x="4495800" y="609601"/>
              <a:ext cx="2671763" cy="2289175"/>
            </a:xfrm>
            <a:custGeom>
              <a:avLst/>
              <a:gdLst>
                <a:gd name="T0" fmla="*/ 0 w 1683"/>
                <a:gd name="T1" fmla="*/ 1441 h 1442"/>
                <a:gd name="T2" fmla="*/ 0 w 1683"/>
                <a:gd name="T3" fmla="*/ 0 h 1442"/>
                <a:gd name="T4" fmla="*/ 1682 w 1683"/>
                <a:gd name="T5" fmla="*/ 0 h 1442"/>
                <a:gd name="T6" fmla="*/ 1682 w 1683"/>
                <a:gd name="T7" fmla="*/ 1441 h 1442"/>
                <a:gd name="T8" fmla="*/ 0 w 1683"/>
                <a:gd name="T9" fmla="*/ 1441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12" name="Freeform 68"/>
            <p:cNvSpPr>
              <a:spLocks/>
            </p:cNvSpPr>
            <p:nvPr/>
          </p:nvSpPr>
          <p:spPr bwMode="auto">
            <a:xfrm>
              <a:off x="4848225" y="1928813"/>
              <a:ext cx="334963" cy="269875"/>
            </a:xfrm>
            <a:custGeom>
              <a:avLst/>
              <a:gdLst>
                <a:gd name="T0" fmla="*/ 0 w 211"/>
                <a:gd name="T1" fmla="*/ 169 h 170"/>
                <a:gd name="T2" fmla="*/ 0 w 211"/>
                <a:gd name="T3" fmla="*/ 0 h 170"/>
                <a:gd name="T4" fmla="*/ 210 w 211"/>
                <a:gd name="T5" fmla="*/ 0 h 170"/>
                <a:gd name="T6" fmla="*/ 210 w 211"/>
                <a:gd name="T7" fmla="*/ 169 h 170"/>
                <a:gd name="T8" fmla="*/ 0 w 211"/>
                <a:gd name="T9" fmla="*/ 169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grpSp>
          <p:nvGrpSpPr>
            <p:cNvPr id="113" name="Group 69"/>
            <p:cNvGrpSpPr>
              <a:grpSpLocks/>
            </p:cNvGrpSpPr>
            <p:nvPr/>
          </p:nvGrpSpPr>
          <p:grpSpPr bwMode="auto">
            <a:xfrm>
              <a:off x="6600825" y="2120901"/>
              <a:ext cx="334963" cy="90488"/>
              <a:chOff x="4158" y="1336"/>
              <a:chExt cx="211" cy="57"/>
            </a:xfrm>
          </p:grpSpPr>
          <p:sp>
            <p:nvSpPr>
              <p:cNvPr id="145" name="Freeform 70"/>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46" name="Freeform 71"/>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47" name="Freeform 72"/>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grpSp>
        <p:sp>
          <p:nvSpPr>
            <p:cNvPr id="114" name="Rectangle 79"/>
            <p:cNvSpPr>
              <a:spLocks noChangeArrowheads="1"/>
            </p:cNvSpPr>
            <p:nvPr/>
          </p:nvSpPr>
          <p:spPr bwMode="auto">
            <a:xfrm>
              <a:off x="6588125" y="1444626"/>
              <a:ext cx="275716" cy="308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2</a:t>
              </a:r>
            </a:p>
          </p:txBody>
        </p:sp>
        <p:sp>
          <p:nvSpPr>
            <p:cNvPr id="115" name="Freeform 81"/>
            <p:cNvSpPr>
              <a:spLocks/>
            </p:cNvSpPr>
            <p:nvPr/>
          </p:nvSpPr>
          <p:spPr bwMode="auto">
            <a:xfrm>
              <a:off x="6553200" y="25146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16" name="Rectangle 82"/>
            <p:cNvSpPr>
              <a:spLocks noChangeArrowheads="1"/>
            </p:cNvSpPr>
            <p:nvPr/>
          </p:nvSpPr>
          <p:spPr bwMode="auto">
            <a:xfrm>
              <a:off x="4614863" y="1514476"/>
              <a:ext cx="745931" cy="308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INPUT</a:t>
              </a:r>
            </a:p>
          </p:txBody>
        </p:sp>
        <p:sp>
          <p:nvSpPr>
            <p:cNvPr id="117" name="Rectangle 83"/>
            <p:cNvSpPr>
              <a:spLocks noChangeArrowheads="1"/>
            </p:cNvSpPr>
            <p:nvPr/>
          </p:nvSpPr>
          <p:spPr bwMode="auto">
            <a:xfrm>
              <a:off x="6588125" y="896938"/>
              <a:ext cx="275716" cy="308420"/>
            </a:xfrm>
            <a:prstGeom prst="rect">
              <a:avLst/>
            </a:prstGeom>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1</a:t>
              </a:r>
            </a:p>
          </p:txBody>
        </p:sp>
        <p:sp>
          <p:nvSpPr>
            <p:cNvPr id="118" name="Rectangle 84"/>
            <p:cNvSpPr>
              <a:spLocks noChangeArrowheads="1"/>
            </p:cNvSpPr>
            <p:nvPr/>
          </p:nvSpPr>
          <p:spPr bwMode="auto">
            <a:xfrm>
              <a:off x="5184227" y="1760538"/>
              <a:ext cx="825012" cy="7239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lang="en-US" sz="1050" b="1">
                  <a:solidFill>
                    <a:schemeClr val="bg2">
                      <a:lumMod val="10000"/>
                    </a:schemeClr>
                  </a:solidFill>
                  <a:latin typeface="Times New Roman" charset="0"/>
                </a:rPr>
                <a:t>hash</a:t>
              </a:r>
            </a:p>
            <a:p>
              <a:pPr algn="ctr">
                <a:lnSpc>
                  <a:spcPct val="50000"/>
                </a:lnSpc>
              </a:pPr>
              <a:r>
                <a:rPr lang="en-US" sz="1050" b="1">
                  <a:solidFill>
                    <a:schemeClr val="bg2">
                      <a:lumMod val="10000"/>
                    </a:schemeClr>
                  </a:solidFill>
                  <a:latin typeface="Times New Roman" charset="0"/>
                </a:rPr>
                <a:t>function</a:t>
              </a:r>
            </a:p>
            <a:p>
              <a:pPr algn="ctr"/>
              <a:r>
                <a:rPr lang="en-US" sz="1500" b="1" err="1">
                  <a:solidFill>
                    <a:schemeClr val="bg2">
                      <a:lumMod val="10000"/>
                    </a:schemeClr>
                  </a:solidFill>
                  <a:latin typeface="Times New Roman" charset="0"/>
                </a:rPr>
                <a:t>h</a:t>
              </a:r>
              <a:r>
                <a:rPr lang="en-US" sz="1500" b="1" baseline="-25000" err="1">
                  <a:solidFill>
                    <a:schemeClr val="bg2">
                      <a:lumMod val="10000"/>
                    </a:schemeClr>
                  </a:solidFill>
                  <a:latin typeface="Times New Roman" charset="0"/>
                </a:rPr>
                <a:t>p</a:t>
              </a:r>
              <a:endParaRPr lang="en-US" sz="1500" b="1">
                <a:solidFill>
                  <a:schemeClr val="bg2">
                    <a:lumMod val="10000"/>
                  </a:schemeClr>
                </a:solidFill>
                <a:latin typeface="Times New Roman" charset="0"/>
              </a:endParaRPr>
            </a:p>
          </p:txBody>
        </p:sp>
        <p:sp>
          <p:nvSpPr>
            <p:cNvPr id="119" name="Rectangle 85"/>
            <p:cNvSpPr>
              <a:spLocks noChangeArrowheads="1"/>
            </p:cNvSpPr>
            <p:nvPr/>
          </p:nvSpPr>
          <p:spPr bwMode="auto">
            <a:xfrm>
              <a:off x="6492875" y="2230438"/>
              <a:ext cx="455252" cy="308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B-1</a:t>
              </a:r>
            </a:p>
          </p:txBody>
        </p:sp>
        <p:sp>
          <p:nvSpPr>
            <p:cNvPr id="120" name="Rectangle 86"/>
            <p:cNvSpPr>
              <a:spLocks noChangeArrowheads="1"/>
            </p:cNvSpPr>
            <p:nvPr/>
          </p:nvSpPr>
          <p:spPr bwMode="auto">
            <a:xfrm>
              <a:off x="7456488" y="620714"/>
              <a:ext cx="1160573" cy="369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Partitions</a:t>
              </a:r>
            </a:p>
          </p:txBody>
        </p:sp>
        <p:sp>
          <p:nvSpPr>
            <p:cNvPr id="121" name="Rectangle 87"/>
            <p:cNvSpPr>
              <a:spLocks noChangeArrowheads="1"/>
            </p:cNvSpPr>
            <p:nvPr/>
          </p:nvSpPr>
          <p:spPr bwMode="auto">
            <a:xfrm>
              <a:off x="8610600" y="1231902"/>
              <a:ext cx="301364" cy="369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1</a:t>
              </a:r>
            </a:p>
          </p:txBody>
        </p:sp>
        <p:sp>
          <p:nvSpPr>
            <p:cNvPr id="122" name="Rectangle 88"/>
            <p:cNvSpPr>
              <a:spLocks noChangeArrowheads="1"/>
            </p:cNvSpPr>
            <p:nvPr/>
          </p:nvSpPr>
          <p:spPr bwMode="auto">
            <a:xfrm>
              <a:off x="8601075" y="1655763"/>
              <a:ext cx="301364" cy="369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2</a:t>
              </a:r>
            </a:p>
          </p:txBody>
        </p:sp>
        <p:sp>
          <p:nvSpPr>
            <p:cNvPr id="123" name="Rectangle 89"/>
            <p:cNvSpPr>
              <a:spLocks noChangeArrowheads="1"/>
            </p:cNvSpPr>
            <p:nvPr/>
          </p:nvSpPr>
          <p:spPr bwMode="auto">
            <a:xfrm>
              <a:off x="8569325" y="2447926"/>
              <a:ext cx="532196" cy="369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B-1</a:t>
              </a:r>
            </a:p>
          </p:txBody>
        </p:sp>
        <p:sp>
          <p:nvSpPr>
            <p:cNvPr id="124" name="Rectangle 95"/>
            <p:cNvSpPr>
              <a:spLocks noChangeArrowheads="1"/>
            </p:cNvSpPr>
            <p:nvPr/>
          </p:nvSpPr>
          <p:spPr bwMode="auto">
            <a:xfrm>
              <a:off x="3816350" y="12255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5" name="Rectangle 96"/>
            <p:cNvSpPr>
              <a:spLocks noChangeArrowheads="1"/>
            </p:cNvSpPr>
            <p:nvPr/>
          </p:nvSpPr>
          <p:spPr bwMode="auto">
            <a:xfrm>
              <a:off x="3816350" y="16827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6" name="Rectangle 97"/>
            <p:cNvSpPr>
              <a:spLocks noChangeArrowheads="1"/>
            </p:cNvSpPr>
            <p:nvPr/>
          </p:nvSpPr>
          <p:spPr bwMode="auto">
            <a:xfrm>
              <a:off x="3816350" y="24447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7" name="Rectangle 98"/>
            <p:cNvSpPr>
              <a:spLocks noChangeArrowheads="1"/>
            </p:cNvSpPr>
            <p:nvPr/>
          </p:nvSpPr>
          <p:spPr bwMode="auto">
            <a:xfrm>
              <a:off x="3638551" y="1876426"/>
              <a:ext cx="752343" cy="585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2400" b="1">
                  <a:solidFill>
                    <a:schemeClr val="tx2"/>
                  </a:solidFill>
                  <a:latin typeface="Helvetica Neue"/>
                </a:rPr>
                <a:t>. . .</a:t>
              </a:r>
            </a:p>
          </p:txBody>
        </p:sp>
        <p:sp>
          <p:nvSpPr>
            <p:cNvPr id="128" name="Line 104"/>
            <p:cNvSpPr>
              <a:spLocks noChangeShapeType="1"/>
            </p:cNvSpPr>
            <p:nvPr/>
          </p:nvSpPr>
          <p:spPr bwMode="auto">
            <a:xfrm>
              <a:off x="4421188" y="2057401"/>
              <a:ext cx="379413" cy="0"/>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29" name="Line 105"/>
            <p:cNvSpPr>
              <a:spLocks noChangeShapeType="1"/>
            </p:cNvSpPr>
            <p:nvPr/>
          </p:nvSpPr>
          <p:spPr bwMode="auto">
            <a:xfrm flipV="1">
              <a:off x="6021388" y="1449388"/>
              <a:ext cx="531813" cy="608013"/>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30" name="Line 106"/>
            <p:cNvSpPr>
              <a:spLocks noChangeShapeType="1"/>
            </p:cNvSpPr>
            <p:nvPr/>
          </p:nvSpPr>
          <p:spPr bwMode="auto">
            <a:xfrm flipV="1">
              <a:off x="6021388" y="1906588"/>
              <a:ext cx="531813" cy="150813"/>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31" name="Line 107"/>
            <p:cNvSpPr>
              <a:spLocks noChangeShapeType="1"/>
            </p:cNvSpPr>
            <p:nvPr/>
          </p:nvSpPr>
          <p:spPr bwMode="auto">
            <a:xfrm>
              <a:off x="6021388" y="2058988"/>
              <a:ext cx="531813" cy="608013"/>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32" name="Line 108"/>
            <p:cNvSpPr>
              <a:spLocks noChangeShapeType="1"/>
            </p:cNvSpPr>
            <p:nvPr/>
          </p:nvSpPr>
          <p:spPr bwMode="auto">
            <a:xfrm>
              <a:off x="7011988" y="1371601"/>
              <a:ext cx="608013" cy="0"/>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33" name="Line 109"/>
            <p:cNvSpPr>
              <a:spLocks noChangeShapeType="1"/>
            </p:cNvSpPr>
            <p:nvPr/>
          </p:nvSpPr>
          <p:spPr bwMode="auto">
            <a:xfrm>
              <a:off x="7011988" y="1828801"/>
              <a:ext cx="608013" cy="0"/>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34" name="Line 110"/>
            <p:cNvSpPr>
              <a:spLocks noChangeShapeType="1"/>
            </p:cNvSpPr>
            <p:nvPr/>
          </p:nvSpPr>
          <p:spPr bwMode="auto">
            <a:xfrm>
              <a:off x="7011988" y="2667001"/>
              <a:ext cx="608013" cy="0"/>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35" name="Freeform 111"/>
            <p:cNvSpPr>
              <a:spLocks/>
            </p:cNvSpPr>
            <p:nvPr/>
          </p:nvSpPr>
          <p:spPr bwMode="auto">
            <a:xfrm>
              <a:off x="6553200" y="16764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6" name="Freeform 112"/>
            <p:cNvSpPr>
              <a:spLocks/>
            </p:cNvSpPr>
            <p:nvPr/>
          </p:nvSpPr>
          <p:spPr bwMode="auto">
            <a:xfrm>
              <a:off x="6553200" y="11430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chemeClr val="tx2"/>
              </a:solidFill>
              <a:round/>
              <a:headEnd type="none" w="sm" len="sm"/>
              <a:tailEnd type="none" w="sm" len="sm"/>
            </a:ln>
          </p:spPr>
          <p:txBody>
            <a:bodyPr/>
            <a:lstStyle/>
            <a:p>
              <a:endParaRPr lang="en-US" sz="1350">
                <a:latin typeface="Helvetica Neue"/>
              </a:endParaRPr>
            </a:p>
          </p:txBody>
        </p:sp>
        <p:sp>
          <p:nvSpPr>
            <p:cNvPr id="137" name="Rectangle 20"/>
            <p:cNvSpPr>
              <a:spLocks noChangeArrowheads="1"/>
            </p:cNvSpPr>
            <p:nvPr/>
          </p:nvSpPr>
          <p:spPr bwMode="auto">
            <a:xfrm>
              <a:off x="7623970" y="1242721"/>
              <a:ext cx="532606" cy="298099"/>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38" name="Rectangle 60"/>
            <p:cNvSpPr>
              <a:spLocks noChangeArrowheads="1"/>
            </p:cNvSpPr>
            <p:nvPr/>
          </p:nvSpPr>
          <p:spPr bwMode="auto">
            <a:xfrm>
              <a:off x="4752079" y="2895994"/>
              <a:ext cx="2064668" cy="308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050">
                  <a:solidFill>
                    <a:srgbClr val="C00000"/>
                  </a:solidFill>
                  <a:latin typeface="Helvetica Neue" charset="0"/>
                  <a:ea typeface="Helvetica Neue" charset="0"/>
                  <a:cs typeface="Helvetica Neue" charset="0"/>
                </a:rPr>
                <a:t>B main memory buffers</a:t>
              </a:r>
            </a:p>
          </p:txBody>
        </p:sp>
        <p:sp>
          <p:nvSpPr>
            <p:cNvPr id="139" name="Rectangle 20"/>
            <p:cNvSpPr>
              <a:spLocks noChangeArrowheads="1"/>
            </p:cNvSpPr>
            <p:nvPr/>
          </p:nvSpPr>
          <p:spPr bwMode="auto">
            <a:xfrm>
              <a:off x="7623970" y="1686344"/>
              <a:ext cx="839788" cy="284163"/>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40" name="Rectangle 20"/>
            <p:cNvSpPr>
              <a:spLocks noChangeArrowheads="1"/>
            </p:cNvSpPr>
            <p:nvPr/>
          </p:nvSpPr>
          <p:spPr bwMode="auto">
            <a:xfrm>
              <a:off x="7639050" y="2499374"/>
              <a:ext cx="311870" cy="302565"/>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nvGrpSpPr>
            <p:cNvPr id="141" name="Group 140"/>
            <p:cNvGrpSpPr/>
            <p:nvPr/>
          </p:nvGrpSpPr>
          <p:grpSpPr>
            <a:xfrm>
              <a:off x="7809060" y="2179639"/>
              <a:ext cx="341313" cy="63500"/>
              <a:chOff x="3794993" y="5534819"/>
              <a:chExt cx="341313" cy="63500"/>
            </a:xfrm>
          </p:grpSpPr>
          <p:sp>
            <p:nvSpPr>
              <p:cNvPr id="142" name="Freeform 65"/>
              <p:cNvSpPr>
                <a:spLocks/>
              </p:cNvSpPr>
              <p:nvPr/>
            </p:nvSpPr>
            <p:spPr bwMode="auto">
              <a:xfrm>
                <a:off x="3937868"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43" name="Freeform 66"/>
              <p:cNvSpPr>
                <a:spLocks/>
              </p:cNvSpPr>
              <p:nvPr/>
            </p:nvSpPr>
            <p:spPr bwMode="auto">
              <a:xfrm>
                <a:off x="4093443"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44" name="Freeform 77"/>
              <p:cNvSpPr>
                <a:spLocks/>
              </p:cNvSpPr>
              <p:nvPr/>
            </p:nvSpPr>
            <p:spPr bwMode="auto">
              <a:xfrm>
                <a:off x="3794993" y="5534819"/>
                <a:ext cx="42863" cy="63500"/>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grpSp>
      </p:grpSp>
    </p:spTree>
    <p:extLst>
      <p:ext uri="{BB962C8B-B14F-4D97-AF65-F5344CB8AC3E}">
        <p14:creationId xmlns:p14="http://schemas.microsoft.com/office/powerpoint/2010/main" val="30935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Sort?</a:t>
            </a:r>
          </a:p>
        </p:txBody>
      </p:sp>
      <p:sp>
        <p:nvSpPr>
          <p:cNvPr id="3" name="Content Placeholder 2"/>
          <p:cNvSpPr>
            <a:spLocks noGrp="1"/>
          </p:cNvSpPr>
          <p:nvPr>
            <p:ph idx="1"/>
          </p:nvPr>
        </p:nvSpPr>
        <p:spPr/>
        <p:txBody>
          <a:bodyPr>
            <a:normAutofit lnSpcReduction="10000"/>
          </a:bodyPr>
          <a:lstStyle/>
          <a:p>
            <a:r>
              <a:rPr lang="en-US" dirty="0"/>
              <a:t>“Rendezvous”</a:t>
            </a:r>
          </a:p>
          <a:p>
            <a:pPr lvl="1"/>
            <a:r>
              <a:rPr lang="en-US" dirty="0"/>
              <a:t>Eliminating duplicates (DISTINCT)</a:t>
            </a:r>
          </a:p>
          <a:p>
            <a:pPr lvl="1"/>
            <a:r>
              <a:rPr lang="en-US" dirty="0"/>
              <a:t>Grouping for summarization (GROUP BY)</a:t>
            </a:r>
          </a:p>
          <a:p>
            <a:pPr lvl="1"/>
            <a:r>
              <a:rPr lang="en-US" dirty="0"/>
              <a:t>Upcoming sort-merge join algorithm</a:t>
            </a:r>
          </a:p>
          <a:p>
            <a:r>
              <a:rPr lang="en-US" dirty="0"/>
              <a:t>Ordering</a:t>
            </a:r>
          </a:p>
          <a:p>
            <a:pPr lvl="1"/>
            <a:r>
              <a:rPr lang="en-US" dirty="0"/>
              <a:t>Sometimes, output must be ordered (ORDER BY)</a:t>
            </a:r>
          </a:p>
          <a:p>
            <a:pPr lvl="2"/>
            <a:r>
              <a:rPr lang="en-US" dirty="0"/>
              <a:t>e.g., return results ranked in decreasing order of relevance</a:t>
            </a:r>
          </a:p>
          <a:p>
            <a:pPr lvl="1"/>
            <a:r>
              <a:rPr lang="en-US" dirty="0"/>
              <a:t>First step in bulk-loading tree indexes</a:t>
            </a:r>
          </a:p>
          <a:p>
            <a:r>
              <a:rPr lang="en-US" dirty="0"/>
              <a:t>Problem: sort 100GB of data with 1GB of RAM.</a:t>
            </a:r>
          </a:p>
          <a:p>
            <a:pPr lvl="1"/>
            <a:r>
              <a:rPr lang="en-US" dirty="0"/>
              <a:t>why not virtual memory?</a:t>
            </a:r>
          </a:p>
        </p:txBody>
      </p:sp>
    </p:spTree>
    <p:extLst>
      <p:ext uri="{BB962C8B-B14F-4D97-AF65-F5344CB8AC3E}">
        <p14:creationId xmlns:p14="http://schemas.microsoft.com/office/powerpoint/2010/main" val="31026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AutoShape 2" title="Conquer"/>
          <p:cNvSpPr>
            <a:spLocks noChangeArrowheads="1"/>
          </p:cNvSpPr>
          <p:nvPr/>
        </p:nvSpPr>
        <p:spPr bwMode="auto">
          <a:xfrm>
            <a:off x="3970522" y="2726062"/>
            <a:ext cx="778670" cy="1390368"/>
          </a:xfrm>
          <a:prstGeom prst="can">
            <a:avLst>
              <a:gd name="adj" fmla="val 15460"/>
            </a:avLst>
          </a:prstGeom>
          <a:solidFill>
            <a:srgbClr val="F0A80E"/>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64" name="AutoShape 2" descr="Apply hash function h_r to the B-1 paritions. There are B main memory buffers. Fully partitioned data is streamed to the output relation" title="Conquer"/>
          <p:cNvSpPr>
            <a:spLocks noChangeArrowheads="1"/>
          </p:cNvSpPr>
          <p:nvPr/>
        </p:nvSpPr>
        <p:spPr bwMode="auto">
          <a:xfrm>
            <a:off x="743928" y="2762517"/>
            <a:ext cx="778670" cy="1390368"/>
          </a:xfrm>
          <a:prstGeom prst="can">
            <a:avLst>
              <a:gd name="adj" fmla="val 15460"/>
            </a:avLst>
          </a:prstGeom>
          <a:solidFill>
            <a:schemeClr val="accent1"/>
          </a:solidFill>
          <a:ln w="12700">
            <a:solidFill>
              <a:schemeClr val="tx1"/>
            </a:solidFill>
            <a:round/>
            <a:headEnd type="none" w="sm" len="sm"/>
            <a:tailEnd type="none" w="sm" len="sm"/>
          </a:ln>
        </p:spPr>
        <p:txBody>
          <a:bodyPr wrap="none" anchor="ctr"/>
          <a:lstStyle/>
          <a:p>
            <a:endParaRPr lang="en-US" sz="675">
              <a:latin typeface="Helvetica Neue"/>
            </a:endParaRPr>
          </a:p>
        </p:txBody>
      </p:sp>
      <p:grpSp>
        <p:nvGrpSpPr>
          <p:cNvPr id="6" name="Group 5" title="Conquer"/>
          <p:cNvGrpSpPr/>
          <p:nvPr/>
        </p:nvGrpSpPr>
        <p:grpSpPr>
          <a:xfrm>
            <a:off x="1013661" y="3648060"/>
            <a:ext cx="255985" cy="47625"/>
            <a:chOff x="3794993" y="5534819"/>
            <a:chExt cx="341313" cy="63500"/>
          </a:xfrm>
        </p:grpSpPr>
        <p:sp>
          <p:nvSpPr>
            <p:cNvPr id="165" name="Freeform 65"/>
            <p:cNvSpPr>
              <a:spLocks/>
            </p:cNvSpPr>
            <p:nvPr/>
          </p:nvSpPr>
          <p:spPr bwMode="auto">
            <a:xfrm>
              <a:off x="3937868"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66" name="Freeform 66"/>
            <p:cNvSpPr>
              <a:spLocks/>
            </p:cNvSpPr>
            <p:nvPr/>
          </p:nvSpPr>
          <p:spPr bwMode="auto">
            <a:xfrm>
              <a:off x="4093443"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71" name="Freeform 77"/>
            <p:cNvSpPr>
              <a:spLocks/>
            </p:cNvSpPr>
            <p:nvPr/>
          </p:nvSpPr>
          <p:spPr bwMode="auto">
            <a:xfrm>
              <a:off x="3794993" y="5534819"/>
              <a:ext cx="42863" cy="63500"/>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grpSp>
      <p:sp>
        <p:nvSpPr>
          <p:cNvPr id="51202" name="Rectangle 2"/>
          <p:cNvSpPr>
            <a:spLocks noGrp="1" noChangeArrowheads="1"/>
          </p:cNvSpPr>
          <p:nvPr>
            <p:ph type="title"/>
          </p:nvPr>
        </p:nvSpPr>
        <p:spPr/>
        <p:txBody>
          <a:bodyPr/>
          <a:lstStyle/>
          <a:p>
            <a:r>
              <a:rPr lang="en-US"/>
              <a:t>Two Phases: Conquer</a:t>
            </a:r>
          </a:p>
        </p:txBody>
      </p:sp>
      <p:sp>
        <p:nvSpPr>
          <p:cNvPr id="51203" name="Rectangle 3"/>
          <p:cNvSpPr>
            <a:spLocks noGrp="1" noChangeArrowheads="1"/>
          </p:cNvSpPr>
          <p:nvPr>
            <p:ph idx="1"/>
          </p:nvPr>
        </p:nvSpPr>
        <p:spPr/>
        <p:txBody>
          <a:bodyPr/>
          <a:lstStyle/>
          <a:p>
            <a:r>
              <a:rPr lang="en-US"/>
              <a:t>Rehash:</a:t>
            </a:r>
            <a:br>
              <a:rPr lang="en-US"/>
            </a:br>
            <a:r>
              <a:rPr lang="en-US"/>
              <a:t>(Conquer)</a:t>
            </a:r>
          </a:p>
        </p:txBody>
      </p:sp>
      <p:sp>
        <p:nvSpPr>
          <p:cNvPr id="51204" name="Rectangle 4" title="Conquer"/>
          <p:cNvSpPr>
            <a:spLocks noChangeArrowheads="1"/>
          </p:cNvSpPr>
          <p:nvPr/>
        </p:nvSpPr>
        <p:spPr bwMode="auto">
          <a:xfrm>
            <a:off x="510566" y="4183246"/>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51206" name="Rectangle 7" title="Conquer"/>
          <p:cNvSpPr>
            <a:spLocks noChangeArrowheads="1"/>
          </p:cNvSpPr>
          <p:nvPr/>
        </p:nvSpPr>
        <p:spPr bwMode="auto">
          <a:xfrm>
            <a:off x="682016" y="2365162"/>
            <a:ext cx="870430" cy="2774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Partitions</a:t>
            </a:r>
          </a:p>
        </p:txBody>
      </p:sp>
      <p:sp>
        <p:nvSpPr>
          <p:cNvPr id="51207" name="Rectangle 9" title="Conquer"/>
          <p:cNvSpPr>
            <a:spLocks noChangeArrowheads="1"/>
          </p:cNvSpPr>
          <p:nvPr/>
        </p:nvSpPr>
        <p:spPr bwMode="auto">
          <a:xfrm>
            <a:off x="2073164" y="2503275"/>
            <a:ext cx="1698029" cy="439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lang="en-US" sz="1200" b="1">
                <a:solidFill>
                  <a:schemeClr val="bg2">
                    <a:lumMod val="10000"/>
                  </a:schemeClr>
                </a:solidFill>
                <a:latin typeface="Times New Roman" charset="0"/>
              </a:rPr>
              <a:t>Hash table for partition</a:t>
            </a:r>
          </a:p>
          <a:p>
            <a:pPr algn="ctr"/>
            <a:r>
              <a:rPr lang="en-US" sz="1200" b="1">
                <a:solidFill>
                  <a:schemeClr val="bg2">
                    <a:lumMod val="10000"/>
                  </a:schemeClr>
                </a:solidFill>
                <a:latin typeface="Times New Roman" charset="0"/>
              </a:rPr>
              <a:t>R</a:t>
            </a:r>
            <a:r>
              <a:rPr lang="en-US" sz="1200" b="1" baseline="-25000">
                <a:solidFill>
                  <a:schemeClr val="bg2">
                    <a:lumMod val="10000"/>
                  </a:schemeClr>
                </a:solidFill>
                <a:latin typeface="Times New Roman" charset="0"/>
              </a:rPr>
              <a:t>i</a:t>
            </a:r>
            <a:r>
              <a:rPr lang="en-US" sz="1200" b="1">
                <a:solidFill>
                  <a:schemeClr val="bg2">
                    <a:lumMod val="10000"/>
                  </a:schemeClr>
                </a:solidFill>
                <a:latin typeface="Times New Roman" charset="0"/>
              </a:rPr>
              <a:t> (k &lt;= B  pages)</a:t>
            </a:r>
          </a:p>
        </p:txBody>
      </p:sp>
      <p:sp>
        <p:nvSpPr>
          <p:cNvPr id="51307" name="Freeform 20" title="Conquer"/>
          <p:cNvSpPr>
            <a:spLocks/>
          </p:cNvSpPr>
          <p:nvPr/>
        </p:nvSpPr>
        <p:spPr bwMode="auto">
          <a:xfrm>
            <a:off x="2258403" y="3040246"/>
            <a:ext cx="1284685" cy="914400"/>
          </a:xfrm>
          <a:custGeom>
            <a:avLst/>
            <a:gdLst>
              <a:gd name="T0" fmla="*/ 0 w 144"/>
              <a:gd name="T1" fmla="*/ 155 h 156"/>
              <a:gd name="T2" fmla="*/ 0 w 144"/>
              <a:gd name="T3" fmla="*/ 0 h 156"/>
              <a:gd name="T4" fmla="*/ 143 w 144"/>
              <a:gd name="T5" fmla="*/ 0 h 156"/>
              <a:gd name="T6" fmla="*/ 143 w 144"/>
              <a:gd name="T7" fmla="*/ 155 h 156"/>
              <a:gd name="T8" fmla="*/ 0 w 144"/>
              <a:gd name="T9" fmla="*/ 155 h 156"/>
              <a:gd name="T10" fmla="*/ 0 60000 65536"/>
              <a:gd name="T11" fmla="*/ 0 60000 65536"/>
              <a:gd name="T12" fmla="*/ 0 60000 65536"/>
              <a:gd name="T13" fmla="*/ 0 60000 65536"/>
              <a:gd name="T14" fmla="*/ 0 60000 65536"/>
              <a:gd name="T15" fmla="*/ 0 w 144"/>
              <a:gd name="T16" fmla="*/ 0 h 156"/>
              <a:gd name="T17" fmla="*/ 144 w 144"/>
              <a:gd name="T18" fmla="*/ 156 h 156"/>
            </a:gdLst>
            <a:ahLst/>
            <a:cxnLst>
              <a:cxn ang="T10">
                <a:pos x="T0" y="T1"/>
              </a:cxn>
              <a:cxn ang="T11">
                <a:pos x="T2" y="T3"/>
              </a:cxn>
              <a:cxn ang="T12">
                <a:pos x="T4" y="T5"/>
              </a:cxn>
              <a:cxn ang="T13">
                <a:pos x="T6" y="T7"/>
              </a:cxn>
              <a:cxn ang="T14">
                <a:pos x="T8" y="T9"/>
              </a:cxn>
            </a:cxnLst>
            <a:rect l="T15" t="T16" r="T17" b="T18"/>
            <a:pathLst>
              <a:path w="144" h="156">
                <a:moveTo>
                  <a:pt x="0" y="155"/>
                </a:moveTo>
                <a:lnTo>
                  <a:pt x="0" y="0"/>
                </a:lnTo>
                <a:lnTo>
                  <a:pt x="143" y="0"/>
                </a:lnTo>
                <a:lnTo>
                  <a:pt x="143" y="155"/>
                </a:lnTo>
                <a:lnTo>
                  <a:pt x="0" y="155"/>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51210" name="Freeform 28" title="Conquer"/>
          <p:cNvSpPr>
            <a:spLocks/>
          </p:cNvSpPr>
          <p:nvPr/>
        </p:nvSpPr>
        <p:spPr bwMode="auto">
          <a:xfrm>
            <a:off x="2009564" y="2468746"/>
            <a:ext cx="1816894" cy="1658541"/>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51218" name="Line 55" title="Conquer"/>
          <p:cNvSpPr>
            <a:spLocks noChangeShapeType="1"/>
          </p:cNvSpPr>
          <p:nvPr/>
        </p:nvSpPr>
        <p:spPr bwMode="auto">
          <a:xfrm>
            <a:off x="1375611" y="3030721"/>
            <a:ext cx="849455" cy="238125"/>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25" name="Freeform 65" title="Conquer"/>
          <p:cNvSpPr>
            <a:spLocks/>
          </p:cNvSpPr>
          <p:nvPr/>
        </p:nvSpPr>
        <p:spPr bwMode="auto">
          <a:xfrm>
            <a:off x="4361049" y="3614690"/>
            <a:ext cx="32147" cy="47625"/>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26" name="Freeform 66" title="Conquer"/>
          <p:cNvSpPr>
            <a:spLocks/>
          </p:cNvSpPr>
          <p:nvPr/>
        </p:nvSpPr>
        <p:spPr bwMode="auto">
          <a:xfrm>
            <a:off x="4477730" y="3614690"/>
            <a:ext cx="32147" cy="47625"/>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30" name="Freeform 73" title="Conquer"/>
          <p:cNvSpPr>
            <a:spLocks/>
          </p:cNvSpPr>
          <p:nvPr/>
        </p:nvSpPr>
        <p:spPr bwMode="auto">
          <a:xfrm>
            <a:off x="4066964" y="2901506"/>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1" name="Freeform 74" title="Conquer"/>
          <p:cNvSpPr>
            <a:spLocks/>
          </p:cNvSpPr>
          <p:nvPr/>
        </p:nvSpPr>
        <p:spPr bwMode="auto">
          <a:xfrm>
            <a:off x="4284848" y="2901506"/>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2" name="Freeform 75" title="Conquer"/>
          <p:cNvSpPr>
            <a:spLocks/>
          </p:cNvSpPr>
          <p:nvPr/>
        </p:nvSpPr>
        <p:spPr bwMode="auto">
          <a:xfrm>
            <a:off x="4066964" y="3251549"/>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3" name="Freeform 76" title="Conquer"/>
          <p:cNvSpPr>
            <a:spLocks/>
          </p:cNvSpPr>
          <p:nvPr/>
        </p:nvSpPr>
        <p:spPr bwMode="auto">
          <a:xfrm>
            <a:off x="4291992" y="3251549"/>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4" name="Freeform 77" title="Conquer"/>
          <p:cNvSpPr>
            <a:spLocks/>
          </p:cNvSpPr>
          <p:nvPr/>
        </p:nvSpPr>
        <p:spPr bwMode="auto">
          <a:xfrm>
            <a:off x="4253892" y="3614690"/>
            <a:ext cx="32147" cy="47625"/>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sz="1350">
              <a:latin typeface="Helvetica Neue"/>
            </a:endParaRPr>
          </a:p>
        </p:txBody>
      </p:sp>
      <p:sp>
        <p:nvSpPr>
          <p:cNvPr id="135" name="Freeform 78" title="Conquer"/>
          <p:cNvSpPr>
            <a:spLocks/>
          </p:cNvSpPr>
          <p:nvPr/>
        </p:nvSpPr>
        <p:spPr bwMode="auto">
          <a:xfrm>
            <a:off x="4517020" y="3251549"/>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7" name="Freeform 80" title="Conquer"/>
          <p:cNvSpPr>
            <a:spLocks/>
          </p:cNvSpPr>
          <p:nvPr/>
        </p:nvSpPr>
        <p:spPr bwMode="auto">
          <a:xfrm>
            <a:off x="4066964" y="3877818"/>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75" name="Rectangle 63" title="Conquer"/>
          <p:cNvSpPr>
            <a:spLocks noChangeArrowheads="1"/>
          </p:cNvSpPr>
          <p:nvPr/>
        </p:nvSpPr>
        <p:spPr bwMode="auto">
          <a:xfrm>
            <a:off x="4000884" y="2210157"/>
            <a:ext cx="764632" cy="485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Output</a:t>
            </a:r>
          </a:p>
          <a:p>
            <a:r>
              <a:rPr lang="en-US" sz="1350" b="1">
                <a:solidFill>
                  <a:schemeClr val="bg2">
                    <a:lumMod val="10000"/>
                  </a:schemeClr>
                </a:solidFill>
                <a:latin typeface="Times New Roman" charset="0"/>
              </a:rPr>
              <a:t>Relation</a:t>
            </a:r>
          </a:p>
        </p:txBody>
      </p:sp>
      <p:sp>
        <p:nvSpPr>
          <p:cNvPr id="181" name="Line 55" title="Conquer"/>
          <p:cNvSpPr>
            <a:spLocks noChangeShapeType="1"/>
          </p:cNvSpPr>
          <p:nvPr/>
        </p:nvSpPr>
        <p:spPr bwMode="auto">
          <a:xfrm flipV="1">
            <a:off x="3530817" y="3106922"/>
            <a:ext cx="530193" cy="380404"/>
          </a:xfrm>
          <a:prstGeom prst="line">
            <a:avLst/>
          </a:prstGeom>
          <a:noFill/>
          <a:ln w="12700">
            <a:solidFill>
              <a:schemeClr val="tx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84" name="TextBox 183" title="Conquer"/>
          <p:cNvSpPr txBox="1"/>
          <p:nvPr/>
        </p:nvSpPr>
        <p:spPr>
          <a:xfrm>
            <a:off x="3564564" y="1701258"/>
            <a:ext cx="1271502"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900" baseline="-25000"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185" name="Rectangle 60" title="Conquer"/>
          <p:cNvSpPr>
            <a:spLocks noChangeArrowheads="1"/>
          </p:cNvSpPr>
          <p:nvPr/>
        </p:nvSpPr>
        <p:spPr bwMode="auto">
          <a:xfrm>
            <a:off x="2111922" y="4164176"/>
            <a:ext cx="1548501"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r>
              <a:rPr lang="en-US" sz="1050">
                <a:solidFill>
                  <a:srgbClr val="C00000"/>
                </a:solidFill>
                <a:latin typeface="Helvetica Neue" charset="0"/>
                <a:ea typeface="Helvetica Neue" charset="0"/>
                <a:cs typeface="Helvetica Neue" charset="0"/>
              </a:rPr>
              <a:t>B main memory buffers</a:t>
            </a:r>
          </a:p>
        </p:txBody>
      </p:sp>
      <p:sp>
        <p:nvSpPr>
          <p:cNvPr id="186" name="TextBox 185" title="Conquer"/>
          <p:cNvSpPr txBox="1"/>
          <p:nvPr/>
        </p:nvSpPr>
        <p:spPr>
          <a:xfrm>
            <a:off x="476250" y="4206241"/>
            <a:ext cx="1289135"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187" name="Rectangle 84" title="Conquer"/>
          <p:cNvSpPr>
            <a:spLocks noChangeArrowheads="1"/>
          </p:cNvSpPr>
          <p:nvPr/>
        </p:nvSpPr>
        <p:spPr bwMode="auto">
          <a:xfrm>
            <a:off x="1482951" y="3140258"/>
            <a:ext cx="618759" cy="542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p>
            <a:pPr algn="ctr"/>
            <a:r>
              <a:rPr lang="en-US" sz="1050" b="1">
                <a:solidFill>
                  <a:schemeClr val="bg2">
                    <a:lumMod val="10000"/>
                  </a:schemeClr>
                </a:solidFill>
                <a:latin typeface="Times New Roman" charset="0"/>
              </a:rPr>
              <a:t>hash</a:t>
            </a:r>
          </a:p>
          <a:p>
            <a:pPr algn="ctr">
              <a:lnSpc>
                <a:spcPct val="50000"/>
              </a:lnSpc>
            </a:pPr>
            <a:r>
              <a:rPr lang="en-US" sz="1050" b="1">
                <a:solidFill>
                  <a:schemeClr val="bg2">
                    <a:lumMod val="10000"/>
                  </a:schemeClr>
                </a:solidFill>
                <a:latin typeface="Times New Roman" charset="0"/>
              </a:rPr>
              <a:t>function</a:t>
            </a:r>
          </a:p>
          <a:p>
            <a:pPr algn="ctr"/>
            <a:r>
              <a:rPr lang="en-US" sz="1500" b="1" err="1">
                <a:solidFill>
                  <a:schemeClr val="bg2">
                    <a:lumMod val="10000"/>
                  </a:schemeClr>
                </a:solidFill>
                <a:latin typeface="Times New Roman" charset="0"/>
              </a:rPr>
              <a:t>h</a:t>
            </a:r>
            <a:r>
              <a:rPr lang="en-US" sz="1500" b="1" baseline="-25000" err="1">
                <a:solidFill>
                  <a:schemeClr val="bg2">
                    <a:lumMod val="10000"/>
                  </a:schemeClr>
                </a:solidFill>
                <a:latin typeface="Times New Roman" charset="0"/>
              </a:rPr>
              <a:t>r</a:t>
            </a:r>
            <a:endParaRPr lang="en-US" sz="1500" b="1">
              <a:solidFill>
                <a:schemeClr val="bg2">
                  <a:lumMod val="10000"/>
                </a:schemeClr>
              </a:solidFill>
              <a:latin typeface="Times New Roman" charset="0"/>
            </a:endParaRPr>
          </a:p>
        </p:txBody>
      </p:sp>
      <p:sp>
        <p:nvSpPr>
          <p:cNvPr id="188" name="TextBox 187" title="Conquer"/>
          <p:cNvSpPr txBox="1"/>
          <p:nvPr/>
        </p:nvSpPr>
        <p:spPr>
          <a:xfrm>
            <a:off x="3798127" y="4206241"/>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br>
              <a:rPr lang="en-US" sz="825">
                <a:latin typeface="Helvetica Neue"/>
              </a:rPr>
            </a:br>
            <a:r>
              <a:rPr lang="en-US" sz="825">
                <a:latin typeface="Helvetica Neue"/>
              </a:rPr>
              <a:t>Fully hashed!</a:t>
            </a:r>
            <a:endParaRPr lang="en-US" sz="900">
              <a:latin typeface="Helvetica Neue"/>
            </a:endParaRPr>
          </a:p>
        </p:txBody>
      </p:sp>
      <p:sp>
        <p:nvSpPr>
          <p:cNvPr id="197" name="Rectangle 20" title="Conquer"/>
          <p:cNvSpPr>
            <a:spLocks noChangeArrowheads="1"/>
          </p:cNvSpPr>
          <p:nvPr/>
        </p:nvSpPr>
        <p:spPr bwMode="auto">
          <a:xfrm>
            <a:off x="846917" y="2933462"/>
            <a:ext cx="399455" cy="223574"/>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8" name="Rectangle 20" title="Conquer"/>
          <p:cNvSpPr>
            <a:spLocks noChangeArrowheads="1"/>
          </p:cNvSpPr>
          <p:nvPr/>
        </p:nvSpPr>
        <p:spPr bwMode="auto">
          <a:xfrm>
            <a:off x="846917" y="3266179"/>
            <a:ext cx="629841" cy="213122"/>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9" name="Rectangle 20" title="Conquer"/>
          <p:cNvSpPr>
            <a:spLocks noChangeArrowheads="1"/>
          </p:cNvSpPr>
          <p:nvPr/>
        </p:nvSpPr>
        <p:spPr bwMode="auto">
          <a:xfrm>
            <a:off x="858227" y="3875951"/>
            <a:ext cx="233903" cy="226924"/>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23821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267295" y="95250"/>
            <a:ext cx="7162800" cy="857250"/>
          </a:xfrm>
        </p:spPr>
        <p:txBody>
          <a:bodyPr/>
          <a:lstStyle/>
          <a:p>
            <a:r>
              <a:rPr lang="en-US"/>
              <a:t>Cost of External Hashing</a:t>
            </a:r>
          </a:p>
        </p:txBody>
      </p:sp>
      <p:sp>
        <p:nvSpPr>
          <p:cNvPr id="8" name="Text Placeholder 7"/>
          <p:cNvSpPr>
            <a:spLocks noGrp="1"/>
          </p:cNvSpPr>
          <p:nvPr>
            <p:ph type="body" sz="half" idx="1"/>
          </p:nvPr>
        </p:nvSpPr>
        <p:spPr>
          <a:xfrm>
            <a:off x="1394203" y="4007070"/>
            <a:ext cx="5538826" cy="3829050"/>
          </a:xfrm>
        </p:spPr>
        <p:txBody>
          <a:bodyPr/>
          <a:lstStyle/>
          <a:p>
            <a:pPr marL="0" indent="0">
              <a:buNone/>
            </a:pPr>
            <a:r>
              <a:rPr lang="en-US" b="1">
                <a:latin typeface="Helvetica Neue"/>
              </a:rPr>
              <a:t>cost = 2*N*(#passes) = 4*N IO</a:t>
            </a:r>
            <a:r>
              <a:rPr lang="ja-JP" altLang="en-US" b="1">
                <a:latin typeface="Helvetica Neue"/>
              </a:rPr>
              <a:t>’</a:t>
            </a:r>
            <a:r>
              <a:rPr lang="en-US" b="1">
                <a:latin typeface="Helvetica Neue"/>
              </a:rPr>
              <a:t>s</a:t>
            </a:r>
            <a:br>
              <a:rPr lang="en-US" b="1">
                <a:latin typeface="Helvetica Neue"/>
              </a:rPr>
            </a:br>
            <a:r>
              <a:rPr lang="en-US" b="1">
                <a:latin typeface="Helvetica Neue"/>
              </a:rPr>
              <a:t>(includes initial read, final write)</a:t>
            </a:r>
          </a:p>
        </p:txBody>
      </p:sp>
      <p:sp>
        <p:nvSpPr>
          <p:cNvPr id="52227" name="AutoShape 2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638175" y="1352550"/>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28" name="AutoShape 2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6180535" y="1373982"/>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30" name="AutoShape 5"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412331" y="131802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31" name="Rectangle 7"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862138" y="1659731"/>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2" name="Rectangle 8"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587479" y="1681163"/>
            <a:ext cx="1258490"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3" name="Rectangle 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996679" y="21693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4" name="Rectangle 1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7956" y="1825229"/>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5" name="Rectangle 1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3194" y="2159794"/>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6" name="Rectangle 1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6767" y="25122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7" name="Rectangle 1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724401" y="1809750"/>
            <a:ext cx="1013222" cy="960834"/>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8" name="Line 1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1283494" y="2272903"/>
            <a:ext cx="7143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2239" name="Line 1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2228850" y="2270522"/>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2240" name="Line 1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2224088" y="1934766"/>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2241" name="Line 1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2227660" y="2270522"/>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2242" name="Line 18"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5740004" y="2185988"/>
            <a:ext cx="56078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2243" name="Rectangle 1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8538" y="1819275"/>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4" name="Rectangle 2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6156" y="2158604"/>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5" name="Rectangle 2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3775" y="253126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6" name="Line 2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8938" y="1935957"/>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2247" name="Line 2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4176" y="2271713"/>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2248" name="Line 2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7747" y="2632472"/>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2249" name="Line 2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4164807" y="1930003"/>
            <a:ext cx="570310" cy="196454"/>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8" name="TextBox 27" descr="Data is streamed from original relation and divided using h_p into B-1 paritions of size N/B-1. Paritions are streamed and rehashed using h_r until it is fully hashed" title="Cost of External Hashing"/>
          <p:cNvSpPr txBox="1"/>
          <p:nvPr/>
        </p:nvSpPr>
        <p:spPr>
          <a:xfrm>
            <a:off x="4592152" y="1177098"/>
            <a:ext cx="1439818" cy="369332"/>
          </a:xfrm>
          <a:prstGeom prst="rect">
            <a:avLst/>
          </a:prstGeom>
          <a:noFill/>
        </p:spPr>
        <p:txBody>
          <a:bodyPr wrap="none" rtlCol="0">
            <a:spAutoFit/>
          </a:bodyPr>
          <a:lstStyle/>
          <a:p>
            <a:r>
              <a:rPr lang="en-US">
                <a:latin typeface="Helvetica Neue"/>
              </a:rPr>
              <a:t>Conquer (</a:t>
            </a:r>
            <a:r>
              <a:rPr lang="en-US" err="1">
                <a:latin typeface="Helvetica Neue"/>
              </a:rPr>
              <a:t>h</a:t>
            </a:r>
            <a:r>
              <a:rPr lang="en-US" baseline="-25000" err="1">
                <a:latin typeface="Helvetica Neue"/>
              </a:rPr>
              <a:t>r</a:t>
            </a:r>
            <a:r>
              <a:rPr lang="en-US">
                <a:latin typeface="Helvetica Neue"/>
              </a:rPr>
              <a:t>)</a:t>
            </a:r>
          </a:p>
        </p:txBody>
      </p:sp>
      <p:sp>
        <p:nvSpPr>
          <p:cNvPr id="31" name="TextBox 30" descr="Data is streamed from original relation and divided using h_p into B-1 paritions of size N/B-1. Paritions are streamed and rehashed using h_r until it is fully hashed" title="Cost of External Hashing"/>
          <p:cNvSpPr txBox="1"/>
          <p:nvPr/>
        </p:nvSpPr>
        <p:spPr>
          <a:xfrm>
            <a:off x="1941477" y="1161771"/>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33" name="TextBox 32" descr="Data is streamed from original relation and divided using h_p into B-1 paritions of size N/B-1. Paritions are streamed and rehashed using h_r until it is fully hashed" title="Cost of External Hashing"/>
          <p:cNvSpPr txBox="1"/>
          <p:nvPr/>
        </p:nvSpPr>
        <p:spPr>
          <a:xfrm>
            <a:off x="3319423" y="3067272"/>
            <a:ext cx="1289135"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34" name="TextBox 33" descr="Data is streamed from original relation and divided using h_p into B-1 paritions of size N/B-1. Paritions are streamed and rehashed using h_r until it is fully hashed" title="Cost of External Hashing"/>
          <p:cNvSpPr txBox="1"/>
          <p:nvPr/>
        </p:nvSpPr>
        <p:spPr>
          <a:xfrm>
            <a:off x="6070686" y="3133739"/>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endParaRPr lang="en-US" sz="825">
              <a:latin typeface="Helvetica Neue"/>
            </a:endParaRPr>
          </a:p>
          <a:p>
            <a:pPr algn="ctr"/>
            <a:r>
              <a:rPr lang="en-US" sz="825">
                <a:latin typeface="Helvetica Neue"/>
              </a:rPr>
              <a:t>Fully hashed!</a:t>
            </a:r>
            <a:endParaRPr lang="en-US" sz="900">
              <a:latin typeface="Helvetica Neue"/>
            </a:endParaRPr>
          </a:p>
        </p:txBody>
      </p:sp>
      <p:sp>
        <p:nvSpPr>
          <p:cNvPr id="3" name="Rectangle 2" descr="Data is streamed from original relation and divided using h_p into B-1 paritions of size N/B-1. Paritions are streamed and rehashed using h_r until it is fully hashed" title="Cost of External Hashing"/>
          <p:cNvSpPr/>
          <p:nvPr/>
        </p:nvSpPr>
        <p:spPr>
          <a:xfrm>
            <a:off x="3632563" y="2480280"/>
            <a:ext cx="466795" cy="300082"/>
          </a:xfrm>
          <a:prstGeom prst="rect">
            <a:avLst/>
          </a:prstGeom>
        </p:spPr>
        <p:txBody>
          <a:bodyPr wrap="none">
            <a:spAutoFit/>
          </a:bodyPr>
          <a:lstStyle/>
          <a:p>
            <a:pPr algn="ctr"/>
            <a:r>
              <a:rPr lang="en-US" sz="1350">
                <a:solidFill>
                  <a:srgbClr val="FFFFFF"/>
                </a:solidFill>
                <a:latin typeface="Helvetica Neue"/>
              </a:rPr>
              <a:t>B-1</a:t>
            </a:r>
          </a:p>
        </p:txBody>
      </p:sp>
      <p:sp>
        <p:nvSpPr>
          <p:cNvPr id="36" name="Rectangle 35" descr="Data is streamed from original relation and divided using h_p into B-1 paritions of size N/B-1. Paritions are streamed and rehashed using h_r until it is fully hashed" title="Cost of External Hashing"/>
          <p:cNvSpPr/>
          <p:nvPr/>
        </p:nvSpPr>
        <p:spPr>
          <a:xfrm>
            <a:off x="3725536" y="1767126"/>
            <a:ext cx="280847" cy="300082"/>
          </a:xfrm>
          <a:prstGeom prst="rect">
            <a:avLst/>
          </a:prstGeom>
        </p:spPr>
        <p:txBody>
          <a:bodyPr wrap="none">
            <a:spAutoFit/>
          </a:bodyPr>
          <a:lstStyle/>
          <a:p>
            <a:pPr algn="ctr"/>
            <a:r>
              <a:rPr lang="en-US" sz="1350">
                <a:solidFill>
                  <a:srgbClr val="FFFFFF"/>
                </a:solidFill>
                <a:latin typeface="Helvetica Neue"/>
              </a:rPr>
              <a:t>1</a:t>
            </a:r>
          </a:p>
        </p:txBody>
      </p:sp>
      <p:sp>
        <p:nvSpPr>
          <p:cNvPr id="37" name="Rectangle 36" descr="Data is streamed from original relation and divided using h_p into B-1 paritions of size N/B-1. Paritions are streamed and rehashed using h_r until it is fully hashed" title="Cost of External Hashing"/>
          <p:cNvSpPr/>
          <p:nvPr/>
        </p:nvSpPr>
        <p:spPr>
          <a:xfrm>
            <a:off x="3680106" y="2115965"/>
            <a:ext cx="357791" cy="300082"/>
          </a:xfrm>
          <a:prstGeom prst="rect">
            <a:avLst/>
          </a:prstGeom>
        </p:spPr>
        <p:txBody>
          <a:bodyPr wrap="none">
            <a:spAutoFit/>
          </a:bodyPr>
          <a:lstStyle/>
          <a:p>
            <a:pPr algn="ctr"/>
            <a:r>
              <a:rPr lang="mr-IN" sz="1350">
                <a:solidFill>
                  <a:srgbClr val="FFFFFF"/>
                </a:solidFill>
                <a:latin typeface="Helvetica Neue"/>
              </a:rPr>
              <a:t>…</a:t>
            </a:r>
            <a:endParaRPr lang="en-US" sz="1350">
              <a:solidFill>
                <a:srgbClr val="FFFFFF"/>
              </a:solidFill>
              <a:latin typeface="Helvetica Neue"/>
            </a:endParaRPr>
          </a:p>
        </p:txBody>
      </p:sp>
      <p:sp>
        <p:nvSpPr>
          <p:cNvPr id="4" name="Rectangle 3" descr="Data is streamed from original relation and divided using h_p into B-1 paritions of size N/B-1. Paritions are streamed and rehashed using h_r until it is fully hashed" title="Cost of External Hashing"/>
          <p:cNvSpPr/>
          <p:nvPr/>
        </p:nvSpPr>
        <p:spPr>
          <a:xfrm>
            <a:off x="5042890" y="2117043"/>
            <a:ext cx="343364" cy="369332"/>
          </a:xfrm>
          <a:prstGeom prst="rect">
            <a:avLst/>
          </a:prstGeom>
        </p:spPr>
        <p:txBody>
          <a:bodyPr wrap="none">
            <a:spAutoFit/>
          </a:bodyPr>
          <a:lstStyle/>
          <a:p>
            <a:pPr algn="ctr"/>
            <a:r>
              <a:rPr lang="en-US">
                <a:solidFill>
                  <a:srgbClr val="FFFFFF"/>
                </a:solidFill>
                <a:latin typeface="Helvetica Neue"/>
              </a:rPr>
              <a:t>B</a:t>
            </a:r>
          </a:p>
        </p:txBody>
      </p:sp>
    </p:spTree>
    <p:extLst>
      <p:ext uri="{BB962C8B-B14F-4D97-AF65-F5344CB8AC3E}">
        <p14:creationId xmlns:p14="http://schemas.microsoft.com/office/powerpoint/2010/main" val="74844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a:t>Memory Requirement</a:t>
            </a:r>
          </a:p>
        </p:txBody>
      </p:sp>
      <mc:AlternateContent xmlns:mc="http://schemas.openxmlformats.org/markup-compatibility/2006" xmlns:a14="http://schemas.microsoft.com/office/drawing/2010/main">
        <mc:Choice Requires="a14">
          <p:sp>
            <p:nvSpPr>
              <p:cNvPr id="172035" name="Rectangle 3"/>
              <p:cNvSpPr>
                <a:spLocks noGrp="1" noChangeArrowheads="1"/>
              </p:cNvSpPr>
              <p:nvPr>
                <p:ph idx="1"/>
              </p:nvPr>
            </p:nvSpPr>
            <p:spPr/>
            <p:txBody>
              <a:bodyPr/>
              <a:lstStyle/>
              <a:p>
                <a:r>
                  <a:rPr lang="en-US" sz="1800" dirty="0"/>
                  <a:t>How big of a table can we hash in two passes?</a:t>
                </a:r>
              </a:p>
              <a:p>
                <a:pPr lvl="1"/>
                <a:r>
                  <a:rPr lang="en-US" sz="1500" dirty="0"/>
                  <a:t>B-1 </a:t>
                </a:r>
                <a:r>
                  <a:rPr lang="ja-JP" altLang="en-US" sz="1500" dirty="0"/>
                  <a:t>“</a:t>
                </a:r>
                <a:r>
                  <a:rPr lang="en-US" sz="1500" dirty="0"/>
                  <a:t>partitions</a:t>
                </a:r>
                <a:r>
                  <a:rPr lang="ja-JP" altLang="en-US" sz="1500" dirty="0"/>
                  <a:t>”</a:t>
                </a:r>
                <a:r>
                  <a:rPr lang="en-US" sz="1500" dirty="0"/>
                  <a:t> result from Pass 1</a:t>
                </a:r>
              </a:p>
              <a:p>
                <a:pPr lvl="1"/>
                <a:r>
                  <a:rPr lang="en-US" sz="1500" dirty="0"/>
                  <a:t>Each should be no more than B pages in size</a:t>
                </a:r>
              </a:p>
              <a:p>
                <a:pPr lvl="1"/>
                <a:r>
                  <a:rPr lang="en-US" sz="1500" dirty="0"/>
                  <a:t>Answer: B(B-1).</a:t>
                </a:r>
              </a:p>
              <a:p>
                <a:pPr lvl="2"/>
                <a:r>
                  <a:rPr lang="en-US" sz="1350" dirty="0"/>
                  <a:t>We can hash a table of size N pages in about </a:t>
                </a:r>
                <a14:m>
                  <m:oMath xmlns:m="http://schemas.openxmlformats.org/officeDocument/2006/math">
                    <m:r>
                      <m:rPr>
                        <m:sty m:val="p"/>
                      </m:rPr>
                      <a:rPr lang="en-US" sz="1400" b="0" i="0" smtClean="0">
                        <a:latin typeface="Cambria Math" charset="0"/>
                      </a:rPr>
                      <m:t>B</m:t>
                    </m:r>
                    <m:r>
                      <a:rPr lang="en-US" sz="1400" b="0" i="0" smtClean="0">
                        <a:latin typeface="Cambria Math" charset="0"/>
                      </a:rPr>
                      <m:t>=</m:t>
                    </m:r>
                    <m:rad>
                      <m:radPr>
                        <m:degHide m:val="on"/>
                        <m:ctrlPr>
                          <a:rPr lang="en-US" sz="1400" i="1" smtClean="0">
                            <a:latin typeface="Cambria Math" panose="02040503050406030204" pitchFamily="18" charset="0"/>
                          </a:rPr>
                        </m:ctrlPr>
                      </m:radPr>
                      <m:deg/>
                      <m:e>
                        <m:r>
                          <a:rPr lang="en-US" sz="1400" b="0" i="1" smtClean="0">
                            <a:latin typeface="Cambria Math" charset="0"/>
                          </a:rPr>
                          <m:t>𝑁</m:t>
                        </m:r>
                      </m:e>
                    </m:rad>
                    <m:r>
                      <a:rPr lang="en-US" sz="1400" b="0" i="0" smtClean="0">
                        <a:latin typeface="Cambria Math" charset="0"/>
                      </a:rPr>
                      <m:t> </m:t>
                    </m:r>
                  </m:oMath>
                </a14:m>
                <a:r>
                  <a:rPr lang="en-US" sz="1350" dirty="0"/>
                  <a:t>space</a:t>
                </a:r>
                <a:endParaRPr lang="en-US" sz="1500" dirty="0"/>
              </a:p>
              <a:p>
                <a:pPr lvl="1"/>
                <a:r>
                  <a:rPr lang="en-US" sz="1500" dirty="0"/>
                  <a:t>Note: assumes hash function distributes records evenly!</a:t>
                </a:r>
              </a:p>
              <a:p>
                <a:r>
                  <a:rPr lang="en-US" sz="1800" dirty="0"/>
                  <a:t>Have a bigger table?  Recursive partitioning!</a:t>
                </a:r>
              </a:p>
            </p:txBody>
          </p:sp>
        </mc:Choice>
        <mc:Fallback xmlns="">
          <p:sp>
            <p:nvSpPr>
              <p:cNvPr id="172035" name="Rectangle 3"/>
              <p:cNvSpPr>
                <a:spLocks noGrp="1" noRot="1" noChangeAspect="1" noMove="1" noResize="1" noEditPoints="1" noAdjustHandles="1" noChangeArrowheads="1" noChangeShapeType="1" noTextEdit="1"/>
              </p:cNvSpPr>
              <p:nvPr>
                <p:ph idx="1"/>
              </p:nvPr>
            </p:nvSpPr>
            <p:spPr>
              <a:blipFill rotWithShape="0">
                <a:blip r:embed="rId3"/>
                <a:stretch>
                  <a:fillRect l="-444" t="-1077"/>
                </a:stretch>
              </a:blipFill>
            </p:spPr>
            <p:txBody>
              <a:bodyPr/>
              <a:lstStyle/>
              <a:p>
                <a:r>
                  <a:rPr lang="en-US">
                    <a:noFill/>
                  </a:rPr>
                  <a:t> </a:t>
                </a:r>
              </a:p>
            </p:txBody>
          </p:sp>
        </mc:Fallback>
      </mc:AlternateContent>
      <p:sp>
        <p:nvSpPr>
          <p:cNvPr id="36" name="AutoShape 2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93448" y="3792750"/>
            <a:ext cx="747003" cy="1260633"/>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7" name="AutoShape 2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5636833" y="3544788"/>
            <a:ext cx="789385" cy="122991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8" name="AutoShape 5"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876890" y="3599630"/>
            <a:ext cx="868600" cy="1342431"/>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9" name="Rectangle 7"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470761" y="3792749"/>
            <a:ext cx="1041990" cy="115132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0" name="Rectangle 8"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980118" y="3706786"/>
            <a:ext cx="1343096" cy="1099199"/>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1" name="Rectangle 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389318" y="4194943"/>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2" name="Rectangle 1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90595" y="3850853"/>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3" name="Rectangle 1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85833" y="4185418"/>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4" name="Rectangle 1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89406" y="4537843"/>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5" name="Rectangle 1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117040" y="3835374"/>
            <a:ext cx="1013222" cy="8227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6" name="Line 1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676133" y="4298527"/>
            <a:ext cx="7143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7" name="Line 1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1621489" y="4296146"/>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8" name="Line 1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1616727" y="3960390"/>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9" name="Line 1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1620299" y="4296146"/>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0" name="Line 18"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5132643" y="4211612"/>
            <a:ext cx="56078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1" name="Rectangle 1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9049" y="40431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 name="Rectangle 2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6667" y="43479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3" name="Rectangle 2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4286" y="46527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4" name="Line 2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21577" y="3961581"/>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5" name="Line 2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16815" y="4297337"/>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6" name="Line 2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20386" y="4658096"/>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7" name="Line 2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3557446" y="3955627"/>
            <a:ext cx="570310" cy="196454"/>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8" name="TextBox 57" descr="Data is streamed from original relation and divided using h_p into B-1 paritions of size N/B-1. Paritions are streamed and rehashed using h_r until it is fully hashed" title="Cost of External Hashing"/>
          <p:cNvSpPr txBox="1"/>
          <p:nvPr/>
        </p:nvSpPr>
        <p:spPr>
          <a:xfrm>
            <a:off x="3984791" y="3202722"/>
            <a:ext cx="1439818" cy="369332"/>
          </a:xfrm>
          <a:prstGeom prst="rect">
            <a:avLst/>
          </a:prstGeom>
          <a:noFill/>
        </p:spPr>
        <p:txBody>
          <a:bodyPr wrap="none" rtlCol="0">
            <a:spAutoFit/>
          </a:bodyPr>
          <a:lstStyle/>
          <a:p>
            <a:r>
              <a:rPr lang="en-US">
                <a:latin typeface="Helvetica Neue"/>
              </a:rPr>
              <a:t>Conquer (</a:t>
            </a:r>
            <a:r>
              <a:rPr lang="en-US" err="1">
                <a:latin typeface="Helvetica Neue"/>
              </a:rPr>
              <a:t>h</a:t>
            </a:r>
            <a:r>
              <a:rPr lang="en-US" baseline="-25000" err="1">
                <a:latin typeface="Helvetica Neue"/>
              </a:rPr>
              <a:t>r</a:t>
            </a:r>
            <a:r>
              <a:rPr lang="en-US">
                <a:latin typeface="Helvetica Neue"/>
              </a:rPr>
              <a:t>)</a:t>
            </a:r>
          </a:p>
        </p:txBody>
      </p:sp>
      <p:sp>
        <p:nvSpPr>
          <p:cNvPr id="59" name="TextBox 58" descr="Data is streamed from original relation and divided using h_p into B-1 paritions of size N/B-1. Paritions are streamed and rehashed using h_r until it is fully hashed" title="Cost of External Hashing"/>
          <p:cNvSpPr txBox="1"/>
          <p:nvPr/>
        </p:nvSpPr>
        <p:spPr>
          <a:xfrm>
            <a:off x="1334116" y="3187395"/>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60" name="TextBox 59" descr="Data is streamed from original relation and divided using h_p into B-1 paritions of size N/B-1. Paritions are streamed and rehashed using h_r until it is fully hashed" title="Cost of External Hashing"/>
          <p:cNvSpPr txBox="1"/>
          <p:nvPr/>
        </p:nvSpPr>
        <p:spPr>
          <a:xfrm>
            <a:off x="2372108" y="4938563"/>
            <a:ext cx="2087910" cy="230832"/>
          </a:xfrm>
          <a:prstGeom prst="rect">
            <a:avLst/>
          </a:prstGeom>
          <a:noFill/>
        </p:spPr>
        <p:txBody>
          <a:bodyPr wrap="squar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size ~N/(B-1)</a:t>
            </a:r>
          </a:p>
        </p:txBody>
      </p:sp>
      <p:sp>
        <p:nvSpPr>
          <p:cNvPr id="61" name="TextBox 60" descr="Data is streamed from original relation and divided using h_p into B-1 paritions of size N/B-1. Paritions are streamed and rehashed using h_r until it is fully hashed" title="Cost of External Hashing"/>
          <p:cNvSpPr txBox="1"/>
          <p:nvPr/>
        </p:nvSpPr>
        <p:spPr>
          <a:xfrm>
            <a:off x="5445323" y="4834233"/>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endParaRPr lang="en-US" sz="825">
              <a:latin typeface="Helvetica Neue"/>
            </a:endParaRPr>
          </a:p>
          <a:p>
            <a:pPr algn="ctr"/>
            <a:r>
              <a:rPr lang="en-US" sz="825">
                <a:latin typeface="Helvetica Neue"/>
              </a:rPr>
              <a:t>Fully hashed!</a:t>
            </a:r>
            <a:endParaRPr lang="en-US" sz="900">
              <a:latin typeface="Helvetica Neue"/>
            </a:endParaRPr>
          </a:p>
        </p:txBody>
      </p:sp>
      <p:sp>
        <p:nvSpPr>
          <p:cNvPr id="62" name="Rectangle 61" descr="Data is streamed from original relation and divided using h_p into B-1 paritions of size N/B-1. Paritions are streamed and rehashed using h_r until it is fully hashed" title="Cost of External Hashing"/>
          <p:cNvSpPr/>
          <p:nvPr/>
        </p:nvSpPr>
        <p:spPr>
          <a:xfrm>
            <a:off x="3095895" y="4641979"/>
            <a:ext cx="466795" cy="300082"/>
          </a:xfrm>
          <a:prstGeom prst="rect">
            <a:avLst/>
          </a:prstGeom>
        </p:spPr>
        <p:txBody>
          <a:bodyPr wrap="none">
            <a:spAutoFit/>
          </a:bodyPr>
          <a:lstStyle/>
          <a:p>
            <a:pPr algn="ctr"/>
            <a:r>
              <a:rPr lang="en-US" sz="1350">
                <a:solidFill>
                  <a:srgbClr val="FFFFFF"/>
                </a:solidFill>
                <a:latin typeface="Helvetica Neue"/>
              </a:rPr>
              <a:t>B-1</a:t>
            </a:r>
          </a:p>
        </p:txBody>
      </p:sp>
      <p:sp>
        <p:nvSpPr>
          <p:cNvPr id="63" name="Rectangle 62" descr="Data is streamed from original relation and divided using h_p into B-1 paritions of size N/B-1. Paritions are streamed and rehashed using h_r until it is fully hashed" title="Cost of External Hashing"/>
          <p:cNvSpPr/>
          <p:nvPr/>
        </p:nvSpPr>
        <p:spPr>
          <a:xfrm>
            <a:off x="3118175" y="4032379"/>
            <a:ext cx="280847" cy="300082"/>
          </a:xfrm>
          <a:prstGeom prst="rect">
            <a:avLst/>
          </a:prstGeom>
        </p:spPr>
        <p:txBody>
          <a:bodyPr wrap="none">
            <a:spAutoFit/>
          </a:bodyPr>
          <a:lstStyle/>
          <a:p>
            <a:pPr algn="ctr"/>
            <a:r>
              <a:rPr lang="en-US" sz="1350">
                <a:solidFill>
                  <a:srgbClr val="FFFFFF"/>
                </a:solidFill>
                <a:latin typeface="Helvetica Neue"/>
              </a:rPr>
              <a:t>1</a:t>
            </a:r>
          </a:p>
        </p:txBody>
      </p:sp>
      <p:sp>
        <p:nvSpPr>
          <p:cNvPr id="64" name="Rectangle 63" descr="Data is streamed from original relation and divided using h_p into B-1 paritions of size N/B-1. Paritions are streamed and rehashed using h_r until it is fully hashed" title="Cost of External Hashing"/>
          <p:cNvSpPr/>
          <p:nvPr/>
        </p:nvSpPr>
        <p:spPr>
          <a:xfrm>
            <a:off x="3128699" y="4256261"/>
            <a:ext cx="357791" cy="300082"/>
          </a:xfrm>
          <a:prstGeom prst="rect">
            <a:avLst/>
          </a:prstGeom>
        </p:spPr>
        <p:txBody>
          <a:bodyPr wrap="none">
            <a:spAutoFit/>
          </a:bodyPr>
          <a:lstStyle/>
          <a:p>
            <a:pPr algn="ctr"/>
            <a:r>
              <a:rPr lang="mr-IN" sz="1350">
                <a:solidFill>
                  <a:srgbClr val="FFFFFF"/>
                </a:solidFill>
                <a:latin typeface="Helvetica Neue"/>
              </a:rPr>
              <a:t>…</a:t>
            </a:r>
            <a:endParaRPr lang="en-US" sz="1350">
              <a:solidFill>
                <a:srgbClr val="FFFFFF"/>
              </a:solidFill>
              <a:latin typeface="Helvetica Neue"/>
            </a:endParaRPr>
          </a:p>
        </p:txBody>
      </p:sp>
      <p:sp>
        <p:nvSpPr>
          <p:cNvPr id="65" name="Rectangle 64" descr="Data is streamed from original relation and divided using h_p into B-1 paritions of size N/B-1. Paritions are streamed and rehashed using h_r until it is fully hashed" title="Cost of External Hashing"/>
          <p:cNvSpPr/>
          <p:nvPr/>
        </p:nvSpPr>
        <p:spPr>
          <a:xfrm>
            <a:off x="4435529" y="4142667"/>
            <a:ext cx="343364" cy="369332"/>
          </a:xfrm>
          <a:prstGeom prst="rect">
            <a:avLst/>
          </a:prstGeom>
        </p:spPr>
        <p:txBody>
          <a:bodyPr wrap="none">
            <a:spAutoFit/>
          </a:bodyPr>
          <a:lstStyle/>
          <a:p>
            <a:pPr algn="ctr"/>
            <a:r>
              <a:rPr lang="en-US">
                <a:solidFill>
                  <a:srgbClr val="FFFFFF"/>
                </a:solidFill>
                <a:latin typeface="Helvetica Neue"/>
              </a:rPr>
              <a:t>B</a:t>
            </a:r>
          </a:p>
        </p:txBody>
      </p:sp>
    </p:spTree>
    <p:extLst>
      <p:ext uri="{BB962C8B-B14F-4D97-AF65-F5344CB8AC3E}">
        <p14:creationId xmlns:p14="http://schemas.microsoft.com/office/powerpoint/2010/main" val="302079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0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203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2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876800" y="1710396"/>
            <a:ext cx="3636276" cy="1804925"/>
            <a:chOff x="4876800" y="1710396"/>
            <a:chExt cx="3636276" cy="1804925"/>
          </a:xfrm>
        </p:grpSpPr>
        <p:sp>
          <p:nvSpPr>
            <p:cNvPr id="43" name="TextBox 42"/>
            <p:cNvSpPr txBox="1"/>
            <p:nvPr/>
          </p:nvSpPr>
          <p:spPr>
            <a:xfrm>
              <a:off x="5660307" y="1710396"/>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28"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29"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0"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1"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2"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3"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4"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35"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36"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37"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8"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9"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40"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41"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42"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45"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sp>
        <p:nvSpPr>
          <p:cNvPr id="2" name="Title 1"/>
          <p:cNvSpPr>
            <a:spLocks noGrp="1"/>
          </p:cNvSpPr>
          <p:nvPr>
            <p:ph type="title"/>
          </p:nvPr>
        </p:nvSpPr>
        <p:spPr/>
        <p:txBody>
          <a:bodyPr/>
          <a:lstStyle/>
          <a:p>
            <a:r>
              <a:rPr lang="en-US" dirty="0"/>
              <a:t>Recursive Partitioning, Pt 1</a:t>
            </a:r>
          </a:p>
        </p:txBody>
      </p:sp>
      <p:sp>
        <p:nvSpPr>
          <p:cNvPr id="4"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6"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7"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2"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4"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5"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6"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7"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9"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&gt;B big!</a:t>
            </a:r>
          </a:p>
        </p:txBody>
      </p:sp>
      <p:sp>
        <p:nvSpPr>
          <p:cNvPr id="20"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21"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22"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23"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24"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26" name="TextBox 25"/>
          <p:cNvSpPr txBox="1"/>
          <p:nvPr/>
        </p:nvSpPr>
        <p:spPr>
          <a:xfrm>
            <a:off x="2191292" y="1628042"/>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spTree>
    <p:extLst>
      <p:ext uri="{BB962C8B-B14F-4D97-AF65-F5344CB8AC3E}">
        <p14:creationId xmlns:p14="http://schemas.microsoft.com/office/powerpoint/2010/main" val="137778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Pt 2</a:t>
            </a:r>
          </a:p>
        </p:txBody>
      </p:sp>
      <p:grpSp>
        <p:nvGrpSpPr>
          <p:cNvPr id="88" name="Group 87"/>
          <p:cNvGrpSpPr/>
          <p:nvPr/>
        </p:nvGrpSpPr>
        <p:grpSpPr>
          <a:xfrm>
            <a:off x="4876800" y="1679941"/>
            <a:ext cx="3636276" cy="1835380"/>
            <a:chOff x="4876800" y="1679941"/>
            <a:chExt cx="3636276" cy="1835380"/>
          </a:xfrm>
        </p:grpSpPr>
        <p:sp>
          <p:nvSpPr>
            <p:cNvPr id="89"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90"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1"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2"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3"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4"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5"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96"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97"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98"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9"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0"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1"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02"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03"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04" name="TextBox 103"/>
            <p:cNvSpPr txBox="1"/>
            <p:nvPr/>
          </p:nvSpPr>
          <p:spPr>
            <a:xfrm>
              <a:off x="5617658" y="1679941"/>
              <a:ext cx="1439818" cy="369332"/>
            </a:xfrm>
            <a:prstGeom prst="rect">
              <a:avLst/>
            </a:prstGeom>
            <a:solidFill>
              <a:schemeClr val="bg1"/>
            </a:solidFill>
          </p:spPr>
          <p:txBody>
            <a:bodyPr wrap="none" rtlCol="0">
              <a:spAutoFit/>
            </a:bodyPr>
            <a:lstStyle/>
            <a:p>
              <a:r>
                <a:rPr lang="en-US" dirty="0">
                  <a:latin typeface="Helvetica Neue"/>
                </a:rPr>
                <a:t>Conquer (</a:t>
              </a:r>
              <a:r>
                <a:rPr lang="en-US" dirty="0" err="1">
                  <a:latin typeface="Helvetica Neue"/>
                </a:rPr>
                <a:t>h</a:t>
              </a:r>
              <a:r>
                <a:rPr lang="en-US" baseline="-25000" dirty="0" err="1">
                  <a:latin typeface="Helvetica Neue"/>
                </a:rPr>
                <a:t>r</a:t>
              </a:r>
              <a:r>
                <a:rPr lang="en-US" dirty="0">
                  <a:latin typeface="Helvetica Neue"/>
                </a:rPr>
                <a:t>)</a:t>
              </a:r>
            </a:p>
          </p:txBody>
        </p:sp>
        <p:sp>
          <p:nvSpPr>
            <p:cNvPr id="105"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sp>
        <p:nvSpPr>
          <p:cNvPr id="106" name="Rectangle 13"/>
          <p:cNvSpPr>
            <a:spLocks noChangeArrowheads="1"/>
          </p:cNvSpPr>
          <p:nvPr/>
        </p:nvSpPr>
        <p:spPr bwMode="auto">
          <a:xfrm>
            <a:off x="5832254" y="2325694"/>
            <a:ext cx="1013222" cy="960834"/>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8" name="Group 7"/>
          <p:cNvGrpSpPr/>
          <p:nvPr/>
        </p:nvGrpSpPr>
        <p:grpSpPr>
          <a:xfrm>
            <a:off x="645213" y="1641515"/>
            <a:ext cx="7867863" cy="1873806"/>
            <a:chOff x="645213" y="1641515"/>
            <a:chExt cx="7867863" cy="1873806"/>
          </a:xfrm>
        </p:grpSpPr>
        <p:sp>
          <p:nvSpPr>
            <p:cNvPr id="52"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3"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4"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5"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6"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8"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9"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0"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1"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2"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3"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&gt;B big!</a:t>
              </a:r>
            </a:p>
          </p:txBody>
        </p:sp>
        <p:sp>
          <p:nvSpPr>
            <p:cNvPr id="64"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5"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6"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7"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8"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9" name="TextBox 68"/>
            <p:cNvSpPr txBox="1"/>
            <p:nvPr/>
          </p:nvSpPr>
          <p:spPr>
            <a:xfrm>
              <a:off x="2225603" y="1641515"/>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nvGrpSpPr>
            <p:cNvPr id="70" name="Group 69"/>
            <p:cNvGrpSpPr/>
            <p:nvPr/>
          </p:nvGrpSpPr>
          <p:grpSpPr>
            <a:xfrm>
              <a:off x="4876800" y="1707997"/>
              <a:ext cx="3636276" cy="1807324"/>
              <a:chOff x="4876800" y="1707997"/>
              <a:chExt cx="3636276" cy="1807324"/>
            </a:xfrm>
          </p:grpSpPr>
          <p:sp>
            <p:nvSpPr>
              <p:cNvPr id="71"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72"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3"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4"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5"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6"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7"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78"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79"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80"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1"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2"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3"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84"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85"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86" name="TextBox 85"/>
              <p:cNvSpPr txBox="1"/>
              <p:nvPr/>
            </p:nvSpPr>
            <p:spPr>
              <a:xfrm>
                <a:off x="5662912" y="1707997"/>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87"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grpSp>
    </p:spTree>
    <p:extLst>
      <p:ext uri="{BB962C8B-B14F-4D97-AF65-F5344CB8AC3E}">
        <p14:creationId xmlns:p14="http://schemas.microsoft.com/office/powerpoint/2010/main" val="17903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44444E-6 -4.5679E-6 L -0.38194 0.00155 " pathEditMode="relative" rAng="0" ptsTypes="AA">
                                      <p:cBhvr>
                                        <p:cTn id="6" dur="2000" fill="hold"/>
                                        <p:tgtEl>
                                          <p:spTgt spid="8"/>
                                        </p:tgtEl>
                                        <p:attrNameLst>
                                          <p:attrName>ppt_x</p:attrName>
                                          <p:attrName>ppt_y</p:attrName>
                                        </p:attrNameLst>
                                      </p:cBhvr>
                                      <p:rCtr x="-19097" y="62"/>
                                    </p:animMotion>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left)">
                                      <p:cBhvr>
                                        <p:cTn id="10" dur="500"/>
                                        <p:tgtEl>
                                          <p:spTgt spid="106"/>
                                        </p:tgtEl>
                                      </p:cBhvr>
                                    </p:animEffect>
                                  </p:childTnLst>
                                </p:cTn>
                              </p:par>
                              <p:par>
                                <p:cTn id="11" presetID="22" presetClass="entr" presetSubtype="8"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left)">
                                      <p:cBhvr>
                                        <p:cTn id="1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645213" y="1641515"/>
            <a:ext cx="7867863" cy="1873806"/>
            <a:chOff x="645213" y="1641515"/>
            <a:chExt cx="7867863" cy="1873806"/>
          </a:xfrm>
        </p:grpSpPr>
        <p:sp>
          <p:nvSpPr>
            <p:cNvPr id="86"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7"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8"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9"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0"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1"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2"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3"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94"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95"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96"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97"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98"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9"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0"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01"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02"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03" name="TextBox 102"/>
            <p:cNvSpPr txBox="1"/>
            <p:nvPr/>
          </p:nvSpPr>
          <p:spPr>
            <a:xfrm>
              <a:off x="2225603" y="1641515"/>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nvGrpSpPr>
            <p:cNvPr id="104" name="Group 103"/>
            <p:cNvGrpSpPr/>
            <p:nvPr/>
          </p:nvGrpSpPr>
          <p:grpSpPr>
            <a:xfrm>
              <a:off x="4876800" y="1693525"/>
              <a:ext cx="3636276" cy="1821796"/>
              <a:chOff x="4876800" y="1693525"/>
              <a:chExt cx="3636276" cy="1821796"/>
            </a:xfrm>
          </p:grpSpPr>
          <p:sp>
            <p:nvSpPr>
              <p:cNvPr id="105"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106"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7"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8"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9"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0"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1"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12"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13"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14"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5"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6"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7"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18"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19"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120" name="TextBox 119"/>
              <p:cNvSpPr txBox="1"/>
              <p:nvPr/>
            </p:nvSpPr>
            <p:spPr>
              <a:xfrm>
                <a:off x="6046027" y="1693525"/>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121"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grpSp>
      <p:sp>
        <p:nvSpPr>
          <p:cNvPr id="2" name="Title 1"/>
          <p:cNvSpPr>
            <a:spLocks noGrp="1"/>
          </p:cNvSpPr>
          <p:nvPr>
            <p:ph type="title"/>
          </p:nvPr>
        </p:nvSpPr>
        <p:spPr/>
        <p:txBody>
          <a:bodyPr/>
          <a:lstStyle/>
          <a:p>
            <a:r>
              <a:rPr lang="en-US" dirty="0"/>
              <a:t>Recursive Partitioning, Pt 3</a:t>
            </a:r>
          </a:p>
        </p:txBody>
      </p:sp>
      <p:grpSp>
        <p:nvGrpSpPr>
          <p:cNvPr id="63" name="Group 62"/>
          <p:cNvGrpSpPr/>
          <p:nvPr/>
        </p:nvGrpSpPr>
        <p:grpSpPr>
          <a:xfrm>
            <a:off x="4876800" y="1714919"/>
            <a:ext cx="3631512" cy="1805830"/>
            <a:chOff x="4881564" y="1709491"/>
            <a:chExt cx="3631512" cy="1805830"/>
          </a:xfrm>
        </p:grpSpPr>
        <p:sp>
          <p:nvSpPr>
            <p:cNvPr id="64"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65"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6"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7"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8"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9"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0"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71"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72"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79" name="TextBox 78"/>
            <p:cNvSpPr txBox="1"/>
            <p:nvPr/>
          </p:nvSpPr>
          <p:spPr>
            <a:xfrm>
              <a:off x="5627183" y="1709491"/>
              <a:ext cx="1735186" cy="380787"/>
            </a:xfrm>
            <a:prstGeom prst="rect">
              <a:avLst/>
            </a:prstGeom>
            <a:solidFill>
              <a:schemeClr val="bg1"/>
            </a:solidFill>
          </p:spPr>
          <p:txBody>
            <a:bodyPr wrap="square" rtlCol="0">
              <a:spAutoFit/>
            </a:bodyPr>
            <a:lstStyle/>
            <a:p>
              <a:r>
                <a:rPr lang="en-US" dirty="0">
                  <a:latin typeface="Helvetica Neue"/>
                </a:rPr>
                <a:t>Conquer (</a:t>
              </a:r>
              <a:r>
                <a:rPr lang="en-US" dirty="0" err="1">
                  <a:latin typeface="Helvetica Neue"/>
                </a:rPr>
                <a:t>h</a:t>
              </a:r>
              <a:r>
                <a:rPr lang="en-US" baseline="-25000" dirty="0" err="1">
                  <a:latin typeface="Helvetica Neue"/>
                </a:rPr>
                <a:t>r</a:t>
              </a:r>
              <a:r>
                <a:rPr lang="en-US" dirty="0">
                  <a:latin typeface="Helvetica Neue"/>
                </a:rPr>
                <a:t>)</a:t>
              </a:r>
            </a:p>
          </p:txBody>
        </p:sp>
        <p:sp>
          <p:nvSpPr>
            <p:cNvPr id="80" name="Line 27"/>
            <p:cNvSpPr>
              <a:spLocks noChangeShapeType="1"/>
            </p:cNvSpPr>
            <p:nvPr/>
          </p:nvSpPr>
          <p:spPr bwMode="auto">
            <a:xfrm flipV="1">
              <a:off x="4881564" y="2806112"/>
              <a:ext cx="99627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sp>
        <p:nvSpPr>
          <p:cNvPr id="81" name="Rectangle 19"/>
          <p:cNvSpPr>
            <a:spLocks noChangeArrowheads="1"/>
          </p:cNvSpPr>
          <p:nvPr/>
        </p:nvSpPr>
        <p:spPr bwMode="auto">
          <a:xfrm>
            <a:off x="7772400" y="2337793"/>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&gt;B big!</a:t>
            </a:r>
          </a:p>
        </p:txBody>
      </p:sp>
      <p:sp>
        <p:nvSpPr>
          <p:cNvPr id="82" name="AutoShape 5"/>
          <p:cNvSpPr>
            <a:spLocks noChangeArrowheads="1"/>
          </p:cNvSpPr>
          <p:nvPr/>
        </p:nvSpPr>
        <p:spPr bwMode="auto">
          <a:xfrm>
            <a:off x="4133851" y="185275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3" name="Rectangle 20"/>
          <p:cNvSpPr>
            <a:spLocks noChangeArrowheads="1"/>
          </p:cNvSpPr>
          <p:nvPr/>
        </p:nvSpPr>
        <p:spPr bwMode="auto">
          <a:xfrm>
            <a:off x="4279106" y="267964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4" name="Rectangle 21"/>
          <p:cNvSpPr>
            <a:spLocks noChangeArrowheads="1"/>
          </p:cNvSpPr>
          <p:nvPr/>
        </p:nvSpPr>
        <p:spPr bwMode="auto">
          <a:xfrm>
            <a:off x="4276725" y="3052307"/>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 name="Rectangle 2"/>
          <p:cNvSpPr/>
          <p:nvPr/>
        </p:nvSpPr>
        <p:spPr>
          <a:xfrm>
            <a:off x="5051871" y="2362410"/>
            <a:ext cx="627233" cy="412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2337793"/>
            <a:ext cx="1045597" cy="994343"/>
          </a:xfrm>
          <a:prstGeom prst="rect">
            <a:avLst/>
          </a:prstGeom>
          <a:solidFill>
            <a:srgbClr val="F6C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773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Wrinkle: Duplicates</a:t>
            </a:r>
          </a:p>
        </p:txBody>
      </p:sp>
      <p:sp>
        <p:nvSpPr>
          <p:cNvPr id="3" name="Content Placeholder 2"/>
          <p:cNvSpPr>
            <a:spLocks noGrp="1"/>
          </p:cNvSpPr>
          <p:nvPr>
            <p:ph idx="1"/>
          </p:nvPr>
        </p:nvSpPr>
        <p:spPr/>
        <p:txBody>
          <a:bodyPr/>
          <a:lstStyle/>
          <a:p>
            <a:r>
              <a:rPr lang="en-US" sz="2100"/>
              <a:t>Consider a dataset with a </a:t>
            </a:r>
            <a:r>
              <a:rPr lang="en-US" sz="2100" i="1"/>
              <a:t>very</a:t>
            </a:r>
            <a:r>
              <a:rPr lang="en-US" sz="2100"/>
              <a:t> frequent key</a:t>
            </a:r>
          </a:p>
          <a:p>
            <a:pPr lvl="1"/>
            <a:r>
              <a:rPr lang="en-US"/>
              <a:t>E.g. in a big table, consider the </a:t>
            </a:r>
            <a:r>
              <a:rPr lang="en-US" i="1"/>
              <a:t>gender </a:t>
            </a:r>
            <a:r>
              <a:rPr lang="en-US"/>
              <a:t>column</a:t>
            </a:r>
          </a:p>
          <a:p>
            <a:r>
              <a:rPr lang="en-US" sz="2100"/>
              <a:t>What happens during recursive partitioning?</a:t>
            </a:r>
          </a:p>
        </p:txBody>
      </p:sp>
      <p:sp>
        <p:nvSpPr>
          <p:cNvPr id="4" name="AutoShape 23"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10300" y="3580825"/>
            <a:ext cx="651737" cy="1351934"/>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 name="AutoShape 5"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926556" y="322302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6" name="Rectangle 7"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1376363" y="3564731"/>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7" name="Rectangle 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1510904" y="40743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8" name="Rectangle 1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12181" y="3730228"/>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9" name="Rectangle 11"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07419" y="4064794"/>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0" name="Rectangle 12"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10992" y="44172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1" name="Line 1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797719" y="4177903"/>
            <a:ext cx="7143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2" name="Line 15"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flipV="1">
            <a:off x="1743075" y="4175522"/>
            <a:ext cx="484585" cy="833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3" name="Line 1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a:off x="1738313" y="3839766"/>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4" name="Line 17"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flipV="1">
            <a:off x="1741885" y="4175522"/>
            <a:ext cx="467915" cy="3238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5" name="Rectangle 1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52763" y="3724275"/>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latin typeface="Helvetica Neue"/>
              </a:rPr>
              <a:t>M</a:t>
            </a:r>
          </a:p>
        </p:txBody>
      </p:sp>
      <p:sp>
        <p:nvSpPr>
          <p:cNvPr id="16" name="Rectangle 2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50381" y="4063603"/>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900">
                <a:solidFill>
                  <a:schemeClr val="bg1"/>
                </a:solidFill>
                <a:latin typeface="Helvetica Neue"/>
              </a:rPr>
              <a:t>F</a:t>
            </a:r>
          </a:p>
        </p:txBody>
      </p:sp>
      <p:sp>
        <p:nvSpPr>
          <p:cNvPr id="17" name="Rectangle 21"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48000" y="443626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900">
                <a:solidFill>
                  <a:schemeClr val="bg1"/>
                </a:solidFill>
                <a:latin typeface="Helvetica Neue"/>
              </a:rPr>
              <a:t>other</a:t>
            </a:r>
          </a:p>
        </p:txBody>
      </p:sp>
      <p:sp>
        <p:nvSpPr>
          <p:cNvPr id="18" name="Line 2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43163" y="3840956"/>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9" name="Line 25"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38401" y="4176713"/>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0" name="Line 2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41972" y="4537472"/>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1" name="TextBox 20" descr="Using different h_p_n will not help if there are many duplicates. Because the data is identical it will always be hashed to the same bin so one bin will always be much too large regardlesso f the number of hashing" title="Hasing with duplicates"/>
          <p:cNvSpPr txBox="1"/>
          <p:nvPr/>
        </p:nvSpPr>
        <p:spPr>
          <a:xfrm>
            <a:off x="1455702" y="3066771"/>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23" name="AutoShape 5"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5633312" y="3724274"/>
            <a:ext cx="756048" cy="1190051"/>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4" name="Rectangle 7"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083119" y="3580825"/>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 name="Rectangle 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217660" y="4090413"/>
            <a:ext cx="229790"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6" name="Rectangle 1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918937" y="3746323"/>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0" name="Line 1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a:off x="4445069" y="3855860"/>
            <a:ext cx="459581" cy="3321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2" name="Rectangle 1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5715808" y="4268148"/>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pPr algn="ctr"/>
            <a:r>
              <a:rPr lang="en-US" sz="900">
                <a:solidFill>
                  <a:srgbClr val="71010C"/>
                </a:solidFill>
                <a:latin typeface="Helvetica Neue"/>
              </a:rPr>
              <a:t>M</a:t>
            </a:r>
          </a:p>
        </p:txBody>
      </p:sp>
      <p:sp>
        <p:nvSpPr>
          <p:cNvPr id="35" name="Line 2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5149919" y="3857051"/>
            <a:ext cx="60364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8" name="TextBox 37" descr="Using different h_p_n will not help if there are many duplicates. Because the data is identical it will always be hashed to the same bin so one bin will always be much too large regardlesso f the number of hashing" title="Hasing with duplicates"/>
          <p:cNvSpPr txBox="1"/>
          <p:nvPr/>
        </p:nvSpPr>
        <p:spPr>
          <a:xfrm>
            <a:off x="4162458" y="3082865"/>
            <a:ext cx="1311578" cy="369332"/>
          </a:xfrm>
          <a:prstGeom prst="rect">
            <a:avLst/>
          </a:prstGeom>
          <a:noFill/>
        </p:spPr>
        <p:txBody>
          <a:bodyPr wrap="none" rtlCol="0">
            <a:spAutoFit/>
          </a:bodyPr>
          <a:lstStyle/>
          <a:p>
            <a:r>
              <a:rPr lang="en-US">
                <a:latin typeface="Helvetica Neue"/>
              </a:rPr>
              <a:t>Divide (h</a:t>
            </a:r>
            <a:r>
              <a:rPr lang="en-US" baseline="-25000">
                <a:latin typeface="Helvetica Neue"/>
              </a:rPr>
              <a:t>p1</a:t>
            </a:r>
            <a:r>
              <a:rPr lang="en-US">
                <a:latin typeface="Helvetica Neue"/>
              </a:rPr>
              <a:t>)</a:t>
            </a:r>
          </a:p>
        </p:txBody>
      </p:sp>
      <p:sp>
        <p:nvSpPr>
          <p:cNvPr id="39" name="Line 27"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3679032" y="3835003"/>
            <a:ext cx="543838" cy="36045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Tree>
    <p:extLst>
      <p:ext uri="{BB962C8B-B14F-4D97-AF65-F5344CB8AC3E}">
        <p14:creationId xmlns:p14="http://schemas.microsoft.com/office/powerpoint/2010/main" val="10948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FD1115-EBCF-3D4C-ABF6-715A899779AC}"/>
              </a:ext>
            </a:extLst>
          </p:cNvPr>
          <p:cNvSpPr>
            <a:spLocks noGrp="1"/>
          </p:cNvSpPr>
          <p:nvPr>
            <p:ph type="title"/>
          </p:nvPr>
        </p:nvSpPr>
        <p:spPr/>
        <p:txBody>
          <a:bodyPr/>
          <a:lstStyle/>
          <a:p>
            <a:r>
              <a:rPr lang="en-US" dirty="0"/>
              <a:t>Question…</a:t>
            </a:r>
          </a:p>
        </p:txBody>
      </p:sp>
      <p:sp>
        <p:nvSpPr>
          <p:cNvPr id="5" name="Content Placeholder 4"/>
          <p:cNvSpPr>
            <a:spLocks noGrp="1"/>
          </p:cNvSpPr>
          <p:nvPr>
            <p:ph sz="quarter" idx="13"/>
          </p:nvPr>
        </p:nvSpPr>
        <p:spPr>
          <a:xfrm>
            <a:off x="267552" y="2190750"/>
            <a:ext cx="8668512" cy="3090672"/>
          </a:xfrm>
        </p:spPr>
        <p:txBody>
          <a:bodyPr/>
          <a:lstStyle/>
          <a:p>
            <a:pPr marL="0" indent="0" algn="ctr">
              <a:buNone/>
            </a:pPr>
            <a:r>
              <a:rPr lang="en-US" dirty="0"/>
              <a:t>How does external hashing compare</a:t>
            </a:r>
          </a:p>
          <a:p>
            <a:pPr marL="0" indent="0" algn="ctr">
              <a:buNone/>
            </a:pPr>
            <a:r>
              <a:rPr lang="en-US" dirty="0"/>
              <a:t>with external sorting?</a:t>
            </a:r>
          </a:p>
        </p:txBody>
      </p:sp>
    </p:spTree>
    <p:extLst>
      <p:ext uri="{BB962C8B-B14F-4D97-AF65-F5344CB8AC3E}">
        <p14:creationId xmlns:p14="http://schemas.microsoft.com/office/powerpoint/2010/main" val="409272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4"/>
          <p:cNvSpPr>
            <a:spLocks noGrp="1" noChangeArrowheads="1"/>
          </p:cNvSpPr>
          <p:nvPr>
            <p:ph type="title"/>
          </p:nvPr>
        </p:nvSpPr>
        <p:spPr>
          <a:xfrm>
            <a:off x="1869281" y="9525"/>
            <a:ext cx="5829300" cy="857250"/>
          </a:xfrm>
        </p:spPr>
        <p:txBody>
          <a:bodyPr/>
          <a:lstStyle/>
          <a:p>
            <a:r>
              <a:rPr lang="en-US" dirty="0">
                <a:ea typeface="Osaka" charset="0"/>
                <a:cs typeface="Helvetica Neue Light"/>
              </a:rPr>
              <a:t>Cost of External Hashing</a:t>
            </a:r>
          </a:p>
        </p:txBody>
      </p:sp>
      <p:sp>
        <p:nvSpPr>
          <p:cNvPr id="57348" name="Footer Placeholder 4"/>
          <p:cNvSpPr>
            <a:spLocks noGrp="1"/>
          </p:cNvSpPr>
          <p:nvPr>
            <p:ph type="ftr" sz="quarter" idx="4294967295"/>
          </p:nvPr>
        </p:nvSpPr>
        <p:spPr bwMode="auto">
          <a:xfrm>
            <a:off x="6572250" y="4800600"/>
            <a:ext cx="1428750" cy="3429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charset="0"/>
                <a:ea typeface="Osaka" charset="0"/>
                <a:cs typeface="Osaka" charset="0"/>
              </a:defRPr>
            </a:lvl1pPr>
            <a:lvl2pPr marL="28448794" indent="-28105894" eaLnBrk="0" hangingPunct="0">
              <a:defRPr sz="900">
                <a:solidFill>
                  <a:srgbClr val="000000"/>
                </a:solidFill>
                <a:latin typeface="Arial" charset="0"/>
                <a:ea typeface="Osaka" charset="0"/>
                <a:cs typeface="Osaka" charset="0"/>
              </a:defRPr>
            </a:lvl2pPr>
            <a:lvl3pPr eaLnBrk="0" hangingPunct="0">
              <a:defRPr sz="900">
                <a:solidFill>
                  <a:srgbClr val="000000"/>
                </a:solidFill>
                <a:latin typeface="Arial" charset="0"/>
                <a:ea typeface="Osaka" charset="0"/>
                <a:cs typeface="Osaka" charset="0"/>
              </a:defRPr>
            </a:lvl3pPr>
            <a:lvl4pPr eaLnBrk="0" hangingPunct="0">
              <a:defRPr sz="900">
                <a:solidFill>
                  <a:srgbClr val="000000"/>
                </a:solidFill>
                <a:latin typeface="Arial" charset="0"/>
                <a:ea typeface="Osaka" charset="0"/>
                <a:cs typeface="Osaka" charset="0"/>
              </a:defRPr>
            </a:lvl4pPr>
            <a:lvl5pPr eaLnBrk="0" hangingPunct="0">
              <a:defRPr sz="900">
                <a:solidFill>
                  <a:srgbClr val="000000"/>
                </a:solidFill>
                <a:latin typeface="Arial" charset="0"/>
                <a:ea typeface="Osaka" charset="0"/>
                <a:cs typeface="Osaka" charset="0"/>
              </a:defRPr>
            </a:lvl5pPr>
            <a:lvl6pPr marL="342900" eaLnBrk="0" fontAlgn="base" hangingPunct="0">
              <a:spcBef>
                <a:spcPct val="0"/>
              </a:spcBef>
              <a:spcAft>
                <a:spcPct val="0"/>
              </a:spcAft>
              <a:defRPr sz="900">
                <a:solidFill>
                  <a:srgbClr val="000000"/>
                </a:solidFill>
                <a:latin typeface="Arial" charset="0"/>
                <a:ea typeface="Osaka" charset="0"/>
                <a:cs typeface="Osaka" charset="0"/>
              </a:defRPr>
            </a:lvl6pPr>
            <a:lvl7pPr marL="685800" eaLnBrk="0" fontAlgn="base" hangingPunct="0">
              <a:spcBef>
                <a:spcPct val="0"/>
              </a:spcBef>
              <a:spcAft>
                <a:spcPct val="0"/>
              </a:spcAft>
              <a:defRPr sz="900">
                <a:solidFill>
                  <a:srgbClr val="000000"/>
                </a:solidFill>
                <a:latin typeface="Arial" charset="0"/>
                <a:ea typeface="Osaka" charset="0"/>
                <a:cs typeface="Osaka" charset="0"/>
              </a:defRPr>
            </a:lvl7pPr>
            <a:lvl8pPr marL="1028700" eaLnBrk="0" fontAlgn="base" hangingPunct="0">
              <a:spcBef>
                <a:spcPct val="0"/>
              </a:spcBef>
              <a:spcAft>
                <a:spcPct val="0"/>
              </a:spcAft>
              <a:defRPr sz="900">
                <a:solidFill>
                  <a:srgbClr val="000000"/>
                </a:solidFill>
                <a:latin typeface="Arial" charset="0"/>
                <a:ea typeface="Osaka" charset="0"/>
                <a:cs typeface="Osaka" charset="0"/>
              </a:defRPr>
            </a:lvl8pPr>
            <a:lvl9pPr marL="1371600" eaLnBrk="0" fontAlgn="base" hangingPunct="0">
              <a:spcBef>
                <a:spcPct val="0"/>
              </a:spcBef>
              <a:spcAft>
                <a:spcPct val="0"/>
              </a:spcAft>
              <a:defRPr sz="900">
                <a:solidFill>
                  <a:srgbClr val="000000"/>
                </a:solidFill>
                <a:latin typeface="Arial" charset="0"/>
                <a:ea typeface="Osaka" charset="0"/>
                <a:cs typeface="Osaka" charset="0"/>
              </a:defRPr>
            </a:lvl9pPr>
          </a:lstStyle>
          <a:p>
            <a:pPr algn="r"/>
            <a:endParaRPr lang="en-US" sz="1050" dirty="0">
              <a:solidFill>
                <a:schemeClr val="tx1"/>
              </a:solidFill>
              <a:latin typeface="Helvetica Neue"/>
            </a:endParaRPr>
          </a:p>
          <a:p>
            <a:pPr algn="r"/>
            <a:endParaRPr lang="en-US" sz="1050" dirty="0">
              <a:solidFill>
                <a:schemeClr val="tx2"/>
              </a:solidFill>
              <a:latin typeface="Helvetica Neue"/>
            </a:endParaRPr>
          </a:p>
        </p:txBody>
      </p:sp>
      <p:sp>
        <p:nvSpPr>
          <p:cNvPr id="57349" name="AutoShape 2"/>
          <p:cNvSpPr>
            <a:spLocks noChangeArrowheads="1"/>
          </p:cNvSpPr>
          <p:nvPr/>
        </p:nvSpPr>
        <p:spPr bwMode="auto">
          <a:xfrm>
            <a:off x="1304925" y="1860947"/>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0" name="AutoShape 3"/>
          <p:cNvSpPr>
            <a:spLocks noChangeArrowheads="1"/>
          </p:cNvSpPr>
          <p:nvPr/>
        </p:nvSpPr>
        <p:spPr bwMode="auto">
          <a:xfrm>
            <a:off x="6847285" y="1882379"/>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2" name="AutoShape 5"/>
          <p:cNvSpPr>
            <a:spLocks noChangeArrowheads="1"/>
          </p:cNvSpPr>
          <p:nvPr/>
        </p:nvSpPr>
        <p:spPr bwMode="auto">
          <a:xfrm>
            <a:off x="4079081" y="182641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6" name="Rectangle 18"/>
          <p:cNvSpPr>
            <a:spLocks noChangeArrowheads="1"/>
          </p:cNvSpPr>
          <p:nvPr/>
        </p:nvSpPr>
        <p:spPr bwMode="auto">
          <a:xfrm>
            <a:off x="4205288" y="232767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7" name="Rectangle 19"/>
          <p:cNvSpPr>
            <a:spLocks noChangeArrowheads="1"/>
          </p:cNvSpPr>
          <p:nvPr/>
        </p:nvSpPr>
        <p:spPr bwMode="auto">
          <a:xfrm>
            <a:off x="4202906"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8" name="Rectangle 20"/>
          <p:cNvSpPr>
            <a:spLocks noChangeArrowheads="1"/>
          </p:cNvSpPr>
          <p:nvPr/>
        </p:nvSpPr>
        <p:spPr bwMode="auto">
          <a:xfrm>
            <a:off x="4200525"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6" name="Group 5"/>
          <p:cNvGrpSpPr/>
          <p:nvPr/>
        </p:nvGrpSpPr>
        <p:grpSpPr>
          <a:xfrm>
            <a:off x="1950244" y="2168128"/>
            <a:ext cx="2249091" cy="1233488"/>
            <a:chOff x="1950244" y="2168128"/>
            <a:chExt cx="2249091" cy="1233488"/>
          </a:xfrm>
        </p:grpSpPr>
        <p:sp>
          <p:nvSpPr>
            <p:cNvPr id="57354" name="Line 13"/>
            <p:cNvSpPr>
              <a:spLocks noChangeShapeType="1"/>
            </p:cNvSpPr>
            <p:nvPr/>
          </p:nvSpPr>
          <p:spPr bwMode="auto">
            <a:xfrm>
              <a:off x="1950244" y="2781300"/>
              <a:ext cx="7143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nvGrpSpPr>
            <p:cNvPr id="4" name="Group 26"/>
            <p:cNvGrpSpPr>
              <a:grpSpLocks/>
            </p:cNvGrpSpPr>
            <p:nvPr/>
          </p:nvGrpSpPr>
          <p:grpSpPr bwMode="auto">
            <a:xfrm>
              <a:off x="2528888" y="2168128"/>
              <a:ext cx="1670447" cy="1233488"/>
              <a:chOff x="1847850" y="2890838"/>
              <a:chExt cx="2227263" cy="1644650"/>
            </a:xfrm>
          </p:grpSpPr>
          <p:sp>
            <p:nvSpPr>
              <p:cNvPr id="57363"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4"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5"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6"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7"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8"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69"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70"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71"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72"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73"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grpSp>
      <p:sp>
        <p:nvSpPr>
          <p:cNvPr id="57361" name="Line 13"/>
          <p:cNvSpPr>
            <a:spLocks noChangeShapeType="1"/>
          </p:cNvSpPr>
          <p:nvPr/>
        </p:nvSpPr>
        <p:spPr bwMode="auto">
          <a:xfrm flipV="1">
            <a:off x="3593306" y="2778919"/>
            <a:ext cx="528638" cy="238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42" name="TextBox 41"/>
          <p:cNvSpPr txBox="1"/>
          <p:nvPr/>
        </p:nvSpPr>
        <p:spPr>
          <a:xfrm>
            <a:off x="2676965" y="1670167"/>
            <a:ext cx="824265" cy="369332"/>
          </a:xfrm>
          <a:prstGeom prst="rect">
            <a:avLst/>
          </a:prstGeom>
          <a:noFill/>
        </p:spPr>
        <p:txBody>
          <a:bodyPr wrap="none" rtlCol="0">
            <a:spAutoFit/>
          </a:bodyPr>
          <a:lstStyle/>
          <a:p>
            <a:r>
              <a:rPr lang="en-US" dirty="0">
                <a:latin typeface="Helvetica Neue"/>
              </a:rPr>
              <a:t>Divide</a:t>
            </a:r>
          </a:p>
        </p:txBody>
      </p:sp>
      <p:sp>
        <p:nvSpPr>
          <p:cNvPr id="43" name="TextBox 42"/>
          <p:cNvSpPr txBox="1"/>
          <p:nvPr/>
        </p:nvSpPr>
        <p:spPr>
          <a:xfrm>
            <a:off x="5376739" y="1685494"/>
            <a:ext cx="1077539" cy="369332"/>
          </a:xfrm>
          <a:prstGeom prst="rect">
            <a:avLst/>
          </a:prstGeom>
          <a:noFill/>
        </p:spPr>
        <p:txBody>
          <a:bodyPr wrap="none" rtlCol="0">
            <a:spAutoFit/>
          </a:bodyPr>
          <a:lstStyle/>
          <a:p>
            <a:r>
              <a:rPr lang="en-US" dirty="0">
                <a:latin typeface="Helvetica Neue"/>
              </a:rPr>
              <a:t>Conquer</a:t>
            </a:r>
          </a:p>
        </p:txBody>
      </p:sp>
      <p:sp>
        <p:nvSpPr>
          <p:cNvPr id="48" name="Rectangle 28"/>
          <p:cNvSpPr>
            <a:spLocks noChangeArrowheads="1"/>
          </p:cNvSpPr>
          <p:nvPr/>
        </p:nvSpPr>
        <p:spPr bwMode="auto">
          <a:xfrm>
            <a:off x="2565600" y="4227359"/>
            <a:ext cx="374237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spcBef>
                <a:spcPct val="20000"/>
              </a:spcBef>
            </a:pPr>
            <a:r>
              <a:rPr lang="en-US" b="1" dirty="0">
                <a:solidFill>
                  <a:srgbClr val="800000"/>
                </a:solidFill>
                <a:latin typeface="Helvetica Neue"/>
              </a:rPr>
              <a:t>cost = 4*N IO</a:t>
            </a:r>
            <a:r>
              <a:rPr lang="ja-JP" altLang="en-US" b="1" dirty="0">
                <a:solidFill>
                  <a:srgbClr val="800000"/>
                </a:solidFill>
                <a:latin typeface="Helvetica Neue"/>
              </a:rPr>
              <a:t>’</a:t>
            </a:r>
            <a:r>
              <a:rPr lang="en-US" b="1" dirty="0">
                <a:solidFill>
                  <a:srgbClr val="800000"/>
                </a:solidFill>
                <a:latin typeface="Helvetica Neue"/>
              </a:rPr>
              <a:t>s</a:t>
            </a:r>
            <a:br>
              <a:rPr lang="en-US" b="1" dirty="0">
                <a:solidFill>
                  <a:srgbClr val="800000"/>
                </a:solidFill>
                <a:latin typeface="Helvetica Neue"/>
              </a:rPr>
            </a:br>
            <a:r>
              <a:rPr lang="en-US" b="1" dirty="0">
                <a:solidFill>
                  <a:srgbClr val="800000"/>
                </a:solidFill>
                <a:latin typeface="Helvetica Neue"/>
              </a:rPr>
              <a:t>(including initial read, final write)</a:t>
            </a:r>
          </a:p>
        </p:txBody>
      </p:sp>
      <p:grpSp>
        <p:nvGrpSpPr>
          <p:cNvPr id="8" name="Group 7"/>
          <p:cNvGrpSpPr/>
          <p:nvPr/>
        </p:nvGrpSpPr>
        <p:grpSpPr>
          <a:xfrm>
            <a:off x="4903589" y="2170509"/>
            <a:ext cx="2063949" cy="1233488"/>
            <a:chOff x="4903589" y="2170509"/>
            <a:chExt cx="2063949" cy="1233488"/>
          </a:xfrm>
        </p:grpSpPr>
        <p:grpSp>
          <p:nvGrpSpPr>
            <p:cNvPr id="7" name="Group 6"/>
            <p:cNvGrpSpPr/>
            <p:nvPr/>
          </p:nvGrpSpPr>
          <p:grpSpPr>
            <a:xfrm>
              <a:off x="5205414" y="2170509"/>
              <a:ext cx="1762124" cy="1233488"/>
              <a:chOff x="5205414" y="2170509"/>
              <a:chExt cx="1762124" cy="1233488"/>
            </a:xfrm>
          </p:grpSpPr>
          <p:sp>
            <p:nvSpPr>
              <p:cNvPr id="57355" name="Line 17"/>
              <p:cNvSpPr>
                <a:spLocks noChangeShapeType="1"/>
              </p:cNvSpPr>
              <p:nvPr/>
            </p:nvSpPr>
            <p:spPr bwMode="auto">
              <a:xfrm flipH="1">
                <a:off x="6406754" y="2824163"/>
                <a:ext cx="56078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nvGrpSpPr>
              <p:cNvPr id="62" name="Group 27"/>
              <p:cNvGrpSpPr>
                <a:grpSpLocks/>
              </p:cNvGrpSpPr>
              <p:nvPr/>
            </p:nvGrpSpPr>
            <p:grpSpPr bwMode="auto">
              <a:xfrm>
                <a:off x="5205414" y="2170509"/>
                <a:ext cx="1258490" cy="1233488"/>
                <a:chOff x="5481638" y="2919413"/>
                <a:chExt cx="1677987" cy="1644650"/>
              </a:xfrm>
            </p:grpSpPr>
            <p:sp>
              <p:nvSpPr>
                <p:cNvPr id="6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grpSp>
        <p:sp>
          <p:nvSpPr>
            <p:cNvPr id="66" name="Line 21"/>
            <p:cNvSpPr>
              <a:spLocks noChangeShapeType="1"/>
            </p:cNvSpPr>
            <p:nvPr/>
          </p:nvSpPr>
          <p:spPr bwMode="auto">
            <a:xfrm flipH="1">
              <a:off x="4903589" y="2443162"/>
              <a:ext cx="473149"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7" name="Line 22"/>
            <p:cNvSpPr>
              <a:spLocks noChangeShapeType="1"/>
            </p:cNvSpPr>
            <p:nvPr/>
          </p:nvSpPr>
          <p:spPr bwMode="auto">
            <a:xfrm flipH="1">
              <a:off x="4908351" y="2778918"/>
              <a:ext cx="46838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8" name="Line 23"/>
            <p:cNvSpPr>
              <a:spLocks noChangeShapeType="1"/>
            </p:cNvSpPr>
            <p:nvPr/>
          </p:nvSpPr>
          <p:spPr bwMode="auto">
            <a:xfrm flipH="1">
              <a:off x="4904781" y="3139678"/>
              <a:ext cx="43755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spTree>
    <p:extLst>
      <p:ext uri="{BB962C8B-B14F-4D97-AF65-F5344CB8AC3E}">
        <p14:creationId xmlns:p14="http://schemas.microsoft.com/office/powerpoint/2010/main" val="82019491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xmlns:p14="http://schemas.microsoft.com/office/powerpoint/2010/mai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7351"/>
                                        </p:tgtEl>
                                      </p:cBhvr>
                                    </p:animEffect>
                                    <p:set>
                                      <p:cBhvr>
                                        <p:cTn id="7" dur="1" fill="hold">
                                          <p:stCondLst>
                                            <p:cond delay="499"/>
                                          </p:stCondLst>
                                        </p:cTn>
                                        <p:tgtEl>
                                          <p:spTgt spid="573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4"/>
          <p:cNvSpPr>
            <a:spLocks noGrp="1" noChangeArrowheads="1"/>
          </p:cNvSpPr>
          <p:nvPr>
            <p:ph type="title"/>
          </p:nvPr>
        </p:nvSpPr>
        <p:spPr>
          <a:xfrm>
            <a:off x="1869281" y="9525"/>
            <a:ext cx="5829300" cy="857250"/>
          </a:xfrm>
        </p:spPr>
        <p:txBody>
          <a:bodyPr/>
          <a:lstStyle/>
          <a:p>
            <a:r>
              <a:rPr lang="en-US" dirty="0">
                <a:ea typeface="Osaka" charset="0"/>
                <a:cs typeface="Helvetica Neue Light"/>
              </a:rPr>
              <a:t>Cost of External Sorting</a:t>
            </a:r>
          </a:p>
        </p:txBody>
      </p:sp>
      <p:sp>
        <p:nvSpPr>
          <p:cNvPr id="57348" name="Footer Placeholder 4"/>
          <p:cNvSpPr>
            <a:spLocks noGrp="1"/>
          </p:cNvSpPr>
          <p:nvPr>
            <p:ph type="ftr" sz="quarter" idx="4294967295"/>
          </p:nvPr>
        </p:nvSpPr>
        <p:spPr bwMode="auto">
          <a:xfrm>
            <a:off x="6572250" y="4800600"/>
            <a:ext cx="1428750" cy="3429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charset="0"/>
                <a:ea typeface="Osaka" charset="0"/>
                <a:cs typeface="Osaka" charset="0"/>
              </a:defRPr>
            </a:lvl1pPr>
            <a:lvl2pPr marL="28448794" indent="-28105894" eaLnBrk="0" hangingPunct="0">
              <a:defRPr sz="900">
                <a:solidFill>
                  <a:srgbClr val="000000"/>
                </a:solidFill>
                <a:latin typeface="Arial" charset="0"/>
                <a:ea typeface="Osaka" charset="0"/>
                <a:cs typeface="Osaka" charset="0"/>
              </a:defRPr>
            </a:lvl2pPr>
            <a:lvl3pPr eaLnBrk="0" hangingPunct="0">
              <a:defRPr sz="900">
                <a:solidFill>
                  <a:srgbClr val="000000"/>
                </a:solidFill>
                <a:latin typeface="Arial" charset="0"/>
                <a:ea typeface="Osaka" charset="0"/>
                <a:cs typeface="Osaka" charset="0"/>
              </a:defRPr>
            </a:lvl3pPr>
            <a:lvl4pPr eaLnBrk="0" hangingPunct="0">
              <a:defRPr sz="900">
                <a:solidFill>
                  <a:srgbClr val="000000"/>
                </a:solidFill>
                <a:latin typeface="Arial" charset="0"/>
                <a:ea typeface="Osaka" charset="0"/>
                <a:cs typeface="Osaka" charset="0"/>
              </a:defRPr>
            </a:lvl4pPr>
            <a:lvl5pPr eaLnBrk="0" hangingPunct="0">
              <a:defRPr sz="900">
                <a:solidFill>
                  <a:srgbClr val="000000"/>
                </a:solidFill>
                <a:latin typeface="Arial" charset="0"/>
                <a:ea typeface="Osaka" charset="0"/>
                <a:cs typeface="Osaka" charset="0"/>
              </a:defRPr>
            </a:lvl5pPr>
            <a:lvl6pPr marL="342900" eaLnBrk="0" fontAlgn="base" hangingPunct="0">
              <a:spcBef>
                <a:spcPct val="0"/>
              </a:spcBef>
              <a:spcAft>
                <a:spcPct val="0"/>
              </a:spcAft>
              <a:defRPr sz="900">
                <a:solidFill>
                  <a:srgbClr val="000000"/>
                </a:solidFill>
                <a:latin typeface="Arial" charset="0"/>
                <a:ea typeface="Osaka" charset="0"/>
                <a:cs typeface="Osaka" charset="0"/>
              </a:defRPr>
            </a:lvl6pPr>
            <a:lvl7pPr marL="685800" eaLnBrk="0" fontAlgn="base" hangingPunct="0">
              <a:spcBef>
                <a:spcPct val="0"/>
              </a:spcBef>
              <a:spcAft>
                <a:spcPct val="0"/>
              </a:spcAft>
              <a:defRPr sz="900">
                <a:solidFill>
                  <a:srgbClr val="000000"/>
                </a:solidFill>
                <a:latin typeface="Arial" charset="0"/>
                <a:ea typeface="Osaka" charset="0"/>
                <a:cs typeface="Osaka" charset="0"/>
              </a:defRPr>
            </a:lvl7pPr>
            <a:lvl8pPr marL="1028700" eaLnBrk="0" fontAlgn="base" hangingPunct="0">
              <a:spcBef>
                <a:spcPct val="0"/>
              </a:spcBef>
              <a:spcAft>
                <a:spcPct val="0"/>
              </a:spcAft>
              <a:defRPr sz="900">
                <a:solidFill>
                  <a:srgbClr val="000000"/>
                </a:solidFill>
                <a:latin typeface="Arial" charset="0"/>
                <a:ea typeface="Osaka" charset="0"/>
                <a:cs typeface="Osaka" charset="0"/>
              </a:defRPr>
            </a:lvl8pPr>
            <a:lvl9pPr marL="1371600" eaLnBrk="0" fontAlgn="base" hangingPunct="0">
              <a:spcBef>
                <a:spcPct val="0"/>
              </a:spcBef>
              <a:spcAft>
                <a:spcPct val="0"/>
              </a:spcAft>
              <a:defRPr sz="900">
                <a:solidFill>
                  <a:srgbClr val="000000"/>
                </a:solidFill>
                <a:latin typeface="Arial" charset="0"/>
                <a:ea typeface="Osaka" charset="0"/>
                <a:cs typeface="Osaka" charset="0"/>
              </a:defRPr>
            </a:lvl9pPr>
          </a:lstStyle>
          <a:p>
            <a:pPr algn="r"/>
            <a:endParaRPr lang="en-US" sz="1050" dirty="0">
              <a:solidFill>
                <a:schemeClr val="tx1"/>
              </a:solidFill>
              <a:latin typeface="Helvetica Neue"/>
            </a:endParaRPr>
          </a:p>
          <a:p>
            <a:pPr algn="r"/>
            <a:endParaRPr lang="en-US" sz="1050" dirty="0">
              <a:solidFill>
                <a:schemeClr val="tx2"/>
              </a:solidFill>
              <a:latin typeface="Helvetica Neue"/>
            </a:endParaRPr>
          </a:p>
        </p:txBody>
      </p:sp>
      <p:sp>
        <p:nvSpPr>
          <p:cNvPr id="57349" name="AutoShape 2"/>
          <p:cNvSpPr>
            <a:spLocks noChangeArrowheads="1"/>
          </p:cNvSpPr>
          <p:nvPr/>
        </p:nvSpPr>
        <p:spPr bwMode="auto">
          <a:xfrm>
            <a:off x="1304925" y="1860947"/>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0" name="AutoShape 3"/>
          <p:cNvSpPr>
            <a:spLocks noChangeArrowheads="1"/>
          </p:cNvSpPr>
          <p:nvPr/>
        </p:nvSpPr>
        <p:spPr bwMode="auto">
          <a:xfrm>
            <a:off x="6847285" y="1882379"/>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2" name="AutoShape 5"/>
          <p:cNvSpPr>
            <a:spLocks noChangeArrowheads="1"/>
          </p:cNvSpPr>
          <p:nvPr/>
        </p:nvSpPr>
        <p:spPr bwMode="auto">
          <a:xfrm>
            <a:off x="4079081" y="182641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6" name="Rectangle 18"/>
          <p:cNvSpPr>
            <a:spLocks noChangeArrowheads="1"/>
          </p:cNvSpPr>
          <p:nvPr/>
        </p:nvSpPr>
        <p:spPr bwMode="auto">
          <a:xfrm>
            <a:off x="4205288" y="232767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7" name="Rectangle 19"/>
          <p:cNvSpPr>
            <a:spLocks noChangeArrowheads="1"/>
          </p:cNvSpPr>
          <p:nvPr/>
        </p:nvSpPr>
        <p:spPr bwMode="auto">
          <a:xfrm>
            <a:off x="4202906"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8" name="Rectangle 20"/>
          <p:cNvSpPr>
            <a:spLocks noChangeArrowheads="1"/>
          </p:cNvSpPr>
          <p:nvPr/>
        </p:nvSpPr>
        <p:spPr bwMode="auto">
          <a:xfrm>
            <a:off x="4200525"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6" name="Group 5"/>
          <p:cNvGrpSpPr/>
          <p:nvPr/>
        </p:nvGrpSpPr>
        <p:grpSpPr>
          <a:xfrm flipH="1">
            <a:off x="4840817" y="2163812"/>
            <a:ext cx="2249091" cy="1233488"/>
            <a:chOff x="1950244" y="2168128"/>
            <a:chExt cx="2249091" cy="1233488"/>
          </a:xfrm>
        </p:grpSpPr>
        <p:sp>
          <p:nvSpPr>
            <p:cNvPr id="57354" name="Line 13"/>
            <p:cNvSpPr>
              <a:spLocks noChangeShapeType="1"/>
            </p:cNvSpPr>
            <p:nvPr/>
          </p:nvSpPr>
          <p:spPr bwMode="auto">
            <a:xfrm>
              <a:off x="1950244" y="2781300"/>
              <a:ext cx="714375"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nvGrpSpPr>
            <p:cNvPr id="4" name="Group 26"/>
            <p:cNvGrpSpPr>
              <a:grpSpLocks/>
            </p:cNvGrpSpPr>
            <p:nvPr/>
          </p:nvGrpSpPr>
          <p:grpSpPr bwMode="auto">
            <a:xfrm>
              <a:off x="2528888" y="2168128"/>
              <a:ext cx="1670447" cy="1233488"/>
              <a:chOff x="1847850" y="2890838"/>
              <a:chExt cx="2227263" cy="1644650"/>
            </a:xfrm>
          </p:grpSpPr>
          <p:sp>
            <p:nvSpPr>
              <p:cNvPr id="57363"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4"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5"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6"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7"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8"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69"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70"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71"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72"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57373"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grpSp>
      <p:sp>
        <p:nvSpPr>
          <p:cNvPr id="42" name="TextBox 41"/>
          <p:cNvSpPr txBox="1"/>
          <p:nvPr/>
        </p:nvSpPr>
        <p:spPr>
          <a:xfrm>
            <a:off x="5437563" y="1622762"/>
            <a:ext cx="824265" cy="369332"/>
          </a:xfrm>
          <a:prstGeom prst="rect">
            <a:avLst/>
          </a:prstGeom>
          <a:noFill/>
        </p:spPr>
        <p:txBody>
          <a:bodyPr wrap="none" rtlCol="0">
            <a:spAutoFit/>
          </a:bodyPr>
          <a:lstStyle/>
          <a:p>
            <a:r>
              <a:rPr lang="en-US" dirty="0">
                <a:latin typeface="Helvetica Neue"/>
              </a:rPr>
              <a:t>Divide</a:t>
            </a:r>
          </a:p>
        </p:txBody>
      </p:sp>
      <p:sp>
        <p:nvSpPr>
          <p:cNvPr id="43" name="TextBox 42"/>
          <p:cNvSpPr txBox="1"/>
          <p:nvPr/>
        </p:nvSpPr>
        <p:spPr>
          <a:xfrm>
            <a:off x="2613627" y="1625420"/>
            <a:ext cx="1077539" cy="369332"/>
          </a:xfrm>
          <a:prstGeom prst="rect">
            <a:avLst/>
          </a:prstGeom>
          <a:noFill/>
        </p:spPr>
        <p:txBody>
          <a:bodyPr wrap="none" rtlCol="0">
            <a:spAutoFit/>
          </a:bodyPr>
          <a:lstStyle/>
          <a:p>
            <a:r>
              <a:rPr lang="en-US" dirty="0">
                <a:latin typeface="Helvetica Neue"/>
              </a:rPr>
              <a:t>Conquer</a:t>
            </a:r>
          </a:p>
        </p:txBody>
      </p:sp>
      <p:sp>
        <p:nvSpPr>
          <p:cNvPr id="48" name="Rectangle 28"/>
          <p:cNvSpPr>
            <a:spLocks noChangeArrowheads="1"/>
          </p:cNvSpPr>
          <p:nvPr/>
        </p:nvSpPr>
        <p:spPr bwMode="auto">
          <a:xfrm>
            <a:off x="2565600" y="4227359"/>
            <a:ext cx="374237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spcBef>
                <a:spcPct val="20000"/>
              </a:spcBef>
            </a:pPr>
            <a:r>
              <a:rPr lang="en-US" b="1" dirty="0">
                <a:solidFill>
                  <a:srgbClr val="800000"/>
                </a:solidFill>
                <a:latin typeface="Helvetica Neue"/>
              </a:rPr>
              <a:t>cost = 4*N IO</a:t>
            </a:r>
            <a:r>
              <a:rPr lang="ja-JP" altLang="en-US" b="1" dirty="0">
                <a:solidFill>
                  <a:srgbClr val="800000"/>
                </a:solidFill>
                <a:latin typeface="Helvetica Neue"/>
              </a:rPr>
              <a:t>’</a:t>
            </a:r>
            <a:r>
              <a:rPr lang="en-US" b="1" dirty="0">
                <a:solidFill>
                  <a:srgbClr val="800000"/>
                </a:solidFill>
                <a:latin typeface="Helvetica Neue"/>
              </a:rPr>
              <a:t>s</a:t>
            </a:r>
            <a:br>
              <a:rPr lang="en-US" b="1" dirty="0">
                <a:solidFill>
                  <a:srgbClr val="800000"/>
                </a:solidFill>
                <a:latin typeface="Helvetica Neue"/>
              </a:rPr>
            </a:br>
            <a:r>
              <a:rPr lang="en-US" b="1" dirty="0">
                <a:solidFill>
                  <a:srgbClr val="800000"/>
                </a:solidFill>
                <a:latin typeface="Helvetica Neue"/>
              </a:rPr>
              <a:t>(including initial read, final write)</a:t>
            </a:r>
          </a:p>
        </p:txBody>
      </p:sp>
      <p:grpSp>
        <p:nvGrpSpPr>
          <p:cNvPr id="8" name="Group 7"/>
          <p:cNvGrpSpPr/>
          <p:nvPr/>
        </p:nvGrpSpPr>
        <p:grpSpPr>
          <a:xfrm flipH="1">
            <a:off x="2136576" y="2103239"/>
            <a:ext cx="2063949" cy="1233488"/>
            <a:chOff x="4903589" y="2170509"/>
            <a:chExt cx="2063949" cy="1233488"/>
          </a:xfrm>
        </p:grpSpPr>
        <p:grpSp>
          <p:nvGrpSpPr>
            <p:cNvPr id="7" name="Group 6"/>
            <p:cNvGrpSpPr/>
            <p:nvPr/>
          </p:nvGrpSpPr>
          <p:grpSpPr>
            <a:xfrm>
              <a:off x="5205414" y="2170509"/>
              <a:ext cx="1762124" cy="1233488"/>
              <a:chOff x="5205414" y="2170509"/>
              <a:chExt cx="1762124" cy="1233488"/>
            </a:xfrm>
          </p:grpSpPr>
          <p:sp>
            <p:nvSpPr>
              <p:cNvPr id="57355" name="Line 17"/>
              <p:cNvSpPr>
                <a:spLocks noChangeShapeType="1"/>
              </p:cNvSpPr>
              <p:nvPr/>
            </p:nvSpPr>
            <p:spPr bwMode="auto">
              <a:xfrm flipH="1">
                <a:off x="6406754" y="2824163"/>
                <a:ext cx="56078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nvGrpSpPr>
              <p:cNvPr id="62" name="Group 27"/>
              <p:cNvGrpSpPr>
                <a:grpSpLocks/>
              </p:cNvGrpSpPr>
              <p:nvPr/>
            </p:nvGrpSpPr>
            <p:grpSpPr bwMode="auto">
              <a:xfrm>
                <a:off x="5205414" y="2170509"/>
                <a:ext cx="1258490" cy="1233488"/>
                <a:chOff x="5481638" y="2919413"/>
                <a:chExt cx="1677987" cy="1644650"/>
              </a:xfrm>
            </p:grpSpPr>
            <p:sp>
              <p:nvSpPr>
                <p:cNvPr id="6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grpSp>
        <p:sp>
          <p:nvSpPr>
            <p:cNvPr id="66" name="Line 21"/>
            <p:cNvSpPr>
              <a:spLocks noChangeShapeType="1"/>
            </p:cNvSpPr>
            <p:nvPr/>
          </p:nvSpPr>
          <p:spPr bwMode="auto">
            <a:xfrm flipH="1">
              <a:off x="4903589" y="2443162"/>
              <a:ext cx="473149"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7" name="Line 22"/>
            <p:cNvSpPr>
              <a:spLocks noChangeShapeType="1"/>
            </p:cNvSpPr>
            <p:nvPr/>
          </p:nvSpPr>
          <p:spPr bwMode="auto">
            <a:xfrm flipH="1">
              <a:off x="4908351" y="2778918"/>
              <a:ext cx="46838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sp>
          <p:nvSpPr>
            <p:cNvPr id="68" name="Line 23"/>
            <p:cNvSpPr>
              <a:spLocks noChangeShapeType="1"/>
            </p:cNvSpPr>
            <p:nvPr/>
          </p:nvSpPr>
          <p:spPr bwMode="auto">
            <a:xfrm flipH="1">
              <a:off x="4904781" y="3139678"/>
              <a:ext cx="43755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dirty="0">
                <a:latin typeface="Helvetica Neue"/>
              </a:endParaRPr>
            </a:p>
          </p:txBody>
        </p:sp>
      </p:grpSp>
    </p:spTree>
    <p:extLst>
      <p:ext uri="{BB962C8B-B14F-4D97-AF65-F5344CB8AC3E}">
        <p14:creationId xmlns:p14="http://schemas.microsoft.com/office/powerpoint/2010/main" val="2080426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7351"/>
                                        </p:tgtEl>
                                      </p:cBhvr>
                                    </p:animEffect>
                                    <p:set>
                                      <p:cBhvr>
                                        <p:cTn id="7" dur="1" fill="hold">
                                          <p:stCondLst>
                                            <p:cond delay="499"/>
                                          </p:stCondLst>
                                        </p:cTn>
                                        <p:tgtEl>
                                          <p:spTgt spid="573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Out-of-Core Algorithms</a:t>
            </a:r>
          </a:p>
        </p:txBody>
      </p:sp>
      <p:sp>
        <p:nvSpPr>
          <p:cNvPr id="3" name="Content Placeholder 2"/>
          <p:cNvSpPr>
            <a:spLocks noGrp="1"/>
          </p:cNvSpPr>
          <p:nvPr>
            <p:ph idx="1"/>
          </p:nvPr>
        </p:nvSpPr>
        <p:spPr/>
        <p:txBody>
          <a:bodyPr/>
          <a:lstStyle/>
          <a:p>
            <a:r>
              <a:rPr lang="en-US" dirty="0"/>
              <a:t>Two themes</a:t>
            </a:r>
          </a:p>
          <a:p>
            <a:pPr marL="800100" lvl="1" indent="-342900">
              <a:buFont typeface="+mj-lt"/>
              <a:buAutoNum type="arabicPeriod"/>
            </a:pPr>
            <a:r>
              <a:rPr lang="en-US" dirty="0"/>
              <a:t>Single-pass streaming data through RAM</a:t>
            </a:r>
          </a:p>
          <a:p>
            <a:pPr marL="800100" lvl="1" indent="-342900">
              <a:buFont typeface="+mj-lt"/>
              <a:buAutoNum type="arabicPeriod"/>
            </a:pPr>
            <a:r>
              <a:rPr lang="en-US" dirty="0"/>
              <a:t>Divide (into RAM-sized chunks) and Conquer</a:t>
            </a:r>
          </a:p>
        </p:txBody>
      </p:sp>
    </p:spTree>
    <p:extLst>
      <p:ext uri="{BB962C8B-B14F-4D97-AF65-F5344CB8AC3E}">
        <p14:creationId xmlns:p14="http://schemas.microsoft.com/office/powerpoint/2010/main" val="531889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Parallelize me!  Hashing Phase 1</a:t>
            </a:r>
          </a:p>
        </p:txBody>
      </p:sp>
      <p:sp>
        <p:nvSpPr>
          <p:cNvPr id="6" name="Content Placeholder 5"/>
          <p:cNvSpPr>
            <a:spLocks noGrp="1"/>
          </p:cNvSpPr>
          <p:nvPr>
            <p:ph idx="1"/>
          </p:nvPr>
        </p:nvSpPr>
        <p:spPr/>
        <p:txBody>
          <a:bodyPr/>
          <a:lstStyle/>
          <a:p>
            <a:r>
              <a:rPr lang="en-US"/>
              <a:t>Phase 1: shuffle data across machines (hn) </a:t>
            </a:r>
          </a:p>
          <a:p>
            <a:pPr lvl="1"/>
            <a:r>
              <a:rPr lang="en-US"/>
              <a:t>streaming out to network as it is scanned </a:t>
            </a:r>
          </a:p>
          <a:p>
            <a:pPr lvl="1"/>
            <a:r>
              <a:rPr lang="en-US"/>
              <a:t>which machine for this record? </a:t>
            </a:r>
            <a:br>
              <a:rPr lang="en-US"/>
            </a:br>
            <a:r>
              <a:rPr lang="en-US"/>
              <a:t>use (yet another) independent hash function hn</a:t>
            </a:r>
            <a:endParaRPr lang="en-US" dirty="0"/>
          </a:p>
        </p:txBody>
      </p:sp>
      <p:sp>
        <p:nvSpPr>
          <p:cNvPr id="248" name="Line 13" descr="Data from 3 dbms being shuffled to 3 different input streams" title="Data shuffle"/>
          <p:cNvSpPr>
            <a:spLocks noChangeShapeType="1"/>
          </p:cNvSpPr>
          <p:nvPr/>
        </p:nvSpPr>
        <p:spPr bwMode="auto">
          <a:xfrm>
            <a:off x="2604220" y="3019230"/>
            <a:ext cx="1169909"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06" name="Line 13" descr="Data from 3 dbms being shuffled to 3 different input streams" title="Data shuffle"/>
          <p:cNvSpPr>
            <a:spLocks noChangeShapeType="1"/>
          </p:cNvSpPr>
          <p:nvPr/>
        </p:nvSpPr>
        <p:spPr bwMode="auto">
          <a:xfrm>
            <a:off x="2608074" y="3802997"/>
            <a:ext cx="1221278"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35" name="Line 13" descr="Data from 3 dbms being shuffled to 3 different input streams" title="Data shuffle"/>
          <p:cNvSpPr>
            <a:spLocks noChangeShapeType="1"/>
          </p:cNvSpPr>
          <p:nvPr/>
        </p:nvSpPr>
        <p:spPr bwMode="auto">
          <a:xfrm>
            <a:off x="2611929" y="4575451"/>
            <a:ext cx="120361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17" name="Line 13" descr="Data from 3 dbms being shuffled to 3 different input streams" title="Data shuffle"/>
          <p:cNvSpPr>
            <a:spLocks noChangeShapeType="1"/>
          </p:cNvSpPr>
          <p:nvPr/>
        </p:nvSpPr>
        <p:spPr bwMode="auto">
          <a:xfrm>
            <a:off x="2586835" y="3029973"/>
            <a:ext cx="1173488" cy="757967"/>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18" name="Line 13" descr="Data from 3 dbms being shuffled to 3 different input streams" title="Data shuffle"/>
          <p:cNvSpPr>
            <a:spLocks noChangeShapeType="1"/>
          </p:cNvSpPr>
          <p:nvPr/>
        </p:nvSpPr>
        <p:spPr bwMode="auto">
          <a:xfrm>
            <a:off x="2614447" y="3052600"/>
            <a:ext cx="1159682" cy="1493308"/>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19" name="Line 13" descr="Data from 3 dbms being shuffled to 3 different input streams" title="Data shuffle"/>
          <p:cNvSpPr>
            <a:spLocks noChangeShapeType="1"/>
          </p:cNvSpPr>
          <p:nvPr/>
        </p:nvSpPr>
        <p:spPr bwMode="auto">
          <a:xfrm flipV="1">
            <a:off x="2642059" y="3018660"/>
            <a:ext cx="1187293" cy="78059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20" name="Line 13" descr="Data from 3 dbms being shuffled to 3 different input streams" title="Data shuffle"/>
          <p:cNvSpPr>
            <a:spLocks noChangeShapeType="1"/>
          </p:cNvSpPr>
          <p:nvPr/>
        </p:nvSpPr>
        <p:spPr bwMode="auto">
          <a:xfrm flipV="1">
            <a:off x="2642059" y="3810566"/>
            <a:ext cx="1145876" cy="76928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21" name="Line 13" descr="Data from 3 dbms being shuffled to 3 different input streams" title="Data shuffle"/>
          <p:cNvSpPr>
            <a:spLocks noChangeShapeType="1"/>
          </p:cNvSpPr>
          <p:nvPr/>
        </p:nvSpPr>
        <p:spPr bwMode="auto">
          <a:xfrm>
            <a:off x="2655865" y="3799253"/>
            <a:ext cx="1173487" cy="803219"/>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22" name="Line 13" descr="Data from 3 dbms being shuffled to 3 different input streams" title="Data shuffle"/>
          <p:cNvSpPr>
            <a:spLocks noChangeShapeType="1"/>
          </p:cNvSpPr>
          <p:nvPr/>
        </p:nvSpPr>
        <p:spPr bwMode="auto">
          <a:xfrm flipV="1">
            <a:off x="2628253" y="3052600"/>
            <a:ext cx="1145876" cy="1493308"/>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01" name="Rectangle 100" descr="Data from 3 dbms being shuffled to 3 different input streams" title="Data shuffle"/>
          <p:cNvSpPr/>
          <p:nvPr/>
        </p:nvSpPr>
        <p:spPr>
          <a:xfrm>
            <a:off x="3110901" y="2672184"/>
            <a:ext cx="344966" cy="300082"/>
          </a:xfrm>
          <a:prstGeom prst="rect">
            <a:avLst/>
          </a:prstGeom>
        </p:spPr>
        <p:txBody>
          <a:bodyPr wrap="none">
            <a:spAutoFit/>
          </a:bodyPr>
          <a:lstStyle/>
          <a:p>
            <a:r>
              <a:rPr lang="en-US" sz="1350" err="1">
                <a:latin typeface="Helvetica Neue"/>
              </a:rPr>
              <a:t>h</a:t>
            </a:r>
            <a:r>
              <a:rPr lang="en-US" sz="1350" baseline="-25000" err="1">
                <a:latin typeface="Helvetica Neue"/>
              </a:rPr>
              <a:t>n</a:t>
            </a:r>
            <a:endParaRPr lang="en-US" sz="1350">
              <a:latin typeface="Helvetica Neue"/>
            </a:endParaRPr>
          </a:p>
        </p:txBody>
      </p:sp>
      <p:sp>
        <p:nvSpPr>
          <p:cNvPr id="254" name="Rectangle 6" descr="Data from 3 dbms being shuffled to 3 different input streams" title="Data shuffle"/>
          <p:cNvSpPr>
            <a:spLocks noChangeArrowheads="1"/>
          </p:cNvSpPr>
          <p:nvPr/>
        </p:nvSpPr>
        <p:spPr bwMode="auto">
          <a:xfrm>
            <a:off x="3746217" y="2760557"/>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1" name="Rectangle 6" descr="Data from 3 dbms being shuffled to 3 different input streams" title="Data shuffle"/>
          <p:cNvSpPr>
            <a:spLocks noChangeArrowheads="1"/>
          </p:cNvSpPr>
          <p:nvPr/>
        </p:nvSpPr>
        <p:spPr bwMode="auto">
          <a:xfrm>
            <a:off x="3750071" y="3544324"/>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0" name="Rectangle 6" descr="Data from 3 dbms being shuffled to 3 different input streams" title="Data shuffle"/>
          <p:cNvSpPr>
            <a:spLocks noChangeArrowheads="1"/>
          </p:cNvSpPr>
          <p:nvPr/>
        </p:nvSpPr>
        <p:spPr bwMode="auto">
          <a:xfrm>
            <a:off x="3753926" y="4316778"/>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2" name="AutoShape 2" descr="Data from 3 dbms being shuffled to 3 different input streams" title="Data shuffle"/>
          <p:cNvSpPr>
            <a:spLocks noChangeArrowheads="1"/>
          </p:cNvSpPr>
          <p:nvPr/>
        </p:nvSpPr>
        <p:spPr bwMode="auto">
          <a:xfrm>
            <a:off x="2362200" y="2647950"/>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5" name="AutoShape 2" descr="Data from 3 dbms being shuffled to 3 different input streams" title="Data shuffle"/>
          <p:cNvSpPr>
            <a:spLocks noChangeArrowheads="1"/>
          </p:cNvSpPr>
          <p:nvPr/>
        </p:nvSpPr>
        <p:spPr bwMode="auto">
          <a:xfrm>
            <a:off x="2366055" y="3431716"/>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4" name="AutoShape 2" descr="Data from 3 dbms being shuffled to 3 different input streams" title="Data shuffle"/>
          <p:cNvSpPr>
            <a:spLocks noChangeArrowheads="1"/>
          </p:cNvSpPr>
          <p:nvPr/>
        </p:nvSpPr>
        <p:spPr bwMode="auto">
          <a:xfrm>
            <a:off x="2369910" y="4204171"/>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1588243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Line 13" descr="Data is hashed with h_p to shuffle across machines. h_p is then used to hash data within the machine. Then h_r is used to stream the data to output" title="Processing"/>
          <p:cNvSpPr>
            <a:spLocks noChangeShapeType="1"/>
          </p:cNvSpPr>
          <p:nvPr/>
        </p:nvSpPr>
        <p:spPr bwMode="auto">
          <a:xfrm>
            <a:off x="2147020" y="3019230"/>
            <a:ext cx="1169909"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06" name="Line 13" descr="Data is hashed with h_p to shuffle across machines. h_p is then used to hash data within the machine. Then h_r is used to stream the data to output" title="Processing"/>
          <p:cNvSpPr>
            <a:spLocks noChangeShapeType="1"/>
          </p:cNvSpPr>
          <p:nvPr/>
        </p:nvSpPr>
        <p:spPr bwMode="auto">
          <a:xfrm>
            <a:off x="2150874" y="3802997"/>
            <a:ext cx="1221278"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35" name="Line 13" descr="Data is hashed with h_p to shuffle across machines. h_p is then used to hash data within the machine. Then h_r is used to stream the data to output" title="Processing"/>
          <p:cNvSpPr>
            <a:spLocks noChangeShapeType="1"/>
          </p:cNvSpPr>
          <p:nvPr/>
        </p:nvSpPr>
        <p:spPr bwMode="auto">
          <a:xfrm>
            <a:off x="2154729" y="4575451"/>
            <a:ext cx="1203617"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17" name="Line 13" descr="Data is hashed with h_p to shuffle across machines. h_p is then used to hash data within the machine. Then h_r is used to stream the data to output" title="Processing"/>
          <p:cNvSpPr>
            <a:spLocks noChangeShapeType="1"/>
          </p:cNvSpPr>
          <p:nvPr/>
        </p:nvSpPr>
        <p:spPr bwMode="auto">
          <a:xfrm>
            <a:off x="2129635" y="3029973"/>
            <a:ext cx="1173488" cy="757967"/>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18" name="Line 13" descr="Data is hashed with h_p to shuffle across machines. h_p is then used to hash data within the machine. Then h_r is used to stream the data to output" title="Processing"/>
          <p:cNvSpPr>
            <a:spLocks noChangeShapeType="1"/>
          </p:cNvSpPr>
          <p:nvPr/>
        </p:nvSpPr>
        <p:spPr bwMode="auto">
          <a:xfrm>
            <a:off x="2157247" y="3052600"/>
            <a:ext cx="1159682" cy="1493308"/>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19" name="Line 13" descr="Data is hashed with h_p to shuffle across machines. h_p is then used to hash data within the machine. Then h_r is used to stream the data to output" title="Processing"/>
          <p:cNvSpPr>
            <a:spLocks noChangeShapeType="1"/>
          </p:cNvSpPr>
          <p:nvPr/>
        </p:nvSpPr>
        <p:spPr bwMode="auto">
          <a:xfrm flipV="1">
            <a:off x="2184859" y="3018660"/>
            <a:ext cx="1187293" cy="78059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20" name="Line 13" descr="Data is hashed with h_p to shuffle across machines. h_p is then used to hash data within the machine. Then h_r is used to stream the data to output" title="Processing"/>
          <p:cNvSpPr>
            <a:spLocks noChangeShapeType="1"/>
          </p:cNvSpPr>
          <p:nvPr/>
        </p:nvSpPr>
        <p:spPr bwMode="auto">
          <a:xfrm flipV="1">
            <a:off x="2184859" y="3810566"/>
            <a:ext cx="1145876" cy="76928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21" name="Line 13" descr="Data is hashed with h_p to shuffle across machines. h_p is then used to hash data within the machine. Then h_r is used to stream the data to output" title="Processing"/>
          <p:cNvSpPr>
            <a:spLocks noChangeShapeType="1"/>
          </p:cNvSpPr>
          <p:nvPr/>
        </p:nvSpPr>
        <p:spPr bwMode="auto">
          <a:xfrm>
            <a:off x="2198665" y="3799253"/>
            <a:ext cx="1173487" cy="803219"/>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22" name="Line 13" descr="Data is hashed with h_p to shuffle across machines. h_p is then used to hash data within the machine. Then h_r is used to stream the data to output" title="Processing"/>
          <p:cNvSpPr>
            <a:spLocks noChangeShapeType="1"/>
          </p:cNvSpPr>
          <p:nvPr/>
        </p:nvSpPr>
        <p:spPr bwMode="auto">
          <a:xfrm flipV="1">
            <a:off x="2171053" y="3052600"/>
            <a:ext cx="1145876" cy="1493308"/>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5" name="Title 4"/>
          <p:cNvSpPr>
            <a:spLocks noGrp="1"/>
          </p:cNvSpPr>
          <p:nvPr>
            <p:ph type="title"/>
          </p:nvPr>
        </p:nvSpPr>
        <p:spPr/>
        <p:txBody>
          <a:bodyPr/>
          <a:lstStyle/>
          <a:p>
            <a:r>
              <a:rPr lang="en-US" dirty="0"/>
              <a:t>Parallelize me!  Hashing Phase 2</a:t>
            </a:r>
          </a:p>
        </p:txBody>
      </p:sp>
      <p:sp>
        <p:nvSpPr>
          <p:cNvPr id="6" name="Content Placeholder 5"/>
          <p:cNvSpPr>
            <a:spLocks noGrp="1"/>
          </p:cNvSpPr>
          <p:nvPr>
            <p:ph idx="1"/>
          </p:nvPr>
        </p:nvSpPr>
        <p:spPr/>
        <p:txBody>
          <a:bodyPr/>
          <a:lstStyle/>
          <a:p>
            <a:r>
              <a:rPr lang="en-US" dirty="0"/>
              <a:t>Phase 1: shuffle data across machines (</a:t>
            </a:r>
            <a:r>
              <a:rPr lang="en-US" dirty="0" err="1"/>
              <a:t>hn</a:t>
            </a:r>
            <a:r>
              <a:rPr lang="en-US" dirty="0"/>
              <a:t>) </a:t>
            </a:r>
          </a:p>
          <a:p>
            <a:r>
              <a:rPr lang="en-US" dirty="0"/>
              <a:t>Receivers proceed with phase 1as data streams in </a:t>
            </a:r>
          </a:p>
          <a:p>
            <a:pPr lvl="1"/>
            <a:r>
              <a:rPr lang="en-US" dirty="0"/>
              <a:t>from local disk and network</a:t>
            </a:r>
          </a:p>
        </p:txBody>
      </p:sp>
      <p:sp>
        <p:nvSpPr>
          <p:cNvPr id="242" name="AutoShape 2" descr="Data is hashed with h_p to shuffle across machines. h_p is then used to hash data within the machine. Then h_r is used to stream the data to output" title="Processing"/>
          <p:cNvSpPr>
            <a:spLocks noChangeArrowheads="1"/>
          </p:cNvSpPr>
          <p:nvPr/>
        </p:nvSpPr>
        <p:spPr bwMode="auto">
          <a:xfrm>
            <a:off x="1905000" y="2647950"/>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44" name="AutoShape 5" descr="Data is hashed with h_p to shuffle across machines. h_p is then used to hash data within the machine. Then h_r is used to stream the data to output" title="Processing"/>
          <p:cNvSpPr>
            <a:spLocks noChangeArrowheads="1"/>
          </p:cNvSpPr>
          <p:nvPr/>
        </p:nvSpPr>
        <p:spPr bwMode="auto">
          <a:xfrm>
            <a:off x="3870400" y="2622707"/>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50" name="Rectangle 18" descr="Data is hashed with h_p to shuffle across machines. h_p is then used to hash data within the machine. Then h_r is used to stream the data to output" title="Processing"/>
          <p:cNvSpPr>
            <a:spLocks noChangeArrowheads="1"/>
          </p:cNvSpPr>
          <p:nvPr/>
        </p:nvSpPr>
        <p:spPr bwMode="auto">
          <a:xfrm>
            <a:off x="3917733" y="2824918"/>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1" name="Rectangle 19" descr="Data is hashed with h_p to shuffle across machines. h_p is then used to hash data within the machine. Then h_r is used to stream the data to output" title="Processing"/>
          <p:cNvSpPr>
            <a:spLocks noChangeArrowheads="1"/>
          </p:cNvSpPr>
          <p:nvPr/>
        </p:nvSpPr>
        <p:spPr bwMode="auto">
          <a:xfrm>
            <a:off x="3916839" y="2961807"/>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2" name="Rectangle 20" descr="Data is hashed with h_p to shuffle across machines. h_p is then used to hash data within the machine. Then h_r is used to stream the data to output" title="Processing"/>
          <p:cNvSpPr>
            <a:spLocks noChangeArrowheads="1"/>
          </p:cNvSpPr>
          <p:nvPr/>
        </p:nvSpPr>
        <p:spPr bwMode="auto">
          <a:xfrm>
            <a:off x="3915946" y="3112145"/>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3" name="AutoShape 3" descr="Data is hashed with h_p to shuffle across machines. h_p is then used to hash data within the machine. Then h_r is used to stream the data to output" title="Processing"/>
          <p:cNvSpPr>
            <a:spLocks noChangeArrowheads="1"/>
          </p:cNvSpPr>
          <p:nvPr/>
        </p:nvSpPr>
        <p:spPr bwMode="auto">
          <a:xfrm>
            <a:off x="4908583" y="2645282"/>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45" name="Group 27" descr="Data is hashed with h_p to shuffle across machines. h_p is then used to hash data within the machine. Then h_r is used to stream the data to output" title="Processing"/>
          <p:cNvGrpSpPr>
            <a:grpSpLocks/>
          </p:cNvGrpSpPr>
          <p:nvPr/>
        </p:nvGrpSpPr>
        <p:grpSpPr bwMode="auto">
          <a:xfrm>
            <a:off x="4311125" y="2769203"/>
            <a:ext cx="471983" cy="497603"/>
            <a:chOff x="5481638" y="2919413"/>
            <a:chExt cx="1677987" cy="1644650"/>
          </a:xfrm>
        </p:grpSpPr>
        <p:sp>
          <p:nvSpPr>
            <p:cNvPr id="246"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7"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49" name="Line 17" descr="Data is hashed with h_p to shuffle across machines. h_p is then used to hash data within the machine. Then h_r is used to stream the data to output" title="Processing"/>
          <p:cNvSpPr>
            <a:spLocks noChangeShapeType="1"/>
          </p:cNvSpPr>
          <p:nvPr/>
        </p:nvSpPr>
        <p:spPr bwMode="auto">
          <a:xfrm flipH="1">
            <a:off x="4743366" y="3025209"/>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4" name="Rectangle 6" descr="Data is hashed with h_p to shuffle across machines. h_p is then used to hash data within the machine. Then h_r is used to stream the data to output" title="Processing"/>
          <p:cNvSpPr>
            <a:spLocks noChangeArrowheads="1"/>
          </p:cNvSpPr>
          <p:nvPr/>
        </p:nvSpPr>
        <p:spPr bwMode="auto">
          <a:xfrm>
            <a:off x="3289017" y="2760557"/>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5" name="Rectangle 8" descr="Data is hashed with h_p to shuffle across machines. h_p is then used to hash data within the machine. Then h_r is used to stream the data to output" title="Processing"/>
          <p:cNvSpPr>
            <a:spLocks noChangeArrowheads="1"/>
          </p:cNvSpPr>
          <p:nvPr/>
        </p:nvSpPr>
        <p:spPr bwMode="auto">
          <a:xfrm>
            <a:off x="3339475" y="2966130"/>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6" name="Rectangle 9" descr="Data is hashed with h_p to shuffle across machines. h_p is then used to hash data within the machine. Then h_r is used to stream the data to output" title="Processing"/>
          <p:cNvSpPr>
            <a:spLocks noChangeArrowheads="1"/>
          </p:cNvSpPr>
          <p:nvPr/>
        </p:nvSpPr>
        <p:spPr bwMode="auto">
          <a:xfrm>
            <a:off x="3602482" y="282732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7" name="Rectangle 10" descr="Data is hashed with h_p to shuffle across machines. h_p is then used to hash data within the machine. Then h_r is used to stream the data to output" title="Processing"/>
          <p:cNvSpPr>
            <a:spLocks noChangeArrowheads="1"/>
          </p:cNvSpPr>
          <p:nvPr/>
        </p:nvSpPr>
        <p:spPr bwMode="auto">
          <a:xfrm>
            <a:off x="3600696" y="2962288"/>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8" name="Rectangle 11" descr="Data is hashed with h_p to shuffle across machines. h_p is then used to hash data within the machine. Then h_r is used to stream the data to output" title="Processing"/>
          <p:cNvSpPr>
            <a:spLocks noChangeArrowheads="1"/>
          </p:cNvSpPr>
          <p:nvPr/>
        </p:nvSpPr>
        <p:spPr bwMode="auto">
          <a:xfrm>
            <a:off x="3602035" y="3104460"/>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9"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26549" y="3006957"/>
            <a:ext cx="181738" cy="336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0" name="Line 15" descr="Data is hashed with h_p to shuffle across machines. h_p is then used to hash data within the machine. Then h_r is used to stream the data to output" title="Processing"/>
          <p:cNvSpPr>
            <a:spLocks noChangeShapeType="1"/>
          </p:cNvSpPr>
          <p:nvPr/>
        </p:nvSpPr>
        <p:spPr bwMode="auto">
          <a:xfrm flipH="1">
            <a:off x="3424762" y="2871509"/>
            <a:ext cx="172361" cy="134007"/>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1"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26102" y="3006957"/>
            <a:ext cx="175487" cy="13064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2" name="Line 21" descr="Data is hashed with h_p to shuffle across machines. h_p is then used to hash data within the machine. Then h_r is used to stream the data to output" title="Processing"/>
          <p:cNvSpPr>
            <a:spLocks noChangeShapeType="1"/>
          </p:cNvSpPr>
          <p:nvPr/>
        </p:nvSpPr>
        <p:spPr bwMode="auto">
          <a:xfrm>
            <a:off x="3689108" y="2871990"/>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3" name="Line 22" descr="Data is hashed with h_p to shuffle across machines. h_p is then used to hash data within the machine. Then h_r is used to stream the data to output" title="Processing"/>
          <p:cNvSpPr>
            <a:spLocks noChangeShapeType="1"/>
          </p:cNvSpPr>
          <p:nvPr/>
        </p:nvSpPr>
        <p:spPr bwMode="auto">
          <a:xfrm>
            <a:off x="3687322" y="3007437"/>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4" name="Line 23" descr="Data is hashed with h_p to shuffle across machines. h_p is then used to hash data within the machine. Then h_r is used to stream the data to output" title="Processing"/>
          <p:cNvSpPr>
            <a:spLocks noChangeShapeType="1"/>
          </p:cNvSpPr>
          <p:nvPr/>
        </p:nvSpPr>
        <p:spPr bwMode="auto">
          <a:xfrm>
            <a:off x="3688661" y="3152972"/>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5" name="Line 13" descr="Data is hashed with h_p to shuffle across machines. h_p is then used to hash data within the machine. Then h_r is used to stream the data to output" title="Processing"/>
          <p:cNvSpPr>
            <a:spLocks noChangeShapeType="1"/>
          </p:cNvSpPr>
          <p:nvPr/>
        </p:nvSpPr>
        <p:spPr bwMode="auto">
          <a:xfrm flipV="1">
            <a:off x="3688215" y="3006957"/>
            <a:ext cx="198260" cy="96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7" name="Line 17" descr="Data is hashed with h_p to shuffle across machines. h_p is then used to hash data within the machine. Then h_r is used to stream the data to output" title="Processing"/>
          <p:cNvSpPr>
            <a:spLocks noChangeShapeType="1"/>
          </p:cNvSpPr>
          <p:nvPr/>
        </p:nvSpPr>
        <p:spPr bwMode="auto">
          <a:xfrm flipH="1">
            <a:off x="4159734" y="2870854"/>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8" name="Line 17" descr="Data is hashed with h_p to shuffle across machines. h_p is then used to hash data within the machine. Then h_r is used to stream the data to output" title="Processing"/>
          <p:cNvSpPr>
            <a:spLocks noChangeShapeType="1"/>
          </p:cNvSpPr>
          <p:nvPr/>
        </p:nvSpPr>
        <p:spPr bwMode="auto">
          <a:xfrm flipH="1">
            <a:off x="4156002" y="3006059"/>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69" name="Line 17" descr="Data is hashed with h_p to shuffle across machines. h_p is then used to hash data within the machine. Then h_r is used to stream the data to output" title="Processing"/>
          <p:cNvSpPr>
            <a:spLocks noChangeShapeType="1"/>
          </p:cNvSpPr>
          <p:nvPr/>
        </p:nvSpPr>
        <p:spPr bwMode="auto">
          <a:xfrm flipH="1">
            <a:off x="4157447" y="3163539"/>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05" name="AutoShape 2" descr="Data is hashed with h_p to shuffle across machines. h_p is then used to hash data within the machine. Then h_r is used to stream the data to output" title="Processing"/>
          <p:cNvSpPr>
            <a:spLocks noChangeArrowheads="1"/>
          </p:cNvSpPr>
          <p:nvPr/>
        </p:nvSpPr>
        <p:spPr bwMode="auto">
          <a:xfrm>
            <a:off x="1908855" y="3431716"/>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8" name="AutoShape 5" descr="Data is hashed with h_p to shuffle across machines. h_p is then used to hash data within the machine. Then h_r is used to stream the data to output" title="Processing"/>
          <p:cNvSpPr>
            <a:spLocks noChangeArrowheads="1"/>
          </p:cNvSpPr>
          <p:nvPr/>
        </p:nvSpPr>
        <p:spPr bwMode="auto">
          <a:xfrm>
            <a:off x="3874254" y="3406474"/>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9" name="Rectangle 18" descr="Data is hashed with h_p to shuffle across machines. h_p is then used to hash data within the machine. Then h_r is used to stream the data to output" title="Processing"/>
          <p:cNvSpPr>
            <a:spLocks noChangeArrowheads="1"/>
          </p:cNvSpPr>
          <p:nvPr/>
        </p:nvSpPr>
        <p:spPr bwMode="auto">
          <a:xfrm>
            <a:off x="3921587" y="3608684"/>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0" name="Rectangle 19" descr="Data is hashed with h_p to shuffle across machines. h_p is then used to hash data within the machine. Then h_r is used to stream the data to output" title="Processing"/>
          <p:cNvSpPr>
            <a:spLocks noChangeArrowheads="1"/>
          </p:cNvSpPr>
          <p:nvPr/>
        </p:nvSpPr>
        <p:spPr bwMode="auto">
          <a:xfrm>
            <a:off x="3920694" y="3745574"/>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1" name="Rectangle 20" descr="Data is hashed with h_p to shuffle across machines. h_p is then used to hash data within the machine. Then h_r is used to stream the data to output" title="Processing"/>
          <p:cNvSpPr>
            <a:spLocks noChangeArrowheads="1"/>
          </p:cNvSpPr>
          <p:nvPr/>
        </p:nvSpPr>
        <p:spPr bwMode="auto">
          <a:xfrm>
            <a:off x="3919800" y="3895911"/>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3" name="AutoShape 3" descr="Data is hashed with h_p to shuffle across machines. h_p is then used to hash data within the machine. Then h_r is used to stream the data to output" title="Processing"/>
          <p:cNvSpPr>
            <a:spLocks noChangeArrowheads="1"/>
          </p:cNvSpPr>
          <p:nvPr/>
        </p:nvSpPr>
        <p:spPr bwMode="auto">
          <a:xfrm>
            <a:off x="4912437" y="3429049"/>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314" name="Group 27" descr="Data is hashed with h_p to shuffle across machines. h_p is then used to hash data within the machine. Then h_r is used to stream the data to output" title="Processing"/>
          <p:cNvGrpSpPr>
            <a:grpSpLocks/>
          </p:cNvGrpSpPr>
          <p:nvPr/>
        </p:nvGrpSpPr>
        <p:grpSpPr bwMode="auto">
          <a:xfrm>
            <a:off x="4314979" y="3552969"/>
            <a:ext cx="471983" cy="497603"/>
            <a:chOff x="5481638" y="2919413"/>
            <a:chExt cx="1677987" cy="1644650"/>
          </a:xfrm>
        </p:grpSpPr>
        <p:sp>
          <p:nvSpPr>
            <p:cNvPr id="332"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33"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315" name="Line 17" descr="Data is hashed with h_p to shuffle across machines. h_p is then used to hash data within the machine. Then h_r is used to stream the data to output" title="Processing"/>
          <p:cNvSpPr>
            <a:spLocks noChangeShapeType="1"/>
          </p:cNvSpPr>
          <p:nvPr/>
        </p:nvSpPr>
        <p:spPr bwMode="auto">
          <a:xfrm flipH="1">
            <a:off x="4747221" y="3808975"/>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21" name="Rectangle 6" descr="Data is hashed with h_p to shuffle across machines. h_p is then used to hash data within the machine. Then h_r is used to stream the data to output" title="Processing"/>
          <p:cNvSpPr>
            <a:spLocks noChangeArrowheads="1"/>
          </p:cNvSpPr>
          <p:nvPr/>
        </p:nvSpPr>
        <p:spPr bwMode="auto">
          <a:xfrm>
            <a:off x="3292871" y="3544324"/>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2" name="Rectangle 8" descr="Data is hashed with h_p to shuffle across machines. h_p is then used to hash data within the machine. Then h_r is used to stream the data to output" title="Processing"/>
          <p:cNvSpPr>
            <a:spLocks noChangeArrowheads="1"/>
          </p:cNvSpPr>
          <p:nvPr/>
        </p:nvSpPr>
        <p:spPr bwMode="auto">
          <a:xfrm>
            <a:off x="3343330" y="374989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3" name="Rectangle 9" descr="Data is hashed with h_p to shuffle across machines. h_p is then used to hash data within the machine. Then h_r is used to stream the data to output" title="Processing"/>
          <p:cNvSpPr>
            <a:spLocks noChangeArrowheads="1"/>
          </p:cNvSpPr>
          <p:nvPr/>
        </p:nvSpPr>
        <p:spPr bwMode="auto">
          <a:xfrm>
            <a:off x="3606336" y="361108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4" name="Rectangle 10" descr="Data is hashed with h_p to shuffle across machines. h_p is then used to hash data within the machine. Then h_r is used to stream the data to output" title="Processing"/>
          <p:cNvSpPr>
            <a:spLocks noChangeArrowheads="1"/>
          </p:cNvSpPr>
          <p:nvPr/>
        </p:nvSpPr>
        <p:spPr bwMode="auto">
          <a:xfrm>
            <a:off x="3604550" y="3746054"/>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5" name="Rectangle 11" descr="Data is hashed with h_p to shuffle across machines. h_p is then used to hash data within the machine. Then h_r is used to stream the data to output" title="Processing"/>
          <p:cNvSpPr>
            <a:spLocks noChangeArrowheads="1"/>
          </p:cNvSpPr>
          <p:nvPr/>
        </p:nvSpPr>
        <p:spPr bwMode="auto">
          <a:xfrm>
            <a:off x="3605890" y="388822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6"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30403" y="3790724"/>
            <a:ext cx="181738" cy="336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27" name="Line 15" descr="Data is hashed with h_p to shuffle across machines. h_p is then used to hash data within the machine. Then h_r is used to stream the data to output" title="Processing"/>
          <p:cNvSpPr>
            <a:spLocks noChangeShapeType="1"/>
          </p:cNvSpPr>
          <p:nvPr/>
        </p:nvSpPr>
        <p:spPr bwMode="auto">
          <a:xfrm flipH="1">
            <a:off x="3428616" y="3655275"/>
            <a:ext cx="172361" cy="134007"/>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28"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29956" y="3790723"/>
            <a:ext cx="175487" cy="13064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29" name="Line 21" descr="Data is hashed with h_p to shuffle across machines. h_p is then used to hash data within the machine. Then h_r is used to stream the data to output" title="Processing"/>
          <p:cNvSpPr>
            <a:spLocks noChangeShapeType="1"/>
          </p:cNvSpPr>
          <p:nvPr/>
        </p:nvSpPr>
        <p:spPr bwMode="auto">
          <a:xfrm>
            <a:off x="3692962" y="3655756"/>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30" name="Line 22" descr="Data is hashed with h_p to shuffle across machines. h_p is then used to hash data within the machine. Then h_r is used to stream the data to output" title="Processing"/>
          <p:cNvSpPr>
            <a:spLocks noChangeShapeType="1"/>
          </p:cNvSpPr>
          <p:nvPr/>
        </p:nvSpPr>
        <p:spPr bwMode="auto">
          <a:xfrm>
            <a:off x="3691176" y="3791204"/>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31" name="Line 23" descr="Data is hashed with h_p to shuffle across machines. h_p is then used to hash data within the machine. Then h_r is used to stream the data to output" title="Processing"/>
          <p:cNvSpPr>
            <a:spLocks noChangeShapeType="1"/>
          </p:cNvSpPr>
          <p:nvPr/>
        </p:nvSpPr>
        <p:spPr bwMode="auto">
          <a:xfrm>
            <a:off x="3692515" y="3936738"/>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17" name="Line 13" descr="Data is hashed with h_p to shuffle across machines. h_p is then used to hash data within the machine. Then h_r is used to stream the data to output" title="Processing"/>
          <p:cNvSpPr>
            <a:spLocks noChangeShapeType="1"/>
          </p:cNvSpPr>
          <p:nvPr/>
        </p:nvSpPr>
        <p:spPr bwMode="auto">
          <a:xfrm flipV="1">
            <a:off x="3692069" y="3790723"/>
            <a:ext cx="198260" cy="96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18" name="Line 17" descr="Data is hashed with h_p to shuffle across machines. h_p is then used to hash data within the machine. Then h_r is used to stream the data to output" title="Processing"/>
          <p:cNvSpPr>
            <a:spLocks noChangeShapeType="1"/>
          </p:cNvSpPr>
          <p:nvPr/>
        </p:nvSpPr>
        <p:spPr bwMode="auto">
          <a:xfrm flipH="1">
            <a:off x="4163588" y="3654621"/>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19" name="Line 17" descr="Data is hashed with h_p to shuffle across machines. h_p is then used to hash data within the machine. Then h_r is used to stream the data to output" title="Processing"/>
          <p:cNvSpPr>
            <a:spLocks noChangeShapeType="1"/>
          </p:cNvSpPr>
          <p:nvPr/>
        </p:nvSpPr>
        <p:spPr bwMode="auto">
          <a:xfrm flipH="1">
            <a:off x="4159856" y="3789825"/>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20" name="Line 17" descr="Data is hashed with h_p to shuffle across machines. h_p is then used to hash data within the machine. Then h_r is used to stream the data to output" title="Processing"/>
          <p:cNvSpPr>
            <a:spLocks noChangeShapeType="1"/>
          </p:cNvSpPr>
          <p:nvPr/>
        </p:nvSpPr>
        <p:spPr bwMode="auto">
          <a:xfrm flipH="1">
            <a:off x="4161301" y="3947305"/>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34" name="AutoShape 2" descr="Data is hashed with h_p to shuffle across machines. h_p is then used to hash data within the machine. Then h_r is used to stream the data to output" title="Processing"/>
          <p:cNvSpPr>
            <a:spLocks noChangeArrowheads="1"/>
          </p:cNvSpPr>
          <p:nvPr/>
        </p:nvSpPr>
        <p:spPr bwMode="auto">
          <a:xfrm>
            <a:off x="1912710" y="4204171"/>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7" name="AutoShape 5" descr="Data is hashed with h_p to shuffle across machines. h_p is then used to hash data within the machine. Then h_r is used to stream the data to output" title="Processing"/>
          <p:cNvSpPr>
            <a:spLocks noChangeArrowheads="1"/>
          </p:cNvSpPr>
          <p:nvPr/>
        </p:nvSpPr>
        <p:spPr bwMode="auto">
          <a:xfrm>
            <a:off x="3878109" y="4178928"/>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8" name="Rectangle 18" descr="Data is hashed with h_p to shuffle across machines. h_p is then used to hash data within the machine. Then h_r is used to stream the data to output" title="Processing"/>
          <p:cNvSpPr>
            <a:spLocks noChangeArrowheads="1"/>
          </p:cNvSpPr>
          <p:nvPr/>
        </p:nvSpPr>
        <p:spPr bwMode="auto">
          <a:xfrm>
            <a:off x="3925442" y="4381139"/>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39" name="Rectangle 19" descr="Data is hashed with h_p to shuffle across machines. h_p is then used to hash data within the machine. Then h_r is used to stream the data to output" title="Processing"/>
          <p:cNvSpPr>
            <a:spLocks noChangeArrowheads="1"/>
          </p:cNvSpPr>
          <p:nvPr/>
        </p:nvSpPr>
        <p:spPr bwMode="auto">
          <a:xfrm>
            <a:off x="3924549" y="4518028"/>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40" name="Rectangle 20" descr="Data is hashed with h_p to shuffle across machines. h_p is then used to hash data within the machine. Then h_r is used to stream the data to output" title="Processing"/>
          <p:cNvSpPr>
            <a:spLocks noChangeArrowheads="1"/>
          </p:cNvSpPr>
          <p:nvPr/>
        </p:nvSpPr>
        <p:spPr bwMode="auto">
          <a:xfrm>
            <a:off x="3923655" y="4668365"/>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42" name="AutoShape 3" descr="Data is hashed with h_p to shuffle across machines. h_p is then used to hash data within the machine. Then h_r is used to stream the data to output" title="Processing"/>
          <p:cNvSpPr>
            <a:spLocks noChangeArrowheads="1"/>
          </p:cNvSpPr>
          <p:nvPr/>
        </p:nvSpPr>
        <p:spPr bwMode="auto">
          <a:xfrm>
            <a:off x="4916292" y="4201503"/>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343" name="Group 27" descr="Data is hashed with h_p to shuffle across machines. h_p is then used to hash data within the machine. Then h_r is used to stream the data to output" title="Processing"/>
          <p:cNvGrpSpPr>
            <a:grpSpLocks/>
          </p:cNvGrpSpPr>
          <p:nvPr/>
        </p:nvGrpSpPr>
        <p:grpSpPr bwMode="auto">
          <a:xfrm>
            <a:off x="4318834" y="4325423"/>
            <a:ext cx="471983" cy="497603"/>
            <a:chOff x="5481638" y="2919413"/>
            <a:chExt cx="1677987" cy="1644650"/>
          </a:xfrm>
        </p:grpSpPr>
        <p:sp>
          <p:nvSpPr>
            <p:cNvPr id="415"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16"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344" name="Line 17" descr="Data is hashed with h_p to shuffle across machines. h_p is then used to hash data within the machine. Then h_r is used to stream the data to output" title="Processing"/>
          <p:cNvSpPr>
            <a:spLocks noChangeShapeType="1"/>
          </p:cNvSpPr>
          <p:nvPr/>
        </p:nvSpPr>
        <p:spPr bwMode="auto">
          <a:xfrm flipH="1">
            <a:off x="4751076" y="4581429"/>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50" name="Rectangle 6" descr="Data is hashed with h_p to shuffle across machines. h_p is then used to hash data within the machine. Then h_r is used to stream the data to output" title="Processing"/>
          <p:cNvSpPr>
            <a:spLocks noChangeArrowheads="1"/>
          </p:cNvSpPr>
          <p:nvPr/>
        </p:nvSpPr>
        <p:spPr bwMode="auto">
          <a:xfrm>
            <a:off x="3296726" y="4316778"/>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1" name="Rectangle 8" descr="Data is hashed with h_p to shuffle across machines. h_p is then used to hash data within the machine. Then h_r is used to stream the data to output" title="Processing"/>
          <p:cNvSpPr>
            <a:spLocks noChangeArrowheads="1"/>
          </p:cNvSpPr>
          <p:nvPr/>
        </p:nvSpPr>
        <p:spPr bwMode="auto">
          <a:xfrm>
            <a:off x="3347185" y="452235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2" name="Rectangle 9" descr="Data is hashed with h_p to shuffle across machines. h_p is then used to hash data within the machine. Then h_r is used to stream the data to output" title="Processing"/>
          <p:cNvSpPr>
            <a:spLocks noChangeArrowheads="1"/>
          </p:cNvSpPr>
          <p:nvPr/>
        </p:nvSpPr>
        <p:spPr bwMode="auto">
          <a:xfrm>
            <a:off x="3610191" y="4383542"/>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3" name="Rectangle 10" descr="Data is hashed with h_p to shuffle across machines. h_p is then used to hash data within the machine. Then h_r is used to stream the data to output" title="Processing"/>
          <p:cNvSpPr>
            <a:spLocks noChangeArrowheads="1"/>
          </p:cNvSpPr>
          <p:nvPr/>
        </p:nvSpPr>
        <p:spPr bwMode="auto">
          <a:xfrm>
            <a:off x="3608405" y="4518509"/>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4" name="Rectangle 11" descr="Data is hashed with h_p to shuffle across machines. h_p is then used to hash data within the machine. Then h_r is used to stream the data to output" title="Processing"/>
          <p:cNvSpPr>
            <a:spLocks noChangeArrowheads="1"/>
          </p:cNvSpPr>
          <p:nvPr/>
        </p:nvSpPr>
        <p:spPr bwMode="auto">
          <a:xfrm>
            <a:off x="3609745" y="466068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5"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34258" y="4563178"/>
            <a:ext cx="181738" cy="336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56" name="Line 15" descr="Data is hashed with h_p to shuffle across machines. h_p is then used to hash data within the machine. Then h_r is used to stream the data to output" title="Processing"/>
          <p:cNvSpPr>
            <a:spLocks noChangeShapeType="1"/>
          </p:cNvSpPr>
          <p:nvPr/>
        </p:nvSpPr>
        <p:spPr bwMode="auto">
          <a:xfrm flipH="1">
            <a:off x="3432471" y="4427730"/>
            <a:ext cx="172361" cy="134007"/>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57"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33811" y="4563178"/>
            <a:ext cx="175487" cy="13064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58" name="Line 21" descr="Data is hashed with h_p to shuffle across machines. h_p is then used to hash data within the machine. Then h_r is used to stream the data to output" title="Processing"/>
          <p:cNvSpPr>
            <a:spLocks noChangeShapeType="1"/>
          </p:cNvSpPr>
          <p:nvPr/>
        </p:nvSpPr>
        <p:spPr bwMode="auto">
          <a:xfrm>
            <a:off x="3696817" y="4428210"/>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59" name="Line 22" descr="Data is hashed with h_p to shuffle across machines. h_p is then used to hash data within the machine. Then h_r is used to stream the data to output" title="Processing"/>
          <p:cNvSpPr>
            <a:spLocks noChangeShapeType="1"/>
          </p:cNvSpPr>
          <p:nvPr/>
        </p:nvSpPr>
        <p:spPr bwMode="auto">
          <a:xfrm>
            <a:off x="3695031" y="4563658"/>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414" name="Line 23" descr="Data is hashed with h_p to shuffle across machines. h_p is then used to hash data within the machine. Then h_r is used to stream the data to output" title="Processing"/>
          <p:cNvSpPr>
            <a:spLocks noChangeShapeType="1"/>
          </p:cNvSpPr>
          <p:nvPr/>
        </p:nvSpPr>
        <p:spPr bwMode="auto">
          <a:xfrm>
            <a:off x="3696370" y="4709193"/>
            <a:ext cx="226391"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46" name="Line 13" descr="Data is hashed with h_p to shuffle across machines. h_p is then used to hash data within the machine. Then h_r is used to stream the data to output" title="Processing"/>
          <p:cNvSpPr>
            <a:spLocks noChangeShapeType="1"/>
          </p:cNvSpPr>
          <p:nvPr/>
        </p:nvSpPr>
        <p:spPr bwMode="auto">
          <a:xfrm flipV="1">
            <a:off x="3695924" y="4563178"/>
            <a:ext cx="198260" cy="96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47" name="Line 17" descr="Data is hashed with h_p to shuffle across machines. h_p is then used to hash data within the machine. Then h_r is used to stream the data to output" title="Processing"/>
          <p:cNvSpPr>
            <a:spLocks noChangeShapeType="1"/>
          </p:cNvSpPr>
          <p:nvPr/>
        </p:nvSpPr>
        <p:spPr bwMode="auto">
          <a:xfrm flipH="1">
            <a:off x="4167443" y="4427075"/>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48" name="Line 17" descr="Data is hashed with h_p to shuffle across machines. h_p is then used to hash data within the machine. Then h_r is used to stream the data to output" title="Processing"/>
          <p:cNvSpPr>
            <a:spLocks noChangeShapeType="1"/>
          </p:cNvSpPr>
          <p:nvPr/>
        </p:nvSpPr>
        <p:spPr bwMode="auto">
          <a:xfrm flipH="1">
            <a:off x="4163711" y="4562280"/>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49" name="Line 17" descr="Data is hashed with h_p to shuffle across machines. h_p is then used to hash data within the machine. Then h_r is used to stream the data to output" title="Processing"/>
          <p:cNvSpPr>
            <a:spLocks noChangeShapeType="1"/>
          </p:cNvSpPr>
          <p:nvPr/>
        </p:nvSpPr>
        <p:spPr bwMode="auto">
          <a:xfrm flipH="1">
            <a:off x="4165156" y="4719759"/>
            <a:ext cx="210316"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3" name="Rectangle 2" descr="Data is hashed with h_p to shuffle across machines. h_p is then used to hash data within the machine. Then h_r is used to stream the data to output" title="Processing"/>
          <p:cNvSpPr/>
          <p:nvPr/>
        </p:nvSpPr>
        <p:spPr>
          <a:xfrm>
            <a:off x="3619595" y="2341832"/>
            <a:ext cx="349776" cy="300082"/>
          </a:xfrm>
          <a:prstGeom prst="rect">
            <a:avLst/>
          </a:prstGeom>
        </p:spPr>
        <p:txBody>
          <a:bodyPr wrap="none">
            <a:spAutoFit/>
          </a:bodyPr>
          <a:lstStyle/>
          <a:p>
            <a:r>
              <a:rPr lang="en-US" sz="1350" err="1">
                <a:latin typeface="Helvetica Neue"/>
              </a:rPr>
              <a:t>h</a:t>
            </a:r>
            <a:r>
              <a:rPr lang="en-US" sz="1350" baseline="-25000" err="1">
                <a:latin typeface="Helvetica Neue"/>
              </a:rPr>
              <a:t>p</a:t>
            </a:r>
            <a:endParaRPr lang="en-US" sz="1350">
              <a:latin typeface="Helvetica Neue"/>
            </a:endParaRPr>
          </a:p>
        </p:txBody>
      </p:sp>
      <p:sp>
        <p:nvSpPr>
          <p:cNvPr id="100" name="Rectangle 99" descr="Data is hashed with h_p to shuffle across machines. h_p is then used to hash data within the machine. Then h_r is used to stream the data to output" title="Processing"/>
          <p:cNvSpPr/>
          <p:nvPr/>
        </p:nvSpPr>
        <p:spPr>
          <a:xfrm>
            <a:off x="4382011" y="2341832"/>
            <a:ext cx="319318" cy="300082"/>
          </a:xfrm>
          <a:prstGeom prst="rect">
            <a:avLst/>
          </a:prstGeom>
        </p:spPr>
        <p:txBody>
          <a:bodyPr wrap="none">
            <a:spAutoFit/>
          </a:bodyPr>
          <a:lstStyle/>
          <a:p>
            <a:r>
              <a:rPr lang="en-US" sz="1350" err="1">
                <a:latin typeface="Helvetica Neue"/>
              </a:rPr>
              <a:t>h</a:t>
            </a:r>
            <a:r>
              <a:rPr lang="en-US" sz="1350" baseline="-25000" err="1">
                <a:latin typeface="Helvetica Neue"/>
              </a:rPr>
              <a:t>r</a:t>
            </a:r>
            <a:endParaRPr lang="en-US" sz="1350">
              <a:latin typeface="Helvetica Neue"/>
            </a:endParaRPr>
          </a:p>
        </p:txBody>
      </p:sp>
      <p:sp>
        <p:nvSpPr>
          <p:cNvPr id="101" name="Rectangle 100" descr="Data is hashed with h_p to shuffle across machines. h_p is then used to hash data within the machine. Then h_r is used to stream the data to output" title="Processing"/>
          <p:cNvSpPr/>
          <p:nvPr/>
        </p:nvSpPr>
        <p:spPr>
          <a:xfrm>
            <a:off x="2653701" y="2672184"/>
            <a:ext cx="344966" cy="300082"/>
          </a:xfrm>
          <a:prstGeom prst="rect">
            <a:avLst/>
          </a:prstGeom>
        </p:spPr>
        <p:txBody>
          <a:bodyPr wrap="none">
            <a:spAutoFit/>
          </a:bodyPr>
          <a:lstStyle/>
          <a:p>
            <a:r>
              <a:rPr lang="en-US" sz="1350" err="1">
                <a:latin typeface="Helvetica Neue"/>
              </a:rPr>
              <a:t>h</a:t>
            </a:r>
            <a:r>
              <a:rPr lang="en-US" sz="1350" baseline="-25000" err="1">
                <a:latin typeface="Helvetica Neue"/>
              </a:rPr>
              <a:t>n</a:t>
            </a:r>
            <a:endParaRPr lang="en-US" sz="1350">
              <a:latin typeface="Helvetica Neue"/>
            </a:endParaRPr>
          </a:p>
        </p:txBody>
      </p:sp>
    </p:spTree>
    <p:extLst>
      <p:ext uri="{BB962C8B-B14F-4D97-AF65-F5344CB8AC3E}">
        <p14:creationId xmlns:p14="http://schemas.microsoft.com/office/powerpoint/2010/main" val="465528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Parallelize me!  Sorting</a:t>
            </a:r>
          </a:p>
        </p:txBody>
      </p:sp>
      <p:sp>
        <p:nvSpPr>
          <p:cNvPr id="3" name="Content Placeholder 2"/>
          <p:cNvSpPr>
            <a:spLocks noGrp="1"/>
          </p:cNvSpPr>
          <p:nvPr>
            <p:ph idx="1"/>
          </p:nvPr>
        </p:nvSpPr>
        <p:spPr/>
        <p:txBody>
          <a:bodyPr/>
          <a:lstStyle/>
          <a:p>
            <a:r>
              <a:rPr lang="en-US"/>
              <a:t>Pass 0: shuffle data across machines</a:t>
            </a:r>
          </a:p>
          <a:p>
            <a:pPr lvl="1"/>
            <a:r>
              <a:rPr lang="en-US"/>
              <a:t>streaming out to network as it is scanned </a:t>
            </a:r>
          </a:p>
          <a:p>
            <a:pPr lvl="1"/>
            <a:r>
              <a:rPr lang="en-US"/>
              <a:t>which machine for this record? </a:t>
            </a:r>
            <a:br>
              <a:rPr lang="en-US"/>
            </a:br>
            <a:r>
              <a:rPr lang="en-US"/>
              <a:t>Split on value range (e.g. [-∞,10], [11,100], [101, ∞]).</a:t>
            </a:r>
          </a:p>
          <a:p>
            <a:endParaRPr lang="en-US"/>
          </a:p>
        </p:txBody>
      </p:sp>
      <p:sp>
        <p:nvSpPr>
          <p:cNvPr id="185" name="AutoShape 2" descr="split values on bucketted ranges" title="Phase 1"/>
          <p:cNvSpPr>
            <a:spLocks noChangeArrowheads="1"/>
          </p:cNvSpPr>
          <p:nvPr/>
        </p:nvSpPr>
        <p:spPr bwMode="auto">
          <a:xfrm>
            <a:off x="2590800"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91" name="Line 13" descr="split values on bucketted ranges" title="Phase 1"/>
          <p:cNvSpPr>
            <a:spLocks noChangeShapeType="1"/>
          </p:cNvSpPr>
          <p:nvPr/>
        </p:nvSpPr>
        <p:spPr bwMode="auto">
          <a:xfrm>
            <a:off x="2958458" y="3065438"/>
            <a:ext cx="71293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nvGrpSpPr>
          <p:cNvPr id="188" name="Group 27" descr="split values on bucketted ranges" title="Phase 1"/>
          <p:cNvGrpSpPr>
            <a:grpSpLocks/>
          </p:cNvGrpSpPr>
          <p:nvPr/>
        </p:nvGrpSpPr>
        <p:grpSpPr bwMode="auto">
          <a:xfrm>
            <a:off x="3696784" y="2826706"/>
            <a:ext cx="528533" cy="440867"/>
            <a:chOff x="5481638" y="2919413"/>
            <a:chExt cx="1677987" cy="1644650"/>
          </a:xfrm>
        </p:grpSpPr>
        <p:sp>
          <p:nvSpPr>
            <p:cNvPr id="189"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0"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01" name="AutoShape 2" descr="split values on bucketted ranges" title="Phase 1"/>
          <p:cNvSpPr>
            <a:spLocks noChangeArrowheads="1"/>
          </p:cNvSpPr>
          <p:nvPr/>
        </p:nvSpPr>
        <p:spPr bwMode="auto">
          <a:xfrm>
            <a:off x="2580849"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2" name="Line 13" descr="split values on bucketted ranges" title="Phase 1"/>
          <p:cNvSpPr>
            <a:spLocks noChangeShapeType="1"/>
          </p:cNvSpPr>
          <p:nvPr/>
        </p:nvSpPr>
        <p:spPr bwMode="auto">
          <a:xfrm>
            <a:off x="2948506" y="3855803"/>
            <a:ext cx="71293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nvGrpSpPr>
          <p:cNvPr id="207" name="Group 27" descr="split values on bucketted ranges" title="Phase 1"/>
          <p:cNvGrpSpPr>
            <a:grpSpLocks/>
          </p:cNvGrpSpPr>
          <p:nvPr/>
        </p:nvGrpSpPr>
        <p:grpSpPr bwMode="auto">
          <a:xfrm>
            <a:off x="3686833" y="3617071"/>
            <a:ext cx="528533" cy="440867"/>
            <a:chOff x="5481638" y="2919413"/>
            <a:chExt cx="1677987" cy="1644650"/>
          </a:xfrm>
        </p:grpSpPr>
        <p:sp>
          <p:nvSpPr>
            <p:cNvPr id="21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26" name="AutoShape 2" descr="split values on bucketted ranges" title="Phase 1"/>
          <p:cNvSpPr>
            <a:spLocks noChangeArrowheads="1"/>
          </p:cNvSpPr>
          <p:nvPr/>
        </p:nvSpPr>
        <p:spPr bwMode="auto">
          <a:xfrm>
            <a:off x="2598508"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27" name="Line 13" descr="split values on bucketted ranges" title="Phase 1"/>
          <p:cNvSpPr>
            <a:spLocks noChangeShapeType="1"/>
          </p:cNvSpPr>
          <p:nvPr/>
        </p:nvSpPr>
        <p:spPr bwMode="auto">
          <a:xfrm>
            <a:off x="2966166" y="4650063"/>
            <a:ext cx="71293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nvGrpSpPr>
          <p:cNvPr id="232" name="Group 27" descr="split values on bucketted ranges" title="Phase 1"/>
          <p:cNvGrpSpPr>
            <a:grpSpLocks/>
          </p:cNvGrpSpPr>
          <p:nvPr/>
        </p:nvGrpSpPr>
        <p:grpSpPr bwMode="auto">
          <a:xfrm>
            <a:off x="3704492" y="4411331"/>
            <a:ext cx="528533" cy="440867"/>
            <a:chOff x="5481638" y="2919413"/>
            <a:chExt cx="1677987" cy="1644650"/>
          </a:xfrm>
        </p:grpSpPr>
        <p:sp>
          <p:nvSpPr>
            <p:cNvPr id="238"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9"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51" name="Line 13" descr="split values on bucketted ranges" title="Phase 1"/>
          <p:cNvSpPr>
            <a:spLocks noChangeShapeType="1"/>
          </p:cNvSpPr>
          <p:nvPr/>
        </p:nvSpPr>
        <p:spPr bwMode="auto">
          <a:xfrm>
            <a:off x="2967300" y="3052358"/>
            <a:ext cx="704093" cy="82231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2" name="Line 13" descr="split values on bucketted ranges" title="Phase 1"/>
          <p:cNvSpPr>
            <a:spLocks noChangeShapeType="1"/>
          </p:cNvSpPr>
          <p:nvPr/>
        </p:nvSpPr>
        <p:spPr bwMode="auto">
          <a:xfrm>
            <a:off x="2981106" y="3099347"/>
            <a:ext cx="690287" cy="1538896"/>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3" name="Line 13" descr="split values on bucketted ranges" title="Phase 1"/>
          <p:cNvSpPr>
            <a:spLocks noChangeShapeType="1"/>
          </p:cNvSpPr>
          <p:nvPr/>
        </p:nvSpPr>
        <p:spPr bwMode="auto">
          <a:xfrm flipV="1">
            <a:off x="2953494" y="3064105"/>
            <a:ext cx="717898" cy="798816"/>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5" name="Line 13" descr="split values on bucketted ranges" title="Phase 1"/>
          <p:cNvSpPr>
            <a:spLocks noChangeShapeType="1"/>
          </p:cNvSpPr>
          <p:nvPr/>
        </p:nvSpPr>
        <p:spPr bwMode="auto">
          <a:xfrm>
            <a:off x="2981106" y="3862920"/>
            <a:ext cx="690286" cy="77532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6" name="Line 13" descr="split values on bucketted ranges" title="Phase 1"/>
          <p:cNvSpPr>
            <a:spLocks noChangeShapeType="1"/>
          </p:cNvSpPr>
          <p:nvPr/>
        </p:nvSpPr>
        <p:spPr bwMode="auto">
          <a:xfrm flipV="1">
            <a:off x="2967300" y="3064105"/>
            <a:ext cx="704092" cy="15858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7" name="Line 13" descr="split values on bucketted ranges" title="Phase 1"/>
          <p:cNvSpPr>
            <a:spLocks noChangeShapeType="1"/>
          </p:cNvSpPr>
          <p:nvPr/>
        </p:nvSpPr>
        <p:spPr bwMode="auto">
          <a:xfrm flipV="1">
            <a:off x="2981106" y="3851173"/>
            <a:ext cx="662675" cy="798816"/>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87" name="Rectangle 86" descr="split values on bucketted ranges" title="Phase 1"/>
          <p:cNvSpPr/>
          <p:nvPr/>
        </p:nvSpPr>
        <p:spPr>
          <a:xfrm>
            <a:off x="3074077" y="2749197"/>
            <a:ext cx="575799" cy="276999"/>
          </a:xfrm>
          <a:prstGeom prst="rect">
            <a:avLst/>
          </a:prstGeom>
        </p:spPr>
        <p:txBody>
          <a:bodyPr wrap="none">
            <a:spAutoFit/>
          </a:bodyPr>
          <a:lstStyle/>
          <a:p>
            <a:r>
              <a:rPr lang="en-US" sz="1200">
                <a:latin typeface="Helvetica Neue"/>
              </a:rPr>
              <a:t>range</a:t>
            </a:r>
          </a:p>
        </p:txBody>
      </p:sp>
    </p:spTree>
    <p:extLst>
      <p:ext uri="{BB962C8B-B14F-4D97-AF65-F5344CB8AC3E}">
        <p14:creationId xmlns:p14="http://schemas.microsoft.com/office/powerpoint/2010/main" val="38736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Parallelize me!  Sorting, </a:t>
            </a:r>
            <a:r>
              <a:rPr lang="en-US" dirty="0" err="1"/>
              <a:t>cont</a:t>
            </a:r>
            <a:endParaRPr lang="en-US" dirty="0"/>
          </a:p>
        </p:txBody>
      </p:sp>
      <p:sp>
        <p:nvSpPr>
          <p:cNvPr id="3" name="Content Placeholder 2"/>
          <p:cNvSpPr>
            <a:spLocks noGrp="1"/>
          </p:cNvSpPr>
          <p:nvPr>
            <p:ph idx="1"/>
          </p:nvPr>
        </p:nvSpPr>
        <p:spPr/>
        <p:txBody>
          <a:bodyPr/>
          <a:lstStyle/>
          <a:p>
            <a:r>
              <a:rPr lang="en-US" dirty="0"/>
              <a:t>Pass 0: shuffle data across machines</a:t>
            </a:r>
          </a:p>
          <a:p>
            <a:r>
              <a:rPr lang="en-US" dirty="0"/>
              <a:t>Receivers proceed with pass 0as the data streams in</a:t>
            </a:r>
          </a:p>
          <a:p>
            <a:r>
              <a:rPr lang="en-US" dirty="0"/>
              <a:t>A Wrinkle: How to ensure ranges are the same #pages?!</a:t>
            </a:r>
          </a:p>
          <a:p>
            <a:pPr lvl="1"/>
            <a:r>
              <a:rPr lang="en-US" dirty="0"/>
              <a:t>i.e. avoid data skew?</a:t>
            </a:r>
          </a:p>
          <a:p>
            <a:endParaRPr lang="en-US" dirty="0"/>
          </a:p>
        </p:txBody>
      </p:sp>
      <p:sp>
        <p:nvSpPr>
          <p:cNvPr id="185" name="AutoShape 2" descr="Data is received and then split into chunks. Each chunk is locally sorted and then merged into the output" title="Processing"/>
          <p:cNvSpPr>
            <a:spLocks noChangeArrowheads="1"/>
          </p:cNvSpPr>
          <p:nvPr/>
        </p:nvSpPr>
        <p:spPr bwMode="auto">
          <a:xfrm>
            <a:off x="2133600"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91" name="Line 13" descr="Data is received and then split into chunks. Each chunk is locally sorted and then merged into the output" title="Processing"/>
          <p:cNvSpPr>
            <a:spLocks noChangeShapeType="1"/>
          </p:cNvSpPr>
          <p:nvPr/>
        </p:nvSpPr>
        <p:spPr bwMode="auto">
          <a:xfrm>
            <a:off x="2501258" y="3065438"/>
            <a:ext cx="71293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nvGrpSpPr>
          <p:cNvPr id="173" name="Group 28" descr="Data is received and then split into chunks. Each chunk is locally sorted and then merged into the output" title="Processing"/>
          <p:cNvGrpSpPr>
            <a:grpSpLocks/>
          </p:cNvGrpSpPr>
          <p:nvPr/>
        </p:nvGrpSpPr>
        <p:grpSpPr bwMode="auto">
          <a:xfrm flipH="1">
            <a:off x="4260148" y="2865431"/>
            <a:ext cx="701544" cy="440867"/>
            <a:chOff x="1847850" y="2890838"/>
            <a:chExt cx="2227263" cy="1644650"/>
          </a:xfrm>
        </p:grpSpPr>
        <p:sp>
          <p:nvSpPr>
            <p:cNvPr id="174"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5"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6"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7"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8"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9"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80"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81"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82"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83"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84"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sp>
        <p:nvSpPr>
          <p:cNvPr id="186" name="AutoShape 3" descr="Data is received and then split into chunks. Each chunk is locally sorted and then merged into the output" title="Processing"/>
          <p:cNvSpPr>
            <a:spLocks noChangeArrowheads="1"/>
          </p:cNvSpPr>
          <p:nvPr/>
        </p:nvSpPr>
        <p:spPr bwMode="auto">
          <a:xfrm>
            <a:off x="5068698" y="274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87" name="AutoShape 5" descr="Data is received and then split into chunks. Each chunk is locally sorted and then merged into the output" title="Processing"/>
          <p:cNvSpPr>
            <a:spLocks noChangeArrowheads="1"/>
          </p:cNvSpPr>
          <p:nvPr/>
        </p:nvSpPr>
        <p:spPr bwMode="auto">
          <a:xfrm>
            <a:off x="3906126"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188" name="Group 27" descr="Data is received and then split into chunks. Each chunk is locally sorted and then merged into the output" title="Processing"/>
          <p:cNvGrpSpPr>
            <a:grpSpLocks/>
          </p:cNvGrpSpPr>
          <p:nvPr/>
        </p:nvGrpSpPr>
        <p:grpSpPr bwMode="auto">
          <a:xfrm>
            <a:off x="3239584" y="2826706"/>
            <a:ext cx="528533" cy="440867"/>
            <a:chOff x="5481638" y="2919413"/>
            <a:chExt cx="1677987" cy="1644650"/>
          </a:xfrm>
        </p:grpSpPr>
        <p:sp>
          <p:nvSpPr>
            <p:cNvPr id="189"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0"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192" name="Line 17" descr="Data is received and then split into chunks. Each chunk is locally sorted and then merged into the output" title="Processing"/>
          <p:cNvSpPr>
            <a:spLocks noChangeShapeType="1"/>
          </p:cNvSpPr>
          <p:nvPr/>
        </p:nvSpPr>
        <p:spPr bwMode="auto">
          <a:xfrm flipH="1">
            <a:off x="4883687" y="3080758"/>
            <a:ext cx="23551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193" name="Rectangle 18" descr="Data is received and then split into chunks. Each chunk is locally sorted and then merged into the output" title="Processing"/>
          <p:cNvSpPr>
            <a:spLocks noChangeArrowheads="1"/>
          </p:cNvSpPr>
          <p:nvPr/>
        </p:nvSpPr>
        <p:spPr bwMode="auto">
          <a:xfrm>
            <a:off x="3959130" y="2903305"/>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4" name="Rectangle 19" descr="Data is received and then split into chunks. Each chunk is locally sorted and then merged into the output" title="Processing"/>
          <p:cNvSpPr>
            <a:spLocks noChangeArrowheads="1"/>
          </p:cNvSpPr>
          <p:nvPr/>
        </p:nvSpPr>
        <p:spPr bwMode="auto">
          <a:xfrm>
            <a:off x="3958129" y="3024586"/>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5" name="Rectangle 20" descr="Data is received and then split into chunks. Each chunk is locally sorted and then merged into the output" title="Processing"/>
          <p:cNvSpPr>
            <a:spLocks noChangeArrowheads="1"/>
          </p:cNvSpPr>
          <p:nvPr/>
        </p:nvSpPr>
        <p:spPr bwMode="auto">
          <a:xfrm>
            <a:off x="3957129" y="3157782"/>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6" name="Line 13" descr="Data is received and then split into chunks. Each chunk is locally sorted and then merged into the output" title="Processing"/>
          <p:cNvSpPr>
            <a:spLocks noChangeShapeType="1"/>
          </p:cNvSpPr>
          <p:nvPr/>
        </p:nvSpPr>
        <p:spPr bwMode="auto">
          <a:xfrm flipV="1">
            <a:off x="3702113" y="3064587"/>
            <a:ext cx="222014" cy="85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01" name="AutoShape 2" descr="Data is received and then split into chunks. Each chunk is locally sorted and then merged into the output" title="Processing"/>
          <p:cNvSpPr>
            <a:spLocks noChangeArrowheads="1"/>
          </p:cNvSpPr>
          <p:nvPr/>
        </p:nvSpPr>
        <p:spPr bwMode="auto">
          <a:xfrm>
            <a:off x="2123649"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2" name="Line 13" descr="Data is received and then split into chunks. Each chunk is locally sorted and then merged into the output" title="Processing"/>
          <p:cNvSpPr>
            <a:spLocks noChangeShapeType="1"/>
          </p:cNvSpPr>
          <p:nvPr/>
        </p:nvSpPr>
        <p:spPr bwMode="auto">
          <a:xfrm>
            <a:off x="2491306" y="3855803"/>
            <a:ext cx="71293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nvGrpSpPr>
          <p:cNvPr id="204" name="Group 28" descr="Data is received and then split into chunks. Each chunk is locally sorted and then merged into the output" title="Processing"/>
          <p:cNvGrpSpPr>
            <a:grpSpLocks/>
          </p:cNvGrpSpPr>
          <p:nvPr/>
        </p:nvGrpSpPr>
        <p:grpSpPr bwMode="auto">
          <a:xfrm flipH="1">
            <a:off x="4250196" y="3655796"/>
            <a:ext cx="701544" cy="440867"/>
            <a:chOff x="1847850" y="2890838"/>
            <a:chExt cx="2227263" cy="1644650"/>
          </a:xfrm>
        </p:grpSpPr>
        <p:sp>
          <p:nvSpPr>
            <p:cNvPr id="215"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6"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7"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8"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9"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20"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21"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22"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23"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24"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25"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sp>
        <p:nvSpPr>
          <p:cNvPr id="205" name="AutoShape 3" descr="Data is received and then split into chunks. Each chunk is locally sorted and then merged into the output" title="Processing"/>
          <p:cNvSpPr>
            <a:spLocks noChangeArrowheads="1"/>
          </p:cNvSpPr>
          <p:nvPr/>
        </p:nvSpPr>
        <p:spPr bwMode="auto">
          <a:xfrm>
            <a:off x="5058747" y="353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6" name="AutoShape 5" descr="Data is received and then split into chunks. Each chunk is locally sorted and then merged into the output" title="Processing"/>
          <p:cNvSpPr>
            <a:spLocks noChangeArrowheads="1"/>
          </p:cNvSpPr>
          <p:nvPr/>
        </p:nvSpPr>
        <p:spPr bwMode="auto">
          <a:xfrm>
            <a:off x="3896175"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07" name="Group 27" descr="Data is received and then split into chunks. Each chunk is locally sorted and then merged into the output" title="Processing"/>
          <p:cNvGrpSpPr>
            <a:grpSpLocks/>
          </p:cNvGrpSpPr>
          <p:nvPr/>
        </p:nvGrpSpPr>
        <p:grpSpPr bwMode="auto">
          <a:xfrm>
            <a:off x="3229633" y="3617071"/>
            <a:ext cx="528533" cy="440867"/>
            <a:chOff x="5481638" y="2919413"/>
            <a:chExt cx="1677987" cy="1644650"/>
          </a:xfrm>
        </p:grpSpPr>
        <p:sp>
          <p:nvSpPr>
            <p:cNvPr id="21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08" name="Line 17" descr="Data is received and then split into chunks. Each chunk is locally sorted and then merged into the output" title="Processing"/>
          <p:cNvSpPr>
            <a:spLocks noChangeShapeType="1"/>
          </p:cNvSpPr>
          <p:nvPr/>
        </p:nvSpPr>
        <p:spPr bwMode="auto">
          <a:xfrm flipH="1">
            <a:off x="4873735" y="3871123"/>
            <a:ext cx="23551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09" name="Rectangle 18" descr="Data is received and then split into chunks. Each chunk is locally sorted and then merged into the output" title="Processing"/>
          <p:cNvSpPr>
            <a:spLocks noChangeArrowheads="1"/>
          </p:cNvSpPr>
          <p:nvPr/>
        </p:nvSpPr>
        <p:spPr bwMode="auto">
          <a:xfrm>
            <a:off x="3949178" y="3693670"/>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0" name="Rectangle 19" descr="Data is received and then split into chunks. Each chunk is locally sorted and then merged into the output" title="Processing"/>
          <p:cNvSpPr>
            <a:spLocks noChangeArrowheads="1"/>
          </p:cNvSpPr>
          <p:nvPr/>
        </p:nvSpPr>
        <p:spPr bwMode="auto">
          <a:xfrm>
            <a:off x="3948177" y="3814951"/>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1" name="Rectangle 20" descr="Data is received and then split into chunks. Each chunk is locally sorted and then merged into the output" title="Processing"/>
          <p:cNvSpPr>
            <a:spLocks noChangeArrowheads="1"/>
          </p:cNvSpPr>
          <p:nvPr/>
        </p:nvSpPr>
        <p:spPr bwMode="auto">
          <a:xfrm>
            <a:off x="3947178" y="3948147"/>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2" name="Line 13" descr="Data is received and then split into chunks. Each chunk is locally sorted and then merged into the output" title="Processing"/>
          <p:cNvSpPr>
            <a:spLocks noChangeShapeType="1"/>
          </p:cNvSpPr>
          <p:nvPr/>
        </p:nvSpPr>
        <p:spPr bwMode="auto">
          <a:xfrm flipV="1">
            <a:off x="3692161" y="3854952"/>
            <a:ext cx="222014" cy="85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26" name="AutoShape 2" descr="Data is received and then split into chunks. Each chunk is locally sorted and then merged into the output" title="Processing"/>
          <p:cNvSpPr>
            <a:spLocks noChangeArrowheads="1"/>
          </p:cNvSpPr>
          <p:nvPr/>
        </p:nvSpPr>
        <p:spPr bwMode="auto">
          <a:xfrm>
            <a:off x="2141308"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27" name="Line 13" descr="Data is received and then split into chunks. Each chunk is locally sorted and then merged into the output" title="Processing"/>
          <p:cNvSpPr>
            <a:spLocks noChangeShapeType="1"/>
          </p:cNvSpPr>
          <p:nvPr/>
        </p:nvSpPr>
        <p:spPr bwMode="auto">
          <a:xfrm>
            <a:off x="2508966" y="4650063"/>
            <a:ext cx="71293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nvGrpSpPr>
          <p:cNvPr id="229" name="Group 28" descr="Data is received and then split into chunks. Each chunk is locally sorted and then merged into the output" title="Processing"/>
          <p:cNvGrpSpPr>
            <a:grpSpLocks/>
          </p:cNvGrpSpPr>
          <p:nvPr/>
        </p:nvGrpSpPr>
        <p:grpSpPr bwMode="auto">
          <a:xfrm flipH="1">
            <a:off x="4267856" y="4450056"/>
            <a:ext cx="701544" cy="440867"/>
            <a:chOff x="1847850" y="2890838"/>
            <a:chExt cx="2227263" cy="1644650"/>
          </a:xfrm>
        </p:grpSpPr>
        <p:sp>
          <p:nvSpPr>
            <p:cNvPr id="240"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1"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2"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3"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4"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5"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46"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47"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48"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49"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0"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grpSp>
      <p:sp>
        <p:nvSpPr>
          <p:cNvPr id="230" name="AutoShape 3" descr="Data is received and then split into chunks. Each chunk is locally sorted and then merged into the output" title="Processing"/>
          <p:cNvSpPr>
            <a:spLocks noChangeArrowheads="1"/>
          </p:cNvSpPr>
          <p:nvPr/>
        </p:nvSpPr>
        <p:spPr bwMode="auto">
          <a:xfrm>
            <a:off x="5076406" y="432877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31" name="AutoShape 5" descr="Data is received and then split into chunks. Each chunk is locally sorted and then merged into the output" title="Processing"/>
          <p:cNvSpPr>
            <a:spLocks noChangeArrowheads="1"/>
          </p:cNvSpPr>
          <p:nvPr/>
        </p:nvSpPr>
        <p:spPr bwMode="auto">
          <a:xfrm>
            <a:off x="3913834"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32" name="Group 27" descr="Data is received and then split into chunks. Each chunk is locally sorted and then merged into the output" title="Processing"/>
          <p:cNvGrpSpPr>
            <a:grpSpLocks/>
          </p:cNvGrpSpPr>
          <p:nvPr/>
        </p:nvGrpSpPr>
        <p:grpSpPr bwMode="auto">
          <a:xfrm>
            <a:off x="3247292" y="4411331"/>
            <a:ext cx="528533" cy="440867"/>
            <a:chOff x="5481638" y="2919413"/>
            <a:chExt cx="1677987" cy="1644650"/>
          </a:xfrm>
        </p:grpSpPr>
        <p:sp>
          <p:nvSpPr>
            <p:cNvPr id="238"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9"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33" name="Line 17" descr="Data is received and then split into chunks. Each chunk is locally sorted and then merged into the output" title="Processing"/>
          <p:cNvSpPr>
            <a:spLocks noChangeShapeType="1"/>
          </p:cNvSpPr>
          <p:nvPr/>
        </p:nvSpPr>
        <p:spPr bwMode="auto">
          <a:xfrm flipH="1">
            <a:off x="4891395" y="4665382"/>
            <a:ext cx="235514" cy="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34" name="Rectangle 18" descr="Data is received and then split into chunks. Each chunk is locally sorted and then merged into the output" title="Processing"/>
          <p:cNvSpPr>
            <a:spLocks noChangeArrowheads="1"/>
          </p:cNvSpPr>
          <p:nvPr/>
        </p:nvSpPr>
        <p:spPr bwMode="auto">
          <a:xfrm>
            <a:off x="3966837" y="4487930"/>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5" name="Rectangle 19" descr="Data is received and then split into chunks. Each chunk is locally sorted and then merged into the output" title="Processing"/>
          <p:cNvSpPr>
            <a:spLocks noChangeArrowheads="1"/>
          </p:cNvSpPr>
          <p:nvPr/>
        </p:nvSpPr>
        <p:spPr bwMode="auto">
          <a:xfrm>
            <a:off x="3965837" y="4609210"/>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6" name="Rectangle 20" descr="Data is received and then split into chunks. Each chunk is locally sorted and then merged into the output" title="Processing"/>
          <p:cNvSpPr>
            <a:spLocks noChangeArrowheads="1"/>
          </p:cNvSpPr>
          <p:nvPr/>
        </p:nvSpPr>
        <p:spPr bwMode="auto">
          <a:xfrm>
            <a:off x="3964837" y="4742407"/>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7" name="Line 13" descr="Data is received and then split into chunks. Each chunk is locally sorted and then merged into the output" title="Processing"/>
          <p:cNvSpPr>
            <a:spLocks noChangeShapeType="1"/>
          </p:cNvSpPr>
          <p:nvPr/>
        </p:nvSpPr>
        <p:spPr bwMode="auto">
          <a:xfrm flipV="1">
            <a:off x="3709821" y="4649211"/>
            <a:ext cx="222014" cy="851"/>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1" name="Line 13" descr="Data is received and then split into chunks. Each chunk is locally sorted and then merged into the output" title="Processing"/>
          <p:cNvSpPr>
            <a:spLocks noChangeShapeType="1"/>
          </p:cNvSpPr>
          <p:nvPr/>
        </p:nvSpPr>
        <p:spPr bwMode="auto">
          <a:xfrm>
            <a:off x="2510100" y="3052358"/>
            <a:ext cx="704093" cy="822310"/>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2" name="Line 13" descr="Data is received and then split into chunks. Each chunk is locally sorted and then merged into the output" title="Processing"/>
          <p:cNvSpPr>
            <a:spLocks noChangeShapeType="1"/>
          </p:cNvSpPr>
          <p:nvPr/>
        </p:nvSpPr>
        <p:spPr bwMode="auto">
          <a:xfrm>
            <a:off x="2523906" y="3099347"/>
            <a:ext cx="690287" cy="1538896"/>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3" name="Line 13" descr="Data is received and then split into chunks. Each chunk is locally sorted and then merged into the output" title="Processing"/>
          <p:cNvSpPr>
            <a:spLocks noChangeShapeType="1"/>
          </p:cNvSpPr>
          <p:nvPr/>
        </p:nvSpPr>
        <p:spPr bwMode="auto">
          <a:xfrm flipV="1">
            <a:off x="2496294" y="3064105"/>
            <a:ext cx="717898" cy="798816"/>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5" name="Line 13" descr="Data is received and then split into chunks. Each chunk is locally sorted and then merged into the output" title="Processing"/>
          <p:cNvSpPr>
            <a:spLocks noChangeShapeType="1"/>
          </p:cNvSpPr>
          <p:nvPr/>
        </p:nvSpPr>
        <p:spPr bwMode="auto">
          <a:xfrm>
            <a:off x="2523906" y="3862920"/>
            <a:ext cx="690286" cy="775322"/>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6" name="Line 13" descr="Data is received and then split into chunks. Each chunk is locally sorted and then merged into the output" title="Processing"/>
          <p:cNvSpPr>
            <a:spLocks noChangeShapeType="1"/>
          </p:cNvSpPr>
          <p:nvPr/>
        </p:nvSpPr>
        <p:spPr bwMode="auto">
          <a:xfrm flipV="1">
            <a:off x="2510100" y="3064105"/>
            <a:ext cx="704092" cy="1585885"/>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257" name="Line 13" descr="Data is received and then split into chunks. Each chunk is locally sorted and then merged into the output" title="Processing"/>
          <p:cNvSpPr>
            <a:spLocks noChangeShapeType="1"/>
          </p:cNvSpPr>
          <p:nvPr/>
        </p:nvSpPr>
        <p:spPr bwMode="auto">
          <a:xfrm flipV="1">
            <a:off x="2523906" y="3851173"/>
            <a:ext cx="662675" cy="798816"/>
          </a:xfrm>
          <a:prstGeom prst="line">
            <a:avLst/>
          </a:prstGeom>
          <a:noFill/>
          <a:ln w="28575">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1350">
              <a:latin typeface="Helvetica Neue"/>
            </a:endParaRPr>
          </a:p>
        </p:txBody>
      </p:sp>
      <p:sp>
        <p:nvSpPr>
          <p:cNvPr id="87" name="Rectangle 86" descr="Data is received and then split into chunks. Each chunk is locally sorted and then merged into the output" title="Processing"/>
          <p:cNvSpPr/>
          <p:nvPr/>
        </p:nvSpPr>
        <p:spPr>
          <a:xfrm>
            <a:off x="2616877" y="2749197"/>
            <a:ext cx="575799" cy="276999"/>
          </a:xfrm>
          <a:prstGeom prst="rect">
            <a:avLst/>
          </a:prstGeom>
        </p:spPr>
        <p:txBody>
          <a:bodyPr wrap="none">
            <a:spAutoFit/>
          </a:bodyPr>
          <a:lstStyle/>
          <a:p>
            <a:r>
              <a:rPr lang="en-US" sz="1200">
                <a:latin typeface="Helvetica Neue"/>
              </a:rPr>
              <a:t>range</a:t>
            </a:r>
          </a:p>
        </p:txBody>
      </p:sp>
    </p:spTree>
    <p:extLst>
      <p:ext uri="{BB962C8B-B14F-4D97-AF65-F5344CB8AC3E}">
        <p14:creationId xmlns:p14="http://schemas.microsoft.com/office/powerpoint/2010/main" val="234458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t>So which is better ??</a:t>
            </a:r>
          </a:p>
        </p:txBody>
      </p:sp>
      <p:sp>
        <p:nvSpPr>
          <p:cNvPr id="63492" name="Rectangle 5"/>
          <p:cNvSpPr>
            <a:spLocks noGrp="1" noChangeArrowheads="1"/>
          </p:cNvSpPr>
          <p:nvPr>
            <p:ph idx="1"/>
          </p:nvPr>
        </p:nvSpPr>
        <p:spPr/>
        <p:txBody>
          <a:bodyPr>
            <a:normAutofit/>
          </a:bodyPr>
          <a:lstStyle/>
          <a:p>
            <a:r>
              <a:rPr lang="en-US" dirty="0"/>
              <a:t>Simplest analysis:</a:t>
            </a:r>
          </a:p>
          <a:p>
            <a:pPr lvl="1"/>
            <a:r>
              <a:rPr lang="en-US" dirty="0"/>
              <a:t>Same memory requirement for 2 passes</a:t>
            </a:r>
          </a:p>
          <a:p>
            <a:pPr lvl="1"/>
            <a:r>
              <a:rPr lang="en-US" dirty="0"/>
              <a:t>Same I/O cost</a:t>
            </a:r>
          </a:p>
          <a:p>
            <a:pPr lvl="1"/>
            <a:r>
              <a:rPr lang="en-US" dirty="0"/>
              <a:t>But we can dig a bit deeper…</a:t>
            </a:r>
          </a:p>
        </p:txBody>
      </p:sp>
    </p:spTree>
    <p:extLst>
      <p:ext uri="{BB962C8B-B14F-4D97-AF65-F5344CB8AC3E}">
        <p14:creationId xmlns:p14="http://schemas.microsoft.com/office/powerpoint/2010/main" val="1345577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8668512" cy="1161288"/>
          </a:xfrm>
        </p:spPr>
        <p:txBody>
          <a:bodyPr/>
          <a:lstStyle/>
          <a:p>
            <a:r>
              <a:rPr lang="en-US" dirty="0"/>
              <a:t>Sorting vs Hashing</a:t>
            </a:r>
          </a:p>
        </p:txBody>
      </p:sp>
      <p:sp>
        <p:nvSpPr>
          <p:cNvPr id="4" name="Content Placeholder 3"/>
          <p:cNvSpPr>
            <a:spLocks noGrp="1"/>
          </p:cNvSpPr>
          <p:nvPr>
            <p:ph sz="half" idx="1"/>
          </p:nvPr>
        </p:nvSpPr>
        <p:spPr>
          <a:xfrm>
            <a:off x="4572000" y="1472184"/>
            <a:ext cx="4343400" cy="2633472"/>
          </a:xfrm>
        </p:spPr>
        <p:txBody>
          <a:bodyPr>
            <a:normAutofit/>
          </a:bodyPr>
          <a:lstStyle/>
          <a:p>
            <a:r>
              <a:rPr lang="en-US" sz="1800" dirty="0"/>
              <a:t>Sorting pros:</a:t>
            </a:r>
          </a:p>
          <a:p>
            <a:pPr lvl="1"/>
            <a:r>
              <a:rPr lang="en-US" sz="1800" dirty="0"/>
              <a:t>Great if we need output to be sorted anyway</a:t>
            </a:r>
          </a:p>
          <a:p>
            <a:pPr lvl="1"/>
            <a:r>
              <a:rPr lang="en-US" sz="1800" dirty="0"/>
              <a:t>Not sensitive to </a:t>
            </a:r>
            <a:r>
              <a:rPr lang="en-US" altLang="ja-JP" sz="1800" dirty="0"/>
              <a:t>duplicates </a:t>
            </a:r>
            <a:r>
              <a:rPr lang="en-US" sz="1800" dirty="0"/>
              <a:t>or </a:t>
            </a:r>
            <a:r>
              <a:rPr lang="ja-JP" altLang="en-US" sz="1800" dirty="0"/>
              <a:t>“</a:t>
            </a:r>
            <a:r>
              <a:rPr lang="en-US" sz="1800" dirty="0"/>
              <a:t>bad</a:t>
            </a:r>
            <a:r>
              <a:rPr lang="ja-JP" altLang="en-US" sz="1800" dirty="0"/>
              <a:t>”</a:t>
            </a:r>
            <a:r>
              <a:rPr lang="en-US" sz="1800" dirty="0"/>
              <a:t> hash functions</a:t>
            </a:r>
          </a:p>
          <a:p>
            <a:endParaRPr lang="en-US" sz="1800" dirty="0"/>
          </a:p>
        </p:txBody>
      </p:sp>
      <p:sp>
        <p:nvSpPr>
          <p:cNvPr id="5" name="Content Placeholder 4"/>
          <p:cNvSpPr>
            <a:spLocks noGrp="1"/>
          </p:cNvSpPr>
          <p:nvPr>
            <p:ph sz="half" idx="10"/>
          </p:nvPr>
        </p:nvSpPr>
        <p:spPr>
          <a:xfrm>
            <a:off x="231390" y="1472184"/>
            <a:ext cx="4224528" cy="2633472"/>
          </a:xfrm>
        </p:spPr>
        <p:txBody>
          <a:bodyPr>
            <a:noAutofit/>
          </a:bodyPr>
          <a:lstStyle/>
          <a:p>
            <a:r>
              <a:rPr lang="en-US" sz="1800" dirty="0"/>
              <a:t>Hashing pros:</a:t>
            </a:r>
          </a:p>
          <a:p>
            <a:pPr lvl="1"/>
            <a:r>
              <a:rPr lang="en-US" sz="1800" dirty="0"/>
              <a:t>For duplicate elimination, scales with # of values</a:t>
            </a:r>
          </a:p>
          <a:p>
            <a:pPr lvl="2"/>
            <a:r>
              <a:rPr lang="en-US" sz="1800" dirty="0"/>
              <a:t>Delete dups in first pass while partitioning on </a:t>
            </a:r>
            <a:r>
              <a:rPr lang="en-US" sz="1800" dirty="0" err="1"/>
              <a:t>hp</a:t>
            </a:r>
            <a:endParaRPr lang="en-US" sz="1800" dirty="0"/>
          </a:p>
          <a:p>
            <a:pPr lvl="2"/>
            <a:r>
              <a:rPr lang="en-US" sz="1800" dirty="0"/>
              <a:t>Vs. sort which scales with # of items!</a:t>
            </a:r>
          </a:p>
          <a:p>
            <a:pPr lvl="1"/>
            <a:r>
              <a:rPr lang="en-US" sz="1800" dirty="0"/>
              <a:t>Easy to shuffle equally in parallel case</a:t>
            </a:r>
          </a:p>
          <a:p>
            <a:endParaRPr lang="en-US" sz="1800" dirty="0"/>
          </a:p>
        </p:txBody>
      </p:sp>
    </p:spTree>
    <p:extLst>
      <p:ext uri="{BB962C8B-B14F-4D97-AF65-F5344CB8AC3E}">
        <p14:creationId xmlns:p14="http://schemas.microsoft.com/office/powerpoint/2010/main" val="1091317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normAutofit/>
          </a:bodyPr>
          <a:lstStyle/>
          <a:p>
            <a:r>
              <a:rPr lang="en-US" dirty="0"/>
              <a:t>Sort/Hash Duality</a:t>
            </a:r>
          </a:p>
          <a:p>
            <a:pPr lvl="1"/>
            <a:r>
              <a:rPr lang="en-US" dirty="0"/>
              <a:t>Hashing is Divide &amp; Conquer</a:t>
            </a:r>
          </a:p>
          <a:p>
            <a:pPr lvl="1"/>
            <a:r>
              <a:rPr lang="en-US" dirty="0"/>
              <a:t>Sorting is Conquer &amp; Merge</a:t>
            </a:r>
          </a:p>
          <a:p>
            <a:r>
              <a:rPr lang="en-US" dirty="0"/>
              <a:t>Sorting is overkill for rendezvous</a:t>
            </a:r>
          </a:p>
          <a:p>
            <a:pPr lvl="1"/>
            <a:r>
              <a:rPr lang="en-US" dirty="0"/>
              <a:t>But sometimes a win anyhow</a:t>
            </a:r>
          </a:p>
          <a:p>
            <a:r>
              <a:rPr lang="en-US" dirty="0"/>
              <a:t>Don’t forget one pass streaming and double buffering</a:t>
            </a:r>
          </a:p>
          <a:p>
            <a:pPr lvl="1"/>
            <a:r>
              <a:rPr lang="en-US" dirty="0"/>
              <a:t>Can “hide” the latency of I/O behind CPU work</a:t>
            </a:r>
          </a:p>
        </p:txBody>
      </p:sp>
    </p:spTree>
    <p:extLst>
      <p:ext uri="{BB962C8B-B14F-4D97-AF65-F5344CB8AC3E}">
        <p14:creationId xmlns:p14="http://schemas.microsoft.com/office/powerpoint/2010/main" val="183462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t>Single-pass Streaming</a:t>
            </a:r>
          </a:p>
        </p:txBody>
      </p:sp>
      <p:sp>
        <p:nvSpPr>
          <p:cNvPr id="21509" name="Rectangle 3" descr="Shows a database with a pointer to an input buffer. The contents of an input buffer go through a function f(x). The results of that are sent to an output buffer which has a pointer to a second database"/>
          <p:cNvSpPr>
            <a:spLocks noGrp="1" noChangeArrowheads="1"/>
          </p:cNvSpPr>
          <p:nvPr>
            <p:ph type="body" idx="1"/>
          </p:nvPr>
        </p:nvSpPr>
        <p:spPr>
          <a:xfrm>
            <a:off x="457200" y="1047750"/>
            <a:ext cx="8229600" cy="3394472"/>
          </a:xfrm>
        </p:spPr>
        <p:txBody>
          <a:bodyPr/>
          <a:lstStyle/>
          <a:p>
            <a:r>
              <a:rPr lang="en-US" dirty="0"/>
              <a:t>Simple case: “Map”.</a:t>
            </a:r>
          </a:p>
          <a:p>
            <a:pPr lvl="1"/>
            <a:r>
              <a:rPr lang="en-US" dirty="0"/>
              <a:t>Goal: Compute f(x) for each record, write out the result</a:t>
            </a:r>
          </a:p>
          <a:p>
            <a:pPr lvl="1"/>
            <a:r>
              <a:rPr lang="en-US" dirty="0"/>
              <a:t>Challenge: minimize RAM, call read/write rarely</a:t>
            </a:r>
          </a:p>
          <a:p>
            <a:r>
              <a:rPr lang="en-US" dirty="0"/>
              <a:t>Approach</a:t>
            </a:r>
          </a:p>
          <a:p>
            <a:pPr lvl="1"/>
            <a:r>
              <a:rPr lang="en-US" dirty="0"/>
              <a:t>Read a chunk from INPUT to an Input Buffer</a:t>
            </a:r>
          </a:p>
          <a:p>
            <a:pPr lvl="1"/>
            <a:r>
              <a:rPr lang="en-US" dirty="0"/>
              <a:t>Write f(x) for each item to an Output Buffer</a:t>
            </a:r>
          </a:p>
          <a:p>
            <a:pPr lvl="1"/>
            <a:r>
              <a:rPr lang="en-US" dirty="0"/>
              <a:t>When Input Buffer is consumed, read another chunk</a:t>
            </a:r>
          </a:p>
          <a:p>
            <a:pPr lvl="1"/>
            <a:r>
              <a:rPr lang="en-US" dirty="0"/>
              <a:t>When Output Buffer fills, write it to OUTPUT</a:t>
            </a:r>
          </a:p>
        </p:txBody>
      </p:sp>
      <p:sp>
        <p:nvSpPr>
          <p:cNvPr id="51" name="Rectangle 12"/>
          <p:cNvSpPr>
            <a:spLocks noChangeArrowheads="1"/>
          </p:cNvSpPr>
          <p:nvPr/>
        </p:nvSpPr>
        <p:spPr bwMode="auto">
          <a:xfrm>
            <a:off x="1981200" y="3956447"/>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2" name="Rectangle 13"/>
          <p:cNvSpPr>
            <a:spLocks noChangeArrowheads="1"/>
          </p:cNvSpPr>
          <p:nvPr/>
        </p:nvSpPr>
        <p:spPr bwMode="auto">
          <a:xfrm>
            <a:off x="2152650" y="4413647"/>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3" name="Rectangle 14"/>
          <p:cNvSpPr>
            <a:spLocks noChangeArrowheads="1"/>
          </p:cNvSpPr>
          <p:nvPr/>
        </p:nvSpPr>
        <p:spPr bwMode="auto">
          <a:xfrm>
            <a:off x="4095750" y="4413647"/>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4" name="Text Box 15"/>
          <p:cNvSpPr txBox="1">
            <a:spLocks noChangeArrowheads="1"/>
          </p:cNvSpPr>
          <p:nvPr/>
        </p:nvSpPr>
        <p:spPr bwMode="auto">
          <a:xfrm>
            <a:off x="3020493" y="4185047"/>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dirty="0">
                <a:latin typeface="Helvetica Neue"/>
              </a:rPr>
              <a:t>f(x)</a:t>
            </a:r>
          </a:p>
        </p:txBody>
      </p:sp>
      <p:sp>
        <p:nvSpPr>
          <p:cNvPr id="57" name="Text Box 16"/>
          <p:cNvSpPr txBox="1">
            <a:spLocks noChangeArrowheads="1"/>
          </p:cNvSpPr>
          <p:nvPr/>
        </p:nvSpPr>
        <p:spPr bwMode="auto">
          <a:xfrm>
            <a:off x="4152900" y="4642247"/>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dirty="0">
                <a:latin typeface="Helvetica Neue"/>
              </a:rPr>
              <a:t>RAM</a:t>
            </a:r>
          </a:p>
        </p:txBody>
      </p:sp>
      <p:sp>
        <p:nvSpPr>
          <p:cNvPr id="58" name="Text Box 17"/>
          <p:cNvSpPr txBox="1">
            <a:spLocks noChangeArrowheads="1"/>
          </p:cNvSpPr>
          <p:nvPr/>
        </p:nvSpPr>
        <p:spPr bwMode="auto">
          <a:xfrm>
            <a:off x="2167837" y="3994547"/>
            <a:ext cx="597088"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dirty="0">
                <a:solidFill>
                  <a:schemeClr val="accent1"/>
                </a:solidFill>
                <a:latin typeface="Helvetica Neue"/>
              </a:rPr>
              <a:t>Input</a:t>
            </a:r>
          </a:p>
          <a:p>
            <a:pPr algn="ctr"/>
            <a:r>
              <a:rPr lang="en-US" sz="1200" dirty="0">
                <a:solidFill>
                  <a:schemeClr val="accent1"/>
                </a:solidFill>
                <a:latin typeface="Helvetica Neue"/>
              </a:rPr>
              <a:t>Buffer</a:t>
            </a:r>
          </a:p>
        </p:txBody>
      </p:sp>
      <p:sp>
        <p:nvSpPr>
          <p:cNvPr id="59" name="Text Box 18"/>
          <p:cNvSpPr txBox="1">
            <a:spLocks noChangeArrowheads="1"/>
          </p:cNvSpPr>
          <p:nvPr/>
        </p:nvSpPr>
        <p:spPr bwMode="auto">
          <a:xfrm>
            <a:off x="4087046" y="3994547"/>
            <a:ext cx="659155"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dirty="0">
                <a:solidFill>
                  <a:schemeClr val="accent1"/>
                </a:solidFill>
                <a:latin typeface="Helvetica Neue"/>
              </a:rPr>
              <a:t>Output</a:t>
            </a:r>
          </a:p>
          <a:p>
            <a:pPr algn="ctr"/>
            <a:r>
              <a:rPr lang="en-US" sz="1200" dirty="0">
                <a:solidFill>
                  <a:schemeClr val="accent1"/>
                </a:solidFill>
                <a:latin typeface="Helvetica Neue"/>
              </a:rPr>
              <a:t>Buffer</a:t>
            </a:r>
          </a:p>
        </p:txBody>
      </p:sp>
      <p:cxnSp>
        <p:nvCxnSpPr>
          <p:cNvPr id="60" name="AutoShape 19"/>
          <p:cNvCxnSpPr>
            <a:cxnSpLocks noChangeShapeType="1"/>
          </p:cNvCxnSpPr>
          <p:nvPr/>
        </p:nvCxnSpPr>
        <p:spPr bwMode="auto">
          <a:xfrm>
            <a:off x="1295400" y="4306491"/>
            <a:ext cx="857250" cy="221456"/>
          </a:xfrm>
          <a:prstGeom prst="curvedConnector3">
            <a:avLst>
              <a:gd name="adj1" fmla="val 50000"/>
            </a:avLst>
          </a:prstGeom>
          <a:noFill/>
          <a:ln w="28575">
            <a:solidFill>
              <a:schemeClr val="tx1"/>
            </a:solidFill>
            <a:round/>
            <a:headEnd type="none" w="sm" len="sm"/>
            <a:tailEnd type="triangle" w="sm" len="sm"/>
          </a:ln>
        </p:spPr>
      </p:cxnSp>
      <p:cxnSp>
        <p:nvCxnSpPr>
          <p:cNvPr id="61" name="AutoShape 20"/>
          <p:cNvCxnSpPr>
            <a:cxnSpLocks noChangeShapeType="1"/>
          </p:cNvCxnSpPr>
          <p:nvPr/>
        </p:nvCxnSpPr>
        <p:spPr bwMode="auto">
          <a:xfrm flipV="1">
            <a:off x="2724150" y="4185047"/>
            <a:ext cx="661988" cy="342900"/>
          </a:xfrm>
          <a:prstGeom prst="curvedConnector4">
            <a:avLst>
              <a:gd name="adj1" fmla="val 22383"/>
              <a:gd name="adj2" fmla="val 166667"/>
            </a:avLst>
          </a:prstGeom>
          <a:noFill/>
          <a:ln w="28575">
            <a:solidFill>
              <a:schemeClr val="folHlink"/>
            </a:solidFill>
            <a:round/>
            <a:headEnd type="none" w="sm" len="sm"/>
            <a:tailEnd type="triangle" w="lg" len="med"/>
          </a:ln>
        </p:spPr>
      </p:cxnSp>
      <p:cxnSp>
        <p:nvCxnSpPr>
          <p:cNvPr id="62" name="AutoShape 21"/>
          <p:cNvCxnSpPr>
            <a:cxnSpLocks noChangeShapeType="1"/>
          </p:cNvCxnSpPr>
          <p:nvPr/>
        </p:nvCxnSpPr>
        <p:spPr bwMode="auto">
          <a:xfrm rot="5400000" flipH="1" flipV="1">
            <a:off x="3612312" y="4301773"/>
            <a:ext cx="257264" cy="709612"/>
          </a:xfrm>
          <a:prstGeom prst="curvedConnector4">
            <a:avLst>
              <a:gd name="adj1" fmla="val -88858"/>
              <a:gd name="adj2" fmla="val 75764"/>
            </a:avLst>
          </a:prstGeom>
          <a:noFill/>
          <a:ln w="28575">
            <a:solidFill>
              <a:schemeClr val="folHlink"/>
            </a:solidFill>
            <a:round/>
            <a:headEnd type="none" w="sm" len="sm"/>
            <a:tailEnd type="triangle" w="lg" len="med"/>
          </a:ln>
        </p:spPr>
      </p:cxnSp>
      <p:cxnSp>
        <p:nvCxnSpPr>
          <p:cNvPr id="63" name="AutoShape 22"/>
          <p:cNvCxnSpPr>
            <a:cxnSpLocks noChangeShapeType="1"/>
            <a:endCxn id="67" idx="1"/>
          </p:cNvCxnSpPr>
          <p:nvPr/>
        </p:nvCxnSpPr>
        <p:spPr bwMode="auto">
          <a:xfrm flipV="1">
            <a:off x="4700798" y="4341864"/>
            <a:ext cx="537013" cy="193995"/>
          </a:xfrm>
          <a:prstGeom prst="curvedConnector3">
            <a:avLst>
              <a:gd name="adj1" fmla="val 50000"/>
            </a:avLst>
          </a:prstGeom>
          <a:noFill/>
          <a:ln w="28575">
            <a:solidFill>
              <a:schemeClr val="tx1"/>
            </a:solidFill>
            <a:round/>
            <a:headEnd type="none" w="sm" len="sm"/>
            <a:tailEnd type="triangle" w="sm" len="sm"/>
          </a:ln>
        </p:spPr>
      </p:cxnSp>
      <p:sp>
        <p:nvSpPr>
          <p:cNvPr id="64" name="Text Box 23"/>
          <p:cNvSpPr txBox="1">
            <a:spLocks noChangeArrowheads="1"/>
          </p:cNvSpPr>
          <p:nvPr/>
        </p:nvSpPr>
        <p:spPr bwMode="auto">
          <a:xfrm>
            <a:off x="5638800" y="429934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dirty="0">
                <a:solidFill>
                  <a:schemeClr val="bg1"/>
                </a:solidFill>
                <a:latin typeface="Helvetica Neue"/>
              </a:rPr>
              <a:t>OUTPUT</a:t>
            </a:r>
          </a:p>
        </p:txBody>
      </p:sp>
      <p:sp>
        <p:nvSpPr>
          <p:cNvPr id="65" name="Text Box 24"/>
          <p:cNvSpPr txBox="1">
            <a:spLocks noChangeArrowheads="1"/>
          </p:cNvSpPr>
          <p:nvPr/>
        </p:nvSpPr>
        <p:spPr bwMode="auto">
          <a:xfrm>
            <a:off x="495301" y="424219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dirty="0">
                <a:solidFill>
                  <a:schemeClr val="bg1"/>
                </a:solidFill>
                <a:latin typeface="Helvetica Neue"/>
              </a:rPr>
              <a:t>INPUT</a:t>
            </a:r>
          </a:p>
        </p:txBody>
      </p:sp>
      <p:pic>
        <p:nvPicPr>
          <p:cNvPr id="66"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107" y="3938570"/>
            <a:ext cx="1314020" cy="72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7811" y="3979559"/>
            <a:ext cx="1314020" cy="72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 name="Rectangle 67"/>
          <p:cNvSpPr/>
          <p:nvPr/>
        </p:nvSpPr>
        <p:spPr bwMode="auto">
          <a:xfrm>
            <a:off x="2172532" y="444901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69" name="Regular Pentagon 68"/>
          <p:cNvSpPr/>
          <p:nvPr/>
        </p:nvSpPr>
        <p:spPr bwMode="auto">
          <a:xfrm>
            <a:off x="4115551"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0" name="Regular Pentagon 69"/>
          <p:cNvSpPr/>
          <p:nvPr/>
        </p:nvSpPr>
        <p:spPr bwMode="auto">
          <a:xfrm>
            <a:off x="4227741"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1" name="Regular Pentagon 70"/>
          <p:cNvSpPr/>
          <p:nvPr/>
        </p:nvSpPr>
        <p:spPr bwMode="auto">
          <a:xfrm>
            <a:off x="4339930"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2" name="Regular Pentagon 71"/>
          <p:cNvSpPr/>
          <p:nvPr/>
        </p:nvSpPr>
        <p:spPr bwMode="auto">
          <a:xfrm>
            <a:off x="4452344"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3" name="Regular Pentagon 72"/>
          <p:cNvSpPr/>
          <p:nvPr/>
        </p:nvSpPr>
        <p:spPr bwMode="auto">
          <a:xfrm>
            <a:off x="4564534"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4" name="Regular Pentagon 73"/>
          <p:cNvSpPr/>
          <p:nvPr/>
        </p:nvSpPr>
        <p:spPr bwMode="auto">
          <a:xfrm>
            <a:off x="411543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5" name="Regular Pentagon 74"/>
          <p:cNvSpPr/>
          <p:nvPr/>
        </p:nvSpPr>
        <p:spPr bwMode="auto">
          <a:xfrm>
            <a:off x="422762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6" name="Regular Pentagon 75"/>
          <p:cNvSpPr/>
          <p:nvPr/>
        </p:nvSpPr>
        <p:spPr bwMode="auto">
          <a:xfrm>
            <a:off x="433981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7" name="Regular Pentagon 76"/>
          <p:cNvSpPr/>
          <p:nvPr/>
        </p:nvSpPr>
        <p:spPr bwMode="auto">
          <a:xfrm>
            <a:off x="4452232"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8" name="Regular Pentagon 77"/>
          <p:cNvSpPr/>
          <p:nvPr/>
        </p:nvSpPr>
        <p:spPr bwMode="auto">
          <a:xfrm>
            <a:off x="4564422"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9" name="Rectangle 78"/>
          <p:cNvSpPr/>
          <p:nvPr/>
        </p:nvSpPr>
        <p:spPr bwMode="auto">
          <a:xfrm>
            <a:off x="2355057" y="444774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0" name="Rectangle 79"/>
          <p:cNvSpPr/>
          <p:nvPr/>
        </p:nvSpPr>
        <p:spPr bwMode="auto">
          <a:xfrm>
            <a:off x="2539603" y="444712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1" name="Rectangle 80"/>
          <p:cNvSpPr/>
          <p:nvPr/>
        </p:nvSpPr>
        <p:spPr bwMode="auto">
          <a:xfrm>
            <a:off x="2172532" y="4451279"/>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2" name="Rectangle 81"/>
          <p:cNvSpPr/>
          <p:nvPr/>
        </p:nvSpPr>
        <p:spPr bwMode="auto">
          <a:xfrm>
            <a:off x="2355057" y="445001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3" name="Rectangle 82"/>
          <p:cNvSpPr/>
          <p:nvPr/>
        </p:nvSpPr>
        <p:spPr bwMode="auto">
          <a:xfrm>
            <a:off x="2539603" y="444939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4" name="Rectangle 83"/>
          <p:cNvSpPr/>
          <p:nvPr/>
        </p:nvSpPr>
        <p:spPr bwMode="auto">
          <a:xfrm>
            <a:off x="2172311" y="444920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5" name="Rectangle 84"/>
          <p:cNvSpPr/>
          <p:nvPr/>
        </p:nvSpPr>
        <p:spPr bwMode="auto">
          <a:xfrm>
            <a:off x="2354836" y="4447933"/>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6" name="Rectangle 85"/>
          <p:cNvSpPr/>
          <p:nvPr/>
        </p:nvSpPr>
        <p:spPr bwMode="auto">
          <a:xfrm>
            <a:off x="2539382" y="444731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7" name="Rectangle 86"/>
          <p:cNvSpPr/>
          <p:nvPr/>
        </p:nvSpPr>
        <p:spPr bwMode="auto">
          <a:xfrm>
            <a:off x="2172311" y="445190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8" name="Rectangle 87"/>
          <p:cNvSpPr/>
          <p:nvPr/>
        </p:nvSpPr>
        <p:spPr bwMode="auto">
          <a:xfrm>
            <a:off x="2354836" y="445063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9" name="Rectangle 88"/>
          <p:cNvSpPr/>
          <p:nvPr/>
        </p:nvSpPr>
        <p:spPr bwMode="auto">
          <a:xfrm>
            <a:off x="2539382" y="445001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90" name="TextBox 89"/>
          <p:cNvSpPr txBox="1"/>
          <p:nvPr/>
        </p:nvSpPr>
        <p:spPr>
          <a:xfrm>
            <a:off x="4533226" y="5033372"/>
            <a:ext cx="184731" cy="369332"/>
          </a:xfrm>
          <a:prstGeom prst="rect">
            <a:avLst/>
          </a:prstGeom>
          <a:noFill/>
        </p:spPr>
        <p:txBody>
          <a:bodyPr wrap="none" rtlCol="0">
            <a:spAutoFit/>
          </a:bodyPr>
          <a:lstStyle/>
          <a:p>
            <a:endParaRPr lang="en-US" dirty="0">
              <a:solidFill>
                <a:schemeClr val="tx2"/>
              </a:solidFill>
              <a:latin typeface="Helvetica Neue" charset="0"/>
              <a:ea typeface="Helvetica Neue" charset="0"/>
              <a:cs typeface="Helvetica Neue" charset="0"/>
            </a:endParaRPr>
          </a:p>
        </p:txBody>
      </p:sp>
      <p:sp>
        <p:nvSpPr>
          <p:cNvPr id="91" name="Regular Pentagon 90"/>
          <p:cNvSpPr/>
          <p:nvPr/>
        </p:nvSpPr>
        <p:spPr bwMode="auto">
          <a:xfrm>
            <a:off x="4115438" y="442533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92" name="Regular Pentagon 91"/>
          <p:cNvSpPr/>
          <p:nvPr/>
        </p:nvSpPr>
        <p:spPr bwMode="auto">
          <a:xfrm>
            <a:off x="4228252" y="4426431"/>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Tree>
    <p:extLst>
      <p:ext uri="{BB962C8B-B14F-4D97-AF65-F5344CB8AC3E}">
        <p14:creationId xmlns:p14="http://schemas.microsoft.com/office/powerpoint/2010/main" val="150765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p:tgtEl>
                                          <p:spTgt spid="80"/>
                                        </p:tgtEl>
                                        <p:attrNameLst>
                                          <p:attrName>ppt_x</p:attrName>
                                        </p:attrNameLst>
                                      </p:cBhvr>
                                      <p:tavLst>
                                        <p:tav tm="0">
                                          <p:val>
                                            <p:strVal val="#ppt_x-#ppt_w*1.125000"/>
                                          </p:val>
                                        </p:tav>
                                        <p:tav tm="100000">
                                          <p:val>
                                            <p:strVal val="#ppt_x"/>
                                          </p:val>
                                        </p:tav>
                                      </p:tavLst>
                                    </p:anim>
                                    <p:animEffect transition="in" filter="wipe(right)">
                                      <p:cBhvr>
                                        <p:cTn id="8" dur="500"/>
                                        <p:tgtEl>
                                          <p:spTgt spid="80"/>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p:tgtEl>
                                          <p:spTgt spid="79"/>
                                        </p:tgtEl>
                                        <p:attrNameLst>
                                          <p:attrName>ppt_x</p:attrName>
                                        </p:attrNameLst>
                                      </p:cBhvr>
                                      <p:tavLst>
                                        <p:tav tm="0">
                                          <p:val>
                                            <p:strVal val="#ppt_x-#ppt_w*1.125000"/>
                                          </p:val>
                                        </p:tav>
                                        <p:tav tm="100000">
                                          <p:val>
                                            <p:strVal val="#ppt_x"/>
                                          </p:val>
                                        </p:tav>
                                      </p:tavLst>
                                    </p:anim>
                                    <p:animEffect transition="in" filter="wipe(right)">
                                      <p:cBhvr>
                                        <p:cTn id="12" dur="500"/>
                                        <p:tgtEl>
                                          <p:spTgt spid="7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xit" presetSubtype="2" fill="hold" grpId="1" nodeType="clickEffect">
                                  <p:stCondLst>
                                    <p:cond delay="0"/>
                                  </p:stCondLst>
                                  <p:childTnLst>
                                    <p:anim calcmode="lin" valueType="num">
                                      <p:cBhvr additive="base">
                                        <p:cTn id="20" dur="500"/>
                                        <p:tgtEl>
                                          <p:spTgt spid="80"/>
                                        </p:tgtEl>
                                        <p:attrNameLst>
                                          <p:attrName>ppt_x</p:attrName>
                                        </p:attrNameLst>
                                      </p:cBhvr>
                                      <p:tavLst>
                                        <p:tav tm="0">
                                          <p:val>
                                            <p:strVal val="#ppt_x"/>
                                          </p:val>
                                        </p:tav>
                                        <p:tav tm="100000">
                                          <p:val>
                                            <p:strVal val="#ppt_x+#ppt_w*1.125000"/>
                                          </p:val>
                                        </p:tav>
                                      </p:tavLst>
                                    </p:anim>
                                    <p:animEffect transition="out" filter="wipe(right)">
                                      <p:cBhvr>
                                        <p:cTn id="21" dur="500"/>
                                        <p:tgtEl>
                                          <p:spTgt spid="80"/>
                                        </p:tgtEl>
                                      </p:cBhvr>
                                    </p:animEffect>
                                    <p:set>
                                      <p:cBhvr>
                                        <p:cTn id="22" dur="1" fill="hold">
                                          <p:stCondLst>
                                            <p:cond delay="499"/>
                                          </p:stCondLst>
                                        </p:cTn>
                                        <p:tgtEl>
                                          <p:spTgt spid="80"/>
                                        </p:tgtEl>
                                        <p:attrNameLst>
                                          <p:attrName>style.visibility</p:attrName>
                                        </p:attrNameLst>
                                      </p:cBhvr>
                                      <p:to>
                                        <p:strVal val="hidden"/>
                                      </p:to>
                                    </p:set>
                                  </p:childTnLst>
                                </p:cTn>
                              </p:par>
                              <p:par>
                                <p:cTn id="23" presetID="12" presetClass="entr" presetSubtype="8"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p:tgtEl>
                                          <p:spTgt spid="69"/>
                                        </p:tgtEl>
                                        <p:attrNameLst>
                                          <p:attrName>ppt_x</p:attrName>
                                        </p:attrNameLst>
                                      </p:cBhvr>
                                      <p:tavLst>
                                        <p:tav tm="0">
                                          <p:val>
                                            <p:strVal val="#ppt_x-#ppt_w*1.125000"/>
                                          </p:val>
                                        </p:tav>
                                        <p:tav tm="100000">
                                          <p:val>
                                            <p:strVal val="#ppt_x"/>
                                          </p:val>
                                        </p:tav>
                                      </p:tavLst>
                                    </p:anim>
                                    <p:animEffect transition="in" filter="wipe(right)">
                                      <p:cBhvr>
                                        <p:cTn id="26" dur="500"/>
                                        <p:tgtEl>
                                          <p:spTgt spid="69"/>
                                        </p:tgtEl>
                                      </p:cBhvr>
                                    </p:animEffect>
                                  </p:childTnLst>
                                </p:cTn>
                              </p:par>
                            </p:childTnLst>
                          </p:cTn>
                        </p:par>
                        <p:par>
                          <p:cTn id="27" fill="hold">
                            <p:stCondLst>
                              <p:cond delay="500"/>
                            </p:stCondLst>
                            <p:childTnLst>
                              <p:par>
                                <p:cTn id="28" presetID="12" presetClass="exit" presetSubtype="2" fill="hold" grpId="1" nodeType="afterEffect">
                                  <p:stCondLst>
                                    <p:cond delay="0"/>
                                  </p:stCondLst>
                                  <p:childTnLst>
                                    <p:anim calcmode="lin" valueType="num">
                                      <p:cBhvr additive="base">
                                        <p:cTn id="29" dur="500"/>
                                        <p:tgtEl>
                                          <p:spTgt spid="79"/>
                                        </p:tgtEl>
                                        <p:attrNameLst>
                                          <p:attrName>ppt_x</p:attrName>
                                        </p:attrNameLst>
                                      </p:cBhvr>
                                      <p:tavLst>
                                        <p:tav tm="0">
                                          <p:val>
                                            <p:strVal val="#ppt_x"/>
                                          </p:val>
                                        </p:tav>
                                        <p:tav tm="100000">
                                          <p:val>
                                            <p:strVal val="#ppt_x+#ppt_w*1.125000"/>
                                          </p:val>
                                        </p:tav>
                                      </p:tavLst>
                                    </p:anim>
                                    <p:animEffect transition="out" filter="wipe(right)">
                                      <p:cBhvr>
                                        <p:cTn id="30" dur="500"/>
                                        <p:tgtEl>
                                          <p:spTgt spid="79"/>
                                        </p:tgtEl>
                                      </p:cBhvr>
                                    </p:animEffect>
                                    <p:set>
                                      <p:cBhvr>
                                        <p:cTn id="31" dur="1" fill="hold">
                                          <p:stCondLst>
                                            <p:cond delay="499"/>
                                          </p:stCondLst>
                                        </p:cTn>
                                        <p:tgtEl>
                                          <p:spTgt spid="79"/>
                                        </p:tgtEl>
                                        <p:attrNameLst>
                                          <p:attrName>style.visibility</p:attrName>
                                        </p:attrNameLst>
                                      </p:cBhvr>
                                      <p:to>
                                        <p:strVal val="hidden"/>
                                      </p:to>
                                    </p:set>
                                  </p:childTnLst>
                                </p:cTn>
                              </p:par>
                              <p:par>
                                <p:cTn id="32" presetID="12" presetClass="entr" presetSubtype="8"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additive="base">
                                        <p:cTn id="34" dur="500"/>
                                        <p:tgtEl>
                                          <p:spTgt spid="70"/>
                                        </p:tgtEl>
                                        <p:attrNameLst>
                                          <p:attrName>ppt_x</p:attrName>
                                        </p:attrNameLst>
                                      </p:cBhvr>
                                      <p:tavLst>
                                        <p:tav tm="0">
                                          <p:val>
                                            <p:strVal val="#ppt_x-#ppt_w*1.125000"/>
                                          </p:val>
                                        </p:tav>
                                        <p:tav tm="100000">
                                          <p:val>
                                            <p:strVal val="#ppt_x"/>
                                          </p:val>
                                        </p:tav>
                                      </p:tavLst>
                                    </p:anim>
                                    <p:animEffect transition="in" filter="wipe(right)">
                                      <p:cBhvr>
                                        <p:cTn id="35" dur="500"/>
                                        <p:tgtEl>
                                          <p:spTgt spid="70"/>
                                        </p:tgtEl>
                                      </p:cBhvr>
                                    </p:animEffect>
                                  </p:childTnLst>
                                </p:cTn>
                              </p:par>
                            </p:childTnLst>
                          </p:cTn>
                        </p:par>
                        <p:par>
                          <p:cTn id="36" fill="hold">
                            <p:stCondLst>
                              <p:cond delay="1000"/>
                            </p:stCondLst>
                            <p:childTnLst>
                              <p:par>
                                <p:cTn id="37" presetID="12" presetClass="exit" presetSubtype="2" fill="hold" grpId="1" nodeType="afterEffect">
                                  <p:stCondLst>
                                    <p:cond delay="0"/>
                                  </p:stCondLst>
                                  <p:childTnLst>
                                    <p:anim calcmode="lin" valueType="num">
                                      <p:cBhvr additive="base">
                                        <p:cTn id="38" dur="500"/>
                                        <p:tgtEl>
                                          <p:spTgt spid="68"/>
                                        </p:tgtEl>
                                        <p:attrNameLst>
                                          <p:attrName>ppt_x</p:attrName>
                                        </p:attrNameLst>
                                      </p:cBhvr>
                                      <p:tavLst>
                                        <p:tav tm="0">
                                          <p:val>
                                            <p:strVal val="#ppt_x"/>
                                          </p:val>
                                        </p:tav>
                                        <p:tav tm="100000">
                                          <p:val>
                                            <p:strVal val="#ppt_x+#ppt_w*1.125000"/>
                                          </p:val>
                                        </p:tav>
                                      </p:tavLst>
                                    </p:anim>
                                    <p:animEffect transition="out" filter="wipe(right)">
                                      <p:cBhvr>
                                        <p:cTn id="39" dur="500"/>
                                        <p:tgtEl>
                                          <p:spTgt spid="68"/>
                                        </p:tgtEl>
                                      </p:cBhvr>
                                    </p:animEffect>
                                    <p:set>
                                      <p:cBhvr>
                                        <p:cTn id="40" dur="1" fill="hold">
                                          <p:stCondLst>
                                            <p:cond delay="499"/>
                                          </p:stCondLst>
                                        </p:cTn>
                                        <p:tgtEl>
                                          <p:spTgt spid="68"/>
                                        </p:tgtEl>
                                        <p:attrNameLst>
                                          <p:attrName>style.visibility</p:attrName>
                                        </p:attrNameLst>
                                      </p:cBhvr>
                                      <p:to>
                                        <p:strVal val="hidden"/>
                                      </p:to>
                                    </p:set>
                                  </p:childTnLst>
                                </p:cTn>
                              </p:par>
                              <p:par>
                                <p:cTn id="41" presetID="12" presetClass="entr" presetSubtype="8"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500"/>
                                        <p:tgtEl>
                                          <p:spTgt spid="71"/>
                                        </p:tgtEl>
                                        <p:attrNameLst>
                                          <p:attrName>ppt_x</p:attrName>
                                        </p:attrNameLst>
                                      </p:cBhvr>
                                      <p:tavLst>
                                        <p:tav tm="0">
                                          <p:val>
                                            <p:strVal val="#ppt_x-#ppt_w*1.125000"/>
                                          </p:val>
                                        </p:tav>
                                        <p:tav tm="100000">
                                          <p:val>
                                            <p:strVal val="#ppt_x"/>
                                          </p:val>
                                        </p:tav>
                                      </p:tavLst>
                                    </p:anim>
                                    <p:animEffect transition="in" filter="wipe(right)">
                                      <p:cBhvr>
                                        <p:cTn id="44" dur="500"/>
                                        <p:tgtEl>
                                          <p:spTgt spid="71"/>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p:tgtEl>
                                          <p:spTgt spid="83"/>
                                        </p:tgtEl>
                                        <p:attrNameLst>
                                          <p:attrName>ppt_x</p:attrName>
                                        </p:attrNameLst>
                                      </p:cBhvr>
                                      <p:tavLst>
                                        <p:tav tm="0">
                                          <p:val>
                                            <p:strVal val="#ppt_x-#ppt_w*1.125000"/>
                                          </p:val>
                                        </p:tav>
                                        <p:tav tm="100000">
                                          <p:val>
                                            <p:strVal val="#ppt_x"/>
                                          </p:val>
                                        </p:tav>
                                      </p:tavLst>
                                    </p:anim>
                                    <p:animEffect transition="in" filter="wipe(right)">
                                      <p:cBhvr>
                                        <p:cTn id="50" dur="500"/>
                                        <p:tgtEl>
                                          <p:spTgt spid="83"/>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additive="base">
                                        <p:cTn id="53" dur="500"/>
                                        <p:tgtEl>
                                          <p:spTgt spid="82"/>
                                        </p:tgtEl>
                                        <p:attrNameLst>
                                          <p:attrName>ppt_x</p:attrName>
                                        </p:attrNameLst>
                                      </p:cBhvr>
                                      <p:tavLst>
                                        <p:tav tm="0">
                                          <p:val>
                                            <p:strVal val="#ppt_x-#ppt_w*1.125000"/>
                                          </p:val>
                                        </p:tav>
                                        <p:tav tm="100000">
                                          <p:val>
                                            <p:strVal val="#ppt_x"/>
                                          </p:val>
                                        </p:tav>
                                      </p:tavLst>
                                    </p:anim>
                                    <p:animEffect transition="in" filter="wipe(right)">
                                      <p:cBhvr>
                                        <p:cTn id="54" dur="500"/>
                                        <p:tgtEl>
                                          <p:spTgt spid="82"/>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additive="base">
                                        <p:cTn id="57" dur="500"/>
                                        <p:tgtEl>
                                          <p:spTgt spid="81"/>
                                        </p:tgtEl>
                                        <p:attrNameLst>
                                          <p:attrName>ppt_x</p:attrName>
                                        </p:attrNameLst>
                                      </p:cBhvr>
                                      <p:tavLst>
                                        <p:tav tm="0">
                                          <p:val>
                                            <p:strVal val="#ppt_x-#ppt_w*1.125000"/>
                                          </p:val>
                                        </p:tav>
                                        <p:tav tm="100000">
                                          <p:val>
                                            <p:strVal val="#ppt_x"/>
                                          </p:val>
                                        </p:tav>
                                      </p:tavLst>
                                    </p:anim>
                                    <p:animEffect transition="in" filter="wipe(right)">
                                      <p:cBhvr>
                                        <p:cTn id="58" dur="500"/>
                                        <p:tgtEl>
                                          <p:spTgt spid="8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xit" presetSubtype="2" fill="hold" grpId="1" nodeType="clickEffect">
                                  <p:stCondLst>
                                    <p:cond delay="0"/>
                                  </p:stCondLst>
                                  <p:childTnLst>
                                    <p:anim calcmode="lin" valueType="num">
                                      <p:cBhvr additive="base">
                                        <p:cTn id="62" dur="500"/>
                                        <p:tgtEl>
                                          <p:spTgt spid="83"/>
                                        </p:tgtEl>
                                        <p:attrNameLst>
                                          <p:attrName>ppt_x</p:attrName>
                                        </p:attrNameLst>
                                      </p:cBhvr>
                                      <p:tavLst>
                                        <p:tav tm="0">
                                          <p:val>
                                            <p:strVal val="#ppt_x"/>
                                          </p:val>
                                        </p:tav>
                                        <p:tav tm="100000">
                                          <p:val>
                                            <p:strVal val="#ppt_x+#ppt_w*1.125000"/>
                                          </p:val>
                                        </p:tav>
                                      </p:tavLst>
                                    </p:anim>
                                    <p:animEffect transition="out" filter="wipe(right)">
                                      <p:cBhvr>
                                        <p:cTn id="63" dur="500"/>
                                        <p:tgtEl>
                                          <p:spTgt spid="83"/>
                                        </p:tgtEl>
                                      </p:cBhvr>
                                    </p:animEffect>
                                    <p:set>
                                      <p:cBhvr>
                                        <p:cTn id="64" dur="1" fill="hold">
                                          <p:stCondLst>
                                            <p:cond delay="499"/>
                                          </p:stCondLst>
                                        </p:cTn>
                                        <p:tgtEl>
                                          <p:spTgt spid="83"/>
                                        </p:tgtEl>
                                        <p:attrNameLst>
                                          <p:attrName>style.visibility</p:attrName>
                                        </p:attrNameLst>
                                      </p:cBhvr>
                                      <p:to>
                                        <p:strVal val="hidden"/>
                                      </p:to>
                                    </p:set>
                                  </p:childTnLst>
                                </p:cTn>
                              </p:par>
                              <p:par>
                                <p:cTn id="65" presetID="12" presetClass="entr" presetSubtype="8"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p:tgtEl>
                                          <p:spTgt spid="72"/>
                                        </p:tgtEl>
                                        <p:attrNameLst>
                                          <p:attrName>ppt_x</p:attrName>
                                        </p:attrNameLst>
                                      </p:cBhvr>
                                      <p:tavLst>
                                        <p:tav tm="0">
                                          <p:val>
                                            <p:strVal val="#ppt_x-#ppt_w*1.125000"/>
                                          </p:val>
                                        </p:tav>
                                        <p:tav tm="100000">
                                          <p:val>
                                            <p:strVal val="#ppt_x"/>
                                          </p:val>
                                        </p:tav>
                                      </p:tavLst>
                                    </p:anim>
                                    <p:animEffect transition="in" filter="wipe(right)">
                                      <p:cBhvr>
                                        <p:cTn id="68" dur="500"/>
                                        <p:tgtEl>
                                          <p:spTgt spid="72"/>
                                        </p:tgtEl>
                                      </p:cBhvr>
                                    </p:animEffect>
                                  </p:childTnLst>
                                </p:cTn>
                              </p:par>
                            </p:childTnLst>
                          </p:cTn>
                        </p:par>
                        <p:par>
                          <p:cTn id="69" fill="hold">
                            <p:stCondLst>
                              <p:cond delay="500"/>
                            </p:stCondLst>
                            <p:childTnLst>
                              <p:par>
                                <p:cTn id="70" presetID="12" presetClass="exit" presetSubtype="2" fill="hold" grpId="1" nodeType="afterEffect">
                                  <p:stCondLst>
                                    <p:cond delay="0"/>
                                  </p:stCondLst>
                                  <p:childTnLst>
                                    <p:anim calcmode="lin" valueType="num">
                                      <p:cBhvr additive="base">
                                        <p:cTn id="71" dur="500"/>
                                        <p:tgtEl>
                                          <p:spTgt spid="82"/>
                                        </p:tgtEl>
                                        <p:attrNameLst>
                                          <p:attrName>ppt_x</p:attrName>
                                        </p:attrNameLst>
                                      </p:cBhvr>
                                      <p:tavLst>
                                        <p:tav tm="0">
                                          <p:val>
                                            <p:strVal val="#ppt_x"/>
                                          </p:val>
                                        </p:tav>
                                        <p:tav tm="100000">
                                          <p:val>
                                            <p:strVal val="#ppt_x+#ppt_w*1.125000"/>
                                          </p:val>
                                        </p:tav>
                                      </p:tavLst>
                                    </p:anim>
                                    <p:animEffect transition="out" filter="wipe(right)">
                                      <p:cBhvr>
                                        <p:cTn id="72" dur="500"/>
                                        <p:tgtEl>
                                          <p:spTgt spid="82"/>
                                        </p:tgtEl>
                                      </p:cBhvr>
                                    </p:animEffect>
                                    <p:set>
                                      <p:cBhvr>
                                        <p:cTn id="73" dur="1" fill="hold">
                                          <p:stCondLst>
                                            <p:cond delay="499"/>
                                          </p:stCondLst>
                                        </p:cTn>
                                        <p:tgtEl>
                                          <p:spTgt spid="82"/>
                                        </p:tgtEl>
                                        <p:attrNameLst>
                                          <p:attrName>style.visibility</p:attrName>
                                        </p:attrNameLst>
                                      </p:cBhvr>
                                      <p:to>
                                        <p:strVal val="hidden"/>
                                      </p:to>
                                    </p:set>
                                  </p:childTnLst>
                                </p:cTn>
                              </p:par>
                              <p:par>
                                <p:cTn id="74" presetID="12" presetClass="entr" presetSubtype="8"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 calcmode="lin" valueType="num">
                                      <p:cBhvr additive="base">
                                        <p:cTn id="76" dur="500"/>
                                        <p:tgtEl>
                                          <p:spTgt spid="73"/>
                                        </p:tgtEl>
                                        <p:attrNameLst>
                                          <p:attrName>ppt_x</p:attrName>
                                        </p:attrNameLst>
                                      </p:cBhvr>
                                      <p:tavLst>
                                        <p:tav tm="0">
                                          <p:val>
                                            <p:strVal val="#ppt_x-#ppt_w*1.125000"/>
                                          </p:val>
                                        </p:tav>
                                        <p:tav tm="100000">
                                          <p:val>
                                            <p:strVal val="#ppt_x"/>
                                          </p:val>
                                        </p:tav>
                                      </p:tavLst>
                                    </p:anim>
                                    <p:animEffect transition="in" filter="wipe(right)">
                                      <p:cBhvr>
                                        <p:cTn id="77" dur="500"/>
                                        <p:tgtEl>
                                          <p:spTgt spid="73"/>
                                        </p:tgtEl>
                                      </p:cBhvr>
                                    </p:animEffect>
                                  </p:childTnLst>
                                </p:cTn>
                              </p:par>
                            </p:childTnLst>
                          </p:cTn>
                        </p:par>
                        <p:par>
                          <p:cTn id="78" fill="hold">
                            <p:stCondLst>
                              <p:cond delay="1000"/>
                            </p:stCondLst>
                            <p:childTnLst>
                              <p:par>
                                <p:cTn id="79" presetID="12" presetClass="exit" presetSubtype="2" fill="hold" grpId="1" nodeType="afterEffect">
                                  <p:stCondLst>
                                    <p:cond delay="0"/>
                                  </p:stCondLst>
                                  <p:childTnLst>
                                    <p:anim calcmode="lin" valueType="num">
                                      <p:cBhvr additive="base">
                                        <p:cTn id="80" dur="500"/>
                                        <p:tgtEl>
                                          <p:spTgt spid="81"/>
                                        </p:tgtEl>
                                        <p:attrNameLst>
                                          <p:attrName>ppt_x</p:attrName>
                                        </p:attrNameLst>
                                      </p:cBhvr>
                                      <p:tavLst>
                                        <p:tav tm="0">
                                          <p:val>
                                            <p:strVal val="#ppt_x"/>
                                          </p:val>
                                        </p:tav>
                                        <p:tav tm="100000">
                                          <p:val>
                                            <p:strVal val="#ppt_x+#ppt_w*1.125000"/>
                                          </p:val>
                                        </p:tav>
                                      </p:tavLst>
                                    </p:anim>
                                    <p:animEffect transition="out" filter="wipe(right)">
                                      <p:cBhvr>
                                        <p:cTn id="81" dur="500"/>
                                        <p:tgtEl>
                                          <p:spTgt spid="81"/>
                                        </p:tgtEl>
                                      </p:cBhvr>
                                    </p:animEffect>
                                    <p:set>
                                      <p:cBhvr>
                                        <p:cTn id="82" dur="1" fill="hold">
                                          <p:stCondLst>
                                            <p:cond delay="499"/>
                                          </p:stCondLst>
                                        </p:cTn>
                                        <p:tgtEl>
                                          <p:spTgt spid="81"/>
                                        </p:tgtEl>
                                        <p:attrNameLst>
                                          <p:attrName>style.visibility</p:attrName>
                                        </p:attrNameLst>
                                      </p:cBhvr>
                                      <p:to>
                                        <p:strVal val="hidden"/>
                                      </p:to>
                                    </p:set>
                                  </p:childTnLst>
                                </p:cTn>
                              </p:par>
                              <p:par>
                                <p:cTn id="83" presetID="12" presetClass="entr" presetSubtype="8"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anim calcmode="lin" valueType="num">
                                      <p:cBhvr additive="base">
                                        <p:cTn id="85" dur="500"/>
                                        <p:tgtEl>
                                          <p:spTgt spid="74"/>
                                        </p:tgtEl>
                                        <p:attrNameLst>
                                          <p:attrName>ppt_x</p:attrName>
                                        </p:attrNameLst>
                                      </p:cBhvr>
                                      <p:tavLst>
                                        <p:tav tm="0">
                                          <p:val>
                                            <p:strVal val="#ppt_x-#ppt_w*1.125000"/>
                                          </p:val>
                                        </p:tav>
                                        <p:tav tm="100000">
                                          <p:val>
                                            <p:strVal val="#ppt_x"/>
                                          </p:val>
                                        </p:tav>
                                      </p:tavLst>
                                    </p:anim>
                                    <p:animEffect transition="in" filter="wipe(right)">
                                      <p:cBhvr>
                                        <p:cTn id="86" dur="500"/>
                                        <p:tgtEl>
                                          <p:spTgt spid="74"/>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8" fill="hold" grpId="0" nodeType="clickEffect">
                                  <p:stCondLst>
                                    <p:cond delay="0"/>
                                  </p:stCondLst>
                                  <p:childTnLst>
                                    <p:set>
                                      <p:cBhvr>
                                        <p:cTn id="90" dur="1" fill="hold">
                                          <p:stCondLst>
                                            <p:cond delay="0"/>
                                          </p:stCondLst>
                                        </p:cTn>
                                        <p:tgtEl>
                                          <p:spTgt spid="86"/>
                                        </p:tgtEl>
                                        <p:attrNameLst>
                                          <p:attrName>style.visibility</p:attrName>
                                        </p:attrNameLst>
                                      </p:cBhvr>
                                      <p:to>
                                        <p:strVal val="visible"/>
                                      </p:to>
                                    </p:set>
                                    <p:anim calcmode="lin" valueType="num">
                                      <p:cBhvr additive="base">
                                        <p:cTn id="91" dur="500"/>
                                        <p:tgtEl>
                                          <p:spTgt spid="86"/>
                                        </p:tgtEl>
                                        <p:attrNameLst>
                                          <p:attrName>ppt_x</p:attrName>
                                        </p:attrNameLst>
                                      </p:cBhvr>
                                      <p:tavLst>
                                        <p:tav tm="0">
                                          <p:val>
                                            <p:strVal val="#ppt_x-#ppt_w*1.125000"/>
                                          </p:val>
                                        </p:tav>
                                        <p:tav tm="100000">
                                          <p:val>
                                            <p:strVal val="#ppt_x"/>
                                          </p:val>
                                        </p:tav>
                                      </p:tavLst>
                                    </p:anim>
                                    <p:animEffect transition="in" filter="wipe(right)">
                                      <p:cBhvr>
                                        <p:cTn id="92" dur="500"/>
                                        <p:tgtEl>
                                          <p:spTgt spid="86"/>
                                        </p:tgtEl>
                                      </p:cBhvr>
                                    </p:animEffect>
                                  </p:childTnLst>
                                </p:cTn>
                              </p:par>
                              <p:par>
                                <p:cTn id="93" presetID="12" presetClass="entr" presetSubtype="8" fill="hold" grpId="0" nodeType="withEffect">
                                  <p:stCondLst>
                                    <p:cond delay="0"/>
                                  </p:stCondLst>
                                  <p:childTnLst>
                                    <p:set>
                                      <p:cBhvr>
                                        <p:cTn id="94" dur="1" fill="hold">
                                          <p:stCondLst>
                                            <p:cond delay="0"/>
                                          </p:stCondLst>
                                        </p:cTn>
                                        <p:tgtEl>
                                          <p:spTgt spid="85"/>
                                        </p:tgtEl>
                                        <p:attrNameLst>
                                          <p:attrName>style.visibility</p:attrName>
                                        </p:attrNameLst>
                                      </p:cBhvr>
                                      <p:to>
                                        <p:strVal val="visible"/>
                                      </p:to>
                                    </p:set>
                                    <p:anim calcmode="lin" valueType="num">
                                      <p:cBhvr additive="base">
                                        <p:cTn id="95" dur="500"/>
                                        <p:tgtEl>
                                          <p:spTgt spid="85"/>
                                        </p:tgtEl>
                                        <p:attrNameLst>
                                          <p:attrName>ppt_x</p:attrName>
                                        </p:attrNameLst>
                                      </p:cBhvr>
                                      <p:tavLst>
                                        <p:tav tm="0">
                                          <p:val>
                                            <p:strVal val="#ppt_x-#ppt_w*1.125000"/>
                                          </p:val>
                                        </p:tav>
                                        <p:tav tm="100000">
                                          <p:val>
                                            <p:strVal val="#ppt_x"/>
                                          </p:val>
                                        </p:tav>
                                      </p:tavLst>
                                    </p:anim>
                                    <p:animEffect transition="in" filter="wipe(right)">
                                      <p:cBhvr>
                                        <p:cTn id="96" dur="500"/>
                                        <p:tgtEl>
                                          <p:spTgt spid="85"/>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anim calcmode="lin" valueType="num">
                                      <p:cBhvr additive="base">
                                        <p:cTn id="99" dur="500"/>
                                        <p:tgtEl>
                                          <p:spTgt spid="84"/>
                                        </p:tgtEl>
                                        <p:attrNameLst>
                                          <p:attrName>ppt_x</p:attrName>
                                        </p:attrNameLst>
                                      </p:cBhvr>
                                      <p:tavLst>
                                        <p:tav tm="0">
                                          <p:val>
                                            <p:strVal val="#ppt_x-#ppt_w*1.125000"/>
                                          </p:val>
                                        </p:tav>
                                        <p:tav tm="100000">
                                          <p:val>
                                            <p:strVal val="#ppt_x"/>
                                          </p:val>
                                        </p:tav>
                                      </p:tavLst>
                                    </p:anim>
                                    <p:animEffect transition="in" filter="wipe(right)">
                                      <p:cBhvr>
                                        <p:cTn id="100" dur="500"/>
                                        <p:tgtEl>
                                          <p:spTgt spid="84"/>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xit" presetSubtype="2" fill="hold" grpId="1" nodeType="clickEffect">
                                  <p:stCondLst>
                                    <p:cond delay="0"/>
                                  </p:stCondLst>
                                  <p:childTnLst>
                                    <p:anim calcmode="lin" valueType="num">
                                      <p:cBhvr additive="base">
                                        <p:cTn id="104" dur="500"/>
                                        <p:tgtEl>
                                          <p:spTgt spid="86"/>
                                        </p:tgtEl>
                                        <p:attrNameLst>
                                          <p:attrName>ppt_x</p:attrName>
                                        </p:attrNameLst>
                                      </p:cBhvr>
                                      <p:tavLst>
                                        <p:tav tm="0">
                                          <p:val>
                                            <p:strVal val="#ppt_x"/>
                                          </p:val>
                                        </p:tav>
                                        <p:tav tm="100000">
                                          <p:val>
                                            <p:strVal val="#ppt_x+#ppt_w*1.125000"/>
                                          </p:val>
                                        </p:tav>
                                      </p:tavLst>
                                    </p:anim>
                                    <p:animEffect transition="out" filter="wipe(right)">
                                      <p:cBhvr>
                                        <p:cTn id="105" dur="500"/>
                                        <p:tgtEl>
                                          <p:spTgt spid="86"/>
                                        </p:tgtEl>
                                      </p:cBhvr>
                                    </p:animEffect>
                                    <p:set>
                                      <p:cBhvr>
                                        <p:cTn id="106" dur="1" fill="hold">
                                          <p:stCondLst>
                                            <p:cond delay="499"/>
                                          </p:stCondLst>
                                        </p:cTn>
                                        <p:tgtEl>
                                          <p:spTgt spid="86"/>
                                        </p:tgtEl>
                                        <p:attrNameLst>
                                          <p:attrName>style.visibility</p:attrName>
                                        </p:attrNameLst>
                                      </p:cBhvr>
                                      <p:to>
                                        <p:strVal val="hidden"/>
                                      </p:to>
                                    </p:set>
                                  </p:childTnLst>
                                </p:cTn>
                              </p:par>
                              <p:par>
                                <p:cTn id="107" presetID="12" presetClass="entr" presetSubtype="8" fill="hold" grpId="0" nodeType="withEffect">
                                  <p:stCondLst>
                                    <p:cond delay="0"/>
                                  </p:stCondLst>
                                  <p:childTnLst>
                                    <p:set>
                                      <p:cBhvr>
                                        <p:cTn id="108" dur="1" fill="hold">
                                          <p:stCondLst>
                                            <p:cond delay="0"/>
                                          </p:stCondLst>
                                        </p:cTn>
                                        <p:tgtEl>
                                          <p:spTgt spid="75"/>
                                        </p:tgtEl>
                                        <p:attrNameLst>
                                          <p:attrName>style.visibility</p:attrName>
                                        </p:attrNameLst>
                                      </p:cBhvr>
                                      <p:to>
                                        <p:strVal val="visible"/>
                                      </p:to>
                                    </p:set>
                                    <p:anim calcmode="lin" valueType="num">
                                      <p:cBhvr additive="base">
                                        <p:cTn id="109" dur="500"/>
                                        <p:tgtEl>
                                          <p:spTgt spid="75"/>
                                        </p:tgtEl>
                                        <p:attrNameLst>
                                          <p:attrName>ppt_x</p:attrName>
                                        </p:attrNameLst>
                                      </p:cBhvr>
                                      <p:tavLst>
                                        <p:tav tm="0">
                                          <p:val>
                                            <p:strVal val="#ppt_x-#ppt_w*1.125000"/>
                                          </p:val>
                                        </p:tav>
                                        <p:tav tm="100000">
                                          <p:val>
                                            <p:strVal val="#ppt_x"/>
                                          </p:val>
                                        </p:tav>
                                      </p:tavLst>
                                    </p:anim>
                                    <p:animEffect transition="in" filter="wipe(right)">
                                      <p:cBhvr>
                                        <p:cTn id="110" dur="500"/>
                                        <p:tgtEl>
                                          <p:spTgt spid="75"/>
                                        </p:tgtEl>
                                      </p:cBhvr>
                                    </p:animEffect>
                                  </p:childTnLst>
                                </p:cTn>
                              </p:par>
                            </p:childTnLst>
                          </p:cTn>
                        </p:par>
                        <p:par>
                          <p:cTn id="111" fill="hold">
                            <p:stCondLst>
                              <p:cond delay="500"/>
                            </p:stCondLst>
                            <p:childTnLst>
                              <p:par>
                                <p:cTn id="112" presetID="12" presetClass="exit" presetSubtype="2" fill="hold" grpId="1" nodeType="afterEffect">
                                  <p:stCondLst>
                                    <p:cond delay="0"/>
                                  </p:stCondLst>
                                  <p:childTnLst>
                                    <p:anim calcmode="lin" valueType="num">
                                      <p:cBhvr additive="base">
                                        <p:cTn id="113" dur="500"/>
                                        <p:tgtEl>
                                          <p:spTgt spid="85"/>
                                        </p:tgtEl>
                                        <p:attrNameLst>
                                          <p:attrName>ppt_x</p:attrName>
                                        </p:attrNameLst>
                                      </p:cBhvr>
                                      <p:tavLst>
                                        <p:tav tm="0">
                                          <p:val>
                                            <p:strVal val="#ppt_x"/>
                                          </p:val>
                                        </p:tav>
                                        <p:tav tm="100000">
                                          <p:val>
                                            <p:strVal val="#ppt_x+#ppt_w*1.125000"/>
                                          </p:val>
                                        </p:tav>
                                      </p:tavLst>
                                    </p:anim>
                                    <p:animEffect transition="out" filter="wipe(right)">
                                      <p:cBhvr>
                                        <p:cTn id="114" dur="500"/>
                                        <p:tgtEl>
                                          <p:spTgt spid="85"/>
                                        </p:tgtEl>
                                      </p:cBhvr>
                                    </p:animEffect>
                                    <p:set>
                                      <p:cBhvr>
                                        <p:cTn id="115" dur="1" fill="hold">
                                          <p:stCondLst>
                                            <p:cond delay="499"/>
                                          </p:stCondLst>
                                        </p:cTn>
                                        <p:tgtEl>
                                          <p:spTgt spid="85"/>
                                        </p:tgtEl>
                                        <p:attrNameLst>
                                          <p:attrName>style.visibility</p:attrName>
                                        </p:attrNameLst>
                                      </p:cBhvr>
                                      <p:to>
                                        <p:strVal val="hidden"/>
                                      </p:to>
                                    </p:set>
                                  </p:childTnLst>
                                </p:cTn>
                              </p:par>
                              <p:par>
                                <p:cTn id="116" presetID="12" presetClass="entr" presetSubtype="8" fill="hold" grpId="0" nodeType="withEffect">
                                  <p:stCondLst>
                                    <p:cond delay="0"/>
                                  </p:stCondLst>
                                  <p:childTnLst>
                                    <p:set>
                                      <p:cBhvr>
                                        <p:cTn id="117" dur="1" fill="hold">
                                          <p:stCondLst>
                                            <p:cond delay="0"/>
                                          </p:stCondLst>
                                        </p:cTn>
                                        <p:tgtEl>
                                          <p:spTgt spid="76"/>
                                        </p:tgtEl>
                                        <p:attrNameLst>
                                          <p:attrName>style.visibility</p:attrName>
                                        </p:attrNameLst>
                                      </p:cBhvr>
                                      <p:to>
                                        <p:strVal val="visible"/>
                                      </p:to>
                                    </p:set>
                                    <p:anim calcmode="lin" valueType="num">
                                      <p:cBhvr additive="base">
                                        <p:cTn id="118" dur="500"/>
                                        <p:tgtEl>
                                          <p:spTgt spid="76"/>
                                        </p:tgtEl>
                                        <p:attrNameLst>
                                          <p:attrName>ppt_x</p:attrName>
                                        </p:attrNameLst>
                                      </p:cBhvr>
                                      <p:tavLst>
                                        <p:tav tm="0">
                                          <p:val>
                                            <p:strVal val="#ppt_x-#ppt_w*1.125000"/>
                                          </p:val>
                                        </p:tav>
                                        <p:tav tm="100000">
                                          <p:val>
                                            <p:strVal val="#ppt_x"/>
                                          </p:val>
                                        </p:tav>
                                      </p:tavLst>
                                    </p:anim>
                                    <p:animEffect transition="in" filter="wipe(right)">
                                      <p:cBhvr>
                                        <p:cTn id="119" dur="500"/>
                                        <p:tgtEl>
                                          <p:spTgt spid="76"/>
                                        </p:tgtEl>
                                      </p:cBhvr>
                                    </p:animEffect>
                                  </p:childTnLst>
                                </p:cTn>
                              </p:par>
                            </p:childTnLst>
                          </p:cTn>
                        </p:par>
                        <p:par>
                          <p:cTn id="120" fill="hold">
                            <p:stCondLst>
                              <p:cond delay="1000"/>
                            </p:stCondLst>
                            <p:childTnLst>
                              <p:par>
                                <p:cTn id="121" presetID="12" presetClass="exit" presetSubtype="2" fill="hold" grpId="1" nodeType="afterEffect">
                                  <p:stCondLst>
                                    <p:cond delay="0"/>
                                  </p:stCondLst>
                                  <p:childTnLst>
                                    <p:anim calcmode="lin" valueType="num">
                                      <p:cBhvr additive="base">
                                        <p:cTn id="122" dur="500"/>
                                        <p:tgtEl>
                                          <p:spTgt spid="84"/>
                                        </p:tgtEl>
                                        <p:attrNameLst>
                                          <p:attrName>ppt_x</p:attrName>
                                        </p:attrNameLst>
                                      </p:cBhvr>
                                      <p:tavLst>
                                        <p:tav tm="0">
                                          <p:val>
                                            <p:strVal val="#ppt_x"/>
                                          </p:val>
                                        </p:tav>
                                        <p:tav tm="100000">
                                          <p:val>
                                            <p:strVal val="#ppt_x+#ppt_w*1.125000"/>
                                          </p:val>
                                        </p:tav>
                                      </p:tavLst>
                                    </p:anim>
                                    <p:animEffect transition="out" filter="wipe(right)">
                                      <p:cBhvr>
                                        <p:cTn id="123" dur="500"/>
                                        <p:tgtEl>
                                          <p:spTgt spid="84"/>
                                        </p:tgtEl>
                                      </p:cBhvr>
                                    </p:animEffect>
                                    <p:set>
                                      <p:cBhvr>
                                        <p:cTn id="124" dur="1" fill="hold">
                                          <p:stCondLst>
                                            <p:cond delay="499"/>
                                          </p:stCondLst>
                                        </p:cTn>
                                        <p:tgtEl>
                                          <p:spTgt spid="84"/>
                                        </p:tgtEl>
                                        <p:attrNameLst>
                                          <p:attrName>style.visibility</p:attrName>
                                        </p:attrNameLst>
                                      </p:cBhvr>
                                      <p:to>
                                        <p:strVal val="hidden"/>
                                      </p:to>
                                    </p:set>
                                  </p:childTnLst>
                                </p:cTn>
                              </p:par>
                              <p:par>
                                <p:cTn id="125" presetID="12" presetClass="entr" presetSubtype="8"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 calcmode="lin" valueType="num">
                                      <p:cBhvr additive="base">
                                        <p:cTn id="127" dur="500"/>
                                        <p:tgtEl>
                                          <p:spTgt spid="77"/>
                                        </p:tgtEl>
                                        <p:attrNameLst>
                                          <p:attrName>ppt_x</p:attrName>
                                        </p:attrNameLst>
                                      </p:cBhvr>
                                      <p:tavLst>
                                        <p:tav tm="0">
                                          <p:val>
                                            <p:strVal val="#ppt_x-#ppt_w*1.125000"/>
                                          </p:val>
                                        </p:tav>
                                        <p:tav tm="100000">
                                          <p:val>
                                            <p:strVal val="#ppt_x"/>
                                          </p:val>
                                        </p:tav>
                                      </p:tavLst>
                                    </p:anim>
                                    <p:animEffect transition="in" filter="wipe(right)">
                                      <p:cBhvr>
                                        <p:cTn id="128" dur="500"/>
                                        <p:tgtEl>
                                          <p:spTgt spid="77"/>
                                        </p:tgtEl>
                                      </p:cBhvr>
                                    </p:animEffect>
                                  </p:childTnLst>
                                </p:cTn>
                              </p:par>
                            </p:childTnLst>
                          </p:cTn>
                        </p:par>
                      </p:childTnLst>
                    </p:cTn>
                  </p:par>
                  <p:par>
                    <p:cTn id="129" fill="hold">
                      <p:stCondLst>
                        <p:cond delay="indefinite"/>
                      </p:stCondLst>
                      <p:childTnLst>
                        <p:par>
                          <p:cTn id="130" fill="hold">
                            <p:stCondLst>
                              <p:cond delay="0"/>
                            </p:stCondLst>
                            <p:childTnLst>
                              <p:par>
                                <p:cTn id="131" presetID="12" presetClass="entr" presetSubtype="8" fill="hold" grpId="0" nodeType="clickEffect">
                                  <p:stCondLst>
                                    <p:cond delay="0"/>
                                  </p:stCondLst>
                                  <p:childTnLst>
                                    <p:set>
                                      <p:cBhvr>
                                        <p:cTn id="132" dur="1" fill="hold">
                                          <p:stCondLst>
                                            <p:cond delay="0"/>
                                          </p:stCondLst>
                                        </p:cTn>
                                        <p:tgtEl>
                                          <p:spTgt spid="89"/>
                                        </p:tgtEl>
                                        <p:attrNameLst>
                                          <p:attrName>style.visibility</p:attrName>
                                        </p:attrNameLst>
                                      </p:cBhvr>
                                      <p:to>
                                        <p:strVal val="visible"/>
                                      </p:to>
                                    </p:set>
                                    <p:anim calcmode="lin" valueType="num">
                                      <p:cBhvr additive="base">
                                        <p:cTn id="133" dur="500"/>
                                        <p:tgtEl>
                                          <p:spTgt spid="89"/>
                                        </p:tgtEl>
                                        <p:attrNameLst>
                                          <p:attrName>ppt_x</p:attrName>
                                        </p:attrNameLst>
                                      </p:cBhvr>
                                      <p:tavLst>
                                        <p:tav tm="0">
                                          <p:val>
                                            <p:strVal val="#ppt_x-#ppt_w*1.125000"/>
                                          </p:val>
                                        </p:tav>
                                        <p:tav tm="100000">
                                          <p:val>
                                            <p:strVal val="#ppt_x"/>
                                          </p:val>
                                        </p:tav>
                                      </p:tavLst>
                                    </p:anim>
                                    <p:animEffect transition="in" filter="wipe(right)">
                                      <p:cBhvr>
                                        <p:cTn id="134" dur="500"/>
                                        <p:tgtEl>
                                          <p:spTgt spid="89"/>
                                        </p:tgtEl>
                                      </p:cBhvr>
                                    </p:animEffect>
                                  </p:childTnLst>
                                </p:cTn>
                              </p:par>
                              <p:par>
                                <p:cTn id="135" presetID="12" presetClass="entr" presetSubtype="8" fill="hold" grpId="0" nodeType="withEffect">
                                  <p:stCondLst>
                                    <p:cond delay="0"/>
                                  </p:stCondLst>
                                  <p:childTnLst>
                                    <p:set>
                                      <p:cBhvr>
                                        <p:cTn id="136" dur="1" fill="hold">
                                          <p:stCondLst>
                                            <p:cond delay="0"/>
                                          </p:stCondLst>
                                        </p:cTn>
                                        <p:tgtEl>
                                          <p:spTgt spid="88"/>
                                        </p:tgtEl>
                                        <p:attrNameLst>
                                          <p:attrName>style.visibility</p:attrName>
                                        </p:attrNameLst>
                                      </p:cBhvr>
                                      <p:to>
                                        <p:strVal val="visible"/>
                                      </p:to>
                                    </p:set>
                                    <p:anim calcmode="lin" valueType="num">
                                      <p:cBhvr additive="base">
                                        <p:cTn id="137" dur="500"/>
                                        <p:tgtEl>
                                          <p:spTgt spid="88"/>
                                        </p:tgtEl>
                                        <p:attrNameLst>
                                          <p:attrName>ppt_x</p:attrName>
                                        </p:attrNameLst>
                                      </p:cBhvr>
                                      <p:tavLst>
                                        <p:tav tm="0">
                                          <p:val>
                                            <p:strVal val="#ppt_x-#ppt_w*1.125000"/>
                                          </p:val>
                                        </p:tav>
                                        <p:tav tm="100000">
                                          <p:val>
                                            <p:strVal val="#ppt_x"/>
                                          </p:val>
                                        </p:tav>
                                      </p:tavLst>
                                    </p:anim>
                                    <p:animEffect transition="in" filter="wipe(right)">
                                      <p:cBhvr>
                                        <p:cTn id="138" dur="500"/>
                                        <p:tgtEl>
                                          <p:spTgt spid="88"/>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87"/>
                                        </p:tgtEl>
                                        <p:attrNameLst>
                                          <p:attrName>style.visibility</p:attrName>
                                        </p:attrNameLst>
                                      </p:cBhvr>
                                      <p:to>
                                        <p:strVal val="visible"/>
                                      </p:to>
                                    </p:set>
                                    <p:anim calcmode="lin" valueType="num">
                                      <p:cBhvr additive="base">
                                        <p:cTn id="141" dur="500"/>
                                        <p:tgtEl>
                                          <p:spTgt spid="87"/>
                                        </p:tgtEl>
                                        <p:attrNameLst>
                                          <p:attrName>ppt_x</p:attrName>
                                        </p:attrNameLst>
                                      </p:cBhvr>
                                      <p:tavLst>
                                        <p:tav tm="0">
                                          <p:val>
                                            <p:strVal val="#ppt_x-#ppt_w*1.125000"/>
                                          </p:val>
                                        </p:tav>
                                        <p:tav tm="100000">
                                          <p:val>
                                            <p:strVal val="#ppt_x"/>
                                          </p:val>
                                        </p:tav>
                                      </p:tavLst>
                                    </p:anim>
                                    <p:animEffect transition="in" filter="wipe(right)">
                                      <p:cBhvr>
                                        <p:cTn id="142" dur="500"/>
                                        <p:tgtEl>
                                          <p:spTgt spid="87"/>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xit" presetSubtype="2" fill="hold" grpId="1" nodeType="clickEffect">
                                  <p:stCondLst>
                                    <p:cond delay="0"/>
                                  </p:stCondLst>
                                  <p:childTnLst>
                                    <p:anim calcmode="lin" valueType="num">
                                      <p:cBhvr additive="base">
                                        <p:cTn id="146" dur="500"/>
                                        <p:tgtEl>
                                          <p:spTgt spid="89"/>
                                        </p:tgtEl>
                                        <p:attrNameLst>
                                          <p:attrName>ppt_x</p:attrName>
                                        </p:attrNameLst>
                                      </p:cBhvr>
                                      <p:tavLst>
                                        <p:tav tm="0">
                                          <p:val>
                                            <p:strVal val="#ppt_x"/>
                                          </p:val>
                                        </p:tav>
                                        <p:tav tm="100000">
                                          <p:val>
                                            <p:strVal val="#ppt_x+#ppt_w*1.125000"/>
                                          </p:val>
                                        </p:tav>
                                      </p:tavLst>
                                    </p:anim>
                                    <p:animEffect transition="out" filter="wipe(right)">
                                      <p:cBhvr>
                                        <p:cTn id="147" dur="500"/>
                                        <p:tgtEl>
                                          <p:spTgt spid="89"/>
                                        </p:tgtEl>
                                      </p:cBhvr>
                                    </p:animEffect>
                                    <p:set>
                                      <p:cBhvr>
                                        <p:cTn id="148" dur="1" fill="hold">
                                          <p:stCondLst>
                                            <p:cond delay="499"/>
                                          </p:stCondLst>
                                        </p:cTn>
                                        <p:tgtEl>
                                          <p:spTgt spid="89"/>
                                        </p:tgtEl>
                                        <p:attrNameLst>
                                          <p:attrName>style.visibility</p:attrName>
                                        </p:attrNameLst>
                                      </p:cBhvr>
                                      <p:to>
                                        <p:strVal val="hidden"/>
                                      </p:to>
                                    </p:set>
                                  </p:childTnLst>
                                </p:cTn>
                              </p:par>
                              <p:par>
                                <p:cTn id="149" presetID="12" presetClass="entr" presetSubtype="8" fill="hold" grpId="0" nodeType="withEffect">
                                  <p:stCondLst>
                                    <p:cond delay="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p:tgtEl>
                                          <p:spTgt spid="78"/>
                                        </p:tgtEl>
                                        <p:attrNameLst>
                                          <p:attrName>ppt_x</p:attrName>
                                        </p:attrNameLst>
                                      </p:cBhvr>
                                      <p:tavLst>
                                        <p:tav tm="0">
                                          <p:val>
                                            <p:strVal val="#ppt_x-#ppt_w*1.125000"/>
                                          </p:val>
                                        </p:tav>
                                        <p:tav tm="100000">
                                          <p:val>
                                            <p:strVal val="#ppt_x"/>
                                          </p:val>
                                        </p:tav>
                                      </p:tavLst>
                                    </p:anim>
                                    <p:animEffect transition="in" filter="wipe(right)">
                                      <p:cBhvr>
                                        <p:cTn id="152" dur="500"/>
                                        <p:tgtEl>
                                          <p:spTgt spid="78"/>
                                        </p:tgtEl>
                                      </p:cBhvr>
                                    </p:animEffect>
                                  </p:childTnLst>
                                </p:cTn>
                              </p:par>
                            </p:childTnLst>
                          </p:cTn>
                        </p:par>
                      </p:childTnLst>
                    </p:cTn>
                  </p:par>
                  <p:par>
                    <p:cTn id="153" fill="hold">
                      <p:stCondLst>
                        <p:cond delay="indefinite"/>
                      </p:stCondLst>
                      <p:childTnLst>
                        <p:par>
                          <p:cTn id="154" fill="hold">
                            <p:stCondLst>
                              <p:cond delay="0"/>
                            </p:stCondLst>
                            <p:childTnLst>
                              <p:par>
                                <p:cTn id="155" presetID="2" presetClass="exit" presetSubtype="2" fill="hold" grpId="1" nodeType="clickEffect">
                                  <p:stCondLst>
                                    <p:cond delay="0"/>
                                  </p:stCondLst>
                                  <p:childTnLst>
                                    <p:anim calcmode="lin" valueType="num">
                                      <p:cBhvr additive="base">
                                        <p:cTn id="156" dur="1000"/>
                                        <p:tgtEl>
                                          <p:spTgt spid="69"/>
                                        </p:tgtEl>
                                        <p:attrNameLst>
                                          <p:attrName>ppt_x</p:attrName>
                                        </p:attrNameLst>
                                      </p:cBhvr>
                                      <p:tavLst>
                                        <p:tav tm="0">
                                          <p:val>
                                            <p:strVal val="ppt_x"/>
                                          </p:val>
                                        </p:tav>
                                        <p:tav tm="100000">
                                          <p:val>
                                            <p:strVal val="1+ppt_w/2"/>
                                          </p:val>
                                        </p:tav>
                                      </p:tavLst>
                                    </p:anim>
                                    <p:anim calcmode="lin" valueType="num">
                                      <p:cBhvr additive="base">
                                        <p:cTn id="157" dur="1000"/>
                                        <p:tgtEl>
                                          <p:spTgt spid="69"/>
                                        </p:tgtEl>
                                        <p:attrNameLst>
                                          <p:attrName>ppt_y</p:attrName>
                                        </p:attrNameLst>
                                      </p:cBhvr>
                                      <p:tavLst>
                                        <p:tav tm="0">
                                          <p:val>
                                            <p:strVal val="ppt_y"/>
                                          </p:val>
                                        </p:tav>
                                        <p:tav tm="100000">
                                          <p:val>
                                            <p:strVal val="ppt_y"/>
                                          </p:val>
                                        </p:tav>
                                      </p:tavLst>
                                    </p:anim>
                                    <p:set>
                                      <p:cBhvr>
                                        <p:cTn id="158" dur="1" fill="hold">
                                          <p:stCondLst>
                                            <p:cond delay="999"/>
                                          </p:stCondLst>
                                        </p:cTn>
                                        <p:tgtEl>
                                          <p:spTgt spid="69"/>
                                        </p:tgtEl>
                                        <p:attrNameLst>
                                          <p:attrName>style.visibility</p:attrName>
                                        </p:attrNameLst>
                                      </p:cBhvr>
                                      <p:to>
                                        <p:strVal val="hidden"/>
                                      </p:to>
                                    </p:set>
                                  </p:childTnLst>
                                </p:cTn>
                              </p:par>
                              <p:par>
                                <p:cTn id="159" presetID="2" presetClass="exit" presetSubtype="2" fill="hold" grpId="1" nodeType="withEffect">
                                  <p:stCondLst>
                                    <p:cond delay="0"/>
                                  </p:stCondLst>
                                  <p:childTnLst>
                                    <p:anim calcmode="lin" valueType="num">
                                      <p:cBhvr additive="base">
                                        <p:cTn id="160" dur="1000"/>
                                        <p:tgtEl>
                                          <p:spTgt spid="74"/>
                                        </p:tgtEl>
                                        <p:attrNameLst>
                                          <p:attrName>ppt_x</p:attrName>
                                        </p:attrNameLst>
                                      </p:cBhvr>
                                      <p:tavLst>
                                        <p:tav tm="0">
                                          <p:val>
                                            <p:strVal val="ppt_x"/>
                                          </p:val>
                                        </p:tav>
                                        <p:tav tm="100000">
                                          <p:val>
                                            <p:strVal val="1+ppt_w/2"/>
                                          </p:val>
                                        </p:tav>
                                      </p:tavLst>
                                    </p:anim>
                                    <p:anim calcmode="lin" valueType="num">
                                      <p:cBhvr additive="base">
                                        <p:cTn id="161" dur="1000"/>
                                        <p:tgtEl>
                                          <p:spTgt spid="74"/>
                                        </p:tgtEl>
                                        <p:attrNameLst>
                                          <p:attrName>ppt_y</p:attrName>
                                        </p:attrNameLst>
                                      </p:cBhvr>
                                      <p:tavLst>
                                        <p:tav tm="0">
                                          <p:val>
                                            <p:strVal val="ppt_y"/>
                                          </p:val>
                                        </p:tav>
                                        <p:tav tm="100000">
                                          <p:val>
                                            <p:strVal val="ppt_y"/>
                                          </p:val>
                                        </p:tav>
                                      </p:tavLst>
                                    </p:anim>
                                    <p:set>
                                      <p:cBhvr>
                                        <p:cTn id="162" dur="1" fill="hold">
                                          <p:stCondLst>
                                            <p:cond delay="999"/>
                                          </p:stCondLst>
                                        </p:cTn>
                                        <p:tgtEl>
                                          <p:spTgt spid="74"/>
                                        </p:tgtEl>
                                        <p:attrNameLst>
                                          <p:attrName>style.visibility</p:attrName>
                                        </p:attrNameLst>
                                      </p:cBhvr>
                                      <p:to>
                                        <p:strVal val="hidden"/>
                                      </p:to>
                                    </p:set>
                                  </p:childTnLst>
                                </p:cTn>
                              </p:par>
                              <p:par>
                                <p:cTn id="163" presetID="2" presetClass="exit" presetSubtype="2" fill="hold" grpId="1" nodeType="withEffect">
                                  <p:stCondLst>
                                    <p:cond delay="0"/>
                                  </p:stCondLst>
                                  <p:childTnLst>
                                    <p:anim calcmode="lin" valueType="num">
                                      <p:cBhvr additive="base">
                                        <p:cTn id="164" dur="1000"/>
                                        <p:tgtEl>
                                          <p:spTgt spid="75"/>
                                        </p:tgtEl>
                                        <p:attrNameLst>
                                          <p:attrName>ppt_x</p:attrName>
                                        </p:attrNameLst>
                                      </p:cBhvr>
                                      <p:tavLst>
                                        <p:tav tm="0">
                                          <p:val>
                                            <p:strVal val="ppt_x"/>
                                          </p:val>
                                        </p:tav>
                                        <p:tav tm="100000">
                                          <p:val>
                                            <p:strVal val="1+ppt_w/2"/>
                                          </p:val>
                                        </p:tav>
                                      </p:tavLst>
                                    </p:anim>
                                    <p:anim calcmode="lin" valueType="num">
                                      <p:cBhvr additive="base">
                                        <p:cTn id="165" dur="1000"/>
                                        <p:tgtEl>
                                          <p:spTgt spid="75"/>
                                        </p:tgtEl>
                                        <p:attrNameLst>
                                          <p:attrName>ppt_y</p:attrName>
                                        </p:attrNameLst>
                                      </p:cBhvr>
                                      <p:tavLst>
                                        <p:tav tm="0">
                                          <p:val>
                                            <p:strVal val="ppt_y"/>
                                          </p:val>
                                        </p:tav>
                                        <p:tav tm="100000">
                                          <p:val>
                                            <p:strVal val="ppt_y"/>
                                          </p:val>
                                        </p:tav>
                                      </p:tavLst>
                                    </p:anim>
                                    <p:set>
                                      <p:cBhvr>
                                        <p:cTn id="166" dur="1" fill="hold">
                                          <p:stCondLst>
                                            <p:cond delay="999"/>
                                          </p:stCondLst>
                                        </p:cTn>
                                        <p:tgtEl>
                                          <p:spTgt spid="75"/>
                                        </p:tgtEl>
                                        <p:attrNameLst>
                                          <p:attrName>style.visibility</p:attrName>
                                        </p:attrNameLst>
                                      </p:cBhvr>
                                      <p:to>
                                        <p:strVal val="hidden"/>
                                      </p:to>
                                    </p:set>
                                  </p:childTnLst>
                                </p:cTn>
                              </p:par>
                              <p:par>
                                <p:cTn id="167" presetID="2" presetClass="exit" presetSubtype="2" fill="hold" grpId="1" nodeType="withEffect">
                                  <p:stCondLst>
                                    <p:cond delay="0"/>
                                  </p:stCondLst>
                                  <p:childTnLst>
                                    <p:anim calcmode="lin" valueType="num">
                                      <p:cBhvr additive="base">
                                        <p:cTn id="168" dur="1000"/>
                                        <p:tgtEl>
                                          <p:spTgt spid="76"/>
                                        </p:tgtEl>
                                        <p:attrNameLst>
                                          <p:attrName>ppt_x</p:attrName>
                                        </p:attrNameLst>
                                      </p:cBhvr>
                                      <p:tavLst>
                                        <p:tav tm="0">
                                          <p:val>
                                            <p:strVal val="ppt_x"/>
                                          </p:val>
                                        </p:tav>
                                        <p:tav tm="100000">
                                          <p:val>
                                            <p:strVal val="1+ppt_w/2"/>
                                          </p:val>
                                        </p:tav>
                                      </p:tavLst>
                                    </p:anim>
                                    <p:anim calcmode="lin" valueType="num">
                                      <p:cBhvr additive="base">
                                        <p:cTn id="169" dur="1000"/>
                                        <p:tgtEl>
                                          <p:spTgt spid="76"/>
                                        </p:tgtEl>
                                        <p:attrNameLst>
                                          <p:attrName>ppt_y</p:attrName>
                                        </p:attrNameLst>
                                      </p:cBhvr>
                                      <p:tavLst>
                                        <p:tav tm="0">
                                          <p:val>
                                            <p:strVal val="ppt_y"/>
                                          </p:val>
                                        </p:tav>
                                        <p:tav tm="100000">
                                          <p:val>
                                            <p:strVal val="ppt_y"/>
                                          </p:val>
                                        </p:tav>
                                      </p:tavLst>
                                    </p:anim>
                                    <p:set>
                                      <p:cBhvr>
                                        <p:cTn id="170" dur="1" fill="hold">
                                          <p:stCondLst>
                                            <p:cond delay="999"/>
                                          </p:stCondLst>
                                        </p:cTn>
                                        <p:tgtEl>
                                          <p:spTgt spid="76"/>
                                        </p:tgtEl>
                                        <p:attrNameLst>
                                          <p:attrName>style.visibility</p:attrName>
                                        </p:attrNameLst>
                                      </p:cBhvr>
                                      <p:to>
                                        <p:strVal val="hidden"/>
                                      </p:to>
                                    </p:set>
                                  </p:childTnLst>
                                </p:cTn>
                              </p:par>
                              <p:par>
                                <p:cTn id="171" presetID="2" presetClass="exit" presetSubtype="2" fill="hold" grpId="1" nodeType="withEffect">
                                  <p:stCondLst>
                                    <p:cond delay="0"/>
                                  </p:stCondLst>
                                  <p:childTnLst>
                                    <p:anim calcmode="lin" valueType="num">
                                      <p:cBhvr additive="base">
                                        <p:cTn id="172" dur="1000"/>
                                        <p:tgtEl>
                                          <p:spTgt spid="77"/>
                                        </p:tgtEl>
                                        <p:attrNameLst>
                                          <p:attrName>ppt_x</p:attrName>
                                        </p:attrNameLst>
                                      </p:cBhvr>
                                      <p:tavLst>
                                        <p:tav tm="0">
                                          <p:val>
                                            <p:strVal val="ppt_x"/>
                                          </p:val>
                                        </p:tav>
                                        <p:tav tm="100000">
                                          <p:val>
                                            <p:strVal val="1+ppt_w/2"/>
                                          </p:val>
                                        </p:tav>
                                      </p:tavLst>
                                    </p:anim>
                                    <p:anim calcmode="lin" valueType="num">
                                      <p:cBhvr additive="base">
                                        <p:cTn id="173" dur="1000"/>
                                        <p:tgtEl>
                                          <p:spTgt spid="77"/>
                                        </p:tgtEl>
                                        <p:attrNameLst>
                                          <p:attrName>ppt_y</p:attrName>
                                        </p:attrNameLst>
                                      </p:cBhvr>
                                      <p:tavLst>
                                        <p:tav tm="0">
                                          <p:val>
                                            <p:strVal val="ppt_y"/>
                                          </p:val>
                                        </p:tav>
                                        <p:tav tm="100000">
                                          <p:val>
                                            <p:strVal val="ppt_y"/>
                                          </p:val>
                                        </p:tav>
                                      </p:tavLst>
                                    </p:anim>
                                    <p:set>
                                      <p:cBhvr>
                                        <p:cTn id="174" dur="1" fill="hold">
                                          <p:stCondLst>
                                            <p:cond delay="999"/>
                                          </p:stCondLst>
                                        </p:cTn>
                                        <p:tgtEl>
                                          <p:spTgt spid="77"/>
                                        </p:tgtEl>
                                        <p:attrNameLst>
                                          <p:attrName>style.visibility</p:attrName>
                                        </p:attrNameLst>
                                      </p:cBhvr>
                                      <p:to>
                                        <p:strVal val="hidden"/>
                                      </p:to>
                                    </p:set>
                                  </p:childTnLst>
                                </p:cTn>
                              </p:par>
                              <p:par>
                                <p:cTn id="175" presetID="2" presetClass="exit" presetSubtype="2" fill="hold" grpId="1" nodeType="withEffect">
                                  <p:stCondLst>
                                    <p:cond delay="0"/>
                                  </p:stCondLst>
                                  <p:childTnLst>
                                    <p:anim calcmode="lin" valueType="num">
                                      <p:cBhvr additive="base">
                                        <p:cTn id="176" dur="1000"/>
                                        <p:tgtEl>
                                          <p:spTgt spid="78"/>
                                        </p:tgtEl>
                                        <p:attrNameLst>
                                          <p:attrName>ppt_x</p:attrName>
                                        </p:attrNameLst>
                                      </p:cBhvr>
                                      <p:tavLst>
                                        <p:tav tm="0">
                                          <p:val>
                                            <p:strVal val="ppt_x"/>
                                          </p:val>
                                        </p:tav>
                                        <p:tav tm="100000">
                                          <p:val>
                                            <p:strVal val="1+ppt_w/2"/>
                                          </p:val>
                                        </p:tav>
                                      </p:tavLst>
                                    </p:anim>
                                    <p:anim calcmode="lin" valueType="num">
                                      <p:cBhvr additive="base">
                                        <p:cTn id="177" dur="1000"/>
                                        <p:tgtEl>
                                          <p:spTgt spid="78"/>
                                        </p:tgtEl>
                                        <p:attrNameLst>
                                          <p:attrName>ppt_y</p:attrName>
                                        </p:attrNameLst>
                                      </p:cBhvr>
                                      <p:tavLst>
                                        <p:tav tm="0">
                                          <p:val>
                                            <p:strVal val="ppt_y"/>
                                          </p:val>
                                        </p:tav>
                                        <p:tav tm="100000">
                                          <p:val>
                                            <p:strVal val="ppt_y"/>
                                          </p:val>
                                        </p:tav>
                                      </p:tavLst>
                                    </p:anim>
                                    <p:set>
                                      <p:cBhvr>
                                        <p:cTn id="178" dur="1" fill="hold">
                                          <p:stCondLst>
                                            <p:cond delay="999"/>
                                          </p:stCondLst>
                                        </p:cTn>
                                        <p:tgtEl>
                                          <p:spTgt spid="78"/>
                                        </p:tgtEl>
                                        <p:attrNameLst>
                                          <p:attrName>style.visibility</p:attrName>
                                        </p:attrNameLst>
                                      </p:cBhvr>
                                      <p:to>
                                        <p:strVal val="hidden"/>
                                      </p:to>
                                    </p:set>
                                  </p:childTnLst>
                                </p:cTn>
                              </p:par>
                              <p:par>
                                <p:cTn id="179" presetID="2" presetClass="exit" presetSubtype="2" fill="hold" grpId="1" nodeType="withEffect">
                                  <p:stCondLst>
                                    <p:cond delay="0"/>
                                  </p:stCondLst>
                                  <p:childTnLst>
                                    <p:anim calcmode="lin" valueType="num">
                                      <p:cBhvr additive="base">
                                        <p:cTn id="180" dur="1000"/>
                                        <p:tgtEl>
                                          <p:spTgt spid="73"/>
                                        </p:tgtEl>
                                        <p:attrNameLst>
                                          <p:attrName>ppt_x</p:attrName>
                                        </p:attrNameLst>
                                      </p:cBhvr>
                                      <p:tavLst>
                                        <p:tav tm="0">
                                          <p:val>
                                            <p:strVal val="ppt_x"/>
                                          </p:val>
                                        </p:tav>
                                        <p:tav tm="100000">
                                          <p:val>
                                            <p:strVal val="1+ppt_w/2"/>
                                          </p:val>
                                        </p:tav>
                                      </p:tavLst>
                                    </p:anim>
                                    <p:anim calcmode="lin" valueType="num">
                                      <p:cBhvr additive="base">
                                        <p:cTn id="181" dur="1000"/>
                                        <p:tgtEl>
                                          <p:spTgt spid="73"/>
                                        </p:tgtEl>
                                        <p:attrNameLst>
                                          <p:attrName>ppt_y</p:attrName>
                                        </p:attrNameLst>
                                      </p:cBhvr>
                                      <p:tavLst>
                                        <p:tav tm="0">
                                          <p:val>
                                            <p:strVal val="ppt_y"/>
                                          </p:val>
                                        </p:tav>
                                        <p:tav tm="100000">
                                          <p:val>
                                            <p:strVal val="ppt_y"/>
                                          </p:val>
                                        </p:tav>
                                      </p:tavLst>
                                    </p:anim>
                                    <p:set>
                                      <p:cBhvr>
                                        <p:cTn id="182" dur="1" fill="hold">
                                          <p:stCondLst>
                                            <p:cond delay="999"/>
                                          </p:stCondLst>
                                        </p:cTn>
                                        <p:tgtEl>
                                          <p:spTgt spid="73"/>
                                        </p:tgtEl>
                                        <p:attrNameLst>
                                          <p:attrName>style.visibility</p:attrName>
                                        </p:attrNameLst>
                                      </p:cBhvr>
                                      <p:to>
                                        <p:strVal val="hidden"/>
                                      </p:to>
                                    </p:set>
                                  </p:childTnLst>
                                </p:cTn>
                              </p:par>
                              <p:par>
                                <p:cTn id="183" presetID="2" presetClass="exit" presetSubtype="2" fill="hold" grpId="1" nodeType="withEffect">
                                  <p:stCondLst>
                                    <p:cond delay="0"/>
                                  </p:stCondLst>
                                  <p:childTnLst>
                                    <p:anim calcmode="lin" valueType="num">
                                      <p:cBhvr additive="base">
                                        <p:cTn id="184" dur="1000"/>
                                        <p:tgtEl>
                                          <p:spTgt spid="72"/>
                                        </p:tgtEl>
                                        <p:attrNameLst>
                                          <p:attrName>ppt_x</p:attrName>
                                        </p:attrNameLst>
                                      </p:cBhvr>
                                      <p:tavLst>
                                        <p:tav tm="0">
                                          <p:val>
                                            <p:strVal val="ppt_x"/>
                                          </p:val>
                                        </p:tav>
                                        <p:tav tm="100000">
                                          <p:val>
                                            <p:strVal val="1+ppt_w/2"/>
                                          </p:val>
                                        </p:tav>
                                      </p:tavLst>
                                    </p:anim>
                                    <p:anim calcmode="lin" valueType="num">
                                      <p:cBhvr additive="base">
                                        <p:cTn id="185" dur="1000"/>
                                        <p:tgtEl>
                                          <p:spTgt spid="72"/>
                                        </p:tgtEl>
                                        <p:attrNameLst>
                                          <p:attrName>ppt_y</p:attrName>
                                        </p:attrNameLst>
                                      </p:cBhvr>
                                      <p:tavLst>
                                        <p:tav tm="0">
                                          <p:val>
                                            <p:strVal val="ppt_y"/>
                                          </p:val>
                                        </p:tav>
                                        <p:tav tm="100000">
                                          <p:val>
                                            <p:strVal val="ppt_y"/>
                                          </p:val>
                                        </p:tav>
                                      </p:tavLst>
                                    </p:anim>
                                    <p:set>
                                      <p:cBhvr>
                                        <p:cTn id="186" dur="1" fill="hold">
                                          <p:stCondLst>
                                            <p:cond delay="999"/>
                                          </p:stCondLst>
                                        </p:cTn>
                                        <p:tgtEl>
                                          <p:spTgt spid="72"/>
                                        </p:tgtEl>
                                        <p:attrNameLst>
                                          <p:attrName>style.visibility</p:attrName>
                                        </p:attrNameLst>
                                      </p:cBhvr>
                                      <p:to>
                                        <p:strVal val="hidden"/>
                                      </p:to>
                                    </p:set>
                                  </p:childTnLst>
                                </p:cTn>
                              </p:par>
                              <p:par>
                                <p:cTn id="187" presetID="2" presetClass="exit" presetSubtype="2" fill="hold" grpId="1" nodeType="withEffect">
                                  <p:stCondLst>
                                    <p:cond delay="0"/>
                                  </p:stCondLst>
                                  <p:childTnLst>
                                    <p:anim calcmode="lin" valueType="num">
                                      <p:cBhvr additive="base">
                                        <p:cTn id="188" dur="1000"/>
                                        <p:tgtEl>
                                          <p:spTgt spid="71"/>
                                        </p:tgtEl>
                                        <p:attrNameLst>
                                          <p:attrName>ppt_x</p:attrName>
                                        </p:attrNameLst>
                                      </p:cBhvr>
                                      <p:tavLst>
                                        <p:tav tm="0">
                                          <p:val>
                                            <p:strVal val="ppt_x"/>
                                          </p:val>
                                        </p:tav>
                                        <p:tav tm="100000">
                                          <p:val>
                                            <p:strVal val="1+ppt_w/2"/>
                                          </p:val>
                                        </p:tav>
                                      </p:tavLst>
                                    </p:anim>
                                    <p:anim calcmode="lin" valueType="num">
                                      <p:cBhvr additive="base">
                                        <p:cTn id="189" dur="1000"/>
                                        <p:tgtEl>
                                          <p:spTgt spid="71"/>
                                        </p:tgtEl>
                                        <p:attrNameLst>
                                          <p:attrName>ppt_y</p:attrName>
                                        </p:attrNameLst>
                                      </p:cBhvr>
                                      <p:tavLst>
                                        <p:tav tm="0">
                                          <p:val>
                                            <p:strVal val="ppt_y"/>
                                          </p:val>
                                        </p:tav>
                                        <p:tav tm="100000">
                                          <p:val>
                                            <p:strVal val="ppt_y"/>
                                          </p:val>
                                        </p:tav>
                                      </p:tavLst>
                                    </p:anim>
                                    <p:set>
                                      <p:cBhvr>
                                        <p:cTn id="190" dur="1" fill="hold">
                                          <p:stCondLst>
                                            <p:cond delay="999"/>
                                          </p:stCondLst>
                                        </p:cTn>
                                        <p:tgtEl>
                                          <p:spTgt spid="71"/>
                                        </p:tgtEl>
                                        <p:attrNameLst>
                                          <p:attrName>style.visibility</p:attrName>
                                        </p:attrNameLst>
                                      </p:cBhvr>
                                      <p:to>
                                        <p:strVal val="hidden"/>
                                      </p:to>
                                    </p:set>
                                  </p:childTnLst>
                                </p:cTn>
                              </p:par>
                              <p:par>
                                <p:cTn id="191" presetID="2" presetClass="exit" presetSubtype="2" fill="hold" grpId="1" nodeType="withEffect">
                                  <p:stCondLst>
                                    <p:cond delay="0"/>
                                  </p:stCondLst>
                                  <p:childTnLst>
                                    <p:anim calcmode="lin" valueType="num">
                                      <p:cBhvr additive="base">
                                        <p:cTn id="192" dur="1000"/>
                                        <p:tgtEl>
                                          <p:spTgt spid="70"/>
                                        </p:tgtEl>
                                        <p:attrNameLst>
                                          <p:attrName>ppt_x</p:attrName>
                                        </p:attrNameLst>
                                      </p:cBhvr>
                                      <p:tavLst>
                                        <p:tav tm="0">
                                          <p:val>
                                            <p:strVal val="ppt_x"/>
                                          </p:val>
                                        </p:tav>
                                        <p:tav tm="100000">
                                          <p:val>
                                            <p:strVal val="1+ppt_w/2"/>
                                          </p:val>
                                        </p:tav>
                                      </p:tavLst>
                                    </p:anim>
                                    <p:anim calcmode="lin" valueType="num">
                                      <p:cBhvr additive="base">
                                        <p:cTn id="193" dur="1000"/>
                                        <p:tgtEl>
                                          <p:spTgt spid="70"/>
                                        </p:tgtEl>
                                        <p:attrNameLst>
                                          <p:attrName>ppt_y</p:attrName>
                                        </p:attrNameLst>
                                      </p:cBhvr>
                                      <p:tavLst>
                                        <p:tav tm="0">
                                          <p:val>
                                            <p:strVal val="ppt_y"/>
                                          </p:val>
                                        </p:tav>
                                        <p:tav tm="100000">
                                          <p:val>
                                            <p:strVal val="ppt_y"/>
                                          </p:val>
                                        </p:tav>
                                      </p:tavLst>
                                    </p:anim>
                                    <p:set>
                                      <p:cBhvr>
                                        <p:cTn id="194" dur="1" fill="hold">
                                          <p:stCondLst>
                                            <p:cond delay="999"/>
                                          </p:stCondLst>
                                        </p:cTn>
                                        <p:tgtEl>
                                          <p:spTgt spid="70"/>
                                        </p:tgtEl>
                                        <p:attrNameLst>
                                          <p:attrName>style.visibility</p:attrName>
                                        </p:attrNameLst>
                                      </p:cBhvr>
                                      <p:to>
                                        <p:strVal val="hidden"/>
                                      </p:to>
                                    </p:set>
                                  </p:childTnLst>
                                </p:cTn>
                              </p:par>
                              <p:par>
                                <p:cTn id="195" presetID="10" presetClass="exit" presetSubtype="0" fill="hold" grpId="2" nodeType="withEffect">
                                  <p:stCondLst>
                                    <p:cond delay="0"/>
                                  </p:stCondLst>
                                  <p:childTnLst>
                                    <p:animEffect transition="out" filter="fade">
                                      <p:cBhvr>
                                        <p:cTn id="196" dur="500"/>
                                        <p:tgtEl>
                                          <p:spTgt spid="69"/>
                                        </p:tgtEl>
                                      </p:cBhvr>
                                    </p:animEffect>
                                    <p:set>
                                      <p:cBhvr>
                                        <p:cTn id="197" dur="1" fill="hold">
                                          <p:stCondLst>
                                            <p:cond delay="499"/>
                                          </p:stCondLst>
                                        </p:cTn>
                                        <p:tgtEl>
                                          <p:spTgt spid="69"/>
                                        </p:tgtEl>
                                        <p:attrNameLst>
                                          <p:attrName>style.visibility</p:attrName>
                                        </p:attrNameLst>
                                      </p:cBhvr>
                                      <p:to>
                                        <p:strVal val="hidden"/>
                                      </p:to>
                                    </p:set>
                                  </p:childTnLst>
                                </p:cTn>
                              </p:par>
                              <p:par>
                                <p:cTn id="198" presetID="10" presetClass="exit" presetSubtype="0" fill="hold" grpId="2" nodeType="withEffect">
                                  <p:stCondLst>
                                    <p:cond delay="0"/>
                                  </p:stCondLst>
                                  <p:childTnLst>
                                    <p:animEffect transition="out" filter="fade">
                                      <p:cBhvr>
                                        <p:cTn id="199" dur="500"/>
                                        <p:tgtEl>
                                          <p:spTgt spid="70"/>
                                        </p:tgtEl>
                                      </p:cBhvr>
                                    </p:animEffect>
                                    <p:set>
                                      <p:cBhvr>
                                        <p:cTn id="200" dur="1" fill="hold">
                                          <p:stCondLst>
                                            <p:cond delay="499"/>
                                          </p:stCondLst>
                                        </p:cTn>
                                        <p:tgtEl>
                                          <p:spTgt spid="70"/>
                                        </p:tgtEl>
                                        <p:attrNameLst>
                                          <p:attrName>style.visibility</p:attrName>
                                        </p:attrNameLst>
                                      </p:cBhvr>
                                      <p:to>
                                        <p:strVal val="hidden"/>
                                      </p:to>
                                    </p:set>
                                  </p:childTnLst>
                                </p:cTn>
                              </p:par>
                              <p:par>
                                <p:cTn id="201" presetID="10" presetClass="exit" presetSubtype="0" fill="hold" grpId="2" nodeType="withEffect">
                                  <p:stCondLst>
                                    <p:cond delay="0"/>
                                  </p:stCondLst>
                                  <p:childTnLst>
                                    <p:animEffect transition="out" filter="fade">
                                      <p:cBhvr>
                                        <p:cTn id="202" dur="500"/>
                                        <p:tgtEl>
                                          <p:spTgt spid="71"/>
                                        </p:tgtEl>
                                      </p:cBhvr>
                                    </p:animEffect>
                                    <p:set>
                                      <p:cBhvr>
                                        <p:cTn id="203" dur="1" fill="hold">
                                          <p:stCondLst>
                                            <p:cond delay="499"/>
                                          </p:stCondLst>
                                        </p:cTn>
                                        <p:tgtEl>
                                          <p:spTgt spid="71"/>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72"/>
                                        </p:tgtEl>
                                      </p:cBhvr>
                                    </p:animEffect>
                                    <p:set>
                                      <p:cBhvr>
                                        <p:cTn id="206" dur="1" fill="hold">
                                          <p:stCondLst>
                                            <p:cond delay="499"/>
                                          </p:stCondLst>
                                        </p:cTn>
                                        <p:tgtEl>
                                          <p:spTgt spid="72"/>
                                        </p:tgtEl>
                                        <p:attrNameLst>
                                          <p:attrName>style.visibility</p:attrName>
                                        </p:attrNameLst>
                                      </p:cBhvr>
                                      <p:to>
                                        <p:strVal val="hidden"/>
                                      </p:to>
                                    </p:set>
                                  </p:childTnLst>
                                </p:cTn>
                              </p:par>
                              <p:par>
                                <p:cTn id="207" presetID="10" presetClass="exit" presetSubtype="0" fill="hold" grpId="2" nodeType="withEffect">
                                  <p:stCondLst>
                                    <p:cond delay="0"/>
                                  </p:stCondLst>
                                  <p:childTnLst>
                                    <p:animEffect transition="out" filter="fade">
                                      <p:cBhvr>
                                        <p:cTn id="208" dur="500"/>
                                        <p:tgtEl>
                                          <p:spTgt spid="73"/>
                                        </p:tgtEl>
                                      </p:cBhvr>
                                    </p:animEffect>
                                    <p:set>
                                      <p:cBhvr>
                                        <p:cTn id="209" dur="1" fill="hold">
                                          <p:stCondLst>
                                            <p:cond delay="499"/>
                                          </p:stCondLst>
                                        </p:cTn>
                                        <p:tgtEl>
                                          <p:spTgt spid="73"/>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500"/>
                                        <p:tgtEl>
                                          <p:spTgt spid="74"/>
                                        </p:tgtEl>
                                      </p:cBhvr>
                                    </p:animEffect>
                                    <p:set>
                                      <p:cBhvr>
                                        <p:cTn id="212" dur="1" fill="hold">
                                          <p:stCondLst>
                                            <p:cond delay="499"/>
                                          </p:stCondLst>
                                        </p:cTn>
                                        <p:tgtEl>
                                          <p:spTgt spid="74"/>
                                        </p:tgtEl>
                                        <p:attrNameLst>
                                          <p:attrName>style.visibility</p:attrName>
                                        </p:attrNameLst>
                                      </p:cBhvr>
                                      <p:to>
                                        <p:strVal val="hidden"/>
                                      </p:to>
                                    </p:set>
                                  </p:childTnLst>
                                </p:cTn>
                              </p:par>
                              <p:par>
                                <p:cTn id="213" presetID="10" presetClass="exit" presetSubtype="0" fill="hold" grpId="2" nodeType="withEffect">
                                  <p:stCondLst>
                                    <p:cond delay="0"/>
                                  </p:stCondLst>
                                  <p:childTnLst>
                                    <p:animEffect transition="out" filter="fade">
                                      <p:cBhvr>
                                        <p:cTn id="214" dur="500"/>
                                        <p:tgtEl>
                                          <p:spTgt spid="75"/>
                                        </p:tgtEl>
                                      </p:cBhvr>
                                    </p:animEffect>
                                    <p:set>
                                      <p:cBhvr>
                                        <p:cTn id="215" dur="1" fill="hold">
                                          <p:stCondLst>
                                            <p:cond delay="499"/>
                                          </p:stCondLst>
                                        </p:cTn>
                                        <p:tgtEl>
                                          <p:spTgt spid="75"/>
                                        </p:tgtEl>
                                        <p:attrNameLst>
                                          <p:attrName>style.visibility</p:attrName>
                                        </p:attrNameLst>
                                      </p:cBhvr>
                                      <p:to>
                                        <p:strVal val="hidden"/>
                                      </p:to>
                                    </p:set>
                                  </p:childTnLst>
                                </p:cTn>
                              </p:par>
                              <p:par>
                                <p:cTn id="216" presetID="10" presetClass="exit" presetSubtype="0" fill="hold" grpId="2" nodeType="withEffect">
                                  <p:stCondLst>
                                    <p:cond delay="0"/>
                                  </p:stCondLst>
                                  <p:childTnLst>
                                    <p:animEffect transition="out" filter="fade">
                                      <p:cBhvr>
                                        <p:cTn id="217" dur="500"/>
                                        <p:tgtEl>
                                          <p:spTgt spid="76"/>
                                        </p:tgtEl>
                                      </p:cBhvr>
                                    </p:animEffect>
                                    <p:set>
                                      <p:cBhvr>
                                        <p:cTn id="218" dur="1" fill="hold">
                                          <p:stCondLst>
                                            <p:cond delay="499"/>
                                          </p:stCondLst>
                                        </p:cTn>
                                        <p:tgtEl>
                                          <p:spTgt spid="76"/>
                                        </p:tgtEl>
                                        <p:attrNameLst>
                                          <p:attrName>style.visibility</p:attrName>
                                        </p:attrNameLst>
                                      </p:cBhvr>
                                      <p:to>
                                        <p:strVal val="hidden"/>
                                      </p:to>
                                    </p:set>
                                  </p:childTnLst>
                                </p:cTn>
                              </p:par>
                              <p:par>
                                <p:cTn id="219" presetID="10" presetClass="exit" presetSubtype="0" fill="hold" grpId="2" nodeType="withEffect">
                                  <p:stCondLst>
                                    <p:cond delay="0"/>
                                  </p:stCondLst>
                                  <p:childTnLst>
                                    <p:animEffect transition="out" filter="fade">
                                      <p:cBhvr>
                                        <p:cTn id="220" dur="500"/>
                                        <p:tgtEl>
                                          <p:spTgt spid="77"/>
                                        </p:tgtEl>
                                      </p:cBhvr>
                                    </p:animEffect>
                                    <p:set>
                                      <p:cBhvr>
                                        <p:cTn id="221" dur="1" fill="hold">
                                          <p:stCondLst>
                                            <p:cond delay="499"/>
                                          </p:stCondLst>
                                        </p:cTn>
                                        <p:tgtEl>
                                          <p:spTgt spid="77"/>
                                        </p:tgtEl>
                                        <p:attrNameLst>
                                          <p:attrName>style.visibility</p:attrName>
                                        </p:attrNameLst>
                                      </p:cBhvr>
                                      <p:to>
                                        <p:strVal val="hidden"/>
                                      </p:to>
                                    </p:set>
                                  </p:childTnLst>
                                </p:cTn>
                              </p:par>
                              <p:par>
                                <p:cTn id="222" presetID="10" presetClass="exit" presetSubtype="0" fill="hold" grpId="2" nodeType="with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2" presetClass="exit" presetSubtype="2" fill="hold" grpId="1" nodeType="clickEffect">
                                  <p:stCondLst>
                                    <p:cond delay="0"/>
                                  </p:stCondLst>
                                  <p:childTnLst>
                                    <p:anim calcmode="lin" valueType="num">
                                      <p:cBhvr additive="base">
                                        <p:cTn id="228" dur="500"/>
                                        <p:tgtEl>
                                          <p:spTgt spid="88"/>
                                        </p:tgtEl>
                                        <p:attrNameLst>
                                          <p:attrName>ppt_x</p:attrName>
                                        </p:attrNameLst>
                                      </p:cBhvr>
                                      <p:tavLst>
                                        <p:tav tm="0">
                                          <p:val>
                                            <p:strVal val="#ppt_x"/>
                                          </p:val>
                                        </p:tav>
                                        <p:tav tm="100000">
                                          <p:val>
                                            <p:strVal val="#ppt_x+#ppt_w*1.125000"/>
                                          </p:val>
                                        </p:tav>
                                      </p:tavLst>
                                    </p:anim>
                                    <p:animEffect transition="out" filter="wipe(right)">
                                      <p:cBhvr>
                                        <p:cTn id="229" dur="500"/>
                                        <p:tgtEl>
                                          <p:spTgt spid="88"/>
                                        </p:tgtEl>
                                      </p:cBhvr>
                                    </p:animEffect>
                                    <p:set>
                                      <p:cBhvr>
                                        <p:cTn id="230" dur="1" fill="hold">
                                          <p:stCondLst>
                                            <p:cond delay="499"/>
                                          </p:stCondLst>
                                        </p:cTn>
                                        <p:tgtEl>
                                          <p:spTgt spid="88"/>
                                        </p:tgtEl>
                                        <p:attrNameLst>
                                          <p:attrName>style.visibility</p:attrName>
                                        </p:attrNameLst>
                                      </p:cBhvr>
                                      <p:to>
                                        <p:strVal val="hidden"/>
                                      </p:to>
                                    </p:set>
                                  </p:childTnLst>
                                </p:cTn>
                              </p:par>
                              <p:par>
                                <p:cTn id="231" presetID="12" presetClass="entr" presetSubtype="8" fill="hold" grpId="0" nodeType="withEffect">
                                  <p:stCondLst>
                                    <p:cond delay="0"/>
                                  </p:stCondLst>
                                  <p:childTnLst>
                                    <p:set>
                                      <p:cBhvr>
                                        <p:cTn id="232" dur="1" fill="hold">
                                          <p:stCondLst>
                                            <p:cond delay="0"/>
                                          </p:stCondLst>
                                        </p:cTn>
                                        <p:tgtEl>
                                          <p:spTgt spid="91"/>
                                        </p:tgtEl>
                                        <p:attrNameLst>
                                          <p:attrName>style.visibility</p:attrName>
                                        </p:attrNameLst>
                                      </p:cBhvr>
                                      <p:to>
                                        <p:strVal val="visible"/>
                                      </p:to>
                                    </p:set>
                                    <p:anim calcmode="lin" valueType="num">
                                      <p:cBhvr additive="base">
                                        <p:cTn id="233" dur="500"/>
                                        <p:tgtEl>
                                          <p:spTgt spid="91"/>
                                        </p:tgtEl>
                                        <p:attrNameLst>
                                          <p:attrName>ppt_x</p:attrName>
                                        </p:attrNameLst>
                                      </p:cBhvr>
                                      <p:tavLst>
                                        <p:tav tm="0">
                                          <p:val>
                                            <p:strVal val="#ppt_x-#ppt_w*1.125000"/>
                                          </p:val>
                                        </p:tav>
                                        <p:tav tm="100000">
                                          <p:val>
                                            <p:strVal val="#ppt_x"/>
                                          </p:val>
                                        </p:tav>
                                      </p:tavLst>
                                    </p:anim>
                                    <p:animEffect transition="in" filter="wipe(right)">
                                      <p:cBhvr>
                                        <p:cTn id="234" dur="500"/>
                                        <p:tgtEl>
                                          <p:spTgt spid="91"/>
                                        </p:tgtEl>
                                      </p:cBhvr>
                                    </p:animEffect>
                                  </p:childTnLst>
                                </p:cTn>
                              </p:par>
                            </p:childTnLst>
                          </p:cTn>
                        </p:par>
                        <p:par>
                          <p:cTn id="235" fill="hold">
                            <p:stCondLst>
                              <p:cond delay="500"/>
                            </p:stCondLst>
                            <p:childTnLst>
                              <p:par>
                                <p:cTn id="236" presetID="12" presetClass="exit" presetSubtype="2" fill="hold" grpId="1" nodeType="afterEffect">
                                  <p:stCondLst>
                                    <p:cond delay="0"/>
                                  </p:stCondLst>
                                  <p:childTnLst>
                                    <p:anim calcmode="lin" valueType="num">
                                      <p:cBhvr additive="base">
                                        <p:cTn id="237" dur="500"/>
                                        <p:tgtEl>
                                          <p:spTgt spid="87"/>
                                        </p:tgtEl>
                                        <p:attrNameLst>
                                          <p:attrName>ppt_x</p:attrName>
                                        </p:attrNameLst>
                                      </p:cBhvr>
                                      <p:tavLst>
                                        <p:tav tm="0">
                                          <p:val>
                                            <p:strVal val="#ppt_x"/>
                                          </p:val>
                                        </p:tav>
                                        <p:tav tm="100000">
                                          <p:val>
                                            <p:strVal val="#ppt_x+#ppt_w*1.125000"/>
                                          </p:val>
                                        </p:tav>
                                      </p:tavLst>
                                    </p:anim>
                                    <p:animEffect transition="out" filter="wipe(right)">
                                      <p:cBhvr>
                                        <p:cTn id="238" dur="500"/>
                                        <p:tgtEl>
                                          <p:spTgt spid="87"/>
                                        </p:tgtEl>
                                      </p:cBhvr>
                                    </p:animEffect>
                                    <p:set>
                                      <p:cBhvr>
                                        <p:cTn id="239" dur="1" fill="hold">
                                          <p:stCondLst>
                                            <p:cond delay="499"/>
                                          </p:stCondLst>
                                        </p:cTn>
                                        <p:tgtEl>
                                          <p:spTgt spid="87"/>
                                        </p:tgtEl>
                                        <p:attrNameLst>
                                          <p:attrName>style.visibility</p:attrName>
                                        </p:attrNameLst>
                                      </p:cBhvr>
                                      <p:to>
                                        <p:strVal val="hidden"/>
                                      </p:to>
                                    </p:set>
                                  </p:childTnLst>
                                </p:cTn>
                              </p:par>
                              <p:par>
                                <p:cTn id="240" presetID="12" presetClass="entr" presetSubtype="8" fill="hold" grpId="0" nodeType="withEffect">
                                  <p:stCondLst>
                                    <p:cond delay="0"/>
                                  </p:stCondLst>
                                  <p:childTnLst>
                                    <p:set>
                                      <p:cBhvr>
                                        <p:cTn id="241" dur="1" fill="hold">
                                          <p:stCondLst>
                                            <p:cond delay="0"/>
                                          </p:stCondLst>
                                        </p:cTn>
                                        <p:tgtEl>
                                          <p:spTgt spid="92"/>
                                        </p:tgtEl>
                                        <p:attrNameLst>
                                          <p:attrName>style.visibility</p:attrName>
                                        </p:attrNameLst>
                                      </p:cBhvr>
                                      <p:to>
                                        <p:strVal val="visible"/>
                                      </p:to>
                                    </p:set>
                                    <p:anim calcmode="lin" valueType="num">
                                      <p:cBhvr additive="base">
                                        <p:cTn id="242" dur="1000"/>
                                        <p:tgtEl>
                                          <p:spTgt spid="92"/>
                                        </p:tgtEl>
                                        <p:attrNameLst>
                                          <p:attrName>ppt_x</p:attrName>
                                        </p:attrNameLst>
                                      </p:cBhvr>
                                      <p:tavLst>
                                        <p:tav tm="0">
                                          <p:val>
                                            <p:strVal val="#ppt_x-#ppt_w*1.125000"/>
                                          </p:val>
                                        </p:tav>
                                        <p:tav tm="100000">
                                          <p:val>
                                            <p:strVal val="#ppt_x"/>
                                          </p:val>
                                        </p:tav>
                                      </p:tavLst>
                                    </p:anim>
                                    <p:animEffect transition="in" filter="wipe(right)">
                                      <p:cBhvr>
                                        <p:cTn id="243" dur="1000"/>
                                        <p:tgtEl>
                                          <p:spTgt spid="92"/>
                                        </p:tgtEl>
                                      </p:cBhvr>
                                    </p:animEffect>
                                  </p:childTnLst>
                                </p:cTn>
                              </p:par>
                            </p:childTnLst>
                          </p:cTn>
                        </p:par>
                      </p:childTnLst>
                    </p:cTn>
                  </p:par>
                  <p:par>
                    <p:cTn id="244" fill="hold">
                      <p:stCondLst>
                        <p:cond delay="indefinite"/>
                      </p:stCondLst>
                      <p:childTnLst>
                        <p:par>
                          <p:cTn id="245" fill="hold">
                            <p:stCondLst>
                              <p:cond delay="0"/>
                            </p:stCondLst>
                            <p:childTnLst>
                              <p:par>
                                <p:cTn id="246" presetID="2" presetClass="exit" presetSubtype="2" fill="hold" grpId="1" nodeType="clickEffect">
                                  <p:stCondLst>
                                    <p:cond delay="0"/>
                                  </p:stCondLst>
                                  <p:childTnLst>
                                    <p:anim calcmode="lin" valueType="num">
                                      <p:cBhvr additive="base">
                                        <p:cTn id="247" dur="1000"/>
                                        <p:tgtEl>
                                          <p:spTgt spid="91"/>
                                        </p:tgtEl>
                                        <p:attrNameLst>
                                          <p:attrName>ppt_x</p:attrName>
                                        </p:attrNameLst>
                                      </p:cBhvr>
                                      <p:tavLst>
                                        <p:tav tm="0">
                                          <p:val>
                                            <p:strVal val="ppt_x"/>
                                          </p:val>
                                        </p:tav>
                                        <p:tav tm="100000">
                                          <p:val>
                                            <p:strVal val="1+ppt_w/2"/>
                                          </p:val>
                                        </p:tav>
                                      </p:tavLst>
                                    </p:anim>
                                    <p:anim calcmode="lin" valueType="num">
                                      <p:cBhvr additive="base">
                                        <p:cTn id="248" dur="1000"/>
                                        <p:tgtEl>
                                          <p:spTgt spid="91"/>
                                        </p:tgtEl>
                                        <p:attrNameLst>
                                          <p:attrName>ppt_y</p:attrName>
                                        </p:attrNameLst>
                                      </p:cBhvr>
                                      <p:tavLst>
                                        <p:tav tm="0">
                                          <p:val>
                                            <p:strVal val="ppt_y"/>
                                          </p:val>
                                        </p:tav>
                                        <p:tav tm="100000">
                                          <p:val>
                                            <p:strVal val="ppt_y"/>
                                          </p:val>
                                        </p:tav>
                                      </p:tavLst>
                                    </p:anim>
                                    <p:set>
                                      <p:cBhvr>
                                        <p:cTn id="249" dur="1" fill="hold">
                                          <p:stCondLst>
                                            <p:cond delay="999"/>
                                          </p:stCondLst>
                                        </p:cTn>
                                        <p:tgtEl>
                                          <p:spTgt spid="91"/>
                                        </p:tgtEl>
                                        <p:attrNameLst>
                                          <p:attrName>style.visibility</p:attrName>
                                        </p:attrNameLst>
                                      </p:cBhvr>
                                      <p:to>
                                        <p:strVal val="hidden"/>
                                      </p:to>
                                    </p:set>
                                  </p:childTnLst>
                                </p:cTn>
                              </p:par>
                              <p:par>
                                <p:cTn id="250" presetID="10" presetClass="exit" presetSubtype="0" fill="hold" grpId="2" nodeType="withEffect">
                                  <p:stCondLst>
                                    <p:cond delay="0"/>
                                  </p:stCondLst>
                                  <p:childTnLst>
                                    <p:animEffect transition="out" filter="fade">
                                      <p:cBhvr>
                                        <p:cTn id="251" dur="500"/>
                                        <p:tgtEl>
                                          <p:spTgt spid="92"/>
                                        </p:tgtEl>
                                      </p:cBhvr>
                                    </p:animEffect>
                                    <p:set>
                                      <p:cBhvr>
                                        <p:cTn id="252" dur="1" fill="hold">
                                          <p:stCondLst>
                                            <p:cond delay="499"/>
                                          </p:stCondLst>
                                        </p:cTn>
                                        <p:tgtEl>
                                          <p:spTgt spid="92"/>
                                        </p:tgtEl>
                                        <p:attrNameLst>
                                          <p:attrName>style.visibility</p:attrName>
                                        </p:attrNameLst>
                                      </p:cBhvr>
                                      <p:to>
                                        <p:strVal val="hidden"/>
                                      </p:to>
                                    </p:set>
                                  </p:childTnLst>
                                </p:cTn>
                              </p:par>
                              <p:par>
                                <p:cTn id="253" presetID="10" presetClass="exit" presetSubtype="0" fill="hold" grpId="2" nodeType="withEffect">
                                  <p:stCondLst>
                                    <p:cond delay="0"/>
                                  </p:stCondLst>
                                  <p:childTnLst>
                                    <p:animEffect transition="out" filter="fade">
                                      <p:cBhvr>
                                        <p:cTn id="254" dur="500"/>
                                        <p:tgtEl>
                                          <p:spTgt spid="91"/>
                                        </p:tgtEl>
                                      </p:cBhvr>
                                    </p:animEffect>
                                    <p:set>
                                      <p:cBhvr>
                                        <p:cTn id="255"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P spid="69" grpId="0" animBg="1"/>
      <p:bldP spid="69" grpId="1" animBg="1"/>
      <p:bldP spid="69" grpId="2" animBg="1"/>
      <p:bldP spid="70" grpId="0" animBg="1"/>
      <p:bldP spid="70" grpId="1" animBg="1"/>
      <p:bldP spid="70" grpId="2"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1" grpId="0" animBg="1"/>
      <p:bldP spid="91" grpId="1" animBg="1"/>
      <p:bldP spid="91" grpId="2" animBg="1"/>
      <p:bldP spid="92" grpId="0" animBg="1"/>
      <p:bldP spid="92"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Double Buffering </a:t>
            </a:r>
            <a:r>
              <a:rPr lang="en-US" dirty="0" err="1"/>
              <a:t>pt</a:t>
            </a:r>
            <a:r>
              <a:rPr lang="en-US" dirty="0"/>
              <a:t> 1</a:t>
            </a:r>
          </a:p>
        </p:txBody>
      </p:sp>
      <p:sp>
        <p:nvSpPr>
          <p:cNvPr id="22" name="Content Placeholder 21"/>
          <p:cNvSpPr>
            <a:spLocks noGrp="1"/>
          </p:cNvSpPr>
          <p:nvPr>
            <p:ph idx="1"/>
          </p:nvPr>
        </p:nvSpPr>
        <p:spPr/>
        <p:txBody>
          <a:bodyPr/>
          <a:lstStyle/>
          <a:p>
            <a:r>
              <a:rPr lang="en-US" b="1" dirty="0"/>
              <a:t>Main thread </a:t>
            </a:r>
            <a:r>
              <a:rPr lang="en-US" dirty="0"/>
              <a:t>runs f(x) on one pair I/O </a:t>
            </a:r>
            <a:r>
              <a:rPr lang="en-US" dirty="0" err="1"/>
              <a:t>bufs</a:t>
            </a:r>
            <a:endParaRPr lang="en-US"/>
          </a:p>
          <a:p>
            <a:r>
              <a:rPr lang="en-US"/>
              <a:t>2nd </a:t>
            </a:r>
            <a:r>
              <a:rPr lang="en-US" b="1"/>
              <a:t>I/O thread </a:t>
            </a:r>
            <a:r>
              <a:rPr lang="en-US"/>
              <a:t>drains/fills unused I/O </a:t>
            </a:r>
            <a:r>
              <a:rPr lang="en-US" err="1"/>
              <a:t>bufs</a:t>
            </a:r>
            <a:r>
              <a:rPr lang="en-US"/>
              <a:t> in parallel</a:t>
            </a:r>
          </a:p>
          <a:p>
            <a:pPr lvl="1"/>
            <a:r>
              <a:rPr lang="en-US"/>
              <a:t>Why is parallelism available?</a:t>
            </a:r>
          </a:p>
          <a:p>
            <a:pPr lvl="1"/>
            <a:r>
              <a:rPr lang="en-US"/>
              <a:t>Theme: I/O handling usually deserves its own thread</a:t>
            </a:r>
          </a:p>
          <a:p>
            <a:r>
              <a:rPr lang="en-US"/>
              <a:t>Main thread ready for a new </a:t>
            </a:r>
            <a:r>
              <a:rPr lang="en-US" err="1"/>
              <a:t>buf</a:t>
            </a:r>
            <a:r>
              <a:rPr lang="en-US"/>
              <a:t>? Swap!</a:t>
            </a:r>
          </a:p>
        </p:txBody>
      </p:sp>
      <p:sp>
        <p:nvSpPr>
          <p:cNvPr id="4"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6"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8"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9"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10"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7" name="Text Box 15"/>
          <p:cNvSpPr txBox="1">
            <a:spLocks noChangeArrowheads="1"/>
          </p:cNvSpPr>
          <p:nvPr/>
        </p:nvSpPr>
        <p:spPr bwMode="auto">
          <a:xfrm>
            <a:off x="2946960" y="3744376"/>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12" name="AutoShape 20"/>
          <p:cNvCxnSpPr>
            <a:cxnSpLocks noChangeShapeType="1"/>
            <a:stCxn id="5" idx="3"/>
            <a:endCxn id="7" idx="0"/>
          </p:cNvCxnSpPr>
          <p:nvPr/>
        </p:nvCxnSpPr>
        <p:spPr bwMode="auto">
          <a:xfrm flipV="1">
            <a:off x="2650617" y="3744376"/>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13" name="AutoShape 21"/>
          <p:cNvCxnSpPr>
            <a:cxnSpLocks noChangeShapeType="1"/>
            <a:stCxn id="7" idx="2"/>
            <a:endCxn id="6" idx="1"/>
          </p:cNvCxnSpPr>
          <p:nvPr/>
        </p:nvCxnSpPr>
        <p:spPr bwMode="auto">
          <a:xfrm rot="5400000" flipH="1" flipV="1">
            <a:off x="3538779" y="3861102"/>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sp>
        <p:nvSpPr>
          <p:cNvPr id="15"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6"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17" name="Picture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21"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23" name="AutoShape 19"/>
          <p:cNvCxnSpPr>
            <a:cxnSpLocks noChangeShapeType="1"/>
            <a:stCxn id="17" idx="3"/>
            <a:endCxn id="20" idx="1"/>
          </p:cNvCxnSpPr>
          <p:nvPr/>
        </p:nvCxnSpPr>
        <p:spPr bwMode="auto">
          <a:xfrm>
            <a:off x="1390220" y="3848455"/>
            <a:ext cx="723573" cy="531871"/>
          </a:xfrm>
          <a:prstGeom prst="curvedConnector3">
            <a:avLst>
              <a:gd name="adj1" fmla="val 50000"/>
            </a:avLst>
          </a:prstGeom>
          <a:noFill/>
          <a:ln w="34925">
            <a:solidFill>
              <a:srgbClr val="71010C"/>
            </a:solidFill>
            <a:round/>
            <a:headEnd type="none" w="sm" len="sm"/>
            <a:tailEnd type="triangle" w="sm" len="sm"/>
          </a:ln>
        </p:spPr>
      </p:cxnSp>
      <p:cxnSp>
        <p:nvCxnSpPr>
          <p:cNvPr id="26" name="AutoShape 22"/>
          <p:cNvCxnSpPr>
            <a:cxnSpLocks noChangeShapeType="1"/>
            <a:stCxn id="21" idx="3"/>
            <a:endCxn id="18" idx="1"/>
          </p:cNvCxnSpPr>
          <p:nvPr/>
        </p:nvCxnSpPr>
        <p:spPr bwMode="auto">
          <a:xfrm flipV="1">
            <a:off x="4604581" y="3931012"/>
            <a:ext cx="484707" cy="437408"/>
          </a:xfrm>
          <a:prstGeom prst="curvedConnector3">
            <a:avLst>
              <a:gd name="adj1" fmla="val 50000"/>
            </a:avLst>
          </a:prstGeom>
          <a:noFill/>
          <a:ln w="34925">
            <a:solidFill>
              <a:srgbClr val="71010C"/>
            </a:solidFill>
            <a:round/>
            <a:headEnd type="none" w="sm" len="sm"/>
            <a:tailEnd type="triangle" w="sm" len="sm"/>
          </a:ln>
        </p:spPr>
      </p:cxnSp>
      <p:sp>
        <p:nvSpPr>
          <p:cNvPr id="24" name="Text Box 15"/>
          <p:cNvSpPr txBox="1">
            <a:spLocks noChangeArrowheads="1"/>
          </p:cNvSpPr>
          <p:nvPr/>
        </p:nvSpPr>
        <p:spPr bwMode="auto">
          <a:xfrm>
            <a:off x="2951993" y="4523201"/>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25" name="Elbow Connector 24"/>
          <p:cNvCxnSpPr>
            <a:stCxn id="24" idx="1"/>
            <a:endCxn id="17" idx="3"/>
          </p:cNvCxnSpPr>
          <p:nvPr/>
        </p:nvCxnSpPr>
        <p:spPr bwMode="auto">
          <a:xfrm rot="10800000">
            <a:off x="1390221" y="3848455"/>
            <a:ext cx="1561773" cy="859412"/>
          </a:xfrm>
          <a:prstGeom prst="bentConnector3">
            <a:avLst>
              <a:gd name="adj1" fmla="val 100315"/>
            </a:avLst>
          </a:prstGeom>
          <a:solidFill>
            <a:srgbClr val="3366FF"/>
          </a:solidFill>
          <a:ln w="19050" cap="flat" cmpd="sng" algn="ctr">
            <a:solidFill>
              <a:srgbClr val="71010C"/>
            </a:solidFill>
            <a:prstDash val="solid"/>
            <a:round/>
            <a:headEnd type="none"/>
            <a:tailEnd type="triangle" w="lg" len="lg"/>
          </a:ln>
          <a:effectLst/>
        </p:spPr>
      </p:cxnSp>
      <p:cxnSp>
        <p:nvCxnSpPr>
          <p:cNvPr id="29" name="Elbow Connector 28"/>
          <p:cNvCxnSpPr>
            <a:stCxn id="24" idx="3"/>
            <a:endCxn id="18" idx="1"/>
          </p:cNvCxnSpPr>
          <p:nvPr/>
        </p:nvCxnSpPr>
        <p:spPr bwMode="auto">
          <a:xfrm flipV="1">
            <a:off x="3704468" y="3931012"/>
            <a:ext cx="1384820" cy="776855"/>
          </a:xfrm>
          <a:prstGeom prst="bentConnector3">
            <a:avLst>
              <a:gd name="adj1" fmla="val 99523"/>
            </a:avLst>
          </a:prstGeom>
          <a:solidFill>
            <a:srgbClr val="3366FF"/>
          </a:solidFill>
          <a:ln w="19050" cap="flat" cmpd="sng" algn="ctr">
            <a:solidFill>
              <a:srgbClr val="71010C"/>
            </a:solidFill>
            <a:prstDash val="solid"/>
            <a:round/>
            <a:headEnd type="none"/>
            <a:tailEnd type="triangle" w="lg" len="lg"/>
          </a:ln>
          <a:effectLst/>
        </p:spPr>
      </p:cxnSp>
    </p:spTree>
    <p:extLst>
      <p:ext uri="{BB962C8B-B14F-4D97-AF65-F5344CB8AC3E}">
        <p14:creationId xmlns:p14="http://schemas.microsoft.com/office/powerpoint/2010/main" val="16602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Double Buffering </a:t>
            </a:r>
            <a:r>
              <a:rPr lang="en-US" dirty="0" err="1"/>
              <a:t>pt</a:t>
            </a:r>
            <a:r>
              <a:rPr lang="en-US" dirty="0"/>
              <a:t> 2</a:t>
            </a:r>
          </a:p>
        </p:txBody>
      </p:sp>
      <p:sp>
        <p:nvSpPr>
          <p:cNvPr id="22" name="Content Placeholder 21"/>
          <p:cNvSpPr>
            <a:spLocks noGrp="1"/>
          </p:cNvSpPr>
          <p:nvPr>
            <p:ph idx="1"/>
          </p:nvPr>
        </p:nvSpPr>
        <p:spPr/>
        <p:txBody>
          <a:bodyPr/>
          <a:lstStyle/>
          <a:p>
            <a:r>
              <a:rPr lang="en-US" b="1" dirty="0"/>
              <a:t>Main thread </a:t>
            </a:r>
            <a:r>
              <a:rPr lang="en-US" dirty="0"/>
              <a:t>runs f(x) on one pair I/O </a:t>
            </a:r>
            <a:r>
              <a:rPr lang="en-US" dirty="0" err="1"/>
              <a:t>bufs</a:t>
            </a:r>
            <a:endParaRPr lang="en-US"/>
          </a:p>
          <a:p>
            <a:r>
              <a:rPr lang="en-US"/>
              <a:t>2nd </a:t>
            </a:r>
            <a:r>
              <a:rPr lang="en-US" b="1"/>
              <a:t>I/O thread </a:t>
            </a:r>
            <a:r>
              <a:rPr lang="en-US"/>
              <a:t>drains/fills unused I/O </a:t>
            </a:r>
            <a:r>
              <a:rPr lang="en-US" err="1"/>
              <a:t>bufs</a:t>
            </a:r>
            <a:r>
              <a:rPr lang="en-US"/>
              <a:t> in parallel</a:t>
            </a:r>
          </a:p>
          <a:p>
            <a:pPr lvl="1"/>
            <a:r>
              <a:rPr lang="en-US"/>
              <a:t>Why is parallelism available?</a:t>
            </a:r>
          </a:p>
          <a:p>
            <a:pPr lvl="1"/>
            <a:r>
              <a:rPr lang="en-US"/>
              <a:t>Theme: I/O handling usually deserves its own thread</a:t>
            </a:r>
          </a:p>
          <a:p>
            <a:r>
              <a:rPr lang="en-US"/>
              <a:t>Main thread ready for a new </a:t>
            </a:r>
            <a:r>
              <a:rPr lang="en-US" err="1"/>
              <a:t>buf</a:t>
            </a:r>
            <a:r>
              <a:rPr lang="en-US"/>
              <a:t>? Swap!</a:t>
            </a:r>
          </a:p>
        </p:txBody>
      </p:sp>
      <p:sp>
        <p:nvSpPr>
          <p:cNvPr id="1569"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0"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1"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3"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1574"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1575"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1578"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579"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1580"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81"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82"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1583"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1585" name="AutoShape 22"/>
          <p:cNvCxnSpPr>
            <a:cxnSpLocks noChangeShapeType="1"/>
            <a:stCxn id="1571" idx="3"/>
          </p:cNvCxnSpPr>
          <p:nvPr/>
        </p:nvCxnSpPr>
        <p:spPr bwMode="auto">
          <a:xfrm flipV="1">
            <a:off x="4609343" y="3931012"/>
            <a:ext cx="479945" cy="144514"/>
          </a:xfrm>
          <a:prstGeom prst="curvedConnector3">
            <a:avLst>
              <a:gd name="adj1" fmla="val 50000"/>
            </a:avLst>
          </a:prstGeom>
          <a:noFill/>
          <a:ln w="34925">
            <a:solidFill>
              <a:srgbClr val="71010C"/>
            </a:solidFill>
            <a:round/>
            <a:headEnd type="none" w="sm" len="sm"/>
            <a:tailEnd type="triangle" w="sm" len="sm"/>
          </a:ln>
        </p:spPr>
      </p:cxnSp>
      <p:sp>
        <p:nvSpPr>
          <p:cNvPr id="1586" name="Text Box 15"/>
          <p:cNvSpPr txBox="1">
            <a:spLocks noChangeArrowheads="1"/>
          </p:cNvSpPr>
          <p:nvPr/>
        </p:nvSpPr>
        <p:spPr bwMode="auto">
          <a:xfrm>
            <a:off x="2883087" y="3520378"/>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1588" name="Elbow Connector 1587"/>
          <p:cNvCxnSpPr>
            <a:stCxn id="1586" idx="3"/>
            <a:endCxn id="1581" idx="1"/>
          </p:cNvCxnSpPr>
          <p:nvPr/>
        </p:nvCxnSpPr>
        <p:spPr bwMode="auto">
          <a:xfrm>
            <a:off x="3635562" y="3705044"/>
            <a:ext cx="1453726" cy="225968"/>
          </a:xfrm>
          <a:prstGeom prst="bentConnector3">
            <a:avLst>
              <a:gd name="adj1" fmla="val 99141"/>
            </a:avLst>
          </a:prstGeom>
          <a:solidFill>
            <a:srgbClr val="3366FF"/>
          </a:solidFill>
          <a:ln w="19050" cap="flat" cmpd="sng" algn="ctr">
            <a:solidFill>
              <a:srgbClr val="71010C"/>
            </a:solidFill>
            <a:prstDash val="solid"/>
            <a:round/>
            <a:headEnd type="none"/>
            <a:tailEnd type="triangle" w="lg" len="lg"/>
          </a:ln>
          <a:effectLst/>
        </p:spPr>
      </p:cxnSp>
      <p:cxnSp>
        <p:nvCxnSpPr>
          <p:cNvPr id="1587" name="Elbow Connector 1586"/>
          <p:cNvCxnSpPr>
            <a:stCxn id="1586" idx="1"/>
            <a:endCxn id="1580" idx="3"/>
          </p:cNvCxnSpPr>
          <p:nvPr/>
        </p:nvCxnSpPr>
        <p:spPr bwMode="auto">
          <a:xfrm rot="10800000" flipV="1">
            <a:off x="1390221" y="3705043"/>
            <a:ext cx="1492867" cy="143411"/>
          </a:xfrm>
          <a:prstGeom prst="bentConnector3">
            <a:avLst>
              <a:gd name="adj1" fmla="val 99767"/>
            </a:avLst>
          </a:prstGeom>
          <a:solidFill>
            <a:srgbClr val="3366FF"/>
          </a:solidFill>
          <a:ln w="19050" cap="flat" cmpd="sng" algn="ctr">
            <a:solidFill>
              <a:srgbClr val="71010C"/>
            </a:solidFill>
            <a:prstDash val="solid"/>
            <a:round/>
            <a:headEnd type="none"/>
            <a:tailEnd type="triangle" w="lg" len="lg"/>
          </a:ln>
          <a:effectLst/>
        </p:spPr>
      </p:cxnSp>
      <p:cxnSp>
        <p:nvCxnSpPr>
          <p:cNvPr id="2051" name="AutoShape 19"/>
          <p:cNvCxnSpPr>
            <a:cxnSpLocks noChangeShapeType="1"/>
            <a:endCxn id="1570" idx="1"/>
          </p:cNvCxnSpPr>
          <p:nvPr/>
        </p:nvCxnSpPr>
        <p:spPr bwMode="auto">
          <a:xfrm>
            <a:off x="1390220" y="3848454"/>
            <a:ext cx="704523" cy="227072"/>
          </a:xfrm>
          <a:prstGeom prst="curvedConnector3">
            <a:avLst>
              <a:gd name="adj1" fmla="val 50000"/>
            </a:avLst>
          </a:prstGeom>
          <a:noFill/>
          <a:ln w="34925">
            <a:solidFill>
              <a:srgbClr val="71010C"/>
            </a:solidFill>
            <a:round/>
            <a:headEnd type="none" w="sm" len="sm"/>
            <a:tailEnd type="triangle" w="sm" len="sm"/>
          </a:ln>
        </p:spPr>
      </p:cxnSp>
      <p:sp>
        <p:nvSpPr>
          <p:cNvPr id="2074" name="Text Box 15"/>
          <p:cNvSpPr txBox="1">
            <a:spLocks noChangeArrowheads="1"/>
          </p:cNvSpPr>
          <p:nvPr/>
        </p:nvSpPr>
        <p:spPr bwMode="auto">
          <a:xfrm>
            <a:off x="2990633" y="4043852"/>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2075" name="AutoShape 20"/>
          <p:cNvCxnSpPr>
            <a:cxnSpLocks noChangeShapeType="1"/>
            <a:stCxn id="2076" idx="3"/>
          </p:cNvCxnSpPr>
          <p:nvPr/>
        </p:nvCxnSpPr>
        <p:spPr bwMode="auto">
          <a:xfrm flipV="1">
            <a:off x="2694290" y="4043852"/>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2076" name="AutoShape 21"/>
          <p:cNvCxnSpPr>
            <a:cxnSpLocks noChangeShapeType="1"/>
          </p:cNvCxnSpPr>
          <p:nvPr/>
        </p:nvCxnSpPr>
        <p:spPr bwMode="auto">
          <a:xfrm rot="5400000" flipH="1" flipV="1">
            <a:off x="3582452" y="4160578"/>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spTree>
    <p:extLst>
      <p:ext uri="{BB962C8B-B14F-4D97-AF65-F5344CB8AC3E}">
        <p14:creationId xmlns:p14="http://schemas.microsoft.com/office/powerpoint/2010/main" val="1155823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Buffering applies to all streams</a:t>
            </a:r>
          </a:p>
        </p:txBody>
      </p:sp>
      <p:sp>
        <p:nvSpPr>
          <p:cNvPr id="22" name="Content Placeholder 21"/>
          <p:cNvSpPr>
            <a:spLocks noGrp="1"/>
          </p:cNvSpPr>
          <p:nvPr>
            <p:ph idx="1"/>
          </p:nvPr>
        </p:nvSpPr>
        <p:spPr/>
        <p:txBody>
          <a:bodyPr/>
          <a:lstStyle/>
          <a:p>
            <a:r>
              <a:rPr lang="en-US"/>
              <a:t>Usable in any of the subsequent discussion</a:t>
            </a:r>
          </a:p>
          <a:p>
            <a:pPr lvl="1"/>
            <a:r>
              <a:rPr lang="en-US"/>
              <a:t>Assuming you have RAM buffers to spare!</a:t>
            </a:r>
          </a:p>
          <a:p>
            <a:pPr lvl="1"/>
            <a:r>
              <a:rPr lang="en-US"/>
              <a:t>But for simplicity we won’t bring this up again.</a:t>
            </a:r>
          </a:p>
        </p:txBody>
      </p:sp>
      <p:sp>
        <p:nvSpPr>
          <p:cNvPr id="593"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4"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5"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6"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597"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598"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599"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600"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601"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2"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3"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604"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605" name="AutoShape 22"/>
          <p:cNvCxnSpPr>
            <a:cxnSpLocks noChangeShapeType="1"/>
          </p:cNvCxnSpPr>
          <p:nvPr/>
        </p:nvCxnSpPr>
        <p:spPr bwMode="auto">
          <a:xfrm flipV="1">
            <a:off x="4609343" y="3931012"/>
            <a:ext cx="479945" cy="144514"/>
          </a:xfrm>
          <a:prstGeom prst="curvedConnector3">
            <a:avLst>
              <a:gd name="adj1" fmla="val 50000"/>
            </a:avLst>
          </a:prstGeom>
          <a:noFill/>
          <a:ln w="34925">
            <a:solidFill>
              <a:srgbClr val="71010C"/>
            </a:solidFill>
            <a:round/>
            <a:headEnd type="none" w="sm" len="sm"/>
            <a:tailEnd type="triangle" w="sm" len="sm"/>
          </a:ln>
        </p:spPr>
      </p:cxnSp>
      <p:sp>
        <p:nvSpPr>
          <p:cNvPr id="606" name="Text Box 15"/>
          <p:cNvSpPr txBox="1">
            <a:spLocks noChangeArrowheads="1"/>
          </p:cNvSpPr>
          <p:nvPr/>
        </p:nvSpPr>
        <p:spPr bwMode="auto">
          <a:xfrm>
            <a:off x="2883087" y="3520378"/>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607" name="Elbow Connector 606"/>
          <p:cNvCxnSpPr/>
          <p:nvPr/>
        </p:nvCxnSpPr>
        <p:spPr bwMode="auto">
          <a:xfrm>
            <a:off x="3635562" y="3705044"/>
            <a:ext cx="1453726" cy="225968"/>
          </a:xfrm>
          <a:prstGeom prst="bentConnector3">
            <a:avLst>
              <a:gd name="adj1" fmla="val 99141"/>
            </a:avLst>
          </a:prstGeom>
          <a:solidFill>
            <a:srgbClr val="3366FF"/>
          </a:solidFill>
          <a:ln w="19050" cap="flat" cmpd="sng" algn="ctr">
            <a:solidFill>
              <a:srgbClr val="71010C"/>
            </a:solidFill>
            <a:prstDash val="solid"/>
            <a:round/>
            <a:headEnd type="none"/>
            <a:tailEnd type="triangle" w="lg" len="lg"/>
          </a:ln>
          <a:effectLst/>
        </p:spPr>
      </p:cxnSp>
      <p:cxnSp>
        <p:nvCxnSpPr>
          <p:cNvPr id="608" name="Elbow Connector 607"/>
          <p:cNvCxnSpPr/>
          <p:nvPr/>
        </p:nvCxnSpPr>
        <p:spPr bwMode="auto">
          <a:xfrm rot="10800000" flipV="1">
            <a:off x="1390221" y="3705043"/>
            <a:ext cx="1492867" cy="143411"/>
          </a:xfrm>
          <a:prstGeom prst="bentConnector3">
            <a:avLst>
              <a:gd name="adj1" fmla="val 99767"/>
            </a:avLst>
          </a:prstGeom>
          <a:solidFill>
            <a:srgbClr val="3366FF"/>
          </a:solidFill>
          <a:ln w="19050" cap="flat" cmpd="sng" algn="ctr">
            <a:solidFill>
              <a:srgbClr val="71010C"/>
            </a:solidFill>
            <a:prstDash val="solid"/>
            <a:round/>
            <a:headEnd type="none"/>
            <a:tailEnd type="triangle" w="lg" len="lg"/>
          </a:ln>
          <a:effectLst/>
        </p:spPr>
      </p:cxnSp>
      <p:cxnSp>
        <p:nvCxnSpPr>
          <p:cNvPr id="609" name="AutoShape 19"/>
          <p:cNvCxnSpPr>
            <a:cxnSpLocks noChangeShapeType="1"/>
          </p:cNvCxnSpPr>
          <p:nvPr/>
        </p:nvCxnSpPr>
        <p:spPr bwMode="auto">
          <a:xfrm>
            <a:off x="1390220" y="3848454"/>
            <a:ext cx="704523" cy="227072"/>
          </a:xfrm>
          <a:prstGeom prst="curvedConnector3">
            <a:avLst>
              <a:gd name="adj1" fmla="val 50000"/>
            </a:avLst>
          </a:prstGeom>
          <a:noFill/>
          <a:ln w="34925">
            <a:solidFill>
              <a:srgbClr val="71010C"/>
            </a:solidFill>
            <a:round/>
            <a:headEnd type="none" w="sm" len="sm"/>
            <a:tailEnd type="triangle" w="sm" len="sm"/>
          </a:ln>
        </p:spPr>
      </p:cxnSp>
      <p:sp>
        <p:nvSpPr>
          <p:cNvPr id="610" name="Text Box 15"/>
          <p:cNvSpPr txBox="1">
            <a:spLocks noChangeArrowheads="1"/>
          </p:cNvSpPr>
          <p:nvPr/>
        </p:nvSpPr>
        <p:spPr bwMode="auto">
          <a:xfrm>
            <a:off x="2990633" y="4043852"/>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611" name="AutoShape 20"/>
          <p:cNvCxnSpPr>
            <a:cxnSpLocks noChangeShapeType="1"/>
          </p:cNvCxnSpPr>
          <p:nvPr/>
        </p:nvCxnSpPr>
        <p:spPr bwMode="auto">
          <a:xfrm flipV="1">
            <a:off x="2694290" y="4043852"/>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612" name="AutoShape 21"/>
          <p:cNvCxnSpPr>
            <a:cxnSpLocks noChangeShapeType="1"/>
          </p:cNvCxnSpPr>
          <p:nvPr/>
        </p:nvCxnSpPr>
        <p:spPr bwMode="auto">
          <a:xfrm rot="5400000" flipH="1" flipV="1">
            <a:off x="3582452" y="4160578"/>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spTree>
    <p:extLst>
      <p:ext uri="{BB962C8B-B14F-4D97-AF65-F5344CB8AC3E}">
        <p14:creationId xmlns:p14="http://schemas.microsoft.com/office/powerpoint/2010/main" val="130790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8897112" cy="1161288"/>
          </a:xfrm>
        </p:spPr>
        <p:txBody>
          <a:bodyPr/>
          <a:lstStyle/>
          <a:p>
            <a:r>
              <a:rPr lang="en-US" sz="2400"/>
              <a:t>Sorting &amp; Hashing: Formal Specs</a:t>
            </a:r>
          </a:p>
        </p:txBody>
      </p:sp>
      <p:sp>
        <p:nvSpPr>
          <p:cNvPr id="3" name="Content Placeholder 2"/>
          <p:cNvSpPr>
            <a:spLocks noGrp="1"/>
          </p:cNvSpPr>
          <p:nvPr>
            <p:ph sz="half" idx="1"/>
          </p:nvPr>
        </p:nvSpPr>
        <p:spPr>
          <a:xfrm>
            <a:off x="4514089" y="1496568"/>
            <a:ext cx="4172712" cy="1832610"/>
          </a:xfrm>
          <a:ln>
            <a:solidFill>
              <a:schemeClr val="bg2">
                <a:lumMod val="10000"/>
              </a:schemeClr>
            </a:solidFill>
          </a:ln>
        </p:spPr>
        <p:txBody>
          <a:bodyPr>
            <a:normAutofit/>
          </a:bodyPr>
          <a:lstStyle/>
          <a:p>
            <a:pPr marL="0" indent="0">
              <a:buNone/>
            </a:pPr>
            <a:r>
              <a:rPr lang="en-US" sz="1500"/>
              <a:t>Given: </a:t>
            </a:r>
          </a:p>
          <a:p>
            <a:pPr lvl="1"/>
            <a:r>
              <a:rPr lang="en-US" sz="1350"/>
              <a:t>A file </a:t>
            </a:r>
            <a:r>
              <a:rPr lang="en-US" sz="1350" i="1"/>
              <a:t>F</a:t>
            </a:r>
            <a:r>
              <a:rPr lang="en-US" sz="1350"/>
              <a:t>:</a:t>
            </a:r>
          </a:p>
          <a:p>
            <a:pPr lvl="2"/>
            <a:r>
              <a:rPr lang="en-US" sz="1050"/>
              <a:t>containing a </a:t>
            </a:r>
            <a:r>
              <a:rPr lang="en-US" sz="1050" err="1"/>
              <a:t>multiset</a:t>
            </a:r>
            <a:r>
              <a:rPr lang="en-US" sz="1050"/>
              <a:t> of records </a:t>
            </a:r>
            <a:r>
              <a:rPr lang="en-US" sz="1050" i="1"/>
              <a:t>R</a:t>
            </a:r>
          </a:p>
          <a:p>
            <a:pPr lvl="2"/>
            <a:r>
              <a:rPr lang="en-US" sz="1050"/>
              <a:t>consuming </a:t>
            </a:r>
            <a:r>
              <a:rPr lang="en-US" sz="1050" b="1"/>
              <a:t>N</a:t>
            </a:r>
            <a:r>
              <a:rPr lang="en-US" sz="1050"/>
              <a:t> blocks of storage</a:t>
            </a:r>
          </a:p>
          <a:p>
            <a:pPr lvl="1"/>
            <a:r>
              <a:rPr lang="en-US" sz="1350"/>
              <a:t>Two “scratch” disks </a:t>
            </a:r>
          </a:p>
          <a:p>
            <a:pPr lvl="2"/>
            <a:r>
              <a:rPr lang="en-US" sz="1050"/>
              <a:t>each with &gt;&gt; N blocks of free storage</a:t>
            </a:r>
          </a:p>
          <a:p>
            <a:pPr lvl="1"/>
            <a:r>
              <a:rPr lang="en-US" sz="1350"/>
              <a:t>A fixed amount of space in RAM </a:t>
            </a:r>
          </a:p>
          <a:p>
            <a:pPr lvl="2"/>
            <a:r>
              <a:rPr lang="en-US" sz="1050"/>
              <a:t>memory capacity equivalent to </a:t>
            </a:r>
            <a:r>
              <a:rPr lang="en-US" sz="1050" b="1"/>
              <a:t>B</a:t>
            </a:r>
            <a:r>
              <a:rPr lang="en-US" sz="1050"/>
              <a:t> blocks of disk</a:t>
            </a:r>
          </a:p>
        </p:txBody>
      </p:sp>
      <p:sp>
        <p:nvSpPr>
          <p:cNvPr id="4" name="Content Placeholder 3"/>
          <p:cNvSpPr>
            <a:spLocks noGrp="1"/>
          </p:cNvSpPr>
          <p:nvPr>
            <p:ph sz="half" idx="10"/>
          </p:nvPr>
        </p:nvSpPr>
        <p:spPr>
          <a:xfrm>
            <a:off x="246888" y="1581150"/>
            <a:ext cx="4267200" cy="3428619"/>
          </a:xfrm>
        </p:spPr>
        <p:txBody>
          <a:bodyPr>
            <a:normAutofit lnSpcReduction="10000"/>
          </a:bodyPr>
          <a:lstStyle/>
          <a:p>
            <a:pPr marL="0" indent="0">
              <a:buNone/>
            </a:pPr>
            <a:r>
              <a:rPr lang="en-US" sz="1500" b="1" dirty="0"/>
              <a:t>Sorting</a:t>
            </a:r>
          </a:p>
          <a:p>
            <a:pPr lvl="1"/>
            <a:r>
              <a:rPr lang="en-US" sz="1600" dirty="0"/>
              <a:t>Produce an output file </a:t>
            </a:r>
            <a:r>
              <a:rPr lang="en-US" sz="1600" i="1" dirty="0"/>
              <a:t>F</a:t>
            </a:r>
            <a:r>
              <a:rPr lang="en-US" sz="1600" i="1" baseline="-25000" dirty="0"/>
              <a:t>S</a:t>
            </a:r>
            <a:r>
              <a:rPr lang="en-US" sz="1600" i="1" dirty="0"/>
              <a:t> </a:t>
            </a:r>
          </a:p>
          <a:p>
            <a:pPr lvl="2"/>
            <a:r>
              <a:rPr lang="en-US" sz="1600" dirty="0"/>
              <a:t>with contents </a:t>
            </a:r>
            <a:r>
              <a:rPr lang="en-US" sz="1600" i="1" dirty="0"/>
              <a:t>R </a:t>
            </a:r>
            <a:r>
              <a:rPr lang="en-US" sz="1600" b="1" i="1" dirty="0"/>
              <a:t>stored in order by a given sorting criterion</a:t>
            </a:r>
            <a:endParaRPr lang="en-US" sz="1600" baseline="-25000" dirty="0"/>
          </a:p>
          <a:p>
            <a:pPr marL="0" indent="0">
              <a:buNone/>
            </a:pPr>
            <a:r>
              <a:rPr lang="en-US" sz="1500" b="1" dirty="0"/>
              <a:t>Hashing</a:t>
            </a:r>
          </a:p>
          <a:p>
            <a:pPr lvl="1"/>
            <a:r>
              <a:rPr lang="en-US" sz="1600" dirty="0"/>
              <a:t>Produce an output file </a:t>
            </a:r>
            <a:r>
              <a:rPr lang="en-US" sz="1600" i="1" dirty="0"/>
              <a:t>F</a:t>
            </a:r>
            <a:r>
              <a:rPr lang="en-US" sz="1600" i="1" baseline="-25000" dirty="0"/>
              <a:t>H</a:t>
            </a:r>
            <a:r>
              <a:rPr lang="en-US" sz="1600" i="1" dirty="0"/>
              <a:t> </a:t>
            </a:r>
          </a:p>
          <a:p>
            <a:pPr lvl="2"/>
            <a:r>
              <a:rPr lang="en-US" sz="1600" dirty="0"/>
              <a:t>with contents </a:t>
            </a:r>
            <a:r>
              <a:rPr lang="en-US" sz="1600" i="1" dirty="0"/>
              <a:t>R, </a:t>
            </a:r>
            <a:r>
              <a:rPr lang="en-US" sz="1600" b="1" i="1" dirty="0"/>
              <a:t>arranged on disk so that no 2 records that have the same hash value are separated by a record with a different hash value.</a:t>
            </a:r>
            <a:r>
              <a:rPr lang="en-US" sz="1600" i="1" dirty="0"/>
              <a:t> </a:t>
            </a:r>
          </a:p>
          <a:p>
            <a:pPr lvl="2"/>
            <a:r>
              <a:rPr lang="en-US" sz="1600" dirty="0"/>
              <a:t>I.e. matching records are always “stored consecutively” in </a:t>
            </a:r>
            <a:r>
              <a:rPr lang="en-US" sz="1600" i="1" dirty="0"/>
              <a:t>F</a:t>
            </a:r>
            <a:r>
              <a:rPr lang="en-US" sz="1600" i="1" baseline="-25000" dirty="0"/>
              <a:t>H</a:t>
            </a:r>
            <a:r>
              <a:rPr lang="en-US" sz="1600" dirty="0"/>
              <a:t>.</a:t>
            </a:r>
            <a:endParaRPr lang="en-US" sz="1600" b="1" baseline="-25000" dirty="0"/>
          </a:p>
          <a:p>
            <a:endParaRPr lang="en-US" sz="1600" dirty="0"/>
          </a:p>
        </p:txBody>
      </p:sp>
    </p:spTree>
    <p:extLst>
      <p:ext uri="{BB962C8B-B14F-4D97-AF65-F5344CB8AC3E}">
        <p14:creationId xmlns:p14="http://schemas.microsoft.com/office/powerpoint/2010/main" val="35961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4"/>
          <p:cNvSpPr>
            <a:spLocks noGrp="1" noChangeArrowheads="1"/>
          </p:cNvSpPr>
          <p:nvPr>
            <p:ph type="title"/>
          </p:nvPr>
        </p:nvSpPr>
        <p:spPr/>
        <p:txBody>
          <a:bodyPr/>
          <a:lstStyle/>
          <a:p>
            <a:r>
              <a:rPr lang="en-US"/>
              <a:t>Sorting: 2-Way (a strawman)</a:t>
            </a:r>
          </a:p>
        </p:txBody>
      </p:sp>
      <p:sp>
        <p:nvSpPr>
          <p:cNvPr id="24" name="Rectangle 5"/>
          <p:cNvSpPr>
            <a:spLocks noGrp="1" noChangeArrowheads="1"/>
          </p:cNvSpPr>
          <p:nvPr>
            <p:ph idx="1"/>
          </p:nvPr>
        </p:nvSpPr>
        <p:spPr/>
        <p:txBody>
          <a:bodyPr>
            <a:normAutofit/>
          </a:bodyPr>
          <a:lstStyle/>
          <a:p>
            <a:r>
              <a:rPr lang="en-US" sz="1400" dirty="0"/>
              <a:t>Pass 0 (conquer a batch): </a:t>
            </a:r>
          </a:p>
          <a:p>
            <a:pPr lvl="1"/>
            <a:r>
              <a:rPr lang="en-US" sz="1400" dirty="0"/>
              <a:t>read a page, sort it, write it.</a:t>
            </a:r>
          </a:p>
          <a:p>
            <a:pPr lvl="1"/>
            <a:r>
              <a:rPr lang="en-US" sz="1400" dirty="0"/>
              <a:t>only one buffer page is used</a:t>
            </a:r>
          </a:p>
          <a:p>
            <a:pPr lvl="1"/>
            <a:r>
              <a:rPr lang="en-US" sz="1400" dirty="0"/>
              <a:t>a repeated </a:t>
            </a:r>
            <a:r>
              <a:rPr lang="ja-JP" altLang="en-US" sz="1400"/>
              <a:t>“</a:t>
            </a:r>
            <a:r>
              <a:rPr lang="en-US" sz="1400" dirty="0"/>
              <a:t>batch job</a:t>
            </a:r>
            <a:r>
              <a:rPr lang="ja-JP" altLang="en-US" sz="1400"/>
              <a:t>”</a:t>
            </a:r>
            <a:endParaRPr lang="en-US" sz="1400" dirty="0"/>
          </a:p>
        </p:txBody>
      </p:sp>
      <p:sp>
        <p:nvSpPr>
          <p:cNvPr id="22531" name="Rectangle 2"/>
          <p:cNvSpPr>
            <a:spLocks noChangeArrowheads="1"/>
          </p:cNvSpPr>
          <p:nvPr/>
        </p:nvSpPr>
        <p:spPr bwMode="auto">
          <a:xfrm>
            <a:off x="372446" y="4884120"/>
            <a:ext cx="1428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22532" name="Rectangle 3"/>
          <p:cNvSpPr>
            <a:spLocks noChangeArrowheads="1"/>
          </p:cNvSpPr>
          <p:nvPr/>
        </p:nvSpPr>
        <p:spPr bwMode="auto">
          <a:xfrm>
            <a:off x="2201246" y="4884120"/>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42" name="Rectangle 13"/>
          <p:cNvSpPr>
            <a:spLocks noChangeArrowheads="1"/>
          </p:cNvSpPr>
          <p:nvPr/>
        </p:nvSpPr>
        <p:spPr bwMode="auto">
          <a:xfrm>
            <a:off x="2086946" y="4482880"/>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45" name="Text Box 16"/>
          <p:cNvSpPr txBox="1">
            <a:spLocks noChangeArrowheads="1"/>
          </p:cNvSpPr>
          <p:nvPr/>
        </p:nvSpPr>
        <p:spPr bwMode="auto">
          <a:xfrm>
            <a:off x="4087196" y="4711480"/>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46" name="Text Box 17"/>
          <p:cNvSpPr txBox="1">
            <a:spLocks noChangeArrowheads="1"/>
          </p:cNvSpPr>
          <p:nvPr/>
        </p:nvSpPr>
        <p:spPr bwMode="auto">
          <a:xfrm>
            <a:off x="2102133" y="4063780"/>
            <a:ext cx="597088"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I/O</a:t>
            </a:r>
          </a:p>
          <a:p>
            <a:pPr algn="ctr"/>
            <a:r>
              <a:rPr lang="en-US" sz="1200">
                <a:solidFill>
                  <a:schemeClr val="accent1"/>
                </a:solidFill>
                <a:latin typeface="Helvetica Neue"/>
              </a:rPr>
              <a:t>Buffer</a:t>
            </a:r>
          </a:p>
        </p:txBody>
      </p:sp>
      <p:cxnSp>
        <p:nvCxnSpPr>
          <p:cNvPr id="48" name="AutoShape 19"/>
          <p:cNvCxnSpPr>
            <a:cxnSpLocks noChangeShapeType="1"/>
          </p:cNvCxnSpPr>
          <p:nvPr/>
        </p:nvCxnSpPr>
        <p:spPr bwMode="auto">
          <a:xfrm>
            <a:off x="1229696" y="4375724"/>
            <a:ext cx="857250" cy="221456"/>
          </a:xfrm>
          <a:prstGeom prst="curvedConnector3">
            <a:avLst>
              <a:gd name="adj1" fmla="val 50000"/>
            </a:avLst>
          </a:prstGeom>
          <a:noFill/>
          <a:ln w="28575">
            <a:solidFill>
              <a:schemeClr val="tx1"/>
            </a:solidFill>
            <a:round/>
            <a:headEnd type="none" w="sm" len="sm"/>
            <a:tailEnd type="triangle" w="lg" len="lg"/>
          </a:ln>
        </p:spPr>
      </p:cxnSp>
      <p:cxnSp>
        <p:nvCxnSpPr>
          <p:cNvPr id="51" name="AutoShape 22"/>
          <p:cNvCxnSpPr>
            <a:cxnSpLocks noChangeShapeType="1"/>
            <a:stCxn id="42" idx="3"/>
          </p:cNvCxnSpPr>
          <p:nvPr/>
        </p:nvCxnSpPr>
        <p:spPr bwMode="auto">
          <a:xfrm flipV="1">
            <a:off x="2658446" y="4394850"/>
            <a:ext cx="2743630" cy="202330"/>
          </a:xfrm>
          <a:prstGeom prst="curvedConnector3">
            <a:avLst>
              <a:gd name="adj1" fmla="val 9429"/>
            </a:avLst>
          </a:prstGeom>
          <a:noFill/>
          <a:ln w="28575">
            <a:solidFill>
              <a:schemeClr val="tx1"/>
            </a:solidFill>
            <a:round/>
            <a:headEnd type="none" w="sm" len="sm"/>
            <a:tailEnd type="triangle" w="lg" len="lg"/>
          </a:ln>
        </p:spPr>
      </p:cxnSp>
      <p:sp>
        <p:nvSpPr>
          <p:cNvPr id="52" name="Text Box 23"/>
          <p:cNvSpPr txBox="1">
            <a:spLocks noChangeArrowheads="1"/>
          </p:cNvSpPr>
          <p:nvPr/>
        </p:nvSpPr>
        <p:spPr bwMode="auto">
          <a:xfrm>
            <a:off x="5573096" y="4368580"/>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53" name="Text Box 24"/>
          <p:cNvSpPr txBox="1">
            <a:spLocks noChangeArrowheads="1"/>
          </p:cNvSpPr>
          <p:nvPr/>
        </p:nvSpPr>
        <p:spPr bwMode="auto">
          <a:xfrm>
            <a:off x="429597" y="4311430"/>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4" name="Oval Callout 3"/>
          <p:cNvSpPr/>
          <p:nvPr/>
        </p:nvSpPr>
        <p:spPr bwMode="auto">
          <a:xfrm>
            <a:off x="2637139" y="3638550"/>
            <a:ext cx="1306052" cy="324077"/>
          </a:xfrm>
          <a:prstGeom prst="wedgeEllipseCallout">
            <a:avLst>
              <a:gd name="adj1" fmla="val -48652"/>
              <a:gd name="adj2" fmla="val 213186"/>
            </a:avLst>
          </a:prstGeom>
          <a:solidFill>
            <a:schemeClr val="bg1">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a:solidFill>
                  <a:srgbClr val="000000"/>
                </a:solidFill>
                <a:latin typeface="Helvetica Neue"/>
              </a:rPr>
              <a:t>Sort in place</a:t>
            </a:r>
          </a:p>
        </p:txBody>
      </p:sp>
      <p:sp>
        <p:nvSpPr>
          <p:cNvPr id="135" name="Rectangle 2">
            <a:extLst>
              <a:ext uri="{FF2B5EF4-FFF2-40B4-BE49-F238E27FC236}">
                <a16:creationId xmlns:a16="http://schemas.microsoft.com/office/drawing/2014/main" id="{96B0A7EA-2968-F449-A8BA-531DB7CD06F0}"/>
              </a:ext>
            </a:extLst>
          </p:cNvPr>
          <p:cNvSpPr>
            <a:spLocks noChangeArrowheads="1"/>
          </p:cNvSpPr>
          <p:nvPr/>
        </p:nvSpPr>
        <p:spPr bwMode="auto">
          <a:xfrm>
            <a:off x="372446" y="4864843"/>
            <a:ext cx="1428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136" name="Rectangle 3">
            <a:extLst>
              <a:ext uri="{FF2B5EF4-FFF2-40B4-BE49-F238E27FC236}">
                <a16:creationId xmlns:a16="http://schemas.microsoft.com/office/drawing/2014/main" id="{B2D7347C-398A-1540-BC41-33C211D91E39}"/>
              </a:ext>
            </a:extLst>
          </p:cNvPr>
          <p:cNvSpPr>
            <a:spLocks noChangeArrowheads="1"/>
          </p:cNvSpPr>
          <p:nvPr/>
        </p:nvSpPr>
        <p:spPr bwMode="auto">
          <a:xfrm>
            <a:off x="2189771" y="5197608"/>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137" name="Rectangle 2">
            <a:extLst>
              <a:ext uri="{FF2B5EF4-FFF2-40B4-BE49-F238E27FC236}">
                <a16:creationId xmlns:a16="http://schemas.microsoft.com/office/drawing/2014/main" id="{3C52E059-7A94-B643-AB41-3EA8D7B5FEBA}"/>
              </a:ext>
            </a:extLst>
          </p:cNvPr>
          <p:cNvSpPr>
            <a:spLocks noChangeArrowheads="1"/>
          </p:cNvSpPr>
          <p:nvPr/>
        </p:nvSpPr>
        <p:spPr bwMode="auto">
          <a:xfrm>
            <a:off x="372446" y="4864843"/>
            <a:ext cx="142875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138" name="Rectangle 3">
            <a:extLst>
              <a:ext uri="{FF2B5EF4-FFF2-40B4-BE49-F238E27FC236}">
                <a16:creationId xmlns:a16="http://schemas.microsoft.com/office/drawing/2014/main" id="{20B6203F-CC22-8348-B387-6625F8740D16}"/>
              </a:ext>
            </a:extLst>
          </p:cNvPr>
          <p:cNvSpPr>
            <a:spLocks noChangeArrowheads="1"/>
          </p:cNvSpPr>
          <p:nvPr/>
        </p:nvSpPr>
        <p:spPr bwMode="auto">
          <a:xfrm>
            <a:off x="2201246" y="4864843"/>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1350">
              <a:latin typeface="Helvetica Neue"/>
            </a:endParaRPr>
          </a:p>
        </p:txBody>
      </p:sp>
      <p:sp>
        <p:nvSpPr>
          <p:cNvPr id="139" name="Rectangle 12">
            <a:extLst>
              <a:ext uri="{FF2B5EF4-FFF2-40B4-BE49-F238E27FC236}">
                <a16:creationId xmlns:a16="http://schemas.microsoft.com/office/drawing/2014/main" id="{37939BE0-FDF8-D449-BA7B-6A3DF703A094}"/>
              </a:ext>
            </a:extLst>
          </p:cNvPr>
          <p:cNvSpPr>
            <a:spLocks noChangeArrowheads="1"/>
          </p:cNvSpPr>
          <p:nvPr/>
        </p:nvSpPr>
        <p:spPr bwMode="auto">
          <a:xfrm>
            <a:off x="1915496" y="4006403"/>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44" name="Text Box 23">
            <a:extLst>
              <a:ext uri="{FF2B5EF4-FFF2-40B4-BE49-F238E27FC236}">
                <a16:creationId xmlns:a16="http://schemas.microsoft.com/office/drawing/2014/main" id="{D123E222-B294-024B-B782-0AF5CDE2BBE6}"/>
              </a:ext>
            </a:extLst>
          </p:cNvPr>
          <p:cNvSpPr txBox="1">
            <a:spLocks noChangeArrowheads="1"/>
          </p:cNvSpPr>
          <p:nvPr/>
        </p:nvSpPr>
        <p:spPr bwMode="auto">
          <a:xfrm>
            <a:off x="5573096" y="4349303"/>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45" name="Text Box 24">
            <a:extLst>
              <a:ext uri="{FF2B5EF4-FFF2-40B4-BE49-F238E27FC236}">
                <a16:creationId xmlns:a16="http://schemas.microsoft.com/office/drawing/2014/main" id="{C0B8D7AD-8D4E-9545-8BAD-195481C8AE45}"/>
              </a:ext>
            </a:extLst>
          </p:cNvPr>
          <p:cNvSpPr txBox="1">
            <a:spLocks noChangeArrowheads="1"/>
          </p:cNvSpPr>
          <p:nvPr/>
        </p:nvSpPr>
        <p:spPr bwMode="auto">
          <a:xfrm>
            <a:off x="429597" y="4292153"/>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153" name="AutoShape 2">
            <a:extLst>
              <a:ext uri="{FF2B5EF4-FFF2-40B4-BE49-F238E27FC236}">
                <a16:creationId xmlns:a16="http://schemas.microsoft.com/office/drawing/2014/main" id="{09C6011A-C6AD-0B4E-94BA-442FC75D89BF}"/>
              </a:ext>
            </a:extLst>
          </p:cNvPr>
          <p:cNvSpPr>
            <a:spLocks noChangeArrowheads="1"/>
          </p:cNvSpPr>
          <p:nvPr/>
        </p:nvSpPr>
        <p:spPr bwMode="auto">
          <a:xfrm>
            <a:off x="304800" y="3943350"/>
            <a:ext cx="909638" cy="825692"/>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54" name="AutoShape 5">
            <a:extLst>
              <a:ext uri="{FF2B5EF4-FFF2-40B4-BE49-F238E27FC236}">
                <a16:creationId xmlns:a16="http://schemas.microsoft.com/office/drawing/2014/main" id="{6E16A1E6-48B5-A540-9737-380844D70FDE}"/>
              </a:ext>
            </a:extLst>
          </p:cNvPr>
          <p:cNvSpPr>
            <a:spLocks noChangeArrowheads="1"/>
          </p:cNvSpPr>
          <p:nvPr/>
        </p:nvSpPr>
        <p:spPr bwMode="auto">
          <a:xfrm>
            <a:off x="5386641" y="3992453"/>
            <a:ext cx="909638" cy="83044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104329734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8672</TotalTime>
  <Words>1956</Words>
  <Application>Microsoft Office PowerPoint</Application>
  <PresentationFormat>On-screen Show (16:9)</PresentationFormat>
  <Paragraphs>417</Paragraphs>
  <Slides>36</Slides>
  <Notes>21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3</vt:i4>
      </vt:variant>
      <vt:variant>
        <vt:lpstr>Slide Titles</vt:lpstr>
      </vt:variant>
      <vt:variant>
        <vt:i4>36</vt:i4>
      </vt:variant>
    </vt:vector>
  </HeadingPairs>
  <TitlesOfParts>
    <vt:vector size="48" baseType="lpstr">
      <vt:lpstr>Arial</vt:lpstr>
      <vt:lpstr>Calibri</vt:lpstr>
      <vt:lpstr>Calibri Light</vt:lpstr>
      <vt:lpstr>Cambria Math</vt:lpstr>
      <vt:lpstr>Helvetica</vt:lpstr>
      <vt:lpstr>Helvetica Neue</vt:lpstr>
      <vt:lpstr>Times New Roman</vt:lpstr>
      <vt:lpstr>Office Theme</vt:lpstr>
      <vt:lpstr>Custom Design</vt:lpstr>
      <vt:lpstr>Equation</vt:lpstr>
      <vt:lpstr>Microsoft Equation 3.0</vt:lpstr>
      <vt:lpstr>Document</vt:lpstr>
      <vt:lpstr>Sorting and Hashing</vt:lpstr>
      <vt:lpstr>Why Sort?</vt:lpstr>
      <vt:lpstr>Out-of-Core Algorithms</vt:lpstr>
      <vt:lpstr>Single-pass Streaming</vt:lpstr>
      <vt:lpstr>Better: Double Buffering pt 1</vt:lpstr>
      <vt:lpstr>Better: Double Buffering pt 2</vt:lpstr>
      <vt:lpstr>Double Buffering applies to all streams</vt:lpstr>
      <vt:lpstr>Sorting &amp; Hashing: Formal Specs</vt:lpstr>
      <vt:lpstr>Sorting: 2-Way (a strawman)</vt:lpstr>
      <vt:lpstr>Sorting: 2-Way (a strawman), cont</vt:lpstr>
      <vt:lpstr>Two-Way External Merge Sort</vt:lpstr>
      <vt:lpstr>General External Merge Sort</vt:lpstr>
      <vt:lpstr>Cost of External Merge Sort</vt:lpstr>
      <vt:lpstr># of Passes of External Sort</vt:lpstr>
      <vt:lpstr>Memory Requirement for External Sorting</vt:lpstr>
      <vt:lpstr>Alternative: Hashing</vt:lpstr>
      <vt:lpstr>Divide</vt:lpstr>
      <vt:lpstr>Conquer</vt:lpstr>
      <vt:lpstr>Two Phases: Divide</vt:lpstr>
      <vt:lpstr>Two Phases: Conquer</vt:lpstr>
      <vt:lpstr>Cost of External Hashing</vt:lpstr>
      <vt:lpstr>Memory Requirement</vt:lpstr>
      <vt:lpstr>Recursive Partitioning, Pt 1</vt:lpstr>
      <vt:lpstr>Recursive Partitioning, Pt 2</vt:lpstr>
      <vt:lpstr>Recursive Partitioning, Pt 3</vt:lpstr>
      <vt:lpstr>A Wrinkle: Duplicates</vt:lpstr>
      <vt:lpstr>Question…</vt:lpstr>
      <vt:lpstr>Cost of External Hashing</vt:lpstr>
      <vt:lpstr>Cost of External Sorting</vt:lpstr>
      <vt:lpstr>Parallelize me!  Hashing Phase 1</vt:lpstr>
      <vt:lpstr>Parallelize me!  Hashing Phase 2</vt:lpstr>
      <vt:lpstr>Parallelize me!  Sorting</vt:lpstr>
      <vt:lpstr>Parallelize me!  Sorting, cont</vt:lpstr>
      <vt:lpstr>So which is better ??</vt:lpstr>
      <vt:lpstr>Sorting vs Hashing</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jcheng412</cp:lastModifiedBy>
  <cp:revision>46</cp:revision>
  <cp:lastPrinted>2018-09-18T20:08:38Z</cp:lastPrinted>
  <dcterms:created xsi:type="dcterms:W3CDTF">2018-03-13T04:30:50Z</dcterms:created>
  <dcterms:modified xsi:type="dcterms:W3CDTF">2020-05-19T23:13:59Z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