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9"/>
  </p:notesMasterIdLst>
  <p:sldIdLst>
    <p:sldId id="256" r:id="rId3"/>
    <p:sldId id="257" r:id="rId4"/>
    <p:sldId id="258" r:id="rId5"/>
    <p:sldId id="259" r:id="rId6"/>
    <p:sldId id="260" r:id="rId7"/>
    <p:sldId id="300" r:id="rId8"/>
    <p:sldId id="261" r:id="rId9"/>
    <p:sldId id="263" r:id="rId10"/>
    <p:sldId id="264" r:id="rId11"/>
    <p:sldId id="265" r:id="rId12"/>
    <p:sldId id="266" r:id="rId13"/>
    <p:sldId id="267" r:id="rId14"/>
    <p:sldId id="268" r:id="rId15"/>
    <p:sldId id="269" r:id="rId16"/>
    <p:sldId id="270" r:id="rId17"/>
    <p:sldId id="274" r:id="rId18"/>
    <p:sldId id="276" r:id="rId19"/>
    <p:sldId id="277" r:id="rId20"/>
    <p:sldId id="278" r:id="rId21"/>
    <p:sldId id="279" r:id="rId22"/>
    <p:sldId id="280" r:id="rId23"/>
    <p:sldId id="281" r:id="rId24"/>
    <p:sldId id="301" r:id="rId25"/>
    <p:sldId id="302" r:id="rId26"/>
    <p:sldId id="303" r:id="rId27"/>
    <p:sldId id="285" r:id="rId28"/>
    <p:sldId id="304" r:id="rId29"/>
    <p:sldId id="305" r:id="rId30"/>
    <p:sldId id="306" r:id="rId31"/>
    <p:sldId id="289" r:id="rId32"/>
    <p:sldId id="290" r:id="rId33"/>
    <p:sldId id="291" r:id="rId34"/>
    <p:sldId id="292" r:id="rId35"/>
    <p:sldId id="293" r:id="rId36"/>
    <p:sldId id="299" r:id="rId37"/>
    <p:sldId id="294"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77" autoAdjust="0"/>
    <p:restoredTop sz="86377" autoAdjust="0"/>
  </p:normalViewPr>
  <p:slideViewPr>
    <p:cSldViewPr>
      <p:cViewPr varScale="1">
        <p:scale>
          <a:sx n="130" d="100"/>
          <a:sy n="130" d="100"/>
        </p:scale>
        <p:origin x="672" y="108"/>
      </p:cViewPr>
      <p:guideLst>
        <p:guide orient="horz" pos="2700"/>
        <p:guide pos="5184"/>
      </p:guideLst>
    </p:cSldViewPr>
  </p:slideViewPr>
  <p:outlineViewPr>
    <p:cViewPr>
      <p:scale>
        <a:sx n="33" d="100"/>
        <a:sy n="33" d="100"/>
      </p:scale>
      <p:origin x="0" y="-2049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5/19/2020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3600">
                <a:solidFill>
                  <a:srgbClr val="CF0E30"/>
                </a:solidFill>
                <a:latin typeface="Book Antiqua" charset="0"/>
                <a:ea typeface="ＭＳ Ｐゴシック" charset="0"/>
                <a:cs typeface="ＭＳ Ｐゴシック" charset="0"/>
              </a:defRPr>
            </a:lvl1pPr>
            <a:lvl2pPr marL="742950" indent="-285750" defTabSz="928688">
              <a:defRPr sz="3600">
                <a:solidFill>
                  <a:srgbClr val="CF0E30"/>
                </a:solidFill>
                <a:latin typeface="Book Antiqua" charset="0"/>
                <a:ea typeface="ＭＳ Ｐゴシック" charset="0"/>
              </a:defRPr>
            </a:lvl2pPr>
            <a:lvl3pPr marL="1143000" indent="-228600" defTabSz="928688">
              <a:defRPr sz="3600">
                <a:solidFill>
                  <a:srgbClr val="CF0E30"/>
                </a:solidFill>
                <a:latin typeface="Book Antiqua" charset="0"/>
                <a:ea typeface="ＭＳ Ｐゴシック" charset="0"/>
              </a:defRPr>
            </a:lvl3pPr>
            <a:lvl4pPr marL="1600200" indent="-228600" defTabSz="928688">
              <a:defRPr sz="3600">
                <a:solidFill>
                  <a:srgbClr val="CF0E30"/>
                </a:solidFill>
                <a:latin typeface="Book Antiqua" charset="0"/>
                <a:ea typeface="ＭＳ Ｐゴシック" charset="0"/>
              </a:defRPr>
            </a:lvl4pPr>
            <a:lvl5pPr marL="2057400" indent="-228600" defTabSz="928688">
              <a:defRPr sz="3600">
                <a:solidFill>
                  <a:srgbClr val="CF0E30"/>
                </a:solidFill>
                <a:latin typeface="Book Antiqua" charset="0"/>
                <a:ea typeface="ＭＳ Ｐゴシック" charset="0"/>
              </a:defRPr>
            </a:lvl5pPr>
            <a:lvl6pPr marL="2514600" indent="-228600" defTabSz="928688" eaLnBrk="0" fontAlgn="base" hangingPunct="0">
              <a:spcBef>
                <a:spcPct val="0"/>
              </a:spcBef>
              <a:spcAft>
                <a:spcPct val="0"/>
              </a:spcAft>
              <a:defRPr sz="3600">
                <a:solidFill>
                  <a:srgbClr val="CF0E30"/>
                </a:solidFill>
                <a:latin typeface="Book Antiqua" charset="0"/>
                <a:ea typeface="ＭＳ Ｐゴシック" charset="0"/>
              </a:defRPr>
            </a:lvl6pPr>
            <a:lvl7pPr marL="2971800" indent="-228600" defTabSz="928688" eaLnBrk="0" fontAlgn="base" hangingPunct="0">
              <a:spcBef>
                <a:spcPct val="0"/>
              </a:spcBef>
              <a:spcAft>
                <a:spcPct val="0"/>
              </a:spcAft>
              <a:defRPr sz="3600">
                <a:solidFill>
                  <a:srgbClr val="CF0E30"/>
                </a:solidFill>
                <a:latin typeface="Book Antiqua" charset="0"/>
                <a:ea typeface="ＭＳ Ｐゴシック" charset="0"/>
              </a:defRPr>
            </a:lvl7pPr>
            <a:lvl8pPr marL="3429000" indent="-228600" defTabSz="928688" eaLnBrk="0" fontAlgn="base" hangingPunct="0">
              <a:spcBef>
                <a:spcPct val="0"/>
              </a:spcBef>
              <a:spcAft>
                <a:spcPct val="0"/>
              </a:spcAft>
              <a:defRPr sz="3600">
                <a:solidFill>
                  <a:srgbClr val="CF0E30"/>
                </a:solidFill>
                <a:latin typeface="Book Antiqua" charset="0"/>
                <a:ea typeface="ＭＳ Ｐゴシック" charset="0"/>
              </a:defRPr>
            </a:lvl8pPr>
            <a:lvl9pPr marL="3886200" indent="-228600" defTabSz="928688" eaLnBrk="0" fontAlgn="base" hangingPunct="0">
              <a:spcBef>
                <a:spcPct val="0"/>
              </a:spcBef>
              <a:spcAft>
                <a:spcPct val="0"/>
              </a:spcAft>
              <a:defRPr sz="3600">
                <a:solidFill>
                  <a:srgbClr val="CF0E30"/>
                </a:solidFill>
                <a:latin typeface="Book Antiqua" charset="0"/>
                <a:ea typeface="ＭＳ Ｐゴシック" charset="0"/>
              </a:defRPr>
            </a:lvl9pPr>
          </a:lstStyle>
          <a:p>
            <a:fld id="{9D20C9FA-EDB0-D340-97B4-9D2A1C295789}" type="slidenum">
              <a:rPr lang="en-US" sz="1000">
                <a:solidFill>
                  <a:schemeClr val="tx1"/>
                </a:solidFill>
                <a:latin typeface="Helvetica Neue"/>
              </a:rPr>
              <a:pPr/>
              <a:t>1</a:t>
            </a:fld>
            <a:endParaRPr lang="en-US" sz="1000" dirty="0">
              <a:solidFill>
                <a:schemeClr val="tx1"/>
              </a:solidFill>
              <a:latin typeface="Helvetica Neue"/>
            </a:endParaRPr>
          </a:p>
        </p:txBody>
      </p:sp>
      <p:sp>
        <p:nvSpPr>
          <p:cNvPr id="18434"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0389308-F512-E344-9636-7C83E5EB8B6E}" type="slidenum">
              <a:rPr lang="en-US">
                <a:latin typeface="Helvetica Neue"/>
              </a:rPr>
              <a:pPr eaLnBrk="1" hangingPunct="1"/>
              <a:t>12</a:t>
            </a:fld>
            <a:endParaRPr lang="en-US">
              <a:latin typeface="Helvetica Neue"/>
            </a:endParaRPr>
          </a:p>
        </p:txBody>
      </p:sp>
      <p:sp>
        <p:nvSpPr>
          <p:cNvPr id="2765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7</a:t>
            </a:r>
          </a:p>
        </p:txBody>
      </p:sp>
      <p:sp>
        <p:nvSpPr>
          <p:cNvPr id="2765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5"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7656"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1574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CCB02E5-C66B-5347-B979-BF9597FEA407}" type="slidenum">
              <a:rPr lang="en-US">
                <a:latin typeface="Helvetica Neue"/>
              </a:rPr>
              <a:pPr eaLnBrk="1" hangingPunct="1"/>
              <a:t>13</a:t>
            </a:fld>
            <a:endParaRPr lang="en-US">
              <a:latin typeface="Helvetica Neue"/>
            </a:endParaRPr>
          </a:p>
        </p:txBody>
      </p:sp>
      <p:sp>
        <p:nvSpPr>
          <p:cNvPr id="2969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8</a:t>
            </a:r>
          </a:p>
        </p:txBody>
      </p:sp>
      <p:sp>
        <p:nvSpPr>
          <p:cNvPr id="2970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3"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9704"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6595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84F92C9-63D0-DE4D-A945-F8D088F9C2B4}" type="slidenum">
              <a:rPr lang="en-US">
                <a:latin typeface="Helvetica Neue"/>
              </a:rPr>
              <a:pPr eaLnBrk="1" hangingPunct="1"/>
              <a:t>14</a:t>
            </a:fld>
            <a:endParaRPr lang="en-US">
              <a:latin typeface="Helvetica Neue"/>
            </a:endParaRPr>
          </a:p>
        </p:txBody>
      </p:sp>
      <p:sp>
        <p:nvSpPr>
          <p:cNvPr id="3174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4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9</a:t>
            </a:r>
          </a:p>
        </p:txBody>
      </p:sp>
      <p:sp>
        <p:nvSpPr>
          <p:cNvPr id="3174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5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51"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31752"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60881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08CA3F95-9096-6949-8708-FB1A993C8C60}" type="slidenum">
              <a:rPr lang="en-US">
                <a:latin typeface="Helvetica Neue"/>
              </a:rPr>
              <a:pPr eaLnBrk="1" hangingPunct="1"/>
              <a:t>15</a:t>
            </a:fld>
            <a:endParaRPr lang="en-US">
              <a:latin typeface="Helvetica Neue"/>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41276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19</a:t>
            </a:fld>
            <a:endParaRPr lang="en-US"/>
          </a:p>
        </p:txBody>
      </p:sp>
    </p:spTree>
    <p:extLst>
      <p:ext uri="{BB962C8B-B14F-4D97-AF65-F5344CB8AC3E}">
        <p14:creationId xmlns:p14="http://schemas.microsoft.com/office/powerpoint/2010/main" val="100945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20</a:t>
            </a:fld>
            <a:endParaRPr lang="en-US"/>
          </a:p>
        </p:txBody>
      </p:sp>
    </p:spTree>
    <p:extLst>
      <p:ext uri="{BB962C8B-B14F-4D97-AF65-F5344CB8AC3E}">
        <p14:creationId xmlns:p14="http://schemas.microsoft.com/office/powerpoint/2010/main" val="57992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D01CF66-5B5A-F441-B3C2-28E99FB4DC57}" type="slidenum">
              <a:rPr lang="en-US">
                <a:latin typeface="Helvetica Neue"/>
              </a:rPr>
              <a:pPr eaLnBrk="1" hangingPunct="1"/>
              <a:t>21</a:t>
            </a:fld>
            <a:endParaRPr lang="en-US">
              <a:latin typeface="Helvetica Neue"/>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26384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FE353AE-4E6B-A64C-AE69-6C1A8BF155F5}" type="slidenum">
              <a:rPr lang="en-US">
                <a:latin typeface="Helvetica Neue"/>
              </a:rPr>
              <a:pPr eaLnBrk="1" hangingPunct="1"/>
              <a:t>22</a:t>
            </a:fld>
            <a:endParaRPr lang="en-US">
              <a:latin typeface="Helvetica Neue"/>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400882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26</a:t>
            </a:fld>
            <a:endParaRPr lang="en-US"/>
          </a:p>
        </p:txBody>
      </p:sp>
    </p:spTree>
    <p:extLst>
      <p:ext uri="{BB962C8B-B14F-4D97-AF65-F5344CB8AC3E}">
        <p14:creationId xmlns:p14="http://schemas.microsoft.com/office/powerpoint/2010/main" val="7272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28</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1845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4</a:t>
            </a:fld>
            <a:endParaRPr lang="en-US" dirty="0"/>
          </a:p>
        </p:txBody>
      </p:sp>
    </p:spTree>
    <p:extLst>
      <p:ext uri="{BB962C8B-B14F-4D97-AF65-F5344CB8AC3E}">
        <p14:creationId xmlns:p14="http://schemas.microsoft.com/office/powerpoint/2010/main" val="1014958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29</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9843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D6674DC-F7AA-C248-9DF9-9E215AD5EDF5}" type="slidenum">
              <a:rPr lang="en-US">
                <a:latin typeface="Helvetica Neue"/>
              </a:rPr>
              <a:pPr eaLnBrk="1" hangingPunct="1"/>
              <a:t>34</a:t>
            </a:fld>
            <a:endParaRPr lang="en-US">
              <a:latin typeface="Helvetica Neue"/>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121399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5</a:t>
            </a:fld>
            <a:endParaRPr lang="en-US"/>
          </a:p>
        </p:txBody>
      </p:sp>
    </p:spTree>
    <p:extLst>
      <p:ext uri="{BB962C8B-B14F-4D97-AF65-F5344CB8AC3E}">
        <p14:creationId xmlns:p14="http://schemas.microsoft.com/office/powerpoint/2010/main" val="161212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6</a:t>
            </a:fld>
            <a:endParaRPr lang="en-US"/>
          </a:p>
        </p:txBody>
      </p:sp>
    </p:spTree>
    <p:extLst>
      <p:ext uri="{BB962C8B-B14F-4D97-AF65-F5344CB8AC3E}">
        <p14:creationId xmlns:p14="http://schemas.microsoft.com/office/powerpoint/2010/main" val="193638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7</a:t>
            </a:fld>
            <a:endParaRPr lang="en-US"/>
          </a:p>
        </p:txBody>
      </p:sp>
    </p:spTree>
    <p:extLst>
      <p:ext uri="{BB962C8B-B14F-4D97-AF65-F5344CB8AC3E}">
        <p14:creationId xmlns:p14="http://schemas.microsoft.com/office/powerpoint/2010/main" val="109640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a:t>
            </a:fld>
            <a:endParaRPr lang="en-US"/>
          </a:p>
        </p:txBody>
      </p:sp>
    </p:spTree>
    <p:extLst>
      <p:ext uri="{BB962C8B-B14F-4D97-AF65-F5344CB8AC3E}">
        <p14:creationId xmlns:p14="http://schemas.microsoft.com/office/powerpoint/2010/main" val="166014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9</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9451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10</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7886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5AA7C36-5E91-E44A-B78D-C0D0CA0D5900}" type="slidenum">
              <a:rPr lang="en-US">
                <a:latin typeface="Helvetica Neue"/>
              </a:rPr>
              <a:pPr eaLnBrk="1" hangingPunct="1"/>
              <a:t>11</a:t>
            </a:fld>
            <a:endParaRPr lang="en-US">
              <a:latin typeface="Helvetica Neue"/>
            </a:endParaRPr>
          </a:p>
        </p:txBody>
      </p:sp>
      <p:sp>
        <p:nvSpPr>
          <p:cNvPr id="2560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6</a:t>
            </a:r>
          </a:p>
        </p:txBody>
      </p:sp>
      <p:sp>
        <p:nvSpPr>
          <p:cNvPr id="2560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7"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5608"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833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able Placeholder 2"/>
          <p:cNvSpPr>
            <a:spLocks noGrp="1"/>
          </p:cNvSpPr>
          <p:nvPr>
            <p:ph type="tbl" idx="1"/>
          </p:nvPr>
        </p:nvSpPr>
        <p:spPr>
          <a:xfrm>
            <a:off x="685800" y="1485900"/>
            <a:ext cx="7772400" cy="3086100"/>
          </a:xfrm>
        </p:spPr>
        <p:txBody>
          <a:bodyPr/>
          <a:lstStyle/>
          <a:p>
            <a:pPr lvl="0"/>
            <a:endParaRPr lang="en-US" noProof="0"/>
          </a:p>
        </p:txBody>
      </p:sp>
    </p:spTree>
    <p:extLst>
      <p:ext uri="{BB962C8B-B14F-4D97-AF65-F5344CB8AC3E}">
        <p14:creationId xmlns:p14="http://schemas.microsoft.com/office/powerpoint/2010/main" val="203045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031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174406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a:t>Click to edit Master title style</a:t>
            </a:r>
          </a:p>
        </p:txBody>
      </p:sp>
      <p:sp>
        <p:nvSpPr>
          <p:cNvPr id="3" name="Text Placeholder 2"/>
          <p:cNvSpPr>
            <a:spLocks noGrp="1"/>
          </p:cNvSpPr>
          <p:nvPr>
            <p:ph type="body" sz="half" idx="1"/>
          </p:nvPr>
        </p:nvSpPr>
        <p:spPr>
          <a:xfrm>
            <a:off x="685800" y="1085850"/>
            <a:ext cx="38100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085850"/>
            <a:ext cx="3810000" cy="3829050"/>
          </a:xfrm>
        </p:spPr>
        <p:txBody>
          <a:bodyPr/>
          <a:lstStyle/>
          <a:p>
            <a:pPr lvl="0"/>
            <a:r>
              <a:rPr lang="en-US" noProof="0"/>
              <a:t>Click icon to add clip art</a:t>
            </a:r>
          </a:p>
        </p:txBody>
      </p:sp>
      <p:sp>
        <p:nvSpPr>
          <p:cNvPr id="5" name="Rectangle 4"/>
          <p:cNvSpPr>
            <a:spLocks noGrp="1" noChangeArrowheads="1"/>
          </p:cNvSpPr>
          <p:nvPr>
            <p:ph type="sldNum" sz="quarter" idx="10"/>
          </p:nvPr>
        </p:nvSpPr>
        <p:spPr>
          <a:ln/>
        </p:spPr>
        <p:txBody>
          <a:bodyPr/>
          <a:lstStyle>
            <a:lvl1pPr>
              <a:defRPr/>
            </a:lvl1pPr>
          </a:lstStyle>
          <a:p>
            <a:pPr>
              <a:defRPr/>
            </a:pPr>
            <a:fld id="{89527B3C-CC12-9E42-A89A-C8F69554E800}" type="slidenum">
              <a:rPr lang="en-US" smtClean="0"/>
              <a:pPr>
                <a:defRPr/>
              </a:pPr>
              <a:t>‹#›</a:t>
            </a:fld>
            <a:endParaRPr lang="en-US"/>
          </a:p>
        </p:txBody>
      </p:sp>
    </p:spTree>
    <p:extLst>
      <p:ext uri="{BB962C8B-B14F-4D97-AF65-F5344CB8AC3E}">
        <p14:creationId xmlns:p14="http://schemas.microsoft.com/office/powerpoint/2010/main" val="149864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5/19/2020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 id="2147483694" r:id="rId10"/>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5/19/2020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9.e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t>Sorting and Hashing</a:t>
            </a:r>
          </a:p>
        </p:txBody>
      </p:sp>
      <p:sp>
        <p:nvSpPr>
          <p:cNvPr id="17410" name="Rectangle 3"/>
          <p:cNvSpPr>
            <a:spLocks noGrp="1" noChangeArrowheads="1"/>
          </p:cNvSpPr>
          <p:nvPr>
            <p:ph sz="quarter" idx="10"/>
          </p:nvPr>
        </p:nvSpPr>
        <p:spPr/>
        <p:txBody>
          <a:bodyPr/>
          <a:lstStyle/>
          <a:p>
            <a:r>
              <a:rPr lang="en-US" dirty="0"/>
              <a:t>See R&amp;G Chapters:</a:t>
            </a:r>
            <a:br>
              <a:rPr lang="en-US" dirty="0"/>
            </a:br>
            <a:r>
              <a:rPr lang="en-US" dirty="0"/>
              <a:t>9.1, 13.1-13.3, 13.4.2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Grp="1" noChangeArrowheads="1"/>
          </p:cNvSpPr>
          <p:nvPr>
            <p:ph type="title"/>
          </p:nvPr>
        </p:nvSpPr>
        <p:spPr/>
        <p:txBody>
          <a:bodyPr/>
          <a:lstStyle/>
          <a:p>
            <a:r>
              <a:rPr lang="en-US" dirty="0"/>
              <a:t>Sorting: 2-Way (a strawman), </a:t>
            </a:r>
            <a:r>
              <a:rPr lang="en-US" dirty="0" err="1"/>
              <a:t>cont</a:t>
            </a:r>
            <a:endParaRPr lang="en-US" dirty="0"/>
          </a:p>
        </p:txBody>
      </p:sp>
      <p:sp>
        <p:nvSpPr>
          <p:cNvPr id="2253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a:p>
            <a:r>
              <a:rPr lang="en-US" sz="1400" dirty="0"/>
              <a:t>Pass 1, 2, 3, …, etc. (merge via streaming):</a:t>
            </a:r>
          </a:p>
          <a:p>
            <a:pPr lvl="1"/>
            <a:r>
              <a:rPr lang="en-US" sz="1400" dirty="0"/>
              <a:t>requires 3 buffer pages</a:t>
            </a:r>
          </a:p>
          <a:p>
            <a:pPr lvl="2"/>
            <a:r>
              <a:rPr lang="en-US" sz="1400" dirty="0"/>
              <a:t>note: this has nothing to do with double buffering!</a:t>
            </a:r>
          </a:p>
          <a:p>
            <a:pPr lvl="1"/>
            <a:r>
              <a:rPr lang="en-US" sz="1400" dirty="0"/>
              <a:t>merge pairs of runs into runs twice as long</a:t>
            </a:r>
          </a:p>
          <a:p>
            <a:pPr lvl="1"/>
            <a:r>
              <a:rPr lang="en-US" sz="1400" dirty="0"/>
              <a:t>a streaming algorithm, as in the previous slide!</a:t>
            </a:r>
          </a:p>
          <a:p>
            <a:pPr lvl="2"/>
            <a:r>
              <a:rPr lang="en-US" sz="1400" dirty="0"/>
              <a:t>Drain/fill buffers as the data streams through them</a:t>
            </a:r>
          </a:p>
        </p:txBody>
      </p:sp>
      <p:grpSp>
        <p:nvGrpSpPr>
          <p:cNvPr id="2" name="Group 1" descr="Data flows in to 2 input buffers. The data is sorted in each input buffer. Then the sorted data is merged and streamed into an output buffer which streams into another DB" title="2-Way sorting">
            <a:extLst>
              <a:ext uri="{FF2B5EF4-FFF2-40B4-BE49-F238E27FC236}">
                <a16:creationId xmlns:a16="http://schemas.microsoft.com/office/drawing/2014/main" id="{EAA68F2F-65C4-7948-A7CF-05C4D2880925}"/>
              </a:ext>
            </a:extLst>
          </p:cNvPr>
          <p:cNvGrpSpPr/>
          <p:nvPr/>
        </p:nvGrpSpPr>
        <p:grpSpPr>
          <a:xfrm>
            <a:off x="304800" y="3943350"/>
            <a:ext cx="6066913" cy="1597158"/>
            <a:chOff x="304800" y="3943350"/>
            <a:chExt cx="6066913" cy="1597158"/>
          </a:xfrm>
        </p:grpSpPr>
        <p:sp>
          <p:nvSpPr>
            <p:cNvPr id="22531"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189771" y="5197608"/>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4"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5" name="Rectangle 3"/>
            <p:cNvSpPr>
              <a:spLocks noChangeArrowheads="1"/>
            </p:cNvSpPr>
            <p:nvPr/>
          </p:nvSpPr>
          <p:spPr bwMode="auto">
            <a:xfrm>
              <a:off x="2201246" y="4864843"/>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6" name="Rectangle 12"/>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27" name="Rectangle 13"/>
            <p:cNvSpPr>
              <a:spLocks noChangeArrowheads="1"/>
            </p:cNvSpPr>
            <p:nvPr/>
          </p:nvSpPr>
          <p:spPr bwMode="auto">
            <a:xfrm>
              <a:off x="2086946" y="4463603"/>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3</a:t>
              </a:r>
            </a:p>
          </p:txBody>
        </p:sp>
        <p:sp>
          <p:nvSpPr>
            <p:cNvPr id="29" name="Text Box 17"/>
            <p:cNvSpPr txBox="1">
              <a:spLocks noChangeArrowheads="1"/>
            </p:cNvSpPr>
            <p:nvPr/>
          </p:nvSpPr>
          <p:spPr bwMode="auto">
            <a:xfrm>
              <a:off x="2071099" y="4044503"/>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a:t>
              </a:r>
            </a:p>
          </p:txBody>
        </p:sp>
        <p:cxnSp>
          <p:nvCxnSpPr>
            <p:cNvPr id="30" name="AutoShape 19"/>
            <p:cNvCxnSpPr>
              <a:cxnSpLocks noChangeShapeType="1"/>
              <a:stCxn id="57" idx="4"/>
              <a:endCxn id="27" idx="1"/>
            </p:cNvCxnSpPr>
            <p:nvPr/>
          </p:nvCxnSpPr>
          <p:spPr bwMode="auto">
            <a:xfrm>
              <a:off x="1214438" y="4356196"/>
              <a:ext cx="872509" cy="221707"/>
            </a:xfrm>
            <a:prstGeom prst="curvedConnector3">
              <a:avLst>
                <a:gd name="adj1" fmla="val 50000"/>
              </a:avLst>
            </a:prstGeom>
            <a:noFill/>
            <a:ln w="28575">
              <a:solidFill>
                <a:schemeClr val="tx1"/>
              </a:solidFill>
              <a:round/>
              <a:headEnd type="triangle" w="lg" len="lg"/>
              <a:tailEnd type="none" w="lg" len="lg"/>
            </a:ln>
          </p:spPr>
        </p:cxnSp>
        <p:cxnSp>
          <p:nvCxnSpPr>
            <p:cNvPr id="31" name="AutoShape 22"/>
            <p:cNvCxnSpPr>
              <a:cxnSpLocks noChangeShapeType="1"/>
              <a:stCxn id="39" idx="3"/>
            </p:cNvCxnSpPr>
            <p:nvPr/>
          </p:nvCxnSpPr>
          <p:spPr bwMode="auto">
            <a:xfrm>
              <a:off x="4501057" y="4358304"/>
              <a:ext cx="924945" cy="66252"/>
            </a:xfrm>
            <a:prstGeom prst="curvedConnector3">
              <a:avLst>
                <a:gd name="adj1" fmla="val 50000"/>
              </a:avLst>
            </a:prstGeom>
            <a:noFill/>
            <a:ln w="28575">
              <a:solidFill>
                <a:schemeClr val="tx1"/>
              </a:solidFill>
              <a:round/>
              <a:headEnd type="triangle" w="lg" len="lg"/>
              <a:tailEnd type="none" w="lg" len="lg"/>
            </a:ln>
          </p:spPr>
        </p:cxnSp>
        <p:sp>
          <p:nvSpPr>
            <p:cNvPr id="32" name="Text Box 23"/>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33" name="Text Box 24"/>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39" name="Rectangle 13"/>
            <p:cNvSpPr>
              <a:spLocks noChangeArrowheads="1"/>
            </p:cNvSpPr>
            <p:nvPr/>
          </p:nvSpPr>
          <p:spPr bwMode="auto">
            <a:xfrm>
              <a:off x="3929557" y="4244004"/>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1</a:t>
              </a:r>
            </a:p>
          </p:txBody>
        </p:sp>
        <p:sp>
          <p:nvSpPr>
            <p:cNvPr id="40" name="Text Box 17"/>
            <p:cNvSpPr txBox="1">
              <a:spLocks noChangeArrowheads="1"/>
            </p:cNvSpPr>
            <p:nvPr/>
          </p:nvSpPr>
          <p:spPr bwMode="auto">
            <a:xfrm>
              <a:off x="3697690" y="3991854"/>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sp>
          <p:nvSpPr>
            <p:cNvPr id="41" name="Rectangle 13"/>
            <p:cNvSpPr>
              <a:spLocks noChangeArrowheads="1"/>
            </p:cNvSpPr>
            <p:nvPr/>
          </p:nvSpPr>
          <p:spPr bwMode="auto">
            <a:xfrm>
              <a:off x="3926017" y="4554715"/>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2</a:t>
              </a:r>
            </a:p>
          </p:txBody>
        </p:sp>
        <p:sp>
          <p:nvSpPr>
            <p:cNvPr id="42" name="Text Box 17"/>
            <p:cNvSpPr txBox="1">
              <a:spLocks noChangeArrowheads="1"/>
            </p:cNvSpPr>
            <p:nvPr/>
          </p:nvSpPr>
          <p:spPr bwMode="auto">
            <a:xfrm>
              <a:off x="3694151" y="4734668"/>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cxnSp>
          <p:nvCxnSpPr>
            <p:cNvPr id="44" name="AutoShape 22"/>
            <p:cNvCxnSpPr>
              <a:cxnSpLocks noChangeShapeType="1"/>
              <a:stCxn id="41" idx="3"/>
            </p:cNvCxnSpPr>
            <p:nvPr/>
          </p:nvCxnSpPr>
          <p:spPr bwMode="auto">
            <a:xfrm flipV="1">
              <a:off x="4497518" y="4522762"/>
              <a:ext cx="957944" cy="146254"/>
            </a:xfrm>
            <a:prstGeom prst="curvedConnector3">
              <a:avLst>
                <a:gd name="adj1" fmla="val 50000"/>
              </a:avLst>
            </a:prstGeom>
            <a:noFill/>
            <a:ln w="28575">
              <a:solidFill>
                <a:schemeClr val="tx1"/>
              </a:solidFill>
              <a:round/>
              <a:headEnd type="triangle" w="lg" len="lg"/>
              <a:tailEnd type="none" w="lg" len="lg"/>
            </a:ln>
          </p:spPr>
        </p:cxnSp>
        <p:cxnSp>
          <p:nvCxnSpPr>
            <p:cNvPr id="48" name="AutoShape 22"/>
            <p:cNvCxnSpPr>
              <a:cxnSpLocks noChangeShapeType="1"/>
              <a:stCxn id="27" idx="3"/>
              <a:endCxn id="39" idx="1"/>
            </p:cNvCxnSpPr>
            <p:nvPr/>
          </p:nvCxnSpPr>
          <p:spPr bwMode="auto">
            <a:xfrm flipV="1">
              <a:off x="2658446" y="4358304"/>
              <a:ext cx="1271111" cy="219599"/>
            </a:xfrm>
            <a:prstGeom prst="curvedConnector3">
              <a:avLst>
                <a:gd name="adj1" fmla="val 50000"/>
              </a:avLst>
            </a:prstGeom>
            <a:noFill/>
            <a:ln w="28575">
              <a:solidFill>
                <a:schemeClr val="tx1"/>
              </a:solidFill>
              <a:round/>
              <a:headEnd type="triangle" w="lg" len="lg"/>
              <a:tailEnd type="none" w="lg" len="lg"/>
            </a:ln>
          </p:spPr>
        </p:cxnSp>
        <p:cxnSp>
          <p:nvCxnSpPr>
            <p:cNvPr id="51" name="AutoShape 22"/>
            <p:cNvCxnSpPr>
              <a:cxnSpLocks noChangeShapeType="1"/>
              <a:stCxn id="27" idx="3"/>
              <a:endCxn id="41" idx="1"/>
            </p:cNvCxnSpPr>
            <p:nvPr/>
          </p:nvCxnSpPr>
          <p:spPr bwMode="auto">
            <a:xfrm>
              <a:off x="2658447" y="4577903"/>
              <a:ext cx="1267571" cy="91112"/>
            </a:xfrm>
            <a:prstGeom prst="curvedConnector3">
              <a:avLst>
                <a:gd name="adj1" fmla="val 50000"/>
              </a:avLst>
            </a:prstGeom>
            <a:noFill/>
            <a:ln w="28575">
              <a:solidFill>
                <a:schemeClr val="tx1"/>
              </a:solidFill>
              <a:round/>
              <a:headEnd type="triangle" w="lg" len="lg"/>
              <a:tailEnd type="none" w="lg" len="lg"/>
            </a:ln>
          </p:spPr>
        </p:cxnSp>
        <p:sp>
          <p:nvSpPr>
            <p:cNvPr id="57" name="AutoShape 2"/>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8" name="AutoShape 5"/>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spTree>
    <p:extLst>
      <p:ext uri="{BB962C8B-B14F-4D97-AF65-F5344CB8AC3E}">
        <p14:creationId xmlns:p14="http://schemas.microsoft.com/office/powerpoint/2010/main" val="57654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25978" y="38721"/>
            <a:ext cx="7162800" cy="857250"/>
          </a:xfrm>
        </p:spPr>
        <p:txBody>
          <a:bodyPr/>
          <a:lstStyle/>
          <a:p>
            <a:r>
              <a:rPr lang="en-US"/>
              <a:t>Two-Way External Merge Sort</a:t>
            </a:r>
          </a:p>
        </p:txBody>
      </p:sp>
      <p:sp>
        <p:nvSpPr>
          <p:cNvPr id="24581" name="Rectangle 5"/>
          <p:cNvSpPr>
            <a:spLocks noGrp="1" noChangeArrowheads="1"/>
          </p:cNvSpPr>
          <p:nvPr>
            <p:ph type="body" sz="half" idx="1"/>
          </p:nvPr>
        </p:nvSpPr>
        <p:spPr>
          <a:xfrm>
            <a:off x="4540576" y="938833"/>
            <a:ext cx="5218147" cy="3829050"/>
          </a:xfrm>
        </p:spPr>
        <p:txBody>
          <a:bodyPr>
            <a:normAutofit/>
          </a:bodyPr>
          <a:lstStyle/>
          <a:p>
            <a:r>
              <a:rPr lang="en-US" sz="1400" dirty="0"/>
              <a:t>Conquer and Merge: </a:t>
            </a:r>
          </a:p>
          <a:p>
            <a:pPr lvl="1"/>
            <a:r>
              <a:rPr lang="en-US" sz="1200" dirty="0"/>
              <a:t>sort </a:t>
            </a:r>
            <a:r>
              <a:rPr lang="en-US" sz="1200" dirty="0" err="1"/>
              <a:t>subfiles</a:t>
            </a:r>
            <a:r>
              <a:rPr lang="en-US" sz="1200" dirty="0"/>
              <a:t> and merge</a:t>
            </a:r>
          </a:p>
          <a:p>
            <a:pPr>
              <a:spcBef>
                <a:spcPts val="2000"/>
              </a:spcBef>
            </a:pPr>
            <a:r>
              <a:rPr lang="en-US" sz="1400" dirty="0"/>
              <a:t>Each pass we read + write  each page in file (2N)</a:t>
            </a:r>
          </a:p>
          <a:p>
            <a:pPr>
              <a:spcBef>
                <a:spcPts val="2000"/>
              </a:spcBef>
            </a:pPr>
            <a:r>
              <a:rPr lang="en-US" sz="1400" dirty="0"/>
              <a:t>N pages in the file. </a:t>
            </a:r>
          </a:p>
          <a:p>
            <a:pPr lvl="1">
              <a:spcBef>
                <a:spcPts val="0"/>
              </a:spcBef>
            </a:pPr>
            <a:r>
              <a:rPr lang="en-US" sz="1200" dirty="0"/>
              <a:t>So, the number of passes is:</a:t>
            </a:r>
          </a:p>
          <a:p>
            <a:pPr>
              <a:spcBef>
                <a:spcPts val="2000"/>
              </a:spcBef>
            </a:pPr>
            <a:r>
              <a:rPr lang="en-US" sz="1400" dirty="0"/>
              <a:t>So total cost is:</a:t>
            </a:r>
          </a:p>
        </p:txBody>
      </p:sp>
      <p:graphicFrame>
        <p:nvGraphicFramePr>
          <p:cNvPr id="24578" name="Object 2" descr="Number of passes is ceil(log_2(N) + 1" title="N pages in the File">
            <a:hlinkClick r:id="" action="ppaction://ole?verb=0"/>
          </p:cNvPr>
          <p:cNvGraphicFramePr>
            <a:graphicFrameLocks/>
          </p:cNvGraphicFramePr>
          <p:nvPr>
            <p:extLst>
              <p:ext uri="{D42A27DB-BD31-4B8C-83A1-F6EECF244321}">
                <p14:modId xmlns:p14="http://schemas.microsoft.com/office/powerpoint/2010/main" val="4164493233"/>
              </p:ext>
            </p:extLst>
          </p:nvPr>
        </p:nvGraphicFramePr>
        <p:xfrm>
          <a:off x="7388778" y="2287907"/>
          <a:ext cx="1225154" cy="325040"/>
        </p:xfrm>
        <a:graphic>
          <a:graphicData uri="http://schemas.openxmlformats.org/presentationml/2006/ole">
            <mc:AlternateContent xmlns:mc="http://schemas.openxmlformats.org/markup-compatibility/2006">
              <mc:Choice xmlns:v="urn:schemas-microsoft-com:vml" Requires="v">
                <p:oleObj spid="_x0000_s1107" name="Equation" r:id="rId4" imgW="863280" imgH="228600" progId="Equation.3">
                  <p:embed/>
                </p:oleObj>
              </mc:Choice>
              <mc:Fallback>
                <p:oleObj name="Equation" r:id="rId4" imgW="863280" imgH="228600" progId="Equation.3">
                  <p:embed/>
                  <p:pic>
                    <p:nvPicPr>
                      <p:cNvPr id="0" name=""/>
                      <p:cNvPicPr>
                        <a:picLocks noChangeArrowheads="1"/>
                      </p:cNvPicPr>
                      <p:nvPr/>
                    </p:nvPicPr>
                    <p:blipFill>
                      <a:blip r:embed="rId5"/>
                      <a:srcRect/>
                      <a:stretch>
                        <a:fillRect/>
                      </a:stretch>
                    </p:blipFill>
                    <p:spPr bwMode="auto">
                      <a:xfrm>
                        <a:off x="7388778" y="2287907"/>
                        <a:ext cx="1225154" cy="325040"/>
                      </a:xfrm>
                      <a:prstGeom prst="rect">
                        <a:avLst/>
                      </a:prstGeom>
                      <a:noFill/>
                      <a:ln>
                        <a:noFill/>
                      </a:ln>
                      <a:effectLst/>
                    </p:spPr>
                  </p:pic>
                </p:oleObj>
              </mc:Fallback>
            </mc:AlternateContent>
          </a:graphicData>
        </a:graphic>
      </p:graphicFrame>
      <p:graphicFrame>
        <p:nvGraphicFramePr>
          <p:cNvPr id="24579" name="Object 3" descr=" 2N * (ceil(log_2(N) + 1)" title="Total Cost">
            <a:hlinkClick r:id="" action="ppaction://ole?verb=0"/>
          </p:cNvPr>
          <p:cNvGraphicFramePr>
            <a:graphicFrameLocks/>
          </p:cNvGraphicFramePr>
          <p:nvPr>
            <p:extLst>
              <p:ext uri="{D42A27DB-BD31-4B8C-83A1-F6EECF244321}">
                <p14:modId xmlns:p14="http://schemas.microsoft.com/office/powerpoint/2010/main" val="1963936354"/>
              </p:ext>
            </p:extLst>
          </p:nvPr>
        </p:nvGraphicFramePr>
        <p:xfrm>
          <a:off x="6302442" y="2742862"/>
          <a:ext cx="1471613" cy="350044"/>
        </p:xfrm>
        <a:graphic>
          <a:graphicData uri="http://schemas.openxmlformats.org/presentationml/2006/ole">
            <mc:AlternateContent xmlns:mc="http://schemas.openxmlformats.org/markup-compatibility/2006">
              <mc:Choice xmlns:v="urn:schemas-microsoft-com:vml" Requires="v">
                <p:oleObj spid="_x0000_s1108" name="Equation" r:id="rId6" imgW="1041120" imgH="228600" progId="Equation.3">
                  <p:embed/>
                </p:oleObj>
              </mc:Choice>
              <mc:Fallback>
                <p:oleObj name="Equation" r:id="rId6" imgW="1041120" imgH="228600" progId="Equation.3">
                  <p:embed/>
                  <p:pic>
                    <p:nvPicPr>
                      <p:cNvPr id="0" name=""/>
                      <p:cNvPicPr>
                        <a:picLocks noChangeArrowheads="1"/>
                      </p:cNvPicPr>
                      <p:nvPr/>
                    </p:nvPicPr>
                    <p:blipFill>
                      <a:blip r:embed="rId7"/>
                      <a:srcRect/>
                      <a:stretch>
                        <a:fillRect/>
                      </a:stretch>
                    </p:blipFill>
                    <p:spPr bwMode="auto">
                      <a:xfrm>
                        <a:off x="6302442" y="2742862"/>
                        <a:ext cx="1471613" cy="350044"/>
                      </a:xfrm>
                      <a:prstGeom prst="rect">
                        <a:avLst/>
                      </a:prstGeom>
                      <a:noFill/>
                      <a:ln>
                        <a:noFill/>
                      </a:ln>
                      <a:effectLst/>
                    </p:spPr>
                  </p:pic>
                </p:oleObj>
              </mc:Fallback>
            </mc:AlternateContent>
          </a:graphicData>
        </a:graphic>
      </p:graphicFrame>
      <p:sp>
        <p:nvSpPr>
          <p:cNvPr id="24582" name="Rectangle 8" descr="An unsorted file with 8 pages where each page has 2 values" title="Input file"/>
          <p:cNvSpPr>
            <a:spLocks noChangeArrowheads="1"/>
          </p:cNvSpPr>
          <p:nvPr/>
        </p:nvSpPr>
        <p:spPr bwMode="auto">
          <a:xfrm>
            <a:off x="3266004" y="1012057"/>
            <a:ext cx="69650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Input file</a:t>
            </a:r>
          </a:p>
        </p:txBody>
      </p:sp>
      <p:sp>
        <p:nvSpPr>
          <p:cNvPr id="24583" name="Rectangle 9" descr="During pass 0 each of the 8 data pages are sorted in place" title="Pass 0"/>
          <p:cNvSpPr>
            <a:spLocks noChangeArrowheads="1"/>
          </p:cNvSpPr>
          <p:nvPr/>
        </p:nvSpPr>
        <p:spPr bwMode="auto">
          <a:xfrm>
            <a:off x="3266004" y="1396629"/>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1-page runs</a:t>
            </a:r>
          </a:p>
        </p:txBody>
      </p:sp>
      <p:sp>
        <p:nvSpPr>
          <p:cNvPr id="24584" name="Rectangle 10" descr="In pass 1, 8 pages of length 2 are  merged into  4 pages of length 4" title="Pass 1"/>
          <p:cNvSpPr>
            <a:spLocks noChangeArrowheads="1"/>
          </p:cNvSpPr>
          <p:nvPr/>
        </p:nvSpPr>
        <p:spPr bwMode="auto">
          <a:xfrm>
            <a:off x="3266004" y="1845495"/>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2-page runs</a:t>
            </a:r>
          </a:p>
        </p:txBody>
      </p:sp>
      <p:sp>
        <p:nvSpPr>
          <p:cNvPr id="24585" name="Rectangle 11" descr="In pass 2, 4 pages of length 4 are  merged into  2 pages of length 8" title="Pass 2"/>
          <p:cNvSpPr>
            <a:spLocks noChangeArrowheads="1"/>
          </p:cNvSpPr>
          <p:nvPr/>
        </p:nvSpPr>
        <p:spPr bwMode="auto">
          <a:xfrm>
            <a:off x="3266004" y="2615829"/>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4-page runs</a:t>
            </a:r>
          </a:p>
        </p:txBody>
      </p:sp>
      <p:sp>
        <p:nvSpPr>
          <p:cNvPr id="24586" name="Rectangle 12"/>
          <p:cNvSpPr>
            <a:spLocks noChangeArrowheads="1"/>
          </p:cNvSpPr>
          <p:nvPr/>
        </p:nvSpPr>
        <p:spPr bwMode="auto">
          <a:xfrm>
            <a:off x="3330298" y="3963617"/>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8-page runs</a:t>
            </a:r>
          </a:p>
        </p:txBody>
      </p:sp>
      <p:sp>
        <p:nvSpPr>
          <p:cNvPr id="24587" name="Rectangle 13"/>
          <p:cNvSpPr>
            <a:spLocks noChangeArrowheads="1"/>
          </p:cNvSpPr>
          <p:nvPr/>
        </p:nvSpPr>
        <p:spPr bwMode="auto">
          <a:xfrm>
            <a:off x="3202901" y="1206129"/>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0</a:t>
            </a:r>
          </a:p>
        </p:txBody>
      </p:sp>
      <p:sp>
        <p:nvSpPr>
          <p:cNvPr id="24588" name="Rectangle 14"/>
          <p:cNvSpPr>
            <a:spLocks noChangeArrowheads="1"/>
          </p:cNvSpPr>
          <p:nvPr/>
        </p:nvSpPr>
        <p:spPr bwMode="auto">
          <a:xfrm>
            <a:off x="3202901" y="1590701"/>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Times New Roman" charset="0"/>
              </a:rPr>
              <a:t>PASS 1</a:t>
            </a:r>
          </a:p>
        </p:txBody>
      </p:sp>
      <p:sp>
        <p:nvSpPr>
          <p:cNvPr id="24589" name="Rectangle 15"/>
          <p:cNvSpPr>
            <a:spLocks noChangeArrowheads="1"/>
          </p:cNvSpPr>
          <p:nvPr/>
        </p:nvSpPr>
        <p:spPr bwMode="auto">
          <a:xfrm>
            <a:off x="3202901" y="2168154"/>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2</a:t>
            </a:r>
          </a:p>
        </p:txBody>
      </p:sp>
      <p:sp>
        <p:nvSpPr>
          <p:cNvPr id="24590" name="Rectangle 16"/>
          <p:cNvSpPr>
            <a:spLocks noChangeArrowheads="1"/>
          </p:cNvSpPr>
          <p:nvPr/>
        </p:nvSpPr>
        <p:spPr bwMode="auto">
          <a:xfrm>
            <a:off x="3202901" y="3131370"/>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3</a:t>
            </a:r>
          </a:p>
        </p:txBody>
      </p:sp>
      <p:sp>
        <p:nvSpPr>
          <p:cNvPr id="24591" name="Freeform 17" descr="During pass 0 each of the 8 data pages are sorted in place" title="Pass 0"/>
          <p:cNvSpPr>
            <a:spLocks/>
          </p:cNvSpPr>
          <p:nvPr/>
        </p:nvSpPr>
        <p:spPr bwMode="auto">
          <a:xfrm>
            <a:off x="422792"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2" name="Freeform 18" descr="During pass 0 each of the 8 data pages are sorted in place" title="Pass 0"/>
          <p:cNvSpPr>
            <a:spLocks/>
          </p:cNvSpPr>
          <p:nvPr/>
        </p:nvSpPr>
        <p:spPr bwMode="auto">
          <a:xfrm>
            <a:off x="778789"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3" name="Freeform 19" descr="During pass 0 each of the 8 data pages are sorted in place" title="Pass 0"/>
          <p:cNvSpPr>
            <a:spLocks/>
          </p:cNvSpPr>
          <p:nvPr/>
        </p:nvSpPr>
        <p:spPr bwMode="auto">
          <a:xfrm>
            <a:off x="1135977"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4" name="Freeform 20" descr="During pass 0 each of the 8 data pages are sorted in place" title="Pass 0"/>
          <p:cNvSpPr>
            <a:spLocks/>
          </p:cNvSpPr>
          <p:nvPr/>
        </p:nvSpPr>
        <p:spPr bwMode="auto">
          <a:xfrm>
            <a:off x="1493164"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5" name="Freeform 21" descr="During pass 0 each of the 8 data pages are sorted in place" title="Pass 0"/>
          <p:cNvSpPr>
            <a:spLocks/>
          </p:cNvSpPr>
          <p:nvPr/>
        </p:nvSpPr>
        <p:spPr bwMode="auto">
          <a:xfrm>
            <a:off x="1850352"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6" name="Freeform 22" descr="During pass 0 each of the 8 data pages are sorted in place" title="Pass 0"/>
          <p:cNvSpPr>
            <a:spLocks/>
          </p:cNvSpPr>
          <p:nvPr/>
        </p:nvSpPr>
        <p:spPr bwMode="auto">
          <a:xfrm>
            <a:off x="2207539"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7" name="Freeform 23" descr="During pass 0 each of the 8 data pages are sorted in place" title="Pass 0"/>
          <p:cNvSpPr>
            <a:spLocks/>
          </p:cNvSpPr>
          <p:nvPr/>
        </p:nvSpPr>
        <p:spPr bwMode="auto">
          <a:xfrm>
            <a:off x="2564726"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8" name="Freeform 24" descr="During pass 0 each of the 8 data pages are sorted in place" title="Pass 0"/>
          <p:cNvSpPr>
            <a:spLocks/>
          </p:cNvSpPr>
          <p:nvPr/>
        </p:nvSpPr>
        <p:spPr bwMode="auto">
          <a:xfrm>
            <a:off x="2920723" y="1399011"/>
            <a:ext cx="239316"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599" name="Freeform 25" descr="In pass 1, 8 pages of length 2 are  merged into  4 pages of length 4" title="Pass 1"/>
          <p:cNvSpPr>
            <a:spLocks/>
          </p:cNvSpPr>
          <p:nvPr/>
        </p:nvSpPr>
        <p:spPr bwMode="auto">
          <a:xfrm>
            <a:off x="60019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0" name="Freeform 26" descr="In pass 1, 8 pages of length 2 are  merged into  4 pages of length 4" title="Pass 1"/>
          <p:cNvSpPr>
            <a:spLocks/>
          </p:cNvSpPr>
          <p:nvPr/>
        </p:nvSpPr>
        <p:spPr bwMode="auto">
          <a:xfrm>
            <a:off x="60019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1" name="Freeform 27" descr="In pass 1, 8 pages of length 2 are  merged into  4 pages of length 4" title="Pass 1"/>
          <p:cNvSpPr>
            <a:spLocks/>
          </p:cNvSpPr>
          <p:nvPr/>
        </p:nvSpPr>
        <p:spPr bwMode="auto">
          <a:xfrm>
            <a:off x="1314571"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2" name="Freeform 28" descr="In pass 1, 8 pages of length 2 are  merged into  4 pages of length 4" title="Pass 1"/>
          <p:cNvSpPr>
            <a:spLocks/>
          </p:cNvSpPr>
          <p:nvPr/>
        </p:nvSpPr>
        <p:spPr bwMode="auto">
          <a:xfrm>
            <a:off x="1314571"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3" name="Freeform 29" descr="In pass 1, 8 pages of length 2 are  merged into  4 pages of length 4" title="Pass 1"/>
          <p:cNvSpPr>
            <a:spLocks/>
          </p:cNvSpPr>
          <p:nvPr/>
        </p:nvSpPr>
        <p:spPr bwMode="auto">
          <a:xfrm>
            <a:off x="202894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4" name="Freeform 30" descr="In pass 1, 8 pages of length 2 are  merged into  4 pages of length 4" title="Pass 1"/>
          <p:cNvSpPr>
            <a:spLocks/>
          </p:cNvSpPr>
          <p:nvPr/>
        </p:nvSpPr>
        <p:spPr bwMode="auto">
          <a:xfrm>
            <a:off x="202894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5" name="Freeform 31" descr="In pass 1, 8 pages of length 2 are  merged into  4 pages of length 4" title="Pass 1"/>
          <p:cNvSpPr>
            <a:spLocks/>
          </p:cNvSpPr>
          <p:nvPr/>
        </p:nvSpPr>
        <p:spPr bwMode="auto">
          <a:xfrm>
            <a:off x="2743320" y="1784773"/>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06" name="Freeform 32" descr="In pass 1, 8 pages of length 2 are  merged into  4 pages of length 4" title="Pass 1"/>
          <p:cNvSpPr>
            <a:spLocks/>
          </p:cNvSpPr>
          <p:nvPr/>
        </p:nvSpPr>
        <p:spPr bwMode="auto">
          <a:xfrm>
            <a:off x="2743320" y="1976463"/>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7" name="Freeform 33" descr="In pass 2, 4 pages of length 4 are  merged into  2 pages of length 8" title="Pass 2"/>
          <p:cNvSpPr>
            <a:spLocks/>
          </p:cNvSpPr>
          <p:nvPr/>
        </p:nvSpPr>
        <p:spPr bwMode="auto">
          <a:xfrm>
            <a:off x="957383"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8" name="Freeform 34" descr="In pass 2, 4 pages of length 4 are  merged into  2 pages of length 8" title="Pass 2"/>
          <p:cNvSpPr>
            <a:spLocks/>
          </p:cNvSpPr>
          <p:nvPr/>
        </p:nvSpPr>
        <p:spPr bwMode="auto">
          <a:xfrm>
            <a:off x="957383"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9" name="Freeform 35" descr="In pass 2, 4 pages of length 4 are  merged into  2 pages of length 8" title="Pass 2"/>
          <p:cNvSpPr>
            <a:spLocks/>
          </p:cNvSpPr>
          <p:nvPr/>
        </p:nvSpPr>
        <p:spPr bwMode="auto">
          <a:xfrm>
            <a:off x="957383"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0" name="Freeform 36" descr="In pass 2, 4 pages of length 4 are  merged into  2 pages of length 8" title="Pass 2"/>
          <p:cNvSpPr>
            <a:spLocks/>
          </p:cNvSpPr>
          <p:nvPr/>
        </p:nvSpPr>
        <p:spPr bwMode="auto">
          <a:xfrm>
            <a:off x="2384942" y="2361035"/>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1" name="Freeform 37" descr="In pass 2, 4 pages of length 4 are  merged into  2 pages of length 8" title="Pass 2"/>
          <p:cNvSpPr>
            <a:spLocks/>
          </p:cNvSpPr>
          <p:nvPr/>
        </p:nvSpPr>
        <p:spPr bwMode="auto">
          <a:xfrm>
            <a:off x="2384942"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2" name="Freeform 38" descr="In pass 2, 4 pages of length 4 are  merged into  2 pages of length 8" title="Pass 2"/>
          <p:cNvSpPr>
            <a:spLocks/>
          </p:cNvSpPr>
          <p:nvPr/>
        </p:nvSpPr>
        <p:spPr bwMode="auto">
          <a:xfrm>
            <a:off x="2384942"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3" name="Freeform 39" descr="In pass 2, 4 pages of length 4 are  merged into  2 pages of length 8" title="Pass 2"/>
          <p:cNvSpPr>
            <a:spLocks/>
          </p:cNvSpPr>
          <p:nvPr/>
        </p:nvSpPr>
        <p:spPr bwMode="auto">
          <a:xfrm>
            <a:off x="2384942"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4" name="Freeform 40" descr="In the final pass a fully sorted run length 16 is returned" title="Pass 3"/>
          <p:cNvSpPr>
            <a:spLocks/>
          </p:cNvSpPr>
          <p:nvPr/>
        </p:nvSpPr>
        <p:spPr bwMode="auto">
          <a:xfrm>
            <a:off x="1671758" y="332425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5" name="Freeform 41" descr="In the final pass a fully sorted run length 16 is returned" title="Pass 3"/>
          <p:cNvSpPr>
            <a:spLocks/>
          </p:cNvSpPr>
          <p:nvPr/>
        </p:nvSpPr>
        <p:spPr bwMode="auto">
          <a:xfrm>
            <a:off x="1671758" y="3515941"/>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6" name="Freeform 42" descr="In the final pass a fully sorted run length 16 is returned" title="Pass 3"/>
          <p:cNvSpPr>
            <a:spLocks/>
          </p:cNvSpPr>
          <p:nvPr/>
        </p:nvSpPr>
        <p:spPr bwMode="auto">
          <a:xfrm>
            <a:off x="1671758" y="3708822"/>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7" name="Freeform 43" descr="In the final pass a fully sorted run length 16 is returned" title="Pass 3"/>
          <p:cNvSpPr>
            <a:spLocks/>
          </p:cNvSpPr>
          <p:nvPr/>
        </p:nvSpPr>
        <p:spPr bwMode="auto">
          <a:xfrm>
            <a:off x="1671758" y="3901704"/>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8" name="Freeform 44" descr="In the final pass a fully sorted run length 16 is returned" title="Pass 3"/>
          <p:cNvSpPr>
            <a:spLocks/>
          </p:cNvSpPr>
          <p:nvPr/>
        </p:nvSpPr>
        <p:spPr bwMode="auto">
          <a:xfrm>
            <a:off x="1671758" y="4093395"/>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9" name="Freeform 45" descr="In the final pass a fully sorted run length 16 is returned" title="Pass 3"/>
          <p:cNvSpPr>
            <a:spLocks/>
          </p:cNvSpPr>
          <p:nvPr/>
        </p:nvSpPr>
        <p:spPr bwMode="auto">
          <a:xfrm>
            <a:off x="1671758" y="4286276"/>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0" name="Freeform 46" descr="In the final pass a fully sorted run length 16 is returned" title="Pass 3"/>
          <p:cNvSpPr>
            <a:spLocks/>
          </p:cNvSpPr>
          <p:nvPr/>
        </p:nvSpPr>
        <p:spPr bwMode="auto">
          <a:xfrm>
            <a:off x="1671758" y="4479157"/>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1" name="Freeform 47" descr="In the final pass a fully sorted run length 16 is returned" title="Pass 3"/>
          <p:cNvSpPr>
            <a:spLocks/>
          </p:cNvSpPr>
          <p:nvPr/>
        </p:nvSpPr>
        <p:spPr bwMode="auto">
          <a:xfrm>
            <a:off x="1671758" y="46708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2" name="Rectangle 48" descr="In the final pass a fully sorted run length 16 is returned" title="Pass 3"/>
          <p:cNvSpPr>
            <a:spLocks noChangeArrowheads="1"/>
          </p:cNvSpPr>
          <p:nvPr/>
        </p:nvSpPr>
        <p:spPr bwMode="auto">
          <a:xfrm>
            <a:off x="1682473" y="4669657"/>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9</a:t>
            </a:r>
          </a:p>
        </p:txBody>
      </p:sp>
      <p:sp>
        <p:nvSpPr>
          <p:cNvPr id="24623" name="Freeform 49" descr="An unsorted file with 8 pages where each page has 2 values" title="Input file"/>
          <p:cNvSpPr>
            <a:spLocks/>
          </p:cNvSpPr>
          <p:nvPr/>
        </p:nvSpPr>
        <p:spPr bwMode="auto">
          <a:xfrm>
            <a:off x="778789"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4" name="Freeform 50" descr="An unsorted file with 8 pages where each page has 2 values" title="Input file"/>
          <p:cNvSpPr>
            <a:spLocks/>
          </p:cNvSpPr>
          <p:nvPr/>
        </p:nvSpPr>
        <p:spPr bwMode="auto">
          <a:xfrm>
            <a:off x="1135977"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5" name="Freeform 51" descr="An unsorted file with 8 pages where each page has 2 values" title="Input file"/>
          <p:cNvSpPr>
            <a:spLocks/>
          </p:cNvSpPr>
          <p:nvPr/>
        </p:nvSpPr>
        <p:spPr bwMode="auto">
          <a:xfrm>
            <a:off x="1493164"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6" name="Freeform 52" descr="An unsorted file with 8 pages where each page has 2 values" title="Input file"/>
          <p:cNvSpPr>
            <a:spLocks/>
          </p:cNvSpPr>
          <p:nvPr/>
        </p:nvSpPr>
        <p:spPr bwMode="auto">
          <a:xfrm>
            <a:off x="1850352"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7" name="Freeform 53" descr="An unsorted file with 8 pages where each page has 2 values" title="Input file"/>
          <p:cNvSpPr>
            <a:spLocks/>
          </p:cNvSpPr>
          <p:nvPr/>
        </p:nvSpPr>
        <p:spPr bwMode="auto">
          <a:xfrm>
            <a:off x="2207539"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8" name="Freeform 54" descr="An unsorted file with 8 pages where each page has 2 values" title="Input file"/>
          <p:cNvSpPr>
            <a:spLocks/>
          </p:cNvSpPr>
          <p:nvPr/>
        </p:nvSpPr>
        <p:spPr bwMode="auto">
          <a:xfrm>
            <a:off x="2564726"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dirty="0">
              <a:latin typeface="Helvetica Neue"/>
            </a:endParaRPr>
          </a:p>
        </p:txBody>
      </p:sp>
      <p:sp>
        <p:nvSpPr>
          <p:cNvPr id="24629" name="Freeform 55" descr="An unsorted file with 8 pages where each page has 2 values" title="Input file"/>
          <p:cNvSpPr>
            <a:spLocks/>
          </p:cNvSpPr>
          <p:nvPr/>
        </p:nvSpPr>
        <p:spPr bwMode="auto">
          <a:xfrm>
            <a:off x="2920723" y="1013247"/>
            <a:ext cx="239316"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0" name="Freeform 56" descr="An unsorted file with 8 pages where each page has 2 values" title="Input file"/>
          <p:cNvSpPr>
            <a:spLocks/>
          </p:cNvSpPr>
          <p:nvPr/>
        </p:nvSpPr>
        <p:spPr bwMode="auto">
          <a:xfrm>
            <a:off x="422792"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1" name="Rectangle 57" descr="An unsorted file with 8 pages where each page has 2 values" title="Input file"/>
          <p:cNvSpPr>
            <a:spLocks noChangeArrowheads="1"/>
          </p:cNvSpPr>
          <p:nvPr/>
        </p:nvSpPr>
        <p:spPr bwMode="auto">
          <a:xfrm>
            <a:off x="394217"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2" name="Rectangle 58" descr="An unsorted file with 8 pages where each page has 2 values" title="Input file"/>
          <p:cNvSpPr>
            <a:spLocks noChangeArrowheads="1"/>
          </p:cNvSpPr>
          <p:nvPr/>
        </p:nvSpPr>
        <p:spPr bwMode="auto">
          <a:xfrm>
            <a:off x="744261" y="101205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6,2</a:t>
            </a:r>
          </a:p>
        </p:txBody>
      </p:sp>
      <p:sp>
        <p:nvSpPr>
          <p:cNvPr id="24633" name="Rectangle 59" descr="An unsorted file with 8 pages where each page has 2 values" title="Input file"/>
          <p:cNvSpPr>
            <a:spLocks noChangeArrowheads="1"/>
          </p:cNvSpPr>
          <p:nvPr/>
        </p:nvSpPr>
        <p:spPr bwMode="auto">
          <a:xfrm>
            <a:off x="1101448"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9,4</a:t>
            </a:r>
          </a:p>
        </p:txBody>
      </p:sp>
      <p:sp>
        <p:nvSpPr>
          <p:cNvPr id="24634" name="Rectangle 60" descr="An unsorted file with 8 pages where each page has 2 values" title="Input file"/>
          <p:cNvSpPr>
            <a:spLocks noChangeArrowheads="1"/>
          </p:cNvSpPr>
          <p:nvPr/>
        </p:nvSpPr>
        <p:spPr bwMode="auto">
          <a:xfrm>
            <a:off x="1458636"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8,7</a:t>
            </a:r>
          </a:p>
        </p:txBody>
      </p:sp>
      <p:sp>
        <p:nvSpPr>
          <p:cNvPr id="24635" name="Rectangle 61" descr="An unsorted file with 8 pages where each page has 2 values" title="Input file"/>
          <p:cNvSpPr>
            <a:spLocks noChangeArrowheads="1"/>
          </p:cNvSpPr>
          <p:nvPr/>
        </p:nvSpPr>
        <p:spPr bwMode="auto">
          <a:xfrm>
            <a:off x="1815823"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5,6</a:t>
            </a:r>
          </a:p>
        </p:txBody>
      </p:sp>
      <p:sp>
        <p:nvSpPr>
          <p:cNvPr id="24636" name="Rectangle 62" descr="An unsorted file with 8 pages where each page has 2 values" title="Input file"/>
          <p:cNvSpPr>
            <a:spLocks noChangeArrowheads="1"/>
          </p:cNvSpPr>
          <p:nvPr/>
        </p:nvSpPr>
        <p:spPr bwMode="auto">
          <a:xfrm>
            <a:off x="2173011"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3,1</a:t>
            </a:r>
          </a:p>
        </p:txBody>
      </p:sp>
      <p:sp>
        <p:nvSpPr>
          <p:cNvPr id="24637" name="Rectangle 63" descr="An unsorted file with 8 pages where each page has 2 values" title="Input file"/>
          <p:cNvSpPr>
            <a:spLocks noChangeArrowheads="1"/>
          </p:cNvSpPr>
          <p:nvPr/>
        </p:nvSpPr>
        <p:spPr bwMode="auto">
          <a:xfrm>
            <a:off x="2582586" y="1012057"/>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38" name="Rectangle 64" descr="During pass 0 each of the 8 data pages are sorted in place" title="Pass 0"/>
          <p:cNvSpPr>
            <a:spLocks noChangeArrowheads="1"/>
          </p:cNvSpPr>
          <p:nvPr/>
        </p:nvSpPr>
        <p:spPr bwMode="auto">
          <a:xfrm>
            <a:off x="387073"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9" name="Rectangle 65" descr="During pass 0 each of the 8 data pages are sorted in place" title="Pass 0"/>
          <p:cNvSpPr>
            <a:spLocks noChangeArrowheads="1"/>
          </p:cNvSpPr>
          <p:nvPr/>
        </p:nvSpPr>
        <p:spPr bwMode="auto">
          <a:xfrm>
            <a:off x="1815823"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40" name="Rectangle 66" descr="During pass 0 each of the 8 data pages are sorted in place" title="Pass 0"/>
          <p:cNvSpPr>
            <a:spLocks noChangeArrowheads="1"/>
          </p:cNvSpPr>
          <p:nvPr/>
        </p:nvSpPr>
        <p:spPr bwMode="auto">
          <a:xfrm>
            <a:off x="744261"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2,6</a:t>
            </a:r>
          </a:p>
        </p:txBody>
      </p:sp>
      <p:sp>
        <p:nvSpPr>
          <p:cNvPr id="24641" name="Rectangle 67" descr="During pass 0 each of the 8 data pages are sorted in place" title="Pass 0"/>
          <p:cNvSpPr>
            <a:spLocks noChangeArrowheads="1"/>
          </p:cNvSpPr>
          <p:nvPr/>
        </p:nvSpPr>
        <p:spPr bwMode="auto">
          <a:xfrm>
            <a:off x="1101448"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4,9</a:t>
            </a:r>
          </a:p>
        </p:txBody>
      </p:sp>
      <p:sp>
        <p:nvSpPr>
          <p:cNvPr id="24642" name="Rectangle 68" descr="During pass 0 each of the 8 data pages are sorted in place" title="Pass 0"/>
          <p:cNvSpPr>
            <a:spLocks noChangeArrowheads="1"/>
          </p:cNvSpPr>
          <p:nvPr/>
        </p:nvSpPr>
        <p:spPr bwMode="auto">
          <a:xfrm>
            <a:off x="1465780"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43" name="Rectangle 69" descr="During pass 0 each of the 8 data pages are sorted in place" title="Pass 0"/>
          <p:cNvSpPr>
            <a:spLocks noChangeArrowheads="1"/>
          </p:cNvSpPr>
          <p:nvPr/>
        </p:nvSpPr>
        <p:spPr bwMode="auto">
          <a:xfrm>
            <a:off x="2165867" y="1396629"/>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44" name="Rectangle 70" descr="During pass 0 each of the 8 data pages are sorted in place" title="Pass 0"/>
          <p:cNvSpPr>
            <a:spLocks noChangeArrowheads="1"/>
          </p:cNvSpPr>
          <p:nvPr/>
        </p:nvSpPr>
        <p:spPr bwMode="auto">
          <a:xfrm>
            <a:off x="2574252" y="1396629"/>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2</a:t>
            </a:r>
          </a:p>
        </p:txBody>
      </p:sp>
      <p:sp>
        <p:nvSpPr>
          <p:cNvPr id="24645" name="Rectangle 71" descr="In pass 1, 8 pages of length 2 are  merged into  4 pages of length 4" title="Pass 1"/>
          <p:cNvSpPr>
            <a:spLocks noChangeArrowheads="1"/>
          </p:cNvSpPr>
          <p:nvPr/>
        </p:nvSpPr>
        <p:spPr bwMode="auto">
          <a:xfrm>
            <a:off x="558523" y="1797870"/>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46" name="Rectangle 72" descr="In pass 1, 8 pages of length 2 are  merged into  4 pages of length 4" title="Pass 1"/>
          <p:cNvSpPr>
            <a:spLocks noChangeArrowheads="1"/>
          </p:cNvSpPr>
          <p:nvPr/>
        </p:nvSpPr>
        <p:spPr bwMode="auto">
          <a:xfrm>
            <a:off x="565667" y="198241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4,6</a:t>
            </a:r>
          </a:p>
        </p:txBody>
      </p:sp>
      <p:sp>
        <p:nvSpPr>
          <p:cNvPr id="24647" name="Rectangle 73" descr="In pass 1, 8 pages of length 2 are  merged into  4 pages of length 4" title="Pass 1"/>
          <p:cNvSpPr>
            <a:spLocks noChangeArrowheads="1"/>
          </p:cNvSpPr>
          <p:nvPr/>
        </p:nvSpPr>
        <p:spPr bwMode="auto">
          <a:xfrm>
            <a:off x="1280042" y="1758579"/>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4,7</a:t>
            </a:r>
          </a:p>
        </p:txBody>
      </p:sp>
      <p:sp>
        <p:nvSpPr>
          <p:cNvPr id="24648" name="Rectangle 74" descr="In pass 1, 8 pages of length 2 are  merged into  4 pages of length 4" title="Pass 1"/>
          <p:cNvSpPr>
            <a:spLocks noChangeArrowheads="1"/>
          </p:cNvSpPr>
          <p:nvPr/>
        </p:nvSpPr>
        <p:spPr bwMode="auto">
          <a:xfrm>
            <a:off x="1272898" y="19586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49" name="Rectangle 75" descr="In pass 1, 8 pages of length 2 are  merged into  4 pages of length 4" title="Pass 1"/>
          <p:cNvSpPr>
            <a:spLocks noChangeArrowheads="1"/>
          </p:cNvSpPr>
          <p:nvPr/>
        </p:nvSpPr>
        <p:spPr bwMode="auto">
          <a:xfrm>
            <a:off x="2009896" y="177405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50" name="Rectangle 76" descr="In pass 1, 8 pages of length 2 are  merged into  4 pages of length 4" title="Pass 1"/>
          <p:cNvSpPr>
            <a:spLocks noChangeArrowheads="1"/>
          </p:cNvSpPr>
          <p:nvPr/>
        </p:nvSpPr>
        <p:spPr bwMode="auto">
          <a:xfrm>
            <a:off x="2001561" y="19586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51" name="Rectangle 77" descr="In pass 1, 8 pages of length 2 are  merged into  4 pages of length 4" title="Pass 1"/>
          <p:cNvSpPr>
            <a:spLocks noChangeArrowheads="1"/>
          </p:cNvSpPr>
          <p:nvPr/>
        </p:nvSpPr>
        <p:spPr bwMode="auto">
          <a:xfrm>
            <a:off x="2752845" y="1958604"/>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52" name="Rectangle 78" descr="In pass 2, 4 pages of length 4 are  merged into  2 pages of length 8" title="Pass 2"/>
          <p:cNvSpPr>
            <a:spLocks noChangeArrowheads="1"/>
          </p:cNvSpPr>
          <p:nvPr/>
        </p:nvSpPr>
        <p:spPr bwMode="auto">
          <a:xfrm>
            <a:off x="922855" y="2366988"/>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53" name="Rectangle 79" descr="In pass 2, 4 pages of length 4 are  merged into  2 pages of length 8" title="Pass 2"/>
          <p:cNvSpPr>
            <a:spLocks noChangeArrowheads="1"/>
          </p:cNvSpPr>
          <p:nvPr/>
        </p:nvSpPr>
        <p:spPr bwMode="auto">
          <a:xfrm>
            <a:off x="922855" y="25682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4,4</a:t>
            </a:r>
          </a:p>
        </p:txBody>
      </p:sp>
      <p:sp>
        <p:nvSpPr>
          <p:cNvPr id="24654" name="Rectangle 80" descr="In pass 2, 4 pages of length 4 are  merged into  2 pages of length 8" title="Pass 2"/>
          <p:cNvSpPr>
            <a:spLocks noChangeArrowheads="1"/>
          </p:cNvSpPr>
          <p:nvPr/>
        </p:nvSpPr>
        <p:spPr bwMode="auto">
          <a:xfrm>
            <a:off x="929998" y="2752751"/>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6,7</a:t>
            </a:r>
          </a:p>
        </p:txBody>
      </p:sp>
      <p:sp>
        <p:nvSpPr>
          <p:cNvPr id="24655" name="Rectangle 81" descr="In pass 2, 4 pages of length 4 are  merged into  2 pages of length 8" title="Pass 2"/>
          <p:cNvSpPr>
            <a:spLocks noChangeArrowheads="1"/>
          </p:cNvSpPr>
          <p:nvPr/>
        </p:nvSpPr>
        <p:spPr bwMode="auto">
          <a:xfrm>
            <a:off x="922855" y="295277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56" name="Rectangle 82" descr="In pass 2, 4 pages of length 4 are  merged into  2 pages of length 8" title="Pass 2"/>
          <p:cNvSpPr>
            <a:spLocks noChangeArrowheads="1"/>
          </p:cNvSpPr>
          <p:nvPr/>
        </p:nvSpPr>
        <p:spPr bwMode="auto">
          <a:xfrm>
            <a:off x="2352796" y="25682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1,2</a:t>
            </a:r>
          </a:p>
        </p:txBody>
      </p:sp>
      <p:sp>
        <p:nvSpPr>
          <p:cNvPr id="24657" name="Rectangle 83" descr="In pass 2, 4 pages of length 4 are  merged into  2 pages of length 8" title="Pass 2"/>
          <p:cNvSpPr>
            <a:spLocks noChangeArrowheads="1"/>
          </p:cNvSpPr>
          <p:nvPr/>
        </p:nvSpPr>
        <p:spPr bwMode="auto">
          <a:xfrm>
            <a:off x="2352796" y="2752751"/>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3,5</a:t>
            </a:r>
          </a:p>
        </p:txBody>
      </p:sp>
      <p:sp>
        <p:nvSpPr>
          <p:cNvPr id="24658" name="Rectangle 84" descr="In pass 2, 4 pages of length 4 are  merged into  2 pages of length 8" title="Pass 2"/>
          <p:cNvSpPr>
            <a:spLocks noChangeArrowheads="1"/>
          </p:cNvSpPr>
          <p:nvPr/>
        </p:nvSpPr>
        <p:spPr bwMode="auto">
          <a:xfrm>
            <a:off x="2412327" y="2928963"/>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a:t>
            </a:r>
          </a:p>
        </p:txBody>
      </p:sp>
      <p:sp>
        <p:nvSpPr>
          <p:cNvPr id="24659" name="Rectangle 85" descr="In the final pass a fully sorted run length 16 is returned" title="Pass 3"/>
          <p:cNvSpPr>
            <a:spLocks noChangeArrowheads="1"/>
          </p:cNvSpPr>
          <p:nvPr/>
        </p:nvSpPr>
        <p:spPr bwMode="auto">
          <a:xfrm>
            <a:off x="1637230" y="3521895"/>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1,2</a:t>
            </a:r>
          </a:p>
        </p:txBody>
      </p:sp>
      <p:sp>
        <p:nvSpPr>
          <p:cNvPr id="24660" name="Rectangle 86" descr="In the final pass a fully sorted run length 16 is returned" title="Pass 3"/>
          <p:cNvSpPr>
            <a:spLocks noChangeArrowheads="1"/>
          </p:cNvSpPr>
          <p:nvPr/>
        </p:nvSpPr>
        <p:spPr bwMode="auto">
          <a:xfrm>
            <a:off x="1637230" y="370763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61" name="Rectangle 87" descr="In the final pass a fully sorted run length 16 is returned" title="Pass 3"/>
          <p:cNvSpPr>
            <a:spLocks noChangeArrowheads="1"/>
          </p:cNvSpPr>
          <p:nvPr/>
        </p:nvSpPr>
        <p:spPr bwMode="auto">
          <a:xfrm>
            <a:off x="1637230" y="3899323"/>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62" name="Rectangle 88" descr="In the final pass a fully sorted run length 16 is returned" title="Pass 3"/>
          <p:cNvSpPr>
            <a:spLocks noChangeArrowheads="1"/>
          </p:cNvSpPr>
          <p:nvPr/>
        </p:nvSpPr>
        <p:spPr bwMode="auto">
          <a:xfrm>
            <a:off x="1637230" y="4100538"/>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4,5</a:t>
            </a:r>
          </a:p>
        </p:txBody>
      </p:sp>
      <p:sp>
        <p:nvSpPr>
          <p:cNvPr id="24663" name="Rectangle 89" descr="In the final pass a fully sorted run length 16 is returned" title="Pass 3"/>
          <p:cNvSpPr>
            <a:spLocks noChangeArrowheads="1"/>
          </p:cNvSpPr>
          <p:nvPr/>
        </p:nvSpPr>
        <p:spPr bwMode="auto">
          <a:xfrm>
            <a:off x="1637230" y="428508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6,6</a:t>
            </a:r>
          </a:p>
        </p:txBody>
      </p:sp>
      <p:sp>
        <p:nvSpPr>
          <p:cNvPr id="24664" name="Rectangle 90" descr="In the final pass a fully sorted run length 16 is returned" title="Pass 3"/>
          <p:cNvSpPr>
            <a:spLocks noChangeArrowheads="1"/>
          </p:cNvSpPr>
          <p:nvPr/>
        </p:nvSpPr>
        <p:spPr bwMode="auto">
          <a:xfrm>
            <a:off x="1637230" y="447677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65" name="Freeform 91" descr="In pass 2, 4 pages of length 4 are  merged into  2 pages of length 8" title="Pass 2"/>
          <p:cNvSpPr>
            <a:spLocks/>
          </p:cNvSpPr>
          <p:nvPr/>
        </p:nvSpPr>
        <p:spPr bwMode="auto">
          <a:xfrm>
            <a:off x="957383" y="23669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66" name="Line 92" descr="During pass 0 each of the 8 data pages are sorted in place" title="Pass 0"/>
          <p:cNvSpPr>
            <a:spLocks noChangeShapeType="1"/>
          </p:cNvSpPr>
          <p:nvPr/>
        </p:nvSpPr>
        <p:spPr bwMode="auto">
          <a:xfrm>
            <a:off x="341830" y="13311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7" name="Line 93" descr="In pass 1, 8 pages of length 2 are  merged into  4 pages of length 4" title="Pass 1"/>
          <p:cNvSpPr>
            <a:spLocks noChangeShapeType="1"/>
          </p:cNvSpPr>
          <p:nvPr/>
        </p:nvSpPr>
        <p:spPr bwMode="auto">
          <a:xfrm>
            <a:off x="341830" y="16740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8" name="Line 94" descr="In pass 2, 4 pages of length 4 are  merged into  2 pages of length 8" title="Pass 2"/>
          <p:cNvSpPr>
            <a:spLocks noChangeShapeType="1"/>
          </p:cNvSpPr>
          <p:nvPr/>
        </p:nvSpPr>
        <p:spPr bwMode="auto">
          <a:xfrm>
            <a:off x="395407" y="22455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9" name="Line 95" descr="In pass 2, 4 pages of length 4 are  merged into  2 pages of length 8" title="Pass 2"/>
          <p:cNvSpPr>
            <a:spLocks noChangeShapeType="1"/>
          </p:cNvSpPr>
          <p:nvPr/>
        </p:nvSpPr>
        <p:spPr bwMode="auto">
          <a:xfrm>
            <a:off x="395407" y="321709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0" name="Line 96" descr="Arrows connecting the input values to the pass 0 values" title="Arrows"/>
          <p:cNvSpPr>
            <a:spLocks noChangeShapeType="1"/>
          </p:cNvSpPr>
          <p:nvPr/>
        </p:nvSpPr>
        <p:spPr bwMode="auto">
          <a:xfrm>
            <a:off x="553760"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1" name="Line 97" descr="Arrows connecting the input values to the pass 0 values" title="Arrows"/>
          <p:cNvSpPr>
            <a:spLocks noChangeShapeType="1"/>
          </p:cNvSpPr>
          <p:nvPr/>
        </p:nvSpPr>
        <p:spPr bwMode="auto">
          <a:xfrm>
            <a:off x="871658"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2" name="Line 98" descr="Arrows connecting the input values to the pass 0 values" title="Arrows"/>
          <p:cNvSpPr>
            <a:spLocks noChangeShapeType="1"/>
          </p:cNvSpPr>
          <p:nvPr/>
        </p:nvSpPr>
        <p:spPr bwMode="auto">
          <a:xfrm>
            <a:off x="1243133"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3" name="Line 99" descr="Arrows connecting the input values to the pass 0 values" title="Arrows"/>
          <p:cNvSpPr>
            <a:spLocks noChangeShapeType="1"/>
          </p:cNvSpPr>
          <p:nvPr/>
        </p:nvSpPr>
        <p:spPr bwMode="auto">
          <a:xfrm>
            <a:off x="1613417"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4" name="Line 100" descr="Arrows connecting the input values to the pass 0 values" title="Arrows"/>
          <p:cNvSpPr>
            <a:spLocks noChangeShapeType="1"/>
          </p:cNvSpPr>
          <p:nvPr/>
        </p:nvSpPr>
        <p:spPr bwMode="auto">
          <a:xfrm>
            <a:off x="1984892"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5" name="Line 101" descr="Arrows connecting the input values to the pass 0 values" title="Arrows"/>
          <p:cNvSpPr>
            <a:spLocks noChangeShapeType="1"/>
          </p:cNvSpPr>
          <p:nvPr/>
        </p:nvSpPr>
        <p:spPr bwMode="auto">
          <a:xfrm>
            <a:off x="2302789"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6" name="Line 102" descr="Arrows connecting the input values to the pass 0 values" title="Arrows"/>
          <p:cNvSpPr>
            <a:spLocks noChangeShapeType="1"/>
          </p:cNvSpPr>
          <p:nvPr/>
        </p:nvSpPr>
        <p:spPr bwMode="auto">
          <a:xfrm>
            <a:off x="2673073"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7" name="Line 103" descr="Arrows connecting the input values to the pass 0 values" title="Arrows"/>
          <p:cNvSpPr>
            <a:spLocks noChangeShapeType="1"/>
          </p:cNvSpPr>
          <p:nvPr/>
        </p:nvSpPr>
        <p:spPr bwMode="auto">
          <a:xfrm>
            <a:off x="3044548"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8" name="Line 104" descr="In pass 1, 8 pages of length 2 are  merged into  4 pages of length 4" title="Pass 1"/>
          <p:cNvSpPr>
            <a:spLocks noChangeShapeType="1"/>
          </p:cNvSpPr>
          <p:nvPr/>
        </p:nvSpPr>
        <p:spPr bwMode="auto">
          <a:xfrm>
            <a:off x="501373"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9" name="Line 105" descr="In pass 1, 8 pages of length 2 are  merged into  4 pages of length 4" title="Pass 1"/>
          <p:cNvSpPr>
            <a:spLocks noChangeShapeType="1"/>
          </p:cNvSpPr>
          <p:nvPr/>
        </p:nvSpPr>
        <p:spPr bwMode="auto">
          <a:xfrm flipH="1">
            <a:off x="713304"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0" name="Line 106" descr="In pass 1, 8 pages of length 2 are  merged into  4 pages of length 4" title="Pass 1"/>
          <p:cNvSpPr>
            <a:spLocks noChangeShapeType="1"/>
          </p:cNvSpPr>
          <p:nvPr/>
        </p:nvSpPr>
        <p:spPr bwMode="auto">
          <a:xfrm>
            <a:off x="1243133" y="1616894"/>
            <a:ext cx="158353"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1" name="Line 107" descr="In pass 1, 8 pages of length 2 are  merged into  4 pages of length 4" title="Pass 1"/>
          <p:cNvSpPr>
            <a:spLocks noChangeShapeType="1"/>
          </p:cNvSpPr>
          <p:nvPr/>
        </p:nvSpPr>
        <p:spPr bwMode="auto">
          <a:xfrm flipH="1">
            <a:off x="1455064" y="1616894"/>
            <a:ext cx="158353"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2" name="Line 108" descr="In pass 1, 8 pages of length 2 are  merged into  4 pages of length 4" title="Pass 1"/>
          <p:cNvSpPr>
            <a:spLocks noChangeShapeType="1"/>
          </p:cNvSpPr>
          <p:nvPr/>
        </p:nvSpPr>
        <p:spPr bwMode="auto">
          <a:xfrm>
            <a:off x="1984891"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3" name="Line 109" descr="In pass 1, 8 pages of length 2 are  merged into  4 pages of length 4" title="Pass 1"/>
          <p:cNvSpPr>
            <a:spLocks noChangeShapeType="1"/>
          </p:cNvSpPr>
          <p:nvPr/>
        </p:nvSpPr>
        <p:spPr bwMode="auto">
          <a:xfrm flipH="1">
            <a:off x="2196823"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4" name="Line 110" descr="In pass 1, 8 pages of length 2 are  merged into  4 pages of length 4" title="Pass 1"/>
          <p:cNvSpPr>
            <a:spLocks noChangeShapeType="1"/>
          </p:cNvSpPr>
          <p:nvPr/>
        </p:nvSpPr>
        <p:spPr bwMode="auto">
          <a:xfrm>
            <a:off x="2673073" y="1616894"/>
            <a:ext cx="15954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5" name="Line 111" descr="In pass 1, 8 pages of length 2 are  merged into  4 pages of length 4" title="Pass 1"/>
          <p:cNvSpPr>
            <a:spLocks noChangeShapeType="1"/>
          </p:cNvSpPr>
          <p:nvPr/>
        </p:nvSpPr>
        <p:spPr bwMode="auto">
          <a:xfrm flipH="1">
            <a:off x="2885004" y="1616894"/>
            <a:ext cx="15954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6" name="Line 112" descr="In pass 1, 8 pages of length 2 are  merged into  4 pages of length 4" title="Pass 1"/>
          <p:cNvSpPr>
            <a:spLocks noChangeShapeType="1"/>
          </p:cNvSpPr>
          <p:nvPr/>
        </p:nvSpPr>
        <p:spPr bwMode="auto">
          <a:xfrm>
            <a:off x="713305" y="2188394"/>
            <a:ext cx="317897"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7" name="Line 113" descr="In pass 1, 8 pages of length 2 are  merged into  4 pages of length 4" title="Pass 1"/>
          <p:cNvSpPr>
            <a:spLocks noChangeShapeType="1"/>
          </p:cNvSpPr>
          <p:nvPr/>
        </p:nvSpPr>
        <p:spPr bwMode="auto">
          <a:xfrm flipH="1">
            <a:off x="1137167" y="2188394"/>
            <a:ext cx="264319"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8" name="Line 114" descr="In pass 1, 8 pages of length 2 are  merged into  4 pages of length 4" title="Pass 1"/>
          <p:cNvSpPr>
            <a:spLocks noChangeShapeType="1"/>
          </p:cNvSpPr>
          <p:nvPr/>
        </p:nvSpPr>
        <p:spPr bwMode="auto">
          <a:xfrm>
            <a:off x="2143245" y="2188394"/>
            <a:ext cx="317897"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9" name="Line 115" descr="In pass 1, 8 pages of length 2 are  merged into  4 pages of length 4" title="Pass 1"/>
          <p:cNvSpPr>
            <a:spLocks noChangeShapeType="1"/>
          </p:cNvSpPr>
          <p:nvPr/>
        </p:nvSpPr>
        <p:spPr bwMode="auto">
          <a:xfrm flipH="1">
            <a:off x="2567108" y="2188394"/>
            <a:ext cx="265509"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90" name="Line 116" descr="In pass 2, 4 pages of length 4 are  merged into  2 pages of length 8" title="Pass 2"/>
          <p:cNvSpPr>
            <a:spLocks noChangeShapeType="1"/>
          </p:cNvSpPr>
          <p:nvPr/>
        </p:nvSpPr>
        <p:spPr bwMode="auto">
          <a:xfrm>
            <a:off x="1083589" y="3159944"/>
            <a:ext cx="63579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91" name="Line 117" descr="In pass 2, 4 pages of length 4 are  merged into  2 pages of length 8" title="Pass 2"/>
          <p:cNvSpPr>
            <a:spLocks noChangeShapeType="1"/>
          </p:cNvSpPr>
          <p:nvPr/>
        </p:nvSpPr>
        <p:spPr bwMode="auto">
          <a:xfrm flipH="1">
            <a:off x="1825348" y="3159944"/>
            <a:ext cx="689372"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Tree>
    <p:extLst>
      <p:ext uri="{BB962C8B-B14F-4D97-AF65-F5344CB8AC3E}">
        <p14:creationId xmlns:p14="http://schemas.microsoft.com/office/powerpoint/2010/main" val="8123598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4"/>
          <p:cNvSpPr>
            <a:spLocks noGrp="1" noChangeArrowheads="1"/>
          </p:cNvSpPr>
          <p:nvPr>
            <p:ph type="title"/>
          </p:nvPr>
        </p:nvSpPr>
        <p:spPr/>
        <p:txBody>
          <a:bodyPr/>
          <a:lstStyle/>
          <a:p>
            <a:r>
              <a:rPr lang="en-US"/>
              <a:t>General External Merge Sort</a:t>
            </a:r>
          </a:p>
        </p:txBody>
      </p:sp>
      <p:sp>
        <p:nvSpPr>
          <p:cNvPr id="26630" name="Rectangle 5"/>
          <p:cNvSpPr>
            <a:spLocks noGrp="1" noChangeArrowheads="1"/>
          </p:cNvSpPr>
          <p:nvPr>
            <p:ph idx="1"/>
          </p:nvPr>
        </p:nvSpPr>
        <p:spPr>
          <a:xfrm>
            <a:off x="457200" y="971550"/>
            <a:ext cx="8229600" cy="3394472"/>
          </a:xfrm>
        </p:spPr>
        <p:txBody>
          <a:bodyPr>
            <a:normAutofit/>
          </a:bodyPr>
          <a:lstStyle/>
          <a:p>
            <a:r>
              <a:rPr lang="en-US" sz="1600"/>
              <a:t>More than 3 buffer pages.  How can we utilize them?</a:t>
            </a:r>
          </a:p>
          <a:p>
            <a:pPr lvl="1"/>
            <a:r>
              <a:rPr lang="en-US" sz="1600"/>
              <a:t>Big batches in pass 0, many streams in merge passes</a:t>
            </a:r>
          </a:p>
          <a:p>
            <a:pPr>
              <a:spcBef>
                <a:spcPts val="2000"/>
              </a:spcBef>
            </a:pPr>
            <a:r>
              <a:rPr lang="en-US" sz="1600"/>
              <a:t>To sort a file with N pages using B buffer pages:</a:t>
            </a:r>
          </a:p>
          <a:p>
            <a:pPr lvl="1"/>
            <a:r>
              <a:rPr lang="en-US" sz="1600"/>
              <a:t>Pass 0: use B buffer pages. Produce              sorted runs of B pages each. </a:t>
            </a:r>
          </a:p>
          <a:p>
            <a:pPr lvl="1"/>
            <a:r>
              <a:rPr lang="en-US" sz="1600"/>
              <a:t>Pass 1, 2, …,  etc.: merge B-1 runs at a time. </a:t>
            </a:r>
          </a:p>
        </p:txBody>
      </p:sp>
      <p:graphicFrame>
        <p:nvGraphicFramePr>
          <p:cNvPr id="26626" name="Object 2" descr="produces ceil(N/B) sorted runs" title="Pass 0 ">
            <a:hlinkClick r:id="" action="ppaction://ole?verb=0"/>
          </p:cNvPr>
          <p:cNvGraphicFramePr>
            <a:graphicFrameLocks/>
          </p:cNvGraphicFramePr>
          <p:nvPr>
            <p:extLst>
              <p:ext uri="{D42A27DB-BD31-4B8C-83A1-F6EECF244321}">
                <p14:modId xmlns:p14="http://schemas.microsoft.com/office/powerpoint/2010/main" val="1895488731"/>
              </p:ext>
            </p:extLst>
          </p:nvPr>
        </p:nvGraphicFramePr>
        <p:xfrm>
          <a:off x="4730024" y="2072771"/>
          <a:ext cx="662149" cy="340022"/>
        </p:xfrm>
        <a:graphic>
          <a:graphicData uri="http://schemas.openxmlformats.org/presentationml/2006/ole">
            <mc:AlternateContent xmlns:mc="http://schemas.openxmlformats.org/markup-compatibility/2006">
              <mc:Choice xmlns:v="urn:schemas-microsoft-com:vml" Requires="v">
                <p:oleObj spid="_x0000_s2090" name="Equation" r:id="rId4" imgW="469900" imgH="241300" progId="Equation.3">
                  <p:embed/>
                </p:oleObj>
              </mc:Choice>
              <mc:Fallback>
                <p:oleObj name="Equation" r:id="rId4" imgW="469900" imgH="241300" progId="Equation.3">
                  <p:embed/>
                  <p:pic>
                    <p:nvPicPr>
                      <p:cNvPr id="0" name=""/>
                      <p:cNvPicPr>
                        <a:picLocks noChangeArrowheads="1"/>
                      </p:cNvPicPr>
                      <p:nvPr/>
                    </p:nvPicPr>
                    <p:blipFill>
                      <a:blip r:embed="rId5"/>
                      <a:srcRect/>
                      <a:stretch>
                        <a:fillRect/>
                      </a:stretch>
                    </p:blipFill>
                    <p:spPr bwMode="auto">
                      <a:xfrm>
                        <a:off x="4730024" y="2072771"/>
                        <a:ext cx="662149" cy="340022"/>
                      </a:xfrm>
                      <a:prstGeom prst="rect">
                        <a:avLst/>
                      </a:prstGeom>
                      <a:noFill/>
                      <a:ln>
                        <a:noFill/>
                      </a:ln>
                      <a:effectLst/>
                    </p:spPr>
                  </p:pic>
                </p:oleObj>
              </mc:Fallback>
            </mc:AlternateContent>
          </a:graphicData>
        </a:graphic>
      </p:graphicFrame>
      <p:grpSp>
        <p:nvGrpSpPr>
          <p:cNvPr id="27" name="Group 28" descr="Merge B-1 runs at a time" title="Pass 1..."/>
          <p:cNvGrpSpPr>
            <a:grpSpLocks/>
          </p:cNvGrpSpPr>
          <p:nvPr/>
        </p:nvGrpSpPr>
        <p:grpSpPr bwMode="auto">
          <a:xfrm flipH="1">
            <a:off x="3615941" y="3328575"/>
            <a:ext cx="1670447" cy="1233488"/>
            <a:chOff x="1847850" y="2890838"/>
            <a:chExt cx="2227263" cy="1644650"/>
          </a:xfrm>
        </p:grpSpPr>
        <p:sp>
          <p:nvSpPr>
            <p:cNvPr id="28"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29"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30"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31"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32"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33"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4"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5"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6"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7"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8"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grpSp>
      <p:sp>
        <p:nvSpPr>
          <p:cNvPr id="39"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41"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42"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43"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45" name="Line 13" descr="Line connect DBSM to pass 0" title="Line "/>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6" name="Line 17" descr="Connecting pass N to the final sorted runs" title="Line 2"/>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7"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48"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49"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65"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67" name="TextBox 66"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72" name="TextBox 71"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73" name="TextBox 72" descr="Results of Pass 0 are streamed into a buffer" title="Results of Pass 0"/>
          <p:cNvSpPr txBox="1"/>
          <p:nvPr/>
        </p:nvSpPr>
        <p:spPr>
          <a:xfrm>
            <a:off x="2104240" y="4708952"/>
            <a:ext cx="2398413" cy="415498"/>
          </a:xfrm>
          <a:prstGeom prst="rect">
            <a:avLst/>
          </a:prstGeom>
          <a:noFill/>
        </p:spPr>
        <p:txBody>
          <a:bodyPr wrap="none" rtlCol="0">
            <a:spAutoFit/>
          </a:bodyPr>
          <a:lstStyle/>
          <a:p>
            <a:pPr algn="ctr"/>
            <a:r>
              <a:rPr lang="en-US" sz="1050" dirty="0">
                <a:latin typeface="Helvetica Neue"/>
              </a:rPr>
              <a:t>Sorted Runs</a:t>
            </a:r>
            <a:br>
              <a:rPr lang="en-US" sz="1050" dirty="0">
                <a:latin typeface="Helvetica Neue"/>
              </a:rPr>
            </a:br>
            <a:r>
              <a:rPr lang="en-US" sz="1050" dirty="0">
                <a:latin typeface="Helvetica Neue"/>
              </a:rPr>
              <a:t>length B (last run’s length is variable)</a:t>
            </a:r>
          </a:p>
        </p:txBody>
      </p:sp>
      <p:sp>
        <p:nvSpPr>
          <p:cNvPr id="77" name="TextBox 76" descr="Sorted runs length B(B-1)" title="Final output"/>
          <p:cNvSpPr txBox="1"/>
          <p:nvPr/>
        </p:nvSpPr>
        <p:spPr>
          <a:xfrm>
            <a:off x="4670017" y="4708952"/>
            <a:ext cx="2743060" cy="415498"/>
          </a:xfrm>
          <a:prstGeom prst="rect">
            <a:avLst/>
          </a:prstGeom>
          <a:noFill/>
        </p:spPr>
        <p:txBody>
          <a:bodyPr wrap="none" rtlCol="0">
            <a:spAutoFit/>
          </a:bodyPr>
          <a:lstStyle/>
          <a:p>
            <a:pPr algn="ctr"/>
            <a:r>
              <a:rPr lang="en-US" sz="1050" dirty="0">
                <a:latin typeface="Helvetica Neue"/>
              </a:rPr>
              <a:t>Sorted Runs</a:t>
            </a:r>
          </a:p>
          <a:p>
            <a:pPr algn="ctr"/>
            <a:r>
              <a:rPr lang="en-US" sz="1050" dirty="0">
                <a:latin typeface="Helvetica Neue"/>
              </a:rPr>
              <a:t>Length B(B-1) (last run’s length is variable)</a:t>
            </a:r>
          </a:p>
        </p:txBody>
      </p:sp>
      <p:sp>
        <p:nvSpPr>
          <p:cNvPr id="50" name="TextBox 49"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51" name="TextBox 50"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52"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10113267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p:cNvSpPr>
            <a:spLocks noGrp="1" noChangeArrowheads="1"/>
          </p:cNvSpPr>
          <p:nvPr>
            <p:ph type="title"/>
          </p:nvPr>
        </p:nvSpPr>
        <p:spPr/>
        <p:txBody>
          <a:bodyPr/>
          <a:lstStyle/>
          <a:p>
            <a:r>
              <a:rPr lang="en-US"/>
              <a:t>Cost of External Merge Sort</a:t>
            </a:r>
          </a:p>
        </p:txBody>
      </p:sp>
      <p:sp>
        <p:nvSpPr>
          <p:cNvPr id="28678" name="Rectangle 5"/>
          <p:cNvSpPr>
            <a:spLocks noGrp="1" noChangeArrowheads="1"/>
          </p:cNvSpPr>
          <p:nvPr>
            <p:ph idx="1"/>
          </p:nvPr>
        </p:nvSpPr>
        <p:spPr>
          <a:xfrm>
            <a:off x="457200" y="1044179"/>
            <a:ext cx="5829300" cy="3829050"/>
          </a:xfrm>
        </p:spPr>
        <p:txBody>
          <a:bodyPr/>
          <a:lstStyle/>
          <a:p>
            <a:r>
              <a:rPr lang="en-US" sz="1800" dirty="0"/>
              <a:t>Number of passes:</a:t>
            </a:r>
          </a:p>
          <a:p>
            <a:r>
              <a:rPr lang="en-US" sz="1800" dirty="0"/>
              <a:t>Cost = 2N * (# of passes)</a:t>
            </a:r>
          </a:p>
          <a:p>
            <a:pPr>
              <a:spcBef>
                <a:spcPts val="3200"/>
              </a:spcBef>
            </a:pPr>
            <a:r>
              <a:rPr lang="en-US" sz="1800" dirty="0"/>
              <a:t>E.g., with 5 buffer pages, to sort 108 page file:</a:t>
            </a:r>
          </a:p>
          <a:p>
            <a:pPr lvl="1"/>
            <a:r>
              <a:rPr lang="en-US" sz="1500" dirty="0"/>
              <a:t>Pass 0:                   = 22 sorted runs of 5 pages each </a:t>
            </a:r>
          </a:p>
          <a:p>
            <a:pPr lvl="2"/>
            <a:r>
              <a:rPr lang="en-US" sz="1300" dirty="0"/>
              <a:t>last run is only 3 pages</a:t>
            </a:r>
          </a:p>
          <a:p>
            <a:pPr lvl="1"/>
            <a:r>
              <a:rPr lang="en-US" sz="1500" dirty="0"/>
              <a:t>Pass 1:                 = 6 sorted runs of 20 pages each </a:t>
            </a:r>
          </a:p>
          <a:p>
            <a:pPr lvl="2"/>
            <a:r>
              <a:rPr lang="en-US" sz="1300" dirty="0"/>
              <a:t>last run is only 8 pages</a:t>
            </a:r>
          </a:p>
          <a:p>
            <a:pPr lvl="1"/>
            <a:r>
              <a:rPr lang="en-US" sz="1500" dirty="0"/>
              <a:t>Pass 2:  2 sorted runs, 80 pages and 28 pages</a:t>
            </a:r>
          </a:p>
          <a:p>
            <a:pPr lvl="1"/>
            <a:r>
              <a:rPr lang="en-US" sz="1500" dirty="0"/>
              <a:t>Pass 3:  Sorted file of 108 pages</a:t>
            </a:r>
          </a:p>
        </p:txBody>
      </p:sp>
      <p:graphicFrame>
        <p:nvGraphicFramePr>
          <p:cNvPr id="28674" name="Object 2" descr="1 + ceil(log_(B-1) ceil(N/B))" title="Numner of Passes">
            <a:hlinkClick r:id="" action="ppaction://ole?verb=0"/>
          </p:cNvPr>
          <p:cNvGraphicFramePr>
            <a:graphicFrameLocks/>
          </p:cNvGraphicFramePr>
          <p:nvPr>
            <p:extLst>
              <p:ext uri="{D42A27DB-BD31-4B8C-83A1-F6EECF244321}">
                <p14:modId xmlns:p14="http://schemas.microsoft.com/office/powerpoint/2010/main" val="4267476923"/>
              </p:ext>
            </p:extLst>
          </p:nvPr>
        </p:nvGraphicFramePr>
        <p:xfrm>
          <a:off x="2857500" y="1044179"/>
          <a:ext cx="2571750" cy="530145"/>
        </p:xfrm>
        <a:graphic>
          <a:graphicData uri="http://schemas.openxmlformats.org/presentationml/2006/ole">
            <mc:AlternateContent xmlns:mc="http://schemas.openxmlformats.org/markup-compatibility/2006">
              <mc:Choice xmlns:v="urn:schemas-microsoft-com:vml" Requires="v">
                <p:oleObj spid="_x0000_s3192" name="Microsoft Equation 3.0" r:id="rId4" imgW="4500563" imgH="930275" progId="Equation.3">
                  <p:embed/>
                </p:oleObj>
              </mc:Choice>
              <mc:Fallback>
                <p:oleObj name="Microsoft Equation 3.0" r:id="rId4" imgW="4500563" imgH="93027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044179"/>
                        <a:ext cx="2571750" cy="530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5" name="Object 3" descr="ceil(108/5) = 22" title="Pass 0 ex">
            <a:hlinkClick r:id="" action="ppaction://ole?verb=0"/>
          </p:cNvPr>
          <p:cNvGraphicFramePr>
            <a:graphicFrameLocks/>
          </p:cNvGraphicFramePr>
          <p:nvPr>
            <p:extLst>
              <p:ext uri="{D42A27DB-BD31-4B8C-83A1-F6EECF244321}">
                <p14:modId xmlns:p14="http://schemas.microsoft.com/office/powerpoint/2010/main" val="95787611"/>
              </p:ext>
            </p:extLst>
          </p:nvPr>
        </p:nvGraphicFramePr>
        <p:xfrm>
          <a:off x="1950751" y="2354390"/>
          <a:ext cx="1440149" cy="395054"/>
        </p:xfrm>
        <a:graphic>
          <a:graphicData uri="http://schemas.openxmlformats.org/presentationml/2006/ole">
            <mc:AlternateContent xmlns:mc="http://schemas.openxmlformats.org/markup-compatibility/2006">
              <mc:Choice xmlns:v="urn:schemas-microsoft-com:vml" Requires="v">
                <p:oleObj spid="_x0000_s3193" name="Equation" r:id="rId6" imgW="2545107" imgH="700459" progId="Equation.3">
                  <p:embed/>
                </p:oleObj>
              </mc:Choice>
              <mc:Fallback>
                <p:oleObj name="Equation" r:id="rId6" imgW="2545107" imgH="70045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751" y="2354390"/>
                        <a:ext cx="1440149" cy="395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6" name="Object 4" descr="Ceil(22/4) = 6" title="Pass 1 ex">
            <a:hlinkClick r:id="" action="ppaction://ole?verb=0"/>
          </p:cNvPr>
          <p:cNvGraphicFramePr>
            <a:graphicFrameLocks/>
          </p:cNvGraphicFramePr>
          <p:nvPr>
            <p:extLst>
              <p:ext uri="{D42A27DB-BD31-4B8C-83A1-F6EECF244321}">
                <p14:modId xmlns:p14="http://schemas.microsoft.com/office/powerpoint/2010/main" val="1087085472"/>
              </p:ext>
            </p:extLst>
          </p:nvPr>
        </p:nvGraphicFramePr>
        <p:xfrm>
          <a:off x="2013600" y="2884535"/>
          <a:ext cx="1314450" cy="442639"/>
        </p:xfrm>
        <a:graphic>
          <a:graphicData uri="http://schemas.openxmlformats.org/presentationml/2006/ole">
            <mc:AlternateContent xmlns:mc="http://schemas.openxmlformats.org/markup-compatibility/2006">
              <mc:Choice xmlns:v="urn:schemas-microsoft-com:vml" Requires="v">
                <p:oleObj spid="_x0000_s3194" name="Equation" r:id="rId8" imgW="2323241" imgH="784451" progId="Equation.3">
                  <p:embed/>
                </p:oleObj>
              </mc:Choice>
              <mc:Fallback>
                <p:oleObj name="Equation" r:id="rId8" imgW="2323241" imgH="784451"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3600" y="2884535"/>
                        <a:ext cx="1314450" cy="44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889" name="Text Box 9"/>
          <p:cNvSpPr txBox="1">
            <a:spLocks noChangeArrowheads="1"/>
          </p:cNvSpPr>
          <p:nvPr/>
        </p:nvSpPr>
        <p:spPr bwMode="auto">
          <a:xfrm>
            <a:off x="742950" y="4086495"/>
            <a:ext cx="554190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r>
              <a:rPr lang="en-US" sz="1800">
                <a:latin typeface="Helvetica Neue"/>
              </a:rPr>
              <a:t>Formula check:  1+</a:t>
            </a:r>
            <a:r>
              <a:rPr lang="en-US" sz="2700" baseline="30000">
                <a:latin typeface="Helvetica Neue"/>
                <a:ea typeface="ヒラギノ角ゴ Pro W3" charset="0"/>
                <a:cs typeface="ヒラギノ角ゴ Pro W3" charset="0"/>
              </a:rPr>
              <a:t>┌</a:t>
            </a:r>
            <a:r>
              <a:rPr lang="en-US" sz="1800">
                <a:latin typeface="Helvetica Neue"/>
              </a:rPr>
              <a:t>log</a:t>
            </a:r>
            <a:r>
              <a:rPr lang="en-US" sz="1800" baseline="-25000">
                <a:latin typeface="Helvetica Neue"/>
              </a:rPr>
              <a:t>4</a:t>
            </a:r>
            <a:r>
              <a:rPr lang="en-US" sz="1800">
                <a:latin typeface="Helvetica Neue"/>
              </a:rPr>
              <a:t> 22</a:t>
            </a:r>
            <a:r>
              <a:rPr lang="en-US" sz="2700" baseline="30000">
                <a:latin typeface="Helvetica Neue"/>
                <a:ea typeface="ヒラギノ角ゴ Pro W3" charset="0"/>
                <a:cs typeface="ヒラギノ角ゴ Pro W3" charset="0"/>
              </a:rPr>
              <a:t>┐</a:t>
            </a:r>
            <a:r>
              <a:rPr lang="en-US" sz="1800">
                <a:latin typeface="Helvetica Neue"/>
              </a:rPr>
              <a:t>= 1+3  </a:t>
            </a:r>
            <a:r>
              <a:rPr lang="en-US" sz="1800">
                <a:latin typeface="Helvetica Neue"/>
                <a:sym typeface="Wingdings" charset="0"/>
              </a:rPr>
              <a:t> </a:t>
            </a:r>
            <a:r>
              <a:rPr lang="en-US" sz="1800" u="sng">
                <a:latin typeface="Helvetica Neue"/>
                <a:sym typeface="Wingdings" charset="0"/>
              </a:rPr>
              <a:t>4 passes</a:t>
            </a:r>
            <a:r>
              <a:rPr lang="en-US" sz="1800">
                <a:latin typeface="Helvetica Neue"/>
                <a:sym typeface="Wingdings" charset="0"/>
              </a:rPr>
              <a:t>  √</a:t>
            </a:r>
            <a:endParaRPr lang="en-US" sz="1800">
              <a:latin typeface="Helvetica Neue"/>
            </a:endParaRPr>
          </a:p>
        </p:txBody>
      </p:sp>
    </p:spTree>
    <p:extLst>
      <p:ext uri="{BB962C8B-B14F-4D97-AF65-F5344CB8AC3E}">
        <p14:creationId xmlns:p14="http://schemas.microsoft.com/office/powerpoint/2010/main" val="8627700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2889"/>
                                        </p:tgtEl>
                                        <p:attrNameLst>
                                          <p:attrName>style.visibility</p:attrName>
                                        </p:attrNameLst>
                                      </p:cBhvr>
                                      <p:to>
                                        <p:strVal val="visible"/>
                                      </p:to>
                                    </p:set>
                                    <p:anim calcmode="lin" valueType="num">
                                      <p:cBhvr additive="base">
                                        <p:cTn id="39" dur="500" fill="hold"/>
                                        <p:tgtEl>
                                          <p:spTgt spid="122889"/>
                                        </p:tgtEl>
                                        <p:attrNameLst>
                                          <p:attrName>ppt_x</p:attrName>
                                        </p:attrNameLst>
                                      </p:cBhvr>
                                      <p:tavLst>
                                        <p:tav tm="0">
                                          <p:val>
                                            <p:strVal val="#ppt_x"/>
                                          </p:val>
                                        </p:tav>
                                        <p:tav tm="100000">
                                          <p:val>
                                            <p:strVal val="#ppt_x"/>
                                          </p:val>
                                        </p:tav>
                                      </p:tavLst>
                                    </p:anim>
                                    <p:anim calcmode="lin" valueType="num">
                                      <p:cBhvr additive="base">
                                        <p:cTn id="40" dur="500" fill="hold"/>
                                        <p:tgtEl>
                                          <p:spTgt spid="122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uild="p"/>
      <p:bldP spid="1228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r>
              <a:rPr lang="en-US"/>
              <a:t># of Passes of External Sort</a:t>
            </a:r>
          </a:p>
        </p:txBody>
      </p:sp>
      <p:sp>
        <p:nvSpPr>
          <p:cNvPr id="7" name="Content Placeholder 6"/>
          <p:cNvSpPr>
            <a:spLocks noGrp="1"/>
          </p:cNvSpPr>
          <p:nvPr>
            <p:ph sz="quarter" idx="13"/>
          </p:nvPr>
        </p:nvSpPr>
        <p:spPr/>
        <p:txBody>
          <a:bodyPr>
            <a:normAutofit/>
          </a:bodyPr>
          <a:lstStyle/>
          <a:p>
            <a:pPr marL="0" indent="0">
              <a:buNone/>
            </a:pPr>
            <a:r>
              <a:rPr lang="en-US" sz="1600">
                <a:latin typeface="Helvetica Neue"/>
              </a:rPr>
              <a:t>( I/O cost is 2N times number of passes)</a:t>
            </a:r>
          </a:p>
        </p:txBody>
      </p:sp>
      <p:graphicFrame>
        <p:nvGraphicFramePr>
          <p:cNvPr id="30722" name="Object 2" descr="Number of passes for external sort. As N gets larger and larger the number of passes goes up from to some a somewher ein the 10-30 range. However as B gets larger even as N grows to 1,000,000,000 the number of passes goes down to 4" title="Table">
            <a:hlinkClick r:id="" action="ppaction://ole?verb=0"/>
          </p:cNvPr>
          <p:cNvGraphicFramePr>
            <a:graphicFrameLocks/>
          </p:cNvGraphicFramePr>
          <p:nvPr>
            <p:extLst>
              <p:ext uri="{D42A27DB-BD31-4B8C-83A1-F6EECF244321}">
                <p14:modId xmlns:p14="http://schemas.microsoft.com/office/powerpoint/2010/main" val="4163264411"/>
              </p:ext>
            </p:extLst>
          </p:nvPr>
        </p:nvGraphicFramePr>
        <p:xfrm>
          <a:off x="152400" y="1655475"/>
          <a:ext cx="6248400" cy="3049875"/>
        </p:xfrm>
        <a:graphic>
          <a:graphicData uri="http://schemas.openxmlformats.org/presentationml/2006/ole">
            <mc:AlternateContent xmlns:mc="http://schemas.openxmlformats.org/markup-compatibility/2006">
              <mc:Choice xmlns:v="urn:schemas-microsoft-com:vml" Requires="v">
                <p:oleObj spid="_x0000_s4138" name="Document" r:id="rId4" imgW="7324242" imgH="3810000" progId="Word.Document.8">
                  <p:embed/>
                </p:oleObj>
              </mc:Choice>
              <mc:Fallback>
                <p:oleObj name="Document" r:id="rId4" imgW="7324242" imgH="3810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55475"/>
                        <a:ext cx="6248400" cy="304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54324987"/>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a:t>Memory Requirement for External Sorting</a:t>
            </a:r>
          </a:p>
        </p:txBody>
      </p:sp>
      <mc:AlternateContent xmlns:mc="http://schemas.openxmlformats.org/markup-compatibility/2006" xmlns:a14="http://schemas.microsoft.com/office/drawing/2010/main">
        <mc:Choice Requires="a14">
          <p:sp>
            <p:nvSpPr>
              <p:cNvPr id="173059" name="Rectangle 3"/>
              <p:cNvSpPr>
                <a:spLocks noGrp="1" noChangeArrowheads="1"/>
              </p:cNvSpPr>
              <p:nvPr>
                <p:ph idx="1"/>
              </p:nvPr>
            </p:nvSpPr>
            <p:spPr>
              <a:xfrm>
                <a:off x="457200" y="1133239"/>
                <a:ext cx="8229600" cy="3394472"/>
              </a:xfrm>
            </p:spPr>
            <p:txBody>
              <a:bodyPr/>
              <a:lstStyle/>
              <a:p>
                <a:r>
                  <a:rPr lang="en-US" dirty="0"/>
                  <a:t>How big of a table can we sort in two passes?</a:t>
                </a:r>
              </a:p>
              <a:p>
                <a:pPr lvl="1"/>
                <a:r>
                  <a:rPr lang="en-US" dirty="0"/>
                  <a:t>Each </a:t>
                </a:r>
                <a:r>
                  <a:rPr lang="ja-JP" altLang="en-US" dirty="0"/>
                  <a:t>“</a:t>
                </a:r>
                <a:r>
                  <a:rPr lang="en-US" dirty="0"/>
                  <a:t>sorted run</a:t>
                </a:r>
                <a:r>
                  <a:rPr lang="ja-JP" altLang="en-US" dirty="0"/>
                  <a:t>”</a:t>
                </a:r>
                <a:r>
                  <a:rPr lang="en-US" dirty="0"/>
                  <a:t> after Phase 0 is of size B</a:t>
                </a:r>
              </a:p>
              <a:p>
                <a:pPr lvl="1"/>
                <a:r>
                  <a:rPr lang="en-US" dirty="0"/>
                  <a:t>Can merge up to B-1 sorted runs in Phase 1</a:t>
                </a:r>
              </a:p>
              <a:p>
                <a:r>
                  <a:rPr lang="en-US" dirty="0"/>
                  <a:t>Answer: B(B-1).</a:t>
                </a:r>
              </a:p>
              <a:p>
                <a:pPr lvl="1"/>
                <a:r>
                  <a:rPr lang="en-US" dirty="0"/>
                  <a:t>Sort N pages of data in about </a:t>
                </a:r>
                <a14:m>
                  <m:oMath xmlns:m="http://schemas.openxmlformats.org/officeDocument/2006/math">
                    <m:r>
                      <m:rPr>
                        <m:sty m:val="p"/>
                      </m:rPr>
                      <a:rPr lang="en-US">
                        <a:latin typeface="Cambria Math" charset="0"/>
                      </a:rPr>
                      <m:t>B</m:t>
                    </m:r>
                    <m:r>
                      <a:rPr lang="en-US">
                        <a:latin typeface="Cambria Math" charset="0"/>
                      </a:rPr>
                      <m:t>=</m:t>
                    </m:r>
                    <m:rad>
                      <m:radPr>
                        <m:degHide m:val="on"/>
                        <m:ctrlPr>
                          <a:rPr lang="en-US" i="1">
                            <a:latin typeface="Cambria Math" panose="02040503050406030204" pitchFamily="18" charset="0"/>
                          </a:rPr>
                        </m:ctrlPr>
                      </m:radPr>
                      <m:deg/>
                      <m:e>
                        <m:r>
                          <a:rPr lang="en-US" i="1">
                            <a:latin typeface="Cambria Math" charset="0"/>
                          </a:rPr>
                          <m:t>𝑁</m:t>
                        </m:r>
                      </m:e>
                    </m:rad>
                  </m:oMath>
                </a14:m>
                <a:r>
                  <a:rPr lang="en-US" dirty="0"/>
                  <a:t> space</a:t>
                </a:r>
              </a:p>
            </p:txBody>
          </p:sp>
        </mc:Choice>
        <mc:Fallback xmlns="">
          <p:sp>
            <p:nvSpPr>
              <p:cNvPr id="173059" name="Rectangle 3"/>
              <p:cNvSpPr>
                <a:spLocks noGrp="1" noRot="1" noChangeAspect="1" noMove="1" noResize="1" noEditPoints="1" noAdjustHandles="1" noChangeArrowheads="1" noChangeShapeType="1" noTextEdit="1"/>
              </p:cNvSpPr>
              <p:nvPr>
                <p:ph idx="1"/>
              </p:nvPr>
            </p:nvSpPr>
            <p:spPr>
              <a:xfrm>
                <a:off x="457200" y="1133239"/>
                <a:ext cx="8229600" cy="3394472"/>
              </a:xfrm>
              <a:blipFill rotWithShape="0">
                <a:blip r:embed="rId3"/>
                <a:stretch>
                  <a:fillRect l="-667" t="-1077"/>
                </a:stretch>
              </a:blipFill>
            </p:spPr>
            <p:txBody>
              <a:bodyPr/>
              <a:lstStyle/>
              <a:p>
                <a:r>
                  <a:rPr lang="en-US">
                    <a:noFill/>
                  </a:rPr>
                  <a:t> </a:t>
                </a:r>
              </a:p>
            </p:txBody>
          </p:sp>
        </mc:Fallback>
      </mc:AlternateContent>
      <p:grpSp>
        <p:nvGrpSpPr>
          <p:cNvPr id="95" name="Group 28" descr="Merge B-1 runs at a time" title="Pass 1..."/>
          <p:cNvGrpSpPr>
            <a:grpSpLocks/>
          </p:cNvGrpSpPr>
          <p:nvPr/>
        </p:nvGrpSpPr>
        <p:grpSpPr bwMode="auto">
          <a:xfrm flipH="1">
            <a:off x="3615941" y="3328575"/>
            <a:ext cx="1670447" cy="1233488"/>
            <a:chOff x="1847850" y="2890838"/>
            <a:chExt cx="2227263" cy="1644650"/>
          </a:xfrm>
        </p:grpSpPr>
        <p:sp>
          <p:nvSpPr>
            <p:cNvPr id="96"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7"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8"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99"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100"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101"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2"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3"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4"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5"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6"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grpSp>
      <p:sp>
        <p:nvSpPr>
          <p:cNvPr id="107"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08"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09"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110"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1"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114"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115"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116"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117"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18" name="TextBox 117"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119" name="TextBox 118"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120" name="TextBox 119" descr="Results of Pass 0 are streamed into a buffer" title="Results of Pass 0"/>
          <p:cNvSpPr txBox="1"/>
          <p:nvPr/>
        </p:nvSpPr>
        <p:spPr>
          <a:xfrm>
            <a:off x="2104247" y="4708952"/>
            <a:ext cx="2398413" cy="415498"/>
          </a:xfrm>
          <a:prstGeom prst="rect">
            <a:avLst/>
          </a:prstGeom>
          <a:noFill/>
        </p:spPr>
        <p:txBody>
          <a:bodyPr wrap="none" rtlCol="0">
            <a:spAutoFit/>
          </a:bodyPr>
          <a:lstStyle/>
          <a:p>
            <a:pPr algn="ctr"/>
            <a:r>
              <a:rPr lang="en-US" sz="1050" dirty="0">
                <a:latin typeface="Helvetica Neue"/>
              </a:rPr>
              <a:t>Sorted Runs</a:t>
            </a:r>
            <a:br>
              <a:rPr lang="en-US" sz="1050" dirty="0">
                <a:latin typeface="Helvetica Neue"/>
              </a:rPr>
            </a:br>
            <a:r>
              <a:rPr lang="en-US" sz="1050" dirty="0">
                <a:latin typeface="Helvetica Neue"/>
              </a:rPr>
              <a:t>length B (last run’s length is variable)</a:t>
            </a:r>
          </a:p>
        </p:txBody>
      </p:sp>
      <p:sp>
        <p:nvSpPr>
          <p:cNvPr id="121" name="TextBox 120" descr="Sorted runs length B(B-1)" title="Final output"/>
          <p:cNvSpPr txBox="1"/>
          <p:nvPr/>
        </p:nvSpPr>
        <p:spPr>
          <a:xfrm>
            <a:off x="4670022" y="4708952"/>
            <a:ext cx="2743060" cy="415498"/>
          </a:xfrm>
          <a:prstGeom prst="rect">
            <a:avLst/>
          </a:prstGeom>
          <a:noFill/>
        </p:spPr>
        <p:txBody>
          <a:bodyPr wrap="none" rtlCol="0">
            <a:spAutoFit/>
          </a:bodyPr>
          <a:lstStyle/>
          <a:p>
            <a:pPr algn="ctr"/>
            <a:r>
              <a:rPr lang="en-US" sz="1050" dirty="0">
                <a:latin typeface="Helvetica Neue"/>
              </a:rPr>
              <a:t>Sorted Runs</a:t>
            </a:r>
          </a:p>
          <a:p>
            <a:pPr algn="ctr"/>
            <a:r>
              <a:rPr lang="en-US" sz="1050" dirty="0">
                <a:latin typeface="Helvetica Neue"/>
              </a:rPr>
              <a:t>Length B(B-1) (</a:t>
            </a:r>
            <a:r>
              <a:rPr lang="en-US" sz="1050">
                <a:latin typeface="Helvetica Neue"/>
              </a:rPr>
              <a:t>last run’s </a:t>
            </a:r>
            <a:r>
              <a:rPr lang="en-US" sz="1050" dirty="0">
                <a:latin typeface="Helvetica Neue"/>
              </a:rPr>
              <a:t>length is variable)</a:t>
            </a:r>
          </a:p>
        </p:txBody>
      </p:sp>
      <p:sp>
        <p:nvSpPr>
          <p:cNvPr id="122" name="TextBox 121"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123" name="TextBox 122"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124"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5" name="Line 13" descr="Line connect DBSM to pass 0" title="Line ">
            <a:extLst>
              <a:ext uri="{FF2B5EF4-FFF2-40B4-BE49-F238E27FC236}">
                <a16:creationId xmlns:a16="http://schemas.microsoft.com/office/drawing/2014/main" id="{7500ABCE-3C90-994F-BB53-F1B3C89DEE90}"/>
              </a:ext>
            </a:extLst>
          </p:cNvPr>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6" name="Line 17" descr="Connecting pass N to the final sorted runs" title="Line 2">
            <a:extLst>
              <a:ext uri="{FF2B5EF4-FFF2-40B4-BE49-F238E27FC236}">
                <a16:creationId xmlns:a16="http://schemas.microsoft.com/office/drawing/2014/main" id="{D0A476CF-E224-9144-80CB-E2A0FA487B57}"/>
              </a:ext>
            </a:extLst>
          </p:cNvPr>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Tree>
    <p:extLst>
      <p:ext uri="{BB962C8B-B14F-4D97-AF65-F5344CB8AC3E}">
        <p14:creationId xmlns:p14="http://schemas.microsoft.com/office/powerpoint/2010/main" val="46600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Alternative: Hashing</a:t>
            </a:r>
          </a:p>
        </p:txBody>
      </p:sp>
      <p:sp>
        <p:nvSpPr>
          <p:cNvPr id="49155" name="Rectangle 3"/>
          <p:cNvSpPr>
            <a:spLocks noGrp="1" noChangeArrowheads="1"/>
          </p:cNvSpPr>
          <p:nvPr>
            <p:ph idx="1"/>
          </p:nvPr>
        </p:nvSpPr>
        <p:spPr/>
        <p:txBody>
          <a:bodyPr/>
          <a:lstStyle/>
          <a:p>
            <a:r>
              <a:rPr lang="en-US" dirty="0"/>
              <a:t>Idea:</a:t>
            </a:r>
          </a:p>
          <a:p>
            <a:pPr lvl="1"/>
            <a:r>
              <a:rPr lang="en-US" dirty="0"/>
              <a:t>Many times we don’t require order </a:t>
            </a:r>
          </a:p>
          <a:p>
            <a:pPr lvl="1"/>
            <a:r>
              <a:rPr lang="en-US" dirty="0"/>
              <a:t>E.g.: removing duplicates</a:t>
            </a:r>
          </a:p>
          <a:p>
            <a:pPr lvl="1"/>
            <a:r>
              <a:rPr lang="en-US" dirty="0"/>
              <a:t>E.g.: forming groups</a:t>
            </a:r>
          </a:p>
          <a:p>
            <a:r>
              <a:rPr lang="en-US" dirty="0"/>
              <a:t>Often just need to rendezvous matches</a:t>
            </a:r>
          </a:p>
          <a:p>
            <a:r>
              <a:rPr lang="en-US"/>
              <a:t>Hashing does this</a:t>
            </a:r>
          </a:p>
          <a:p>
            <a:pPr lvl="1"/>
            <a:r>
              <a:rPr lang="en-US"/>
              <a:t>But how to do it out-of-core??</a:t>
            </a:r>
          </a:p>
        </p:txBody>
      </p:sp>
    </p:spTree>
    <p:extLst>
      <p:ext uri="{BB962C8B-B14F-4D97-AF65-F5344CB8AC3E}">
        <p14:creationId xmlns:p14="http://schemas.microsoft.com/office/powerpoint/2010/main" val="522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Divide</a:t>
            </a:r>
          </a:p>
        </p:txBody>
      </p:sp>
      <p:sp>
        <p:nvSpPr>
          <p:cNvPr id="50179" name="Rectangle 3"/>
          <p:cNvSpPr>
            <a:spLocks noGrp="1" noChangeArrowheads="1"/>
          </p:cNvSpPr>
          <p:nvPr>
            <p:ph idx="1"/>
          </p:nvPr>
        </p:nvSpPr>
        <p:spPr/>
        <p:txBody>
          <a:bodyPr/>
          <a:lstStyle/>
          <a:p>
            <a:r>
              <a:rPr lang="en-US" dirty="0"/>
              <a:t>Streaming Partition (divide): </a:t>
            </a:r>
            <a:br>
              <a:rPr lang="en-US" dirty="0"/>
            </a:br>
            <a:r>
              <a:rPr lang="en-US" dirty="0"/>
              <a:t>Use a hash function </a:t>
            </a:r>
            <a:r>
              <a:rPr lang="en-US" b="1" dirty="0" err="1"/>
              <a:t>h</a:t>
            </a:r>
            <a:r>
              <a:rPr lang="en-US" b="1" baseline="-25000" dirty="0" err="1"/>
              <a:t>p</a:t>
            </a:r>
            <a:r>
              <a:rPr lang="en-US" dirty="0"/>
              <a:t> to stream records to disk partitions</a:t>
            </a:r>
          </a:p>
          <a:p>
            <a:pPr lvl="1"/>
            <a:r>
              <a:rPr lang="en-US" dirty="0"/>
              <a:t>All matches rendezvous in the same partition.</a:t>
            </a:r>
          </a:p>
          <a:p>
            <a:pPr lvl="1"/>
            <a:r>
              <a:rPr lang="en-US" dirty="0"/>
              <a:t>Each partition a mix of values</a:t>
            </a:r>
          </a:p>
          <a:p>
            <a:pPr lvl="1"/>
            <a:r>
              <a:rPr lang="en-US" dirty="0"/>
              <a:t>Streaming </a:t>
            </a:r>
            <a:r>
              <a:rPr lang="en-US" dirty="0" err="1"/>
              <a:t>alg</a:t>
            </a:r>
            <a:r>
              <a:rPr lang="en-US" dirty="0"/>
              <a:t> to create partitions on disk: </a:t>
            </a:r>
          </a:p>
          <a:p>
            <a:pPr lvl="2"/>
            <a:r>
              <a:rPr lang="en-US" dirty="0"/>
              <a:t>“Spill</a:t>
            </a:r>
            <a:r>
              <a:rPr lang="ja-JP" altLang="en-US" dirty="0"/>
              <a:t>”</a:t>
            </a:r>
            <a:r>
              <a:rPr lang="en-US" altLang="ja-JP" dirty="0"/>
              <a:t> partitions</a:t>
            </a:r>
            <a:r>
              <a:rPr lang="en-US" dirty="0"/>
              <a:t> to disk via output buffers</a:t>
            </a:r>
          </a:p>
        </p:txBody>
      </p:sp>
    </p:spTree>
    <p:extLst>
      <p:ext uri="{BB962C8B-B14F-4D97-AF65-F5344CB8AC3E}">
        <p14:creationId xmlns:p14="http://schemas.microsoft.com/office/powerpoint/2010/main" val="181987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Conquer</a:t>
            </a:r>
          </a:p>
        </p:txBody>
      </p:sp>
      <p:sp>
        <p:nvSpPr>
          <p:cNvPr id="50179" name="Rectangle 3"/>
          <p:cNvSpPr>
            <a:spLocks noGrp="1" noChangeArrowheads="1"/>
          </p:cNvSpPr>
          <p:nvPr>
            <p:ph idx="1"/>
          </p:nvPr>
        </p:nvSpPr>
        <p:spPr/>
        <p:txBody>
          <a:bodyPr/>
          <a:lstStyle/>
          <a:p>
            <a:r>
              <a:rPr lang="en-US" dirty="0" err="1"/>
              <a:t>ReHash</a:t>
            </a:r>
            <a:r>
              <a:rPr lang="en-US" dirty="0"/>
              <a:t> (conquer): </a:t>
            </a:r>
            <a:br>
              <a:rPr lang="en-US" dirty="0"/>
            </a:br>
            <a:r>
              <a:rPr lang="en-US" dirty="0"/>
              <a:t>Read partitions into RAM hash table one at a time, using hash </a:t>
            </a:r>
            <a:r>
              <a:rPr lang="en-US" dirty="0" err="1"/>
              <a:t>f’n</a:t>
            </a:r>
            <a:r>
              <a:rPr lang="en-US" dirty="0"/>
              <a:t> </a:t>
            </a:r>
            <a:r>
              <a:rPr lang="en-US" b="1" dirty="0" err="1"/>
              <a:t>h</a:t>
            </a:r>
            <a:r>
              <a:rPr lang="en-US" b="1" baseline="-25000" dirty="0" err="1"/>
              <a:t>r</a:t>
            </a:r>
            <a:endParaRPr lang="en-US" b="1" baseline="-25000" dirty="0"/>
          </a:p>
          <a:p>
            <a:pPr lvl="1"/>
            <a:r>
              <a:rPr lang="en-US" dirty="0"/>
              <a:t>Each bucket contains a small number of distinct values</a:t>
            </a:r>
          </a:p>
          <a:p>
            <a:r>
              <a:rPr lang="en-US" dirty="0"/>
              <a:t>Then read out the RAM hash table buckets and write to disk</a:t>
            </a:r>
          </a:p>
          <a:p>
            <a:pPr lvl="1"/>
            <a:r>
              <a:rPr lang="en-US" dirty="0"/>
              <a:t>Ensuring that duplicate values are contiguous</a:t>
            </a:r>
          </a:p>
        </p:txBody>
      </p:sp>
    </p:spTree>
    <p:extLst>
      <p:ext uri="{BB962C8B-B14F-4D97-AF65-F5344CB8AC3E}">
        <p14:creationId xmlns:p14="http://schemas.microsoft.com/office/powerpoint/2010/main" val="819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Two Phases: Divide</a:t>
            </a:r>
          </a:p>
        </p:txBody>
      </p:sp>
      <p:sp>
        <p:nvSpPr>
          <p:cNvPr id="51203" name="Rectangle 3"/>
          <p:cNvSpPr>
            <a:spLocks noGrp="1" noChangeArrowheads="1"/>
          </p:cNvSpPr>
          <p:nvPr>
            <p:ph idx="1"/>
          </p:nvPr>
        </p:nvSpPr>
        <p:spPr/>
        <p:txBody>
          <a:bodyPr/>
          <a:lstStyle/>
          <a:p>
            <a:r>
              <a:rPr lang="en-US"/>
              <a:t>Partition:</a:t>
            </a:r>
            <a:br>
              <a:rPr lang="en-US"/>
            </a:br>
            <a:r>
              <a:rPr lang="en-US"/>
              <a:t>(Divide)</a:t>
            </a:r>
          </a:p>
        </p:txBody>
      </p:sp>
      <p:grpSp>
        <p:nvGrpSpPr>
          <p:cNvPr id="104" name="Group 103" descr="Original relation goes into an input buffer. Hash function h_p is applied and the data is sent to B-1 output buffers" title="Divide Phae"/>
          <p:cNvGrpSpPr/>
          <p:nvPr/>
        </p:nvGrpSpPr>
        <p:grpSpPr>
          <a:xfrm>
            <a:off x="762000" y="2217199"/>
            <a:ext cx="4293441" cy="2377424"/>
            <a:chOff x="3394868" y="34515"/>
            <a:chExt cx="5724588" cy="3169899"/>
          </a:xfrm>
        </p:grpSpPr>
        <p:sp>
          <p:nvSpPr>
            <p:cNvPr id="105" name="Rectangle 104"/>
            <p:cNvSpPr/>
            <p:nvPr/>
          </p:nvSpPr>
          <p:spPr bwMode="auto">
            <a:xfrm>
              <a:off x="7527878" y="137695"/>
              <a:ext cx="1499455" cy="1132163"/>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6" name="AutoShape 2"/>
            <p:cNvSpPr>
              <a:spLocks noChangeArrowheads="1"/>
            </p:cNvSpPr>
            <p:nvPr/>
          </p:nvSpPr>
          <p:spPr bwMode="auto">
            <a:xfrm>
              <a:off x="7498482" y="1025902"/>
              <a:ext cx="1038226" cy="1853824"/>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7" name="AutoShape 2"/>
            <p:cNvSpPr>
              <a:spLocks noChangeArrowheads="1"/>
            </p:cNvSpPr>
            <p:nvPr/>
          </p:nvSpPr>
          <p:spPr bwMode="auto">
            <a:xfrm>
              <a:off x="3394868" y="1016486"/>
              <a:ext cx="1038226" cy="1853824"/>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8" name="Rectangle 107"/>
            <p:cNvSpPr/>
            <p:nvPr/>
          </p:nvSpPr>
          <p:spPr bwMode="auto">
            <a:xfrm>
              <a:off x="7794625" y="34515"/>
              <a:ext cx="1324831" cy="845931"/>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9" name="Rectangle 63"/>
            <p:cNvSpPr>
              <a:spLocks noChangeArrowheads="1"/>
            </p:cNvSpPr>
            <p:nvPr/>
          </p:nvSpPr>
          <p:spPr bwMode="auto">
            <a:xfrm>
              <a:off x="3435351" y="328614"/>
              <a:ext cx="1077217" cy="64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Original </a:t>
              </a:r>
            </a:p>
            <a:p>
              <a:r>
                <a:rPr lang="en-US" sz="1350" b="1">
                  <a:solidFill>
                    <a:schemeClr val="bg2">
                      <a:lumMod val="10000"/>
                    </a:schemeClr>
                  </a:solidFill>
                  <a:latin typeface="Times New Roman" charset="0"/>
                </a:rPr>
                <a:t>Relation</a:t>
              </a:r>
            </a:p>
          </p:txBody>
        </p:sp>
        <p:sp>
          <p:nvSpPr>
            <p:cNvPr id="110" name="Rectangle 64"/>
            <p:cNvSpPr>
              <a:spLocks noChangeArrowheads="1"/>
            </p:cNvSpPr>
            <p:nvPr/>
          </p:nvSpPr>
          <p:spPr bwMode="auto">
            <a:xfrm>
              <a:off x="6216651" y="631826"/>
              <a:ext cx="934016"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OUTPUT</a:t>
              </a:r>
            </a:p>
          </p:txBody>
        </p:sp>
        <p:sp>
          <p:nvSpPr>
            <p:cNvPr id="111" name="Freeform 67"/>
            <p:cNvSpPr>
              <a:spLocks/>
            </p:cNvSpPr>
            <p:nvPr/>
          </p:nvSpPr>
          <p:spPr bwMode="auto">
            <a:xfrm>
              <a:off x="4495800" y="609601"/>
              <a:ext cx="2671763" cy="2289175"/>
            </a:xfrm>
            <a:custGeom>
              <a:avLst/>
              <a:gdLst>
                <a:gd name="T0" fmla="*/ 0 w 1683"/>
                <a:gd name="T1" fmla="*/ 1441 h 1442"/>
                <a:gd name="T2" fmla="*/ 0 w 1683"/>
                <a:gd name="T3" fmla="*/ 0 h 1442"/>
                <a:gd name="T4" fmla="*/ 1682 w 1683"/>
                <a:gd name="T5" fmla="*/ 0 h 1442"/>
                <a:gd name="T6" fmla="*/ 1682 w 1683"/>
                <a:gd name="T7" fmla="*/ 1441 h 1442"/>
                <a:gd name="T8" fmla="*/ 0 w 1683"/>
                <a:gd name="T9" fmla="*/ 1441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12" name="Freeform 68"/>
            <p:cNvSpPr>
              <a:spLocks/>
            </p:cNvSpPr>
            <p:nvPr/>
          </p:nvSpPr>
          <p:spPr bwMode="auto">
            <a:xfrm>
              <a:off x="4848225" y="1928813"/>
              <a:ext cx="334963" cy="269875"/>
            </a:xfrm>
            <a:custGeom>
              <a:avLst/>
              <a:gdLst>
                <a:gd name="T0" fmla="*/ 0 w 211"/>
                <a:gd name="T1" fmla="*/ 169 h 170"/>
                <a:gd name="T2" fmla="*/ 0 w 211"/>
                <a:gd name="T3" fmla="*/ 0 h 170"/>
                <a:gd name="T4" fmla="*/ 210 w 211"/>
                <a:gd name="T5" fmla="*/ 0 h 170"/>
                <a:gd name="T6" fmla="*/ 210 w 211"/>
                <a:gd name="T7" fmla="*/ 169 h 170"/>
                <a:gd name="T8" fmla="*/ 0 w 211"/>
                <a:gd name="T9" fmla="*/ 169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grpSp>
          <p:nvGrpSpPr>
            <p:cNvPr id="113" name="Group 69"/>
            <p:cNvGrpSpPr>
              <a:grpSpLocks/>
            </p:cNvGrpSpPr>
            <p:nvPr/>
          </p:nvGrpSpPr>
          <p:grpSpPr bwMode="auto">
            <a:xfrm>
              <a:off x="6600825" y="2120901"/>
              <a:ext cx="334963" cy="90488"/>
              <a:chOff x="4158" y="1336"/>
              <a:chExt cx="211" cy="57"/>
            </a:xfrm>
          </p:grpSpPr>
          <p:sp>
            <p:nvSpPr>
              <p:cNvPr id="145" name="Freeform 70"/>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6" name="Freeform 71"/>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7" name="Freeform 72"/>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sp>
          <p:nvSpPr>
            <p:cNvPr id="114" name="Rectangle 79"/>
            <p:cNvSpPr>
              <a:spLocks noChangeArrowheads="1"/>
            </p:cNvSpPr>
            <p:nvPr/>
          </p:nvSpPr>
          <p:spPr bwMode="auto">
            <a:xfrm>
              <a:off x="6588125" y="1444626"/>
              <a:ext cx="275716"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2</a:t>
              </a:r>
            </a:p>
          </p:txBody>
        </p:sp>
        <p:sp>
          <p:nvSpPr>
            <p:cNvPr id="115" name="Freeform 81"/>
            <p:cNvSpPr>
              <a:spLocks/>
            </p:cNvSpPr>
            <p:nvPr/>
          </p:nvSpPr>
          <p:spPr bwMode="auto">
            <a:xfrm>
              <a:off x="6553200" y="25146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16" name="Rectangle 82"/>
            <p:cNvSpPr>
              <a:spLocks noChangeArrowheads="1"/>
            </p:cNvSpPr>
            <p:nvPr/>
          </p:nvSpPr>
          <p:spPr bwMode="auto">
            <a:xfrm>
              <a:off x="4614863" y="1514476"/>
              <a:ext cx="745931"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INPUT</a:t>
              </a:r>
            </a:p>
          </p:txBody>
        </p:sp>
        <p:sp>
          <p:nvSpPr>
            <p:cNvPr id="117" name="Rectangle 83"/>
            <p:cNvSpPr>
              <a:spLocks noChangeArrowheads="1"/>
            </p:cNvSpPr>
            <p:nvPr/>
          </p:nvSpPr>
          <p:spPr bwMode="auto">
            <a:xfrm>
              <a:off x="6588125" y="896938"/>
              <a:ext cx="275716" cy="308420"/>
            </a:xfrm>
            <a:prstGeom prst="rect">
              <a:avLst/>
            </a:prstGeom>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1</a:t>
              </a:r>
            </a:p>
          </p:txBody>
        </p:sp>
        <p:sp>
          <p:nvSpPr>
            <p:cNvPr id="118" name="Rectangle 84"/>
            <p:cNvSpPr>
              <a:spLocks noChangeArrowheads="1"/>
            </p:cNvSpPr>
            <p:nvPr/>
          </p:nvSpPr>
          <p:spPr bwMode="auto">
            <a:xfrm>
              <a:off x="5184227" y="1760538"/>
              <a:ext cx="825012" cy="723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p</a:t>
              </a:r>
              <a:endParaRPr lang="en-US" sz="1500" b="1">
                <a:solidFill>
                  <a:schemeClr val="bg2">
                    <a:lumMod val="10000"/>
                  </a:schemeClr>
                </a:solidFill>
                <a:latin typeface="Times New Roman" charset="0"/>
              </a:endParaRPr>
            </a:p>
          </p:txBody>
        </p:sp>
        <p:sp>
          <p:nvSpPr>
            <p:cNvPr id="119" name="Rectangle 85"/>
            <p:cNvSpPr>
              <a:spLocks noChangeArrowheads="1"/>
            </p:cNvSpPr>
            <p:nvPr/>
          </p:nvSpPr>
          <p:spPr bwMode="auto">
            <a:xfrm>
              <a:off x="6492875" y="2230438"/>
              <a:ext cx="455252"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B-1</a:t>
              </a:r>
            </a:p>
          </p:txBody>
        </p:sp>
        <p:sp>
          <p:nvSpPr>
            <p:cNvPr id="120" name="Rectangle 86"/>
            <p:cNvSpPr>
              <a:spLocks noChangeArrowheads="1"/>
            </p:cNvSpPr>
            <p:nvPr/>
          </p:nvSpPr>
          <p:spPr bwMode="auto">
            <a:xfrm>
              <a:off x="7456488" y="620714"/>
              <a:ext cx="1160573"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121" name="Rectangle 87"/>
            <p:cNvSpPr>
              <a:spLocks noChangeArrowheads="1"/>
            </p:cNvSpPr>
            <p:nvPr/>
          </p:nvSpPr>
          <p:spPr bwMode="auto">
            <a:xfrm>
              <a:off x="8610600" y="1231902"/>
              <a:ext cx="301364"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1</a:t>
              </a:r>
            </a:p>
          </p:txBody>
        </p:sp>
        <p:sp>
          <p:nvSpPr>
            <p:cNvPr id="122" name="Rectangle 88"/>
            <p:cNvSpPr>
              <a:spLocks noChangeArrowheads="1"/>
            </p:cNvSpPr>
            <p:nvPr/>
          </p:nvSpPr>
          <p:spPr bwMode="auto">
            <a:xfrm>
              <a:off x="8601075" y="1655763"/>
              <a:ext cx="301364"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2</a:t>
              </a:r>
            </a:p>
          </p:txBody>
        </p:sp>
        <p:sp>
          <p:nvSpPr>
            <p:cNvPr id="123" name="Rectangle 89"/>
            <p:cNvSpPr>
              <a:spLocks noChangeArrowheads="1"/>
            </p:cNvSpPr>
            <p:nvPr/>
          </p:nvSpPr>
          <p:spPr bwMode="auto">
            <a:xfrm>
              <a:off x="8569325" y="2447926"/>
              <a:ext cx="532196"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B-1</a:t>
              </a:r>
            </a:p>
          </p:txBody>
        </p:sp>
        <p:sp>
          <p:nvSpPr>
            <p:cNvPr id="124" name="Rectangle 95"/>
            <p:cNvSpPr>
              <a:spLocks noChangeArrowheads="1"/>
            </p:cNvSpPr>
            <p:nvPr/>
          </p:nvSpPr>
          <p:spPr bwMode="auto">
            <a:xfrm>
              <a:off x="3816350" y="12255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5" name="Rectangle 96"/>
            <p:cNvSpPr>
              <a:spLocks noChangeArrowheads="1"/>
            </p:cNvSpPr>
            <p:nvPr/>
          </p:nvSpPr>
          <p:spPr bwMode="auto">
            <a:xfrm>
              <a:off x="3816350" y="1682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6" name="Rectangle 97"/>
            <p:cNvSpPr>
              <a:spLocks noChangeArrowheads="1"/>
            </p:cNvSpPr>
            <p:nvPr/>
          </p:nvSpPr>
          <p:spPr bwMode="auto">
            <a:xfrm>
              <a:off x="3816350" y="2444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7" name="Rectangle 98"/>
            <p:cNvSpPr>
              <a:spLocks noChangeArrowheads="1"/>
            </p:cNvSpPr>
            <p:nvPr/>
          </p:nvSpPr>
          <p:spPr bwMode="auto">
            <a:xfrm>
              <a:off x="3638551" y="1876426"/>
              <a:ext cx="752343" cy="585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2400" b="1">
                  <a:solidFill>
                    <a:schemeClr val="tx2"/>
                  </a:solidFill>
                  <a:latin typeface="Helvetica Neue"/>
                </a:rPr>
                <a:t>. . .</a:t>
              </a:r>
            </a:p>
          </p:txBody>
        </p:sp>
        <p:sp>
          <p:nvSpPr>
            <p:cNvPr id="128" name="Line 104"/>
            <p:cNvSpPr>
              <a:spLocks noChangeShapeType="1"/>
            </p:cNvSpPr>
            <p:nvPr/>
          </p:nvSpPr>
          <p:spPr bwMode="auto">
            <a:xfrm>
              <a:off x="4421188" y="2057401"/>
              <a:ext cx="3794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9" name="Line 105"/>
            <p:cNvSpPr>
              <a:spLocks noChangeShapeType="1"/>
            </p:cNvSpPr>
            <p:nvPr/>
          </p:nvSpPr>
          <p:spPr bwMode="auto">
            <a:xfrm flipV="1">
              <a:off x="6021388" y="1449388"/>
              <a:ext cx="531813" cy="6080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0" name="Line 106"/>
            <p:cNvSpPr>
              <a:spLocks noChangeShapeType="1"/>
            </p:cNvSpPr>
            <p:nvPr/>
          </p:nvSpPr>
          <p:spPr bwMode="auto">
            <a:xfrm flipV="1">
              <a:off x="6021388" y="1906588"/>
              <a:ext cx="531813" cy="1508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1" name="Line 107"/>
            <p:cNvSpPr>
              <a:spLocks noChangeShapeType="1"/>
            </p:cNvSpPr>
            <p:nvPr/>
          </p:nvSpPr>
          <p:spPr bwMode="auto">
            <a:xfrm>
              <a:off x="6021388" y="2058988"/>
              <a:ext cx="531813" cy="6080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2" name="Line 108"/>
            <p:cNvSpPr>
              <a:spLocks noChangeShapeType="1"/>
            </p:cNvSpPr>
            <p:nvPr/>
          </p:nvSpPr>
          <p:spPr bwMode="auto">
            <a:xfrm>
              <a:off x="7011988" y="13716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3" name="Line 109"/>
            <p:cNvSpPr>
              <a:spLocks noChangeShapeType="1"/>
            </p:cNvSpPr>
            <p:nvPr/>
          </p:nvSpPr>
          <p:spPr bwMode="auto">
            <a:xfrm>
              <a:off x="7011988" y="18288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4" name="Line 110"/>
            <p:cNvSpPr>
              <a:spLocks noChangeShapeType="1"/>
            </p:cNvSpPr>
            <p:nvPr/>
          </p:nvSpPr>
          <p:spPr bwMode="auto">
            <a:xfrm>
              <a:off x="7011988" y="26670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5" name="Freeform 111"/>
            <p:cNvSpPr>
              <a:spLocks/>
            </p:cNvSpPr>
            <p:nvPr/>
          </p:nvSpPr>
          <p:spPr bwMode="auto">
            <a:xfrm>
              <a:off x="6553200" y="16764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6" name="Freeform 112"/>
            <p:cNvSpPr>
              <a:spLocks/>
            </p:cNvSpPr>
            <p:nvPr/>
          </p:nvSpPr>
          <p:spPr bwMode="auto">
            <a:xfrm>
              <a:off x="6553200" y="11430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chemeClr val="tx2"/>
              </a:solidFill>
              <a:round/>
              <a:headEnd type="none" w="sm" len="sm"/>
              <a:tailEnd type="none" w="sm" len="sm"/>
            </a:ln>
          </p:spPr>
          <p:txBody>
            <a:bodyPr/>
            <a:lstStyle/>
            <a:p>
              <a:endParaRPr lang="en-US" sz="1350">
                <a:latin typeface="Helvetica Neue"/>
              </a:endParaRPr>
            </a:p>
          </p:txBody>
        </p:sp>
        <p:sp>
          <p:nvSpPr>
            <p:cNvPr id="137" name="Rectangle 20"/>
            <p:cNvSpPr>
              <a:spLocks noChangeArrowheads="1"/>
            </p:cNvSpPr>
            <p:nvPr/>
          </p:nvSpPr>
          <p:spPr bwMode="auto">
            <a:xfrm>
              <a:off x="7623970" y="1242721"/>
              <a:ext cx="532606" cy="298099"/>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38" name="Rectangle 60"/>
            <p:cNvSpPr>
              <a:spLocks noChangeArrowheads="1"/>
            </p:cNvSpPr>
            <p:nvPr/>
          </p:nvSpPr>
          <p:spPr bwMode="auto">
            <a:xfrm>
              <a:off x="4752079" y="2895994"/>
              <a:ext cx="2064668"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39" name="Rectangle 20"/>
            <p:cNvSpPr>
              <a:spLocks noChangeArrowheads="1"/>
            </p:cNvSpPr>
            <p:nvPr/>
          </p:nvSpPr>
          <p:spPr bwMode="auto">
            <a:xfrm>
              <a:off x="7623970" y="1686344"/>
              <a:ext cx="839788" cy="284163"/>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40" name="Rectangle 20"/>
            <p:cNvSpPr>
              <a:spLocks noChangeArrowheads="1"/>
            </p:cNvSpPr>
            <p:nvPr/>
          </p:nvSpPr>
          <p:spPr bwMode="auto">
            <a:xfrm>
              <a:off x="7639050" y="2499374"/>
              <a:ext cx="311870" cy="302565"/>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nvGrpSpPr>
            <p:cNvPr id="141" name="Group 140"/>
            <p:cNvGrpSpPr/>
            <p:nvPr/>
          </p:nvGrpSpPr>
          <p:grpSpPr>
            <a:xfrm>
              <a:off x="7809060" y="2179639"/>
              <a:ext cx="341313" cy="63500"/>
              <a:chOff x="3794993" y="5534819"/>
              <a:chExt cx="341313" cy="63500"/>
            </a:xfrm>
          </p:grpSpPr>
          <p:sp>
            <p:nvSpPr>
              <p:cNvPr id="142"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3"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4"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grpSp>
    </p:spTree>
    <p:extLst>
      <p:ext uri="{BB962C8B-B14F-4D97-AF65-F5344CB8AC3E}">
        <p14:creationId xmlns:p14="http://schemas.microsoft.com/office/powerpoint/2010/main" val="30935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Sort?</a:t>
            </a:r>
          </a:p>
        </p:txBody>
      </p:sp>
      <p:sp>
        <p:nvSpPr>
          <p:cNvPr id="3" name="Content Placeholder 2"/>
          <p:cNvSpPr>
            <a:spLocks noGrp="1"/>
          </p:cNvSpPr>
          <p:nvPr>
            <p:ph idx="1"/>
          </p:nvPr>
        </p:nvSpPr>
        <p:spPr/>
        <p:txBody>
          <a:bodyPr>
            <a:normAutofit lnSpcReduction="10000"/>
          </a:bodyPr>
          <a:lstStyle/>
          <a:p>
            <a:r>
              <a:rPr lang="en-US" dirty="0"/>
              <a:t>“Rendezvous”</a:t>
            </a:r>
          </a:p>
          <a:p>
            <a:pPr lvl="1"/>
            <a:r>
              <a:rPr lang="en-US" dirty="0"/>
              <a:t>Eliminating duplicates (DISTINCT)</a:t>
            </a:r>
          </a:p>
          <a:p>
            <a:pPr lvl="1"/>
            <a:r>
              <a:rPr lang="en-US" dirty="0"/>
              <a:t>Grouping for summarization (GROUP BY)</a:t>
            </a:r>
          </a:p>
          <a:p>
            <a:pPr lvl="1"/>
            <a:r>
              <a:rPr lang="en-US" dirty="0"/>
              <a:t>Upcoming sort-merge join algorithm</a:t>
            </a:r>
          </a:p>
          <a:p>
            <a:r>
              <a:rPr lang="en-US" dirty="0"/>
              <a:t>Ordering</a:t>
            </a:r>
          </a:p>
          <a:p>
            <a:pPr lvl="1"/>
            <a:r>
              <a:rPr lang="en-US" dirty="0"/>
              <a:t>Sometimes, output must be ordered (ORDER BY)</a:t>
            </a:r>
          </a:p>
          <a:p>
            <a:pPr lvl="2"/>
            <a:r>
              <a:rPr lang="en-US" dirty="0"/>
              <a:t>e.g., return results ranked in decreasing order of relevance</a:t>
            </a:r>
          </a:p>
          <a:p>
            <a:pPr lvl="1"/>
            <a:r>
              <a:rPr lang="en-US" dirty="0"/>
              <a:t>First step in bulk-loading tree indexes</a:t>
            </a:r>
          </a:p>
          <a:p>
            <a:r>
              <a:rPr lang="en-US" dirty="0"/>
              <a:t>Problem: sort 100GB of data with 1GB of RAM.</a:t>
            </a:r>
          </a:p>
          <a:p>
            <a:pPr lvl="1"/>
            <a:r>
              <a:rPr lang="en-US" dirty="0"/>
              <a:t>why not virtual memory?</a:t>
            </a:r>
          </a:p>
        </p:txBody>
      </p:sp>
    </p:spTree>
    <p:extLst>
      <p:ext uri="{BB962C8B-B14F-4D97-AF65-F5344CB8AC3E}">
        <p14:creationId xmlns:p14="http://schemas.microsoft.com/office/powerpoint/2010/main" val="31026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AutoShape 2" title="Conquer"/>
          <p:cNvSpPr>
            <a:spLocks noChangeArrowheads="1"/>
          </p:cNvSpPr>
          <p:nvPr/>
        </p:nvSpPr>
        <p:spPr bwMode="auto">
          <a:xfrm>
            <a:off x="3970522" y="2726062"/>
            <a:ext cx="778670" cy="1390368"/>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64" name="AutoShape 2" descr="Apply hash function h_r to the B-1 paritions. There are B main memory buffers. Fully partitioned data is streamed to the output relation" title="Conquer"/>
          <p:cNvSpPr>
            <a:spLocks noChangeArrowheads="1"/>
          </p:cNvSpPr>
          <p:nvPr/>
        </p:nvSpPr>
        <p:spPr bwMode="auto">
          <a:xfrm>
            <a:off x="743928" y="2762517"/>
            <a:ext cx="778670" cy="1390368"/>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grpSp>
        <p:nvGrpSpPr>
          <p:cNvPr id="6" name="Group 5" title="Conquer"/>
          <p:cNvGrpSpPr/>
          <p:nvPr/>
        </p:nvGrpSpPr>
        <p:grpSpPr>
          <a:xfrm>
            <a:off x="1013661" y="3648060"/>
            <a:ext cx="255985" cy="47625"/>
            <a:chOff x="3794993" y="5534819"/>
            <a:chExt cx="341313" cy="63500"/>
          </a:xfrm>
        </p:grpSpPr>
        <p:sp>
          <p:nvSpPr>
            <p:cNvPr id="165"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66"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71"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sp>
        <p:nvSpPr>
          <p:cNvPr id="51202" name="Rectangle 2"/>
          <p:cNvSpPr>
            <a:spLocks noGrp="1" noChangeArrowheads="1"/>
          </p:cNvSpPr>
          <p:nvPr>
            <p:ph type="title"/>
          </p:nvPr>
        </p:nvSpPr>
        <p:spPr/>
        <p:txBody>
          <a:bodyPr/>
          <a:lstStyle/>
          <a:p>
            <a:r>
              <a:rPr lang="en-US"/>
              <a:t>Two Phases: Conquer</a:t>
            </a:r>
          </a:p>
        </p:txBody>
      </p:sp>
      <p:sp>
        <p:nvSpPr>
          <p:cNvPr id="51203" name="Rectangle 3"/>
          <p:cNvSpPr>
            <a:spLocks noGrp="1" noChangeArrowheads="1"/>
          </p:cNvSpPr>
          <p:nvPr>
            <p:ph idx="1"/>
          </p:nvPr>
        </p:nvSpPr>
        <p:spPr/>
        <p:txBody>
          <a:bodyPr/>
          <a:lstStyle/>
          <a:p>
            <a:r>
              <a:rPr lang="en-US"/>
              <a:t>Rehash:</a:t>
            </a:r>
            <a:br>
              <a:rPr lang="en-US"/>
            </a:br>
            <a:r>
              <a:rPr lang="en-US"/>
              <a:t>(Conquer)</a:t>
            </a:r>
          </a:p>
        </p:txBody>
      </p:sp>
      <p:sp>
        <p:nvSpPr>
          <p:cNvPr id="51204" name="Rectangle 4" title="Conquer"/>
          <p:cNvSpPr>
            <a:spLocks noChangeArrowheads="1"/>
          </p:cNvSpPr>
          <p:nvPr/>
        </p:nvSpPr>
        <p:spPr bwMode="auto">
          <a:xfrm>
            <a:off x="510566" y="4183246"/>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51206" name="Rectangle 7" title="Conquer"/>
          <p:cNvSpPr>
            <a:spLocks noChangeArrowheads="1"/>
          </p:cNvSpPr>
          <p:nvPr/>
        </p:nvSpPr>
        <p:spPr bwMode="auto">
          <a:xfrm>
            <a:off x="682016" y="2365162"/>
            <a:ext cx="870430" cy="277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51207" name="Rectangle 9" title="Conquer"/>
          <p:cNvSpPr>
            <a:spLocks noChangeArrowheads="1"/>
          </p:cNvSpPr>
          <p:nvPr/>
        </p:nvSpPr>
        <p:spPr bwMode="auto">
          <a:xfrm>
            <a:off x="2073164" y="2503275"/>
            <a:ext cx="1698029" cy="439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200" b="1">
                <a:solidFill>
                  <a:schemeClr val="bg2">
                    <a:lumMod val="10000"/>
                  </a:schemeClr>
                </a:solidFill>
                <a:latin typeface="Times New Roman" charset="0"/>
              </a:rPr>
              <a:t>Hash table for partition</a:t>
            </a:r>
          </a:p>
          <a:p>
            <a:pPr algn="ctr"/>
            <a:r>
              <a:rPr lang="en-US" sz="1200" b="1">
                <a:solidFill>
                  <a:schemeClr val="bg2">
                    <a:lumMod val="10000"/>
                  </a:schemeClr>
                </a:solidFill>
                <a:latin typeface="Times New Roman" charset="0"/>
              </a:rPr>
              <a:t>R</a:t>
            </a:r>
            <a:r>
              <a:rPr lang="en-US" sz="1200" b="1" baseline="-25000">
                <a:solidFill>
                  <a:schemeClr val="bg2">
                    <a:lumMod val="10000"/>
                  </a:schemeClr>
                </a:solidFill>
                <a:latin typeface="Times New Roman" charset="0"/>
              </a:rPr>
              <a:t>i</a:t>
            </a:r>
            <a:r>
              <a:rPr lang="en-US" sz="1200" b="1">
                <a:solidFill>
                  <a:schemeClr val="bg2">
                    <a:lumMod val="10000"/>
                  </a:schemeClr>
                </a:solidFill>
                <a:latin typeface="Times New Roman" charset="0"/>
              </a:rPr>
              <a:t> (k &lt;= B  pages)</a:t>
            </a:r>
          </a:p>
        </p:txBody>
      </p:sp>
      <p:sp>
        <p:nvSpPr>
          <p:cNvPr id="51307" name="Freeform 20" title="Conquer"/>
          <p:cNvSpPr>
            <a:spLocks/>
          </p:cNvSpPr>
          <p:nvPr/>
        </p:nvSpPr>
        <p:spPr bwMode="auto">
          <a:xfrm>
            <a:off x="2258403" y="3040246"/>
            <a:ext cx="1284685" cy="914400"/>
          </a:xfrm>
          <a:custGeom>
            <a:avLst/>
            <a:gdLst>
              <a:gd name="T0" fmla="*/ 0 w 144"/>
              <a:gd name="T1" fmla="*/ 155 h 156"/>
              <a:gd name="T2" fmla="*/ 0 w 144"/>
              <a:gd name="T3" fmla="*/ 0 h 156"/>
              <a:gd name="T4" fmla="*/ 143 w 144"/>
              <a:gd name="T5" fmla="*/ 0 h 156"/>
              <a:gd name="T6" fmla="*/ 143 w 144"/>
              <a:gd name="T7" fmla="*/ 155 h 156"/>
              <a:gd name="T8" fmla="*/ 0 w 144"/>
              <a:gd name="T9" fmla="*/ 155 h 156"/>
              <a:gd name="T10" fmla="*/ 0 60000 65536"/>
              <a:gd name="T11" fmla="*/ 0 60000 65536"/>
              <a:gd name="T12" fmla="*/ 0 60000 65536"/>
              <a:gd name="T13" fmla="*/ 0 60000 65536"/>
              <a:gd name="T14" fmla="*/ 0 60000 65536"/>
              <a:gd name="T15" fmla="*/ 0 w 144"/>
              <a:gd name="T16" fmla="*/ 0 h 156"/>
              <a:gd name="T17" fmla="*/ 144 w 144"/>
              <a:gd name="T18" fmla="*/ 156 h 156"/>
            </a:gdLst>
            <a:ahLst/>
            <a:cxnLst>
              <a:cxn ang="T10">
                <a:pos x="T0" y="T1"/>
              </a:cxn>
              <a:cxn ang="T11">
                <a:pos x="T2" y="T3"/>
              </a:cxn>
              <a:cxn ang="T12">
                <a:pos x="T4" y="T5"/>
              </a:cxn>
              <a:cxn ang="T13">
                <a:pos x="T6" y="T7"/>
              </a:cxn>
              <a:cxn ang="T14">
                <a:pos x="T8" y="T9"/>
              </a:cxn>
            </a:cxnLst>
            <a:rect l="T15" t="T16" r="T17" b="T18"/>
            <a:pathLst>
              <a:path w="144" h="156">
                <a:moveTo>
                  <a:pt x="0" y="155"/>
                </a:moveTo>
                <a:lnTo>
                  <a:pt x="0" y="0"/>
                </a:lnTo>
                <a:lnTo>
                  <a:pt x="143" y="0"/>
                </a:lnTo>
                <a:lnTo>
                  <a:pt x="143" y="155"/>
                </a:lnTo>
                <a:lnTo>
                  <a:pt x="0" y="155"/>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51210" name="Freeform 28" title="Conquer"/>
          <p:cNvSpPr>
            <a:spLocks/>
          </p:cNvSpPr>
          <p:nvPr/>
        </p:nvSpPr>
        <p:spPr bwMode="auto">
          <a:xfrm>
            <a:off x="2009564" y="2468746"/>
            <a:ext cx="1816894" cy="1658541"/>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51218" name="Line 55" title="Conquer"/>
          <p:cNvSpPr>
            <a:spLocks noChangeShapeType="1"/>
          </p:cNvSpPr>
          <p:nvPr/>
        </p:nvSpPr>
        <p:spPr bwMode="auto">
          <a:xfrm>
            <a:off x="1375611" y="3030721"/>
            <a:ext cx="849455" cy="238125"/>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5" name="Freeform 65" title="Conquer"/>
          <p:cNvSpPr>
            <a:spLocks/>
          </p:cNvSpPr>
          <p:nvPr/>
        </p:nvSpPr>
        <p:spPr bwMode="auto">
          <a:xfrm>
            <a:off x="4361049"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26" name="Freeform 66" title="Conquer"/>
          <p:cNvSpPr>
            <a:spLocks/>
          </p:cNvSpPr>
          <p:nvPr/>
        </p:nvSpPr>
        <p:spPr bwMode="auto">
          <a:xfrm>
            <a:off x="4477730"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30" name="Freeform 73" title="Conquer"/>
          <p:cNvSpPr>
            <a:spLocks/>
          </p:cNvSpPr>
          <p:nvPr/>
        </p:nvSpPr>
        <p:spPr bwMode="auto">
          <a:xfrm>
            <a:off x="4066964" y="2901506"/>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1" name="Freeform 74" title="Conquer"/>
          <p:cNvSpPr>
            <a:spLocks/>
          </p:cNvSpPr>
          <p:nvPr/>
        </p:nvSpPr>
        <p:spPr bwMode="auto">
          <a:xfrm>
            <a:off x="4284848" y="2901506"/>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2" name="Freeform 75" title="Conquer"/>
          <p:cNvSpPr>
            <a:spLocks/>
          </p:cNvSpPr>
          <p:nvPr/>
        </p:nvSpPr>
        <p:spPr bwMode="auto">
          <a:xfrm>
            <a:off x="4066964" y="3251549"/>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3" name="Freeform 76" title="Conquer"/>
          <p:cNvSpPr>
            <a:spLocks/>
          </p:cNvSpPr>
          <p:nvPr/>
        </p:nvSpPr>
        <p:spPr bwMode="auto">
          <a:xfrm>
            <a:off x="4291992"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4" name="Freeform 77" title="Conquer"/>
          <p:cNvSpPr>
            <a:spLocks/>
          </p:cNvSpPr>
          <p:nvPr/>
        </p:nvSpPr>
        <p:spPr bwMode="auto">
          <a:xfrm>
            <a:off x="4253892" y="3614690"/>
            <a:ext cx="32147" cy="47625"/>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35" name="Freeform 78" title="Conquer"/>
          <p:cNvSpPr>
            <a:spLocks/>
          </p:cNvSpPr>
          <p:nvPr/>
        </p:nvSpPr>
        <p:spPr bwMode="auto">
          <a:xfrm>
            <a:off x="4517020"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7" name="Freeform 80" title="Conquer"/>
          <p:cNvSpPr>
            <a:spLocks/>
          </p:cNvSpPr>
          <p:nvPr/>
        </p:nvSpPr>
        <p:spPr bwMode="auto">
          <a:xfrm>
            <a:off x="4066964" y="3877818"/>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75" name="Rectangle 63" title="Conquer"/>
          <p:cNvSpPr>
            <a:spLocks noChangeArrowheads="1"/>
          </p:cNvSpPr>
          <p:nvPr/>
        </p:nvSpPr>
        <p:spPr bwMode="auto">
          <a:xfrm>
            <a:off x="4000884" y="2210157"/>
            <a:ext cx="764632" cy="485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Output</a:t>
            </a:r>
          </a:p>
          <a:p>
            <a:r>
              <a:rPr lang="en-US" sz="1350" b="1">
                <a:solidFill>
                  <a:schemeClr val="bg2">
                    <a:lumMod val="10000"/>
                  </a:schemeClr>
                </a:solidFill>
                <a:latin typeface="Times New Roman" charset="0"/>
              </a:rPr>
              <a:t>Relation</a:t>
            </a:r>
          </a:p>
        </p:txBody>
      </p:sp>
      <p:sp>
        <p:nvSpPr>
          <p:cNvPr id="181" name="Line 55" title="Conquer"/>
          <p:cNvSpPr>
            <a:spLocks noChangeShapeType="1"/>
          </p:cNvSpPr>
          <p:nvPr/>
        </p:nvSpPr>
        <p:spPr bwMode="auto">
          <a:xfrm flipV="1">
            <a:off x="3530817" y="3106922"/>
            <a:ext cx="530193" cy="380404"/>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4" name="TextBox 183" title="Conquer"/>
          <p:cNvSpPr txBox="1"/>
          <p:nvPr/>
        </p:nvSpPr>
        <p:spPr>
          <a:xfrm>
            <a:off x="3564564" y="1701258"/>
            <a:ext cx="1271502"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900" baseline="-25000"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5" name="Rectangle 60" title="Conquer"/>
          <p:cNvSpPr>
            <a:spLocks noChangeArrowheads="1"/>
          </p:cNvSpPr>
          <p:nvPr/>
        </p:nvSpPr>
        <p:spPr bwMode="auto">
          <a:xfrm>
            <a:off x="2111922" y="4164176"/>
            <a:ext cx="1548501" cy="231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86" name="TextBox 185" title="Conquer"/>
          <p:cNvSpPr txBox="1"/>
          <p:nvPr/>
        </p:nvSpPr>
        <p:spPr>
          <a:xfrm>
            <a:off x="476250" y="4206241"/>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7" name="Rectangle 84" title="Conquer"/>
          <p:cNvSpPr>
            <a:spLocks noChangeArrowheads="1"/>
          </p:cNvSpPr>
          <p:nvPr/>
        </p:nvSpPr>
        <p:spPr bwMode="auto">
          <a:xfrm>
            <a:off x="1482951" y="3140258"/>
            <a:ext cx="618759" cy="542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r</a:t>
            </a:r>
            <a:endParaRPr lang="en-US" sz="1500" b="1">
              <a:solidFill>
                <a:schemeClr val="bg2">
                  <a:lumMod val="10000"/>
                </a:schemeClr>
              </a:solidFill>
              <a:latin typeface="Times New Roman" charset="0"/>
            </a:endParaRPr>
          </a:p>
        </p:txBody>
      </p:sp>
      <p:sp>
        <p:nvSpPr>
          <p:cNvPr id="188" name="TextBox 187" title="Conquer"/>
          <p:cNvSpPr txBox="1"/>
          <p:nvPr/>
        </p:nvSpPr>
        <p:spPr>
          <a:xfrm>
            <a:off x="3798127" y="4206241"/>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br>
              <a:rPr lang="en-US" sz="825">
                <a:latin typeface="Helvetica Neue"/>
              </a:rPr>
            </a:br>
            <a:r>
              <a:rPr lang="en-US" sz="825">
                <a:latin typeface="Helvetica Neue"/>
              </a:rPr>
              <a:t>Fully hashed!</a:t>
            </a:r>
            <a:endParaRPr lang="en-US" sz="900">
              <a:latin typeface="Helvetica Neue"/>
            </a:endParaRPr>
          </a:p>
        </p:txBody>
      </p:sp>
      <p:sp>
        <p:nvSpPr>
          <p:cNvPr id="197" name="Rectangle 20" title="Conquer"/>
          <p:cNvSpPr>
            <a:spLocks noChangeArrowheads="1"/>
          </p:cNvSpPr>
          <p:nvPr/>
        </p:nvSpPr>
        <p:spPr bwMode="auto">
          <a:xfrm>
            <a:off x="846917" y="2933462"/>
            <a:ext cx="399455" cy="22357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8" name="Rectangle 20" title="Conquer"/>
          <p:cNvSpPr>
            <a:spLocks noChangeArrowheads="1"/>
          </p:cNvSpPr>
          <p:nvPr/>
        </p:nvSpPr>
        <p:spPr bwMode="auto">
          <a:xfrm>
            <a:off x="846917" y="3266179"/>
            <a:ext cx="629841" cy="213122"/>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9" name="Rectangle 20" title="Conquer"/>
          <p:cNvSpPr>
            <a:spLocks noChangeArrowheads="1"/>
          </p:cNvSpPr>
          <p:nvPr/>
        </p:nvSpPr>
        <p:spPr bwMode="auto">
          <a:xfrm>
            <a:off x="858227" y="3875951"/>
            <a:ext cx="233903" cy="22692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3821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267295" y="95250"/>
            <a:ext cx="7162800" cy="857250"/>
          </a:xfrm>
        </p:spPr>
        <p:txBody>
          <a:bodyPr/>
          <a:lstStyle/>
          <a:p>
            <a:r>
              <a:rPr lang="en-US"/>
              <a:t>Cost of External Hashing</a:t>
            </a:r>
          </a:p>
        </p:txBody>
      </p:sp>
      <p:sp>
        <p:nvSpPr>
          <p:cNvPr id="8" name="Text Placeholder 7"/>
          <p:cNvSpPr>
            <a:spLocks noGrp="1"/>
          </p:cNvSpPr>
          <p:nvPr>
            <p:ph type="body" sz="half" idx="1"/>
          </p:nvPr>
        </p:nvSpPr>
        <p:spPr>
          <a:xfrm>
            <a:off x="1394203" y="4007070"/>
            <a:ext cx="5538826" cy="3829050"/>
          </a:xfrm>
        </p:spPr>
        <p:txBody>
          <a:bodyPr/>
          <a:lstStyle/>
          <a:p>
            <a:pPr marL="0" indent="0">
              <a:buNone/>
            </a:pPr>
            <a:r>
              <a:rPr lang="en-US" b="1">
                <a:latin typeface="Helvetica Neue"/>
              </a:rPr>
              <a:t>cost = 2*N*(#passes) = 4*N IO</a:t>
            </a:r>
            <a:r>
              <a:rPr lang="ja-JP" altLang="en-US" b="1">
                <a:latin typeface="Helvetica Neue"/>
              </a:rPr>
              <a:t>’</a:t>
            </a:r>
            <a:r>
              <a:rPr lang="en-US" b="1">
                <a:latin typeface="Helvetica Neue"/>
              </a:rPr>
              <a:t>s</a:t>
            </a:r>
            <a:br>
              <a:rPr lang="en-US" b="1">
                <a:latin typeface="Helvetica Neue"/>
              </a:rPr>
            </a:br>
            <a:r>
              <a:rPr lang="en-US" b="1">
                <a:latin typeface="Helvetica Neue"/>
              </a:rPr>
              <a:t>(includes initial read, final write)</a:t>
            </a:r>
          </a:p>
        </p:txBody>
      </p:sp>
      <p:sp>
        <p:nvSpPr>
          <p:cNvPr id="52227"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38175" y="1352550"/>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28"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180535" y="1373982"/>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0"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412331" y="1318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1"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862138" y="1659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2"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587479" y="1681163"/>
            <a:ext cx="1258490"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3"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96679" y="2169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4"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7956" y="1825229"/>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5"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3194" y="2159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6"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6767" y="2512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7"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724401" y="1809750"/>
            <a:ext cx="1013222" cy="960834"/>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8"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1283494" y="2272903"/>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39"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8850" y="2270522"/>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0"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2224088" y="1934766"/>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1"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7660" y="2270522"/>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2"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740004" y="2185988"/>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3"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8538" y="1819275"/>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4"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6156" y="2158604"/>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5"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3775" y="2531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6"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8938" y="1935957"/>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7"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4176" y="2271713"/>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8"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7747" y="2632472"/>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9"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4164807" y="1930003"/>
            <a:ext cx="570310" cy="19645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8" name="TextBox 27" descr="Data is streamed from original relation and divided using h_p into B-1 paritions of size N/B-1. Paritions are streamed and rehashed using h_r until it is fully hashed" title="Cost of External Hashing"/>
          <p:cNvSpPr txBox="1"/>
          <p:nvPr/>
        </p:nvSpPr>
        <p:spPr>
          <a:xfrm>
            <a:off x="4592152" y="1177098"/>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31" name="TextBox 30" descr="Data is streamed from original relation and divided using h_p into B-1 paritions of size N/B-1. Paritions are streamed and rehashed using h_r until it is fully hashed" title="Cost of External Hashing"/>
          <p:cNvSpPr txBox="1"/>
          <p:nvPr/>
        </p:nvSpPr>
        <p:spPr>
          <a:xfrm>
            <a:off x="1941477" y="1161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33" name="TextBox 32" descr="Data is streamed from original relation and divided using h_p into B-1 paritions of size N/B-1. Paritions are streamed and rehashed using h_r until it is fully hashed" title="Cost of External Hashing"/>
          <p:cNvSpPr txBox="1"/>
          <p:nvPr/>
        </p:nvSpPr>
        <p:spPr>
          <a:xfrm>
            <a:off x="3319423" y="3067272"/>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34" name="TextBox 33" descr="Data is streamed from original relation and divided using h_p into B-1 paritions of size N/B-1. Paritions are streamed and rehashed using h_r until it is fully hashed" title="Cost of External Hashing"/>
          <p:cNvSpPr txBox="1"/>
          <p:nvPr/>
        </p:nvSpPr>
        <p:spPr>
          <a:xfrm>
            <a:off x="6070686" y="3133739"/>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3" name="Rectangle 2" descr="Data is streamed from original relation and divided using h_p into B-1 paritions of size N/B-1. Paritions are streamed and rehashed using h_r until it is fully hashed" title="Cost of External Hashing"/>
          <p:cNvSpPr/>
          <p:nvPr/>
        </p:nvSpPr>
        <p:spPr>
          <a:xfrm>
            <a:off x="3632563" y="2480280"/>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36" name="Rectangle 35" descr="Data is streamed from original relation and divided using h_p into B-1 paritions of size N/B-1. Paritions are streamed and rehashed using h_r until it is fully hashed" title="Cost of External Hashing"/>
          <p:cNvSpPr/>
          <p:nvPr/>
        </p:nvSpPr>
        <p:spPr>
          <a:xfrm>
            <a:off x="3725536" y="1767126"/>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37" name="Rectangle 36" descr="Data is streamed from original relation and divided using h_p into B-1 paritions of size N/B-1. Paritions are streamed and rehashed using h_r until it is fully hashed" title="Cost of External Hashing"/>
          <p:cNvSpPr/>
          <p:nvPr/>
        </p:nvSpPr>
        <p:spPr>
          <a:xfrm>
            <a:off x="3680106" y="2115965"/>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4" name="Rectangle 3" descr="Data is streamed from original relation and divided using h_p into B-1 paritions of size N/B-1. Paritions are streamed and rehashed using h_r until it is fully hashed" title="Cost of External Hashing"/>
          <p:cNvSpPr/>
          <p:nvPr/>
        </p:nvSpPr>
        <p:spPr>
          <a:xfrm>
            <a:off x="5042890" y="2117043"/>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74844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a:t>Memory Requirement</a:t>
            </a:r>
          </a:p>
        </p:txBody>
      </p:sp>
      <mc:AlternateContent xmlns:mc="http://schemas.openxmlformats.org/markup-compatibility/2006" xmlns:a14="http://schemas.microsoft.com/office/drawing/2010/main">
        <mc:Choice Requires="a14">
          <p:sp>
            <p:nvSpPr>
              <p:cNvPr id="172035" name="Rectangle 3"/>
              <p:cNvSpPr>
                <a:spLocks noGrp="1" noChangeArrowheads="1"/>
              </p:cNvSpPr>
              <p:nvPr>
                <p:ph idx="1"/>
              </p:nvPr>
            </p:nvSpPr>
            <p:spPr/>
            <p:txBody>
              <a:bodyPr/>
              <a:lstStyle/>
              <a:p>
                <a:r>
                  <a:rPr lang="en-US" sz="1800" dirty="0"/>
                  <a:t>How big of a table can we hash in two passes?</a:t>
                </a:r>
              </a:p>
              <a:p>
                <a:pPr lvl="1"/>
                <a:r>
                  <a:rPr lang="en-US" sz="1500" dirty="0"/>
                  <a:t>B-1 </a:t>
                </a:r>
                <a:r>
                  <a:rPr lang="ja-JP" altLang="en-US" sz="1500" dirty="0"/>
                  <a:t>“</a:t>
                </a:r>
                <a:r>
                  <a:rPr lang="en-US" sz="1500" dirty="0"/>
                  <a:t>partitions</a:t>
                </a:r>
                <a:r>
                  <a:rPr lang="ja-JP" altLang="en-US" sz="1500" dirty="0"/>
                  <a:t>”</a:t>
                </a:r>
                <a:r>
                  <a:rPr lang="en-US" sz="1500" dirty="0"/>
                  <a:t> result from Pass 1</a:t>
                </a:r>
              </a:p>
              <a:p>
                <a:pPr lvl="1"/>
                <a:r>
                  <a:rPr lang="en-US" sz="1500" dirty="0"/>
                  <a:t>Each should be no more than B pages in size</a:t>
                </a:r>
              </a:p>
              <a:p>
                <a:pPr lvl="1"/>
                <a:r>
                  <a:rPr lang="en-US" sz="1500" dirty="0"/>
                  <a:t>Answer: B(B-1).</a:t>
                </a:r>
              </a:p>
              <a:p>
                <a:pPr lvl="2"/>
                <a:r>
                  <a:rPr lang="en-US" sz="1350" dirty="0"/>
                  <a:t>We can hash a table of size N pages in about </a:t>
                </a:r>
                <a14:m>
                  <m:oMath xmlns:m="http://schemas.openxmlformats.org/officeDocument/2006/math">
                    <m:r>
                      <m:rPr>
                        <m:sty m:val="p"/>
                      </m:rPr>
                      <a:rPr lang="en-US" sz="1400" b="0" i="0" smtClean="0">
                        <a:latin typeface="Cambria Math" charset="0"/>
                      </a:rPr>
                      <m:t>B</m:t>
                    </m:r>
                    <m:r>
                      <a:rPr lang="en-US" sz="1400" b="0" i="0" smtClean="0">
                        <a:latin typeface="Cambria Math" charset="0"/>
                      </a:rPr>
                      <m:t>=</m:t>
                    </m:r>
                    <m:rad>
                      <m:radPr>
                        <m:degHide m:val="on"/>
                        <m:ctrlPr>
                          <a:rPr lang="en-US" sz="1400" i="1" smtClean="0">
                            <a:latin typeface="Cambria Math" panose="02040503050406030204" pitchFamily="18" charset="0"/>
                          </a:rPr>
                        </m:ctrlPr>
                      </m:radPr>
                      <m:deg/>
                      <m:e>
                        <m:r>
                          <a:rPr lang="en-US" sz="1400" b="0" i="1" smtClean="0">
                            <a:latin typeface="Cambria Math" charset="0"/>
                          </a:rPr>
                          <m:t>𝑁</m:t>
                        </m:r>
                      </m:e>
                    </m:rad>
                    <m:r>
                      <a:rPr lang="en-US" sz="1400" b="0" i="0" smtClean="0">
                        <a:latin typeface="Cambria Math" charset="0"/>
                      </a:rPr>
                      <m:t> </m:t>
                    </m:r>
                  </m:oMath>
                </a14:m>
                <a:r>
                  <a:rPr lang="en-US" sz="1350" dirty="0"/>
                  <a:t>space</a:t>
                </a:r>
                <a:endParaRPr lang="en-US" sz="1500" dirty="0"/>
              </a:p>
              <a:p>
                <a:pPr lvl="1"/>
                <a:r>
                  <a:rPr lang="en-US" sz="1500" dirty="0"/>
                  <a:t>Note: assumes hash function distributes records evenly!</a:t>
                </a:r>
              </a:p>
              <a:p>
                <a:r>
                  <a:rPr lang="en-US" sz="1800" dirty="0"/>
                  <a:t>Have a bigger table?  Recursive partitioning!</a:t>
                </a:r>
              </a:p>
            </p:txBody>
          </p:sp>
        </mc:Choice>
        <mc:Fallback xmlns="">
          <p:sp>
            <p:nvSpPr>
              <p:cNvPr id="172035" name="Rectangle 3"/>
              <p:cNvSpPr>
                <a:spLocks noGrp="1" noRot="1" noChangeAspect="1" noMove="1" noResize="1" noEditPoints="1" noAdjustHandles="1" noChangeArrowheads="1" noChangeShapeType="1" noTextEdit="1"/>
              </p:cNvSpPr>
              <p:nvPr>
                <p:ph idx="1"/>
              </p:nvPr>
            </p:nvSpPr>
            <p:spPr>
              <a:blipFill rotWithShape="0">
                <a:blip r:embed="rId3"/>
                <a:stretch>
                  <a:fillRect l="-444" t="-1077"/>
                </a:stretch>
              </a:blipFill>
            </p:spPr>
            <p:txBody>
              <a:bodyPr/>
              <a:lstStyle/>
              <a:p>
                <a:r>
                  <a:rPr lang="en-US">
                    <a:noFill/>
                  </a:rPr>
                  <a:t> </a:t>
                </a:r>
              </a:p>
            </p:txBody>
          </p:sp>
        </mc:Fallback>
      </mc:AlternateContent>
      <p:sp>
        <p:nvSpPr>
          <p:cNvPr id="36"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3448" y="3792750"/>
            <a:ext cx="747003" cy="1260633"/>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7"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5636833" y="3544788"/>
            <a:ext cx="789385" cy="122991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8"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876890" y="3599630"/>
            <a:ext cx="868600" cy="134243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9"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470761" y="3792749"/>
            <a:ext cx="1041990" cy="115132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0"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980118" y="3706786"/>
            <a:ext cx="1343096" cy="1099199"/>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389318" y="41949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2"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90595" y="3850853"/>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3"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5833" y="418541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9406" y="45378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5"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117040" y="3835374"/>
            <a:ext cx="1013222" cy="8227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6"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676133" y="4298527"/>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7"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1489" y="4296146"/>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8"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1616727" y="3960390"/>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9"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0299" y="4296146"/>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0"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132643" y="421161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1"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9049" y="40431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6667" y="43479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3"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4286" y="46527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4"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1577" y="3961581"/>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5"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16815" y="4297337"/>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6"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0386" y="4658096"/>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7"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3557446" y="3955627"/>
            <a:ext cx="570310" cy="19645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8" name="TextBox 57" descr="Data is streamed from original relation and divided using h_p into B-1 paritions of size N/B-1. Paritions are streamed and rehashed using h_r until it is fully hashed" title="Cost of External Hashing"/>
          <p:cNvSpPr txBox="1"/>
          <p:nvPr/>
        </p:nvSpPr>
        <p:spPr>
          <a:xfrm>
            <a:off x="3984791" y="3202722"/>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59" name="TextBox 58" descr="Data is streamed from original relation and divided using h_p into B-1 paritions of size N/B-1. Paritions are streamed and rehashed using h_r until it is fully hashed" title="Cost of External Hashing"/>
          <p:cNvSpPr txBox="1"/>
          <p:nvPr/>
        </p:nvSpPr>
        <p:spPr>
          <a:xfrm>
            <a:off x="1334116" y="3187395"/>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60" name="TextBox 59" descr="Data is streamed from original relation and divided using h_p into B-1 paritions of size N/B-1. Paritions are streamed and rehashed using h_r until it is fully hashed" title="Cost of External Hashing"/>
          <p:cNvSpPr txBox="1"/>
          <p:nvPr/>
        </p:nvSpPr>
        <p:spPr>
          <a:xfrm>
            <a:off x="2372108" y="4938563"/>
            <a:ext cx="2087910" cy="230832"/>
          </a:xfrm>
          <a:prstGeom prst="rect">
            <a:avLst/>
          </a:prstGeom>
          <a:noFill/>
        </p:spPr>
        <p:txBody>
          <a:bodyPr wrap="squar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size ~N/(B-1)</a:t>
            </a:r>
          </a:p>
        </p:txBody>
      </p:sp>
      <p:sp>
        <p:nvSpPr>
          <p:cNvPr id="61" name="TextBox 60" descr="Data is streamed from original relation and divided using h_p into B-1 paritions of size N/B-1. Paritions are streamed and rehashed using h_r until it is fully hashed" title="Cost of External Hashing"/>
          <p:cNvSpPr txBox="1"/>
          <p:nvPr/>
        </p:nvSpPr>
        <p:spPr>
          <a:xfrm>
            <a:off x="5445323" y="4834233"/>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62" name="Rectangle 61" descr="Data is streamed from original relation and divided using h_p into B-1 paritions of size N/B-1. Paritions are streamed and rehashed using h_r until it is fully hashed" title="Cost of External Hashing"/>
          <p:cNvSpPr/>
          <p:nvPr/>
        </p:nvSpPr>
        <p:spPr>
          <a:xfrm>
            <a:off x="3095895" y="4641979"/>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63" name="Rectangle 62" descr="Data is streamed from original relation and divided using h_p into B-1 paritions of size N/B-1. Paritions are streamed and rehashed using h_r until it is fully hashed" title="Cost of External Hashing"/>
          <p:cNvSpPr/>
          <p:nvPr/>
        </p:nvSpPr>
        <p:spPr>
          <a:xfrm>
            <a:off x="3118175" y="4032379"/>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64" name="Rectangle 63" descr="Data is streamed from original relation and divided using h_p into B-1 paritions of size N/B-1. Paritions are streamed and rehashed using h_r until it is fully hashed" title="Cost of External Hashing"/>
          <p:cNvSpPr/>
          <p:nvPr/>
        </p:nvSpPr>
        <p:spPr>
          <a:xfrm>
            <a:off x="3128699" y="4256261"/>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65" name="Rectangle 64" descr="Data is streamed from original relation and divided using h_p into B-1 paritions of size N/B-1. Paritions are streamed and rehashed using h_r until it is fully hashed" title="Cost of External Hashing"/>
          <p:cNvSpPr/>
          <p:nvPr/>
        </p:nvSpPr>
        <p:spPr>
          <a:xfrm>
            <a:off x="4435529" y="4142667"/>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302079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203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2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1</a:t>
            </a:r>
          </a:p>
        </p:txBody>
      </p:sp>
      <p:grpSp>
        <p:nvGrpSpPr>
          <p:cNvPr id="5" name="Group 4"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3A968744-5998-274B-A956-46163780513F}"/>
              </a:ext>
            </a:extLst>
          </p:cNvPr>
          <p:cNvGrpSpPr/>
          <p:nvPr/>
        </p:nvGrpSpPr>
        <p:grpSpPr>
          <a:xfrm>
            <a:off x="645213" y="1628042"/>
            <a:ext cx="7867863" cy="1887279"/>
            <a:chOff x="645213" y="1628042"/>
            <a:chExt cx="7867863" cy="1887279"/>
          </a:xfrm>
        </p:grpSpPr>
        <p:grpSp>
          <p:nvGrpSpPr>
            <p:cNvPr id="3" name="Group 2"/>
            <p:cNvGrpSpPr/>
            <p:nvPr/>
          </p:nvGrpSpPr>
          <p:grpSpPr>
            <a:xfrm>
              <a:off x="4876800" y="1710396"/>
              <a:ext cx="3636276" cy="1804925"/>
              <a:chOff x="4876800" y="1710396"/>
              <a:chExt cx="3636276" cy="1804925"/>
            </a:xfrm>
          </p:grpSpPr>
          <p:sp>
            <p:nvSpPr>
              <p:cNvPr id="43" name="TextBox 42"/>
              <p:cNvSpPr txBox="1"/>
              <p:nvPr/>
            </p:nvSpPr>
            <p:spPr>
              <a:xfrm>
                <a:off x="5660307" y="1710396"/>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28"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29"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0"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1"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2"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3"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4"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5"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6"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7"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8"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9"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40"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1"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2"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4"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4"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5"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6"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7"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9"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20"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1"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2"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3"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4"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6" name="TextBox 25"/>
            <p:cNvSpPr txBox="1"/>
            <p:nvPr/>
          </p:nvSpPr>
          <p:spPr>
            <a:xfrm>
              <a:off x="2191292" y="1628042"/>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spTree>
    <p:extLst>
      <p:ext uri="{BB962C8B-B14F-4D97-AF65-F5344CB8AC3E}">
        <p14:creationId xmlns:p14="http://schemas.microsoft.com/office/powerpoint/2010/main" val="137778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2</a:t>
            </a:r>
          </a:p>
        </p:txBody>
      </p:sp>
      <p:grpSp>
        <p:nvGrpSpPr>
          <p:cNvPr id="88" name="Group 87" descr="A second hash function (hr) is used on the data" title="Conquer Stage"/>
          <p:cNvGrpSpPr/>
          <p:nvPr/>
        </p:nvGrpSpPr>
        <p:grpSpPr>
          <a:xfrm>
            <a:off x="4876800" y="1679941"/>
            <a:ext cx="3636276" cy="1835380"/>
            <a:chOff x="4876800" y="1679941"/>
            <a:chExt cx="3636276" cy="1835380"/>
          </a:xfrm>
        </p:grpSpPr>
        <p:sp>
          <p:nvSpPr>
            <p:cNvPr id="89"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90"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4"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5"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6"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7"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8"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1"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2"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3"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4" name="TextBox 103"/>
            <p:cNvSpPr txBox="1"/>
            <p:nvPr/>
          </p:nvSpPr>
          <p:spPr>
            <a:xfrm>
              <a:off x="5617658" y="1679941"/>
              <a:ext cx="1439818" cy="369332"/>
            </a:xfrm>
            <a:prstGeom prst="rect">
              <a:avLst/>
            </a:prstGeom>
            <a:solidFill>
              <a:schemeClr val="bg1"/>
            </a:solidFill>
          </p:spPr>
          <p:txBody>
            <a:bodyPr wrap="non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10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106" name="Rectangle 13" descr="A second hash function is used to partion incoming data" title="Conquer"/>
          <p:cNvSpPr>
            <a:spLocks noChangeArrowheads="1"/>
          </p:cNvSpPr>
          <p:nvPr/>
        </p:nvSpPr>
        <p:spPr bwMode="auto">
          <a:xfrm>
            <a:off x="5832254" y="2325694"/>
            <a:ext cx="1013222" cy="960834"/>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8" name="Group 7" descr="Data is streamed from original relation and divided using h_p into B-1 paritions of size N/B-1. Paritions are streamed and rehashed using h_r until it is fully hashed" title="Recursive Partitioning"/>
          <p:cNvGrpSpPr/>
          <p:nvPr/>
        </p:nvGrpSpPr>
        <p:grpSpPr>
          <a:xfrm>
            <a:off x="645213" y="1641515"/>
            <a:ext cx="7867863" cy="1873806"/>
            <a:chOff x="645213" y="1641515"/>
            <a:chExt cx="7867863" cy="1873806"/>
          </a:xfrm>
        </p:grpSpPr>
        <p:sp>
          <p:nvSpPr>
            <p:cNvPr id="52"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3"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4"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5"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6"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8"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9"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0"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1"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2"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3"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64"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5"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9" name="TextBox 68"/>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70" name="Group 69"/>
            <p:cNvGrpSpPr/>
            <p:nvPr/>
          </p:nvGrpSpPr>
          <p:grpSpPr>
            <a:xfrm>
              <a:off x="4876800" y="1707997"/>
              <a:ext cx="3636276" cy="1807324"/>
              <a:chOff x="4876800" y="1707997"/>
              <a:chExt cx="3636276" cy="1807324"/>
            </a:xfrm>
          </p:grpSpPr>
          <p:sp>
            <p:nvSpPr>
              <p:cNvPr id="71"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2"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3"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4"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5"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6"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7"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8"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9"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0"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1"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2"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3"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4"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5"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6" name="TextBox 85"/>
              <p:cNvSpPr txBox="1"/>
              <p:nvPr/>
            </p:nvSpPr>
            <p:spPr>
              <a:xfrm>
                <a:off x="5662912" y="1707997"/>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87"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17903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44444E-6 -4.5679E-6 L -0.38194 0.00155 " pathEditMode="relative" rAng="0" ptsTypes="AA">
                                      <p:cBhvr>
                                        <p:cTn id="6" dur="2000" fill="hold"/>
                                        <p:tgtEl>
                                          <p:spTgt spid="8"/>
                                        </p:tgtEl>
                                        <p:attrNameLst>
                                          <p:attrName>ppt_x</p:attrName>
                                          <p:attrName>ppt_y</p:attrName>
                                        </p:attrNameLst>
                                      </p:cBhvr>
                                      <p:rCtr x="-19097" y="62"/>
                                    </p:animMotion>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left)">
                                      <p:cBhvr>
                                        <p:cTn id="10" dur="500"/>
                                        <p:tgtEl>
                                          <p:spTgt spid="106"/>
                                        </p:tgtEl>
                                      </p:cBhvr>
                                    </p:animEffect>
                                  </p:childTnLst>
                                </p:cTn>
                              </p:par>
                              <p:par>
                                <p:cTn id="11" presetID="22" presetClass="entr" presetSubtype="8"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left)">
                                      <p:cBhvr>
                                        <p:cTn id="1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3</a:t>
            </a:r>
          </a:p>
        </p:txBody>
      </p:sp>
      <p:grpSp>
        <p:nvGrpSpPr>
          <p:cNvPr id="4" name="Group 3"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3715BCB5-6E5C-0B4B-8DF8-162269CCEFA5}"/>
              </a:ext>
            </a:extLst>
          </p:cNvPr>
          <p:cNvGrpSpPr/>
          <p:nvPr/>
        </p:nvGrpSpPr>
        <p:grpSpPr>
          <a:xfrm>
            <a:off x="645213" y="1641515"/>
            <a:ext cx="7867863" cy="1886447"/>
            <a:chOff x="645213" y="1641515"/>
            <a:chExt cx="7867863" cy="1886447"/>
          </a:xfrm>
        </p:grpSpPr>
        <p:grpSp>
          <p:nvGrpSpPr>
            <p:cNvPr id="85" name="Group 84" descr="Data is streamed from original relation and divided using h_p into B-1 paritions of size N/B-1. Paritions are streamed and rehashed using h_r until it is fully hashed" title="Recursive Partioning"/>
            <p:cNvGrpSpPr/>
            <p:nvPr/>
          </p:nvGrpSpPr>
          <p:grpSpPr>
            <a:xfrm>
              <a:off x="645213" y="1641515"/>
              <a:ext cx="7867863" cy="1873806"/>
              <a:chOff x="645213" y="1641515"/>
              <a:chExt cx="7867863" cy="1873806"/>
            </a:xfrm>
          </p:grpSpPr>
          <p:sp>
            <p:nvSpPr>
              <p:cNvPr id="86"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7"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8"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4"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5"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6"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7"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98"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1"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2"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3" name="TextBox 102"/>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104" name="Group 103"/>
              <p:cNvGrpSpPr/>
              <p:nvPr/>
            </p:nvGrpSpPr>
            <p:grpSpPr>
              <a:xfrm>
                <a:off x="4876800" y="1693525"/>
                <a:ext cx="3636276" cy="1821796"/>
                <a:chOff x="4876800" y="1693525"/>
                <a:chExt cx="3636276" cy="1821796"/>
              </a:xfrm>
            </p:grpSpPr>
            <p:sp>
              <p:nvSpPr>
                <p:cNvPr id="105"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106"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7"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8"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9"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0"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1"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2"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3"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4"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5"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6"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7"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8"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9"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20" name="TextBox 119"/>
                <p:cNvSpPr txBox="1"/>
                <p:nvPr/>
              </p:nvSpPr>
              <p:spPr>
                <a:xfrm>
                  <a:off x="6046027" y="1693525"/>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121"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grpSp>
          <p:nvGrpSpPr>
            <p:cNvPr id="63" name="Group 62" descr="Data is re-hashed in the conquer stage " title="Conquer"/>
            <p:cNvGrpSpPr/>
            <p:nvPr/>
          </p:nvGrpSpPr>
          <p:grpSpPr>
            <a:xfrm>
              <a:off x="4876800" y="1714919"/>
              <a:ext cx="3631512" cy="1805830"/>
              <a:chOff x="4881564" y="1709491"/>
              <a:chExt cx="3631512" cy="1805830"/>
            </a:xfrm>
          </p:grpSpPr>
          <p:sp>
            <p:nvSpPr>
              <p:cNvPr id="64"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5"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7"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8"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9"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0"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1"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2"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9" name="TextBox 78"/>
              <p:cNvSpPr txBox="1"/>
              <p:nvPr/>
            </p:nvSpPr>
            <p:spPr>
              <a:xfrm>
                <a:off x="5627183" y="1709491"/>
                <a:ext cx="1735186" cy="380787"/>
              </a:xfrm>
              <a:prstGeom prst="rect">
                <a:avLst/>
              </a:prstGeom>
              <a:solidFill>
                <a:schemeClr val="bg1"/>
              </a:solidFill>
            </p:spPr>
            <p:txBody>
              <a:bodyPr wrap="squar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80" name="Line 27"/>
              <p:cNvSpPr>
                <a:spLocks noChangeShapeType="1"/>
              </p:cNvSpPr>
              <p:nvPr/>
            </p:nvSpPr>
            <p:spPr bwMode="auto">
              <a:xfrm flipV="1">
                <a:off x="4881564" y="2806112"/>
                <a:ext cx="99627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81" name="Rectangle 19"/>
            <p:cNvSpPr>
              <a:spLocks noChangeArrowheads="1"/>
            </p:cNvSpPr>
            <p:nvPr/>
          </p:nvSpPr>
          <p:spPr bwMode="auto">
            <a:xfrm>
              <a:off x="7772400" y="2337793"/>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82" name="AutoShape 5"/>
            <p:cNvSpPr>
              <a:spLocks noChangeArrowheads="1"/>
            </p:cNvSpPr>
            <p:nvPr/>
          </p:nvSpPr>
          <p:spPr bwMode="auto">
            <a:xfrm>
              <a:off x="4133851" y="185275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3" name="Rectangle 20"/>
            <p:cNvSpPr>
              <a:spLocks noChangeArrowheads="1"/>
            </p:cNvSpPr>
            <p:nvPr/>
          </p:nvSpPr>
          <p:spPr bwMode="auto">
            <a:xfrm>
              <a:off x="4279106" y="267964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4" name="Rectangle 21"/>
            <p:cNvSpPr>
              <a:spLocks noChangeArrowheads="1"/>
            </p:cNvSpPr>
            <p:nvPr/>
          </p:nvSpPr>
          <p:spPr bwMode="auto">
            <a:xfrm>
              <a:off x="4276725" y="3052307"/>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 name="Rectangle 2"/>
            <p:cNvSpPr/>
            <p:nvPr/>
          </p:nvSpPr>
          <p:spPr>
            <a:xfrm>
              <a:off x="5051871" y="2362410"/>
              <a:ext cx="627233" cy="412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2337793"/>
              <a:ext cx="1045597" cy="994343"/>
            </a:xfrm>
            <a:prstGeom prst="rect">
              <a:avLst/>
            </a:prstGeom>
            <a:solidFill>
              <a:srgbClr val="F6C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8773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Wrinkle: Duplicates</a:t>
            </a:r>
          </a:p>
        </p:txBody>
      </p:sp>
      <p:sp>
        <p:nvSpPr>
          <p:cNvPr id="3" name="Content Placeholder 2"/>
          <p:cNvSpPr>
            <a:spLocks noGrp="1"/>
          </p:cNvSpPr>
          <p:nvPr>
            <p:ph idx="1"/>
          </p:nvPr>
        </p:nvSpPr>
        <p:spPr/>
        <p:txBody>
          <a:bodyPr/>
          <a:lstStyle/>
          <a:p>
            <a:r>
              <a:rPr lang="en-US" sz="2100"/>
              <a:t>Consider a dataset with a </a:t>
            </a:r>
            <a:r>
              <a:rPr lang="en-US" sz="2100" i="1"/>
              <a:t>very</a:t>
            </a:r>
            <a:r>
              <a:rPr lang="en-US" sz="2100"/>
              <a:t> frequent key</a:t>
            </a:r>
          </a:p>
          <a:p>
            <a:pPr lvl="1"/>
            <a:r>
              <a:rPr lang="en-US"/>
              <a:t>E.g. in a big table, consider the </a:t>
            </a:r>
            <a:r>
              <a:rPr lang="en-US" i="1"/>
              <a:t>gender </a:t>
            </a:r>
            <a:r>
              <a:rPr lang="en-US"/>
              <a:t>column</a:t>
            </a:r>
          </a:p>
          <a:p>
            <a:r>
              <a:rPr lang="en-US" sz="2100"/>
              <a:t>What happens during recursive partitioning?</a:t>
            </a:r>
          </a:p>
        </p:txBody>
      </p:sp>
      <p:grpSp>
        <p:nvGrpSpPr>
          <p:cNvPr id="22" name="Group 21" descr="Data is streamed from original relation and divided using h_p into B-1 paritions of size N/B-1. Paritions are streamed and rehashed using h_r until it is fully hashed. If there is a lot of duplicate data it will always be hashed to the same value regardless of the hash function" title="Gender Hash">
            <a:extLst>
              <a:ext uri="{FF2B5EF4-FFF2-40B4-BE49-F238E27FC236}">
                <a16:creationId xmlns:a16="http://schemas.microsoft.com/office/drawing/2014/main" id="{461F4A11-B1A9-A24B-9583-0A7271443F13}"/>
              </a:ext>
            </a:extLst>
          </p:cNvPr>
          <p:cNvGrpSpPr/>
          <p:nvPr/>
        </p:nvGrpSpPr>
        <p:grpSpPr>
          <a:xfrm>
            <a:off x="410300" y="3066771"/>
            <a:ext cx="5979060" cy="1865988"/>
            <a:chOff x="410300" y="3066771"/>
            <a:chExt cx="5979060" cy="1865988"/>
          </a:xfrm>
        </p:grpSpPr>
        <p:sp>
          <p:nvSpPr>
            <p:cNvPr id="4" name="AutoShape 23"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10300" y="3580825"/>
              <a:ext cx="651737" cy="1351934"/>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926556" y="3223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6"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376363" y="3564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7"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510904" y="4074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8"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2181" y="373022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9" name="Rectangle 1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07419" y="4064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0" name="Rectangle 12"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0992" y="4417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 name="Line 1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797719" y="4177903"/>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 name="Line 1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3075" y="4175522"/>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1738313" y="3839766"/>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4" name="Line 1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1885" y="4175522"/>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5"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2763" y="3724275"/>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latin typeface="Helvetica Neue"/>
                </a:rPr>
                <a:t>M</a:t>
              </a:r>
            </a:p>
          </p:txBody>
        </p:sp>
        <p:sp>
          <p:nvSpPr>
            <p:cNvPr id="16" name="Rectangle 2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0381" y="4063603"/>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F</a:t>
              </a:r>
            </a:p>
          </p:txBody>
        </p:sp>
        <p:sp>
          <p:nvSpPr>
            <p:cNvPr id="17" name="Rectangle 2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48000" y="4436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other</a:t>
              </a:r>
            </a:p>
          </p:txBody>
        </p:sp>
        <p:sp>
          <p:nvSpPr>
            <p:cNvPr id="18"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3163" y="3840956"/>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9" name="Line 2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38401" y="4176713"/>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 name="Line 2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1972" y="4537472"/>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1" name="TextBox 20"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1455702" y="3066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23"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633312" y="3724274"/>
              <a:ext cx="756048" cy="119005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083119" y="3580825"/>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217660" y="4090413"/>
              <a:ext cx="229790"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6"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918937" y="3746323"/>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0"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4445069" y="3855860"/>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715808" y="4268148"/>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pPr algn="ctr"/>
              <a:r>
                <a:rPr lang="en-US" sz="900">
                  <a:solidFill>
                    <a:srgbClr val="71010C"/>
                  </a:solidFill>
                  <a:latin typeface="Helvetica Neue"/>
                </a:rPr>
                <a:t>M</a:t>
              </a:r>
            </a:p>
          </p:txBody>
        </p:sp>
        <p:sp>
          <p:nvSpPr>
            <p:cNvPr id="35"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5149919" y="3857051"/>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8" name="TextBox 37"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4162458" y="3082865"/>
              <a:ext cx="1311578" cy="369332"/>
            </a:xfrm>
            <a:prstGeom prst="rect">
              <a:avLst/>
            </a:prstGeom>
            <a:noFill/>
          </p:spPr>
          <p:txBody>
            <a:bodyPr wrap="none" rtlCol="0">
              <a:spAutoFit/>
            </a:bodyPr>
            <a:lstStyle/>
            <a:p>
              <a:r>
                <a:rPr lang="en-US">
                  <a:latin typeface="Helvetica Neue"/>
                </a:rPr>
                <a:t>Divide (h</a:t>
              </a:r>
              <a:r>
                <a:rPr lang="en-US" baseline="-25000">
                  <a:latin typeface="Helvetica Neue"/>
                </a:rPr>
                <a:t>p1</a:t>
              </a:r>
              <a:r>
                <a:rPr lang="en-US">
                  <a:latin typeface="Helvetica Neue"/>
                </a:rPr>
                <a:t>)</a:t>
              </a:r>
            </a:p>
          </p:txBody>
        </p:sp>
        <p:sp>
          <p:nvSpPr>
            <p:cNvPr id="39" name="Line 2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3679032" y="3835003"/>
              <a:ext cx="543838" cy="3604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Tree>
    <p:extLst>
      <p:ext uri="{BB962C8B-B14F-4D97-AF65-F5344CB8AC3E}">
        <p14:creationId xmlns:p14="http://schemas.microsoft.com/office/powerpoint/2010/main" val="10948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FD1115-EBCF-3D4C-ABF6-715A899779AC}"/>
              </a:ext>
            </a:extLst>
          </p:cNvPr>
          <p:cNvSpPr>
            <a:spLocks noGrp="1"/>
          </p:cNvSpPr>
          <p:nvPr>
            <p:ph type="title"/>
          </p:nvPr>
        </p:nvSpPr>
        <p:spPr/>
        <p:txBody>
          <a:bodyPr/>
          <a:lstStyle/>
          <a:p>
            <a:r>
              <a:rPr lang="en-US" dirty="0"/>
              <a:t>Question…</a:t>
            </a:r>
          </a:p>
        </p:txBody>
      </p:sp>
      <p:sp>
        <p:nvSpPr>
          <p:cNvPr id="5" name="Content Placeholder 4"/>
          <p:cNvSpPr>
            <a:spLocks noGrp="1"/>
          </p:cNvSpPr>
          <p:nvPr>
            <p:ph sz="quarter" idx="13"/>
          </p:nvPr>
        </p:nvSpPr>
        <p:spPr>
          <a:xfrm>
            <a:off x="267552" y="2190750"/>
            <a:ext cx="8668512" cy="3090672"/>
          </a:xfrm>
        </p:spPr>
        <p:txBody>
          <a:bodyPr/>
          <a:lstStyle/>
          <a:p>
            <a:pPr marL="0" indent="0" algn="ctr">
              <a:buNone/>
            </a:pPr>
            <a:r>
              <a:rPr lang="en-US" dirty="0"/>
              <a:t>How does external hashing compare</a:t>
            </a:r>
          </a:p>
          <a:p>
            <a:pPr marL="0" indent="0" algn="ctr">
              <a:buNone/>
            </a:pPr>
            <a:r>
              <a:rPr lang="en-US" dirty="0"/>
              <a:t>with external sorting?</a:t>
            </a:r>
          </a:p>
        </p:txBody>
      </p:sp>
    </p:spTree>
    <p:extLst>
      <p:ext uri="{BB962C8B-B14F-4D97-AF65-F5344CB8AC3E}">
        <p14:creationId xmlns:p14="http://schemas.microsoft.com/office/powerpoint/2010/main" val="409272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Hashing</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2" name="Group 1"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BC0C15DA-23DF-E64E-A176-12B6F2C0C016}"/>
              </a:ext>
            </a:extLst>
          </p:cNvPr>
          <p:cNvGrpSpPr/>
          <p:nvPr/>
        </p:nvGrpSpPr>
        <p:grpSpPr>
          <a:xfrm>
            <a:off x="1304925" y="1670167"/>
            <a:ext cx="6451998" cy="1887421"/>
            <a:chOff x="1304925" y="1670167"/>
            <a:chExt cx="6451998" cy="1887421"/>
          </a:xfrm>
        </p:grpSpPr>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a:off x="1950244" y="2168128"/>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
          <p:nvSpPr>
            <p:cNvPr id="57361" name="Line 13"/>
            <p:cNvSpPr>
              <a:spLocks noChangeShapeType="1"/>
            </p:cNvSpPr>
            <p:nvPr/>
          </p:nvSpPr>
          <p:spPr bwMode="auto">
            <a:xfrm flipV="1">
              <a:off x="3593306" y="277891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2" name="TextBox 41"/>
            <p:cNvSpPr txBox="1"/>
            <p:nvPr/>
          </p:nvSpPr>
          <p:spPr>
            <a:xfrm>
              <a:off x="2676965" y="1670167"/>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5376739" y="1685494"/>
              <a:ext cx="1077539" cy="369332"/>
            </a:xfrm>
            <a:prstGeom prst="rect">
              <a:avLst/>
            </a:prstGeom>
            <a:noFill/>
          </p:spPr>
          <p:txBody>
            <a:bodyPr wrap="none" rtlCol="0">
              <a:spAutoFit/>
            </a:bodyPr>
            <a:lstStyle/>
            <a:p>
              <a:r>
                <a:rPr lang="en-US" dirty="0">
                  <a:latin typeface="Helvetica Neue"/>
                </a:rPr>
                <a:t>Conquer</a:t>
              </a:r>
            </a:p>
          </p:txBody>
        </p:sp>
        <p:grpSp>
          <p:nvGrpSpPr>
            <p:cNvPr id="8" name="Group 7"/>
            <p:cNvGrpSpPr/>
            <p:nvPr/>
          </p:nvGrpSpPr>
          <p:grpSpPr>
            <a:xfrm>
              <a:off x="4903589" y="217050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82019491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xmlns:p14="http://schemas.microsoft.com/office/powerpoint/2010/mai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Sorting</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2" name="Group 1"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F66C329E-61C8-B44F-A18D-8E3A5D705A50}"/>
              </a:ext>
            </a:extLst>
          </p:cNvPr>
          <p:cNvGrpSpPr/>
          <p:nvPr/>
        </p:nvGrpSpPr>
        <p:grpSpPr>
          <a:xfrm>
            <a:off x="1304925" y="1622762"/>
            <a:ext cx="6451998" cy="1934826"/>
            <a:chOff x="1304925" y="1622762"/>
            <a:chExt cx="6451998" cy="1934826"/>
          </a:xfrm>
        </p:grpSpPr>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flipH="1">
              <a:off x="4840817" y="2163812"/>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
          <p:nvSpPr>
            <p:cNvPr id="42" name="TextBox 41"/>
            <p:cNvSpPr txBox="1"/>
            <p:nvPr/>
          </p:nvSpPr>
          <p:spPr>
            <a:xfrm>
              <a:off x="5437563" y="1622762"/>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2613627" y="1625420"/>
              <a:ext cx="1077539" cy="369332"/>
            </a:xfrm>
            <a:prstGeom prst="rect">
              <a:avLst/>
            </a:prstGeom>
            <a:noFill/>
          </p:spPr>
          <p:txBody>
            <a:bodyPr wrap="none" rtlCol="0">
              <a:spAutoFit/>
            </a:bodyPr>
            <a:lstStyle/>
            <a:p>
              <a:r>
                <a:rPr lang="en-US" dirty="0">
                  <a:latin typeface="Helvetica Neue"/>
                </a:rPr>
                <a:t>Conquer</a:t>
              </a:r>
            </a:p>
          </p:txBody>
        </p:sp>
        <p:grpSp>
          <p:nvGrpSpPr>
            <p:cNvPr id="8" name="Group 7"/>
            <p:cNvGrpSpPr/>
            <p:nvPr/>
          </p:nvGrpSpPr>
          <p:grpSpPr>
            <a:xfrm flipH="1">
              <a:off x="2136576" y="210323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2080426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Out-of-Core Algorithms</a:t>
            </a:r>
          </a:p>
        </p:txBody>
      </p:sp>
      <p:sp>
        <p:nvSpPr>
          <p:cNvPr id="3" name="Content Placeholder 2"/>
          <p:cNvSpPr>
            <a:spLocks noGrp="1"/>
          </p:cNvSpPr>
          <p:nvPr>
            <p:ph idx="1"/>
          </p:nvPr>
        </p:nvSpPr>
        <p:spPr/>
        <p:txBody>
          <a:bodyPr/>
          <a:lstStyle/>
          <a:p>
            <a:r>
              <a:rPr lang="en-US" dirty="0"/>
              <a:t>Two themes</a:t>
            </a:r>
          </a:p>
          <a:p>
            <a:pPr marL="800100" lvl="1" indent="-342900">
              <a:buFont typeface="+mj-lt"/>
              <a:buAutoNum type="arabicPeriod"/>
            </a:pPr>
            <a:r>
              <a:rPr lang="en-US" dirty="0"/>
              <a:t>Single-pass streaming data through RAM</a:t>
            </a:r>
          </a:p>
          <a:p>
            <a:pPr marL="800100" lvl="1" indent="-342900">
              <a:buFont typeface="+mj-lt"/>
              <a:buAutoNum type="arabicPeriod"/>
            </a:pPr>
            <a:r>
              <a:rPr lang="en-US" dirty="0"/>
              <a:t>Divide (into RAM-sized chunks) and Conquer</a:t>
            </a:r>
          </a:p>
        </p:txBody>
      </p:sp>
    </p:spTree>
    <p:extLst>
      <p:ext uri="{BB962C8B-B14F-4D97-AF65-F5344CB8AC3E}">
        <p14:creationId xmlns:p14="http://schemas.microsoft.com/office/powerpoint/2010/main" val="531889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Parallelize me!  Hashing Phase 1</a:t>
            </a:r>
          </a:p>
        </p:txBody>
      </p:sp>
      <p:sp>
        <p:nvSpPr>
          <p:cNvPr id="6" name="Content Placeholder 5"/>
          <p:cNvSpPr>
            <a:spLocks noGrp="1"/>
          </p:cNvSpPr>
          <p:nvPr>
            <p:ph idx="1"/>
          </p:nvPr>
        </p:nvSpPr>
        <p:spPr/>
        <p:txBody>
          <a:bodyPr/>
          <a:lstStyle/>
          <a:p>
            <a:r>
              <a:rPr lang="en-US"/>
              <a:t>Phase 1: shuffle data across machines (hn) </a:t>
            </a:r>
          </a:p>
          <a:p>
            <a:pPr lvl="1"/>
            <a:r>
              <a:rPr lang="en-US"/>
              <a:t>streaming out to network as it is scanned </a:t>
            </a:r>
          </a:p>
          <a:p>
            <a:pPr lvl="1"/>
            <a:r>
              <a:rPr lang="en-US"/>
              <a:t>which machine for this record? </a:t>
            </a:r>
            <a:br>
              <a:rPr lang="en-US"/>
            </a:br>
            <a:r>
              <a:rPr lang="en-US"/>
              <a:t>use (yet another) independent hash function hn</a:t>
            </a:r>
            <a:endParaRPr lang="en-US" dirty="0"/>
          </a:p>
        </p:txBody>
      </p:sp>
      <p:sp>
        <p:nvSpPr>
          <p:cNvPr id="248" name="Line 13" descr="Data from 3 dbms being shuffled to 3 different input streams" title="Data shuffle"/>
          <p:cNvSpPr>
            <a:spLocks noChangeShapeType="1"/>
          </p:cNvSpPr>
          <p:nvPr/>
        </p:nvSpPr>
        <p:spPr bwMode="auto">
          <a:xfrm>
            <a:off x="2604220" y="3019230"/>
            <a:ext cx="11699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6" name="Line 13" descr="Data from 3 dbms being shuffled to 3 different input streams" title="Data shuffle"/>
          <p:cNvSpPr>
            <a:spLocks noChangeShapeType="1"/>
          </p:cNvSpPr>
          <p:nvPr/>
        </p:nvSpPr>
        <p:spPr bwMode="auto">
          <a:xfrm>
            <a:off x="2608074" y="3802997"/>
            <a:ext cx="12212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5" name="Line 13" descr="Data from 3 dbms being shuffled to 3 different input streams" title="Data shuffle"/>
          <p:cNvSpPr>
            <a:spLocks noChangeShapeType="1"/>
          </p:cNvSpPr>
          <p:nvPr/>
        </p:nvSpPr>
        <p:spPr bwMode="auto">
          <a:xfrm>
            <a:off x="2611929" y="4575451"/>
            <a:ext cx="12036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7" name="Line 13" descr="Data from 3 dbms being shuffled to 3 different input streams" title="Data shuffle"/>
          <p:cNvSpPr>
            <a:spLocks noChangeShapeType="1"/>
          </p:cNvSpPr>
          <p:nvPr/>
        </p:nvSpPr>
        <p:spPr bwMode="auto">
          <a:xfrm>
            <a:off x="2586835" y="3029973"/>
            <a:ext cx="1173488" cy="75796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8" name="Line 13" descr="Data from 3 dbms being shuffled to 3 different input streams" title="Data shuffle"/>
          <p:cNvSpPr>
            <a:spLocks noChangeShapeType="1"/>
          </p:cNvSpPr>
          <p:nvPr/>
        </p:nvSpPr>
        <p:spPr bwMode="auto">
          <a:xfrm>
            <a:off x="2614447" y="3052600"/>
            <a:ext cx="1159682"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9" name="Line 13" descr="Data from 3 dbms being shuffled to 3 different input streams" title="Data shuffle"/>
          <p:cNvSpPr>
            <a:spLocks noChangeShapeType="1"/>
          </p:cNvSpPr>
          <p:nvPr/>
        </p:nvSpPr>
        <p:spPr bwMode="auto">
          <a:xfrm flipV="1">
            <a:off x="2642059" y="3018660"/>
            <a:ext cx="1187293" cy="78059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0" name="Line 13" descr="Data from 3 dbms being shuffled to 3 different input streams" title="Data shuffle"/>
          <p:cNvSpPr>
            <a:spLocks noChangeShapeType="1"/>
          </p:cNvSpPr>
          <p:nvPr/>
        </p:nvSpPr>
        <p:spPr bwMode="auto">
          <a:xfrm flipV="1">
            <a:off x="2642059" y="3810566"/>
            <a:ext cx="1145876" cy="7692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1" name="Line 13" descr="Data from 3 dbms being shuffled to 3 different input streams" title="Data shuffle"/>
          <p:cNvSpPr>
            <a:spLocks noChangeShapeType="1"/>
          </p:cNvSpPr>
          <p:nvPr/>
        </p:nvSpPr>
        <p:spPr bwMode="auto">
          <a:xfrm>
            <a:off x="2655865" y="3799253"/>
            <a:ext cx="1173487" cy="80321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2" name="Line 13" descr="Data from 3 dbms being shuffled to 3 different input streams" title="Data shuffle"/>
          <p:cNvSpPr>
            <a:spLocks noChangeShapeType="1"/>
          </p:cNvSpPr>
          <p:nvPr/>
        </p:nvSpPr>
        <p:spPr bwMode="auto">
          <a:xfrm flipV="1">
            <a:off x="2628253" y="3052600"/>
            <a:ext cx="1145876"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01" name="Rectangle 100" descr="Data from 3 dbms being shuffled to 3 different input streams" title="Data shuffle"/>
          <p:cNvSpPr/>
          <p:nvPr/>
        </p:nvSpPr>
        <p:spPr>
          <a:xfrm>
            <a:off x="31109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
        <p:nvSpPr>
          <p:cNvPr id="254" name="Rectangle 6" descr="Data from 3 dbms being shuffled to 3 different input streams" title="Data shuffle"/>
          <p:cNvSpPr>
            <a:spLocks noChangeArrowheads="1"/>
          </p:cNvSpPr>
          <p:nvPr/>
        </p:nvSpPr>
        <p:spPr bwMode="auto">
          <a:xfrm>
            <a:off x="37462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1" name="Rectangle 6" descr="Data from 3 dbms being shuffled to 3 different input streams" title="Data shuffle"/>
          <p:cNvSpPr>
            <a:spLocks noChangeArrowheads="1"/>
          </p:cNvSpPr>
          <p:nvPr/>
        </p:nvSpPr>
        <p:spPr bwMode="auto">
          <a:xfrm>
            <a:off x="37500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0" name="Rectangle 6" descr="Data from 3 dbms being shuffled to 3 different input streams" title="Data shuffle"/>
          <p:cNvSpPr>
            <a:spLocks noChangeArrowheads="1"/>
          </p:cNvSpPr>
          <p:nvPr/>
        </p:nvSpPr>
        <p:spPr bwMode="auto">
          <a:xfrm>
            <a:off x="37539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AutoShape 2" descr="Data from 3 dbms being shuffled to 3 different input streams" title="Data shuffle"/>
          <p:cNvSpPr>
            <a:spLocks noChangeArrowheads="1"/>
          </p:cNvSpPr>
          <p:nvPr/>
        </p:nvSpPr>
        <p:spPr bwMode="auto">
          <a:xfrm>
            <a:off x="23622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5" name="AutoShape 2" descr="Data from 3 dbms being shuffled to 3 different input streams" title="Data shuffle"/>
          <p:cNvSpPr>
            <a:spLocks noChangeArrowheads="1"/>
          </p:cNvSpPr>
          <p:nvPr/>
        </p:nvSpPr>
        <p:spPr bwMode="auto">
          <a:xfrm>
            <a:off x="23660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4" name="AutoShape 2" descr="Data from 3 dbms being shuffled to 3 different input streams" title="Data shuffle"/>
          <p:cNvSpPr>
            <a:spLocks noChangeArrowheads="1"/>
          </p:cNvSpPr>
          <p:nvPr/>
        </p:nvSpPr>
        <p:spPr bwMode="auto">
          <a:xfrm>
            <a:off x="23699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1588243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Line 13" descr="Data is hashed with h_p to shuffle across machines. h_p is then used to hash data within the machine. Then h_r is used to stream the data to output" title="Processing"/>
          <p:cNvSpPr>
            <a:spLocks noChangeShapeType="1"/>
          </p:cNvSpPr>
          <p:nvPr/>
        </p:nvSpPr>
        <p:spPr bwMode="auto">
          <a:xfrm>
            <a:off x="2147020" y="3019230"/>
            <a:ext cx="11699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6" name="Line 13" descr="Data is hashed with h_p to shuffle across machines. h_p is then used to hash data within the machine. Then h_r is used to stream the data to output" title="Processing"/>
          <p:cNvSpPr>
            <a:spLocks noChangeShapeType="1"/>
          </p:cNvSpPr>
          <p:nvPr/>
        </p:nvSpPr>
        <p:spPr bwMode="auto">
          <a:xfrm>
            <a:off x="2150874" y="3802997"/>
            <a:ext cx="12212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5" name="Line 13" descr="Data is hashed with h_p to shuffle across machines. h_p is then used to hash data within the machine. Then h_r is used to stream the data to output" title="Processing"/>
          <p:cNvSpPr>
            <a:spLocks noChangeShapeType="1"/>
          </p:cNvSpPr>
          <p:nvPr/>
        </p:nvSpPr>
        <p:spPr bwMode="auto">
          <a:xfrm>
            <a:off x="2154729" y="4575451"/>
            <a:ext cx="12036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7" name="Line 13" descr="Data is hashed with h_p to shuffle across machines. h_p is then used to hash data within the machine. Then h_r is used to stream the data to output" title="Processing"/>
          <p:cNvSpPr>
            <a:spLocks noChangeShapeType="1"/>
          </p:cNvSpPr>
          <p:nvPr/>
        </p:nvSpPr>
        <p:spPr bwMode="auto">
          <a:xfrm>
            <a:off x="2129635" y="3029973"/>
            <a:ext cx="1173488" cy="75796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8" name="Line 13" descr="Data is hashed with h_p to shuffle across machines. h_p is then used to hash data within the machine. Then h_r is used to stream the data to output" title="Processing"/>
          <p:cNvSpPr>
            <a:spLocks noChangeShapeType="1"/>
          </p:cNvSpPr>
          <p:nvPr/>
        </p:nvSpPr>
        <p:spPr bwMode="auto">
          <a:xfrm>
            <a:off x="2157247" y="3052600"/>
            <a:ext cx="1159682"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9"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018660"/>
            <a:ext cx="1187293" cy="78059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0"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810566"/>
            <a:ext cx="1145876" cy="7692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1" name="Line 13" descr="Data is hashed with h_p to shuffle across machines. h_p is then used to hash data within the machine. Then h_r is used to stream the data to output" title="Processing"/>
          <p:cNvSpPr>
            <a:spLocks noChangeShapeType="1"/>
          </p:cNvSpPr>
          <p:nvPr/>
        </p:nvSpPr>
        <p:spPr bwMode="auto">
          <a:xfrm>
            <a:off x="2198665" y="3799253"/>
            <a:ext cx="1173487" cy="80321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2" name="Line 13" descr="Data is hashed with h_p to shuffle across machines. h_p is then used to hash data within the machine. Then h_r is used to stream the data to output" title="Processing"/>
          <p:cNvSpPr>
            <a:spLocks noChangeShapeType="1"/>
          </p:cNvSpPr>
          <p:nvPr/>
        </p:nvSpPr>
        <p:spPr bwMode="auto">
          <a:xfrm flipV="1">
            <a:off x="2171053" y="3052600"/>
            <a:ext cx="1145876"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 name="Title 4"/>
          <p:cNvSpPr>
            <a:spLocks noGrp="1"/>
          </p:cNvSpPr>
          <p:nvPr>
            <p:ph type="title"/>
          </p:nvPr>
        </p:nvSpPr>
        <p:spPr/>
        <p:txBody>
          <a:bodyPr/>
          <a:lstStyle/>
          <a:p>
            <a:r>
              <a:rPr lang="en-US" dirty="0"/>
              <a:t>Parallelize me!  Hashing Phase 2</a:t>
            </a:r>
          </a:p>
        </p:txBody>
      </p:sp>
      <p:sp>
        <p:nvSpPr>
          <p:cNvPr id="6" name="Content Placeholder 5"/>
          <p:cNvSpPr>
            <a:spLocks noGrp="1"/>
          </p:cNvSpPr>
          <p:nvPr>
            <p:ph idx="1"/>
          </p:nvPr>
        </p:nvSpPr>
        <p:spPr/>
        <p:txBody>
          <a:bodyPr/>
          <a:lstStyle/>
          <a:p>
            <a:r>
              <a:rPr lang="en-US" dirty="0"/>
              <a:t>Phase 1: shuffle data across machines (</a:t>
            </a:r>
            <a:r>
              <a:rPr lang="en-US" dirty="0" err="1"/>
              <a:t>hn</a:t>
            </a:r>
            <a:r>
              <a:rPr lang="en-US" dirty="0"/>
              <a:t>) </a:t>
            </a:r>
          </a:p>
          <a:p>
            <a:r>
              <a:rPr lang="en-US" dirty="0"/>
              <a:t>Receivers proceed with phase 1as data streams in </a:t>
            </a:r>
          </a:p>
          <a:p>
            <a:pPr lvl="1"/>
            <a:r>
              <a:rPr lang="en-US" dirty="0"/>
              <a:t>from local disk and network</a:t>
            </a:r>
          </a:p>
        </p:txBody>
      </p:sp>
      <p:sp>
        <p:nvSpPr>
          <p:cNvPr id="242" name="AutoShape 2" descr="Data is hashed with h_p to shuffle across machines. h_p is then used to hash data within the machine. Then h_r is used to stream the data to output" title="Processing"/>
          <p:cNvSpPr>
            <a:spLocks noChangeArrowheads="1"/>
          </p:cNvSpPr>
          <p:nvPr/>
        </p:nvSpPr>
        <p:spPr bwMode="auto">
          <a:xfrm>
            <a:off x="19050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4" name="AutoShape 5" descr="Data is hashed with h_p to shuffle across machines. h_p is then used to hash data within the machine. Then h_r is used to stream the data to output" title="Processing"/>
          <p:cNvSpPr>
            <a:spLocks noChangeArrowheads="1"/>
          </p:cNvSpPr>
          <p:nvPr/>
        </p:nvSpPr>
        <p:spPr bwMode="auto">
          <a:xfrm>
            <a:off x="3870400" y="2622707"/>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50" name="Rectangle 18" descr="Data is hashed with h_p to shuffle across machines. h_p is then used to hash data within the machine. Then h_r is used to stream the data to output" title="Processing"/>
          <p:cNvSpPr>
            <a:spLocks noChangeArrowheads="1"/>
          </p:cNvSpPr>
          <p:nvPr/>
        </p:nvSpPr>
        <p:spPr bwMode="auto">
          <a:xfrm>
            <a:off x="3917733" y="282491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1" name="Rectangle 19" descr="Data is hashed with h_p to shuffle across machines. h_p is then used to hash data within the machine. Then h_r is used to stream the data to output" title="Processing"/>
          <p:cNvSpPr>
            <a:spLocks noChangeArrowheads="1"/>
          </p:cNvSpPr>
          <p:nvPr/>
        </p:nvSpPr>
        <p:spPr bwMode="auto">
          <a:xfrm>
            <a:off x="3916839" y="2961807"/>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2" name="Rectangle 20" descr="Data is hashed with h_p to shuffle across machines. h_p is then used to hash data within the machine. Then h_r is used to stream the data to output" title="Processing"/>
          <p:cNvSpPr>
            <a:spLocks noChangeArrowheads="1"/>
          </p:cNvSpPr>
          <p:nvPr/>
        </p:nvSpPr>
        <p:spPr bwMode="auto">
          <a:xfrm>
            <a:off x="3915946" y="311214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AutoShape 3" descr="Data is hashed with h_p to shuffle across machines. h_p is then used to hash data within the machine. Then h_r is used to stream the data to output" title="Processing"/>
          <p:cNvSpPr>
            <a:spLocks noChangeArrowheads="1"/>
          </p:cNvSpPr>
          <p:nvPr/>
        </p:nvSpPr>
        <p:spPr bwMode="auto">
          <a:xfrm>
            <a:off x="4908583" y="2645282"/>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45" name="Group 27" descr="Data is hashed with h_p to shuffle across machines. h_p is then used to hash data within the machine. Then h_r is used to stream the data to output" title="Processing"/>
          <p:cNvGrpSpPr>
            <a:grpSpLocks/>
          </p:cNvGrpSpPr>
          <p:nvPr/>
        </p:nvGrpSpPr>
        <p:grpSpPr bwMode="auto">
          <a:xfrm>
            <a:off x="4311125" y="2769203"/>
            <a:ext cx="471983" cy="497603"/>
            <a:chOff x="5481638" y="2919413"/>
            <a:chExt cx="1677987" cy="1644650"/>
          </a:xfrm>
        </p:grpSpPr>
        <p:sp>
          <p:nvSpPr>
            <p:cNvPr id="246"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7"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49" name="Line 17" descr="Data is hashed with h_p to shuffle across machines. h_p is then used to hash data within the machine. Then h_r is used to stream the data to output" title="Processing"/>
          <p:cNvSpPr>
            <a:spLocks noChangeShapeType="1"/>
          </p:cNvSpPr>
          <p:nvPr/>
        </p:nvSpPr>
        <p:spPr bwMode="auto">
          <a:xfrm flipH="1">
            <a:off x="4743366" y="302520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4" name="Rectangle 6" descr="Data is hashed with h_p to shuffle across machines. h_p is then used to hash data within the machine. Then h_r is used to stream the data to output" title="Processing"/>
          <p:cNvSpPr>
            <a:spLocks noChangeArrowheads="1"/>
          </p:cNvSpPr>
          <p:nvPr/>
        </p:nvSpPr>
        <p:spPr bwMode="auto">
          <a:xfrm>
            <a:off x="32890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5" name="Rectangle 8" descr="Data is hashed with h_p to shuffle across machines. h_p is then used to hash data within the machine. Then h_r is used to stream the data to output" title="Processing"/>
          <p:cNvSpPr>
            <a:spLocks noChangeArrowheads="1"/>
          </p:cNvSpPr>
          <p:nvPr/>
        </p:nvSpPr>
        <p:spPr bwMode="auto">
          <a:xfrm>
            <a:off x="3339475" y="296613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6" name="Rectangle 9" descr="Data is hashed with h_p to shuffle across machines. h_p is then used to hash data within the machine. Then h_r is used to stream the data to output" title="Processing"/>
          <p:cNvSpPr>
            <a:spLocks noChangeArrowheads="1"/>
          </p:cNvSpPr>
          <p:nvPr/>
        </p:nvSpPr>
        <p:spPr bwMode="auto">
          <a:xfrm>
            <a:off x="3602482" y="282732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7" name="Rectangle 10" descr="Data is hashed with h_p to shuffle across machines. h_p is then used to hash data within the machine. Then h_r is used to stream the data to output" title="Processing"/>
          <p:cNvSpPr>
            <a:spLocks noChangeArrowheads="1"/>
          </p:cNvSpPr>
          <p:nvPr/>
        </p:nvSpPr>
        <p:spPr bwMode="auto">
          <a:xfrm>
            <a:off x="3600696" y="2962288"/>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8" name="Rectangle 11" descr="Data is hashed with h_p to shuffle across machines. h_p is then used to hash data within the machine. Then h_r is used to stream the data to output" title="Processing"/>
          <p:cNvSpPr>
            <a:spLocks noChangeArrowheads="1"/>
          </p:cNvSpPr>
          <p:nvPr/>
        </p:nvSpPr>
        <p:spPr bwMode="auto">
          <a:xfrm>
            <a:off x="3602035" y="310446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9"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26549" y="3006957"/>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0" name="Line 15" descr="Data is hashed with h_p to shuffle across machines. h_p is then used to hash data within the machine. Then h_r is used to stream the data to output" title="Processing"/>
          <p:cNvSpPr>
            <a:spLocks noChangeShapeType="1"/>
          </p:cNvSpPr>
          <p:nvPr/>
        </p:nvSpPr>
        <p:spPr bwMode="auto">
          <a:xfrm flipH="1">
            <a:off x="3424762" y="2871509"/>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1"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6102" y="3006957"/>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2" name="Line 21" descr="Data is hashed with h_p to shuffle across machines. h_p is then used to hash data within the machine. Then h_r is used to stream the data to output" title="Processing"/>
          <p:cNvSpPr>
            <a:spLocks noChangeShapeType="1"/>
          </p:cNvSpPr>
          <p:nvPr/>
        </p:nvSpPr>
        <p:spPr bwMode="auto">
          <a:xfrm>
            <a:off x="3689108" y="2871990"/>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3" name="Line 22" descr="Data is hashed with h_p to shuffle across machines. h_p is then used to hash data within the machine. Then h_r is used to stream the data to output" title="Processing"/>
          <p:cNvSpPr>
            <a:spLocks noChangeShapeType="1"/>
          </p:cNvSpPr>
          <p:nvPr/>
        </p:nvSpPr>
        <p:spPr bwMode="auto">
          <a:xfrm>
            <a:off x="3687322" y="3007437"/>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4" name="Line 23" descr="Data is hashed with h_p to shuffle across machines. h_p is then used to hash data within the machine. Then h_r is used to stream the data to output" title="Processing"/>
          <p:cNvSpPr>
            <a:spLocks noChangeShapeType="1"/>
          </p:cNvSpPr>
          <p:nvPr/>
        </p:nvSpPr>
        <p:spPr bwMode="auto">
          <a:xfrm>
            <a:off x="3688661" y="3152972"/>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5" name="Line 13" descr="Data is hashed with h_p to shuffle across machines. h_p is then used to hash data within the machine. Then h_r is used to stream the data to output" title="Processing"/>
          <p:cNvSpPr>
            <a:spLocks noChangeShapeType="1"/>
          </p:cNvSpPr>
          <p:nvPr/>
        </p:nvSpPr>
        <p:spPr bwMode="auto">
          <a:xfrm flipV="1">
            <a:off x="3688215" y="3006957"/>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7"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734" y="2870854"/>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8" name="Line 17" descr="Data is hashed with h_p to shuffle across machines. h_p is then used to hash data within the machine. Then h_r is used to stream the data to output" title="Processing"/>
          <p:cNvSpPr>
            <a:spLocks noChangeShapeType="1"/>
          </p:cNvSpPr>
          <p:nvPr/>
        </p:nvSpPr>
        <p:spPr bwMode="auto">
          <a:xfrm flipH="1">
            <a:off x="4156002" y="300605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7447" y="316353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5" name="AutoShape 2" descr="Data is hashed with h_p to shuffle across machines. h_p is then used to hash data within the machine. Then h_r is used to stream the data to output" title="Processing"/>
          <p:cNvSpPr>
            <a:spLocks noChangeArrowheads="1"/>
          </p:cNvSpPr>
          <p:nvPr/>
        </p:nvSpPr>
        <p:spPr bwMode="auto">
          <a:xfrm>
            <a:off x="19088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8" name="AutoShape 5" descr="Data is hashed with h_p to shuffle across machines. h_p is then used to hash data within the machine. Then h_r is used to stream the data to output" title="Processing"/>
          <p:cNvSpPr>
            <a:spLocks noChangeArrowheads="1"/>
          </p:cNvSpPr>
          <p:nvPr/>
        </p:nvSpPr>
        <p:spPr bwMode="auto">
          <a:xfrm>
            <a:off x="3874254" y="3406474"/>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9" name="Rectangle 18" descr="Data is hashed with h_p to shuffle across machines. h_p is then used to hash data within the machine. Then h_r is used to stream the data to output" title="Processing"/>
          <p:cNvSpPr>
            <a:spLocks noChangeArrowheads="1"/>
          </p:cNvSpPr>
          <p:nvPr/>
        </p:nvSpPr>
        <p:spPr bwMode="auto">
          <a:xfrm>
            <a:off x="3921587" y="360868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0" name="Rectangle 19" descr="Data is hashed with h_p to shuffle across machines. h_p is then used to hash data within the machine. Then h_r is used to stream the data to output" title="Processing"/>
          <p:cNvSpPr>
            <a:spLocks noChangeArrowheads="1"/>
          </p:cNvSpPr>
          <p:nvPr/>
        </p:nvSpPr>
        <p:spPr bwMode="auto">
          <a:xfrm>
            <a:off x="3920694" y="374557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1" name="Rectangle 20" descr="Data is hashed with h_p to shuffle across machines. h_p is then used to hash data within the machine. Then h_r is used to stream the data to output" title="Processing"/>
          <p:cNvSpPr>
            <a:spLocks noChangeArrowheads="1"/>
          </p:cNvSpPr>
          <p:nvPr/>
        </p:nvSpPr>
        <p:spPr bwMode="auto">
          <a:xfrm>
            <a:off x="3919800" y="3895911"/>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3" name="AutoShape 3" descr="Data is hashed with h_p to shuffle across machines. h_p is then used to hash data within the machine. Then h_r is used to stream the data to output" title="Processing"/>
          <p:cNvSpPr>
            <a:spLocks noChangeArrowheads="1"/>
          </p:cNvSpPr>
          <p:nvPr/>
        </p:nvSpPr>
        <p:spPr bwMode="auto">
          <a:xfrm>
            <a:off x="4912437" y="3429049"/>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14" name="Group 27" descr="Data is hashed with h_p to shuffle across machines. h_p is then used to hash data within the machine. Then h_r is used to stream the data to output" title="Processing"/>
          <p:cNvGrpSpPr>
            <a:grpSpLocks/>
          </p:cNvGrpSpPr>
          <p:nvPr/>
        </p:nvGrpSpPr>
        <p:grpSpPr bwMode="auto">
          <a:xfrm>
            <a:off x="4314979" y="3552969"/>
            <a:ext cx="471983" cy="497603"/>
            <a:chOff x="5481638" y="2919413"/>
            <a:chExt cx="1677987" cy="1644650"/>
          </a:xfrm>
        </p:grpSpPr>
        <p:sp>
          <p:nvSpPr>
            <p:cNvPr id="332"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3"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15" name="Line 17" descr="Data is hashed with h_p to shuffle across machines. h_p is then used to hash data within the machine. Then h_r is used to stream the data to output" title="Processing"/>
          <p:cNvSpPr>
            <a:spLocks noChangeShapeType="1"/>
          </p:cNvSpPr>
          <p:nvPr/>
        </p:nvSpPr>
        <p:spPr bwMode="auto">
          <a:xfrm flipH="1">
            <a:off x="4747221" y="380897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1" name="Rectangle 6" descr="Data is hashed with h_p to shuffle across machines. h_p is then used to hash data within the machine. Then h_r is used to stream the data to output" title="Processing"/>
          <p:cNvSpPr>
            <a:spLocks noChangeArrowheads="1"/>
          </p:cNvSpPr>
          <p:nvPr/>
        </p:nvSpPr>
        <p:spPr bwMode="auto">
          <a:xfrm>
            <a:off x="32928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2" name="Rectangle 8" descr="Data is hashed with h_p to shuffle across machines. h_p is then used to hash data within the machine. Then h_r is used to stream the data to output" title="Processing"/>
          <p:cNvSpPr>
            <a:spLocks noChangeArrowheads="1"/>
          </p:cNvSpPr>
          <p:nvPr/>
        </p:nvSpPr>
        <p:spPr bwMode="auto">
          <a:xfrm>
            <a:off x="3343330" y="374989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3" name="Rectangle 9" descr="Data is hashed with h_p to shuffle across machines. h_p is then used to hash data within the machine. Then h_r is used to stream the data to output" title="Processing"/>
          <p:cNvSpPr>
            <a:spLocks noChangeArrowheads="1"/>
          </p:cNvSpPr>
          <p:nvPr/>
        </p:nvSpPr>
        <p:spPr bwMode="auto">
          <a:xfrm>
            <a:off x="3606336" y="361108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4" name="Rectangle 10" descr="Data is hashed with h_p to shuffle across machines. h_p is then used to hash data within the machine. Then h_r is used to stream the data to output" title="Processing"/>
          <p:cNvSpPr>
            <a:spLocks noChangeArrowheads="1"/>
          </p:cNvSpPr>
          <p:nvPr/>
        </p:nvSpPr>
        <p:spPr bwMode="auto">
          <a:xfrm>
            <a:off x="3604550" y="3746054"/>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5" name="Rectangle 11" descr="Data is hashed with h_p to shuffle across machines. h_p is then used to hash data within the machine. Then h_r is used to stream the data to output" title="Processing"/>
          <p:cNvSpPr>
            <a:spLocks noChangeArrowheads="1"/>
          </p:cNvSpPr>
          <p:nvPr/>
        </p:nvSpPr>
        <p:spPr bwMode="auto">
          <a:xfrm>
            <a:off x="3605890" y="388822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6"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0403" y="3790724"/>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7" name="Line 15" descr="Data is hashed with h_p to shuffle across machines. h_p is then used to hash data within the machine. Then h_r is used to stream the data to output" title="Processing"/>
          <p:cNvSpPr>
            <a:spLocks noChangeShapeType="1"/>
          </p:cNvSpPr>
          <p:nvPr/>
        </p:nvSpPr>
        <p:spPr bwMode="auto">
          <a:xfrm flipH="1">
            <a:off x="3428616" y="3655275"/>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8"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9956" y="3790723"/>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9" name="Line 21" descr="Data is hashed with h_p to shuffle across machines. h_p is then used to hash data within the machine. Then h_r is used to stream the data to output" title="Processing"/>
          <p:cNvSpPr>
            <a:spLocks noChangeShapeType="1"/>
          </p:cNvSpPr>
          <p:nvPr/>
        </p:nvSpPr>
        <p:spPr bwMode="auto">
          <a:xfrm>
            <a:off x="3692962" y="3655756"/>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0" name="Line 22" descr="Data is hashed with h_p to shuffle across machines. h_p is then used to hash data within the machine. Then h_r is used to stream the data to output" title="Processing"/>
          <p:cNvSpPr>
            <a:spLocks noChangeShapeType="1"/>
          </p:cNvSpPr>
          <p:nvPr/>
        </p:nvSpPr>
        <p:spPr bwMode="auto">
          <a:xfrm>
            <a:off x="3691176" y="3791204"/>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1" name="Line 23" descr="Data is hashed with h_p to shuffle across machines. h_p is then used to hash data within the machine. Then h_r is used to stream the data to output" title="Processing"/>
          <p:cNvSpPr>
            <a:spLocks noChangeShapeType="1"/>
          </p:cNvSpPr>
          <p:nvPr/>
        </p:nvSpPr>
        <p:spPr bwMode="auto">
          <a:xfrm>
            <a:off x="3692515" y="3936738"/>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7" name="Line 13" descr="Data is hashed with h_p to shuffle across machines. h_p is then used to hash data within the machine. Then h_r is used to stream the data to output" title="Processing"/>
          <p:cNvSpPr>
            <a:spLocks noChangeShapeType="1"/>
          </p:cNvSpPr>
          <p:nvPr/>
        </p:nvSpPr>
        <p:spPr bwMode="auto">
          <a:xfrm flipV="1">
            <a:off x="3692069" y="3790723"/>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588" y="3654621"/>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856" y="378982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0" name="Line 17" descr="Data is hashed with h_p to shuffle across machines. h_p is then used to hash data within the machine. Then h_r is used to stream the data to output" title="Processing"/>
          <p:cNvSpPr>
            <a:spLocks noChangeShapeType="1"/>
          </p:cNvSpPr>
          <p:nvPr/>
        </p:nvSpPr>
        <p:spPr bwMode="auto">
          <a:xfrm flipH="1">
            <a:off x="4161301" y="394730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4" name="AutoShape 2" descr="Data is hashed with h_p to shuffle across machines. h_p is then used to hash data within the machine. Then h_r is used to stream the data to output" title="Processing"/>
          <p:cNvSpPr>
            <a:spLocks noChangeArrowheads="1"/>
          </p:cNvSpPr>
          <p:nvPr/>
        </p:nvSpPr>
        <p:spPr bwMode="auto">
          <a:xfrm>
            <a:off x="19127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7" name="AutoShape 5" descr="Data is hashed with h_p to shuffle across machines. h_p is then used to hash data within the machine. Then h_r is used to stream the data to output" title="Processing"/>
          <p:cNvSpPr>
            <a:spLocks noChangeArrowheads="1"/>
          </p:cNvSpPr>
          <p:nvPr/>
        </p:nvSpPr>
        <p:spPr bwMode="auto">
          <a:xfrm>
            <a:off x="3878109" y="4178928"/>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8" name="Rectangle 18" descr="Data is hashed with h_p to shuffle across machines. h_p is then used to hash data within the machine. Then h_r is used to stream the data to output" title="Processing"/>
          <p:cNvSpPr>
            <a:spLocks noChangeArrowheads="1"/>
          </p:cNvSpPr>
          <p:nvPr/>
        </p:nvSpPr>
        <p:spPr bwMode="auto">
          <a:xfrm>
            <a:off x="3925442" y="4381139"/>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9" name="Rectangle 19" descr="Data is hashed with h_p to shuffle across machines. h_p is then used to hash data within the machine. Then h_r is used to stream the data to output" title="Processing"/>
          <p:cNvSpPr>
            <a:spLocks noChangeArrowheads="1"/>
          </p:cNvSpPr>
          <p:nvPr/>
        </p:nvSpPr>
        <p:spPr bwMode="auto">
          <a:xfrm>
            <a:off x="3924549" y="451802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0" name="Rectangle 20" descr="Data is hashed with h_p to shuffle across machines. h_p is then used to hash data within the machine. Then h_r is used to stream the data to output" title="Processing"/>
          <p:cNvSpPr>
            <a:spLocks noChangeArrowheads="1"/>
          </p:cNvSpPr>
          <p:nvPr/>
        </p:nvSpPr>
        <p:spPr bwMode="auto">
          <a:xfrm>
            <a:off x="3923655" y="466836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2" name="AutoShape 3" descr="Data is hashed with h_p to shuffle across machines. h_p is then used to hash data within the machine. Then h_r is used to stream the data to output" title="Processing"/>
          <p:cNvSpPr>
            <a:spLocks noChangeArrowheads="1"/>
          </p:cNvSpPr>
          <p:nvPr/>
        </p:nvSpPr>
        <p:spPr bwMode="auto">
          <a:xfrm>
            <a:off x="4916292" y="4201503"/>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43" name="Group 27" descr="Data is hashed with h_p to shuffle across machines. h_p is then used to hash data within the machine. Then h_r is used to stream the data to output" title="Processing"/>
          <p:cNvGrpSpPr>
            <a:grpSpLocks/>
          </p:cNvGrpSpPr>
          <p:nvPr/>
        </p:nvGrpSpPr>
        <p:grpSpPr bwMode="auto">
          <a:xfrm>
            <a:off x="4318834" y="4325423"/>
            <a:ext cx="471983" cy="497603"/>
            <a:chOff x="5481638" y="2919413"/>
            <a:chExt cx="1677987" cy="1644650"/>
          </a:xfrm>
        </p:grpSpPr>
        <p:sp>
          <p:nvSpPr>
            <p:cNvPr id="415"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6"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44" name="Line 17" descr="Data is hashed with h_p to shuffle across machines. h_p is then used to hash data within the machine. Then h_r is used to stream the data to output" title="Processing"/>
          <p:cNvSpPr>
            <a:spLocks noChangeShapeType="1"/>
          </p:cNvSpPr>
          <p:nvPr/>
        </p:nvSpPr>
        <p:spPr bwMode="auto">
          <a:xfrm flipH="1">
            <a:off x="4751076" y="458142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0" name="Rectangle 6" descr="Data is hashed with h_p to shuffle across machines. h_p is then used to hash data within the machine. Then h_r is used to stream the data to output" title="Processing"/>
          <p:cNvSpPr>
            <a:spLocks noChangeArrowheads="1"/>
          </p:cNvSpPr>
          <p:nvPr/>
        </p:nvSpPr>
        <p:spPr bwMode="auto">
          <a:xfrm>
            <a:off x="32967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1" name="Rectangle 8" descr="Data is hashed with h_p to shuffle across machines. h_p is then used to hash data within the machine. Then h_r is used to stream the data to output" title="Processing"/>
          <p:cNvSpPr>
            <a:spLocks noChangeArrowheads="1"/>
          </p:cNvSpPr>
          <p:nvPr/>
        </p:nvSpPr>
        <p:spPr bwMode="auto">
          <a:xfrm>
            <a:off x="3347185" y="452235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2" name="Rectangle 9" descr="Data is hashed with h_p to shuffle across machines. h_p is then used to hash data within the machine. Then h_r is used to stream the data to output" title="Processing"/>
          <p:cNvSpPr>
            <a:spLocks noChangeArrowheads="1"/>
          </p:cNvSpPr>
          <p:nvPr/>
        </p:nvSpPr>
        <p:spPr bwMode="auto">
          <a:xfrm>
            <a:off x="3610191" y="4383542"/>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3" name="Rectangle 10" descr="Data is hashed with h_p to shuffle across machines. h_p is then used to hash data within the machine. Then h_r is used to stream the data to output" title="Processing"/>
          <p:cNvSpPr>
            <a:spLocks noChangeArrowheads="1"/>
          </p:cNvSpPr>
          <p:nvPr/>
        </p:nvSpPr>
        <p:spPr bwMode="auto">
          <a:xfrm>
            <a:off x="3608405" y="4518509"/>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4" name="Rectangle 11" descr="Data is hashed with h_p to shuffle across machines. h_p is then used to hash data within the machine. Then h_r is used to stream the data to output" title="Processing"/>
          <p:cNvSpPr>
            <a:spLocks noChangeArrowheads="1"/>
          </p:cNvSpPr>
          <p:nvPr/>
        </p:nvSpPr>
        <p:spPr bwMode="auto">
          <a:xfrm>
            <a:off x="3609745" y="466068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5"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4258" y="4563178"/>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6" name="Line 15" descr="Data is hashed with h_p to shuffle across machines. h_p is then used to hash data within the machine. Then h_r is used to stream the data to output" title="Processing"/>
          <p:cNvSpPr>
            <a:spLocks noChangeShapeType="1"/>
          </p:cNvSpPr>
          <p:nvPr/>
        </p:nvSpPr>
        <p:spPr bwMode="auto">
          <a:xfrm flipH="1">
            <a:off x="3432471" y="4427730"/>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7"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33811" y="4563178"/>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8" name="Line 21" descr="Data is hashed with h_p to shuffle across machines. h_p is then used to hash data within the machine. Then h_r is used to stream the data to output" title="Processing"/>
          <p:cNvSpPr>
            <a:spLocks noChangeShapeType="1"/>
          </p:cNvSpPr>
          <p:nvPr/>
        </p:nvSpPr>
        <p:spPr bwMode="auto">
          <a:xfrm>
            <a:off x="3696817" y="4428210"/>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9" name="Line 22" descr="Data is hashed with h_p to shuffle across machines. h_p is then used to hash data within the machine. Then h_r is used to stream the data to output" title="Processing"/>
          <p:cNvSpPr>
            <a:spLocks noChangeShapeType="1"/>
          </p:cNvSpPr>
          <p:nvPr/>
        </p:nvSpPr>
        <p:spPr bwMode="auto">
          <a:xfrm>
            <a:off x="3695031" y="4563658"/>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4" name="Line 23" descr="Data is hashed with h_p to shuffle across machines. h_p is then used to hash data within the machine. Then h_r is used to stream the data to output" title="Processing"/>
          <p:cNvSpPr>
            <a:spLocks noChangeShapeType="1"/>
          </p:cNvSpPr>
          <p:nvPr/>
        </p:nvSpPr>
        <p:spPr bwMode="auto">
          <a:xfrm>
            <a:off x="3696370" y="4709193"/>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6" name="Line 13" descr="Data is hashed with h_p to shuffle across machines. h_p is then used to hash data within the machine. Then h_r is used to stream the data to output" title="Processing"/>
          <p:cNvSpPr>
            <a:spLocks noChangeShapeType="1"/>
          </p:cNvSpPr>
          <p:nvPr/>
        </p:nvSpPr>
        <p:spPr bwMode="auto">
          <a:xfrm flipV="1">
            <a:off x="3695924" y="4563178"/>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7" name="Line 17" descr="Data is hashed with h_p to shuffle across machines. h_p is then used to hash data within the machine. Then h_r is used to stream the data to output" title="Processing"/>
          <p:cNvSpPr>
            <a:spLocks noChangeShapeType="1"/>
          </p:cNvSpPr>
          <p:nvPr/>
        </p:nvSpPr>
        <p:spPr bwMode="auto">
          <a:xfrm flipH="1">
            <a:off x="4167443" y="442707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711" y="4562280"/>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9" name="Line 17" descr="Data is hashed with h_p to shuffle across machines. h_p is then used to hash data within the machine. Then h_r is used to stream the data to output" title="Processing"/>
          <p:cNvSpPr>
            <a:spLocks noChangeShapeType="1"/>
          </p:cNvSpPr>
          <p:nvPr/>
        </p:nvSpPr>
        <p:spPr bwMode="auto">
          <a:xfrm flipH="1">
            <a:off x="4165156" y="471975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 name="Rectangle 2" descr="Data is hashed with h_p to shuffle across machines. h_p is then used to hash data within the machine. Then h_r is used to stream the data to output" title="Processing"/>
          <p:cNvSpPr/>
          <p:nvPr/>
        </p:nvSpPr>
        <p:spPr>
          <a:xfrm>
            <a:off x="3619595" y="2341832"/>
            <a:ext cx="349776" cy="300082"/>
          </a:xfrm>
          <a:prstGeom prst="rect">
            <a:avLst/>
          </a:prstGeom>
        </p:spPr>
        <p:txBody>
          <a:bodyPr wrap="none">
            <a:spAutoFit/>
          </a:bodyPr>
          <a:lstStyle/>
          <a:p>
            <a:r>
              <a:rPr lang="en-US" sz="1350" err="1">
                <a:latin typeface="Helvetica Neue"/>
              </a:rPr>
              <a:t>h</a:t>
            </a:r>
            <a:r>
              <a:rPr lang="en-US" sz="1350" baseline="-25000" err="1">
                <a:latin typeface="Helvetica Neue"/>
              </a:rPr>
              <a:t>p</a:t>
            </a:r>
            <a:endParaRPr lang="en-US" sz="1350">
              <a:latin typeface="Helvetica Neue"/>
            </a:endParaRPr>
          </a:p>
        </p:txBody>
      </p:sp>
      <p:sp>
        <p:nvSpPr>
          <p:cNvPr id="100" name="Rectangle 99" descr="Data is hashed with h_p to shuffle across machines. h_p is then used to hash data within the machine. Then h_r is used to stream the data to output" title="Processing"/>
          <p:cNvSpPr/>
          <p:nvPr/>
        </p:nvSpPr>
        <p:spPr>
          <a:xfrm>
            <a:off x="4382011" y="2341832"/>
            <a:ext cx="319318" cy="300082"/>
          </a:xfrm>
          <a:prstGeom prst="rect">
            <a:avLst/>
          </a:prstGeom>
        </p:spPr>
        <p:txBody>
          <a:bodyPr wrap="none">
            <a:spAutoFit/>
          </a:bodyPr>
          <a:lstStyle/>
          <a:p>
            <a:r>
              <a:rPr lang="en-US" sz="1350" err="1">
                <a:latin typeface="Helvetica Neue"/>
              </a:rPr>
              <a:t>h</a:t>
            </a:r>
            <a:r>
              <a:rPr lang="en-US" sz="1350" baseline="-25000" err="1">
                <a:latin typeface="Helvetica Neue"/>
              </a:rPr>
              <a:t>r</a:t>
            </a:r>
            <a:endParaRPr lang="en-US" sz="1350">
              <a:latin typeface="Helvetica Neue"/>
            </a:endParaRPr>
          </a:p>
        </p:txBody>
      </p:sp>
      <p:sp>
        <p:nvSpPr>
          <p:cNvPr id="101" name="Rectangle 100" descr="Data is hashed with h_p to shuffle across machines. h_p is then used to hash data within the machine. Then h_r is used to stream the data to output" title="Processing"/>
          <p:cNvSpPr/>
          <p:nvPr/>
        </p:nvSpPr>
        <p:spPr>
          <a:xfrm>
            <a:off x="26537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Tree>
    <p:extLst>
      <p:ext uri="{BB962C8B-B14F-4D97-AF65-F5344CB8AC3E}">
        <p14:creationId xmlns:p14="http://schemas.microsoft.com/office/powerpoint/2010/main" val="465528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Parallelize me!  Sorting</a:t>
            </a:r>
          </a:p>
        </p:txBody>
      </p:sp>
      <p:sp>
        <p:nvSpPr>
          <p:cNvPr id="3" name="Content Placeholder 2"/>
          <p:cNvSpPr>
            <a:spLocks noGrp="1"/>
          </p:cNvSpPr>
          <p:nvPr>
            <p:ph idx="1"/>
          </p:nvPr>
        </p:nvSpPr>
        <p:spPr/>
        <p:txBody>
          <a:bodyPr/>
          <a:lstStyle/>
          <a:p>
            <a:r>
              <a:rPr lang="en-US"/>
              <a:t>Pass 0: shuffle data across machines</a:t>
            </a:r>
          </a:p>
          <a:p>
            <a:pPr lvl="1"/>
            <a:r>
              <a:rPr lang="en-US"/>
              <a:t>streaming out to network as it is scanned </a:t>
            </a:r>
          </a:p>
          <a:p>
            <a:pPr lvl="1"/>
            <a:r>
              <a:rPr lang="en-US"/>
              <a:t>which machine for this record? </a:t>
            </a:r>
            <a:br>
              <a:rPr lang="en-US"/>
            </a:br>
            <a:r>
              <a:rPr lang="en-US"/>
              <a:t>Split on value range (e.g. [-∞,10], [11,100], [101, ∞]).</a:t>
            </a:r>
          </a:p>
          <a:p>
            <a:endParaRPr lang="en-US"/>
          </a:p>
        </p:txBody>
      </p:sp>
      <p:sp>
        <p:nvSpPr>
          <p:cNvPr id="185" name="AutoShape 2" descr="split values on bucketted ranges" title="Phase 1"/>
          <p:cNvSpPr>
            <a:spLocks noChangeArrowheads="1"/>
          </p:cNvSpPr>
          <p:nvPr/>
        </p:nvSpPr>
        <p:spPr bwMode="auto">
          <a:xfrm>
            <a:off x="25908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split values on bucketted ranges" title="Phase 1"/>
          <p:cNvSpPr>
            <a:spLocks noChangeShapeType="1"/>
          </p:cNvSpPr>
          <p:nvPr/>
        </p:nvSpPr>
        <p:spPr bwMode="auto">
          <a:xfrm>
            <a:off x="2958458" y="3065438"/>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188" name="Group 27" descr="split values on bucketted ranges" title="Phase 1"/>
          <p:cNvGrpSpPr>
            <a:grpSpLocks/>
          </p:cNvGrpSpPr>
          <p:nvPr/>
        </p:nvGrpSpPr>
        <p:grpSpPr bwMode="auto">
          <a:xfrm>
            <a:off x="36967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1" name="AutoShape 2" descr="split values on bucketted ranges" title="Phase 1"/>
          <p:cNvSpPr>
            <a:spLocks noChangeArrowheads="1"/>
          </p:cNvSpPr>
          <p:nvPr/>
        </p:nvSpPr>
        <p:spPr bwMode="auto">
          <a:xfrm>
            <a:off x="25808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split values on bucketted ranges" title="Phase 1"/>
          <p:cNvSpPr>
            <a:spLocks noChangeShapeType="1"/>
          </p:cNvSpPr>
          <p:nvPr/>
        </p:nvSpPr>
        <p:spPr bwMode="auto">
          <a:xfrm>
            <a:off x="2948506" y="385580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07" name="Group 27" descr="split values on bucketted ranges" title="Phase 1"/>
          <p:cNvGrpSpPr>
            <a:grpSpLocks/>
          </p:cNvGrpSpPr>
          <p:nvPr/>
        </p:nvGrpSpPr>
        <p:grpSpPr bwMode="auto">
          <a:xfrm>
            <a:off x="36868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26" name="AutoShape 2" descr="split values on bucketted ranges" title="Phase 1"/>
          <p:cNvSpPr>
            <a:spLocks noChangeArrowheads="1"/>
          </p:cNvSpPr>
          <p:nvPr/>
        </p:nvSpPr>
        <p:spPr bwMode="auto">
          <a:xfrm>
            <a:off x="25985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split values on bucketted ranges" title="Phase 1"/>
          <p:cNvSpPr>
            <a:spLocks noChangeShapeType="1"/>
          </p:cNvSpPr>
          <p:nvPr/>
        </p:nvSpPr>
        <p:spPr bwMode="auto">
          <a:xfrm>
            <a:off x="2966166" y="465006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32" name="Group 27" descr="split values on bucketted ranges" title="Phase 1"/>
          <p:cNvGrpSpPr>
            <a:grpSpLocks/>
          </p:cNvGrpSpPr>
          <p:nvPr/>
        </p:nvGrpSpPr>
        <p:grpSpPr bwMode="auto">
          <a:xfrm>
            <a:off x="37044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51" name="Line 13" descr="split values on bucketted ranges" title="Phase 1"/>
          <p:cNvSpPr>
            <a:spLocks noChangeShapeType="1"/>
          </p:cNvSpPr>
          <p:nvPr/>
        </p:nvSpPr>
        <p:spPr bwMode="auto">
          <a:xfrm>
            <a:off x="2967300" y="3052358"/>
            <a:ext cx="704093" cy="82231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2" name="Line 13" descr="split values on bucketted ranges" title="Phase 1"/>
          <p:cNvSpPr>
            <a:spLocks noChangeShapeType="1"/>
          </p:cNvSpPr>
          <p:nvPr/>
        </p:nvSpPr>
        <p:spPr bwMode="auto">
          <a:xfrm>
            <a:off x="2981106" y="3099347"/>
            <a:ext cx="690287" cy="15388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3" name="Line 13" descr="split values on bucketted ranges" title="Phase 1"/>
          <p:cNvSpPr>
            <a:spLocks noChangeShapeType="1"/>
          </p:cNvSpPr>
          <p:nvPr/>
        </p:nvSpPr>
        <p:spPr bwMode="auto">
          <a:xfrm flipV="1">
            <a:off x="2953494" y="3064105"/>
            <a:ext cx="717898"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5" name="Line 13" descr="split values on bucketted ranges" title="Phase 1"/>
          <p:cNvSpPr>
            <a:spLocks noChangeShapeType="1"/>
          </p:cNvSpPr>
          <p:nvPr/>
        </p:nvSpPr>
        <p:spPr bwMode="auto">
          <a:xfrm>
            <a:off x="2981106" y="3862920"/>
            <a:ext cx="690286" cy="77532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6" name="Line 13" descr="split values on bucketted ranges" title="Phase 1"/>
          <p:cNvSpPr>
            <a:spLocks noChangeShapeType="1"/>
          </p:cNvSpPr>
          <p:nvPr/>
        </p:nvSpPr>
        <p:spPr bwMode="auto">
          <a:xfrm flipV="1">
            <a:off x="2967300" y="3064105"/>
            <a:ext cx="704092" cy="15858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7" name="Line 13" descr="split values on bucketted ranges" title="Phase 1"/>
          <p:cNvSpPr>
            <a:spLocks noChangeShapeType="1"/>
          </p:cNvSpPr>
          <p:nvPr/>
        </p:nvSpPr>
        <p:spPr bwMode="auto">
          <a:xfrm flipV="1">
            <a:off x="2981106" y="3851173"/>
            <a:ext cx="662675"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87" name="Rectangle 86" descr="split values on bucketted ranges" title="Phase 1"/>
          <p:cNvSpPr/>
          <p:nvPr/>
        </p:nvSpPr>
        <p:spPr>
          <a:xfrm>
            <a:off x="30740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38736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Parallelize me!  Sorting, </a:t>
            </a:r>
            <a:r>
              <a:rPr lang="en-US" dirty="0" err="1"/>
              <a:t>cont</a:t>
            </a:r>
            <a:endParaRPr lang="en-US" dirty="0"/>
          </a:p>
        </p:txBody>
      </p:sp>
      <p:sp>
        <p:nvSpPr>
          <p:cNvPr id="3" name="Content Placeholder 2"/>
          <p:cNvSpPr>
            <a:spLocks noGrp="1"/>
          </p:cNvSpPr>
          <p:nvPr>
            <p:ph idx="1"/>
          </p:nvPr>
        </p:nvSpPr>
        <p:spPr/>
        <p:txBody>
          <a:bodyPr/>
          <a:lstStyle/>
          <a:p>
            <a:r>
              <a:rPr lang="en-US" dirty="0"/>
              <a:t>Pass 0: shuffle data across machines</a:t>
            </a:r>
          </a:p>
          <a:p>
            <a:r>
              <a:rPr lang="en-US" dirty="0"/>
              <a:t>Receivers proceed with pass 0as the data streams in</a:t>
            </a:r>
          </a:p>
          <a:p>
            <a:r>
              <a:rPr lang="en-US" dirty="0"/>
              <a:t>A Wrinkle: How to ensure ranges are the same #pages?!</a:t>
            </a:r>
          </a:p>
          <a:p>
            <a:pPr lvl="1"/>
            <a:r>
              <a:rPr lang="en-US" dirty="0"/>
              <a:t>i.e. avoid data skew?</a:t>
            </a:r>
          </a:p>
          <a:p>
            <a:endParaRPr lang="en-US" dirty="0"/>
          </a:p>
        </p:txBody>
      </p:sp>
      <p:sp>
        <p:nvSpPr>
          <p:cNvPr id="185" name="AutoShape 2" descr="Data is received and then split into chunks. Each chunk is locally sorted and then merged into the output" title="Processing"/>
          <p:cNvSpPr>
            <a:spLocks noChangeArrowheads="1"/>
          </p:cNvSpPr>
          <p:nvPr/>
        </p:nvSpPr>
        <p:spPr bwMode="auto">
          <a:xfrm>
            <a:off x="21336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Data is received and then split into chunks. Each chunk is locally sorted and then merged into the output" title="Processing"/>
          <p:cNvSpPr>
            <a:spLocks noChangeShapeType="1"/>
          </p:cNvSpPr>
          <p:nvPr/>
        </p:nvSpPr>
        <p:spPr bwMode="auto">
          <a:xfrm>
            <a:off x="2501258" y="3065438"/>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173" name="Group 28" descr="Data is received and then split into chunks. Each chunk is locally sorted and then merged into the output" title="Processing"/>
          <p:cNvGrpSpPr>
            <a:grpSpLocks/>
          </p:cNvGrpSpPr>
          <p:nvPr/>
        </p:nvGrpSpPr>
        <p:grpSpPr bwMode="auto">
          <a:xfrm flipH="1">
            <a:off x="4260148" y="2865431"/>
            <a:ext cx="701544" cy="440867"/>
            <a:chOff x="1847850" y="2890838"/>
            <a:chExt cx="2227263" cy="1644650"/>
          </a:xfrm>
        </p:grpSpPr>
        <p:sp>
          <p:nvSpPr>
            <p:cNvPr id="174"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5"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6"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7"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8"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9"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0"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1"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2"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3"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4"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186" name="AutoShape 3" descr="Data is received and then split into chunks. Each chunk is locally sorted and then merged into the output" title="Processing"/>
          <p:cNvSpPr>
            <a:spLocks noChangeArrowheads="1"/>
          </p:cNvSpPr>
          <p:nvPr/>
        </p:nvSpPr>
        <p:spPr bwMode="auto">
          <a:xfrm>
            <a:off x="5068698" y="274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87" name="AutoShape 5" descr="Data is received and then split into chunks. Each chunk is locally sorted and then merged into the output" title="Processing"/>
          <p:cNvSpPr>
            <a:spLocks noChangeArrowheads="1"/>
          </p:cNvSpPr>
          <p:nvPr/>
        </p:nvSpPr>
        <p:spPr bwMode="auto">
          <a:xfrm>
            <a:off x="3906126"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88" name="Group 27" descr="Data is received and then split into chunks. Each chunk is locally sorted and then merged into the output" title="Processing"/>
          <p:cNvGrpSpPr>
            <a:grpSpLocks/>
          </p:cNvGrpSpPr>
          <p:nvPr/>
        </p:nvGrpSpPr>
        <p:grpSpPr bwMode="auto">
          <a:xfrm>
            <a:off x="32395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192" name="Line 17" descr="Data is received and then split into chunks. Each chunk is locally sorted and then merged into the output" title="Processing"/>
          <p:cNvSpPr>
            <a:spLocks noChangeShapeType="1"/>
          </p:cNvSpPr>
          <p:nvPr/>
        </p:nvSpPr>
        <p:spPr bwMode="auto">
          <a:xfrm flipH="1">
            <a:off x="4883687" y="3080758"/>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93" name="Rectangle 18" descr="Data is received and then split into chunks. Each chunk is locally sorted and then merged into the output" title="Processing"/>
          <p:cNvSpPr>
            <a:spLocks noChangeArrowheads="1"/>
          </p:cNvSpPr>
          <p:nvPr/>
        </p:nvSpPr>
        <p:spPr bwMode="auto">
          <a:xfrm>
            <a:off x="3959130" y="2903305"/>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4" name="Rectangle 19" descr="Data is received and then split into chunks. Each chunk is locally sorted and then merged into the output" title="Processing"/>
          <p:cNvSpPr>
            <a:spLocks noChangeArrowheads="1"/>
          </p:cNvSpPr>
          <p:nvPr/>
        </p:nvSpPr>
        <p:spPr bwMode="auto">
          <a:xfrm>
            <a:off x="3958129" y="3024586"/>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5" name="Rectangle 20" descr="Data is received and then split into chunks. Each chunk is locally sorted and then merged into the output" title="Processing"/>
          <p:cNvSpPr>
            <a:spLocks noChangeArrowheads="1"/>
          </p:cNvSpPr>
          <p:nvPr/>
        </p:nvSpPr>
        <p:spPr bwMode="auto">
          <a:xfrm>
            <a:off x="3957129" y="3157782"/>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6" name="Line 13" descr="Data is received and then split into chunks. Each chunk is locally sorted and then merged into the output" title="Processing"/>
          <p:cNvSpPr>
            <a:spLocks noChangeShapeType="1"/>
          </p:cNvSpPr>
          <p:nvPr/>
        </p:nvSpPr>
        <p:spPr bwMode="auto">
          <a:xfrm flipV="1">
            <a:off x="3702113" y="3064587"/>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1" name="AutoShape 2" descr="Data is received and then split into chunks. Each chunk is locally sorted and then merged into the output" title="Processing"/>
          <p:cNvSpPr>
            <a:spLocks noChangeArrowheads="1"/>
          </p:cNvSpPr>
          <p:nvPr/>
        </p:nvSpPr>
        <p:spPr bwMode="auto">
          <a:xfrm>
            <a:off x="21236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Data is received and then split into chunks. Each chunk is locally sorted and then merged into the output" title="Processing"/>
          <p:cNvSpPr>
            <a:spLocks noChangeShapeType="1"/>
          </p:cNvSpPr>
          <p:nvPr/>
        </p:nvSpPr>
        <p:spPr bwMode="auto">
          <a:xfrm>
            <a:off x="2491306" y="385580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04" name="Group 28" descr="Data is received and then split into chunks. Each chunk is locally sorted and then merged into the output" title="Processing"/>
          <p:cNvGrpSpPr>
            <a:grpSpLocks/>
          </p:cNvGrpSpPr>
          <p:nvPr/>
        </p:nvGrpSpPr>
        <p:grpSpPr bwMode="auto">
          <a:xfrm flipH="1">
            <a:off x="4250196" y="3655796"/>
            <a:ext cx="701544" cy="440867"/>
            <a:chOff x="1847850" y="2890838"/>
            <a:chExt cx="2227263" cy="1644650"/>
          </a:xfrm>
        </p:grpSpPr>
        <p:sp>
          <p:nvSpPr>
            <p:cNvPr id="215"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6"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7"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8"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9"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20"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1"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2"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3"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4"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5"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205" name="AutoShape 3" descr="Data is received and then split into chunks. Each chunk is locally sorted and then merged into the output" title="Processing"/>
          <p:cNvSpPr>
            <a:spLocks noChangeArrowheads="1"/>
          </p:cNvSpPr>
          <p:nvPr/>
        </p:nvSpPr>
        <p:spPr bwMode="auto">
          <a:xfrm>
            <a:off x="5058747" y="353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6" name="AutoShape 5" descr="Data is received and then split into chunks. Each chunk is locally sorted and then merged into the output" title="Processing"/>
          <p:cNvSpPr>
            <a:spLocks noChangeArrowheads="1"/>
          </p:cNvSpPr>
          <p:nvPr/>
        </p:nvSpPr>
        <p:spPr bwMode="auto">
          <a:xfrm>
            <a:off x="3896175"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07" name="Group 27" descr="Data is received and then split into chunks. Each chunk is locally sorted and then merged into the output" title="Processing"/>
          <p:cNvGrpSpPr>
            <a:grpSpLocks/>
          </p:cNvGrpSpPr>
          <p:nvPr/>
        </p:nvGrpSpPr>
        <p:grpSpPr bwMode="auto">
          <a:xfrm>
            <a:off x="32296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8" name="Line 17" descr="Data is received and then split into chunks. Each chunk is locally sorted and then merged into the output" title="Processing"/>
          <p:cNvSpPr>
            <a:spLocks noChangeShapeType="1"/>
          </p:cNvSpPr>
          <p:nvPr/>
        </p:nvSpPr>
        <p:spPr bwMode="auto">
          <a:xfrm flipH="1">
            <a:off x="4873735" y="3871123"/>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9" name="Rectangle 18" descr="Data is received and then split into chunks. Each chunk is locally sorted and then merged into the output" title="Processing"/>
          <p:cNvSpPr>
            <a:spLocks noChangeArrowheads="1"/>
          </p:cNvSpPr>
          <p:nvPr/>
        </p:nvSpPr>
        <p:spPr bwMode="auto">
          <a:xfrm>
            <a:off x="3949178" y="369367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0" name="Rectangle 19" descr="Data is received and then split into chunks. Each chunk is locally sorted and then merged into the output" title="Processing"/>
          <p:cNvSpPr>
            <a:spLocks noChangeArrowheads="1"/>
          </p:cNvSpPr>
          <p:nvPr/>
        </p:nvSpPr>
        <p:spPr bwMode="auto">
          <a:xfrm>
            <a:off x="3948177" y="3814951"/>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1" name="Rectangle 20" descr="Data is received and then split into chunks. Each chunk is locally sorted and then merged into the output" title="Processing"/>
          <p:cNvSpPr>
            <a:spLocks noChangeArrowheads="1"/>
          </p:cNvSpPr>
          <p:nvPr/>
        </p:nvSpPr>
        <p:spPr bwMode="auto">
          <a:xfrm>
            <a:off x="3947178" y="394814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2" name="Line 13" descr="Data is received and then split into chunks. Each chunk is locally sorted and then merged into the output" title="Processing"/>
          <p:cNvSpPr>
            <a:spLocks noChangeShapeType="1"/>
          </p:cNvSpPr>
          <p:nvPr/>
        </p:nvSpPr>
        <p:spPr bwMode="auto">
          <a:xfrm flipV="1">
            <a:off x="3692161" y="3854952"/>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6" name="AutoShape 2" descr="Data is received and then split into chunks. Each chunk is locally sorted and then merged into the output" title="Processing"/>
          <p:cNvSpPr>
            <a:spLocks noChangeArrowheads="1"/>
          </p:cNvSpPr>
          <p:nvPr/>
        </p:nvSpPr>
        <p:spPr bwMode="auto">
          <a:xfrm>
            <a:off x="21413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Data is received and then split into chunks. Each chunk is locally sorted and then merged into the output" title="Processing"/>
          <p:cNvSpPr>
            <a:spLocks noChangeShapeType="1"/>
          </p:cNvSpPr>
          <p:nvPr/>
        </p:nvSpPr>
        <p:spPr bwMode="auto">
          <a:xfrm>
            <a:off x="2508966" y="465006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29" name="Group 28" descr="Data is received and then split into chunks. Each chunk is locally sorted and then merged into the output" title="Processing"/>
          <p:cNvGrpSpPr>
            <a:grpSpLocks/>
          </p:cNvGrpSpPr>
          <p:nvPr/>
        </p:nvGrpSpPr>
        <p:grpSpPr bwMode="auto">
          <a:xfrm flipH="1">
            <a:off x="4267856" y="4450056"/>
            <a:ext cx="701544" cy="440867"/>
            <a:chOff x="1847850" y="2890838"/>
            <a:chExt cx="2227263" cy="1644650"/>
          </a:xfrm>
        </p:grpSpPr>
        <p:sp>
          <p:nvSpPr>
            <p:cNvPr id="240"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1"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4"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5"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6"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7"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8"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9"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0"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230" name="AutoShape 3" descr="Data is received and then split into chunks. Each chunk is locally sorted and then merged into the output" title="Processing"/>
          <p:cNvSpPr>
            <a:spLocks noChangeArrowheads="1"/>
          </p:cNvSpPr>
          <p:nvPr/>
        </p:nvSpPr>
        <p:spPr bwMode="auto">
          <a:xfrm>
            <a:off x="5076406" y="432877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31" name="AutoShape 5" descr="Data is received and then split into chunks. Each chunk is locally sorted and then merged into the output" title="Processing"/>
          <p:cNvSpPr>
            <a:spLocks noChangeArrowheads="1"/>
          </p:cNvSpPr>
          <p:nvPr/>
        </p:nvSpPr>
        <p:spPr bwMode="auto">
          <a:xfrm>
            <a:off x="3913834"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32" name="Group 27" descr="Data is received and then split into chunks. Each chunk is locally sorted and then merged into the output" title="Processing"/>
          <p:cNvGrpSpPr>
            <a:grpSpLocks/>
          </p:cNvGrpSpPr>
          <p:nvPr/>
        </p:nvGrpSpPr>
        <p:grpSpPr bwMode="auto">
          <a:xfrm>
            <a:off x="32472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33" name="Line 17" descr="Data is received and then split into chunks. Each chunk is locally sorted and then merged into the output" title="Processing"/>
          <p:cNvSpPr>
            <a:spLocks noChangeShapeType="1"/>
          </p:cNvSpPr>
          <p:nvPr/>
        </p:nvSpPr>
        <p:spPr bwMode="auto">
          <a:xfrm flipH="1">
            <a:off x="4891395" y="4665382"/>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34" name="Rectangle 18" descr="Data is received and then split into chunks. Each chunk is locally sorted and then merged into the output" title="Processing"/>
          <p:cNvSpPr>
            <a:spLocks noChangeArrowheads="1"/>
          </p:cNvSpPr>
          <p:nvPr/>
        </p:nvSpPr>
        <p:spPr bwMode="auto">
          <a:xfrm>
            <a:off x="3966837" y="448793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5" name="Rectangle 19" descr="Data is received and then split into chunks. Each chunk is locally sorted and then merged into the output" title="Processing"/>
          <p:cNvSpPr>
            <a:spLocks noChangeArrowheads="1"/>
          </p:cNvSpPr>
          <p:nvPr/>
        </p:nvSpPr>
        <p:spPr bwMode="auto">
          <a:xfrm>
            <a:off x="3965837" y="4609210"/>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6" name="Rectangle 20" descr="Data is received and then split into chunks. Each chunk is locally sorted and then merged into the output" title="Processing"/>
          <p:cNvSpPr>
            <a:spLocks noChangeArrowheads="1"/>
          </p:cNvSpPr>
          <p:nvPr/>
        </p:nvSpPr>
        <p:spPr bwMode="auto">
          <a:xfrm>
            <a:off x="3964837" y="474240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7" name="Line 13" descr="Data is received and then split into chunks. Each chunk is locally sorted and then merged into the output" title="Processing"/>
          <p:cNvSpPr>
            <a:spLocks noChangeShapeType="1"/>
          </p:cNvSpPr>
          <p:nvPr/>
        </p:nvSpPr>
        <p:spPr bwMode="auto">
          <a:xfrm flipV="1">
            <a:off x="3709821" y="4649211"/>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1" name="Line 13" descr="Data is received and then split into chunks. Each chunk is locally sorted and then merged into the output" title="Processing"/>
          <p:cNvSpPr>
            <a:spLocks noChangeShapeType="1"/>
          </p:cNvSpPr>
          <p:nvPr/>
        </p:nvSpPr>
        <p:spPr bwMode="auto">
          <a:xfrm>
            <a:off x="2510100" y="3052358"/>
            <a:ext cx="704093" cy="82231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2" name="Line 13" descr="Data is received and then split into chunks. Each chunk is locally sorted and then merged into the output" title="Processing"/>
          <p:cNvSpPr>
            <a:spLocks noChangeShapeType="1"/>
          </p:cNvSpPr>
          <p:nvPr/>
        </p:nvSpPr>
        <p:spPr bwMode="auto">
          <a:xfrm>
            <a:off x="2523906" y="3099347"/>
            <a:ext cx="690287" cy="15388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3" name="Line 13" descr="Data is received and then split into chunks. Each chunk is locally sorted and then merged into the output" title="Processing"/>
          <p:cNvSpPr>
            <a:spLocks noChangeShapeType="1"/>
          </p:cNvSpPr>
          <p:nvPr/>
        </p:nvSpPr>
        <p:spPr bwMode="auto">
          <a:xfrm flipV="1">
            <a:off x="2496294" y="3064105"/>
            <a:ext cx="717898"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5" name="Line 13" descr="Data is received and then split into chunks. Each chunk is locally sorted and then merged into the output" title="Processing"/>
          <p:cNvSpPr>
            <a:spLocks noChangeShapeType="1"/>
          </p:cNvSpPr>
          <p:nvPr/>
        </p:nvSpPr>
        <p:spPr bwMode="auto">
          <a:xfrm>
            <a:off x="2523906" y="3862920"/>
            <a:ext cx="690286" cy="77532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6" name="Line 13" descr="Data is received and then split into chunks. Each chunk is locally sorted and then merged into the output" title="Processing"/>
          <p:cNvSpPr>
            <a:spLocks noChangeShapeType="1"/>
          </p:cNvSpPr>
          <p:nvPr/>
        </p:nvSpPr>
        <p:spPr bwMode="auto">
          <a:xfrm flipV="1">
            <a:off x="2510100" y="3064105"/>
            <a:ext cx="704092" cy="15858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7" name="Line 13" descr="Data is received and then split into chunks. Each chunk is locally sorted and then merged into the output" title="Processing"/>
          <p:cNvSpPr>
            <a:spLocks noChangeShapeType="1"/>
          </p:cNvSpPr>
          <p:nvPr/>
        </p:nvSpPr>
        <p:spPr bwMode="auto">
          <a:xfrm flipV="1">
            <a:off x="2523906" y="3851173"/>
            <a:ext cx="662675"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87" name="Rectangle 86" descr="Data is received and then split into chunks. Each chunk is locally sorted and then merged into the output" title="Processing"/>
          <p:cNvSpPr/>
          <p:nvPr/>
        </p:nvSpPr>
        <p:spPr>
          <a:xfrm>
            <a:off x="26168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23445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t>So which is better ??</a:t>
            </a:r>
          </a:p>
        </p:txBody>
      </p:sp>
      <p:sp>
        <p:nvSpPr>
          <p:cNvPr id="63492" name="Rectangle 5"/>
          <p:cNvSpPr>
            <a:spLocks noGrp="1" noChangeArrowheads="1"/>
          </p:cNvSpPr>
          <p:nvPr>
            <p:ph idx="1"/>
          </p:nvPr>
        </p:nvSpPr>
        <p:spPr/>
        <p:txBody>
          <a:bodyPr>
            <a:normAutofit/>
          </a:bodyPr>
          <a:lstStyle/>
          <a:p>
            <a:r>
              <a:rPr lang="en-US" dirty="0"/>
              <a:t>Simplest analysis:</a:t>
            </a:r>
          </a:p>
          <a:p>
            <a:pPr lvl="1"/>
            <a:r>
              <a:rPr lang="en-US" dirty="0"/>
              <a:t>Same memory requirement for 2 passes</a:t>
            </a:r>
          </a:p>
          <a:p>
            <a:pPr lvl="1"/>
            <a:r>
              <a:rPr lang="en-US" dirty="0"/>
              <a:t>Same I/O cost</a:t>
            </a:r>
          </a:p>
          <a:p>
            <a:pPr lvl="1"/>
            <a:r>
              <a:rPr lang="en-US" dirty="0"/>
              <a:t>But we can dig a bit deeper…</a:t>
            </a:r>
          </a:p>
        </p:txBody>
      </p:sp>
    </p:spTree>
    <p:extLst>
      <p:ext uri="{BB962C8B-B14F-4D97-AF65-F5344CB8AC3E}">
        <p14:creationId xmlns:p14="http://schemas.microsoft.com/office/powerpoint/2010/main" val="134557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668512" cy="1161288"/>
          </a:xfrm>
        </p:spPr>
        <p:txBody>
          <a:bodyPr/>
          <a:lstStyle/>
          <a:p>
            <a:r>
              <a:rPr lang="en-US" dirty="0"/>
              <a:t>Sorting vs Hashing</a:t>
            </a:r>
          </a:p>
        </p:txBody>
      </p:sp>
      <p:sp>
        <p:nvSpPr>
          <p:cNvPr id="4" name="Content Placeholder 3"/>
          <p:cNvSpPr>
            <a:spLocks noGrp="1"/>
          </p:cNvSpPr>
          <p:nvPr>
            <p:ph sz="half" idx="1"/>
          </p:nvPr>
        </p:nvSpPr>
        <p:spPr>
          <a:xfrm>
            <a:off x="4572000" y="1472184"/>
            <a:ext cx="4343400" cy="2633472"/>
          </a:xfrm>
        </p:spPr>
        <p:txBody>
          <a:bodyPr>
            <a:normAutofit/>
          </a:bodyPr>
          <a:lstStyle/>
          <a:p>
            <a:r>
              <a:rPr lang="en-US" sz="1800" dirty="0"/>
              <a:t>Sorting pros:</a:t>
            </a:r>
          </a:p>
          <a:p>
            <a:pPr lvl="1"/>
            <a:r>
              <a:rPr lang="en-US" sz="1800" dirty="0"/>
              <a:t>Great if we need output to be sorted anyway</a:t>
            </a:r>
          </a:p>
          <a:p>
            <a:pPr lvl="1"/>
            <a:r>
              <a:rPr lang="en-US" sz="1800" dirty="0"/>
              <a:t>Not sensitive to </a:t>
            </a:r>
            <a:r>
              <a:rPr lang="en-US" altLang="ja-JP" sz="1800" dirty="0"/>
              <a:t>duplicates </a:t>
            </a:r>
            <a:r>
              <a:rPr lang="en-US" sz="1800" dirty="0"/>
              <a:t>or </a:t>
            </a:r>
            <a:r>
              <a:rPr lang="ja-JP" altLang="en-US" sz="1800" dirty="0"/>
              <a:t>“</a:t>
            </a:r>
            <a:r>
              <a:rPr lang="en-US" sz="1800" dirty="0"/>
              <a:t>bad</a:t>
            </a:r>
            <a:r>
              <a:rPr lang="ja-JP" altLang="en-US" sz="1800" dirty="0"/>
              <a:t>”</a:t>
            </a:r>
            <a:r>
              <a:rPr lang="en-US" sz="1800" dirty="0"/>
              <a:t> hash functions</a:t>
            </a:r>
          </a:p>
          <a:p>
            <a:endParaRPr lang="en-US" sz="1800" dirty="0"/>
          </a:p>
        </p:txBody>
      </p:sp>
      <p:sp>
        <p:nvSpPr>
          <p:cNvPr id="5" name="Content Placeholder 4"/>
          <p:cNvSpPr>
            <a:spLocks noGrp="1"/>
          </p:cNvSpPr>
          <p:nvPr>
            <p:ph sz="half" idx="10"/>
          </p:nvPr>
        </p:nvSpPr>
        <p:spPr>
          <a:xfrm>
            <a:off x="231390" y="1472184"/>
            <a:ext cx="4224528" cy="2633472"/>
          </a:xfrm>
        </p:spPr>
        <p:txBody>
          <a:bodyPr>
            <a:noAutofit/>
          </a:bodyPr>
          <a:lstStyle/>
          <a:p>
            <a:r>
              <a:rPr lang="en-US" sz="1800" dirty="0"/>
              <a:t>Hashing pros:</a:t>
            </a:r>
          </a:p>
          <a:p>
            <a:pPr lvl="1"/>
            <a:r>
              <a:rPr lang="en-US" sz="1800" dirty="0"/>
              <a:t>For duplicate elimination, scales with # of values</a:t>
            </a:r>
          </a:p>
          <a:p>
            <a:pPr lvl="2"/>
            <a:r>
              <a:rPr lang="en-US" sz="1800" dirty="0"/>
              <a:t>Delete dups in first pass while partitioning on </a:t>
            </a:r>
            <a:r>
              <a:rPr lang="en-US" sz="1800" dirty="0" err="1"/>
              <a:t>hp</a:t>
            </a:r>
            <a:endParaRPr lang="en-US" sz="1800" dirty="0"/>
          </a:p>
          <a:p>
            <a:pPr lvl="2"/>
            <a:r>
              <a:rPr lang="en-US" sz="1800" dirty="0"/>
              <a:t>Vs. sort which scales with # of items!</a:t>
            </a:r>
          </a:p>
          <a:p>
            <a:pPr lvl="1"/>
            <a:r>
              <a:rPr lang="en-US" sz="1800" dirty="0"/>
              <a:t>Easy to shuffle equally in parallel case</a:t>
            </a:r>
          </a:p>
          <a:p>
            <a:endParaRPr lang="en-US" sz="1800" dirty="0"/>
          </a:p>
        </p:txBody>
      </p:sp>
    </p:spTree>
    <p:extLst>
      <p:ext uri="{BB962C8B-B14F-4D97-AF65-F5344CB8AC3E}">
        <p14:creationId xmlns:p14="http://schemas.microsoft.com/office/powerpoint/2010/main" val="1091317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normAutofit/>
          </a:bodyPr>
          <a:lstStyle/>
          <a:p>
            <a:r>
              <a:rPr lang="en-US" dirty="0"/>
              <a:t>Sort/Hash Duality</a:t>
            </a:r>
          </a:p>
          <a:p>
            <a:pPr lvl="1"/>
            <a:r>
              <a:rPr lang="en-US" dirty="0"/>
              <a:t>Hashing is Divide &amp; Conquer</a:t>
            </a:r>
          </a:p>
          <a:p>
            <a:pPr lvl="1"/>
            <a:r>
              <a:rPr lang="en-US" dirty="0"/>
              <a:t>Sorting is Conquer &amp; Merge</a:t>
            </a:r>
          </a:p>
          <a:p>
            <a:r>
              <a:rPr lang="en-US" dirty="0"/>
              <a:t>Sorting is overkill for rendezvous</a:t>
            </a:r>
          </a:p>
          <a:p>
            <a:pPr lvl="1"/>
            <a:r>
              <a:rPr lang="en-US" dirty="0"/>
              <a:t>But sometimes a win anyhow</a:t>
            </a:r>
          </a:p>
          <a:p>
            <a:r>
              <a:rPr lang="en-US" dirty="0"/>
              <a:t>Don’t forget one pass streaming and double buffering</a:t>
            </a:r>
          </a:p>
          <a:p>
            <a:pPr lvl="1"/>
            <a:r>
              <a:rPr lang="en-US" dirty="0"/>
              <a:t>Can “hide” the latency of I/O behind CPU work</a:t>
            </a:r>
          </a:p>
        </p:txBody>
      </p:sp>
    </p:spTree>
    <p:extLst>
      <p:ext uri="{BB962C8B-B14F-4D97-AF65-F5344CB8AC3E}">
        <p14:creationId xmlns:p14="http://schemas.microsoft.com/office/powerpoint/2010/main" val="183462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Single-pass Streaming</a:t>
            </a:r>
          </a:p>
        </p:txBody>
      </p:sp>
      <p:sp>
        <p:nvSpPr>
          <p:cNvPr id="21509" name="Rectangle 3" descr="Shows a database with a pointer to an input buffer. The contents of an input buffer go through a function f(x). The results of that are sent to an output buffer which has a pointer to a second database"/>
          <p:cNvSpPr>
            <a:spLocks noGrp="1" noChangeArrowheads="1"/>
          </p:cNvSpPr>
          <p:nvPr>
            <p:ph type="body" idx="1"/>
          </p:nvPr>
        </p:nvSpPr>
        <p:spPr>
          <a:xfrm>
            <a:off x="457200" y="1047750"/>
            <a:ext cx="8229600" cy="3394472"/>
          </a:xfrm>
        </p:spPr>
        <p:txBody>
          <a:bodyPr/>
          <a:lstStyle/>
          <a:p>
            <a:r>
              <a:rPr lang="en-US" dirty="0"/>
              <a:t>Simple case: “Map”.</a:t>
            </a:r>
          </a:p>
          <a:p>
            <a:pPr lvl="1"/>
            <a:r>
              <a:rPr lang="en-US" dirty="0"/>
              <a:t>Goal: Compute f(x) for each record, write out the result</a:t>
            </a:r>
          </a:p>
          <a:p>
            <a:pPr lvl="1"/>
            <a:r>
              <a:rPr lang="en-US" dirty="0"/>
              <a:t>Challenge: minimize RAM, call read/write rarely</a:t>
            </a:r>
          </a:p>
          <a:p>
            <a:r>
              <a:rPr lang="en-US" dirty="0"/>
              <a:t>Approach</a:t>
            </a:r>
          </a:p>
          <a:p>
            <a:pPr lvl="1"/>
            <a:r>
              <a:rPr lang="en-US" dirty="0"/>
              <a:t>Read a chunk from INPUT to an Input Buffer</a:t>
            </a:r>
          </a:p>
          <a:p>
            <a:pPr lvl="1"/>
            <a:r>
              <a:rPr lang="en-US" dirty="0"/>
              <a:t>Write f(x) for each item to an Output Buffer</a:t>
            </a:r>
          </a:p>
          <a:p>
            <a:pPr lvl="1"/>
            <a:r>
              <a:rPr lang="en-US" dirty="0"/>
              <a:t>When Input Buffer is consumed, read another chunk</a:t>
            </a:r>
          </a:p>
          <a:p>
            <a:pPr lvl="1"/>
            <a:r>
              <a:rPr lang="en-US" dirty="0"/>
              <a:t>When Output Buffer fills, write it to OUTPUT</a:t>
            </a:r>
          </a:p>
        </p:txBody>
      </p:sp>
      <p:grpSp>
        <p:nvGrpSpPr>
          <p:cNvPr id="2" name="Group 1" descr="Data flows in through an input buffer. Some function happens to it. It is put into an output buffer (RAM) and then flows out into another database" title="Single Pass Streaming Diagram">
            <a:extLst>
              <a:ext uri="{FF2B5EF4-FFF2-40B4-BE49-F238E27FC236}">
                <a16:creationId xmlns:a16="http://schemas.microsoft.com/office/drawing/2014/main" id="{9D64969F-8245-E946-8237-7F2E86578084}"/>
              </a:ext>
            </a:extLst>
          </p:cNvPr>
          <p:cNvGrpSpPr/>
          <p:nvPr/>
        </p:nvGrpSpPr>
        <p:grpSpPr>
          <a:xfrm>
            <a:off x="134107" y="3938570"/>
            <a:ext cx="6417724" cy="1464134"/>
            <a:chOff x="134107" y="3938570"/>
            <a:chExt cx="6417724" cy="1464134"/>
          </a:xfrm>
        </p:grpSpPr>
        <p:sp>
          <p:nvSpPr>
            <p:cNvPr id="51" name="Rectangle 12"/>
            <p:cNvSpPr>
              <a:spLocks noChangeArrowheads="1"/>
            </p:cNvSpPr>
            <p:nvPr/>
          </p:nvSpPr>
          <p:spPr bwMode="auto">
            <a:xfrm>
              <a:off x="1981200" y="3956447"/>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2" name="Rectangle 13"/>
            <p:cNvSpPr>
              <a:spLocks noChangeArrowheads="1"/>
            </p:cNvSpPr>
            <p:nvPr/>
          </p:nvSpPr>
          <p:spPr bwMode="auto">
            <a:xfrm>
              <a:off x="21526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3" name="Rectangle 14"/>
            <p:cNvSpPr>
              <a:spLocks noChangeArrowheads="1"/>
            </p:cNvSpPr>
            <p:nvPr/>
          </p:nvSpPr>
          <p:spPr bwMode="auto">
            <a:xfrm>
              <a:off x="40957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4" name="Text Box 15"/>
            <p:cNvSpPr txBox="1">
              <a:spLocks noChangeArrowheads="1"/>
            </p:cNvSpPr>
            <p:nvPr/>
          </p:nvSpPr>
          <p:spPr bwMode="auto">
            <a:xfrm>
              <a:off x="3020493" y="4185047"/>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dirty="0">
                  <a:latin typeface="Helvetica Neue"/>
                </a:rPr>
                <a:t>f(x)</a:t>
              </a:r>
            </a:p>
          </p:txBody>
        </p:sp>
        <p:sp>
          <p:nvSpPr>
            <p:cNvPr id="57" name="Text Box 16"/>
            <p:cNvSpPr txBox="1">
              <a:spLocks noChangeArrowheads="1"/>
            </p:cNvSpPr>
            <p:nvPr/>
          </p:nvSpPr>
          <p:spPr bwMode="auto">
            <a:xfrm>
              <a:off x="4152900" y="4642247"/>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dirty="0">
                  <a:latin typeface="Helvetica Neue"/>
                </a:rPr>
                <a:t>RAM</a:t>
              </a:r>
            </a:p>
          </p:txBody>
        </p:sp>
        <p:sp>
          <p:nvSpPr>
            <p:cNvPr id="58" name="Text Box 17"/>
            <p:cNvSpPr txBox="1">
              <a:spLocks noChangeArrowheads="1"/>
            </p:cNvSpPr>
            <p:nvPr/>
          </p:nvSpPr>
          <p:spPr bwMode="auto">
            <a:xfrm>
              <a:off x="2167837" y="3994547"/>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Input</a:t>
              </a:r>
            </a:p>
            <a:p>
              <a:pPr algn="ctr"/>
              <a:r>
                <a:rPr lang="en-US" sz="1200" dirty="0">
                  <a:solidFill>
                    <a:schemeClr val="accent1"/>
                  </a:solidFill>
                  <a:latin typeface="Helvetica Neue"/>
                </a:rPr>
                <a:t>Buffer</a:t>
              </a:r>
            </a:p>
          </p:txBody>
        </p:sp>
        <p:sp>
          <p:nvSpPr>
            <p:cNvPr id="59" name="Text Box 18"/>
            <p:cNvSpPr txBox="1">
              <a:spLocks noChangeArrowheads="1"/>
            </p:cNvSpPr>
            <p:nvPr/>
          </p:nvSpPr>
          <p:spPr bwMode="auto">
            <a:xfrm>
              <a:off x="4087046" y="3994547"/>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Output</a:t>
              </a:r>
            </a:p>
            <a:p>
              <a:pPr algn="ctr"/>
              <a:r>
                <a:rPr lang="en-US" sz="1200" dirty="0">
                  <a:solidFill>
                    <a:schemeClr val="accent1"/>
                  </a:solidFill>
                  <a:latin typeface="Helvetica Neue"/>
                </a:rPr>
                <a:t>Buffer</a:t>
              </a:r>
            </a:p>
          </p:txBody>
        </p:sp>
        <p:cxnSp>
          <p:nvCxnSpPr>
            <p:cNvPr id="60" name="AutoShape 19"/>
            <p:cNvCxnSpPr>
              <a:cxnSpLocks noChangeShapeType="1"/>
            </p:cNvCxnSpPr>
            <p:nvPr/>
          </p:nvCxnSpPr>
          <p:spPr bwMode="auto">
            <a:xfrm>
              <a:off x="1295400" y="4306491"/>
              <a:ext cx="857250" cy="221456"/>
            </a:xfrm>
            <a:prstGeom prst="curvedConnector3">
              <a:avLst>
                <a:gd name="adj1" fmla="val 50000"/>
              </a:avLst>
            </a:prstGeom>
            <a:noFill/>
            <a:ln w="28575">
              <a:solidFill>
                <a:schemeClr val="tx1"/>
              </a:solidFill>
              <a:round/>
              <a:headEnd type="none" w="sm" len="sm"/>
              <a:tailEnd type="triangle" w="sm" len="sm"/>
            </a:ln>
          </p:spPr>
        </p:cxnSp>
        <p:cxnSp>
          <p:nvCxnSpPr>
            <p:cNvPr id="61" name="AutoShape 20"/>
            <p:cNvCxnSpPr>
              <a:cxnSpLocks noChangeShapeType="1"/>
            </p:cNvCxnSpPr>
            <p:nvPr/>
          </p:nvCxnSpPr>
          <p:spPr bwMode="auto">
            <a:xfrm flipV="1">
              <a:off x="2724150" y="4185047"/>
              <a:ext cx="661988" cy="342900"/>
            </a:xfrm>
            <a:prstGeom prst="curvedConnector4">
              <a:avLst>
                <a:gd name="adj1" fmla="val 22383"/>
                <a:gd name="adj2" fmla="val 166667"/>
              </a:avLst>
            </a:prstGeom>
            <a:noFill/>
            <a:ln w="28575">
              <a:solidFill>
                <a:schemeClr val="folHlink"/>
              </a:solidFill>
              <a:round/>
              <a:headEnd type="none" w="sm" len="sm"/>
              <a:tailEnd type="triangle" w="lg" len="med"/>
            </a:ln>
          </p:spPr>
        </p:cxnSp>
        <p:cxnSp>
          <p:nvCxnSpPr>
            <p:cNvPr id="62" name="AutoShape 21"/>
            <p:cNvCxnSpPr>
              <a:cxnSpLocks noChangeShapeType="1"/>
            </p:cNvCxnSpPr>
            <p:nvPr/>
          </p:nvCxnSpPr>
          <p:spPr bwMode="auto">
            <a:xfrm rot="5400000" flipH="1" flipV="1">
              <a:off x="3612312" y="4301773"/>
              <a:ext cx="257264" cy="709612"/>
            </a:xfrm>
            <a:prstGeom prst="curvedConnector4">
              <a:avLst>
                <a:gd name="adj1" fmla="val -88858"/>
                <a:gd name="adj2" fmla="val 75764"/>
              </a:avLst>
            </a:prstGeom>
            <a:noFill/>
            <a:ln w="28575">
              <a:solidFill>
                <a:schemeClr val="folHlink"/>
              </a:solidFill>
              <a:round/>
              <a:headEnd type="none" w="sm" len="sm"/>
              <a:tailEnd type="triangle" w="lg" len="med"/>
            </a:ln>
          </p:spPr>
        </p:cxnSp>
        <p:cxnSp>
          <p:nvCxnSpPr>
            <p:cNvPr id="63" name="AutoShape 22"/>
            <p:cNvCxnSpPr>
              <a:cxnSpLocks noChangeShapeType="1"/>
              <a:endCxn id="67" idx="1"/>
            </p:cNvCxnSpPr>
            <p:nvPr/>
          </p:nvCxnSpPr>
          <p:spPr bwMode="auto">
            <a:xfrm flipV="1">
              <a:off x="4700798" y="4341864"/>
              <a:ext cx="537013" cy="193995"/>
            </a:xfrm>
            <a:prstGeom prst="curvedConnector3">
              <a:avLst>
                <a:gd name="adj1" fmla="val 50000"/>
              </a:avLst>
            </a:prstGeom>
            <a:noFill/>
            <a:ln w="28575">
              <a:solidFill>
                <a:schemeClr val="tx1"/>
              </a:solidFill>
              <a:round/>
              <a:headEnd type="none" w="sm" len="sm"/>
              <a:tailEnd type="triangle" w="sm" len="sm"/>
            </a:ln>
          </p:spPr>
        </p:cxnSp>
        <p:sp>
          <p:nvSpPr>
            <p:cNvPr id="64" name="Text Box 23"/>
            <p:cNvSpPr txBox="1">
              <a:spLocks noChangeArrowheads="1"/>
            </p:cNvSpPr>
            <p:nvPr/>
          </p:nvSpPr>
          <p:spPr bwMode="auto">
            <a:xfrm>
              <a:off x="5638800" y="429934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OUTPUT</a:t>
              </a:r>
            </a:p>
          </p:txBody>
        </p:sp>
        <p:sp>
          <p:nvSpPr>
            <p:cNvPr id="65" name="Text Box 24"/>
            <p:cNvSpPr txBox="1">
              <a:spLocks noChangeArrowheads="1"/>
            </p:cNvSpPr>
            <p:nvPr/>
          </p:nvSpPr>
          <p:spPr bwMode="auto">
            <a:xfrm>
              <a:off x="495301" y="424219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INPUT</a:t>
              </a:r>
            </a:p>
          </p:txBody>
        </p:sp>
        <p:pic>
          <p:nvPicPr>
            <p:cNvPr id="66"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107" y="393857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7811" y="3979559"/>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Rectangle 67"/>
            <p:cNvSpPr/>
            <p:nvPr/>
          </p:nvSpPr>
          <p:spPr bwMode="auto">
            <a:xfrm>
              <a:off x="2172532" y="444901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69" name="Regular Pentagon 68"/>
            <p:cNvSpPr/>
            <p:nvPr/>
          </p:nvSpPr>
          <p:spPr bwMode="auto">
            <a:xfrm>
              <a:off x="411555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0" name="Regular Pentagon 69"/>
            <p:cNvSpPr/>
            <p:nvPr/>
          </p:nvSpPr>
          <p:spPr bwMode="auto">
            <a:xfrm>
              <a:off x="422774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1" name="Regular Pentagon 70"/>
            <p:cNvSpPr/>
            <p:nvPr/>
          </p:nvSpPr>
          <p:spPr bwMode="auto">
            <a:xfrm>
              <a:off x="4339930"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2" name="Regular Pentagon 71"/>
            <p:cNvSpPr/>
            <p:nvPr/>
          </p:nvSpPr>
          <p:spPr bwMode="auto">
            <a:xfrm>
              <a:off x="445234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3" name="Regular Pentagon 72"/>
            <p:cNvSpPr/>
            <p:nvPr/>
          </p:nvSpPr>
          <p:spPr bwMode="auto">
            <a:xfrm>
              <a:off x="456453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4" name="Regular Pentagon 73"/>
            <p:cNvSpPr/>
            <p:nvPr/>
          </p:nvSpPr>
          <p:spPr bwMode="auto">
            <a:xfrm>
              <a:off x="411543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5" name="Regular Pentagon 74"/>
            <p:cNvSpPr/>
            <p:nvPr/>
          </p:nvSpPr>
          <p:spPr bwMode="auto">
            <a:xfrm>
              <a:off x="422762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6" name="Regular Pentagon 75"/>
            <p:cNvSpPr/>
            <p:nvPr/>
          </p:nvSpPr>
          <p:spPr bwMode="auto">
            <a:xfrm>
              <a:off x="433981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7" name="Regular Pentagon 76"/>
            <p:cNvSpPr/>
            <p:nvPr/>
          </p:nvSpPr>
          <p:spPr bwMode="auto">
            <a:xfrm>
              <a:off x="445223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8" name="Regular Pentagon 77"/>
            <p:cNvSpPr/>
            <p:nvPr/>
          </p:nvSpPr>
          <p:spPr bwMode="auto">
            <a:xfrm>
              <a:off x="456442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9" name="Rectangle 78"/>
            <p:cNvSpPr/>
            <p:nvPr/>
          </p:nvSpPr>
          <p:spPr bwMode="auto">
            <a:xfrm>
              <a:off x="2355057" y="444774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0" name="Rectangle 79"/>
            <p:cNvSpPr/>
            <p:nvPr/>
          </p:nvSpPr>
          <p:spPr bwMode="auto">
            <a:xfrm>
              <a:off x="2539603" y="444712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1" name="Rectangle 80"/>
            <p:cNvSpPr/>
            <p:nvPr/>
          </p:nvSpPr>
          <p:spPr bwMode="auto">
            <a:xfrm>
              <a:off x="2172532" y="4451279"/>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2" name="Rectangle 81"/>
            <p:cNvSpPr/>
            <p:nvPr/>
          </p:nvSpPr>
          <p:spPr bwMode="auto">
            <a:xfrm>
              <a:off x="2355057"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3" name="Rectangle 82"/>
            <p:cNvSpPr/>
            <p:nvPr/>
          </p:nvSpPr>
          <p:spPr bwMode="auto">
            <a:xfrm>
              <a:off x="2539603" y="444939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4" name="Rectangle 83"/>
            <p:cNvSpPr/>
            <p:nvPr/>
          </p:nvSpPr>
          <p:spPr bwMode="auto">
            <a:xfrm>
              <a:off x="2172311" y="44492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5" name="Rectangle 84"/>
            <p:cNvSpPr/>
            <p:nvPr/>
          </p:nvSpPr>
          <p:spPr bwMode="auto">
            <a:xfrm>
              <a:off x="2354836" y="4447933"/>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6" name="Rectangle 85"/>
            <p:cNvSpPr/>
            <p:nvPr/>
          </p:nvSpPr>
          <p:spPr bwMode="auto">
            <a:xfrm>
              <a:off x="2539382" y="444731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7" name="Rectangle 86"/>
            <p:cNvSpPr/>
            <p:nvPr/>
          </p:nvSpPr>
          <p:spPr bwMode="auto">
            <a:xfrm>
              <a:off x="2172311" y="44519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8" name="Rectangle 87"/>
            <p:cNvSpPr/>
            <p:nvPr/>
          </p:nvSpPr>
          <p:spPr bwMode="auto">
            <a:xfrm>
              <a:off x="2354836" y="445063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9" name="Rectangle 88"/>
            <p:cNvSpPr/>
            <p:nvPr/>
          </p:nvSpPr>
          <p:spPr bwMode="auto">
            <a:xfrm>
              <a:off x="2539382"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0" name="TextBox 89"/>
            <p:cNvSpPr txBox="1"/>
            <p:nvPr/>
          </p:nvSpPr>
          <p:spPr>
            <a:xfrm>
              <a:off x="4533226" y="5033372"/>
              <a:ext cx="184731" cy="369332"/>
            </a:xfrm>
            <a:prstGeom prst="rect">
              <a:avLst/>
            </a:prstGeom>
            <a:noFill/>
          </p:spPr>
          <p:txBody>
            <a:bodyPr wrap="none" rtlCol="0">
              <a:spAutoFit/>
            </a:bodyPr>
            <a:lstStyle/>
            <a:p>
              <a:endParaRPr lang="en-US" dirty="0">
                <a:solidFill>
                  <a:schemeClr val="tx2"/>
                </a:solidFill>
                <a:latin typeface="Helvetica Neue" charset="0"/>
                <a:ea typeface="Helvetica Neue" charset="0"/>
                <a:cs typeface="Helvetica Neue" charset="0"/>
              </a:endParaRPr>
            </a:p>
          </p:txBody>
        </p:sp>
        <p:sp>
          <p:nvSpPr>
            <p:cNvPr id="91" name="Regular Pentagon 90"/>
            <p:cNvSpPr/>
            <p:nvPr/>
          </p:nvSpPr>
          <p:spPr bwMode="auto">
            <a:xfrm>
              <a:off x="4115438" y="442533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2" name="Regular Pentagon 91"/>
            <p:cNvSpPr/>
            <p:nvPr/>
          </p:nvSpPr>
          <p:spPr bwMode="auto">
            <a:xfrm>
              <a:off x="4228252" y="4426431"/>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spTree>
    <p:extLst>
      <p:ext uri="{BB962C8B-B14F-4D97-AF65-F5344CB8AC3E}">
        <p14:creationId xmlns:p14="http://schemas.microsoft.com/office/powerpoint/2010/main" val="150765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1</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grpSp>
        <p:nvGrpSpPr>
          <p:cNvPr id="3" name="Group 2" title="Double Buffer ">
            <a:extLst>
              <a:ext uri="{FF2B5EF4-FFF2-40B4-BE49-F238E27FC236}">
                <a16:creationId xmlns:a16="http://schemas.microsoft.com/office/drawing/2014/main" id="{CDF70D31-2332-C04F-B524-C429529FEA4F}"/>
              </a:ext>
            </a:extLst>
          </p:cNvPr>
          <p:cNvGrpSpPr/>
          <p:nvPr/>
        </p:nvGrpSpPr>
        <p:grpSpPr>
          <a:xfrm>
            <a:off x="76200" y="3486150"/>
            <a:ext cx="6327108" cy="1406383"/>
            <a:chOff x="76200" y="3486150"/>
            <a:chExt cx="6327108" cy="1406383"/>
          </a:xfrm>
        </p:grpSpPr>
        <p:sp>
          <p:nvSpPr>
            <p:cNvPr id="4"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6"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8"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9"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0"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7" name="Text Box 15"/>
            <p:cNvSpPr txBox="1">
              <a:spLocks noChangeArrowheads="1"/>
            </p:cNvSpPr>
            <p:nvPr/>
          </p:nvSpPr>
          <p:spPr bwMode="auto">
            <a:xfrm>
              <a:off x="2946960" y="3744376"/>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12" name="AutoShape 20"/>
            <p:cNvCxnSpPr>
              <a:cxnSpLocks noChangeShapeType="1"/>
              <a:stCxn id="5" idx="3"/>
              <a:endCxn id="7" idx="0"/>
            </p:cNvCxnSpPr>
            <p:nvPr/>
          </p:nvCxnSpPr>
          <p:spPr bwMode="auto">
            <a:xfrm flipV="1">
              <a:off x="2650617" y="3744376"/>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13" name="AutoShape 21"/>
            <p:cNvCxnSpPr>
              <a:cxnSpLocks noChangeShapeType="1"/>
              <a:stCxn id="7" idx="2"/>
              <a:endCxn id="6" idx="1"/>
            </p:cNvCxnSpPr>
            <p:nvPr/>
          </p:nvCxnSpPr>
          <p:spPr bwMode="auto">
            <a:xfrm rot="5400000" flipH="1" flipV="1">
              <a:off x="3538779" y="3861102"/>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
          <p:nvSpPr>
            <p:cNvPr id="15"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6"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7"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21"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23" name="AutoShape 19"/>
            <p:cNvCxnSpPr>
              <a:cxnSpLocks noChangeShapeType="1"/>
              <a:stCxn id="17" idx="3"/>
              <a:endCxn id="20" idx="1"/>
            </p:cNvCxnSpPr>
            <p:nvPr/>
          </p:nvCxnSpPr>
          <p:spPr bwMode="auto">
            <a:xfrm>
              <a:off x="1390220" y="3848455"/>
              <a:ext cx="723573" cy="531871"/>
            </a:xfrm>
            <a:prstGeom prst="curvedConnector3">
              <a:avLst>
                <a:gd name="adj1" fmla="val 50000"/>
              </a:avLst>
            </a:prstGeom>
            <a:noFill/>
            <a:ln w="34925">
              <a:solidFill>
                <a:srgbClr val="71010C"/>
              </a:solidFill>
              <a:round/>
              <a:headEnd type="none" w="sm" len="sm"/>
              <a:tailEnd type="triangle" w="sm" len="sm"/>
            </a:ln>
          </p:spPr>
        </p:cxnSp>
        <p:cxnSp>
          <p:nvCxnSpPr>
            <p:cNvPr id="26" name="AutoShape 22"/>
            <p:cNvCxnSpPr>
              <a:cxnSpLocks noChangeShapeType="1"/>
              <a:stCxn id="21" idx="3"/>
              <a:endCxn id="18" idx="1"/>
            </p:cNvCxnSpPr>
            <p:nvPr/>
          </p:nvCxnSpPr>
          <p:spPr bwMode="auto">
            <a:xfrm flipV="1">
              <a:off x="4604581" y="3931012"/>
              <a:ext cx="484707" cy="437408"/>
            </a:xfrm>
            <a:prstGeom prst="curvedConnector3">
              <a:avLst>
                <a:gd name="adj1" fmla="val 50000"/>
              </a:avLst>
            </a:prstGeom>
            <a:noFill/>
            <a:ln w="34925">
              <a:solidFill>
                <a:srgbClr val="71010C"/>
              </a:solidFill>
              <a:round/>
              <a:headEnd type="none" w="sm" len="sm"/>
              <a:tailEnd type="triangle" w="sm" len="sm"/>
            </a:ln>
          </p:spPr>
        </p:cxnSp>
        <p:sp>
          <p:nvSpPr>
            <p:cNvPr id="24" name="Text Box 15"/>
            <p:cNvSpPr txBox="1">
              <a:spLocks noChangeArrowheads="1"/>
            </p:cNvSpPr>
            <p:nvPr/>
          </p:nvSpPr>
          <p:spPr bwMode="auto">
            <a:xfrm>
              <a:off x="2951993" y="4523201"/>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25" name="Elbow Connector 24"/>
            <p:cNvCxnSpPr>
              <a:stCxn id="24" idx="1"/>
              <a:endCxn id="17" idx="3"/>
            </p:cNvCxnSpPr>
            <p:nvPr/>
          </p:nvCxnSpPr>
          <p:spPr bwMode="auto">
            <a:xfrm rot="10800000">
              <a:off x="1390221" y="3848455"/>
              <a:ext cx="1561773" cy="859412"/>
            </a:xfrm>
            <a:prstGeom prst="bentConnector3">
              <a:avLst>
                <a:gd name="adj1" fmla="val 100315"/>
              </a:avLst>
            </a:prstGeom>
            <a:solidFill>
              <a:srgbClr val="3366FF"/>
            </a:solidFill>
            <a:ln w="19050" cap="flat" cmpd="sng" algn="ctr">
              <a:solidFill>
                <a:srgbClr val="71010C"/>
              </a:solidFill>
              <a:prstDash val="solid"/>
              <a:round/>
              <a:headEnd type="none"/>
              <a:tailEnd type="triangle" w="lg" len="lg"/>
            </a:ln>
            <a:effectLst/>
          </p:spPr>
        </p:cxnSp>
        <p:cxnSp>
          <p:nvCxnSpPr>
            <p:cNvPr id="29" name="Elbow Connector 28"/>
            <p:cNvCxnSpPr>
              <a:stCxn id="24" idx="3"/>
              <a:endCxn id="18" idx="1"/>
            </p:cNvCxnSpPr>
            <p:nvPr/>
          </p:nvCxnSpPr>
          <p:spPr bwMode="auto">
            <a:xfrm flipV="1">
              <a:off x="3704468" y="3931012"/>
              <a:ext cx="1384820" cy="776855"/>
            </a:xfrm>
            <a:prstGeom prst="bentConnector3">
              <a:avLst>
                <a:gd name="adj1" fmla="val 99523"/>
              </a:avLst>
            </a:prstGeom>
            <a:solidFill>
              <a:srgbClr val="3366FF"/>
            </a:solidFill>
            <a:ln w="19050" cap="flat" cmpd="sng" algn="ctr">
              <a:solidFill>
                <a:srgbClr val="71010C"/>
              </a:solidFill>
              <a:prstDash val="solid"/>
              <a:round/>
              <a:headEnd type="none"/>
              <a:tailEnd type="triangle" w="lg" len="lg"/>
            </a:ln>
            <a:effectLst/>
          </p:spPr>
        </p:cxnSp>
      </p:grpSp>
    </p:spTree>
    <p:extLst>
      <p:ext uri="{BB962C8B-B14F-4D97-AF65-F5344CB8AC3E}">
        <p14:creationId xmlns:p14="http://schemas.microsoft.com/office/powerpoint/2010/main" val="16602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2</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grpSp>
        <p:nvGrpSpPr>
          <p:cNvPr id="3" name="Group 2"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
            <a:extLst>
              <a:ext uri="{FF2B5EF4-FFF2-40B4-BE49-F238E27FC236}">
                <a16:creationId xmlns:a16="http://schemas.microsoft.com/office/drawing/2014/main" id="{980BDCD4-99B3-3046-A2CA-56304BE81347}"/>
              </a:ext>
            </a:extLst>
          </p:cNvPr>
          <p:cNvGrpSpPr/>
          <p:nvPr/>
        </p:nvGrpSpPr>
        <p:grpSpPr>
          <a:xfrm>
            <a:off x="76200" y="3486150"/>
            <a:ext cx="6327108" cy="1406383"/>
            <a:chOff x="76200" y="3486150"/>
            <a:chExt cx="6327108" cy="1406383"/>
          </a:xfrm>
        </p:grpSpPr>
        <p:sp>
          <p:nvSpPr>
            <p:cNvPr id="1569"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0"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1"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3"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1574"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575"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1578"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579"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580"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81"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82"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1583"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1585" name="AutoShape 22"/>
            <p:cNvCxnSpPr>
              <a:cxnSpLocks noChangeShapeType="1"/>
              <a:stCxn id="1571" idx="3"/>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158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1588" name="Elbow Connector 1587"/>
            <p:cNvCxnSpPr>
              <a:stCxn id="1586" idx="3"/>
              <a:endCxn id="1581" idx="1"/>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1587" name="Elbow Connector 1586"/>
            <p:cNvCxnSpPr>
              <a:stCxn id="1586" idx="1"/>
              <a:endCxn id="1580" idx="3"/>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2051" name="AutoShape 19"/>
            <p:cNvCxnSpPr>
              <a:cxnSpLocks noChangeShapeType="1"/>
              <a:endCxn id="1570" idx="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2074"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2075" name="AutoShape 20"/>
            <p:cNvCxnSpPr>
              <a:cxnSpLocks noChangeShapeType="1"/>
              <a:stCxn id="2076" idx="3"/>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2076"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grpSp>
    </p:spTree>
    <p:extLst>
      <p:ext uri="{BB962C8B-B14F-4D97-AF65-F5344CB8AC3E}">
        <p14:creationId xmlns:p14="http://schemas.microsoft.com/office/powerpoint/2010/main" val="115582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Buffering applies to all streams</a:t>
            </a:r>
          </a:p>
        </p:txBody>
      </p:sp>
      <p:sp>
        <p:nvSpPr>
          <p:cNvPr id="22" name="Content Placeholder 21"/>
          <p:cNvSpPr>
            <a:spLocks noGrp="1"/>
          </p:cNvSpPr>
          <p:nvPr>
            <p:ph idx="1"/>
          </p:nvPr>
        </p:nvSpPr>
        <p:spPr/>
        <p:txBody>
          <a:bodyPr/>
          <a:lstStyle/>
          <a:p>
            <a:r>
              <a:rPr lang="en-US"/>
              <a:t>Usable in any of the subsequent discussion</a:t>
            </a:r>
          </a:p>
          <a:p>
            <a:pPr lvl="1"/>
            <a:r>
              <a:rPr lang="en-US"/>
              <a:t>Assuming you have RAM buffers to spare!</a:t>
            </a:r>
          </a:p>
          <a:p>
            <a:pPr lvl="1"/>
            <a:r>
              <a:rPr lang="en-US"/>
              <a:t>But for simplicity we won’t bring this up again.</a:t>
            </a:r>
          </a:p>
        </p:txBody>
      </p:sp>
      <p:grpSp>
        <p:nvGrpSpPr>
          <p:cNvPr id="3" name="Group 2"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a:extLst>
              <a:ext uri="{FF2B5EF4-FFF2-40B4-BE49-F238E27FC236}">
                <a16:creationId xmlns:a16="http://schemas.microsoft.com/office/drawing/2014/main" id="{6B25A77A-279A-DA41-B963-E2BBC2158FA5}"/>
              </a:ext>
            </a:extLst>
          </p:cNvPr>
          <p:cNvGrpSpPr/>
          <p:nvPr/>
        </p:nvGrpSpPr>
        <p:grpSpPr>
          <a:xfrm>
            <a:off x="76200" y="3486150"/>
            <a:ext cx="6327108" cy="1406383"/>
            <a:chOff x="76200" y="3486150"/>
            <a:chExt cx="6327108" cy="1406383"/>
          </a:xfrm>
        </p:grpSpPr>
        <p:sp>
          <p:nvSpPr>
            <p:cNvPr id="593"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4"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5"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6"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597"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598"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599"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600"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601"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2"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3"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604"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605" name="AutoShape 22"/>
            <p:cNvCxnSpPr>
              <a:cxnSpLocks noChangeShapeType="1"/>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60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607" name="Elbow Connector 606"/>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608" name="Elbow Connector 607"/>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609" name="AutoShape 19"/>
            <p:cNvCxnSpPr>
              <a:cxnSpLocks noChangeShapeType="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610"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611" name="AutoShape 20"/>
            <p:cNvCxnSpPr>
              <a:cxnSpLocks noChangeShapeType="1"/>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612"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grpSp>
    </p:spTree>
    <p:extLst>
      <p:ext uri="{BB962C8B-B14F-4D97-AF65-F5344CB8AC3E}">
        <p14:creationId xmlns:p14="http://schemas.microsoft.com/office/powerpoint/2010/main" val="130790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897112" cy="1161288"/>
          </a:xfrm>
        </p:spPr>
        <p:txBody>
          <a:bodyPr/>
          <a:lstStyle/>
          <a:p>
            <a:r>
              <a:rPr lang="en-US" sz="2400"/>
              <a:t>Sorting &amp; Hashing: Formal Specs</a:t>
            </a:r>
          </a:p>
        </p:txBody>
      </p:sp>
      <p:sp>
        <p:nvSpPr>
          <p:cNvPr id="3" name="Content Placeholder 2"/>
          <p:cNvSpPr>
            <a:spLocks noGrp="1"/>
          </p:cNvSpPr>
          <p:nvPr>
            <p:ph sz="half" idx="1"/>
          </p:nvPr>
        </p:nvSpPr>
        <p:spPr>
          <a:xfrm>
            <a:off x="4514089" y="1496568"/>
            <a:ext cx="4172712" cy="1832610"/>
          </a:xfrm>
          <a:ln>
            <a:solidFill>
              <a:schemeClr val="bg2">
                <a:lumMod val="10000"/>
              </a:schemeClr>
            </a:solidFill>
          </a:ln>
        </p:spPr>
        <p:txBody>
          <a:bodyPr>
            <a:normAutofit/>
          </a:bodyPr>
          <a:lstStyle/>
          <a:p>
            <a:pPr marL="0" indent="0">
              <a:buNone/>
            </a:pPr>
            <a:r>
              <a:rPr lang="en-US" sz="1500"/>
              <a:t>Given: </a:t>
            </a:r>
          </a:p>
          <a:p>
            <a:pPr lvl="1"/>
            <a:r>
              <a:rPr lang="en-US" sz="1350"/>
              <a:t>A file </a:t>
            </a:r>
            <a:r>
              <a:rPr lang="en-US" sz="1350" i="1"/>
              <a:t>F</a:t>
            </a:r>
            <a:r>
              <a:rPr lang="en-US" sz="1350"/>
              <a:t>:</a:t>
            </a:r>
          </a:p>
          <a:p>
            <a:pPr lvl="2"/>
            <a:r>
              <a:rPr lang="en-US" sz="1050"/>
              <a:t>containing a </a:t>
            </a:r>
            <a:r>
              <a:rPr lang="en-US" sz="1050" err="1"/>
              <a:t>multiset</a:t>
            </a:r>
            <a:r>
              <a:rPr lang="en-US" sz="1050"/>
              <a:t> of records </a:t>
            </a:r>
            <a:r>
              <a:rPr lang="en-US" sz="1050" i="1"/>
              <a:t>R</a:t>
            </a:r>
          </a:p>
          <a:p>
            <a:pPr lvl="2"/>
            <a:r>
              <a:rPr lang="en-US" sz="1050"/>
              <a:t>consuming </a:t>
            </a:r>
            <a:r>
              <a:rPr lang="en-US" sz="1050" b="1"/>
              <a:t>N</a:t>
            </a:r>
            <a:r>
              <a:rPr lang="en-US" sz="1050"/>
              <a:t> blocks of storage</a:t>
            </a:r>
          </a:p>
          <a:p>
            <a:pPr lvl="1"/>
            <a:r>
              <a:rPr lang="en-US" sz="1350"/>
              <a:t>Two “scratch” disks </a:t>
            </a:r>
          </a:p>
          <a:p>
            <a:pPr lvl="2"/>
            <a:r>
              <a:rPr lang="en-US" sz="1050"/>
              <a:t>each with &gt;&gt; N blocks of free storage</a:t>
            </a:r>
          </a:p>
          <a:p>
            <a:pPr lvl="1"/>
            <a:r>
              <a:rPr lang="en-US" sz="1350"/>
              <a:t>A fixed amount of space in RAM </a:t>
            </a:r>
          </a:p>
          <a:p>
            <a:pPr lvl="2"/>
            <a:r>
              <a:rPr lang="en-US" sz="1050"/>
              <a:t>memory capacity equivalent to </a:t>
            </a:r>
            <a:r>
              <a:rPr lang="en-US" sz="1050" b="1"/>
              <a:t>B</a:t>
            </a:r>
            <a:r>
              <a:rPr lang="en-US" sz="1050"/>
              <a:t> blocks of disk</a:t>
            </a:r>
          </a:p>
        </p:txBody>
      </p:sp>
      <p:sp>
        <p:nvSpPr>
          <p:cNvPr id="4" name="Content Placeholder 3"/>
          <p:cNvSpPr>
            <a:spLocks noGrp="1"/>
          </p:cNvSpPr>
          <p:nvPr>
            <p:ph sz="half" idx="10"/>
          </p:nvPr>
        </p:nvSpPr>
        <p:spPr>
          <a:xfrm>
            <a:off x="246888" y="1581150"/>
            <a:ext cx="4267200" cy="3428619"/>
          </a:xfrm>
        </p:spPr>
        <p:txBody>
          <a:bodyPr>
            <a:normAutofit lnSpcReduction="10000"/>
          </a:bodyPr>
          <a:lstStyle/>
          <a:p>
            <a:pPr marL="0" indent="0">
              <a:buNone/>
            </a:pPr>
            <a:r>
              <a:rPr lang="en-US" sz="1500" b="1" dirty="0"/>
              <a:t>Sorting</a:t>
            </a:r>
          </a:p>
          <a:p>
            <a:pPr lvl="1"/>
            <a:r>
              <a:rPr lang="en-US" sz="1600" dirty="0"/>
              <a:t>Produce an output file </a:t>
            </a:r>
            <a:r>
              <a:rPr lang="en-US" sz="1600" i="1" dirty="0"/>
              <a:t>F</a:t>
            </a:r>
            <a:r>
              <a:rPr lang="en-US" sz="1600" i="1" baseline="-25000" dirty="0"/>
              <a:t>S</a:t>
            </a:r>
            <a:r>
              <a:rPr lang="en-US" sz="1600" i="1" dirty="0"/>
              <a:t> </a:t>
            </a:r>
          </a:p>
          <a:p>
            <a:pPr lvl="2"/>
            <a:r>
              <a:rPr lang="en-US" sz="1600" dirty="0"/>
              <a:t>with contents </a:t>
            </a:r>
            <a:r>
              <a:rPr lang="en-US" sz="1600" i="1" dirty="0"/>
              <a:t>R </a:t>
            </a:r>
            <a:r>
              <a:rPr lang="en-US" sz="1600" b="1" i="1" dirty="0"/>
              <a:t>stored in order by a given sorting criterion</a:t>
            </a:r>
            <a:endParaRPr lang="en-US" sz="1600" baseline="-25000" dirty="0"/>
          </a:p>
          <a:p>
            <a:pPr marL="0" indent="0">
              <a:buNone/>
            </a:pPr>
            <a:r>
              <a:rPr lang="en-US" sz="1500" b="1" dirty="0"/>
              <a:t>Hashing</a:t>
            </a:r>
          </a:p>
          <a:p>
            <a:pPr lvl="1"/>
            <a:r>
              <a:rPr lang="en-US" sz="1600" dirty="0"/>
              <a:t>Produce an output file </a:t>
            </a:r>
            <a:r>
              <a:rPr lang="en-US" sz="1600" i="1" dirty="0"/>
              <a:t>F</a:t>
            </a:r>
            <a:r>
              <a:rPr lang="en-US" sz="1600" i="1" baseline="-25000" dirty="0"/>
              <a:t>H</a:t>
            </a:r>
            <a:r>
              <a:rPr lang="en-US" sz="1600" i="1" dirty="0"/>
              <a:t> </a:t>
            </a:r>
          </a:p>
          <a:p>
            <a:pPr lvl="2"/>
            <a:r>
              <a:rPr lang="en-US" sz="1600" dirty="0"/>
              <a:t>with contents </a:t>
            </a:r>
            <a:r>
              <a:rPr lang="en-US" sz="1600" i="1" dirty="0"/>
              <a:t>R, </a:t>
            </a:r>
            <a:r>
              <a:rPr lang="en-US" sz="1600" b="1" i="1" dirty="0"/>
              <a:t>arranged on disk so that no 2 records that have the same hash value are separated by a record with a different hash value.</a:t>
            </a:r>
            <a:r>
              <a:rPr lang="en-US" sz="1600" i="1" dirty="0"/>
              <a:t> </a:t>
            </a:r>
          </a:p>
          <a:p>
            <a:pPr lvl="2"/>
            <a:r>
              <a:rPr lang="en-US" sz="1600" dirty="0"/>
              <a:t>I.e. matching records are always “stored consecutively” in </a:t>
            </a:r>
            <a:r>
              <a:rPr lang="en-US" sz="1600" i="1" dirty="0"/>
              <a:t>F</a:t>
            </a:r>
            <a:r>
              <a:rPr lang="en-US" sz="1600" i="1" baseline="-25000" dirty="0"/>
              <a:t>H</a:t>
            </a:r>
            <a:r>
              <a:rPr lang="en-US" sz="1600" dirty="0"/>
              <a:t>.</a:t>
            </a:r>
            <a:endParaRPr lang="en-US" sz="1600" b="1" baseline="-25000" dirty="0"/>
          </a:p>
          <a:p>
            <a:endParaRPr lang="en-US" sz="1600" dirty="0"/>
          </a:p>
        </p:txBody>
      </p:sp>
    </p:spTree>
    <p:extLst>
      <p:ext uri="{BB962C8B-B14F-4D97-AF65-F5344CB8AC3E}">
        <p14:creationId xmlns:p14="http://schemas.microsoft.com/office/powerpoint/2010/main" val="35961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p:cNvSpPr>
            <a:spLocks noGrp="1" noChangeArrowheads="1"/>
          </p:cNvSpPr>
          <p:nvPr>
            <p:ph type="title"/>
          </p:nvPr>
        </p:nvSpPr>
        <p:spPr/>
        <p:txBody>
          <a:bodyPr/>
          <a:lstStyle/>
          <a:p>
            <a:r>
              <a:rPr lang="en-US"/>
              <a:t>Sorting: 2-Way (a strawman)</a:t>
            </a:r>
          </a:p>
        </p:txBody>
      </p:sp>
      <p:sp>
        <p:nvSpPr>
          <p:cNvPr id="2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p:txBody>
      </p:sp>
      <p:grpSp>
        <p:nvGrpSpPr>
          <p:cNvPr id="2" name="Group 1" descr="Data flows in from a DB into an I/O buffer. The buffer is sorted in place in RAM and then streamed to the output" title="Sorting Pass 0">
            <a:extLst>
              <a:ext uri="{FF2B5EF4-FFF2-40B4-BE49-F238E27FC236}">
                <a16:creationId xmlns:a16="http://schemas.microsoft.com/office/drawing/2014/main" id="{1EA5D2A1-BB2F-544A-B1BA-2BE9D6E60288}"/>
              </a:ext>
            </a:extLst>
          </p:cNvPr>
          <p:cNvGrpSpPr/>
          <p:nvPr/>
        </p:nvGrpSpPr>
        <p:grpSpPr>
          <a:xfrm>
            <a:off x="304800" y="3638550"/>
            <a:ext cx="6066913" cy="1901958"/>
            <a:chOff x="304800" y="3638550"/>
            <a:chExt cx="6066913" cy="1901958"/>
          </a:xfrm>
        </p:grpSpPr>
        <p:sp>
          <p:nvSpPr>
            <p:cNvPr id="22531" name="Rectangle 2"/>
            <p:cNvSpPr>
              <a:spLocks noChangeArrowheads="1"/>
            </p:cNvSpPr>
            <p:nvPr/>
          </p:nvSpPr>
          <p:spPr bwMode="auto">
            <a:xfrm>
              <a:off x="372446" y="4884120"/>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201246" y="4884120"/>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42" name="Rectangle 13"/>
            <p:cNvSpPr>
              <a:spLocks noChangeArrowheads="1"/>
            </p:cNvSpPr>
            <p:nvPr/>
          </p:nvSpPr>
          <p:spPr bwMode="auto">
            <a:xfrm>
              <a:off x="2086946" y="4482880"/>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45" name="Text Box 16"/>
            <p:cNvSpPr txBox="1">
              <a:spLocks noChangeArrowheads="1"/>
            </p:cNvSpPr>
            <p:nvPr/>
          </p:nvSpPr>
          <p:spPr bwMode="auto">
            <a:xfrm>
              <a:off x="4087196" y="4711480"/>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46" name="Text Box 17"/>
            <p:cNvSpPr txBox="1">
              <a:spLocks noChangeArrowheads="1"/>
            </p:cNvSpPr>
            <p:nvPr/>
          </p:nvSpPr>
          <p:spPr bwMode="auto">
            <a:xfrm>
              <a:off x="2102133" y="4063780"/>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I/O</a:t>
              </a:r>
            </a:p>
            <a:p>
              <a:pPr algn="ctr"/>
              <a:r>
                <a:rPr lang="en-US" sz="1200">
                  <a:solidFill>
                    <a:schemeClr val="accent1"/>
                  </a:solidFill>
                  <a:latin typeface="Helvetica Neue"/>
                </a:rPr>
                <a:t>Buffer</a:t>
              </a:r>
            </a:p>
          </p:txBody>
        </p:sp>
        <p:cxnSp>
          <p:nvCxnSpPr>
            <p:cNvPr id="48" name="AutoShape 19"/>
            <p:cNvCxnSpPr>
              <a:cxnSpLocks noChangeShapeType="1"/>
            </p:cNvCxnSpPr>
            <p:nvPr/>
          </p:nvCxnSpPr>
          <p:spPr bwMode="auto">
            <a:xfrm>
              <a:off x="1229696" y="4375724"/>
              <a:ext cx="857250" cy="221456"/>
            </a:xfrm>
            <a:prstGeom prst="curvedConnector3">
              <a:avLst>
                <a:gd name="adj1" fmla="val 50000"/>
              </a:avLst>
            </a:prstGeom>
            <a:noFill/>
            <a:ln w="28575">
              <a:solidFill>
                <a:schemeClr val="tx1"/>
              </a:solidFill>
              <a:round/>
              <a:headEnd type="none" w="sm" len="sm"/>
              <a:tailEnd type="triangle" w="lg" len="lg"/>
            </a:ln>
          </p:spPr>
        </p:cxnSp>
        <p:cxnSp>
          <p:nvCxnSpPr>
            <p:cNvPr id="51" name="AutoShape 22"/>
            <p:cNvCxnSpPr>
              <a:cxnSpLocks noChangeShapeType="1"/>
              <a:stCxn id="42" idx="3"/>
            </p:cNvCxnSpPr>
            <p:nvPr/>
          </p:nvCxnSpPr>
          <p:spPr bwMode="auto">
            <a:xfrm flipV="1">
              <a:off x="2658446" y="4394850"/>
              <a:ext cx="2743630" cy="202330"/>
            </a:xfrm>
            <a:prstGeom prst="curvedConnector3">
              <a:avLst>
                <a:gd name="adj1" fmla="val 9429"/>
              </a:avLst>
            </a:prstGeom>
            <a:noFill/>
            <a:ln w="28575">
              <a:solidFill>
                <a:schemeClr val="tx1"/>
              </a:solidFill>
              <a:round/>
              <a:headEnd type="none" w="sm" len="sm"/>
              <a:tailEnd type="triangle" w="lg" len="lg"/>
            </a:ln>
          </p:spPr>
        </p:cxnSp>
        <p:sp>
          <p:nvSpPr>
            <p:cNvPr id="52" name="Text Box 23"/>
            <p:cNvSpPr txBox="1">
              <a:spLocks noChangeArrowheads="1"/>
            </p:cNvSpPr>
            <p:nvPr/>
          </p:nvSpPr>
          <p:spPr bwMode="auto">
            <a:xfrm>
              <a:off x="5573096" y="4368580"/>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53" name="Text Box 24"/>
            <p:cNvSpPr txBox="1">
              <a:spLocks noChangeArrowheads="1"/>
            </p:cNvSpPr>
            <p:nvPr/>
          </p:nvSpPr>
          <p:spPr bwMode="auto">
            <a:xfrm>
              <a:off x="429597" y="4311430"/>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4" name="Oval Callout 3"/>
            <p:cNvSpPr/>
            <p:nvPr/>
          </p:nvSpPr>
          <p:spPr bwMode="auto">
            <a:xfrm>
              <a:off x="2637139" y="3638550"/>
              <a:ext cx="1306052" cy="324077"/>
            </a:xfrm>
            <a:prstGeom prst="wedgeEllipseCallout">
              <a:avLst>
                <a:gd name="adj1" fmla="val -48652"/>
                <a:gd name="adj2" fmla="val 213186"/>
              </a:avLst>
            </a:prstGeom>
            <a:solidFill>
              <a:schemeClr val="bg1">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a:solidFill>
                    <a:srgbClr val="000000"/>
                  </a:solidFill>
                  <a:latin typeface="Helvetica Neue"/>
                </a:rPr>
                <a:t>Sort in place</a:t>
              </a:r>
            </a:p>
          </p:txBody>
        </p:sp>
        <p:sp>
          <p:nvSpPr>
            <p:cNvPr id="135" name="Rectangle 2">
              <a:extLst>
                <a:ext uri="{FF2B5EF4-FFF2-40B4-BE49-F238E27FC236}">
                  <a16:creationId xmlns:a16="http://schemas.microsoft.com/office/drawing/2014/main" id="{96B0A7EA-2968-F449-A8BA-531DB7CD06F0}"/>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6" name="Rectangle 3">
              <a:extLst>
                <a:ext uri="{FF2B5EF4-FFF2-40B4-BE49-F238E27FC236}">
                  <a16:creationId xmlns:a16="http://schemas.microsoft.com/office/drawing/2014/main" id="{B2D7347C-398A-1540-BC41-33C211D91E39}"/>
                </a:ext>
              </a:extLst>
            </p:cNvPr>
            <p:cNvSpPr>
              <a:spLocks noChangeArrowheads="1"/>
            </p:cNvSpPr>
            <p:nvPr/>
          </p:nvSpPr>
          <p:spPr bwMode="auto">
            <a:xfrm>
              <a:off x="2189771" y="5197608"/>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7" name="Rectangle 2">
              <a:extLst>
                <a:ext uri="{FF2B5EF4-FFF2-40B4-BE49-F238E27FC236}">
                  <a16:creationId xmlns:a16="http://schemas.microsoft.com/office/drawing/2014/main" id="{3C52E059-7A94-B643-AB41-3EA8D7B5FEBA}"/>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8" name="Rectangle 3">
              <a:extLst>
                <a:ext uri="{FF2B5EF4-FFF2-40B4-BE49-F238E27FC236}">
                  <a16:creationId xmlns:a16="http://schemas.microsoft.com/office/drawing/2014/main" id="{20B6203F-CC22-8348-B387-6625F8740D16}"/>
                </a:ext>
              </a:extLst>
            </p:cNvPr>
            <p:cNvSpPr>
              <a:spLocks noChangeArrowheads="1"/>
            </p:cNvSpPr>
            <p:nvPr/>
          </p:nvSpPr>
          <p:spPr bwMode="auto">
            <a:xfrm>
              <a:off x="2201246" y="4864843"/>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9" name="Rectangle 12">
              <a:extLst>
                <a:ext uri="{FF2B5EF4-FFF2-40B4-BE49-F238E27FC236}">
                  <a16:creationId xmlns:a16="http://schemas.microsoft.com/office/drawing/2014/main" id="{37939BE0-FDF8-D449-BA7B-6A3DF703A094}"/>
                </a:ext>
              </a:extLst>
            </p:cNvPr>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44" name="Text Box 23">
              <a:extLst>
                <a:ext uri="{FF2B5EF4-FFF2-40B4-BE49-F238E27FC236}">
                  <a16:creationId xmlns:a16="http://schemas.microsoft.com/office/drawing/2014/main" id="{D123E222-B294-024B-B782-0AF5CDE2BBE6}"/>
                </a:ext>
              </a:extLst>
            </p:cNvPr>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45" name="Text Box 24">
              <a:extLst>
                <a:ext uri="{FF2B5EF4-FFF2-40B4-BE49-F238E27FC236}">
                  <a16:creationId xmlns:a16="http://schemas.microsoft.com/office/drawing/2014/main" id="{C0B8D7AD-8D4E-9545-8BAD-195481C8AE45}"/>
                </a:ext>
              </a:extLst>
            </p:cNvPr>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153" name="AutoShape 2">
              <a:extLst>
                <a:ext uri="{FF2B5EF4-FFF2-40B4-BE49-F238E27FC236}">
                  <a16:creationId xmlns:a16="http://schemas.microsoft.com/office/drawing/2014/main" id="{09C6011A-C6AD-0B4E-94BA-442FC75D89BF}"/>
                </a:ext>
              </a:extLst>
            </p:cNvPr>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54" name="AutoShape 5">
              <a:extLst>
                <a:ext uri="{FF2B5EF4-FFF2-40B4-BE49-F238E27FC236}">
                  <a16:creationId xmlns:a16="http://schemas.microsoft.com/office/drawing/2014/main" id="{6E16A1E6-48B5-A540-9737-380844D70FDE}"/>
                </a:ext>
              </a:extLst>
            </p:cNvPr>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spTree>
    <p:extLst>
      <p:ext uri="{BB962C8B-B14F-4D97-AF65-F5344CB8AC3E}">
        <p14:creationId xmlns:p14="http://schemas.microsoft.com/office/powerpoint/2010/main" val="1043297346"/>
      </p:ext>
    </p:extLst>
  </p:cSld>
  <p:clrMapOvr>
    <a:masterClrMapping/>
  </p:clrMapOvr>
  <p:transition>
    <p:cut/>
  </p:transition>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8681</TotalTime>
  <Words>1953</Words>
  <Application>Microsoft Office PowerPoint</Application>
  <PresentationFormat>On-screen Show (16:9)</PresentationFormat>
  <Paragraphs>417</Paragraphs>
  <Slides>36</Slides>
  <Notes>21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3</vt:i4>
      </vt:variant>
      <vt:variant>
        <vt:lpstr>Slide Titles</vt:lpstr>
      </vt:variant>
      <vt:variant>
        <vt:i4>36</vt:i4>
      </vt:variant>
    </vt:vector>
  </HeadingPairs>
  <TitlesOfParts>
    <vt:vector size="48" baseType="lpstr">
      <vt:lpstr>Arial</vt:lpstr>
      <vt:lpstr>Calibri</vt:lpstr>
      <vt:lpstr>Calibri Light</vt:lpstr>
      <vt:lpstr>Cambria Math</vt:lpstr>
      <vt:lpstr>Helvetica</vt:lpstr>
      <vt:lpstr>Helvetica Neue</vt:lpstr>
      <vt:lpstr>Times New Roman</vt:lpstr>
      <vt:lpstr>Office Theme</vt:lpstr>
      <vt:lpstr>Custom Design</vt:lpstr>
      <vt:lpstr>Equation</vt:lpstr>
      <vt:lpstr>Microsoft Equation 3.0</vt:lpstr>
      <vt:lpstr>Document</vt:lpstr>
      <vt:lpstr>Sorting and Hashing</vt:lpstr>
      <vt:lpstr>Why Sort?</vt:lpstr>
      <vt:lpstr>Out-of-Core Algorithms</vt:lpstr>
      <vt:lpstr>Single-pass Streaming</vt:lpstr>
      <vt:lpstr>Better: Double Buffering pt 1</vt:lpstr>
      <vt:lpstr>Better: Double Buffering pt 2</vt:lpstr>
      <vt:lpstr>Double Buffering applies to all streams</vt:lpstr>
      <vt:lpstr>Sorting &amp; Hashing: Formal Specs</vt:lpstr>
      <vt:lpstr>Sorting: 2-Way (a strawman)</vt:lpstr>
      <vt:lpstr>Sorting: 2-Way (a strawman), cont</vt:lpstr>
      <vt:lpstr>Two-Way External Merge Sort</vt:lpstr>
      <vt:lpstr>General External Merge Sort</vt:lpstr>
      <vt:lpstr>Cost of External Merge Sort</vt:lpstr>
      <vt:lpstr># of Passes of External Sort</vt:lpstr>
      <vt:lpstr>Memory Requirement for External Sorting</vt:lpstr>
      <vt:lpstr>Alternative: Hashing</vt:lpstr>
      <vt:lpstr>Divide</vt:lpstr>
      <vt:lpstr>Conquer</vt:lpstr>
      <vt:lpstr>Two Phases: Divide</vt:lpstr>
      <vt:lpstr>Two Phases: Conquer</vt:lpstr>
      <vt:lpstr>Cost of External Hashing</vt:lpstr>
      <vt:lpstr>Memory Requirement</vt:lpstr>
      <vt:lpstr>Recursive Partitioning, Pt 1</vt:lpstr>
      <vt:lpstr>Recursive Partitioning, Pt 2</vt:lpstr>
      <vt:lpstr>Recursive Partitioning, Pt 3</vt:lpstr>
      <vt:lpstr>A Wrinkle: Duplicates</vt:lpstr>
      <vt:lpstr>Question…</vt:lpstr>
      <vt:lpstr>Cost of External Hashing</vt:lpstr>
      <vt:lpstr>Cost of External Sorting</vt:lpstr>
      <vt:lpstr>Parallelize me!  Hashing Phase 1</vt:lpstr>
      <vt:lpstr>Parallelize me!  Hashing Phase 2</vt:lpstr>
      <vt:lpstr>Parallelize me!  Sorting</vt:lpstr>
      <vt:lpstr>Parallelize me!  Sorting, cont</vt:lpstr>
      <vt:lpstr>So which is better ??</vt:lpstr>
      <vt:lpstr>Sorting vs Hashing</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jcheng412</cp:lastModifiedBy>
  <cp:revision>52</cp:revision>
  <cp:lastPrinted>2018-09-18T20:08:38Z</cp:lastPrinted>
  <dcterms:created xsi:type="dcterms:W3CDTF">2018-03-13T04:30:50Z</dcterms:created>
  <dcterms:modified xsi:type="dcterms:W3CDTF">2020-05-19T23:13:51Z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