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134"/>
  </p:notesMasterIdLst>
  <p:sldIdLst>
    <p:sldId id="257" r:id="rId3"/>
    <p:sldId id="402" r:id="rId4"/>
    <p:sldId id="422" r:id="rId5"/>
    <p:sldId id="423" r:id="rId6"/>
    <p:sldId id="424" r:id="rId7"/>
    <p:sldId id="431" r:id="rId8"/>
    <p:sldId id="432" r:id="rId9"/>
    <p:sldId id="429" r:id="rId10"/>
    <p:sldId id="434" r:id="rId11"/>
    <p:sldId id="433" r:id="rId12"/>
    <p:sldId id="435" r:id="rId13"/>
    <p:sldId id="259" r:id="rId14"/>
    <p:sldId id="260" r:id="rId15"/>
    <p:sldId id="263" r:id="rId16"/>
    <p:sldId id="344" r:id="rId17"/>
    <p:sldId id="345" r:id="rId18"/>
    <p:sldId id="264" r:id="rId19"/>
    <p:sldId id="266" r:id="rId20"/>
    <p:sldId id="269" r:id="rId21"/>
    <p:sldId id="270" r:id="rId22"/>
    <p:sldId id="271"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 id="550" r:id="rId65"/>
    <p:sldId id="551" r:id="rId66"/>
    <p:sldId id="552" r:id="rId67"/>
    <p:sldId id="553" r:id="rId68"/>
    <p:sldId id="554" r:id="rId69"/>
    <p:sldId id="555" r:id="rId70"/>
    <p:sldId id="556" r:id="rId71"/>
    <p:sldId id="557" r:id="rId72"/>
    <p:sldId id="558" r:id="rId73"/>
    <p:sldId id="559" r:id="rId74"/>
    <p:sldId id="560" r:id="rId75"/>
    <p:sldId id="561" r:id="rId76"/>
    <p:sldId id="562" r:id="rId77"/>
    <p:sldId id="563" r:id="rId78"/>
    <p:sldId id="564" r:id="rId79"/>
    <p:sldId id="565" r:id="rId80"/>
    <p:sldId id="566" r:id="rId81"/>
    <p:sldId id="567" r:id="rId82"/>
    <p:sldId id="568" r:id="rId83"/>
    <p:sldId id="569" r:id="rId84"/>
    <p:sldId id="570" r:id="rId85"/>
    <p:sldId id="571" r:id="rId86"/>
    <p:sldId id="572" r:id="rId87"/>
    <p:sldId id="573" r:id="rId88"/>
    <p:sldId id="574" r:id="rId89"/>
    <p:sldId id="282" r:id="rId90"/>
    <p:sldId id="347" r:id="rId91"/>
    <p:sldId id="283" r:id="rId92"/>
    <p:sldId id="350" r:id="rId93"/>
    <p:sldId id="287" r:id="rId94"/>
    <p:sldId id="290" r:id="rId95"/>
    <p:sldId id="291" r:id="rId96"/>
    <p:sldId id="293" r:id="rId97"/>
    <p:sldId id="294" r:id="rId98"/>
    <p:sldId id="295" r:id="rId99"/>
    <p:sldId id="296" r:id="rId100"/>
    <p:sldId id="298" r:id="rId101"/>
    <p:sldId id="299" r:id="rId102"/>
    <p:sldId id="408" r:id="rId103"/>
    <p:sldId id="300" r:id="rId104"/>
    <p:sldId id="301" r:id="rId105"/>
    <p:sldId id="302" r:id="rId106"/>
    <p:sldId id="303" r:id="rId107"/>
    <p:sldId id="304" r:id="rId108"/>
    <p:sldId id="305" r:id="rId109"/>
    <p:sldId id="306" r:id="rId110"/>
    <p:sldId id="307" r:id="rId111"/>
    <p:sldId id="308" r:id="rId112"/>
    <p:sldId id="309" r:id="rId113"/>
    <p:sldId id="310" r:id="rId114"/>
    <p:sldId id="311" r:id="rId115"/>
    <p:sldId id="312" r:id="rId116"/>
    <p:sldId id="313" r:id="rId117"/>
    <p:sldId id="399" r:id="rId118"/>
    <p:sldId id="314" r:id="rId119"/>
    <p:sldId id="315" r:id="rId120"/>
    <p:sldId id="316" r:id="rId121"/>
    <p:sldId id="403" r:id="rId122"/>
    <p:sldId id="317" r:id="rId123"/>
    <p:sldId id="400" r:id="rId124"/>
    <p:sldId id="401" r:id="rId125"/>
    <p:sldId id="319" r:id="rId126"/>
    <p:sldId id="409" r:id="rId127"/>
    <p:sldId id="320" r:id="rId128"/>
    <p:sldId id="321" r:id="rId129"/>
    <p:sldId id="322" r:id="rId130"/>
    <p:sldId id="410" r:id="rId131"/>
    <p:sldId id="324" r:id="rId132"/>
    <p:sldId id="325" r:id="rId1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Hellerstein" initials="J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513"/>
    <a:srgbClr val="F3E6E6"/>
    <a:srgbClr val="F8E9DC"/>
    <a:srgbClr val="FFBABD"/>
    <a:srgbClr val="F5E8E8"/>
    <a:srgbClr val="000000"/>
    <a:srgbClr val="2E6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86343" autoAdjust="0"/>
  </p:normalViewPr>
  <p:slideViewPr>
    <p:cSldViewPr>
      <p:cViewPr varScale="1">
        <p:scale>
          <a:sx n="74" d="100"/>
          <a:sy n="74" d="100"/>
        </p:scale>
        <p:origin x="1071" y="27"/>
      </p:cViewPr>
      <p:guideLst>
        <p:guide orient="horz" pos="2700"/>
        <p:guide pos="5184"/>
      </p:guideLst>
    </p:cSldViewPr>
  </p:slideViewPr>
  <p:outlineViewPr>
    <p:cViewPr>
      <p:scale>
        <a:sx n="33" d="100"/>
        <a:sy n="33" d="100"/>
      </p:scale>
      <p:origin x="0" y="-30896"/>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25</a:t>
            </a:fld>
            <a:endParaRPr lang="en-US"/>
          </a:p>
        </p:txBody>
      </p:sp>
    </p:spTree>
    <p:extLst>
      <p:ext uri="{BB962C8B-B14F-4D97-AF65-F5344CB8AC3E}">
        <p14:creationId xmlns:p14="http://schemas.microsoft.com/office/powerpoint/2010/main" val="71693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26</a:t>
            </a:fld>
            <a:endParaRPr lang="en-US"/>
          </a:p>
        </p:txBody>
      </p:sp>
    </p:spTree>
    <p:extLst>
      <p:ext uri="{BB962C8B-B14F-4D97-AF65-F5344CB8AC3E}">
        <p14:creationId xmlns:p14="http://schemas.microsoft.com/office/powerpoint/2010/main" val="211785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27</a:t>
            </a:fld>
            <a:endParaRPr lang="en-US"/>
          </a:p>
        </p:txBody>
      </p:sp>
    </p:spTree>
    <p:extLst>
      <p:ext uri="{BB962C8B-B14F-4D97-AF65-F5344CB8AC3E}">
        <p14:creationId xmlns:p14="http://schemas.microsoft.com/office/powerpoint/2010/main" val="29936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28</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29</a:t>
            </a:fld>
            <a:endParaRPr lang="en-US"/>
          </a:p>
        </p:txBody>
      </p:sp>
    </p:spTree>
    <p:extLst>
      <p:ext uri="{BB962C8B-B14F-4D97-AF65-F5344CB8AC3E}">
        <p14:creationId xmlns:p14="http://schemas.microsoft.com/office/powerpoint/2010/main" val="477831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30</a:t>
            </a:fld>
            <a:endParaRPr lang="en-US"/>
          </a:p>
        </p:txBody>
      </p:sp>
    </p:spTree>
    <p:extLst>
      <p:ext uri="{BB962C8B-B14F-4D97-AF65-F5344CB8AC3E}">
        <p14:creationId xmlns:p14="http://schemas.microsoft.com/office/powerpoint/2010/main" val="1076195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31</a:t>
            </a:fld>
            <a:endParaRPr lang="en-US"/>
          </a:p>
        </p:txBody>
      </p:sp>
    </p:spTree>
    <p:extLst>
      <p:ext uri="{BB962C8B-B14F-4D97-AF65-F5344CB8AC3E}">
        <p14:creationId xmlns:p14="http://schemas.microsoft.com/office/powerpoint/2010/main" val="160203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32</a:t>
            </a:fld>
            <a:endParaRPr lang="en-US"/>
          </a:p>
        </p:txBody>
      </p:sp>
    </p:spTree>
    <p:extLst>
      <p:ext uri="{BB962C8B-B14F-4D97-AF65-F5344CB8AC3E}">
        <p14:creationId xmlns:p14="http://schemas.microsoft.com/office/powerpoint/2010/main" val="1849581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33</a:t>
            </a:fld>
            <a:endParaRPr lang="en-US"/>
          </a:p>
        </p:txBody>
      </p:sp>
    </p:spTree>
    <p:extLst>
      <p:ext uri="{BB962C8B-B14F-4D97-AF65-F5344CB8AC3E}">
        <p14:creationId xmlns:p14="http://schemas.microsoft.com/office/powerpoint/2010/main" val="188459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34</a:t>
            </a:fld>
            <a:endParaRPr lang="en-US"/>
          </a:p>
        </p:txBody>
      </p:sp>
    </p:spTree>
    <p:extLst>
      <p:ext uri="{BB962C8B-B14F-4D97-AF65-F5344CB8AC3E}">
        <p14:creationId xmlns:p14="http://schemas.microsoft.com/office/powerpoint/2010/main" val="142086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742950" indent="-285750" eaLnBrk="0" hangingPunct="0">
              <a:defRPr sz="1200">
                <a:solidFill>
                  <a:srgbClr val="000000"/>
                </a:solidFill>
                <a:latin typeface="Arial" charset="0"/>
                <a:ea typeface="Osaka" charset="0"/>
                <a:cs typeface="Osaka" charset="0"/>
              </a:defRPr>
            </a:lvl2pPr>
            <a:lvl3pPr marL="1143000" indent="-228600" eaLnBrk="0" hangingPunct="0">
              <a:defRPr sz="1200">
                <a:solidFill>
                  <a:srgbClr val="000000"/>
                </a:solidFill>
                <a:latin typeface="Arial" charset="0"/>
                <a:ea typeface="Osaka" charset="0"/>
                <a:cs typeface="Osaka" charset="0"/>
              </a:defRPr>
            </a:lvl3pPr>
            <a:lvl4pPr marL="1600200" indent="-228600" eaLnBrk="0" hangingPunct="0">
              <a:defRPr sz="1200">
                <a:solidFill>
                  <a:srgbClr val="000000"/>
                </a:solidFill>
                <a:latin typeface="Arial" charset="0"/>
                <a:ea typeface="Osaka" charset="0"/>
                <a:cs typeface="Osaka" charset="0"/>
              </a:defRPr>
            </a:lvl4pPr>
            <a:lvl5pPr marL="2057400" indent="-228600" eaLnBrk="0" hangingPunct="0">
              <a:defRPr sz="1200">
                <a:solidFill>
                  <a:srgbClr val="000000"/>
                </a:solidFill>
                <a:latin typeface="Arial" charset="0"/>
                <a:ea typeface="Osaka" charset="0"/>
                <a:cs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cs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cs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cs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CDF110AB-A9CC-E842-B78C-95977B67AB97}" type="slidenum">
              <a:rPr lang="en-US"/>
              <a:pPr eaLnBrk="1" hangingPunct="1"/>
              <a:t>11</a:t>
            </a:fld>
            <a:endParaRPr lang="en-US"/>
          </a:p>
        </p:txBody>
      </p:sp>
    </p:spTree>
    <p:extLst>
      <p:ext uri="{BB962C8B-B14F-4D97-AF65-F5344CB8AC3E}">
        <p14:creationId xmlns:p14="http://schemas.microsoft.com/office/powerpoint/2010/main" val="214132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35</a:t>
            </a:fld>
            <a:endParaRPr lang="en-US"/>
          </a:p>
        </p:txBody>
      </p:sp>
    </p:spTree>
    <p:extLst>
      <p:ext uri="{BB962C8B-B14F-4D97-AF65-F5344CB8AC3E}">
        <p14:creationId xmlns:p14="http://schemas.microsoft.com/office/powerpoint/2010/main" val="657258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36</a:t>
            </a:fld>
            <a:endParaRPr lang="en-US"/>
          </a:p>
        </p:txBody>
      </p:sp>
    </p:spTree>
    <p:extLst>
      <p:ext uri="{BB962C8B-B14F-4D97-AF65-F5344CB8AC3E}">
        <p14:creationId xmlns:p14="http://schemas.microsoft.com/office/powerpoint/2010/main" val="1633784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37</a:t>
            </a:fld>
            <a:endParaRPr lang="en-US"/>
          </a:p>
        </p:txBody>
      </p:sp>
    </p:spTree>
    <p:extLst>
      <p:ext uri="{BB962C8B-B14F-4D97-AF65-F5344CB8AC3E}">
        <p14:creationId xmlns:p14="http://schemas.microsoft.com/office/powerpoint/2010/main" val="489780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38</a:t>
            </a:fld>
            <a:endParaRPr lang="en-US"/>
          </a:p>
        </p:txBody>
      </p:sp>
    </p:spTree>
    <p:extLst>
      <p:ext uri="{BB962C8B-B14F-4D97-AF65-F5344CB8AC3E}">
        <p14:creationId xmlns:p14="http://schemas.microsoft.com/office/powerpoint/2010/main" val="106637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39</a:t>
            </a:fld>
            <a:endParaRPr lang="en-US"/>
          </a:p>
        </p:txBody>
      </p:sp>
    </p:spTree>
    <p:extLst>
      <p:ext uri="{BB962C8B-B14F-4D97-AF65-F5344CB8AC3E}">
        <p14:creationId xmlns:p14="http://schemas.microsoft.com/office/powerpoint/2010/main" val="169093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40</a:t>
            </a:fld>
            <a:endParaRPr lang="en-US"/>
          </a:p>
        </p:txBody>
      </p:sp>
    </p:spTree>
    <p:extLst>
      <p:ext uri="{BB962C8B-B14F-4D97-AF65-F5344CB8AC3E}">
        <p14:creationId xmlns:p14="http://schemas.microsoft.com/office/powerpoint/2010/main" val="193724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41</a:t>
            </a:fld>
            <a:endParaRPr lang="en-US"/>
          </a:p>
        </p:txBody>
      </p:sp>
    </p:spTree>
    <p:extLst>
      <p:ext uri="{BB962C8B-B14F-4D97-AF65-F5344CB8AC3E}">
        <p14:creationId xmlns:p14="http://schemas.microsoft.com/office/powerpoint/2010/main" val="39314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42</a:t>
            </a:fld>
            <a:endParaRPr lang="en-US"/>
          </a:p>
        </p:txBody>
      </p:sp>
    </p:spTree>
    <p:extLst>
      <p:ext uri="{BB962C8B-B14F-4D97-AF65-F5344CB8AC3E}">
        <p14:creationId xmlns:p14="http://schemas.microsoft.com/office/powerpoint/2010/main" val="1924288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43</a:t>
            </a:fld>
            <a:endParaRPr lang="en-US"/>
          </a:p>
        </p:txBody>
      </p:sp>
    </p:spTree>
    <p:extLst>
      <p:ext uri="{BB962C8B-B14F-4D97-AF65-F5344CB8AC3E}">
        <p14:creationId xmlns:p14="http://schemas.microsoft.com/office/powerpoint/2010/main" val="568063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44</a:t>
            </a:fld>
            <a:endParaRPr lang="en-US"/>
          </a:p>
        </p:txBody>
      </p:sp>
    </p:spTree>
    <p:extLst>
      <p:ext uri="{BB962C8B-B14F-4D97-AF65-F5344CB8AC3E}">
        <p14:creationId xmlns:p14="http://schemas.microsoft.com/office/powerpoint/2010/main" val="39033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noRot="1" noChangeAspect="1"/>
          </p:cNvSpPr>
          <p:nvPr>
            <p:ph type="sldImg"/>
          </p:nvPr>
        </p:nvSpPr>
        <p:spPr>
          <a:prstGeom prst="rect">
            <a:avLst/>
          </a:prstGeom>
        </p:spPr>
        <p:txBody>
          <a:bodyPr/>
          <a:lstStyle/>
          <a:p>
            <a:endParaRPr/>
          </a:p>
        </p:txBody>
      </p:sp>
      <p:sp>
        <p:nvSpPr>
          <p:cNvPr id="562" name="Shape 562"/>
          <p:cNvSpPr>
            <a:spLocks noGrp="1"/>
          </p:cNvSpPr>
          <p:nvPr>
            <p:ph type="body" sz="quarter" idx="1"/>
          </p:nvPr>
        </p:nvSpPr>
        <p:spPr>
          <a:prstGeom prst="rect">
            <a:avLst/>
          </a:prstGeom>
        </p:spPr>
        <p:txBody>
          <a:bodyPr/>
          <a:lstStyle/>
          <a:p>
            <a:pPr>
              <a:spcBef>
                <a:spcPts val="0"/>
              </a:spcBef>
            </a:pPr>
            <a:r>
              <a:t>What if smaller relation (S) was “outer”? Looking at arithmetic we can get a small savings by doing the scan on the outside look at the additive term.  </a:t>
            </a:r>
          </a:p>
          <a:p>
            <a:pPr>
              <a:spcBef>
                <a:spcPts val="0"/>
              </a:spcBef>
            </a:pPr>
            <a:endParaRPr/>
          </a:p>
          <a:p>
            <a:pPr>
              <a:spcBef>
                <a:spcPts val="0"/>
              </a:spcBef>
            </a:pPr>
            <a:r>
              <a:t>Wait what about when p_r is small.  If there is one record per page of R we might want  it to be the outer</a:t>
            </a:r>
          </a:p>
          <a:p>
            <a:pPr>
              <a:spcBef>
                <a:spcPts val="0"/>
              </a:spcBef>
            </a:pPr>
            <a:endParaRPr/>
          </a:p>
          <a:p>
            <a:pPr>
              <a:spcBef>
                <a:spcPts val="0"/>
              </a:spcBef>
            </a:pPr>
            <a:r>
              <a:t>What about buffer? If S fits in memory then io costs are [R] and [S]</a:t>
            </a:r>
          </a:p>
          <a:p>
            <a:pPr>
              <a:spcBef>
                <a:spcPts val="0"/>
              </a:spcBef>
            </a:pPr>
            <a:endParaRPr/>
          </a:p>
          <a:p>
            <a:pPr>
              <a:spcBef>
                <a:spcPts val="0"/>
              </a:spcBef>
            </a:pPr>
            <a:r>
              <a:t>Lets get rid of the p_r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45</a:t>
            </a:fld>
            <a:endParaRPr lang="en-US"/>
          </a:p>
        </p:txBody>
      </p:sp>
    </p:spTree>
    <p:extLst>
      <p:ext uri="{BB962C8B-B14F-4D97-AF65-F5344CB8AC3E}">
        <p14:creationId xmlns:p14="http://schemas.microsoft.com/office/powerpoint/2010/main" val="39932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46</a:t>
            </a:fld>
            <a:endParaRPr lang="en-US"/>
          </a:p>
        </p:txBody>
      </p:sp>
    </p:spTree>
    <p:extLst>
      <p:ext uri="{BB962C8B-B14F-4D97-AF65-F5344CB8AC3E}">
        <p14:creationId xmlns:p14="http://schemas.microsoft.com/office/powerpoint/2010/main" val="1812856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47</a:t>
            </a:fld>
            <a:endParaRPr lang="en-US"/>
          </a:p>
        </p:txBody>
      </p:sp>
    </p:spTree>
    <p:extLst>
      <p:ext uri="{BB962C8B-B14F-4D97-AF65-F5344CB8AC3E}">
        <p14:creationId xmlns:p14="http://schemas.microsoft.com/office/powerpoint/2010/main" val="44822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48</a:t>
            </a:fld>
            <a:endParaRPr lang="en-US"/>
          </a:p>
        </p:txBody>
      </p:sp>
    </p:spTree>
    <p:extLst>
      <p:ext uri="{BB962C8B-B14F-4D97-AF65-F5344CB8AC3E}">
        <p14:creationId xmlns:p14="http://schemas.microsoft.com/office/powerpoint/2010/main" val="1024176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49</a:t>
            </a:fld>
            <a:endParaRPr lang="en-US"/>
          </a:p>
        </p:txBody>
      </p:sp>
    </p:spTree>
    <p:extLst>
      <p:ext uri="{BB962C8B-B14F-4D97-AF65-F5344CB8AC3E}">
        <p14:creationId xmlns:p14="http://schemas.microsoft.com/office/powerpoint/2010/main" val="1057915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50</a:t>
            </a:fld>
            <a:endParaRPr lang="en-US"/>
          </a:p>
        </p:txBody>
      </p:sp>
    </p:spTree>
    <p:extLst>
      <p:ext uri="{BB962C8B-B14F-4D97-AF65-F5344CB8AC3E}">
        <p14:creationId xmlns:p14="http://schemas.microsoft.com/office/powerpoint/2010/main" val="83276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51</a:t>
            </a:fld>
            <a:endParaRPr lang="en-US"/>
          </a:p>
        </p:txBody>
      </p:sp>
    </p:spTree>
    <p:extLst>
      <p:ext uri="{BB962C8B-B14F-4D97-AF65-F5344CB8AC3E}">
        <p14:creationId xmlns:p14="http://schemas.microsoft.com/office/powerpoint/2010/main" val="806500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52</a:t>
            </a:fld>
            <a:endParaRPr lang="en-US"/>
          </a:p>
        </p:txBody>
      </p:sp>
    </p:spTree>
    <p:extLst>
      <p:ext uri="{BB962C8B-B14F-4D97-AF65-F5344CB8AC3E}">
        <p14:creationId xmlns:p14="http://schemas.microsoft.com/office/powerpoint/2010/main" val="190608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53</a:t>
            </a:fld>
            <a:endParaRPr lang="en-US"/>
          </a:p>
        </p:txBody>
      </p:sp>
    </p:spTree>
    <p:extLst>
      <p:ext uri="{BB962C8B-B14F-4D97-AF65-F5344CB8AC3E}">
        <p14:creationId xmlns:p14="http://schemas.microsoft.com/office/powerpoint/2010/main" val="1859265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54</a:t>
            </a:fld>
            <a:endParaRPr lang="en-US"/>
          </a:p>
        </p:txBody>
      </p:sp>
    </p:spTree>
    <p:extLst>
      <p:ext uri="{BB962C8B-B14F-4D97-AF65-F5344CB8AC3E}">
        <p14:creationId xmlns:p14="http://schemas.microsoft.com/office/powerpoint/2010/main" val="21171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pPr>
              <a:spcBef>
                <a:spcPts val="0"/>
              </a:spcBef>
            </a:pPr>
            <a:r>
              <a:t>What if smaller relation (S) was “outer”? Looking at arithmetic we can get a small savings by doing the scan on the outside look at the additive term.  </a:t>
            </a:r>
          </a:p>
          <a:p>
            <a:pPr>
              <a:spcBef>
                <a:spcPts val="0"/>
              </a:spcBef>
            </a:pPr>
            <a:endParaRPr/>
          </a:p>
          <a:p>
            <a:pPr>
              <a:spcBef>
                <a:spcPts val="0"/>
              </a:spcBef>
            </a:pPr>
            <a:r>
              <a:t>Wait what about when p_r is small.  If there is one record per page of R we might want  it to be the outer</a:t>
            </a:r>
          </a:p>
          <a:p>
            <a:pPr>
              <a:spcBef>
                <a:spcPts val="0"/>
              </a:spcBef>
            </a:pPr>
            <a:endParaRPr/>
          </a:p>
          <a:p>
            <a:pPr>
              <a:spcBef>
                <a:spcPts val="0"/>
              </a:spcBef>
            </a:pPr>
            <a:r>
              <a:t>What about buffer? If S fits in memory then io costs are [R] and [S]</a:t>
            </a:r>
          </a:p>
          <a:p>
            <a:pPr>
              <a:spcBef>
                <a:spcPts val="0"/>
              </a:spcBef>
            </a:pPr>
            <a:endParaRPr/>
          </a:p>
          <a:p>
            <a:pPr>
              <a:spcBef>
                <a:spcPts val="0"/>
              </a:spcBef>
            </a:pPr>
            <a:r>
              <a:t>Lets get rid of the p_r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55</a:t>
            </a:fld>
            <a:endParaRPr lang="en-US"/>
          </a:p>
        </p:txBody>
      </p:sp>
    </p:spTree>
    <p:extLst>
      <p:ext uri="{BB962C8B-B14F-4D97-AF65-F5344CB8AC3E}">
        <p14:creationId xmlns:p14="http://schemas.microsoft.com/office/powerpoint/2010/main" val="319907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56</a:t>
            </a:fld>
            <a:endParaRPr lang="en-US"/>
          </a:p>
        </p:txBody>
      </p:sp>
    </p:spTree>
    <p:extLst>
      <p:ext uri="{BB962C8B-B14F-4D97-AF65-F5344CB8AC3E}">
        <p14:creationId xmlns:p14="http://schemas.microsoft.com/office/powerpoint/2010/main" val="306415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57</a:t>
            </a:fld>
            <a:endParaRPr lang="en-US"/>
          </a:p>
        </p:txBody>
      </p:sp>
    </p:spTree>
    <p:extLst>
      <p:ext uri="{BB962C8B-B14F-4D97-AF65-F5344CB8AC3E}">
        <p14:creationId xmlns:p14="http://schemas.microsoft.com/office/powerpoint/2010/main" val="1363345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58</a:t>
            </a:fld>
            <a:endParaRPr lang="en-US"/>
          </a:p>
        </p:txBody>
      </p:sp>
    </p:spTree>
    <p:extLst>
      <p:ext uri="{BB962C8B-B14F-4D97-AF65-F5344CB8AC3E}">
        <p14:creationId xmlns:p14="http://schemas.microsoft.com/office/powerpoint/2010/main" val="4108894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59</a:t>
            </a:fld>
            <a:endParaRPr lang="en-US"/>
          </a:p>
        </p:txBody>
      </p:sp>
    </p:spTree>
    <p:extLst>
      <p:ext uri="{BB962C8B-B14F-4D97-AF65-F5344CB8AC3E}">
        <p14:creationId xmlns:p14="http://schemas.microsoft.com/office/powerpoint/2010/main" val="683315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60</a:t>
            </a:fld>
            <a:endParaRPr lang="en-US"/>
          </a:p>
        </p:txBody>
      </p:sp>
    </p:spTree>
    <p:extLst>
      <p:ext uri="{BB962C8B-B14F-4D97-AF65-F5344CB8AC3E}">
        <p14:creationId xmlns:p14="http://schemas.microsoft.com/office/powerpoint/2010/main" val="1156970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61</a:t>
            </a:fld>
            <a:endParaRPr lang="en-US"/>
          </a:p>
        </p:txBody>
      </p:sp>
    </p:spTree>
    <p:extLst>
      <p:ext uri="{BB962C8B-B14F-4D97-AF65-F5344CB8AC3E}">
        <p14:creationId xmlns:p14="http://schemas.microsoft.com/office/powerpoint/2010/main" val="98762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62</a:t>
            </a:fld>
            <a:endParaRPr lang="en-US"/>
          </a:p>
        </p:txBody>
      </p:sp>
    </p:spTree>
    <p:extLst>
      <p:ext uri="{BB962C8B-B14F-4D97-AF65-F5344CB8AC3E}">
        <p14:creationId xmlns:p14="http://schemas.microsoft.com/office/powerpoint/2010/main" val="157739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63</a:t>
            </a:fld>
            <a:endParaRPr lang="en-US"/>
          </a:p>
        </p:txBody>
      </p:sp>
    </p:spTree>
    <p:extLst>
      <p:ext uri="{BB962C8B-B14F-4D97-AF65-F5344CB8AC3E}">
        <p14:creationId xmlns:p14="http://schemas.microsoft.com/office/powerpoint/2010/main" val="10636005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64</a:t>
            </a:fld>
            <a:endParaRPr lang="en-US"/>
          </a:p>
        </p:txBody>
      </p:sp>
    </p:spTree>
    <p:extLst>
      <p:ext uri="{BB962C8B-B14F-4D97-AF65-F5344CB8AC3E}">
        <p14:creationId xmlns:p14="http://schemas.microsoft.com/office/powerpoint/2010/main" val="186220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a:t>
            </a:r>
            <a:r>
              <a:rPr lang="en-US" baseline="0" dirty="0"/>
              <a:t> index is 4 I/</a:t>
            </a:r>
            <a:r>
              <a:rPr lang="en-US" baseline="0" dirty="0" err="1"/>
              <a:t>Os</a:t>
            </a:r>
            <a:r>
              <a:rPr lang="en-US" baseline="0" dirty="0"/>
              <a:t>. </a:t>
            </a:r>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20</a:t>
            </a:fld>
            <a:endParaRPr lang="en-US"/>
          </a:p>
        </p:txBody>
      </p:sp>
    </p:spTree>
    <p:extLst>
      <p:ext uri="{BB962C8B-B14F-4D97-AF65-F5344CB8AC3E}">
        <p14:creationId xmlns:p14="http://schemas.microsoft.com/office/powerpoint/2010/main" val="318132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65</a:t>
            </a:fld>
            <a:endParaRPr lang="en-US"/>
          </a:p>
        </p:txBody>
      </p:sp>
    </p:spTree>
    <p:extLst>
      <p:ext uri="{BB962C8B-B14F-4D97-AF65-F5344CB8AC3E}">
        <p14:creationId xmlns:p14="http://schemas.microsoft.com/office/powerpoint/2010/main" val="516586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66</a:t>
            </a:fld>
            <a:endParaRPr lang="en-US"/>
          </a:p>
        </p:txBody>
      </p:sp>
    </p:spTree>
    <p:extLst>
      <p:ext uri="{BB962C8B-B14F-4D97-AF65-F5344CB8AC3E}">
        <p14:creationId xmlns:p14="http://schemas.microsoft.com/office/powerpoint/2010/main" val="1627326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67</a:t>
            </a:fld>
            <a:endParaRPr lang="en-US"/>
          </a:p>
        </p:txBody>
      </p:sp>
    </p:spTree>
    <p:extLst>
      <p:ext uri="{BB962C8B-B14F-4D97-AF65-F5344CB8AC3E}">
        <p14:creationId xmlns:p14="http://schemas.microsoft.com/office/powerpoint/2010/main" val="1433780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68</a:t>
            </a:fld>
            <a:endParaRPr lang="en-US"/>
          </a:p>
        </p:txBody>
      </p:sp>
    </p:spTree>
    <p:extLst>
      <p:ext uri="{BB962C8B-B14F-4D97-AF65-F5344CB8AC3E}">
        <p14:creationId xmlns:p14="http://schemas.microsoft.com/office/powerpoint/2010/main" val="14630810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69</a:t>
            </a:fld>
            <a:endParaRPr lang="en-US"/>
          </a:p>
        </p:txBody>
      </p:sp>
    </p:spTree>
    <p:extLst>
      <p:ext uri="{BB962C8B-B14F-4D97-AF65-F5344CB8AC3E}">
        <p14:creationId xmlns:p14="http://schemas.microsoft.com/office/powerpoint/2010/main" val="3560787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70</a:t>
            </a:fld>
            <a:endParaRPr lang="en-US"/>
          </a:p>
        </p:txBody>
      </p:sp>
    </p:spTree>
    <p:extLst>
      <p:ext uri="{BB962C8B-B14F-4D97-AF65-F5344CB8AC3E}">
        <p14:creationId xmlns:p14="http://schemas.microsoft.com/office/powerpoint/2010/main" val="103606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71</a:t>
            </a:fld>
            <a:endParaRPr lang="en-US"/>
          </a:p>
        </p:txBody>
      </p:sp>
    </p:spTree>
    <p:extLst>
      <p:ext uri="{BB962C8B-B14F-4D97-AF65-F5344CB8AC3E}">
        <p14:creationId xmlns:p14="http://schemas.microsoft.com/office/powerpoint/2010/main" val="438058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72</a:t>
            </a:fld>
            <a:endParaRPr lang="en-US"/>
          </a:p>
        </p:txBody>
      </p:sp>
    </p:spTree>
    <p:extLst>
      <p:ext uri="{BB962C8B-B14F-4D97-AF65-F5344CB8AC3E}">
        <p14:creationId xmlns:p14="http://schemas.microsoft.com/office/powerpoint/2010/main" val="321616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73</a:t>
            </a:fld>
            <a:endParaRPr lang="en-US"/>
          </a:p>
        </p:txBody>
      </p:sp>
    </p:spTree>
    <p:extLst>
      <p:ext uri="{BB962C8B-B14F-4D97-AF65-F5344CB8AC3E}">
        <p14:creationId xmlns:p14="http://schemas.microsoft.com/office/powerpoint/2010/main" val="263518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74</a:t>
            </a:fld>
            <a:endParaRPr lang="en-US"/>
          </a:p>
        </p:txBody>
      </p:sp>
    </p:spTree>
    <p:extLst>
      <p:ext uri="{BB962C8B-B14F-4D97-AF65-F5344CB8AC3E}">
        <p14:creationId xmlns:p14="http://schemas.microsoft.com/office/powerpoint/2010/main" val="1842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noRot="1" noChangeAspect="1"/>
          </p:cNvSpPr>
          <p:nvPr>
            <p:ph type="sldImg"/>
          </p:nvPr>
        </p:nvSpPr>
        <p:spPr>
          <a:prstGeom prst="rect">
            <a:avLst/>
          </a:prstGeom>
        </p:spPr>
        <p:txBody>
          <a:bodyPr/>
          <a:lstStyle/>
          <a:p>
            <a:endParaRPr/>
          </a:p>
        </p:txBody>
      </p:sp>
      <p:sp>
        <p:nvSpPr>
          <p:cNvPr id="833" name="Shape 833"/>
          <p:cNvSpPr>
            <a:spLocks noGrp="1"/>
          </p:cNvSpPr>
          <p:nvPr>
            <p:ph type="body" sz="quarter" idx="1"/>
          </p:nvPr>
        </p:nvSpPr>
        <p:spPr>
          <a:prstGeom prst="rect">
            <a:avLst/>
          </a:prstGeom>
        </p:spPr>
        <p:txBody>
          <a:bodyPr/>
          <a:lstStyle/>
          <a:p>
            <a:r>
              <a:rPr dirty="0"/>
              <a:t>It could be sorted if the previous phase was a sorted operation or if reading from an ordered index</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75</a:t>
            </a:fld>
            <a:endParaRPr lang="en-US"/>
          </a:p>
        </p:txBody>
      </p:sp>
    </p:spTree>
    <p:extLst>
      <p:ext uri="{BB962C8B-B14F-4D97-AF65-F5344CB8AC3E}">
        <p14:creationId xmlns:p14="http://schemas.microsoft.com/office/powerpoint/2010/main" val="20961068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76</a:t>
            </a:fld>
            <a:endParaRPr lang="en-US"/>
          </a:p>
        </p:txBody>
      </p:sp>
    </p:spTree>
    <p:extLst>
      <p:ext uri="{BB962C8B-B14F-4D97-AF65-F5344CB8AC3E}">
        <p14:creationId xmlns:p14="http://schemas.microsoft.com/office/powerpoint/2010/main" val="1861671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77</a:t>
            </a:fld>
            <a:endParaRPr lang="en-US"/>
          </a:p>
        </p:txBody>
      </p:sp>
    </p:spTree>
    <p:extLst>
      <p:ext uri="{BB962C8B-B14F-4D97-AF65-F5344CB8AC3E}">
        <p14:creationId xmlns:p14="http://schemas.microsoft.com/office/powerpoint/2010/main" val="403389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78</a:t>
            </a:fld>
            <a:endParaRPr lang="en-US"/>
          </a:p>
        </p:txBody>
      </p:sp>
    </p:spTree>
    <p:extLst>
      <p:ext uri="{BB962C8B-B14F-4D97-AF65-F5344CB8AC3E}">
        <p14:creationId xmlns:p14="http://schemas.microsoft.com/office/powerpoint/2010/main" val="1107316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79</a:t>
            </a:fld>
            <a:endParaRPr lang="en-US"/>
          </a:p>
        </p:txBody>
      </p:sp>
    </p:spTree>
    <p:extLst>
      <p:ext uri="{BB962C8B-B14F-4D97-AF65-F5344CB8AC3E}">
        <p14:creationId xmlns:p14="http://schemas.microsoft.com/office/powerpoint/2010/main" val="6785406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80</a:t>
            </a:fld>
            <a:endParaRPr lang="en-US"/>
          </a:p>
        </p:txBody>
      </p:sp>
    </p:spTree>
    <p:extLst>
      <p:ext uri="{BB962C8B-B14F-4D97-AF65-F5344CB8AC3E}">
        <p14:creationId xmlns:p14="http://schemas.microsoft.com/office/powerpoint/2010/main" val="568357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81</a:t>
            </a:fld>
            <a:endParaRPr lang="en-US"/>
          </a:p>
        </p:txBody>
      </p:sp>
    </p:spTree>
    <p:extLst>
      <p:ext uri="{BB962C8B-B14F-4D97-AF65-F5344CB8AC3E}">
        <p14:creationId xmlns:p14="http://schemas.microsoft.com/office/powerpoint/2010/main" val="1430826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82</a:t>
            </a:fld>
            <a:endParaRPr lang="en-US"/>
          </a:p>
        </p:txBody>
      </p:sp>
    </p:spTree>
    <p:extLst>
      <p:ext uri="{BB962C8B-B14F-4D97-AF65-F5344CB8AC3E}">
        <p14:creationId xmlns:p14="http://schemas.microsoft.com/office/powerpoint/2010/main" val="2007859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83</a:t>
            </a:fld>
            <a:endParaRPr lang="en-US"/>
          </a:p>
        </p:txBody>
      </p:sp>
    </p:spTree>
    <p:extLst>
      <p:ext uri="{BB962C8B-B14F-4D97-AF65-F5344CB8AC3E}">
        <p14:creationId xmlns:p14="http://schemas.microsoft.com/office/powerpoint/2010/main" val="918142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84</a:t>
            </a:fld>
            <a:endParaRPr lang="en-US"/>
          </a:p>
        </p:txBody>
      </p:sp>
    </p:spTree>
    <p:extLst>
      <p:ext uri="{BB962C8B-B14F-4D97-AF65-F5344CB8AC3E}">
        <p14:creationId xmlns:p14="http://schemas.microsoft.com/office/powerpoint/2010/main" val="146115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22</a:t>
            </a:fld>
            <a:endParaRPr lang="en-US"/>
          </a:p>
        </p:txBody>
      </p:sp>
    </p:spTree>
    <p:extLst>
      <p:ext uri="{BB962C8B-B14F-4D97-AF65-F5344CB8AC3E}">
        <p14:creationId xmlns:p14="http://schemas.microsoft.com/office/powerpoint/2010/main" val="10450211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85</a:t>
            </a:fld>
            <a:endParaRPr lang="en-US"/>
          </a:p>
        </p:txBody>
      </p:sp>
    </p:spTree>
    <p:extLst>
      <p:ext uri="{BB962C8B-B14F-4D97-AF65-F5344CB8AC3E}">
        <p14:creationId xmlns:p14="http://schemas.microsoft.com/office/powerpoint/2010/main" val="9909646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86</a:t>
            </a:fld>
            <a:endParaRPr lang="en-US"/>
          </a:p>
        </p:txBody>
      </p:sp>
    </p:spTree>
    <p:extLst>
      <p:ext uri="{BB962C8B-B14F-4D97-AF65-F5344CB8AC3E}">
        <p14:creationId xmlns:p14="http://schemas.microsoft.com/office/powerpoint/2010/main" val="1423600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87</a:t>
            </a:fld>
            <a:endParaRPr lang="en-US"/>
          </a:p>
        </p:txBody>
      </p:sp>
    </p:spTree>
    <p:extLst>
      <p:ext uri="{BB962C8B-B14F-4D97-AF65-F5344CB8AC3E}">
        <p14:creationId xmlns:p14="http://schemas.microsoft.com/office/powerpoint/2010/main" val="13300960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Shape 1176"/>
          <p:cNvSpPr>
            <a:spLocks noGrp="1" noRot="1" noChangeAspect="1"/>
          </p:cNvSpPr>
          <p:nvPr>
            <p:ph type="sldImg"/>
          </p:nvPr>
        </p:nvSpPr>
        <p:spPr>
          <a:prstGeom prst="rect">
            <a:avLst/>
          </a:prstGeom>
        </p:spPr>
        <p:txBody>
          <a:bodyPr/>
          <a:lstStyle/>
          <a:p>
            <a:endParaRPr/>
          </a:p>
        </p:txBody>
      </p:sp>
      <p:sp>
        <p:nvSpPr>
          <p:cNvPr id="1177" name="Shape 1177"/>
          <p:cNvSpPr>
            <a:spLocks noGrp="1"/>
          </p:cNvSpPr>
          <p:nvPr>
            <p:ph type="body" sz="quarter" idx="1"/>
          </p:nvPr>
        </p:nvSpPr>
        <p:spPr>
          <a:prstGeom prst="rect">
            <a:avLst/>
          </a:prstGeom>
        </p:spPr>
        <p:txBody>
          <a:bodyPr/>
          <a:lstStyle/>
          <a:p>
            <a:r>
              <a:t>Assume memory is greater than  Sqrt(R) and Sqrt(S)  1 read of input </a:t>
            </a:r>
            <a:r>
              <a:rPr>
                <a:latin typeface="Wingdings"/>
                <a:ea typeface="Wingdings"/>
                <a:cs typeface="Wingdings"/>
                <a:sym typeface="Wingdings"/>
              </a:rPr>
              <a:t> </a:t>
            </a:r>
            <a:r>
              <a:t>1 write of runs </a:t>
            </a:r>
            <a:r>
              <a:rPr>
                <a:latin typeface="Wingdings"/>
                <a:ea typeface="Wingdings"/>
                <a:cs typeface="Wingdings"/>
                <a:sym typeface="Wingdings"/>
              </a:rPr>
              <a:t> </a:t>
            </a:r>
            <a:r>
              <a:t>1 read for merge of runs so 3R + 3S</a:t>
            </a:r>
          </a:p>
          <a:p>
            <a:endParaRPr/>
          </a:p>
          <a:p>
            <a:r>
              <a:t>Worst case is due to nested loop</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89</a:t>
            </a:fld>
            <a:endParaRPr lang="en-US"/>
          </a:p>
        </p:txBody>
      </p:sp>
    </p:spTree>
    <p:extLst>
      <p:ext uri="{BB962C8B-B14F-4D97-AF65-F5344CB8AC3E}">
        <p14:creationId xmlns:p14="http://schemas.microsoft.com/office/powerpoint/2010/main" val="30090450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90</a:t>
            </a:fld>
            <a:endParaRPr lang="en-US"/>
          </a:p>
        </p:txBody>
      </p:sp>
    </p:spTree>
    <p:extLst>
      <p:ext uri="{BB962C8B-B14F-4D97-AF65-F5344CB8AC3E}">
        <p14:creationId xmlns:p14="http://schemas.microsoft.com/office/powerpoint/2010/main" val="21007059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91</a:t>
            </a:fld>
            <a:endParaRPr lang="en-US"/>
          </a:p>
        </p:txBody>
      </p:sp>
    </p:spTree>
    <p:extLst>
      <p:ext uri="{BB962C8B-B14F-4D97-AF65-F5344CB8AC3E}">
        <p14:creationId xmlns:p14="http://schemas.microsoft.com/office/powerpoint/2010/main" val="20611386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Shape 1453"/>
          <p:cNvSpPr>
            <a:spLocks noGrp="1" noRot="1" noChangeAspect="1"/>
          </p:cNvSpPr>
          <p:nvPr>
            <p:ph type="sldImg"/>
          </p:nvPr>
        </p:nvSpPr>
        <p:spPr>
          <a:prstGeom prst="rect">
            <a:avLst/>
          </a:prstGeom>
        </p:spPr>
        <p:txBody>
          <a:bodyPr/>
          <a:lstStyle/>
          <a:p>
            <a:endParaRPr/>
          </a:p>
        </p:txBody>
      </p:sp>
      <p:sp>
        <p:nvSpPr>
          <p:cNvPr id="1454" name="Shape 1454"/>
          <p:cNvSpPr>
            <a:spLocks noGrp="1"/>
          </p:cNvSpPr>
          <p:nvPr>
            <p:ph type="body" sz="quarter" idx="1"/>
          </p:nvPr>
        </p:nvSpPr>
        <p:spPr>
          <a:prstGeom prst="rect">
            <a:avLst/>
          </a:prstGeom>
        </p:spPr>
        <p:txBody>
          <a:bodyPr/>
          <a:lstStyle/>
          <a:p>
            <a:r>
              <a:t>Assume memory is greater than  Sqrt(R) and Sqrt(S)  1 read of input </a:t>
            </a:r>
            <a:r>
              <a:rPr>
                <a:latin typeface="Wingdings"/>
                <a:ea typeface="Wingdings"/>
                <a:cs typeface="Wingdings"/>
                <a:sym typeface="Wingdings"/>
              </a:rPr>
              <a:t> </a:t>
            </a:r>
            <a:r>
              <a:t>1 write of runs </a:t>
            </a:r>
            <a:r>
              <a:rPr>
                <a:latin typeface="Wingdings"/>
                <a:ea typeface="Wingdings"/>
                <a:cs typeface="Wingdings"/>
                <a:sym typeface="Wingdings"/>
              </a:rPr>
              <a:t> </a:t>
            </a:r>
            <a:r>
              <a:t>1 read for merge of runs so 3R + 3S</a:t>
            </a:r>
          </a:p>
          <a:p>
            <a:endParaRPr/>
          </a:p>
          <a:p>
            <a:r>
              <a:t>Worst case is due to nested loop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94</a:t>
            </a:fld>
            <a:endParaRPr lang="en-US"/>
          </a:p>
        </p:txBody>
      </p:sp>
    </p:spTree>
    <p:extLst>
      <p:ext uri="{BB962C8B-B14F-4D97-AF65-F5344CB8AC3E}">
        <p14:creationId xmlns:p14="http://schemas.microsoft.com/office/powerpoint/2010/main" val="24758665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95</a:t>
            </a:fld>
            <a:endParaRPr lang="en-US"/>
          </a:p>
        </p:txBody>
      </p:sp>
    </p:spTree>
    <p:extLst>
      <p:ext uri="{BB962C8B-B14F-4D97-AF65-F5344CB8AC3E}">
        <p14:creationId xmlns:p14="http://schemas.microsoft.com/office/powerpoint/2010/main" val="38917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23</a:t>
            </a:fld>
            <a:endParaRPr lang="en-US"/>
          </a:p>
        </p:txBody>
      </p:sp>
    </p:spTree>
    <p:extLst>
      <p:ext uri="{BB962C8B-B14F-4D97-AF65-F5344CB8AC3E}">
        <p14:creationId xmlns:p14="http://schemas.microsoft.com/office/powerpoint/2010/main" val="9051442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96</a:t>
            </a:fld>
            <a:endParaRPr lang="en-US"/>
          </a:p>
        </p:txBody>
      </p:sp>
    </p:spTree>
    <p:extLst>
      <p:ext uri="{BB962C8B-B14F-4D97-AF65-F5344CB8AC3E}">
        <p14:creationId xmlns:p14="http://schemas.microsoft.com/office/powerpoint/2010/main" val="4261038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97</a:t>
            </a:fld>
            <a:endParaRPr lang="en-US"/>
          </a:p>
        </p:txBody>
      </p:sp>
    </p:spTree>
    <p:extLst>
      <p:ext uri="{BB962C8B-B14F-4D97-AF65-F5344CB8AC3E}">
        <p14:creationId xmlns:p14="http://schemas.microsoft.com/office/powerpoint/2010/main" val="42300429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98</a:t>
            </a:fld>
            <a:endParaRPr lang="en-US"/>
          </a:p>
        </p:txBody>
      </p:sp>
    </p:spTree>
    <p:extLst>
      <p:ext uri="{BB962C8B-B14F-4D97-AF65-F5344CB8AC3E}">
        <p14:creationId xmlns:p14="http://schemas.microsoft.com/office/powerpoint/2010/main" val="25726940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100</a:t>
            </a:fld>
            <a:endParaRPr lang="en-US"/>
          </a:p>
        </p:txBody>
      </p:sp>
    </p:spTree>
    <p:extLst>
      <p:ext uri="{BB962C8B-B14F-4D97-AF65-F5344CB8AC3E}">
        <p14:creationId xmlns:p14="http://schemas.microsoft.com/office/powerpoint/2010/main" val="16640764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102</a:t>
            </a:fld>
            <a:endParaRPr lang="en-US"/>
          </a:p>
        </p:txBody>
      </p:sp>
    </p:spTree>
    <p:extLst>
      <p:ext uri="{BB962C8B-B14F-4D97-AF65-F5344CB8AC3E}">
        <p14:creationId xmlns:p14="http://schemas.microsoft.com/office/powerpoint/2010/main" val="3175662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114</a:t>
            </a:fld>
            <a:endParaRPr lang="en-US"/>
          </a:p>
        </p:txBody>
      </p:sp>
    </p:spTree>
    <p:extLst>
      <p:ext uri="{BB962C8B-B14F-4D97-AF65-F5344CB8AC3E}">
        <p14:creationId xmlns:p14="http://schemas.microsoft.com/office/powerpoint/2010/main" val="12773710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117</a:t>
            </a:fld>
            <a:endParaRPr lang="en-US"/>
          </a:p>
        </p:txBody>
      </p:sp>
    </p:spTree>
    <p:extLst>
      <p:ext uri="{BB962C8B-B14F-4D97-AF65-F5344CB8AC3E}">
        <p14:creationId xmlns:p14="http://schemas.microsoft.com/office/powerpoint/2010/main" val="1086053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119</a:t>
            </a:fld>
            <a:endParaRPr lang="en-US"/>
          </a:p>
        </p:txBody>
      </p:sp>
    </p:spTree>
    <p:extLst>
      <p:ext uri="{BB962C8B-B14F-4D97-AF65-F5344CB8AC3E}">
        <p14:creationId xmlns:p14="http://schemas.microsoft.com/office/powerpoint/2010/main" val="35667131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120</a:t>
            </a:fld>
            <a:endParaRPr lang="en-US"/>
          </a:p>
        </p:txBody>
      </p:sp>
    </p:spTree>
    <p:extLst>
      <p:ext uri="{BB962C8B-B14F-4D97-AF65-F5344CB8AC3E}">
        <p14:creationId xmlns:p14="http://schemas.microsoft.com/office/powerpoint/2010/main" val="19428392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121</a:t>
            </a:fld>
            <a:endParaRPr lang="en-US"/>
          </a:p>
        </p:txBody>
      </p:sp>
    </p:spTree>
    <p:extLst>
      <p:ext uri="{BB962C8B-B14F-4D97-AF65-F5344CB8AC3E}">
        <p14:creationId xmlns:p14="http://schemas.microsoft.com/office/powerpoint/2010/main" val="391507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24</a:t>
            </a:fld>
            <a:endParaRPr lang="en-US"/>
          </a:p>
        </p:txBody>
      </p:sp>
    </p:spTree>
    <p:extLst>
      <p:ext uri="{BB962C8B-B14F-4D97-AF65-F5344CB8AC3E}">
        <p14:creationId xmlns:p14="http://schemas.microsoft.com/office/powerpoint/2010/main" val="10542007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122</a:t>
            </a:fld>
            <a:endParaRPr lang="en-US"/>
          </a:p>
        </p:txBody>
      </p:sp>
    </p:spTree>
    <p:extLst>
      <p:ext uri="{BB962C8B-B14F-4D97-AF65-F5344CB8AC3E}">
        <p14:creationId xmlns:p14="http://schemas.microsoft.com/office/powerpoint/2010/main" val="39131502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123</a:t>
            </a:fld>
            <a:endParaRPr lang="en-US"/>
          </a:p>
        </p:txBody>
      </p:sp>
    </p:spTree>
    <p:extLst>
      <p:ext uri="{BB962C8B-B14F-4D97-AF65-F5344CB8AC3E}">
        <p14:creationId xmlns:p14="http://schemas.microsoft.com/office/powerpoint/2010/main" val="35981108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125</a:t>
            </a:fld>
            <a:endParaRPr lang="en-US"/>
          </a:p>
        </p:txBody>
      </p:sp>
    </p:spTree>
    <p:extLst>
      <p:ext uri="{BB962C8B-B14F-4D97-AF65-F5344CB8AC3E}">
        <p14:creationId xmlns:p14="http://schemas.microsoft.com/office/powerpoint/2010/main" val="188460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127</a:t>
            </a:fld>
            <a:endParaRPr lang="en-US"/>
          </a:p>
        </p:txBody>
      </p:sp>
    </p:spTree>
    <p:extLst>
      <p:ext uri="{BB962C8B-B14F-4D97-AF65-F5344CB8AC3E}">
        <p14:creationId xmlns:p14="http://schemas.microsoft.com/office/powerpoint/2010/main" val="16494355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128</a:t>
            </a:fld>
            <a:endParaRPr lang="en-US"/>
          </a:p>
        </p:txBody>
      </p:sp>
    </p:spTree>
    <p:extLst>
      <p:ext uri="{BB962C8B-B14F-4D97-AF65-F5344CB8AC3E}">
        <p14:creationId xmlns:p14="http://schemas.microsoft.com/office/powerpoint/2010/main" val="5574100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129</a:t>
            </a:fld>
            <a:endParaRPr lang="en-US"/>
          </a:p>
        </p:txBody>
      </p:sp>
    </p:spTree>
    <p:extLst>
      <p:ext uri="{BB962C8B-B14F-4D97-AF65-F5344CB8AC3E}">
        <p14:creationId xmlns:p14="http://schemas.microsoft.com/office/powerpoint/2010/main" val="17203757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130</a:t>
            </a:fld>
            <a:endParaRPr lang="en-US"/>
          </a:p>
        </p:txBody>
      </p:sp>
    </p:spTree>
    <p:extLst>
      <p:ext uri="{BB962C8B-B14F-4D97-AF65-F5344CB8AC3E}">
        <p14:creationId xmlns:p14="http://schemas.microsoft.com/office/powerpoint/2010/main" val="1766670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2" name="image1.jpg" descr="skitched-3-4.jpg"/>
          <p:cNvPicPr>
            <a:picLocks noChangeAspect="1"/>
          </p:cNvPicPr>
          <p:nvPr userDrawn="1"/>
        </p:nvPicPr>
        <p:blipFill>
          <a:blip r:embed="rId2"/>
          <a:stretch>
            <a:fillRect/>
          </a:stretch>
        </p:blipFill>
        <p:spPr>
          <a:xfrm>
            <a:off x="6011862" y="2933700"/>
            <a:ext cx="3132138" cy="1295400"/>
          </a:xfrm>
          <a:prstGeom prst="rect">
            <a:avLst/>
          </a:prstGeom>
          <a:ln w="12700">
            <a:miter lim="400000"/>
          </a:ln>
        </p:spPr>
      </p:pic>
      <p:sp>
        <p:nvSpPr>
          <p:cNvPr id="13" name="Shape 13"/>
          <p:cNvSpPr>
            <a:spLocks noGrp="1"/>
          </p:cNvSpPr>
          <p:nvPr>
            <p:ph type="title"/>
          </p:nvPr>
        </p:nvSpPr>
        <p:spPr>
          <a:xfrm>
            <a:off x="685800" y="1436675"/>
            <a:ext cx="7620000" cy="857251"/>
          </a:xfrm>
          <a:prstGeom prst="rect">
            <a:avLst/>
          </a:prstGeom>
        </p:spPr>
        <p:txBody>
          <a:bodyPr/>
          <a:lstStyle/>
          <a:p>
            <a:r>
              <a:t>Title Text</a:t>
            </a:r>
          </a:p>
        </p:txBody>
      </p:sp>
      <p:sp>
        <p:nvSpPr>
          <p:cNvPr id="14" name="Shape 14"/>
          <p:cNvSpPr>
            <a:spLocks noGrp="1"/>
          </p:cNvSpPr>
          <p:nvPr>
            <p:ph type="body" sz="quarter" idx="1"/>
          </p:nvPr>
        </p:nvSpPr>
        <p:spPr>
          <a:xfrm>
            <a:off x="1371600" y="3048000"/>
            <a:ext cx="4572000" cy="1047750"/>
          </a:xfrm>
          <a:prstGeom prst="rect">
            <a:avLst/>
          </a:prstGeom>
        </p:spPr>
        <p:txBody>
          <a:bodyPr anchor="b"/>
          <a:lstStyle>
            <a:lvl1pPr marL="0" indent="0" algn="r">
              <a:buSzTx/>
              <a:buNone/>
            </a:lvl1pP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sldNum" sz="quarter" idx="2"/>
          </p:nvPr>
        </p:nvSpPr>
        <p:spPr>
          <a:xfrm>
            <a:off x="8156346" y="4686300"/>
            <a:ext cx="301854" cy="217247"/>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752988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7CC3F405-C283-F14A-966E-FC47AE4287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6727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4/20/2020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4/20/2020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rPr dirty="0"/>
              <a:t>Iterators</a:t>
            </a:r>
            <a:r>
              <a:rPr lang="en-US" dirty="0"/>
              <a:t>,</a:t>
            </a:r>
            <a:r>
              <a:rPr dirty="0"/>
              <a:t> </a:t>
            </a:r>
            <a:r>
              <a:rPr lang="en-US" dirty="0"/>
              <a:t>Relational Operators and Joins</a:t>
            </a:r>
            <a:endParaRPr dirty="0"/>
          </a:p>
        </p:txBody>
      </p:sp>
      <p:sp>
        <p:nvSpPr>
          <p:cNvPr id="402" name="Shape 402"/>
          <p:cNvSpPr>
            <a:spLocks noGrp="1"/>
          </p:cNvSpPr>
          <p:nvPr>
            <p:ph sz="quarter" idx="10"/>
          </p:nvPr>
        </p:nvSpPr>
        <p:spPr>
          <a:prstGeom prst="rect">
            <a:avLst/>
          </a:prstGeom>
        </p:spPr>
        <p:txBody>
          <a:bodyPr/>
          <a:lstStyle/>
          <a:p>
            <a:r>
              <a:t>R&amp;G Chapters 12 &amp;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Full Query Plan</a:t>
            </a:r>
          </a:p>
        </p:txBody>
      </p:sp>
      <p:sp>
        <p:nvSpPr>
          <p:cNvPr id="3" name="Content Placeholder 2"/>
          <p:cNvSpPr>
            <a:spLocks noGrp="1"/>
          </p:cNvSpPr>
          <p:nvPr>
            <p:ph idx="1"/>
          </p:nvPr>
        </p:nvSpPr>
        <p:spPr/>
        <p:txBody>
          <a:bodyPr>
            <a:normAutofit fontScale="92500" lnSpcReduction="10000"/>
          </a:bodyPr>
          <a:lstStyle/>
          <a:p>
            <a:r>
              <a:rPr lang="en-US" dirty="0"/>
              <a:t>A Query Plan is Single-threaded!</a:t>
            </a:r>
          </a:p>
          <a:p>
            <a:r>
              <a:rPr lang="en-US" dirty="0"/>
              <a:t>Trace the calls:</a:t>
            </a:r>
          </a:p>
          <a:p>
            <a:pPr lvl="1"/>
            <a:r>
              <a:rPr lang="en-US" dirty="0"/>
              <a:t>Call </a:t>
            </a:r>
            <a:r>
              <a:rPr lang="en-US" dirty="0" err="1"/>
              <a:t>init</a:t>
            </a:r>
            <a:r>
              <a:rPr lang="en-US" dirty="0"/>
              <a:t>() on the root </a:t>
            </a:r>
            <a:r>
              <a:rPr lang="en-US" dirty="0" err="1"/>
              <a:t>GroupBy</a:t>
            </a:r>
            <a:endParaRPr lang="en-US" dirty="0"/>
          </a:p>
          <a:p>
            <a:pPr lvl="2"/>
            <a:r>
              <a:rPr lang="en-US" dirty="0"/>
              <a:t>How does </a:t>
            </a:r>
            <a:r>
              <a:rPr lang="en-US" dirty="0" err="1"/>
              <a:t>init</a:t>
            </a:r>
            <a:r>
              <a:rPr lang="en-US" dirty="0"/>
              <a:t>() </a:t>
            </a:r>
            <a:r>
              <a:rPr lang="en-US" dirty="0" err="1"/>
              <a:t>recurse</a:t>
            </a:r>
            <a:r>
              <a:rPr lang="en-US" dirty="0"/>
              <a:t> down the chain and return?</a:t>
            </a:r>
          </a:p>
          <a:p>
            <a:pPr lvl="1"/>
            <a:r>
              <a:rPr lang="en-US" dirty="0"/>
              <a:t>call next() on root</a:t>
            </a:r>
          </a:p>
          <a:p>
            <a:pPr lvl="2"/>
            <a:r>
              <a:rPr lang="en-US" dirty="0"/>
              <a:t>How does next() </a:t>
            </a:r>
            <a:r>
              <a:rPr lang="en-US" dirty="0" err="1"/>
              <a:t>recurse</a:t>
            </a:r>
            <a:r>
              <a:rPr lang="en-US" dirty="0"/>
              <a:t> down the chain and return a tuple?</a:t>
            </a:r>
          </a:p>
          <a:p>
            <a:r>
              <a:rPr lang="en-US" dirty="0"/>
              <a:t>Note how the blocking operator (sort) interacts with the other, streaming operators</a:t>
            </a:r>
          </a:p>
          <a:p>
            <a:r>
              <a:rPr lang="en-US" dirty="0"/>
              <a:t>Note how we don’t store operator output on disk; </a:t>
            </a:r>
            <a:br>
              <a:rPr lang="en-US" dirty="0"/>
            </a:br>
            <a:r>
              <a:rPr lang="en-US" dirty="0"/>
              <a:t>tuples stream through the plan’s call stack</a:t>
            </a:r>
          </a:p>
          <a:p>
            <a:pPr lvl="1"/>
            <a:r>
              <a:rPr lang="en-US" dirty="0"/>
              <a:t>Some operators like Sort use disk internally</a:t>
            </a:r>
          </a:p>
        </p:txBody>
      </p:sp>
      <p:sp>
        <p:nvSpPr>
          <p:cNvPr id="4" name="Oval 4" descr="Heap scan points to select points to sort points to group by " title="Full query plan tree"/>
          <p:cNvSpPr>
            <a:spLocks noChangeArrowheads="1"/>
          </p:cNvSpPr>
          <p:nvPr/>
        </p:nvSpPr>
        <p:spPr bwMode="auto">
          <a:xfrm>
            <a:off x="6915150" y="10144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a:t>Sort</a:t>
            </a:r>
          </a:p>
        </p:txBody>
      </p:sp>
      <p:sp>
        <p:nvSpPr>
          <p:cNvPr id="5" name="Oval 5" descr="Heap scan points to select points to sort points to group by " title="Full query plan tree"/>
          <p:cNvSpPr>
            <a:spLocks noChangeArrowheads="1"/>
          </p:cNvSpPr>
          <p:nvPr/>
        </p:nvSpPr>
        <p:spPr bwMode="auto">
          <a:xfrm>
            <a:off x="6915150" y="3286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GroupBy</a:t>
            </a:r>
            <a:endParaRPr lang="en-US" sz="1350" dirty="0"/>
          </a:p>
        </p:txBody>
      </p:sp>
      <p:cxnSp>
        <p:nvCxnSpPr>
          <p:cNvPr id="6" name="AutoShape 6" descr="Heap scan points to select points to sort points to group by " title="Full query plan tree"/>
          <p:cNvCxnSpPr>
            <a:cxnSpLocks noChangeShapeType="1"/>
          </p:cNvCxnSpPr>
          <p:nvPr/>
        </p:nvCxnSpPr>
        <p:spPr bwMode="auto">
          <a:xfrm flipV="1">
            <a:off x="7429500" y="7429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7" name="AutoShape 7" descr="Heap scan points to select points to sort points to group by " title="Full query plan tree"/>
          <p:cNvCxnSpPr>
            <a:cxnSpLocks noChangeShapeType="1"/>
          </p:cNvCxnSpPr>
          <p:nvPr/>
        </p:nvCxnSpPr>
        <p:spPr bwMode="auto">
          <a:xfrm flipV="1">
            <a:off x="7429500" y="14287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8" name="AutoShape 8" descr="Heap scan points to select points to sort points to group by " title="Full query plan tree"/>
          <p:cNvCxnSpPr>
            <a:cxnSpLocks noChangeShapeType="1"/>
          </p:cNvCxnSpPr>
          <p:nvPr/>
        </p:nvCxnSpPr>
        <p:spPr bwMode="auto">
          <a:xfrm flipV="1">
            <a:off x="7429500" y="57150"/>
            <a:ext cx="1191"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sp>
        <p:nvSpPr>
          <p:cNvPr id="9" name="Oval 4" descr="Heap scan points to select points to sort points to group by " title="Full query plan tree"/>
          <p:cNvSpPr>
            <a:spLocks noChangeArrowheads="1"/>
          </p:cNvSpPr>
          <p:nvPr/>
        </p:nvSpPr>
        <p:spPr bwMode="auto">
          <a:xfrm>
            <a:off x="6935645" y="17002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a:t>Select</a:t>
            </a:r>
          </a:p>
        </p:txBody>
      </p:sp>
      <p:sp>
        <p:nvSpPr>
          <p:cNvPr id="10" name="Oval 4" descr="Heap scan points to select points to sort points to group by " title="Full query plan tree"/>
          <p:cNvSpPr>
            <a:spLocks noChangeArrowheads="1"/>
          </p:cNvSpPr>
          <p:nvPr/>
        </p:nvSpPr>
        <p:spPr bwMode="auto">
          <a:xfrm>
            <a:off x="6935645" y="23860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HeapScan</a:t>
            </a:r>
            <a:endParaRPr lang="en-US" sz="1350" dirty="0"/>
          </a:p>
        </p:txBody>
      </p:sp>
      <p:cxnSp>
        <p:nvCxnSpPr>
          <p:cNvPr id="11" name="AutoShape 7" descr="Heap scan points to select points to sort points to group by " title="Full query plan tree"/>
          <p:cNvCxnSpPr>
            <a:cxnSpLocks noChangeShapeType="1"/>
          </p:cNvCxnSpPr>
          <p:nvPr/>
        </p:nvCxnSpPr>
        <p:spPr bwMode="auto">
          <a:xfrm flipV="1">
            <a:off x="7429500" y="21145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spTree>
    <p:extLst>
      <p:ext uri="{BB962C8B-B14F-4D97-AF65-F5344CB8AC3E}">
        <p14:creationId xmlns:p14="http://schemas.microsoft.com/office/powerpoint/2010/main" val="2031687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 name="Shape 1827"/>
          <p:cNvSpPr>
            <a:spLocks noGrp="1"/>
          </p:cNvSpPr>
          <p:nvPr>
            <p:ph type="title"/>
          </p:nvPr>
        </p:nvSpPr>
        <p:spPr>
          <a:prstGeom prst="rect">
            <a:avLst/>
          </a:prstGeom>
        </p:spPr>
        <p:txBody>
          <a:bodyPr/>
          <a:lstStyle/>
          <a:p>
            <a:r>
              <a:rPr dirty="0" err="1"/>
              <a:t>PsuedoCode</a:t>
            </a:r>
            <a:r>
              <a:rPr dirty="0"/>
              <a:t>, Grace Hash</a:t>
            </a:r>
            <a:r>
              <a:rPr lang="en-US" dirty="0"/>
              <a:t>, cont.</a:t>
            </a:r>
            <a:endParaRPr dirty="0"/>
          </a:p>
        </p:txBody>
      </p:sp>
      <p:sp>
        <p:nvSpPr>
          <p:cNvPr id="1828" name="Shape 1828"/>
          <p:cNvSpPr>
            <a:spLocks noGrp="1"/>
          </p:cNvSpPr>
          <p:nvPr>
            <p:ph sz="quarter" idx="13"/>
          </p:nvPr>
        </p:nvSpPr>
        <p:spPr>
          <a:xfrm>
            <a:off x="246888" y="895350"/>
            <a:ext cx="8668512" cy="4437052"/>
          </a:xfrm>
          <a:prstGeom prst="rect">
            <a:avLst/>
          </a:prstGeom>
        </p:spPr>
        <p:txBody>
          <a:bodyPr>
            <a:noAutofit/>
          </a:bodyPr>
          <a:lstStyle/>
          <a:p>
            <a:pPr marL="0" indent="0" defTabSz="624078">
              <a:spcBef>
                <a:spcPts val="300"/>
              </a:spcBef>
              <a:buNone/>
              <a:defRPr sz="1820"/>
            </a:pPr>
            <a:r>
              <a:rPr sz="1400" dirty="0">
                <a:solidFill>
                  <a:schemeClr val="bg1">
                    <a:lumMod val="50000"/>
                  </a:schemeClr>
                </a:solidFill>
                <a:latin typeface="Menlo" charset="0"/>
                <a:ea typeface="Menlo" charset="0"/>
                <a:cs typeface="Menlo" charset="0"/>
              </a:rPr>
              <a:t>For Cur in {R, S}</a:t>
            </a:r>
          </a:p>
          <a:p>
            <a:pPr marL="312039" lvl="1" indent="0" defTabSz="624078">
              <a:spcBef>
                <a:spcPts val="300"/>
              </a:spcBef>
              <a:buNone/>
              <a:defRPr sz="1820"/>
            </a:pPr>
            <a:r>
              <a:rPr sz="1400" dirty="0">
                <a:solidFill>
                  <a:schemeClr val="bg1">
                    <a:lumMod val="50000"/>
                  </a:schemeClr>
                </a:solidFill>
                <a:latin typeface="Menlo" charset="0"/>
                <a:ea typeface="Menlo" charset="0"/>
                <a:cs typeface="Menlo" charset="0"/>
              </a:rPr>
              <a:t>For page in Cur</a:t>
            </a:r>
          </a:p>
          <a:p>
            <a:pPr marL="624078" lvl="2" indent="0" defTabSz="624078">
              <a:spcBef>
                <a:spcPts val="225"/>
              </a:spcBef>
              <a:buNone/>
              <a:defRPr sz="1638"/>
            </a:pPr>
            <a:r>
              <a:rPr sz="1400" dirty="0">
                <a:solidFill>
                  <a:schemeClr val="bg1">
                    <a:lumMod val="50000"/>
                  </a:schemeClr>
                </a:solidFill>
                <a:latin typeface="Menlo" charset="0"/>
                <a:ea typeface="Menlo" charset="0"/>
                <a:cs typeface="Menlo" charset="0"/>
              </a:rPr>
              <a:t>Read page into input buffer</a:t>
            </a:r>
          </a:p>
          <a:p>
            <a:pPr marL="624078" lvl="2" indent="0" defTabSz="624078">
              <a:spcBef>
                <a:spcPts val="225"/>
              </a:spcBef>
              <a:buNone/>
              <a:defRPr sz="1638"/>
            </a:pPr>
            <a:r>
              <a:rPr sz="1400" dirty="0">
                <a:solidFill>
                  <a:schemeClr val="bg1">
                    <a:lumMod val="50000"/>
                  </a:schemeClr>
                </a:solidFill>
                <a:latin typeface="Menlo" charset="0"/>
                <a:ea typeface="Menlo" charset="0"/>
                <a:cs typeface="Menlo" charset="0"/>
              </a:rPr>
              <a:t>For tup on page</a:t>
            </a:r>
          </a:p>
          <a:p>
            <a:pPr marL="936117" lvl="3" indent="0" defTabSz="624078">
              <a:spcBef>
                <a:spcPts val="225"/>
              </a:spcBef>
              <a:buNone/>
              <a:defRPr sz="1456"/>
            </a:pPr>
            <a:r>
              <a:rPr sz="1400" dirty="0">
                <a:solidFill>
                  <a:schemeClr val="bg1">
                    <a:lumMod val="50000"/>
                  </a:schemeClr>
                </a:solidFill>
                <a:latin typeface="Menlo" charset="0"/>
                <a:ea typeface="Menlo" charset="0"/>
                <a:cs typeface="Menlo" charset="0"/>
              </a:rPr>
              <a:t>Place tup in output buf hash</a:t>
            </a:r>
            <a:r>
              <a:rPr sz="1400" baseline="-26879" dirty="0">
                <a:solidFill>
                  <a:schemeClr val="bg1">
                    <a:lumMod val="50000"/>
                  </a:schemeClr>
                </a:solidFill>
                <a:latin typeface="Menlo" charset="0"/>
                <a:ea typeface="Menlo" charset="0"/>
                <a:cs typeface="Menlo" charset="0"/>
              </a:rPr>
              <a:t>p</a:t>
            </a:r>
            <a:r>
              <a:rPr sz="1400" dirty="0">
                <a:solidFill>
                  <a:schemeClr val="bg1">
                    <a:lumMod val="50000"/>
                  </a:schemeClr>
                </a:solidFill>
                <a:latin typeface="Menlo" charset="0"/>
                <a:ea typeface="Menlo" charset="0"/>
                <a:cs typeface="Menlo" charset="0"/>
              </a:rPr>
              <a:t>(tup.joinkey)</a:t>
            </a:r>
          </a:p>
          <a:p>
            <a:pPr marL="936117" lvl="3" indent="0" defTabSz="624078">
              <a:spcBef>
                <a:spcPts val="225"/>
              </a:spcBef>
              <a:buNone/>
              <a:defRPr sz="1456"/>
            </a:pPr>
            <a:r>
              <a:rPr sz="1400" dirty="0">
                <a:solidFill>
                  <a:schemeClr val="bg1">
                    <a:lumMod val="50000"/>
                  </a:schemeClr>
                </a:solidFill>
                <a:latin typeface="Menlo" charset="0"/>
                <a:ea typeface="Menlo" charset="0"/>
                <a:cs typeface="Menlo" charset="0"/>
              </a:rPr>
              <a:t>If output buf full then flush to disk partition</a:t>
            </a:r>
          </a:p>
          <a:p>
            <a:pPr marL="312039" lvl="1" indent="0" defTabSz="624078">
              <a:spcBef>
                <a:spcPts val="300"/>
              </a:spcBef>
              <a:buNone/>
              <a:defRPr sz="1820"/>
            </a:pPr>
            <a:r>
              <a:rPr sz="1400" dirty="0">
                <a:solidFill>
                  <a:schemeClr val="bg1">
                    <a:lumMod val="50000"/>
                  </a:schemeClr>
                </a:solidFill>
                <a:latin typeface="Menlo" charset="0"/>
                <a:ea typeface="Menlo" charset="0"/>
                <a:cs typeface="Menlo" charset="0"/>
              </a:rPr>
              <a:t>Flush output bufs to disk partitions</a:t>
            </a:r>
          </a:p>
          <a:p>
            <a:pPr marL="0" indent="0" defTabSz="624078">
              <a:spcBef>
                <a:spcPts val="300"/>
              </a:spcBef>
              <a:buNone/>
              <a:defRPr sz="1820"/>
            </a:pPr>
            <a:r>
              <a:rPr sz="1400" dirty="0">
                <a:latin typeface="Menlo" charset="0"/>
                <a:ea typeface="Menlo" charset="0"/>
                <a:cs typeface="Menlo" charset="0"/>
              </a:rPr>
              <a:t>For </a:t>
            </a:r>
            <a:r>
              <a:rPr sz="1400" i="1" dirty="0">
                <a:latin typeface="Menlo" charset="0"/>
                <a:ea typeface="Menlo" charset="0"/>
                <a:cs typeface="Menlo" charset="0"/>
              </a:rPr>
              <a:t>i</a:t>
            </a:r>
            <a:r>
              <a:rPr sz="1400" dirty="0">
                <a:latin typeface="Menlo" charset="0"/>
                <a:ea typeface="Menlo" charset="0"/>
                <a:cs typeface="Menlo" charset="0"/>
              </a:rPr>
              <a:t> in [0..(B-1))</a:t>
            </a:r>
          </a:p>
          <a:p>
            <a:pPr marL="312039" lvl="1" indent="0" defTabSz="624078">
              <a:spcBef>
                <a:spcPts val="300"/>
              </a:spcBef>
              <a:buNone/>
              <a:defRPr sz="1820"/>
            </a:pPr>
            <a:r>
              <a:rPr sz="1400" dirty="0">
                <a:latin typeface="Menlo" charset="0"/>
                <a:ea typeface="Menlo" charset="0"/>
                <a:cs typeface="Menlo" charset="0"/>
              </a:rPr>
              <a:t>For page in R</a:t>
            </a:r>
            <a:r>
              <a:rPr sz="1400" baseline="-26879" dirty="0">
                <a:latin typeface="Menlo" charset="0"/>
                <a:ea typeface="Menlo" charset="0"/>
                <a:cs typeface="Menlo" charset="0"/>
              </a:rPr>
              <a:t>i</a:t>
            </a:r>
          </a:p>
          <a:p>
            <a:pPr marL="624078" lvl="2" indent="0" defTabSz="624078">
              <a:spcBef>
                <a:spcPts val="225"/>
              </a:spcBef>
              <a:buNone/>
              <a:defRPr sz="1638"/>
            </a:pPr>
            <a:r>
              <a:rPr sz="1400" dirty="0">
                <a:latin typeface="Menlo" charset="0"/>
                <a:ea typeface="Menlo" charset="0"/>
                <a:cs typeface="Menlo" charset="0"/>
              </a:rPr>
              <a:t>For tup on page</a:t>
            </a:r>
          </a:p>
          <a:p>
            <a:pPr marL="936117" lvl="3" indent="0" defTabSz="624078">
              <a:spcBef>
                <a:spcPts val="225"/>
              </a:spcBef>
              <a:buNone/>
              <a:defRPr sz="1456"/>
            </a:pPr>
            <a:r>
              <a:rPr sz="1400" dirty="0">
                <a:latin typeface="Menlo" charset="0"/>
                <a:ea typeface="Menlo" charset="0"/>
                <a:cs typeface="Menlo" charset="0"/>
              </a:rPr>
              <a:t>Build tup in</a:t>
            </a:r>
            <a:r>
              <a:rPr lang="en-US" sz="1400" dirty="0">
                <a:latin typeface="Menlo" charset="0"/>
                <a:ea typeface="Menlo" charset="0"/>
                <a:cs typeface="Menlo" charset="0"/>
              </a:rPr>
              <a:t>to</a:t>
            </a:r>
            <a:r>
              <a:rPr sz="1400" dirty="0">
                <a:latin typeface="Menlo" charset="0"/>
                <a:ea typeface="Menlo" charset="0"/>
                <a:cs typeface="Menlo" charset="0"/>
              </a:rPr>
              <a:t> memory hash</a:t>
            </a:r>
            <a:r>
              <a:rPr sz="1400" baseline="-26879" dirty="0">
                <a:latin typeface="Menlo" charset="0"/>
                <a:ea typeface="Menlo" charset="0"/>
                <a:cs typeface="Menlo" charset="0"/>
              </a:rPr>
              <a:t>r</a:t>
            </a:r>
            <a:r>
              <a:rPr sz="1400" dirty="0">
                <a:latin typeface="Menlo" charset="0"/>
                <a:ea typeface="Menlo" charset="0"/>
                <a:cs typeface="Menlo" charset="0"/>
              </a:rPr>
              <a:t>(tup.joinkey)</a:t>
            </a:r>
          </a:p>
          <a:p>
            <a:pPr marL="312039" lvl="1" indent="0" defTabSz="624078">
              <a:spcBef>
                <a:spcPts val="300"/>
              </a:spcBef>
              <a:buNone/>
              <a:defRPr sz="1820"/>
            </a:pPr>
            <a:r>
              <a:rPr sz="1400" dirty="0">
                <a:latin typeface="Menlo" charset="0"/>
                <a:ea typeface="Menlo" charset="0"/>
                <a:cs typeface="Menlo" charset="0"/>
              </a:rPr>
              <a:t>For page in S</a:t>
            </a:r>
            <a:r>
              <a:rPr sz="1400" baseline="-26879" dirty="0">
                <a:latin typeface="Menlo" charset="0"/>
                <a:ea typeface="Menlo" charset="0"/>
                <a:cs typeface="Menlo" charset="0"/>
              </a:rPr>
              <a:t>i</a:t>
            </a:r>
            <a:endParaRPr lang="en-US" sz="1400" baseline="-26879" dirty="0">
              <a:latin typeface="Menlo" charset="0"/>
              <a:ea typeface="Menlo" charset="0"/>
              <a:cs typeface="Menlo" charset="0"/>
            </a:endParaRPr>
          </a:p>
          <a:p>
            <a:pPr marL="312039" lvl="1" indent="0" defTabSz="624078">
              <a:spcBef>
                <a:spcPts val="300"/>
              </a:spcBef>
              <a:buNone/>
              <a:defRPr sz="1820"/>
            </a:pPr>
            <a:r>
              <a:rPr lang="en-US" sz="1400" baseline="-26879" dirty="0">
                <a:latin typeface="Menlo" charset="0"/>
                <a:ea typeface="Menlo" charset="0"/>
                <a:cs typeface="Menlo" charset="0"/>
              </a:rPr>
              <a:t>    </a:t>
            </a:r>
            <a:r>
              <a:rPr lang="en-US" sz="1400" dirty="0">
                <a:latin typeface="Menlo" charset="0"/>
                <a:ea typeface="Menlo" charset="0"/>
                <a:cs typeface="Menlo" charset="0"/>
              </a:rPr>
              <a:t>Read page into input buffer</a:t>
            </a:r>
            <a:endParaRPr sz="1400" dirty="0">
              <a:latin typeface="Menlo" charset="0"/>
              <a:ea typeface="Menlo" charset="0"/>
              <a:cs typeface="Menlo" charset="0"/>
            </a:endParaRPr>
          </a:p>
          <a:p>
            <a:pPr marL="624078" lvl="2" indent="0" defTabSz="624078">
              <a:spcBef>
                <a:spcPts val="225"/>
              </a:spcBef>
              <a:buNone/>
              <a:defRPr sz="1638"/>
            </a:pPr>
            <a:r>
              <a:rPr sz="1400" dirty="0">
                <a:latin typeface="Menlo" charset="0"/>
                <a:ea typeface="Menlo" charset="0"/>
                <a:cs typeface="Menlo" charset="0"/>
              </a:rPr>
              <a:t>For tup on page</a:t>
            </a:r>
          </a:p>
          <a:p>
            <a:pPr marL="936117" lvl="3" indent="0" defTabSz="624078">
              <a:spcBef>
                <a:spcPts val="225"/>
              </a:spcBef>
              <a:buNone/>
              <a:defRPr sz="1274"/>
            </a:pPr>
            <a:r>
              <a:rPr sz="1400" dirty="0">
                <a:latin typeface="Menlo" charset="0"/>
                <a:ea typeface="Menlo" charset="0"/>
                <a:cs typeface="Menlo" charset="0"/>
              </a:rPr>
              <a:t>Probe memory hash</a:t>
            </a:r>
            <a:r>
              <a:rPr sz="1400" baseline="-25000" dirty="0">
                <a:latin typeface="Menlo" charset="0"/>
                <a:ea typeface="Menlo" charset="0"/>
                <a:cs typeface="Menlo" charset="0"/>
              </a:rPr>
              <a:t>r</a:t>
            </a:r>
            <a:r>
              <a:rPr sz="1400" dirty="0">
                <a:latin typeface="Menlo" charset="0"/>
                <a:ea typeface="Menlo" charset="0"/>
                <a:cs typeface="Menlo" charset="0"/>
              </a:rPr>
              <a:t>(tup.joinkey) for matches</a:t>
            </a:r>
          </a:p>
          <a:p>
            <a:pPr marL="936117" lvl="3" indent="0" defTabSz="624078">
              <a:spcBef>
                <a:spcPts val="225"/>
              </a:spcBef>
              <a:buNone/>
              <a:defRPr sz="1274"/>
            </a:pPr>
            <a:r>
              <a:rPr sz="1400" dirty="0">
                <a:latin typeface="Menlo" charset="0"/>
                <a:ea typeface="Menlo" charset="0"/>
                <a:cs typeface="Menlo" charset="0"/>
              </a:rPr>
              <a:t>Send all matches to output buffer</a:t>
            </a:r>
          </a:p>
          <a:p>
            <a:pPr marL="936117" lvl="3" indent="0" defTabSz="624078">
              <a:spcBef>
                <a:spcPts val="225"/>
              </a:spcBef>
              <a:buNone/>
              <a:defRPr sz="1274"/>
            </a:pPr>
            <a:r>
              <a:rPr sz="1400" dirty="0">
                <a:latin typeface="Menlo" charset="0"/>
                <a:ea typeface="Menlo" charset="0"/>
                <a:cs typeface="Menlo" charset="0"/>
              </a:rPr>
              <a:t>Flush output buffer if full</a:t>
            </a:r>
          </a:p>
        </p:txBody>
      </p:sp>
      <p:grpSp>
        <p:nvGrpSpPr>
          <p:cNvPr id="60" name="Group 59" title="Mini Hash conquer stage diagram"/>
          <p:cNvGrpSpPr/>
          <p:nvPr/>
        </p:nvGrpSpPr>
        <p:grpSpPr>
          <a:xfrm>
            <a:off x="7315200" y="1733791"/>
            <a:ext cx="1263785" cy="1288752"/>
            <a:chOff x="6741407" y="1475187"/>
            <a:chExt cx="1807487" cy="1775956"/>
          </a:xfrm>
        </p:grpSpPr>
        <p:grpSp>
          <p:nvGrpSpPr>
            <p:cNvPr id="30" name="Group 29"/>
            <p:cNvGrpSpPr/>
            <p:nvPr/>
          </p:nvGrpSpPr>
          <p:grpSpPr>
            <a:xfrm>
              <a:off x="6756452" y="1475187"/>
              <a:ext cx="440175" cy="922930"/>
              <a:chOff x="6769182" y="1830690"/>
              <a:chExt cx="440175" cy="922930"/>
            </a:xfrm>
          </p:grpSpPr>
          <p:grpSp>
            <p:nvGrpSpPr>
              <p:cNvPr id="9"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5E40FF-B08F-2049-91AC-425F2C5523C5}"/>
                  </a:ext>
                </a:extLst>
              </p:cNvPr>
              <p:cNvGrpSpPr/>
              <p:nvPr/>
            </p:nvGrpSpPr>
            <p:grpSpPr>
              <a:xfrm>
                <a:off x="6769182" y="1830690"/>
                <a:ext cx="440175" cy="810637"/>
                <a:chOff x="0" y="0"/>
                <a:chExt cx="1212850" cy="2233613"/>
              </a:xfrm>
            </p:grpSpPr>
            <p:sp>
              <p:nvSpPr>
                <p:cNvPr id="10" name="Shape 1544">
                  <a:extLst>
                    <a:ext uri="{FF2B5EF4-FFF2-40B4-BE49-F238E27FC236}">
                      <a16:creationId xmlns:a16="http://schemas.microsoft.com/office/drawing/2014/main" id="{2B703046-1749-F349-9BAC-05F5165699CC}"/>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11" name="Shape 1545">
                  <a:extLst>
                    <a:ext uri="{FF2B5EF4-FFF2-40B4-BE49-F238E27FC236}">
                      <a16:creationId xmlns:a16="http://schemas.microsoft.com/office/drawing/2014/main" id="{1C04F057-E649-264D-9063-15109FBBD760}"/>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12" name="Shape 1546">
                  <a:extLst>
                    <a:ext uri="{FF2B5EF4-FFF2-40B4-BE49-F238E27FC236}">
                      <a16:creationId xmlns:a16="http://schemas.microsoft.com/office/drawing/2014/main" id="{ACF5A744-C8FE-E741-92ED-D8CA8F463726}"/>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100"/>
                </a:p>
              </p:txBody>
            </p:sp>
          </p:grpSp>
          <p:sp>
            <p:nvSpPr>
              <p:cNvPr id="14"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B09740D-C175-3F43-A23A-D017A85440F2}"/>
                  </a:ext>
                </a:extLst>
              </p:cNvPr>
              <p:cNvSpPr/>
              <p:nvPr/>
            </p:nvSpPr>
            <p:spPr>
              <a:xfrm>
                <a:off x="6830254" y="2073248"/>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15"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4F76436-DD7B-404A-A652-D80148069A30}"/>
                  </a:ext>
                </a:extLst>
              </p:cNvPr>
              <p:cNvSpPr/>
              <p:nvPr/>
            </p:nvSpPr>
            <p:spPr>
              <a:xfrm>
                <a:off x="6829101" y="2237448"/>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16"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99BAB51-2A29-9448-8913-97A479B9F6CF}"/>
                  </a:ext>
                </a:extLst>
              </p:cNvPr>
              <p:cNvSpPr/>
              <p:nvPr/>
            </p:nvSpPr>
            <p:spPr>
              <a:xfrm>
                <a:off x="6827949" y="2417782"/>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20"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59B7FA1-D175-414D-BE92-A653FFE3BA15}"/>
                  </a:ext>
                </a:extLst>
              </p:cNvPr>
              <p:cNvSpPr/>
              <p:nvPr/>
            </p:nvSpPr>
            <p:spPr>
              <a:xfrm>
                <a:off x="6939128" y="2393110"/>
                <a:ext cx="99131"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sp>
            <p:nvSpPr>
              <p:cNvPr id="21"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140E1AE-8DC8-AE4B-B667-C65B602E9AE9}"/>
                  </a:ext>
                </a:extLst>
              </p:cNvPr>
              <p:cNvSpPr/>
              <p:nvPr/>
            </p:nvSpPr>
            <p:spPr>
              <a:xfrm>
                <a:off x="6939128" y="2048012"/>
                <a:ext cx="99131"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sp>
            <p:nvSpPr>
              <p:cNvPr id="22"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1013DD4-00DB-1F4B-A4D8-B394653C2F82}"/>
                  </a:ext>
                </a:extLst>
              </p:cNvPr>
              <p:cNvSpPr/>
              <p:nvPr/>
            </p:nvSpPr>
            <p:spPr>
              <a:xfrm>
                <a:off x="6935764" y="2216818"/>
                <a:ext cx="99130"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grpSp>
        <p:grpSp>
          <p:nvGrpSpPr>
            <p:cNvPr id="3" name="Group 2"/>
            <p:cNvGrpSpPr/>
            <p:nvPr/>
          </p:nvGrpSpPr>
          <p:grpSpPr>
            <a:xfrm>
              <a:off x="6741407" y="2414618"/>
              <a:ext cx="456779" cy="836525"/>
              <a:chOff x="8044240" y="3579596"/>
              <a:chExt cx="691049" cy="1272648"/>
            </a:xfrm>
          </p:grpSpPr>
          <p:grpSp>
            <p:nvGrpSpPr>
              <p:cNvPr id="33" name="Group 1659"/>
              <p:cNvGrpSpPr/>
              <p:nvPr/>
            </p:nvGrpSpPr>
            <p:grpSpPr>
              <a:xfrm>
                <a:off x="8044240" y="3579596"/>
                <a:ext cx="691049" cy="1272648"/>
                <a:chOff x="-1" y="0"/>
                <a:chExt cx="921397" cy="1696863"/>
              </a:xfrm>
            </p:grpSpPr>
            <p:sp>
              <p:nvSpPr>
                <p:cNvPr id="54" name="Shape 1656"/>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6600"/>
                </a:p>
              </p:txBody>
            </p:sp>
            <p:sp>
              <p:nvSpPr>
                <p:cNvPr id="55" name="Shape 1657"/>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6600"/>
                </a:p>
              </p:txBody>
            </p:sp>
            <p:sp>
              <p:nvSpPr>
                <p:cNvPr id="56" name="Shape 1658"/>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6600"/>
                </a:p>
              </p:txBody>
            </p:sp>
          </p:grpSp>
          <p:sp>
            <p:nvSpPr>
              <p:cNvPr id="43" name="Shape 1669"/>
              <p:cNvSpPr/>
              <p:nvPr/>
            </p:nvSpPr>
            <p:spPr>
              <a:xfrm>
                <a:off x="8140120" y="3960395"/>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sp>
            <p:nvSpPr>
              <p:cNvPr id="44" name="Shape 1670"/>
              <p:cNvSpPr/>
              <p:nvPr/>
            </p:nvSpPr>
            <p:spPr>
              <a:xfrm>
                <a:off x="8138311" y="4218180"/>
                <a:ext cx="478487"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sp>
            <p:nvSpPr>
              <p:cNvPr id="45" name="Shape 1671"/>
              <p:cNvSpPr/>
              <p:nvPr/>
            </p:nvSpPr>
            <p:spPr>
              <a:xfrm>
                <a:off x="8136503" y="4501293"/>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grpSp>
        <p:grpSp>
          <p:nvGrpSpPr>
            <p:cNvPr id="5"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04EE7D6-822A-E54B-A2BA-B6E54C30F6FF}"/>
                </a:ext>
              </a:extLst>
            </p:cNvPr>
            <p:cNvGrpSpPr/>
            <p:nvPr/>
          </p:nvGrpSpPr>
          <p:grpSpPr>
            <a:xfrm>
              <a:off x="8108719" y="1857769"/>
              <a:ext cx="440175" cy="810636"/>
              <a:chOff x="0" y="0"/>
              <a:chExt cx="1212850" cy="2233611"/>
            </a:xfrm>
          </p:grpSpPr>
          <p:sp>
            <p:nvSpPr>
              <p:cNvPr id="6" name="Shape 1540">
                <a:extLst>
                  <a:ext uri="{FF2B5EF4-FFF2-40B4-BE49-F238E27FC236}">
                    <a16:creationId xmlns:a16="http://schemas.microsoft.com/office/drawing/2014/main" id="{5390494D-04BC-7A44-A3B7-FC8E1D847930}"/>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7" name="Shape 1541">
                <a:extLst>
                  <a:ext uri="{FF2B5EF4-FFF2-40B4-BE49-F238E27FC236}">
                    <a16:creationId xmlns:a16="http://schemas.microsoft.com/office/drawing/2014/main" id="{BF62144C-3DDE-F54B-96E7-7ED2260FD5EB}"/>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8" name="Shape 1542">
                <a:extLst>
                  <a:ext uri="{FF2B5EF4-FFF2-40B4-BE49-F238E27FC236}">
                    <a16:creationId xmlns:a16="http://schemas.microsoft.com/office/drawing/2014/main" id="{D8B25F3A-0FAB-8B48-ACD1-19652927E3C2}"/>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100"/>
              </a:p>
            </p:txBody>
          </p:sp>
        </p:grpSp>
        <p:sp>
          <p:nvSpPr>
            <p:cNvPr id="13"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7AFE310-A178-E84A-9FA9-637DE06A7CC3}"/>
                </a:ext>
              </a:extLst>
            </p:cNvPr>
            <p:cNvSpPr/>
            <p:nvPr/>
          </p:nvSpPr>
          <p:spPr>
            <a:xfrm>
              <a:off x="7337837" y="2006415"/>
              <a:ext cx="608985" cy="596886"/>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100"/>
            </a:p>
          </p:txBody>
        </p:sp>
        <p:sp>
          <p:nvSpPr>
            <p:cNvPr id="17"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89C6341-44AC-3B40-9B5D-B178D88BFD00}"/>
                </a:ext>
              </a:extLst>
            </p:cNvPr>
            <p:cNvSpPr/>
            <p:nvPr/>
          </p:nvSpPr>
          <p:spPr>
            <a:xfrm>
              <a:off x="7138248" y="1788410"/>
              <a:ext cx="271032" cy="433483"/>
            </a:xfrm>
            <a:prstGeom prst="line">
              <a:avLst/>
            </a:prstGeom>
            <a:ln w="12700">
              <a:solidFill>
                <a:srgbClr val="000000"/>
              </a:solidFill>
            </a:ln>
          </p:spPr>
          <p:txBody>
            <a:bodyPr lIns="34289" rIns="34289"/>
            <a:lstStyle/>
            <a:p>
              <a:endParaRPr sz="1100"/>
            </a:p>
          </p:txBody>
        </p:sp>
        <p:sp>
          <p:nvSpPr>
            <p:cNvPr id="18"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92F6E2D-0460-C648-97B2-79FB346BC1DE}"/>
                </a:ext>
              </a:extLst>
            </p:cNvPr>
            <p:cNvSpPr/>
            <p:nvPr/>
          </p:nvSpPr>
          <p:spPr>
            <a:xfrm>
              <a:off x="7340099" y="1762497"/>
              <a:ext cx="99131" cy="139962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endParaRPr sz="6000" dirty="0"/>
            </a:p>
          </p:txBody>
        </p:sp>
        <p:sp>
          <p:nvSpPr>
            <p:cNvPr id="23"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7B560F-4A4B-DE45-9716-E350218F62EA}"/>
                </a:ext>
              </a:extLst>
            </p:cNvPr>
            <p:cNvSpPr/>
            <p:nvPr/>
          </p:nvSpPr>
          <p:spPr>
            <a:xfrm>
              <a:off x="7591727" y="2217336"/>
              <a:ext cx="99130" cy="42413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endParaRPr sz="1400" dirty="0"/>
            </a:p>
          </p:txBody>
        </p:sp>
        <p:sp>
          <p:nvSpPr>
            <p:cNvPr id="24"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C3DC39C4-DFBE-B340-BDCA-CCFBA3815599}"/>
                </a:ext>
              </a:extLst>
            </p:cNvPr>
            <p:cNvSpPr/>
            <p:nvPr/>
          </p:nvSpPr>
          <p:spPr>
            <a:xfrm>
              <a:off x="7395293" y="2037524"/>
              <a:ext cx="505172" cy="403603"/>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endParaRPr sz="1100" dirty="0">
                <a:solidFill>
                  <a:schemeClr val="bg1"/>
                </a:solidFill>
              </a:endParaRPr>
            </a:p>
          </p:txBody>
        </p:sp>
        <p:sp>
          <p:nvSpPr>
            <p:cNvPr id="25"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F86D864-64BA-D349-B9E6-2F5438C466FF}"/>
                </a:ext>
              </a:extLst>
            </p:cNvPr>
            <p:cNvSpPr/>
            <p:nvPr/>
          </p:nvSpPr>
          <p:spPr>
            <a:xfrm>
              <a:off x="7395293" y="2484177"/>
              <a:ext cx="114570" cy="109630"/>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5400"/>
            </a:p>
          </p:txBody>
        </p:sp>
        <p:sp>
          <p:nvSpPr>
            <p:cNvPr id="26"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DCC3CC9-F8AF-A047-A0C6-C1FC23219522}"/>
                </a:ext>
              </a:extLst>
            </p:cNvPr>
            <p:cNvSpPr/>
            <p:nvPr/>
          </p:nvSpPr>
          <p:spPr>
            <a:xfrm>
              <a:off x="7770329" y="2484177"/>
              <a:ext cx="114570" cy="109630"/>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5400"/>
            </a:p>
          </p:txBody>
        </p:sp>
        <p:sp>
          <p:nvSpPr>
            <p:cNvPr id="27"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D7ADDBD-4CCD-EA48-9354-0BD74FC27A61}"/>
                </a:ext>
              </a:extLst>
            </p:cNvPr>
            <p:cNvSpPr/>
            <p:nvPr/>
          </p:nvSpPr>
          <p:spPr>
            <a:xfrm flipV="1">
              <a:off x="7454419" y="2441127"/>
              <a:ext cx="100760" cy="43052"/>
            </a:xfrm>
            <a:prstGeom prst="line">
              <a:avLst/>
            </a:prstGeom>
            <a:solidFill>
              <a:srgbClr val="3366FF"/>
            </a:solidFill>
            <a:ln w="12700">
              <a:solidFill>
                <a:srgbClr val="000000"/>
              </a:solidFill>
            </a:ln>
          </p:spPr>
          <p:txBody>
            <a:bodyPr lIns="34289" rIns="34289"/>
            <a:lstStyle/>
            <a:p>
              <a:endParaRPr sz="1100"/>
            </a:p>
          </p:txBody>
        </p:sp>
        <p:sp>
          <p:nvSpPr>
            <p:cNvPr id="28"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F1FC66CF-2D62-4946-ACD1-2FB886E4C095}"/>
                </a:ext>
              </a:extLst>
            </p:cNvPr>
            <p:cNvSpPr/>
            <p:nvPr/>
          </p:nvSpPr>
          <p:spPr>
            <a:xfrm flipH="1" flipV="1">
              <a:off x="7751810" y="2441127"/>
              <a:ext cx="75805" cy="43052"/>
            </a:xfrm>
            <a:prstGeom prst="line">
              <a:avLst/>
            </a:prstGeom>
            <a:solidFill>
              <a:srgbClr val="3366FF"/>
            </a:solidFill>
            <a:ln w="12700">
              <a:solidFill>
                <a:srgbClr val="000000"/>
              </a:solidFill>
            </a:ln>
          </p:spPr>
          <p:txBody>
            <a:bodyPr lIns="34289" rIns="34289"/>
            <a:lstStyle/>
            <a:p>
              <a:endParaRPr sz="1100"/>
            </a:p>
          </p:txBody>
        </p:sp>
        <p:sp>
          <p:nvSpPr>
            <p:cNvPr id="29"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7873297" y="2250700"/>
              <a:ext cx="293612" cy="270212"/>
            </a:xfrm>
            <a:prstGeom prst="line">
              <a:avLst/>
            </a:prstGeom>
            <a:ln w="12700">
              <a:solidFill>
                <a:srgbClr val="000000"/>
              </a:solidFill>
            </a:ln>
          </p:spPr>
          <p:txBody>
            <a:bodyPr lIns="34289" rIns="34289"/>
            <a:lstStyle/>
            <a:p>
              <a:endParaRPr sz="1100"/>
            </a:p>
          </p:txBody>
        </p:sp>
        <p:sp>
          <p:nvSpPr>
            <p:cNvPr id="4" name="Shape 1623" descr="Line connecting each of the nodes on the conquer step to the mini-join" title="Connector Line"/>
            <p:cNvSpPr/>
            <p:nvPr/>
          </p:nvSpPr>
          <p:spPr>
            <a:xfrm flipV="1">
              <a:off x="7118669" y="2549839"/>
              <a:ext cx="276624" cy="153579"/>
            </a:xfrm>
            <a:prstGeom prst="line">
              <a:avLst/>
            </a:prstGeom>
            <a:ln w="12700">
              <a:solidFill>
                <a:srgbClr val="000000"/>
              </a:solidFill>
            </a:ln>
          </p:spPr>
          <p:txBody>
            <a:bodyPr lIns="34289" rIns="34289"/>
            <a:lstStyle/>
            <a:p>
              <a:endParaRPr sz="1100"/>
            </a:p>
          </p:txBody>
        </p:sp>
      </p:gr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Grace Hash Join</a:t>
            </a:r>
          </a:p>
        </p:txBody>
      </p:sp>
      <p:sp>
        <p:nvSpPr>
          <p:cNvPr id="3" name="Content Placeholder 2"/>
          <p:cNvSpPr>
            <a:spLocks noGrp="1"/>
          </p:cNvSpPr>
          <p:nvPr>
            <p:ph sz="quarter" idx="13"/>
          </p:nvPr>
        </p:nvSpPr>
        <p:spPr/>
        <p:txBody>
          <a:bodyPr/>
          <a:lstStyle/>
          <a:p>
            <a:r>
              <a:rPr lang="en-US" dirty="0"/>
              <a:t>An animation</a:t>
            </a:r>
          </a:p>
          <a:p>
            <a:r>
              <a:rPr lang="en-US" dirty="0"/>
              <a:t>Two phases:</a:t>
            </a:r>
          </a:p>
          <a:p>
            <a:pPr lvl="1"/>
            <a:r>
              <a:rPr lang="en-US" dirty="0"/>
              <a:t>Partition (divide)</a:t>
            </a:r>
          </a:p>
          <a:p>
            <a:pPr lvl="1"/>
            <a:r>
              <a:rPr lang="en-US" dirty="0"/>
              <a:t>Build &amp; Probe hash tables (conquer)</a:t>
            </a:r>
          </a:p>
        </p:txBody>
      </p:sp>
    </p:spTree>
    <p:extLst>
      <p:ext uri="{BB962C8B-B14F-4D97-AF65-F5344CB8AC3E}">
        <p14:creationId xmlns:p14="http://schemas.microsoft.com/office/powerpoint/2010/main" val="2736028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0" name="Group 1910" descr="A database with 4 pages. There are 4 kinds of tuples. Relation R has two pages. Page 1 of R contains (A, B, C, B) Page 2 of R contains (C, B, A, D). S also contains 2 pages. Page 1 of S contains (C, B, A, D) page 2 of S contains (A, B, C, B)" title="Input"/>
          <p:cNvGrpSpPr/>
          <p:nvPr/>
        </p:nvGrpSpPr>
        <p:grpSpPr>
          <a:xfrm>
            <a:off x="381000" y="895350"/>
            <a:ext cx="1435768" cy="2377779"/>
            <a:chOff x="0" y="0"/>
            <a:chExt cx="1972266" cy="3576770"/>
          </a:xfrm>
        </p:grpSpPr>
        <p:sp>
          <p:nvSpPr>
            <p:cNvPr id="1907"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8"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9"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4" name="Group 1914" descr="B-1 empty output buffers" title="B-1 Output"/>
          <p:cNvGrpSpPr/>
          <p:nvPr/>
        </p:nvGrpSpPr>
        <p:grpSpPr>
          <a:xfrm>
            <a:off x="4077000" y="1255127"/>
            <a:ext cx="716163" cy="2096553"/>
            <a:chOff x="0" y="-1"/>
            <a:chExt cx="983767" cy="3153735"/>
          </a:xfrm>
        </p:grpSpPr>
        <p:sp>
          <p:nvSpPr>
            <p:cNvPr id="1911"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912"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3"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7" name="Group 1917" descr="empty" title="Input Buffer"/>
          <p:cNvGrpSpPr/>
          <p:nvPr/>
        </p:nvGrpSpPr>
        <p:grpSpPr>
          <a:xfrm>
            <a:off x="2586370" y="1709442"/>
            <a:ext cx="716163" cy="1054322"/>
            <a:chOff x="0" y="-1"/>
            <a:chExt cx="983767" cy="1585961"/>
          </a:xfrm>
        </p:grpSpPr>
        <p:sp>
          <p:nvSpPr>
            <p:cNvPr id="191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921" name="Group 1921" descr="Nothing in the result yet" title="Empty Result"/>
          <p:cNvGrpSpPr/>
          <p:nvPr/>
        </p:nvGrpSpPr>
        <p:grpSpPr>
          <a:xfrm>
            <a:off x="5289260" y="1123950"/>
            <a:ext cx="1435767" cy="2377779"/>
            <a:chOff x="0" y="0"/>
            <a:chExt cx="1972266" cy="3576770"/>
          </a:xfrm>
        </p:grpSpPr>
        <p:sp>
          <p:nvSpPr>
            <p:cNvPr id="1918"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9"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0"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22" name="Shape 192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p>
        </p:txBody>
      </p:sp>
      <p:sp>
        <p:nvSpPr>
          <p:cNvPr id="1991" name="Shape 1991" descr="A database with 4 pages. There are 4 kinds of tuples. Page 1 has (A, B, C, B) page 2 is (C, B, A, D) page 3 is (C,B A, D) page 4 is (A,  B, C, B). Page 1 goes to the input buffer"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992" name="Shape 1992" descr="A database with 4 pages. There are 4 kinds of tuples. Page 1 has (A, B, C, B) page 2 is (C, B, A, D) page 3 is (C,B A, D) page 4 is (A,  B, C, B). Page 1 goes to the input buffer"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1" name="Group 10" descr="A database with 4 pages. There are 4 kinds of tuples. Page 1 has (A, B, C, B) page 2 is (C, B, A, D) page 3 is (C,B A, D) page 4 is (A,  B, C, B). Page 1 goes to the input buffer"/>
          <p:cNvGrpSpPr/>
          <p:nvPr/>
        </p:nvGrpSpPr>
        <p:grpSpPr>
          <a:xfrm>
            <a:off x="533400" y="1504199"/>
            <a:ext cx="495205" cy="714092"/>
            <a:chOff x="533400" y="1504199"/>
            <a:chExt cx="495205" cy="714092"/>
          </a:xfrm>
        </p:grpSpPr>
        <p:grpSp>
          <p:nvGrpSpPr>
            <p:cNvPr id="1977" name="Group 1977"/>
            <p:cNvGrpSpPr/>
            <p:nvPr/>
          </p:nvGrpSpPr>
          <p:grpSpPr>
            <a:xfrm>
              <a:off x="537776" y="1504199"/>
              <a:ext cx="490829" cy="714092"/>
              <a:chOff x="0" y="0"/>
              <a:chExt cx="674234" cy="1074170"/>
            </a:xfrm>
          </p:grpSpPr>
          <p:sp>
            <p:nvSpPr>
              <p:cNvPr id="1974"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5"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6"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83" name="Group 1983"/>
            <p:cNvGrpSpPr/>
            <p:nvPr/>
          </p:nvGrpSpPr>
          <p:grpSpPr>
            <a:xfrm>
              <a:off x="574509" y="1720709"/>
              <a:ext cx="406343" cy="103535"/>
              <a:chOff x="0" y="0"/>
              <a:chExt cx="558178" cy="155742"/>
            </a:xfrm>
          </p:grpSpPr>
          <p:sp>
            <p:nvSpPr>
              <p:cNvPr id="1981"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2"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84"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89" name="Group 1989"/>
            <p:cNvGrpSpPr/>
            <p:nvPr/>
          </p:nvGrpSpPr>
          <p:grpSpPr>
            <a:xfrm>
              <a:off x="574509" y="2071810"/>
              <a:ext cx="406343" cy="103535"/>
              <a:chOff x="0" y="0"/>
              <a:chExt cx="558178" cy="155742"/>
            </a:xfrm>
          </p:grpSpPr>
          <p:sp>
            <p:nvSpPr>
              <p:cNvPr id="198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 name="Group 6"/>
            <p:cNvGrpSpPr/>
            <p:nvPr/>
          </p:nvGrpSpPr>
          <p:grpSpPr>
            <a:xfrm>
              <a:off x="563774" y="1560680"/>
              <a:ext cx="438832" cy="95669"/>
              <a:chOff x="542020" y="1539005"/>
              <a:chExt cx="438832" cy="95669"/>
            </a:xfrm>
          </p:grpSpPr>
          <p:sp>
            <p:nvSpPr>
              <p:cNvPr id="197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 name="Rectangle 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5-Point Star 8"/>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descr="A database with 4 pages. There are 4 kinds of tuples. Page 1 has (A, B, C, B) page 2 is (C, B, A, D) page 3 is (C,B A, D) page 4 is (A,  B, C, B). Page 1 goes to the input buffer"/>
          <p:cNvGrpSpPr/>
          <p:nvPr/>
        </p:nvGrpSpPr>
        <p:grpSpPr>
          <a:xfrm>
            <a:off x="537776" y="2443208"/>
            <a:ext cx="490829" cy="714093"/>
            <a:chOff x="537776" y="2443208"/>
            <a:chExt cx="490829" cy="714093"/>
          </a:xfrm>
        </p:grpSpPr>
        <p:grpSp>
          <p:nvGrpSpPr>
            <p:cNvPr id="1960" name="Group 1960"/>
            <p:cNvGrpSpPr/>
            <p:nvPr/>
          </p:nvGrpSpPr>
          <p:grpSpPr>
            <a:xfrm>
              <a:off x="537776" y="2443208"/>
              <a:ext cx="490829" cy="714093"/>
              <a:chOff x="0" y="0"/>
              <a:chExt cx="674234" cy="1074170"/>
            </a:xfrm>
          </p:grpSpPr>
          <p:sp>
            <p:nvSpPr>
              <p:cNvPr id="1957"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8"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9"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61"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66" name="Group 1966"/>
            <p:cNvGrpSpPr/>
            <p:nvPr/>
          </p:nvGrpSpPr>
          <p:grpSpPr>
            <a:xfrm>
              <a:off x="574509" y="2658995"/>
              <a:ext cx="406343" cy="103536"/>
              <a:chOff x="0" y="0"/>
              <a:chExt cx="558178" cy="155742"/>
            </a:xfrm>
          </p:grpSpPr>
          <p:sp>
            <p:nvSpPr>
              <p:cNvPr id="1964"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5"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70"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96" name="Group 95"/>
            <p:cNvGrpSpPr/>
            <p:nvPr/>
          </p:nvGrpSpPr>
          <p:grpSpPr>
            <a:xfrm>
              <a:off x="538469" y="2847101"/>
              <a:ext cx="438832" cy="95669"/>
              <a:chOff x="542020" y="1539005"/>
              <a:chExt cx="438832" cy="95669"/>
            </a:xfrm>
          </p:grpSpPr>
          <p:sp>
            <p:nvSpPr>
              <p:cNvPr id="97"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8" name="Rectangle 97"/>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riangle 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5-Point Star 107"/>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descr="A database with 4 pages. There are 4 kinds of tuples. Page 1 has (A, B, C, B) page 2 is (C, B, A, D) page 3 is (C,B A, D) page 4 is (A,  B, C, B). Page 1 goes to the input buffer"/>
          <p:cNvGrpSpPr/>
          <p:nvPr/>
        </p:nvGrpSpPr>
        <p:grpSpPr>
          <a:xfrm>
            <a:off x="1183922" y="1504199"/>
            <a:ext cx="495524" cy="714092"/>
            <a:chOff x="1183922" y="1504199"/>
            <a:chExt cx="495524" cy="714092"/>
          </a:xfrm>
        </p:grpSpPr>
        <p:grpSp>
          <p:nvGrpSpPr>
            <p:cNvPr id="1939" name="Group 1939" descr="A database with 3 pages" title="Input"/>
            <p:cNvGrpSpPr/>
            <p:nvPr/>
          </p:nvGrpSpPr>
          <p:grpSpPr>
            <a:xfrm>
              <a:off x="1188617" y="1504199"/>
              <a:ext cx="490829" cy="714092"/>
              <a:chOff x="0" y="0"/>
              <a:chExt cx="674235" cy="1074171"/>
            </a:xfrm>
          </p:grpSpPr>
          <p:grpSp>
            <p:nvGrpSpPr>
              <p:cNvPr id="1926" name="Group 1926"/>
              <p:cNvGrpSpPr/>
              <p:nvPr/>
            </p:nvGrpSpPr>
            <p:grpSpPr>
              <a:xfrm>
                <a:off x="0" y="0"/>
                <a:ext cx="674235" cy="1074171"/>
                <a:chOff x="0" y="0"/>
                <a:chExt cx="674234" cy="1074170"/>
              </a:xfrm>
            </p:grpSpPr>
            <p:sp>
              <p:nvSpPr>
                <p:cNvPr id="1923" name="Shape 1923"/>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4"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5"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27" name="Shape 1927"/>
              <p:cNvSpPr/>
              <p:nvPr/>
            </p:nvSpPr>
            <p:spPr>
              <a:xfrm>
                <a:off x="136658" y="103169"/>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32" name="Group 1932"/>
              <p:cNvGrpSpPr/>
              <p:nvPr/>
            </p:nvGrpSpPr>
            <p:grpSpPr>
              <a:xfrm>
                <a:off x="50459" y="324597"/>
                <a:ext cx="558179" cy="155743"/>
                <a:chOff x="0" y="0"/>
                <a:chExt cx="558178" cy="155742"/>
              </a:xfrm>
            </p:grpSpPr>
            <p:sp>
              <p:nvSpPr>
                <p:cNvPr id="1930"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31"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36" name="Shape 1936"/>
              <p:cNvSpPr/>
              <p:nvPr/>
            </p:nvSpPr>
            <p:spPr>
              <a:xfrm>
                <a:off x="136658" y="895387"/>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3"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Rectangle 103"/>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riangle 105"/>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5-Point Star 10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descr="A database with 4 pages. There are 4 kinds of tuples. Page 1 has (A, B, C, B) page 2 is (C, B, A, D) page 3 is (C,B A, D) page 4 is (A,  B, C, B). Page 1 goes to the input buffer"/>
          <p:cNvGrpSpPr/>
          <p:nvPr/>
        </p:nvGrpSpPr>
        <p:grpSpPr>
          <a:xfrm>
            <a:off x="1188617" y="2447172"/>
            <a:ext cx="490829" cy="714093"/>
            <a:chOff x="1188617" y="2447172"/>
            <a:chExt cx="490829" cy="714093"/>
          </a:xfrm>
        </p:grpSpPr>
        <p:grpSp>
          <p:nvGrpSpPr>
            <p:cNvPr id="1956" name="Group 1956" descr="A database with 3 pages" title="Input"/>
            <p:cNvGrpSpPr/>
            <p:nvPr/>
          </p:nvGrpSpPr>
          <p:grpSpPr>
            <a:xfrm>
              <a:off x="1188617" y="2447172"/>
              <a:ext cx="490829" cy="714093"/>
              <a:chOff x="0" y="0"/>
              <a:chExt cx="674235" cy="1074171"/>
            </a:xfrm>
          </p:grpSpPr>
          <p:grpSp>
            <p:nvGrpSpPr>
              <p:cNvPr id="1943" name="Group 1943"/>
              <p:cNvGrpSpPr/>
              <p:nvPr/>
            </p:nvGrpSpPr>
            <p:grpSpPr>
              <a:xfrm>
                <a:off x="0" y="0"/>
                <a:ext cx="674235" cy="1074171"/>
                <a:chOff x="0" y="0"/>
                <a:chExt cx="674234" cy="1074170"/>
              </a:xfrm>
            </p:grpSpPr>
            <p:sp>
              <p:nvSpPr>
                <p:cNvPr id="194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49" name="Group 1949"/>
              <p:cNvGrpSpPr/>
              <p:nvPr/>
            </p:nvGrpSpPr>
            <p:grpSpPr>
              <a:xfrm>
                <a:off x="50459" y="325684"/>
                <a:ext cx="558179" cy="155743"/>
                <a:chOff x="0" y="0"/>
                <a:chExt cx="558178" cy="155742"/>
              </a:xfrm>
            </p:grpSpPr>
            <p:sp>
              <p:nvSpPr>
                <p:cNvPr id="1947"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8"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50" name="Shape 1950"/>
              <p:cNvSpPr/>
              <p:nvPr/>
            </p:nvSpPr>
            <p:spPr>
              <a:xfrm>
                <a:off x="136658" y="632401"/>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55" name="Group 1955"/>
              <p:cNvGrpSpPr/>
              <p:nvPr/>
            </p:nvGrpSpPr>
            <p:grpSpPr>
              <a:xfrm>
                <a:off x="50459" y="853828"/>
                <a:ext cx="558179" cy="155743"/>
                <a:chOff x="0" y="0"/>
                <a:chExt cx="558178" cy="155742"/>
              </a:xfrm>
            </p:grpSpPr>
            <p:sp>
              <p:nvSpPr>
                <p:cNvPr id="1953"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4"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99" name="Group 98"/>
            <p:cNvGrpSpPr/>
            <p:nvPr/>
          </p:nvGrpSpPr>
          <p:grpSpPr>
            <a:xfrm>
              <a:off x="1214615" y="2521884"/>
              <a:ext cx="438832" cy="95669"/>
              <a:chOff x="542020" y="1539005"/>
              <a:chExt cx="438832" cy="95669"/>
            </a:xfrm>
          </p:grpSpPr>
          <p:sp>
            <p:nvSpPr>
              <p:cNvPr id="100" name="Shape 1978"/>
              <p:cNvSpPr/>
              <p:nvPr/>
            </p:nvSpPr>
            <p:spPr>
              <a:xfrm>
                <a:off x="637260" y="1573507"/>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5-Point Star 109"/>
            <p:cNvSpPr/>
            <p:nvPr/>
          </p:nvSpPr>
          <p:spPr>
            <a:xfrm>
              <a:off x="1214615" y="2804642"/>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86"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708 0.01234 L 0.16007 0.0966 " pathEditMode="relative" ptsTypes="AA">
                                      <p:cBhvr>
                                        <p:cTn id="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 name="Shape 201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2</a:t>
            </a:r>
            <a:endParaRPr b="1" i="1" dirty="0"/>
          </a:p>
        </p:txBody>
      </p:sp>
      <p:grpSp>
        <p:nvGrpSpPr>
          <p:cNvPr id="195" name="Group 1910" descr="A database with 4 pages. There are 4 kinds of tuples. Relation R has two pages. Page 1 of R contains (A, B, C, B) Page 2 of R contains (C, B, A, D). S also contains 2 pages. Page 1 of S contains (C, B, A, D) page 2 of S contains (A, B, C, B). Page 1 of S moves to the input buffer" title="Input"/>
          <p:cNvGrpSpPr/>
          <p:nvPr/>
        </p:nvGrpSpPr>
        <p:grpSpPr>
          <a:xfrm>
            <a:off x="381000" y="895350"/>
            <a:ext cx="1435768" cy="2377779"/>
            <a:chOff x="0" y="0"/>
            <a:chExt cx="1972266" cy="3576770"/>
          </a:xfrm>
        </p:grpSpPr>
        <p:sp>
          <p:nvSpPr>
            <p:cNvPr id="196"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9" name="Group 1914" descr="C and D from page 1 of S go to the first output buffer. B and A from page 1 of S go to the second" title="B-1 Output"/>
          <p:cNvGrpSpPr/>
          <p:nvPr/>
        </p:nvGrpSpPr>
        <p:grpSpPr>
          <a:xfrm>
            <a:off x="4077000" y="1255127"/>
            <a:ext cx="716163" cy="2096553"/>
            <a:chOff x="0" y="-1"/>
            <a:chExt cx="983767" cy="3153735"/>
          </a:xfrm>
        </p:grpSpPr>
        <p:sp>
          <p:nvSpPr>
            <p:cNvPr id="200"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201"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6" name="Group 1921" descr="Empty" title="Empty Result"/>
          <p:cNvGrpSpPr/>
          <p:nvPr/>
        </p:nvGrpSpPr>
        <p:grpSpPr>
          <a:xfrm>
            <a:off x="5257800" y="1168253"/>
            <a:ext cx="1435767" cy="2377779"/>
            <a:chOff x="0" y="0"/>
            <a:chExt cx="1972266" cy="3576770"/>
          </a:xfrm>
        </p:grpSpPr>
        <p:sp>
          <p:nvSpPr>
            <p:cNvPr id="20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0" name="Shape 1991" descr="A database with 4 pages. There are 4 kinds of tuples. Page 1 has (A, B, C, B) page 2 is (C, B, A, D) page 3 is (C,B A, D) page 4 is (A,  B, C, B). Page 2 is in the input buffer. C and D go to the first output buffer, A dnd B go to the second. Page 4 moves into the input buffer as page 2 leaves"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211" name="Shape 1992" descr="A database with 4 pages. There are 4 kinds of tuples. Page 1 has (A, B, C, B) page 2 is (C, B, A, D) page 3 is (C,B A, D) page 4 is (A,  B, C, B). Page 2 is in the input buffer. C and D go to the first output buffer, A dnd B go to the second. Page 4 moves into the input buffer as page 2 leaves"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214" name="Group 213"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533400" y="1504199"/>
            <a:ext cx="495205" cy="714092"/>
            <a:chOff x="533400" y="1504199"/>
            <a:chExt cx="495205" cy="714092"/>
          </a:xfrm>
        </p:grpSpPr>
        <p:grpSp>
          <p:nvGrpSpPr>
            <p:cNvPr id="215" name="Group 1977"/>
            <p:cNvGrpSpPr/>
            <p:nvPr/>
          </p:nvGrpSpPr>
          <p:grpSpPr>
            <a:xfrm>
              <a:off x="537776" y="1504199"/>
              <a:ext cx="490829" cy="714092"/>
              <a:chOff x="0" y="0"/>
              <a:chExt cx="674234" cy="1074170"/>
            </a:xfrm>
          </p:grpSpPr>
          <p:sp>
            <p:nvSpPr>
              <p:cNvPr id="227"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6" name="Group 1983"/>
            <p:cNvGrpSpPr/>
            <p:nvPr/>
          </p:nvGrpSpPr>
          <p:grpSpPr>
            <a:xfrm>
              <a:off x="574509" y="1720709"/>
              <a:ext cx="406343" cy="103535"/>
              <a:chOff x="0" y="0"/>
              <a:chExt cx="558178" cy="155742"/>
            </a:xfrm>
          </p:grpSpPr>
          <p:sp>
            <p:nvSpPr>
              <p:cNvPr id="225"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7"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8" name="Group 1989"/>
            <p:cNvGrpSpPr/>
            <p:nvPr/>
          </p:nvGrpSpPr>
          <p:grpSpPr>
            <a:xfrm>
              <a:off x="574509" y="2071810"/>
              <a:ext cx="406343" cy="103535"/>
              <a:chOff x="0" y="0"/>
              <a:chExt cx="558178" cy="155742"/>
            </a:xfrm>
          </p:grpSpPr>
          <p:sp>
            <p:nvSpPr>
              <p:cNvPr id="223"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9" name="Group 218"/>
            <p:cNvGrpSpPr/>
            <p:nvPr/>
          </p:nvGrpSpPr>
          <p:grpSpPr>
            <a:xfrm>
              <a:off x="563774" y="1560680"/>
              <a:ext cx="438832" cy="95669"/>
              <a:chOff x="542020" y="1539005"/>
              <a:chExt cx="438832" cy="95669"/>
            </a:xfrm>
          </p:grpSpPr>
          <p:sp>
            <p:nvSpPr>
              <p:cNvPr id="22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Rectangle 22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5-Point Star 219"/>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537776" y="2443208"/>
            <a:ext cx="490829" cy="714093"/>
            <a:chOff x="537776" y="2443208"/>
            <a:chExt cx="490829" cy="714093"/>
          </a:xfrm>
        </p:grpSpPr>
        <p:grpSp>
          <p:nvGrpSpPr>
            <p:cNvPr id="231" name="Group 1960"/>
            <p:cNvGrpSpPr/>
            <p:nvPr/>
          </p:nvGrpSpPr>
          <p:grpSpPr>
            <a:xfrm>
              <a:off x="537776" y="2443208"/>
              <a:ext cx="490829" cy="714093"/>
              <a:chOff x="0" y="0"/>
              <a:chExt cx="674234" cy="1074170"/>
            </a:xfrm>
          </p:grpSpPr>
          <p:sp>
            <p:nvSpPr>
              <p:cNvPr id="242"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3"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32"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33" name="Group 1966"/>
            <p:cNvGrpSpPr/>
            <p:nvPr/>
          </p:nvGrpSpPr>
          <p:grpSpPr>
            <a:xfrm>
              <a:off x="574509" y="2658995"/>
              <a:ext cx="406343" cy="103536"/>
              <a:chOff x="0" y="0"/>
              <a:chExt cx="558178" cy="155742"/>
            </a:xfrm>
          </p:grpSpPr>
          <p:sp>
            <p:nvSpPr>
              <p:cNvPr id="24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34"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35" name="Group 234"/>
            <p:cNvGrpSpPr/>
            <p:nvPr/>
          </p:nvGrpSpPr>
          <p:grpSpPr>
            <a:xfrm>
              <a:off x="538469" y="2847101"/>
              <a:ext cx="438832" cy="95669"/>
              <a:chOff x="542020" y="1539005"/>
              <a:chExt cx="438832" cy="95669"/>
            </a:xfrm>
          </p:grpSpPr>
          <p:sp>
            <p:nvSpPr>
              <p:cNvPr id="23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Rectangle 23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Triangle 235"/>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5-Point Star 236"/>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4169050" y="1504199"/>
            <a:ext cx="490829" cy="714092"/>
            <a:chOff x="0" y="0"/>
            <a:chExt cx="674235" cy="1074172"/>
          </a:xfrm>
        </p:grpSpPr>
        <p:sp>
          <p:nvSpPr>
            <p:cNvPr id="284"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5"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6"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7"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4159640" y="2547975"/>
            <a:ext cx="490829" cy="714092"/>
            <a:chOff x="0" y="0"/>
            <a:chExt cx="674235" cy="1074172"/>
          </a:xfrm>
        </p:grpSpPr>
        <p:sp>
          <p:nvSpPr>
            <p:cNvPr id="288"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9"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1917" descr="Contains page 1 of S" title="Input Buffer"/>
          <p:cNvGrpSpPr/>
          <p:nvPr/>
        </p:nvGrpSpPr>
        <p:grpSpPr>
          <a:xfrm>
            <a:off x="2586370" y="1709442"/>
            <a:ext cx="716163" cy="1054322"/>
            <a:chOff x="0" y="-1"/>
            <a:chExt cx="983767" cy="1585961"/>
          </a:xfrm>
        </p:grpSpPr>
        <p:sp>
          <p:nvSpPr>
            <p:cNvPr id="29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94"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693804" y="1968202"/>
            <a:ext cx="490829" cy="714092"/>
            <a:chOff x="0" y="0"/>
            <a:chExt cx="674235" cy="1074172"/>
          </a:xfrm>
        </p:grpSpPr>
        <p:sp>
          <p:nvSpPr>
            <p:cNvPr id="295"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6"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7"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8" name="Group 1932"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30537" y="2183989"/>
            <a:ext cx="406342" cy="103535"/>
            <a:chOff x="0" y="0"/>
            <a:chExt cx="558178" cy="155742"/>
          </a:xfrm>
        </p:grpSpPr>
        <p:sp>
          <p:nvSpPr>
            <p:cNvPr id="299"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0"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1" name="Group 300"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14194" y="2367896"/>
            <a:ext cx="438832" cy="95669"/>
            <a:chOff x="1209912" y="1887043"/>
            <a:chExt cx="438832" cy="95669"/>
          </a:xfrm>
        </p:grpSpPr>
        <p:sp>
          <p:nvSpPr>
            <p:cNvPr id="302"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3" name="Rectangle 302"/>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11985" y="2539435"/>
            <a:ext cx="424895" cy="85215"/>
            <a:chOff x="1206798" y="2075432"/>
            <a:chExt cx="424895" cy="85215"/>
          </a:xfrm>
        </p:grpSpPr>
        <p:sp>
          <p:nvSpPr>
            <p:cNvPr id="305"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6" name="Triangle 305"/>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 name="Group 30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689109" y="1976333"/>
            <a:ext cx="447771" cy="133444"/>
            <a:chOff x="1183922" y="1512330"/>
            <a:chExt cx="447771" cy="133444"/>
          </a:xfrm>
        </p:grpSpPr>
        <p:sp>
          <p:nvSpPr>
            <p:cNvPr id="308"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9" name="5-Point Star 30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1188617" y="2447172"/>
            <a:ext cx="490829" cy="714093"/>
            <a:chOff x="1188617" y="2447172"/>
            <a:chExt cx="490829" cy="714093"/>
          </a:xfrm>
        </p:grpSpPr>
        <p:grpSp>
          <p:nvGrpSpPr>
            <p:cNvPr id="311" name="Group 1956" descr="A database with 3 pages" title="Input"/>
            <p:cNvGrpSpPr/>
            <p:nvPr/>
          </p:nvGrpSpPr>
          <p:grpSpPr>
            <a:xfrm>
              <a:off x="1188617" y="2447172"/>
              <a:ext cx="490829" cy="714093"/>
              <a:chOff x="0" y="0"/>
              <a:chExt cx="674235" cy="1074171"/>
            </a:xfrm>
          </p:grpSpPr>
          <p:grpSp>
            <p:nvGrpSpPr>
              <p:cNvPr id="316" name="Group 1943"/>
              <p:cNvGrpSpPr/>
              <p:nvPr/>
            </p:nvGrpSpPr>
            <p:grpSpPr>
              <a:xfrm>
                <a:off x="0" y="0"/>
                <a:ext cx="674235" cy="1074171"/>
                <a:chOff x="0" y="0"/>
                <a:chExt cx="674234" cy="1074170"/>
              </a:xfrm>
            </p:grpSpPr>
            <p:sp>
              <p:nvSpPr>
                <p:cNvPr id="32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17" name="Group 1949"/>
              <p:cNvGrpSpPr/>
              <p:nvPr/>
            </p:nvGrpSpPr>
            <p:grpSpPr>
              <a:xfrm>
                <a:off x="50459" y="325684"/>
                <a:ext cx="558179" cy="155743"/>
                <a:chOff x="0" y="0"/>
                <a:chExt cx="558178" cy="155742"/>
              </a:xfrm>
            </p:grpSpPr>
            <p:sp>
              <p:nvSpPr>
                <p:cNvPr id="322"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18" name="Shape 1950"/>
              <p:cNvSpPr/>
              <p:nvPr/>
            </p:nvSpPr>
            <p:spPr>
              <a:xfrm>
                <a:off x="136658" y="632401"/>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19" name="Group 1955"/>
              <p:cNvGrpSpPr/>
              <p:nvPr/>
            </p:nvGrpSpPr>
            <p:grpSpPr>
              <a:xfrm>
                <a:off x="50459" y="853828"/>
                <a:ext cx="558179" cy="155743"/>
                <a:chOff x="0" y="0"/>
                <a:chExt cx="558178" cy="155742"/>
              </a:xfrm>
            </p:grpSpPr>
            <p:sp>
              <p:nvSpPr>
                <p:cNvPr id="320"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1"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312" name="Group 311"/>
            <p:cNvGrpSpPr/>
            <p:nvPr/>
          </p:nvGrpSpPr>
          <p:grpSpPr>
            <a:xfrm>
              <a:off x="1214615" y="2521884"/>
              <a:ext cx="438832" cy="95669"/>
              <a:chOff x="542020" y="1539005"/>
              <a:chExt cx="438832" cy="95669"/>
            </a:xfrm>
          </p:grpSpPr>
          <p:sp>
            <p:nvSpPr>
              <p:cNvPr id="314" name="Shape 1978"/>
              <p:cNvSpPr/>
              <p:nvPr/>
            </p:nvSpPr>
            <p:spPr>
              <a:xfrm>
                <a:off x="637260" y="1573507"/>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Rectangle 31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3" name="5-Point Star 312"/>
            <p:cNvSpPr/>
            <p:nvPr/>
          </p:nvSpPr>
          <p:spPr>
            <a:xfrm>
              <a:off x="1214615" y="2804642"/>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805 0.00618 L 0.16493 -0.08426 " pathEditMode="relative" rAng="0" ptsTypes="AA">
                                      <p:cBhvr>
                                        <p:cTn id="6" dur="2000" fill="hold"/>
                                        <p:tgtEl>
                                          <p:spTgt spid="307"/>
                                        </p:tgtEl>
                                        <p:attrNameLst>
                                          <p:attrName>ppt_x</p:attrName>
                                          <p:attrName>ppt_y</p:attrName>
                                        </p:attrNameLst>
                                      </p:cBhvr>
                                      <p:rCtr x="7344" y="-4537"/>
                                    </p:animMotion>
                                  </p:childTnLst>
                                </p:cTn>
                              </p:par>
                              <p:par>
                                <p:cTn id="7" presetID="0" presetClass="path" presetSubtype="0" accel="50000" decel="50000" fill="hold" nodeType="withEffect">
                                  <p:stCondLst>
                                    <p:cond delay="0"/>
                                  </p:stCondLst>
                                  <p:childTnLst>
                                    <p:animMotion origin="layout" path="M 0.01823 0.00525 L 0.16372 -0.1537 " pathEditMode="relative" rAng="0" ptsTypes="AA">
                                      <p:cBhvr>
                                        <p:cTn id="8" dur="2000" fill="hold"/>
                                        <p:tgtEl>
                                          <p:spTgt spid="304"/>
                                        </p:tgtEl>
                                        <p:attrNameLst>
                                          <p:attrName>ppt_x</p:attrName>
                                          <p:attrName>ppt_y</p:attrName>
                                        </p:attrNameLst>
                                      </p:cBhvr>
                                      <p:rCtr x="7274" y="-7963"/>
                                    </p:animMotion>
                                  </p:childTnLst>
                                </p:cTn>
                              </p:par>
                              <p:par>
                                <p:cTn id="9" presetID="0" presetClass="path" presetSubtype="0" accel="50000" decel="50000" fill="hold" nodeType="withEffect">
                                  <p:stCondLst>
                                    <p:cond delay="0"/>
                                  </p:stCondLst>
                                  <p:childTnLst>
                                    <p:animMotion origin="layout" path="M -3.33333E-6 2.09877E-6 L 0.16268 0.07963 " pathEditMode="relative" rAng="0" ptsTypes="AA">
                                      <p:cBhvr>
                                        <p:cTn id="10" dur="2000" fill="hold"/>
                                        <p:tgtEl>
                                          <p:spTgt spid="298"/>
                                        </p:tgtEl>
                                        <p:attrNameLst>
                                          <p:attrName>ppt_x</p:attrName>
                                          <p:attrName>ppt_y</p:attrName>
                                        </p:attrNameLst>
                                      </p:cBhvr>
                                      <p:rCtr x="8125" y="3981"/>
                                    </p:animMotion>
                                  </p:childTnLst>
                                </p:cTn>
                              </p:par>
                              <p:par>
                                <p:cTn id="11" presetID="0" presetClass="path" presetSubtype="0" accel="50000" decel="50000" fill="hold" nodeType="withEffect">
                                  <p:stCondLst>
                                    <p:cond delay="0"/>
                                  </p:stCondLst>
                                  <p:childTnLst>
                                    <p:animMotion origin="layout" path="M 0.02223 0.00278 L 0.16268 0.07932 " pathEditMode="relative" rAng="0" ptsTypes="AA">
                                      <p:cBhvr>
                                        <p:cTn id="12" dur="2000" fill="hold"/>
                                        <p:tgtEl>
                                          <p:spTgt spid="301"/>
                                        </p:tgtEl>
                                        <p:attrNameLst>
                                          <p:attrName>ppt_x</p:attrName>
                                          <p:attrName>ppt_y</p:attrName>
                                        </p:attrNameLst>
                                      </p:cBhvr>
                                      <p:rCtr x="7014" y="3827"/>
                                    </p:animMotion>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00469 0.05803 L 0.0099 0.69969 " pathEditMode="relative" ptsTypes="AA">
                                      <p:cBhvr>
                                        <p:cTn id="15" dur="2000" fill="hold"/>
                                        <p:tgtEl>
                                          <p:spTgt spid="294"/>
                                        </p:tgtEl>
                                        <p:attrNameLst>
                                          <p:attrName>ppt_x</p:attrName>
                                          <p:attrName>ppt_y</p:attrName>
                                        </p:attrNameLst>
                                      </p:cBhvr>
                                    </p:animMotion>
                                  </p:childTnLst>
                                </p:cTn>
                              </p:par>
                            </p:childTnLst>
                          </p:cTn>
                        </p:par>
                        <p:par>
                          <p:cTn id="16" fill="hold">
                            <p:stCondLst>
                              <p:cond delay="4000"/>
                            </p:stCondLst>
                            <p:childTnLst>
                              <p:par>
                                <p:cTn id="17" presetID="0" presetClass="path" presetSubtype="0" accel="50000" decel="50000" fill="hold" nodeType="afterEffect">
                                  <p:stCondLst>
                                    <p:cond delay="0"/>
                                  </p:stCondLst>
                                  <p:childTnLst>
                                    <p:animMotion origin="layout" path="M 0.02153 0.00834 L 0.16736 -0.09383 " pathEditMode="relative" ptsTypes="AA">
                                      <p:cBhvr>
                                        <p:cTn id="18" dur="2000" fill="hold"/>
                                        <p:tgtEl>
                                          <p:spTgt spid="3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Shape 212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3</a:t>
            </a:r>
            <a:endParaRPr b="1" i="1" dirty="0"/>
          </a:p>
        </p:txBody>
      </p:sp>
      <p:grpSp>
        <p:nvGrpSpPr>
          <p:cNvPr id="108"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09"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2" name="Group 1914" descr="output buffer 1 contains: C and D from page 1 of S as well as C from page 2. output buffer 2 contains B and A from page 1 of S as well as A and B from page 2. There is no room for the last B from page 4" title="B-1 output buffers"/>
          <p:cNvGrpSpPr/>
          <p:nvPr/>
        </p:nvGrpSpPr>
        <p:grpSpPr>
          <a:xfrm>
            <a:off x="4077000" y="1255127"/>
            <a:ext cx="716163" cy="2096553"/>
            <a:chOff x="0" y="-1"/>
            <a:chExt cx="983767" cy="3153735"/>
          </a:xfrm>
        </p:grpSpPr>
        <p:sp>
          <p:nvSpPr>
            <p:cNvPr id="113"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4"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9" name="Group 1921" descr="Empty result." title="Empty Result"/>
          <p:cNvGrpSpPr/>
          <p:nvPr/>
        </p:nvGrpSpPr>
        <p:grpSpPr>
          <a:xfrm>
            <a:off x="5289260" y="1123950"/>
            <a:ext cx="1435767" cy="2377779"/>
            <a:chOff x="0" y="0"/>
            <a:chExt cx="1972266" cy="3576770"/>
          </a:xfrm>
        </p:grpSpPr>
        <p:sp>
          <p:nvSpPr>
            <p:cNvPr id="12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3"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4"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7" name="Group 126" descr="Contains pages 1 and 3"/>
          <p:cNvGrpSpPr/>
          <p:nvPr/>
        </p:nvGrpSpPr>
        <p:grpSpPr>
          <a:xfrm>
            <a:off x="533400" y="1504199"/>
            <a:ext cx="495205" cy="714092"/>
            <a:chOff x="533400" y="1504199"/>
            <a:chExt cx="495205" cy="714092"/>
          </a:xfrm>
        </p:grpSpPr>
        <p:grpSp>
          <p:nvGrpSpPr>
            <p:cNvPr id="128" name="Group 1977"/>
            <p:cNvGrpSpPr/>
            <p:nvPr/>
          </p:nvGrpSpPr>
          <p:grpSpPr>
            <a:xfrm>
              <a:off x="537776" y="1504199"/>
              <a:ext cx="490829" cy="714092"/>
              <a:chOff x="0" y="0"/>
              <a:chExt cx="674234" cy="1074170"/>
            </a:xfrm>
          </p:grpSpPr>
          <p:sp>
            <p:nvSpPr>
              <p:cNvPr id="140"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2"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9" name="Group 1983"/>
            <p:cNvGrpSpPr/>
            <p:nvPr/>
          </p:nvGrpSpPr>
          <p:grpSpPr>
            <a:xfrm>
              <a:off x="574509" y="1720709"/>
              <a:ext cx="406343" cy="103535"/>
              <a:chOff x="0" y="0"/>
              <a:chExt cx="558178" cy="155742"/>
            </a:xfrm>
          </p:grpSpPr>
          <p:sp>
            <p:nvSpPr>
              <p:cNvPr id="138"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0"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1" name="Group 1989"/>
            <p:cNvGrpSpPr/>
            <p:nvPr/>
          </p:nvGrpSpPr>
          <p:grpSpPr>
            <a:xfrm>
              <a:off x="574509" y="2071810"/>
              <a:ext cx="406343" cy="103535"/>
              <a:chOff x="0" y="0"/>
              <a:chExt cx="558178" cy="155742"/>
            </a:xfrm>
          </p:grpSpPr>
          <p:sp>
            <p:nvSpPr>
              <p:cNvPr id="136"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2" name="Group 131"/>
            <p:cNvGrpSpPr/>
            <p:nvPr/>
          </p:nvGrpSpPr>
          <p:grpSpPr>
            <a:xfrm>
              <a:off x="563774" y="1560680"/>
              <a:ext cx="438832" cy="95669"/>
              <a:chOff x="542020" y="1539005"/>
              <a:chExt cx="438832" cy="95669"/>
            </a:xfrm>
          </p:grpSpPr>
          <p:sp>
            <p:nvSpPr>
              <p:cNvPr id="134"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5-Point Star 132"/>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descr="Contains pages 1 and 3"/>
          <p:cNvGrpSpPr/>
          <p:nvPr/>
        </p:nvGrpSpPr>
        <p:grpSpPr>
          <a:xfrm>
            <a:off x="537776" y="2443208"/>
            <a:ext cx="490829" cy="714093"/>
            <a:chOff x="537776" y="2443208"/>
            <a:chExt cx="490829" cy="714093"/>
          </a:xfrm>
        </p:grpSpPr>
        <p:grpSp>
          <p:nvGrpSpPr>
            <p:cNvPr id="144" name="Group 1960"/>
            <p:cNvGrpSpPr/>
            <p:nvPr/>
          </p:nvGrpSpPr>
          <p:grpSpPr>
            <a:xfrm>
              <a:off x="537776" y="2443208"/>
              <a:ext cx="490829" cy="714093"/>
              <a:chOff x="0" y="0"/>
              <a:chExt cx="674234" cy="1074170"/>
            </a:xfrm>
          </p:grpSpPr>
          <p:sp>
            <p:nvSpPr>
              <p:cNvPr id="15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6" name="Group 1966"/>
            <p:cNvGrpSpPr/>
            <p:nvPr/>
          </p:nvGrpSpPr>
          <p:grpSpPr>
            <a:xfrm>
              <a:off x="574509" y="2658995"/>
              <a:ext cx="406343" cy="103536"/>
              <a:chOff x="0" y="0"/>
              <a:chExt cx="558178" cy="155742"/>
            </a:xfrm>
          </p:grpSpPr>
          <p:sp>
            <p:nvSpPr>
              <p:cNvPr id="15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8" name="Group 147"/>
            <p:cNvGrpSpPr/>
            <p:nvPr/>
          </p:nvGrpSpPr>
          <p:grpSpPr>
            <a:xfrm>
              <a:off x="538469" y="2847101"/>
              <a:ext cx="438832" cy="95669"/>
              <a:chOff x="542020" y="1539005"/>
              <a:chExt cx="438832" cy="95669"/>
            </a:xfrm>
          </p:grpSpPr>
          <p:sp>
            <p:nvSpPr>
              <p:cNvPr id="15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Rectangle 15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Triangle 14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5-Point Star 14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Shape 1957" title="B-1 output buffers"/>
          <p:cNvSpPr/>
          <p:nvPr/>
        </p:nvSpPr>
        <p:spPr>
          <a:xfrm>
            <a:off x="4167826" y="1503017"/>
            <a:ext cx="490829" cy="7140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9" name="Group 208"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10"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Triangle 210"/>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 name="Group 211"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13"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Shape 1957" title="B-1 output buffers"/>
          <p:cNvSpPr/>
          <p:nvPr/>
        </p:nvSpPr>
        <p:spPr>
          <a:xfrm>
            <a:off x="4167826" y="2524556"/>
            <a:ext cx="490829" cy="7140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6"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217"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9" name="Group 21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20"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Rectangle 220"/>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1917" descr="Contains Page 2 of S" title="Input Buffer"/>
          <p:cNvGrpSpPr/>
          <p:nvPr/>
        </p:nvGrpSpPr>
        <p:grpSpPr>
          <a:xfrm>
            <a:off x="2586370" y="1709442"/>
            <a:ext cx="716163" cy="1054322"/>
            <a:chOff x="0" y="-1"/>
            <a:chExt cx="983767" cy="1585961"/>
          </a:xfrm>
        </p:grpSpPr>
        <p:sp>
          <p:nvSpPr>
            <p:cNvPr id="228"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30" name="Group 1943" title="Input Buffer"/>
          <p:cNvGrpSpPr/>
          <p:nvPr/>
        </p:nvGrpSpPr>
        <p:grpSpPr>
          <a:xfrm>
            <a:off x="2689500" y="1973251"/>
            <a:ext cx="490829" cy="714093"/>
            <a:chOff x="0" y="0"/>
            <a:chExt cx="674234" cy="1074170"/>
          </a:xfrm>
        </p:grpSpPr>
        <p:sp>
          <p:nvSpPr>
            <p:cNvPr id="231"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2"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4" name="Group 1949" title="Input Buffer"/>
          <p:cNvGrpSpPr/>
          <p:nvPr/>
        </p:nvGrpSpPr>
        <p:grpSpPr>
          <a:xfrm>
            <a:off x="2726233" y="2189761"/>
            <a:ext cx="406343" cy="103536"/>
            <a:chOff x="0" y="0"/>
            <a:chExt cx="558178" cy="155742"/>
          </a:xfrm>
        </p:grpSpPr>
        <p:sp>
          <p:nvSpPr>
            <p:cNvPr id="235"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6"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7" name="Group 1955" title="Input Buffer"/>
          <p:cNvGrpSpPr/>
          <p:nvPr/>
        </p:nvGrpSpPr>
        <p:grpSpPr>
          <a:xfrm>
            <a:off x="2726233" y="2540863"/>
            <a:ext cx="406343" cy="103536"/>
            <a:chOff x="0" y="0"/>
            <a:chExt cx="558178" cy="155742"/>
          </a:xfrm>
        </p:grpSpPr>
        <p:sp>
          <p:nvSpPr>
            <p:cNvPr id="238"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40" name="Group 239" title="Input Buffer"/>
          <p:cNvGrpSpPr/>
          <p:nvPr/>
        </p:nvGrpSpPr>
        <p:grpSpPr>
          <a:xfrm>
            <a:off x="2715498" y="2047963"/>
            <a:ext cx="438832" cy="95669"/>
            <a:chOff x="2715498" y="2047963"/>
            <a:chExt cx="438832" cy="95669"/>
          </a:xfrm>
        </p:grpSpPr>
        <p:sp>
          <p:nvSpPr>
            <p:cNvPr id="241"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2" name="Rectangle 241"/>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title="Input Buffer"/>
          <p:cNvGrpSpPr/>
          <p:nvPr/>
        </p:nvGrpSpPr>
        <p:grpSpPr>
          <a:xfrm>
            <a:off x="2715498" y="2330721"/>
            <a:ext cx="417078" cy="133444"/>
            <a:chOff x="2715498" y="2330721"/>
            <a:chExt cx="417078" cy="133444"/>
          </a:xfrm>
        </p:grpSpPr>
        <p:sp>
          <p:nvSpPr>
            <p:cNvPr id="244"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5" name="5-Point Star 244"/>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8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718 0.00432 L 0.16562 0.16481 " pathEditMode="relative" rAng="0" ptsTypes="AA">
                                      <p:cBhvr>
                                        <p:cTn id="6" dur="2000" fill="hold"/>
                                        <p:tgtEl>
                                          <p:spTgt spid="240"/>
                                        </p:tgtEl>
                                        <p:attrNameLst>
                                          <p:attrName>ppt_x</p:attrName>
                                          <p:attrName>ppt_y</p:attrName>
                                        </p:attrNameLst>
                                      </p:cBhvr>
                                      <p:rCtr x="7413" y="8025"/>
                                    </p:animMotion>
                                  </p:childTnLst>
                                </p:cTn>
                              </p:par>
                              <p:par>
                                <p:cTn id="7" presetID="0" presetClass="path" presetSubtype="0" accel="50000" decel="50000" fill="hold" nodeType="withEffect">
                                  <p:stCondLst>
                                    <p:cond delay="0"/>
                                  </p:stCondLst>
                                  <p:childTnLst>
                                    <p:animMotion origin="layout" path="M 0.01788 0.00124 L 0.16632 0.16482 " pathEditMode="relative" rAng="0" ptsTypes="AA">
                                      <p:cBhvr>
                                        <p:cTn id="8" dur="2000" fill="hold"/>
                                        <p:tgtEl>
                                          <p:spTgt spid="234"/>
                                        </p:tgtEl>
                                        <p:attrNameLst>
                                          <p:attrName>ppt_x</p:attrName>
                                          <p:attrName>ppt_y</p:attrName>
                                        </p:attrNameLst>
                                      </p:cBhvr>
                                      <p:rCtr x="7413" y="8179"/>
                                    </p:animMotion>
                                  </p:childTnLst>
                                </p:cTn>
                              </p:par>
                              <p:par>
                                <p:cTn id="9" presetID="0" presetClass="path" presetSubtype="0" accel="50000" decel="50000" fill="hold" nodeType="withEffect">
                                  <p:stCondLst>
                                    <p:cond delay="0"/>
                                  </p:stCondLst>
                                  <p:childTnLst>
                                    <p:animMotion origin="layout" path="M 0.02274 0.00432 L 0.15382 -0.08025 " pathEditMode="relative" rAng="0" ptsTypes="AA">
                                      <p:cBhvr>
                                        <p:cTn id="10" dur="2000" fill="hold"/>
                                        <p:tgtEl>
                                          <p:spTgt spid="243"/>
                                        </p:tgtEl>
                                        <p:attrNameLst>
                                          <p:attrName>ppt_x</p:attrName>
                                          <p:attrName>ppt_y</p:attrName>
                                        </p:attrNameLst>
                                      </p:cBhvr>
                                      <p:rCtr x="6545" y="-4228"/>
                                    </p:animMotion>
                                  </p:childTnLst>
                                </p:cTn>
                              </p:par>
                              <p:par>
                                <p:cTn id="11" presetID="0" presetClass="path" presetSubtype="0" accel="50000" decel="50000" fill="hold" nodeType="withEffect">
                                  <p:stCondLst>
                                    <p:cond delay="0"/>
                                  </p:stCondLst>
                                  <p:childTnLst>
                                    <p:animMotion origin="layout" path="M 0.01788 0.00371 L 0.09775 0.11636 " pathEditMode="relative" ptsTypes="AA">
                                      <p:cBhvr>
                                        <p:cTn id="12" dur="2000" fill="hold"/>
                                        <p:tgtEl>
                                          <p:spTgt spid="2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 name="Shape 223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4</a:t>
            </a:r>
            <a:endParaRPr b="1" i="1" dirty="0"/>
          </a:p>
        </p:txBody>
      </p:sp>
      <p:grpSp>
        <p:nvGrpSpPr>
          <p:cNvPr id="130"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31"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4" name="Group 1914" descr="Flush to the result. The dangling B from page 2 of S enters output buffer pag 2 " title="B-1 Buffers"/>
          <p:cNvGrpSpPr/>
          <p:nvPr/>
        </p:nvGrpSpPr>
        <p:grpSpPr>
          <a:xfrm>
            <a:off x="4045602" y="1245225"/>
            <a:ext cx="716163" cy="2096553"/>
            <a:chOff x="0" y="-1"/>
            <a:chExt cx="983767" cy="3153735"/>
          </a:xfrm>
        </p:grpSpPr>
        <p:sp>
          <p:nvSpPr>
            <p:cNvPr id="135"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36"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8" name="Group 1917" descr="empty" title="Input Buffer"/>
          <p:cNvGrpSpPr/>
          <p:nvPr/>
        </p:nvGrpSpPr>
        <p:grpSpPr>
          <a:xfrm>
            <a:off x="2586370" y="1709442"/>
            <a:ext cx="716163" cy="1054322"/>
            <a:chOff x="0" y="-1"/>
            <a:chExt cx="983767" cy="1585961"/>
          </a:xfrm>
        </p:grpSpPr>
        <p:sp>
          <p:nvSpPr>
            <p:cNvPr id="139" name="Shape 1915" descr="Input Buffer" title="Input Buffer"/>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41" name="Group 1921" descr="Output buffer page 1 goes to partition 1 and output buffer page 2 goes to partition 2" title=" Result"/>
          <p:cNvGrpSpPr/>
          <p:nvPr/>
        </p:nvGrpSpPr>
        <p:grpSpPr>
          <a:xfrm>
            <a:off x="5289260" y="1123950"/>
            <a:ext cx="1435767" cy="2377779"/>
            <a:chOff x="0" y="0"/>
            <a:chExt cx="1972266" cy="3576770"/>
          </a:xfrm>
        </p:grpSpPr>
        <p:sp>
          <p:nvSpPr>
            <p:cNvPr id="142"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3"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5"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46"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49" name="Group 148" descr="Contains pages 1 and 3"/>
          <p:cNvGrpSpPr/>
          <p:nvPr/>
        </p:nvGrpSpPr>
        <p:grpSpPr>
          <a:xfrm>
            <a:off x="533400" y="1504199"/>
            <a:ext cx="495205" cy="714092"/>
            <a:chOff x="533400" y="1504199"/>
            <a:chExt cx="495205" cy="714092"/>
          </a:xfrm>
        </p:grpSpPr>
        <p:grpSp>
          <p:nvGrpSpPr>
            <p:cNvPr id="150" name="Group 1977"/>
            <p:cNvGrpSpPr/>
            <p:nvPr/>
          </p:nvGrpSpPr>
          <p:grpSpPr>
            <a:xfrm>
              <a:off x="537776" y="1504199"/>
              <a:ext cx="490829" cy="714092"/>
              <a:chOff x="0" y="0"/>
              <a:chExt cx="674234" cy="1074170"/>
            </a:xfrm>
          </p:grpSpPr>
          <p:sp>
            <p:nvSpPr>
              <p:cNvPr id="162"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 name="Group 1983"/>
            <p:cNvGrpSpPr/>
            <p:nvPr/>
          </p:nvGrpSpPr>
          <p:grpSpPr>
            <a:xfrm>
              <a:off x="574509" y="1720709"/>
              <a:ext cx="406343" cy="103535"/>
              <a:chOff x="0" y="0"/>
              <a:chExt cx="558178" cy="155742"/>
            </a:xfrm>
          </p:grpSpPr>
          <p:sp>
            <p:nvSpPr>
              <p:cNvPr id="160"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2"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3" name="Group 1989"/>
            <p:cNvGrpSpPr/>
            <p:nvPr/>
          </p:nvGrpSpPr>
          <p:grpSpPr>
            <a:xfrm>
              <a:off x="574509" y="2071810"/>
              <a:ext cx="406343" cy="103535"/>
              <a:chOff x="0" y="0"/>
              <a:chExt cx="558178" cy="155742"/>
            </a:xfrm>
          </p:grpSpPr>
          <p:sp>
            <p:nvSpPr>
              <p:cNvPr id="158"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4" name="Group 153"/>
            <p:cNvGrpSpPr/>
            <p:nvPr/>
          </p:nvGrpSpPr>
          <p:grpSpPr>
            <a:xfrm>
              <a:off x="563774" y="1560680"/>
              <a:ext cx="438832" cy="95669"/>
              <a:chOff x="542020" y="1539005"/>
              <a:chExt cx="438832" cy="95669"/>
            </a:xfrm>
          </p:grpSpPr>
          <p:sp>
            <p:nvSpPr>
              <p:cNvPr id="156"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Rectangle 156"/>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5-Point Star 154"/>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descr="Contains pages 1 and 3"/>
          <p:cNvGrpSpPr/>
          <p:nvPr/>
        </p:nvGrpSpPr>
        <p:grpSpPr>
          <a:xfrm>
            <a:off x="537776" y="2443208"/>
            <a:ext cx="490829" cy="714093"/>
            <a:chOff x="537776" y="2443208"/>
            <a:chExt cx="490829" cy="714093"/>
          </a:xfrm>
        </p:grpSpPr>
        <p:grpSp>
          <p:nvGrpSpPr>
            <p:cNvPr id="166" name="Group 1960"/>
            <p:cNvGrpSpPr/>
            <p:nvPr/>
          </p:nvGrpSpPr>
          <p:grpSpPr>
            <a:xfrm>
              <a:off x="537776" y="2443208"/>
              <a:ext cx="490829" cy="714093"/>
              <a:chOff x="0" y="0"/>
              <a:chExt cx="674234" cy="1074170"/>
            </a:xfrm>
          </p:grpSpPr>
          <p:sp>
            <p:nvSpPr>
              <p:cNvPr id="177"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67"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68" name="Group 1966"/>
            <p:cNvGrpSpPr/>
            <p:nvPr/>
          </p:nvGrpSpPr>
          <p:grpSpPr>
            <a:xfrm>
              <a:off x="574509" y="2658995"/>
              <a:ext cx="406343" cy="103536"/>
              <a:chOff x="0" y="0"/>
              <a:chExt cx="558178" cy="155742"/>
            </a:xfrm>
          </p:grpSpPr>
          <p:sp>
            <p:nvSpPr>
              <p:cNvPr id="175"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69"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70" name="Group 169"/>
            <p:cNvGrpSpPr/>
            <p:nvPr/>
          </p:nvGrpSpPr>
          <p:grpSpPr>
            <a:xfrm>
              <a:off x="538469" y="2847101"/>
              <a:ext cx="438832" cy="95669"/>
              <a:chOff x="542020" y="1539005"/>
              <a:chExt cx="438832" cy="95669"/>
            </a:xfrm>
          </p:grpSpPr>
          <p:sp>
            <p:nvSpPr>
              <p:cNvPr id="17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Rectangle 17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riangle 170"/>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5-Point Star 171"/>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43" descr="Empty" title="Input Buffer"/>
          <p:cNvGrpSpPr/>
          <p:nvPr/>
        </p:nvGrpSpPr>
        <p:grpSpPr>
          <a:xfrm>
            <a:off x="2689500" y="1973251"/>
            <a:ext cx="490829" cy="714093"/>
            <a:chOff x="0" y="0"/>
            <a:chExt cx="674234" cy="1074170"/>
          </a:xfrm>
        </p:grpSpPr>
        <p:sp>
          <p:nvSpPr>
            <p:cNvPr id="19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 name="Group 4" descr="Flush to the result. The dangling B from page 2 of S enters output buffer pag 2 " title="B-1 Buffers"/>
          <p:cNvGrpSpPr/>
          <p:nvPr/>
        </p:nvGrpSpPr>
        <p:grpSpPr>
          <a:xfrm>
            <a:off x="4153352" y="1488398"/>
            <a:ext cx="495747" cy="714093"/>
            <a:chOff x="4153352" y="1488398"/>
            <a:chExt cx="495747" cy="714093"/>
          </a:xfrm>
        </p:grpSpPr>
        <p:grpSp>
          <p:nvGrpSpPr>
            <p:cNvPr id="246" name="Group 1943"/>
            <p:cNvGrpSpPr/>
            <p:nvPr/>
          </p:nvGrpSpPr>
          <p:grpSpPr>
            <a:xfrm>
              <a:off x="4158270" y="1488398"/>
              <a:ext cx="490829" cy="714093"/>
              <a:chOff x="0" y="0"/>
              <a:chExt cx="674234" cy="1074170"/>
            </a:xfrm>
          </p:grpSpPr>
          <p:sp>
            <p:nvSpPr>
              <p:cNvPr id="247"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8"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9"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0" name="Group 249"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51"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2" name="Triangle 251"/>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3" name="Group 252"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54"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5-Point Star 254"/>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a:off x="4153352" y="1887237"/>
              <a:ext cx="417078" cy="133444"/>
              <a:chOff x="2715498" y="2330721"/>
              <a:chExt cx="417078" cy="133444"/>
            </a:xfrm>
          </p:grpSpPr>
          <p:sp>
            <p:nvSpPr>
              <p:cNvPr id="257"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8" name="5-Point Star 257"/>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Flush to the result. The dangling B from page 2 of S enters output buffer pag 2 " title="B-1 Buffers"/>
          <p:cNvGrpSpPr/>
          <p:nvPr/>
        </p:nvGrpSpPr>
        <p:grpSpPr>
          <a:xfrm>
            <a:off x="4147317" y="2537888"/>
            <a:ext cx="498427" cy="714093"/>
            <a:chOff x="4147317" y="2537888"/>
            <a:chExt cx="498427" cy="714093"/>
          </a:xfrm>
        </p:grpSpPr>
        <p:grpSp>
          <p:nvGrpSpPr>
            <p:cNvPr id="242" name="Group 1943"/>
            <p:cNvGrpSpPr/>
            <p:nvPr/>
          </p:nvGrpSpPr>
          <p:grpSpPr>
            <a:xfrm>
              <a:off x="4147317" y="2537888"/>
              <a:ext cx="490829" cy="714093"/>
              <a:chOff x="0" y="0"/>
              <a:chExt cx="674234" cy="1074170"/>
            </a:xfrm>
          </p:grpSpPr>
          <p:sp>
            <p:nvSpPr>
              <p:cNvPr id="24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9"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260"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1"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62" name="Group 261"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63"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4" name="Rectangle 263"/>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1949"/>
            <p:cNvGrpSpPr/>
            <p:nvPr/>
          </p:nvGrpSpPr>
          <p:grpSpPr>
            <a:xfrm>
              <a:off x="4179227" y="3130957"/>
              <a:ext cx="406343" cy="103536"/>
              <a:chOff x="0" y="0"/>
              <a:chExt cx="558178" cy="155742"/>
            </a:xfrm>
          </p:grpSpPr>
          <p:sp>
            <p:nvSpPr>
              <p:cNvPr id="266"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7"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68" name="Group 267"/>
            <p:cNvGrpSpPr/>
            <p:nvPr/>
          </p:nvGrpSpPr>
          <p:grpSpPr>
            <a:xfrm>
              <a:off x="4199314" y="2950237"/>
              <a:ext cx="438832" cy="95669"/>
              <a:chOff x="2715498" y="2047963"/>
              <a:chExt cx="438832" cy="95669"/>
            </a:xfrm>
          </p:grpSpPr>
          <p:sp>
            <p:nvSpPr>
              <p:cNvPr id="269"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0" name="Rectangle 269"/>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4" name="Group 273" descr="Contains the first page from the output buffer" title="Partition 1"/>
          <p:cNvGrpSpPr/>
          <p:nvPr/>
        </p:nvGrpSpPr>
        <p:grpSpPr>
          <a:xfrm>
            <a:off x="5393128" y="1564165"/>
            <a:ext cx="349366" cy="483290"/>
            <a:chOff x="4153352" y="1488398"/>
            <a:chExt cx="495747" cy="714093"/>
          </a:xfrm>
        </p:grpSpPr>
        <p:grpSp>
          <p:nvGrpSpPr>
            <p:cNvPr id="275" name="Group 1943"/>
            <p:cNvGrpSpPr/>
            <p:nvPr/>
          </p:nvGrpSpPr>
          <p:grpSpPr>
            <a:xfrm>
              <a:off x="4158270" y="1488398"/>
              <a:ext cx="490829" cy="714093"/>
              <a:chOff x="0" y="0"/>
              <a:chExt cx="674234" cy="1074170"/>
            </a:xfrm>
          </p:grpSpPr>
          <p:sp>
            <p:nvSpPr>
              <p:cNvPr id="285"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6"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7"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6" name="Group 275"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83"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4" name="Triangle 283"/>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7" name="Group 276"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81"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2" name="5-Point Star 281"/>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p:cNvGrpSpPr/>
            <p:nvPr/>
          </p:nvGrpSpPr>
          <p:grpSpPr>
            <a:xfrm>
              <a:off x="4153352" y="1887237"/>
              <a:ext cx="417078" cy="133444"/>
              <a:chOff x="2715498" y="2330721"/>
              <a:chExt cx="417078" cy="133444"/>
            </a:xfrm>
          </p:grpSpPr>
          <p:sp>
            <p:nvSpPr>
              <p:cNvPr id="279"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5-Point Star 279"/>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2" name="Group 301" descr="Contains the second page from the output buffer" title="Partition 2"/>
          <p:cNvGrpSpPr/>
          <p:nvPr/>
        </p:nvGrpSpPr>
        <p:grpSpPr>
          <a:xfrm>
            <a:off x="5376053" y="2796167"/>
            <a:ext cx="308790" cy="429599"/>
            <a:chOff x="4147317" y="2537888"/>
            <a:chExt cx="498427" cy="714093"/>
          </a:xfrm>
        </p:grpSpPr>
        <p:grpSp>
          <p:nvGrpSpPr>
            <p:cNvPr id="303" name="Group 1943"/>
            <p:cNvGrpSpPr/>
            <p:nvPr/>
          </p:nvGrpSpPr>
          <p:grpSpPr>
            <a:xfrm>
              <a:off x="4147317" y="2537888"/>
              <a:ext cx="490829" cy="714093"/>
              <a:chOff x="0" y="0"/>
              <a:chExt cx="674234" cy="1074170"/>
            </a:xfrm>
          </p:grpSpPr>
          <p:sp>
            <p:nvSpPr>
              <p:cNvPr id="31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4"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314"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5" name="Group 304"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312"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Rectangle 312"/>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1949"/>
            <p:cNvGrpSpPr/>
            <p:nvPr/>
          </p:nvGrpSpPr>
          <p:grpSpPr>
            <a:xfrm>
              <a:off x="4179227" y="3130957"/>
              <a:ext cx="406343" cy="103536"/>
              <a:chOff x="0" y="0"/>
              <a:chExt cx="558178" cy="155742"/>
            </a:xfrm>
          </p:grpSpPr>
          <p:sp>
            <p:nvSpPr>
              <p:cNvPr id="310"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1"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7" name="Group 306"/>
            <p:cNvGrpSpPr/>
            <p:nvPr/>
          </p:nvGrpSpPr>
          <p:grpSpPr>
            <a:xfrm>
              <a:off x="4199314" y="2950237"/>
              <a:ext cx="438832" cy="95669"/>
              <a:chOff x="2715498" y="2047963"/>
              <a:chExt cx="438832" cy="95669"/>
            </a:xfrm>
          </p:grpSpPr>
          <p:sp>
            <p:nvSpPr>
              <p:cNvPr id="308"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9" name="Rectangle 308"/>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5" name="Group 1943" descr="Flush to the result. The dangling B from page 2 of S enters output buffer pag 2 " title="B-1 Buffers"/>
          <p:cNvGrpSpPr/>
          <p:nvPr/>
        </p:nvGrpSpPr>
        <p:grpSpPr>
          <a:xfrm>
            <a:off x="4157933" y="2539166"/>
            <a:ext cx="490830" cy="714094"/>
            <a:chOff x="0" y="0"/>
            <a:chExt cx="674235" cy="1074171"/>
          </a:xfrm>
        </p:grpSpPr>
        <p:sp>
          <p:nvSpPr>
            <p:cNvPr id="32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29" name="Group 1955" descr="Flush to the result. The dangling B from page 2 of S enters output buffer pag 2" title="B-1 Buffers"/>
          <p:cNvGrpSpPr/>
          <p:nvPr/>
        </p:nvGrpSpPr>
        <p:grpSpPr>
          <a:xfrm>
            <a:off x="3448239" y="3150580"/>
            <a:ext cx="406343" cy="103536"/>
            <a:chOff x="0" y="0"/>
            <a:chExt cx="558178" cy="155742"/>
          </a:xfrm>
        </p:grpSpPr>
        <p:sp>
          <p:nvSpPr>
            <p:cNvPr id="330"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1"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80"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81"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031 0.01543 L 0.18542 -0.01852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57 -0.00277 L 0.16927 0.00649 " pathEditMode="relative" ptsTypes="AA">
                                      <p:cBhvr>
                                        <p:cTn id="8" dur="2000" fill="hold"/>
                                        <p:tgtEl>
                                          <p:spTgt spid="4"/>
                                        </p:tgtEl>
                                        <p:attrNameLst>
                                          <p:attrName>ppt_x</p:attrName>
                                          <p:attrName>ppt_y</p:attrName>
                                        </p:attrNameLst>
                                      </p:cBhvr>
                                    </p:animMotion>
                                  </p:childTnLst>
                                </p:cTn>
                              </p:par>
                            </p:childTnLst>
                          </p:cTn>
                        </p:par>
                        <p:par>
                          <p:cTn id="9" fill="hold">
                            <p:stCondLst>
                              <p:cond delay="2000"/>
                            </p:stCondLst>
                            <p:childTnLst>
                              <p:par>
                                <p:cTn id="10" presetID="9" presetClass="entr" presetSubtype="0" fill="hold" nodeType="after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dissolve">
                                      <p:cBhvr>
                                        <p:cTn id="12" dur="500"/>
                                        <p:tgtEl>
                                          <p:spTgt spid="274"/>
                                        </p:tgtEl>
                                      </p:cBhvr>
                                    </p:animEffect>
                                  </p:childTnLst>
                                </p:cTn>
                              </p:par>
                              <p:par>
                                <p:cTn id="13" presetID="9" presetClass="entr" presetSubtype="0" fill="hold" nodeType="withEffect">
                                  <p:stCondLst>
                                    <p:cond delay="0"/>
                                  </p:stCondLst>
                                  <p:childTnLst>
                                    <p:set>
                                      <p:cBhvr>
                                        <p:cTn id="14" dur="1" fill="hold">
                                          <p:stCondLst>
                                            <p:cond delay="0"/>
                                          </p:stCondLst>
                                        </p:cTn>
                                        <p:tgtEl>
                                          <p:spTgt spid="302"/>
                                        </p:tgtEl>
                                        <p:attrNameLst>
                                          <p:attrName>style.visibility</p:attrName>
                                        </p:attrNameLst>
                                      </p:cBhvr>
                                      <p:to>
                                        <p:strVal val="visible"/>
                                      </p:to>
                                    </p:set>
                                    <p:animEffect transition="in" filter="dissolve">
                                      <p:cBhvr>
                                        <p:cTn id="15" dur="500"/>
                                        <p:tgtEl>
                                          <p:spTgt spid="302"/>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5"/>
                                        </p:tgtEl>
                                        <p:attrNameLst>
                                          <p:attrName>style.visibility</p:attrName>
                                        </p:attrNameLst>
                                      </p:cBhvr>
                                      <p:to>
                                        <p:strVal val="visible"/>
                                      </p:to>
                                    </p:set>
                                    <p:animEffect transition="in" filter="dissolve">
                                      <p:cBhvr>
                                        <p:cTn id="26" dur="500"/>
                                        <p:tgtEl>
                                          <p:spTgt spid="325"/>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191 0.00309 L 0.00191 0.00309 C 0.00382 0.00154 0.01423 -0.00463 0.01736 -0.00864 C 0.01892 -0.01049 0.01996 -0.01358 0.02135 -0.01543 C 0.02517 -0.0213 0.02586 -0.02006 0.03038 -0.02469 C 0.03038 -0.02469 0.0401 -0.03642 0.04201 -0.03858 C 0.0434 -0.04012 0.04444 -0.04228 0.046 -0.04321 C 0.04982 -0.04537 0.05034 -0.04506 0.05382 -0.05 C 0.06649 -0.06913 0.05 -0.04568 0.06024 -0.06389 C 0.06145 -0.06605 0.06302 -0.06667 0.06423 -0.06852 C 0.06562 -0.07068 0.06649 -0.07376 0.06805 -0.07562 C 0.07048 -0.07778 0.07361 -0.07747 0.07586 -0.08025 L 0.07986 -0.08457 " pathEditMode="relative" ptsTypes="AAAAAAAAAAAAA">
                                      <p:cBhvr>
                                        <p:cTn id="30" dur="2000" fill="hold"/>
                                        <p:tgtEl>
                                          <p:spTgt spid="3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Shape 2355"/>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5</a:t>
            </a:r>
            <a:endParaRPr b="1" i="1" dirty="0"/>
          </a:p>
        </p:txBody>
      </p:sp>
      <p:grpSp>
        <p:nvGrpSpPr>
          <p:cNvPr id="107"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08"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4" descr="Page flush to result" title="B-1 output buffers "/>
          <p:cNvGrpSpPr/>
          <p:nvPr/>
        </p:nvGrpSpPr>
        <p:grpSpPr>
          <a:xfrm>
            <a:off x="4045602" y="1245225"/>
            <a:ext cx="716163" cy="2096553"/>
            <a:chOff x="0" y="-1"/>
            <a:chExt cx="983767" cy="3153735"/>
          </a:xfrm>
        </p:grpSpPr>
        <p:sp>
          <p:nvSpPr>
            <p:cNvPr id="112"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3"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917" descr="Empty" title="Input Buffer"/>
          <p:cNvGrpSpPr/>
          <p:nvPr/>
        </p:nvGrpSpPr>
        <p:grpSpPr>
          <a:xfrm>
            <a:off x="2586370" y="1709442"/>
            <a:ext cx="716163" cy="1054322"/>
            <a:chOff x="0" y="-1"/>
            <a:chExt cx="983767" cy="1585961"/>
          </a:xfrm>
        </p:grpSpPr>
        <p:sp>
          <p:nvSpPr>
            <p:cNvPr id="11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8"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2"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3"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6" name="Group 125" descr="Contains pages 1 and 3"/>
          <p:cNvGrpSpPr/>
          <p:nvPr/>
        </p:nvGrpSpPr>
        <p:grpSpPr>
          <a:xfrm>
            <a:off x="533400" y="1504199"/>
            <a:ext cx="495205" cy="714092"/>
            <a:chOff x="533400" y="1504199"/>
            <a:chExt cx="495205" cy="714092"/>
          </a:xfrm>
        </p:grpSpPr>
        <p:grpSp>
          <p:nvGrpSpPr>
            <p:cNvPr id="127" name="Group 1977"/>
            <p:cNvGrpSpPr/>
            <p:nvPr/>
          </p:nvGrpSpPr>
          <p:grpSpPr>
            <a:xfrm>
              <a:off x="537776" y="1504199"/>
              <a:ext cx="490829" cy="714092"/>
              <a:chOff x="0" y="0"/>
              <a:chExt cx="674234" cy="1074170"/>
            </a:xfrm>
          </p:grpSpPr>
          <p:sp>
            <p:nvSpPr>
              <p:cNvPr id="139"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8" name="Group 1983"/>
            <p:cNvGrpSpPr/>
            <p:nvPr/>
          </p:nvGrpSpPr>
          <p:grpSpPr>
            <a:xfrm>
              <a:off x="574509" y="1720709"/>
              <a:ext cx="406343" cy="103535"/>
              <a:chOff x="0" y="0"/>
              <a:chExt cx="558178" cy="155742"/>
            </a:xfrm>
          </p:grpSpPr>
          <p:sp>
            <p:nvSpPr>
              <p:cNvPr id="13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9"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0" name="Group 1989"/>
            <p:cNvGrpSpPr/>
            <p:nvPr/>
          </p:nvGrpSpPr>
          <p:grpSpPr>
            <a:xfrm>
              <a:off x="574509" y="2071810"/>
              <a:ext cx="406343" cy="103535"/>
              <a:chOff x="0" y="0"/>
              <a:chExt cx="558178" cy="155742"/>
            </a:xfrm>
          </p:grpSpPr>
          <p:sp>
            <p:nvSpPr>
              <p:cNvPr id="13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p:cNvGrpSpPr/>
            <p:nvPr/>
          </p:nvGrpSpPr>
          <p:grpSpPr>
            <a:xfrm>
              <a:off x="563774" y="1560680"/>
              <a:ext cx="438832" cy="95669"/>
              <a:chOff x="542020" y="1539005"/>
              <a:chExt cx="438832" cy="95669"/>
            </a:xfrm>
          </p:grpSpPr>
          <p:sp>
            <p:nvSpPr>
              <p:cNvPr id="13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4" name="Rectangle 13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5-Point Star 131"/>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descr="Contains pages 1 and 3"/>
          <p:cNvGrpSpPr/>
          <p:nvPr/>
        </p:nvGrpSpPr>
        <p:grpSpPr>
          <a:xfrm>
            <a:off x="537776" y="2443208"/>
            <a:ext cx="490829" cy="714093"/>
            <a:chOff x="537776" y="2443208"/>
            <a:chExt cx="490829" cy="714093"/>
          </a:xfrm>
        </p:grpSpPr>
        <p:grpSp>
          <p:nvGrpSpPr>
            <p:cNvPr id="143" name="Group 1960"/>
            <p:cNvGrpSpPr/>
            <p:nvPr/>
          </p:nvGrpSpPr>
          <p:grpSpPr>
            <a:xfrm>
              <a:off x="537776" y="2443208"/>
              <a:ext cx="490829" cy="714093"/>
              <a:chOff x="0" y="0"/>
              <a:chExt cx="674234" cy="1074170"/>
            </a:xfrm>
          </p:grpSpPr>
          <p:sp>
            <p:nvSpPr>
              <p:cNvPr id="154"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4"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5" name="Group 1966"/>
            <p:cNvGrpSpPr/>
            <p:nvPr/>
          </p:nvGrpSpPr>
          <p:grpSpPr>
            <a:xfrm>
              <a:off x="574509" y="2658995"/>
              <a:ext cx="406343" cy="103536"/>
              <a:chOff x="0" y="0"/>
              <a:chExt cx="558178" cy="155742"/>
            </a:xfrm>
          </p:grpSpPr>
          <p:sp>
            <p:nvSpPr>
              <p:cNvPr id="152"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7" name="Group 146"/>
            <p:cNvGrpSpPr/>
            <p:nvPr/>
          </p:nvGrpSpPr>
          <p:grpSpPr>
            <a:xfrm>
              <a:off x="538469" y="2847101"/>
              <a:ext cx="438832" cy="95669"/>
              <a:chOff x="542020" y="1539005"/>
              <a:chExt cx="438832" cy="95669"/>
            </a:xfrm>
          </p:grpSpPr>
          <p:sp>
            <p:nvSpPr>
              <p:cNvPr id="150"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Rectangle 15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Triangle 14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5-Point Star 148"/>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943" descr="Empty" title="Input Buffer"/>
          <p:cNvGrpSpPr/>
          <p:nvPr/>
        </p:nvGrpSpPr>
        <p:grpSpPr>
          <a:xfrm>
            <a:off x="2689500" y="1973251"/>
            <a:ext cx="490829" cy="714093"/>
            <a:chOff x="0" y="0"/>
            <a:chExt cx="674234" cy="1074170"/>
          </a:xfrm>
        </p:grpSpPr>
        <p:sp>
          <p:nvSpPr>
            <p:cNvPr id="158"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0"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title="B-1 output buffers "/>
          <p:cNvGrpSpPr/>
          <p:nvPr/>
        </p:nvGrpSpPr>
        <p:grpSpPr>
          <a:xfrm>
            <a:off x="4166493" y="2580219"/>
            <a:ext cx="490829" cy="714093"/>
            <a:chOff x="4157933" y="2539166"/>
            <a:chExt cx="490829" cy="714093"/>
          </a:xfrm>
        </p:grpSpPr>
        <p:grpSp>
          <p:nvGrpSpPr>
            <p:cNvPr id="223" name="Group 1943"/>
            <p:cNvGrpSpPr/>
            <p:nvPr/>
          </p:nvGrpSpPr>
          <p:grpSpPr>
            <a:xfrm>
              <a:off x="4157933" y="2539166"/>
              <a:ext cx="490829" cy="714093"/>
              <a:chOff x="0" y="0"/>
              <a:chExt cx="674234" cy="1074170"/>
            </a:xfrm>
          </p:grpSpPr>
          <p:sp>
            <p:nvSpPr>
              <p:cNvPr id="22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7" name="Group 1955"/>
            <p:cNvGrpSpPr/>
            <p:nvPr/>
          </p:nvGrpSpPr>
          <p:grpSpPr>
            <a:xfrm>
              <a:off x="4199314" y="2651288"/>
              <a:ext cx="406343" cy="103536"/>
              <a:chOff x="0" y="0"/>
              <a:chExt cx="558178" cy="155742"/>
            </a:xfrm>
          </p:grpSpPr>
          <p:sp>
            <p:nvSpPr>
              <p:cNvPr id="228"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31" name="Group 230" descr="Contains the left over element from the second output buffer" title="Partion 2 Page 2"/>
          <p:cNvGrpSpPr/>
          <p:nvPr/>
        </p:nvGrpSpPr>
        <p:grpSpPr>
          <a:xfrm>
            <a:off x="5723719" y="2788583"/>
            <a:ext cx="322225" cy="450451"/>
            <a:chOff x="4157933" y="2539166"/>
            <a:chExt cx="490829" cy="714093"/>
          </a:xfrm>
        </p:grpSpPr>
        <p:grpSp>
          <p:nvGrpSpPr>
            <p:cNvPr id="232" name="Group 1943"/>
            <p:cNvGrpSpPr/>
            <p:nvPr/>
          </p:nvGrpSpPr>
          <p:grpSpPr>
            <a:xfrm>
              <a:off x="4157933" y="2539166"/>
              <a:ext cx="490829" cy="714093"/>
              <a:chOff x="0" y="0"/>
              <a:chExt cx="674234" cy="1074170"/>
            </a:xfrm>
          </p:grpSpPr>
          <p:sp>
            <p:nvSpPr>
              <p:cNvPr id="23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3" name="Group 1955"/>
            <p:cNvGrpSpPr/>
            <p:nvPr/>
          </p:nvGrpSpPr>
          <p:grpSpPr>
            <a:xfrm>
              <a:off x="4199314" y="2651288"/>
              <a:ext cx="406343" cy="103536"/>
              <a:chOff x="0" y="0"/>
              <a:chExt cx="558178" cy="155742"/>
            </a:xfrm>
          </p:grpSpPr>
          <p:sp>
            <p:nvSpPr>
              <p:cNvPr id="234"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4" name="Group 103" descr="Contains the first page from the output buffer" title="Partition 1">
            <a:extLst>
              <a:ext uri="{FF2B5EF4-FFF2-40B4-BE49-F238E27FC236}">
                <a16:creationId xmlns:a16="http://schemas.microsoft.com/office/drawing/2014/main" id="{146E0D79-B9CF-D84B-8069-5EF3205B9557}"/>
              </a:ext>
            </a:extLst>
          </p:cNvPr>
          <p:cNvGrpSpPr/>
          <p:nvPr/>
        </p:nvGrpSpPr>
        <p:grpSpPr>
          <a:xfrm>
            <a:off x="5393128" y="1564165"/>
            <a:ext cx="349366" cy="483290"/>
            <a:chOff x="4153352" y="1488398"/>
            <a:chExt cx="495747" cy="714093"/>
          </a:xfrm>
        </p:grpSpPr>
        <p:grpSp>
          <p:nvGrpSpPr>
            <p:cNvPr id="105" name="Group 1943">
              <a:extLst>
                <a:ext uri="{FF2B5EF4-FFF2-40B4-BE49-F238E27FC236}">
                  <a16:creationId xmlns:a16="http://schemas.microsoft.com/office/drawing/2014/main" id="{B19CCB39-E702-A340-A3D7-DCD48F2B5B2A}"/>
                </a:ext>
              </a:extLst>
            </p:cNvPr>
            <p:cNvGrpSpPr/>
            <p:nvPr/>
          </p:nvGrpSpPr>
          <p:grpSpPr>
            <a:xfrm>
              <a:off x="4158270" y="1488398"/>
              <a:ext cx="490829" cy="714093"/>
              <a:chOff x="0" y="0"/>
              <a:chExt cx="674234" cy="1074170"/>
            </a:xfrm>
          </p:grpSpPr>
          <p:sp>
            <p:nvSpPr>
              <p:cNvPr id="169" name="Shape 1940">
                <a:extLst>
                  <a:ext uri="{FF2B5EF4-FFF2-40B4-BE49-F238E27FC236}">
                    <a16:creationId xmlns:a16="http://schemas.microsoft.com/office/drawing/2014/main" id="{DB2B2B01-0373-D44D-9908-7D04F2A1508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1">
                <a:extLst>
                  <a:ext uri="{FF2B5EF4-FFF2-40B4-BE49-F238E27FC236}">
                    <a16:creationId xmlns:a16="http://schemas.microsoft.com/office/drawing/2014/main" id="{59915EC0-8D72-8B4A-AB45-D04B753F7A9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2">
                <a:extLst>
                  <a:ext uri="{FF2B5EF4-FFF2-40B4-BE49-F238E27FC236}">
                    <a16:creationId xmlns:a16="http://schemas.microsoft.com/office/drawing/2014/main" id="{56EB5DC2-C34A-C941-BF8B-8F2287E606C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6" name="Group 10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6E890E3-D751-8846-B954-A78689B252BE}"/>
                </a:ext>
              </a:extLst>
            </p:cNvPr>
            <p:cNvGrpSpPr/>
            <p:nvPr/>
          </p:nvGrpSpPr>
          <p:grpSpPr>
            <a:xfrm>
              <a:off x="4177537" y="1716298"/>
              <a:ext cx="424895" cy="85215"/>
              <a:chOff x="1206798" y="2075432"/>
              <a:chExt cx="424895" cy="85215"/>
            </a:xfrm>
          </p:grpSpPr>
          <p:sp>
            <p:nvSpPr>
              <p:cNvPr id="167" name="Shape 1936">
                <a:extLst>
                  <a:ext uri="{FF2B5EF4-FFF2-40B4-BE49-F238E27FC236}">
                    <a16:creationId xmlns:a16="http://schemas.microsoft.com/office/drawing/2014/main" id="{3E902624-8A84-9647-9C8C-CC44998F6F27}"/>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Triangle 167">
                <a:extLst>
                  <a:ext uri="{FF2B5EF4-FFF2-40B4-BE49-F238E27FC236}">
                    <a16:creationId xmlns:a16="http://schemas.microsoft.com/office/drawing/2014/main" id="{75ABC57F-4002-C14A-8FB6-67C08F974608}"/>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1" name="Group 16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D2C90B6-7A41-1A43-868C-C114E67F5F8B}"/>
                </a:ext>
              </a:extLst>
            </p:cNvPr>
            <p:cNvGrpSpPr/>
            <p:nvPr/>
          </p:nvGrpSpPr>
          <p:grpSpPr>
            <a:xfrm>
              <a:off x="4177537" y="1503530"/>
              <a:ext cx="447771" cy="133444"/>
              <a:chOff x="1183922" y="1512330"/>
              <a:chExt cx="447771" cy="133444"/>
            </a:xfrm>
          </p:grpSpPr>
          <p:sp>
            <p:nvSpPr>
              <p:cNvPr id="165" name="Shape 1927">
                <a:extLst>
                  <a:ext uri="{FF2B5EF4-FFF2-40B4-BE49-F238E27FC236}">
                    <a16:creationId xmlns:a16="http://schemas.microsoft.com/office/drawing/2014/main" id="{9AF11EA4-E323-B94C-99EF-159EB0C28B5C}"/>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5-Point Star 165">
                <a:extLst>
                  <a:ext uri="{FF2B5EF4-FFF2-40B4-BE49-F238E27FC236}">
                    <a16:creationId xmlns:a16="http://schemas.microsoft.com/office/drawing/2014/main" id="{52C45035-06B0-3442-83B8-DD4642673218}"/>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CF9F970F-6FD5-4448-B2B6-72A170C37926}"/>
                </a:ext>
              </a:extLst>
            </p:cNvPr>
            <p:cNvGrpSpPr/>
            <p:nvPr/>
          </p:nvGrpSpPr>
          <p:grpSpPr>
            <a:xfrm>
              <a:off x="4153352" y="1887237"/>
              <a:ext cx="417078" cy="133444"/>
              <a:chOff x="2715498" y="2330721"/>
              <a:chExt cx="417078" cy="133444"/>
            </a:xfrm>
          </p:grpSpPr>
          <p:sp>
            <p:nvSpPr>
              <p:cNvPr id="163" name="Shape 1950">
                <a:extLst>
                  <a:ext uri="{FF2B5EF4-FFF2-40B4-BE49-F238E27FC236}">
                    <a16:creationId xmlns:a16="http://schemas.microsoft.com/office/drawing/2014/main" id="{586F958A-E785-1D4F-95B2-AA89A7D87EEC}"/>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5-Point Star 163">
                <a:extLst>
                  <a:ext uri="{FF2B5EF4-FFF2-40B4-BE49-F238E27FC236}">
                    <a16:creationId xmlns:a16="http://schemas.microsoft.com/office/drawing/2014/main" id="{8B0AFA70-4228-EA4C-A8A2-E26FF2FEF97E}"/>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2" name="Group 171" descr="Contains the second page from the output buffer" title="Partition 2">
            <a:extLst>
              <a:ext uri="{FF2B5EF4-FFF2-40B4-BE49-F238E27FC236}">
                <a16:creationId xmlns:a16="http://schemas.microsoft.com/office/drawing/2014/main" id="{5470233A-8841-BC43-8CB2-5E8AA1A0FE6E}"/>
              </a:ext>
            </a:extLst>
          </p:cNvPr>
          <p:cNvGrpSpPr/>
          <p:nvPr/>
        </p:nvGrpSpPr>
        <p:grpSpPr>
          <a:xfrm>
            <a:off x="5376053" y="2796167"/>
            <a:ext cx="308790" cy="429599"/>
            <a:chOff x="4147317" y="2537888"/>
            <a:chExt cx="498427" cy="714093"/>
          </a:xfrm>
        </p:grpSpPr>
        <p:grpSp>
          <p:nvGrpSpPr>
            <p:cNvPr id="173" name="Group 1943">
              <a:extLst>
                <a:ext uri="{FF2B5EF4-FFF2-40B4-BE49-F238E27FC236}">
                  <a16:creationId xmlns:a16="http://schemas.microsoft.com/office/drawing/2014/main" id="{E0BC6257-7CC2-8D40-B3A2-9AD587279298}"/>
                </a:ext>
              </a:extLst>
            </p:cNvPr>
            <p:cNvGrpSpPr/>
            <p:nvPr/>
          </p:nvGrpSpPr>
          <p:grpSpPr>
            <a:xfrm>
              <a:off x="4147317" y="2537888"/>
              <a:ext cx="490829" cy="714093"/>
              <a:chOff x="0" y="0"/>
              <a:chExt cx="674234" cy="1074170"/>
            </a:xfrm>
          </p:grpSpPr>
          <p:sp>
            <p:nvSpPr>
              <p:cNvPr id="186" name="Shape 1940">
                <a:extLst>
                  <a:ext uri="{FF2B5EF4-FFF2-40B4-BE49-F238E27FC236}">
                    <a16:creationId xmlns:a16="http://schemas.microsoft.com/office/drawing/2014/main" id="{7D8C18B8-83A2-384F-8739-31A793171D7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41">
                <a:extLst>
                  <a:ext uri="{FF2B5EF4-FFF2-40B4-BE49-F238E27FC236}">
                    <a16:creationId xmlns:a16="http://schemas.microsoft.com/office/drawing/2014/main" id="{30FF7327-85DE-F942-B410-71B5A6F9A750}"/>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1942">
                <a:extLst>
                  <a:ext uri="{FF2B5EF4-FFF2-40B4-BE49-F238E27FC236}">
                    <a16:creationId xmlns:a16="http://schemas.microsoft.com/office/drawing/2014/main" id="{6194C7BA-9EB1-6046-BFD2-10EBD010F6C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F9160E6-2A54-5843-BC45-3C4F7E69E82C}"/>
                </a:ext>
              </a:extLst>
            </p:cNvPr>
            <p:cNvGrpSpPr/>
            <p:nvPr/>
          </p:nvGrpSpPr>
          <p:grpSpPr>
            <a:xfrm>
              <a:off x="4206913" y="2554015"/>
              <a:ext cx="406342" cy="103535"/>
              <a:chOff x="0" y="0"/>
              <a:chExt cx="558178" cy="155742"/>
            </a:xfrm>
          </p:grpSpPr>
          <p:sp>
            <p:nvSpPr>
              <p:cNvPr id="184" name="Shape 1930">
                <a:extLst>
                  <a:ext uri="{FF2B5EF4-FFF2-40B4-BE49-F238E27FC236}">
                    <a16:creationId xmlns:a16="http://schemas.microsoft.com/office/drawing/2014/main" id="{F034F1E7-B079-6647-9244-804874C464A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31">
                <a:extLst>
                  <a:ext uri="{FF2B5EF4-FFF2-40B4-BE49-F238E27FC236}">
                    <a16:creationId xmlns:a16="http://schemas.microsoft.com/office/drawing/2014/main" id="{9F6B35B4-AFDE-454D-849C-E1ECECAC9C1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5" name="Group 17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59CAD8A-278C-1A4B-8E6E-AAA38ABD0BD3}"/>
                </a:ext>
              </a:extLst>
            </p:cNvPr>
            <p:cNvGrpSpPr/>
            <p:nvPr/>
          </p:nvGrpSpPr>
          <p:grpSpPr>
            <a:xfrm>
              <a:off x="4206912" y="2726475"/>
              <a:ext cx="438832" cy="95669"/>
              <a:chOff x="1209912" y="1887043"/>
              <a:chExt cx="438832" cy="95669"/>
            </a:xfrm>
          </p:grpSpPr>
          <p:sp>
            <p:nvSpPr>
              <p:cNvPr id="182" name="Shape 1978">
                <a:extLst>
                  <a:ext uri="{FF2B5EF4-FFF2-40B4-BE49-F238E27FC236}">
                    <a16:creationId xmlns:a16="http://schemas.microsoft.com/office/drawing/2014/main" id="{F54C137B-73CB-4341-92D2-4C673414E46F}"/>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a:extLst>
                  <a:ext uri="{FF2B5EF4-FFF2-40B4-BE49-F238E27FC236}">
                    <a16:creationId xmlns:a16="http://schemas.microsoft.com/office/drawing/2014/main" id="{6A6753E6-05D3-F94C-B19E-1B80E97325C9}"/>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949">
              <a:extLst>
                <a:ext uri="{FF2B5EF4-FFF2-40B4-BE49-F238E27FC236}">
                  <a16:creationId xmlns:a16="http://schemas.microsoft.com/office/drawing/2014/main" id="{E4FDB3B0-945B-0C4A-AFAF-5D51FFE01497}"/>
                </a:ext>
              </a:extLst>
            </p:cNvPr>
            <p:cNvGrpSpPr/>
            <p:nvPr/>
          </p:nvGrpSpPr>
          <p:grpSpPr>
            <a:xfrm>
              <a:off x="4179227" y="3130957"/>
              <a:ext cx="406343" cy="103536"/>
              <a:chOff x="0" y="0"/>
              <a:chExt cx="558178" cy="155742"/>
            </a:xfrm>
          </p:grpSpPr>
          <p:sp>
            <p:nvSpPr>
              <p:cNvPr id="180" name="Shape 1947">
                <a:extLst>
                  <a:ext uri="{FF2B5EF4-FFF2-40B4-BE49-F238E27FC236}">
                    <a16:creationId xmlns:a16="http://schemas.microsoft.com/office/drawing/2014/main" id="{BCAAC7F6-DFBE-8B4E-9102-E920F68F904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48">
                <a:extLst>
                  <a:ext uri="{FF2B5EF4-FFF2-40B4-BE49-F238E27FC236}">
                    <a16:creationId xmlns:a16="http://schemas.microsoft.com/office/drawing/2014/main" id="{008DBCBC-ACF6-454A-8309-4149ED3691CE}"/>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a:extLst>
                <a:ext uri="{FF2B5EF4-FFF2-40B4-BE49-F238E27FC236}">
                  <a16:creationId xmlns:a16="http://schemas.microsoft.com/office/drawing/2014/main" id="{FBD354E7-AF61-6646-846D-4AA409B29870}"/>
                </a:ext>
              </a:extLst>
            </p:cNvPr>
            <p:cNvGrpSpPr/>
            <p:nvPr/>
          </p:nvGrpSpPr>
          <p:grpSpPr>
            <a:xfrm>
              <a:off x="4199314" y="2950237"/>
              <a:ext cx="438832" cy="95669"/>
              <a:chOff x="2715498" y="2047963"/>
              <a:chExt cx="438832" cy="95669"/>
            </a:xfrm>
          </p:grpSpPr>
          <p:sp>
            <p:nvSpPr>
              <p:cNvPr id="178" name="Shape 1978">
                <a:extLst>
                  <a:ext uri="{FF2B5EF4-FFF2-40B4-BE49-F238E27FC236}">
                    <a16:creationId xmlns:a16="http://schemas.microsoft.com/office/drawing/2014/main" id="{45065EC5-2853-BB46-AADF-9DAA8B463F7E}"/>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6F96482E-A384-9B4E-86B2-971C02950F53}"/>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9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013 -0.0392 L 0.18819 0.02592 " pathEditMode="relative" rAng="0" ptsTypes="AA">
                                      <p:cBhvr>
                                        <p:cTn id="6" dur="2000" fill="hold"/>
                                        <p:tgtEl>
                                          <p:spTgt spid="3"/>
                                        </p:tgtEl>
                                        <p:attrNameLst>
                                          <p:attrName>ppt_x</p:attrName>
                                          <p:attrName>ppt_y</p:attrName>
                                        </p:attrNameLst>
                                      </p:cBhvr>
                                      <p:rCtr x="8403" y="3241"/>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231"/>
                                        </p:tgtEl>
                                        <p:attrNameLst>
                                          <p:attrName>style.visibility</p:attrName>
                                        </p:attrNameLst>
                                      </p:cBhvr>
                                      <p:to>
                                        <p:strVal val="visible"/>
                                      </p:to>
                                    </p:set>
                                    <p:animEffect transition="in" filter="dissolve">
                                      <p:cBhvr>
                                        <p:cTn id="10" dur="500"/>
                                        <p:tgtEl>
                                          <p:spTgt spid="231"/>
                                        </p:tgtEl>
                                      </p:cBhvr>
                                    </p:animEffec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 name="Shape 2460"/>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6</a:t>
            </a:r>
            <a:endParaRPr b="1" i="1" dirty="0"/>
          </a:p>
        </p:txBody>
      </p:sp>
      <p:grpSp>
        <p:nvGrpSpPr>
          <p:cNvPr id="107" name="Group 1910" descr="A database with 4 pages. There are 4 kinds of tuples. Relation R has two pages. Page 1 of R contains (A, B, C, B) Page 2 of R contains (C, B, A, D). All of the pages of S have already been processed. Page 1 of R goes to the input buffer" title="Input"/>
          <p:cNvGrpSpPr/>
          <p:nvPr/>
        </p:nvGrpSpPr>
        <p:grpSpPr>
          <a:xfrm>
            <a:off x="381000" y="895350"/>
            <a:ext cx="1435768" cy="2377779"/>
            <a:chOff x="0" y="0"/>
            <a:chExt cx="1972266" cy="3576770"/>
          </a:xfrm>
        </p:grpSpPr>
        <p:sp>
          <p:nvSpPr>
            <p:cNvPr id="108"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4" descr="Empty" title="B-1 output buffers"/>
          <p:cNvGrpSpPr/>
          <p:nvPr/>
        </p:nvGrpSpPr>
        <p:grpSpPr>
          <a:xfrm>
            <a:off x="4045602" y="1245225"/>
            <a:ext cx="716163" cy="2096553"/>
            <a:chOff x="0" y="-1"/>
            <a:chExt cx="983767" cy="3153735"/>
          </a:xfrm>
        </p:grpSpPr>
        <p:sp>
          <p:nvSpPr>
            <p:cNvPr id="112"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3"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917" descr="Contains page 1 of R" title="Input Buffer"/>
          <p:cNvGrpSpPr/>
          <p:nvPr/>
        </p:nvGrpSpPr>
        <p:grpSpPr>
          <a:xfrm>
            <a:off x="2586370" y="1709442"/>
            <a:ext cx="716163" cy="1054322"/>
            <a:chOff x="0" y="-1"/>
            <a:chExt cx="983767" cy="1585961"/>
          </a:xfrm>
        </p:grpSpPr>
        <p:sp>
          <p:nvSpPr>
            <p:cNvPr id="11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8"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2"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3"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6" name="Group 125" descr="Contains pages 1 and 3"/>
          <p:cNvGrpSpPr/>
          <p:nvPr/>
        </p:nvGrpSpPr>
        <p:grpSpPr>
          <a:xfrm>
            <a:off x="533400" y="1504199"/>
            <a:ext cx="495205" cy="714092"/>
            <a:chOff x="533400" y="1504199"/>
            <a:chExt cx="495205" cy="714092"/>
          </a:xfrm>
        </p:grpSpPr>
        <p:grpSp>
          <p:nvGrpSpPr>
            <p:cNvPr id="127" name="Group 1977"/>
            <p:cNvGrpSpPr/>
            <p:nvPr/>
          </p:nvGrpSpPr>
          <p:grpSpPr>
            <a:xfrm>
              <a:off x="537776" y="1504199"/>
              <a:ext cx="490829" cy="714092"/>
              <a:chOff x="0" y="0"/>
              <a:chExt cx="674234" cy="1074170"/>
            </a:xfrm>
          </p:grpSpPr>
          <p:sp>
            <p:nvSpPr>
              <p:cNvPr id="139"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8" name="Group 1983"/>
            <p:cNvGrpSpPr/>
            <p:nvPr/>
          </p:nvGrpSpPr>
          <p:grpSpPr>
            <a:xfrm>
              <a:off x="574509" y="1720709"/>
              <a:ext cx="406343" cy="103535"/>
              <a:chOff x="0" y="0"/>
              <a:chExt cx="558178" cy="155742"/>
            </a:xfrm>
          </p:grpSpPr>
          <p:sp>
            <p:nvSpPr>
              <p:cNvPr id="13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9"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0" name="Group 1989"/>
            <p:cNvGrpSpPr/>
            <p:nvPr/>
          </p:nvGrpSpPr>
          <p:grpSpPr>
            <a:xfrm>
              <a:off x="574509" y="2071810"/>
              <a:ext cx="406343" cy="103535"/>
              <a:chOff x="0" y="0"/>
              <a:chExt cx="558178" cy="155742"/>
            </a:xfrm>
          </p:grpSpPr>
          <p:sp>
            <p:nvSpPr>
              <p:cNvPr id="13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p:cNvGrpSpPr/>
            <p:nvPr/>
          </p:nvGrpSpPr>
          <p:grpSpPr>
            <a:xfrm>
              <a:off x="563774" y="1560680"/>
              <a:ext cx="438832" cy="95669"/>
              <a:chOff x="542020" y="1539005"/>
              <a:chExt cx="438832" cy="95669"/>
            </a:xfrm>
          </p:grpSpPr>
          <p:sp>
            <p:nvSpPr>
              <p:cNvPr id="13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4" name="Rectangle 13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5-Point Star 131"/>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descr="Contains pages 1 and 3"/>
          <p:cNvGrpSpPr/>
          <p:nvPr/>
        </p:nvGrpSpPr>
        <p:grpSpPr>
          <a:xfrm>
            <a:off x="537776" y="2443208"/>
            <a:ext cx="490829" cy="714093"/>
            <a:chOff x="537776" y="2443208"/>
            <a:chExt cx="490829" cy="714093"/>
          </a:xfrm>
        </p:grpSpPr>
        <p:grpSp>
          <p:nvGrpSpPr>
            <p:cNvPr id="143" name="Group 1960"/>
            <p:cNvGrpSpPr/>
            <p:nvPr/>
          </p:nvGrpSpPr>
          <p:grpSpPr>
            <a:xfrm>
              <a:off x="537776" y="2443208"/>
              <a:ext cx="490829" cy="714093"/>
              <a:chOff x="0" y="0"/>
              <a:chExt cx="674234" cy="1074170"/>
            </a:xfrm>
          </p:grpSpPr>
          <p:sp>
            <p:nvSpPr>
              <p:cNvPr id="154"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4"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5" name="Group 1966"/>
            <p:cNvGrpSpPr/>
            <p:nvPr/>
          </p:nvGrpSpPr>
          <p:grpSpPr>
            <a:xfrm>
              <a:off x="574509" y="2658995"/>
              <a:ext cx="406343" cy="103536"/>
              <a:chOff x="0" y="0"/>
              <a:chExt cx="558178" cy="155742"/>
            </a:xfrm>
          </p:grpSpPr>
          <p:sp>
            <p:nvSpPr>
              <p:cNvPr id="152"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7" name="Group 146"/>
            <p:cNvGrpSpPr/>
            <p:nvPr/>
          </p:nvGrpSpPr>
          <p:grpSpPr>
            <a:xfrm>
              <a:off x="538469" y="2847101"/>
              <a:ext cx="438832" cy="95669"/>
              <a:chOff x="542020" y="1539005"/>
              <a:chExt cx="438832" cy="95669"/>
            </a:xfrm>
          </p:grpSpPr>
          <p:sp>
            <p:nvSpPr>
              <p:cNvPr id="150"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Rectangle 15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Triangle 14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5-Point Star 148"/>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descr="Contains the first page from the output buffer" title="Partition 1">
            <a:extLst>
              <a:ext uri="{FF2B5EF4-FFF2-40B4-BE49-F238E27FC236}">
                <a16:creationId xmlns:a16="http://schemas.microsoft.com/office/drawing/2014/main" id="{1A56DD17-9A9B-0640-B28C-F7CDD5ED4435}"/>
              </a:ext>
            </a:extLst>
          </p:cNvPr>
          <p:cNvGrpSpPr/>
          <p:nvPr/>
        </p:nvGrpSpPr>
        <p:grpSpPr>
          <a:xfrm>
            <a:off x="5393128" y="1564165"/>
            <a:ext cx="349366" cy="483290"/>
            <a:chOff x="4153352" y="1488398"/>
            <a:chExt cx="495747" cy="714093"/>
          </a:xfrm>
        </p:grpSpPr>
        <p:grpSp>
          <p:nvGrpSpPr>
            <p:cNvPr id="94" name="Group 1943">
              <a:extLst>
                <a:ext uri="{FF2B5EF4-FFF2-40B4-BE49-F238E27FC236}">
                  <a16:creationId xmlns:a16="http://schemas.microsoft.com/office/drawing/2014/main" id="{29292FA8-5CE9-514F-92C9-12517CFC78EC}"/>
                </a:ext>
              </a:extLst>
            </p:cNvPr>
            <p:cNvGrpSpPr/>
            <p:nvPr/>
          </p:nvGrpSpPr>
          <p:grpSpPr>
            <a:xfrm>
              <a:off x="4158270" y="1488398"/>
              <a:ext cx="490829" cy="714093"/>
              <a:chOff x="0" y="0"/>
              <a:chExt cx="674234" cy="1074170"/>
            </a:xfrm>
          </p:grpSpPr>
          <p:sp>
            <p:nvSpPr>
              <p:cNvPr id="104" name="Shape 1940">
                <a:extLst>
                  <a:ext uri="{FF2B5EF4-FFF2-40B4-BE49-F238E27FC236}">
                    <a16:creationId xmlns:a16="http://schemas.microsoft.com/office/drawing/2014/main" id="{D83AFAE3-88E9-2C4A-80E5-492CB55AC1E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41">
                <a:extLst>
                  <a:ext uri="{FF2B5EF4-FFF2-40B4-BE49-F238E27FC236}">
                    <a16:creationId xmlns:a16="http://schemas.microsoft.com/office/drawing/2014/main" id="{63E832E4-16D6-EA43-814F-D512D9AB014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42">
                <a:extLst>
                  <a:ext uri="{FF2B5EF4-FFF2-40B4-BE49-F238E27FC236}">
                    <a16:creationId xmlns:a16="http://schemas.microsoft.com/office/drawing/2014/main" id="{3FC5CC5B-66DB-F543-B2FD-6DDEEB0D95E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5" name="Group 9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750ABF1-F1EF-974A-A582-BCF18A11FDEC}"/>
                </a:ext>
              </a:extLst>
            </p:cNvPr>
            <p:cNvGrpSpPr/>
            <p:nvPr/>
          </p:nvGrpSpPr>
          <p:grpSpPr>
            <a:xfrm>
              <a:off x="4177537" y="1716298"/>
              <a:ext cx="424895" cy="85215"/>
              <a:chOff x="1206798" y="2075432"/>
              <a:chExt cx="424895" cy="85215"/>
            </a:xfrm>
          </p:grpSpPr>
          <p:sp>
            <p:nvSpPr>
              <p:cNvPr id="102" name="Shape 1936">
                <a:extLst>
                  <a:ext uri="{FF2B5EF4-FFF2-40B4-BE49-F238E27FC236}">
                    <a16:creationId xmlns:a16="http://schemas.microsoft.com/office/drawing/2014/main" id="{53AF5B14-1EF0-FB48-B418-93944EB45835}"/>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Triangle 102">
                <a:extLst>
                  <a:ext uri="{FF2B5EF4-FFF2-40B4-BE49-F238E27FC236}">
                    <a16:creationId xmlns:a16="http://schemas.microsoft.com/office/drawing/2014/main" id="{54CECB15-F312-2C4E-8149-3B30F57DD7B4}"/>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2AFE366-186C-854C-B142-EBE6C14E7C65}"/>
                </a:ext>
              </a:extLst>
            </p:cNvPr>
            <p:cNvGrpSpPr/>
            <p:nvPr/>
          </p:nvGrpSpPr>
          <p:grpSpPr>
            <a:xfrm>
              <a:off x="4177537" y="1503530"/>
              <a:ext cx="447771" cy="133444"/>
              <a:chOff x="1183922" y="1512330"/>
              <a:chExt cx="447771" cy="133444"/>
            </a:xfrm>
          </p:grpSpPr>
          <p:sp>
            <p:nvSpPr>
              <p:cNvPr id="100" name="Shape 1927">
                <a:extLst>
                  <a:ext uri="{FF2B5EF4-FFF2-40B4-BE49-F238E27FC236}">
                    <a16:creationId xmlns:a16="http://schemas.microsoft.com/office/drawing/2014/main" id="{E07DBE82-9C37-7B42-9277-88C3BE6FB643}"/>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5-Point Star 100">
                <a:extLst>
                  <a:ext uri="{FF2B5EF4-FFF2-40B4-BE49-F238E27FC236}">
                    <a16:creationId xmlns:a16="http://schemas.microsoft.com/office/drawing/2014/main" id="{3EA3DAF3-8D33-C248-B292-EB85CE0524A1}"/>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DCF0F3DE-DAF5-F747-8FE3-6E535D972AC9}"/>
                </a:ext>
              </a:extLst>
            </p:cNvPr>
            <p:cNvGrpSpPr/>
            <p:nvPr/>
          </p:nvGrpSpPr>
          <p:grpSpPr>
            <a:xfrm>
              <a:off x="4153352" y="1887237"/>
              <a:ext cx="417078" cy="133444"/>
              <a:chOff x="2715498" y="2330721"/>
              <a:chExt cx="417078" cy="133444"/>
            </a:xfrm>
          </p:grpSpPr>
          <p:sp>
            <p:nvSpPr>
              <p:cNvPr id="98" name="Shape 1950">
                <a:extLst>
                  <a:ext uri="{FF2B5EF4-FFF2-40B4-BE49-F238E27FC236}">
                    <a16:creationId xmlns:a16="http://schemas.microsoft.com/office/drawing/2014/main" id="{4F78D6A9-0BCD-B94A-A246-F4BF90C65488}"/>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9" name="5-Point Star 98">
                <a:extLst>
                  <a:ext uri="{FF2B5EF4-FFF2-40B4-BE49-F238E27FC236}">
                    <a16:creationId xmlns:a16="http://schemas.microsoft.com/office/drawing/2014/main" id="{416F8CD5-EAA5-114B-8F1F-6D7E0D29D0A1}"/>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7" name="Group 156" descr="Contains the second page from the output buffer" title="Partition 2">
            <a:extLst>
              <a:ext uri="{FF2B5EF4-FFF2-40B4-BE49-F238E27FC236}">
                <a16:creationId xmlns:a16="http://schemas.microsoft.com/office/drawing/2014/main" id="{78AC4F52-3448-5B47-B3CE-DC77D2BE0A1D}"/>
              </a:ext>
            </a:extLst>
          </p:cNvPr>
          <p:cNvGrpSpPr/>
          <p:nvPr/>
        </p:nvGrpSpPr>
        <p:grpSpPr>
          <a:xfrm>
            <a:off x="5376053" y="2796167"/>
            <a:ext cx="308790" cy="429599"/>
            <a:chOff x="4147317" y="2537888"/>
            <a:chExt cx="498427" cy="714093"/>
          </a:xfrm>
        </p:grpSpPr>
        <p:grpSp>
          <p:nvGrpSpPr>
            <p:cNvPr id="158" name="Group 1943">
              <a:extLst>
                <a:ext uri="{FF2B5EF4-FFF2-40B4-BE49-F238E27FC236}">
                  <a16:creationId xmlns:a16="http://schemas.microsoft.com/office/drawing/2014/main" id="{720A9208-18AB-094A-9DA8-98FF5549668D}"/>
                </a:ext>
              </a:extLst>
            </p:cNvPr>
            <p:cNvGrpSpPr/>
            <p:nvPr/>
          </p:nvGrpSpPr>
          <p:grpSpPr>
            <a:xfrm>
              <a:off x="4147317" y="2537888"/>
              <a:ext cx="490829" cy="714093"/>
              <a:chOff x="0" y="0"/>
              <a:chExt cx="674234" cy="1074170"/>
            </a:xfrm>
          </p:grpSpPr>
          <p:sp>
            <p:nvSpPr>
              <p:cNvPr id="171" name="Shape 1940">
                <a:extLst>
                  <a:ext uri="{FF2B5EF4-FFF2-40B4-BE49-F238E27FC236}">
                    <a16:creationId xmlns:a16="http://schemas.microsoft.com/office/drawing/2014/main" id="{DC918A43-E7F8-474F-9D9A-2A90AF54F868}"/>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1">
                <a:extLst>
                  <a:ext uri="{FF2B5EF4-FFF2-40B4-BE49-F238E27FC236}">
                    <a16:creationId xmlns:a16="http://schemas.microsoft.com/office/drawing/2014/main" id="{F344F4E1-C89B-E842-9B2C-A543C2A80FE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Shape 1942">
                <a:extLst>
                  <a:ext uri="{FF2B5EF4-FFF2-40B4-BE49-F238E27FC236}">
                    <a16:creationId xmlns:a16="http://schemas.microsoft.com/office/drawing/2014/main" id="{F685A0A5-FA59-714B-B017-622B9D90C5A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6A4D304-DF12-2145-986F-E1E2BF91CAC7}"/>
                </a:ext>
              </a:extLst>
            </p:cNvPr>
            <p:cNvGrpSpPr/>
            <p:nvPr/>
          </p:nvGrpSpPr>
          <p:grpSpPr>
            <a:xfrm>
              <a:off x="4206913" y="2554015"/>
              <a:ext cx="406342" cy="103535"/>
              <a:chOff x="0" y="0"/>
              <a:chExt cx="558178" cy="155742"/>
            </a:xfrm>
          </p:grpSpPr>
          <p:sp>
            <p:nvSpPr>
              <p:cNvPr id="169" name="Shape 1930">
                <a:extLst>
                  <a:ext uri="{FF2B5EF4-FFF2-40B4-BE49-F238E27FC236}">
                    <a16:creationId xmlns:a16="http://schemas.microsoft.com/office/drawing/2014/main" id="{FE1AD6FE-DD81-6941-BF7F-7ABFB8286E9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31">
                <a:extLst>
                  <a:ext uri="{FF2B5EF4-FFF2-40B4-BE49-F238E27FC236}">
                    <a16:creationId xmlns:a16="http://schemas.microsoft.com/office/drawing/2014/main" id="{CB1DC549-0545-CF40-B078-479B4D10511F}"/>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5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5E077AA-0EBC-B34A-B6FF-E1B362A102BB}"/>
                </a:ext>
              </a:extLst>
            </p:cNvPr>
            <p:cNvGrpSpPr/>
            <p:nvPr/>
          </p:nvGrpSpPr>
          <p:grpSpPr>
            <a:xfrm>
              <a:off x="4206912" y="2726475"/>
              <a:ext cx="438832" cy="95669"/>
              <a:chOff x="1209912" y="1887043"/>
              <a:chExt cx="438832" cy="95669"/>
            </a:xfrm>
          </p:grpSpPr>
          <p:sp>
            <p:nvSpPr>
              <p:cNvPr id="167" name="Shape 1978">
                <a:extLst>
                  <a:ext uri="{FF2B5EF4-FFF2-40B4-BE49-F238E27FC236}">
                    <a16:creationId xmlns:a16="http://schemas.microsoft.com/office/drawing/2014/main" id="{232F6FFF-146D-4C47-B057-E4CEAE20F0D0}"/>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Rectangle 167">
                <a:extLst>
                  <a:ext uri="{FF2B5EF4-FFF2-40B4-BE49-F238E27FC236}">
                    <a16:creationId xmlns:a16="http://schemas.microsoft.com/office/drawing/2014/main" id="{162BAD8F-E7F7-3349-8C59-456A08504057}"/>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949">
              <a:extLst>
                <a:ext uri="{FF2B5EF4-FFF2-40B4-BE49-F238E27FC236}">
                  <a16:creationId xmlns:a16="http://schemas.microsoft.com/office/drawing/2014/main" id="{92CF544D-B040-7A45-B6B8-0F46B7500F61}"/>
                </a:ext>
              </a:extLst>
            </p:cNvPr>
            <p:cNvGrpSpPr/>
            <p:nvPr/>
          </p:nvGrpSpPr>
          <p:grpSpPr>
            <a:xfrm>
              <a:off x="4179227" y="3130957"/>
              <a:ext cx="406343" cy="103536"/>
              <a:chOff x="0" y="0"/>
              <a:chExt cx="558178" cy="155742"/>
            </a:xfrm>
          </p:grpSpPr>
          <p:sp>
            <p:nvSpPr>
              <p:cNvPr id="165" name="Shape 1947">
                <a:extLst>
                  <a:ext uri="{FF2B5EF4-FFF2-40B4-BE49-F238E27FC236}">
                    <a16:creationId xmlns:a16="http://schemas.microsoft.com/office/drawing/2014/main" id="{3CD203D4-C799-7D44-97F4-82CFAA12A32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8">
                <a:extLst>
                  <a:ext uri="{FF2B5EF4-FFF2-40B4-BE49-F238E27FC236}">
                    <a16:creationId xmlns:a16="http://schemas.microsoft.com/office/drawing/2014/main" id="{5258827B-436D-4541-892A-8E69A434A2B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61">
              <a:extLst>
                <a:ext uri="{FF2B5EF4-FFF2-40B4-BE49-F238E27FC236}">
                  <a16:creationId xmlns:a16="http://schemas.microsoft.com/office/drawing/2014/main" id="{AF5794DE-E81F-0F42-A119-EA44EC0A299B}"/>
                </a:ext>
              </a:extLst>
            </p:cNvPr>
            <p:cNvGrpSpPr/>
            <p:nvPr/>
          </p:nvGrpSpPr>
          <p:grpSpPr>
            <a:xfrm>
              <a:off x="4199314" y="2950237"/>
              <a:ext cx="438832" cy="95669"/>
              <a:chOff x="2715498" y="2047963"/>
              <a:chExt cx="438832" cy="95669"/>
            </a:xfrm>
          </p:grpSpPr>
          <p:sp>
            <p:nvSpPr>
              <p:cNvPr id="163" name="Shape 1978">
                <a:extLst>
                  <a:ext uri="{FF2B5EF4-FFF2-40B4-BE49-F238E27FC236}">
                    <a16:creationId xmlns:a16="http://schemas.microsoft.com/office/drawing/2014/main" id="{9B290759-4408-B541-915E-63C0A2C8FD8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Rectangle 163">
                <a:extLst>
                  <a:ext uri="{FF2B5EF4-FFF2-40B4-BE49-F238E27FC236}">
                    <a16:creationId xmlns:a16="http://schemas.microsoft.com/office/drawing/2014/main" id="{E2E44325-5A45-E24E-990F-47FD9691AF1A}"/>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4" name="Group 173" descr="Contains the left over element from the second output buffer" title="Partion 2 Page 2">
            <a:extLst>
              <a:ext uri="{FF2B5EF4-FFF2-40B4-BE49-F238E27FC236}">
                <a16:creationId xmlns:a16="http://schemas.microsoft.com/office/drawing/2014/main" id="{13ABA87D-FF95-DE4D-A06B-05E55A5E74A7}"/>
              </a:ext>
            </a:extLst>
          </p:cNvPr>
          <p:cNvGrpSpPr/>
          <p:nvPr/>
        </p:nvGrpSpPr>
        <p:grpSpPr>
          <a:xfrm>
            <a:off x="5723719" y="2788583"/>
            <a:ext cx="322225" cy="450451"/>
            <a:chOff x="4157933" y="2539166"/>
            <a:chExt cx="490829" cy="714093"/>
          </a:xfrm>
        </p:grpSpPr>
        <p:grpSp>
          <p:nvGrpSpPr>
            <p:cNvPr id="175" name="Group 1943">
              <a:extLst>
                <a:ext uri="{FF2B5EF4-FFF2-40B4-BE49-F238E27FC236}">
                  <a16:creationId xmlns:a16="http://schemas.microsoft.com/office/drawing/2014/main" id="{9953A4C5-5639-C640-8DBC-F33917CC588C}"/>
                </a:ext>
              </a:extLst>
            </p:cNvPr>
            <p:cNvGrpSpPr/>
            <p:nvPr/>
          </p:nvGrpSpPr>
          <p:grpSpPr>
            <a:xfrm>
              <a:off x="4157933" y="2539166"/>
              <a:ext cx="490829" cy="714093"/>
              <a:chOff x="0" y="0"/>
              <a:chExt cx="674234" cy="1074170"/>
            </a:xfrm>
          </p:grpSpPr>
          <p:sp>
            <p:nvSpPr>
              <p:cNvPr id="193" name="Shape 1940">
                <a:extLst>
                  <a:ext uri="{FF2B5EF4-FFF2-40B4-BE49-F238E27FC236}">
                    <a16:creationId xmlns:a16="http://schemas.microsoft.com/office/drawing/2014/main" id="{2345C990-5094-8F4B-8992-A90BCEC13BF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Shape 1941">
                <a:extLst>
                  <a:ext uri="{FF2B5EF4-FFF2-40B4-BE49-F238E27FC236}">
                    <a16:creationId xmlns:a16="http://schemas.microsoft.com/office/drawing/2014/main" id="{E08A55C4-158B-B44A-86D2-B2B9BFB1652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42">
                <a:extLst>
                  <a:ext uri="{FF2B5EF4-FFF2-40B4-BE49-F238E27FC236}">
                    <a16:creationId xmlns:a16="http://schemas.microsoft.com/office/drawing/2014/main" id="{93A7AB1C-AFD8-6A4B-9B03-09E1F5AD53B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1955">
              <a:extLst>
                <a:ext uri="{FF2B5EF4-FFF2-40B4-BE49-F238E27FC236}">
                  <a16:creationId xmlns:a16="http://schemas.microsoft.com/office/drawing/2014/main" id="{2F2C108B-9F64-9B41-9E15-B859985FB61B}"/>
                </a:ext>
              </a:extLst>
            </p:cNvPr>
            <p:cNvGrpSpPr/>
            <p:nvPr/>
          </p:nvGrpSpPr>
          <p:grpSpPr>
            <a:xfrm>
              <a:off x="4199314" y="2651288"/>
              <a:ext cx="406343" cy="103536"/>
              <a:chOff x="0" y="0"/>
              <a:chExt cx="558178" cy="155742"/>
            </a:xfrm>
          </p:grpSpPr>
          <p:sp>
            <p:nvSpPr>
              <p:cNvPr id="177" name="Shape 1953">
                <a:extLst>
                  <a:ext uri="{FF2B5EF4-FFF2-40B4-BE49-F238E27FC236}">
                    <a16:creationId xmlns:a16="http://schemas.microsoft.com/office/drawing/2014/main" id="{B475B8EB-3867-B04C-90C7-E1379AB65A1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 name="Shape 1954">
                <a:extLst>
                  <a:ext uri="{FF2B5EF4-FFF2-40B4-BE49-F238E27FC236}">
                    <a16:creationId xmlns:a16="http://schemas.microsoft.com/office/drawing/2014/main" id="{C5A5882F-5374-EE42-8BCD-A2A0F1B10C0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7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711 -0.00525 L 0.2335 0.09383 " pathEditMode="relative" rAng="0" ptsTypes="AA">
                                      <p:cBhvr>
                                        <p:cTn id="6" dur="2000" fill="hold"/>
                                        <p:tgtEl>
                                          <p:spTgt spid="126"/>
                                        </p:tgtEl>
                                        <p:attrNameLst>
                                          <p:attrName>ppt_x</p:attrName>
                                          <p:attrName>ppt_y</p:attrName>
                                        </p:attrNameLst>
                                      </p:cBhvr>
                                      <p:rCtr x="11319" y="49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 name="Shape 2565"/>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7</a:t>
            </a:r>
            <a:endParaRPr b="1" i="1" dirty="0"/>
          </a:p>
        </p:txBody>
      </p:sp>
      <p:grpSp>
        <p:nvGrpSpPr>
          <p:cNvPr id="118" name="Group 1910" descr="A database with 4 pages. There are 4 kinds of tuples. Relation R has two pages. Page 1 of R contains (A, B, C, B) Page 2 of R contains (C, B, A, D). All of the pages of S have already been processed. Page 1 of R has been processed" title="Input"/>
          <p:cNvGrpSpPr/>
          <p:nvPr/>
        </p:nvGrpSpPr>
        <p:grpSpPr>
          <a:xfrm>
            <a:off x="381000" y="895350"/>
            <a:ext cx="1435768" cy="2377779"/>
            <a:chOff x="0" y="0"/>
            <a:chExt cx="1972266" cy="3576770"/>
          </a:xfrm>
        </p:grpSpPr>
        <p:sp>
          <p:nvSpPr>
            <p:cNvPr id="119"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1914" descr="Buffer Page 1 has C from page 1 of R. Buffer page 2 has (A, B, B) from page 1 of R" title="B-1 output buffers "/>
          <p:cNvGrpSpPr/>
          <p:nvPr/>
        </p:nvGrpSpPr>
        <p:grpSpPr>
          <a:xfrm>
            <a:off x="4045602" y="1245225"/>
            <a:ext cx="716163" cy="2096553"/>
            <a:chOff x="0" y="-1"/>
            <a:chExt cx="983767" cy="3153735"/>
          </a:xfrm>
        </p:grpSpPr>
        <p:sp>
          <p:nvSpPr>
            <p:cNvPr id="123"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24"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5"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6" name="Group 1917"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586370" y="1709442"/>
            <a:ext cx="716163" cy="1054322"/>
            <a:chOff x="0" y="-1"/>
            <a:chExt cx="983767" cy="1585961"/>
          </a:xfrm>
        </p:grpSpPr>
        <p:sp>
          <p:nvSpPr>
            <p:cNvPr id="127"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29" name="Group 1921" descr="Partition 1 contains 1 page with (C,D,C) Partition 2 contains 2 pages: 1 with (B, A, A, B) and one with (B)" title="Empty Result"/>
          <p:cNvGrpSpPr/>
          <p:nvPr/>
        </p:nvGrpSpPr>
        <p:grpSpPr>
          <a:xfrm>
            <a:off x="5289260" y="1123950"/>
            <a:ext cx="1435767" cy="2377779"/>
            <a:chOff x="0" y="0"/>
            <a:chExt cx="1972266" cy="3576770"/>
          </a:xfrm>
        </p:grpSpPr>
        <p:sp>
          <p:nvSpPr>
            <p:cNvPr id="13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3"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34"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53" name="Group 152" descr="Contains pages 1 and 3"/>
          <p:cNvGrpSpPr/>
          <p:nvPr/>
        </p:nvGrpSpPr>
        <p:grpSpPr>
          <a:xfrm>
            <a:off x="537776" y="2443208"/>
            <a:ext cx="490829" cy="714093"/>
            <a:chOff x="537776" y="2443208"/>
            <a:chExt cx="490829" cy="714093"/>
          </a:xfrm>
        </p:grpSpPr>
        <p:grpSp>
          <p:nvGrpSpPr>
            <p:cNvPr id="154" name="Group 1960"/>
            <p:cNvGrpSpPr/>
            <p:nvPr/>
          </p:nvGrpSpPr>
          <p:grpSpPr>
            <a:xfrm>
              <a:off x="537776" y="2443208"/>
              <a:ext cx="490829" cy="714093"/>
              <a:chOff x="0" y="0"/>
              <a:chExt cx="674234" cy="1074170"/>
            </a:xfrm>
          </p:grpSpPr>
          <p:sp>
            <p:nvSpPr>
              <p:cNvPr id="16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6" name="Group 1966"/>
            <p:cNvGrpSpPr/>
            <p:nvPr/>
          </p:nvGrpSpPr>
          <p:grpSpPr>
            <a:xfrm>
              <a:off x="574509" y="2658995"/>
              <a:ext cx="406343" cy="103536"/>
              <a:chOff x="0" y="0"/>
              <a:chExt cx="558178" cy="155742"/>
            </a:xfrm>
          </p:grpSpPr>
          <p:sp>
            <p:nvSpPr>
              <p:cNvPr id="16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8" name="Group 157"/>
            <p:cNvGrpSpPr/>
            <p:nvPr/>
          </p:nvGrpSpPr>
          <p:grpSpPr>
            <a:xfrm>
              <a:off x="538469" y="2847101"/>
              <a:ext cx="438832" cy="95669"/>
              <a:chOff x="542020" y="1539005"/>
              <a:chExt cx="438832" cy="95669"/>
            </a:xfrm>
          </p:grpSpPr>
          <p:sp>
            <p:nvSpPr>
              <p:cNvPr id="16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Rectangle 16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Triangle 15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5-Point Star 15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Shape 1974"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74"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6" name="Group 1977"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01224" y="1946634"/>
            <a:ext cx="490829" cy="714092"/>
            <a:chOff x="0" y="0"/>
            <a:chExt cx="674234" cy="1074170"/>
          </a:xfrm>
        </p:grpSpPr>
        <p:sp>
          <p:nvSpPr>
            <p:cNvPr id="238"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7" name="Group 1983"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37957" y="2163144"/>
            <a:ext cx="406343" cy="103535"/>
            <a:chOff x="0" y="0"/>
            <a:chExt cx="558178" cy="155742"/>
          </a:xfrm>
        </p:grpSpPr>
        <p:sp>
          <p:nvSpPr>
            <p:cNvPr id="236"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7"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9" name="Group 1989"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37957" y="2514245"/>
            <a:ext cx="406343" cy="103535"/>
            <a:chOff x="0" y="0"/>
            <a:chExt cx="558178" cy="155742"/>
          </a:xfrm>
        </p:grpSpPr>
        <p:sp>
          <p:nvSpPr>
            <p:cNvPr id="234"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0" name="Group 229"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27222" y="2003115"/>
            <a:ext cx="438832" cy="95669"/>
            <a:chOff x="542020" y="1539005"/>
            <a:chExt cx="438832" cy="95669"/>
          </a:xfrm>
        </p:grpSpPr>
        <p:sp>
          <p:nvSpPr>
            <p:cNvPr id="232"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Rectangle 232"/>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696848" y="2314645"/>
            <a:ext cx="447452" cy="133444"/>
            <a:chOff x="2696848" y="2314645"/>
            <a:chExt cx="447452" cy="133444"/>
          </a:xfrm>
        </p:grpSpPr>
        <p:sp>
          <p:nvSpPr>
            <p:cNvPr id="228"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1" name="5-Point Star 230"/>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descr="Contains the first page from the output buffer" title="Partition 1">
            <a:extLst>
              <a:ext uri="{FF2B5EF4-FFF2-40B4-BE49-F238E27FC236}">
                <a16:creationId xmlns:a16="http://schemas.microsoft.com/office/drawing/2014/main" id="{E4C2A067-8B34-C243-BA31-FE3E97E9993A}"/>
              </a:ext>
            </a:extLst>
          </p:cNvPr>
          <p:cNvGrpSpPr/>
          <p:nvPr/>
        </p:nvGrpSpPr>
        <p:grpSpPr>
          <a:xfrm>
            <a:off x="5393128" y="1564165"/>
            <a:ext cx="349366" cy="483290"/>
            <a:chOff x="4153352" y="1488398"/>
            <a:chExt cx="495747" cy="714093"/>
          </a:xfrm>
        </p:grpSpPr>
        <p:grpSp>
          <p:nvGrpSpPr>
            <p:cNvPr id="190" name="Group 1943">
              <a:extLst>
                <a:ext uri="{FF2B5EF4-FFF2-40B4-BE49-F238E27FC236}">
                  <a16:creationId xmlns:a16="http://schemas.microsoft.com/office/drawing/2014/main" id="{71182A41-6A12-DC44-9EBF-3998CFBC5F4D}"/>
                </a:ext>
              </a:extLst>
            </p:cNvPr>
            <p:cNvGrpSpPr/>
            <p:nvPr/>
          </p:nvGrpSpPr>
          <p:grpSpPr>
            <a:xfrm>
              <a:off x="4158270" y="1488398"/>
              <a:ext cx="490829" cy="714093"/>
              <a:chOff x="0" y="0"/>
              <a:chExt cx="674234" cy="1074170"/>
            </a:xfrm>
          </p:grpSpPr>
          <p:sp>
            <p:nvSpPr>
              <p:cNvPr id="200" name="Shape 1940">
                <a:extLst>
                  <a:ext uri="{FF2B5EF4-FFF2-40B4-BE49-F238E27FC236}">
                    <a16:creationId xmlns:a16="http://schemas.microsoft.com/office/drawing/2014/main" id="{DF3F81CD-F449-E04B-8343-A2AA2A368FF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1" name="Shape 1941">
                <a:extLst>
                  <a:ext uri="{FF2B5EF4-FFF2-40B4-BE49-F238E27FC236}">
                    <a16:creationId xmlns:a16="http://schemas.microsoft.com/office/drawing/2014/main" id="{B8715ABF-AFD2-CC45-9886-F34DBD597B5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42">
                <a:extLst>
                  <a:ext uri="{FF2B5EF4-FFF2-40B4-BE49-F238E27FC236}">
                    <a16:creationId xmlns:a16="http://schemas.microsoft.com/office/drawing/2014/main" id="{4EBC889E-9E12-9C4F-80FA-63669620651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07D2F03-D677-E741-A445-04C919462383}"/>
                </a:ext>
              </a:extLst>
            </p:cNvPr>
            <p:cNvGrpSpPr/>
            <p:nvPr/>
          </p:nvGrpSpPr>
          <p:grpSpPr>
            <a:xfrm>
              <a:off x="4177537" y="1716298"/>
              <a:ext cx="424895" cy="85215"/>
              <a:chOff x="1206798" y="2075432"/>
              <a:chExt cx="424895" cy="85215"/>
            </a:xfrm>
          </p:grpSpPr>
          <p:sp>
            <p:nvSpPr>
              <p:cNvPr id="198" name="Shape 1936">
                <a:extLst>
                  <a:ext uri="{FF2B5EF4-FFF2-40B4-BE49-F238E27FC236}">
                    <a16:creationId xmlns:a16="http://schemas.microsoft.com/office/drawing/2014/main" id="{D4F0CAC9-6B42-E941-B61E-CFA468B96895}"/>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Triangle 198">
                <a:extLst>
                  <a:ext uri="{FF2B5EF4-FFF2-40B4-BE49-F238E27FC236}">
                    <a16:creationId xmlns:a16="http://schemas.microsoft.com/office/drawing/2014/main" id="{0C992378-4ADE-EF45-A6F3-AED0DB63EF07}"/>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2" name="Group 191"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C4F3085-1CF6-2F4F-B550-2FB1D7BE1C8B}"/>
                </a:ext>
              </a:extLst>
            </p:cNvPr>
            <p:cNvGrpSpPr/>
            <p:nvPr/>
          </p:nvGrpSpPr>
          <p:grpSpPr>
            <a:xfrm>
              <a:off x="4177537" y="1503530"/>
              <a:ext cx="447771" cy="133444"/>
              <a:chOff x="1183922" y="1512330"/>
              <a:chExt cx="447771" cy="133444"/>
            </a:xfrm>
          </p:grpSpPr>
          <p:sp>
            <p:nvSpPr>
              <p:cNvPr id="196" name="Shape 1927">
                <a:extLst>
                  <a:ext uri="{FF2B5EF4-FFF2-40B4-BE49-F238E27FC236}">
                    <a16:creationId xmlns:a16="http://schemas.microsoft.com/office/drawing/2014/main" id="{F1C7D318-BAC5-DE4C-8F1A-BA02E1504E60}"/>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5-Point Star 196">
                <a:extLst>
                  <a:ext uri="{FF2B5EF4-FFF2-40B4-BE49-F238E27FC236}">
                    <a16:creationId xmlns:a16="http://schemas.microsoft.com/office/drawing/2014/main" id="{9982489A-8A20-8340-92E2-B2F2480BC9C2}"/>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DC76F8DF-18C0-AB4D-8B53-940E822EE5D3}"/>
                </a:ext>
              </a:extLst>
            </p:cNvPr>
            <p:cNvGrpSpPr/>
            <p:nvPr/>
          </p:nvGrpSpPr>
          <p:grpSpPr>
            <a:xfrm>
              <a:off x="4153352" y="1887237"/>
              <a:ext cx="417078" cy="133444"/>
              <a:chOff x="2715498" y="2330721"/>
              <a:chExt cx="417078" cy="133444"/>
            </a:xfrm>
          </p:grpSpPr>
          <p:sp>
            <p:nvSpPr>
              <p:cNvPr id="194" name="Shape 1950">
                <a:extLst>
                  <a:ext uri="{FF2B5EF4-FFF2-40B4-BE49-F238E27FC236}">
                    <a16:creationId xmlns:a16="http://schemas.microsoft.com/office/drawing/2014/main" id="{F032FE75-8375-5349-BCD5-427F34EEF322}"/>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5-Point Star 194">
                <a:extLst>
                  <a:ext uri="{FF2B5EF4-FFF2-40B4-BE49-F238E27FC236}">
                    <a16:creationId xmlns:a16="http://schemas.microsoft.com/office/drawing/2014/main" id="{EB68CC11-1564-4546-AE34-222DFD6B2AB5}"/>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3" name="Group 202" descr="Contains the second page from the output buffer" title="Partition 2">
            <a:extLst>
              <a:ext uri="{FF2B5EF4-FFF2-40B4-BE49-F238E27FC236}">
                <a16:creationId xmlns:a16="http://schemas.microsoft.com/office/drawing/2014/main" id="{42B30DEE-C8DC-FF4C-AA3A-394D57F39334}"/>
              </a:ext>
            </a:extLst>
          </p:cNvPr>
          <p:cNvGrpSpPr/>
          <p:nvPr/>
        </p:nvGrpSpPr>
        <p:grpSpPr>
          <a:xfrm>
            <a:off x="5376053" y="2796167"/>
            <a:ext cx="308790" cy="429599"/>
            <a:chOff x="4147317" y="2537888"/>
            <a:chExt cx="498427" cy="714093"/>
          </a:xfrm>
        </p:grpSpPr>
        <p:grpSp>
          <p:nvGrpSpPr>
            <p:cNvPr id="204" name="Group 1943">
              <a:extLst>
                <a:ext uri="{FF2B5EF4-FFF2-40B4-BE49-F238E27FC236}">
                  <a16:creationId xmlns:a16="http://schemas.microsoft.com/office/drawing/2014/main" id="{D9DD1C63-5ADA-FD40-97A3-26524DB13F18}"/>
                </a:ext>
              </a:extLst>
            </p:cNvPr>
            <p:cNvGrpSpPr/>
            <p:nvPr/>
          </p:nvGrpSpPr>
          <p:grpSpPr>
            <a:xfrm>
              <a:off x="4147317" y="2537888"/>
              <a:ext cx="490829" cy="714093"/>
              <a:chOff x="0" y="0"/>
              <a:chExt cx="674234" cy="1074170"/>
            </a:xfrm>
          </p:grpSpPr>
          <p:sp>
            <p:nvSpPr>
              <p:cNvPr id="217" name="Shape 1940">
                <a:extLst>
                  <a:ext uri="{FF2B5EF4-FFF2-40B4-BE49-F238E27FC236}">
                    <a16:creationId xmlns:a16="http://schemas.microsoft.com/office/drawing/2014/main" id="{368B83FF-AEAF-9E4C-8E7B-B3D4A3DD9D3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41">
                <a:extLst>
                  <a:ext uri="{FF2B5EF4-FFF2-40B4-BE49-F238E27FC236}">
                    <a16:creationId xmlns:a16="http://schemas.microsoft.com/office/drawing/2014/main" id="{7D029888-B10C-CC4F-A597-B47E48B20CF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42">
                <a:extLst>
                  <a:ext uri="{FF2B5EF4-FFF2-40B4-BE49-F238E27FC236}">
                    <a16:creationId xmlns:a16="http://schemas.microsoft.com/office/drawing/2014/main" id="{D3ED1F0A-0595-9746-8712-F9287B01F98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5"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C0A2B3D4-6783-874E-8932-A47F13BF43A9}"/>
                </a:ext>
              </a:extLst>
            </p:cNvPr>
            <p:cNvGrpSpPr/>
            <p:nvPr/>
          </p:nvGrpSpPr>
          <p:grpSpPr>
            <a:xfrm>
              <a:off x="4206913" y="2554015"/>
              <a:ext cx="406342" cy="103535"/>
              <a:chOff x="0" y="0"/>
              <a:chExt cx="558178" cy="155742"/>
            </a:xfrm>
          </p:grpSpPr>
          <p:sp>
            <p:nvSpPr>
              <p:cNvPr id="215" name="Shape 1930">
                <a:extLst>
                  <a:ext uri="{FF2B5EF4-FFF2-40B4-BE49-F238E27FC236}">
                    <a16:creationId xmlns:a16="http://schemas.microsoft.com/office/drawing/2014/main" id="{3A5FFAD7-A377-7043-BD19-E4F7E01513A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Shape 1931">
                <a:extLst>
                  <a:ext uri="{FF2B5EF4-FFF2-40B4-BE49-F238E27FC236}">
                    <a16:creationId xmlns:a16="http://schemas.microsoft.com/office/drawing/2014/main" id="{3AAB0196-428B-AB48-944B-0B4FD9BC3D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6" name="Group 20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FB6F08C-7A5C-5745-8116-1CAD0CC87331}"/>
                </a:ext>
              </a:extLst>
            </p:cNvPr>
            <p:cNvGrpSpPr/>
            <p:nvPr/>
          </p:nvGrpSpPr>
          <p:grpSpPr>
            <a:xfrm>
              <a:off x="4206912" y="2726475"/>
              <a:ext cx="438832" cy="95669"/>
              <a:chOff x="1209912" y="1887043"/>
              <a:chExt cx="438832" cy="95669"/>
            </a:xfrm>
          </p:grpSpPr>
          <p:sp>
            <p:nvSpPr>
              <p:cNvPr id="213" name="Shape 1978">
                <a:extLst>
                  <a:ext uri="{FF2B5EF4-FFF2-40B4-BE49-F238E27FC236}">
                    <a16:creationId xmlns:a16="http://schemas.microsoft.com/office/drawing/2014/main" id="{8381DC9F-02F6-C34F-BBBD-5A7712760ED7}"/>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Rectangle 213">
                <a:extLst>
                  <a:ext uri="{FF2B5EF4-FFF2-40B4-BE49-F238E27FC236}">
                    <a16:creationId xmlns:a16="http://schemas.microsoft.com/office/drawing/2014/main" id="{42299071-B034-1B4A-A2CE-2C940F6B2B3E}"/>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1949">
              <a:extLst>
                <a:ext uri="{FF2B5EF4-FFF2-40B4-BE49-F238E27FC236}">
                  <a16:creationId xmlns:a16="http://schemas.microsoft.com/office/drawing/2014/main" id="{024DD327-F12C-364D-AD94-A52101795FBD}"/>
                </a:ext>
              </a:extLst>
            </p:cNvPr>
            <p:cNvGrpSpPr/>
            <p:nvPr/>
          </p:nvGrpSpPr>
          <p:grpSpPr>
            <a:xfrm>
              <a:off x="4179227" y="3130957"/>
              <a:ext cx="406343" cy="103536"/>
              <a:chOff x="0" y="0"/>
              <a:chExt cx="558178" cy="155742"/>
            </a:xfrm>
          </p:grpSpPr>
          <p:sp>
            <p:nvSpPr>
              <p:cNvPr id="211" name="Shape 1947">
                <a:extLst>
                  <a:ext uri="{FF2B5EF4-FFF2-40B4-BE49-F238E27FC236}">
                    <a16:creationId xmlns:a16="http://schemas.microsoft.com/office/drawing/2014/main" id="{EC933C4E-F5A6-6442-A439-946D53B526B8}"/>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48">
                <a:extLst>
                  <a:ext uri="{FF2B5EF4-FFF2-40B4-BE49-F238E27FC236}">
                    <a16:creationId xmlns:a16="http://schemas.microsoft.com/office/drawing/2014/main" id="{7FE4D38E-1E01-5E4D-AF83-376926BE9DE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8" name="Group 207">
              <a:extLst>
                <a:ext uri="{FF2B5EF4-FFF2-40B4-BE49-F238E27FC236}">
                  <a16:creationId xmlns:a16="http://schemas.microsoft.com/office/drawing/2014/main" id="{1FBE0BBE-0818-7245-9A46-5651C3E9D19B}"/>
                </a:ext>
              </a:extLst>
            </p:cNvPr>
            <p:cNvGrpSpPr/>
            <p:nvPr/>
          </p:nvGrpSpPr>
          <p:grpSpPr>
            <a:xfrm>
              <a:off x="4199314" y="2950237"/>
              <a:ext cx="438832" cy="95669"/>
              <a:chOff x="2715498" y="2047963"/>
              <a:chExt cx="438832" cy="95669"/>
            </a:xfrm>
          </p:grpSpPr>
          <p:sp>
            <p:nvSpPr>
              <p:cNvPr id="209" name="Shape 1978">
                <a:extLst>
                  <a:ext uri="{FF2B5EF4-FFF2-40B4-BE49-F238E27FC236}">
                    <a16:creationId xmlns:a16="http://schemas.microsoft.com/office/drawing/2014/main" id="{20F49B8F-67D2-DA4F-908B-41D2760E21B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Rectangle 209">
                <a:extLst>
                  <a:ext uri="{FF2B5EF4-FFF2-40B4-BE49-F238E27FC236}">
                    <a16:creationId xmlns:a16="http://schemas.microsoft.com/office/drawing/2014/main" id="{5005CDEC-9A85-8647-84B3-B058018BDE9C}"/>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Group 219" descr="Contains the left over element from the second output buffer" title="Partion 2 Page 2">
            <a:extLst>
              <a:ext uri="{FF2B5EF4-FFF2-40B4-BE49-F238E27FC236}">
                <a16:creationId xmlns:a16="http://schemas.microsoft.com/office/drawing/2014/main" id="{FDCA63E9-C5C6-8A44-A7F0-18E024BFCEEC}"/>
              </a:ext>
            </a:extLst>
          </p:cNvPr>
          <p:cNvGrpSpPr/>
          <p:nvPr/>
        </p:nvGrpSpPr>
        <p:grpSpPr>
          <a:xfrm>
            <a:off x="5723719" y="2788583"/>
            <a:ext cx="322225" cy="450451"/>
            <a:chOff x="4157933" y="2539166"/>
            <a:chExt cx="490829" cy="714093"/>
          </a:xfrm>
        </p:grpSpPr>
        <p:grpSp>
          <p:nvGrpSpPr>
            <p:cNvPr id="221" name="Group 1943">
              <a:extLst>
                <a:ext uri="{FF2B5EF4-FFF2-40B4-BE49-F238E27FC236}">
                  <a16:creationId xmlns:a16="http://schemas.microsoft.com/office/drawing/2014/main" id="{B27CB26B-024D-AF40-8AF3-D369B7598CEB}"/>
                </a:ext>
              </a:extLst>
            </p:cNvPr>
            <p:cNvGrpSpPr/>
            <p:nvPr/>
          </p:nvGrpSpPr>
          <p:grpSpPr>
            <a:xfrm>
              <a:off x="4157933" y="2539166"/>
              <a:ext cx="490829" cy="714093"/>
              <a:chOff x="0" y="0"/>
              <a:chExt cx="674234" cy="1074170"/>
            </a:xfrm>
          </p:grpSpPr>
          <p:sp>
            <p:nvSpPr>
              <p:cNvPr id="242" name="Shape 1940">
                <a:extLst>
                  <a:ext uri="{FF2B5EF4-FFF2-40B4-BE49-F238E27FC236}">
                    <a16:creationId xmlns:a16="http://schemas.microsoft.com/office/drawing/2014/main" id="{1DCF30CD-714C-DC47-A5D3-AFE846BC39C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3" name="Shape 1941">
                <a:extLst>
                  <a:ext uri="{FF2B5EF4-FFF2-40B4-BE49-F238E27FC236}">
                    <a16:creationId xmlns:a16="http://schemas.microsoft.com/office/drawing/2014/main" id="{B918DC87-DB71-9849-882B-D7533CB2162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42">
                <a:extLst>
                  <a:ext uri="{FF2B5EF4-FFF2-40B4-BE49-F238E27FC236}">
                    <a16:creationId xmlns:a16="http://schemas.microsoft.com/office/drawing/2014/main" id="{17C60216-3660-DB41-A83B-0A10FDFF6BB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2" name="Group 1955">
              <a:extLst>
                <a:ext uri="{FF2B5EF4-FFF2-40B4-BE49-F238E27FC236}">
                  <a16:creationId xmlns:a16="http://schemas.microsoft.com/office/drawing/2014/main" id="{7D5E9206-C702-AB42-80FA-E4B0DA9802CC}"/>
                </a:ext>
              </a:extLst>
            </p:cNvPr>
            <p:cNvGrpSpPr/>
            <p:nvPr/>
          </p:nvGrpSpPr>
          <p:grpSpPr>
            <a:xfrm>
              <a:off x="4199314" y="2651288"/>
              <a:ext cx="406343" cy="103536"/>
              <a:chOff x="0" y="0"/>
              <a:chExt cx="558178" cy="155742"/>
            </a:xfrm>
          </p:grpSpPr>
          <p:sp>
            <p:nvSpPr>
              <p:cNvPr id="225" name="Shape 1953">
                <a:extLst>
                  <a:ext uri="{FF2B5EF4-FFF2-40B4-BE49-F238E27FC236}">
                    <a16:creationId xmlns:a16="http://schemas.microsoft.com/office/drawing/2014/main" id="{574EABA0-35AB-9741-92ED-67521A80BE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54">
                <a:extLst>
                  <a:ext uri="{FF2B5EF4-FFF2-40B4-BE49-F238E27FC236}">
                    <a16:creationId xmlns:a16="http://schemas.microsoft.com/office/drawing/2014/main" id="{ECFA9259-5589-DE49-A510-B12A9BB2C88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9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24 0.00092 L 0.16111 0.11821 " pathEditMode="relative" rAng="0" ptsTypes="AA">
                                      <p:cBhvr>
                                        <p:cTn id="6" dur="2000" fill="hold"/>
                                        <p:tgtEl>
                                          <p:spTgt spid="230"/>
                                        </p:tgtEl>
                                        <p:attrNameLst>
                                          <p:attrName>ppt_x</p:attrName>
                                          <p:attrName>ppt_y</p:attrName>
                                        </p:attrNameLst>
                                      </p:cBhvr>
                                      <p:rCtr x="6927" y="5864"/>
                                    </p:animMotion>
                                  </p:childTnLst>
                                </p:cTn>
                              </p:par>
                              <p:par>
                                <p:cTn id="7" presetID="0" presetClass="path" presetSubtype="0" accel="50000" decel="50000" fill="hold" nodeType="withEffect">
                                  <p:stCondLst>
                                    <p:cond delay="0"/>
                                  </p:stCondLst>
                                  <p:childTnLst>
                                    <p:animMotion origin="layout" path="M 0.01649 -0.00062 L 0.16163 0.12284 " pathEditMode="relative" ptsTypes="AA">
                                      <p:cBhvr>
                                        <p:cTn id="8" dur="2000" fill="hold"/>
                                        <p:tgtEl>
                                          <p:spTgt spid="22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2448 0.00278 L 0.16389 -0.13333 " pathEditMode="relative" ptsTypes="AA">
                                      <p:cBhvr>
                                        <p:cTn id="10" dur="2000" fill="hold"/>
                                        <p:tgtEl>
                                          <p:spTgt spid="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649 0.0037 L 0.16163 0.08549 " pathEditMode="relative" rAng="0" ptsTypes="AA">
                                      <p:cBhvr>
                                        <p:cTn id="12" dur="2000" fill="hold"/>
                                        <p:tgtEl>
                                          <p:spTgt spid="229"/>
                                        </p:tgtEl>
                                        <p:attrNameLst>
                                          <p:attrName>ppt_x</p:attrName>
                                          <p:attrName>ppt_y</p:attrName>
                                        </p:attrNameLst>
                                      </p:cBhvr>
                                      <p:rCtr x="7257" y="4074"/>
                                    </p:animMotion>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00122 0.06914 L -0.01128 0.77809 " pathEditMode="relative" rAng="0" ptsTypes="AA">
                                      <p:cBhvr>
                                        <p:cTn id="15" dur="2000" fill="hold"/>
                                        <p:tgtEl>
                                          <p:spTgt spid="226"/>
                                        </p:tgtEl>
                                        <p:attrNameLst>
                                          <p:attrName>ppt_x</p:attrName>
                                          <p:attrName>ppt_y</p:attrName>
                                        </p:attrNameLst>
                                      </p:cBhvr>
                                      <p:rCtr x="-625" y="35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Shape 268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p>
        </p:txBody>
      </p:sp>
      <p:sp>
        <p:nvSpPr>
          <p:cNvPr id="102" name="Shape 2565"/>
          <p:cNvSpPr txBox="1">
            <a:spLocks/>
          </p:cNvSpPr>
          <p:nvPr/>
        </p:nvSpPr>
        <p:spPr>
          <a:xfrm>
            <a:off x="246888" y="310896"/>
            <a:ext cx="7525512" cy="1143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baseline="0">
                <a:solidFill>
                  <a:schemeClr val="tx1"/>
                </a:solidFill>
                <a:latin typeface="Helvetica" panose="020B0604020202020204" pitchFamily="34" charset="0"/>
                <a:ea typeface="+mj-ea"/>
                <a:cs typeface="Helvetica" panose="020B0604020202020204" pitchFamily="34" charset="0"/>
              </a:defRPr>
            </a:lvl1pPr>
          </a:lstStyle>
          <a:p>
            <a:pPr>
              <a:defRPr>
                <a:solidFill>
                  <a:srgbClr val="000000"/>
                </a:solidFill>
              </a:defRPr>
            </a:pPr>
            <a:r>
              <a:rPr lang="en-US" dirty="0">
                <a:solidFill>
                  <a:srgbClr val="000000"/>
                </a:solidFill>
              </a:rPr>
              <a:t>Grace Hash Join:</a:t>
            </a:r>
            <a:r>
              <a:rPr lang="en-US" b="1" i="1" dirty="0">
                <a:solidFill>
                  <a:srgbClr val="000000"/>
                </a:solidFill>
              </a:rPr>
              <a:t> Partition Part 8</a:t>
            </a:r>
          </a:p>
        </p:txBody>
      </p:sp>
      <p:grpSp>
        <p:nvGrpSpPr>
          <p:cNvPr id="103" name="Group 1910" descr="A database with 4 pages. There are 4 kinds of tuples. Relation R has two pages. Page 1 of R contains (A, B, C, B) Page 2 of R contains (C, B, A, D). All of the pages of S have already been processed. Page 1 of R has been processed and page 2 moves to the input buffer" title="Input"/>
          <p:cNvGrpSpPr/>
          <p:nvPr/>
        </p:nvGrpSpPr>
        <p:grpSpPr>
          <a:xfrm>
            <a:off x="381000" y="895350"/>
            <a:ext cx="1435768" cy="2377779"/>
            <a:chOff x="0" y="0"/>
            <a:chExt cx="1972266" cy="3576770"/>
          </a:xfrm>
        </p:grpSpPr>
        <p:sp>
          <p:nvSpPr>
            <p:cNvPr id="104"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7" name="Group 1914" descr="Buffer Page 1 has C from page 1 of R. Buffer page 2 has (A, B, B) from page 1 of R " title="B-1 output buffers "/>
          <p:cNvGrpSpPr/>
          <p:nvPr/>
        </p:nvGrpSpPr>
        <p:grpSpPr>
          <a:xfrm>
            <a:off x="4045602" y="1245225"/>
            <a:ext cx="716163" cy="2096553"/>
            <a:chOff x="0" y="-1"/>
            <a:chExt cx="983767" cy="3153735"/>
          </a:xfrm>
        </p:grpSpPr>
        <p:sp>
          <p:nvSpPr>
            <p:cNvPr id="108"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B-1 Buffers</a:t>
              </a:r>
            </a:p>
          </p:txBody>
        </p:sp>
        <p:sp>
          <p:nvSpPr>
            <p:cNvPr id="109"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7" descr="Contains page 4" title="Input Buffer"/>
          <p:cNvGrpSpPr/>
          <p:nvPr/>
        </p:nvGrpSpPr>
        <p:grpSpPr>
          <a:xfrm>
            <a:off x="2586370" y="1709442"/>
            <a:ext cx="716163" cy="1054322"/>
            <a:chOff x="0" y="-1"/>
            <a:chExt cx="983767" cy="1585961"/>
          </a:xfrm>
        </p:grpSpPr>
        <p:sp>
          <p:nvSpPr>
            <p:cNvPr id="11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4"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5"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6"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18"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19"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sp>
        <p:nvSpPr>
          <p:cNvPr id="176" name="Shape 1974" descr="Buffer Page 1 has C from page 1 of R. Buffer page 2 has (A, B, B) from page 1 of R "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74" descr="Buffer Page 1 has C from page 1 of R. Buffer page 2 has (A, B, B) from page 1 of R "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4" name="Group 1917" descr="Contains page 2 of R" title="Input Buffer"/>
          <p:cNvGrpSpPr/>
          <p:nvPr/>
        </p:nvGrpSpPr>
        <p:grpSpPr>
          <a:xfrm>
            <a:off x="2586370" y="1709442"/>
            <a:ext cx="716163" cy="1054322"/>
            <a:chOff x="0" y="-1"/>
            <a:chExt cx="983767" cy="1585961"/>
          </a:xfrm>
        </p:grpSpPr>
        <p:sp>
          <p:nvSpPr>
            <p:cNvPr id="19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01" name="Group 1983" descr="Buffer Page 1 has C from page 1 of R. Buffer page 2 has (A, B, B) from page 1 of R " title="B-1 output buffers "/>
          <p:cNvGrpSpPr/>
          <p:nvPr/>
        </p:nvGrpSpPr>
        <p:grpSpPr>
          <a:xfrm>
            <a:off x="4178905" y="2769492"/>
            <a:ext cx="406343" cy="103535"/>
            <a:chOff x="0" y="0"/>
            <a:chExt cx="558178" cy="155742"/>
          </a:xfrm>
        </p:grpSpPr>
        <p:sp>
          <p:nvSpPr>
            <p:cNvPr id="202"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3"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4" name="Group 1989" descr="Buffer Page 1 has C from page 1 of R. Buffer page 2 has (A, B, B) from page 1 of R " title="B-1 output buffers "/>
          <p:cNvGrpSpPr/>
          <p:nvPr/>
        </p:nvGrpSpPr>
        <p:grpSpPr>
          <a:xfrm>
            <a:off x="4178905" y="2961093"/>
            <a:ext cx="406343" cy="103535"/>
            <a:chOff x="0" y="0"/>
            <a:chExt cx="558178" cy="155742"/>
          </a:xfrm>
        </p:grpSpPr>
        <p:sp>
          <p:nvSpPr>
            <p:cNvPr id="20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7" name="Group 206" descr="Buffer Page 1 has C from page 1 of R. Buffer page 2 has (A, B, B) from page 1 of R " title="B-1 output buffers "/>
          <p:cNvGrpSpPr/>
          <p:nvPr/>
        </p:nvGrpSpPr>
        <p:grpSpPr>
          <a:xfrm>
            <a:off x="4178905" y="2597009"/>
            <a:ext cx="438832" cy="95669"/>
            <a:chOff x="542020" y="1539005"/>
            <a:chExt cx="438832" cy="95669"/>
          </a:xfrm>
        </p:grpSpPr>
        <p:sp>
          <p:nvSpPr>
            <p:cNvPr id="20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Rectangle 20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descr="Buffer Page 1 has C from page 1 of R. Buffer page 2 has (A, B, B) from page 1 of R " title="B-1 output buffers "/>
          <p:cNvGrpSpPr/>
          <p:nvPr/>
        </p:nvGrpSpPr>
        <p:grpSpPr>
          <a:xfrm>
            <a:off x="4167932" y="1570311"/>
            <a:ext cx="447452" cy="133444"/>
            <a:chOff x="2696848" y="2314645"/>
            <a:chExt cx="447452" cy="133444"/>
          </a:xfrm>
        </p:grpSpPr>
        <p:sp>
          <p:nvSpPr>
            <p:cNvPr id="211"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5-Point Star 211"/>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descr="Contains pages 1 and 3"/>
          <p:cNvGrpSpPr/>
          <p:nvPr/>
        </p:nvGrpSpPr>
        <p:grpSpPr>
          <a:xfrm>
            <a:off x="537776" y="2443208"/>
            <a:ext cx="490829" cy="714093"/>
            <a:chOff x="537776" y="2443208"/>
            <a:chExt cx="490829" cy="714093"/>
          </a:xfrm>
        </p:grpSpPr>
        <p:grpSp>
          <p:nvGrpSpPr>
            <p:cNvPr id="214" name="Group 1960"/>
            <p:cNvGrpSpPr/>
            <p:nvPr/>
          </p:nvGrpSpPr>
          <p:grpSpPr>
            <a:xfrm>
              <a:off x="537776" y="2443208"/>
              <a:ext cx="490829" cy="714093"/>
              <a:chOff x="0" y="0"/>
              <a:chExt cx="674234" cy="1074170"/>
            </a:xfrm>
          </p:grpSpPr>
          <p:sp>
            <p:nvSpPr>
              <p:cNvPr id="22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6" name="Group 1966"/>
            <p:cNvGrpSpPr/>
            <p:nvPr/>
          </p:nvGrpSpPr>
          <p:grpSpPr>
            <a:xfrm>
              <a:off x="574509" y="2658995"/>
              <a:ext cx="406343" cy="103536"/>
              <a:chOff x="0" y="0"/>
              <a:chExt cx="558178" cy="155742"/>
            </a:xfrm>
          </p:grpSpPr>
          <p:sp>
            <p:nvSpPr>
              <p:cNvPr id="22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8" name="Group 217"/>
            <p:cNvGrpSpPr/>
            <p:nvPr/>
          </p:nvGrpSpPr>
          <p:grpSpPr>
            <a:xfrm>
              <a:off x="538469" y="2847101"/>
              <a:ext cx="438832" cy="95669"/>
              <a:chOff x="542020" y="1539005"/>
              <a:chExt cx="438832" cy="95669"/>
            </a:xfrm>
          </p:grpSpPr>
          <p:sp>
            <p:nvSpPr>
              <p:cNvPr id="22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Rectangle 22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9" name="Triangle 21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5-Point Star 21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descr="Contains the first page from the output buffer" title="Partition 1">
            <a:extLst>
              <a:ext uri="{FF2B5EF4-FFF2-40B4-BE49-F238E27FC236}">
                <a16:creationId xmlns:a16="http://schemas.microsoft.com/office/drawing/2014/main" id="{AAF3241A-5D7F-6640-8067-F86BABCDE8D3}"/>
              </a:ext>
            </a:extLst>
          </p:cNvPr>
          <p:cNvGrpSpPr/>
          <p:nvPr/>
        </p:nvGrpSpPr>
        <p:grpSpPr>
          <a:xfrm>
            <a:off x="5393128" y="1564165"/>
            <a:ext cx="349366" cy="483290"/>
            <a:chOff x="4153352" y="1488398"/>
            <a:chExt cx="495747" cy="714093"/>
          </a:xfrm>
        </p:grpSpPr>
        <p:grpSp>
          <p:nvGrpSpPr>
            <p:cNvPr id="95" name="Group 1943">
              <a:extLst>
                <a:ext uri="{FF2B5EF4-FFF2-40B4-BE49-F238E27FC236}">
                  <a16:creationId xmlns:a16="http://schemas.microsoft.com/office/drawing/2014/main" id="{9753510E-9CB8-034C-9CD3-4705FBD87C21}"/>
                </a:ext>
              </a:extLst>
            </p:cNvPr>
            <p:cNvGrpSpPr/>
            <p:nvPr/>
          </p:nvGrpSpPr>
          <p:grpSpPr>
            <a:xfrm>
              <a:off x="4158270" y="1488398"/>
              <a:ext cx="490829" cy="714093"/>
              <a:chOff x="0" y="0"/>
              <a:chExt cx="674234" cy="1074170"/>
            </a:xfrm>
          </p:grpSpPr>
          <p:sp>
            <p:nvSpPr>
              <p:cNvPr id="125" name="Shape 1940">
                <a:extLst>
                  <a:ext uri="{FF2B5EF4-FFF2-40B4-BE49-F238E27FC236}">
                    <a16:creationId xmlns:a16="http://schemas.microsoft.com/office/drawing/2014/main" id="{E3791689-02DB-9C47-8DB8-BF76B65CECD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41">
                <a:extLst>
                  <a:ext uri="{FF2B5EF4-FFF2-40B4-BE49-F238E27FC236}">
                    <a16:creationId xmlns:a16="http://schemas.microsoft.com/office/drawing/2014/main" id="{B7085E29-3350-4248-9590-7597635FFF8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42">
                <a:extLst>
                  <a:ext uri="{FF2B5EF4-FFF2-40B4-BE49-F238E27FC236}">
                    <a16:creationId xmlns:a16="http://schemas.microsoft.com/office/drawing/2014/main" id="{C6906F60-F992-9F48-8B99-E284B2932A5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8A7DA99-C2D7-6B41-8C2E-246F2FD75736}"/>
                </a:ext>
              </a:extLst>
            </p:cNvPr>
            <p:cNvGrpSpPr/>
            <p:nvPr/>
          </p:nvGrpSpPr>
          <p:grpSpPr>
            <a:xfrm>
              <a:off x="4177537" y="1716298"/>
              <a:ext cx="424895" cy="85215"/>
              <a:chOff x="1206798" y="2075432"/>
              <a:chExt cx="424895" cy="85215"/>
            </a:xfrm>
          </p:grpSpPr>
          <p:sp>
            <p:nvSpPr>
              <p:cNvPr id="123" name="Shape 1936">
                <a:extLst>
                  <a:ext uri="{FF2B5EF4-FFF2-40B4-BE49-F238E27FC236}">
                    <a16:creationId xmlns:a16="http://schemas.microsoft.com/office/drawing/2014/main" id="{0EE65A0E-2906-D94D-A6D6-B2930CAADF39}"/>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Triangle 123">
                <a:extLst>
                  <a:ext uri="{FF2B5EF4-FFF2-40B4-BE49-F238E27FC236}">
                    <a16:creationId xmlns:a16="http://schemas.microsoft.com/office/drawing/2014/main" id="{A027BDF6-17A7-6943-BFAE-F4494049A677}"/>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FA32C61-A88E-EB4C-9827-C107BBC7C068}"/>
                </a:ext>
              </a:extLst>
            </p:cNvPr>
            <p:cNvGrpSpPr/>
            <p:nvPr/>
          </p:nvGrpSpPr>
          <p:grpSpPr>
            <a:xfrm>
              <a:off x="4177537" y="1503530"/>
              <a:ext cx="447771" cy="133444"/>
              <a:chOff x="1183922" y="1512330"/>
              <a:chExt cx="447771" cy="133444"/>
            </a:xfrm>
          </p:grpSpPr>
          <p:sp>
            <p:nvSpPr>
              <p:cNvPr id="101" name="Shape 1927">
                <a:extLst>
                  <a:ext uri="{FF2B5EF4-FFF2-40B4-BE49-F238E27FC236}">
                    <a16:creationId xmlns:a16="http://schemas.microsoft.com/office/drawing/2014/main" id="{19F0E21E-AC1C-0F4C-ADEF-A5FE8AB2DB94}"/>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5-Point Star 121">
                <a:extLst>
                  <a:ext uri="{FF2B5EF4-FFF2-40B4-BE49-F238E27FC236}">
                    <a16:creationId xmlns:a16="http://schemas.microsoft.com/office/drawing/2014/main" id="{497DD2BA-248C-574B-ACFA-542850CAB0C7}"/>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8BE99A05-0B38-C449-905D-CDCC958FBF65}"/>
                </a:ext>
              </a:extLst>
            </p:cNvPr>
            <p:cNvGrpSpPr/>
            <p:nvPr/>
          </p:nvGrpSpPr>
          <p:grpSpPr>
            <a:xfrm>
              <a:off x="4153352" y="1887237"/>
              <a:ext cx="417078" cy="133444"/>
              <a:chOff x="2715498" y="2330721"/>
              <a:chExt cx="417078" cy="133444"/>
            </a:xfrm>
          </p:grpSpPr>
          <p:sp>
            <p:nvSpPr>
              <p:cNvPr id="99" name="Shape 1950">
                <a:extLst>
                  <a:ext uri="{FF2B5EF4-FFF2-40B4-BE49-F238E27FC236}">
                    <a16:creationId xmlns:a16="http://schemas.microsoft.com/office/drawing/2014/main" id="{35DF5EAF-A411-1442-A4ED-C5C75B9FB344}"/>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5-Point Star 99">
                <a:extLst>
                  <a:ext uri="{FF2B5EF4-FFF2-40B4-BE49-F238E27FC236}">
                    <a16:creationId xmlns:a16="http://schemas.microsoft.com/office/drawing/2014/main" id="{16FFB6C9-E680-4B42-9D22-EDEB9B3103E8}"/>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8" name="Group 127" descr="Contains the second page from the output buffer" title="Partition 2">
            <a:extLst>
              <a:ext uri="{FF2B5EF4-FFF2-40B4-BE49-F238E27FC236}">
                <a16:creationId xmlns:a16="http://schemas.microsoft.com/office/drawing/2014/main" id="{D2F85560-13AF-214E-A539-95BA06B8246A}"/>
              </a:ext>
            </a:extLst>
          </p:cNvPr>
          <p:cNvGrpSpPr/>
          <p:nvPr/>
        </p:nvGrpSpPr>
        <p:grpSpPr>
          <a:xfrm>
            <a:off x="5376053" y="2796167"/>
            <a:ext cx="308790" cy="429599"/>
            <a:chOff x="4147317" y="2537888"/>
            <a:chExt cx="498427" cy="714093"/>
          </a:xfrm>
        </p:grpSpPr>
        <p:grpSp>
          <p:nvGrpSpPr>
            <p:cNvPr id="129" name="Group 1943">
              <a:extLst>
                <a:ext uri="{FF2B5EF4-FFF2-40B4-BE49-F238E27FC236}">
                  <a16:creationId xmlns:a16="http://schemas.microsoft.com/office/drawing/2014/main" id="{00AD45F4-D02F-4444-97B2-BEE4D8821F89}"/>
                </a:ext>
              </a:extLst>
            </p:cNvPr>
            <p:cNvGrpSpPr/>
            <p:nvPr/>
          </p:nvGrpSpPr>
          <p:grpSpPr>
            <a:xfrm>
              <a:off x="4147317" y="2537888"/>
              <a:ext cx="490829" cy="714093"/>
              <a:chOff x="0" y="0"/>
              <a:chExt cx="674234" cy="1074170"/>
            </a:xfrm>
          </p:grpSpPr>
          <p:sp>
            <p:nvSpPr>
              <p:cNvPr id="156" name="Shape 1940">
                <a:extLst>
                  <a:ext uri="{FF2B5EF4-FFF2-40B4-BE49-F238E27FC236}">
                    <a16:creationId xmlns:a16="http://schemas.microsoft.com/office/drawing/2014/main" id="{7B88D8AE-9636-9A4E-A82C-F2A696A2612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41">
                <a:extLst>
                  <a:ext uri="{FF2B5EF4-FFF2-40B4-BE49-F238E27FC236}">
                    <a16:creationId xmlns:a16="http://schemas.microsoft.com/office/drawing/2014/main" id="{AF7E7207-9C73-0E45-9F2B-0F7487DD67E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8" name="Shape 1942">
                <a:extLst>
                  <a:ext uri="{FF2B5EF4-FFF2-40B4-BE49-F238E27FC236}">
                    <a16:creationId xmlns:a16="http://schemas.microsoft.com/office/drawing/2014/main" id="{C1EB10F5-A7C1-0649-8CEB-89DD80AA493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E4E6E34-798E-F641-9414-6D26CC0022E6}"/>
                </a:ext>
              </a:extLst>
            </p:cNvPr>
            <p:cNvGrpSpPr/>
            <p:nvPr/>
          </p:nvGrpSpPr>
          <p:grpSpPr>
            <a:xfrm>
              <a:off x="4206913" y="2554015"/>
              <a:ext cx="406342" cy="103535"/>
              <a:chOff x="0" y="0"/>
              <a:chExt cx="558178" cy="155742"/>
            </a:xfrm>
          </p:grpSpPr>
          <p:sp>
            <p:nvSpPr>
              <p:cNvPr id="154" name="Shape 1930">
                <a:extLst>
                  <a:ext uri="{FF2B5EF4-FFF2-40B4-BE49-F238E27FC236}">
                    <a16:creationId xmlns:a16="http://schemas.microsoft.com/office/drawing/2014/main" id="{2FFA2E30-A966-D641-8C9C-B5DA6FC10FB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31">
                <a:extLst>
                  <a:ext uri="{FF2B5EF4-FFF2-40B4-BE49-F238E27FC236}">
                    <a16:creationId xmlns:a16="http://schemas.microsoft.com/office/drawing/2014/main" id="{103F00F2-D6B3-5743-820C-C41F7E079CBB}"/>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40585CC-D962-C345-8A15-D070A4FAC410}"/>
                </a:ext>
              </a:extLst>
            </p:cNvPr>
            <p:cNvGrpSpPr/>
            <p:nvPr/>
          </p:nvGrpSpPr>
          <p:grpSpPr>
            <a:xfrm>
              <a:off x="4206912" y="2726475"/>
              <a:ext cx="438832" cy="95669"/>
              <a:chOff x="1209912" y="1887043"/>
              <a:chExt cx="438832" cy="95669"/>
            </a:xfrm>
          </p:grpSpPr>
          <p:sp>
            <p:nvSpPr>
              <p:cNvPr id="152" name="Shape 1978">
                <a:extLst>
                  <a:ext uri="{FF2B5EF4-FFF2-40B4-BE49-F238E27FC236}">
                    <a16:creationId xmlns:a16="http://schemas.microsoft.com/office/drawing/2014/main" id="{4FFA41DA-6F94-3046-B501-1B2D1CED9696}"/>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Rectangle 152">
                <a:extLst>
                  <a:ext uri="{FF2B5EF4-FFF2-40B4-BE49-F238E27FC236}">
                    <a16:creationId xmlns:a16="http://schemas.microsoft.com/office/drawing/2014/main" id="{D067B5BC-8370-5B4A-83D5-DB7C8E4419AD}"/>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949">
              <a:extLst>
                <a:ext uri="{FF2B5EF4-FFF2-40B4-BE49-F238E27FC236}">
                  <a16:creationId xmlns:a16="http://schemas.microsoft.com/office/drawing/2014/main" id="{2CF8DF48-E8EB-834B-8914-8518E0D33AFA}"/>
                </a:ext>
              </a:extLst>
            </p:cNvPr>
            <p:cNvGrpSpPr/>
            <p:nvPr/>
          </p:nvGrpSpPr>
          <p:grpSpPr>
            <a:xfrm>
              <a:off x="4179227" y="3130957"/>
              <a:ext cx="406343" cy="103536"/>
              <a:chOff x="0" y="0"/>
              <a:chExt cx="558178" cy="155742"/>
            </a:xfrm>
          </p:grpSpPr>
          <p:sp>
            <p:nvSpPr>
              <p:cNvPr id="136" name="Shape 1947">
                <a:extLst>
                  <a:ext uri="{FF2B5EF4-FFF2-40B4-BE49-F238E27FC236}">
                    <a16:creationId xmlns:a16="http://schemas.microsoft.com/office/drawing/2014/main" id="{D17D1FD9-B4F9-D345-8BF1-59EAB4A862A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Shape 1948">
                <a:extLst>
                  <a:ext uri="{FF2B5EF4-FFF2-40B4-BE49-F238E27FC236}">
                    <a16:creationId xmlns:a16="http://schemas.microsoft.com/office/drawing/2014/main" id="{790D779A-C85C-7446-94E3-0229D3372F6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32">
              <a:extLst>
                <a:ext uri="{FF2B5EF4-FFF2-40B4-BE49-F238E27FC236}">
                  <a16:creationId xmlns:a16="http://schemas.microsoft.com/office/drawing/2014/main" id="{585D3189-F2B5-B944-8E17-71A53C35E856}"/>
                </a:ext>
              </a:extLst>
            </p:cNvPr>
            <p:cNvGrpSpPr/>
            <p:nvPr/>
          </p:nvGrpSpPr>
          <p:grpSpPr>
            <a:xfrm>
              <a:off x="4199314" y="2950237"/>
              <a:ext cx="438832" cy="95669"/>
              <a:chOff x="2715498" y="2047963"/>
              <a:chExt cx="438832" cy="95669"/>
            </a:xfrm>
          </p:grpSpPr>
          <p:sp>
            <p:nvSpPr>
              <p:cNvPr id="134" name="Shape 1978">
                <a:extLst>
                  <a:ext uri="{FF2B5EF4-FFF2-40B4-BE49-F238E27FC236}">
                    <a16:creationId xmlns:a16="http://schemas.microsoft.com/office/drawing/2014/main" id="{00565C10-C79B-FB41-A963-4E663E560D4D}"/>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a:extLst>
                  <a:ext uri="{FF2B5EF4-FFF2-40B4-BE49-F238E27FC236}">
                    <a16:creationId xmlns:a16="http://schemas.microsoft.com/office/drawing/2014/main" id="{1E34507E-ED14-1044-A832-273FC7476798}"/>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descr="Contains the left over element from the second output buffer" title="Partion 2 Page 2">
            <a:extLst>
              <a:ext uri="{FF2B5EF4-FFF2-40B4-BE49-F238E27FC236}">
                <a16:creationId xmlns:a16="http://schemas.microsoft.com/office/drawing/2014/main" id="{3B84C504-33C0-2146-BCE7-5A049DD0E17F}"/>
              </a:ext>
            </a:extLst>
          </p:cNvPr>
          <p:cNvGrpSpPr/>
          <p:nvPr/>
        </p:nvGrpSpPr>
        <p:grpSpPr>
          <a:xfrm>
            <a:off x="5723719" y="2788583"/>
            <a:ext cx="322225" cy="450451"/>
            <a:chOff x="4157933" y="2539166"/>
            <a:chExt cx="490829" cy="714093"/>
          </a:xfrm>
        </p:grpSpPr>
        <p:grpSp>
          <p:nvGrpSpPr>
            <p:cNvPr id="160" name="Group 1943">
              <a:extLst>
                <a:ext uri="{FF2B5EF4-FFF2-40B4-BE49-F238E27FC236}">
                  <a16:creationId xmlns:a16="http://schemas.microsoft.com/office/drawing/2014/main" id="{38C12900-C621-404E-8A0C-26896BDD18C9}"/>
                </a:ext>
              </a:extLst>
            </p:cNvPr>
            <p:cNvGrpSpPr/>
            <p:nvPr/>
          </p:nvGrpSpPr>
          <p:grpSpPr>
            <a:xfrm>
              <a:off x="4157933" y="2539166"/>
              <a:ext cx="490829" cy="714093"/>
              <a:chOff x="0" y="0"/>
              <a:chExt cx="674234" cy="1074170"/>
            </a:xfrm>
          </p:grpSpPr>
          <p:sp>
            <p:nvSpPr>
              <p:cNvPr id="164" name="Shape 1940">
                <a:extLst>
                  <a:ext uri="{FF2B5EF4-FFF2-40B4-BE49-F238E27FC236}">
                    <a16:creationId xmlns:a16="http://schemas.microsoft.com/office/drawing/2014/main" id="{22D12170-DE2F-E541-9B66-A90DC237166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1">
                <a:extLst>
                  <a:ext uri="{FF2B5EF4-FFF2-40B4-BE49-F238E27FC236}">
                    <a16:creationId xmlns:a16="http://schemas.microsoft.com/office/drawing/2014/main" id="{0A6D952A-768B-9C48-B2E3-C6708B518D6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2">
                <a:extLst>
                  <a:ext uri="{FF2B5EF4-FFF2-40B4-BE49-F238E27FC236}">
                    <a16:creationId xmlns:a16="http://schemas.microsoft.com/office/drawing/2014/main" id="{C2C4C492-C9B3-E145-A7D1-816DB93DE4C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955">
              <a:extLst>
                <a:ext uri="{FF2B5EF4-FFF2-40B4-BE49-F238E27FC236}">
                  <a16:creationId xmlns:a16="http://schemas.microsoft.com/office/drawing/2014/main" id="{7EB2CC2A-B213-DC47-9E39-52FAD4F539D3}"/>
                </a:ext>
              </a:extLst>
            </p:cNvPr>
            <p:cNvGrpSpPr/>
            <p:nvPr/>
          </p:nvGrpSpPr>
          <p:grpSpPr>
            <a:xfrm>
              <a:off x="4199314" y="2651288"/>
              <a:ext cx="406343" cy="103536"/>
              <a:chOff x="0" y="0"/>
              <a:chExt cx="558178" cy="155742"/>
            </a:xfrm>
          </p:grpSpPr>
          <p:sp>
            <p:nvSpPr>
              <p:cNvPr id="162" name="Shape 1953">
                <a:extLst>
                  <a:ext uri="{FF2B5EF4-FFF2-40B4-BE49-F238E27FC236}">
                    <a16:creationId xmlns:a16="http://schemas.microsoft.com/office/drawing/2014/main" id="{F4DC7060-974E-8E4F-9FC4-1CF9DCE5F70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54">
                <a:extLst>
                  <a:ext uri="{FF2B5EF4-FFF2-40B4-BE49-F238E27FC236}">
                    <a16:creationId xmlns:a16="http://schemas.microsoft.com/office/drawing/2014/main" id="{8C2BAEB7-B69E-DA4D-8DA6-E1D656F5389B}"/>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3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3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694 -0.00709 L 0.23108 -0.08611 " pathEditMode="relative" ptsTypes="AA">
                                      <p:cBhvr>
                                        <p:cTn id="6" dur="2000" fill="hold"/>
                                        <p:tgtEl>
                                          <p:spTgt spid="2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r>
              <a:rPr lang="en-US" dirty="0">
                <a:latin typeface="Helvetica Neue Light" charset="0"/>
                <a:ea typeface="Osaka" charset="0"/>
                <a:cs typeface="Osaka" charset="0"/>
              </a:rPr>
              <a:t>Join Operators</a:t>
            </a:r>
          </a:p>
        </p:txBody>
      </p:sp>
      <p:sp>
        <p:nvSpPr>
          <p:cNvPr id="5124" name="Rectangle 5"/>
          <p:cNvSpPr>
            <a:spLocks noGrp="1" noChangeArrowheads="1"/>
          </p:cNvSpPr>
          <p:nvPr>
            <p:ph sz="quarter" idx="10"/>
          </p:nvPr>
        </p:nvSpPr>
        <p:spPr/>
        <p:txBody>
          <a:bodyPr/>
          <a:lstStyle/>
          <a:p>
            <a:r>
              <a:rPr lang="en-US">
                <a:latin typeface="Helvetica Neue" charset="0"/>
                <a:ea typeface="Osaka" charset="0"/>
                <a:cs typeface="Osaka" charset="0"/>
              </a:rPr>
              <a:t>R&amp;G 14.4</a:t>
            </a:r>
          </a:p>
          <a:p>
            <a:endParaRPr lang="en-US">
              <a:latin typeface="Helvetica Neue" charset="0"/>
              <a:ea typeface="Osaka" charset="0"/>
              <a:cs typeface="Osaka" charset="0"/>
            </a:endParaRPr>
          </a:p>
        </p:txBody>
      </p:sp>
      <p:graphicFrame>
        <p:nvGraphicFramePr>
          <p:cNvPr id="5125" name="Object 6" descr="A man juggling many balls wearing a tshirt with the join symbol on it" title="Man Juggling"/>
          <p:cNvGraphicFramePr>
            <a:graphicFrameLocks noChangeAspect="1"/>
          </p:cNvGraphicFramePr>
          <p:nvPr>
            <p:extLst>
              <p:ext uri="{D42A27DB-BD31-4B8C-83A1-F6EECF244321}">
                <p14:modId xmlns:p14="http://schemas.microsoft.com/office/powerpoint/2010/main" val="2360054216"/>
              </p:ext>
            </p:extLst>
          </p:nvPr>
        </p:nvGraphicFramePr>
        <p:xfrm>
          <a:off x="6629400" y="819150"/>
          <a:ext cx="1381125" cy="2946797"/>
        </p:xfrm>
        <a:graphic>
          <a:graphicData uri="http://schemas.openxmlformats.org/presentationml/2006/ole">
            <mc:AlternateContent xmlns:mc="http://schemas.openxmlformats.org/markup-compatibility/2006">
              <mc:Choice xmlns:v="urn:schemas-microsoft-com:vml" Requires="v">
                <p:oleObj spid="_x0000_s1081" name="Clip" r:id="rId4" imgW="1841500" imgH="3937000" progId="MS_ClipArt_Gallery.2">
                  <p:embed/>
                </p:oleObj>
              </mc:Choice>
              <mc:Fallback>
                <p:oleObj name="Clip" r:id="rId4" imgW="1841500" imgH="39370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819150"/>
                        <a:ext cx="1381125" cy="29467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126" name="AutoShape 13" title="Join Symbol"/>
          <p:cNvSpPr>
            <a:spLocks noChangeArrowheads="1"/>
          </p:cNvSpPr>
          <p:nvPr/>
        </p:nvSpPr>
        <p:spPr bwMode="auto">
          <a:xfrm rot="-5400000">
            <a:off x="7286625" y="2247899"/>
            <a:ext cx="114300" cy="228600"/>
          </a:xfrm>
          <a:prstGeom prst="flowChartCollate">
            <a:avLst/>
          </a:prstGeom>
          <a:noFill/>
          <a:ln w="38100">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350"/>
          </a:p>
        </p:txBody>
      </p:sp>
    </p:spTree>
    <p:extLst>
      <p:ext uri="{BB962C8B-B14F-4D97-AF65-F5344CB8AC3E}">
        <p14:creationId xmlns:p14="http://schemas.microsoft.com/office/powerpoint/2010/main" val="66135355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1" name="Shape 278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9</a:t>
            </a:r>
            <a:endParaRPr b="1" i="1" dirty="0"/>
          </a:p>
        </p:txBody>
      </p:sp>
      <p:grpSp>
        <p:nvGrpSpPr>
          <p:cNvPr id="125" name="Group 1910" descr="Empty" title="Input"/>
          <p:cNvGrpSpPr/>
          <p:nvPr/>
        </p:nvGrpSpPr>
        <p:grpSpPr>
          <a:xfrm>
            <a:off x="381000" y="895350"/>
            <a:ext cx="1435768" cy="2377779"/>
            <a:chOff x="0" y="0"/>
            <a:chExt cx="1972266" cy="3576770"/>
          </a:xfrm>
        </p:grpSpPr>
        <p:sp>
          <p:nvSpPr>
            <p:cNvPr id="126"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9" name="Group 1914" descr="Buffer Page 1 has (C, C, D) Buffer page 2 has (A, B, B, B) There is one A left from page 2 of R.  " title="B-1 output buffers "/>
          <p:cNvGrpSpPr/>
          <p:nvPr/>
        </p:nvGrpSpPr>
        <p:grpSpPr>
          <a:xfrm>
            <a:off x="4045602" y="1245225"/>
            <a:ext cx="716163" cy="2096553"/>
            <a:chOff x="0" y="-1"/>
            <a:chExt cx="983767" cy="3153735"/>
          </a:xfrm>
        </p:grpSpPr>
        <p:sp>
          <p:nvSpPr>
            <p:cNvPr id="130"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31"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917"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586370" y="1709442"/>
            <a:ext cx="716163" cy="1054322"/>
            <a:chOff x="0" y="-1"/>
            <a:chExt cx="983767" cy="1585961"/>
          </a:xfrm>
        </p:grpSpPr>
        <p:sp>
          <p:nvSpPr>
            <p:cNvPr id="134"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36" name="Group 1921" descr="Partition 1 contains 1 page with (C,D,C) Partition 2 contains 2 pages: 1 with (B, A, A, B) and one with (B)" title=" Result"/>
          <p:cNvGrpSpPr/>
          <p:nvPr/>
        </p:nvGrpSpPr>
        <p:grpSpPr>
          <a:xfrm>
            <a:off x="5289260" y="1123950"/>
            <a:ext cx="1435767" cy="2377779"/>
            <a:chOff x="0" y="0"/>
            <a:chExt cx="1972266" cy="3576770"/>
          </a:xfrm>
        </p:grpSpPr>
        <p:sp>
          <p:nvSpPr>
            <p:cNvPr id="13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0"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41"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sp>
        <p:nvSpPr>
          <p:cNvPr id="183" name="Shape 1974"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74"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85" name="Group 1917"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586370" y="1709442"/>
            <a:ext cx="716163" cy="1054322"/>
            <a:chOff x="0" y="-1"/>
            <a:chExt cx="983767" cy="1585961"/>
          </a:xfrm>
        </p:grpSpPr>
        <p:sp>
          <p:nvSpPr>
            <p:cNvPr id="18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1 Buffer</a:t>
              </a:r>
            </a:p>
          </p:txBody>
        </p:sp>
      </p:grpSp>
      <p:grpSp>
        <p:nvGrpSpPr>
          <p:cNvPr id="188" name="Group 1983" title="B-1 output buffers "/>
          <p:cNvGrpSpPr/>
          <p:nvPr/>
        </p:nvGrpSpPr>
        <p:grpSpPr>
          <a:xfrm>
            <a:off x="4178905" y="2769492"/>
            <a:ext cx="406343" cy="103535"/>
            <a:chOff x="0" y="0"/>
            <a:chExt cx="558178" cy="155742"/>
          </a:xfrm>
        </p:grpSpPr>
        <p:sp>
          <p:nvSpPr>
            <p:cNvPr id="18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89" title="B-1 output buffers "/>
          <p:cNvGrpSpPr/>
          <p:nvPr/>
        </p:nvGrpSpPr>
        <p:grpSpPr>
          <a:xfrm>
            <a:off x="4178905" y="2961093"/>
            <a:ext cx="406343" cy="103535"/>
            <a:chOff x="0" y="0"/>
            <a:chExt cx="558178" cy="155742"/>
          </a:xfrm>
        </p:grpSpPr>
        <p:sp>
          <p:nvSpPr>
            <p:cNvPr id="192"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3"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4" name="Group 193" title="B-1 output buffers "/>
          <p:cNvGrpSpPr/>
          <p:nvPr/>
        </p:nvGrpSpPr>
        <p:grpSpPr>
          <a:xfrm>
            <a:off x="4178905" y="2597009"/>
            <a:ext cx="438832" cy="95669"/>
            <a:chOff x="542020" y="1539005"/>
            <a:chExt cx="438832" cy="95669"/>
          </a:xfrm>
        </p:grpSpPr>
        <p:sp>
          <p:nvSpPr>
            <p:cNvPr id="19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Rectangle 19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title="B-1 output buffers "/>
          <p:cNvGrpSpPr/>
          <p:nvPr/>
        </p:nvGrpSpPr>
        <p:grpSpPr>
          <a:xfrm>
            <a:off x="4167932" y="1570311"/>
            <a:ext cx="447452" cy="133444"/>
            <a:chOff x="2696848" y="2314645"/>
            <a:chExt cx="447452" cy="133444"/>
          </a:xfrm>
        </p:grpSpPr>
        <p:sp>
          <p:nvSpPr>
            <p:cNvPr id="198"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5-Point Star 198"/>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1960"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4713" y="1977511"/>
            <a:ext cx="490829" cy="714093"/>
            <a:chOff x="0" y="0"/>
            <a:chExt cx="674234" cy="1074170"/>
          </a:xfrm>
        </p:grpSpPr>
        <p:sp>
          <p:nvSpPr>
            <p:cNvPr id="212"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3"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3" name="Group 1966"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731446" y="2193298"/>
            <a:ext cx="406343" cy="103536"/>
            <a:chOff x="0" y="0"/>
            <a:chExt cx="558178" cy="155742"/>
          </a:xfrm>
        </p:grpSpPr>
        <p:sp>
          <p:nvSpPr>
            <p:cNvPr id="21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5" name="Group 204"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5406" y="2381404"/>
            <a:ext cx="438832" cy="95669"/>
            <a:chOff x="542020" y="1539005"/>
            <a:chExt cx="438832" cy="95669"/>
          </a:xfrm>
        </p:grpSpPr>
        <p:sp>
          <p:nvSpPr>
            <p:cNvPr id="20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Rectangle 20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713213" y="2539058"/>
            <a:ext cx="424576" cy="85215"/>
            <a:chOff x="2713213" y="2539058"/>
            <a:chExt cx="424576" cy="85215"/>
          </a:xfrm>
        </p:grpSpPr>
        <p:sp>
          <p:nvSpPr>
            <p:cNvPr id="204"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Triangle 205"/>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7190" y="1997868"/>
            <a:ext cx="440599" cy="133444"/>
            <a:chOff x="2697190" y="1997868"/>
            <a:chExt cx="440599" cy="133444"/>
          </a:xfrm>
        </p:grpSpPr>
        <p:sp>
          <p:nvSpPr>
            <p:cNvPr id="202"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5-Point Star 206"/>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descr="Contains the first page from the output buffer" title="Partition 1">
            <a:extLst>
              <a:ext uri="{FF2B5EF4-FFF2-40B4-BE49-F238E27FC236}">
                <a16:creationId xmlns:a16="http://schemas.microsoft.com/office/drawing/2014/main" id="{C284A6CF-E126-E842-A0A4-B9F34EA8EDC5}"/>
              </a:ext>
            </a:extLst>
          </p:cNvPr>
          <p:cNvGrpSpPr/>
          <p:nvPr/>
        </p:nvGrpSpPr>
        <p:grpSpPr>
          <a:xfrm>
            <a:off x="5393128" y="1564165"/>
            <a:ext cx="349366" cy="483290"/>
            <a:chOff x="4153352" y="1488398"/>
            <a:chExt cx="495747" cy="714093"/>
          </a:xfrm>
        </p:grpSpPr>
        <p:grpSp>
          <p:nvGrpSpPr>
            <p:cNvPr id="95" name="Group 1943">
              <a:extLst>
                <a:ext uri="{FF2B5EF4-FFF2-40B4-BE49-F238E27FC236}">
                  <a16:creationId xmlns:a16="http://schemas.microsoft.com/office/drawing/2014/main" id="{1BC418ED-00A5-6B47-BDDF-A31C8B2F2003}"/>
                </a:ext>
              </a:extLst>
            </p:cNvPr>
            <p:cNvGrpSpPr/>
            <p:nvPr/>
          </p:nvGrpSpPr>
          <p:grpSpPr>
            <a:xfrm>
              <a:off x="4158270" y="1488398"/>
              <a:ext cx="490829" cy="714093"/>
              <a:chOff x="0" y="0"/>
              <a:chExt cx="674234" cy="1074170"/>
            </a:xfrm>
          </p:grpSpPr>
          <p:sp>
            <p:nvSpPr>
              <p:cNvPr id="105" name="Shape 1940">
                <a:extLst>
                  <a:ext uri="{FF2B5EF4-FFF2-40B4-BE49-F238E27FC236}">
                    <a16:creationId xmlns:a16="http://schemas.microsoft.com/office/drawing/2014/main" id="{64F47A70-FE01-C842-91B4-EACAB68F256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41">
                <a:extLst>
                  <a:ext uri="{FF2B5EF4-FFF2-40B4-BE49-F238E27FC236}">
                    <a16:creationId xmlns:a16="http://schemas.microsoft.com/office/drawing/2014/main" id="{A78D8281-9681-6849-87D3-9C6207BD84F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1942">
                <a:extLst>
                  <a:ext uri="{FF2B5EF4-FFF2-40B4-BE49-F238E27FC236}">
                    <a16:creationId xmlns:a16="http://schemas.microsoft.com/office/drawing/2014/main" id="{DBF9144D-D589-5143-9DA4-414A902DB6C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E4C4CA88-7CF8-2048-B874-9B5DF3E40F58}"/>
                </a:ext>
              </a:extLst>
            </p:cNvPr>
            <p:cNvGrpSpPr/>
            <p:nvPr/>
          </p:nvGrpSpPr>
          <p:grpSpPr>
            <a:xfrm>
              <a:off x="4177537" y="1716298"/>
              <a:ext cx="424895" cy="85215"/>
              <a:chOff x="1206798" y="2075432"/>
              <a:chExt cx="424895" cy="85215"/>
            </a:xfrm>
          </p:grpSpPr>
          <p:sp>
            <p:nvSpPr>
              <p:cNvPr id="103" name="Shape 1936">
                <a:extLst>
                  <a:ext uri="{FF2B5EF4-FFF2-40B4-BE49-F238E27FC236}">
                    <a16:creationId xmlns:a16="http://schemas.microsoft.com/office/drawing/2014/main" id="{E911A124-D78B-0848-BDBB-7958A94DA2B2}"/>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Triangle 103">
                <a:extLst>
                  <a:ext uri="{FF2B5EF4-FFF2-40B4-BE49-F238E27FC236}">
                    <a16:creationId xmlns:a16="http://schemas.microsoft.com/office/drawing/2014/main" id="{3B32B84F-6C41-E445-853F-68DA796ADD89}"/>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9BBBB67-30DA-2242-90BE-8EAB31130589}"/>
                </a:ext>
              </a:extLst>
            </p:cNvPr>
            <p:cNvGrpSpPr/>
            <p:nvPr/>
          </p:nvGrpSpPr>
          <p:grpSpPr>
            <a:xfrm>
              <a:off x="4177537" y="1503530"/>
              <a:ext cx="447771" cy="133444"/>
              <a:chOff x="1183922" y="1512330"/>
              <a:chExt cx="447771" cy="133444"/>
            </a:xfrm>
          </p:grpSpPr>
          <p:sp>
            <p:nvSpPr>
              <p:cNvPr id="101" name="Shape 1927">
                <a:extLst>
                  <a:ext uri="{FF2B5EF4-FFF2-40B4-BE49-F238E27FC236}">
                    <a16:creationId xmlns:a16="http://schemas.microsoft.com/office/drawing/2014/main" id="{6E58E994-A95F-E74A-A1E2-CAB82F8C3CCD}"/>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2" name="5-Point Star 101">
                <a:extLst>
                  <a:ext uri="{FF2B5EF4-FFF2-40B4-BE49-F238E27FC236}">
                    <a16:creationId xmlns:a16="http://schemas.microsoft.com/office/drawing/2014/main" id="{B07AF974-3E67-F24B-8F14-7670543D31F4}"/>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1A193401-5511-7544-983A-A3E8E62FF03F}"/>
                </a:ext>
              </a:extLst>
            </p:cNvPr>
            <p:cNvGrpSpPr/>
            <p:nvPr/>
          </p:nvGrpSpPr>
          <p:grpSpPr>
            <a:xfrm>
              <a:off x="4153352" y="1887237"/>
              <a:ext cx="417078" cy="133444"/>
              <a:chOff x="2715498" y="2330721"/>
              <a:chExt cx="417078" cy="133444"/>
            </a:xfrm>
          </p:grpSpPr>
          <p:sp>
            <p:nvSpPr>
              <p:cNvPr id="99" name="Shape 1950">
                <a:extLst>
                  <a:ext uri="{FF2B5EF4-FFF2-40B4-BE49-F238E27FC236}">
                    <a16:creationId xmlns:a16="http://schemas.microsoft.com/office/drawing/2014/main" id="{BAF9C035-F5A1-0549-8658-B68EE4D6F978}"/>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5-Point Star 99">
                <a:extLst>
                  <a:ext uri="{FF2B5EF4-FFF2-40B4-BE49-F238E27FC236}">
                    <a16:creationId xmlns:a16="http://schemas.microsoft.com/office/drawing/2014/main" id="{7B2C1487-3E49-4647-A263-137B66633C6E}"/>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8" name="Group 107" descr="Contains the second page from the output buffer" title="Partition 2">
            <a:extLst>
              <a:ext uri="{FF2B5EF4-FFF2-40B4-BE49-F238E27FC236}">
                <a16:creationId xmlns:a16="http://schemas.microsoft.com/office/drawing/2014/main" id="{D041C7A9-A962-194A-9D75-AAF2E5F8AAC1}"/>
              </a:ext>
            </a:extLst>
          </p:cNvPr>
          <p:cNvGrpSpPr/>
          <p:nvPr/>
        </p:nvGrpSpPr>
        <p:grpSpPr>
          <a:xfrm>
            <a:off x="5376053" y="2796167"/>
            <a:ext cx="308790" cy="429599"/>
            <a:chOff x="4147317" y="2537888"/>
            <a:chExt cx="498427" cy="714093"/>
          </a:xfrm>
        </p:grpSpPr>
        <p:grpSp>
          <p:nvGrpSpPr>
            <p:cNvPr id="109" name="Group 1943">
              <a:extLst>
                <a:ext uri="{FF2B5EF4-FFF2-40B4-BE49-F238E27FC236}">
                  <a16:creationId xmlns:a16="http://schemas.microsoft.com/office/drawing/2014/main" id="{3BAC5A5E-798E-A64B-8419-D2DCFDFF2AF9}"/>
                </a:ext>
              </a:extLst>
            </p:cNvPr>
            <p:cNvGrpSpPr/>
            <p:nvPr/>
          </p:nvGrpSpPr>
          <p:grpSpPr>
            <a:xfrm>
              <a:off x="4147317" y="2537888"/>
              <a:ext cx="490829" cy="714093"/>
              <a:chOff x="0" y="0"/>
              <a:chExt cx="674234" cy="1074170"/>
            </a:xfrm>
          </p:grpSpPr>
          <p:sp>
            <p:nvSpPr>
              <p:cNvPr id="122" name="Shape 1940">
                <a:extLst>
                  <a:ext uri="{FF2B5EF4-FFF2-40B4-BE49-F238E27FC236}">
                    <a16:creationId xmlns:a16="http://schemas.microsoft.com/office/drawing/2014/main" id="{6F4F3074-97BF-0040-A235-6F6A4894090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1941">
                <a:extLst>
                  <a:ext uri="{FF2B5EF4-FFF2-40B4-BE49-F238E27FC236}">
                    <a16:creationId xmlns:a16="http://schemas.microsoft.com/office/drawing/2014/main" id="{B8577E00-3F44-DE44-9FB4-E82D69AFB78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1942">
                <a:extLst>
                  <a:ext uri="{FF2B5EF4-FFF2-40B4-BE49-F238E27FC236}">
                    <a16:creationId xmlns:a16="http://schemas.microsoft.com/office/drawing/2014/main" id="{5D865430-B643-5C47-AD45-0AA356D3090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8F5206F-C6B7-3B46-A394-4C27E3771F2B}"/>
                </a:ext>
              </a:extLst>
            </p:cNvPr>
            <p:cNvGrpSpPr/>
            <p:nvPr/>
          </p:nvGrpSpPr>
          <p:grpSpPr>
            <a:xfrm>
              <a:off x="4206913" y="2554015"/>
              <a:ext cx="406342" cy="103535"/>
              <a:chOff x="0" y="0"/>
              <a:chExt cx="558178" cy="155742"/>
            </a:xfrm>
          </p:grpSpPr>
          <p:sp>
            <p:nvSpPr>
              <p:cNvPr id="120" name="Shape 1930">
                <a:extLst>
                  <a:ext uri="{FF2B5EF4-FFF2-40B4-BE49-F238E27FC236}">
                    <a16:creationId xmlns:a16="http://schemas.microsoft.com/office/drawing/2014/main" id="{4C315E17-25FE-8249-8CDB-C58EEBA16F0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31">
                <a:extLst>
                  <a:ext uri="{FF2B5EF4-FFF2-40B4-BE49-F238E27FC236}">
                    <a16:creationId xmlns:a16="http://schemas.microsoft.com/office/drawing/2014/main" id="{91EEE20B-C502-6C41-B9D7-72505D6A6DF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FA9C2BA-E218-654E-963A-1CDB860D3500}"/>
                </a:ext>
              </a:extLst>
            </p:cNvPr>
            <p:cNvGrpSpPr/>
            <p:nvPr/>
          </p:nvGrpSpPr>
          <p:grpSpPr>
            <a:xfrm>
              <a:off x="4206912" y="2726475"/>
              <a:ext cx="438832" cy="95669"/>
              <a:chOff x="1209912" y="1887043"/>
              <a:chExt cx="438832" cy="95669"/>
            </a:xfrm>
          </p:grpSpPr>
          <p:sp>
            <p:nvSpPr>
              <p:cNvPr id="118" name="Shape 1978">
                <a:extLst>
                  <a:ext uri="{FF2B5EF4-FFF2-40B4-BE49-F238E27FC236}">
                    <a16:creationId xmlns:a16="http://schemas.microsoft.com/office/drawing/2014/main" id="{1DAC765E-5F04-9F4B-A4C4-AC9F831B988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Rectangle 118">
                <a:extLst>
                  <a:ext uri="{FF2B5EF4-FFF2-40B4-BE49-F238E27FC236}">
                    <a16:creationId xmlns:a16="http://schemas.microsoft.com/office/drawing/2014/main" id="{705C861A-91F5-7E47-B2F5-B889922C5655}"/>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949">
              <a:extLst>
                <a:ext uri="{FF2B5EF4-FFF2-40B4-BE49-F238E27FC236}">
                  <a16:creationId xmlns:a16="http://schemas.microsoft.com/office/drawing/2014/main" id="{34F2F027-8148-E64A-9F5B-2A5CA187F621}"/>
                </a:ext>
              </a:extLst>
            </p:cNvPr>
            <p:cNvGrpSpPr/>
            <p:nvPr/>
          </p:nvGrpSpPr>
          <p:grpSpPr>
            <a:xfrm>
              <a:off x="4179227" y="3130957"/>
              <a:ext cx="406343" cy="103536"/>
              <a:chOff x="0" y="0"/>
              <a:chExt cx="558178" cy="155742"/>
            </a:xfrm>
          </p:grpSpPr>
          <p:sp>
            <p:nvSpPr>
              <p:cNvPr id="116" name="Shape 1947">
                <a:extLst>
                  <a:ext uri="{FF2B5EF4-FFF2-40B4-BE49-F238E27FC236}">
                    <a16:creationId xmlns:a16="http://schemas.microsoft.com/office/drawing/2014/main" id="{87889703-848F-FB46-BB58-33BBDB0601C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48">
                <a:extLst>
                  <a:ext uri="{FF2B5EF4-FFF2-40B4-BE49-F238E27FC236}">
                    <a16:creationId xmlns:a16="http://schemas.microsoft.com/office/drawing/2014/main" id="{9E0284B2-A8A0-374E-9DC0-E86BB2DED9E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3" name="Group 112">
              <a:extLst>
                <a:ext uri="{FF2B5EF4-FFF2-40B4-BE49-F238E27FC236}">
                  <a16:creationId xmlns:a16="http://schemas.microsoft.com/office/drawing/2014/main" id="{1F2FB3ED-62DD-C343-8CE3-DFA2CCAD8827}"/>
                </a:ext>
              </a:extLst>
            </p:cNvPr>
            <p:cNvGrpSpPr/>
            <p:nvPr/>
          </p:nvGrpSpPr>
          <p:grpSpPr>
            <a:xfrm>
              <a:off x="4199314" y="2950237"/>
              <a:ext cx="438832" cy="95669"/>
              <a:chOff x="2715498" y="2047963"/>
              <a:chExt cx="438832" cy="95669"/>
            </a:xfrm>
          </p:grpSpPr>
          <p:sp>
            <p:nvSpPr>
              <p:cNvPr id="114" name="Shape 1978">
                <a:extLst>
                  <a:ext uri="{FF2B5EF4-FFF2-40B4-BE49-F238E27FC236}">
                    <a16:creationId xmlns:a16="http://schemas.microsoft.com/office/drawing/2014/main" id="{8468E2F4-AD3D-5F4A-9E61-5E8A8D84ADD8}"/>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Rectangle 114">
                <a:extLst>
                  <a:ext uri="{FF2B5EF4-FFF2-40B4-BE49-F238E27FC236}">
                    <a16:creationId xmlns:a16="http://schemas.microsoft.com/office/drawing/2014/main" id="{9E7778ED-F5B8-6849-8D32-CF79C6B220AC}"/>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descr="Contains the left over element from the second output buffer" title="Partion 2 Page 2">
            <a:extLst>
              <a:ext uri="{FF2B5EF4-FFF2-40B4-BE49-F238E27FC236}">
                <a16:creationId xmlns:a16="http://schemas.microsoft.com/office/drawing/2014/main" id="{04CAA446-DB1E-4249-AB49-13D29EC69FB7}"/>
              </a:ext>
            </a:extLst>
          </p:cNvPr>
          <p:cNvGrpSpPr/>
          <p:nvPr/>
        </p:nvGrpSpPr>
        <p:grpSpPr>
          <a:xfrm>
            <a:off x="5723719" y="2788583"/>
            <a:ext cx="322225" cy="450451"/>
            <a:chOff x="4157933" y="2539166"/>
            <a:chExt cx="490829" cy="714093"/>
          </a:xfrm>
        </p:grpSpPr>
        <p:grpSp>
          <p:nvGrpSpPr>
            <p:cNvPr id="159" name="Group 1943">
              <a:extLst>
                <a:ext uri="{FF2B5EF4-FFF2-40B4-BE49-F238E27FC236}">
                  <a16:creationId xmlns:a16="http://schemas.microsoft.com/office/drawing/2014/main" id="{2DAAAE74-488C-1643-A2B4-1FFDCA5A0BB9}"/>
                </a:ext>
              </a:extLst>
            </p:cNvPr>
            <p:cNvGrpSpPr/>
            <p:nvPr/>
          </p:nvGrpSpPr>
          <p:grpSpPr>
            <a:xfrm>
              <a:off x="4157933" y="2539166"/>
              <a:ext cx="490829" cy="714093"/>
              <a:chOff x="0" y="0"/>
              <a:chExt cx="674234" cy="1074170"/>
            </a:xfrm>
          </p:grpSpPr>
          <p:sp>
            <p:nvSpPr>
              <p:cNvPr id="163" name="Shape 1940">
                <a:extLst>
                  <a:ext uri="{FF2B5EF4-FFF2-40B4-BE49-F238E27FC236}">
                    <a16:creationId xmlns:a16="http://schemas.microsoft.com/office/drawing/2014/main" id="{4B8C28CB-4701-8149-94D2-49C3964640C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41">
                <a:extLst>
                  <a:ext uri="{FF2B5EF4-FFF2-40B4-BE49-F238E27FC236}">
                    <a16:creationId xmlns:a16="http://schemas.microsoft.com/office/drawing/2014/main" id="{C681C6C2-D497-354F-9826-2B6E8540C42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2">
                <a:extLst>
                  <a:ext uri="{FF2B5EF4-FFF2-40B4-BE49-F238E27FC236}">
                    <a16:creationId xmlns:a16="http://schemas.microsoft.com/office/drawing/2014/main" id="{A0DDF70A-68B2-804E-88C5-3F23B9099D4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955">
              <a:extLst>
                <a:ext uri="{FF2B5EF4-FFF2-40B4-BE49-F238E27FC236}">
                  <a16:creationId xmlns:a16="http://schemas.microsoft.com/office/drawing/2014/main" id="{5C7CEF28-37DD-EA41-BDF2-E68F95D41F50}"/>
                </a:ext>
              </a:extLst>
            </p:cNvPr>
            <p:cNvGrpSpPr/>
            <p:nvPr/>
          </p:nvGrpSpPr>
          <p:grpSpPr>
            <a:xfrm>
              <a:off x="4199314" y="2651288"/>
              <a:ext cx="406343" cy="103536"/>
              <a:chOff x="0" y="0"/>
              <a:chExt cx="558178" cy="155742"/>
            </a:xfrm>
          </p:grpSpPr>
          <p:sp>
            <p:nvSpPr>
              <p:cNvPr id="161" name="Shape 1953">
                <a:extLst>
                  <a:ext uri="{FF2B5EF4-FFF2-40B4-BE49-F238E27FC236}">
                    <a16:creationId xmlns:a16="http://schemas.microsoft.com/office/drawing/2014/main" id="{644909C6-890B-6D4A-AD50-F91FA904EFF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Shape 1954">
                <a:extLst>
                  <a:ext uri="{FF2B5EF4-FFF2-40B4-BE49-F238E27FC236}">
                    <a16:creationId xmlns:a16="http://schemas.microsoft.com/office/drawing/2014/main" id="{7B487FD8-30DE-594F-8636-7AAFA34358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4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805 0.00062 L 0.16319 -0.04691 " pathEditMode="relative" rAng="0" ptsTypes="AA">
                                      <p:cBhvr>
                                        <p:cTn id="6" dur="2000" fill="hold"/>
                                        <p:tgtEl>
                                          <p:spTgt spid="3"/>
                                        </p:tgtEl>
                                        <p:attrNameLst>
                                          <p:attrName>ppt_x</p:attrName>
                                          <p:attrName>ppt_y</p:attrName>
                                        </p:attrNameLst>
                                      </p:cBhvr>
                                      <p:rCtr x="7257" y="-2377"/>
                                    </p:animMotion>
                                  </p:childTnLst>
                                </p:cTn>
                              </p:par>
                              <p:par>
                                <p:cTn id="7" presetID="0" presetClass="path" presetSubtype="0" accel="50000" decel="50000" fill="hold" nodeType="withEffect">
                                  <p:stCondLst>
                                    <p:cond delay="0"/>
                                  </p:stCondLst>
                                  <p:childTnLst>
                                    <p:animMotion origin="layout" path="M 0.0217 0.00525 L 0.16232 0.18395 " pathEditMode="relative" rAng="0" ptsTypes="AA">
                                      <p:cBhvr>
                                        <p:cTn id="8" dur="2000" fill="hold"/>
                                        <p:tgtEl>
                                          <p:spTgt spid="203"/>
                                        </p:tgtEl>
                                        <p:attrNameLst>
                                          <p:attrName>ppt_x</p:attrName>
                                          <p:attrName>ppt_y</p:attrName>
                                        </p:attrNameLst>
                                      </p:cBhvr>
                                      <p:rCtr x="7031" y="8920"/>
                                    </p:animMotion>
                                  </p:childTnLst>
                                </p:cTn>
                              </p:par>
                              <p:par>
                                <p:cTn id="9" presetID="0" presetClass="path" presetSubtype="0" accel="50000" decel="50000" fill="hold" nodeType="withEffect">
                                  <p:stCondLst>
                                    <p:cond delay="0"/>
                                  </p:stCondLst>
                                  <p:childTnLst>
                                    <p:animMotion origin="layout" path="M 0.01944 0.00587 L 0.08733 0.12747 " pathEditMode="relative" ptsTypes="AA">
                                      <p:cBhvr>
                                        <p:cTn id="10" dur="2000" fill="hold"/>
                                        <p:tgtEl>
                                          <p:spTgt spid="20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822 0.00834 L 0.16336 -0.11358 " pathEditMode="relative" ptsTypes="AA">
                                      <p:cBhvr>
                                        <p:cTn id="12"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Shape 2889"/>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10</a:t>
            </a:r>
            <a:endParaRPr b="1" i="1" dirty="0"/>
          </a:p>
        </p:txBody>
      </p:sp>
      <p:grpSp>
        <p:nvGrpSpPr>
          <p:cNvPr id="134" name="Group 1910" descr="Empty" title="Input"/>
          <p:cNvGrpSpPr/>
          <p:nvPr/>
        </p:nvGrpSpPr>
        <p:grpSpPr>
          <a:xfrm>
            <a:off x="381000" y="895350"/>
            <a:ext cx="1435768" cy="2377779"/>
            <a:chOff x="0" y="0"/>
            <a:chExt cx="1972266" cy="3576770"/>
          </a:xfrm>
        </p:grpSpPr>
        <p:sp>
          <p:nvSpPr>
            <p:cNvPr id="135"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8" name="Group 1914" descr="The buffers flush to the result and the dangling A from page 2 of R moves into buffer page 2 " title="B-1 output buffers"/>
          <p:cNvGrpSpPr/>
          <p:nvPr/>
        </p:nvGrpSpPr>
        <p:grpSpPr>
          <a:xfrm>
            <a:off x="4045602" y="1245225"/>
            <a:ext cx="716163" cy="2096553"/>
            <a:chOff x="0" y="-1"/>
            <a:chExt cx="983767" cy="3153735"/>
          </a:xfrm>
        </p:grpSpPr>
        <p:sp>
          <p:nvSpPr>
            <p:cNvPr id="139"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40"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17" descr="empty" title="Input buffer"/>
          <p:cNvGrpSpPr/>
          <p:nvPr/>
        </p:nvGrpSpPr>
        <p:grpSpPr>
          <a:xfrm>
            <a:off x="2586370" y="1709442"/>
            <a:ext cx="716163" cy="1054322"/>
            <a:chOff x="0" y="-1"/>
            <a:chExt cx="983767" cy="1585961"/>
          </a:xfrm>
        </p:grpSpPr>
        <p:sp>
          <p:nvSpPr>
            <p:cNvPr id="143"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45" name="Group 1921" descr="Partition 1 contains 1 page with (C,D,C) and another with (C, C, D) Partition 2 contains 3 pages: 1 with (B, A, A, B) and one with (B) and one with (A, B, B, B)" title="Result"/>
          <p:cNvGrpSpPr/>
          <p:nvPr/>
        </p:nvGrpSpPr>
        <p:grpSpPr>
          <a:xfrm>
            <a:off x="5289260" y="1123950"/>
            <a:ext cx="1435767" cy="2377779"/>
            <a:chOff x="0" y="0"/>
            <a:chExt cx="1972266" cy="3576770"/>
          </a:xfrm>
        </p:grpSpPr>
        <p:sp>
          <p:nvSpPr>
            <p:cNvPr id="146"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9"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50"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94" name="Group 1917" descr="empty" title="Input buffer"/>
          <p:cNvGrpSpPr/>
          <p:nvPr/>
        </p:nvGrpSpPr>
        <p:grpSpPr>
          <a:xfrm>
            <a:off x="2586370" y="1709442"/>
            <a:ext cx="716163" cy="1054322"/>
            <a:chOff x="0" y="-1"/>
            <a:chExt cx="983767" cy="1585961"/>
          </a:xfrm>
        </p:grpSpPr>
        <p:sp>
          <p:nvSpPr>
            <p:cNvPr id="19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09" name="Group 1960" descr="empty" title="Input buffer"/>
          <p:cNvGrpSpPr/>
          <p:nvPr/>
        </p:nvGrpSpPr>
        <p:grpSpPr>
          <a:xfrm>
            <a:off x="2694713" y="1977511"/>
            <a:ext cx="490829" cy="714093"/>
            <a:chOff x="0" y="0"/>
            <a:chExt cx="674234" cy="1074170"/>
          </a:xfrm>
        </p:grpSpPr>
        <p:sp>
          <p:nvSpPr>
            <p:cNvPr id="21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descr="The buffers flush to the result and the dangling A from page 2 of R moves into buffer page 2 " title="B-1 output buffers"/>
          <p:cNvGrpSpPr/>
          <p:nvPr/>
        </p:nvGrpSpPr>
        <p:grpSpPr>
          <a:xfrm>
            <a:off x="4161338" y="1511927"/>
            <a:ext cx="494671" cy="714093"/>
            <a:chOff x="4161338" y="1525748"/>
            <a:chExt cx="494671" cy="714093"/>
          </a:xfrm>
        </p:grpSpPr>
        <p:sp>
          <p:nvSpPr>
            <p:cNvPr id="192"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6" name="Group 205"/>
            <p:cNvGrpSpPr/>
            <p:nvPr/>
          </p:nvGrpSpPr>
          <p:grpSpPr>
            <a:xfrm>
              <a:off x="4167932" y="1570311"/>
              <a:ext cx="447452" cy="133444"/>
              <a:chOff x="2696848" y="2314645"/>
              <a:chExt cx="447452" cy="133444"/>
            </a:xfrm>
          </p:grpSpPr>
          <p:sp>
            <p:nvSpPr>
              <p:cNvPr id="207"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5-Point Star 207"/>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p:cNvGrpSpPr/>
            <p:nvPr/>
          </p:nvGrpSpPr>
          <p:grpSpPr>
            <a:xfrm>
              <a:off x="4167932" y="2041329"/>
              <a:ext cx="424576" cy="85215"/>
              <a:chOff x="2713213" y="2539058"/>
              <a:chExt cx="424576" cy="85215"/>
            </a:xfrm>
          </p:grpSpPr>
          <p:sp>
            <p:nvSpPr>
              <p:cNvPr id="220"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Triangle 220"/>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2" name="Group 221"/>
            <p:cNvGrpSpPr/>
            <p:nvPr/>
          </p:nvGrpSpPr>
          <p:grpSpPr>
            <a:xfrm>
              <a:off x="4161338" y="1798233"/>
              <a:ext cx="440599" cy="133444"/>
              <a:chOff x="2697190" y="1997868"/>
              <a:chExt cx="440599" cy="133444"/>
            </a:xfrm>
          </p:grpSpPr>
          <p:sp>
            <p:nvSpPr>
              <p:cNvPr id="223"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5-Point Star 223"/>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descr="Contains the elements on the second of the output buffers" title="Parition 2 Page 3"/>
          <p:cNvGrpSpPr/>
          <p:nvPr/>
        </p:nvGrpSpPr>
        <p:grpSpPr>
          <a:xfrm>
            <a:off x="6109799" y="2775680"/>
            <a:ext cx="273317" cy="476301"/>
            <a:chOff x="4165180" y="2537888"/>
            <a:chExt cx="490829" cy="714093"/>
          </a:xfrm>
        </p:grpSpPr>
        <p:sp>
          <p:nvSpPr>
            <p:cNvPr id="228"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9" name="Group 1983"/>
            <p:cNvGrpSpPr/>
            <p:nvPr/>
          </p:nvGrpSpPr>
          <p:grpSpPr>
            <a:xfrm>
              <a:off x="4178905" y="2769492"/>
              <a:ext cx="406343" cy="103535"/>
              <a:chOff x="0" y="0"/>
              <a:chExt cx="558178" cy="155742"/>
            </a:xfrm>
          </p:grpSpPr>
          <p:sp>
            <p:nvSpPr>
              <p:cNvPr id="23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0" name="Group 1989"/>
            <p:cNvGrpSpPr/>
            <p:nvPr/>
          </p:nvGrpSpPr>
          <p:grpSpPr>
            <a:xfrm>
              <a:off x="4178905" y="2961093"/>
              <a:ext cx="406343" cy="103535"/>
              <a:chOff x="0" y="0"/>
              <a:chExt cx="558178" cy="155742"/>
            </a:xfrm>
          </p:grpSpPr>
          <p:sp>
            <p:nvSpPr>
              <p:cNvPr id="23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1" name="Group 230"/>
            <p:cNvGrpSpPr/>
            <p:nvPr/>
          </p:nvGrpSpPr>
          <p:grpSpPr>
            <a:xfrm>
              <a:off x="4178905" y="2597009"/>
              <a:ext cx="438832" cy="95669"/>
              <a:chOff x="542020" y="1539005"/>
              <a:chExt cx="438832" cy="95669"/>
            </a:xfrm>
          </p:grpSpPr>
          <p:sp>
            <p:nvSpPr>
              <p:cNvPr id="23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6" name="Rectangle 23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1966"/>
            <p:cNvGrpSpPr/>
            <p:nvPr/>
          </p:nvGrpSpPr>
          <p:grpSpPr>
            <a:xfrm>
              <a:off x="4187895" y="3120309"/>
              <a:ext cx="406343" cy="103536"/>
              <a:chOff x="0" y="0"/>
              <a:chExt cx="558178" cy="155742"/>
            </a:xfrm>
          </p:grpSpPr>
          <p:sp>
            <p:nvSpPr>
              <p:cNvPr id="23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66" name="Group 265" descr="Contains element from the first of the output buffer pages" title="Partition 1 Page 2"/>
          <p:cNvGrpSpPr/>
          <p:nvPr/>
        </p:nvGrpSpPr>
        <p:grpSpPr>
          <a:xfrm>
            <a:off x="5793055" y="1557896"/>
            <a:ext cx="359754" cy="484835"/>
            <a:chOff x="4161338" y="1525748"/>
            <a:chExt cx="494671" cy="714093"/>
          </a:xfrm>
        </p:grpSpPr>
        <p:sp>
          <p:nvSpPr>
            <p:cNvPr id="267"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68" name="Group 267"/>
            <p:cNvGrpSpPr/>
            <p:nvPr/>
          </p:nvGrpSpPr>
          <p:grpSpPr>
            <a:xfrm>
              <a:off x="4167932" y="1570311"/>
              <a:ext cx="447452" cy="133444"/>
              <a:chOff x="2696848" y="2314645"/>
              <a:chExt cx="447452" cy="133444"/>
            </a:xfrm>
          </p:grpSpPr>
          <p:sp>
            <p:nvSpPr>
              <p:cNvPr id="275"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5-Point Star 275"/>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4167932" y="2041329"/>
              <a:ext cx="424576" cy="85215"/>
              <a:chOff x="2713213" y="2539058"/>
              <a:chExt cx="424576" cy="85215"/>
            </a:xfrm>
          </p:grpSpPr>
          <p:sp>
            <p:nvSpPr>
              <p:cNvPr id="273"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4" name="Triangle 273"/>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0" name="Group 269"/>
            <p:cNvGrpSpPr/>
            <p:nvPr/>
          </p:nvGrpSpPr>
          <p:grpSpPr>
            <a:xfrm>
              <a:off x="4161338" y="1798233"/>
              <a:ext cx="440599" cy="133444"/>
              <a:chOff x="2697190" y="1997868"/>
              <a:chExt cx="440599" cy="133444"/>
            </a:xfrm>
          </p:grpSpPr>
          <p:sp>
            <p:nvSpPr>
              <p:cNvPr id="271"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2" name="5-Point Star 271"/>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7" name="Group 1960" descr="The buffers flush to the result and the dangling A from page 2 of R moves into buffer page 2 " title="B-1 output buffers"/>
          <p:cNvGrpSpPr/>
          <p:nvPr/>
        </p:nvGrpSpPr>
        <p:grpSpPr>
          <a:xfrm>
            <a:off x="4131157" y="2563584"/>
            <a:ext cx="490829" cy="714093"/>
            <a:chOff x="0" y="0"/>
            <a:chExt cx="674234" cy="1074170"/>
          </a:xfrm>
        </p:grpSpPr>
        <p:sp>
          <p:nvSpPr>
            <p:cNvPr id="278"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9"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1" name="Group 280" descr="The buffers flush to the result and the dangling A from page 2 of R moves into buffer page 2 " title="B-1 output buffers"/>
          <p:cNvGrpSpPr/>
          <p:nvPr/>
        </p:nvGrpSpPr>
        <p:grpSpPr>
          <a:xfrm>
            <a:off x="4165180" y="2537888"/>
            <a:ext cx="490829" cy="714093"/>
            <a:chOff x="4165180" y="2537888"/>
            <a:chExt cx="490829" cy="714093"/>
          </a:xfrm>
        </p:grpSpPr>
        <p:sp>
          <p:nvSpPr>
            <p:cNvPr id="282"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83" name="Group 1983"/>
            <p:cNvGrpSpPr/>
            <p:nvPr/>
          </p:nvGrpSpPr>
          <p:grpSpPr>
            <a:xfrm>
              <a:off x="4178905" y="2769492"/>
              <a:ext cx="406343" cy="103535"/>
              <a:chOff x="0" y="0"/>
              <a:chExt cx="558178" cy="155742"/>
            </a:xfrm>
          </p:grpSpPr>
          <p:sp>
            <p:nvSpPr>
              <p:cNvPr id="293"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4"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4" name="Group 1989"/>
            <p:cNvGrpSpPr/>
            <p:nvPr/>
          </p:nvGrpSpPr>
          <p:grpSpPr>
            <a:xfrm>
              <a:off x="4178905" y="2961093"/>
              <a:ext cx="406343" cy="103535"/>
              <a:chOff x="0" y="0"/>
              <a:chExt cx="558178" cy="155742"/>
            </a:xfrm>
          </p:grpSpPr>
          <p:sp>
            <p:nvSpPr>
              <p:cNvPr id="291"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2"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5" name="Group 284"/>
            <p:cNvGrpSpPr/>
            <p:nvPr/>
          </p:nvGrpSpPr>
          <p:grpSpPr>
            <a:xfrm>
              <a:off x="4178905" y="2597009"/>
              <a:ext cx="438832" cy="95669"/>
              <a:chOff x="542020" y="1539005"/>
              <a:chExt cx="438832" cy="95669"/>
            </a:xfrm>
          </p:grpSpPr>
          <p:sp>
            <p:nvSpPr>
              <p:cNvPr id="289"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Rectangle 289"/>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1966"/>
            <p:cNvGrpSpPr/>
            <p:nvPr/>
          </p:nvGrpSpPr>
          <p:grpSpPr>
            <a:xfrm>
              <a:off x="4187895" y="3120309"/>
              <a:ext cx="406343" cy="103536"/>
              <a:chOff x="0" y="0"/>
              <a:chExt cx="558178" cy="155742"/>
            </a:xfrm>
          </p:grpSpPr>
          <p:sp>
            <p:nvSpPr>
              <p:cNvPr id="287"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8"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95" name="Group 294" descr="Leftover element" title="Dangling Yellow square"/>
          <p:cNvGrpSpPr/>
          <p:nvPr/>
        </p:nvGrpSpPr>
        <p:grpSpPr>
          <a:xfrm>
            <a:off x="3355098" y="3026129"/>
            <a:ext cx="438832" cy="95669"/>
            <a:chOff x="542020" y="1539005"/>
            <a:chExt cx="438832" cy="95669"/>
          </a:xfrm>
        </p:grpSpPr>
        <p:sp>
          <p:nvSpPr>
            <p:cNvPr id="296"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7" name="Rectangle 296"/>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descr="Contains the first page from the output buffer" title="Partition 1">
            <a:extLst>
              <a:ext uri="{FF2B5EF4-FFF2-40B4-BE49-F238E27FC236}">
                <a16:creationId xmlns:a16="http://schemas.microsoft.com/office/drawing/2014/main" id="{A7BF558E-A8ED-4641-A776-ADB4C31AC5BC}"/>
              </a:ext>
            </a:extLst>
          </p:cNvPr>
          <p:cNvGrpSpPr/>
          <p:nvPr/>
        </p:nvGrpSpPr>
        <p:grpSpPr>
          <a:xfrm>
            <a:off x="5393128" y="1564165"/>
            <a:ext cx="349366" cy="483290"/>
            <a:chOff x="4153352" y="1488398"/>
            <a:chExt cx="495747" cy="714093"/>
          </a:xfrm>
        </p:grpSpPr>
        <p:grpSp>
          <p:nvGrpSpPr>
            <p:cNvPr id="126" name="Group 1943">
              <a:extLst>
                <a:ext uri="{FF2B5EF4-FFF2-40B4-BE49-F238E27FC236}">
                  <a16:creationId xmlns:a16="http://schemas.microsoft.com/office/drawing/2014/main" id="{8FD31ADC-8D92-C64F-8DBC-0250D7816DBE}"/>
                </a:ext>
              </a:extLst>
            </p:cNvPr>
            <p:cNvGrpSpPr/>
            <p:nvPr/>
          </p:nvGrpSpPr>
          <p:grpSpPr>
            <a:xfrm>
              <a:off x="4158270" y="1488398"/>
              <a:ext cx="490829" cy="714093"/>
              <a:chOff x="0" y="0"/>
              <a:chExt cx="674234" cy="1074170"/>
            </a:xfrm>
          </p:grpSpPr>
          <p:sp>
            <p:nvSpPr>
              <p:cNvPr id="169" name="Shape 1940">
                <a:extLst>
                  <a:ext uri="{FF2B5EF4-FFF2-40B4-BE49-F238E27FC236}">
                    <a16:creationId xmlns:a16="http://schemas.microsoft.com/office/drawing/2014/main" id="{AFABE705-2DBC-AD44-88F1-A732FCCCF689}"/>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1">
                <a:extLst>
                  <a:ext uri="{FF2B5EF4-FFF2-40B4-BE49-F238E27FC236}">
                    <a16:creationId xmlns:a16="http://schemas.microsoft.com/office/drawing/2014/main" id="{3C1C028F-65CE-634A-A76A-AE901CB086E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2">
                <a:extLst>
                  <a:ext uri="{FF2B5EF4-FFF2-40B4-BE49-F238E27FC236}">
                    <a16:creationId xmlns:a16="http://schemas.microsoft.com/office/drawing/2014/main" id="{A1097B52-279C-2348-9B5C-588A0737544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12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054873E2-A36D-E14F-8A56-0BE8294F330E}"/>
                </a:ext>
              </a:extLst>
            </p:cNvPr>
            <p:cNvGrpSpPr/>
            <p:nvPr/>
          </p:nvGrpSpPr>
          <p:grpSpPr>
            <a:xfrm>
              <a:off x="4177537" y="1716298"/>
              <a:ext cx="424895" cy="85215"/>
              <a:chOff x="1206798" y="2075432"/>
              <a:chExt cx="424895" cy="85215"/>
            </a:xfrm>
          </p:grpSpPr>
          <p:sp>
            <p:nvSpPr>
              <p:cNvPr id="167" name="Shape 1936">
                <a:extLst>
                  <a:ext uri="{FF2B5EF4-FFF2-40B4-BE49-F238E27FC236}">
                    <a16:creationId xmlns:a16="http://schemas.microsoft.com/office/drawing/2014/main" id="{49E6FDB9-7408-FC4C-8F89-A70501262E3A}"/>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Triangle 167">
                <a:extLst>
                  <a:ext uri="{FF2B5EF4-FFF2-40B4-BE49-F238E27FC236}">
                    <a16:creationId xmlns:a16="http://schemas.microsoft.com/office/drawing/2014/main" id="{57C3F286-F7AB-774B-A6A2-A4BC1DD77365}"/>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8" name="Group 127"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4AA0108-E900-2142-A164-18DB56942826}"/>
                </a:ext>
              </a:extLst>
            </p:cNvPr>
            <p:cNvGrpSpPr/>
            <p:nvPr/>
          </p:nvGrpSpPr>
          <p:grpSpPr>
            <a:xfrm>
              <a:off x="4177537" y="1503530"/>
              <a:ext cx="447771" cy="133444"/>
              <a:chOff x="1183922" y="1512330"/>
              <a:chExt cx="447771" cy="133444"/>
            </a:xfrm>
          </p:grpSpPr>
          <p:sp>
            <p:nvSpPr>
              <p:cNvPr id="132" name="Shape 1927">
                <a:extLst>
                  <a:ext uri="{FF2B5EF4-FFF2-40B4-BE49-F238E27FC236}">
                    <a16:creationId xmlns:a16="http://schemas.microsoft.com/office/drawing/2014/main" id="{30635E6F-DCF0-5747-BE7C-5A6266AAAF97}"/>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5-Point Star 132">
                <a:extLst>
                  <a:ext uri="{FF2B5EF4-FFF2-40B4-BE49-F238E27FC236}">
                    <a16:creationId xmlns:a16="http://schemas.microsoft.com/office/drawing/2014/main" id="{E1EC2365-B32D-5F4F-8221-46F8EC816895}"/>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28FA6E5E-B7BE-6E47-AB16-1AC452FA4A5C}"/>
                </a:ext>
              </a:extLst>
            </p:cNvPr>
            <p:cNvGrpSpPr/>
            <p:nvPr/>
          </p:nvGrpSpPr>
          <p:grpSpPr>
            <a:xfrm>
              <a:off x="4153352" y="1887237"/>
              <a:ext cx="417078" cy="133444"/>
              <a:chOff x="2715498" y="2330721"/>
              <a:chExt cx="417078" cy="133444"/>
            </a:xfrm>
          </p:grpSpPr>
          <p:sp>
            <p:nvSpPr>
              <p:cNvPr id="130" name="Shape 1950">
                <a:extLst>
                  <a:ext uri="{FF2B5EF4-FFF2-40B4-BE49-F238E27FC236}">
                    <a16:creationId xmlns:a16="http://schemas.microsoft.com/office/drawing/2014/main" id="{2D983C09-3D85-3C43-AC0F-82CD63D8E1CA}"/>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5-Point Star 130">
                <a:extLst>
                  <a:ext uri="{FF2B5EF4-FFF2-40B4-BE49-F238E27FC236}">
                    <a16:creationId xmlns:a16="http://schemas.microsoft.com/office/drawing/2014/main" id="{FEFA2D03-5E3C-BC42-AB6F-B6FA59962E68}"/>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2" name="Group 171" descr="Contains the second page from the output buffer" title="Partition 2">
            <a:extLst>
              <a:ext uri="{FF2B5EF4-FFF2-40B4-BE49-F238E27FC236}">
                <a16:creationId xmlns:a16="http://schemas.microsoft.com/office/drawing/2014/main" id="{BF0A7097-FB86-4A46-BE35-ABFD52E9C748}"/>
              </a:ext>
            </a:extLst>
          </p:cNvPr>
          <p:cNvGrpSpPr/>
          <p:nvPr/>
        </p:nvGrpSpPr>
        <p:grpSpPr>
          <a:xfrm>
            <a:off x="5376053" y="2796167"/>
            <a:ext cx="308790" cy="429599"/>
            <a:chOff x="4147317" y="2537888"/>
            <a:chExt cx="498427" cy="714093"/>
          </a:xfrm>
        </p:grpSpPr>
        <p:grpSp>
          <p:nvGrpSpPr>
            <p:cNvPr id="173" name="Group 1943">
              <a:extLst>
                <a:ext uri="{FF2B5EF4-FFF2-40B4-BE49-F238E27FC236}">
                  <a16:creationId xmlns:a16="http://schemas.microsoft.com/office/drawing/2014/main" id="{D4DDE9B3-FC29-324D-9EA4-8CF1A00EFE9D}"/>
                </a:ext>
              </a:extLst>
            </p:cNvPr>
            <p:cNvGrpSpPr/>
            <p:nvPr/>
          </p:nvGrpSpPr>
          <p:grpSpPr>
            <a:xfrm>
              <a:off x="4147317" y="2537888"/>
              <a:ext cx="490829" cy="714093"/>
              <a:chOff x="0" y="0"/>
              <a:chExt cx="674234" cy="1074170"/>
            </a:xfrm>
          </p:grpSpPr>
          <p:sp>
            <p:nvSpPr>
              <p:cNvPr id="186" name="Shape 1940">
                <a:extLst>
                  <a:ext uri="{FF2B5EF4-FFF2-40B4-BE49-F238E27FC236}">
                    <a16:creationId xmlns:a16="http://schemas.microsoft.com/office/drawing/2014/main" id="{CBD2255C-86E8-1D4F-A233-B6AF1BAD44E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41">
                <a:extLst>
                  <a:ext uri="{FF2B5EF4-FFF2-40B4-BE49-F238E27FC236}">
                    <a16:creationId xmlns:a16="http://schemas.microsoft.com/office/drawing/2014/main" id="{ED779328-D7B2-804E-8BD2-80F78FC742D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1942">
                <a:extLst>
                  <a:ext uri="{FF2B5EF4-FFF2-40B4-BE49-F238E27FC236}">
                    <a16:creationId xmlns:a16="http://schemas.microsoft.com/office/drawing/2014/main" id="{987DBDBE-10AC-EC45-A5B9-D54F2B32094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6EF3F45-87D4-9D45-8B65-D900D642A0D6}"/>
                </a:ext>
              </a:extLst>
            </p:cNvPr>
            <p:cNvGrpSpPr/>
            <p:nvPr/>
          </p:nvGrpSpPr>
          <p:grpSpPr>
            <a:xfrm>
              <a:off x="4206913" y="2554015"/>
              <a:ext cx="406342" cy="103535"/>
              <a:chOff x="0" y="0"/>
              <a:chExt cx="558178" cy="155742"/>
            </a:xfrm>
          </p:grpSpPr>
          <p:sp>
            <p:nvSpPr>
              <p:cNvPr id="184" name="Shape 1930">
                <a:extLst>
                  <a:ext uri="{FF2B5EF4-FFF2-40B4-BE49-F238E27FC236}">
                    <a16:creationId xmlns:a16="http://schemas.microsoft.com/office/drawing/2014/main" id="{9BA92B0E-E3E5-324E-AC91-E06975413E2B}"/>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31">
                <a:extLst>
                  <a:ext uri="{FF2B5EF4-FFF2-40B4-BE49-F238E27FC236}">
                    <a16:creationId xmlns:a16="http://schemas.microsoft.com/office/drawing/2014/main" id="{54EEDA09-FE61-974D-A965-4559FD2B14E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5" name="Group 17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A0CAFCD-A5F2-1843-BD5C-B29377346AF9}"/>
                </a:ext>
              </a:extLst>
            </p:cNvPr>
            <p:cNvGrpSpPr/>
            <p:nvPr/>
          </p:nvGrpSpPr>
          <p:grpSpPr>
            <a:xfrm>
              <a:off x="4206912" y="2726475"/>
              <a:ext cx="438832" cy="95669"/>
              <a:chOff x="1209912" y="1887043"/>
              <a:chExt cx="438832" cy="95669"/>
            </a:xfrm>
          </p:grpSpPr>
          <p:sp>
            <p:nvSpPr>
              <p:cNvPr id="182" name="Shape 1978">
                <a:extLst>
                  <a:ext uri="{FF2B5EF4-FFF2-40B4-BE49-F238E27FC236}">
                    <a16:creationId xmlns:a16="http://schemas.microsoft.com/office/drawing/2014/main" id="{9939F472-E535-E04E-BAF2-C6A2F26C0A11}"/>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a:extLst>
                  <a:ext uri="{FF2B5EF4-FFF2-40B4-BE49-F238E27FC236}">
                    <a16:creationId xmlns:a16="http://schemas.microsoft.com/office/drawing/2014/main" id="{734A0D02-9C37-9545-A5A0-63F8913D1E75}"/>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949">
              <a:extLst>
                <a:ext uri="{FF2B5EF4-FFF2-40B4-BE49-F238E27FC236}">
                  <a16:creationId xmlns:a16="http://schemas.microsoft.com/office/drawing/2014/main" id="{B27519C5-781D-FC47-A0A3-CCFD3865DCED}"/>
                </a:ext>
              </a:extLst>
            </p:cNvPr>
            <p:cNvGrpSpPr/>
            <p:nvPr/>
          </p:nvGrpSpPr>
          <p:grpSpPr>
            <a:xfrm>
              <a:off x="4179227" y="3130957"/>
              <a:ext cx="406343" cy="103536"/>
              <a:chOff x="0" y="0"/>
              <a:chExt cx="558178" cy="155742"/>
            </a:xfrm>
          </p:grpSpPr>
          <p:sp>
            <p:nvSpPr>
              <p:cNvPr id="180" name="Shape 1947">
                <a:extLst>
                  <a:ext uri="{FF2B5EF4-FFF2-40B4-BE49-F238E27FC236}">
                    <a16:creationId xmlns:a16="http://schemas.microsoft.com/office/drawing/2014/main" id="{0DF1BE24-3135-AB42-8AB2-C4C606743AAF}"/>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48">
                <a:extLst>
                  <a:ext uri="{FF2B5EF4-FFF2-40B4-BE49-F238E27FC236}">
                    <a16:creationId xmlns:a16="http://schemas.microsoft.com/office/drawing/2014/main" id="{02258CCB-621E-2840-AED7-348ED32C1BB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a:extLst>
                <a:ext uri="{FF2B5EF4-FFF2-40B4-BE49-F238E27FC236}">
                  <a16:creationId xmlns:a16="http://schemas.microsoft.com/office/drawing/2014/main" id="{7226DEEF-6911-6A4E-A23C-4E2E6AC87868}"/>
                </a:ext>
              </a:extLst>
            </p:cNvPr>
            <p:cNvGrpSpPr/>
            <p:nvPr/>
          </p:nvGrpSpPr>
          <p:grpSpPr>
            <a:xfrm>
              <a:off x="4199314" y="2950237"/>
              <a:ext cx="438832" cy="95669"/>
              <a:chOff x="2715498" y="2047963"/>
              <a:chExt cx="438832" cy="95669"/>
            </a:xfrm>
          </p:grpSpPr>
          <p:sp>
            <p:nvSpPr>
              <p:cNvPr id="178" name="Shape 1978">
                <a:extLst>
                  <a:ext uri="{FF2B5EF4-FFF2-40B4-BE49-F238E27FC236}">
                    <a16:creationId xmlns:a16="http://schemas.microsoft.com/office/drawing/2014/main" id="{E7E687C2-DB4F-134D-8FC7-5F6D497EB313}"/>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12174846-5D99-0F47-A5A4-BD6AC4CC7782}"/>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9" name="Group 188" descr="Contains the left over element from the second output buffer" title="Partion 2 Page 2">
            <a:extLst>
              <a:ext uri="{FF2B5EF4-FFF2-40B4-BE49-F238E27FC236}">
                <a16:creationId xmlns:a16="http://schemas.microsoft.com/office/drawing/2014/main" id="{D102EFAC-2775-2340-A24A-02F11602A7DB}"/>
              </a:ext>
            </a:extLst>
          </p:cNvPr>
          <p:cNvGrpSpPr/>
          <p:nvPr/>
        </p:nvGrpSpPr>
        <p:grpSpPr>
          <a:xfrm>
            <a:off x="5723719" y="2788583"/>
            <a:ext cx="322225" cy="450451"/>
            <a:chOff x="4157933" y="2539166"/>
            <a:chExt cx="490829" cy="714093"/>
          </a:xfrm>
        </p:grpSpPr>
        <p:grpSp>
          <p:nvGrpSpPr>
            <p:cNvPr id="190" name="Group 1943">
              <a:extLst>
                <a:ext uri="{FF2B5EF4-FFF2-40B4-BE49-F238E27FC236}">
                  <a16:creationId xmlns:a16="http://schemas.microsoft.com/office/drawing/2014/main" id="{10995793-17BF-7C43-B504-B48A1170A227}"/>
                </a:ext>
              </a:extLst>
            </p:cNvPr>
            <p:cNvGrpSpPr/>
            <p:nvPr/>
          </p:nvGrpSpPr>
          <p:grpSpPr>
            <a:xfrm>
              <a:off x="4157933" y="2539166"/>
              <a:ext cx="490829" cy="714093"/>
              <a:chOff x="0" y="0"/>
              <a:chExt cx="674234" cy="1074170"/>
            </a:xfrm>
          </p:grpSpPr>
          <p:sp>
            <p:nvSpPr>
              <p:cNvPr id="198" name="Shape 1940">
                <a:extLst>
                  <a:ext uri="{FF2B5EF4-FFF2-40B4-BE49-F238E27FC236}">
                    <a16:creationId xmlns:a16="http://schemas.microsoft.com/office/drawing/2014/main" id="{13BC0EA5-F18F-5D44-985E-007651558D5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1941">
                <a:extLst>
                  <a:ext uri="{FF2B5EF4-FFF2-40B4-BE49-F238E27FC236}">
                    <a16:creationId xmlns:a16="http://schemas.microsoft.com/office/drawing/2014/main" id="{F0F4A9C5-D1A1-C84C-AFEB-9275E387EB7B}"/>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1942">
                <a:extLst>
                  <a:ext uri="{FF2B5EF4-FFF2-40B4-BE49-F238E27FC236}">
                    <a16:creationId xmlns:a16="http://schemas.microsoft.com/office/drawing/2014/main" id="{350E1BD8-7157-E944-B5F2-1B405807832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55">
              <a:extLst>
                <a:ext uri="{FF2B5EF4-FFF2-40B4-BE49-F238E27FC236}">
                  <a16:creationId xmlns:a16="http://schemas.microsoft.com/office/drawing/2014/main" id="{CAF172A1-2A34-944C-A49E-FF6B8C6D0198}"/>
                </a:ext>
              </a:extLst>
            </p:cNvPr>
            <p:cNvGrpSpPr/>
            <p:nvPr/>
          </p:nvGrpSpPr>
          <p:grpSpPr>
            <a:xfrm>
              <a:off x="4199314" y="2651288"/>
              <a:ext cx="406343" cy="103536"/>
              <a:chOff x="0" y="0"/>
              <a:chExt cx="558178" cy="155742"/>
            </a:xfrm>
          </p:grpSpPr>
          <p:sp>
            <p:nvSpPr>
              <p:cNvPr id="193" name="Shape 1953">
                <a:extLst>
                  <a:ext uri="{FF2B5EF4-FFF2-40B4-BE49-F238E27FC236}">
                    <a16:creationId xmlns:a16="http://schemas.microsoft.com/office/drawing/2014/main" id="{5E39A7B7-8539-F448-9248-0B1D521FDB0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54">
                <a:extLst>
                  <a:ext uri="{FF2B5EF4-FFF2-40B4-BE49-F238E27FC236}">
                    <a16:creationId xmlns:a16="http://schemas.microsoft.com/office/drawing/2014/main" id="{ADA07EE9-4FB5-1143-9B54-E2208210F66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5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54"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927 0.01513 L 0.19722 -0.02284 " pathEditMode="relative" ptsTypes="AA">
                                      <p:cBhvr>
                                        <p:cTn id="6" dur="2000" fill="hold"/>
                                        <p:tgtEl>
                                          <p:spTgt spid="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1163 0.01914 L 0.20608 0.00556 " pathEditMode="relative" ptsTypes="AA">
                                      <p:cBhvr>
                                        <p:cTn id="8" dur="2000" fill="hold"/>
                                        <p:tgtEl>
                                          <p:spTgt spid="281"/>
                                        </p:tgtEl>
                                        <p:attrNameLst>
                                          <p:attrName>ppt_x</p:attrName>
                                          <p:attrName>ppt_y</p:attrName>
                                        </p:attrNameLst>
                                      </p:cBhvr>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66"/>
                                        </p:tgtEl>
                                        <p:attrNameLst>
                                          <p:attrName>style.visibility</p:attrName>
                                        </p:attrNameLst>
                                      </p:cBhvr>
                                      <p:to>
                                        <p:strVal val="visible"/>
                                      </p:to>
                                    </p:set>
                                    <p:animEffect transition="in" filter="dissolve">
                                      <p:cBhvr>
                                        <p:cTn id="15" dur="500"/>
                                        <p:tgtEl>
                                          <p:spTgt spid="266"/>
                                        </p:tgtEl>
                                      </p:cBhvr>
                                    </p:animEffect>
                                  </p:childTnLst>
                                </p:cTn>
                              </p:par>
                              <p:par>
                                <p:cTn id="16" presetID="9"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dissolve">
                                      <p:cBhvr>
                                        <p:cTn id="18" dur="500"/>
                                        <p:tgtEl>
                                          <p:spTgt spid="227"/>
                                        </p:tgtEl>
                                      </p:cBhvr>
                                    </p:animEffect>
                                  </p:childTnLst>
                                </p:cTn>
                              </p:par>
                              <p:par>
                                <p:cTn id="19" presetID="10" presetClass="exit" presetSubtype="0" fill="hold" nodeType="withEffect">
                                  <p:stCondLst>
                                    <p:cond delay="0"/>
                                  </p:stCondLst>
                                  <p:childTnLst>
                                    <p:animEffect transition="out" filter="fade">
                                      <p:cBhvr>
                                        <p:cTn id="20" dur="500"/>
                                        <p:tgtEl>
                                          <p:spTgt spid="281"/>
                                        </p:tgtEl>
                                      </p:cBhvr>
                                    </p:animEffect>
                                    <p:set>
                                      <p:cBhvr>
                                        <p:cTn id="21" dur="1" fill="hold">
                                          <p:stCondLst>
                                            <p:cond delay="499"/>
                                          </p:stCondLst>
                                        </p:cTn>
                                        <p:tgtEl>
                                          <p:spTgt spid="281"/>
                                        </p:tgtEl>
                                        <p:attrNameLst>
                                          <p:attrName>style.visibility</p:attrName>
                                        </p:attrNameLst>
                                      </p:cBhvr>
                                      <p:to>
                                        <p:strVal val="hidden"/>
                                      </p:to>
                                    </p:set>
                                  </p:childTnLst>
                                </p:cTn>
                              </p:par>
                            </p:childTnLst>
                          </p:cTn>
                        </p:par>
                        <p:par>
                          <p:cTn id="22" fill="hold">
                            <p:stCondLst>
                              <p:cond delay="2500"/>
                            </p:stCondLst>
                            <p:childTnLst>
                              <p:par>
                                <p:cTn id="23" presetID="0" presetClass="path" presetSubtype="0" accel="50000" decel="50000" fill="hold" nodeType="afterEffect">
                                  <p:stCondLst>
                                    <p:cond delay="0"/>
                                  </p:stCondLst>
                                  <p:childTnLst>
                                    <p:animMotion origin="layout" path="M 0.0118 0.0037 L 0.09635 -0.07438 " pathEditMode="relative" ptsTypes="AA">
                                      <p:cBhvr>
                                        <p:cTn id="24" dur="2000" fill="hold"/>
                                        <p:tgtEl>
                                          <p:spTgt spid="29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 name="Shape 302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11</a:t>
            </a:r>
            <a:endParaRPr b="1" i="1" dirty="0"/>
          </a:p>
        </p:txBody>
      </p:sp>
      <p:grpSp>
        <p:nvGrpSpPr>
          <p:cNvPr id="123" name="Group 1910" descr="Empty" title="Input"/>
          <p:cNvGrpSpPr/>
          <p:nvPr/>
        </p:nvGrpSpPr>
        <p:grpSpPr>
          <a:xfrm>
            <a:off x="381000" y="895350"/>
            <a:ext cx="1435768" cy="2377779"/>
            <a:chOff x="0" y="0"/>
            <a:chExt cx="1972266" cy="3576770"/>
          </a:xfrm>
        </p:grpSpPr>
        <p:sp>
          <p:nvSpPr>
            <p:cNvPr id="124"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5"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1914" descr="The buffers flush to the result " title="B-1 output buffers"/>
          <p:cNvGrpSpPr/>
          <p:nvPr/>
        </p:nvGrpSpPr>
        <p:grpSpPr>
          <a:xfrm>
            <a:off x="4045602" y="1245225"/>
            <a:ext cx="716163" cy="2096553"/>
            <a:chOff x="0" y="-1"/>
            <a:chExt cx="983767" cy="3153735"/>
          </a:xfrm>
        </p:grpSpPr>
        <p:sp>
          <p:nvSpPr>
            <p:cNvPr id="128"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B-1 Buffers</a:t>
              </a:r>
            </a:p>
          </p:txBody>
        </p:sp>
        <p:sp>
          <p:nvSpPr>
            <p:cNvPr id="129"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0"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917" descr="Contains page 4" title="Input Buffer"/>
          <p:cNvGrpSpPr/>
          <p:nvPr/>
        </p:nvGrpSpPr>
        <p:grpSpPr>
          <a:xfrm>
            <a:off x="2586370" y="1709442"/>
            <a:ext cx="716163" cy="1054322"/>
            <a:chOff x="0" y="-1"/>
            <a:chExt cx="983767" cy="1585961"/>
          </a:xfrm>
        </p:grpSpPr>
        <p:sp>
          <p:nvSpPr>
            <p:cNvPr id="13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34" name="Group 1921" descr="Partition 1 contains 1 page with (C,D,C) and another with (C, C, D) Partition 2 contains 4 pages: 1 with (B, A, A, B) and one with (B) one with (A, B, B, B), and one with (A)" title="Result"/>
          <p:cNvGrpSpPr/>
          <p:nvPr/>
        </p:nvGrpSpPr>
        <p:grpSpPr>
          <a:xfrm>
            <a:off x="5285232" y="1124712"/>
            <a:ext cx="1435767" cy="2377779"/>
            <a:chOff x="0" y="0"/>
            <a:chExt cx="1972266" cy="3576770"/>
          </a:xfrm>
        </p:grpSpPr>
        <p:sp>
          <p:nvSpPr>
            <p:cNvPr id="135"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8"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39"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56" name="Group 1917" descr="Empty" title="Input Buffer"/>
          <p:cNvGrpSpPr/>
          <p:nvPr/>
        </p:nvGrpSpPr>
        <p:grpSpPr>
          <a:xfrm>
            <a:off x="2586370" y="1709442"/>
            <a:ext cx="716163" cy="1054322"/>
            <a:chOff x="0" y="-1"/>
            <a:chExt cx="983767" cy="1585961"/>
          </a:xfrm>
        </p:grpSpPr>
        <p:sp>
          <p:nvSpPr>
            <p:cNvPr id="157"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8"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59" name="Group 1960" title="Input Buffer"/>
          <p:cNvGrpSpPr/>
          <p:nvPr/>
        </p:nvGrpSpPr>
        <p:grpSpPr>
          <a:xfrm>
            <a:off x="2694713" y="1977511"/>
            <a:ext cx="490829" cy="714093"/>
            <a:chOff x="0" y="0"/>
            <a:chExt cx="674234" cy="1074170"/>
          </a:xfrm>
        </p:grpSpPr>
        <p:sp>
          <p:nvSpPr>
            <p:cNvPr id="16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73" descr="Contains the dangling yellow element that was left over from first partition" title="Partition 2 Page 4"/>
          <p:cNvGrpSpPr/>
          <p:nvPr/>
        </p:nvGrpSpPr>
        <p:grpSpPr>
          <a:xfrm>
            <a:off x="6109799" y="2775680"/>
            <a:ext cx="273317" cy="476301"/>
            <a:chOff x="4165180" y="2537888"/>
            <a:chExt cx="490829" cy="714093"/>
          </a:xfrm>
        </p:grpSpPr>
        <p:sp>
          <p:nvSpPr>
            <p:cNvPr id="175"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76" name="Group 1983"/>
            <p:cNvGrpSpPr/>
            <p:nvPr/>
          </p:nvGrpSpPr>
          <p:grpSpPr>
            <a:xfrm>
              <a:off x="4178905" y="2769492"/>
              <a:ext cx="406343" cy="103535"/>
              <a:chOff x="0" y="0"/>
              <a:chExt cx="558178" cy="155742"/>
            </a:xfrm>
          </p:grpSpPr>
          <p:sp>
            <p:nvSpPr>
              <p:cNvPr id="186"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989"/>
            <p:cNvGrpSpPr/>
            <p:nvPr/>
          </p:nvGrpSpPr>
          <p:grpSpPr>
            <a:xfrm>
              <a:off x="4178905" y="2961093"/>
              <a:ext cx="406343" cy="103535"/>
              <a:chOff x="0" y="0"/>
              <a:chExt cx="558178" cy="155742"/>
            </a:xfrm>
          </p:grpSpPr>
          <p:sp>
            <p:nvSpPr>
              <p:cNvPr id="184"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8" name="Group 177"/>
            <p:cNvGrpSpPr/>
            <p:nvPr/>
          </p:nvGrpSpPr>
          <p:grpSpPr>
            <a:xfrm>
              <a:off x="4178905" y="2597009"/>
              <a:ext cx="438832" cy="95669"/>
              <a:chOff x="542020" y="1539005"/>
              <a:chExt cx="438832" cy="95669"/>
            </a:xfrm>
          </p:grpSpPr>
          <p:sp>
            <p:nvSpPr>
              <p:cNvPr id="182"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966"/>
            <p:cNvGrpSpPr/>
            <p:nvPr/>
          </p:nvGrpSpPr>
          <p:grpSpPr>
            <a:xfrm>
              <a:off x="4187895" y="3120309"/>
              <a:ext cx="406343" cy="103536"/>
              <a:chOff x="0" y="0"/>
              <a:chExt cx="558178" cy="155742"/>
            </a:xfrm>
          </p:grpSpPr>
          <p:sp>
            <p:nvSpPr>
              <p:cNvPr id="18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3" name="Group 212" descr="Contains elements from the first page of the output buffer" title="Partition 1 Page 2"/>
          <p:cNvGrpSpPr/>
          <p:nvPr/>
        </p:nvGrpSpPr>
        <p:grpSpPr>
          <a:xfrm>
            <a:off x="5793055" y="1557896"/>
            <a:ext cx="359754" cy="484835"/>
            <a:chOff x="4161338" y="1525748"/>
            <a:chExt cx="494671" cy="714093"/>
          </a:xfrm>
        </p:grpSpPr>
        <p:sp>
          <p:nvSpPr>
            <p:cNvPr id="214"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5" name="Group 214"/>
            <p:cNvGrpSpPr/>
            <p:nvPr/>
          </p:nvGrpSpPr>
          <p:grpSpPr>
            <a:xfrm>
              <a:off x="4167932" y="1570311"/>
              <a:ext cx="447452" cy="133444"/>
              <a:chOff x="2696848" y="2314645"/>
              <a:chExt cx="447452" cy="133444"/>
            </a:xfrm>
          </p:grpSpPr>
          <p:sp>
            <p:nvSpPr>
              <p:cNvPr id="222"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5-Point Star 222"/>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p:cNvGrpSpPr/>
            <p:nvPr/>
          </p:nvGrpSpPr>
          <p:grpSpPr>
            <a:xfrm>
              <a:off x="4167932" y="2041329"/>
              <a:ext cx="424576" cy="85215"/>
              <a:chOff x="2713213" y="2539058"/>
              <a:chExt cx="424576" cy="85215"/>
            </a:xfrm>
          </p:grpSpPr>
          <p:sp>
            <p:nvSpPr>
              <p:cNvPr id="220"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Triangle 220"/>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7" name="Group 216"/>
            <p:cNvGrpSpPr/>
            <p:nvPr/>
          </p:nvGrpSpPr>
          <p:grpSpPr>
            <a:xfrm>
              <a:off x="4161338" y="1798233"/>
              <a:ext cx="440599" cy="133444"/>
              <a:chOff x="2697190" y="1997868"/>
              <a:chExt cx="440599" cy="133444"/>
            </a:xfrm>
          </p:grpSpPr>
          <p:sp>
            <p:nvSpPr>
              <p:cNvPr id="218"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5-Point Star 218"/>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Page contains Leftover element from initial partition of second page of R" title="B-1 Output buffers"/>
          <p:cNvGrpSpPr/>
          <p:nvPr/>
        </p:nvGrpSpPr>
        <p:grpSpPr>
          <a:xfrm>
            <a:off x="4131157" y="2563584"/>
            <a:ext cx="497040" cy="714093"/>
            <a:chOff x="4131157" y="2563584"/>
            <a:chExt cx="497040" cy="714093"/>
          </a:xfrm>
        </p:grpSpPr>
        <p:grpSp>
          <p:nvGrpSpPr>
            <p:cNvPr id="224" name="Group 1960"/>
            <p:cNvGrpSpPr/>
            <p:nvPr/>
          </p:nvGrpSpPr>
          <p:grpSpPr>
            <a:xfrm>
              <a:off x="4131157" y="2563584"/>
              <a:ext cx="490829" cy="714093"/>
              <a:chOff x="0" y="0"/>
              <a:chExt cx="674234" cy="1074170"/>
            </a:xfrm>
          </p:grpSpPr>
          <p:sp>
            <p:nvSpPr>
              <p:cNvPr id="22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42" name="Group 241"/>
            <p:cNvGrpSpPr/>
            <p:nvPr/>
          </p:nvGrpSpPr>
          <p:grpSpPr>
            <a:xfrm>
              <a:off x="4189365" y="2678640"/>
              <a:ext cx="438832" cy="95669"/>
              <a:chOff x="542020" y="1539005"/>
              <a:chExt cx="438832" cy="95669"/>
            </a:xfrm>
          </p:grpSpPr>
          <p:sp>
            <p:nvSpPr>
              <p:cNvPr id="24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Rectangle 24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descr="Page contains Leftover element from initial partition of second page of R" title="Partition 2 Page 4"/>
          <p:cNvGrpSpPr/>
          <p:nvPr/>
        </p:nvGrpSpPr>
        <p:grpSpPr>
          <a:xfrm>
            <a:off x="6406468" y="2782617"/>
            <a:ext cx="301603" cy="495061"/>
            <a:chOff x="4376571" y="3943350"/>
            <a:chExt cx="497040" cy="714093"/>
          </a:xfrm>
        </p:grpSpPr>
        <p:grpSp>
          <p:nvGrpSpPr>
            <p:cNvPr id="249" name="Group 1960"/>
            <p:cNvGrpSpPr/>
            <p:nvPr/>
          </p:nvGrpSpPr>
          <p:grpSpPr>
            <a:xfrm>
              <a:off x="4376571" y="3943350"/>
              <a:ext cx="490829" cy="714093"/>
              <a:chOff x="0" y="0"/>
              <a:chExt cx="674234" cy="1074170"/>
            </a:xfrm>
          </p:grpSpPr>
          <p:sp>
            <p:nvSpPr>
              <p:cNvPr id="25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3" name="Group 252"/>
            <p:cNvGrpSpPr/>
            <p:nvPr/>
          </p:nvGrpSpPr>
          <p:grpSpPr>
            <a:xfrm>
              <a:off x="4434779" y="4058406"/>
              <a:ext cx="438832" cy="95669"/>
              <a:chOff x="542020" y="1539005"/>
              <a:chExt cx="438832" cy="95669"/>
            </a:xfrm>
          </p:grpSpPr>
          <p:sp>
            <p:nvSpPr>
              <p:cNvPr id="254"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Rectangle 25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9" name="Group 108" descr="Contains the first page from the output buffer" title="Partition 1">
            <a:extLst>
              <a:ext uri="{FF2B5EF4-FFF2-40B4-BE49-F238E27FC236}">
                <a16:creationId xmlns:a16="http://schemas.microsoft.com/office/drawing/2014/main" id="{3182AEC2-2410-7B4D-8FE6-1EA7AE5BD9E8}"/>
              </a:ext>
            </a:extLst>
          </p:cNvPr>
          <p:cNvGrpSpPr/>
          <p:nvPr/>
        </p:nvGrpSpPr>
        <p:grpSpPr>
          <a:xfrm>
            <a:off x="5393128" y="1564165"/>
            <a:ext cx="349366" cy="483290"/>
            <a:chOff x="4153352" y="1488398"/>
            <a:chExt cx="495747" cy="714093"/>
          </a:xfrm>
        </p:grpSpPr>
        <p:grpSp>
          <p:nvGrpSpPr>
            <p:cNvPr id="110" name="Group 1943">
              <a:extLst>
                <a:ext uri="{FF2B5EF4-FFF2-40B4-BE49-F238E27FC236}">
                  <a16:creationId xmlns:a16="http://schemas.microsoft.com/office/drawing/2014/main" id="{5B4ADC0B-B634-444E-A79D-1FBD4D84D4A2}"/>
                </a:ext>
              </a:extLst>
            </p:cNvPr>
            <p:cNvGrpSpPr/>
            <p:nvPr/>
          </p:nvGrpSpPr>
          <p:grpSpPr>
            <a:xfrm>
              <a:off x="4158270" y="1488398"/>
              <a:ext cx="490829" cy="714093"/>
              <a:chOff x="0" y="0"/>
              <a:chExt cx="674234" cy="1074170"/>
            </a:xfrm>
          </p:grpSpPr>
          <p:sp>
            <p:nvSpPr>
              <p:cNvPr id="120" name="Shape 1940">
                <a:extLst>
                  <a:ext uri="{FF2B5EF4-FFF2-40B4-BE49-F238E27FC236}">
                    <a16:creationId xmlns:a16="http://schemas.microsoft.com/office/drawing/2014/main" id="{C53EA783-B401-6240-9E64-E00AD2E0E00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41">
                <a:extLst>
                  <a:ext uri="{FF2B5EF4-FFF2-40B4-BE49-F238E27FC236}">
                    <a16:creationId xmlns:a16="http://schemas.microsoft.com/office/drawing/2014/main" id="{C4D0FB72-EE06-CF4D-9AE9-5AFAC880CE55}"/>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Shape 1942">
                <a:extLst>
                  <a:ext uri="{FF2B5EF4-FFF2-40B4-BE49-F238E27FC236}">
                    <a16:creationId xmlns:a16="http://schemas.microsoft.com/office/drawing/2014/main" id="{AD016C8C-1C4F-0C42-B6E5-9E1345F11B6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F16DE81-C1FF-BB48-8483-5479FADC3DE1}"/>
                </a:ext>
              </a:extLst>
            </p:cNvPr>
            <p:cNvGrpSpPr/>
            <p:nvPr/>
          </p:nvGrpSpPr>
          <p:grpSpPr>
            <a:xfrm>
              <a:off x="4177537" y="1716298"/>
              <a:ext cx="424895" cy="85215"/>
              <a:chOff x="1206798" y="2075432"/>
              <a:chExt cx="424895" cy="85215"/>
            </a:xfrm>
          </p:grpSpPr>
          <p:sp>
            <p:nvSpPr>
              <p:cNvPr id="118" name="Shape 1936">
                <a:extLst>
                  <a:ext uri="{FF2B5EF4-FFF2-40B4-BE49-F238E27FC236}">
                    <a16:creationId xmlns:a16="http://schemas.microsoft.com/office/drawing/2014/main" id="{B9EAE895-56E7-B744-B52F-17D7C4344892}"/>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Triangle 118">
                <a:extLst>
                  <a:ext uri="{FF2B5EF4-FFF2-40B4-BE49-F238E27FC236}">
                    <a16:creationId xmlns:a16="http://schemas.microsoft.com/office/drawing/2014/main" id="{CFBA58DA-AD79-9E44-8736-6827CC2E8B91}"/>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C8C28933-0643-1D46-8BCB-7B4C400437D8}"/>
                </a:ext>
              </a:extLst>
            </p:cNvPr>
            <p:cNvGrpSpPr/>
            <p:nvPr/>
          </p:nvGrpSpPr>
          <p:grpSpPr>
            <a:xfrm>
              <a:off x="4177537" y="1503530"/>
              <a:ext cx="447771" cy="133444"/>
              <a:chOff x="1183922" y="1512330"/>
              <a:chExt cx="447771" cy="133444"/>
            </a:xfrm>
          </p:grpSpPr>
          <p:sp>
            <p:nvSpPr>
              <p:cNvPr id="116" name="Shape 1927">
                <a:extLst>
                  <a:ext uri="{FF2B5EF4-FFF2-40B4-BE49-F238E27FC236}">
                    <a16:creationId xmlns:a16="http://schemas.microsoft.com/office/drawing/2014/main" id="{4C799456-1180-9F45-9A20-04DC2890690B}"/>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5-Point Star 116">
                <a:extLst>
                  <a:ext uri="{FF2B5EF4-FFF2-40B4-BE49-F238E27FC236}">
                    <a16:creationId xmlns:a16="http://schemas.microsoft.com/office/drawing/2014/main" id="{84E8CD91-E7DA-CC41-90A0-CC637306CFFB}"/>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14F76BA9-ACC1-3648-B3F5-EDC315942B47}"/>
                </a:ext>
              </a:extLst>
            </p:cNvPr>
            <p:cNvGrpSpPr/>
            <p:nvPr/>
          </p:nvGrpSpPr>
          <p:grpSpPr>
            <a:xfrm>
              <a:off x="4153352" y="1887237"/>
              <a:ext cx="417078" cy="133444"/>
              <a:chOff x="2715498" y="2330721"/>
              <a:chExt cx="417078" cy="133444"/>
            </a:xfrm>
          </p:grpSpPr>
          <p:sp>
            <p:nvSpPr>
              <p:cNvPr id="114" name="Shape 1950">
                <a:extLst>
                  <a:ext uri="{FF2B5EF4-FFF2-40B4-BE49-F238E27FC236}">
                    <a16:creationId xmlns:a16="http://schemas.microsoft.com/office/drawing/2014/main" id="{867BB515-750B-9243-9803-C98386C7FDEC}"/>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5-Point Star 114">
                <a:extLst>
                  <a:ext uri="{FF2B5EF4-FFF2-40B4-BE49-F238E27FC236}">
                    <a16:creationId xmlns:a16="http://schemas.microsoft.com/office/drawing/2014/main" id="{B110F6E7-A619-5E44-A9EC-898A9373A45B}"/>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3" name="Group 162" descr="Contains the second page from the output buffer" title="Partition 2">
            <a:extLst>
              <a:ext uri="{FF2B5EF4-FFF2-40B4-BE49-F238E27FC236}">
                <a16:creationId xmlns:a16="http://schemas.microsoft.com/office/drawing/2014/main" id="{7F158747-85E3-3940-A1D5-35B7C407A42E}"/>
              </a:ext>
            </a:extLst>
          </p:cNvPr>
          <p:cNvGrpSpPr/>
          <p:nvPr/>
        </p:nvGrpSpPr>
        <p:grpSpPr>
          <a:xfrm>
            <a:off x="5376053" y="2796167"/>
            <a:ext cx="308790" cy="429599"/>
            <a:chOff x="4147317" y="2537888"/>
            <a:chExt cx="498427" cy="714093"/>
          </a:xfrm>
        </p:grpSpPr>
        <p:grpSp>
          <p:nvGrpSpPr>
            <p:cNvPr id="164" name="Group 1943">
              <a:extLst>
                <a:ext uri="{FF2B5EF4-FFF2-40B4-BE49-F238E27FC236}">
                  <a16:creationId xmlns:a16="http://schemas.microsoft.com/office/drawing/2014/main" id="{2A051C44-8D61-5B44-9903-84C91726C065}"/>
                </a:ext>
              </a:extLst>
            </p:cNvPr>
            <p:cNvGrpSpPr/>
            <p:nvPr/>
          </p:nvGrpSpPr>
          <p:grpSpPr>
            <a:xfrm>
              <a:off x="4147317" y="2537888"/>
              <a:ext cx="490829" cy="714093"/>
              <a:chOff x="0" y="0"/>
              <a:chExt cx="674234" cy="1074170"/>
            </a:xfrm>
          </p:grpSpPr>
          <p:sp>
            <p:nvSpPr>
              <p:cNvPr id="231" name="Shape 1940">
                <a:extLst>
                  <a:ext uri="{FF2B5EF4-FFF2-40B4-BE49-F238E27FC236}">
                    <a16:creationId xmlns:a16="http://schemas.microsoft.com/office/drawing/2014/main" id="{C3D241C4-8F8A-3E40-A0E2-54A6ACB50728}"/>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2" name="Shape 1941">
                <a:extLst>
                  <a:ext uri="{FF2B5EF4-FFF2-40B4-BE49-F238E27FC236}">
                    <a16:creationId xmlns:a16="http://schemas.microsoft.com/office/drawing/2014/main" id="{C2C91C79-6814-0F4F-B536-B720AE672440}"/>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Shape 1942">
                <a:extLst>
                  <a:ext uri="{FF2B5EF4-FFF2-40B4-BE49-F238E27FC236}">
                    <a16:creationId xmlns:a16="http://schemas.microsoft.com/office/drawing/2014/main" id="{312F4F02-D221-4F4F-8FAF-653C4820807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5"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01F8E3E-7CAA-1446-A6E4-1DBB34C898A2}"/>
                </a:ext>
              </a:extLst>
            </p:cNvPr>
            <p:cNvGrpSpPr/>
            <p:nvPr/>
          </p:nvGrpSpPr>
          <p:grpSpPr>
            <a:xfrm>
              <a:off x="4206913" y="2554015"/>
              <a:ext cx="406342" cy="103535"/>
              <a:chOff x="0" y="0"/>
              <a:chExt cx="558178" cy="155742"/>
            </a:xfrm>
          </p:grpSpPr>
          <p:sp>
            <p:nvSpPr>
              <p:cNvPr id="229" name="Shape 1930">
                <a:extLst>
                  <a:ext uri="{FF2B5EF4-FFF2-40B4-BE49-F238E27FC236}">
                    <a16:creationId xmlns:a16="http://schemas.microsoft.com/office/drawing/2014/main" id="{B15150E4-7AF4-B945-A6A6-2A548D1266B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0" name="Shape 1931">
                <a:extLst>
                  <a:ext uri="{FF2B5EF4-FFF2-40B4-BE49-F238E27FC236}">
                    <a16:creationId xmlns:a16="http://schemas.microsoft.com/office/drawing/2014/main" id="{74E55AAA-96A2-1143-AA7C-2A0E3F2DD2D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6" name="Group 16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94161067-620D-3D4A-AC35-D89B356CCF2E}"/>
                </a:ext>
              </a:extLst>
            </p:cNvPr>
            <p:cNvGrpSpPr/>
            <p:nvPr/>
          </p:nvGrpSpPr>
          <p:grpSpPr>
            <a:xfrm>
              <a:off x="4206912" y="2726475"/>
              <a:ext cx="438832" cy="95669"/>
              <a:chOff x="1209912" y="1887043"/>
              <a:chExt cx="438832" cy="95669"/>
            </a:xfrm>
          </p:grpSpPr>
          <p:sp>
            <p:nvSpPr>
              <p:cNvPr id="173" name="Shape 1978">
                <a:extLst>
                  <a:ext uri="{FF2B5EF4-FFF2-40B4-BE49-F238E27FC236}">
                    <a16:creationId xmlns:a16="http://schemas.microsoft.com/office/drawing/2014/main" id="{FFB656E2-DB11-C64D-91D6-7F2DD446AD03}"/>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2709A886-128E-7B4A-86E8-905D9201AFB4}"/>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949">
              <a:extLst>
                <a:ext uri="{FF2B5EF4-FFF2-40B4-BE49-F238E27FC236}">
                  <a16:creationId xmlns:a16="http://schemas.microsoft.com/office/drawing/2014/main" id="{AA429062-5F7E-5A41-A9DA-7EE2DBFE876F}"/>
                </a:ext>
              </a:extLst>
            </p:cNvPr>
            <p:cNvGrpSpPr/>
            <p:nvPr/>
          </p:nvGrpSpPr>
          <p:grpSpPr>
            <a:xfrm>
              <a:off x="4179227" y="3130957"/>
              <a:ext cx="406343" cy="103536"/>
              <a:chOff x="0" y="0"/>
              <a:chExt cx="558178" cy="155742"/>
            </a:xfrm>
          </p:grpSpPr>
          <p:sp>
            <p:nvSpPr>
              <p:cNvPr id="171" name="Shape 1947">
                <a:extLst>
                  <a:ext uri="{FF2B5EF4-FFF2-40B4-BE49-F238E27FC236}">
                    <a16:creationId xmlns:a16="http://schemas.microsoft.com/office/drawing/2014/main" id="{F8EC4172-318B-9C49-A33F-00F4FF4C884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8">
                <a:extLst>
                  <a:ext uri="{FF2B5EF4-FFF2-40B4-BE49-F238E27FC236}">
                    <a16:creationId xmlns:a16="http://schemas.microsoft.com/office/drawing/2014/main" id="{4B668A64-E035-A94C-856D-7DB0AF811D8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8" name="Group 167">
              <a:extLst>
                <a:ext uri="{FF2B5EF4-FFF2-40B4-BE49-F238E27FC236}">
                  <a16:creationId xmlns:a16="http://schemas.microsoft.com/office/drawing/2014/main" id="{1E4E64DE-68A1-4048-AD05-6DBEEE8C75EE}"/>
                </a:ext>
              </a:extLst>
            </p:cNvPr>
            <p:cNvGrpSpPr/>
            <p:nvPr/>
          </p:nvGrpSpPr>
          <p:grpSpPr>
            <a:xfrm>
              <a:off x="4199314" y="2950237"/>
              <a:ext cx="438832" cy="95669"/>
              <a:chOff x="2715498" y="2047963"/>
              <a:chExt cx="438832" cy="95669"/>
            </a:xfrm>
          </p:grpSpPr>
          <p:sp>
            <p:nvSpPr>
              <p:cNvPr id="169" name="Shape 1978">
                <a:extLst>
                  <a:ext uri="{FF2B5EF4-FFF2-40B4-BE49-F238E27FC236}">
                    <a16:creationId xmlns:a16="http://schemas.microsoft.com/office/drawing/2014/main" id="{ACF31C52-588B-2B4A-BF44-DEE4A6BC4532}"/>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Rectangle 169">
                <a:extLst>
                  <a:ext uri="{FF2B5EF4-FFF2-40B4-BE49-F238E27FC236}">
                    <a16:creationId xmlns:a16="http://schemas.microsoft.com/office/drawing/2014/main" id="{FD97D893-80EF-DF4A-9293-8F49575A8ABE}"/>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4" name="Group 233" descr="Contains the left over element from the second output buffer" title="Partion 2 Page 2">
            <a:extLst>
              <a:ext uri="{FF2B5EF4-FFF2-40B4-BE49-F238E27FC236}">
                <a16:creationId xmlns:a16="http://schemas.microsoft.com/office/drawing/2014/main" id="{8E97C2FD-29E6-3244-BB4E-7B85D67C7E40}"/>
              </a:ext>
            </a:extLst>
          </p:cNvPr>
          <p:cNvGrpSpPr/>
          <p:nvPr/>
        </p:nvGrpSpPr>
        <p:grpSpPr>
          <a:xfrm>
            <a:off x="5723719" y="2788583"/>
            <a:ext cx="322225" cy="450451"/>
            <a:chOff x="4157933" y="2539166"/>
            <a:chExt cx="490829" cy="714093"/>
          </a:xfrm>
        </p:grpSpPr>
        <p:grpSp>
          <p:nvGrpSpPr>
            <p:cNvPr id="235" name="Group 1943">
              <a:extLst>
                <a:ext uri="{FF2B5EF4-FFF2-40B4-BE49-F238E27FC236}">
                  <a16:creationId xmlns:a16="http://schemas.microsoft.com/office/drawing/2014/main" id="{F3B9EE96-80D4-7F46-A85D-F639434FDCF3}"/>
                </a:ext>
              </a:extLst>
            </p:cNvPr>
            <p:cNvGrpSpPr/>
            <p:nvPr/>
          </p:nvGrpSpPr>
          <p:grpSpPr>
            <a:xfrm>
              <a:off x="4157933" y="2539166"/>
              <a:ext cx="490829" cy="714093"/>
              <a:chOff x="0" y="0"/>
              <a:chExt cx="674234" cy="1074170"/>
            </a:xfrm>
          </p:grpSpPr>
          <p:sp>
            <p:nvSpPr>
              <p:cNvPr id="239" name="Shape 1940">
                <a:extLst>
                  <a:ext uri="{FF2B5EF4-FFF2-40B4-BE49-F238E27FC236}">
                    <a16:creationId xmlns:a16="http://schemas.microsoft.com/office/drawing/2014/main" id="{EE189505-6859-9940-B003-FCB9A220784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41">
                <a:extLst>
                  <a:ext uri="{FF2B5EF4-FFF2-40B4-BE49-F238E27FC236}">
                    <a16:creationId xmlns:a16="http://schemas.microsoft.com/office/drawing/2014/main" id="{D950CD39-0569-3546-A5B5-FA2ABFDD6B4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42">
                <a:extLst>
                  <a:ext uri="{FF2B5EF4-FFF2-40B4-BE49-F238E27FC236}">
                    <a16:creationId xmlns:a16="http://schemas.microsoft.com/office/drawing/2014/main" id="{0A460262-4E21-754D-9E2B-ADEC043D55D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6" name="Group 1955">
              <a:extLst>
                <a:ext uri="{FF2B5EF4-FFF2-40B4-BE49-F238E27FC236}">
                  <a16:creationId xmlns:a16="http://schemas.microsoft.com/office/drawing/2014/main" id="{D0222B6B-2AA6-8A48-A112-D78DB30F0B72}"/>
                </a:ext>
              </a:extLst>
            </p:cNvPr>
            <p:cNvGrpSpPr/>
            <p:nvPr/>
          </p:nvGrpSpPr>
          <p:grpSpPr>
            <a:xfrm>
              <a:off x="4199314" y="2651288"/>
              <a:ext cx="406343" cy="103536"/>
              <a:chOff x="0" y="0"/>
              <a:chExt cx="558178" cy="155742"/>
            </a:xfrm>
          </p:grpSpPr>
          <p:sp>
            <p:nvSpPr>
              <p:cNvPr id="237" name="Shape 1953">
                <a:extLst>
                  <a:ext uri="{FF2B5EF4-FFF2-40B4-BE49-F238E27FC236}">
                    <a16:creationId xmlns:a16="http://schemas.microsoft.com/office/drawing/2014/main" id="{5036DF2E-909F-7E4F-B1DB-747A3796CE8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54">
                <a:extLst>
                  <a:ext uri="{FF2B5EF4-FFF2-40B4-BE49-F238E27FC236}">
                    <a16:creationId xmlns:a16="http://schemas.microsoft.com/office/drawing/2014/main" id="{C63AA394-7178-3541-A9D6-8C047B4620F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4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451 0.02408 L 0.24201 0.02654 " pathEditMode="relative" ptsTypes="AA">
                                      <p:cBhvr>
                                        <p:cTn id="6" dur="2000" fill="hold"/>
                                        <p:tgtEl>
                                          <p:spTgt spid="4"/>
                                        </p:tgtEl>
                                        <p:attrNameLst>
                                          <p:attrName>ppt_x</p:attrName>
                                          <p:attrName>ppt_y</p:attrName>
                                        </p:attrNameLst>
                                      </p:cBhvr>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1" name="Shape 313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12</a:t>
            </a:r>
            <a:endParaRPr b="1" i="1" dirty="0"/>
          </a:p>
        </p:txBody>
      </p:sp>
      <p:sp>
        <p:nvSpPr>
          <p:cNvPr id="3132" name="Shape 3132"/>
          <p:cNvSpPr>
            <a:spLocks noGrp="1"/>
          </p:cNvSpPr>
          <p:nvPr>
            <p:ph sz="quarter" idx="13"/>
          </p:nvPr>
        </p:nvSpPr>
        <p:spPr>
          <a:xfrm>
            <a:off x="228600" y="1536192"/>
            <a:ext cx="4637908" cy="2615184"/>
          </a:xfrm>
          <a:prstGeom prst="rect">
            <a:avLst/>
          </a:prstGeom>
        </p:spPr>
        <p:txBody>
          <a:bodyPr>
            <a:normAutofit/>
          </a:bodyPr>
          <a:lstStyle/>
          <a:p>
            <a:pPr>
              <a:spcBef>
                <a:spcPts val="375"/>
              </a:spcBef>
              <a:defRPr sz="2400"/>
            </a:pPr>
            <a:r>
              <a:rPr sz="1800" dirty="0"/>
              <a:t>Each key is assigned to one partition</a:t>
            </a:r>
          </a:p>
          <a:p>
            <a:pPr marL="557213" lvl="1" indent="-214313">
              <a:spcBef>
                <a:spcPts val="300"/>
              </a:spcBef>
              <a:defRPr sz="2000"/>
            </a:pPr>
            <a:r>
              <a:rPr sz="1600" dirty="0"/>
              <a:t>e.g., </a:t>
            </a:r>
            <a:r>
              <a:rPr sz="1600" dirty="0">
                <a:solidFill>
                  <a:srgbClr val="70AD47"/>
                </a:solidFill>
              </a:rPr>
              <a:t>gree</a:t>
            </a:r>
            <a:r>
              <a:rPr lang="en-US" sz="1600" dirty="0">
                <a:solidFill>
                  <a:srgbClr val="70AD47"/>
                </a:solidFill>
              </a:rPr>
              <a:t>n star </a:t>
            </a:r>
            <a:r>
              <a:rPr sz="1600" dirty="0"/>
              <a:t>keys only </a:t>
            </a:r>
            <a:r>
              <a:rPr lang="en-US" sz="1600" dirty="0"/>
              <a:t>in Partition 1</a:t>
            </a:r>
            <a:r>
              <a:rPr sz="1600" dirty="0">
                <a:latin typeface="Wingdings"/>
                <a:ea typeface="Wingdings"/>
                <a:cs typeface="Wingdings"/>
                <a:sym typeface="Wingdings"/>
              </a:rPr>
              <a:t></a:t>
            </a:r>
          </a:p>
          <a:p>
            <a:pPr>
              <a:spcBef>
                <a:spcPts val="375"/>
              </a:spcBef>
              <a:defRPr sz="2400"/>
            </a:pPr>
            <a:r>
              <a:rPr sz="1800" dirty="0"/>
              <a:t>Sensitive to key Skew</a:t>
            </a:r>
          </a:p>
          <a:p>
            <a:pPr marL="557213" lvl="1" indent="-214313">
              <a:spcBef>
                <a:spcPts val="300"/>
              </a:spcBef>
              <a:defRPr sz="2000">
                <a:solidFill>
                  <a:srgbClr val="FF40FF"/>
                </a:solidFill>
              </a:defRPr>
            </a:pPr>
            <a:r>
              <a:rPr sz="1600" dirty="0"/>
              <a:t>Fuchsia</a:t>
            </a:r>
            <a:r>
              <a:rPr lang="en-US" sz="1600" dirty="0"/>
              <a:t> circle</a:t>
            </a:r>
            <a:r>
              <a:rPr sz="1600" dirty="0">
                <a:solidFill>
                  <a:srgbClr val="000000"/>
                </a:solidFill>
              </a:rPr>
              <a:t> Key</a:t>
            </a:r>
            <a:endParaRPr sz="1800" dirty="0"/>
          </a:p>
          <a:p>
            <a:pPr>
              <a:spcBef>
                <a:spcPts val="375"/>
              </a:spcBef>
              <a:defRPr sz="2400"/>
            </a:pPr>
            <a:r>
              <a:rPr sz="1800" dirty="0"/>
              <a:t>Each partition could be </a:t>
            </a:r>
            <a:r>
              <a:rPr lang="en-US" sz="1800" dirty="0"/>
              <a:t>on a </a:t>
            </a:r>
            <a:r>
              <a:rPr sz="1800" dirty="0"/>
              <a:t>different </a:t>
            </a:r>
            <a:r>
              <a:rPr lang="en-US" sz="1800" dirty="0"/>
              <a:t>disk or even different </a:t>
            </a:r>
            <a:r>
              <a:rPr sz="1800" dirty="0"/>
              <a:t>machine </a:t>
            </a:r>
          </a:p>
        </p:txBody>
      </p:sp>
      <p:grpSp>
        <p:nvGrpSpPr>
          <p:cNvPr id="90" name="Group 1921" descr="Partition 1 contains 1 page with (C,D,C) and another with (C, C, D) Partition 2 contains 4 pages: 1 with (B, A, A, B) and one with (B) one with (A, B, B, B), and one with (A)" title="Result"/>
          <p:cNvGrpSpPr/>
          <p:nvPr/>
        </p:nvGrpSpPr>
        <p:grpSpPr>
          <a:xfrm>
            <a:off x="5285232" y="1124712"/>
            <a:ext cx="1435767" cy="2377779"/>
            <a:chOff x="0" y="0"/>
            <a:chExt cx="1972266" cy="3576770"/>
          </a:xfrm>
        </p:grpSpPr>
        <p:sp>
          <p:nvSpPr>
            <p:cNvPr id="91"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2"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3"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9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82" name="Group 81" descr="Contains the first page from the output buffer" title="Partition 1">
            <a:extLst>
              <a:ext uri="{FF2B5EF4-FFF2-40B4-BE49-F238E27FC236}">
                <a16:creationId xmlns:a16="http://schemas.microsoft.com/office/drawing/2014/main" id="{0B96EB0C-9C7D-494B-8905-5F56D7AD6C4C}"/>
              </a:ext>
            </a:extLst>
          </p:cNvPr>
          <p:cNvGrpSpPr/>
          <p:nvPr/>
        </p:nvGrpSpPr>
        <p:grpSpPr>
          <a:xfrm>
            <a:off x="5393128" y="1564165"/>
            <a:ext cx="349366" cy="483290"/>
            <a:chOff x="4153352" y="1488398"/>
            <a:chExt cx="495747" cy="714093"/>
          </a:xfrm>
        </p:grpSpPr>
        <p:grpSp>
          <p:nvGrpSpPr>
            <p:cNvPr id="83" name="Group 1943">
              <a:extLst>
                <a:ext uri="{FF2B5EF4-FFF2-40B4-BE49-F238E27FC236}">
                  <a16:creationId xmlns:a16="http://schemas.microsoft.com/office/drawing/2014/main" id="{2ECF69F5-8433-5349-B5DB-A19531AFAF09}"/>
                </a:ext>
              </a:extLst>
            </p:cNvPr>
            <p:cNvGrpSpPr/>
            <p:nvPr/>
          </p:nvGrpSpPr>
          <p:grpSpPr>
            <a:xfrm>
              <a:off x="4158270" y="1488398"/>
              <a:ext cx="490829" cy="714093"/>
              <a:chOff x="0" y="0"/>
              <a:chExt cx="674234" cy="1074170"/>
            </a:xfrm>
          </p:grpSpPr>
          <p:sp>
            <p:nvSpPr>
              <p:cNvPr id="171" name="Shape 1940">
                <a:extLst>
                  <a:ext uri="{FF2B5EF4-FFF2-40B4-BE49-F238E27FC236}">
                    <a16:creationId xmlns:a16="http://schemas.microsoft.com/office/drawing/2014/main" id="{3BB6AFD7-3FAE-BA4E-8FCC-FD6E455A6B6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1">
                <a:extLst>
                  <a:ext uri="{FF2B5EF4-FFF2-40B4-BE49-F238E27FC236}">
                    <a16:creationId xmlns:a16="http://schemas.microsoft.com/office/drawing/2014/main" id="{01702223-2BC1-B14F-8262-B750A5DCF62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Shape 1942">
                <a:extLst>
                  <a:ext uri="{FF2B5EF4-FFF2-40B4-BE49-F238E27FC236}">
                    <a16:creationId xmlns:a16="http://schemas.microsoft.com/office/drawing/2014/main" id="{A30F1529-B411-C647-8C38-3D4153EA0D7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4" name="Group 83"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547D34B-4330-4841-AEEA-1AC9B2FBCFE2}"/>
                </a:ext>
              </a:extLst>
            </p:cNvPr>
            <p:cNvGrpSpPr/>
            <p:nvPr/>
          </p:nvGrpSpPr>
          <p:grpSpPr>
            <a:xfrm>
              <a:off x="4177537" y="1716298"/>
              <a:ext cx="424895" cy="85215"/>
              <a:chOff x="1206798" y="2075432"/>
              <a:chExt cx="424895" cy="85215"/>
            </a:xfrm>
          </p:grpSpPr>
          <p:sp>
            <p:nvSpPr>
              <p:cNvPr id="169" name="Shape 1936">
                <a:extLst>
                  <a:ext uri="{FF2B5EF4-FFF2-40B4-BE49-F238E27FC236}">
                    <a16:creationId xmlns:a16="http://schemas.microsoft.com/office/drawing/2014/main" id="{656664A4-EB6F-D345-875E-C4ACF2E14204}"/>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Triangle 169">
                <a:extLst>
                  <a:ext uri="{FF2B5EF4-FFF2-40B4-BE49-F238E27FC236}">
                    <a16:creationId xmlns:a16="http://schemas.microsoft.com/office/drawing/2014/main" id="{C2CC85BB-41B5-BA49-8EC1-8781C0EBC47D}"/>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 name="Group 8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B012AF2-FF9D-DF47-AC9E-6D1DBFB66000}"/>
                </a:ext>
              </a:extLst>
            </p:cNvPr>
            <p:cNvGrpSpPr/>
            <p:nvPr/>
          </p:nvGrpSpPr>
          <p:grpSpPr>
            <a:xfrm>
              <a:off x="4177537" y="1503530"/>
              <a:ext cx="447771" cy="133444"/>
              <a:chOff x="1183922" y="1512330"/>
              <a:chExt cx="447771" cy="133444"/>
            </a:xfrm>
          </p:grpSpPr>
          <p:sp>
            <p:nvSpPr>
              <p:cNvPr id="89" name="Shape 1927">
                <a:extLst>
                  <a:ext uri="{FF2B5EF4-FFF2-40B4-BE49-F238E27FC236}">
                    <a16:creationId xmlns:a16="http://schemas.microsoft.com/office/drawing/2014/main" id="{402E3501-7A3E-E640-9DD9-4F89EE328258}"/>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5-Point Star 167">
                <a:extLst>
                  <a:ext uri="{FF2B5EF4-FFF2-40B4-BE49-F238E27FC236}">
                    <a16:creationId xmlns:a16="http://schemas.microsoft.com/office/drawing/2014/main" id="{0DE3C660-3E4D-F84F-9A85-B6280E573F43}"/>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C73A963-84EF-7E41-874E-F41F0C7FE2DB}"/>
                </a:ext>
              </a:extLst>
            </p:cNvPr>
            <p:cNvGrpSpPr/>
            <p:nvPr/>
          </p:nvGrpSpPr>
          <p:grpSpPr>
            <a:xfrm>
              <a:off x="4153352" y="1887237"/>
              <a:ext cx="417078" cy="133444"/>
              <a:chOff x="2715498" y="2330721"/>
              <a:chExt cx="417078" cy="133444"/>
            </a:xfrm>
          </p:grpSpPr>
          <p:sp>
            <p:nvSpPr>
              <p:cNvPr id="87" name="Shape 1950">
                <a:extLst>
                  <a:ext uri="{FF2B5EF4-FFF2-40B4-BE49-F238E27FC236}">
                    <a16:creationId xmlns:a16="http://schemas.microsoft.com/office/drawing/2014/main" id="{B47DB54A-5CE6-9043-B7F4-C191C2BC0357}"/>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8" name="5-Point Star 87">
                <a:extLst>
                  <a:ext uri="{FF2B5EF4-FFF2-40B4-BE49-F238E27FC236}">
                    <a16:creationId xmlns:a16="http://schemas.microsoft.com/office/drawing/2014/main" id="{4FCB0C30-3869-714F-9BC6-6F0E54D8AE9B}"/>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4" name="Group 173" descr="Contains the second page from the output buffer" title="Partition 2">
            <a:extLst>
              <a:ext uri="{FF2B5EF4-FFF2-40B4-BE49-F238E27FC236}">
                <a16:creationId xmlns:a16="http://schemas.microsoft.com/office/drawing/2014/main" id="{75077661-DC40-BD48-ACBC-DD9A28D36BA2}"/>
              </a:ext>
            </a:extLst>
          </p:cNvPr>
          <p:cNvGrpSpPr/>
          <p:nvPr/>
        </p:nvGrpSpPr>
        <p:grpSpPr>
          <a:xfrm>
            <a:off x="5376053" y="2796167"/>
            <a:ext cx="308790" cy="429599"/>
            <a:chOff x="4147317" y="2537888"/>
            <a:chExt cx="498427" cy="714093"/>
          </a:xfrm>
        </p:grpSpPr>
        <p:grpSp>
          <p:nvGrpSpPr>
            <p:cNvPr id="175" name="Group 1943">
              <a:extLst>
                <a:ext uri="{FF2B5EF4-FFF2-40B4-BE49-F238E27FC236}">
                  <a16:creationId xmlns:a16="http://schemas.microsoft.com/office/drawing/2014/main" id="{31A5FA78-03BD-AE4D-8E00-C88D256F23A2}"/>
                </a:ext>
              </a:extLst>
            </p:cNvPr>
            <p:cNvGrpSpPr/>
            <p:nvPr/>
          </p:nvGrpSpPr>
          <p:grpSpPr>
            <a:xfrm>
              <a:off x="4147317" y="2537888"/>
              <a:ext cx="490829" cy="714093"/>
              <a:chOff x="0" y="0"/>
              <a:chExt cx="674234" cy="1074170"/>
            </a:xfrm>
          </p:grpSpPr>
          <p:sp>
            <p:nvSpPr>
              <p:cNvPr id="188" name="Shape 1940">
                <a:extLst>
                  <a:ext uri="{FF2B5EF4-FFF2-40B4-BE49-F238E27FC236}">
                    <a16:creationId xmlns:a16="http://schemas.microsoft.com/office/drawing/2014/main" id="{BE66AFB3-637D-1B4E-B086-7EE7B8E4CD3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9" name="Shape 1941">
                <a:extLst>
                  <a:ext uri="{FF2B5EF4-FFF2-40B4-BE49-F238E27FC236}">
                    <a16:creationId xmlns:a16="http://schemas.microsoft.com/office/drawing/2014/main" id="{0C09A299-AFF7-0E4A-9818-ECB4DAA0CBAC}"/>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1942">
                <a:extLst>
                  <a:ext uri="{FF2B5EF4-FFF2-40B4-BE49-F238E27FC236}">
                    <a16:creationId xmlns:a16="http://schemas.microsoft.com/office/drawing/2014/main" id="{10DA186A-F249-1843-9A4E-3F991AFF8DB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FFEC5461-F0A0-F24B-8022-1473E927E299}"/>
                </a:ext>
              </a:extLst>
            </p:cNvPr>
            <p:cNvGrpSpPr/>
            <p:nvPr/>
          </p:nvGrpSpPr>
          <p:grpSpPr>
            <a:xfrm>
              <a:off x="4206913" y="2554015"/>
              <a:ext cx="406342" cy="103535"/>
              <a:chOff x="0" y="0"/>
              <a:chExt cx="558178" cy="155742"/>
            </a:xfrm>
          </p:grpSpPr>
          <p:sp>
            <p:nvSpPr>
              <p:cNvPr id="186" name="Shape 1930">
                <a:extLst>
                  <a:ext uri="{FF2B5EF4-FFF2-40B4-BE49-F238E27FC236}">
                    <a16:creationId xmlns:a16="http://schemas.microsoft.com/office/drawing/2014/main" id="{B5A8C482-2BB0-4047-ABBB-52670BE07BB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31">
                <a:extLst>
                  <a:ext uri="{FF2B5EF4-FFF2-40B4-BE49-F238E27FC236}">
                    <a16:creationId xmlns:a16="http://schemas.microsoft.com/office/drawing/2014/main" id="{16CD0E4E-B737-1041-A88F-AAA084D3E9E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12022CF-D510-294C-AA0C-3799E297C48D}"/>
                </a:ext>
              </a:extLst>
            </p:cNvPr>
            <p:cNvGrpSpPr/>
            <p:nvPr/>
          </p:nvGrpSpPr>
          <p:grpSpPr>
            <a:xfrm>
              <a:off x="4206912" y="2726475"/>
              <a:ext cx="438832" cy="95669"/>
              <a:chOff x="1209912" y="1887043"/>
              <a:chExt cx="438832" cy="95669"/>
            </a:xfrm>
          </p:grpSpPr>
          <p:sp>
            <p:nvSpPr>
              <p:cNvPr id="184" name="Shape 1978">
                <a:extLst>
                  <a:ext uri="{FF2B5EF4-FFF2-40B4-BE49-F238E27FC236}">
                    <a16:creationId xmlns:a16="http://schemas.microsoft.com/office/drawing/2014/main" id="{34CD078E-72EC-E844-9410-E1B314AD52C6}"/>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Rectangle 184">
                <a:extLst>
                  <a:ext uri="{FF2B5EF4-FFF2-40B4-BE49-F238E27FC236}">
                    <a16:creationId xmlns:a16="http://schemas.microsoft.com/office/drawing/2014/main" id="{ACFB67AC-8A03-914B-8BD8-427989DCA7DF}"/>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949">
              <a:extLst>
                <a:ext uri="{FF2B5EF4-FFF2-40B4-BE49-F238E27FC236}">
                  <a16:creationId xmlns:a16="http://schemas.microsoft.com/office/drawing/2014/main" id="{CB3AC9D0-7722-1A41-9611-5B898C1491F5}"/>
                </a:ext>
              </a:extLst>
            </p:cNvPr>
            <p:cNvGrpSpPr/>
            <p:nvPr/>
          </p:nvGrpSpPr>
          <p:grpSpPr>
            <a:xfrm>
              <a:off x="4179227" y="3130957"/>
              <a:ext cx="406343" cy="103536"/>
              <a:chOff x="0" y="0"/>
              <a:chExt cx="558178" cy="155742"/>
            </a:xfrm>
          </p:grpSpPr>
          <p:sp>
            <p:nvSpPr>
              <p:cNvPr id="182" name="Shape 1947">
                <a:extLst>
                  <a:ext uri="{FF2B5EF4-FFF2-40B4-BE49-F238E27FC236}">
                    <a16:creationId xmlns:a16="http://schemas.microsoft.com/office/drawing/2014/main" id="{01A2469A-FCEC-644E-982E-EC00988A1FA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8">
                <a:extLst>
                  <a:ext uri="{FF2B5EF4-FFF2-40B4-BE49-F238E27FC236}">
                    <a16:creationId xmlns:a16="http://schemas.microsoft.com/office/drawing/2014/main" id="{9945307A-FDFE-8F4E-BB5C-4E9D638BD5B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9" name="Group 178">
              <a:extLst>
                <a:ext uri="{FF2B5EF4-FFF2-40B4-BE49-F238E27FC236}">
                  <a16:creationId xmlns:a16="http://schemas.microsoft.com/office/drawing/2014/main" id="{1EB3C430-8471-D740-8181-52B521B1DDDA}"/>
                </a:ext>
              </a:extLst>
            </p:cNvPr>
            <p:cNvGrpSpPr/>
            <p:nvPr/>
          </p:nvGrpSpPr>
          <p:grpSpPr>
            <a:xfrm>
              <a:off x="4199314" y="2950237"/>
              <a:ext cx="438832" cy="95669"/>
              <a:chOff x="2715498" y="2047963"/>
              <a:chExt cx="438832" cy="95669"/>
            </a:xfrm>
          </p:grpSpPr>
          <p:sp>
            <p:nvSpPr>
              <p:cNvPr id="180" name="Shape 1978">
                <a:extLst>
                  <a:ext uri="{FF2B5EF4-FFF2-40B4-BE49-F238E27FC236}">
                    <a16:creationId xmlns:a16="http://schemas.microsoft.com/office/drawing/2014/main" id="{3E5892B0-9AF8-E047-8B10-B85D216555D1}"/>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Rectangle 180">
                <a:extLst>
                  <a:ext uri="{FF2B5EF4-FFF2-40B4-BE49-F238E27FC236}">
                    <a16:creationId xmlns:a16="http://schemas.microsoft.com/office/drawing/2014/main" id="{8CF18959-F24D-524F-85FA-D7A1BF25D4B6}"/>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1" name="Group 190" descr="Contains the left over element from the second output buffer" title="Partion 2 Page 2">
            <a:extLst>
              <a:ext uri="{FF2B5EF4-FFF2-40B4-BE49-F238E27FC236}">
                <a16:creationId xmlns:a16="http://schemas.microsoft.com/office/drawing/2014/main" id="{4341281B-F9F7-724E-B963-A9C7337BD5E5}"/>
              </a:ext>
            </a:extLst>
          </p:cNvPr>
          <p:cNvGrpSpPr/>
          <p:nvPr/>
        </p:nvGrpSpPr>
        <p:grpSpPr>
          <a:xfrm>
            <a:off x="5723719" y="2788583"/>
            <a:ext cx="322225" cy="450451"/>
            <a:chOff x="4157933" y="2539166"/>
            <a:chExt cx="490829" cy="714093"/>
          </a:xfrm>
        </p:grpSpPr>
        <p:grpSp>
          <p:nvGrpSpPr>
            <p:cNvPr id="192" name="Group 1943">
              <a:extLst>
                <a:ext uri="{FF2B5EF4-FFF2-40B4-BE49-F238E27FC236}">
                  <a16:creationId xmlns:a16="http://schemas.microsoft.com/office/drawing/2014/main" id="{B437F9FB-4CDA-D841-B411-C38FEBD73534}"/>
                </a:ext>
              </a:extLst>
            </p:cNvPr>
            <p:cNvGrpSpPr/>
            <p:nvPr/>
          </p:nvGrpSpPr>
          <p:grpSpPr>
            <a:xfrm>
              <a:off x="4157933" y="2539166"/>
              <a:ext cx="490829" cy="714093"/>
              <a:chOff x="0" y="0"/>
              <a:chExt cx="674234" cy="1074170"/>
            </a:xfrm>
          </p:grpSpPr>
          <p:sp>
            <p:nvSpPr>
              <p:cNvPr id="196" name="Shape 1940">
                <a:extLst>
                  <a:ext uri="{FF2B5EF4-FFF2-40B4-BE49-F238E27FC236}">
                    <a16:creationId xmlns:a16="http://schemas.microsoft.com/office/drawing/2014/main" id="{D754E607-CD15-8946-8A31-662FA2D7A76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41">
                <a:extLst>
                  <a:ext uri="{FF2B5EF4-FFF2-40B4-BE49-F238E27FC236}">
                    <a16:creationId xmlns:a16="http://schemas.microsoft.com/office/drawing/2014/main" id="{05356BF9-2647-7F43-B358-C651E0DB47F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42">
                <a:extLst>
                  <a:ext uri="{FF2B5EF4-FFF2-40B4-BE49-F238E27FC236}">
                    <a16:creationId xmlns:a16="http://schemas.microsoft.com/office/drawing/2014/main" id="{6ED9C74D-EB4E-E845-9F70-4EA58ABF63B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1955">
              <a:extLst>
                <a:ext uri="{FF2B5EF4-FFF2-40B4-BE49-F238E27FC236}">
                  <a16:creationId xmlns:a16="http://schemas.microsoft.com/office/drawing/2014/main" id="{B317A33D-F772-0A4B-A959-1FD88FA67185}"/>
                </a:ext>
              </a:extLst>
            </p:cNvPr>
            <p:cNvGrpSpPr/>
            <p:nvPr/>
          </p:nvGrpSpPr>
          <p:grpSpPr>
            <a:xfrm>
              <a:off x="4199314" y="2651288"/>
              <a:ext cx="406343" cy="103536"/>
              <a:chOff x="0" y="0"/>
              <a:chExt cx="558178" cy="155742"/>
            </a:xfrm>
          </p:grpSpPr>
          <p:sp>
            <p:nvSpPr>
              <p:cNvPr id="194" name="Shape 1953">
                <a:extLst>
                  <a:ext uri="{FF2B5EF4-FFF2-40B4-BE49-F238E27FC236}">
                    <a16:creationId xmlns:a16="http://schemas.microsoft.com/office/drawing/2014/main" id="{130CB7A9-2719-984E-B7DD-2A059E7844E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54">
                <a:extLst>
                  <a:ext uri="{FF2B5EF4-FFF2-40B4-BE49-F238E27FC236}">
                    <a16:creationId xmlns:a16="http://schemas.microsoft.com/office/drawing/2014/main" id="{91662081-BED6-0146-A206-BEDA264F14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9" name="Group 198" descr="Contains the dangling yellow element that was left over from first partition" title="Partition 2 Page 4">
            <a:extLst>
              <a:ext uri="{FF2B5EF4-FFF2-40B4-BE49-F238E27FC236}">
                <a16:creationId xmlns:a16="http://schemas.microsoft.com/office/drawing/2014/main" id="{90815D71-4BC2-0A4F-B230-F4519A5A2120}"/>
              </a:ext>
            </a:extLst>
          </p:cNvPr>
          <p:cNvGrpSpPr/>
          <p:nvPr/>
        </p:nvGrpSpPr>
        <p:grpSpPr>
          <a:xfrm>
            <a:off x="6109799" y="2775680"/>
            <a:ext cx="273317" cy="476301"/>
            <a:chOff x="4165180" y="2537888"/>
            <a:chExt cx="490829" cy="714093"/>
          </a:xfrm>
        </p:grpSpPr>
        <p:sp>
          <p:nvSpPr>
            <p:cNvPr id="200" name="Shape 1974">
              <a:extLst>
                <a:ext uri="{FF2B5EF4-FFF2-40B4-BE49-F238E27FC236}">
                  <a16:creationId xmlns:a16="http://schemas.microsoft.com/office/drawing/2014/main" id="{462CF362-BB16-C84E-A7AC-108D9E896E51}"/>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1" name="Group 1983">
              <a:extLst>
                <a:ext uri="{FF2B5EF4-FFF2-40B4-BE49-F238E27FC236}">
                  <a16:creationId xmlns:a16="http://schemas.microsoft.com/office/drawing/2014/main" id="{2040FF9F-BC57-AB4E-A077-1B735CA542B9}"/>
                </a:ext>
              </a:extLst>
            </p:cNvPr>
            <p:cNvGrpSpPr/>
            <p:nvPr/>
          </p:nvGrpSpPr>
          <p:grpSpPr>
            <a:xfrm>
              <a:off x="4178905" y="2769492"/>
              <a:ext cx="406343" cy="103535"/>
              <a:chOff x="0" y="0"/>
              <a:chExt cx="558178" cy="155742"/>
            </a:xfrm>
          </p:grpSpPr>
          <p:sp>
            <p:nvSpPr>
              <p:cNvPr id="211" name="Shape 1981">
                <a:extLst>
                  <a:ext uri="{FF2B5EF4-FFF2-40B4-BE49-F238E27FC236}">
                    <a16:creationId xmlns:a16="http://schemas.microsoft.com/office/drawing/2014/main" id="{D09D76A7-0E2C-BC4D-9C35-3A197D8FC1F9}"/>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82">
                <a:extLst>
                  <a:ext uri="{FF2B5EF4-FFF2-40B4-BE49-F238E27FC236}">
                    <a16:creationId xmlns:a16="http://schemas.microsoft.com/office/drawing/2014/main" id="{55470153-E500-8B41-992A-B0D62CF6DE7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2" name="Group 1989">
              <a:extLst>
                <a:ext uri="{FF2B5EF4-FFF2-40B4-BE49-F238E27FC236}">
                  <a16:creationId xmlns:a16="http://schemas.microsoft.com/office/drawing/2014/main" id="{0B37D659-961B-2843-99D6-A212656B91C0}"/>
                </a:ext>
              </a:extLst>
            </p:cNvPr>
            <p:cNvGrpSpPr/>
            <p:nvPr/>
          </p:nvGrpSpPr>
          <p:grpSpPr>
            <a:xfrm>
              <a:off x="4178905" y="2961093"/>
              <a:ext cx="406343" cy="103535"/>
              <a:chOff x="0" y="0"/>
              <a:chExt cx="558178" cy="155742"/>
            </a:xfrm>
          </p:grpSpPr>
          <p:sp>
            <p:nvSpPr>
              <p:cNvPr id="209" name="Shape 1987">
                <a:extLst>
                  <a:ext uri="{FF2B5EF4-FFF2-40B4-BE49-F238E27FC236}">
                    <a16:creationId xmlns:a16="http://schemas.microsoft.com/office/drawing/2014/main" id="{21EDB926-E981-2043-AC54-BA3AED91341F}"/>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Shape 1988">
                <a:extLst>
                  <a:ext uri="{FF2B5EF4-FFF2-40B4-BE49-F238E27FC236}">
                    <a16:creationId xmlns:a16="http://schemas.microsoft.com/office/drawing/2014/main" id="{58BF3638-0BB9-244C-BB4B-BF1970F13B49}"/>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3" name="Group 202">
              <a:extLst>
                <a:ext uri="{FF2B5EF4-FFF2-40B4-BE49-F238E27FC236}">
                  <a16:creationId xmlns:a16="http://schemas.microsoft.com/office/drawing/2014/main" id="{16650DBF-EF65-B142-B39F-E2207295A44D}"/>
                </a:ext>
              </a:extLst>
            </p:cNvPr>
            <p:cNvGrpSpPr/>
            <p:nvPr/>
          </p:nvGrpSpPr>
          <p:grpSpPr>
            <a:xfrm>
              <a:off x="4178905" y="2597009"/>
              <a:ext cx="438832" cy="95669"/>
              <a:chOff x="542020" y="1539005"/>
              <a:chExt cx="438832" cy="95669"/>
            </a:xfrm>
          </p:grpSpPr>
          <p:sp>
            <p:nvSpPr>
              <p:cNvPr id="207" name="Shape 1978">
                <a:extLst>
                  <a:ext uri="{FF2B5EF4-FFF2-40B4-BE49-F238E27FC236}">
                    <a16:creationId xmlns:a16="http://schemas.microsoft.com/office/drawing/2014/main" id="{B725571D-DAD6-5F4B-AB7A-D3EC43861578}"/>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Rectangle 207">
                <a:extLst>
                  <a:ext uri="{FF2B5EF4-FFF2-40B4-BE49-F238E27FC236}">
                    <a16:creationId xmlns:a16="http://schemas.microsoft.com/office/drawing/2014/main" id="{5921DB18-BAF5-5E4C-BEFA-ED48E2092A46}"/>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1966">
              <a:extLst>
                <a:ext uri="{FF2B5EF4-FFF2-40B4-BE49-F238E27FC236}">
                  <a16:creationId xmlns:a16="http://schemas.microsoft.com/office/drawing/2014/main" id="{0B661423-3E6A-8044-8B40-04486D466ABB}"/>
                </a:ext>
              </a:extLst>
            </p:cNvPr>
            <p:cNvGrpSpPr/>
            <p:nvPr/>
          </p:nvGrpSpPr>
          <p:grpSpPr>
            <a:xfrm>
              <a:off x="4187895" y="3120309"/>
              <a:ext cx="406343" cy="103536"/>
              <a:chOff x="0" y="0"/>
              <a:chExt cx="558178" cy="155742"/>
            </a:xfrm>
          </p:grpSpPr>
          <p:sp>
            <p:nvSpPr>
              <p:cNvPr id="205" name="Shape 1964">
                <a:extLst>
                  <a:ext uri="{FF2B5EF4-FFF2-40B4-BE49-F238E27FC236}">
                    <a16:creationId xmlns:a16="http://schemas.microsoft.com/office/drawing/2014/main" id="{2A9ABA58-B882-EC4E-A062-0DC9711E046F}"/>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Shape 1965">
                <a:extLst>
                  <a:ext uri="{FF2B5EF4-FFF2-40B4-BE49-F238E27FC236}">
                    <a16:creationId xmlns:a16="http://schemas.microsoft.com/office/drawing/2014/main" id="{D10417D1-B1BF-CF47-84EE-8DE63BCE4505}"/>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3" name="Group 212" descr="Page contains Leftover element from initial partition of second page of R" title="Partition 2 Page 4">
            <a:extLst>
              <a:ext uri="{FF2B5EF4-FFF2-40B4-BE49-F238E27FC236}">
                <a16:creationId xmlns:a16="http://schemas.microsoft.com/office/drawing/2014/main" id="{9C05EBC7-DF05-9F44-8F1B-7099ACFA08C3}"/>
              </a:ext>
            </a:extLst>
          </p:cNvPr>
          <p:cNvGrpSpPr/>
          <p:nvPr/>
        </p:nvGrpSpPr>
        <p:grpSpPr>
          <a:xfrm>
            <a:off x="6406468" y="2782617"/>
            <a:ext cx="301603" cy="495061"/>
            <a:chOff x="4376571" y="3943350"/>
            <a:chExt cx="497040" cy="714093"/>
          </a:xfrm>
        </p:grpSpPr>
        <p:grpSp>
          <p:nvGrpSpPr>
            <p:cNvPr id="214" name="Group 1960">
              <a:extLst>
                <a:ext uri="{FF2B5EF4-FFF2-40B4-BE49-F238E27FC236}">
                  <a16:creationId xmlns:a16="http://schemas.microsoft.com/office/drawing/2014/main" id="{1BAD066A-9648-2A4B-B10F-C1A65B4D0011}"/>
                </a:ext>
              </a:extLst>
            </p:cNvPr>
            <p:cNvGrpSpPr/>
            <p:nvPr/>
          </p:nvGrpSpPr>
          <p:grpSpPr>
            <a:xfrm>
              <a:off x="4376571" y="3943350"/>
              <a:ext cx="490829" cy="714093"/>
              <a:chOff x="0" y="0"/>
              <a:chExt cx="674234" cy="1074170"/>
            </a:xfrm>
          </p:grpSpPr>
          <p:sp>
            <p:nvSpPr>
              <p:cNvPr id="218" name="Shape 1957">
                <a:extLst>
                  <a:ext uri="{FF2B5EF4-FFF2-40B4-BE49-F238E27FC236}">
                    <a16:creationId xmlns:a16="http://schemas.microsoft.com/office/drawing/2014/main" id="{1814C5E3-4A55-E14E-A224-89B107ABD87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58">
                <a:extLst>
                  <a:ext uri="{FF2B5EF4-FFF2-40B4-BE49-F238E27FC236}">
                    <a16:creationId xmlns:a16="http://schemas.microsoft.com/office/drawing/2014/main" id="{3BD38D90-6111-3A46-8BB0-A86C810E91D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0" name="Shape 1959">
                <a:extLst>
                  <a:ext uri="{FF2B5EF4-FFF2-40B4-BE49-F238E27FC236}">
                    <a16:creationId xmlns:a16="http://schemas.microsoft.com/office/drawing/2014/main" id="{D42E2119-AA44-4E43-B9C3-1F325374061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5" name="Group 214">
              <a:extLst>
                <a:ext uri="{FF2B5EF4-FFF2-40B4-BE49-F238E27FC236}">
                  <a16:creationId xmlns:a16="http://schemas.microsoft.com/office/drawing/2014/main" id="{6D1F12A6-5C85-3E49-BB46-90157C0BDA96}"/>
                </a:ext>
              </a:extLst>
            </p:cNvPr>
            <p:cNvGrpSpPr/>
            <p:nvPr/>
          </p:nvGrpSpPr>
          <p:grpSpPr>
            <a:xfrm>
              <a:off x="4434779" y="4058406"/>
              <a:ext cx="438832" cy="95669"/>
              <a:chOff x="542020" y="1539005"/>
              <a:chExt cx="438832" cy="95669"/>
            </a:xfrm>
          </p:grpSpPr>
          <p:sp>
            <p:nvSpPr>
              <p:cNvPr id="216" name="Shape 1978">
                <a:extLst>
                  <a:ext uri="{FF2B5EF4-FFF2-40B4-BE49-F238E27FC236}">
                    <a16:creationId xmlns:a16="http://schemas.microsoft.com/office/drawing/2014/main" id="{63BBF65B-2F1A-E742-B0E0-21F8078BFBD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7" name="Rectangle 216">
                <a:extLst>
                  <a:ext uri="{FF2B5EF4-FFF2-40B4-BE49-F238E27FC236}">
                    <a16:creationId xmlns:a16="http://schemas.microsoft.com/office/drawing/2014/main" id="{36594E0F-9AC4-2A4E-8916-18BA5A45824B}"/>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1" name="Group 220" descr="Contains elements from the first page of the output buffer" title="Partition 1 Page 2">
            <a:extLst>
              <a:ext uri="{FF2B5EF4-FFF2-40B4-BE49-F238E27FC236}">
                <a16:creationId xmlns:a16="http://schemas.microsoft.com/office/drawing/2014/main" id="{F05F6F5F-25C1-1049-9F17-EB44C8A06187}"/>
              </a:ext>
            </a:extLst>
          </p:cNvPr>
          <p:cNvGrpSpPr/>
          <p:nvPr/>
        </p:nvGrpSpPr>
        <p:grpSpPr>
          <a:xfrm>
            <a:off x="5793055" y="1557896"/>
            <a:ext cx="359754" cy="484835"/>
            <a:chOff x="4161338" y="1525748"/>
            <a:chExt cx="494671" cy="714093"/>
          </a:xfrm>
        </p:grpSpPr>
        <p:sp>
          <p:nvSpPr>
            <p:cNvPr id="222" name="Shape 1974">
              <a:extLst>
                <a:ext uri="{FF2B5EF4-FFF2-40B4-BE49-F238E27FC236}">
                  <a16:creationId xmlns:a16="http://schemas.microsoft.com/office/drawing/2014/main" id="{0A197F76-09C5-4A45-BB85-EBCB311BD60F}"/>
                </a:ext>
              </a:extLst>
            </p:cNvPr>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3" name="Group 222">
              <a:extLst>
                <a:ext uri="{FF2B5EF4-FFF2-40B4-BE49-F238E27FC236}">
                  <a16:creationId xmlns:a16="http://schemas.microsoft.com/office/drawing/2014/main" id="{05876879-A346-FF44-B3F9-D8707A95B15E}"/>
                </a:ext>
              </a:extLst>
            </p:cNvPr>
            <p:cNvGrpSpPr/>
            <p:nvPr/>
          </p:nvGrpSpPr>
          <p:grpSpPr>
            <a:xfrm>
              <a:off x="4167932" y="1570311"/>
              <a:ext cx="447452" cy="133444"/>
              <a:chOff x="2696848" y="2314645"/>
              <a:chExt cx="447452" cy="133444"/>
            </a:xfrm>
          </p:grpSpPr>
          <p:sp>
            <p:nvSpPr>
              <p:cNvPr id="230" name="Shape 1984">
                <a:extLst>
                  <a:ext uri="{FF2B5EF4-FFF2-40B4-BE49-F238E27FC236}">
                    <a16:creationId xmlns:a16="http://schemas.microsoft.com/office/drawing/2014/main" id="{543BB72A-7210-8A43-A720-10BFFC64356B}"/>
                  </a:ext>
                </a:extLst>
              </p:cNvPr>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1" name="5-Point Star 230">
                <a:extLst>
                  <a:ext uri="{FF2B5EF4-FFF2-40B4-BE49-F238E27FC236}">
                    <a16:creationId xmlns:a16="http://schemas.microsoft.com/office/drawing/2014/main" id="{01FE40A9-5B1E-3041-9A1C-A38523C2579F}"/>
                  </a:ext>
                </a:extLst>
              </p:cNvPr>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BE3461B6-44F4-4842-AE62-02FC092F6B70}"/>
                </a:ext>
              </a:extLst>
            </p:cNvPr>
            <p:cNvGrpSpPr/>
            <p:nvPr/>
          </p:nvGrpSpPr>
          <p:grpSpPr>
            <a:xfrm>
              <a:off x="4167932" y="2041329"/>
              <a:ext cx="424576" cy="85215"/>
              <a:chOff x="2713213" y="2539058"/>
              <a:chExt cx="424576" cy="85215"/>
            </a:xfrm>
          </p:grpSpPr>
          <p:sp>
            <p:nvSpPr>
              <p:cNvPr id="228" name="Shape 1970">
                <a:extLst>
                  <a:ext uri="{FF2B5EF4-FFF2-40B4-BE49-F238E27FC236}">
                    <a16:creationId xmlns:a16="http://schemas.microsoft.com/office/drawing/2014/main" id="{8165E995-5482-564D-9030-2B27A9FDE334}"/>
                  </a:ext>
                </a:extLst>
              </p:cNvPr>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Triangle 228">
                <a:extLst>
                  <a:ext uri="{FF2B5EF4-FFF2-40B4-BE49-F238E27FC236}">
                    <a16:creationId xmlns:a16="http://schemas.microsoft.com/office/drawing/2014/main" id="{CEA87B2C-415F-5447-A925-12D9C164CBFD}"/>
                  </a:ext>
                </a:extLst>
              </p:cNvPr>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5" name="Group 224">
              <a:extLst>
                <a:ext uri="{FF2B5EF4-FFF2-40B4-BE49-F238E27FC236}">
                  <a16:creationId xmlns:a16="http://schemas.microsoft.com/office/drawing/2014/main" id="{BB507E46-FA63-9149-803A-ADE1DEF86E69}"/>
                </a:ext>
              </a:extLst>
            </p:cNvPr>
            <p:cNvGrpSpPr/>
            <p:nvPr/>
          </p:nvGrpSpPr>
          <p:grpSpPr>
            <a:xfrm>
              <a:off x="4161338" y="1798233"/>
              <a:ext cx="440599" cy="133444"/>
              <a:chOff x="2697190" y="1997868"/>
              <a:chExt cx="440599" cy="133444"/>
            </a:xfrm>
          </p:grpSpPr>
          <p:sp>
            <p:nvSpPr>
              <p:cNvPr id="226" name="Shape 1961">
                <a:extLst>
                  <a:ext uri="{FF2B5EF4-FFF2-40B4-BE49-F238E27FC236}">
                    <a16:creationId xmlns:a16="http://schemas.microsoft.com/office/drawing/2014/main" id="{779E4E98-47C5-5D4B-A4F8-00736B5847F3}"/>
                  </a:ext>
                </a:extLst>
              </p:cNvPr>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5-Point Star 226">
                <a:extLst>
                  <a:ext uri="{FF2B5EF4-FFF2-40B4-BE49-F238E27FC236}">
                    <a16:creationId xmlns:a16="http://schemas.microsoft.com/office/drawing/2014/main" id="{34B754EE-58B0-6942-AB81-A7AEA5E896C9}"/>
                  </a:ext>
                </a:extLst>
              </p:cNvPr>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dissolv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 name="Shape 3220"/>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&amp; </a:t>
            </a:r>
            <a:r>
              <a:rPr sz="2800" i="1" dirty="0"/>
              <a:t>Probe</a:t>
            </a:r>
          </a:p>
        </p:txBody>
      </p:sp>
      <p:sp>
        <p:nvSpPr>
          <p:cNvPr id="3221" name="Shape 3221" descr="Hash Table with B-2 buffers. 1 Input buffer. 1 output buffer"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lang="en-US" sz="900" dirty="0"/>
              <a:t>. </a:t>
            </a:r>
            <a:endParaRPr sz="900" dirty="0"/>
          </a:p>
        </p:txBody>
      </p:sp>
      <p:grpSp>
        <p:nvGrpSpPr>
          <p:cNvPr id="3225" name="Group 322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3222" name="Shape 322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3" name="Shape 322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4" name="Shape 322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226" name="Shape 322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229" name="Group 3229" descr="The second page of partition 1 is read into the input buffer. The page contains (C, C, D). The C elements go into on page of the hash table and the D element goes to the other" title="Input Buffer"/>
          <p:cNvGrpSpPr/>
          <p:nvPr/>
        </p:nvGrpSpPr>
        <p:grpSpPr>
          <a:xfrm>
            <a:off x="3732495" y="2602783"/>
            <a:ext cx="737827" cy="1130021"/>
            <a:chOff x="0" y="-1"/>
            <a:chExt cx="983767" cy="1506694"/>
          </a:xfrm>
        </p:grpSpPr>
        <p:sp>
          <p:nvSpPr>
            <p:cNvPr id="3227" name="Shape 3227"/>
            <p:cNvSpPr/>
            <p:nvPr/>
          </p:nvSpPr>
          <p:spPr>
            <a:xfrm>
              <a:off x="0" y="244270"/>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8" name="Shape 322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232" name="Group 3232" descr="empty" title="Output buffer"/>
          <p:cNvGrpSpPr/>
          <p:nvPr/>
        </p:nvGrpSpPr>
        <p:grpSpPr>
          <a:xfrm>
            <a:off x="4872349" y="2602783"/>
            <a:ext cx="988777" cy="1130022"/>
            <a:chOff x="0" y="-1"/>
            <a:chExt cx="1318367" cy="1506695"/>
          </a:xfrm>
        </p:grpSpPr>
        <p:sp>
          <p:nvSpPr>
            <p:cNvPr id="3230" name="Shape 323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1" name="Shape 323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235" name="Group 3235" descr="Arrow labeled new hash function poiting to the hash table with B-2 Buffers" title="Arrow"/>
          <p:cNvGrpSpPr/>
          <p:nvPr/>
        </p:nvGrpSpPr>
        <p:grpSpPr>
          <a:xfrm>
            <a:off x="4508445" y="2477685"/>
            <a:ext cx="322392" cy="1153422"/>
            <a:chOff x="0" y="-2"/>
            <a:chExt cx="429854" cy="1537895"/>
          </a:xfrm>
        </p:grpSpPr>
        <p:sp>
          <p:nvSpPr>
            <p:cNvPr id="3233" name="Shape 3233"/>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3234" name="Shape 3234"/>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3325" name="Shape 3325"/>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326" name="Shape 3326"/>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145" name="Group 1921" descr="Partition 1 contains 1 page with (C,D,C) from S and another with (C, C, D) from R Partition 2 contains 4 pages: 1 with (B, A, A, B) from S and one with (B)  from S one with (A, B, B, B) and one with (A) both from R" title="Result of Partition"/>
          <p:cNvGrpSpPr/>
          <p:nvPr/>
        </p:nvGrpSpPr>
        <p:grpSpPr>
          <a:xfrm>
            <a:off x="768096" y="1664208"/>
            <a:ext cx="1435767" cy="2377779"/>
            <a:chOff x="0" y="0"/>
            <a:chExt cx="1972266" cy="3576770"/>
          </a:xfrm>
        </p:grpSpPr>
        <p:sp>
          <p:nvSpPr>
            <p:cNvPr id="146"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5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151" name="Group 150" descr="Contains 2 green stars and 1 grey triangle" title="Partition 1 Page 1"/>
          <p:cNvGrpSpPr/>
          <p:nvPr/>
        </p:nvGrpSpPr>
        <p:grpSpPr>
          <a:xfrm>
            <a:off x="897674" y="2073487"/>
            <a:ext cx="349366" cy="483290"/>
            <a:chOff x="4153352" y="1488398"/>
            <a:chExt cx="495747" cy="714093"/>
          </a:xfrm>
        </p:grpSpPr>
        <p:grpSp>
          <p:nvGrpSpPr>
            <p:cNvPr id="152" name="Group 1943"/>
            <p:cNvGrpSpPr/>
            <p:nvPr/>
          </p:nvGrpSpPr>
          <p:grpSpPr>
            <a:xfrm>
              <a:off x="4158270" y="1488398"/>
              <a:ext cx="490829" cy="714093"/>
              <a:chOff x="0" y="0"/>
              <a:chExt cx="674234" cy="1074170"/>
            </a:xfrm>
          </p:grpSpPr>
          <p:sp>
            <p:nvSpPr>
              <p:cNvPr id="162"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3" name="Group 152"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160"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Triangle 160"/>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158"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5-Point Star 15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4153352" y="1887237"/>
              <a:ext cx="417078" cy="133444"/>
              <a:chOff x="2715498" y="2330721"/>
              <a:chExt cx="417078" cy="133444"/>
            </a:xfrm>
          </p:grpSpPr>
          <p:sp>
            <p:nvSpPr>
              <p:cNvPr id="156"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5-Point Star 156"/>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descr="Contains 1 yellow square and 3 pink circles" title="Partition 2 Page 3"/>
          <p:cNvGrpSpPr/>
          <p:nvPr/>
        </p:nvGrpSpPr>
        <p:grpSpPr>
          <a:xfrm>
            <a:off x="1614345" y="3285002"/>
            <a:ext cx="273317" cy="476301"/>
            <a:chOff x="4165180" y="2537888"/>
            <a:chExt cx="490829" cy="714093"/>
          </a:xfrm>
        </p:grpSpPr>
        <p:sp>
          <p:nvSpPr>
            <p:cNvPr id="166"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67" name="Group 1983"/>
            <p:cNvGrpSpPr/>
            <p:nvPr/>
          </p:nvGrpSpPr>
          <p:grpSpPr>
            <a:xfrm>
              <a:off x="4178905" y="2769492"/>
              <a:ext cx="406343" cy="103535"/>
              <a:chOff x="0" y="0"/>
              <a:chExt cx="558178" cy="155742"/>
            </a:xfrm>
          </p:grpSpPr>
          <p:sp>
            <p:nvSpPr>
              <p:cNvPr id="17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8" name="Group 1989"/>
            <p:cNvGrpSpPr/>
            <p:nvPr/>
          </p:nvGrpSpPr>
          <p:grpSpPr>
            <a:xfrm>
              <a:off x="4178905" y="2961093"/>
              <a:ext cx="406343" cy="103535"/>
              <a:chOff x="0" y="0"/>
              <a:chExt cx="558178" cy="155742"/>
            </a:xfrm>
          </p:grpSpPr>
          <p:sp>
            <p:nvSpPr>
              <p:cNvPr id="17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9" name="Group 168"/>
            <p:cNvGrpSpPr/>
            <p:nvPr/>
          </p:nvGrpSpPr>
          <p:grpSpPr>
            <a:xfrm>
              <a:off x="4178905" y="2597009"/>
              <a:ext cx="438832" cy="95669"/>
              <a:chOff x="542020" y="1539005"/>
              <a:chExt cx="438832" cy="95669"/>
            </a:xfrm>
          </p:grpSpPr>
          <p:sp>
            <p:nvSpPr>
              <p:cNvPr id="17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Rectangle 17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966"/>
            <p:cNvGrpSpPr/>
            <p:nvPr/>
          </p:nvGrpSpPr>
          <p:grpSpPr>
            <a:xfrm>
              <a:off x="4187895" y="3120309"/>
              <a:ext cx="406343" cy="103536"/>
              <a:chOff x="0" y="0"/>
              <a:chExt cx="558178" cy="155742"/>
            </a:xfrm>
          </p:grpSpPr>
          <p:sp>
            <p:nvSpPr>
              <p:cNvPr id="171"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79" name="Group 178" descr="Contains 1 pink circle" title="Partition 2 Page 2"/>
          <p:cNvGrpSpPr/>
          <p:nvPr/>
        </p:nvGrpSpPr>
        <p:grpSpPr>
          <a:xfrm>
            <a:off x="1228265" y="3297905"/>
            <a:ext cx="322225" cy="450451"/>
            <a:chOff x="4157933" y="2539166"/>
            <a:chExt cx="490829" cy="714093"/>
          </a:xfrm>
        </p:grpSpPr>
        <p:grpSp>
          <p:nvGrpSpPr>
            <p:cNvPr id="180" name="Group 1943"/>
            <p:cNvGrpSpPr/>
            <p:nvPr/>
          </p:nvGrpSpPr>
          <p:grpSpPr>
            <a:xfrm>
              <a:off x="4157933" y="2539166"/>
              <a:ext cx="490829" cy="714093"/>
              <a:chOff x="0" y="0"/>
              <a:chExt cx="674234" cy="1074170"/>
            </a:xfrm>
          </p:grpSpPr>
          <p:sp>
            <p:nvSpPr>
              <p:cNvPr id="18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1" name="Group 1955"/>
            <p:cNvGrpSpPr/>
            <p:nvPr/>
          </p:nvGrpSpPr>
          <p:grpSpPr>
            <a:xfrm>
              <a:off x="4199314" y="2651288"/>
              <a:ext cx="406343" cy="103536"/>
              <a:chOff x="0" y="0"/>
              <a:chExt cx="558178" cy="155742"/>
            </a:xfrm>
          </p:grpSpPr>
          <p:sp>
            <p:nvSpPr>
              <p:cNvPr id="182"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87" name="Group 186" descr="Contains 2 pink circles and 2 yellow squares" title="Partition 2 Page 1"/>
          <p:cNvGrpSpPr/>
          <p:nvPr/>
        </p:nvGrpSpPr>
        <p:grpSpPr>
          <a:xfrm>
            <a:off x="880599" y="3305489"/>
            <a:ext cx="308790" cy="429599"/>
            <a:chOff x="4147317" y="2537888"/>
            <a:chExt cx="498427" cy="714093"/>
          </a:xfrm>
        </p:grpSpPr>
        <p:grpSp>
          <p:nvGrpSpPr>
            <p:cNvPr id="188" name="Group 1943"/>
            <p:cNvGrpSpPr/>
            <p:nvPr/>
          </p:nvGrpSpPr>
          <p:grpSpPr>
            <a:xfrm>
              <a:off x="4147317" y="2537888"/>
              <a:ext cx="490829" cy="714093"/>
              <a:chOff x="0" y="0"/>
              <a:chExt cx="674234" cy="1074170"/>
            </a:xfrm>
          </p:grpSpPr>
          <p:sp>
            <p:nvSpPr>
              <p:cNvPr id="201"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3"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9"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99"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0" name="Group 189"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97"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Rectangle 197"/>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49"/>
            <p:cNvGrpSpPr/>
            <p:nvPr/>
          </p:nvGrpSpPr>
          <p:grpSpPr>
            <a:xfrm>
              <a:off x="4179227" y="3130957"/>
              <a:ext cx="406343" cy="103536"/>
              <a:chOff x="0" y="0"/>
              <a:chExt cx="558178" cy="155742"/>
            </a:xfrm>
          </p:grpSpPr>
          <p:sp>
            <p:nvSpPr>
              <p:cNvPr id="195"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2" name="Group 191"/>
            <p:cNvGrpSpPr/>
            <p:nvPr/>
          </p:nvGrpSpPr>
          <p:grpSpPr>
            <a:xfrm>
              <a:off x="4199314" y="2950237"/>
              <a:ext cx="438832" cy="95669"/>
              <a:chOff x="2715498" y="2047963"/>
              <a:chExt cx="438832" cy="95669"/>
            </a:xfrm>
          </p:grpSpPr>
          <p:sp>
            <p:nvSpPr>
              <p:cNvPr id="193"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Rectangle 193"/>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5" name="Shape 1974" descr="Contains 2 green stars and 1 grey triangle" title="Partition 1 Page 2"/>
          <p:cNvSpPr/>
          <p:nvPr/>
        </p:nvSpPr>
        <p:spPr>
          <a:xfrm>
            <a:off x="1300395" y="2067218"/>
            <a:ext cx="356960" cy="484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6" name="Group 205" descr="Contains 2 green stars and 1 grey triangle" title="Partition 1 Page 2"/>
          <p:cNvGrpSpPr/>
          <p:nvPr/>
        </p:nvGrpSpPr>
        <p:grpSpPr>
          <a:xfrm>
            <a:off x="1302397" y="2097474"/>
            <a:ext cx="325414" cy="90602"/>
            <a:chOff x="2696848" y="2314645"/>
            <a:chExt cx="447452" cy="133444"/>
          </a:xfrm>
        </p:grpSpPr>
        <p:sp>
          <p:nvSpPr>
            <p:cNvPr id="213"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descr="Contains 2 green stars and 1 grey triangle" title="Partition 1 Page 2"/>
          <p:cNvGrpSpPr/>
          <p:nvPr/>
        </p:nvGrpSpPr>
        <p:grpSpPr>
          <a:xfrm>
            <a:off x="1302397" y="2417273"/>
            <a:ext cx="308777" cy="57857"/>
            <a:chOff x="2713213" y="2539058"/>
            <a:chExt cx="424576" cy="85215"/>
          </a:xfrm>
        </p:grpSpPr>
        <p:sp>
          <p:nvSpPr>
            <p:cNvPr id="211"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Triangle 211"/>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8" name="Group 207" descr="Contains 2 green stars and 1 grey triangle" title="Partition 1 Page 2"/>
          <p:cNvGrpSpPr/>
          <p:nvPr/>
        </p:nvGrpSpPr>
        <p:grpSpPr>
          <a:xfrm>
            <a:off x="1297601" y="2252222"/>
            <a:ext cx="320430" cy="90602"/>
            <a:chOff x="2697190" y="1997868"/>
            <a:chExt cx="440599" cy="133444"/>
          </a:xfrm>
        </p:grpSpPr>
        <p:sp>
          <p:nvSpPr>
            <p:cNvPr id="209"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5-Point Star 209"/>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descr="Contains 1 yellow square" title="Partion 2 Page 4"/>
          <p:cNvGrpSpPr/>
          <p:nvPr/>
        </p:nvGrpSpPr>
        <p:grpSpPr>
          <a:xfrm>
            <a:off x="1911014" y="3291939"/>
            <a:ext cx="301603" cy="495061"/>
            <a:chOff x="4376571" y="3943350"/>
            <a:chExt cx="497040" cy="714093"/>
          </a:xfrm>
        </p:grpSpPr>
        <p:grpSp>
          <p:nvGrpSpPr>
            <p:cNvPr id="216" name="Group 1960"/>
            <p:cNvGrpSpPr/>
            <p:nvPr/>
          </p:nvGrpSpPr>
          <p:grpSpPr>
            <a:xfrm>
              <a:off x="4376571" y="3943350"/>
              <a:ext cx="490829" cy="714093"/>
              <a:chOff x="0" y="0"/>
              <a:chExt cx="674234" cy="1074170"/>
            </a:xfrm>
          </p:grpSpPr>
          <p:sp>
            <p:nvSpPr>
              <p:cNvPr id="22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7" name="Group 216"/>
            <p:cNvGrpSpPr/>
            <p:nvPr/>
          </p:nvGrpSpPr>
          <p:grpSpPr>
            <a:xfrm>
              <a:off x="4434779" y="4058406"/>
              <a:ext cx="438832" cy="95669"/>
              <a:chOff x="542020" y="1539005"/>
              <a:chExt cx="438832" cy="95669"/>
            </a:xfrm>
          </p:grpSpPr>
          <p:sp>
            <p:nvSpPr>
              <p:cNvPr id="21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Rectangle 21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2 Green stars on the first page of the hash table from the second page of partition 1" title="Green Stars"/>
          <p:cNvGrpSpPr/>
          <p:nvPr/>
        </p:nvGrpSpPr>
        <p:grpSpPr>
          <a:xfrm>
            <a:off x="3915630" y="2064398"/>
            <a:ext cx="320430" cy="90602"/>
            <a:chOff x="3915630" y="2064398"/>
            <a:chExt cx="320430" cy="90602"/>
          </a:xfrm>
        </p:grpSpPr>
        <p:sp>
          <p:nvSpPr>
            <p:cNvPr id="224"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5-Point Star 224"/>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2 Green stars on the first page of the hash table from the second page of partition 1" title="Green Stars"/>
          <p:cNvGrpSpPr/>
          <p:nvPr/>
        </p:nvGrpSpPr>
        <p:grpSpPr>
          <a:xfrm>
            <a:off x="3915630" y="2187678"/>
            <a:ext cx="320430" cy="90602"/>
            <a:chOff x="3915630" y="2187678"/>
            <a:chExt cx="320430" cy="90602"/>
          </a:xfrm>
        </p:grpSpPr>
        <p:sp>
          <p:nvSpPr>
            <p:cNvPr id="226"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5-Point Star 226"/>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descr="1 grey triangle in the second page of the hash table comes from second page of partition 1" title="Grey triangle"/>
          <p:cNvGrpSpPr/>
          <p:nvPr/>
        </p:nvGrpSpPr>
        <p:grpSpPr>
          <a:xfrm>
            <a:off x="4485831" y="2087172"/>
            <a:ext cx="308777" cy="57857"/>
            <a:chOff x="3743336" y="2371286"/>
            <a:chExt cx="308777" cy="57857"/>
          </a:xfrm>
        </p:grpSpPr>
        <p:sp>
          <p:nvSpPr>
            <p:cNvPr id="228"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Triangle 228"/>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7309 0.15277 " pathEditMode="relative" ptsTypes="AA">
                                      <p:cBhvr>
                                        <p:cTn id="6" dur="2000" fill="hold"/>
                                        <p:tgtEl>
                                          <p:spTgt spid="20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7309 0.15277 " pathEditMode="relative" ptsTypes="AA">
                                      <p:cBhvr>
                                        <p:cTn id="8" dur="2000" fill="hold"/>
                                        <p:tgtEl>
                                          <p:spTgt spid="20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27309 0.15277 " pathEditMode="relative" ptsTypes="AA">
                                      <p:cBhvr>
                                        <p:cTn id="10" dur="2000" fill="hold"/>
                                        <p:tgtEl>
                                          <p:spTgt spid="208"/>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5.55556E-7 1.97531E-6 L 0.27309 0.15278 " pathEditMode="relative" rAng="0" ptsTypes="AA">
                                      <p:cBhvr>
                                        <p:cTn id="12" dur="2000" fill="hold"/>
                                        <p:tgtEl>
                                          <p:spTgt spid="206"/>
                                        </p:tgtEl>
                                        <p:attrNameLst>
                                          <p:attrName>ppt_x</p:attrName>
                                          <p:attrName>ppt_y</p:attrName>
                                        </p:attrNameLst>
                                      </p:cBhvr>
                                      <p:rCtr x="13646" y="7623"/>
                                    </p:animMotion>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10" presetClass="exit" presetSubtype="0" fill="hold" nodeType="withEffect">
                                  <p:stCondLst>
                                    <p:cond delay="0"/>
                                  </p:stCondLst>
                                  <p:childTnLst>
                                    <p:animEffect transition="out" filter="fade">
                                      <p:cBhvr>
                                        <p:cTn id="19" dur="500"/>
                                        <p:tgtEl>
                                          <p:spTgt spid="206"/>
                                        </p:tgtEl>
                                      </p:cBhvr>
                                    </p:animEffect>
                                    <p:set>
                                      <p:cBhvr>
                                        <p:cTn id="20" dur="1" fill="hold">
                                          <p:stCondLst>
                                            <p:cond delay="499"/>
                                          </p:stCondLst>
                                        </p:cTn>
                                        <p:tgtEl>
                                          <p:spTgt spid="206"/>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10" presetClass="exit" presetSubtype="0" fill="hold" nodeType="withEffect">
                                  <p:stCondLst>
                                    <p:cond delay="0"/>
                                  </p:stCondLst>
                                  <p:childTnLst>
                                    <p:animEffect transition="out" filter="fade">
                                      <p:cBhvr>
                                        <p:cTn id="26" dur="500"/>
                                        <p:tgtEl>
                                          <p:spTgt spid="208"/>
                                        </p:tgtEl>
                                      </p:cBhvr>
                                    </p:animEffect>
                                    <p:set>
                                      <p:cBhvr>
                                        <p:cTn id="27" dur="1" fill="hold">
                                          <p:stCondLst>
                                            <p:cond delay="499"/>
                                          </p:stCondLst>
                                        </p:cTn>
                                        <p:tgtEl>
                                          <p:spTgt spid="208"/>
                                        </p:tgtEl>
                                        <p:attrNameLst>
                                          <p:attrName>style.visibility</p:attrName>
                                        </p:attrNameLst>
                                      </p:cBhvr>
                                      <p:to>
                                        <p:strVal val="hidden"/>
                                      </p:to>
                                    </p:set>
                                  </p:childTnLst>
                                </p:cTn>
                              </p:par>
                            </p:childTnLst>
                          </p:cTn>
                        </p:par>
                        <p:par>
                          <p:cTn id="28" fill="hold">
                            <p:stCondLst>
                              <p:cond delay="1000"/>
                            </p:stCondLst>
                            <p:childTnLst>
                              <p:par>
                                <p:cTn id="29" presetID="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par>
                                <p:cTn id="32" presetID="10" presetClass="exit" presetSubtype="0" fill="hold" nodeType="withEffect">
                                  <p:stCondLst>
                                    <p:cond delay="0"/>
                                  </p:stCondLst>
                                  <p:childTnLst>
                                    <p:animEffect transition="out" filter="fade">
                                      <p:cBhvr>
                                        <p:cTn id="33" dur="500"/>
                                        <p:tgtEl>
                                          <p:spTgt spid="207"/>
                                        </p:tgtEl>
                                      </p:cBhvr>
                                    </p:animEffect>
                                    <p:set>
                                      <p:cBhvr>
                                        <p:cTn id="34" dur="1" fill="hold">
                                          <p:stCondLst>
                                            <p:cond delay="499"/>
                                          </p:stCondLst>
                                        </p:cTn>
                                        <p:tgtEl>
                                          <p:spTgt spid="20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27309 0.15278 L 0.1632 0.59908 " pathEditMode="relative" rAng="0" ptsTypes="AA">
                                      <p:cBhvr>
                                        <p:cTn id="38" dur="2000" fill="hold"/>
                                        <p:tgtEl>
                                          <p:spTgt spid="205"/>
                                        </p:tgtEl>
                                        <p:attrNameLst>
                                          <p:attrName>ppt_x</p:attrName>
                                          <p:attrName>ppt_y</p:attrName>
                                        </p:attrNameLst>
                                      </p:cBhvr>
                                      <p:rCtr x="-5503" y="2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5"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 name="Shape 3332"/>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2</a:t>
            </a:r>
            <a:endParaRPr sz="2800" b="1" i="1" u="sng" dirty="0"/>
          </a:p>
        </p:txBody>
      </p:sp>
      <p:sp>
        <p:nvSpPr>
          <p:cNvPr id="196" name="Shape 3451" descr="Page 2 of partiion 1 moves to the input buffer and is hashed. The 2 C elements go to one partition and the D element goes to another. These elements are all from R. The page in partition 1 containing elements of S move into the input. The first element C matching with the 2 Cs in the hash table. The two pairings move to the output"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7" name="Group 345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198"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01"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02" name="Group 3459" descr="Elements from S partition 1 are moved to the input buffer. " title="Input Buffer"/>
          <p:cNvGrpSpPr/>
          <p:nvPr/>
        </p:nvGrpSpPr>
        <p:grpSpPr>
          <a:xfrm>
            <a:off x="3732495" y="2602783"/>
            <a:ext cx="737827" cy="1130022"/>
            <a:chOff x="0" y="-1"/>
            <a:chExt cx="983767" cy="1506695"/>
          </a:xfrm>
        </p:grpSpPr>
        <p:sp>
          <p:nvSpPr>
            <p:cNvPr id="203"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05" name="Group 3462" title="Output "/>
          <p:cNvGrpSpPr/>
          <p:nvPr/>
        </p:nvGrpSpPr>
        <p:grpSpPr>
          <a:xfrm>
            <a:off x="4872349" y="2602783"/>
            <a:ext cx="988777" cy="1130022"/>
            <a:chOff x="0" y="-1"/>
            <a:chExt cx="1318367" cy="1506695"/>
          </a:xfrm>
        </p:grpSpPr>
        <p:sp>
          <p:nvSpPr>
            <p:cNvPr id="206"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21" name="Group 3542" descr="The two pairs of matching Cs move to the output" title="Output "/>
          <p:cNvGrpSpPr/>
          <p:nvPr/>
        </p:nvGrpSpPr>
        <p:grpSpPr>
          <a:xfrm>
            <a:off x="4922970" y="2855652"/>
            <a:ext cx="887534" cy="807487"/>
            <a:chOff x="0" y="0"/>
            <a:chExt cx="1183377" cy="1076648"/>
          </a:xfrm>
        </p:grpSpPr>
        <p:sp>
          <p:nvSpPr>
            <p:cNvPr id="222"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46"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47"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248" name="Group 1921" descr="Partition 1 contains 1 page with (C,D,C) from S  Partition 2 contains 4 pages: 1 with (B, A, A, B) from S and one with (B)  from S one with (A, B, B, B) and one with (A) both from R. The page from S in partition 1 moves to the input" title="Result of Partition"/>
          <p:cNvGrpSpPr/>
          <p:nvPr/>
        </p:nvGrpSpPr>
        <p:grpSpPr>
          <a:xfrm>
            <a:off x="768096" y="1664208"/>
            <a:ext cx="1435767" cy="2377779"/>
            <a:chOff x="0" y="0"/>
            <a:chExt cx="1972266" cy="3576770"/>
          </a:xfrm>
        </p:grpSpPr>
        <p:sp>
          <p:nvSpPr>
            <p:cNvPr id="24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4" name="Group 1943" title="Partition 1 Page 1"/>
          <p:cNvGrpSpPr/>
          <p:nvPr/>
        </p:nvGrpSpPr>
        <p:grpSpPr>
          <a:xfrm>
            <a:off x="901140" y="2073487"/>
            <a:ext cx="345900" cy="483290"/>
            <a:chOff x="0" y="0"/>
            <a:chExt cx="674234" cy="1074170"/>
          </a:xfrm>
        </p:grpSpPr>
        <p:sp>
          <p:nvSpPr>
            <p:cNvPr id="255"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7"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8" name="Group 257" descr="output buffer 1 contains: C and D from page 2 as well as C from page 4. output buffer 2 contains B and A from page 1 as well as A and B from page 2. There is no room for the last B from page 2" title="Partition 1 Page 1"/>
          <p:cNvGrpSpPr/>
          <p:nvPr/>
        </p:nvGrpSpPr>
        <p:grpSpPr>
          <a:xfrm>
            <a:off x="914718" y="2227727"/>
            <a:ext cx="299435" cy="57673"/>
            <a:chOff x="1206798" y="2075432"/>
            <a:chExt cx="424895" cy="85215"/>
          </a:xfrm>
        </p:grpSpPr>
        <p:sp>
          <p:nvSpPr>
            <p:cNvPr id="259"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0" name="Triangle 259"/>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1" name="Group 260" descr="output buffer 1 contains: C and D from page 2 as well as C from page 4. output buffer 2 contains B and A from page 1 as well as A and B from page 2. There is no room for the last B from page 2" title="Partition 1 Page 1"/>
          <p:cNvGrpSpPr/>
          <p:nvPr/>
        </p:nvGrpSpPr>
        <p:grpSpPr>
          <a:xfrm>
            <a:off x="914718" y="2083728"/>
            <a:ext cx="315556" cy="90313"/>
            <a:chOff x="1183922" y="1512330"/>
            <a:chExt cx="447771" cy="133444"/>
          </a:xfrm>
        </p:grpSpPr>
        <p:sp>
          <p:nvSpPr>
            <p:cNvPr id="262"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3" name="5-Point Star 262"/>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descr="2 green stars 1 grey triangle" title="Partition 1 Page 1"/>
          <p:cNvGrpSpPr/>
          <p:nvPr/>
        </p:nvGrpSpPr>
        <p:grpSpPr>
          <a:xfrm>
            <a:off x="897674" y="2343417"/>
            <a:ext cx="293926" cy="90313"/>
            <a:chOff x="2715498" y="2330721"/>
            <a:chExt cx="417078" cy="133444"/>
          </a:xfrm>
        </p:grpSpPr>
        <p:sp>
          <p:nvSpPr>
            <p:cNvPr id="265"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6" name="5-Point Star 265"/>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descr="Conains 1 yellow square and 3 pink circles" title="Partition 2 Page 3"/>
          <p:cNvGrpSpPr/>
          <p:nvPr/>
        </p:nvGrpSpPr>
        <p:grpSpPr>
          <a:xfrm>
            <a:off x="1614345" y="3285002"/>
            <a:ext cx="273317" cy="476301"/>
            <a:chOff x="4165180" y="2537888"/>
            <a:chExt cx="490829" cy="714093"/>
          </a:xfrm>
        </p:grpSpPr>
        <p:sp>
          <p:nvSpPr>
            <p:cNvPr id="268"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69" name="Group 1983"/>
            <p:cNvGrpSpPr/>
            <p:nvPr/>
          </p:nvGrpSpPr>
          <p:grpSpPr>
            <a:xfrm>
              <a:off x="4178905" y="2769492"/>
              <a:ext cx="406343" cy="103535"/>
              <a:chOff x="0" y="0"/>
              <a:chExt cx="558178" cy="155742"/>
            </a:xfrm>
          </p:grpSpPr>
          <p:sp>
            <p:nvSpPr>
              <p:cNvPr id="27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0" name="Group 1989"/>
            <p:cNvGrpSpPr/>
            <p:nvPr/>
          </p:nvGrpSpPr>
          <p:grpSpPr>
            <a:xfrm>
              <a:off x="4178905" y="2961093"/>
              <a:ext cx="406343" cy="103535"/>
              <a:chOff x="0" y="0"/>
              <a:chExt cx="558178" cy="155742"/>
            </a:xfrm>
          </p:grpSpPr>
          <p:sp>
            <p:nvSpPr>
              <p:cNvPr id="27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1" name="Group 270"/>
            <p:cNvGrpSpPr/>
            <p:nvPr/>
          </p:nvGrpSpPr>
          <p:grpSpPr>
            <a:xfrm>
              <a:off x="4178905" y="2597009"/>
              <a:ext cx="438832" cy="95669"/>
              <a:chOff x="542020" y="1539005"/>
              <a:chExt cx="438832" cy="95669"/>
            </a:xfrm>
          </p:grpSpPr>
          <p:sp>
            <p:nvSpPr>
              <p:cNvPr id="27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Rectangle 27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1966"/>
            <p:cNvGrpSpPr/>
            <p:nvPr/>
          </p:nvGrpSpPr>
          <p:grpSpPr>
            <a:xfrm>
              <a:off x="4187895" y="3120309"/>
              <a:ext cx="406343" cy="103536"/>
              <a:chOff x="0" y="0"/>
              <a:chExt cx="558178" cy="155742"/>
            </a:xfrm>
          </p:grpSpPr>
          <p:sp>
            <p:nvSpPr>
              <p:cNvPr id="27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81" name="Group 280" descr="1 Pink circle" title="Partition 2 Page 2"/>
          <p:cNvGrpSpPr/>
          <p:nvPr/>
        </p:nvGrpSpPr>
        <p:grpSpPr>
          <a:xfrm>
            <a:off x="1228265" y="3297905"/>
            <a:ext cx="322225" cy="450451"/>
            <a:chOff x="4157933" y="2539166"/>
            <a:chExt cx="490829" cy="714093"/>
          </a:xfrm>
        </p:grpSpPr>
        <p:grpSp>
          <p:nvGrpSpPr>
            <p:cNvPr id="282" name="Group 1943"/>
            <p:cNvGrpSpPr/>
            <p:nvPr/>
          </p:nvGrpSpPr>
          <p:grpSpPr>
            <a:xfrm>
              <a:off x="4157933" y="2539166"/>
              <a:ext cx="490829" cy="714093"/>
              <a:chOff x="0" y="0"/>
              <a:chExt cx="674234" cy="1074170"/>
            </a:xfrm>
          </p:grpSpPr>
          <p:sp>
            <p:nvSpPr>
              <p:cNvPr id="28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3" name="Group 1955"/>
            <p:cNvGrpSpPr/>
            <p:nvPr/>
          </p:nvGrpSpPr>
          <p:grpSpPr>
            <a:xfrm>
              <a:off x="4199314" y="2651288"/>
              <a:ext cx="406343" cy="103536"/>
              <a:chOff x="0" y="0"/>
              <a:chExt cx="558178" cy="155742"/>
            </a:xfrm>
          </p:grpSpPr>
          <p:sp>
            <p:nvSpPr>
              <p:cNvPr id="284"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5"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89" name="Group 288" descr="2 Pink circles, 2 yellow squares" title="Partition 2 Page 1 "/>
          <p:cNvGrpSpPr/>
          <p:nvPr/>
        </p:nvGrpSpPr>
        <p:grpSpPr>
          <a:xfrm>
            <a:off x="880599" y="3305489"/>
            <a:ext cx="308790" cy="429599"/>
            <a:chOff x="4147317" y="2537888"/>
            <a:chExt cx="498427" cy="714093"/>
          </a:xfrm>
        </p:grpSpPr>
        <p:grpSp>
          <p:nvGrpSpPr>
            <p:cNvPr id="290" name="Group 1943"/>
            <p:cNvGrpSpPr/>
            <p:nvPr/>
          </p:nvGrpSpPr>
          <p:grpSpPr>
            <a:xfrm>
              <a:off x="4147317" y="2537888"/>
              <a:ext cx="490829" cy="714093"/>
              <a:chOff x="0" y="0"/>
              <a:chExt cx="674234" cy="1074170"/>
            </a:xfrm>
          </p:grpSpPr>
          <p:sp>
            <p:nvSpPr>
              <p:cNvPr id="30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301"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2"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2" name="Group 291"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99"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0" name="Rectangle 299"/>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1949"/>
            <p:cNvGrpSpPr/>
            <p:nvPr/>
          </p:nvGrpSpPr>
          <p:grpSpPr>
            <a:xfrm>
              <a:off x="4179227" y="3130957"/>
              <a:ext cx="406343" cy="103536"/>
              <a:chOff x="0" y="0"/>
              <a:chExt cx="558178" cy="155742"/>
            </a:xfrm>
          </p:grpSpPr>
          <p:sp>
            <p:nvSpPr>
              <p:cNvPr id="297"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8"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4" name="Group 293"/>
            <p:cNvGrpSpPr/>
            <p:nvPr/>
          </p:nvGrpSpPr>
          <p:grpSpPr>
            <a:xfrm>
              <a:off x="4199314" y="2950237"/>
              <a:ext cx="438832" cy="95669"/>
              <a:chOff x="2715498" y="2047963"/>
              <a:chExt cx="438832" cy="95669"/>
            </a:xfrm>
          </p:grpSpPr>
          <p:sp>
            <p:nvSpPr>
              <p:cNvPr id="295"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6" name="Rectangle 295"/>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6" name="Group 305" descr="1 yellow square" title="Partition 2 Page 4"/>
          <p:cNvGrpSpPr/>
          <p:nvPr/>
        </p:nvGrpSpPr>
        <p:grpSpPr>
          <a:xfrm>
            <a:off x="1911014" y="3291939"/>
            <a:ext cx="301603" cy="495061"/>
            <a:chOff x="4376571" y="3943350"/>
            <a:chExt cx="497040" cy="714093"/>
          </a:xfrm>
        </p:grpSpPr>
        <p:grpSp>
          <p:nvGrpSpPr>
            <p:cNvPr id="307" name="Group 1960"/>
            <p:cNvGrpSpPr/>
            <p:nvPr/>
          </p:nvGrpSpPr>
          <p:grpSpPr>
            <a:xfrm>
              <a:off x="4376571" y="3943350"/>
              <a:ext cx="490829" cy="714093"/>
              <a:chOff x="0" y="0"/>
              <a:chExt cx="674234" cy="1074170"/>
            </a:xfrm>
          </p:grpSpPr>
          <p:sp>
            <p:nvSpPr>
              <p:cNvPr id="311"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2"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8" name="Group 307"/>
            <p:cNvGrpSpPr/>
            <p:nvPr/>
          </p:nvGrpSpPr>
          <p:grpSpPr>
            <a:xfrm>
              <a:off x="4434779" y="4058406"/>
              <a:ext cx="438832" cy="95669"/>
              <a:chOff x="542020" y="1539005"/>
              <a:chExt cx="438832" cy="95669"/>
            </a:xfrm>
          </p:grpSpPr>
          <p:sp>
            <p:nvSpPr>
              <p:cNvPr id="309"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0" name="Rectangle 309"/>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5" name="Group 324" descr="2 singleton green stars from Partition 1 " title="Hash Table"/>
          <p:cNvGrpSpPr/>
          <p:nvPr/>
        </p:nvGrpSpPr>
        <p:grpSpPr>
          <a:xfrm>
            <a:off x="3915630" y="2064398"/>
            <a:ext cx="320430" cy="90602"/>
            <a:chOff x="3915630" y="2064398"/>
            <a:chExt cx="320430" cy="90602"/>
          </a:xfrm>
        </p:grpSpPr>
        <p:sp>
          <p:nvSpPr>
            <p:cNvPr id="326"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5-Point Star 326"/>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8" name="Group 327" descr="2 singleton green stars from Partition 1 " title="Hash Table"/>
          <p:cNvGrpSpPr/>
          <p:nvPr/>
        </p:nvGrpSpPr>
        <p:grpSpPr>
          <a:xfrm>
            <a:off x="3915630" y="2187678"/>
            <a:ext cx="320430" cy="90602"/>
            <a:chOff x="3915630" y="2187678"/>
            <a:chExt cx="320430" cy="90602"/>
          </a:xfrm>
        </p:grpSpPr>
        <p:sp>
          <p:nvSpPr>
            <p:cNvPr id="329"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0" name="5-Point Star 329"/>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descr="1 grey triangle" title="Hash Table Buffer 2"/>
          <p:cNvGrpSpPr/>
          <p:nvPr/>
        </p:nvGrpSpPr>
        <p:grpSpPr>
          <a:xfrm>
            <a:off x="4485831" y="2087172"/>
            <a:ext cx="308777" cy="57857"/>
            <a:chOff x="3743336" y="2371286"/>
            <a:chExt cx="308777" cy="57857"/>
          </a:xfrm>
        </p:grpSpPr>
        <p:sp>
          <p:nvSpPr>
            <p:cNvPr id="332"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Triangle 332"/>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3235" descr="Arrow labeled new hash function poiting to the hash table with B-2 Buffers" title="Arrow">
            <a:extLst>
              <a:ext uri="{FF2B5EF4-FFF2-40B4-BE49-F238E27FC236}">
                <a16:creationId xmlns:a16="http://schemas.microsoft.com/office/drawing/2014/main" id="{95EFFA47-8F1A-7040-90D6-74263CEF0EC4}"/>
              </a:ext>
            </a:extLst>
          </p:cNvPr>
          <p:cNvGrpSpPr/>
          <p:nvPr/>
        </p:nvGrpSpPr>
        <p:grpSpPr>
          <a:xfrm>
            <a:off x="4508445" y="2477685"/>
            <a:ext cx="322392" cy="1153422"/>
            <a:chOff x="0" y="-2"/>
            <a:chExt cx="429854" cy="1537895"/>
          </a:xfrm>
        </p:grpSpPr>
        <p:sp>
          <p:nvSpPr>
            <p:cNvPr id="111" name="Shape 3233">
              <a:extLst>
                <a:ext uri="{FF2B5EF4-FFF2-40B4-BE49-F238E27FC236}">
                  <a16:creationId xmlns:a16="http://schemas.microsoft.com/office/drawing/2014/main" id="{0AC43364-F726-4D45-8616-2A07011466F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2" name="Shape 3234">
              <a:extLst>
                <a:ext uri="{FF2B5EF4-FFF2-40B4-BE49-F238E27FC236}">
                  <a16:creationId xmlns:a16="http://schemas.microsoft.com/office/drawing/2014/main" id="{A8829593-E0C0-8B43-AB03-DE03401AFF3A}"/>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9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0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31355 0.16543 " pathEditMode="relative" ptsTypes="AA">
                                      <p:cBhvr>
                                        <p:cTn id="6" dur="2000" fill="hold"/>
                                        <p:tgtEl>
                                          <p:spTgt spid="25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31355 0.16543 " pathEditMode="relative" ptsTypes="AA">
                                      <p:cBhvr>
                                        <p:cTn id="8" dur="2000" fill="hold"/>
                                        <p:tgtEl>
                                          <p:spTgt spid="25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31355 0.16543 " pathEditMode="relative" ptsTypes="AA">
                                      <p:cBhvr>
                                        <p:cTn id="10" dur="2000" fill="hold"/>
                                        <p:tgtEl>
                                          <p:spTgt spid="261"/>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2.46914E-6 L 0.31354 0.16543 " pathEditMode="relative" rAng="0" ptsTypes="AA">
                                      <p:cBhvr>
                                        <p:cTn id="12" dur="2000" fill="hold"/>
                                        <p:tgtEl>
                                          <p:spTgt spid="264"/>
                                        </p:tgtEl>
                                        <p:attrNameLst>
                                          <p:attrName>ppt_x</p:attrName>
                                          <p:attrName>ppt_y</p:attrName>
                                        </p:attrNameLst>
                                      </p:cBhvr>
                                      <p:rCtr x="15677" y="82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 name="Shape 3332"/>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3</a:t>
            </a:r>
            <a:endParaRPr sz="2800" b="1" i="1" u="sng" dirty="0"/>
          </a:p>
        </p:txBody>
      </p:sp>
      <p:sp>
        <p:nvSpPr>
          <p:cNvPr id="196" name="Shape 3451" descr="Page 2 of partiion 1 moves to the input buffer and is hashed. The 2 C elements go to one partition and the D element goes to another. These elements are all from R. The page in partition 1 containing elements of S move into the input. The first element C matching with the 2 Cs in the hash table. The two pairings move to the output"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7" name="Group 345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198"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01"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02" name="Group 3459" descr="Elements from S partition 1 are moved to the input buffer. " title="Input Buffer"/>
          <p:cNvGrpSpPr/>
          <p:nvPr/>
        </p:nvGrpSpPr>
        <p:grpSpPr>
          <a:xfrm>
            <a:off x="3732495" y="2602783"/>
            <a:ext cx="737827" cy="1130022"/>
            <a:chOff x="0" y="-1"/>
            <a:chExt cx="983767" cy="1506695"/>
          </a:xfrm>
        </p:grpSpPr>
        <p:sp>
          <p:nvSpPr>
            <p:cNvPr id="203"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05" name="Group 3462" title="Output "/>
          <p:cNvGrpSpPr/>
          <p:nvPr/>
        </p:nvGrpSpPr>
        <p:grpSpPr>
          <a:xfrm>
            <a:off x="4872349" y="2602783"/>
            <a:ext cx="988777" cy="1130022"/>
            <a:chOff x="0" y="-1"/>
            <a:chExt cx="1318367" cy="1506695"/>
          </a:xfrm>
        </p:grpSpPr>
        <p:sp>
          <p:nvSpPr>
            <p:cNvPr id="206"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21" name="Group 3542" descr="The two pairs of matching Cs move to the output" title="Output "/>
          <p:cNvGrpSpPr/>
          <p:nvPr/>
        </p:nvGrpSpPr>
        <p:grpSpPr>
          <a:xfrm>
            <a:off x="4922970" y="2855652"/>
            <a:ext cx="887534" cy="807487"/>
            <a:chOff x="0" y="0"/>
            <a:chExt cx="1183377" cy="1076648"/>
          </a:xfrm>
        </p:grpSpPr>
        <p:sp>
          <p:nvSpPr>
            <p:cNvPr id="222"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46"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47"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 name="Group 2" descr="2 green star matches" title="Output Matches"/>
          <p:cNvGrpSpPr/>
          <p:nvPr/>
        </p:nvGrpSpPr>
        <p:grpSpPr>
          <a:xfrm>
            <a:off x="4966335" y="2877143"/>
            <a:ext cx="706078" cy="142893"/>
            <a:chOff x="4966335" y="2877143"/>
            <a:chExt cx="706078" cy="142893"/>
          </a:xfrm>
        </p:grpSpPr>
        <p:sp>
          <p:nvSpPr>
            <p:cNvPr id="230"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5-Point Star 314"/>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5-Point Star 316"/>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descr="2 green star matches" title="Output Matches"/>
          <p:cNvGrpSpPr/>
          <p:nvPr/>
        </p:nvGrpSpPr>
        <p:grpSpPr>
          <a:xfrm>
            <a:off x="4957355" y="3055143"/>
            <a:ext cx="715058" cy="142893"/>
            <a:chOff x="4957355" y="3055143"/>
            <a:chExt cx="715058" cy="142893"/>
          </a:xfrm>
        </p:grpSpPr>
        <p:sp>
          <p:nvSpPr>
            <p:cNvPr id="237"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6" name="5-Point Star 315"/>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5-Point Star 317"/>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descr="2 singleton green stars from Partition 1 " title="Hash Table"/>
          <p:cNvGrpSpPr/>
          <p:nvPr/>
        </p:nvGrpSpPr>
        <p:grpSpPr>
          <a:xfrm>
            <a:off x="3915630" y="2064398"/>
            <a:ext cx="320430" cy="90602"/>
            <a:chOff x="3915630" y="2064398"/>
            <a:chExt cx="320430" cy="90602"/>
          </a:xfrm>
        </p:grpSpPr>
        <p:sp>
          <p:nvSpPr>
            <p:cNvPr id="326"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5-Point Star 326"/>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8" name="Group 327" descr="2 singleton green stars from Partition 1 " title="Hash Table"/>
          <p:cNvGrpSpPr/>
          <p:nvPr/>
        </p:nvGrpSpPr>
        <p:grpSpPr>
          <a:xfrm>
            <a:off x="3915630" y="2187678"/>
            <a:ext cx="320430" cy="90602"/>
            <a:chOff x="3915630" y="2187678"/>
            <a:chExt cx="320430" cy="90602"/>
          </a:xfrm>
        </p:grpSpPr>
        <p:sp>
          <p:nvSpPr>
            <p:cNvPr id="329"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0" name="5-Point Star 329"/>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descr="1 grey triangle" title="Hash Table Buffer 2"/>
          <p:cNvGrpSpPr/>
          <p:nvPr/>
        </p:nvGrpSpPr>
        <p:grpSpPr>
          <a:xfrm>
            <a:off x="4485831" y="2087172"/>
            <a:ext cx="308777" cy="57857"/>
            <a:chOff x="3743336" y="2371286"/>
            <a:chExt cx="308777" cy="57857"/>
          </a:xfrm>
        </p:grpSpPr>
        <p:sp>
          <p:nvSpPr>
            <p:cNvPr id="332"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Triangle 332"/>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3235" descr="Arrow labeled new hash function poiting to the hash table with B-2 Buffers" title="Arrow">
            <a:extLst>
              <a:ext uri="{FF2B5EF4-FFF2-40B4-BE49-F238E27FC236}">
                <a16:creationId xmlns:a16="http://schemas.microsoft.com/office/drawing/2014/main" id="{95EFFA47-8F1A-7040-90D6-74263CEF0EC4}"/>
              </a:ext>
            </a:extLst>
          </p:cNvPr>
          <p:cNvGrpSpPr/>
          <p:nvPr/>
        </p:nvGrpSpPr>
        <p:grpSpPr>
          <a:xfrm>
            <a:off x="4508445" y="2477685"/>
            <a:ext cx="322392" cy="1153422"/>
            <a:chOff x="0" y="-2"/>
            <a:chExt cx="429854" cy="1537895"/>
          </a:xfrm>
        </p:grpSpPr>
        <p:sp>
          <p:nvSpPr>
            <p:cNvPr id="111" name="Shape 3233">
              <a:extLst>
                <a:ext uri="{FF2B5EF4-FFF2-40B4-BE49-F238E27FC236}">
                  <a16:creationId xmlns:a16="http://schemas.microsoft.com/office/drawing/2014/main" id="{0AC43364-F726-4D45-8616-2A07011466F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2" name="Shape 3234">
              <a:extLst>
                <a:ext uri="{FF2B5EF4-FFF2-40B4-BE49-F238E27FC236}">
                  <a16:creationId xmlns:a16="http://schemas.microsoft.com/office/drawing/2014/main" id="{A8829593-E0C0-8B43-AB03-DE03401AFF3A}"/>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14" name="Group 113" descr="2 green stars 1 grey triangle from S" title="Input Buffer Page">
            <a:extLst>
              <a:ext uri="{FF2B5EF4-FFF2-40B4-BE49-F238E27FC236}">
                <a16:creationId xmlns:a16="http://schemas.microsoft.com/office/drawing/2014/main" id="{086C5A68-35A5-BD49-8A8A-BA2CB4A8121D}"/>
              </a:ext>
            </a:extLst>
          </p:cNvPr>
          <p:cNvGrpSpPr/>
          <p:nvPr/>
        </p:nvGrpSpPr>
        <p:grpSpPr>
          <a:xfrm>
            <a:off x="3800073" y="2863044"/>
            <a:ext cx="620777" cy="860584"/>
            <a:chOff x="1239519" y="2198427"/>
            <a:chExt cx="348243" cy="483290"/>
          </a:xfrm>
        </p:grpSpPr>
        <p:grpSp>
          <p:nvGrpSpPr>
            <p:cNvPr id="115" name="Group 1943">
              <a:extLst>
                <a:ext uri="{FF2B5EF4-FFF2-40B4-BE49-F238E27FC236}">
                  <a16:creationId xmlns:a16="http://schemas.microsoft.com/office/drawing/2014/main" id="{4D22E0AF-77C8-E94F-A5E7-471B800EA4DE}"/>
                </a:ext>
              </a:extLst>
            </p:cNvPr>
            <p:cNvGrpSpPr/>
            <p:nvPr/>
          </p:nvGrpSpPr>
          <p:grpSpPr>
            <a:xfrm>
              <a:off x="1241862" y="2198427"/>
              <a:ext cx="345900" cy="483290"/>
              <a:chOff x="0" y="0"/>
              <a:chExt cx="674234" cy="1074170"/>
            </a:xfrm>
          </p:grpSpPr>
          <p:sp>
            <p:nvSpPr>
              <p:cNvPr id="125" name="Shape 1940">
                <a:extLst>
                  <a:ext uri="{FF2B5EF4-FFF2-40B4-BE49-F238E27FC236}">
                    <a16:creationId xmlns:a16="http://schemas.microsoft.com/office/drawing/2014/main" id="{4A310349-8096-9547-86AD-8FCF24DA52D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41">
                <a:extLst>
                  <a:ext uri="{FF2B5EF4-FFF2-40B4-BE49-F238E27FC236}">
                    <a16:creationId xmlns:a16="http://schemas.microsoft.com/office/drawing/2014/main" id="{5EBC82A3-FB51-5647-860B-AC604F920EE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42">
                <a:extLst>
                  <a:ext uri="{FF2B5EF4-FFF2-40B4-BE49-F238E27FC236}">
                    <a16:creationId xmlns:a16="http://schemas.microsoft.com/office/drawing/2014/main" id="{8E352B37-37A3-CD4B-A43A-43895649861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6" name="Group 11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6E2AC1B-C0F4-E24F-987A-C1B7E8303C84}"/>
                </a:ext>
              </a:extLst>
            </p:cNvPr>
            <p:cNvGrpSpPr/>
            <p:nvPr/>
          </p:nvGrpSpPr>
          <p:grpSpPr>
            <a:xfrm>
              <a:off x="1251491" y="2391641"/>
              <a:ext cx="299435" cy="57673"/>
              <a:chOff x="1177406" y="2078661"/>
              <a:chExt cx="424896" cy="85215"/>
            </a:xfrm>
          </p:grpSpPr>
          <p:sp>
            <p:nvSpPr>
              <p:cNvPr id="123" name="Shape 1936">
                <a:extLst>
                  <a:ext uri="{FF2B5EF4-FFF2-40B4-BE49-F238E27FC236}">
                    <a16:creationId xmlns:a16="http://schemas.microsoft.com/office/drawing/2014/main" id="{92A89052-A9DF-1447-A05B-6078955D48A1}"/>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Triangle 123">
                <a:extLst>
                  <a:ext uri="{FF2B5EF4-FFF2-40B4-BE49-F238E27FC236}">
                    <a16:creationId xmlns:a16="http://schemas.microsoft.com/office/drawing/2014/main" id="{135A3004-3F51-E846-92BB-5885441EE89C}"/>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07F1F704-9DD3-B344-8755-805EEB370160}"/>
                </a:ext>
              </a:extLst>
            </p:cNvPr>
            <p:cNvGrpSpPr/>
            <p:nvPr/>
          </p:nvGrpSpPr>
          <p:grpSpPr>
            <a:xfrm>
              <a:off x="1250993" y="2248675"/>
              <a:ext cx="315557" cy="90313"/>
              <a:chOff x="1153822" y="1517085"/>
              <a:chExt cx="447772" cy="133444"/>
            </a:xfrm>
          </p:grpSpPr>
          <p:sp>
            <p:nvSpPr>
              <p:cNvPr id="121" name="Shape 1927">
                <a:extLst>
                  <a:ext uri="{FF2B5EF4-FFF2-40B4-BE49-F238E27FC236}">
                    <a16:creationId xmlns:a16="http://schemas.microsoft.com/office/drawing/2014/main" id="{EB97D801-F86C-7047-830E-D541BDC3B874}"/>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5-Point Star 121">
                <a:extLst>
                  <a:ext uri="{FF2B5EF4-FFF2-40B4-BE49-F238E27FC236}">
                    <a16:creationId xmlns:a16="http://schemas.microsoft.com/office/drawing/2014/main" id="{AB4F84E6-1809-C449-BAF3-C2E42AF8A4A5}"/>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0948C53D-A9D3-9B44-938B-0225D539F648}"/>
                </a:ext>
              </a:extLst>
            </p:cNvPr>
            <p:cNvGrpSpPr/>
            <p:nvPr/>
          </p:nvGrpSpPr>
          <p:grpSpPr>
            <a:xfrm>
              <a:off x="1239519" y="2514498"/>
              <a:ext cx="293924" cy="90313"/>
              <a:chOff x="2693300" y="2344539"/>
              <a:chExt cx="417075" cy="133444"/>
            </a:xfrm>
          </p:grpSpPr>
          <p:sp>
            <p:nvSpPr>
              <p:cNvPr id="119" name="Shape 1950">
                <a:extLst>
                  <a:ext uri="{FF2B5EF4-FFF2-40B4-BE49-F238E27FC236}">
                    <a16:creationId xmlns:a16="http://schemas.microsoft.com/office/drawing/2014/main" id="{F552ED32-85A6-8347-B693-AA5FBED742F4}"/>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5-Point Star 119">
                <a:extLst>
                  <a:ext uri="{FF2B5EF4-FFF2-40B4-BE49-F238E27FC236}">
                    <a16:creationId xmlns:a16="http://schemas.microsoft.com/office/drawing/2014/main" id="{A7CFC72A-F2C0-8649-AEEE-196689DF296F}"/>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8" name="Shape 3569" descr="The first element in the input buffer is a C from S. This matches with the 2 Cs in the Hash table. " title="Matching">
            <a:extLst>
              <a:ext uri="{FF2B5EF4-FFF2-40B4-BE49-F238E27FC236}">
                <a16:creationId xmlns:a16="http://schemas.microsoft.com/office/drawing/2014/main" id="{10F001FB-5424-B54F-B9AB-98063C3007F3}"/>
              </a:ext>
            </a:extLst>
          </p:cNvPr>
          <p:cNvSpPr/>
          <p:nvPr/>
        </p:nvSpPr>
        <p:spPr>
          <a:xfrm>
            <a:off x="4098276" y="2170329"/>
            <a:ext cx="228184" cy="9446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grpSp>
        <p:nvGrpSpPr>
          <p:cNvPr id="133" name="Group 1921" descr="Partition 1 is emptyPartition 2 contains 4 pages: 1 with (B, A, A, B) from S and one with (B)  from S one with (A, B, B, B) and one with (A) both from R. The page from S in partition 1 moves to the input" title="Result of Parition">
            <a:extLst>
              <a:ext uri="{FF2B5EF4-FFF2-40B4-BE49-F238E27FC236}">
                <a16:creationId xmlns:a16="http://schemas.microsoft.com/office/drawing/2014/main" id="{E18CF953-4C1A-0D4E-BF49-AF29FAE796A0}"/>
              </a:ext>
            </a:extLst>
          </p:cNvPr>
          <p:cNvGrpSpPr/>
          <p:nvPr/>
        </p:nvGrpSpPr>
        <p:grpSpPr>
          <a:xfrm>
            <a:off x="769425" y="1666761"/>
            <a:ext cx="1435767" cy="2377779"/>
            <a:chOff x="0" y="0"/>
            <a:chExt cx="1972266" cy="3576770"/>
          </a:xfrm>
        </p:grpSpPr>
        <p:sp>
          <p:nvSpPr>
            <p:cNvPr id="134" name="Shape 1918">
              <a:extLst>
                <a:ext uri="{FF2B5EF4-FFF2-40B4-BE49-F238E27FC236}">
                  <a16:creationId xmlns:a16="http://schemas.microsoft.com/office/drawing/2014/main" id="{AA6187BE-8109-1943-BA09-744DC19017C3}"/>
                </a:ext>
              </a:extLst>
            </p:cNvPr>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Shape 1919">
              <a:extLst>
                <a:ext uri="{FF2B5EF4-FFF2-40B4-BE49-F238E27FC236}">
                  <a16:creationId xmlns:a16="http://schemas.microsoft.com/office/drawing/2014/main" id="{1F335BF4-30B4-7C4E-9EFC-6F6361A578BF}"/>
                </a:ext>
              </a:extLst>
            </p:cNvPr>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20">
              <a:extLst>
                <a:ext uri="{FF2B5EF4-FFF2-40B4-BE49-F238E27FC236}">
                  <a16:creationId xmlns:a16="http://schemas.microsoft.com/office/drawing/2014/main" id="{EA642101-76FC-1E4E-9FBE-36640F3A9FC1}"/>
                </a:ext>
              </a:extLst>
            </p:cNvPr>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9" name="Group 138" descr="Conains 1 yellow square and 3 pink circles from R" title="Partition 2 Page 3">
            <a:extLst>
              <a:ext uri="{FF2B5EF4-FFF2-40B4-BE49-F238E27FC236}">
                <a16:creationId xmlns:a16="http://schemas.microsoft.com/office/drawing/2014/main" id="{73D21A77-30C1-BF4B-9563-D1BAB7CD951B}"/>
              </a:ext>
            </a:extLst>
          </p:cNvPr>
          <p:cNvGrpSpPr/>
          <p:nvPr/>
        </p:nvGrpSpPr>
        <p:grpSpPr>
          <a:xfrm>
            <a:off x="1614345" y="3285002"/>
            <a:ext cx="273317" cy="476301"/>
            <a:chOff x="4165180" y="2537888"/>
            <a:chExt cx="490829" cy="714093"/>
          </a:xfrm>
        </p:grpSpPr>
        <p:sp>
          <p:nvSpPr>
            <p:cNvPr id="140" name="Shape 1974">
              <a:extLst>
                <a:ext uri="{FF2B5EF4-FFF2-40B4-BE49-F238E27FC236}">
                  <a16:creationId xmlns:a16="http://schemas.microsoft.com/office/drawing/2014/main" id="{F991CD04-6B3C-C24C-AD9B-24150977DF79}"/>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1" name="Group 1983">
              <a:extLst>
                <a:ext uri="{FF2B5EF4-FFF2-40B4-BE49-F238E27FC236}">
                  <a16:creationId xmlns:a16="http://schemas.microsoft.com/office/drawing/2014/main" id="{71523002-762B-B140-A0CF-10AA4ADEF633}"/>
                </a:ext>
              </a:extLst>
            </p:cNvPr>
            <p:cNvGrpSpPr/>
            <p:nvPr/>
          </p:nvGrpSpPr>
          <p:grpSpPr>
            <a:xfrm>
              <a:off x="4178905" y="2769492"/>
              <a:ext cx="406343" cy="103535"/>
              <a:chOff x="0" y="0"/>
              <a:chExt cx="558178" cy="155742"/>
            </a:xfrm>
          </p:grpSpPr>
          <p:sp>
            <p:nvSpPr>
              <p:cNvPr id="151" name="Shape 1981">
                <a:extLst>
                  <a:ext uri="{FF2B5EF4-FFF2-40B4-BE49-F238E27FC236}">
                    <a16:creationId xmlns:a16="http://schemas.microsoft.com/office/drawing/2014/main" id="{EEA81DFD-6921-AC44-990A-74C082BED38C}"/>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82">
                <a:extLst>
                  <a:ext uri="{FF2B5EF4-FFF2-40B4-BE49-F238E27FC236}">
                    <a16:creationId xmlns:a16="http://schemas.microsoft.com/office/drawing/2014/main" id="{2E4FE91E-D943-0E45-B956-D0D503D38A8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89">
              <a:extLst>
                <a:ext uri="{FF2B5EF4-FFF2-40B4-BE49-F238E27FC236}">
                  <a16:creationId xmlns:a16="http://schemas.microsoft.com/office/drawing/2014/main" id="{5A9660C3-4B70-D04B-8A02-1E6FBD649FF7}"/>
                </a:ext>
              </a:extLst>
            </p:cNvPr>
            <p:cNvGrpSpPr/>
            <p:nvPr/>
          </p:nvGrpSpPr>
          <p:grpSpPr>
            <a:xfrm>
              <a:off x="4178905" y="2961093"/>
              <a:ext cx="406343" cy="103535"/>
              <a:chOff x="0" y="0"/>
              <a:chExt cx="558178" cy="155742"/>
            </a:xfrm>
          </p:grpSpPr>
          <p:sp>
            <p:nvSpPr>
              <p:cNvPr id="149" name="Shape 1987">
                <a:extLst>
                  <a:ext uri="{FF2B5EF4-FFF2-40B4-BE49-F238E27FC236}">
                    <a16:creationId xmlns:a16="http://schemas.microsoft.com/office/drawing/2014/main" id="{9E68A554-EB03-3742-996A-A0D53AE0BD96}"/>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 name="Shape 1988">
                <a:extLst>
                  <a:ext uri="{FF2B5EF4-FFF2-40B4-BE49-F238E27FC236}">
                    <a16:creationId xmlns:a16="http://schemas.microsoft.com/office/drawing/2014/main" id="{1174A6FA-5E77-0C4B-BE02-127F24A73BB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3" name="Group 142">
              <a:extLst>
                <a:ext uri="{FF2B5EF4-FFF2-40B4-BE49-F238E27FC236}">
                  <a16:creationId xmlns:a16="http://schemas.microsoft.com/office/drawing/2014/main" id="{49E2F695-AA74-C74F-BA37-46B7506B0C03}"/>
                </a:ext>
              </a:extLst>
            </p:cNvPr>
            <p:cNvGrpSpPr/>
            <p:nvPr/>
          </p:nvGrpSpPr>
          <p:grpSpPr>
            <a:xfrm>
              <a:off x="4178905" y="2597009"/>
              <a:ext cx="438832" cy="95669"/>
              <a:chOff x="542020" y="1539005"/>
              <a:chExt cx="438832" cy="95669"/>
            </a:xfrm>
          </p:grpSpPr>
          <p:sp>
            <p:nvSpPr>
              <p:cNvPr id="147" name="Shape 1978">
                <a:extLst>
                  <a:ext uri="{FF2B5EF4-FFF2-40B4-BE49-F238E27FC236}">
                    <a16:creationId xmlns:a16="http://schemas.microsoft.com/office/drawing/2014/main" id="{47AAE526-B860-F84A-8839-4C4DEF67ED7A}"/>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Rectangle 147">
                <a:extLst>
                  <a:ext uri="{FF2B5EF4-FFF2-40B4-BE49-F238E27FC236}">
                    <a16:creationId xmlns:a16="http://schemas.microsoft.com/office/drawing/2014/main" id="{4AF0A478-8A44-E544-873C-86665094EBFA}"/>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966">
              <a:extLst>
                <a:ext uri="{FF2B5EF4-FFF2-40B4-BE49-F238E27FC236}">
                  <a16:creationId xmlns:a16="http://schemas.microsoft.com/office/drawing/2014/main" id="{E98E2161-4221-9D46-96EA-421819079048}"/>
                </a:ext>
              </a:extLst>
            </p:cNvPr>
            <p:cNvGrpSpPr/>
            <p:nvPr/>
          </p:nvGrpSpPr>
          <p:grpSpPr>
            <a:xfrm>
              <a:off x="4187895" y="3120309"/>
              <a:ext cx="406343" cy="103536"/>
              <a:chOff x="0" y="0"/>
              <a:chExt cx="558178" cy="155742"/>
            </a:xfrm>
          </p:grpSpPr>
          <p:sp>
            <p:nvSpPr>
              <p:cNvPr id="145" name="Shape 1964">
                <a:extLst>
                  <a:ext uri="{FF2B5EF4-FFF2-40B4-BE49-F238E27FC236}">
                    <a16:creationId xmlns:a16="http://schemas.microsoft.com/office/drawing/2014/main" id="{06007FDA-A5AA-8848-9220-83EFC6080B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 name="Shape 1965">
                <a:extLst>
                  <a:ext uri="{FF2B5EF4-FFF2-40B4-BE49-F238E27FC236}">
                    <a16:creationId xmlns:a16="http://schemas.microsoft.com/office/drawing/2014/main" id="{5E6D34FF-2020-B248-A48E-43ECC3BB0AE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3" name="Group 152" descr="1 Pink circle from S" title="Partition 2 Page 2">
            <a:extLst>
              <a:ext uri="{FF2B5EF4-FFF2-40B4-BE49-F238E27FC236}">
                <a16:creationId xmlns:a16="http://schemas.microsoft.com/office/drawing/2014/main" id="{5A966235-A3F6-2D42-88E0-5BBFBC26579E}"/>
              </a:ext>
            </a:extLst>
          </p:cNvPr>
          <p:cNvGrpSpPr/>
          <p:nvPr/>
        </p:nvGrpSpPr>
        <p:grpSpPr>
          <a:xfrm>
            <a:off x="1228265" y="3297905"/>
            <a:ext cx="322225" cy="450451"/>
            <a:chOff x="4157933" y="2539166"/>
            <a:chExt cx="490829" cy="714093"/>
          </a:xfrm>
        </p:grpSpPr>
        <p:grpSp>
          <p:nvGrpSpPr>
            <p:cNvPr id="154" name="Group 1943">
              <a:extLst>
                <a:ext uri="{FF2B5EF4-FFF2-40B4-BE49-F238E27FC236}">
                  <a16:creationId xmlns:a16="http://schemas.microsoft.com/office/drawing/2014/main" id="{D3FA5F99-48D6-D14C-9149-15E534017B78}"/>
                </a:ext>
              </a:extLst>
            </p:cNvPr>
            <p:cNvGrpSpPr/>
            <p:nvPr/>
          </p:nvGrpSpPr>
          <p:grpSpPr>
            <a:xfrm>
              <a:off x="4157933" y="2539166"/>
              <a:ext cx="490829" cy="714093"/>
              <a:chOff x="0" y="0"/>
              <a:chExt cx="674234" cy="1074170"/>
            </a:xfrm>
          </p:grpSpPr>
          <p:sp>
            <p:nvSpPr>
              <p:cNvPr id="158" name="Shape 1940">
                <a:extLst>
                  <a:ext uri="{FF2B5EF4-FFF2-40B4-BE49-F238E27FC236}">
                    <a16:creationId xmlns:a16="http://schemas.microsoft.com/office/drawing/2014/main" id="{5CCCE839-7202-D74C-830D-9790486CF4B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41">
                <a:extLst>
                  <a:ext uri="{FF2B5EF4-FFF2-40B4-BE49-F238E27FC236}">
                    <a16:creationId xmlns:a16="http://schemas.microsoft.com/office/drawing/2014/main" id="{5F8BF28A-3D82-9C48-B141-1EAAAC6A217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0" name="Shape 1942">
                <a:extLst>
                  <a:ext uri="{FF2B5EF4-FFF2-40B4-BE49-F238E27FC236}">
                    <a16:creationId xmlns:a16="http://schemas.microsoft.com/office/drawing/2014/main" id="{8E2E3066-CF48-4240-9CBE-6E553548624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5" name="Group 1955">
              <a:extLst>
                <a:ext uri="{FF2B5EF4-FFF2-40B4-BE49-F238E27FC236}">
                  <a16:creationId xmlns:a16="http://schemas.microsoft.com/office/drawing/2014/main" id="{1E2DDB96-3992-3043-B82D-553625F5CF52}"/>
                </a:ext>
              </a:extLst>
            </p:cNvPr>
            <p:cNvGrpSpPr/>
            <p:nvPr/>
          </p:nvGrpSpPr>
          <p:grpSpPr>
            <a:xfrm>
              <a:off x="4199314" y="2651288"/>
              <a:ext cx="406343" cy="103536"/>
              <a:chOff x="0" y="0"/>
              <a:chExt cx="558178" cy="155742"/>
            </a:xfrm>
          </p:grpSpPr>
          <p:sp>
            <p:nvSpPr>
              <p:cNvPr id="156" name="Shape 1953">
                <a:extLst>
                  <a:ext uri="{FF2B5EF4-FFF2-40B4-BE49-F238E27FC236}">
                    <a16:creationId xmlns:a16="http://schemas.microsoft.com/office/drawing/2014/main" id="{CF6A67E6-345B-0B45-94DA-31FBE4DCFC3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54">
                <a:extLst>
                  <a:ext uri="{FF2B5EF4-FFF2-40B4-BE49-F238E27FC236}">
                    <a16:creationId xmlns:a16="http://schemas.microsoft.com/office/drawing/2014/main" id="{5288E46E-7399-CA4F-BAFE-169909C5F67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1" name="Group 160" descr="2 Pink circles, 2 yellow squares From S" title="Partition 2 Page 1 ">
            <a:extLst>
              <a:ext uri="{FF2B5EF4-FFF2-40B4-BE49-F238E27FC236}">
                <a16:creationId xmlns:a16="http://schemas.microsoft.com/office/drawing/2014/main" id="{6A5EC7E8-94F8-F141-B094-B54D60D0CC2E}"/>
              </a:ext>
            </a:extLst>
          </p:cNvPr>
          <p:cNvGrpSpPr/>
          <p:nvPr/>
        </p:nvGrpSpPr>
        <p:grpSpPr>
          <a:xfrm>
            <a:off x="880599" y="3305489"/>
            <a:ext cx="308790" cy="429599"/>
            <a:chOff x="4147317" y="2537888"/>
            <a:chExt cx="498427" cy="714093"/>
          </a:xfrm>
        </p:grpSpPr>
        <p:grpSp>
          <p:nvGrpSpPr>
            <p:cNvPr id="162" name="Group 1943">
              <a:extLst>
                <a:ext uri="{FF2B5EF4-FFF2-40B4-BE49-F238E27FC236}">
                  <a16:creationId xmlns:a16="http://schemas.microsoft.com/office/drawing/2014/main" id="{E6F157C4-5203-AF4B-9400-6A0947AB1FC6}"/>
                </a:ext>
              </a:extLst>
            </p:cNvPr>
            <p:cNvGrpSpPr/>
            <p:nvPr/>
          </p:nvGrpSpPr>
          <p:grpSpPr>
            <a:xfrm>
              <a:off x="4147317" y="2537888"/>
              <a:ext cx="490829" cy="714093"/>
              <a:chOff x="0" y="0"/>
              <a:chExt cx="674234" cy="1074170"/>
            </a:xfrm>
          </p:grpSpPr>
          <p:sp>
            <p:nvSpPr>
              <p:cNvPr id="175" name="Shape 1940">
                <a:extLst>
                  <a:ext uri="{FF2B5EF4-FFF2-40B4-BE49-F238E27FC236}">
                    <a16:creationId xmlns:a16="http://schemas.microsoft.com/office/drawing/2014/main" id="{64E9D701-F412-E74A-A371-6ABD13B661F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41">
                <a:extLst>
                  <a:ext uri="{FF2B5EF4-FFF2-40B4-BE49-F238E27FC236}">
                    <a16:creationId xmlns:a16="http://schemas.microsoft.com/office/drawing/2014/main" id="{5C688F7D-587E-6247-A04A-EAD7BA21540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2">
                <a:extLst>
                  <a:ext uri="{FF2B5EF4-FFF2-40B4-BE49-F238E27FC236}">
                    <a16:creationId xmlns:a16="http://schemas.microsoft.com/office/drawing/2014/main" id="{571FCF8E-8858-9B44-AEA7-1003FFF0C26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3"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05A6F5E-4602-354E-9E8A-497FC0019FEF}"/>
                </a:ext>
              </a:extLst>
            </p:cNvPr>
            <p:cNvGrpSpPr/>
            <p:nvPr/>
          </p:nvGrpSpPr>
          <p:grpSpPr>
            <a:xfrm>
              <a:off x="4206913" y="2554015"/>
              <a:ext cx="406342" cy="103535"/>
              <a:chOff x="0" y="0"/>
              <a:chExt cx="558178" cy="155742"/>
            </a:xfrm>
          </p:grpSpPr>
          <p:sp>
            <p:nvSpPr>
              <p:cNvPr id="173" name="Shape 1930">
                <a:extLst>
                  <a:ext uri="{FF2B5EF4-FFF2-40B4-BE49-F238E27FC236}">
                    <a16:creationId xmlns:a16="http://schemas.microsoft.com/office/drawing/2014/main" id="{973866B4-C9B3-C84E-A44A-553058034C5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Shape 1931">
                <a:extLst>
                  <a:ext uri="{FF2B5EF4-FFF2-40B4-BE49-F238E27FC236}">
                    <a16:creationId xmlns:a16="http://schemas.microsoft.com/office/drawing/2014/main" id="{3B1485D3-558C-D344-A5D7-DDEFB1C6DDD9}"/>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4" name="Group 163"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270426E-5FE3-4E46-A31B-18F2DCA8593D}"/>
                </a:ext>
              </a:extLst>
            </p:cNvPr>
            <p:cNvGrpSpPr/>
            <p:nvPr/>
          </p:nvGrpSpPr>
          <p:grpSpPr>
            <a:xfrm>
              <a:off x="4206912" y="2726475"/>
              <a:ext cx="438832" cy="95669"/>
              <a:chOff x="1209912" y="1887043"/>
              <a:chExt cx="438832" cy="95669"/>
            </a:xfrm>
          </p:grpSpPr>
          <p:sp>
            <p:nvSpPr>
              <p:cNvPr id="171" name="Shape 1978">
                <a:extLst>
                  <a:ext uri="{FF2B5EF4-FFF2-40B4-BE49-F238E27FC236}">
                    <a16:creationId xmlns:a16="http://schemas.microsoft.com/office/drawing/2014/main" id="{17F2E4B4-4E0D-4343-94AD-3684B4D0287D}"/>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Rectangle 171">
                <a:extLst>
                  <a:ext uri="{FF2B5EF4-FFF2-40B4-BE49-F238E27FC236}">
                    <a16:creationId xmlns:a16="http://schemas.microsoft.com/office/drawing/2014/main" id="{FB377AFD-4265-D64B-B0B7-1E73298D7D17}"/>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949">
              <a:extLst>
                <a:ext uri="{FF2B5EF4-FFF2-40B4-BE49-F238E27FC236}">
                  <a16:creationId xmlns:a16="http://schemas.microsoft.com/office/drawing/2014/main" id="{407D9BF6-BA9A-8A41-8CA3-33E52D244975}"/>
                </a:ext>
              </a:extLst>
            </p:cNvPr>
            <p:cNvGrpSpPr/>
            <p:nvPr/>
          </p:nvGrpSpPr>
          <p:grpSpPr>
            <a:xfrm>
              <a:off x="4179227" y="3130957"/>
              <a:ext cx="406343" cy="103536"/>
              <a:chOff x="0" y="0"/>
              <a:chExt cx="558178" cy="155742"/>
            </a:xfrm>
          </p:grpSpPr>
          <p:sp>
            <p:nvSpPr>
              <p:cNvPr id="169" name="Shape 1947">
                <a:extLst>
                  <a:ext uri="{FF2B5EF4-FFF2-40B4-BE49-F238E27FC236}">
                    <a16:creationId xmlns:a16="http://schemas.microsoft.com/office/drawing/2014/main" id="{85749051-D108-3741-AECE-ACCCDDE1CB7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8">
                <a:extLst>
                  <a:ext uri="{FF2B5EF4-FFF2-40B4-BE49-F238E27FC236}">
                    <a16:creationId xmlns:a16="http://schemas.microsoft.com/office/drawing/2014/main" id="{876A30B0-FE2D-E84B-9C6B-FF33D88045E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6" name="Group 165">
              <a:extLst>
                <a:ext uri="{FF2B5EF4-FFF2-40B4-BE49-F238E27FC236}">
                  <a16:creationId xmlns:a16="http://schemas.microsoft.com/office/drawing/2014/main" id="{0A482481-D4B6-4844-9F02-27DBECF7F12B}"/>
                </a:ext>
              </a:extLst>
            </p:cNvPr>
            <p:cNvGrpSpPr/>
            <p:nvPr/>
          </p:nvGrpSpPr>
          <p:grpSpPr>
            <a:xfrm>
              <a:off x="4199314" y="2950237"/>
              <a:ext cx="438832" cy="95669"/>
              <a:chOff x="2715498" y="2047963"/>
              <a:chExt cx="438832" cy="95669"/>
            </a:xfrm>
          </p:grpSpPr>
          <p:sp>
            <p:nvSpPr>
              <p:cNvPr id="167" name="Shape 1978">
                <a:extLst>
                  <a:ext uri="{FF2B5EF4-FFF2-40B4-BE49-F238E27FC236}">
                    <a16:creationId xmlns:a16="http://schemas.microsoft.com/office/drawing/2014/main" id="{53DCEB8B-50DB-314A-AF13-FB2BC919167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Rectangle 167">
                <a:extLst>
                  <a:ext uri="{FF2B5EF4-FFF2-40B4-BE49-F238E27FC236}">
                    <a16:creationId xmlns:a16="http://schemas.microsoft.com/office/drawing/2014/main" id="{F19E985F-7DAA-1043-A1A6-A2689AB3FB20}"/>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8" name="Group 177" descr="1 yellow square From R" title="Partition 2 Page 4">
            <a:extLst>
              <a:ext uri="{FF2B5EF4-FFF2-40B4-BE49-F238E27FC236}">
                <a16:creationId xmlns:a16="http://schemas.microsoft.com/office/drawing/2014/main" id="{5465B38B-FF8B-7F4A-A0B4-03BA2C76E3DC}"/>
              </a:ext>
            </a:extLst>
          </p:cNvPr>
          <p:cNvGrpSpPr/>
          <p:nvPr/>
        </p:nvGrpSpPr>
        <p:grpSpPr>
          <a:xfrm>
            <a:off x="1911014" y="3291939"/>
            <a:ext cx="301603" cy="495061"/>
            <a:chOff x="4376571" y="3943350"/>
            <a:chExt cx="497040" cy="714093"/>
          </a:xfrm>
        </p:grpSpPr>
        <p:grpSp>
          <p:nvGrpSpPr>
            <p:cNvPr id="179" name="Group 1960">
              <a:extLst>
                <a:ext uri="{FF2B5EF4-FFF2-40B4-BE49-F238E27FC236}">
                  <a16:creationId xmlns:a16="http://schemas.microsoft.com/office/drawing/2014/main" id="{D88CD0C6-689F-E54F-B59E-117FCFC8E56A}"/>
                </a:ext>
              </a:extLst>
            </p:cNvPr>
            <p:cNvGrpSpPr/>
            <p:nvPr/>
          </p:nvGrpSpPr>
          <p:grpSpPr>
            <a:xfrm>
              <a:off x="4376571" y="3943350"/>
              <a:ext cx="490829" cy="714093"/>
              <a:chOff x="0" y="0"/>
              <a:chExt cx="674234" cy="1074170"/>
            </a:xfrm>
          </p:grpSpPr>
          <p:sp>
            <p:nvSpPr>
              <p:cNvPr id="183" name="Shape 1957">
                <a:extLst>
                  <a:ext uri="{FF2B5EF4-FFF2-40B4-BE49-F238E27FC236}">
                    <a16:creationId xmlns:a16="http://schemas.microsoft.com/office/drawing/2014/main" id="{65AB2C04-9B79-9345-86BB-D55B6E42CA3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58">
                <a:extLst>
                  <a:ext uri="{FF2B5EF4-FFF2-40B4-BE49-F238E27FC236}">
                    <a16:creationId xmlns:a16="http://schemas.microsoft.com/office/drawing/2014/main" id="{0ADA0684-104E-9C46-A951-DDC31819F12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59">
                <a:extLst>
                  <a:ext uri="{FF2B5EF4-FFF2-40B4-BE49-F238E27FC236}">
                    <a16:creationId xmlns:a16="http://schemas.microsoft.com/office/drawing/2014/main" id="{A0C4BAB0-C617-234C-ABD4-3D61C5A708C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0" name="Group 179">
              <a:extLst>
                <a:ext uri="{FF2B5EF4-FFF2-40B4-BE49-F238E27FC236}">
                  <a16:creationId xmlns:a16="http://schemas.microsoft.com/office/drawing/2014/main" id="{3B9D4C53-4058-3E4B-85C5-8931F3072B65}"/>
                </a:ext>
              </a:extLst>
            </p:cNvPr>
            <p:cNvGrpSpPr/>
            <p:nvPr/>
          </p:nvGrpSpPr>
          <p:grpSpPr>
            <a:xfrm>
              <a:off x="4434779" y="4058406"/>
              <a:ext cx="438832" cy="95669"/>
              <a:chOff x="542020" y="1539005"/>
              <a:chExt cx="438832" cy="95669"/>
            </a:xfrm>
          </p:grpSpPr>
          <p:sp>
            <p:nvSpPr>
              <p:cNvPr id="181" name="Shape 1978">
                <a:extLst>
                  <a:ext uri="{FF2B5EF4-FFF2-40B4-BE49-F238E27FC236}">
                    <a16:creationId xmlns:a16="http://schemas.microsoft.com/office/drawing/2014/main" id="{A1F496B1-D83B-6842-A10B-F134B06BA92D}"/>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Rectangle 181">
                <a:extLst>
                  <a:ext uri="{FF2B5EF4-FFF2-40B4-BE49-F238E27FC236}">
                    <a16:creationId xmlns:a16="http://schemas.microsoft.com/office/drawing/2014/main" id="{023CF2CF-E282-6040-AF17-1B132CEF689E}"/>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2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176611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wipe(down)">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 name="Shape 3450" title="Hash Table (B-2) Buffers"/>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4</a:t>
            </a:r>
            <a:endParaRPr sz="2800" b="1" i="1" u="sng" dirty="0"/>
          </a:p>
        </p:txBody>
      </p:sp>
      <p:grpSp>
        <p:nvGrpSpPr>
          <p:cNvPr id="126" name="Group 1921" descr="Partition 1 is emptyPartition 2 contains 4 pages: 1 with (B, A, A, B) from S and one with (B)  from S one with (A, B, B, B) and one with (A) both from R. The page from S in partition 1 moves to the input" title="Result of Parition"/>
          <p:cNvGrpSpPr/>
          <p:nvPr/>
        </p:nvGrpSpPr>
        <p:grpSpPr>
          <a:xfrm>
            <a:off x="769425" y="1666761"/>
            <a:ext cx="1435767" cy="2377779"/>
            <a:chOff x="0" y="0"/>
            <a:chExt cx="1972266" cy="3576770"/>
          </a:xfrm>
        </p:grpSpPr>
        <p:sp>
          <p:nvSpPr>
            <p:cNvPr id="12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52" name="Shape 3451" title="Hash "/>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53" name="Group 3455" descr="Contains B-2 buffers. buffer 1 contains elements C and C from partition 1 page 2. Buffer 2 contains elemetn D from partition 1 of page 2. All these elements are from S" title="Hash Table"/>
          <p:cNvGrpSpPr/>
          <p:nvPr/>
        </p:nvGrpSpPr>
        <p:grpSpPr>
          <a:xfrm>
            <a:off x="3806540" y="2039224"/>
            <a:ext cx="1769201" cy="412414"/>
            <a:chOff x="0" y="0"/>
            <a:chExt cx="2358932" cy="549884"/>
          </a:xfrm>
        </p:grpSpPr>
        <p:sp>
          <p:nvSpPr>
            <p:cNvPr id="254"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57"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58" name="Group 3459" descr="Contains elements C, D, C from page 1 of partitoin one which are all elements of S. The D in the input buffer matches with the D from R in the hash table" title="Input Buffer"/>
          <p:cNvGrpSpPr/>
          <p:nvPr/>
        </p:nvGrpSpPr>
        <p:grpSpPr>
          <a:xfrm>
            <a:off x="3732495" y="2602783"/>
            <a:ext cx="737827" cy="1130022"/>
            <a:chOff x="0" y="-1"/>
            <a:chExt cx="983767" cy="1506695"/>
          </a:xfrm>
        </p:grpSpPr>
        <p:sp>
          <p:nvSpPr>
            <p:cNvPr id="259"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0"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61" name="Group 3462" descr="2 green star matches 1 grey triangle match" title="Output Matches"/>
          <p:cNvGrpSpPr/>
          <p:nvPr/>
        </p:nvGrpSpPr>
        <p:grpSpPr>
          <a:xfrm>
            <a:off x="4872349" y="2602783"/>
            <a:ext cx="988777" cy="1130022"/>
            <a:chOff x="0" y="-1"/>
            <a:chExt cx="1318367" cy="1506695"/>
          </a:xfrm>
        </p:grpSpPr>
        <p:sp>
          <p:nvSpPr>
            <p:cNvPr id="262"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3"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77" name="Group 3542" descr="The matching D pair moves to the output" title="Output Buffer"/>
          <p:cNvGrpSpPr/>
          <p:nvPr/>
        </p:nvGrpSpPr>
        <p:grpSpPr>
          <a:xfrm>
            <a:off x="4922970" y="2855652"/>
            <a:ext cx="887534" cy="807487"/>
            <a:chOff x="0" y="0"/>
            <a:chExt cx="1183377" cy="1076648"/>
          </a:xfrm>
        </p:grpSpPr>
        <p:sp>
          <p:nvSpPr>
            <p:cNvPr id="278"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9"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95"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96"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21" name="Group 320" descr="2 green star matches 1 grey triangle match" title="Output Matches"/>
          <p:cNvGrpSpPr/>
          <p:nvPr/>
        </p:nvGrpSpPr>
        <p:grpSpPr>
          <a:xfrm>
            <a:off x="4966335" y="2877143"/>
            <a:ext cx="706078" cy="142893"/>
            <a:chOff x="4966335" y="2877143"/>
            <a:chExt cx="706078" cy="142893"/>
          </a:xfrm>
        </p:grpSpPr>
        <p:sp>
          <p:nvSpPr>
            <p:cNvPr id="322"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4" name="5-Point Star 323"/>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5-Point Star 324"/>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6" name="Group 325" title="Output Matches"/>
          <p:cNvGrpSpPr/>
          <p:nvPr/>
        </p:nvGrpSpPr>
        <p:grpSpPr>
          <a:xfrm>
            <a:off x="4957355" y="3055143"/>
            <a:ext cx="715058" cy="142893"/>
            <a:chOff x="4957355" y="3055143"/>
            <a:chExt cx="715058" cy="142893"/>
          </a:xfrm>
        </p:grpSpPr>
        <p:sp>
          <p:nvSpPr>
            <p:cNvPr id="327"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8"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9" name="5-Point Star 328"/>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5-Point Star 329"/>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title="Output Matches"/>
          <p:cNvGrpSpPr/>
          <p:nvPr/>
        </p:nvGrpSpPr>
        <p:grpSpPr>
          <a:xfrm>
            <a:off x="4972240" y="3251390"/>
            <a:ext cx="687771" cy="117241"/>
            <a:chOff x="4972240" y="3251390"/>
            <a:chExt cx="687771" cy="117241"/>
          </a:xfrm>
        </p:grpSpPr>
        <p:grpSp>
          <p:nvGrpSpPr>
            <p:cNvPr id="314" name="Group 3728"/>
            <p:cNvGrpSpPr/>
            <p:nvPr/>
          </p:nvGrpSpPr>
          <p:grpSpPr>
            <a:xfrm>
              <a:off x="5072883" y="3297422"/>
              <a:ext cx="587128" cy="49092"/>
              <a:chOff x="80081" y="39619"/>
              <a:chExt cx="782834" cy="65455"/>
            </a:xfrm>
          </p:grpSpPr>
          <p:sp>
            <p:nvSpPr>
              <p:cNvPr id="319" name="Shape 3722"/>
              <p:cNvSpPr/>
              <p:nvPr/>
            </p:nvSpPr>
            <p:spPr>
              <a:xfrm>
                <a:off x="80081" y="39619"/>
                <a:ext cx="438492" cy="65455"/>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Shape 3725"/>
              <p:cNvSpPr/>
              <p:nvPr/>
            </p:nvSpPr>
            <p:spPr>
              <a:xfrm>
                <a:off x="554814" y="49351"/>
                <a:ext cx="308101" cy="45993"/>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40" name="Triangle 339"/>
            <p:cNvSpPr/>
            <p:nvPr/>
          </p:nvSpPr>
          <p:spPr>
            <a:xfrm>
              <a:off x="4972240" y="3251390"/>
              <a:ext cx="161530" cy="11724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Triangle 340"/>
            <p:cNvSpPr/>
            <p:nvPr/>
          </p:nvSpPr>
          <p:spPr>
            <a:xfrm>
              <a:off x="5378315" y="3277615"/>
              <a:ext cx="108224" cy="7513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3235" descr="Arrow labeled new hash function poiting to the hash table with B-2 Buffers" title="Arrow">
            <a:extLst>
              <a:ext uri="{FF2B5EF4-FFF2-40B4-BE49-F238E27FC236}">
                <a16:creationId xmlns:a16="http://schemas.microsoft.com/office/drawing/2014/main" id="{90DDFFDA-5462-B149-A3E6-1590D9682111}"/>
              </a:ext>
            </a:extLst>
          </p:cNvPr>
          <p:cNvGrpSpPr/>
          <p:nvPr/>
        </p:nvGrpSpPr>
        <p:grpSpPr>
          <a:xfrm>
            <a:off x="4508445" y="2477685"/>
            <a:ext cx="322392" cy="1153422"/>
            <a:chOff x="0" y="-2"/>
            <a:chExt cx="429854" cy="1537895"/>
          </a:xfrm>
        </p:grpSpPr>
        <p:sp>
          <p:nvSpPr>
            <p:cNvPr id="118" name="Shape 3233">
              <a:extLst>
                <a:ext uri="{FF2B5EF4-FFF2-40B4-BE49-F238E27FC236}">
                  <a16:creationId xmlns:a16="http://schemas.microsoft.com/office/drawing/2014/main" id="{C0FF0153-312E-E243-93E9-EE003F0F65AB}"/>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9" name="Shape 3234">
              <a:extLst>
                <a:ext uri="{FF2B5EF4-FFF2-40B4-BE49-F238E27FC236}">
                  <a16:creationId xmlns:a16="http://schemas.microsoft.com/office/drawing/2014/main" id="{E15C9D8D-D2FA-1F40-B779-1F55A396F961}"/>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20" name="Group 119" descr="Conains 1 yellow square and 3 pink circles from R" title="Partition 2 Page 3">
            <a:extLst>
              <a:ext uri="{FF2B5EF4-FFF2-40B4-BE49-F238E27FC236}">
                <a16:creationId xmlns:a16="http://schemas.microsoft.com/office/drawing/2014/main" id="{30836C48-6FB2-8245-8CF3-72D2CE7CBFE3}"/>
              </a:ext>
            </a:extLst>
          </p:cNvPr>
          <p:cNvGrpSpPr/>
          <p:nvPr/>
        </p:nvGrpSpPr>
        <p:grpSpPr>
          <a:xfrm>
            <a:off x="1614345" y="3285002"/>
            <a:ext cx="273317" cy="476301"/>
            <a:chOff x="4165180" y="2537888"/>
            <a:chExt cx="490829" cy="714093"/>
          </a:xfrm>
        </p:grpSpPr>
        <p:sp>
          <p:nvSpPr>
            <p:cNvPr id="121" name="Shape 1974">
              <a:extLst>
                <a:ext uri="{FF2B5EF4-FFF2-40B4-BE49-F238E27FC236}">
                  <a16:creationId xmlns:a16="http://schemas.microsoft.com/office/drawing/2014/main" id="{146D4F51-15C4-CA47-9DBC-871475DB01E8}"/>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22" name="Group 1983">
              <a:extLst>
                <a:ext uri="{FF2B5EF4-FFF2-40B4-BE49-F238E27FC236}">
                  <a16:creationId xmlns:a16="http://schemas.microsoft.com/office/drawing/2014/main" id="{42DD241A-8991-4845-8DE1-76246DD93470}"/>
                </a:ext>
              </a:extLst>
            </p:cNvPr>
            <p:cNvGrpSpPr/>
            <p:nvPr/>
          </p:nvGrpSpPr>
          <p:grpSpPr>
            <a:xfrm>
              <a:off x="4178905" y="2769492"/>
              <a:ext cx="406343" cy="103535"/>
              <a:chOff x="0" y="0"/>
              <a:chExt cx="558178" cy="155742"/>
            </a:xfrm>
          </p:grpSpPr>
          <p:sp>
            <p:nvSpPr>
              <p:cNvPr id="138" name="Shape 1981">
                <a:extLst>
                  <a:ext uri="{FF2B5EF4-FFF2-40B4-BE49-F238E27FC236}">
                    <a16:creationId xmlns:a16="http://schemas.microsoft.com/office/drawing/2014/main" id="{E0DB9E4B-8C82-EA4D-85B1-DCD522037C60}"/>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82">
                <a:extLst>
                  <a:ext uri="{FF2B5EF4-FFF2-40B4-BE49-F238E27FC236}">
                    <a16:creationId xmlns:a16="http://schemas.microsoft.com/office/drawing/2014/main" id="{AA7A6FAF-4FB0-624B-89AB-EB5E9AADDA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3" name="Group 1989">
              <a:extLst>
                <a:ext uri="{FF2B5EF4-FFF2-40B4-BE49-F238E27FC236}">
                  <a16:creationId xmlns:a16="http://schemas.microsoft.com/office/drawing/2014/main" id="{149E99FC-3D73-EB40-A355-8CB0FFA78748}"/>
                </a:ext>
              </a:extLst>
            </p:cNvPr>
            <p:cNvGrpSpPr/>
            <p:nvPr/>
          </p:nvGrpSpPr>
          <p:grpSpPr>
            <a:xfrm>
              <a:off x="4178905" y="2961093"/>
              <a:ext cx="406343" cy="103535"/>
              <a:chOff x="0" y="0"/>
              <a:chExt cx="558178" cy="155742"/>
            </a:xfrm>
          </p:grpSpPr>
          <p:sp>
            <p:nvSpPr>
              <p:cNvPr id="136" name="Shape 1987">
                <a:extLst>
                  <a:ext uri="{FF2B5EF4-FFF2-40B4-BE49-F238E27FC236}">
                    <a16:creationId xmlns:a16="http://schemas.microsoft.com/office/drawing/2014/main" id="{BE0388C1-932D-E24C-910A-E44F33C32F05}"/>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88">
                <a:extLst>
                  <a:ext uri="{FF2B5EF4-FFF2-40B4-BE49-F238E27FC236}">
                    <a16:creationId xmlns:a16="http://schemas.microsoft.com/office/drawing/2014/main" id="{2C84BCCE-D265-A64D-969F-5AFAE459010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123">
              <a:extLst>
                <a:ext uri="{FF2B5EF4-FFF2-40B4-BE49-F238E27FC236}">
                  <a16:creationId xmlns:a16="http://schemas.microsoft.com/office/drawing/2014/main" id="{6D586F4E-ADEC-9F4C-A2C6-E4F18E735D54}"/>
                </a:ext>
              </a:extLst>
            </p:cNvPr>
            <p:cNvGrpSpPr/>
            <p:nvPr/>
          </p:nvGrpSpPr>
          <p:grpSpPr>
            <a:xfrm>
              <a:off x="4178905" y="2597009"/>
              <a:ext cx="438832" cy="95669"/>
              <a:chOff x="542020" y="1539005"/>
              <a:chExt cx="438832" cy="95669"/>
            </a:xfrm>
          </p:grpSpPr>
          <p:sp>
            <p:nvSpPr>
              <p:cNvPr id="134" name="Shape 1978">
                <a:extLst>
                  <a:ext uri="{FF2B5EF4-FFF2-40B4-BE49-F238E27FC236}">
                    <a16:creationId xmlns:a16="http://schemas.microsoft.com/office/drawing/2014/main" id="{1D119A7F-127F-774A-A575-60CF0C624AA2}"/>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a:extLst>
                  <a:ext uri="{FF2B5EF4-FFF2-40B4-BE49-F238E27FC236}">
                    <a16:creationId xmlns:a16="http://schemas.microsoft.com/office/drawing/2014/main" id="{80C7E433-758F-9045-8BE5-489AEA15DAB0}"/>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966">
              <a:extLst>
                <a:ext uri="{FF2B5EF4-FFF2-40B4-BE49-F238E27FC236}">
                  <a16:creationId xmlns:a16="http://schemas.microsoft.com/office/drawing/2014/main" id="{D7948EFC-7EB0-D54C-8903-B00BA2A427EA}"/>
                </a:ext>
              </a:extLst>
            </p:cNvPr>
            <p:cNvGrpSpPr/>
            <p:nvPr/>
          </p:nvGrpSpPr>
          <p:grpSpPr>
            <a:xfrm>
              <a:off x="4187895" y="3120309"/>
              <a:ext cx="406343" cy="103536"/>
              <a:chOff x="0" y="0"/>
              <a:chExt cx="558178" cy="155742"/>
            </a:xfrm>
          </p:grpSpPr>
          <p:sp>
            <p:nvSpPr>
              <p:cNvPr id="132" name="Shape 1964">
                <a:extLst>
                  <a:ext uri="{FF2B5EF4-FFF2-40B4-BE49-F238E27FC236}">
                    <a16:creationId xmlns:a16="http://schemas.microsoft.com/office/drawing/2014/main" id="{C27C0D1E-34C7-764F-B0B6-8638EDBE94F5}"/>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65">
                <a:extLst>
                  <a:ext uri="{FF2B5EF4-FFF2-40B4-BE49-F238E27FC236}">
                    <a16:creationId xmlns:a16="http://schemas.microsoft.com/office/drawing/2014/main" id="{F67E19E2-0369-534E-BC43-6144815C222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40" name="Group 139" descr="1 Pink circle from S" title="Partition 2 Page 2">
            <a:extLst>
              <a:ext uri="{FF2B5EF4-FFF2-40B4-BE49-F238E27FC236}">
                <a16:creationId xmlns:a16="http://schemas.microsoft.com/office/drawing/2014/main" id="{3918ADD6-F819-C94E-A86F-DFA3C4AF2798}"/>
              </a:ext>
            </a:extLst>
          </p:cNvPr>
          <p:cNvGrpSpPr/>
          <p:nvPr/>
        </p:nvGrpSpPr>
        <p:grpSpPr>
          <a:xfrm>
            <a:off x="1228265" y="3297905"/>
            <a:ext cx="322225" cy="450451"/>
            <a:chOff x="4157933" y="2539166"/>
            <a:chExt cx="490829" cy="714093"/>
          </a:xfrm>
        </p:grpSpPr>
        <p:grpSp>
          <p:nvGrpSpPr>
            <p:cNvPr id="141" name="Group 1943">
              <a:extLst>
                <a:ext uri="{FF2B5EF4-FFF2-40B4-BE49-F238E27FC236}">
                  <a16:creationId xmlns:a16="http://schemas.microsoft.com/office/drawing/2014/main" id="{6C17F90F-0971-9642-B5E8-34450C904F91}"/>
                </a:ext>
              </a:extLst>
            </p:cNvPr>
            <p:cNvGrpSpPr/>
            <p:nvPr/>
          </p:nvGrpSpPr>
          <p:grpSpPr>
            <a:xfrm>
              <a:off x="4157933" y="2539166"/>
              <a:ext cx="490829" cy="714093"/>
              <a:chOff x="0" y="0"/>
              <a:chExt cx="674234" cy="1074170"/>
            </a:xfrm>
          </p:grpSpPr>
          <p:sp>
            <p:nvSpPr>
              <p:cNvPr id="145" name="Shape 1940">
                <a:extLst>
                  <a:ext uri="{FF2B5EF4-FFF2-40B4-BE49-F238E27FC236}">
                    <a16:creationId xmlns:a16="http://schemas.microsoft.com/office/drawing/2014/main" id="{655676BF-5CD0-1B45-AC83-9239A6408C9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41">
                <a:extLst>
                  <a:ext uri="{FF2B5EF4-FFF2-40B4-BE49-F238E27FC236}">
                    <a16:creationId xmlns:a16="http://schemas.microsoft.com/office/drawing/2014/main" id="{A62ACB81-2906-E340-A00F-2F3904A0FA4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6" name="Shape 1942">
                <a:extLst>
                  <a:ext uri="{FF2B5EF4-FFF2-40B4-BE49-F238E27FC236}">
                    <a16:creationId xmlns:a16="http://schemas.microsoft.com/office/drawing/2014/main" id="{9F138E1A-E953-6B46-AD87-5DB02625503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55">
              <a:extLst>
                <a:ext uri="{FF2B5EF4-FFF2-40B4-BE49-F238E27FC236}">
                  <a16:creationId xmlns:a16="http://schemas.microsoft.com/office/drawing/2014/main" id="{58BF01A6-4BC0-864A-BBA4-F3844F7AB3B6}"/>
                </a:ext>
              </a:extLst>
            </p:cNvPr>
            <p:cNvGrpSpPr/>
            <p:nvPr/>
          </p:nvGrpSpPr>
          <p:grpSpPr>
            <a:xfrm>
              <a:off x="4199314" y="2651288"/>
              <a:ext cx="406343" cy="103536"/>
              <a:chOff x="0" y="0"/>
              <a:chExt cx="558178" cy="155742"/>
            </a:xfrm>
          </p:grpSpPr>
          <p:sp>
            <p:nvSpPr>
              <p:cNvPr id="143" name="Shape 1953">
                <a:extLst>
                  <a:ext uri="{FF2B5EF4-FFF2-40B4-BE49-F238E27FC236}">
                    <a16:creationId xmlns:a16="http://schemas.microsoft.com/office/drawing/2014/main" id="{6BC3922F-EFD7-DF4F-871D-525A48DCB4B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54">
                <a:extLst>
                  <a:ext uri="{FF2B5EF4-FFF2-40B4-BE49-F238E27FC236}">
                    <a16:creationId xmlns:a16="http://schemas.microsoft.com/office/drawing/2014/main" id="{1BD4E2A5-EA94-F34D-AD6C-F1FC47E0A90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87" name="Group 186" descr="2 Pink circles, 2 yellow squares From S" title="Partition 2 Page 1 ">
            <a:extLst>
              <a:ext uri="{FF2B5EF4-FFF2-40B4-BE49-F238E27FC236}">
                <a16:creationId xmlns:a16="http://schemas.microsoft.com/office/drawing/2014/main" id="{4B5FF823-130D-7B46-9DB2-724CFC4C4847}"/>
              </a:ext>
            </a:extLst>
          </p:cNvPr>
          <p:cNvGrpSpPr/>
          <p:nvPr/>
        </p:nvGrpSpPr>
        <p:grpSpPr>
          <a:xfrm>
            <a:off x="880599" y="3305489"/>
            <a:ext cx="308790" cy="429599"/>
            <a:chOff x="4147317" y="2537888"/>
            <a:chExt cx="498427" cy="714093"/>
          </a:xfrm>
        </p:grpSpPr>
        <p:grpSp>
          <p:nvGrpSpPr>
            <p:cNvPr id="188" name="Group 1943">
              <a:extLst>
                <a:ext uri="{FF2B5EF4-FFF2-40B4-BE49-F238E27FC236}">
                  <a16:creationId xmlns:a16="http://schemas.microsoft.com/office/drawing/2014/main" id="{D48D59B9-E24C-CD4C-8642-F7D09C9AD87D}"/>
                </a:ext>
              </a:extLst>
            </p:cNvPr>
            <p:cNvGrpSpPr/>
            <p:nvPr/>
          </p:nvGrpSpPr>
          <p:grpSpPr>
            <a:xfrm>
              <a:off x="4147317" y="2537888"/>
              <a:ext cx="490829" cy="714093"/>
              <a:chOff x="0" y="0"/>
              <a:chExt cx="674234" cy="1074170"/>
            </a:xfrm>
          </p:grpSpPr>
          <p:sp>
            <p:nvSpPr>
              <p:cNvPr id="209" name="Shape 1940">
                <a:extLst>
                  <a:ext uri="{FF2B5EF4-FFF2-40B4-BE49-F238E27FC236}">
                    <a16:creationId xmlns:a16="http://schemas.microsoft.com/office/drawing/2014/main" id="{A89CDDEB-D67D-3640-A53D-88C94617C8A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Shape 1941">
                <a:extLst>
                  <a:ext uri="{FF2B5EF4-FFF2-40B4-BE49-F238E27FC236}">
                    <a16:creationId xmlns:a16="http://schemas.microsoft.com/office/drawing/2014/main" id="{2799F6AC-5F5E-5F40-8858-E2A8456FAA5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42">
                <a:extLst>
                  <a:ext uri="{FF2B5EF4-FFF2-40B4-BE49-F238E27FC236}">
                    <a16:creationId xmlns:a16="http://schemas.microsoft.com/office/drawing/2014/main" id="{CACD681E-C089-7A49-99BC-309C24240BF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9"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C5EA3BD-F3C9-7347-BC66-DB0A1A7555B5}"/>
                </a:ext>
              </a:extLst>
            </p:cNvPr>
            <p:cNvGrpSpPr/>
            <p:nvPr/>
          </p:nvGrpSpPr>
          <p:grpSpPr>
            <a:xfrm>
              <a:off x="4206913" y="2554015"/>
              <a:ext cx="406342" cy="103535"/>
              <a:chOff x="0" y="0"/>
              <a:chExt cx="558178" cy="155742"/>
            </a:xfrm>
          </p:grpSpPr>
          <p:sp>
            <p:nvSpPr>
              <p:cNvPr id="207" name="Shape 1930">
                <a:extLst>
                  <a:ext uri="{FF2B5EF4-FFF2-40B4-BE49-F238E27FC236}">
                    <a16:creationId xmlns:a16="http://schemas.microsoft.com/office/drawing/2014/main" id="{14DEBD43-4ED5-7343-8F1F-C90EBAEDFFA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Shape 1931">
                <a:extLst>
                  <a:ext uri="{FF2B5EF4-FFF2-40B4-BE49-F238E27FC236}">
                    <a16:creationId xmlns:a16="http://schemas.microsoft.com/office/drawing/2014/main" id="{0B06CB94-96C9-D842-BC3A-6F61D998231F}"/>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0" name="Group 18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CBB2381-116D-C244-ADB4-1772793C5764}"/>
                </a:ext>
              </a:extLst>
            </p:cNvPr>
            <p:cNvGrpSpPr/>
            <p:nvPr/>
          </p:nvGrpSpPr>
          <p:grpSpPr>
            <a:xfrm>
              <a:off x="4206912" y="2726475"/>
              <a:ext cx="438832" cy="95669"/>
              <a:chOff x="1209912" y="1887043"/>
              <a:chExt cx="438832" cy="95669"/>
            </a:xfrm>
          </p:grpSpPr>
          <p:sp>
            <p:nvSpPr>
              <p:cNvPr id="205" name="Shape 1978">
                <a:extLst>
                  <a:ext uri="{FF2B5EF4-FFF2-40B4-BE49-F238E27FC236}">
                    <a16:creationId xmlns:a16="http://schemas.microsoft.com/office/drawing/2014/main" id="{C82484E3-0312-8044-A8C1-7DF6FFAF5D8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Rectangle 205">
                <a:extLst>
                  <a:ext uri="{FF2B5EF4-FFF2-40B4-BE49-F238E27FC236}">
                    <a16:creationId xmlns:a16="http://schemas.microsoft.com/office/drawing/2014/main" id="{CC082529-A951-AA43-8A5D-879213458C38}"/>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49">
              <a:extLst>
                <a:ext uri="{FF2B5EF4-FFF2-40B4-BE49-F238E27FC236}">
                  <a16:creationId xmlns:a16="http://schemas.microsoft.com/office/drawing/2014/main" id="{BFC5C62C-E9EB-894A-90C0-2310D32F6230}"/>
                </a:ext>
              </a:extLst>
            </p:cNvPr>
            <p:cNvGrpSpPr/>
            <p:nvPr/>
          </p:nvGrpSpPr>
          <p:grpSpPr>
            <a:xfrm>
              <a:off x="4179227" y="3130957"/>
              <a:ext cx="406343" cy="103536"/>
              <a:chOff x="0" y="0"/>
              <a:chExt cx="558178" cy="155742"/>
            </a:xfrm>
          </p:grpSpPr>
          <p:sp>
            <p:nvSpPr>
              <p:cNvPr id="203" name="Shape 1947">
                <a:extLst>
                  <a:ext uri="{FF2B5EF4-FFF2-40B4-BE49-F238E27FC236}">
                    <a16:creationId xmlns:a16="http://schemas.microsoft.com/office/drawing/2014/main" id="{09139910-1CA0-2949-93DD-6DC73E8D569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1948">
                <a:extLst>
                  <a:ext uri="{FF2B5EF4-FFF2-40B4-BE49-F238E27FC236}">
                    <a16:creationId xmlns:a16="http://schemas.microsoft.com/office/drawing/2014/main" id="{B1B9C3E2-AE00-9B4B-8C4D-BA55A716646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2" name="Group 191">
              <a:extLst>
                <a:ext uri="{FF2B5EF4-FFF2-40B4-BE49-F238E27FC236}">
                  <a16:creationId xmlns:a16="http://schemas.microsoft.com/office/drawing/2014/main" id="{B39AADB0-CAD0-0C4A-AF67-6D0B1D3DB1AB}"/>
                </a:ext>
              </a:extLst>
            </p:cNvPr>
            <p:cNvGrpSpPr/>
            <p:nvPr/>
          </p:nvGrpSpPr>
          <p:grpSpPr>
            <a:xfrm>
              <a:off x="4199314" y="2950237"/>
              <a:ext cx="438832" cy="95669"/>
              <a:chOff x="2715498" y="2047963"/>
              <a:chExt cx="438832" cy="95669"/>
            </a:xfrm>
          </p:grpSpPr>
          <p:sp>
            <p:nvSpPr>
              <p:cNvPr id="193" name="Shape 1978">
                <a:extLst>
                  <a:ext uri="{FF2B5EF4-FFF2-40B4-BE49-F238E27FC236}">
                    <a16:creationId xmlns:a16="http://schemas.microsoft.com/office/drawing/2014/main" id="{C69CF020-4574-5B40-9A36-0F0407D3CA1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Rectangle 193">
                <a:extLst>
                  <a:ext uri="{FF2B5EF4-FFF2-40B4-BE49-F238E27FC236}">
                    <a16:creationId xmlns:a16="http://schemas.microsoft.com/office/drawing/2014/main" id="{D9C21F8C-50C1-4247-B17E-F39755353FD2}"/>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descr="1 yellow square From R" title="Partition 2 Page 4">
            <a:extLst>
              <a:ext uri="{FF2B5EF4-FFF2-40B4-BE49-F238E27FC236}">
                <a16:creationId xmlns:a16="http://schemas.microsoft.com/office/drawing/2014/main" id="{EE5C4B82-3FB7-D543-B16F-51E4EB48EC89}"/>
              </a:ext>
            </a:extLst>
          </p:cNvPr>
          <p:cNvGrpSpPr/>
          <p:nvPr/>
        </p:nvGrpSpPr>
        <p:grpSpPr>
          <a:xfrm>
            <a:off x="1911014" y="3291939"/>
            <a:ext cx="301603" cy="495061"/>
            <a:chOff x="4376571" y="3943350"/>
            <a:chExt cx="497040" cy="714093"/>
          </a:xfrm>
        </p:grpSpPr>
        <p:grpSp>
          <p:nvGrpSpPr>
            <p:cNvPr id="213" name="Group 1960">
              <a:extLst>
                <a:ext uri="{FF2B5EF4-FFF2-40B4-BE49-F238E27FC236}">
                  <a16:creationId xmlns:a16="http://schemas.microsoft.com/office/drawing/2014/main" id="{BDDE8BEF-8469-2B48-BA68-941933797F2C}"/>
                </a:ext>
              </a:extLst>
            </p:cNvPr>
            <p:cNvGrpSpPr/>
            <p:nvPr/>
          </p:nvGrpSpPr>
          <p:grpSpPr>
            <a:xfrm>
              <a:off x="4376571" y="3943350"/>
              <a:ext cx="490829" cy="714093"/>
              <a:chOff x="0" y="0"/>
              <a:chExt cx="674234" cy="1074170"/>
            </a:xfrm>
          </p:grpSpPr>
          <p:sp>
            <p:nvSpPr>
              <p:cNvPr id="217" name="Shape 1957">
                <a:extLst>
                  <a:ext uri="{FF2B5EF4-FFF2-40B4-BE49-F238E27FC236}">
                    <a16:creationId xmlns:a16="http://schemas.microsoft.com/office/drawing/2014/main" id="{439BD51B-C6F4-864F-8659-F21FC53ADB5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58">
                <a:extLst>
                  <a:ext uri="{FF2B5EF4-FFF2-40B4-BE49-F238E27FC236}">
                    <a16:creationId xmlns:a16="http://schemas.microsoft.com/office/drawing/2014/main" id="{C766D1E7-939B-A142-B998-C114FA8F292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59">
                <a:extLst>
                  <a:ext uri="{FF2B5EF4-FFF2-40B4-BE49-F238E27FC236}">
                    <a16:creationId xmlns:a16="http://schemas.microsoft.com/office/drawing/2014/main" id="{C09B1D58-3ECD-2547-A518-4C4D959FAE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4" name="Group 213">
              <a:extLst>
                <a:ext uri="{FF2B5EF4-FFF2-40B4-BE49-F238E27FC236}">
                  <a16:creationId xmlns:a16="http://schemas.microsoft.com/office/drawing/2014/main" id="{BB728A9F-C807-F346-B552-C717AB93F933}"/>
                </a:ext>
              </a:extLst>
            </p:cNvPr>
            <p:cNvGrpSpPr/>
            <p:nvPr/>
          </p:nvGrpSpPr>
          <p:grpSpPr>
            <a:xfrm>
              <a:off x="4434779" y="4058406"/>
              <a:ext cx="438832" cy="95669"/>
              <a:chOff x="542020" y="1539005"/>
              <a:chExt cx="438832" cy="95669"/>
            </a:xfrm>
          </p:grpSpPr>
          <p:sp>
            <p:nvSpPr>
              <p:cNvPr id="215" name="Shape 1978">
                <a:extLst>
                  <a:ext uri="{FF2B5EF4-FFF2-40B4-BE49-F238E27FC236}">
                    <a16:creationId xmlns:a16="http://schemas.microsoft.com/office/drawing/2014/main" id="{A97BA6A3-849C-214B-8EDF-FA5BB7FA768D}"/>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Rectangle 215">
                <a:extLst>
                  <a:ext uri="{FF2B5EF4-FFF2-40B4-BE49-F238E27FC236}">
                    <a16:creationId xmlns:a16="http://schemas.microsoft.com/office/drawing/2014/main" id="{F6C7EB15-DAFE-904A-A283-363D0D14BC6B}"/>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Group 219" descr="2 singleton green stars from Partition 1 from R " title="Hash Table">
            <a:extLst>
              <a:ext uri="{FF2B5EF4-FFF2-40B4-BE49-F238E27FC236}">
                <a16:creationId xmlns:a16="http://schemas.microsoft.com/office/drawing/2014/main" id="{C0494FB4-9BD7-8641-8B07-EDA36E04BB76}"/>
              </a:ext>
            </a:extLst>
          </p:cNvPr>
          <p:cNvGrpSpPr/>
          <p:nvPr/>
        </p:nvGrpSpPr>
        <p:grpSpPr>
          <a:xfrm>
            <a:off x="3915630" y="2064398"/>
            <a:ext cx="320430" cy="90602"/>
            <a:chOff x="3915630" y="2064398"/>
            <a:chExt cx="320430" cy="90602"/>
          </a:xfrm>
        </p:grpSpPr>
        <p:sp>
          <p:nvSpPr>
            <p:cNvPr id="221" name="Shape 1961">
              <a:extLst>
                <a:ext uri="{FF2B5EF4-FFF2-40B4-BE49-F238E27FC236}">
                  <a16:creationId xmlns:a16="http://schemas.microsoft.com/office/drawing/2014/main" id="{08C0DC48-36CF-9849-971E-33947E4519FC}"/>
                </a:ext>
              </a:extLst>
            </p:cNvPr>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5-Point Star 221">
              <a:extLst>
                <a:ext uri="{FF2B5EF4-FFF2-40B4-BE49-F238E27FC236}">
                  <a16:creationId xmlns:a16="http://schemas.microsoft.com/office/drawing/2014/main" id="{18540EED-38A8-3B47-A8A3-A12355F610AC}"/>
                </a:ext>
              </a:extLst>
            </p:cNvPr>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 name="Group 222" descr="2 singleton green stars from Partition 1 from R " title="Hash Table">
            <a:extLst>
              <a:ext uri="{FF2B5EF4-FFF2-40B4-BE49-F238E27FC236}">
                <a16:creationId xmlns:a16="http://schemas.microsoft.com/office/drawing/2014/main" id="{6F1B9E1A-F353-3649-A545-3E3F77CCB174}"/>
              </a:ext>
            </a:extLst>
          </p:cNvPr>
          <p:cNvGrpSpPr/>
          <p:nvPr/>
        </p:nvGrpSpPr>
        <p:grpSpPr>
          <a:xfrm>
            <a:off x="3915630" y="2187678"/>
            <a:ext cx="320430" cy="90602"/>
            <a:chOff x="3915630" y="2187678"/>
            <a:chExt cx="320430" cy="90602"/>
          </a:xfrm>
        </p:grpSpPr>
        <p:sp>
          <p:nvSpPr>
            <p:cNvPr id="224" name="Shape 1961">
              <a:extLst>
                <a:ext uri="{FF2B5EF4-FFF2-40B4-BE49-F238E27FC236}">
                  <a16:creationId xmlns:a16="http://schemas.microsoft.com/office/drawing/2014/main" id="{BBA6EBA7-61C2-E24C-875D-812B904F4F16}"/>
                </a:ext>
              </a:extLst>
            </p:cNvPr>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5-Point Star 224">
              <a:extLst>
                <a:ext uri="{FF2B5EF4-FFF2-40B4-BE49-F238E27FC236}">
                  <a16:creationId xmlns:a16="http://schemas.microsoft.com/office/drawing/2014/main" id="{3ABD29B8-D0B3-F048-9EEA-DFAC5FEF3BCD}"/>
                </a:ext>
              </a:extLst>
            </p:cNvPr>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singleton green stars from Partition 1 from R " title="Hash Table Buffer 2">
            <a:extLst>
              <a:ext uri="{FF2B5EF4-FFF2-40B4-BE49-F238E27FC236}">
                <a16:creationId xmlns:a16="http://schemas.microsoft.com/office/drawing/2014/main" id="{D21A7388-888B-6341-B368-CCF7AA7A31C8}"/>
              </a:ext>
            </a:extLst>
          </p:cNvPr>
          <p:cNvGrpSpPr/>
          <p:nvPr/>
        </p:nvGrpSpPr>
        <p:grpSpPr>
          <a:xfrm>
            <a:off x="4485831" y="2087172"/>
            <a:ext cx="308777" cy="57857"/>
            <a:chOff x="3743336" y="2371286"/>
            <a:chExt cx="308777" cy="57857"/>
          </a:xfrm>
        </p:grpSpPr>
        <p:sp>
          <p:nvSpPr>
            <p:cNvPr id="227" name="Shape 1970">
              <a:extLst>
                <a:ext uri="{FF2B5EF4-FFF2-40B4-BE49-F238E27FC236}">
                  <a16:creationId xmlns:a16="http://schemas.microsoft.com/office/drawing/2014/main" id="{BA22A108-1A22-4A40-9C58-BB9E2A7222B2}"/>
                </a:ext>
              </a:extLst>
            </p:cNvPr>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Triangle 227">
              <a:extLst>
                <a:ext uri="{FF2B5EF4-FFF2-40B4-BE49-F238E27FC236}">
                  <a16:creationId xmlns:a16="http://schemas.microsoft.com/office/drawing/2014/main" id="{79ACF61F-51AC-EE4A-BE1A-F2D5FEF81FD2}"/>
                </a:ext>
              </a:extLst>
            </p:cNvPr>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6" name="Group 175" descr="2 green stars 1 grey triangle from S" title="Input Buffer Page">
            <a:extLst>
              <a:ext uri="{FF2B5EF4-FFF2-40B4-BE49-F238E27FC236}">
                <a16:creationId xmlns:a16="http://schemas.microsoft.com/office/drawing/2014/main" id="{7A3A43A5-77BB-6645-9DF2-3F9214AF6FC9}"/>
              </a:ext>
            </a:extLst>
          </p:cNvPr>
          <p:cNvGrpSpPr/>
          <p:nvPr/>
        </p:nvGrpSpPr>
        <p:grpSpPr>
          <a:xfrm>
            <a:off x="3800073" y="2863044"/>
            <a:ext cx="620777" cy="860584"/>
            <a:chOff x="1239519" y="2198427"/>
            <a:chExt cx="348243" cy="483290"/>
          </a:xfrm>
        </p:grpSpPr>
        <p:grpSp>
          <p:nvGrpSpPr>
            <p:cNvPr id="177" name="Group 1943">
              <a:extLst>
                <a:ext uri="{FF2B5EF4-FFF2-40B4-BE49-F238E27FC236}">
                  <a16:creationId xmlns:a16="http://schemas.microsoft.com/office/drawing/2014/main" id="{735A199B-19CE-644C-A0D7-B7A080CE4B16}"/>
                </a:ext>
              </a:extLst>
            </p:cNvPr>
            <p:cNvGrpSpPr/>
            <p:nvPr/>
          </p:nvGrpSpPr>
          <p:grpSpPr>
            <a:xfrm>
              <a:off x="1241862" y="2198427"/>
              <a:ext cx="345900" cy="483290"/>
              <a:chOff x="0" y="0"/>
              <a:chExt cx="674234" cy="1074170"/>
            </a:xfrm>
          </p:grpSpPr>
          <p:sp>
            <p:nvSpPr>
              <p:cNvPr id="197" name="Shape 1940">
                <a:extLst>
                  <a:ext uri="{FF2B5EF4-FFF2-40B4-BE49-F238E27FC236}">
                    <a16:creationId xmlns:a16="http://schemas.microsoft.com/office/drawing/2014/main" id="{52B294F7-5C4C-C644-A645-2AF86569A03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41">
                <a:extLst>
                  <a:ext uri="{FF2B5EF4-FFF2-40B4-BE49-F238E27FC236}">
                    <a16:creationId xmlns:a16="http://schemas.microsoft.com/office/drawing/2014/main" id="{66A64EF8-6438-C046-A9EC-96C85CF7807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1942">
                <a:extLst>
                  <a:ext uri="{FF2B5EF4-FFF2-40B4-BE49-F238E27FC236}">
                    <a16:creationId xmlns:a16="http://schemas.microsoft.com/office/drawing/2014/main" id="{E1108463-D9DF-C341-A243-61F09B974EB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8" name="Group 177"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7753057-4DBE-E248-82DC-1E1CBF3A99F9}"/>
                </a:ext>
              </a:extLst>
            </p:cNvPr>
            <p:cNvGrpSpPr/>
            <p:nvPr/>
          </p:nvGrpSpPr>
          <p:grpSpPr>
            <a:xfrm>
              <a:off x="1251491" y="2391641"/>
              <a:ext cx="299435" cy="57673"/>
              <a:chOff x="1177406" y="2078661"/>
              <a:chExt cx="424896" cy="85215"/>
            </a:xfrm>
          </p:grpSpPr>
          <p:sp>
            <p:nvSpPr>
              <p:cNvPr id="195" name="Shape 1936">
                <a:extLst>
                  <a:ext uri="{FF2B5EF4-FFF2-40B4-BE49-F238E27FC236}">
                    <a16:creationId xmlns:a16="http://schemas.microsoft.com/office/drawing/2014/main" id="{43D92805-1AB6-314D-924F-7B04331AC8DC}"/>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Triangle 195">
                <a:extLst>
                  <a:ext uri="{FF2B5EF4-FFF2-40B4-BE49-F238E27FC236}">
                    <a16:creationId xmlns:a16="http://schemas.microsoft.com/office/drawing/2014/main" id="{B5277504-809B-7746-9A2E-20F210AC91C6}"/>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962E235-112A-7049-A331-2D4A6FDE9460}"/>
                </a:ext>
              </a:extLst>
            </p:cNvPr>
            <p:cNvGrpSpPr/>
            <p:nvPr/>
          </p:nvGrpSpPr>
          <p:grpSpPr>
            <a:xfrm>
              <a:off x="1250993" y="2248675"/>
              <a:ext cx="315557" cy="90313"/>
              <a:chOff x="1153822" y="1517085"/>
              <a:chExt cx="447772" cy="133444"/>
            </a:xfrm>
          </p:grpSpPr>
          <p:sp>
            <p:nvSpPr>
              <p:cNvPr id="183" name="Shape 1927">
                <a:extLst>
                  <a:ext uri="{FF2B5EF4-FFF2-40B4-BE49-F238E27FC236}">
                    <a16:creationId xmlns:a16="http://schemas.microsoft.com/office/drawing/2014/main" id="{4CFB7B83-0C51-B94B-828D-988912853B9C}"/>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5-Point Star 183">
                <a:extLst>
                  <a:ext uri="{FF2B5EF4-FFF2-40B4-BE49-F238E27FC236}">
                    <a16:creationId xmlns:a16="http://schemas.microsoft.com/office/drawing/2014/main" id="{41EC5002-3CAF-E14B-B0FF-491B991D48AD}"/>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6C4E158D-B17C-3242-B28A-861002CCBF38}"/>
                </a:ext>
              </a:extLst>
            </p:cNvPr>
            <p:cNvGrpSpPr/>
            <p:nvPr/>
          </p:nvGrpSpPr>
          <p:grpSpPr>
            <a:xfrm>
              <a:off x="1239519" y="2514498"/>
              <a:ext cx="293924" cy="90313"/>
              <a:chOff x="2693300" y="2344539"/>
              <a:chExt cx="417075" cy="133444"/>
            </a:xfrm>
          </p:grpSpPr>
          <p:sp>
            <p:nvSpPr>
              <p:cNvPr id="181" name="Shape 1950">
                <a:extLst>
                  <a:ext uri="{FF2B5EF4-FFF2-40B4-BE49-F238E27FC236}">
                    <a16:creationId xmlns:a16="http://schemas.microsoft.com/office/drawing/2014/main" id="{77C7D85C-9555-3347-A38A-B2A76CF5C1B2}"/>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5-Point Star 181">
                <a:extLst>
                  <a:ext uri="{FF2B5EF4-FFF2-40B4-BE49-F238E27FC236}">
                    <a16:creationId xmlns:a16="http://schemas.microsoft.com/office/drawing/2014/main" id="{61B1A9B9-D8FD-0049-86A7-4A4D7B707127}"/>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0" name="Shape 3569" descr="Elements in the hash table match with elements in the input buffer and are sent to output" title="Matching">
            <a:extLst>
              <a:ext uri="{FF2B5EF4-FFF2-40B4-BE49-F238E27FC236}">
                <a16:creationId xmlns:a16="http://schemas.microsoft.com/office/drawing/2014/main" id="{57E05F0E-87F7-EE4C-A143-C5DB97529B65}"/>
              </a:ext>
            </a:extLst>
          </p:cNvPr>
          <p:cNvSpPr/>
          <p:nvPr/>
        </p:nvSpPr>
        <p:spPr>
          <a:xfrm>
            <a:off x="4170437" y="2141848"/>
            <a:ext cx="465193" cy="11431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46"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7"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 name="Shape 3575"/>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5</a:t>
            </a:r>
            <a:endParaRPr sz="2800" b="1" i="1" u="sng" dirty="0"/>
          </a:p>
        </p:txBody>
      </p:sp>
      <p:sp>
        <p:nvSpPr>
          <p:cNvPr id="273" name="Shape 3451" descr="Hash Table B-2 Buffers. Input buffer,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74" name="Group 3455" descr="Contains B-2 buffers. buffer 1 contains elements C and C from partition 1 page 2. Buffer 2 contains elemetn D from partition 1 of page 2. All elements are from R" title="Hash Table"/>
          <p:cNvGrpSpPr/>
          <p:nvPr/>
        </p:nvGrpSpPr>
        <p:grpSpPr>
          <a:xfrm>
            <a:off x="3806540" y="2039224"/>
            <a:ext cx="1769201" cy="412414"/>
            <a:chOff x="0" y="0"/>
            <a:chExt cx="2358932" cy="549884"/>
          </a:xfrm>
        </p:grpSpPr>
        <p:sp>
          <p:nvSpPr>
            <p:cNvPr id="275"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7"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78"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79" name="Group 3459" descr="Contains elements C, D, C from page 1 of partitoin one which are all elements of S. The second C in the input buffer matches with the 2 Cs from R in the hash table" title="Input Buffer"/>
          <p:cNvGrpSpPr/>
          <p:nvPr/>
        </p:nvGrpSpPr>
        <p:grpSpPr>
          <a:xfrm>
            <a:off x="3732495" y="2602783"/>
            <a:ext cx="737827" cy="1130022"/>
            <a:chOff x="0" y="-1"/>
            <a:chExt cx="983767" cy="1506695"/>
          </a:xfrm>
        </p:grpSpPr>
        <p:sp>
          <p:nvSpPr>
            <p:cNvPr id="280"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1"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82" name="Group 3462" title="Output Buffer"/>
          <p:cNvGrpSpPr/>
          <p:nvPr/>
        </p:nvGrpSpPr>
        <p:grpSpPr>
          <a:xfrm>
            <a:off x="4872349" y="2602783"/>
            <a:ext cx="988777" cy="1130022"/>
            <a:chOff x="0" y="-1"/>
            <a:chExt cx="1318367" cy="1506695"/>
          </a:xfrm>
        </p:grpSpPr>
        <p:sp>
          <p:nvSpPr>
            <p:cNvPr id="283"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4"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88" name="Group 3542" descr="2 green star matches, 1 grey triangle match, 2 more green star matches" title="Output Matches"/>
          <p:cNvGrpSpPr/>
          <p:nvPr/>
        </p:nvGrpSpPr>
        <p:grpSpPr>
          <a:xfrm>
            <a:off x="4922970" y="2855652"/>
            <a:ext cx="887534" cy="807487"/>
            <a:chOff x="0" y="0"/>
            <a:chExt cx="1183377" cy="1076648"/>
          </a:xfrm>
        </p:grpSpPr>
        <p:sp>
          <p:nvSpPr>
            <p:cNvPr id="289"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1"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92"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93"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09" name="Group 308" descr="2 green stars, 1 grey triangle, 2 more green stars matches" title="Output Buffer"/>
          <p:cNvGrpSpPr/>
          <p:nvPr/>
        </p:nvGrpSpPr>
        <p:grpSpPr>
          <a:xfrm>
            <a:off x="4966335" y="2877143"/>
            <a:ext cx="706078" cy="142893"/>
            <a:chOff x="4966335" y="2877143"/>
            <a:chExt cx="706078" cy="142893"/>
          </a:xfrm>
        </p:grpSpPr>
        <p:sp>
          <p:nvSpPr>
            <p:cNvPr id="310"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1"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2" name="5-Point Star 311"/>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5-Point Star 312"/>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4" name="Group 313" descr="2 green stars, 1 grey triangle, 2 more green stars matches" title="Output Buffer"/>
          <p:cNvGrpSpPr/>
          <p:nvPr/>
        </p:nvGrpSpPr>
        <p:grpSpPr>
          <a:xfrm>
            <a:off x="4957355" y="3055143"/>
            <a:ext cx="715058" cy="142893"/>
            <a:chOff x="4957355" y="3055143"/>
            <a:chExt cx="715058" cy="142893"/>
          </a:xfrm>
        </p:grpSpPr>
        <p:sp>
          <p:nvSpPr>
            <p:cNvPr id="315"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6"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5-Point Star 316"/>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5-Point Star 317"/>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9" name="Group 318" descr="2 green stars from R" title="Hash Table Buffer 1"/>
          <p:cNvGrpSpPr/>
          <p:nvPr/>
        </p:nvGrpSpPr>
        <p:grpSpPr>
          <a:xfrm>
            <a:off x="3915630" y="2064398"/>
            <a:ext cx="320430" cy="90602"/>
            <a:chOff x="3915630" y="2064398"/>
            <a:chExt cx="320430" cy="90602"/>
          </a:xfrm>
        </p:grpSpPr>
        <p:sp>
          <p:nvSpPr>
            <p:cNvPr id="320"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1" name="5-Point Star 320"/>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2" name="Group 321" descr="2 green stars from R" title="Hash Table Buffer 1"/>
          <p:cNvGrpSpPr/>
          <p:nvPr/>
        </p:nvGrpSpPr>
        <p:grpSpPr>
          <a:xfrm>
            <a:off x="3915630" y="2187678"/>
            <a:ext cx="320430" cy="90602"/>
            <a:chOff x="3915630" y="2187678"/>
            <a:chExt cx="320430" cy="90602"/>
          </a:xfrm>
        </p:grpSpPr>
        <p:sp>
          <p:nvSpPr>
            <p:cNvPr id="323"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4" name="5-Point Star 323"/>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descr="1 grey triangle from R" title="Hash Table Buffer 2"/>
          <p:cNvGrpSpPr/>
          <p:nvPr/>
        </p:nvGrpSpPr>
        <p:grpSpPr>
          <a:xfrm>
            <a:off x="4485831" y="2087172"/>
            <a:ext cx="308777" cy="57857"/>
            <a:chOff x="3743336" y="2371286"/>
            <a:chExt cx="308777" cy="57857"/>
          </a:xfrm>
        </p:grpSpPr>
        <p:sp>
          <p:nvSpPr>
            <p:cNvPr id="326"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Triangle 326"/>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8" name="Group 327" descr="2 green star matches, 1 grey triangle match, 2 more green star matches" title="Output Buffer"/>
          <p:cNvGrpSpPr/>
          <p:nvPr/>
        </p:nvGrpSpPr>
        <p:grpSpPr>
          <a:xfrm>
            <a:off x="4972240" y="3251390"/>
            <a:ext cx="687771" cy="117241"/>
            <a:chOff x="4972240" y="3251390"/>
            <a:chExt cx="687771" cy="117241"/>
          </a:xfrm>
        </p:grpSpPr>
        <p:grpSp>
          <p:nvGrpSpPr>
            <p:cNvPr id="329" name="Group 3728"/>
            <p:cNvGrpSpPr/>
            <p:nvPr/>
          </p:nvGrpSpPr>
          <p:grpSpPr>
            <a:xfrm>
              <a:off x="5072883" y="3297422"/>
              <a:ext cx="587128" cy="49092"/>
              <a:chOff x="80081" y="39619"/>
              <a:chExt cx="782834" cy="65455"/>
            </a:xfrm>
          </p:grpSpPr>
          <p:sp>
            <p:nvSpPr>
              <p:cNvPr id="332" name="Shape 3722"/>
              <p:cNvSpPr/>
              <p:nvPr/>
            </p:nvSpPr>
            <p:spPr>
              <a:xfrm>
                <a:off x="80081" y="39619"/>
                <a:ext cx="438492" cy="65455"/>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Shape 3725"/>
              <p:cNvSpPr/>
              <p:nvPr/>
            </p:nvSpPr>
            <p:spPr>
              <a:xfrm>
                <a:off x="554814" y="49351"/>
                <a:ext cx="308101" cy="45993"/>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30" name="Triangle 329"/>
            <p:cNvSpPr/>
            <p:nvPr/>
          </p:nvSpPr>
          <p:spPr>
            <a:xfrm>
              <a:off x="4972240" y="3251390"/>
              <a:ext cx="161530" cy="11724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Triangle 330"/>
            <p:cNvSpPr/>
            <p:nvPr/>
          </p:nvSpPr>
          <p:spPr>
            <a:xfrm>
              <a:off x="5378315" y="3277615"/>
              <a:ext cx="108224" cy="7513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5" name="Group 334" descr="2 green stars, 1 grey triangle, 2 more green stars matches" title="Output Buffer"/>
          <p:cNvGrpSpPr/>
          <p:nvPr/>
        </p:nvGrpSpPr>
        <p:grpSpPr>
          <a:xfrm>
            <a:off x="4938934" y="3409950"/>
            <a:ext cx="706078" cy="142893"/>
            <a:chOff x="4966335" y="2877143"/>
            <a:chExt cx="706078" cy="142893"/>
          </a:xfrm>
        </p:grpSpPr>
        <p:sp>
          <p:nvSpPr>
            <p:cNvPr id="336"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7"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8" name="5-Point Star 337"/>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5-Point Star 338"/>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0" name="Group 339" descr="2 green star matches, 1 grey triangle match, 2 more green star matches" title="Output Buffer"/>
          <p:cNvGrpSpPr/>
          <p:nvPr/>
        </p:nvGrpSpPr>
        <p:grpSpPr>
          <a:xfrm>
            <a:off x="4938934" y="3555354"/>
            <a:ext cx="706078" cy="142893"/>
            <a:chOff x="4966335" y="2877143"/>
            <a:chExt cx="706078" cy="142893"/>
          </a:xfrm>
        </p:grpSpPr>
        <p:sp>
          <p:nvSpPr>
            <p:cNvPr id="341"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42"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43" name="5-Point Star 342"/>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5-Point Star 343"/>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1921" descr="Partition 1 is empty. Parition 2 contains  4 pages: 1 with (B, A, A, B) from S and one with (B)  from S one with (A, B, B, B) and one with (A) both from R. " title="Result of Parition"/>
          <p:cNvGrpSpPr/>
          <p:nvPr/>
        </p:nvGrpSpPr>
        <p:grpSpPr>
          <a:xfrm>
            <a:off x="769425" y="1666761"/>
            <a:ext cx="1435767" cy="2377779"/>
            <a:chOff x="0" y="0"/>
            <a:chExt cx="1972266" cy="3576770"/>
          </a:xfrm>
        </p:grpSpPr>
        <p:sp>
          <p:nvSpPr>
            <p:cNvPr id="35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3235" descr="Arrow labeled new hash function poiting to the hash table with B-2 Buffers" title="Arrow">
            <a:extLst>
              <a:ext uri="{FF2B5EF4-FFF2-40B4-BE49-F238E27FC236}">
                <a16:creationId xmlns:a16="http://schemas.microsoft.com/office/drawing/2014/main" id="{A5AA2F74-9038-BB4B-9371-62640F5F04CE}"/>
              </a:ext>
            </a:extLst>
          </p:cNvPr>
          <p:cNvGrpSpPr/>
          <p:nvPr/>
        </p:nvGrpSpPr>
        <p:grpSpPr>
          <a:xfrm>
            <a:off x="4508445" y="2477685"/>
            <a:ext cx="322392" cy="1153422"/>
            <a:chOff x="0" y="-2"/>
            <a:chExt cx="429854" cy="1537895"/>
          </a:xfrm>
        </p:grpSpPr>
        <p:sp>
          <p:nvSpPr>
            <p:cNvPr id="128" name="Shape 3233">
              <a:extLst>
                <a:ext uri="{FF2B5EF4-FFF2-40B4-BE49-F238E27FC236}">
                  <a16:creationId xmlns:a16="http://schemas.microsoft.com/office/drawing/2014/main" id="{B261894B-1FF1-AE4C-AB51-12281386BF07}"/>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29" name="Shape 3234">
              <a:extLst>
                <a:ext uri="{FF2B5EF4-FFF2-40B4-BE49-F238E27FC236}">
                  <a16:creationId xmlns:a16="http://schemas.microsoft.com/office/drawing/2014/main" id="{7F90C5A4-4CA4-DB4C-8303-1B9F16100524}"/>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30" name="Group 129" descr="Conains 1 yellow square and 3 pink circles from R" title="Partition 2 Page 3">
            <a:extLst>
              <a:ext uri="{FF2B5EF4-FFF2-40B4-BE49-F238E27FC236}">
                <a16:creationId xmlns:a16="http://schemas.microsoft.com/office/drawing/2014/main" id="{132CB144-64C5-1243-8FD3-FBB5AABD08A5}"/>
              </a:ext>
            </a:extLst>
          </p:cNvPr>
          <p:cNvGrpSpPr/>
          <p:nvPr/>
        </p:nvGrpSpPr>
        <p:grpSpPr>
          <a:xfrm>
            <a:off x="1614345" y="3285002"/>
            <a:ext cx="273317" cy="476301"/>
            <a:chOff x="4165180" y="2537888"/>
            <a:chExt cx="490829" cy="714093"/>
          </a:xfrm>
        </p:grpSpPr>
        <p:sp>
          <p:nvSpPr>
            <p:cNvPr id="131" name="Shape 1974">
              <a:extLst>
                <a:ext uri="{FF2B5EF4-FFF2-40B4-BE49-F238E27FC236}">
                  <a16:creationId xmlns:a16="http://schemas.microsoft.com/office/drawing/2014/main" id="{3AF7D026-315D-B140-A96C-8BE431F7FEEC}"/>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2" name="Group 1983">
              <a:extLst>
                <a:ext uri="{FF2B5EF4-FFF2-40B4-BE49-F238E27FC236}">
                  <a16:creationId xmlns:a16="http://schemas.microsoft.com/office/drawing/2014/main" id="{EB7B68DF-9C20-E347-B65A-7AAB5FA4A415}"/>
                </a:ext>
              </a:extLst>
            </p:cNvPr>
            <p:cNvGrpSpPr/>
            <p:nvPr/>
          </p:nvGrpSpPr>
          <p:grpSpPr>
            <a:xfrm>
              <a:off x="4178905" y="2769492"/>
              <a:ext cx="406343" cy="103535"/>
              <a:chOff x="0" y="0"/>
              <a:chExt cx="558178" cy="155742"/>
            </a:xfrm>
          </p:grpSpPr>
          <p:sp>
            <p:nvSpPr>
              <p:cNvPr id="142" name="Shape 1981">
                <a:extLst>
                  <a:ext uri="{FF2B5EF4-FFF2-40B4-BE49-F238E27FC236}">
                    <a16:creationId xmlns:a16="http://schemas.microsoft.com/office/drawing/2014/main" id="{79D89425-2F80-AD42-8AC7-74A2E4259A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3" name="Shape 1982">
                <a:extLst>
                  <a:ext uri="{FF2B5EF4-FFF2-40B4-BE49-F238E27FC236}">
                    <a16:creationId xmlns:a16="http://schemas.microsoft.com/office/drawing/2014/main" id="{CC6138CB-903F-CF46-A6F1-9E7854C4375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989">
              <a:extLst>
                <a:ext uri="{FF2B5EF4-FFF2-40B4-BE49-F238E27FC236}">
                  <a16:creationId xmlns:a16="http://schemas.microsoft.com/office/drawing/2014/main" id="{D8965B63-6C98-1249-8B40-7BBEFEC91692}"/>
                </a:ext>
              </a:extLst>
            </p:cNvPr>
            <p:cNvGrpSpPr/>
            <p:nvPr/>
          </p:nvGrpSpPr>
          <p:grpSpPr>
            <a:xfrm>
              <a:off x="4178905" y="2961093"/>
              <a:ext cx="406343" cy="103535"/>
              <a:chOff x="0" y="0"/>
              <a:chExt cx="558178" cy="155742"/>
            </a:xfrm>
          </p:grpSpPr>
          <p:sp>
            <p:nvSpPr>
              <p:cNvPr id="140" name="Shape 1987">
                <a:extLst>
                  <a:ext uri="{FF2B5EF4-FFF2-40B4-BE49-F238E27FC236}">
                    <a16:creationId xmlns:a16="http://schemas.microsoft.com/office/drawing/2014/main" id="{6D71CA52-60B3-114E-A5E9-DC3A93B06FBE}"/>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88">
                <a:extLst>
                  <a:ext uri="{FF2B5EF4-FFF2-40B4-BE49-F238E27FC236}">
                    <a16:creationId xmlns:a16="http://schemas.microsoft.com/office/drawing/2014/main" id="{07FE25AC-70D7-9747-A375-35D16F53EDA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4" name="Group 133">
              <a:extLst>
                <a:ext uri="{FF2B5EF4-FFF2-40B4-BE49-F238E27FC236}">
                  <a16:creationId xmlns:a16="http://schemas.microsoft.com/office/drawing/2014/main" id="{C76F5383-7E81-E24B-8188-9585FAF4B279}"/>
                </a:ext>
              </a:extLst>
            </p:cNvPr>
            <p:cNvGrpSpPr/>
            <p:nvPr/>
          </p:nvGrpSpPr>
          <p:grpSpPr>
            <a:xfrm>
              <a:off x="4178905" y="2597009"/>
              <a:ext cx="438832" cy="95669"/>
              <a:chOff x="542020" y="1539005"/>
              <a:chExt cx="438832" cy="95669"/>
            </a:xfrm>
          </p:grpSpPr>
          <p:sp>
            <p:nvSpPr>
              <p:cNvPr id="138" name="Shape 1978">
                <a:extLst>
                  <a:ext uri="{FF2B5EF4-FFF2-40B4-BE49-F238E27FC236}">
                    <a16:creationId xmlns:a16="http://schemas.microsoft.com/office/drawing/2014/main" id="{C4F8744D-3019-7C44-8339-5DF0D95FF52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Rectangle 138">
                <a:extLst>
                  <a:ext uri="{FF2B5EF4-FFF2-40B4-BE49-F238E27FC236}">
                    <a16:creationId xmlns:a16="http://schemas.microsoft.com/office/drawing/2014/main" id="{0ACC51E9-0707-3F41-8116-06E4EB1BBB9D}"/>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966">
              <a:extLst>
                <a:ext uri="{FF2B5EF4-FFF2-40B4-BE49-F238E27FC236}">
                  <a16:creationId xmlns:a16="http://schemas.microsoft.com/office/drawing/2014/main" id="{3BC855DE-79D7-9244-A4A6-538529680C41}"/>
                </a:ext>
              </a:extLst>
            </p:cNvPr>
            <p:cNvGrpSpPr/>
            <p:nvPr/>
          </p:nvGrpSpPr>
          <p:grpSpPr>
            <a:xfrm>
              <a:off x="4187895" y="3120309"/>
              <a:ext cx="406343" cy="103536"/>
              <a:chOff x="0" y="0"/>
              <a:chExt cx="558178" cy="155742"/>
            </a:xfrm>
          </p:grpSpPr>
          <p:sp>
            <p:nvSpPr>
              <p:cNvPr id="136" name="Shape 1964">
                <a:extLst>
                  <a:ext uri="{FF2B5EF4-FFF2-40B4-BE49-F238E27FC236}">
                    <a16:creationId xmlns:a16="http://schemas.microsoft.com/office/drawing/2014/main" id="{DA93B4E6-569E-8841-9E05-74B54D93479B}"/>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65">
                <a:extLst>
                  <a:ext uri="{FF2B5EF4-FFF2-40B4-BE49-F238E27FC236}">
                    <a16:creationId xmlns:a16="http://schemas.microsoft.com/office/drawing/2014/main" id="{9AF7B8E0-61D0-E242-9E34-82A9AA298F5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44" name="Group 143" descr="1 Pink circle from S" title="Partition 2 Page 2">
            <a:extLst>
              <a:ext uri="{FF2B5EF4-FFF2-40B4-BE49-F238E27FC236}">
                <a16:creationId xmlns:a16="http://schemas.microsoft.com/office/drawing/2014/main" id="{04588018-2E59-C245-A850-260EE21BD933}"/>
              </a:ext>
            </a:extLst>
          </p:cNvPr>
          <p:cNvGrpSpPr/>
          <p:nvPr/>
        </p:nvGrpSpPr>
        <p:grpSpPr>
          <a:xfrm>
            <a:off x="1228265" y="3297905"/>
            <a:ext cx="322225" cy="450451"/>
            <a:chOff x="4157933" y="2539166"/>
            <a:chExt cx="490829" cy="714093"/>
          </a:xfrm>
        </p:grpSpPr>
        <p:grpSp>
          <p:nvGrpSpPr>
            <p:cNvPr id="145" name="Group 1943">
              <a:extLst>
                <a:ext uri="{FF2B5EF4-FFF2-40B4-BE49-F238E27FC236}">
                  <a16:creationId xmlns:a16="http://schemas.microsoft.com/office/drawing/2014/main" id="{C2DEFEE7-7638-5A42-946F-2EE8F0C330B4}"/>
                </a:ext>
              </a:extLst>
            </p:cNvPr>
            <p:cNvGrpSpPr/>
            <p:nvPr/>
          </p:nvGrpSpPr>
          <p:grpSpPr>
            <a:xfrm>
              <a:off x="4157933" y="2539166"/>
              <a:ext cx="490829" cy="714093"/>
              <a:chOff x="0" y="0"/>
              <a:chExt cx="674234" cy="1074170"/>
            </a:xfrm>
          </p:grpSpPr>
          <p:sp>
            <p:nvSpPr>
              <p:cNvPr id="149" name="Shape 1940">
                <a:extLst>
                  <a:ext uri="{FF2B5EF4-FFF2-40B4-BE49-F238E27FC236}">
                    <a16:creationId xmlns:a16="http://schemas.microsoft.com/office/drawing/2014/main" id="{AB209D34-8B85-3545-84B1-BF9F405B6BE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 name="Shape 1941">
                <a:extLst>
                  <a:ext uri="{FF2B5EF4-FFF2-40B4-BE49-F238E27FC236}">
                    <a16:creationId xmlns:a16="http://schemas.microsoft.com/office/drawing/2014/main" id="{BB31C20B-476C-F044-86DC-218C20F051B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Shape 1942">
                <a:extLst>
                  <a:ext uri="{FF2B5EF4-FFF2-40B4-BE49-F238E27FC236}">
                    <a16:creationId xmlns:a16="http://schemas.microsoft.com/office/drawing/2014/main" id="{73788577-CEBB-C94D-A472-AF24F65AC1A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6" name="Group 1955">
              <a:extLst>
                <a:ext uri="{FF2B5EF4-FFF2-40B4-BE49-F238E27FC236}">
                  <a16:creationId xmlns:a16="http://schemas.microsoft.com/office/drawing/2014/main" id="{E11C049E-C485-FB46-9A14-9C21D973FDFC}"/>
                </a:ext>
              </a:extLst>
            </p:cNvPr>
            <p:cNvGrpSpPr/>
            <p:nvPr/>
          </p:nvGrpSpPr>
          <p:grpSpPr>
            <a:xfrm>
              <a:off x="4199314" y="2651288"/>
              <a:ext cx="406343" cy="103536"/>
              <a:chOff x="0" y="0"/>
              <a:chExt cx="558178" cy="155742"/>
            </a:xfrm>
          </p:grpSpPr>
          <p:sp>
            <p:nvSpPr>
              <p:cNvPr id="147" name="Shape 1953">
                <a:extLst>
                  <a:ext uri="{FF2B5EF4-FFF2-40B4-BE49-F238E27FC236}">
                    <a16:creationId xmlns:a16="http://schemas.microsoft.com/office/drawing/2014/main" id="{9692B6EB-6AE4-F24E-8E14-40024187EF7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54">
                <a:extLst>
                  <a:ext uri="{FF2B5EF4-FFF2-40B4-BE49-F238E27FC236}">
                    <a16:creationId xmlns:a16="http://schemas.microsoft.com/office/drawing/2014/main" id="{29EA9349-0DC0-2B47-9968-F6FAF490250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2" name="Group 151" descr="2 Pink circles, 2 yellow squares From S" title="Partition 2 Page 1 ">
            <a:extLst>
              <a:ext uri="{FF2B5EF4-FFF2-40B4-BE49-F238E27FC236}">
                <a16:creationId xmlns:a16="http://schemas.microsoft.com/office/drawing/2014/main" id="{D2A89015-6306-0F44-8053-54EF0CCB2F4A}"/>
              </a:ext>
            </a:extLst>
          </p:cNvPr>
          <p:cNvGrpSpPr/>
          <p:nvPr/>
        </p:nvGrpSpPr>
        <p:grpSpPr>
          <a:xfrm>
            <a:off x="880599" y="3305489"/>
            <a:ext cx="308790" cy="429599"/>
            <a:chOff x="4147317" y="2537888"/>
            <a:chExt cx="498427" cy="714093"/>
          </a:xfrm>
        </p:grpSpPr>
        <p:grpSp>
          <p:nvGrpSpPr>
            <p:cNvPr id="153" name="Group 1943">
              <a:extLst>
                <a:ext uri="{FF2B5EF4-FFF2-40B4-BE49-F238E27FC236}">
                  <a16:creationId xmlns:a16="http://schemas.microsoft.com/office/drawing/2014/main" id="{1737E6C7-29C9-3245-9914-21EA03E9C9DA}"/>
                </a:ext>
              </a:extLst>
            </p:cNvPr>
            <p:cNvGrpSpPr/>
            <p:nvPr/>
          </p:nvGrpSpPr>
          <p:grpSpPr>
            <a:xfrm>
              <a:off x="4147317" y="2537888"/>
              <a:ext cx="490829" cy="714093"/>
              <a:chOff x="0" y="0"/>
              <a:chExt cx="674234" cy="1074170"/>
            </a:xfrm>
          </p:grpSpPr>
          <p:sp>
            <p:nvSpPr>
              <p:cNvPr id="166" name="Shape 1940">
                <a:extLst>
                  <a:ext uri="{FF2B5EF4-FFF2-40B4-BE49-F238E27FC236}">
                    <a16:creationId xmlns:a16="http://schemas.microsoft.com/office/drawing/2014/main" id="{F932CF26-E3EE-2E4A-AAE0-F846DE5BC77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1">
                <a:extLst>
                  <a:ext uri="{FF2B5EF4-FFF2-40B4-BE49-F238E27FC236}">
                    <a16:creationId xmlns:a16="http://schemas.microsoft.com/office/drawing/2014/main" id="{F3692822-9817-6341-AB37-4F71B3EE9E4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Shape 1942">
                <a:extLst>
                  <a:ext uri="{FF2B5EF4-FFF2-40B4-BE49-F238E27FC236}">
                    <a16:creationId xmlns:a16="http://schemas.microsoft.com/office/drawing/2014/main" id="{011AAD88-54BD-F541-96DD-B9818A6CE58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4F7F526-D4CA-A04F-9BB9-3A3BFB844430}"/>
                </a:ext>
              </a:extLst>
            </p:cNvPr>
            <p:cNvGrpSpPr/>
            <p:nvPr/>
          </p:nvGrpSpPr>
          <p:grpSpPr>
            <a:xfrm>
              <a:off x="4206913" y="2554015"/>
              <a:ext cx="406342" cy="103535"/>
              <a:chOff x="0" y="0"/>
              <a:chExt cx="558178" cy="155742"/>
            </a:xfrm>
          </p:grpSpPr>
          <p:sp>
            <p:nvSpPr>
              <p:cNvPr id="164" name="Shape 1930">
                <a:extLst>
                  <a:ext uri="{FF2B5EF4-FFF2-40B4-BE49-F238E27FC236}">
                    <a16:creationId xmlns:a16="http://schemas.microsoft.com/office/drawing/2014/main" id="{703FE610-19CF-2E4E-8EEC-BA16E8C1A9B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31">
                <a:extLst>
                  <a:ext uri="{FF2B5EF4-FFF2-40B4-BE49-F238E27FC236}">
                    <a16:creationId xmlns:a16="http://schemas.microsoft.com/office/drawing/2014/main" id="{0D27F7DC-0495-D848-8B4D-F2AFEE9926B5}"/>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5" name="Group 15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BAB3352-83E2-9B43-A9FD-77F6AC8BEE27}"/>
                </a:ext>
              </a:extLst>
            </p:cNvPr>
            <p:cNvGrpSpPr/>
            <p:nvPr/>
          </p:nvGrpSpPr>
          <p:grpSpPr>
            <a:xfrm>
              <a:off x="4206912" y="2726475"/>
              <a:ext cx="438832" cy="95669"/>
              <a:chOff x="1209912" y="1887043"/>
              <a:chExt cx="438832" cy="95669"/>
            </a:xfrm>
          </p:grpSpPr>
          <p:sp>
            <p:nvSpPr>
              <p:cNvPr id="162" name="Shape 1978">
                <a:extLst>
                  <a:ext uri="{FF2B5EF4-FFF2-40B4-BE49-F238E27FC236}">
                    <a16:creationId xmlns:a16="http://schemas.microsoft.com/office/drawing/2014/main" id="{A00A90C2-28D1-0E45-85C5-9DC6E79983B1}"/>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a:extLst>
                  <a:ext uri="{FF2B5EF4-FFF2-40B4-BE49-F238E27FC236}">
                    <a16:creationId xmlns:a16="http://schemas.microsoft.com/office/drawing/2014/main" id="{0CF02DAD-BA26-4C42-8F02-6C05B8A6BA12}"/>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949">
              <a:extLst>
                <a:ext uri="{FF2B5EF4-FFF2-40B4-BE49-F238E27FC236}">
                  <a16:creationId xmlns:a16="http://schemas.microsoft.com/office/drawing/2014/main" id="{F3016178-75B1-B641-B0E5-E5C8C6536D23}"/>
                </a:ext>
              </a:extLst>
            </p:cNvPr>
            <p:cNvGrpSpPr/>
            <p:nvPr/>
          </p:nvGrpSpPr>
          <p:grpSpPr>
            <a:xfrm>
              <a:off x="4179227" y="3130957"/>
              <a:ext cx="406343" cy="103536"/>
              <a:chOff x="0" y="0"/>
              <a:chExt cx="558178" cy="155742"/>
            </a:xfrm>
          </p:grpSpPr>
          <p:sp>
            <p:nvSpPr>
              <p:cNvPr id="160" name="Shape 1947">
                <a:extLst>
                  <a:ext uri="{FF2B5EF4-FFF2-40B4-BE49-F238E27FC236}">
                    <a16:creationId xmlns:a16="http://schemas.microsoft.com/office/drawing/2014/main" id="{6FADC8F9-744D-7347-A41F-21FE4F35C8A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48">
                <a:extLst>
                  <a:ext uri="{FF2B5EF4-FFF2-40B4-BE49-F238E27FC236}">
                    <a16:creationId xmlns:a16="http://schemas.microsoft.com/office/drawing/2014/main" id="{3B7DC047-D746-ED48-9C77-D7CC8370BD7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7" name="Group 156">
              <a:extLst>
                <a:ext uri="{FF2B5EF4-FFF2-40B4-BE49-F238E27FC236}">
                  <a16:creationId xmlns:a16="http://schemas.microsoft.com/office/drawing/2014/main" id="{C5CFA5B6-AE22-FA4D-BB20-69467C14EFBA}"/>
                </a:ext>
              </a:extLst>
            </p:cNvPr>
            <p:cNvGrpSpPr/>
            <p:nvPr/>
          </p:nvGrpSpPr>
          <p:grpSpPr>
            <a:xfrm>
              <a:off x="4199314" y="2950237"/>
              <a:ext cx="438832" cy="95669"/>
              <a:chOff x="2715498" y="2047963"/>
              <a:chExt cx="438832" cy="95669"/>
            </a:xfrm>
          </p:grpSpPr>
          <p:sp>
            <p:nvSpPr>
              <p:cNvPr id="158" name="Shape 1978">
                <a:extLst>
                  <a:ext uri="{FF2B5EF4-FFF2-40B4-BE49-F238E27FC236}">
                    <a16:creationId xmlns:a16="http://schemas.microsoft.com/office/drawing/2014/main" id="{D094D02A-7CD0-2843-870D-3259023EF90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Rectangle 158">
                <a:extLst>
                  <a:ext uri="{FF2B5EF4-FFF2-40B4-BE49-F238E27FC236}">
                    <a16:creationId xmlns:a16="http://schemas.microsoft.com/office/drawing/2014/main" id="{5A21EE0A-B1D9-A84A-A826-038521DE7227}"/>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descr="1 yellow square From R" title="Partition 2 Page 4">
            <a:extLst>
              <a:ext uri="{FF2B5EF4-FFF2-40B4-BE49-F238E27FC236}">
                <a16:creationId xmlns:a16="http://schemas.microsoft.com/office/drawing/2014/main" id="{1F1DAD49-9012-724F-AE3A-1DE1A07486C3}"/>
              </a:ext>
            </a:extLst>
          </p:cNvPr>
          <p:cNvGrpSpPr/>
          <p:nvPr/>
        </p:nvGrpSpPr>
        <p:grpSpPr>
          <a:xfrm>
            <a:off x="1911014" y="3291939"/>
            <a:ext cx="301603" cy="495061"/>
            <a:chOff x="4376571" y="3943350"/>
            <a:chExt cx="497040" cy="714093"/>
          </a:xfrm>
        </p:grpSpPr>
        <p:grpSp>
          <p:nvGrpSpPr>
            <p:cNvPr id="170" name="Group 1960">
              <a:extLst>
                <a:ext uri="{FF2B5EF4-FFF2-40B4-BE49-F238E27FC236}">
                  <a16:creationId xmlns:a16="http://schemas.microsoft.com/office/drawing/2014/main" id="{29403691-08F7-7748-ADCE-926148A757A8}"/>
                </a:ext>
              </a:extLst>
            </p:cNvPr>
            <p:cNvGrpSpPr/>
            <p:nvPr/>
          </p:nvGrpSpPr>
          <p:grpSpPr>
            <a:xfrm>
              <a:off x="4376571" y="3943350"/>
              <a:ext cx="490829" cy="714093"/>
              <a:chOff x="0" y="0"/>
              <a:chExt cx="674234" cy="1074170"/>
            </a:xfrm>
          </p:grpSpPr>
          <p:sp>
            <p:nvSpPr>
              <p:cNvPr id="174"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a:extLst>
                <a:ext uri="{FF2B5EF4-FFF2-40B4-BE49-F238E27FC236}">
                  <a16:creationId xmlns:a16="http://schemas.microsoft.com/office/drawing/2014/main" id="{E2F34ADE-0AB6-0744-B7ED-97DEFB9DC8C2}"/>
                </a:ext>
              </a:extLst>
            </p:cNvPr>
            <p:cNvGrpSpPr/>
            <p:nvPr/>
          </p:nvGrpSpPr>
          <p:grpSpPr>
            <a:xfrm>
              <a:off x="4434779" y="4058406"/>
              <a:ext cx="438832" cy="95669"/>
              <a:chOff x="542020" y="1539005"/>
              <a:chExt cx="438832" cy="95669"/>
            </a:xfrm>
          </p:grpSpPr>
          <p:sp>
            <p:nvSpPr>
              <p:cNvPr id="172"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Rectangle 172">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8" name="Group 207" descr="2 green stars 1 grey triangle from S" title="Input Buffer Page">
            <a:extLst>
              <a:ext uri="{FF2B5EF4-FFF2-40B4-BE49-F238E27FC236}">
                <a16:creationId xmlns:a16="http://schemas.microsoft.com/office/drawing/2014/main" id="{98E88236-01BF-C846-A399-AF58766E5601}"/>
              </a:ext>
            </a:extLst>
          </p:cNvPr>
          <p:cNvGrpSpPr/>
          <p:nvPr/>
        </p:nvGrpSpPr>
        <p:grpSpPr>
          <a:xfrm>
            <a:off x="3800073" y="2863044"/>
            <a:ext cx="620777" cy="860584"/>
            <a:chOff x="1239519" y="2198427"/>
            <a:chExt cx="348243" cy="483290"/>
          </a:xfrm>
        </p:grpSpPr>
        <p:grpSp>
          <p:nvGrpSpPr>
            <p:cNvPr id="209" name="Group 1943">
              <a:extLst>
                <a:ext uri="{FF2B5EF4-FFF2-40B4-BE49-F238E27FC236}">
                  <a16:creationId xmlns:a16="http://schemas.microsoft.com/office/drawing/2014/main" id="{B41BFEE7-4480-844E-A85D-64459D0F1E2E}"/>
                </a:ext>
              </a:extLst>
            </p:cNvPr>
            <p:cNvGrpSpPr/>
            <p:nvPr/>
          </p:nvGrpSpPr>
          <p:grpSpPr>
            <a:xfrm>
              <a:off x="1241862" y="2198427"/>
              <a:ext cx="345900" cy="483290"/>
              <a:chOff x="0" y="0"/>
              <a:chExt cx="674234" cy="1074170"/>
            </a:xfrm>
          </p:grpSpPr>
          <p:sp>
            <p:nvSpPr>
              <p:cNvPr id="219" name="Shape 1940">
                <a:extLst>
                  <a:ext uri="{FF2B5EF4-FFF2-40B4-BE49-F238E27FC236}">
                    <a16:creationId xmlns:a16="http://schemas.microsoft.com/office/drawing/2014/main" id="{B66C2CE7-D0FA-7F41-9F55-B93E23C2855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0" name="Shape 1941">
                <a:extLst>
                  <a:ext uri="{FF2B5EF4-FFF2-40B4-BE49-F238E27FC236}">
                    <a16:creationId xmlns:a16="http://schemas.microsoft.com/office/drawing/2014/main" id="{609314B2-FA38-424A-A057-C8E8CEE18F6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Shape 1942">
                <a:extLst>
                  <a:ext uri="{FF2B5EF4-FFF2-40B4-BE49-F238E27FC236}">
                    <a16:creationId xmlns:a16="http://schemas.microsoft.com/office/drawing/2014/main" id="{FB58E679-98BB-CC44-9D30-85C5148C464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0" name="Group 20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7B487CA-ABDB-244C-89E1-A309752059D1}"/>
                </a:ext>
              </a:extLst>
            </p:cNvPr>
            <p:cNvGrpSpPr/>
            <p:nvPr/>
          </p:nvGrpSpPr>
          <p:grpSpPr>
            <a:xfrm>
              <a:off x="1251491" y="2391641"/>
              <a:ext cx="299435" cy="57673"/>
              <a:chOff x="1177406" y="2078661"/>
              <a:chExt cx="424896" cy="85215"/>
            </a:xfrm>
          </p:grpSpPr>
          <p:sp>
            <p:nvSpPr>
              <p:cNvPr id="217" name="Shape 1936">
                <a:extLst>
                  <a:ext uri="{FF2B5EF4-FFF2-40B4-BE49-F238E27FC236}">
                    <a16:creationId xmlns:a16="http://schemas.microsoft.com/office/drawing/2014/main" id="{9DF16AB4-860F-9D43-AC65-31FA87DC4F6A}"/>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Triangle 217">
                <a:extLst>
                  <a:ext uri="{FF2B5EF4-FFF2-40B4-BE49-F238E27FC236}">
                    <a16:creationId xmlns:a16="http://schemas.microsoft.com/office/drawing/2014/main" id="{ACF52F8D-D3B9-F844-B12C-FE10752E60F6}"/>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1" name="Group 2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DD98144-7625-7F40-95C4-34E41501CA38}"/>
                </a:ext>
              </a:extLst>
            </p:cNvPr>
            <p:cNvGrpSpPr/>
            <p:nvPr/>
          </p:nvGrpSpPr>
          <p:grpSpPr>
            <a:xfrm>
              <a:off x="1250993" y="2248675"/>
              <a:ext cx="315557" cy="90313"/>
              <a:chOff x="1153822" y="1517085"/>
              <a:chExt cx="447772" cy="133444"/>
            </a:xfrm>
          </p:grpSpPr>
          <p:sp>
            <p:nvSpPr>
              <p:cNvPr id="215" name="Shape 1927">
                <a:extLst>
                  <a:ext uri="{FF2B5EF4-FFF2-40B4-BE49-F238E27FC236}">
                    <a16:creationId xmlns:a16="http://schemas.microsoft.com/office/drawing/2014/main" id="{9285DADD-DFBA-D94B-8DAD-B1883514FF5F}"/>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5-Point Star 215">
                <a:extLst>
                  <a:ext uri="{FF2B5EF4-FFF2-40B4-BE49-F238E27FC236}">
                    <a16:creationId xmlns:a16="http://schemas.microsoft.com/office/drawing/2014/main" id="{FE13DBA5-42AE-7E45-AB0F-17477DB2829D}"/>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A9E0357F-1F27-6340-9DC0-9C975FCEC954}"/>
                </a:ext>
              </a:extLst>
            </p:cNvPr>
            <p:cNvGrpSpPr/>
            <p:nvPr/>
          </p:nvGrpSpPr>
          <p:grpSpPr>
            <a:xfrm>
              <a:off x="1239519" y="2514498"/>
              <a:ext cx="293924" cy="90313"/>
              <a:chOff x="2693300" y="2344539"/>
              <a:chExt cx="417075" cy="133444"/>
            </a:xfrm>
          </p:grpSpPr>
          <p:sp>
            <p:nvSpPr>
              <p:cNvPr id="213" name="Shape 1950">
                <a:extLst>
                  <a:ext uri="{FF2B5EF4-FFF2-40B4-BE49-F238E27FC236}">
                    <a16:creationId xmlns:a16="http://schemas.microsoft.com/office/drawing/2014/main" id="{EDF333E0-C050-8A49-AC77-345E4BDEE608}"/>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a:extLst>
                  <a:ext uri="{FF2B5EF4-FFF2-40B4-BE49-F238E27FC236}">
                    <a16:creationId xmlns:a16="http://schemas.microsoft.com/office/drawing/2014/main" id="{F06A7F3A-9EFF-6047-8E58-7198943DD9F2}"/>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Shape 3569" descr="Elements in the hash table match with elements in the input buffer and are sent to output" title="Matching">
            <a:extLst>
              <a:ext uri="{FF2B5EF4-FFF2-40B4-BE49-F238E27FC236}">
                <a16:creationId xmlns:a16="http://schemas.microsoft.com/office/drawing/2014/main" id="{7A6B799E-096D-5E4B-9C7A-892C80AEB4BD}"/>
              </a:ext>
            </a:extLst>
          </p:cNvPr>
          <p:cNvSpPr/>
          <p:nvPr/>
        </p:nvSpPr>
        <p:spPr>
          <a:xfrm flipH="1">
            <a:off x="4044850" y="2187677"/>
            <a:ext cx="125586" cy="13228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7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7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down)">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0"/>
                                        </p:tgtEl>
                                        <p:attrNameLst>
                                          <p:attrName>style.visibility</p:attrName>
                                        </p:attrNameLst>
                                      </p:cBhvr>
                                      <p:to>
                                        <p:strVal val="visible"/>
                                      </p:to>
                                    </p:set>
                                    <p:animEffect transition="in" filter="dissolve">
                                      <p:cBhvr>
                                        <p:cTn id="12" dur="500"/>
                                        <p:tgtEl>
                                          <p:spTgt spid="340"/>
                                        </p:tgtEl>
                                      </p:cBhvr>
                                    </p:animEffect>
                                  </p:childTnLst>
                                </p:cTn>
                              </p:par>
                              <p:par>
                                <p:cTn id="13" presetID="9" presetClass="entr" presetSubtype="0" fill="hold" nodeType="with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dissolve">
                                      <p:cBhvr>
                                        <p:cTn id="15" dur="500"/>
                                        <p:tgtEl>
                                          <p:spTgt spid="335"/>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 0 L 0.54861 -0.03704 " pathEditMode="relative" ptsTypes="AA">
                                      <p:cBhvr>
                                        <p:cTn id="19" dur="2000" fill="hold"/>
                                        <p:tgtEl>
                                          <p:spTgt spid="288"/>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0 0 L 0.54861 -0.03704 " pathEditMode="relative" ptsTypes="AA">
                                      <p:cBhvr>
                                        <p:cTn id="21" dur="2000" fill="hold"/>
                                        <p:tgtEl>
                                          <p:spTgt spid="309"/>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54861 -0.03704 " pathEditMode="relative" ptsTypes="AA">
                                      <p:cBhvr>
                                        <p:cTn id="23" dur="2000" fill="hold"/>
                                        <p:tgtEl>
                                          <p:spTgt spid="314"/>
                                        </p:tgtEl>
                                        <p:attrNameLst>
                                          <p:attrName>ppt_x</p:attrName>
                                          <p:attrName>ppt_y</p:attrName>
                                        </p:attrNameLst>
                                      </p:cBhvr>
                                    </p:animMotion>
                                  </p:childTnLst>
                                </p:cTn>
                              </p:par>
                              <p:par>
                                <p:cTn id="24" presetID="0" presetClass="path" presetSubtype="0" accel="50000" decel="50000" fill="hold" nodeType="withEffect">
                                  <p:stCondLst>
                                    <p:cond delay="0"/>
                                  </p:stCondLst>
                                  <p:childTnLst>
                                    <p:animMotion origin="layout" path="M 0 0 L 0.54861 -0.03704 " pathEditMode="relative" ptsTypes="AA">
                                      <p:cBhvr>
                                        <p:cTn id="25" dur="2000" fill="hold"/>
                                        <p:tgtEl>
                                          <p:spTgt spid="328"/>
                                        </p:tgtEl>
                                        <p:attrNameLst>
                                          <p:attrName>ppt_x</p:attrName>
                                          <p:attrName>ppt_y</p:attrName>
                                        </p:attrNameLst>
                                      </p:cBhvr>
                                    </p:animMotion>
                                  </p:childTnLst>
                                </p:cTn>
                              </p:par>
                              <p:par>
                                <p:cTn id="26" presetID="0" presetClass="path" presetSubtype="0" accel="50000" decel="50000" fill="hold" nodeType="withEffect">
                                  <p:stCondLst>
                                    <p:cond delay="0"/>
                                  </p:stCondLst>
                                  <p:childTnLst>
                                    <p:animMotion origin="layout" path="M 0 0 L 0.54861 -0.03704 " pathEditMode="relative" ptsTypes="AA">
                                      <p:cBhvr>
                                        <p:cTn id="27" dur="2000" fill="hold"/>
                                        <p:tgtEl>
                                          <p:spTgt spid="335"/>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 0 L 0.54861 -0.03704 " pathEditMode="relative" ptsTypes="AA">
                                      <p:cBhvr>
                                        <p:cTn id="29" dur="2000" fill="hold"/>
                                        <p:tgtEl>
                                          <p:spTgt spid="340"/>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22"/>
                                        </p:tgtEl>
                                      </p:cBhvr>
                                    </p:animEffect>
                                    <p:set>
                                      <p:cBhvr>
                                        <p:cTn id="34" dur="1" fill="hold">
                                          <p:stCondLst>
                                            <p:cond delay="499"/>
                                          </p:stCondLst>
                                        </p:cTn>
                                        <p:tgtEl>
                                          <p:spTgt spid="32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19"/>
                                        </p:tgtEl>
                                      </p:cBhvr>
                                    </p:animEffect>
                                    <p:set>
                                      <p:cBhvr>
                                        <p:cTn id="37" dur="1" fill="hold">
                                          <p:stCondLst>
                                            <p:cond delay="499"/>
                                          </p:stCondLst>
                                        </p:cTn>
                                        <p:tgtEl>
                                          <p:spTgt spid="3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25"/>
                                        </p:tgtEl>
                                      </p:cBhvr>
                                    </p:animEffect>
                                    <p:set>
                                      <p:cBhvr>
                                        <p:cTn id="40" dur="1" fill="hold">
                                          <p:stCondLst>
                                            <p:cond delay="499"/>
                                          </p:stCondLst>
                                        </p:cTn>
                                        <p:tgtEl>
                                          <p:spTgt spid="32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222"/>
                                        </p:tgtEl>
                                      </p:cBhvr>
                                    </p:animEffect>
                                    <p:set>
                                      <p:cBhvr>
                                        <p:cTn id="43" dur="1" fill="hold">
                                          <p:stCondLst>
                                            <p:cond delay="499"/>
                                          </p:stCondLst>
                                        </p:cTn>
                                        <p:tgtEl>
                                          <p:spTgt spid="22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8.33333E-7 -3.45679E-6 L 8.33333E-7 0.55618 " pathEditMode="relative" rAng="0" ptsTypes="AA">
                                      <p:cBhvr>
                                        <p:cTn id="47" dur="2000" fill="hold"/>
                                        <p:tgtEl>
                                          <p:spTgt spid="208"/>
                                        </p:tgtEl>
                                        <p:attrNameLst>
                                          <p:attrName>ppt_x</p:attrName>
                                          <p:attrName>ppt_y</p:attrName>
                                        </p:attrNameLst>
                                      </p:cBhvr>
                                      <p:rCtr x="0" y="278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2"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4" name="Shape 375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t>
            </a:r>
            <a:r>
              <a:rPr sz="2800" i="1" dirty="0"/>
              <a:t>&amp; Probe</a:t>
            </a:r>
            <a:r>
              <a:rPr lang="en-US" sz="2800" i="1" dirty="0"/>
              <a:t> Part 6</a:t>
            </a:r>
            <a:endParaRPr sz="2800" i="1" dirty="0"/>
          </a:p>
        </p:txBody>
      </p:sp>
      <p:sp>
        <p:nvSpPr>
          <p:cNvPr id="3755" name="Shape 3755" descr="Hash table b-2 buffers. Input buffer and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759" name="Group 3759" descr="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3756"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7"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8"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760"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763" name="Group 3763" descr="Contains pages in parition 2 from R. The first page contains A, B, B, B. The second page contains B" title="Input Buffer"/>
          <p:cNvGrpSpPr/>
          <p:nvPr/>
        </p:nvGrpSpPr>
        <p:grpSpPr>
          <a:xfrm>
            <a:off x="3732495" y="2602783"/>
            <a:ext cx="737827" cy="1130022"/>
            <a:chOff x="0" y="-1"/>
            <a:chExt cx="983767" cy="1506695"/>
          </a:xfrm>
        </p:grpSpPr>
        <p:sp>
          <p:nvSpPr>
            <p:cNvPr id="3761"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2"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766" name="Group 3766" descr="empty" title="Output buffer"/>
          <p:cNvGrpSpPr/>
          <p:nvPr/>
        </p:nvGrpSpPr>
        <p:grpSpPr>
          <a:xfrm>
            <a:off x="4872349" y="2602783"/>
            <a:ext cx="988777" cy="1130022"/>
            <a:chOff x="0" y="-1"/>
            <a:chExt cx="1318367" cy="1506695"/>
          </a:xfrm>
        </p:grpSpPr>
        <p:sp>
          <p:nvSpPr>
            <p:cNvPr id="3764"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5"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383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838"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92" name="Group 1921" descr="Partition 1 is empty. Parition 2 contains  4 pages: 1 with (B, A, A, B) from S and one with (B)  from S one with (A, B, B, B) and one with (A) both from R. The pages in parition 2 from R move to the input buffer" title="Result of Partition"/>
          <p:cNvGrpSpPr/>
          <p:nvPr/>
        </p:nvGrpSpPr>
        <p:grpSpPr>
          <a:xfrm>
            <a:off x="769425" y="1666761"/>
            <a:ext cx="1435767" cy="2377779"/>
            <a:chOff x="0" y="0"/>
            <a:chExt cx="1972266" cy="3576770"/>
          </a:xfrm>
        </p:grpSpPr>
        <p:sp>
          <p:nvSpPr>
            <p:cNvPr id="9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8" name="Group 3235" descr="Arrow labeled new hash function poiting to the hash table with B-2 Buffers" title="Arrow">
            <a:extLst>
              <a:ext uri="{FF2B5EF4-FFF2-40B4-BE49-F238E27FC236}">
                <a16:creationId xmlns:a16="http://schemas.microsoft.com/office/drawing/2014/main" id="{A58E42CC-0136-1C47-A250-78F776292835}"/>
              </a:ext>
            </a:extLst>
          </p:cNvPr>
          <p:cNvGrpSpPr/>
          <p:nvPr/>
        </p:nvGrpSpPr>
        <p:grpSpPr>
          <a:xfrm>
            <a:off x="4508445" y="2477685"/>
            <a:ext cx="322392" cy="1153422"/>
            <a:chOff x="0" y="-2"/>
            <a:chExt cx="429854" cy="1537895"/>
          </a:xfrm>
        </p:grpSpPr>
        <p:sp>
          <p:nvSpPr>
            <p:cNvPr id="89" name="Shape 3233">
              <a:extLst>
                <a:ext uri="{FF2B5EF4-FFF2-40B4-BE49-F238E27FC236}">
                  <a16:creationId xmlns:a16="http://schemas.microsoft.com/office/drawing/2014/main" id="{F84E8F2D-508A-0449-A91E-5AD351292EC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0" name="Shape 3234">
              <a:extLst>
                <a:ext uri="{FF2B5EF4-FFF2-40B4-BE49-F238E27FC236}">
                  <a16:creationId xmlns:a16="http://schemas.microsoft.com/office/drawing/2014/main" id="{58F7095C-9264-D84E-BC68-6EA72AD1028D}"/>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60" name="Group 159" descr="1 Pink circle from S" title="Partition 2 Page 2">
            <a:extLst>
              <a:ext uri="{FF2B5EF4-FFF2-40B4-BE49-F238E27FC236}">
                <a16:creationId xmlns:a16="http://schemas.microsoft.com/office/drawing/2014/main" id="{378F2F48-F258-4344-8AEC-430BE61B9302}"/>
              </a:ext>
            </a:extLst>
          </p:cNvPr>
          <p:cNvGrpSpPr/>
          <p:nvPr/>
        </p:nvGrpSpPr>
        <p:grpSpPr>
          <a:xfrm>
            <a:off x="1228265" y="3297905"/>
            <a:ext cx="322225" cy="450451"/>
            <a:chOff x="4157933" y="2539166"/>
            <a:chExt cx="490829" cy="714093"/>
          </a:xfrm>
        </p:grpSpPr>
        <p:grpSp>
          <p:nvGrpSpPr>
            <p:cNvPr id="161" name="Group 1943">
              <a:extLst>
                <a:ext uri="{FF2B5EF4-FFF2-40B4-BE49-F238E27FC236}">
                  <a16:creationId xmlns:a16="http://schemas.microsoft.com/office/drawing/2014/main" id="{0E3D9809-71C7-834C-83AA-AF9905CED6D1}"/>
                </a:ext>
              </a:extLst>
            </p:cNvPr>
            <p:cNvGrpSpPr/>
            <p:nvPr/>
          </p:nvGrpSpPr>
          <p:grpSpPr>
            <a:xfrm>
              <a:off x="4157933" y="2539166"/>
              <a:ext cx="490829" cy="714093"/>
              <a:chOff x="0" y="0"/>
              <a:chExt cx="674234" cy="1074170"/>
            </a:xfrm>
          </p:grpSpPr>
          <p:sp>
            <p:nvSpPr>
              <p:cNvPr id="165" name="Shape 1940">
                <a:extLst>
                  <a:ext uri="{FF2B5EF4-FFF2-40B4-BE49-F238E27FC236}">
                    <a16:creationId xmlns:a16="http://schemas.microsoft.com/office/drawing/2014/main" id="{3BE6CF38-9952-B748-BE8F-45159E8D68C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1">
                <a:extLst>
                  <a:ext uri="{FF2B5EF4-FFF2-40B4-BE49-F238E27FC236}">
                    <a16:creationId xmlns:a16="http://schemas.microsoft.com/office/drawing/2014/main" id="{1510D89A-73FA-D34C-90CA-821AC5FC761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2">
                <a:extLst>
                  <a:ext uri="{FF2B5EF4-FFF2-40B4-BE49-F238E27FC236}">
                    <a16:creationId xmlns:a16="http://schemas.microsoft.com/office/drawing/2014/main" id="{A547F487-2545-614A-B08F-86FD29DED4F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955">
              <a:extLst>
                <a:ext uri="{FF2B5EF4-FFF2-40B4-BE49-F238E27FC236}">
                  <a16:creationId xmlns:a16="http://schemas.microsoft.com/office/drawing/2014/main" id="{794CD308-D7B8-8D4E-B032-00203CE2C983}"/>
                </a:ext>
              </a:extLst>
            </p:cNvPr>
            <p:cNvGrpSpPr/>
            <p:nvPr/>
          </p:nvGrpSpPr>
          <p:grpSpPr>
            <a:xfrm>
              <a:off x="4199314" y="2651288"/>
              <a:ext cx="406343" cy="103536"/>
              <a:chOff x="0" y="0"/>
              <a:chExt cx="558178" cy="155742"/>
            </a:xfrm>
          </p:grpSpPr>
          <p:sp>
            <p:nvSpPr>
              <p:cNvPr id="163" name="Shape 1953">
                <a:extLst>
                  <a:ext uri="{FF2B5EF4-FFF2-40B4-BE49-F238E27FC236}">
                    <a16:creationId xmlns:a16="http://schemas.microsoft.com/office/drawing/2014/main" id="{83876809-90B7-3E4A-94CD-838D397161D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54">
                <a:extLst>
                  <a:ext uri="{FF2B5EF4-FFF2-40B4-BE49-F238E27FC236}">
                    <a16:creationId xmlns:a16="http://schemas.microsoft.com/office/drawing/2014/main" id="{B5793FBF-55B1-D342-B24F-675F048CAD8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8" name="Group 167" descr="2 Pink circles, 2 yellow squares From S" title="Partition 2 Page 1 ">
            <a:extLst>
              <a:ext uri="{FF2B5EF4-FFF2-40B4-BE49-F238E27FC236}">
                <a16:creationId xmlns:a16="http://schemas.microsoft.com/office/drawing/2014/main" id="{56E4528E-0A5A-9D43-B031-4D3496DC8DC1}"/>
              </a:ext>
            </a:extLst>
          </p:cNvPr>
          <p:cNvGrpSpPr/>
          <p:nvPr/>
        </p:nvGrpSpPr>
        <p:grpSpPr>
          <a:xfrm>
            <a:off x="880599" y="3305489"/>
            <a:ext cx="308790" cy="429599"/>
            <a:chOff x="4147317" y="2537888"/>
            <a:chExt cx="498427" cy="714093"/>
          </a:xfrm>
        </p:grpSpPr>
        <p:grpSp>
          <p:nvGrpSpPr>
            <p:cNvPr id="169" name="Group 1943">
              <a:extLst>
                <a:ext uri="{FF2B5EF4-FFF2-40B4-BE49-F238E27FC236}">
                  <a16:creationId xmlns:a16="http://schemas.microsoft.com/office/drawing/2014/main" id="{BCE3B134-61D2-9A46-BEA7-7B540AF683FC}"/>
                </a:ext>
              </a:extLst>
            </p:cNvPr>
            <p:cNvGrpSpPr/>
            <p:nvPr/>
          </p:nvGrpSpPr>
          <p:grpSpPr>
            <a:xfrm>
              <a:off x="4147317" y="2537888"/>
              <a:ext cx="490829" cy="714093"/>
              <a:chOff x="0" y="0"/>
              <a:chExt cx="674234" cy="1074170"/>
            </a:xfrm>
          </p:grpSpPr>
          <p:sp>
            <p:nvSpPr>
              <p:cNvPr id="182" name="Shape 1940">
                <a:extLst>
                  <a:ext uri="{FF2B5EF4-FFF2-40B4-BE49-F238E27FC236}">
                    <a16:creationId xmlns:a16="http://schemas.microsoft.com/office/drawing/2014/main" id="{4C10696B-8AE3-DF41-9677-AF7E7B0E52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1">
                <a:extLst>
                  <a:ext uri="{FF2B5EF4-FFF2-40B4-BE49-F238E27FC236}">
                    <a16:creationId xmlns:a16="http://schemas.microsoft.com/office/drawing/2014/main" id="{0DBD041E-15DE-A648-AB00-7A1BA763000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42">
                <a:extLst>
                  <a:ext uri="{FF2B5EF4-FFF2-40B4-BE49-F238E27FC236}">
                    <a16:creationId xmlns:a16="http://schemas.microsoft.com/office/drawing/2014/main" id="{0D7DDA40-D206-D34A-8EBA-93E68FAAF77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96FB828-AF38-194D-9DF1-F0FBA72F3745}"/>
                </a:ext>
              </a:extLst>
            </p:cNvPr>
            <p:cNvGrpSpPr/>
            <p:nvPr/>
          </p:nvGrpSpPr>
          <p:grpSpPr>
            <a:xfrm>
              <a:off x="4206913" y="2554015"/>
              <a:ext cx="406342" cy="103535"/>
              <a:chOff x="0" y="0"/>
              <a:chExt cx="558178" cy="155742"/>
            </a:xfrm>
          </p:grpSpPr>
          <p:sp>
            <p:nvSpPr>
              <p:cNvPr id="180" name="Shape 1930">
                <a:extLst>
                  <a:ext uri="{FF2B5EF4-FFF2-40B4-BE49-F238E27FC236}">
                    <a16:creationId xmlns:a16="http://schemas.microsoft.com/office/drawing/2014/main" id="{44B40931-EA09-8743-851F-11AE2E526E70}"/>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31">
                <a:extLst>
                  <a:ext uri="{FF2B5EF4-FFF2-40B4-BE49-F238E27FC236}">
                    <a16:creationId xmlns:a16="http://schemas.microsoft.com/office/drawing/2014/main" id="{F751BA6C-7B45-CD4A-AE3D-FDFD549DFC3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BF03116-98A9-C84F-9535-B3343C8E40DD}"/>
                </a:ext>
              </a:extLst>
            </p:cNvPr>
            <p:cNvGrpSpPr/>
            <p:nvPr/>
          </p:nvGrpSpPr>
          <p:grpSpPr>
            <a:xfrm>
              <a:off x="4206912" y="2726475"/>
              <a:ext cx="438832" cy="95669"/>
              <a:chOff x="1209912" y="1887043"/>
              <a:chExt cx="438832" cy="95669"/>
            </a:xfrm>
          </p:grpSpPr>
          <p:sp>
            <p:nvSpPr>
              <p:cNvPr id="178" name="Shape 1978">
                <a:extLst>
                  <a:ext uri="{FF2B5EF4-FFF2-40B4-BE49-F238E27FC236}">
                    <a16:creationId xmlns:a16="http://schemas.microsoft.com/office/drawing/2014/main" id="{79020A00-2AA2-8E4C-B1E1-A487090592E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9429F3AA-F236-C54F-B0E0-C1BA61D43E1A}"/>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949">
              <a:extLst>
                <a:ext uri="{FF2B5EF4-FFF2-40B4-BE49-F238E27FC236}">
                  <a16:creationId xmlns:a16="http://schemas.microsoft.com/office/drawing/2014/main" id="{E96CC997-C30F-D346-834D-D9F8216D23EA}"/>
                </a:ext>
              </a:extLst>
            </p:cNvPr>
            <p:cNvGrpSpPr/>
            <p:nvPr/>
          </p:nvGrpSpPr>
          <p:grpSpPr>
            <a:xfrm>
              <a:off x="4179227" y="3130957"/>
              <a:ext cx="406343" cy="103536"/>
              <a:chOff x="0" y="0"/>
              <a:chExt cx="558178" cy="155742"/>
            </a:xfrm>
          </p:grpSpPr>
          <p:sp>
            <p:nvSpPr>
              <p:cNvPr id="176" name="Shape 1947">
                <a:extLst>
                  <a:ext uri="{FF2B5EF4-FFF2-40B4-BE49-F238E27FC236}">
                    <a16:creationId xmlns:a16="http://schemas.microsoft.com/office/drawing/2014/main" id="{48FE6026-EEC9-9347-B81F-663E1F25C0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8">
                <a:extLst>
                  <a:ext uri="{FF2B5EF4-FFF2-40B4-BE49-F238E27FC236}">
                    <a16:creationId xmlns:a16="http://schemas.microsoft.com/office/drawing/2014/main" id="{31BD9F94-A89D-F542-89F5-49E339CC784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172">
              <a:extLst>
                <a:ext uri="{FF2B5EF4-FFF2-40B4-BE49-F238E27FC236}">
                  <a16:creationId xmlns:a16="http://schemas.microsoft.com/office/drawing/2014/main" id="{18E2CB4B-7866-7040-AA78-816B8830B475}"/>
                </a:ext>
              </a:extLst>
            </p:cNvPr>
            <p:cNvGrpSpPr/>
            <p:nvPr/>
          </p:nvGrpSpPr>
          <p:grpSpPr>
            <a:xfrm>
              <a:off x="4199314" y="2950237"/>
              <a:ext cx="438832" cy="95669"/>
              <a:chOff x="2715498" y="2047963"/>
              <a:chExt cx="438832" cy="95669"/>
            </a:xfrm>
          </p:grpSpPr>
          <p:sp>
            <p:nvSpPr>
              <p:cNvPr id="174" name="Shape 1978">
                <a:extLst>
                  <a:ext uri="{FF2B5EF4-FFF2-40B4-BE49-F238E27FC236}">
                    <a16:creationId xmlns:a16="http://schemas.microsoft.com/office/drawing/2014/main" id="{557E340E-E1BD-CE44-807A-C4F29BE6F2BC}"/>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Rectangle 174">
                <a:extLst>
                  <a:ext uri="{FF2B5EF4-FFF2-40B4-BE49-F238E27FC236}">
                    <a16:creationId xmlns:a16="http://schemas.microsoft.com/office/drawing/2014/main" id="{0DAFC748-3CF4-2847-B410-00DB1F290771}"/>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 name="Group 90" descr="1 yellow square From R" title="Partition 2 Page 4">
            <a:extLst>
              <a:ext uri="{FF2B5EF4-FFF2-40B4-BE49-F238E27FC236}">
                <a16:creationId xmlns:a16="http://schemas.microsoft.com/office/drawing/2014/main" id="{1F1DAD49-9012-724F-AE3A-1DE1A07486C3}"/>
              </a:ext>
            </a:extLst>
          </p:cNvPr>
          <p:cNvGrpSpPr/>
          <p:nvPr/>
        </p:nvGrpSpPr>
        <p:grpSpPr>
          <a:xfrm>
            <a:off x="1911014" y="3291939"/>
            <a:ext cx="301603" cy="495061"/>
            <a:chOff x="4376571" y="3943350"/>
            <a:chExt cx="497040" cy="714093"/>
          </a:xfrm>
        </p:grpSpPr>
        <p:grpSp>
          <p:nvGrpSpPr>
            <p:cNvPr id="98" name="Group 1960">
              <a:extLst>
                <a:ext uri="{FF2B5EF4-FFF2-40B4-BE49-F238E27FC236}">
                  <a16:creationId xmlns:a16="http://schemas.microsoft.com/office/drawing/2014/main" id="{29403691-08F7-7748-ADCE-926148A757A8}"/>
                </a:ext>
              </a:extLst>
            </p:cNvPr>
            <p:cNvGrpSpPr/>
            <p:nvPr/>
          </p:nvGrpSpPr>
          <p:grpSpPr>
            <a:xfrm>
              <a:off x="4376571" y="3943350"/>
              <a:ext cx="490829" cy="714093"/>
              <a:chOff x="0" y="0"/>
              <a:chExt cx="674234" cy="1074170"/>
            </a:xfrm>
          </p:grpSpPr>
          <p:sp>
            <p:nvSpPr>
              <p:cNvPr id="102"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9" name="Group 98">
              <a:extLst>
                <a:ext uri="{FF2B5EF4-FFF2-40B4-BE49-F238E27FC236}">
                  <a16:creationId xmlns:a16="http://schemas.microsoft.com/office/drawing/2014/main" id="{E2F34ADE-0AB6-0744-B7ED-97DEFB9DC8C2}"/>
                </a:ext>
              </a:extLst>
            </p:cNvPr>
            <p:cNvGrpSpPr/>
            <p:nvPr/>
          </p:nvGrpSpPr>
          <p:grpSpPr>
            <a:xfrm>
              <a:off x="4434779" y="4058406"/>
              <a:ext cx="438832" cy="95669"/>
              <a:chOff x="542020" y="1539005"/>
              <a:chExt cx="438832" cy="95669"/>
            </a:xfrm>
          </p:grpSpPr>
          <p:sp>
            <p:nvSpPr>
              <p:cNvPr id="100"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5"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06"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
        <p:nvSpPr>
          <p:cNvPr id="108" name="Shape 1974" descr="Contains 3 pink circles and 1 yellow squre from R" title="Page 3 of Partition 2">
            <a:extLst>
              <a:ext uri="{FF2B5EF4-FFF2-40B4-BE49-F238E27FC236}">
                <a16:creationId xmlns:a16="http://schemas.microsoft.com/office/drawing/2014/main" id="{3AF7D026-315D-B140-A96C-8BE431F7FEEC}"/>
              </a:ext>
            </a:extLst>
          </p:cNvPr>
          <p:cNvSpPr/>
          <p:nvPr/>
        </p:nvSpPr>
        <p:spPr>
          <a:xfrm>
            <a:off x="1614345" y="3285002"/>
            <a:ext cx="273317" cy="476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9" name="Group 1983" descr="Contains 3 pink circles and 1 yellow squre from R" title="Page 3 of Partition 2">
            <a:extLst>
              <a:ext uri="{FF2B5EF4-FFF2-40B4-BE49-F238E27FC236}">
                <a16:creationId xmlns:a16="http://schemas.microsoft.com/office/drawing/2014/main" id="{EB7B68DF-9C20-E347-B65A-7AAB5FA4A415}"/>
              </a:ext>
            </a:extLst>
          </p:cNvPr>
          <p:cNvGrpSpPr/>
          <p:nvPr/>
        </p:nvGrpSpPr>
        <p:grpSpPr>
          <a:xfrm>
            <a:off x="1621988" y="3439482"/>
            <a:ext cx="226271" cy="69058"/>
            <a:chOff x="0" y="0"/>
            <a:chExt cx="558178" cy="155742"/>
          </a:xfrm>
        </p:grpSpPr>
        <p:sp>
          <p:nvSpPr>
            <p:cNvPr id="119" name="Shape 1981">
              <a:extLst>
                <a:ext uri="{FF2B5EF4-FFF2-40B4-BE49-F238E27FC236}">
                  <a16:creationId xmlns:a16="http://schemas.microsoft.com/office/drawing/2014/main" id="{79D89425-2F80-AD42-8AC7-74A2E4259A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82">
              <a:extLst>
                <a:ext uri="{FF2B5EF4-FFF2-40B4-BE49-F238E27FC236}">
                  <a16:creationId xmlns:a16="http://schemas.microsoft.com/office/drawing/2014/main" id="{CC6138CB-903F-CF46-A6F1-9E7854C4375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0" name="Group 1989" descr="Contains 3 pink circles and 1 yellow squre from R" title="Page 3 of Partition 2">
            <a:extLst>
              <a:ext uri="{FF2B5EF4-FFF2-40B4-BE49-F238E27FC236}">
                <a16:creationId xmlns:a16="http://schemas.microsoft.com/office/drawing/2014/main" id="{D8965B63-6C98-1249-8B40-7BBEFEC91692}"/>
              </a:ext>
            </a:extLst>
          </p:cNvPr>
          <p:cNvGrpSpPr/>
          <p:nvPr/>
        </p:nvGrpSpPr>
        <p:grpSpPr>
          <a:xfrm>
            <a:off x="1621988" y="3567280"/>
            <a:ext cx="226271" cy="69058"/>
            <a:chOff x="0" y="0"/>
            <a:chExt cx="558178" cy="155742"/>
          </a:xfrm>
        </p:grpSpPr>
        <p:sp>
          <p:nvSpPr>
            <p:cNvPr id="117" name="Shape 1987">
              <a:extLst>
                <a:ext uri="{FF2B5EF4-FFF2-40B4-BE49-F238E27FC236}">
                  <a16:creationId xmlns:a16="http://schemas.microsoft.com/office/drawing/2014/main" id="{6D71CA52-60B3-114E-A5E9-DC3A93B06FBE}"/>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8" name="Shape 1988">
              <a:extLst>
                <a:ext uri="{FF2B5EF4-FFF2-40B4-BE49-F238E27FC236}">
                  <a16:creationId xmlns:a16="http://schemas.microsoft.com/office/drawing/2014/main" id="{07FE25AC-70D7-9747-A375-35D16F53EDA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Contains 3 pink circles and 1 yellow squre from R" title="Page 3 of Partition 2">
            <a:extLst>
              <a:ext uri="{FF2B5EF4-FFF2-40B4-BE49-F238E27FC236}">
                <a16:creationId xmlns:a16="http://schemas.microsoft.com/office/drawing/2014/main" id="{C76F5383-7E81-E24B-8188-9585FAF4B279}"/>
              </a:ext>
            </a:extLst>
          </p:cNvPr>
          <p:cNvGrpSpPr/>
          <p:nvPr/>
        </p:nvGrpSpPr>
        <p:grpSpPr>
          <a:xfrm>
            <a:off x="1621988" y="3324436"/>
            <a:ext cx="244363" cy="63811"/>
            <a:chOff x="542020" y="1539005"/>
            <a:chExt cx="438832" cy="95669"/>
          </a:xfrm>
        </p:grpSpPr>
        <p:sp>
          <p:nvSpPr>
            <p:cNvPr id="115" name="Shape 1978">
              <a:extLst>
                <a:ext uri="{FF2B5EF4-FFF2-40B4-BE49-F238E27FC236}">
                  <a16:creationId xmlns:a16="http://schemas.microsoft.com/office/drawing/2014/main" id="{C4F8744D-3019-7C44-8339-5DF0D95FF52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6" name="Rectangle 115">
              <a:extLst>
                <a:ext uri="{FF2B5EF4-FFF2-40B4-BE49-F238E27FC236}">
                  <a16:creationId xmlns:a16="http://schemas.microsoft.com/office/drawing/2014/main" id="{0ACC51E9-0707-3F41-8116-06E4EB1BBB9D}"/>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966" descr="Contains 3 pink circles and 1 yellow squre from R" title="Page 3 of Partition 2">
            <a:extLst>
              <a:ext uri="{FF2B5EF4-FFF2-40B4-BE49-F238E27FC236}">
                <a16:creationId xmlns:a16="http://schemas.microsoft.com/office/drawing/2014/main" id="{3BC855DE-79D7-9244-A4A6-538529680C41}"/>
              </a:ext>
            </a:extLst>
          </p:cNvPr>
          <p:cNvGrpSpPr/>
          <p:nvPr/>
        </p:nvGrpSpPr>
        <p:grpSpPr>
          <a:xfrm>
            <a:off x="1626994" y="3673478"/>
            <a:ext cx="226271" cy="69059"/>
            <a:chOff x="0" y="0"/>
            <a:chExt cx="558178" cy="155742"/>
          </a:xfrm>
        </p:grpSpPr>
        <p:sp>
          <p:nvSpPr>
            <p:cNvPr id="113" name="Shape 1964">
              <a:extLst>
                <a:ext uri="{FF2B5EF4-FFF2-40B4-BE49-F238E27FC236}">
                  <a16:creationId xmlns:a16="http://schemas.microsoft.com/office/drawing/2014/main" id="{DA93B4E6-569E-8841-9E05-74B54D93479B}"/>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65">
              <a:extLst>
                <a:ext uri="{FF2B5EF4-FFF2-40B4-BE49-F238E27FC236}">
                  <a16:creationId xmlns:a16="http://schemas.microsoft.com/office/drawing/2014/main" id="{9AF7B8E0-61D0-E242-9E34-82A9AA298F5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1" name="Group 3825" descr="3 pink circles" title="Hash Tablle Buffer 3"/>
          <p:cNvGrpSpPr/>
          <p:nvPr/>
        </p:nvGrpSpPr>
        <p:grpSpPr>
          <a:xfrm>
            <a:off x="5115419" y="2101268"/>
            <a:ext cx="269782" cy="75267"/>
            <a:chOff x="0" y="0"/>
            <a:chExt cx="359707" cy="100355"/>
          </a:xfrm>
        </p:grpSpPr>
        <p:sp>
          <p:nvSpPr>
            <p:cNvPr id="122"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3828" descr="3 pink circles" title="Hash Tablle Buffer 3"/>
          <p:cNvGrpSpPr/>
          <p:nvPr/>
        </p:nvGrpSpPr>
        <p:grpSpPr>
          <a:xfrm>
            <a:off x="5115161" y="2207911"/>
            <a:ext cx="269781" cy="75268"/>
            <a:chOff x="0" y="0"/>
            <a:chExt cx="359707" cy="100355"/>
          </a:xfrm>
        </p:grpSpPr>
        <p:sp>
          <p:nvSpPr>
            <p:cNvPr id="125"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3831" descr="3 pink circles" title="Hash Tablle Buffer 3"/>
          <p:cNvGrpSpPr/>
          <p:nvPr/>
        </p:nvGrpSpPr>
        <p:grpSpPr>
          <a:xfrm>
            <a:off x="5115161" y="2311038"/>
            <a:ext cx="269781" cy="75268"/>
            <a:chOff x="0" y="0"/>
            <a:chExt cx="359707" cy="100355"/>
          </a:xfrm>
        </p:grpSpPr>
        <p:sp>
          <p:nvSpPr>
            <p:cNvPr id="128"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9"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0" name="Group 129" descr="2 yellow squres" title="Hash Table Buffer 1"/>
          <p:cNvGrpSpPr/>
          <p:nvPr/>
        </p:nvGrpSpPr>
        <p:grpSpPr>
          <a:xfrm>
            <a:off x="3897985" y="2111208"/>
            <a:ext cx="293604" cy="74974"/>
            <a:chOff x="3897985" y="2111208"/>
            <a:chExt cx="293604" cy="74974"/>
          </a:xfrm>
        </p:grpSpPr>
        <p:sp>
          <p:nvSpPr>
            <p:cNvPr id="131"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Rectangle 131"/>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4548 -0.07222 " pathEditMode="relative" ptsTypes="AA">
                                      <p:cBhvr>
                                        <p:cTn id="6" dur="2000" fill="hold"/>
                                        <p:tgtEl>
                                          <p:spTgt spid="10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4548 -0.07222 " pathEditMode="relative" ptsTypes="AA">
                                      <p:cBhvr>
                                        <p:cTn id="8" dur="2000" fill="hold"/>
                                        <p:tgtEl>
                                          <p:spTgt spid="109"/>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24548 -0.07222 " pathEditMode="relative" ptsTypes="AA">
                                      <p:cBhvr>
                                        <p:cTn id="10" dur="2000" fill="hold"/>
                                        <p:tgtEl>
                                          <p:spTgt spid="11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24548 -0.07222 " pathEditMode="relative" ptsTypes="AA">
                                      <p:cBhvr>
                                        <p:cTn id="12" dur="2000" fill="hold"/>
                                        <p:tgtEl>
                                          <p:spTgt spid="11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4548 -0.07222 " pathEditMode="relative" ptsTypes="AA">
                                      <p:cBhvr>
                                        <p:cTn id="14" dur="2000" fill="hold"/>
                                        <p:tgtEl>
                                          <p:spTgt spid="112"/>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dissolve">
                                      <p:cBhvr>
                                        <p:cTn id="19" dur="500"/>
                                        <p:tgtEl>
                                          <p:spTgt spid="130"/>
                                        </p:tgtEl>
                                      </p:cBhvr>
                                    </p:animEffect>
                                  </p:childTnLst>
                                </p:cTn>
                              </p:par>
                              <p:par>
                                <p:cTn id="20" presetID="10" presetClass="exit" presetSubtype="0" fill="hold" nodeType="withEffect">
                                  <p:stCondLst>
                                    <p:cond delay="0"/>
                                  </p:stCondLst>
                                  <p:childTnLst>
                                    <p:animEffect transition="out" filter="fade">
                                      <p:cBhvr>
                                        <p:cTn id="21" dur="500"/>
                                        <p:tgtEl>
                                          <p:spTgt spid="111"/>
                                        </p:tgtEl>
                                      </p:cBhvr>
                                    </p:animEffect>
                                    <p:set>
                                      <p:cBhvr>
                                        <p:cTn id="22" dur="1" fill="hold">
                                          <p:stCondLst>
                                            <p:cond delay="499"/>
                                          </p:stCondLst>
                                        </p:cTn>
                                        <p:tgtEl>
                                          <p:spTgt spid="111"/>
                                        </p:tgtEl>
                                        <p:attrNameLst>
                                          <p:attrName>style.visibility</p:attrName>
                                        </p:attrNameLst>
                                      </p:cBhvr>
                                      <p:to>
                                        <p:strVal val="hidden"/>
                                      </p:to>
                                    </p:set>
                                  </p:childTnLst>
                                </p:cTn>
                              </p:par>
                            </p:childTnLst>
                          </p:cTn>
                        </p:par>
                        <p:par>
                          <p:cTn id="23" fill="hold">
                            <p:stCondLst>
                              <p:cond delay="500"/>
                            </p:stCondLst>
                            <p:childTnLst>
                              <p:par>
                                <p:cTn id="24" presetID="9" presetClass="entr" fill="hold" grpId="0" nodeType="afterEffect">
                                  <p:stCondLst>
                                    <p:cond delay="0"/>
                                  </p:stCondLst>
                                  <p:iterate>
                                    <p:tmAbs val="0"/>
                                  </p:iterate>
                                  <p:childTnLst>
                                    <p:set>
                                      <p:cBhvr>
                                        <p:cTn id="25" fill="hold"/>
                                        <p:tgtEl>
                                          <p:spTgt spid="121"/>
                                        </p:tgtEl>
                                        <p:attrNameLst>
                                          <p:attrName>style.visibility</p:attrName>
                                        </p:attrNameLst>
                                      </p:cBhvr>
                                      <p:to>
                                        <p:strVal val="visible"/>
                                      </p:to>
                                    </p:set>
                                    <p:animEffect transition="in" filter="dissolve">
                                      <p:cBhvr>
                                        <p:cTn id="26" dur="500"/>
                                        <p:tgtEl>
                                          <p:spTgt spid="121"/>
                                        </p:tgtEl>
                                      </p:cBhvr>
                                    </p:animEffect>
                                  </p:childTnLst>
                                </p:cTn>
                              </p:par>
                              <p:par>
                                <p:cTn id="27" presetID="10" presetClass="exit" presetSubtype="0" fill="hold" nodeType="with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childTnLst>
                          </p:cTn>
                        </p:par>
                        <p:par>
                          <p:cTn id="30" fill="hold">
                            <p:stCondLst>
                              <p:cond delay="1000"/>
                            </p:stCondLst>
                            <p:childTnLst>
                              <p:par>
                                <p:cTn id="31" presetID="9" presetClass="entr" fill="hold" grpId="0" nodeType="afterEffect">
                                  <p:stCondLst>
                                    <p:cond delay="0"/>
                                  </p:stCondLst>
                                  <p:iterate>
                                    <p:tmAbs val="0"/>
                                  </p:iterate>
                                  <p:childTnLst>
                                    <p:set>
                                      <p:cBhvr>
                                        <p:cTn id="32" fill="hold"/>
                                        <p:tgtEl>
                                          <p:spTgt spid="124"/>
                                        </p:tgtEl>
                                        <p:attrNameLst>
                                          <p:attrName>style.visibility</p:attrName>
                                        </p:attrNameLst>
                                      </p:cBhvr>
                                      <p:to>
                                        <p:strVal val="visible"/>
                                      </p:to>
                                    </p:set>
                                    <p:animEffect transition="in" filter="dissolve">
                                      <p:cBhvr>
                                        <p:cTn id="33" dur="500"/>
                                        <p:tgtEl>
                                          <p:spTgt spid="124"/>
                                        </p:tgtEl>
                                      </p:cBhvr>
                                    </p:animEffect>
                                  </p:childTnLst>
                                </p:cTn>
                              </p:par>
                              <p:par>
                                <p:cTn id="34" presetID="10" presetClass="exit" presetSubtype="0" fill="hold" nodeType="withEffect">
                                  <p:stCondLst>
                                    <p:cond delay="0"/>
                                  </p:stCondLst>
                                  <p:childTnLst>
                                    <p:animEffect transition="out" filter="fade">
                                      <p:cBhvr>
                                        <p:cTn id="35" dur="500"/>
                                        <p:tgtEl>
                                          <p:spTgt spid="110"/>
                                        </p:tgtEl>
                                      </p:cBhvr>
                                    </p:animEffect>
                                    <p:set>
                                      <p:cBhvr>
                                        <p:cTn id="36" dur="1" fill="hold">
                                          <p:stCondLst>
                                            <p:cond delay="499"/>
                                          </p:stCondLst>
                                        </p:cTn>
                                        <p:tgtEl>
                                          <p:spTgt spid="110"/>
                                        </p:tgtEl>
                                        <p:attrNameLst>
                                          <p:attrName>style.visibility</p:attrName>
                                        </p:attrNameLst>
                                      </p:cBhvr>
                                      <p:to>
                                        <p:strVal val="hidden"/>
                                      </p:to>
                                    </p:set>
                                  </p:childTnLst>
                                </p:cTn>
                              </p:par>
                            </p:childTnLst>
                          </p:cTn>
                        </p:par>
                        <p:par>
                          <p:cTn id="37" fill="hold">
                            <p:stCondLst>
                              <p:cond delay="1500"/>
                            </p:stCondLst>
                            <p:childTnLst>
                              <p:par>
                                <p:cTn id="38" presetID="9" presetClass="entr" fill="hold" grpId="0" nodeType="afterEffect">
                                  <p:stCondLst>
                                    <p:cond delay="0"/>
                                  </p:stCondLst>
                                  <p:iterate>
                                    <p:tmAbs val="0"/>
                                  </p:iterate>
                                  <p:childTnLst>
                                    <p:set>
                                      <p:cBhvr>
                                        <p:cTn id="39" fill="hold"/>
                                        <p:tgtEl>
                                          <p:spTgt spid="127"/>
                                        </p:tgtEl>
                                        <p:attrNameLst>
                                          <p:attrName>style.visibility</p:attrName>
                                        </p:attrNameLst>
                                      </p:cBhvr>
                                      <p:to>
                                        <p:strVal val="visible"/>
                                      </p:to>
                                    </p:set>
                                    <p:animEffect transition="in" filter="dissolve">
                                      <p:cBhvr>
                                        <p:cTn id="40" dur="500"/>
                                        <p:tgtEl>
                                          <p:spTgt spid="127"/>
                                        </p:tgtEl>
                                      </p:cBhvr>
                                    </p:animEffect>
                                  </p:childTnLst>
                                </p:cTn>
                              </p:par>
                              <p:par>
                                <p:cTn id="41" presetID="10" presetClass="exit" presetSubtype="0" fill="hold" nodeType="withEffect">
                                  <p:stCondLst>
                                    <p:cond delay="0"/>
                                  </p:stCondLst>
                                  <p:childTnLst>
                                    <p:animEffect transition="out" filter="fade">
                                      <p:cBhvr>
                                        <p:cTn id="42" dur="500"/>
                                        <p:tgtEl>
                                          <p:spTgt spid="112"/>
                                        </p:tgtEl>
                                      </p:cBhvr>
                                    </p:animEffect>
                                    <p:set>
                                      <p:cBhvr>
                                        <p:cTn id="43" dur="1" fill="hold">
                                          <p:stCondLst>
                                            <p:cond delay="499"/>
                                          </p:stCondLst>
                                        </p:cTn>
                                        <p:tgtEl>
                                          <p:spTgt spid="1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108"/>
                                        </p:tgtEl>
                                        <p:attrNameLst>
                                          <p:attrName>ppt_x</p:attrName>
                                        </p:attrNameLst>
                                      </p:cBhvr>
                                      <p:tavLst>
                                        <p:tav tm="0">
                                          <p:val>
                                            <p:strVal val="ppt_x"/>
                                          </p:val>
                                        </p:tav>
                                        <p:tav tm="100000">
                                          <p:val>
                                            <p:strVal val="ppt_x"/>
                                          </p:val>
                                        </p:tav>
                                      </p:tavLst>
                                    </p:anim>
                                    <p:anim calcmode="lin" valueType="num">
                                      <p:cBhvr additive="base">
                                        <p:cTn id="48" dur="500"/>
                                        <p:tgtEl>
                                          <p:spTgt spid="108"/>
                                        </p:tgtEl>
                                        <p:attrNameLst>
                                          <p:attrName>ppt_y</p:attrName>
                                        </p:attrNameLst>
                                      </p:cBhvr>
                                      <p:tavLst>
                                        <p:tav tm="0">
                                          <p:val>
                                            <p:strVal val="ppt_y"/>
                                          </p:val>
                                        </p:tav>
                                        <p:tav tm="100000">
                                          <p:val>
                                            <p:strVal val="1+ppt_h/2"/>
                                          </p:val>
                                        </p:tav>
                                      </p:tavLst>
                                    </p:anim>
                                    <p:set>
                                      <p:cBhvr>
                                        <p:cTn id="49"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21" grpId="0" animBg="1" advAuto="0"/>
      <p:bldP spid="124" grpId="0" animBg="1" advAuto="0"/>
      <p:bldP spid="12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a:spLocks noGrp="1"/>
          </p:cNvSpPr>
          <p:nvPr>
            <p:ph type="title"/>
          </p:nvPr>
        </p:nvSpPr>
        <p:spPr/>
        <p:txBody>
          <a:bodyPr/>
          <a:lstStyle/>
          <a:p>
            <a:r>
              <a:rPr lang="en-US" dirty="0"/>
              <a:t>Schema for Examples</a:t>
            </a:r>
          </a:p>
        </p:txBody>
      </p:sp>
      <p:sp>
        <p:nvSpPr>
          <p:cNvPr id="472" name="Shape 472"/>
          <p:cNvSpPr>
            <a:spLocks noGrp="1"/>
          </p:cNvSpPr>
          <p:nvPr>
            <p:ph sz="quarter" idx="13"/>
          </p:nvPr>
        </p:nvSpPr>
        <p:spPr/>
        <p:txBody>
          <a:bodyPr>
            <a:normAutofit fontScale="62500" lnSpcReduction="20000"/>
          </a:bodyPr>
          <a:lstStyle/>
          <a:p>
            <a:r>
              <a:rPr lang="en-US" dirty="0"/>
              <a:t>Cost Notation</a:t>
            </a:r>
          </a:p>
          <a:p>
            <a:pPr lvl="1"/>
            <a:r>
              <a:rPr lang="en-US" dirty="0"/>
              <a:t>[R] : the number of pages to store R</a:t>
            </a:r>
          </a:p>
          <a:p>
            <a:pPr lvl="1"/>
            <a:r>
              <a:rPr lang="en-US" dirty="0" err="1"/>
              <a:t>p</a:t>
            </a:r>
            <a:r>
              <a:rPr lang="en-US" baseline="-25000" dirty="0" err="1"/>
              <a:t>R</a:t>
            </a:r>
            <a:r>
              <a:rPr lang="en-US" dirty="0"/>
              <a:t> : number of records per page of R</a:t>
            </a:r>
          </a:p>
          <a:p>
            <a:pPr lvl="1"/>
            <a:r>
              <a:rPr lang="en-US" dirty="0"/>
              <a:t>|R| : the cardinality (number of records) of R</a:t>
            </a:r>
          </a:p>
          <a:p>
            <a:pPr lvl="2"/>
            <a:r>
              <a:rPr lang="en-US" dirty="0"/>
              <a:t>|R| = </a:t>
            </a:r>
            <a:r>
              <a:rPr lang="en-US" dirty="0" err="1"/>
              <a:t>p</a:t>
            </a:r>
            <a:r>
              <a:rPr lang="en-US" baseline="-25000" dirty="0" err="1"/>
              <a:t>R</a:t>
            </a:r>
            <a:r>
              <a:rPr lang="en-US" dirty="0"/>
              <a:t>*[R] </a:t>
            </a:r>
          </a:p>
          <a:p>
            <a:pPr>
              <a:spcBef>
                <a:spcPts val="2000"/>
              </a:spcBef>
            </a:pPr>
            <a:r>
              <a:rPr lang="en-US" dirty="0"/>
              <a:t>Reserves (</a:t>
            </a:r>
            <a:r>
              <a:rPr lang="en-US" dirty="0" err="1"/>
              <a:t>sid</a:t>
            </a:r>
            <a:r>
              <a:rPr lang="en-US" dirty="0"/>
              <a:t>: </a:t>
            </a:r>
            <a:r>
              <a:rPr lang="en-US" dirty="0" err="1"/>
              <a:t>int</a:t>
            </a:r>
            <a:r>
              <a:rPr lang="en-US" dirty="0"/>
              <a:t>, bid: </a:t>
            </a:r>
            <a:r>
              <a:rPr lang="en-US" dirty="0" err="1"/>
              <a:t>int</a:t>
            </a:r>
            <a:r>
              <a:rPr lang="en-US" dirty="0"/>
              <a:t>, day: date, </a:t>
            </a:r>
            <a:r>
              <a:rPr lang="en-US" dirty="0" err="1"/>
              <a:t>rname</a:t>
            </a:r>
            <a:r>
              <a:rPr lang="en-US" dirty="0"/>
              <a:t>: string)</a:t>
            </a:r>
          </a:p>
          <a:p>
            <a:pPr lvl="1"/>
            <a:r>
              <a:rPr lang="en-US" dirty="0"/>
              <a:t>[R]=1000, </a:t>
            </a:r>
            <a:r>
              <a:rPr lang="en-US" dirty="0" err="1"/>
              <a:t>p</a:t>
            </a:r>
            <a:r>
              <a:rPr lang="en-US" baseline="-25000" dirty="0" err="1"/>
              <a:t>R</a:t>
            </a:r>
            <a:r>
              <a:rPr lang="en-US" dirty="0"/>
              <a:t>=100, |R| = 100,000</a:t>
            </a:r>
          </a:p>
          <a:p>
            <a:r>
              <a:rPr lang="en-US" dirty="0"/>
              <a:t>Sailors (</a:t>
            </a:r>
            <a:r>
              <a:rPr lang="en-US" dirty="0" err="1"/>
              <a:t>sid</a:t>
            </a:r>
            <a:r>
              <a:rPr lang="en-US" dirty="0"/>
              <a:t>: </a:t>
            </a:r>
            <a:r>
              <a:rPr lang="en-US" dirty="0" err="1"/>
              <a:t>int</a:t>
            </a:r>
            <a:r>
              <a:rPr lang="en-US" dirty="0"/>
              <a:t>, </a:t>
            </a:r>
            <a:r>
              <a:rPr lang="en-US" dirty="0" err="1"/>
              <a:t>sname</a:t>
            </a:r>
            <a:r>
              <a:rPr lang="en-US" dirty="0"/>
              <a:t>: string, rating: </a:t>
            </a:r>
            <a:r>
              <a:rPr lang="en-US" dirty="0" err="1"/>
              <a:t>int</a:t>
            </a:r>
            <a:r>
              <a:rPr lang="en-US" dirty="0"/>
              <a:t>, age: real)</a:t>
            </a:r>
          </a:p>
          <a:p>
            <a:pPr lvl="1"/>
            <a:r>
              <a:rPr lang="en-US" dirty="0"/>
              <a:t>[S]=500, </a:t>
            </a:r>
            <a:r>
              <a:rPr lang="en-US" dirty="0" err="1"/>
              <a:t>p</a:t>
            </a:r>
            <a:r>
              <a:rPr lang="en-US" baseline="-25000" dirty="0" err="1"/>
              <a:t>S</a:t>
            </a:r>
            <a:r>
              <a:rPr lang="en-US" dirty="0"/>
              <a:t>=80, |S| = 40,000</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72">
                                            <p:txEl>
                                              <p:pRg st="5" end="5"/>
                                            </p:txEl>
                                          </p:spTgt>
                                        </p:tgtEl>
                                        <p:attrNameLst>
                                          <p:attrName>style.visibility</p:attrName>
                                        </p:attrNameLst>
                                      </p:cBhvr>
                                      <p:to>
                                        <p:strVal val="visible"/>
                                      </p:to>
                                    </p:set>
                                    <p:animEffect transition="in" filter="dissolve">
                                      <p:cBhvr>
                                        <p:cTn id="7" dur="500"/>
                                        <p:tgtEl>
                                          <p:spTgt spid="472">
                                            <p:txEl>
                                              <p:pRg st="5" end="5"/>
                                            </p:txEl>
                                          </p:spTgt>
                                        </p:tgtEl>
                                      </p:cBhvr>
                                    </p:animEffect>
                                  </p:childTnLst>
                                </p:cTn>
                              </p:par>
                              <p:par>
                                <p:cTn id="8" presetID="9" presetClass="entr" fill="hold" grpId="0" nodeType="withEffect">
                                  <p:stCondLst>
                                    <p:cond delay="0"/>
                                  </p:stCondLst>
                                  <p:iterate>
                                    <p:tmAbs val="0"/>
                                  </p:iterate>
                                  <p:childTnLst>
                                    <p:set>
                                      <p:cBhvr>
                                        <p:cTn id="9" fill="hold"/>
                                        <p:tgtEl>
                                          <p:spTgt spid="472">
                                            <p:txEl>
                                              <p:pRg st="6" end="6"/>
                                            </p:txEl>
                                          </p:spTgt>
                                        </p:tgtEl>
                                        <p:attrNameLst>
                                          <p:attrName>style.visibility</p:attrName>
                                        </p:attrNameLst>
                                      </p:cBhvr>
                                      <p:to>
                                        <p:strVal val="visible"/>
                                      </p:to>
                                    </p:set>
                                    <p:animEffect transition="in" filter="dissolve">
                                      <p:cBhvr>
                                        <p:cTn id="10" dur="500"/>
                                        <p:tgtEl>
                                          <p:spTgt spid="472">
                                            <p:txEl>
                                              <p:pRg st="6" end="6"/>
                                            </p:txEl>
                                          </p:spTgt>
                                        </p:tgtEl>
                                      </p:cBhvr>
                                    </p:animEffect>
                                  </p:childTnLst>
                                </p:cTn>
                              </p:par>
                            </p:childTnLst>
                          </p:cTn>
                        </p:par>
                        <p:par>
                          <p:cTn id="11" fill="hold">
                            <p:stCondLst>
                              <p:cond delay="500"/>
                            </p:stCondLst>
                            <p:childTnLst>
                              <p:par>
                                <p:cTn id="12" presetID="9" presetClass="entr" fill="hold" grpId="0" nodeType="afterEffect">
                                  <p:stCondLst>
                                    <p:cond delay="0"/>
                                  </p:stCondLst>
                                  <p:iterate>
                                    <p:tmAbs val="0"/>
                                  </p:iterate>
                                  <p:childTnLst>
                                    <p:set>
                                      <p:cBhvr>
                                        <p:cTn id="13" fill="hold"/>
                                        <p:tgtEl>
                                          <p:spTgt spid="472">
                                            <p:txEl>
                                              <p:pRg st="7" end="7"/>
                                            </p:txEl>
                                          </p:spTgt>
                                        </p:tgtEl>
                                        <p:attrNameLst>
                                          <p:attrName>style.visibility</p:attrName>
                                        </p:attrNameLst>
                                      </p:cBhvr>
                                      <p:to>
                                        <p:strVal val="visible"/>
                                      </p:to>
                                    </p:set>
                                    <p:animEffect transition="in" filter="dissolve">
                                      <p:cBhvr>
                                        <p:cTn id="14" dur="500"/>
                                        <p:tgtEl>
                                          <p:spTgt spid="472">
                                            <p:txEl>
                                              <p:pRg st="7" end="7"/>
                                            </p:txEl>
                                          </p:spTgt>
                                        </p:tgtEl>
                                      </p:cBhvr>
                                    </p:animEffect>
                                  </p:childTnLst>
                                </p:cTn>
                              </p:par>
                              <p:par>
                                <p:cTn id="15" presetID="9" presetClass="entr" fill="hold" grpId="0" nodeType="withEffect">
                                  <p:stCondLst>
                                    <p:cond delay="0"/>
                                  </p:stCondLst>
                                  <p:iterate>
                                    <p:tmAbs val="0"/>
                                  </p:iterate>
                                  <p:childTnLst>
                                    <p:set>
                                      <p:cBhvr>
                                        <p:cTn id="16" fill="hold"/>
                                        <p:tgtEl>
                                          <p:spTgt spid="472">
                                            <p:txEl>
                                              <p:pRg st="8" end="8"/>
                                            </p:txEl>
                                          </p:spTgt>
                                        </p:tgtEl>
                                        <p:attrNameLst>
                                          <p:attrName>style.visibility</p:attrName>
                                        </p:attrNameLst>
                                      </p:cBhvr>
                                      <p:to>
                                        <p:strVal val="visible"/>
                                      </p:to>
                                    </p:set>
                                    <p:animEffect transition="in" filter="dissolve">
                                      <p:cBhvr>
                                        <p:cTn id="17" dur="500"/>
                                        <p:tgtEl>
                                          <p:spTgt spid="4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uiExpand="1" build="p" advAuto="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4" name="Shape 375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t>
            </a:r>
            <a:r>
              <a:rPr sz="2800" i="1" dirty="0"/>
              <a:t>&amp; Probe</a:t>
            </a:r>
            <a:r>
              <a:rPr lang="en-US" sz="2800" i="1" dirty="0"/>
              <a:t> Part 7</a:t>
            </a:r>
            <a:endParaRPr sz="2800" i="1" dirty="0"/>
          </a:p>
        </p:txBody>
      </p:sp>
      <p:sp>
        <p:nvSpPr>
          <p:cNvPr id="3755" name="Shape 3755" descr="Hash table b-2 buffers. Input buffer and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759" name="Group 3759" descr="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3756"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7"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8"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760"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763" name="Group 3763" descr="Contains pages in parition 2 from R. The first page contains A, B, B, B. The second page contains B" title="Input Buffer"/>
          <p:cNvGrpSpPr/>
          <p:nvPr/>
        </p:nvGrpSpPr>
        <p:grpSpPr>
          <a:xfrm>
            <a:off x="3732495" y="2602783"/>
            <a:ext cx="737827" cy="1130022"/>
            <a:chOff x="0" y="-1"/>
            <a:chExt cx="983767" cy="1506695"/>
          </a:xfrm>
        </p:grpSpPr>
        <p:sp>
          <p:nvSpPr>
            <p:cNvPr id="3761"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2"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766" name="Group 3766" descr="empty" title="Output buffer"/>
          <p:cNvGrpSpPr/>
          <p:nvPr/>
        </p:nvGrpSpPr>
        <p:grpSpPr>
          <a:xfrm>
            <a:off x="4872349" y="2602783"/>
            <a:ext cx="988777" cy="1130022"/>
            <a:chOff x="0" y="-1"/>
            <a:chExt cx="1318367" cy="1506695"/>
          </a:xfrm>
        </p:grpSpPr>
        <p:sp>
          <p:nvSpPr>
            <p:cNvPr id="3764"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5"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825" name="Group 3825" descr="3 pink circles" title="Hash Tablle Buffer 3"/>
          <p:cNvGrpSpPr/>
          <p:nvPr/>
        </p:nvGrpSpPr>
        <p:grpSpPr>
          <a:xfrm>
            <a:off x="5115419" y="2101268"/>
            <a:ext cx="269782" cy="75267"/>
            <a:chOff x="0" y="0"/>
            <a:chExt cx="359707" cy="100355"/>
          </a:xfrm>
        </p:grpSpPr>
        <p:sp>
          <p:nvSpPr>
            <p:cNvPr id="3823"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24"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828" name="Group 3828" descr="3 pink circles" title="Hash Tablle Buffer 3"/>
          <p:cNvGrpSpPr/>
          <p:nvPr/>
        </p:nvGrpSpPr>
        <p:grpSpPr>
          <a:xfrm>
            <a:off x="5115161" y="2207911"/>
            <a:ext cx="269781" cy="75268"/>
            <a:chOff x="0" y="0"/>
            <a:chExt cx="359707" cy="100355"/>
          </a:xfrm>
        </p:grpSpPr>
        <p:sp>
          <p:nvSpPr>
            <p:cNvPr id="3826"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27"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831" name="Group 3831" descr="3 pink circles" title="Hash Tablle Buffer 3"/>
          <p:cNvGrpSpPr/>
          <p:nvPr/>
        </p:nvGrpSpPr>
        <p:grpSpPr>
          <a:xfrm>
            <a:off x="5115161" y="2311038"/>
            <a:ext cx="269781" cy="75268"/>
            <a:chOff x="0" y="0"/>
            <a:chExt cx="359707" cy="100355"/>
          </a:xfrm>
        </p:grpSpPr>
        <p:sp>
          <p:nvSpPr>
            <p:cNvPr id="3829"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30"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83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838"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92" name="Group 1921" descr="Partition 1 is empty. Parition 2 contains  4 pages: 1 with (B, A, A, B) from S and one with (B)  from S one with (A, B, B, B) and one with (A) both from R. The pages in parition 2 from R move to the input buffer" title="Result of Partition"/>
          <p:cNvGrpSpPr/>
          <p:nvPr/>
        </p:nvGrpSpPr>
        <p:grpSpPr>
          <a:xfrm>
            <a:off x="769425" y="1666761"/>
            <a:ext cx="1435767" cy="2377779"/>
            <a:chOff x="0" y="0"/>
            <a:chExt cx="1972266" cy="3576770"/>
          </a:xfrm>
        </p:grpSpPr>
        <p:sp>
          <p:nvSpPr>
            <p:cNvPr id="9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descr="2 yellow squres" title="Hash Table Buffer 1"/>
          <p:cNvGrpSpPr/>
          <p:nvPr/>
        </p:nvGrpSpPr>
        <p:grpSpPr>
          <a:xfrm>
            <a:off x="3897985" y="2111208"/>
            <a:ext cx="293604" cy="74974"/>
            <a:chOff x="3897985" y="2111208"/>
            <a:chExt cx="293604" cy="74974"/>
          </a:xfrm>
        </p:grpSpPr>
        <p:sp>
          <p:nvSpPr>
            <p:cNvPr id="3820"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Rectangle 146"/>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3235" descr="Arrow labeled new hash function poiting to the hash table with B-2 Buffers" title="Arrow">
            <a:extLst>
              <a:ext uri="{FF2B5EF4-FFF2-40B4-BE49-F238E27FC236}">
                <a16:creationId xmlns:a16="http://schemas.microsoft.com/office/drawing/2014/main" id="{A58E42CC-0136-1C47-A250-78F776292835}"/>
              </a:ext>
            </a:extLst>
          </p:cNvPr>
          <p:cNvGrpSpPr/>
          <p:nvPr/>
        </p:nvGrpSpPr>
        <p:grpSpPr>
          <a:xfrm>
            <a:off x="4508445" y="2477685"/>
            <a:ext cx="322392" cy="1153422"/>
            <a:chOff x="0" y="-2"/>
            <a:chExt cx="429854" cy="1537895"/>
          </a:xfrm>
        </p:grpSpPr>
        <p:sp>
          <p:nvSpPr>
            <p:cNvPr id="89" name="Shape 3233">
              <a:extLst>
                <a:ext uri="{FF2B5EF4-FFF2-40B4-BE49-F238E27FC236}">
                  <a16:creationId xmlns:a16="http://schemas.microsoft.com/office/drawing/2014/main" id="{F84E8F2D-508A-0449-A91E-5AD351292EC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0" name="Shape 3234">
              <a:extLst>
                <a:ext uri="{FF2B5EF4-FFF2-40B4-BE49-F238E27FC236}">
                  <a16:creationId xmlns:a16="http://schemas.microsoft.com/office/drawing/2014/main" id="{58F7095C-9264-D84E-BC68-6EA72AD1028D}"/>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60" name="Group 159" descr="1 Pink circle from S" title="Partition 2 Page 2">
            <a:extLst>
              <a:ext uri="{FF2B5EF4-FFF2-40B4-BE49-F238E27FC236}">
                <a16:creationId xmlns:a16="http://schemas.microsoft.com/office/drawing/2014/main" id="{378F2F48-F258-4344-8AEC-430BE61B9302}"/>
              </a:ext>
            </a:extLst>
          </p:cNvPr>
          <p:cNvGrpSpPr/>
          <p:nvPr/>
        </p:nvGrpSpPr>
        <p:grpSpPr>
          <a:xfrm>
            <a:off x="1228265" y="3297905"/>
            <a:ext cx="322225" cy="450451"/>
            <a:chOff x="4157933" y="2539166"/>
            <a:chExt cx="490829" cy="714093"/>
          </a:xfrm>
        </p:grpSpPr>
        <p:grpSp>
          <p:nvGrpSpPr>
            <p:cNvPr id="161" name="Group 1943">
              <a:extLst>
                <a:ext uri="{FF2B5EF4-FFF2-40B4-BE49-F238E27FC236}">
                  <a16:creationId xmlns:a16="http://schemas.microsoft.com/office/drawing/2014/main" id="{0E3D9809-71C7-834C-83AA-AF9905CED6D1}"/>
                </a:ext>
              </a:extLst>
            </p:cNvPr>
            <p:cNvGrpSpPr/>
            <p:nvPr/>
          </p:nvGrpSpPr>
          <p:grpSpPr>
            <a:xfrm>
              <a:off x="4157933" y="2539166"/>
              <a:ext cx="490829" cy="714093"/>
              <a:chOff x="0" y="0"/>
              <a:chExt cx="674234" cy="1074170"/>
            </a:xfrm>
          </p:grpSpPr>
          <p:sp>
            <p:nvSpPr>
              <p:cNvPr id="165" name="Shape 1940">
                <a:extLst>
                  <a:ext uri="{FF2B5EF4-FFF2-40B4-BE49-F238E27FC236}">
                    <a16:creationId xmlns:a16="http://schemas.microsoft.com/office/drawing/2014/main" id="{3BE6CF38-9952-B748-BE8F-45159E8D68C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1">
                <a:extLst>
                  <a:ext uri="{FF2B5EF4-FFF2-40B4-BE49-F238E27FC236}">
                    <a16:creationId xmlns:a16="http://schemas.microsoft.com/office/drawing/2014/main" id="{1510D89A-73FA-D34C-90CA-821AC5FC761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2">
                <a:extLst>
                  <a:ext uri="{FF2B5EF4-FFF2-40B4-BE49-F238E27FC236}">
                    <a16:creationId xmlns:a16="http://schemas.microsoft.com/office/drawing/2014/main" id="{A547F487-2545-614A-B08F-86FD29DED4F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955">
              <a:extLst>
                <a:ext uri="{FF2B5EF4-FFF2-40B4-BE49-F238E27FC236}">
                  <a16:creationId xmlns:a16="http://schemas.microsoft.com/office/drawing/2014/main" id="{794CD308-D7B8-8D4E-B032-00203CE2C983}"/>
                </a:ext>
              </a:extLst>
            </p:cNvPr>
            <p:cNvGrpSpPr/>
            <p:nvPr/>
          </p:nvGrpSpPr>
          <p:grpSpPr>
            <a:xfrm>
              <a:off x="4199314" y="2651288"/>
              <a:ext cx="406343" cy="103536"/>
              <a:chOff x="0" y="0"/>
              <a:chExt cx="558178" cy="155742"/>
            </a:xfrm>
          </p:grpSpPr>
          <p:sp>
            <p:nvSpPr>
              <p:cNvPr id="163" name="Shape 1953">
                <a:extLst>
                  <a:ext uri="{FF2B5EF4-FFF2-40B4-BE49-F238E27FC236}">
                    <a16:creationId xmlns:a16="http://schemas.microsoft.com/office/drawing/2014/main" id="{83876809-90B7-3E4A-94CD-838D397161D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54">
                <a:extLst>
                  <a:ext uri="{FF2B5EF4-FFF2-40B4-BE49-F238E27FC236}">
                    <a16:creationId xmlns:a16="http://schemas.microsoft.com/office/drawing/2014/main" id="{B5793FBF-55B1-D342-B24F-675F048CAD8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8" name="Group 167" descr="2 Pink circles, 2 yellow squares From S" title="Partition 2 Page 1 ">
            <a:extLst>
              <a:ext uri="{FF2B5EF4-FFF2-40B4-BE49-F238E27FC236}">
                <a16:creationId xmlns:a16="http://schemas.microsoft.com/office/drawing/2014/main" id="{56E4528E-0A5A-9D43-B031-4D3496DC8DC1}"/>
              </a:ext>
            </a:extLst>
          </p:cNvPr>
          <p:cNvGrpSpPr/>
          <p:nvPr/>
        </p:nvGrpSpPr>
        <p:grpSpPr>
          <a:xfrm>
            <a:off x="880599" y="3305489"/>
            <a:ext cx="308790" cy="429599"/>
            <a:chOff x="4147317" y="2537888"/>
            <a:chExt cx="498427" cy="714093"/>
          </a:xfrm>
        </p:grpSpPr>
        <p:grpSp>
          <p:nvGrpSpPr>
            <p:cNvPr id="169" name="Group 1943">
              <a:extLst>
                <a:ext uri="{FF2B5EF4-FFF2-40B4-BE49-F238E27FC236}">
                  <a16:creationId xmlns:a16="http://schemas.microsoft.com/office/drawing/2014/main" id="{BCE3B134-61D2-9A46-BEA7-7B540AF683FC}"/>
                </a:ext>
              </a:extLst>
            </p:cNvPr>
            <p:cNvGrpSpPr/>
            <p:nvPr/>
          </p:nvGrpSpPr>
          <p:grpSpPr>
            <a:xfrm>
              <a:off x="4147317" y="2537888"/>
              <a:ext cx="490829" cy="714093"/>
              <a:chOff x="0" y="0"/>
              <a:chExt cx="674234" cy="1074170"/>
            </a:xfrm>
          </p:grpSpPr>
          <p:sp>
            <p:nvSpPr>
              <p:cNvPr id="182" name="Shape 1940">
                <a:extLst>
                  <a:ext uri="{FF2B5EF4-FFF2-40B4-BE49-F238E27FC236}">
                    <a16:creationId xmlns:a16="http://schemas.microsoft.com/office/drawing/2014/main" id="{4C10696B-8AE3-DF41-9677-AF7E7B0E52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1">
                <a:extLst>
                  <a:ext uri="{FF2B5EF4-FFF2-40B4-BE49-F238E27FC236}">
                    <a16:creationId xmlns:a16="http://schemas.microsoft.com/office/drawing/2014/main" id="{0DBD041E-15DE-A648-AB00-7A1BA763000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42">
                <a:extLst>
                  <a:ext uri="{FF2B5EF4-FFF2-40B4-BE49-F238E27FC236}">
                    <a16:creationId xmlns:a16="http://schemas.microsoft.com/office/drawing/2014/main" id="{0D7DDA40-D206-D34A-8EBA-93E68FAAF77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96FB828-AF38-194D-9DF1-F0FBA72F3745}"/>
                </a:ext>
              </a:extLst>
            </p:cNvPr>
            <p:cNvGrpSpPr/>
            <p:nvPr/>
          </p:nvGrpSpPr>
          <p:grpSpPr>
            <a:xfrm>
              <a:off x="4206913" y="2554015"/>
              <a:ext cx="406342" cy="103535"/>
              <a:chOff x="0" y="0"/>
              <a:chExt cx="558178" cy="155742"/>
            </a:xfrm>
          </p:grpSpPr>
          <p:sp>
            <p:nvSpPr>
              <p:cNvPr id="180" name="Shape 1930">
                <a:extLst>
                  <a:ext uri="{FF2B5EF4-FFF2-40B4-BE49-F238E27FC236}">
                    <a16:creationId xmlns:a16="http://schemas.microsoft.com/office/drawing/2014/main" id="{44B40931-EA09-8743-851F-11AE2E526E70}"/>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31">
                <a:extLst>
                  <a:ext uri="{FF2B5EF4-FFF2-40B4-BE49-F238E27FC236}">
                    <a16:creationId xmlns:a16="http://schemas.microsoft.com/office/drawing/2014/main" id="{F751BA6C-7B45-CD4A-AE3D-FDFD549DFC3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BF03116-98A9-C84F-9535-B3343C8E40DD}"/>
                </a:ext>
              </a:extLst>
            </p:cNvPr>
            <p:cNvGrpSpPr/>
            <p:nvPr/>
          </p:nvGrpSpPr>
          <p:grpSpPr>
            <a:xfrm>
              <a:off x="4206912" y="2726475"/>
              <a:ext cx="438832" cy="95669"/>
              <a:chOff x="1209912" y="1887043"/>
              <a:chExt cx="438832" cy="95669"/>
            </a:xfrm>
          </p:grpSpPr>
          <p:sp>
            <p:nvSpPr>
              <p:cNvPr id="178" name="Shape 1978">
                <a:extLst>
                  <a:ext uri="{FF2B5EF4-FFF2-40B4-BE49-F238E27FC236}">
                    <a16:creationId xmlns:a16="http://schemas.microsoft.com/office/drawing/2014/main" id="{79020A00-2AA2-8E4C-B1E1-A487090592E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9429F3AA-F236-C54F-B0E0-C1BA61D43E1A}"/>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949">
              <a:extLst>
                <a:ext uri="{FF2B5EF4-FFF2-40B4-BE49-F238E27FC236}">
                  <a16:creationId xmlns:a16="http://schemas.microsoft.com/office/drawing/2014/main" id="{E96CC997-C30F-D346-834D-D9F8216D23EA}"/>
                </a:ext>
              </a:extLst>
            </p:cNvPr>
            <p:cNvGrpSpPr/>
            <p:nvPr/>
          </p:nvGrpSpPr>
          <p:grpSpPr>
            <a:xfrm>
              <a:off x="4179227" y="3130957"/>
              <a:ext cx="406343" cy="103536"/>
              <a:chOff x="0" y="0"/>
              <a:chExt cx="558178" cy="155742"/>
            </a:xfrm>
          </p:grpSpPr>
          <p:sp>
            <p:nvSpPr>
              <p:cNvPr id="176" name="Shape 1947">
                <a:extLst>
                  <a:ext uri="{FF2B5EF4-FFF2-40B4-BE49-F238E27FC236}">
                    <a16:creationId xmlns:a16="http://schemas.microsoft.com/office/drawing/2014/main" id="{48FE6026-EEC9-9347-B81F-663E1F25C0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8">
                <a:extLst>
                  <a:ext uri="{FF2B5EF4-FFF2-40B4-BE49-F238E27FC236}">
                    <a16:creationId xmlns:a16="http://schemas.microsoft.com/office/drawing/2014/main" id="{31BD9F94-A89D-F542-89F5-49E339CC784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172">
              <a:extLst>
                <a:ext uri="{FF2B5EF4-FFF2-40B4-BE49-F238E27FC236}">
                  <a16:creationId xmlns:a16="http://schemas.microsoft.com/office/drawing/2014/main" id="{18E2CB4B-7866-7040-AA78-816B8830B475}"/>
                </a:ext>
              </a:extLst>
            </p:cNvPr>
            <p:cNvGrpSpPr/>
            <p:nvPr/>
          </p:nvGrpSpPr>
          <p:grpSpPr>
            <a:xfrm>
              <a:off x="4199314" y="2950237"/>
              <a:ext cx="438832" cy="95669"/>
              <a:chOff x="2715498" y="2047963"/>
              <a:chExt cx="438832" cy="95669"/>
            </a:xfrm>
          </p:grpSpPr>
          <p:sp>
            <p:nvSpPr>
              <p:cNvPr id="174" name="Shape 1978">
                <a:extLst>
                  <a:ext uri="{FF2B5EF4-FFF2-40B4-BE49-F238E27FC236}">
                    <a16:creationId xmlns:a16="http://schemas.microsoft.com/office/drawing/2014/main" id="{557E340E-E1BD-CE44-807A-C4F29BE6F2BC}"/>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Rectangle 174">
                <a:extLst>
                  <a:ext uri="{FF2B5EF4-FFF2-40B4-BE49-F238E27FC236}">
                    <a16:creationId xmlns:a16="http://schemas.microsoft.com/office/drawing/2014/main" id="{0DAFC748-3CF4-2847-B410-00DB1F290771}"/>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1"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100" name="Group 1960" descr="Contains 1 yellow square from R" title="Page 4 of Partition 2">
            <a:extLst>
              <a:ext uri="{FF2B5EF4-FFF2-40B4-BE49-F238E27FC236}">
                <a16:creationId xmlns:a16="http://schemas.microsoft.com/office/drawing/2014/main" id="{29403691-08F7-7748-ADCE-926148A757A8}"/>
              </a:ext>
            </a:extLst>
          </p:cNvPr>
          <p:cNvGrpSpPr/>
          <p:nvPr/>
        </p:nvGrpSpPr>
        <p:grpSpPr>
          <a:xfrm>
            <a:off x="1911014" y="3291939"/>
            <a:ext cx="297834" cy="495061"/>
            <a:chOff x="0" y="0"/>
            <a:chExt cx="674234" cy="1074170"/>
          </a:xfrm>
        </p:grpSpPr>
        <p:sp>
          <p:nvSpPr>
            <p:cNvPr id="104"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1" name="Group 100" descr="Contains 1 yellow square from R" title="Page 4 of Partition 2">
            <a:extLst>
              <a:ext uri="{FF2B5EF4-FFF2-40B4-BE49-F238E27FC236}">
                <a16:creationId xmlns:a16="http://schemas.microsoft.com/office/drawing/2014/main" id="{E2F34ADE-0AB6-0744-B7ED-97DEFB9DC8C2}"/>
              </a:ext>
            </a:extLst>
          </p:cNvPr>
          <p:cNvGrpSpPr/>
          <p:nvPr/>
        </p:nvGrpSpPr>
        <p:grpSpPr>
          <a:xfrm>
            <a:off x="1946335" y="3371704"/>
            <a:ext cx="266282" cy="66325"/>
            <a:chOff x="542020" y="1539005"/>
            <a:chExt cx="438832" cy="95669"/>
          </a:xfrm>
        </p:grpSpPr>
        <p:sp>
          <p:nvSpPr>
            <p:cNvPr id="102"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Rectangle 102">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descr="2 yellow squres" title="Hash Table Buffer 1"/>
          <p:cNvGrpSpPr/>
          <p:nvPr/>
        </p:nvGrpSpPr>
        <p:grpSpPr>
          <a:xfrm>
            <a:off x="3897986" y="2236118"/>
            <a:ext cx="293603" cy="74974"/>
            <a:chOff x="3897986" y="2236118"/>
            <a:chExt cx="293603" cy="74974"/>
          </a:xfrm>
        </p:grpSpPr>
        <p:sp>
          <p:nvSpPr>
            <p:cNvPr id="108"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Rectangle 108"/>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702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25 -0.07222 " pathEditMode="relative" ptsTypes="AA">
                                      <p:cBhvr>
                                        <p:cTn id="6" dur="2000" fill="hold"/>
                                        <p:tgtEl>
                                          <p:spTgt spid="100"/>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25 -0.07222 " pathEditMode="relative" ptsTypes="AA">
                                      <p:cBhvr>
                                        <p:cTn id="8" dur="2000" fill="hold"/>
                                        <p:tgtEl>
                                          <p:spTgt spid="101"/>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par>
                                <p:cTn id="14" presetID="10" presetClass="exit" presetSubtype="0" fill="hold" nodeType="withEffect">
                                  <p:stCondLst>
                                    <p:cond delay="0"/>
                                  </p:stCondLst>
                                  <p:childTnLst>
                                    <p:animEffect transition="out" filter="fade">
                                      <p:cBhvr>
                                        <p:cTn id="15" dur="500"/>
                                        <p:tgtEl>
                                          <p:spTgt spid="101"/>
                                        </p:tgtEl>
                                      </p:cBhvr>
                                    </p:animEffect>
                                    <p:set>
                                      <p:cBhvr>
                                        <p:cTn id="16" dur="1" fill="hold">
                                          <p:stCondLst>
                                            <p:cond delay="499"/>
                                          </p:stCondLst>
                                        </p:cTn>
                                        <p:tgtEl>
                                          <p:spTgt spid="10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00"/>
                                        </p:tgtEl>
                                        <p:attrNameLst>
                                          <p:attrName>ppt_x</p:attrName>
                                        </p:attrNameLst>
                                      </p:cBhvr>
                                      <p:tavLst>
                                        <p:tav tm="0">
                                          <p:val>
                                            <p:strVal val="ppt_x"/>
                                          </p:val>
                                        </p:tav>
                                        <p:tav tm="100000">
                                          <p:val>
                                            <p:strVal val="ppt_x"/>
                                          </p:val>
                                        </p:tav>
                                      </p:tavLst>
                                    </p:anim>
                                    <p:anim calcmode="lin" valueType="num">
                                      <p:cBhvr additive="base">
                                        <p:cTn id="21" dur="500"/>
                                        <p:tgtEl>
                                          <p:spTgt spid="100"/>
                                        </p:tgtEl>
                                        <p:attrNameLst>
                                          <p:attrName>ppt_y</p:attrName>
                                        </p:attrNameLst>
                                      </p:cBhvr>
                                      <p:tavLst>
                                        <p:tav tm="0">
                                          <p:val>
                                            <p:strVal val="ppt_y"/>
                                          </p:val>
                                        </p:tav>
                                        <p:tav tm="100000">
                                          <p:val>
                                            <p:strVal val="1+ppt_h/2"/>
                                          </p:val>
                                        </p:tav>
                                      </p:tavLst>
                                    </p:anim>
                                    <p:set>
                                      <p:cBhvr>
                                        <p:cTn id="22"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4" name="Shape 384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8</a:t>
            </a:r>
            <a:endParaRPr sz="2800" b="1" i="1" u="sng" dirty="0"/>
          </a:p>
        </p:txBody>
      </p:sp>
      <p:sp>
        <p:nvSpPr>
          <p:cNvPr id="102" name="Shape 3755" descr="Input Buffer. Output Buffer. B-2 Hash table buffers"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3"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04"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7"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08" name="Group 3763" descr="Contains the second page of S in parition 2. The page contains a single element: B. This matches with the 3 Bs in the hash table" title="Input Buffer"/>
          <p:cNvGrpSpPr/>
          <p:nvPr/>
        </p:nvGrpSpPr>
        <p:grpSpPr>
          <a:xfrm>
            <a:off x="3732495" y="2602783"/>
            <a:ext cx="737827" cy="1130022"/>
            <a:chOff x="0" y="-1"/>
            <a:chExt cx="983767" cy="1506695"/>
          </a:xfrm>
        </p:grpSpPr>
        <p:sp>
          <p:nvSpPr>
            <p:cNvPr id="109"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1" name="Group 3766" descr="3 pink circle matches" title="Output Matches"/>
          <p:cNvGrpSpPr/>
          <p:nvPr/>
        </p:nvGrpSpPr>
        <p:grpSpPr>
          <a:xfrm>
            <a:off x="4872349" y="2602783"/>
            <a:ext cx="988777" cy="1130022"/>
            <a:chOff x="0" y="-1"/>
            <a:chExt cx="1318367" cy="1506695"/>
          </a:xfrm>
        </p:grpSpPr>
        <p:sp>
          <p:nvSpPr>
            <p:cNvPr id="112"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26"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27"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128" name="Group 1921" descr="Partition 1 is empty Partition 2 contains 2 pages: one with (B, A, A, B) and one with (B) one with (A, B, B, B), and one with (A) both from S. The second page moves to the input" title="Empty Result"/>
          <p:cNvGrpSpPr/>
          <p:nvPr/>
        </p:nvGrpSpPr>
        <p:grpSpPr>
          <a:xfrm>
            <a:off x="769425" y="1666761"/>
            <a:ext cx="1435767" cy="2377779"/>
            <a:chOff x="0" y="0"/>
            <a:chExt cx="1972266" cy="3576770"/>
          </a:xfrm>
        </p:grpSpPr>
        <p:sp>
          <p:nvSpPr>
            <p:cNvPr id="12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8" name="Group 147" descr="1 pink circle from S" title="Partition 2 Page 2"/>
          <p:cNvGrpSpPr/>
          <p:nvPr/>
        </p:nvGrpSpPr>
        <p:grpSpPr>
          <a:xfrm>
            <a:off x="1228265" y="3297905"/>
            <a:ext cx="322225" cy="450451"/>
            <a:chOff x="4157933" y="2539166"/>
            <a:chExt cx="490829" cy="714093"/>
          </a:xfrm>
        </p:grpSpPr>
        <p:grpSp>
          <p:nvGrpSpPr>
            <p:cNvPr id="149" name="Group 1943"/>
            <p:cNvGrpSpPr/>
            <p:nvPr/>
          </p:nvGrpSpPr>
          <p:grpSpPr>
            <a:xfrm>
              <a:off x="4157933" y="2539166"/>
              <a:ext cx="490829" cy="714093"/>
              <a:chOff x="0" y="0"/>
              <a:chExt cx="674234" cy="1074170"/>
            </a:xfrm>
          </p:grpSpPr>
          <p:sp>
            <p:nvSpPr>
              <p:cNvPr id="15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 name="Group 1955"/>
            <p:cNvGrpSpPr/>
            <p:nvPr/>
          </p:nvGrpSpPr>
          <p:grpSpPr>
            <a:xfrm>
              <a:off x="4199314" y="2651288"/>
              <a:ext cx="406343" cy="103536"/>
              <a:chOff x="0" y="0"/>
              <a:chExt cx="558178" cy="155742"/>
            </a:xfrm>
          </p:grpSpPr>
          <p:sp>
            <p:nvSpPr>
              <p:cNvPr id="151"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6" name="Group 155" descr="2 Pink circles 2 yellow square from S" title="Partition 2 Page 1"/>
          <p:cNvGrpSpPr/>
          <p:nvPr/>
        </p:nvGrpSpPr>
        <p:grpSpPr>
          <a:xfrm>
            <a:off x="880599" y="3305489"/>
            <a:ext cx="308790" cy="429599"/>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6" name="Group 3994" descr="3 pink circle matches" title="Output Buffer"/>
          <p:cNvGrpSpPr/>
          <p:nvPr/>
        </p:nvGrpSpPr>
        <p:grpSpPr>
          <a:xfrm>
            <a:off x="4922969" y="2871928"/>
            <a:ext cx="887534" cy="807487"/>
            <a:chOff x="0" y="0"/>
            <a:chExt cx="1183377" cy="1076648"/>
          </a:xfrm>
        </p:grpSpPr>
        <p:sp>
          <p:nvSpPr>
            <p:cNvPr id="197"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2" name="Group 3235" descr="Arrow labeled new hash function poiting to the hash table with B-2 Buffers" title="Arrow">
            <a:extLst>
              <a:ext uri="{FF2B5EF4-FFF2-40B4-BE49-F238E27FC236}">
                <a16:creationId xmlns:a16="http://schemas.microsoft.com/office/drawing/2014/main" id="{9E0E018B-7E26-A348-B1A2-A4ADBAD2F635}"/>
              </a:ext>
            </a:extLst>
          </p:cNvPr>
          <p:cNvGrpSpPr/>
          <p:nvPr/>
        </p:nvGrpSpPr>
        <p:grpSpPr>
          <a:xfrm>
            <a:off x="4508445" y="2477685"/>
            <a:ext cx="322392" cy="1153422"/>
            <a:chOff x="0" y="-2"/>
            <a:chExt cx="429854" cy="1537895"/>
          </a:xfrm>
        </p:grpSpPr>
        <p:sp>
          <p:nvSpPr>
            <p:cNvPr id="93" name="Shape 3233">
              <a:extLst>
                <a:ext uri="{FF2B5EF4-FFF2-40B4-BE49-F238E27FC236}">
                  <a16:creationId xmlns:a16="http://schemas.microsoft.com/office/drawing/2014/main" id="{385B9C23-2D87-E64A-990B-54E7EC6447E3}"/>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4" name="Shape 3234">
              <a:extLst>
                <a:ext uri="{FF2B5EF4-FFF2-40B4-BE49-F238E27FC236}">
                  <a16:creationId xmlns:a16="http://schemas.microsoft.com/office/drawing/2014/main" id="{6B70A974-08B8-A94D-9DC2-102B16EA24B0}"/>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96" name="Shape 3760">
            <a:extLst>
              <a:ext uri="{FF2B5EF4-FFF2-40B4-BE49-F238E27FC236}">
                <a16:creationId xmlns:a16="http://schemas.microsoft.com/office/drawing/2014/main" id="{ED041907-2070-3442-9B52-8E2FDA9E1C24}"/>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sp>
        <p:nvSpPr>
          <p:cNvPr id="144" name="Shape 3760">
            <a:extLst>
              <a:ext uri="{FF2B5EF4-FFF2-40B4-BE49-F238E27FC236}">
                <a16:creationId xmlns:a16="http://schemas.microsoft.com/office/drawing/2014/main" id="{01AEFF3B-6C0E-FA44-8379-EC1A40D59EAE}"/>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45" name="Group 3825" descr="3 pink circles" title="Hash Tablle Buffer 3">
            <a:extLst>
              <a:ext uri="{FF2B5EF4-FFF2-40B4-BE49-F238E27FC236}">
                <a16:creationId xmlns:a16="http://schemas.microsoft.com/office/drawing/2014/main" id="{A4D30CD2-C10C-9B47-A382-8B0761A048B5}"/>
              </a:ext>
            </a:extLst>
          </p:cNvPr>
          <p:cNvGrpSpPr/>
          <p:nvPr/>
        </p:nvGrpSpPr>
        <p:grpSpPr>
          <a:xfrm>
            <a:off x="5115419" y="2101268"/>
            <a:ext cx="269782" cy="75267"/>
            <a:chOff x="0" y="0"/>
            <a:chExt cx="359707" cy="100355"/>
          </a:xfrm>
        </p:grpSpPr>
        <p:sp>
          <p:nvSpPr>
            <p:cNvPr id="146" name="Shape 3823">
              <a:extLst>
                <a:ext uri="{FF2B5EF4-FFF2-40B4-BE49-F238E27FC236}">
                  <a16:creationId xmlns:a16="http://schemas.microsoft.com/office/drawing/2014/main" id="{828FF79A-1E10-8C40-97B4-63C473B65843}"/>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3824">
              <a:extLst>
                <a:ext uri="{FF2B5EF4-FFF2-40B4-BE49-F238E27FC236}">
                  <a16:creationId xmlns:a16="http://schemas.microsoft.com/office/drawing/2014/main" id="{B4553506-E7EE-3148-9195-1ADD40E8C2A6}"/>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3828" descr="3 pink circles" title="Hash Tablle Buffer 3">
            <a:extLst>
              <a:ext uri="{FF2B5EF4-FFF2-40B4-BE49-F238E27FC236}">
                <a16:creationId xmlns:a16="http://schemas.microsoft.com/office/drawing/2014/main" id="{4A312B13-68C8-2F49-B3FE-92EC39E879C0}"/>
              </a:ext>
            </a:extLst>
          </p:cNvPr>
          <p:cNvGrpSpPr/>
          <p:nvPr/>
        </p:nvGrpSpPr>
        <p:grpSpPr>
          <a:xfrm>
            <a:off x="5115161" y="2207911"/>
            <a:ext cx="269781" cy="75268"/>
            <a:chOff x="0" y="0"/>
            <a:chExt cx="359707" cy="100355"/>
          </a:xfrm>
        </p:grpSpPr>
        <p:sp>
          <p:nvSpPr>
            <p:cNvPr id="174" name="Shape 3826">
              <a:extLst>
                <a:ext uri="{FF2B5EF4-FFF2-40B4-BE49-F238E27FC236}">
                  <a16:creationId xmlns:a16="http://schemas.microsoft.com/office/drawing/2014/main" id="{62C44E43-AE88-0348-95EA-2EF54C7FDE3F}"/>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3827">
              <a:extLst>
                <a:ext uri="{FF2B5EF4-FFF2-40B4-BE49-F238E27FC236}">
                  <a16:creationId xmlns:a16="http://schemas.microsoft.com/office/drawing/2014/main" id="{37A261A8-58AB-4C40-8D44-41A6C05FFE15}"/>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3831" descr="3 pink circles" title="Hash Tablle Buffer 3">
            <a:extLst>
              <a:ext uri="{FF2B5EF4-FFF2-40B4-BE49-F238E27FC236}">
                <a16:creationId xmlns:a16="http://schemas.microsoft.com/office/drawing/2014/main" id="{953CABF1-460C-D24E-B36C-4E8D7AC81F7F}"/>
              </a:ext>
            </a:extLst>
          </p:cNvPr>
          <p:cNvGrpSpPr/>
          <p:nvPr/>
        </p:nvGrpSpPr>
        <p:grpSpPr>
          <a:xfrm>
            <a:off x="5115161" y="2311038"/>
            <a:ext cx="269781" cy="75268"/>
            <a:chOff x="0" y="0"/>
            <a:chExt cx="359707" cy="100355"/>
          </a:xfrm>
        </p:grpSpPr>
        <p:sp>
          <p:nvSpPr>
            <p:cNvPr id="177" name="Shape 3829">
              <a:extLst>
                <a:ext uri="{FF2B5EF4-FFF2-40B4-BE49-F238E27FC236}">
                  <a16:creationId xmlns:a16="http://schemas.microsoft.com/office/drawing/2014/main" id="{B4E7E376-67CE-BB40-912A-F21264DF1A34}"/>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3830">
              <a:extLst>
                <a:ext uri="{FF2B5EF4-FFF2-40B4-BE49-F238E27FC236}">
                  <a16:creationId xmlns:a16="http://schemas.microsoft.com/office/drawing/2014/main" id="{D907CF78-E8C2-8845-B6B2-45B0AFBD4EDF}"/>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9" name="Group 178" descr="2 yellow squres" title="Hash Table Buffer 1">
            <a:extLst>
              <a:ext uri="{FF2B5EF4-FFF2-40B4-BE49-F238E27FC236}">
                <a16:creationId xmlns:a16="http://schemas.microsoft.com/office/drawing/2014/main" id="{7500E0A4-8713-8D45-B5C9-D23AB2FC457E}"/>
              </a:ext>
            </a:extLst>
          </p:cNvPr>
          <p:cNvGrpSpPr/>
          <p:nvPr/>
        </p:nvGrpSpPr>
        <p:grpSpPr>
          <a:xfrm>
            <a:off x="3897986" y="2236118"/>
            <a:ext cx="293603" cy="74974"/>
            <a:chOff x="3897986" y="2236118"/>
            <a:chExt cx="293603" cy="74974"/>
          </a:xfrm>
        </p:grpSpPr>
        <p:sp>
          <p:nvSpPr>
            <p:cNvPr id="180" name="Shape 3832">
              <a:extLst>
                <a:ext uri="{FF2B5EF4-FFF2-40B4-BE49-F238E27FC236}">
                  <a16:creationId xmlns:a16="http://schemas.microsoft.com/office/drawing/2014/main" id="{927DA181-2689-4541-86A6-62B2300668F3}"/>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Rectangle 186">
              <a:extLst>
                <a:ext uri="{FF2B5EF4-FFF2-40B4-BE49-F238E27FC236}">
                  <a16:creationId xmlns:a16="http://schemas.microsoft.com/office/drawing/2014/main" id="{82EC6430-5C04-A74D-9C4E-533614A70217}"/>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descr="2 yellow squres" title="Hash Table Buffer 1">
            <a:extLst>
              <a:ext uri="{FF2B5EF4-FFF2-40B4-BE49-F238E27FC236}">
                <a16:creationId xmlns:a16="http://schemas.microsoft.com/office/drawing/2014/main" id="{33F5954C-384B-E542-B775-5C617ED89172}"/>
              </a:ext>
            </a:extLst>
          </p:cNvPr>
          <p:cNvGrpSpPr/>
          <p:nvPr/>
        </p:nvGrpSpPr>
        <p:grpSpPr>
          <a:xfrm>
            <a:off x="3897985" y="2111208"/>
            <a:ext cx="293604" cy="74974"/>
            <a:chOff x="3897985" y="2111208"/>
            <a:chExt cx="293604" cy="74974"/>
          </a:xfrm>
        </p:grpSpPr>
        <p:sp>
          <p:nvSpPr>
            <p:cNvPr id="189" name="Shape 3820">
              <a:extLst>
                <a:ext uri="{FF2B5EF4-FFF2-40B4-BE49-F238E27FC236}">
                  <a16:creationId xmlns:a16="http://schemas.microsoft.com/office/drawing/2014/main" id="{0C1C3918-948D-9544-BA28-439A10632F6F}"/>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Rectangle 189">
              <a:extLst>
                <a:ext uri="{FF2B5EF4-FFF2-40B4-BE49-F238E27FC236}">
                  <a16:creationId xmlns:a16="http://schemas.microsoft.com/office/drawing/2014/main" id="{0E3912D8-AB9D-5547-8AFC-A81F674069CD}"/>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7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191 0.02716 L 0.28524 -0.05587 " pathEditMode="relative" ptsTypes="AA">
                                      <p:cBhvr>
                                        <p:cTn id="6" dur="2000" fill="hold"/>
                                        <p:tgtEl>
                                          <p:spTgt spid="1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9</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5" y="2602783"/>
            <a:ext cx="737827" cy="1130022"/>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8" name="Group 147" descr="1 pink cirlce from R leaving input buffer" title="Partition 2 Page 2"/>
          <p:cNvGrpSpPr/>
          <p:nvPr/>
        </p:nvGrpSpPr>
        <p:grpSpPr>
          <a:xfrm>
            <a:off x="3830347" y="2891988"/>
            <a:ext cx="569700" cy="770292"/>
            <a:chOff x="4157933" y="2539166"/>
            <a:chExt cx="490829" cy="714093"/>
          </a:xfrm>
        </p:grpSpPr>
        <p:grpSp>
          <p:nvGrpSpPr>
            <p:cNvPr id="149" name="Group 1943"/>
            <p:cNvGrpSpPr/>
            <p:nvPr/>
          </p:nvGrpSpPr>
          <p:grpSpPr>
            <a:xfrm>
              <a:off x="4157933" y="2539166"/>
              <a:ext cx="490829" cy="714093"/>
              <a:chOff x="0" y="0"/>
              <a:chExt cx="674234" cy="1074170"/>
            </a:xfrm>
          </p:grpSpPr>
          <p:sp>
            <p:nvSpPr>
              <p:cNvPr id="15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 name="Group 1955"/>
            <p:cNvGrpSpPr/>
            <p:nvPr/>
          </p:nvGrpSpPr>
          <p:grpSpPr>
            <a:xfrm>
              <a:off x="4199314" y="2651288"/>
              <a:ext cx="406343" cy="103536"/>
              <a:chOff x="0" y="0"/>
              <a:chExt cx="558178" cy="155742"/>
            </a:xfrm>
          </p:grpSpPr>
          <p:sp>
            <p:nvSpPr>
              <p:cNvPr id="151"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6" name="Group 155" descr="2 pink circles, 2 yellow square from R entering the input buffer" title="Partition 2 Page 1"/>
          <p:cNvGrpSpPr/>
          <p:nvPr/>
        </p:nvGrpSpPr>
        <p:grpSpPr>
          <a:xfrm>
            <a:off x="880599" y="3305489"/>
            <a:ext cx="308790" cy="429599"/>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09" name="Shape 4033" descr="Arrow Matching the pink circles in the input buffer with the pink circles in the 3rd buffer of the hash table" title="Arrow">
            <a:extLst>
              <a:ext uri="{FF2B5EF4-FFF2-40B4-BE49-F238E27FC236}">
                <a16:creationId xmlns:a16="http://schemas.microsoft.com/office/drawing/2014/main" id="{455838BD-DABE-5C4B-AA52-FC9E3FF72044}"/>
              </a:ext>
            </a:extLst>
          </p:cNvPr>
          <p:cNvSpPr/>
          <p:nvPr/>
        </p:nvSpPr>
        <p:spPr>
          <a:xfrm flipV="1">
            <a:off x="4139127" y="2279363"/>
            <a:ext cx="947785" cy="73229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301355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dissolve">
                                      <p:cBhvr>
                                        <p:cTn id="12" dur="500"/>
                                        <p:tgtEl>
                                          <p:spTgt spid="184"/>
                                        </p:tgtEl>
                                      </p:cBhvr>
                                    </p:animEffect>
                                  </p:childTnLst>
                                </p:cTn>
                              </p:par>
                            </p:childTnLst>
                          </p:cTn>
                        </p:par>
                        <p:par>
                          <p:cTn id="13" fill="hold">
                            <p:stCondLst>
                              <p:cond delay="500"/>
                            </p:stCondLst>
                            <p:childTnLst>
                              <p:par>
                                <p:cTn id="14" presetID="9" presetClass="entr" presetSubtype="0" fill="hold" nodeType="afterEffect">
                                  <p:stCondLst>
                                    <p:cond delay="100"/>
                                  </p:stCondLst>
                                  <p:childTnLst>
                                    <p:set>
                                      <p:cBhvr>
                                        <p:cTn id="15" dur="1" fill="hold">
                                          <p:stCondLst>
                                            <p:cond delay="0"/>
                                          </p:stCondLst>
                                        </p:cTn>
                                        <p:tgtEl>
                                          <p:spTgt spid="191"/>
                                        </p:tgtEl>
                                        <p:attrNameLst>
                                          <p:attrName>style.visibility</p:attrName>
                                        </p:attrNameLst>
                                      </p:cBhvr>
                                      <p:to>
                                        <p:strVal val="visible"/>
                                      </p:to>
                                    </p:set>
                                    <p:animEffect transition="in" filter="dissolve">
                                      <p:cBhvr>
                                        <p:cTn id="16" dur="500"/>
                                        <p:tgtEl>
                                          <p:spTgt spid="191"/>
                                        </p:tgtEl>
                                      </p:cBhvr>
                                    </p:animEffect>
                                  </p:childTnLst>
                                </p:cTn>
                              </p:par>
                            </p:childTnLst>
                          </p:cTn>
                        </p:par>
                        <p:par>
                          <p:cTn id="17" fill="hold">
                            <p:stCondLst>
                              <p:cond delay="1100"/>
                            </p:stCondLst>
                            <p:childTnLst>
                              <p:par>
                                <p:cTn id="18" presetID="9" presetClass="entr" presetSubtype="0" fill="hold" nodeType="afterEffect">
                                  <p:stCondLst>
                                    <p:cond delay="10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1024 0.05339 L -0.00885 0.89969 " pathEditMode="relative" rAng="0" ptsTypes="AA">
                                      <p:cBhvr>
                                        <p:cTn id="24" dur="2000" fill="hold"/>
                                        <p:tgtEl>
                                          <p:spTgt spid="148"/>
                                        </p:tgtEl>
                                        <p:attrNameLst>
                                          <p:attrName>ppt_x</p:attrName>
                                          <p:attrName>ppt_y</p:attrName>
                                        </p:attrNameLst>
                                      </p:cBhvr>
                                      <p:rCtr x="69" y="42315"/>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childTnLst>
                          </p:cTn>
                        </p:par>
                        <p:par>
                          <p:cTn id="30" fill="hold">
                            <p:stCondLst>
                              <p:cond delay="500"/>
                            </p:stCondLst>
                            <p:childTnLst>
                              <p:par>
                                <p:cTn id="31" presetID="0" presetClass="path" presetSubtype="0" accel="50000" decel="50000" fill="hold" nodeType="afterEffect">
                                  <p:stCondLst>
                                    <p:cond delay="0"/>
                                  </p:stCondLst>
                                  <p:childTnLst>
                                    <p:animMotion origin="layout" path="M 0.00348 0.00494 L 0.32188 -0.06574 " pathEditMode="relative" ptsTypes="AA">
                                      <p:cBhvr>
                                        <p:cTn id="32" dur="2000" fill="hold"/>
                                        <p:tgtEl>
                                          <p:spTgt spid="1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1" animBg="1"/>
      <p:bldP spid="109" grpId="2"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10</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4" y="2602783"/>
            <a:ext cx="874463" cy="1191196"/>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6" name="Group 155" descr="2 pink circles, 2 yellow square from R entering the input buffer" title="Partition 2 Page 1"/>
          <p:cNvGrpSpPr/>
          <p:nvPr/>
        </p:nvGrpSpPr>
        <p:grpSpPr>
          <a:xfrm>
            <a:off x="3800073" y="2882212"/>
            <a:ext cx="594298" cy="748898"/>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05" name="Group 4001" descr="5 pink circle matches" title="Output buffer"/>
          <p:cNvGrpSpPr/>
          <p:nvPr/>
        </p:nvGrpSpPr>
        <p:grpSpPr>
          <a:xfrm>
            <a:off x="5029200" y="3453830"/>
            <a:ext cx="647186" cy="108520"/>
            <a:chOff x="0" y="0"/>
            <a:chExt cx="862913" cy="144692"/>
          </a:xfrm>
        </p:grpSpPr>
        <p:grpSp>
          <p:nvGrpSpPr>
            <p:cNvPr id="206" name="Group 3997"/>
            <p:cNvGrpSpPr/>
            <p:nvPr/>
          </p:nvGrpSpPr>
          <p:grpSpPr>
            <a:xfrm>
              <a:off x="-1" y="-1"/>
              <a:ext cx="518573" cy="144694"/>
              <a:chOff x="0" y="0"/>
              <a:chExt cx="518571" cy="144692"/>
            </a:xfrm>
          </p:grpSpPr>
          <p:sp>
            <p:nvSpPr>
              <p:cNvPr id="210"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7" name="Group 4000"/>
            <p:cNvGrpSpPr/>
            <p:nvPr/>
          </p:nvGrpSpPr>
          <p:grpSpPr>
            <a:xfrm>
              <a:off x="498546" y="21513"/>
              <a:ext cx="364368" cy="101667"/>
              <a:chOff x="0" y="0"/>
              <a:chExt cx="364366" cy="101665"/>
            </a:xfrm>
          </p:grpSpPr>
          <p:sp>
            <p:nvSpPr>
              <p:cNvPr id="208"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2" name="Group 4001" descr="5 pink circle matches" title="Output buffer"/>
          <p:cNvGrpSpPr/>
          <p:nvPr/>
        </p:nvGrpSpPr>
        <p:grpSpPr>
          <a:xfrm>
            <a:off x="5029200" y="3638550"/>
            <a:ext cx="647186" cy="108520"/>
            <a:chOff x="0" y="0"/>
            <a:chExt cx="862913" cy="144692"/>
          </a:xfrm>
        </p:grpSpPr>
        <p:grpSp>
          <p:nvGrpSpPr>
            <p:cNvPr id="213" name="Group 3997"/>
            <p:cNvGrpSpPr/>
            <p:nvPr/>
          </p:nvGrpSpPr>
          <p:grpSpPr>
            <a:xfrm>
              <a:off x="-1" y="-1"/>
              <a:ext cx="518573" cy="144694"/>
              <a:chOff x="0" y="0"/>
              <a:chExt cx="518571" cy="144692"/>
            </a:xfrm>
          </p:grpSpPr>
          <p:sp>
            <p:nvSpPr>
              <p:cNvPr id="217"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4" name="Group 4000"/>
            <p:cNvGrpSpPr/>
            <p:nvPr/>
          </p:nvGrpSpPr>
          <p:grpSpPr>
            <a:xfrm>
              <a:off x="498546" y="21513"/>
              <a:ext cx="364368" cy="101667"/>
              <a:chOff x="0" y="0"/>
              <a:chExt cx="364366" cy="101665"/>
            </a:xfrm>
          </p:grpSpPr>
          <p:sp>
            <p:nvSpPr>
              <p:cNvPr id="215"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Shape 4033" descr="Arrow Matching the pink circles in the input buffer with the pink circles in the 3rd buffer of the hash table" title="Arrow">
            <a:extLst>
              <a:ext uri="{FF2B5EF4-FFF2-40B4-BE49-F238E27FC236}">
                <a16:creationId xmlns:a16="http://schemas.microsoft.com/office/drawing/2014/main" id="{F558D7E9-5E7C-0B4A-B2EB-DB809286461E}"/>
              </a:ext>
            </a:extLst>
          </p:cNvPr>
          <p:cNvSpPr/>
          <p:nvPr/>
        </p:nvSpPr>
        <p:spPr>
          <a:xfrm flipV="1">
            <a:off x="4064052" y="2402851"/>
            <a:ext cx="1139680" cy="59426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98"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2233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5"/>
                                        </p:tgtEl>
                                        <p:attrNameLst>
                                          <p:attrName>style.visibility</p:attrName>
                                        </p:attrNameLst>
                                      </p:cBhvr>
                                      <p:to>
                                        <p:strVal val="visible"/>
                                      </p:to>
                                    </p:set>
                                    <p:animEffect transition="in" filter="dissolve">
                                      <p:cBhvr>
                                        <p:cTn id="11" dur="500"/>
                                        <p:tgtEl>
                                          <p:spTgt spid="20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dissolve">
                                      <p:cBhvr>
                                        <p:cTn id="15" dur="500"/>
                                        <p:tgtEl>
                                          <p:spTgt spid="2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121"/>
                                        </p:tgtEl>
                                      </p:cBhvr>
                                    </p:animEffect>
                                    <p:set>
                                      <p:cBhvr>
                                        <p:cTn id="20" dur="1" fill="hold">
                                          <p:stCondLst>
                                            <p:cond delay="499"/>
                                          </p:stCondLst>
                                        </p:cTn>
                                        <p:tgtEl>
                                          <p:spTgt spid="121"/>
                                        </p:tgtEl>
                                        <p:attrNameLst>
                                          <p:attrName>style.visibility</p:attrName>
                                        </p:attrNameLst>
                                      </p:cBhvr>
                                      <p:to>
                                        <p:strVal val="hidden"/>
                                      </p:to>
                                    </p:set>
                                  </p:childTnLst>
                                </p:cTn>
                              </p:par>
                              <p:par>
                                <p:cTn id="21" presetID="0" presetClass="path" presetSubtype="0" accel="50000" decel="50000" fill="hold" nodeType="withEffect">
                                  <p:stCondLst>
                                    <p:cond delay="0"/>
                                  </p:stCondLst>
                                  <p:childTnLst>
                                    <p:animMotion origin="layout" path="M 0 0 L 0.60695 0.01081 " pathEditMode="relative" ptsTypes="AA">
                                      <p:cBhvr>
                                        <p:cTn id="22" dur="500" fill="hold"/>
                                        <p:tgtEl>
                                          <p:spTgt spid="184"/>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 0 L 0.60695 0.01081 " pathEditMode="relative" ptsTypes="AA">
                                      <p:cBhvr>
                                        <p:cTn id="24" dur="500" fill="hold"/>
                                        <p:tgtEl>
                                          <p:spTgt spid="191"/>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 0 L 0.60695 0.01081 " pathEditMode="relative" ptsTypes="AA">
                                      <p:cBhvr>
                                        <p:cTn id="26" dur="500" fill="hold"/>
                                        <p:tgtEl>
                                          <p:spTgt spid="198"/>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60695 0.01081 " pathEditMode="relative" ptsTypes="AA">
                                      <p:cBhvr>
                                        <p:cTn id="28" dur="500" fill="hold"/>
                                        <p:tgtEl>
                                          <p:spTgt spid="205"/>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60695 0.01081 " pathEditMode="relative" ptsTypes="AA">
                                      <p:cBhvr>
                                        <p:cTn id="30" dur="500" fill="hold"/>
                                        <p:tgtEl>
                                          <p:spTgt spid="2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p:bldP spid="121" grpId="2"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7" name="Shape 4057"/>
          <p:cNvSpPr>
            <a:spLocks noGrp="1"/>
          </p:cNvSpPr>
          <p:nvPr>
            <p:ph type="title"/>
          </p:nvPr>
        </p:nvSpPr>
        <p:spPr>
          <a:xfrm>
            <a:off x="246888" y="310896"/>
            <a:ext cx="7525512" cy="1143000"/>
          </a:xfrm>
          <a:prstGeom prst="rect">
            <a:avLst/>
          </a:prstGeom>
        </p:spPr>
        <p:txBody>
          <a:bodyPr>
            <a:normAutofit/>
          </a:bodyPr>
          <a:lstStyle/>
          <a:p>
            <a:pPr>
              <a:defRPr>
                <a:solidFill>
                  <a:srgbClr val="000000"/>
                </a:solidFill>
              </a:defRPr>
            </a:pPr>
            <a:r>
              <a:rPr sz="2800" dirty="0"/>
              <a:t>Grace Hash Join:</a:t>
            </a:r>
            <a:r>
              <a:rPr sz="2800" b="1" i="1" dirty="0"/>
              <a:t> </a:t>
            </a:r>
            <a:r>
              <a:rPr sz="2800" i="1" dirty="0"/>
              <a:t>Build </a:t>
            </a:r>
            <a:r>
              <a:rPr sz="2800" b="1" i="1" dirty="0"/>
              <a:t>&amp; </a:t>
            </a:r>
            <a:r>
              <a:rPr sz="2800" b="1" i="1" u="sng" dirty="0"/>
              <a:t>Probe</a:t>
            </a:r>
            <a:r>
              <a:rPr lang="en-US" sz="2800" b="1" i="1" u="sng" dirty="0"/>
              <a:t> Part 11</a:t>
            </a:r>
            <a:endParaRPr sz="2800" b="1" i="1" u="sng" dirty="0"/>
          </a:p>
        </p:txBody>
      </p:sp>
      <p:sp>
        <p:nvSpPr>
          <p:cNvPr id="103" name="Shape 3755" descr="1 input buffer, 1 output buffer, B-2 hash table buffers"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4"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05"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8"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09" name="Group 3763" descr="Contains page 1 from partition 2 of the elements of S. The next element to be matched is an A. This matches with 2 As in the hash table. The following element is also an A which matches with the 2 As in the has table. " title="Input Buffer"/>
          <p:cNvGrpSpPr/>
          <p:nvPr/>
        </p:nvGrpSpPr>
        <p:grpSpPr>
          <a:xfrm>
            <a:off x="3732495" y="2602783"/>
            <a:ext cx="737827" cy="1130022"/>
            <a:chOff x="0" y="-1"/>
            <a:chExt cx="983767" cy="1506695"/>
          </a:xfrm>
        </p:grpSpPr>
        <p:sp>
          <p:nvSpPr>
            <p:cNvPr id="110"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2" name="Group 3766" descr="1 pink circle match, 4 yellow square matches" title="Output buffer"/>
          <p:cNvGrpSpPr/>
          <p:nvPr/>
        </p:nvGrpSpPr>
        <p:grpSpPr>
          <a:xfrm>
            <a:off x="4872349" y="2602783"/>
            <a:ext cx="988777" cy="1130022"/>
            <a:chOff x="0" y="-1"/>
            <a:chExt cx="1318367" cy="1506695"/>
          </a:xfrm>
        </p:grpSpPr>
        <p:sp>
          <p:nvSpPr>
            <p:cNvPr id="113"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8" name="Group 3825" descr="3 pink circles" title="Hash table buffer 3"/>
          <p:cNvGrpSpPr/>
          <p:nvPr/>
        </p:nvGrpSpPr>
        <p:grpSpPr>
          <a:xfrm>
            <a:off x="5115419" y="2101268"/>
            <a:ext cx="269782" cy="75267"/>
            <a:chOff x="0" y="0"/>
            <a:chExt cx="359707" cy="100355"/>
          </a:xfrm>
        </p:grpSpPr>
        <p:sp>
          <p:nvSpPr>
            <p:cNvPr id="119"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1" name="Group 3828" descr="3 pink circles" title="Hash table buffer 3"/>
          <p:cNvGrpSpPr/>
          <p:nvPr/>
        </p:nvGrpSpPr>
        <p:grpSpPr>
          <a:xfrm>
            <a:off x="5115161" y="2207911"/>
            <a:ext cx="269781" cy="75268"/>
            <a:chOff x="0" y="0"/>
            <a:chExt cx="359707" cy="100355"/>
          </a:xfrm>
        </p:grpSpPr>
        <p:sp>
          <p:nvSpPr>
            <p:cNvPr id="122"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3831" descr="3 pink circles" title="Hash table buffer 3"/>
          <p:cNvGrpSpPr/>
          <p:nvPr/>
        </p:nvGrpSpPr>
        <p:grpSpPr>
          <a:xfrm>
            <a:off x="5115161" y="2311038"/>
            <a:ext cx="269781" cy="75268"/>
            <a:chOff x="0" y="0"/>
            <a:chExt cx="359707" cy="100355"/>
          </a:xfrm>
        </p:grpSpPr>
        <p:sp>
          <p:nvSpPr>
            <p:cNvPr id="125"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28" name="Shape 3838" descr="1 pink circle match, 4 yellow square matches" title="Output matches"/>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29" name="Group 1921" descr="empty" title="Result of Parition"/>
          <p:cNvGrpSpPr/>
          <p:nvPr/>
        </p:nvGrpSpPr>
        <p:grpSpPr>
          <a:xfrm>
            <a:off x="769425" y="1666761"/>
            <a:ext cx="1435767" cy="2377779"/>
            <a:chOff x="0" y="0"/>
            <a:chExt cx="1972266" cy="3576770"/>
          </a:xfrm>
        </p:grpSpPr>
        <p:sp>
          <p:nvSpPr>
            <p:cNvPr id="13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59" descr="2 yellow squares" title="Hash table buffer 1"/>
          <p:cNvGrpSpPr/>
          <p:nvPr/>
        </p:nvGrpSpPr>
        <p:grpSpPr>
          <a:xfrm>
            <a:off x="3897986" y="2236118"/>
            <a:ext cx="293603" cy="74974"/>
            <a:chOff x="3897986" y="2236118"/>
            <a:chExt cx="293603" cy="74974"/>
          </a:xfrm>
        </p:grpSpPr>
        <p:sp>
          <p:nvSpPr>
            <p:cNvPr id="161"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Rectangle 161"/>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descr="2 yellow squares" title="Hash table buffer 1"/>
          <p:cNvGrpSpPr/>
          <p:nvPr/>
        </p:nvGrpSpPr>
        <p:grpSpPr>
          <a:xfrm>
            <a:off x="3897985" y="2111208"/>
            <a:ext cx="293604" cy="74974"/>
            <a:chOff x="3897985" y="2111208"/>
            <a:chExt cx="293604" cy="74974"/>
          </a:xfrm>
        </p:grpSpPr>
        <p:sp>
          <p:nvSpPr>
            <p:cNvPr id="164"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Rectangle 164"/>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3994" descr="1 pink circle match, 4 yellow square matches" title="Output matches"/>
          <p:cNvGrpSpPr/>
          <p:nvPr/>
        </p:nvGrpSpPr>
        <p:grpSpPr>
          <a:xfrm>
            <a:off x="4922969" y="2871928"/>
            <a:ext cx="887534" cy="807487"/>
            <a:chOff x="0" y="0"/>
            <a:chExt cx="1183377" cy="1076648"/>
          </a:xfrm>
        </p:grpSpPr>
        <p:sp>
          <p:nvSpPr>
            <p:cNvPr id="168"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4001" descr="1 pink circle match, 4 yellow square matches" title="Output matches"/>
          <p:cNvGrpSpPr/>
          <p:nvPr/>
        </p:nvGrpSpPr>
        <p:grpSpPr>
          <a:xfrm>
            <a:off x="5026849" y="2897414"/>
            <a:ext cx="647186" cy="108520"/>
            <a:chOff x="0" y="0"/>
            <a:chExt cx="862913" cy="144692"/>
          </a:xfrm>
        </p:grpSpPr>
        <p:grpSp>
          <p:nvGrpSpPr>
            <p:cNvPr id="172" name="Group 3997"/>
            <p:cNvGrpSpPr/>
            <p:nvPr/>
          </p:nvGrpSpPr>
          <p:grpSpPr>
            <a:xfrm>
              <a:off x="-1" y="-1"/>
              <a:ext cx="518573" cy="144694"/>
              <a:chOff x="0" y="0"/>
              <a:chExt cx="518571" cy="144692"/>
            </a:xfrm>
          </p:grpSpPr>
          <p:sp>
            <p:nvSpPr>
              <p:cNvPr id="17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4000"/>
            <p:cNvGrpSpPr/>
            <p:nvPr/>
          </p:nvGrpSpPr>
          <p:grpSpPr>
            <a:xfrm>
              <a:off x="498546" y="21513"/>
              <a:ext cx="364368" cy="101667"/>
              <a:chOff x="0" y="0"/>
              <a:chExt cx="364366" cy="101665"/>
            </a:xfrm>
          </p:grpSpPr>
          <p:sp>
            <p:nvSpPr>
              <p:cNvPr id="17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3" name="Group 2" descr="1 pink circle match, 4 yellow square matches" title="Output matches"/>
          <p:cNvGrpSpPr/>
          <p:nvPr/>
        </p:nvGrpSpPr>
        <p:grpSpPr>
          <a:xfrm>
            <a:off x="5027486" y="3056710"/>
            <a:ext cx="355743" cy="130485"/>
            <a:chOff x="5384943" y="3105149"/>
            <a:chExt cx="355743" cy="130485"/>
          </a:xfrm>
        </p:grpSpPr>
        <p:sp>
          <p:nvSpPr>
            <p:cNvPr id="312"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Rectangle 312"/>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descr="1 pink circle match, 4 yellow square matches" title="Output matches"/>
          <p:cNvGrpSpPr/>
          <p:nvPr/>
        </p:nvGrpSpPr>
        <p:grpSpPr>
          <a:xfrm>
            <a:off x="5378134" y="3083922"/>
            <a:ext cx="293603" cy="74974"/>
            <a:chOff x="3897986" y="2236118"/>
            <a:chExt cx="293603" cy="74974"/>
          </a:xfrm>
        </p:grpSpPr>
        <p:sp>
          <p:nvSpPr>
            <p:cNvPr id="316"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Rectangle 316"/>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descr="1 pink circle match, 4 yellow square matches" title="Output matches"/>
          <p:cNvGrpSpPr/>
          <p:nvPr/>
        </p:nvGrpSpPr>
        <p:grpSpPr>
          <a:xfrm>
            <a:off x="5026847" y="3239914"/>
            <a:ext cx="355743" cy="130485"/>
            <a:chOff x="5384943" y="3105149"/>
            <a:chExt cx="355743" cy="130485"/>
          </a:xfrm>
        </p:grpSpPr>
        <p:sp>
          <p:nvSpPr>
            <p:cNvPr id="319"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0" name="Rectangle 319"/>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1" name="Group 320" descr="1 pink circle match, 4 yellow square matches" title="Output matches"/>
          <p:cNvGrpSpPr/>
          <p:nvPr/>
        </p:nvGrpSpPr>
        <p:grpSpPr>
          <a:xfrm>
            <a:off x="5371648" y="3268182"/>
            <a:ext cx="293603" cy="74974"/>
            <a:chOff x="3897986" y="2236118"/>
            <a:chExt cx="293603" cy="74974"/>
          </a:xfrm>
        </p:grpSpPr>
        <p:sp>
          <p:nvSpPr>
            <p:cNvPr id="322"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Rectangle 322"/>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4" name="Group 323" descr="1 pink circle match, 4 yellow square matches" title="Output matches"/>
          <p:cNvGrpSpPr/>
          <p:nvPr/>
        </p:nvGrpSpPr>
        <p:grpSpPr>
          <a:xfrm>
            <a:off x="5042329" y="3425397"/>
            <a:ext cx="355743" cy="130485"/>
            <a:chOff x="5384943" y="3105149"/>
            <a:chExt cx="355743" cy="130485"/>
          </a:xfrm>
        </p:grpSpPr>
        <p:sp>
          <p:nvSpPr>
            <p:cNvPr id="325"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6" name="Rectangle 325"/>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7" name="Group 326" descr="1 pink circle match, 4 yellow square matches" title="Output matches"/>
          <p:cNvGrpSpPr/>
          <p:nvPr/>
        </p:nvGrpSpPr>
        <p:grpSpPr>
          <a:xfrm>
            <a:off x="5378134" y="3446630"/>
            <a:ext cx="293603" cy="74974"/>
            <a:chOff x="3897986" y="2236118"/>
            <a:chExt cx="293603" cy="74974"/>
          </a:xfrm>
        </p:grpSpPr>
        <p:sp>
          <p:nvSpPr>
            <p:cNvPr id="328"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9" name="Rectangle 328"/>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0" name="Group 329" descr="1 pink circle match, 4 yellow square matches" title="Output matches"/>
          <p:cNvGrpSpPr/>
          <p:nvPr/>
        </p:nvGrpSpPr>
        <p:grpSpPr>
          <a:xfrm>
            <a:off x="5038171" y="3624439"/>
            <a:ext cx="355743" cy="130485"/>
            <a:chOff x="5384943" y="3105149"/>
            <a:chExt cx="355743" cy="130485"/>
          </a:xfrm>
        </p:grpSpPr>
        <p:sp>
          <p:nvSpPr>
            <p:cNvPr id="331"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2" name="Rectangle 331"/>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descr="1 pink circle match, 4 yellow square matches" title="Output matches"/>
          <p:cNvGrpSpPr/>
          <p:nvPr/>
        </p:nvGrpSpPr>
        <p:grpSpPr>
          <a:xfrm>
            <a:off x="5400584" y="3656787"/>
            <a:ext cx="293603" cy="74974"/>
            <a:chOff x="3897986" y="2236118"/>
            <a:chExt cx="293603" cy="74974"/>
          </a:xfrm>
        </p:grpSpPr>
        <p:sp>
          <p:nvSpPr>
            <p:cNvPr id="334"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5" name="Rectangle 334"/>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3235" descr="Arrow labeled new hash function poiting to the hash table with B-2 Buffers" title="Arrow">
            <a:extLst>
              <a:ext uri="{FF2B5EF4-FFF2-40B4-BE49-F238E27FC236}">
                <a16:creationId xmlns:a16="http://schemas.microsoft.com/office/drawing/2014/main" id="{0C2C28A3-AD34-7147-8F18-F695BFC38F9B}"/>
              </a:ext>
            </a:extLst>
          </p:cNvPr>
          <p:cNvGrpSpPr/>
          <p:nvPr/>
        </p:nvGrpSpPr>
        <p:grpSpPr>
          <a:xfrm>
            <a:off x="4508445" y="2477685"/>
            <a:ext cx="322392" cy="1153422"/>
            <a:chOff x="0" y="-2"/>
            <a:chExt cx="429854" cy="1537895"/>
          </a:xfrm>
        </p:grpSpPr>
        <p:sp>
          <p:nvSpPr>
            <p:cNvPr id="96" name="Shape 3233">
              <a:extLst>
                <a:ext uri="{FF2B5EF4-FFF2-40B4-BE49-F238E27FC236}">
                  <a16:creationId xmlns:a16="http://schemas.microsoft.com/office/drawing/2014/main" id="{51E477FD-9EF4-2D4A-95E0-C58BB70497F0}"/>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7" name="Shape 3234">
              <a:extLst>
                <a:ext uri="{FF2B5EF4-FFF2-40B4-BE49-F238E27FC236}">
                  <a16:creationId xmlns:a16="http://schemas.microsoft.com/office/drawing/2014/main" id="{577E4AA6-97B4-254C-9E20-C949FB78686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98" name="Group 97" descr="2 pink circles, 2 yellow square from R entering the input buffer" title="Partition 2 Page 1">
            <a:extLst>
              <a:ext uri="{FF2B5EF4-FFF2-40B4-BE49-F238E27FC236}">
                <a16:creationId xmlns:a16="http://schemas.microsoft.com/office/drawing/2014/main" id="{018AC9CE-62DB-034C-86A5-6D11052159DB}"/>
              </a:ext>
            </a:extLst>
          </p:cNvPr>
          <p:cNvGrpSpPr/>
          <p:nvPr/>
        </p:nvGrpSpPr>
        <p:grpSpPr>
          <a:xfrm>
            <a:off x="3800073" y="2882212"/>
            <a:ext cx="594298" cy="748898"/>
            <a:chOff x="4147317" y="2537888"/>
            <a:chExt cx="498427" cy="714093"/>
          </a:xfrm>
        </p:grpSpPr>
        <p:grpSp>
          <p:nvGrpSpPr>
            <p:cNvPr id="99" name="Group 1943">
              <a:extLst>
                <a:ext uri="{FF2B5EF4-FFF2-40B4-BE49-F238E27FC236}">
                  <a16:creationId xmlns:a16="http://schemas.microsoft.com/office/drawing/2014/main" id="{0B719262-A223-D448-B01B-DC2DCA596F23}"/>
                </a:ext>
              </a:extLst>
            </p:cNvPr>
            <p:cNvGrpSpPr/>
            <p:nvPr/>
          </p:nvGrpSpPr>
          <p:grpSpPr>
            <a:xfrm>
              <a:off x="4147317" y="2537888"/>
              <a:ext cx="490829" cy="714093"/>
              <a:chOff x="0" y="0"/>
              <a:chExt cx="674234" cy="1074170"/>
            </a:xfrm>
          </p:grpSpPr>
          <p:sp>
            <p:nvSpPr>
              <p:cNvPr id="141" name="Shape 1940">
                <a:extLst>
                  <a:ext uri="{FF2B5EF4-FFF2-40B4-BE49-F238E27FC236}">
                    <a16:creationId xmlns:a16="http://schemas.microsoft.com/office/drawing/2014/main" id="{D20D7BE9-2317-984D-AA45-72F81481F39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42" name="Shape 1941">
                <a:extLst>
                  <a:ext uri="{FF2B5EF4-FFF2-40B4-BE49-F238E27FC236}">
                    <a16:creationId xmlns:a16="http://schemas.microsoft.com/office/drawing/2014/main" id="{CC66922B-267A-0940-B5A7-2F72E103792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42">
                <a:extLst>
                  <a:ext uri="{FF2B5EF4-FFF2-40B4-BE49-F238E27FC236}">
                    <a16:creationId xmlns:a16="http://schemas.microsoft.com/office/drawing/2014/main" id="{A2E39E10-DCCB-804A-B705-573CD884EDD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9A229C0-BF61-3A41-A621-E11EF0CAAD8D}"/>
                </a:ext>
              </a:extLst>
            </p:cNvPr>
            <p:cNvGrpSpPr/>
            <p:nvPr/>
          </p:nvGrpSpPr>
          <p:grpSpPr>
            <a:xfrm>
              <a:off x="4206913" y="2554015"/>
              <a:ext cx="406342" cy="103535"/>
              <a:chOff x="0" y="0"/>
              <a:chExt cx="558178" cy="155742"/>
            </a:xfrm>
          </p:grpSpPr>
          <p:sp>
            <p:nvSpPr>
              <p:cNvPr id="139" name="Shape 1930">
                <a:extLst>
                  <a:ext uri="{FF2B5EF4-FFF2-40B4-BE49-F238E27FC236}">
                    <a16:creationId xmlns:a16="http://schemas.microsoft.com/office/drawing/2014/main" id="{171B8D82-8157-4C4E-B8A1-E3A46B379BA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31">
                <a:extLst>
                  <a:ext uri="{FF2B5EF4-FFF2-40B4-BE49-F238E27FC236}">
                    <a16:creationId xmlns:a16="http://schemas.microsoft.com/office/drawing/2014/main" id="{78271D75-107E-6049-9D2E-93A0D41EC0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1" name="Group 10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84243B6-B23F-1243-B73F-E83AF7CA257C}"/>
                </a:ext>
              </a:extLst>
            </p:cNvPr>
            <p:cNvGrpSpPr/>
            <p:nvPr/>
          </p:nvGrpSpPr>
          <p:grpSpPr>
            <a:xfrm>
              <a:off x="4206912" y="2726475"/>
              <a:ext cx="438832" cy="95669"/>
              <a:chOff x="1209912" y="1887043"/>
              <a:chExt cx="438832" cy="95669"/>
            </a:xfrm>
          </p:grpSpPr>
          <p:sp>
            <p:nvSpPr>
              <p:cNvPr id="137" name="Shape 1978">
                <a:extLst>
                  <a:ext uri="{FF2B5EF4-FFF2-40B4-BE49-F238E27FC236}">
                    <a16:creationId xmlns:a16="http://schemas.microsoft.com/office/drawing/2014/main" id="{34668A3D-86AD-9443-8CAF-3B12CE038F1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Rectangle 137">
                <a:extLst>
                  <a:ext uri="{FF2B5EF4-FFF2-40B4-BE49-F238E27FC236}">
                    <a16:creationId xmlns:a16="http://schemas.microsoft.com/office/drawing/2014/main" id="{E73B659B-FC7F-A34A-AE9D-65AE517249E1}"/>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949">
              <a:extLst>
                <a:ext uri="{FF2B5EF4-FFF2-40B4-BE49-F238E27FC236}">
                  <a16:creationId xmlns:a16="http://schemas.microsoft.com/office/drawing/2014/main" id="{F9FAF58C-280D-9D4B-951B-FFA7800076F4}"/>
                </a:ext>
              </a:extLst>
            </p:cNvPr>
            <p:cNvGrpSpPr/>
            <p:nvPr/>
          </p:nvGrpSpPr>
          <p:grpSpPr>
            <a:xfrm>
              <a:off x="4179227" y="3130957"/>
              <a:ext cx="406343" cy="103536"/>
              <a:chOff x="0" y="0"/>
              <a:chExt cx="558178" cy="155742"/>
            </a:xfrm>
          </p:grpSpPr>
          <p:sp>
            <p:nvSpPr>
              <p:cNvPr id="135" name="Shape 1947">
                <a:extLst>
                  <a:ext uri="{FF2B5EF4-FFF2-40B4-BE49-F238E27FC236}">
                    <a16:creationId xmlns:a16="http://schemas.microsoft.com/office/drawing/2014/main" id="{86693C06-F712-8444-B88D-C7492022151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48">
                <a:extLst>
                  <a:ext uri="{FF2B5EF4-FFF2-40B4-BE49-F238E27FC236}">
                    <a16:creationId xmlns:a16="http://schemas.microsoft.com/office/drawing/2014/main" id="{32E4C518-F3E8-8F4D-82BD-2CB08FE2E53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14">
              <a:extLst>
                <a:ext uri="{FF2B5EF4-FFF2-40B4-BE49-F238E27FC236}">
                  <a16:creationId xmlns:a16="http://schemas.microsoft.com/office/drawing/2014/main" id="{3FE9026B-1051-B444-A571-1EC2F9CFF99B}"/>
                </a:ext>
              </a:extLst>
            </p:cNvPr>
            <p:cNvGrpSpPr/>
            <p:nvPr/>
          </p:nvGrpSpPr>
          <p:grpSpPr>
            <a:xfrm>
              <a:off x="4199314" y="2950237"/>
              <a:ext cx="438832" cy="95669"/>
              <a:chOff x="2715498" y="2047963"/>
              <a:chExt cx="438832" cy="95669"/>
            </a:xfrm>
          </p:grpSpPr>
          <p:sp>
            <p:nvSpPr>
              <p:cNvPr id="116" name="Shape 1978">
                <a:extLst>
                  <a:ext uri="{FF2B5EF4-FFF2-40B4-BE49-F238E27FC236}">
                    <a16:creationId xmlns:a16="http://schemas.microsoft.com/office/drawing/2014/main" id="{D66177B5-1D6B-0541-B306-5EE23D0814A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Rectangle 116">
                <a:extLst>
                  <a:ext uri="{FF2B5EF4-FFF2-40B4-BE49-F238E27FC236}">
                    <a16:creationId xmlns:a16="http://schemas.microsoft.com/office/drawing/2014/main" id="{4CDAEC36-054D-6E4F-AA0F-7C8969EEE91B}"/>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9" name="Shape 4033" descr="Arrow matching first yellow square in input buffer to yellow squares in hash table" title="Arrow">
            <a:extLst>
              <a:ext uri="{FF2B5EF4-FFF2-40B4-BE49-F238E27FC236}">
                <a16:creationId xmlns:a16="http://schemas.microsoft.com/office/drawing/2014/main" id="{A30AAF9E-BC72-D742-8CA5-E5E7774002B9}"/>
              </a:ext>
            </a:extLst>
          </p:cNvPr>
          <p:cNvSpPr/>
          <p:nvPr/>
        </p:nvSpPr>
        <p:spPr>
          <a:xfrm flipH="1" flipV="1">
            <a:off x="4091912" y="2155926"/>
            <a:ext cx="150298" cy="1020428"/>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80" name="Shape 4033" descr="Arrow matching second yellow square in input buffer to yellow squares in hash table" title="Arrow 2">
            <a:extLst>
              <a:ext uri="{FF2B5EF4-FFF2-40B4-BE49-F238E27FC236}">
                <a16:creationId xmlns:a16="http://schemas.microsoft.com/office/drawing/2014/main" id="{B5068DC1-D477-B549-9F9C-66D899CEFD3A}"/>
              </a:ext>
            </a:extLst>
          </p:cNvPr>
          <p:cNvSpPr/>
          <p:nvPr/>
        </p:nvSpPr>
        <p:spPr>
          <a:xfrm flipH="1" flipV="1">
            <a:off x="3976089" y="2176075"/>
            <a:ext cx="176839" cy="124932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4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4"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dissolve">
                                      <p:cBhvr>
                                        <p:cTn id="7" dur="500"/>
                                        <p:tgtEl>
                                          <p:spTgt spid="17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0"/>
                                        </p:tgtEl>
                                        <p:attrNameLst>
                                          <p:attrName>style.visibility</p:attrName>
                                        </p:attrNameLst>
                                      </p:cBhvr>
                                      <p:to>
                                        <p:strVal val="visible"/>
                                      </p:to>
                                    </p:set>
                                    <p:animEffect transition="in" filter="dissolve">
                                      <p:cBhvr>
                                        <p:cTn id="11" dur="500"/>
                                        <p:tgtEl>
                                          <p:spTgt spid="18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15"/>
                                        </p:tgtEl>
                                        <p:attrNameLst>
                                          <p:attrName>style.visibility</p:attrName>
                                        </p:attrNameLst>
                                      </p:cBhvr>
                                      <p:to>
                                        <p:strVal val="visible"/>
                                      </p:to>
                                    </p:set>
                                    <p:animEffect transition="in" filter="dissolve">
                                      <p:cBhvr>
                                        <p:cTn id="20" dur="500"/>
                                        <p:tgtEl>
                                          <p:spTgt spid="31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18"/>
                                        </p:tgtEl>
                                        <p:attrNameLst>
                                          <p:attrName>style.visibility</p:attrName>
                                        </p:attrNameLst>
                                      </p:cBhvr>
                                      <p:to>
                                        <p:strVal val="visible"/>
                                      </p:to>
                                    </p:set>
                                    <p:animEffect transition="in" filter="dissolve">
                                      <p:cBhvr>
                                        <p:cTn id="24" dur="500"/>
                                        <p:tgtEl>
                                          <p:spTgt spid="318"/>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321"/>
                                        </p:tgtEl>
                                        <p:attrNameLst>
                                          <p:attrName>style.visibility</p:attrName>
                                        </p:attrNameLst>
                                      </p:cBhvr>
                                      <p:to>
                                        <p:strVal val="visible"/>
                                      </p:to>
                                    </p:set>
                                    <p:animEffect transition="in" filter="dissolve">
                                      <p:cBhvr>
                                        <p:cTn id="28" dur="500"/>
                                        <p:tgtEl>
                                          <p:spTgt spid="321"/>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324"/>
                                        </p:tgtEl>
                                        <p:attrNameLst>
                                          <p:attrName>style.visibility</p:attrName>
                                        </p:attrNameLst>
                                      </p:cBhvr>
                                      <p:to>
                                        <p:strVal val="visible"/>
                                      </p:to>
                                    </p:set>
                                    <p:animEffect transition="in" filter="dissolve">
                                      <p:cBhvr>
                                        <p:cTn id="32" dur="500"/>
                                        <p:tgtEl>
                                          <p:spTgt spid="324"/>
                                        </p:tgtEl>
                                      </p:cBhvr>
                                    </p:animEffect>
                                  </p:childTnLst>
                                </p:cTn>
                              </p:par>
                            </p:childTnLst>
                          </p:cTn>
                        </p:par>
                        <p:par>
                          <p:cTn id="33" fill="hold">
                            <p:stCondLst>
                              <p:cond delay="2500"/>
                            </p:stCondLst>
                            <p:childTnLst>
                              <p:par>
                                <p:cTn id="34" presetID="9" presetClass="entr" presetSubtype="0" fill="hold" nodeType="afterEffect">
                                  <p:stCondLst>
                                    <p:cond delay="0"/>
                                  </p:stCondLst>
                                  <p:childTnLst>
                                    <p:set>
                                      <p:cBhvr>
                                        <p:cTn id="35" dur="1" fill="hold">
                                          <p:stCondLst>
                                            <p:cond delay="0"/>
                                          </p:stCondLst>
                                        </p:cTn>
                                        <p:tgtEl>
                                          <p:spTgt spid="327"/>
                                        </p:tgtEl>
                                        <p:attrNameLst>
                                          <p:attrName>style.visibility</p:attrName>
                                        </p:attrNameLst>
                                      </p:cBhvr>
                                      <p:to>
                                        <p:strVal val="visible"/>
                                      </p:to>
                                    </p:set>
                                    <p:animEffect transition="in" filter="dissolve">
                                      <p:cBhvr>
                                        <p:cTn id="36" dur="500"/>
                                        <p:tgtEl>
                                          <p:spTgt spid="327"/>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330"/>
                                        </p:tgtEl>
                                        <p:attrNameLst>
                                          <p:attrName>style.visibility</p:attrName>
                                        </p:attrNameLst>
                                      </p:cBhvr>
                                      <p:to>
                                        <p:strVal val="visible"/>
                                      </p:to>
                                    </p:set>
                                    <p:animEffect transition="in" filter="dissolve">
                                      <p:cBhvr>
                                        <p:cTn id="40" dur="500"/>
                                        <p:tgtEl>
                                          <p:spTgt spid="330"/>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333"/>
                                        </p:tgtEl>
                                        <p:attrNameLst>
                                          <p:attrName>style.visibility</p:attrName>
                                        </p:attrNameLst>
                                      </p:cBhvr>
                                      <p:to>
                                        <p:strVal val="visible"/>
                                      </p:to>
                                    </p:set>
                                    <p:animEffect transition="in" filter="dissolve">
                                      <p:cBhvr>
                                        <p:cTn id="44" dur="500"/>
                                        <p:tgtEl>
                                          <p:spTgt spid="33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nodeType="clickEffect">
                                  <p:stCondLst>
                                    <p:cond delay="0"/>
                                  </p:stCondLst>
                                  <p:childTnLst>
                                    <p:anim calcmode="lin" valueType="num">
                                      <p:cBhvr additive="base">
                                        <p:cTn id="48" dur="500"/>
                                        <p:tgtEl>
                                          <p:spTgt spid="171"/>
                                        </p:tgtEl>
                                        <p:attrNameLst>
                                          <p:attrName>ppt_x</p:attrName>
                                        </p:attrNameLst>
                                      </p:cBhvr>
                                      <p:tavLst>
                                        <p:tav tm="0">
                                          <p:val>
                                            <p:strVal val="ppt_x"/>
                                          </p:val>
                                        </p:tav>
                                        <p:tav tm="100000">
                                          <p:val>
                                            <p:strVal val="1+ppt_w/2"/>
                                          </p:val>
                                        </p:tav>
                                      </p:tavLst>
                                    </p:anim>
                                    <p:anim calcmode="lin" valueType="num">
                                      <p:cBhvr additive="base">
                                        <p:cTn id="49" dur="500"/>
                                        <p:tgtEl>
                                          <p:spTgt spid="171"/>
                                        </p:tgtEl>
                                        <p:attrNameLst>
                                          <p:attrName>ppt_y</p:attrName>
                                        </p:attrNameLst>
                                      </p:cBhvr>
                                      <p:tavLst>
                                        <p:tav tm="0">
                                          <p:val>
                                            <p:strVal val="ppt_y"/>
                                          </p:val>
                                        </p:tav>
                                        <p:tav tm="100000">
                                          <p:val>
                                            <p:strVal val="ppt_y"/>
                                          </p:val>
                                        </p:tav>
                                      </p:tavLst>
                                    </p:anim>
                                    <p:set>
                                      <p:cBhvr>
                                        <p:cTn id="50" dur="1" fill="hold">
                                          <p:stCondLst>
                                            <p:cond delay="499"/>
                                          </p:stCondLst>
                                        </p:cTn>
                                        <p:tgtEl>
                                          <p:spTgt spid="171"/>
                                        </p:tgtEl>
                                        <p:attrNameLst>
                                          <p:attrName>style.visibility</p:attrName>
                                        </p:attrNameLst>
                                      </p:cBhvr>
                                      <p:to>
                                        <p:strVal val="hidden"/>
                                      </p:to>
                                    </p:set>
                                  </p:childTnLst>
                                </p:cTn>
                              </p:par>
                              <p:par>
                                <p:cTn id="51" presetID="2" presetClass="exit" presetSubtype="2" fill="hold" nodeType="withEffect">
                                  <p:stCondLst>
                                    <p:cond delay="0"/>
                                  </p:stCondLst>
                                  <p:childTnLst>
                                    <p:anim calcmode="lin" valueType="num">
                                      <p:cBhvr additive="base">
                                        <p:cTn id="52" dur="500"/>
                                        <p:tgtEl>
                                          <p:spTgt spid="3"/>
                                        </p:tgtEl>
                                        <p:attrNameLst>
                                          <p:attrName>ppt_x</p:attrName>
                                        </p:attrNameLst>
                                      </p:cBhvr>
                                      <p:tavLst>
                                        <p:tav tm="0">
                                          <p:val>
                                            <p:strVal val="ppt_x"/>
                                          </p:val>
                                        </p:tav>
                                        <p:tav tm="100000">
                                          <p:val>
                                            <p:strVal val="1+ppt_w/2"/>
                                          </p:val>
                                        </p:tav>
                                      </p:tavLst>
                                    </p:anim>
                                    <p:anim calcmode="lin" valueType="num">
                                      <p:cBhvr additive="base">
                                        <p:cTn id="53" dur="500"/>
                                        <p:tgtEl>
                                          <p:spTgt spid="3"/>
                                        </p:tgtEl>
                                        <p:attrNameLst>
                                          <p:attrName>ppt_y</p:attrName>
                                        </p:attrNameLst>
                                      </p:cBhvr>
                                      <p:tavLst>
                                        <p:tav tm="0">
                                          <p:val>
                                            <p:strVal val="ppt_y"/>
                                          </p:val>
                                        </p:tav>
                                        <p:tav tm="100000">
                                          <p:val>
                                            <p:strVal val="ppt_y"/>
                                          </p:val>
                                        </p:tav>
                                      </p:tavLst>
                                    </p:anim>
                                    <p:set>
                                      <p:cBhvr>
                                        <p:cTn id="54" dur="1" fill="hold">
                                          <p:stCondLst>
                                            <p:cond delay="499"/>
                                          </p:stCondLst>
                                        </p:cTn>
                                        <p:tgtEl>
                                          <p:spTgt spid="3"/>
                                        </p:tgtEl>
                                        <p:attrNameLst>
                                          <p:attrName>style.visibility</p:attrName>
                                        </p:attrNameLst>
                                      </p:cBhvr>
                                      <p:to>
                                        <p:strVal val="hidden"/>
                                      </p:to>
                                    </p:set>
                                  </p:childTnLst>
                                </p:cTn>
                              </p:par>
                              <p:par>
                                <p:cTn id="55" presetID="2" presetClass="exit" presetSubtype="2" fill="hold" nodeType="withEffect">
                                  <p:stCondLst>
                                    <p:cond delay="0"/>
                                  </p:stCondLst>
                                  <p:childTnLst>
                                    <p:anim calcmode="lin" valueType="num">
                                      <p:cBhvr additive="base">
                                        <p:cTn id="56" dur="500"/>
                                        <p:tgtEl>
                                          <p:spTgt spid="315"/>
                                        </p:tgtEl>
                                        <p:attrNameLst>
                                          <p:attrName>ppt_x</p:attrName>
                                        </p:attrNameLst>
                                      </p:cBhvr>
                                      <p:tavLst>
                                        <p:tav tm="0">
                                          <p:val>
                                            <p:strVal val="ppt_x"/>
                                          </p:val>
                                        </p:tav>
                                        <p:tav tm="100000">
                                          <p:val>
                                            <p:strVal val="1+ppt_w/2"/>
                                          </p:val>
                                        </p:tav>
                                      </p:tavLst>
                                    </p:anim>
                                    <p:anim calcmode="lin" valueType="num">
                                      <p:cBhvr additive="base">
                                        <p:cTn id="57" dur="500"/>
                                        <p:tgtEl>
                                          <p:spTgt spid="315"/>
                                        </p:tgtEl>
                                        <p:attrNameLst>
                                          <p:attrName>ppt_y</p:attrName>
                                        </p:attrNameLst>
                                      </p:cBhvr>
                                      <p:tavLst>
                                        <p:tav tm="0">
                                          <p:val>
                                            <p:strVal val="ppt_y"/>
                                          </p:val>
                                        </p:tav>
                                        <p:tav tm="100000">
                                          <p:val>
                                            <p:strVal val="ppt_y"/>
                                          </p:val>
                                        </p:tav>
                                      </p:tavLst>
                                    </p:anim>
                                    <p:set>
                                      <p:cBhvr>
                                        <p:cTn id="58" dur="1" fill="hold">
                                          <p:stCondLst>
                                            <p:cond delay="499"/>
                                          </p:stCondLst>
                                        </p:cTn>
                                        <p:tgtEl>
                                          <p:spTgt spid="315"/>
                                        </p:tgtEl>
                                        <p:attrNameLst>
                                          <p:attrName>style.visibility</p:attrName>
                                        </p:attrNameLst>
                                      </p:cBhvr>
                                      <p:to>
                                        <p:strVal val="hidden"/>
                                      </p:to>
                                    </p:set>
                                  </p:childTnLst>
                                </p:cTn>
                              </p:par>
                              <p:par>
                                <p:cTn id="59" presetID="2" presetClass="exit" presetSubtype="2" fill="hold" nodeType="withEffect">
                                  <p:stCondLst>
                                    <p:cond delay="0"/>
                                  </p:stCondLst>
                                  <p:childTnLst>
                                    <p:anim calcmode="lin" valueType="num">
                                      <p:cBhvr additive="base">
                                        <p:cTn id="60" dur="500"/>
                                        <p:tgtEl>
                                          <p:spTgt spid="318"/>
                                        </p:tgtEl>
                                        <p:attrNameLst>
                                          <p:attrName>ppt_x</p:attrName>
                                        </p:attrNameLst>
                                      </p:cBhvr>
                                      <p:tavLst>
                                        <p:tav tm="0">
                                          <p:val>
                                            <p:strVal val="ppt_x"/>
                                          </p:val>
                                        </p:tav>
                                        <p:tav tm="100000">
                                          <p:val>
                                            <p:strVal val="1+ppt_w/2"/>
                                          </p:val>
                                        </p:tav>
                                      </p:tavLst>
                                    </p:anim>
                                    <p:anim calcmode="lin" valueType="num">
                                      <p:cBhvr additive="base">
                                        <p:cTn id="61" dur="500"/>
                                        <p:tgtEl>
                                          <p:spTgt spid="318"/>
                                        </p:tgtEl>
                                        <p:attrNameLst>
                                          <p:attrName>ppt_y</p:attrName>
                                        </p:attrNameLst>
                                      </p:cBhvr>
                                      <p:tavLst>
                                        <p:tav tm="0">
                                          <p:val>
                                            <p:strVal val="ppt_y"/>
                                          </p:val>
                                        </p:tav>
                                        <p:tav tm="100000">
                                          <p:val>
                                            <p:strVal val="ppt_y"/>
                                          </p:val>
                                        </p:tav>
                                      </p:tavLst>
                                    </p:anim>
                                    <p:set>
                                      <p:cBhvr>
                                        <p:cTn id="62" dur="1" fill="hold">
                                          <p:stCondLst>
                                            <p:cond delay="499"/>
                                          </p:stCondLst>
                                        </p:cTn>
                                        <p:tgtEl>
                                          <p:spTgt spid="318"/>
                                        </p:tgtEl>
                                        <p:attrNameLst>
                                          <p:attrName>style.visibility</p:attrName>
                                        </p:attrNameLst>
                                      </p:cBhvr>
                                      <p:to>
                                        <p:strVal val="hidden"/>
                                      </p:to>
                                    </p:set>
                                  </p:childTnLst>
                                </p:cTn>
                              </p:par>
                              <p:par>
                                <p:cTn id="63" presetID="2" presetClass="exit" presetSubtype="2" fill="hold" nodeType="withEffect">
                                  <p:stCondLst>
                                    <p:cond delay="0"/>
                                  </p:stCondLst>
                                  <p:childTnLst>
                                    <p:anim calcmode="lin" valueType="num">
                                      <p:cBhvr additive="base">
                                        <p:cTn id="64" dur="500"/>
                                        <p:tgtEl>
                                          <p:spTgt spid="321"/>
                                        </p:tgtEl>
                                        <p:attrNameLst>
                                          <p:attrName>ppt_x</p:attrName>
                                        </p:attrNameLst>
                                      </p:cBhvr>
                                      <p:tavLst>
                                        <p:tav tm="0">
                                          <p:val>
                                            <p:strVal val="ppt_x"/>
                                          </p:val>
                                        </p:tav>
                                        <p:tav tm="100000">
                                          <p:val>
                                            <p:strVal val="1+ppt_w/2"/>
                                          </p:val>
                                        </p:tav>
                                      </p:tavLst>
                                    </p:anim>
                                    <p:anim calcmode="lin" valueType="num">
                                      <p:cBhvr additive="base">
                                        <p:cTn id="65" dur="500"/>
                                        <p:tgtEl>
                                          <p:spTgt spid="321"/>
                                        </p:tgtEl>
                                        <p:attrNameLst>
                                          <p:attrName>ppt_y</p:attrName>
                                        </p:attrNameLst>
                                      </p:cBhvr>
                                      <p:tavLst>
                                        <p:tav tm="0">
                                          <p:val>
                                            <p:strVal val="ppt_y"/>
                                          </p:val>
                                        </p:tav>
                                        <p:tav tm="100000">
                                          <p:val>
                                            <p:strVal val="ppt_y"/>
                                          </p:val>
                                        </p:tav>
                                      </p:tavLst>
                                    </p:anim>
                                    <p:set>
                                      <p:cBhvr>
                                        <p:cTn id="66" dur="1" fill="hold">
                                          <p:stCondLst>
                                            <p:cond delay="499"/>
                                          </p:stCondLst>
                                        </p:cTn>
                                        <p:tgtEl>
                                          <p:spTgt spid="321"/>
                                        </p:tgtEl>
                                        <p:attrNameLst>
                                          <p:attrName>style.visibility</p:attrName>
                                        </p:attrNameLst>
                                      </p:cBhvr>
                                      <p:to>
                                        <p:strVal val="hidden"/>
                                      </p:to>
                                    </p:set>
                                  </p:childTnLst>
                                </p:cTn>
                              </p:par>
                              <p:par>
                                <p:cTn id="67" presetID="2" presetClass="exit" presetSubtype="2" fill="hold" nodeType="withEffect">
                                  <p:stCondLst>
                                    <p:cond delay="0"/>
                                  </p:stCondLst>
                                  <p:childTnLst>
                                    <p:anim calcmode="lin" valueType="num">
                                      <p:cBhvr additive="base">
                                        <p:cTn id="68" dur="500"/>
                                        <p:tgtEl>
                                          <p:spTgt spid="324"/>
                                        </p:tgtEl>
                                        <p:attrNameLst>
                                          <p:attrName>ppt_x</p:attrName>
                                        </p:attrNameLst>
                                      </p:cBhvr>
                                      <p:tavLst>
                                        <p:tav tm="0">
                                          <p:val>
                                            <p:strVal val="ppt_x"/>
                                          </p:val>
                                        </p:tav>
                                        <p:tav tm="100000">
                                          <p:val>
                                            <p:strVal val="1+ppt_w/2"/>
                                          </p:val>
                                        </p:tav>
                                      </p:tavLst>
                                    </p:anim>
                                    <p:anim calcmode="lin" valueType="num">
                                      <p:cBhvr additive="base">
                                        <p:cTn id="69" dur="500"/>
                                        <p:tgtEl>
                                          <p:spTgt spid="324"/>
                                        </p:tgtEl>
                                        <p:attrNameLst>
                                          <p:attrName>ppt_y</p:attrName>
                                        </p:attrNameLst>
                                      </p:cBhvr>
                                      <p:tavLst>
                                        <p:tav tm="0">
                                          <p:val>
                                            <p:strVal val="ppt_y"/>
                                          </p:val>
                                        </p:tav>
                                        <p:tav tm="100000">
                                          <p:val>
                                            <p:strVal val="ppt_y"/>
                                          </p:val>
                                        </p:tav>
                                      </p:tavLst>
                                    </p:anim>
                                    <p:set>
                                      <p:cBhvr>
                                        <p:cTn id="70" dur="1" fill="hold">
                                          <p:stCondLst>
                                            <p:cond delay="499"/>
                                          </p:stCondLst>
                                        </p:cTn>
                                        <p:tgtEl>
                                          <p:spTgt spid="324"/>
                                        </p:tgtEl>
                                        <p:attrNameLst>
                                          <p:attrName>style.visibility</p:attrName>
                                        </p:attrNameLst>
                                      </p:cBhvr>
                                      <p:to>
                                        <p:strVal val="hidden"/>
                                      </p:to>
                                    </p:set>
                                  </p:childTnLst>
                                </p:cTn>
                              </p:par>
                              <p:par>
                                <p:cTn id="71" presetID="2" presetClass="exit" presetSubtype="2" fill="hold" nodeType="withEffect">
                                  <p:stCondLst>
                                    <p:cond delay="0"/>
                                  </p:stCondLst>
                                  <p:childTnLst>
                                    <p:anim calcmode="lin" valueType="num">
                                      <p:cBhvr additive="base">
                                        <p:cTn id="72" dur="500"/>
                                        <p:tgtEl>
                                          <p:spTgt spid="327"/>
                                        </p:tgtEl>
                                        <p:attrNameLst>
                                          <p:attrName>ppt_x</p:attrName>
                                        </p:attrNameLst>
                                      </p:cBhvr>
                                      <p:tavLst>
                                        <p:tav tm="0">
                                          <p:val>
                                            <p:strVal val="ppt_x"/>
                                          </p:val>
                                        </p:tav>
                                        <p:tav tm="100000">
                                          <p:val>
                                            <p:strVal val="1+ppt_w/2"/>
                                          </p:val>
                                        </p:tav>
                                      </p:tavLst>
                                    </p:anim>
                                    <p:anim calcmode="lin" valueType="num">
                                      <p:cBhvr additive="base">
                                        <p:cTn id="73" dur="500"/>
                                        <p:tgtEl>
                                          <p:spTgt spid="327"/>
                                        </p:tgtEl>
                                        <p:attrNameLst>
                                          <p:attrName>ppt_y</p:attrName>
                                        </p:attrNameLst>
                                      </p:cBhvr>
                                      <p:tavLst>
                                        <p:tav tm="0">
                                          <p:val>
                                            <p:strVal val="ppt_y"/>
                                          </p:val>
                                        </p:tav>
                                        <p:tav tm="100000">
                                          <p:val>
                                            <p:strVal val="ppt_y"/>
                                          </p:val>
                                        </p:tav>
                                      </p:tavLst>
                                    </p:anim>
                                    <p:set>
                                      <p:cBhvr>
                                        <p:cTn id="74" dur="1" fill="hold">
                                          <p:stCondLst>
                                            <p:cond delay="499"/>
                                          </p:stCondLst>
                                        </p:cTn>
                                        <p:tgtEl>
                                          <p:spTgt spid="327"/>
                                        </p:tgtEl>
                                        <p:attrNameLst>
                                          <p:attrName>style.visibility</p:attrName>
                                        </p:attrNameLst>
                                      </p:cBhvr>
                                      <p:to>
                                        <p:strVal val="hidden"/>
                                      </p:to>
                                    </p:set>
                                  </p:childTnLst>
                                </p:cTn>
                              </p:par>
                              <p:par>
                                <p:cTn id="75" presetID="2" presetClass="exit" presetSubtype="2" fill="hold" nodeType="withEffect">
                                  <p:stCondLst>
                                    <p:cond delay="0"/>
                                  </p:stCondLst>
                                  <p:childTnLst>
                                    <p:anim calcmode="lin" valueType="num">
                                      <p:cBhvr additive="base">
                                        <p:cTn id="76" dur="500"/>
                                        <p:tgtEl>
                                          <p:spTgt spid="330"/>
                                        </p:tgtEl>
                                        <p:attrNameLst>
                                          <p:attrName>ppt_x</p:attrName>
                                        </p:attrNameLst>
                                      </p:cBhvr>
                                      <p:tavLst>
                                        <p:tav tm="0">
                                          <p:val>
                                            <p:strVal val="ppt_x"/>
                                          </p:val>
                                        </p:tav>
                                        <p:tav tm="100000">
                                          <p:val>
                                            <p:strVal val="1+ppt_w/2"/>
                                          </p:val>
                                        </p:tav>
                                      </p:tavLst>
                                    </p:anim>
                                    <p:anim calcmode="lin" valueType="num">
                                      <p:cBhvr additive="base">
                                        <p:cTn id="77" dur="500"/>
                                        <p:tgtEl>
                                          <p:spTgt spid="330"/>
                                        </p:tgtEl>
                                        <p:attrNameLst>
                                          <p:attrName>ppt_y</p:attrName>
                                        </p:attrNameLst>
                                      </p:cBhvr>
                                      <p:tavLst>
                                        <p:tav tm="0">
                                          <p:val>
                                            <p:strVal val="ppt_y"/>
                                          </p:val>
                                        </p:tav>
                                        <p:tav tm="100000">
                                          <p:val>
                                            <p:strVal val="ppt_y"/>
                                          </p:val>
                                        </p:tav>
                                      </p:tavLst>
                                    </p:anim>
                                    <p:set>
                                      <p:cBhvr>
                                        <p:cTn id="78" dur="1" fill="hold">
                                          <p:stCondLst>
                                            <p:cond delay="499"/>
                                          </p:stCondLst>
                                        </p:cTn>
                                        <p:tgtEl>
                                          <p:spTgt spid="330"/>
                                        </p:tgtEl>
                                        <p:attrNameLst>
                                          <p:attrName>style.visibility</p:attrName>
                                        </p:attrNameLst>
                                      </p:cBhvr>
                                      <p:to>
                                        <p:strVal val="hidden"/>
                                      </p:to>
                                    </p:set>
                                  </p:childTnLst>
                                </p:cTn>
                              </p:par>
                              <p:par>
                                <p:cTn id="79" presetID="2" presetClass="exit" presetSubtype="2" fill="hold" nodeType="withEffect">
                                  <p:stCondLst>
                                    <p:cond delay="0"/>
                                  </p:stCondLst>
                                  <p:childTnLst>
                                    <p:anim calcmode="lin" valueType="num">
                                      <p:cBhvr additive="base">
                                        <p:cTn id="80" dur="500"/>
                                        <p:tgtEl>
                                          <p:spTgt spid="333"/>
                                        </p:tgtEl>
                                        <p:attrNameLst>
                                          <p:attrName>ppt_x</p:attrName>
                                        </p:attrNameLst>
                                      </p:cBhvr>
                                      <p:tavLst>
                                        <p:tav tm="0">
                                          <p:val>
                                            <p:strVal val="ppt_x"/>
                                          </p:val>
                                        </p:tav>
                                        <p:tav tm="100000">
                                          <p:val>
                                            <p:strVal val="1+ppt_w/2"/>
                                          </p:val>
                                        </p:tav>
                                      </p:tavLst>
                                    </p:anim>
                                    <p:anim calcmode="lin" valueType="num">
                                      <p:cBhvr additive="base">
                                        <p:cTn id="81" dur="500"/>
                                        <p:tgtEl>
                                          <p:spTgt spid="333"/>
                                        </p:tgtEl>
                                        <p:attrNameLst>
                                          <p:attrName>ppt_y</p:attrName>
                                        </p:attrNameLst>
                                      </p:cBhvr>
                                      <p:tavLst>
                                        <p:tav tm="0">
                                          <p:val>
                                            <p:strVal val="ppt_y"/>
                                          </p:val>
                                        </p:tav>
                                        <p:tav tm="100000">
                                          <p:val>
                                            <p:strVal val="ppt_y"/>
                                          </p:val>
                                        </p:tav>
                                      </p:tavLst>
                                    </p:anim>
                                    <p:set>
                                      <p:cBhvr>
                                        <p:cTn id="82" dur="1" fill="hold">
                                          <p:stCondLst>
                                            <p:cond delay="499"/>
                                          </p:stCondLst>
                                        </p:cTn>
                                        <p:tgtEl>
                                          <p:spTgt spid="3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12</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5" y="2602783"/>
            <a:ext cx="737827" cy="1130022"/>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94" name="Group 93" descr="2 pink circles, 2 yellow square from R entering the input buffer" title="Partition 2 Page 1">
            <a:extLst>
              <a:ext uri="{FF2B5EF4-FFF2-40B4-BE49-F238E27FC236}">
                <a16:creationId xmlns:a16="http://schemas.microsoft.com/office/drawing/2014/main" id="{018AC9CE-62DB-034C-86A5-6D11052159DB}"/>
              </a:ext>
            </a:extLst>
          </p:cNvPr>
          <p:cNvGrpSpPr/>
          <p:nvPr/>
        </p:nvGrpSpPr>
        <p:grpSpPr>
          <a:xfrm>
            <a:off x="3800073" y="2882212"/>
            <a:ext cx="594298" cy="748898"/>
            <a:chOff x="4147317" y="2537888"/>
            <a:chExt cx="498427" cy="714093"/>
          </a:xfrm>
        </p:grpSpPr>
        <p:grpSp>
          <p:nvGrpSpPr>
            <p:cNvPr id="95" name="Group 1943">
              <a:extLst>
                <a:ext uri="{FF2B5EF4-FFF2-40B4-BE49-F238E27FC236}">
                  <a16:creationId xmlns:a16="http://schemas.microsoft.com/office/drawing/2014/main" id="{0B719262-A223-D448-B01B-DC2DCA596F23}"/>
                </a:ext>
              </a:extLst>
            </p:cNvPr>
            <p:cNvGrpSpPr/>
            <p:nvPr/>
          </p:nvGrpSpPr>
          <p:grpSpPr>
            <a:xfrm>
              <a:off x="4147317" y="2537888"/>
              <a:ext cx="490829" cy="714093"/>
              <a:chOff x="0" y="0"/>
              <a:chExt cx="674234" cy="1074170"/>
            </a:xfrm>
          </p:grpSpPr>
          <p:sp>
            <p:nvSpPr>
              <p:cNvPr id="129" name="Shape 1940">
                <a:extLst>
                  <a:ext uri="{FF2B5EF4-FFF2-40B4-BE49-F238E27FC236}">
                    <a16:creationId xmlns:a16="http://schemas.microsoft.com/office/drawing/2014/main" id="{D20D7BE9-2317-984D-AA45-72F81481F39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30" name="Shape 1941">
                <a:extLst>
                  <a:ext uri="{FF2B5EF4-FFF2-40B4-BE49-F238E27FC236}">
                    <a16:creationId xmlns:a16="http://schemas.microsoft.com/office/drawing/2014/main" id="{CC66922B-267A-0940-B5A7-2F72E103792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42">
                <a:extLst>
                  <a:ext uri="{FF2B5EF4-FFF2-40B4-BE49-F238E27FC236}">
                    <a16:creationId xmlns:a16="http://schemas.microsoft.com/office/drawing/2014/main" id="{A2E39E10-DCCB-804A-B705-573CD884EDD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9A229C0-BF61-3A41-A621-E11EF0CAAD8D}"/>
                </a:ext>
              </a:extLst>
            </p:cNvPr>
            <p:cNvGrpSpPr/>
            <p:nvPr/>
          </p:nvGrpSpPr>
          <p:grpSpPr>
            <a:xfrm>
              <a:off x="4206913" y="2554015"/>
              <a:ext cx="406342" cy="103535"/>
              <a:chOff x="0" y="0"/>
              <a:chExt cx="558178" cy="155742"/>
            </a:xfrm>
          </p:grpSpPr>
          <p:sp>
            <p:nvSpPr>
              <p:cNvPr id="121" name="Shape 1930">
                <a:extLst>
                  <a:ext uri="{FF2B5EF4-FFF2-40B4-BE49-F238E27FC236}">
                    <a16:creationId xmlns:a16="http://schemas.microsoft.com/office/drawing/2014/main" id="{171B8D82-8157-4C4E-B8A1-E3A46B379BA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31">
                <a:extLst>
                  <a:ext uri="{FF2B5EF4-FFF2-40B4-BE49-F238E27FC236}">
                    <a16:creationId xmlns:a16="http://schemas.microsoft.com/office/drawing/2014/main" id="{78271D75-107E-6049-9D2E-93A0D41EC0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84243B6-B23F-1243-B73F-E83AF7CA257C}"/>
                </a:ext>
              </a:extLst>
            </p:cNvPr>
            <p:cNvGrpSpPr/>
            <p:nvPr/>
          </p:nvGrpSpPr>
          <p:grpSpPr>
            <a:xfrm>
              <a:off x="4206912" y="2726475"/>
              <a:ext cx="438832" cy="95669"/>
              <a:chOff x="1209912" y="1887043"/>
              <a:chExt cx="438832" cy="95669"/>
            </a:xfrm>
          </p:grpSpPr>
          <p:sp>
            <p:nvSpPr>
              <p:cNvPr id="104" name="Shape 1978">
                <a:extLst>
                  <a:ext uri="{FF2B5EF4-FFF2-40B4-BE49-F238E27FC236}">
                    <a16:creationId xmlns:a16="http://schemas.microsoft.com/office/drawing/2014/main" id="{34668A3D-86AD-9443-8CAF-3B12CE038F1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Rectangle 104">
                <a:extLst>
                  <a:ext uri="{FF2B5EF4-FFF2-40B4-BE49-F238E27FC236}">
                    <a16:creationId xmlns:a16="http://schemas.microsoft.com/office/drawing/2014/main" id="{E73B659B-FC7F-A34A-AE9D-65AE517249E1}"/>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1949">
              <a:extLst>
                <a:ext uri="{FF2B5EF4-FFF2-40B4-BE49-F238E27FC236}">
                  <a16:creationId xmlns:a16="http://schemas.microsoft.com/office/drawing/2014/main" id="{F9FAF58C-280D-9D4B-951B-FFA7800076F4}"/>
                </a:ext>
              </a:extLst>
            </p:cNvPr>
            <p:cNvGrpSpPr/>
            <p:nvPr/>
          </p:nvGrpSpPr>
          <p:grpSpPr>
            <a:xfrm>
              <a:off x="4179227" y="3130957"/>
              <a:ext cx="406343" cy="103536"/>
              <a:chOff x="0" y="0"/>
              <a:chExt cx="558178" cy="155742"/>
            </a:xfrm>
          </p:grpSpPr>
          <p:sp>
            <p:nvSpPr>
              <p:cNvPr id="102" name="Shape 1947">
                <a:extLst>
                  <a:ext uri="{FF2B5EF4-FFF2-40B4-BE49-F238E27FC236}">
                    <a16:creationId xmlns:a16="http://schemas.microsoft.com/office/drawing/2014/main" id="{86693C06-F712-8444-B88D-C7492022151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1948">
                <a:extLst>
                  <a:ext uri="{FF2B5EF4-FFF2-40B4-BE49-F238E27FC236}">
                    <a16:creationId xmlns:a16="http://schemas.microsoft.com/office/drawing/2014/main" id="{32E4C518-F3E8-8F4D-82BD-2CB08FE2E53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9" name="Group 98">
              <a:extLst>
                <a:ext uri="{FF2B5EF4-FFF2-40B4-BE49-F238E27FC236}">
                  <a16:creationId xmlns:a16="http://schemas.microsoft.com/office/drawing/2014/main" id="{3FE9026B-1051-B444-A571-1EC2F9CFF99B}"/>
                </a:ext>
              </a:extLst>
            </p:cNvPr>
            <p:cNvGrpSpPr/>
            <p:nvPr/>
          </p:nvGrpSpPr>
          <p:grpSpPr>
            <a:xfrm>
              <a:off x="4199314" y="2950237"/>
              <a:ext cx="438832" cy="95669"/>
              <a:chOff x="2715498" y="2047963"/>
              <a:chExt cx="438832" cy="95669"/>
            </a:xfrm>
          </p:grpSpPr>
          <p:sp>
            <p:nvSpPr>
              <p:cNvPr id="100" name="Shape 1978">
                <a:extLst>
                  <a:ext uri="{FF2B5EF4-FFF2-40B4-BE49-F238E27FC236}">
                    <a16:creationId xmlns:a16="http://schemas.microsoft.com/office/drawing/2014/main" id="{D66177B5-1D6B-0541-B306-5EE23D0814A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a:extLst>
                  <a:ext uri="{FF2B5EF4-FFF2-40B4-BE49-F238E27FC236}">
                    <a16:creationId xmlns:a16="http://schemas.microsoft.com/office/drawing/2014/main" id="{4CDAEC36-054D-6E4F-AA0F-7C8969EEE91B}"/>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9" name="Shape 4033" descr="Arrow Matching the pink circles in the input buffer with the pink circles in the 3rd buffer of the hash table" title="Arrow">
            <a:extLst>
              <a:ext uri="{FF2B5EF4-FFF2-40B4-BE49-F238E27FC236}">
                <a16:creationId xmlns:a16="http://schemas.microsoft.com/office/drawing/2014/main" id="{455838BD-DABE-5C4B-AA52-FC9E3FF72044}"/>
              </a:ext>
            </a:extLst>
          </p:cNvPr>
          <p:cNvSpPr/>
          <p:nvPr/>
        </p:nvSpPr>
        <p:spPr>
          <a:xfrm flipV="1">
            <a:off x="4139017" y="2279362"/>
            <a:ext cx="947895" cy="1254555"/>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Tree>
    <p:extLst>
      <p:ext uri="{BB962C8B-B14F-4D97-AF65-F5344CB8AC3E}">
        <p14:creationId xmlns:p14="http://schemas.microsoft.com/office/powerpoint/2010/main" val="30347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dissolve">
                                      <p:cBhvr>
                                        <p:cTn id="12" dur="500"/>
                                        <p:tgtEl>
                                          <p:spTgt spid="184"/>
                                        </p:tgtEl>
                                      </p:cBhvr>
                                    </p:animEffect>
                                  </p:childTnLst>
                                </p:cTn>
                              </p:par>
                            </p:childTnLst>
                          </p:cTn>
                        </p:par>
                        <p:par>
                          <p:cTn id="13" fill="hold">
                            <p:stCondLst>
                              <p:cond delay="500"/>
                            </p:stCondLst>
                            <p:childTnLst>
                              <p:par>
                                <p:cTn id="14" presetID="9" presetClass="entr" presetSubtype="0" fill="hold" nodeType="afterEffect">
                                  <p:stCondLst>
                                    <p:cond delay="100"/>
                                  </p:stCondLst>
                                  <p:childTnLst>
                                    <p:set>
                                      <p:cBhvr>
                                        <p:cTn id="15" dur="1" fill="hold">
                                          <p:stCondLst>
                                            <p:cond delay="0"/>
                                          </p:stCondLst>
                                        </p:cTn>
                                        <p:tgtEl>
                                          <p:spTgt spid="191"/>
                                        </p:tgtEl>
                                        <p:attrNameLst>
                                          <p:attrName>style.visibility</p:attrName>
                                        </p:attrNameLst>
                                      </p:cBhvr>
                                      <p:to>
                                        <p:strVal val="visible"/>
                                      </p:to>
                                    </p:set>
                                    <p:animEffect transition="in" filter="dissolve">
                                      <p:cBhvr>
                                        <p:cTn id="16" dur="500"/>
                                        <p:tgtEl>
                                          <p:spTgt spid="191"/>
                                        </p:tgtEl>
                                      </p:cBhvr>
                                    </p:animEffect>
                                  </p:childTnLst>
                                </p:cTn>
                              </p:par>
                            </p:childTnLst>
                          </p:cTn>
                        </p:par>
                        <p:par>
                          <p:cTn id="17" fill="hold">
                            <p:stCondLst>
                              <p:cond delay="1100"/>
                            </p:stCondLst>
                            <p:childTnLst>
                              <p:par>
                                <p:cTn id="18" presetID="9" presetClass="entr" presetSubtype="0" fill="hold" nodeType="afterEffect">
                                  <p:stCondLst>
                                    <p:cond delay="10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9"/>
                                        </p:tgtEl>
                                      </p:cBhvr>
                                    </p:animEffect>
                                    <p:set>
                                      <p:cBhvr>
                                        <p:cTn id="25" dur="1" fill="hold">
                                          <p:stCondLst>
                                            <p:cond delay="499"/>
                                          </p:stCondLst>
                                        </p:cTn>
                                        <p:tgtEl>
                                          <p:spTgt spid="10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184"/>
                                        </p:tgtEl>
                                        <p:attrNameLst>
                                          <p:attrName>ppt_x</p:attrName>
                                        </p:attrNameLst>
                                      </p:cBhvr>
                                      <p:tavLst>
                                        <p:tav tm="0">
                                          <p:val>
                                            <p:strVal val="ppt_x"/>
                                          </p:val>
                                        </p:tav>
                                        <p:tav tm="100000">
                                          <p:val>
                                            <p:strVal val="1+ppt_w/2"/>
                                          </p:val>
                                        </p:tav>
                                      </p:tavLst>
                                    </p:anim>
                                    <p:anim calcmode="lin" valueType="num">
                                      <p:cBhvr additive="base">
                                        <p:cTn id="30" dur="500"/>
                                        <p:tgtEl>
                                          <p:spTgt spid="184"/>
                                        </p:tgtEl>
                                        <p:attrNameLst>
                                          <p:attrName>ppt_y</p:attrName>
                                        </p:attrNameLst>
                                      </p:cBhvr>
                                      <p:tavLst>
                                        <p:tav tm="0">
                                          <p:val>
                                            <p:strVal val="ppt_y"/>
                                          </p:val>
                                        </p:tav>
                                        <p:tav tm="100000">
                                          <p:val>
                                            <p:strVal val="ppt_y"/>
                                          </p:val>
                                        </p:tav>
                                      </p:tavLst>
                                    </p:anim>
                                    <p:set>
                                      <p:cBhvr>
                                        <p:cTn id="31" dur="1" fill="hold">
                                          <p:stCondLst>
                                            <p:cond delay="499"/>
                                          </p:stCondLst>
                                        </p:cTn>
                                        <p:tgtEl>
                                          <p:spTgt spid="184"/>
                                        </p:tgtEl>
                                        <p:attrNameLst>
                                          <p:attrName>style.visibility</p:attrName>
                                        </p:attrNameLst>
                                      </p:cBhvr>
                                      <p:to>
                                        <p:strVal val="hidden"/>
                                      </p:to>
                                    </p:set>
                                  </p:childTnLst>
                                </p:cTn>
                              </p:par>
                              <p:par>
                                <p:cTn id="32" presetID="2" presetClass="exit" presetSubtype="2" fill="hold" nodeType="withEffect">
                                  <p:stCondLst>
                                    <p:cond delay="0"/>
                                  </p:stCondLst>
                                  <p:childTnLst>
                                    <p:anim calcmode="lin" valueType="num">
                                      <p:cBhvr additive="base">
                                        <p:cTn id="33" dur="500"/>
                                        <p:tgtEl>
                                          <p:spTgt spid="191"/>
                                        </p:tgtEl>
                                        <p:attrNameLst>
                                          <p:attrName>ppt_x</p:attrName>
                                        </p:attrNameLst>
                                      </p:cBhvr>
                                      <p:tavLst>
                                        <p:tav tm="0">
                                          <p:val>
                                            <p:strVal val="ppt_x"/>
                                          </p:val>
                                        </p:tav>
                                        <p:tav tm="100000">
                                          <p:val>
                                            <p:strVal val="1+ppt_w/2"/>
                                          </p:val>
                                        </p:tav>
                                      </p:tavLst>
                                    </p:anim>
                                    <p:anim calcmode="lin" valueType="num">
                                      <p:cBhvr additive="base">
                                        <p:cTn id="34" dur="500"/>
                                        <p:tgtEl>
                                          <p:spTgt spid="191"/>
                                        </p:tgtEl>
                                        <p:attrNameLst>
                                          <p:attrName>ppt_y</p:attrName>
                                        </p:attrNameLst>
                                      </p:cBhvr>
                                      <p:tavLst>
                                        <p:tav tm="0">
                                          <p:val>
                                            <p:strVal val="ppt_y"/>
                                          </p:val>
                                        </p:tav>
                                        <p:tav tm="100000">
                                          <p:val>
                                            <p:strVal val="ppt_y"/>
                                          </p:val>
                                        </p:tav>
                                      </p:tavLst>
                                    </p:anim>
                                    <p:set>
                                      <p:cBhvr>
                                        <p:cTn id="35" dur="1" fill="hold">
                                          <p:stCondLst>
                                            <p:cond delay="499"/>
                                          </p:stCondLst>
                                        </p:cTn>
                                        <p:tgtEl>
                                          <p:spTgt spid="191"/>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additive="base">
                                        <p:cTn id="37" dur="500"/>
                                        <p:tgtEl>
                                          <p:spTgt spid="198"/>
                                        </p:tgtEl>
                                        <p:attrNameLst>
                                          <p:attrName>ppt_x</p:attrName>
                                        </p:attrNameLst>
                                      </p:cBhvr>
                                      <p:tavLst>
                                        <p:tav tm="0">
                                          <p:val>
                                            <p:strVal val="ppt_x"/>
                                          </p:val>
                                        </p:tav>
                                        <p:tav tm="100000">
                                          <p:val>
                                            <p:strVal val="1+ppt_w/2"/>
                                          </p:val>
                                        </p:tav>
                                      </p:tavLst>
                                    </p:anim>
                                    <p:anim calcmode="lin" valueType="num">
                                      <p:cBhvr additive="base">
                                        <p:cTn id="38" dur="500"/>
                                        <p:tgtEl>
                                          <p:spTgt spid="198"/>
                                        </p:tgtEl>
                                        <p:attrNameLst>
                                          <p:attrName>ppt_y</p:attrName>
                                        </p:attrNameLst>
                                      </p:cBhvr>
                                      <p:tavLst>
                                        <p:tav tm="0">
                                          <p:val>
                                            <p:strVal val="ppt_y"/>
                                          </p:val>
                                        </p:tav>
                                        <p:tav tm="100000">
                                          <p:val>
                                            <p:strVal val="ppt_y"/>
                                          </p:val>
                                        </p:tav>
                                      </p:tavLst>
                                    </p:anim>
                                    <p:set>
                                      <p:cBhvr>
                                        <p:cTn id="39" dur="1" fill="hold">
                                          <p:stCondLst>
                                            <p:cond delay="499"/>
                                          </p:stCondLst>
                                        </p:cTn>
                                        <p:tgtEl>
                                          <p:spTgt spid="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9" name="Shape 4159"/>
          <p:cNvSpPr>
            <a:spLocks noGrp="1"/>
          </p:cNvSpPr>
          <p:nvPr>
            <p:ph type="title"/>
          </p:nvPr>
        </p:nvSpPr>
        <p:spPr/>
        <p:txBody>
          <a:bodyPr/>
          <a:lstStyle/>
          <a:p>
            <a:r>
              <a:rPr lang="en-US"/>
              <a:t>Summary of Grace Hash Join</a:t>
            </a:r>
          </a:p>
        </p:txBody>
      </p:sp>
      <p:sp>
        <p:nvSpPr>
          <p:cNvPr id="4" name="Content Placeholder 3"/>
          <p:cNvSpPr>
            <a:spLocks noGrp="1"/>
          </p:cNvSpPr>
          <p:nvPr>
            <p:ph sz="quarter" idx="13"/>
          </p:nvPr>
        </p:nvSpPr>
        <p:spPr>
          <a:xfrm>
            <a:off x="252054" y="4095750"/>
            <a:ext cx="8668512" cy="2615184"/>
          </a:xfrm>
        </p:spPr>
        <p:txBody>
          <a:bodyPr/>
          <a:lstStyle/>
          <a:p>
            <a:pPr marL="0" indent="0">
              <a:buNone/>
            </a:pPr>
            <a:r>
              <a:rPr lang="en-US"/>
              <a:t>What is the Cost?</a:t>
            </a:r>
          </a:p>
        </p:txBody>
      </p:sp>
      <p:grpSp>
        <p:nvGrpSpPr>
          <p:cNvPr id="5" name="Group 4"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696423" y="1864202"/>
            <a:ext cx="6257158" cy="1821241"/>
            <a:chOff x="696423" y="1864202"/>
            <a:chExt cx="6257158" cy="1821241"/>
          </a:xfrm>
        </p:grpSpPr>
        <p:grpSp>
          <p:nvGrpSpPr>
            <p:cNvPr id="4158" name="Group 4158"/>
            <p:cNvGrpSpPr/>
            <p:nvPr/>
          </p:nvGrpSpPr>
          <p:grpSpPr>
            <a:xfrm>
              <a:off x="696423" y="2029049"/>
              <a:ext cx="752897" cy="1110921"/>
              <a:chOff x="0" y="0"/>
              <a:chExt cx="1003860" cy="1481227"/>
            </a:xfrm>
          </p:grpSpPr>
          <p:sp>
            <p:nvSpPr>
              <p:cNvPr id="4155"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56"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57"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431" name="Group 4431"/>
            <p:cNvGrpSpPr/>
            <p:nvPr/>
          </p:nvGrpSpPr>
          <p:grpSpPr>
            <a:xfrm>
              <a:off x="762000" y="1864202"/>
              <a:ext cx="6191581" cy="1275770"/>
              <a:chOff x="0" y="-1"/>
              <a:chExt cx="8255440" cy="1701026"/>
            </a:xfrm>
          </p:grpSpPr>
          <p:grpSp>
            <p:nvGrpSpPr>
              <p:cNvPr id="4217" name="Group 4217"/>
              <p:cNvGrpSpPr/>
              <p:nvPr/>
            </p:nvGrpSpPr>
            <p:grpSpPr>
              <a:xfrm>
                <a:off x="6056474" y="49111"/>
                <a:ext cx="1675289" cy="1544761"/>
                <a:chOff x="-1" y="-1"/>
                <a:chExt cx="1675288" cy="1544760"/>
              </a:xfrm>
            </p:grpSpPr>
            <p:sp>
              <p:nvSpPr>
                <p:cNvPr id="4160"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4164" name="Group 4164"/>
                <p:cNvGrpSpPr/>
                <p:nvPr/>
              </p:nvGrpSpPr>
              <p:grpSpPr>
                <a:xfrm>
                  <a:off x="98034" y="229623"/>
                  <a:ext cx="1318106" cy="307260"/>
                  <a:chOff x="0" y="0"/>
                  <a:chExt cx="1318104" cy="307259"/>
                </a:xfrm>
              </p:grpSpPr>
              <p:sp>
                <p:nvSpPr>
                  <p:cNvPr id="4161"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2"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3"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4165"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4168" name="Group 4168"/>
                <p:cNvGrpSpPr/>
                <p:nvPr/>
              </p:nvGrpSpPr>
              <p:grpSpPr>
                <a:xfrm>
                  <a:off x="42867" y="636689"/>
                  <a:ext cx="549703" cy="854701"/>
                  <a:chOff x="0" y="0"/>
                  <a:chExt cx="549701" cy="854699"/>
                </a:xfrm>
              </p:grpSpPr>
              <p:sp>
                <p:nvSpPr>
                  <p:cNvPr id="4166"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7"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4171" name="Group 4171"/>
                <p:cNvGrpSpPr/>
                <p:nvPr/>
              </p:nvGrpSpPr>
              <p:grpSpPr>
                <a:xfrm>
                  <a:off x="892092" y="636688"/>
                  <a:ext cx="736668" cy="854702"/>
                  <a:chOff x="0" y="0"/>
                  <a:chExt cx="736666" cy="854700"/>
                </a:xfrm>
              </p:grpSpPr>
              <p:sp>
                <p:nvSpPr>
                  <p:cNvPr id="4169"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0"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4174" name="Group 4174"/>
                <p:cNvGrpSpPr/>
                <p:nvPr/>
              </p:nvGrpSpPr>
              <p:grpSpPr>
                <a:xfrm>
                  <a:off x="620973" y="556291"/>
                  <a:ext cx="240192" cy="859334"/>
                  <a:chOff x="-1" y="0"/>
                  <a:chExt cx="240191" cy="859332"/>
                </a:xfrm>
              </p:grpSpPr>
              <p:sp>
                <p:nvSpPr>
                  <p:cNvPr id="4172"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3"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4178" name="Group 4178"/>
                <p:cNvGrpSpPr/>
                <p:nvPr/>
              </p:nvGrpSpPr>
              <p:grpSpPr>
                <a:xfrm>
                  <a:off x="138983" y="863241"/>
                  <a:ext cx="350011" cy="557628"/>
                  <a:chOff x="0" y="0"/>
                  <a:chExt cx="350010" cy="557627"/>
                </a:xfrm>
              </p:grpSpPr>
              <p:sp>
                <p:nvSpPr>
                  <p:cNvPr id="4175"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6"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7"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1" name="Group 4181"/>
                <p:cNvGrpSpPr/>
                <p:nvPr/>
              </p:nvGrpSpPr>
              <p:grpSpPr>
                <a:xfrm>
                  <a:off x="165451" y="888371"/>
                  <a:ext cx="289765" cy="80851"/>
                  <a:chOff x="0" y="0"/>
                  <a:chExt cx="289763" cy="80850"/>
                </a:xfrm>
              </p:grpSpPr>
              <p:sp>
                <p:nvSpPr>
                  <p:cNvPr id="4179"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0"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4" name="Group 4184"/>
                <p:cNvGrpSpPr/>
                <p:nvPr/>
              </p:nvGrpSpPr>
              <p:grpSpPr>
                <a:xfrm>
                  <a:off x="165451" y="1011582"/>
                  <a:ext cx="289765" cy="80851"/>
                  <a:chOff x="0" y="0"/>
                  <a:chExt cx="289763" cy="80850"/>
                </a:xfrm>
              </p:grpSpPr>
              <p:sp>
                <p:nvSpPr>
                  <p:cNvPr id="4182"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3"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7" name="Group 4187"/>
                <p:cNvGrpSpPr/>
                <p:nvPr/>
              </p:nvGrpSpPr>
              <p:grpSpPr>
                <a:xfrm>
                  <a:off x="165451" y="1125786"/>
                  <a:ext cx="289765" cy="80851"/>
                  <a:chOff x="0" y="0"/>
                  <a:chExt cx="289763" cy="80850"/>
                </a:xfrm>
              </p:grpSpPr>
              <p:sp>
                <p:nvSpPr>
                  <p:cNvPr id="4185"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6"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7" name="Group 4197"/>
                <p:cNvGrpSpPr/>
                <p:nvPr/>
              </p:nvGrpSpPr>
              <p:grpSpPr>
                <a:xfrm>
                  <a:off x="174610" y="272773"/>
                  <a:ext cx="621557" cy="109054"/>
                  <a:chOff x="0" y="0"/>
                  <a:chExt cx="621556" cy="109053"/>
                </a:xfrm>
              </p:grpSpPr>
              <p:grpSp>
                <p:nvGrpSpPr>
                  <p:cNvPr id="4190" name="Group 4190"/>
                  <p:cNvGrpSpPr/>
                  <p:nvPr/>
                </p:nvGrpSpPr>
                <p:grpSpPr>
                  <a:xfrm>
                    <a:off x="1845" y="-1"/>
                    <a:ext cx="203599" cy="56809"/>
                    <a:chOff x="0" y="0"/>
                    <a:chExt cx="203597" cy="56808"/>
                  </a:xfrm>
                </p:grpSpPr>
                <p:sp>
                  <p:nvSpPr>
                    <p:cNvPr id="4188"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9"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3" name="Group 4193"/>
                  <p:cNvGrpSpPr/>
                  <p:nvPr/>
                </p:nvGrpSpPr>
                <p:grpSpPr>
                  <a:xfrm>
                    <a:off x="417958" y="-1"/>
                    <a:ext cx="203599" cy="56809"/>
                    <a:chOff x="0" y="0"/>
                    <a:chExt cx="203597" cy="56808"/>
                  </a:xfrm>
                </p:grpSpPr>
                <p:sp>
                  <p:nvSpPr>
                    <p:cNvPr id="4191"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2"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6" name="Group 4196"/>
                  <p:cNvGrpSpPr/>
                  <p:nvPr/>
                </p:nvGrpSpPr>
                <p:grpSpPr>
                  <a:xfrm>
                    <a:off x="0" y="52245"/>
                    <a:ext cx="203598" cy="56809"/>
                    <a:chOff x="0" y="0"/>
                    <a:chExt cx="203597" cy="56808"/>
                  </a:xfrm>
                </p:grpSpPr>
                <p:sp>
                  <p:nvSpPr>
                    <p:cNvPr id="4194"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5"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4201" name="Group 4201"/>
                <p:cNvGrpSpPr/>
                <p:nvPr/>
              </p:nvGrpSpPr>
              <p:grpSpPr>
                <a:xfrm>
                  <a:off x="929806" y="837886"/>
                  <a:ext cx="661238" cy="601601"/>
                  <a:chOff x="0" y="0"/>
                  <a:chExt cx="661237" cy="601600"/>
                </a:xfrm>
              </p:grpSpPr>
              <p:sp>
                <p:nvSpPr>
                  <p:cNvPr id="4198"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9"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0"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4202"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4209" name="Group 4209"/>
                <p:cNvGrpSpPr/>
                <p:nvPr/>
              </p:nvGrpSpPr>
              <p:grpSpPr>
                <a:xfrm>
                  <a:off x="1005990" y="870084"/>
                  <a:ext cx="482172" cy="80851"/>
                  <a:chOff x="0" y="0"/>
                  <a:chExt cx="482171" cy="80850"/>
                </a:xfrm>
              </p:grpSpPr>
              <p:grpSp>
                <p:nvGrpSpPr>
                  <p:cNvPr id="4205" name="Group 4205"/>
                  <p:cNvGrpSpPr/>
                  <p:nvPr/>
                </p:nvGrpSpPr>
                <p:grpSpPr>
                  <a:xfrm>
                    <a:off x="0" y="0"/>
                    <a:ext cx="289763" cy="80851"/>
                    <a:chOff x="0" y="0"/>
                    <a:chExt cx="289762" cy="80850"/>
                  </a:xfrm>
                </p:grpSpPr>
                <p:sp>
                  <p:nvSpPr>
                    <p:cNvPr id="4203"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4"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208" name="Group 4208"/>
                  <p:cNvGrpSpPr/>
                  <p:nvPr/>
                </p:nvGrpSpPr>
                <p:grpSpPr>
                  <a:xfrm>
                    <a:off x="278573" y="12020"/>
                    <a:ext cx="203599" cy="56809"/>
                    <a:chOff x="0" y="0"/>
                    <a:chExt cx="203597" cy="56808"/>
                  </a:xfrm>
                </p:grpSpPr>
                <p:sp>
                  <p:nvSpPr>
                    <p:cNvPr id="4206"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7"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4216" name="Group 4216"/>
                <p:cNvGrpSpPr/>
                <p:nvPr/>
              </p:nvGrpSpPr>
              <p:grpSpPr>
                <a:xfrm>
                  <a:off x="1005990" y="988713"/>
                  <a:ext cx="482172" cy="80851"/>
                  <a:chOff x="0" y="0"/>
                  <a:chExt cx="482171" cy="80850"/>
                </a:xfrm>
              </p:grpSpPr>
              <p:grpSp>
                <p:nvGrpSpPr>
                  <p:cNvPr id="4212" name="Group 4212"/>
                  <p:cNvGrpSpPr/>
                  <p:nvPr/>
                </p:nvGrpSpPr>
                <p:grpSpPr>
                  <a:xfrm>
                    <a:off x="0" y="0"/>
                    <a:ext cx="289763" cy="80851"/>
                    <a:chOff x="0" y="0"/>
                    <a:chExt cx="289762" cy="80850"/>
                  </a:xfrm>
                </p:grpSpPr>
                <p:sp>
                  <p:nvSpPr>
                    <p:cNvPr id="4210"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11"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215" name="Group 4215"/>
                  <p:cNvGrpSpPr/>
                  <p:nvPr/>
                </p:nvGrpSpPr>
                <p:grpSpPr>
                  <a:xfrm>
                    <a:off x="278573" y="12020"/>
                    <a:ext cx="203599" cy="56809"/>
                    <a:chOff x="0" y="0"/>
                    <a:chExt cx="203597" cy="56808"/>
                  </a:xfrm>
                </p:grpSpPr>
                <p:sp>
                  <p:nvSpPr>
                    <p:cNvPr id="4213"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14"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4300" name="Group 4300"/>
              <p:cNvGrpSpPr/>
              <p:nvPr/>
            </p:nvGrpSpPr>
            <p:grpSpPr>
              <a:xfrm>
                <a:off x="4206895" y="84488"/>
                <a:ext cx="942176" cy="1616537"/>
                <a:chOff x="-1" y="0"/>
                <a:chExt cx="942175" cy="1616535"/>
              </a:xfrm>
            </p:grpSpPr>
            <p:grpSp>
              <p:nvGrpSpPr>
                <p:cNvPr id="4221" name="Group 4221"/>
                <p:cNvGrpSpPr/>
                <p:nvPr/>
              </p:nvGrpSpPr>
              <p:grpSpPr>
                <a:xfrm>
                  <a:off x="-2" y="-1"/>
                  <a:ext cx="942177" cy="1616537"/>
                  <a:chOff x="-1" y="0"/>
                  <a:chExt cx="942175" cy="1616535"/>
                </a:xfrm>
              </p:grpSpPr>
              <p:sp>
                <p:nvSpPr>
                  <p:cNvPr id="4218"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19"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0"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5" name="Group 4235"/>
                <p:cNvGrpSpPr/>
                <p:nvPr/>
              </p:nvGrpSpPr>
              <p:grpSpPr>
                <a:xfrm>
                  <a:off x="16334" y="177621"/>
                  <a:ext cx="210475" cy="335323"/>
                  <a:chOff x="0" y="0"/>
                  <a:chExt cx="210473" cy="335321"/>
                </a:xfrm>
              </p:grpSpPr>
              <p:grpSp>
                <p:nvGrpSpPr>
                  <p:cNvPr id="4225" name="Group 4225"/>
                  <p:cNvGrpSpPr/>
                  <p:nvPr/>
                </p:nvGrpSpPr>
                <p:grpSpPr>
                  <a:xfrm>
                    <a:off x="0" y="0"/>
                    <a:ext cx="210475" cy="335322"/>
                    <a:chOff x="0" y="0"/>
                    <a:chExt cx="210474" cy="335321"/>
                  </a:xfrm>
                </p:grpSpPr>
                <p:sp>
                  <p:nvSpPr>
                    <p:cNvPr id="4222"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3"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4"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28" name="Group 4228"/>
                  <p:cNvGrpSpPr/>
                  <p:nvPr/>
                </p:nvGrpSpPr>
                <p:grpSpPr>
                  <a:xfrm>
                    <a:off x="15917" y="15111"/>
                    <a:ext cx="174247" cy="48619"/>
                    <a:chOff x="0" y="0"/>
                    <a:chExt cx="174245" cy="48618"/>
                  </a:xfrm>
                </p:grpSpPr>
                <p:sp>
                  <p:nvSpPr>
                    <p:cNvPr id="4226"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7"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1" name="Group 4231"/>
                  <p:cNvGrpSpPr/>
                  <p:nvPr/>
                </p:nvGrpSpPr>
                <p:grpSpPr>
                  <a:xfrm>
                    <a:off x="15917" y="83997"/>
                    <a:ext cx="174247" cy="48619"/>
                    <a:chOff x="0" y="0"/>
                    <a:chExt cx="174245" cy="48618"/>
                  </a:xfrm>
                </p:grpSpPr>
                <p:sp>
                  <p:nvSpPr>
                    <p:cNvPr id="4229"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0"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4" name="Group 4234"/>
                  <p:cNvGrpSpPr/>
                  <p:nvPr/>
                </p:nvGrpSpPr>
                <p:grpSpPr>
                  <a:xfrm>
                    <a:off x="15917" y="157878"/>
                    <a:ext cx="174247" cy="48619"/>
                    <a:chOff x="0" y="0"/>
                    <a:chExt cx="174245" cy="48618"/>
                  </a:xfrm>
                </p:grpSpPr>
                <p:sp>
                  <p:nvSpPr>
                    <p:cNvPr id="4232"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3"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52" name="Group 4252"/>
                <p:cNvGrpSpPr/>
                <p:nvPr/>
              </p:nvGrpSpPr>
              <p:grpSpPr>
                <a:xfrm>
                  <a:off x="24421" y="971314"/>
                  <a:ext cx="209175" cy="333251"/>
                  <a:chOff x="0" y="0"/>
                  <a:chExt cx="209174" cy="333250"/>
                </a:xfrm>
              </p:grpSpPr>
              <p:grpSp>
                <p:nvGrpSpPr>
                  <p:cNvPr id="4239" name="Group 4239"/>
                  <p:cNvGrpSpPr/>
                  <p:nvPr/>
                </p:nvGrpSpPr>
                <p:grpSpPr>
                  <a:xfrm>
                    <a:off x="-1" y="-1"/>
                    <a:ext cx="209176" cy="333252"/>
                    <a:chOff x="0" y="0"/>
                    <a:chExt cx="209174" cy="333250"/>
                  </a:xfrm>
                </p:grpSpPr>
                <p:sp>
                  <p:nvSpPr>
                    <p:cNvPr id="4236"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7"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8"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2" name="Group 4242"/>
                  <p:cNvGrpSpPr/>
                  <p:nvPr/>
                </p:nvGrpSpPr>
                <p:grpSpPr>
                  <a:xfrm>
                    <a:off x="18167" y="17276"/>
                    <a:ext cx="173170" cy="48319"/>
                    <a:chOff x="0" y="0"/>
                    <a:chExt cx="173168" cy="48318"/>
                  </a:xfrm>
                </p:grpSpPr>
                <p:sp>
                  <p:nvSpPr>
                    <p:cNvPr id="4240"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1"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5" name="Group 4245"/>
                  <p:cNvGrpSpPr/>
                  <p:nvPr/>
                </p:nvGrpSpPr>
                <p:grpSpPr>
                  <a:xfrm>
                    <a:off x="18167" y="83889"/>
                    <a:ext cx="173170" cy="48319"/>
                    <a:chOff x="0" y="0"/>
                    <a:chExt cx="173168" cy="48318"/>
                  </a:xfrm>
                </p:grpSpPr>
                <p:sp>
                  <p:nvSpPr>
                    <p:cNvPr id="4243"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4"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8" name="Group 4248"/>
                  <p:cNvGrpSpPr/>
                  <p:nvPr/>
                </p:nvGrpSpPr>
                <p:grpSpPr>
                  <a:xfrm>
                    <a:off x="16965" y="155081"/>
                    <a:ext cx="173169" cy="48319"/>
                    <a:chOff x="0" y="0"/>
                    <a:chExt cx="173168" cy="48318"/>
                  </a:xfrm>
                </p:grpSpPr>
                <p:sp>
                  <p:nvSpPr>
                    <p:cNvPr id="4246"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7"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51" name="Group 4251"/>
                  <p:cNvGrpSpPr/>
                  <p:nvPr/>
                </p:nvGrpSpPr>
                <p:grpSpPr>
                  <a:xfrm>
                    <a:off x="15819" y="222415"/>
                    <a:ext cx="173169" cy="48319"/>
                    <a:chOff x="0" y="0"/>
                    <a:chExt cx="173168" cy="48318"/>
                  </a:xfrm>
                </p:grpSpPr>
                <p:sp>
                  <p:nvSpPr>
                    <p:cNvPr id="4249"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0"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60" name="Group 4260"/>
                <p:cNvGrpSpPr/>
                <p:nvPr/>
              </p:nvGrpSpPr>
              <p:grpSpPr>
                <a:xfrm>
                  <a:off x="247805" y="972729"/>
                  <a:ext cx="209175" cy="333251"/>
                  <a:chOff x="0" y="0"/>
                  <a:chExt cx="209174" cy="333250"/>
                </a:xfrm>
              </p:grpSpPr>
              <p:grpSp>
                <p:nvGrpSpPr>
                  <p:cNvPr id="4256" name="Group 4256"/>
                  <p:cNvGrpSpPr/>
                  <p:nvPr/>
                </p:nvGrpSpPr>
                <p:grpSpPr>
                  <a:xfrm>
                    <a:off x="-1" y="-1"/>
                    <a:ext cx="209176" cy="333252"/>
                    <a:chOff x="0" y="0"/>
                    <a:chExt cx="209174" cy="333250"/>
                  </a:xfrm>
                </p:grpSpPr>
                <p:sp>
                  <p:nvSpPr>
                    <p:cNvPr id="4253"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4"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5"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59" name="Group 4259"/>
                  <p:cNvGrpSpPr/>
                  <p:nvPr/>
                </p:nvGrpSpPr>
                <p:grpSpPr>
                  <a:xfrm>
                    <a:off x="16844" y="23476"/>
                    <a:ext cx="173170" cy="48319"/>
                    <a:chOff x="0" y="0"/>
                    <a:chExt cx="173168" cy="48317"/>
                  </a:xfrm>
                </p:grpSpPr>
                <p:sp>
                  <p:nvSpPr>
                    <p:cNvPr id="4257"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8"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74" name="Group 4274"/>
                <p:cNvGrpSpPr/>
                <p:nvPr/>
              </p:nvGrpSpPr>
              <p:grpSpPr>
                <a:xfrm>
                  <a:off x="252346" y="177621"/>
                  <a:ext cx="210475" cy="335323"/>
                  <a:chOff x="0" y="0"/>
                  <a:chExt cx="210473" cy="335321"/>
                </a:xfrm>
              </p:grpSpPr>
              <p:grpSp>
                <p:nvGrpSpPr>
                  <p:cNvPr id="4264" name="Group 4264"/>
                  <p:cNvGrpSpPr/>
                  <p:nvPr/>
                </p:nvGrpSpPr>
                <p:grpSpPr>
                  <a:xfrm>
                    <a:off x="0" y="0"/>
                    <a:ext cx="210475" cy="335322"/>
                    <a:chOff x="0" y="0"/>
                    <a:chExt cx="210474" cy="335321"/>
                  </a:xfrm>
                </p:grpSpPr>
                <p:sp>
                  <p:nvSpPr>
                    <p:cNvPr id="4261"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2"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3"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67" name="Group 4267"/>
                  <p:cNvGrpSpPr/>
                  <p:nvPr/>
                </p:nvGrpSpPr>
                <p:grpSpPr>
                  <a:xfrm>
                    <a:off x="18114" y="19795"/>
                    <a:ext cx="174247" cy="48619"/>
                    <a:chOff x="0" y="0"/>
                    <a:chExt cx="174245" cy="48618"/>
                  </a:xfrm>
                </p:grpSpPr>
                <p:sp>
                  <p:nvSpPr>
                    <p:cNvPr id="4265"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6"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70" name="Group 4270"/>
                  <p:cNvGrpSpPr/>
                  <p:nvPr/>
                </p:nvGrpSpPr>
                <p:grpSpPr>
                  <a:xfrm>
                    <a:off x="21259" y="92452"/>
                    <a:ext cx="174246" cy="48619"/>
                    <a:chOff x="0" y="0"/>
                    <a:chExt cx="174245" cy="48618"/>
                  </a:xfrm>
                </p:grpSpPr>
                <p:sp>
                  <p:nvSpPr>
                    <p:cNvPr id="4268"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9"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73" name="Group 4273"/>
                  <p:cNvGrpSpPr/>
                  <p:nvPr/>
                </p:nvGrpSpPr>
                <p:grpSpPr>
                  <a:xfrm>
                    <a:off x="21968" y="162958"/>
                    <a:ext cx="174247" cy="48619"/>
                    <a:chOff x="0" y="0"/>
                    <a:chExt cx="174245" cy="48618"/>
                  </a:xfrm>
                </p:grpSpPr>
                <p:sp>
                  <p:nvSpPr>
                    <p:cNvPr id="4271"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2"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91" name="Group 4291"/>
                <p:cNvGrpSpPr/>
                <p:nvPr/>
              </p:nvGrpSpPr>
              <p:grpSpPr>
                <a:xfrm>
                  <a:off x="468826" y="974904"/>
                  <a:ext cx="207565" cy="330655"/>
                  <a:chOff x="0" y="0"/>
                  <a:chExt cx="207564" cy="330653"/>
                </a:xfrm>
              </p:grpSpPr>
              <p:grpSp>
                <p:nvGrpSpPr>
                  <p:cNvPr id="4278" name="Group 4278"/>
                  <p:cNvGrpSpPr/>
                  <p:nvPr/>
                </p:nvGrpSpPr>
                <p:grpSpPr>
                  <a:xfrm>
                    <a:off x="-1" y="0"/>
                    <a:ext cx="207566" cy="330654"/>
                    <a:chOff x="0" y="0"/>
                    <a:chExt cx="207564" cy="330653"/>
                  </a:xfrm>
                </p:grpSpPr>
                <p:sp>
                  <p:nvSpPr>
                    <p:cNvPr id="4275"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6"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7"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1" name="Group 4281"/>
                  <p:cNvGrpSpPr/>
                  <p:nvPr/>
                </p:nvGrpSpPr>
                <p:grpSpPr>
                  <a:xfrm>
                    <a:off x="19591" y="17745"/>
                    <a:ext cx="171837" cy="47943"/>
                    <a:chOff x="0" y="0"/>
                    <a:chExt cx="171835" cy="47941"/>
                  </a:xfrm>
                </p:grpSpPr>
                <p:sp>
                  <p:nvSpPr>
                    <p:cNvPr id="4279"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0"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4" name="Group 4284"/>
                  <p:cNvGrpSpPr/>
                  <p:nvPr/>
                </p:nvGrpSpPr>
                <p:grpSpPr>
                  <a:xfrm>
                    <a:off x="18028" y="84986"/>
                    <a:ext cx="171836" cy="47943"/>
                    <a:chOff x="0" y="0"/>
                    <a:chExt cx="171835" cy="47941"/>
                  </a:xfrm>
                </p:grpSpPr>
                <p:sp>
                  <p:nvSpPr>
                    <p:cNvPr id="4282"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3"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7" name="Group 4287"/>
                  <p:cNvGrpSpPr/>
                  <p:nvPr/>
                </p:nvGrpSpPr>
                <p:grpSpPr>
                  <a:xfrm>
                    <a:off x="17864" y="152912"/>
                    <a:ext cx="171836" cy="47943"/>
                    <a:chOff x="0" y="0"/>
                    <a:chExt cx="171835" cy="47941"/>
                  </a:xfrm>
                </p:grpSpPr>
                <p:sp>
                  <p:nvSpPr>
                    <p:cNvPr id="4285"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6"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90" name="Group 4290"/>
                  <p:cNvGrpSpPr/>
                  <p:nvPr/>
                </p:nvGrpSpPr>
                <p:grpSpPr>
                  <a:xfrm>
                    <a:off x="17864" y="218599"/>
                    <a:ext cx="171836" cy="47943"/>
                    <a:chOff x="0" y="0"/>
                    <a:chExt cx="171835" cy="47941"/>
                  </a:xfrm>
                </p:grpSpPr>
                <p:sp>
                  <p:nvSpPr>
                    <p:cNvPr id="4288"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9"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99" name="Group 4299"/>
                <p:cNvGrpSpPr/>
                <p:nvPr/>
              </p:nvGrpSpPr>
              <p:grpSpPr>
                <a:xfrm>
                  <a:off x="700840" y="975522"/>
                  <a:ext cx="207565" cy="330687"/>
                  <a:chOff x="0" y="0"/>
                  <a:chExt cx="207564" cy="330685"/>
                </a:xfrm>
              </p:grpSpPr>
              <p:grpSp>
                <p:nvGrpSpPr>
                  <p:cNvPr id="4295" name="Group 4295"/>
                  <p:cNvGrpSpPr/>
                  <p:nvPr/>
                </p:nvGrpSpPr>
                <p:grpSpPr>
                  <a:xfrm>
                    <a:off x="-1" y="0"/>
                    <a:ext cx="207566" cy="330686"/>
                    <a:chOff x="0" y="0"/>
                    <a:chExt cx="207564" cy="330685"/>
                  </a:xfrm>
                </p:grpSpPr>
                <p:sp>
                  <p:nvSpPr>
                    <p:cNvPr id="4292"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3"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4"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98" name="Group 4298"/>
                  <p:cNvGrpSpPr/>
                  <p:nvPr/>
                </p:nvGrpSpPr>
                <p:grpSpPr>
                  <a:xfrm>
                    <a:off x="15114" y="19272"/>
                    <a:ext cx="171836" cy="47947"/>
                    <a:chOff x="0" y="0"/>
                    <a:chExt cx="171835" cy="47946"/>
                  </a:xfrm>
                </p:grpSpPr>
                <p:sp>
                  <p:nvSpPr>
                    <p:cNvPr id="4296"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7"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4371" name="Group 4371"/>
              <p:cNvGrpSpPr/>
              <p:nvPr/>
            </p:nvGrpSpPr>
            <p:grpSpPr>
              <a:xfrm>
                <a:off x="0" y="116651"/>
                <a:ext cx="791014" cy="1475072"/>
                <a:chOff x="0" y="0"/>
                <a:chExt cx="791012" cy="1475071"/>
              </a:xfrm>
            </p:grpSpPr>
            <p:grpSp>
              <p:nvGrpSpPr>
                <p:cNvPr id="4317" name="Group 4317"/>
                <p:cNvGrpSpPr/>
                <p:nvPr/>
              </p:nvGrpSpPr>
              <p:grpSpPr>
                <a:xfrm>
                  <a:off x="445149" y="279098"/>
                  <a:ext cx="345863" cy="551018"/>
                  <a:chOff x="0" y="0"/>
                  <a:chExt cx="345862" cy="551016"/>
                </a:xfrm>
              </p:grpSpPr>
              <p:grpSp>
                <p:nvGrpSpPr>
                  <p:cNvPr id="4304" name="Group 4304"/>
                  <p:cNvGrpSpPr/>
                  <p:nvPr/>
                </p:nvGrpSpPr>
                <p:grpSpPr>
                  <a:xfrm>
                    <a:off x="-1" y="0"/>
                    <a:ext cx="345864" cy="551018"/>
                    <a:chOff x="0" y="0"/>
                    <a:chExt cx="345862" cy="551017"/>
                  </a:xfrm>
                </p:grpSpPr>
                <p:sp>
                  <p:nvSpPr>
                    <p:cNvPr id="4301"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2"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3"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07" name="Group 4307"/>
                  <p:cNvGrpSpPr/>
                  <p:nvPr/>
                </p:nvGrpSpPr>
                <p:grpSpPr>
                  <a:xfrm>
                    <a:off x="25884" y="31047"/>
                    <a:ext cx="286329" cy="79893"/>
                    <a:chOff x="0" y="0"/>
                    <a:chExt cx="286328" cy="79891"/>
                  </a:xfrm>
                </p:grpSpPr>
                <p:sp>
                  <p:nvSpPr>
                    <p:cNvPr id="4305"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6"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0" name="Group 4310"/>
                  <p:cNvGrpSpPr/>
                  <p:nvPr/>
                </p:nvGrpSpPr>
                <p:grpSpPr>
                  <a:xfrm>
                    <a:off x="25884" y="166508"/>
                    <a:ext cx="286329" cy="79893"/>
                    <a:chOff x="0" y="0"/>
                    <a:chExt cx="286328" cy="79891"/>
                  </a:xfrm>
                </p:grpSpPr>
                <p:sp>
                  <p:nvSpPr>
                    <p:cNvPr id="4308"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9"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3" name="Group 4313"/>
                  <p:cNvGrpSpPr/>
                  <p:nvPr/>
                </p:nvGrpSpPr>
                <p:grpSpPr>
                  <a:xfrm>
                    <a:off x="25884" y="301970"/>
                    <a:ext cx="286329" cy="79893"/>
                    <a:chOff x="0" y="0"/>
                    <a:chExt cx="286328" cy="79891"/>
                  </a:xfrm>
                </p:grpSpPr>
                <p:sp>
                  <p:nvSpPr>
                    <p:cNvPr id="4311"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2"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6" name="Group 4316"/>
                  <p:cNvGrpSpPr/>
                  <p:nvPr/>
                </p:nvGrpSpPr>
                <p:grpSpPr>
                  <a:xfrm>
                    <a:off x="25884" y="437431"/>
                    <a:ext cx="286329" cy="79893"/>
                    <a:chOff x="0" y="0"/>
                    <a:chExt cx="286328" cy="79891"/>
                  </a:xfrm>
                </p:grpSpPr>
                <p:sp>
                  <p:nvSpPr>
                    <p:cNvPr id="4314"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5"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34" name="Group 4334"/>
                <p:cNvGrpSpPr/>
                <p:nvPr/>
              </p:nvGrpSpPr>
              <p:grpSpPr>
                <a:xfrm>
                  <a:off x="445149" y="924053"/>
                  <a:ext cx="345863" cy="551018"/>
                  <a:chOff x="0" y="0"/>
                  <a:chExt cx="345862" cy="551016"/>
                </a:xfrm>
              </p:grpSpPr>
              <p:grpSp>
                <p:nvGrpSpPr>
                  <p:cNvPr id="4321" name="Group 4321"/>
                  <p:cNvGrpSpPr/>
                  <p:nvPr/>
                </p:nvGrpSpPr>
                <p:grpSpPr>
                  <a:xfrm>
                    <a:off x="-1" y="0"/>
                    <a:ext cx="345864" cy="551018"/>
                    <a:chOff x="0" y="0"/>
                    <a:chExt cx="345862" cy="551017"/>
                  </a:xfrm>
                </p:grpSpPr>
                <p:sp>
                  <p:nvSpPr>
                    <p:cNvPr id="4318"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9"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0"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24" name="Group 4324"/>
                  <p:cNvGrpSpPr/>
                  <p:nvPr/>
                </p:nvGrpSpPr>
                <p:grpSpPr>
                  <a:xfrm>
                    <a:off x="25884" y="31605"/>
                    <a:ext cx="286329" cy="79893"/>
                    <a:chOff x="0" y="0"/>
                    <a:chExt cx="286328" cy="79891"/>
                  </a:xfrm>
                </p:grpSpPr>
                <p:sp>
                  <p:nvSpPr>
                    <p:cNvPr id="4322"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3"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27" name="Group 4327"/>
                  <p:cNvGrpSpPr/>
                  <p:nvPr/>
                </p:nvGrpSpPr>
                <p:grpSpPr>
                  <a:xfrm>
                    <a:off x="25884" y="167066"/>
                    <a:ext cx="286329" cy="79893"/>
                    <a:chOff x="0" y="0"/>
                    <a:chExt cx="286328" cy="79891"/>
                  </a:xfrm>
                </p:grpSpPr>
                <p:sp>
                  <p:nvSpPr>
                    <p:cNvPr id="4325"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6"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30" name="Group 4330"/>
                  <p:cNvGrpSpPr/>
                  <p:nvPr/>
                </p:nvGrpSpPr>
                <p:grpSpPr>
                  <a:xfrm>
                    <a:off x="25884" y="302527"/>
                    <a:ext cx="286329" cy="79893"/>
                    <a:chOff x="0" y="0"/>
                    <a:chExt cx="286328" cy="79891"/>
                  </a:xfrm>
                </p:grpSpPr>
                <p:sp>
                  <p:nvSpPr>
                    <p:cNvPr id="4328"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9"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33" name="Group 4333"/>
                  <p:cNvGrpSpPr/>
                  <p:nvPr/>
                </p:nvGrpSpPr>
                <p:grpSpPr>
                  <a:xfrm>
                    <a:off x="25884" y="437988"/>
                    <a:ext cx="286329" cy="79893"/>
                    <a:chOff x="0" y="0"/>
                    <a:chExt cx="286328" cy="79891"/>
                  </a:xfrm>
                </p:grpSpPr>
                <p:sp>
                  <p:nvSpPr>
                    <p:cNvPr id="4331"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2"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51" name="Group 4351"/>
                <p:cNvGrpSpPr/>
                <p:nvPr/>
              </p:nvGrpSpPr>
              <p:grpSpPr>
                <a:xfrm>
                  <a:off x="0" y="921342"/>
                  <a:ext cx="345863" cy="551018"/>
                  <a:chOff x="0" y="0"/>
                  <a:chExt cx="345862" cy="551016"/>
                </a:xfrm>
              </p:grpSpPr>
              <p:grpSp>
                <p:nvGrpSpPr>
                  <p:cNvPr id="4338" name="Group 4338"/>
                  <p:cNvGrpSpPr/>
                  <p:nvPr/>
                </p:nvGrpSpPr>
                <p:grpSpPr>
                  <a:xfrm>
                    <a:off x="-1" y="0"/>
                    <a:ext cx="345864" cy="551018"/>
                    <a:chOff x="0" y="0"/>
                    <a:chExt cx="345862" cy="551017"/>
                  </a:xfrm>
                </p:grpSpPr>
                <p:sp>
                  <p:nvSpPr>
                    <p:cNvPr id="4335"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6"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7"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1" name="Group 4341"/>
                  <p:cNvGrpSpPr/>
                  <p:nvPr/>
                </p:nvGrpSpPr>
                <p:grpSpPr>
                  <a:xfrm>
                    <a:off x="25884" y="31047"/>
                    <a:ext cx="286329" cy="79893"/>
                    <a:chOff x="0" y="0"/>
                    <a:chExt cx="286328" cy="79891"/>
                  </a:xfrm>
                </p:grpSpPr>
                <p:sp>
                  <p:nvSpPr>
                    <p:cNvPr id="4339"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0"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4" name="Group 4344"/>
                  <p:cNvGrpSpPr/>
                  <p:nvPr/>
                </p:nvGrpSpPr>
                <p:grpSpPr>
                  <a:xfrm>
                    <a:off x="25884" y="166508"/>
                    <a:ext cx="286329" cy="79893"/>
                    <a:chOff x="0" y="0"/>
                    <a:chExt cx="286328" cy="79891"/>
                  </a:xfrm>
                </p:grpSpPr>
                <p:sp>
                  <p:nvSpPr>
                    <p:cNvPr id="4342"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3"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7" name="Group 4347"/>
                  <p:cNvGrpSpPr/>
                  <p:nvPr/>
                </p:nvGrpSpPr>
                <p:grpSpPr>
                  <a:xfrm>
                    <a:off x="25884" y="301970"/>
                    <a:ext cx="286329" cy="79893"/>
                    <a:chOff x="0" y="0"/>
                    <a:chExt cx="286328" cy="79891"/>
                  </a:xfrm>
                </p:grpSpPr>
                <p:sp>
                  <p:nvSpPr>
                    <p:cNvPr id="4345"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6"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50" name="Group 4350"/>
                  <p:cNvGrpSpPr/>
                  <p:nvPr/>
                </p:nvGrpSpPr>
                <p:grpSpPr>
                  <a:xfrm>
                    <a:off x="25884" y="437431"/>
                    <a:ext cx="286329" cy="79893"/>
                    <a:chOff x="0" y="0"/>
                    <a:chExt cx="286328" cy="79891"/>
                  </a:xfrm>
                </p:grpSpPr>
                <p:sp>
                  <p:nvSpPr>
                    <p:cNvPr id="4348"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9"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68" name="Group 4368"/>
                <p:cNvGrpSpPr/>
                <p:nvPr/>
              </p:nvGrpSpPr>
              <p:grpSpPr>
                <a:xfrm>
                  <a:off x="0" y="279098"/>
                  <a:ext cx="345863" cy="551018"/>
                  <a:chOff x="0" y="0"/>
                  <a:chExt cx="345862" cy="551016"/>
                </a:xfrm>
              </p:grpSpPr>
              <p:grpSp>
                <p:nvGrpSpPr>
                  <p:cNvPr id="4355" name="Group 4355"/>
                  <p:cNvGrpSpPr/>
                  <p:nvPr/>
                </p:nvGrpSpPr>
                <p:grpSpPr>
                  <a:xfrm>
                    <a:off x="-1" y="0"/>
                    <a:ext cx="345864" cy="551018"/>
                    <a:chOff x="0" y="0"/>
                    <a:chExt cx="345862" cy="551017"/>
                  </a:xfrm>
                </p:grpSpPr>
                <p:sp>
                  <p:nvSpPr>
                    <p:cNvPr id="4352"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3"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4"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58" name="Group 4358"/>
                  <p:cNvGrpSpPr/>
                  <p:nvPr/>
                </p:nvGrpSpPr>
                <p:grpSpPr>
                  <a:xfrm>
                    <a:off x="25884" y="31605"/>
                    <a:ext cx="286329" cy="79893"/>
                    <a:chOff x="0" y="0"/>
                    <a:chExt cx="286328" cy="79891"/>
                  </a:xfrm>
                </p:grpSpPr>
                <p:sp>
                  <p:nvSpPr>
                    <p:cNvPr id="4356"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7"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1" name="Group 4361"/>
                  <p:cNvGrpSpPr/>
                  <p:nvPr/>
                </p:nvGrpSpPr>
                <p:grpSpPr>
                  <a:xfrm>
                    <a:off x="25884" y="167066"/>
                    <a:ext cx="286329" cy="79893"/>
                    <a:chOff x="0" y="0"/>
                    <a:chExt cx="286328" cy="79891"/>
                  </a:xfrm>
                </p:grpSpPr>
                <p:sp>
                  <p:nvSpPr>
                    <p:cNvPr id="4359"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0"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4" name="Group 4364"/>
                  <p:cNvGrpSpPr/>
                  <p:nvPr/>
                </p:nvGrpSpPr>
                <p:grpSpPr>
                  <a:xfrm>
                    <a:off x="25884" y="302527"/>
                    <a:ext cx="286329" cy="79893"/>
                    <a:chOff x="0" y="0"/>
                    <a:chExt cx="286328" cy="79891"/>
                  </a:xfrm>
                </p:grpSpPr>
                <p:sp>
                  <p:nvSpPr>
                    <p:cNvPr id="4362"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3"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7" name="Group 4367"/>
                  <p:cNvGrpSpPr/>
                  <p:nvPr/>
                </p:nvGrpSpPr>
                <p:grpSpPr>
                  <a:xfrm>
                    <a:off x="25884" y="437988"/>
                    <a:ext cx="286329" cy="79893"/>
                    <a:chOff x="0" y="0"/>
                    <a:chExt cx="286328" cy="79891"/>
                  </a:xfrm>
                </p:grpSpPr>
                <p:sp>
                  <p:nvSpPr>
                    <p:cNvPr id="4365"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6"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4369"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4370"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4418" name="Group 4418"/>
              <p:cNvGrpSpPr/>
              <p:nvPr/>
            </p:nvGrpSpPr>
            <p:grpSpPr>
              <a:xfrm>
                <a:off x="1678426" y="-1"/>
                <a:ext cx="1497373" cy="1622173"/>
                <a:chOff x="0" y="-1"/>
                <a:chExt cx="1497372" cy="1622172"/>
              </a:xfrm>
            </p:grpSpPr>
            <p:grpSp>
              <p:nvGrpSpPr>
                <p:cNvPr id="4375" name="Group 4375"/>
                <p:cNvGrpSpPr/>
                <p:nvPr/>
              </p:nvGrpSpPr>
              <p:grpSpPr>
                <a:xfrm>
                  <a:off x="889943" y="-1"/>
                  <a:ext cx="607429" cy="1622172"/>
                  <a:chOff x="0" y="0"/>
                  <a:chExt cx="607427" cy="1622170"/>
                </a:xfrm>
              </p:grpSpPr>
              <p:sp>
                <p:nvSpPr>
                  <p:cNvPr id="4372"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4373"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74"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78" name="Group 4378"/>
                <p:cNvGrpSpPr/>
                <p:nvPr/>
              </p:nvGrpSpPr>
              <p:grpSpPr>
                <a:xfrm>
                  <a:off x="0" y="370166"/>
                  <a:ext cx="506316" cy="881839"/>
                  <a:chOff x="0" y="0"/>
                  <a:chExt cx="506315" cy="881838"/>
                </a:xfrm>
              </p:grpSpPr>
              <p:sp>
                <p:nvSpPr>
                  <p:cNvPr id="4376"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77"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4382" name="Group 4382"/>
                <p:cNvGrpSpPr/>
                <p:nvPr/>
              </p:nvGrpSpPr>
              <p:grpSpPr>
                <a:xfrm>
                  <a:off x="111869" y="681806"/>
                  <a:ext cx="318385" cy="507243"/>
                  <a:chOff x="0" y="0"/>
                  <a:chExt cx="318383" cy="507242"/>
                </a:xfrm>
              </p:grpSpPr>
              <p:sp>
                <p:nvSpPr>
                  <p:cNvPr id="4379"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0"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1"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86" name="Group 4386"/>
                <p:cNvGrpSpPr/>
                <p:nvPr/>
              </p:nvGrpSpPr>
              <p:grpSpPr>
                <a:xfrm>
                  <a:off x="1056704" y="310901"/>
                  <a:ext cx="318385" cy="507243"/>
                  <a:chOff x="0" y="0"/>
                  <a:chExt cx="318383" cy="507242"/>
                </a:xfrm>
              </p:grpSpPr>
              <p:sp>
                <p:nvSpPr>
                  <p:cNvPr id="4383"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4"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5"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0" name="Group 4390"/>
                <p:cNvGrpSpPr/>
                <p:nvPr/>
              </p:nvGrpSpPr>
              <p:grpSpPr>
                <a:xfrm>
                  <a:off x="1056704" y="1056682"/>
                  <a:ext cx="318385" cy="507243"/>
                  <a:chOff x="0" y="0"/>
                  <a:chExt cx="318383" cy="507242"/>
                </a:xfrm>
              </p:grpSpPr>
              <p:sp>
                <p:nvSpPr>
                  <p:cNvPr id="4387"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8"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9"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3" name="Group 4393"/>
                <p:cNvGrpSpPr/>
                <p:nvPr/>
              </p:nvGrpSpPr>
              <p:grpSpPr>
                <a:xfrm>
                  <a:off x="1080783" y="333761"/>
                  <a:ext cx="263581" cy="73545"/>
                  <a:chOff x="0" y="0"/>
                  <a:chExt cx="263580" cy="73544"/>
                </a:xfrm>
              </p:grpSpPr>
              <p:sp>
                <p:nvSpPr>
                  <p:cNvPr id="4391"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2"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6" name="Group 4396"/>
                <p:cNvGrpSpPr/>
                <p:nvPr/>
              </p:nvGrpSpPr>
              <p:grpSpPr>
                <a:xfrm>
                  <a:off x="1084358" y="1082979"/>
                  <a:ext cx="263581" cy="73545"/>
                  <a:chOff x="0" y="0"/>
                  <a:chExt cx="263580" cy="73544"/>
                </a:xfrm>
              </p:grpSpPr>
              <p:sp>
                <p:nvSpPr>
                  <p:cNvPr id="4394"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5"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9" name="Group 4399"/>
                <p:cNvGrpSpPr/>
                <p:nvPr/>
              </p:nvGrpSpPr>
              <p:grpSpPr>
                <a:xfrm>
                  <a:off x="1084358" y="1184371"/>
                  <a:ext cx="263581" cy="73545"/>
                  <a:chOff x="0" y="0"/>
                  <a:chExt cx="263580" cy="73544"/>
                </a:xfrm>
              </p:grpSpPr>
              <p:sp>
                <p:nvSpPr>
                  <p:cNvPr id="4397"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8"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2" name="Group 4402"/>
                <p:cNvGrpSpPr/>
                <p:nvPr/>
              </p:nvGrpSpPr>
              <p:grpSpPr>
                <a:xfrm>
                  <a:off x="1080783" y="437964"/>
                  <a:ext cx="263581" cy="73545"/>
                  <a:chOff x="0" y="0"/>
                  <a:chExt cx="263580" cy="73544"/>
                </a:xfrm>
              </p:grpSpPr>
              <p:sp>
                <p:nvSpPr>
                  <p:cNvPr id="4400"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1"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5" name="Group 4405"/>
                <p:cNvGrpSpPr/>
                <p:nvPr/>
              </p:nvGrpSpPr>
              <p:grpSpPr>
                <a:xfrm>
                  <a:off x="135697" y="710387"/>
                  <a:ext cx="263582" cy="73545"/>
                  <a:chOff x="0" y="0"/>
                  <a:chExt cx="263580" cy="73544"/>
                </a:xfrm>
              </p:grpSpPr>
              <p:sp>
                <p:nvSpPr>
                  <p:cNvPr id="4403"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4"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8" name="Group 4408"/>
                <p:cNvGrpSpPr/>
                <p:nvPr/>
              </p:nvGrpSpPr>
              <p:grpSpPr>
                <a:xfrm>
                  <a:off x="135697" y="835087"/>
                  <a:ext cx="263582" cy="73545"/>
                  <a:chOff x="0" y="0"/>
                  <a:chExt cx="263580" cy="73544"/>
                </a:xfrm>
              </p:grpSpPr>
              <p:sp>
                <p:nvSpPr>
                  <p:cNvPr id="4406"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7"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1" name="Group 4411"/>
                <p:cNvGrpSpPr/>
                <p:nvPr/>
              </p:nvGrpSpPr>
              <p:grpSpPr>
                <a:xfrm>
                  <a:off x="135697" y="959787"/>
                  <a:ext cx="263582" cy="73545"/>
                  <a:chOff x="0" y="0"/>
                  <a:chExt cx="263580" cy="73544"/>
                </a:xfrm>
              </p:grpSpPr>
              <p:sp>
                <p:nvSpPr>
                  <p:cNvPr id="4409"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10"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4" name="Group 4414"/>
                <p:cNvGrpSpPr/>
                <p:nvPr/>
              </p:nvGrpSpPr>
              <p:grpSpPr>
                <a:xfrm>
                  <a:off x="135697" y="1084487"/>
                  <a:ext cx="263582" cy="73545"/>
                  <a:chOff x="0" y="0"/>
                  <a:chExt cx="263580" cy="73544"/>
                </a:xfrm>
              </p:grpSpPr>
              <p:sp>
                <p:nvSpPr>
                  <p:cNvPr id="4412"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13"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7" name="Group 4417"/>
                <p:cNvGrpSpPr/>
                <p:nvPr/>
              </p:nvGrpSpPr>
              <p:grpSpPr>
                <a:xfrm>
                  <a:off x="567857" y="844857"/>
                  <a:ext cx="349736" cy="202986"/>
                  <a:chOff x="-1" y="0"/>
                  <a:chExt cx="349734" cy="202985"/>
                </a:xfrm>
              </p:grpSpPr>
              <p:sp>
                <p:nvSpPr>
                  <p:cNvPr id="4415"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4416"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4421" name="Group 4421"/>
              <p:cNvGrpSpPr/>
              <p:nvPr/>
            </p:nvGrpSpPr>
            <p:grpSpPr>
              <a:xfrm>
                <a:off x="880868" y="556901"/>
                <a:ext cx="748292" cy="594572"/>
                <a:chOff x="-1" y="0"/>
                <a:chExt cx="748290" cy="594571"/>
              </a:xfrm>
            </p:grpSpPr>
            <p:sp>
              <p:nvSpPr>
                <p:cNvPr id="4419"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0"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4424" name="Group 4424"/>
              <p:cNvGrpSpPr/>
              <p:nvPr/>
            </p:nvGrpSpPr>
            <p:grpSpPr>
              <a:xfrm>
                <a:off x="3379048" y="556901"/>
                <a:ext cx="748292" cy="594572"/>
                <a:chOff x="-1" y="0"/>
                <a:chExt cx="748290" cy="594571"/>
              </a:xfrm>
            </p:grpSpPr>
            <p:sp>
              <p:nvSpPr>
                <p:cNvPr id="4422"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3"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4427" name="Group 4427"/>
              <p:cNvGrpSpPr/>
              <p:nvPr/>
            </p:nvGrpSpPr>
            <p:grpSpPr>
              <a:xfrm>
                <a:off x="5228627" y="556901"/>
                <a:ext cx="748292" cy="594572"/>
                <a:chOff x="-1" y="0"/>
                <a:chExt cx="748290" cy="594571"/>
              </a:xfrm>
            </p:grpSpPr>
            <p:sp>
              <p:nvSpPr>
                <p:cNvPr id="4425"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6"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4430" name="Group 4430"/>
              <p:cNvGrpSpPr/>
              <p:nvPr/>
            </p:nvGrpSpPr>
            <p:grpSpPr>
              <a:xfrm>
                <a:off x="7811319" y="556901"/>
                <a:ext cx="444121" cy="594572"/>
                <a:chOff x="-1" y="0"/>
                <a:chExt cx="444119" cy="594571"/>
              </a:xfrm>
            </p:grpSpPr>
            <p:sp>
              <p:nvSpPr>
                <p:cNvPr id="4428"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4429"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4434" name="Group 4434"/>
            <p:cNvGrpSpPr/>
            <p:nvPr/>
          </p:nvGrpSpPr>
          <p:grpSpPr>
            <a:xfrm>
              <a:off x="761998" y="3150895"/>
              <a:ext cx="3483540" cy="534548"/>
              <a:chOff x="0" y="-1"/>
              <a:chExt cx="4644719" cy="712728"/>
            </a:xfrm>
          </p:grpSpPr>
          <p:sp>
            <p:nvSpPr>
              <p:cNvPr id="4432"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4433"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437" name="Group 4437"/>
            <p:cNvGrpSpPr/>
            <p:nvPr/>
          </p:nvGrpSpPr>
          <p:grpSpPr>
            <a:xfrm>
              <a:off x="4287902" y="3152621"/>
              <a:ext cx="2623393" cy="532821"/>
              <a:chOff x="0" y="-1"/>
              <a:chExt cx="3497855" cy="710426"/>
            </a:xfrm>
          </p:grpSpPr>
          <p:sp>
            <p:nvSpPr>
              <p:cNvPr id="4435"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4436"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0" name="Shape 4440"/>
          <p:cNvSpPr>
            <a:spLocks noGrp="1"/>
          </p:cNvSpPr>
          <p:nvPr>
            <p:ph type="title"/>
          </p:nvPr>
        </p:nvSpPr>
        <p:spPr>
          <a:prstGeom prst="rect">
            <a:avLst/>
          </a:prstGeom>
        </p:spPr>
        <p:txBody>
          <a:bodyPr/>
          <a:lstStyle/>
          <a:p>
            <a:r>
              <a:rPr dirty="0"/>
              <a:t>Cost of Hash Join</a:t>
            </a:r>
          </a:p>
        </p:txBody>
      </p:sp>
      <p:sp>
        <p:nvSpPr>
          <p:cNvPr id="4441" name="Shape 4441"/>
          <p:cNvSpPr>
            <a:spLocks noGrp="1"/>
          </p:cNvSpPr>
          <p:nvPr>
            <p:ph sz="quarter" idx="13"/>
          </p:nvPr>
        </p:nvSpPr>
        <p:spPr>
          <a:xfrm>
            <a:off x="147080" y="2557981"/>
            <a:ext cx="8668512" cy="2615184"/>
          </a:xfrm>
          <a:prstGeom prst="rect">
            <a:avLst/>
          </a:prstGeom>
        </p:spPr>
        <p:txBody>
          <a:bodyPr anchor="t">
            <a:normAutofit/>
          </a:bodyPr>
          <a:lstStyle/>
          <a:p>
            <a:pPr marL="254603" indent="-254603" defTabSz="678941">
              <a:lnSpc>
                <a:spcPct val="90000"/>
              </a:lnSpc>
              <a:spcBef>
                <a:spcPts val="375"/>
              </a:spcBef>
              <a:defRPr sz="2376" u="sng">
                <a:solidFill>
                  <a:srgbClr val="000000"/>
                </a:solidFill>
              </a:defRPr>
            </a:pPr>
            <a:r>
              <a:rPr sz="1600" dirty="0"/>
              <a:t>Partitioning phase</a:t>
            </a:r>
            <a:r>
              <a:rPr sz="1600" u="none" dirty="0"/>
              <a:t>: read+write both relations</a:t>
            </a:r>
          </a:p>
          <a:p>
            <a:pPr marL="551640" lvl="1" indent="-212169" defTabSz="678941">
              <a:lnSpc>
                <a:spcPct val="90000"/>
              </a:lnSpc>
              <a:spcBef>
                <a:spcPts val="300"/>
              </a:spcBef>
              <a:buFont typeface="Symbol"/>
              <a:buChar char="⇒"/>
              <a:defRPr sz="1979">
                <a:solidFill>
                  <a:srgbClr val="000000"/>
                </a:solidFill>
              </a:defRPr>
            </a:pPr>
            <a:r>
              <a:rPr sz="1600" dirty="0"/>
              <a:t>2([</a:t>
            </a:r>
            <a:r>
              <a:rPr sz="1600" b="1" dirty="0">
                <a:solidFill>
                  <a:srgbClr val="8064A2"/>
                </a:solidFill>
              </a:rPr>
              <a:t>R</a:t>
            </a:r>
            <a:r>
              <a:rPr sz="1600" dirty="0"/>
              <a:t>]+[</a:t>
            </a:r>
            <a:r>
              <a:rPr sz="1600" b="1" dirty="0">
                <a:solidFill>
                  <a:srgbClr val="F79646"/>
                </a:solidFill>
              </a:rPr>
              <a:t>S</a:t>
            </a:r>
            <a:r>
              <a:rPr sz="1600" dirty="0"/>
              <a:t>]) I/Os</a:t>
            </a:r>
            <a:endParaRPr sz="1600" u="sng" dirty="0"/>
          </a:p>
          <a:p>
            <a:pPr marL="254603" indent="-254603" defTabSz="678941">
              <a:lnSpc>
                <a:spcPct val="90000"/>
              </a:lnSpc>
              <a:spcBef>
                <a:spcPts val="375"/>
              </a:spcBef>
              <a:defRPr sz="2376" u="sng">
                <a:solidFill>
                  <a:srgbClr val="000000"/>
                </a:solidFill>
              </a:defRPr>
            </a:pPr>
            <a:r>
              <a:rPr sz="1600" dirty="0"/>
              <a:t>Matching phase</a:t>
            </a:r>
            <a:r>
              <a:rPr sz="1600" u="none" dirty="0"/>
              <a:t>: read both relations, forward output</a:t>
            </a:r>
          </a:p>
          <a:p>
            <a:pPr marL="551640" lvl="1" indent="-212169" defTabSz="678941">
              <a:lnSpc>
                <a:spcPct val="90000"/>
              </a:lnSpc>
              <a:spcBef>
                <a:spcPts val="300"/>
              </a:spcBef>
              <a:buFont typeface="Symbol"/>
              <a:buChar char="⇒"/>
              <a:defRPr sz="1979">
                <a:solidFill>
                  <a:srgbClr val="000000"/>
                </a:solidFill>
              </a:defRPr>
            </a:pPr>
            <a:r>
              <a:rPr sz="1600" dirty="0"/>
              <a:t>[</a:t>
            </a:r>
            <a:r>
              <a:rPr sz="1600" b="1" dirty="0">
                <a:solidFill>
                  <a:srgbClr val="8064A2"/>
                </a:solidFill>
              </a:rPr>
              <a:t>R</a:t>
            </a:r>
            <a:r>
              <a:rPr sz="1600" dirty="0"/>
              <a:t>]+[</a:t>
            </a:r>
            <a:r>
              <a:rPr sz="1600" b="1" dirty="0">
                <a:solidFill>
                  <a:srgbClr val="F79646"/>
                </a:solidFill>
              </a:rPr>
              <a:t>S</a:t>
            </a:r>
            <a:r>
              <a:rPr sz="1600" dirty="0"/>
              <a:t>] </a:t>
            </a:r>
          </a:p>
          <a:p>
            <a:pPr marL="254603" indent="-254603" defTabSz="678941">
              <a:lnSpc>
                <a:spcPct val="90000"/>
              </a:lnSpc>
              <a:spcBef>
                <a:spcPts val="375"/>
              </a:spcBef>
              <a:defRPr sz="2376">
                <a:solidFill>
                  <a:srgbClr val="000000"/>
                </a:solidFill>
              </a:defRPr>
            </a:pPr>
            <a:r>
              <a:rPr sz="1600" dirty="0"/>
              <a:t>Total cost of 2-pass hash join = 3([</a:t>
            </a:r>
            <a:r>
              <a:rPr sz="1600" b="1" dirty="0">
                <a:solidFill>
                  <a:srgbClr val="8064A2"/>
                </a:solidFill>
              </a:rPr>
              <a:t>R</a:t>
            </a:r>
            <a:r>
              <a:rPr sz="1600" dirty="0"/>
              <a:t>]+[</a:t>
            </a:r>
            <a:r>
              <a:rPr sz="1600" b="1" dirty="0">
                <a:solidFill>
                  <a:srgbClr val="F79646"/>
                </a:solidFill>
              </a:rPr>
              <a:t>S</a:t>
            </a:r>
            <a:r>
              <a:rPr sz="1600" dirty="0"/>
              <a:t>])</a:t>
            </a:r>
          </a:p>
          <a:p>
            <a:pPr marL="551640" lvl="1" indent="-212169" defTabSz="678941">
              <a:lnSpc>
                <a:spcPct val="90000"/>
              </a:lnSpc>
              <a:spcBef>
                <a:spcPts val="300"/>
              </a:spcBef>
              <a:defRPr sz="1979">
                <a:solidFill>
                  <a:srgbClr val="000000"/>
                </a:solidFill>
              </a:defRPr>
            </a:pPr>
            <a:r>
              <a:rPr sz="1600" dirty="0"/>
              <a:t>3 * (1000 + 500) = 4500</a:t>
            </a:r>
          </a:p>
        </p:txBody>
      </p:sp>
      <p:sp>
        <p:nvSpPr>
          <p:cNvPr id="4720" name="Shape 4720" descr="[R]=1000, pR=100, |R| = 100,000&#10;[S]=500, pS=80, |S| = 40,000&#10;" title="Table Sizes"/>
          <p:cNvSpPr/>
          <p:nvPr/>
        </p:nvSpPr>
        <p:spPr>
          <a:xfrm>
            <a:off x="4237137" y="208145"/>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dirty="0"/>
              <a:t>[</a:t>
            </a:r>
            <a:r>
              <a:rPr sz="1350" dirty="0">
                <a:solidFill>
                  <a:srgbClr val="8064A2"/>
                </a:solidFill>
              </a:rPr>
              <a:t>R</a:t>
            </a:r>
            <a:r>
              <a:rPr sz="1350" dirty="0"/>
              <a:t>]=1000, </a:t>
            </a:r>
            <a:r>
              <a:rPr sz="1350" dirty="0" err="1"/>
              <a:t>p</a:t>
            </a:r>
            <a:r>
              <a:rPr sz="1350" baseline="-25000" dirty="0" err="1">
                <a:solidFill>
                  <a:srgbClr val="8064A2"/>
                </a:solidFill>
              </a:rPr>
              <a:t>R</a:t>
            </a:r>
            <a:r>
              <a:rPr sz="1350" dirty="0"/>
              <a:t>=100, |</a:t>
            </a:r>
            <a:r>
              <a:rPr sz="1350" dirty="0">
                <a:solidFill>
                  <a:srgbClr val="8064A2"/>
                </a:solidFill>
              </a:rPr>
              <a:t>R</a:t>
            </a:r>
            <a:r>
              <a:rPr sz="1350" dirty="0"/>
              <a:t>| = 100,000</a:t>
            </a:r>
            <a:endParaRPr sz="1350" dirty="0">
              <a:solidFill>
                <a:srgbClr val="CF0E30"/>
              </a:solidFill>
            </a:endParaRPr>
          </a:p>
          <a:p>
            <a:pPr lvl="1" indent="8335">
              <a:defRPr sz="1800">
                <a:solidFill>
                  <a:srgbClr val="000000"/>
                </a:solidFill>
              </a:defRPr>
            </a:pPr>
            <a:r>
              <a:rPr sz="1350" dirty="0"/>
              <a:t>[</a:t>
            </a:r>
            <a:r>
              <a:rPr sz="1350" dirty="0">
                <a:solidFill>
                  <a:srgbClr val="F79646"/>
                </a:solidFill>
              </a:rPr>
              <a:t>S</a:t>
            </a:r>
            <a:r>
              <a:rPr sz="1350" dirty="0"/>
              <a:t>]=500, </a:t>
            </a:r>
            <a:r>
              <a:rPr sz="1350" dirty="0" err="1"/>
              <a:t>p</a:t>
            </a:r>
            <a:r>
              <a:rPr sz="1350" baseline="-25000" dirty="0" err="1">
                <a:solidFill>
                  <a:srgbClr val="F79646"/>
                </a:solidFill>
              </a:rPr>
              <a:t>S</a:t>
            </a:r>
            <a:r>
              <a:rPr sz="1350" dirty="0"/>
              <a:t>=80, |</a:t>
            </a:r>
            <a:r>
              <a:rPr sz="1350" dirty="0">
                <a:solidFill>
                  <a:srgbClr val="F79646"/>
                </a:solidFill>
              </a:rPr>
              <a:t>S</a:t>
            </a:r>
            <a:r>
              <a:rPr sz="1350" dirty="0"/>
              <a:t>| = 40,000</a:t>
            </a:r>
          </a:p>
        </p:txBody>
      </p:sp>
      <p:grpSp>
        <p:nvGrpSpPr>
          <p:cNvPr id="289" name="Group 288"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1180553" y="879890"/>
            <a:ext cx="5658181" cy="1427200"/>
            <a:chOff x="696423" y="1864202"/>
            <a:chExt cx="6257158" cy="1821241"/>
          </a:xfrm>
        </p:grpSpPr>
        <p:grpSp>
          <p:nvGrpSpPr>
            <p:cNvPr id="290" name="Group 4158"/>
            <p:cNvGrpSpPr/>
            <p:nvPr/>
          </p:nvGrpSpPr>
          <p:grpSpPr>
            <a:xfrm>
              <a:off x="696423" y="2029049"/>
              <a:ext cx="752897" cy="1110921"/>
              <a:chOff x="0" y="0"/>
              <a:chExt cx="1003860" cy="1481227"/>
            </a:xfrm>
          </p:grpSpPr>
          <p:sp>
            <p:nvSpPr>
              <p:cNvPr id="569"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70"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71"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4431"/>
            <p:cNvGrpSpPr/>
            <p:nvPr/>
          </p:nvGrpSpPr>
          <p:grpSpPr>
            <a:xfrm>
              <a:off x="762000" y="1864202"/>
              <a:ext cx="6191581" cy="1275770"/>
              <a:chOff x="0" y="-1"/>
              <a:chExt cx="8255440" cy="1701026"/>
            </a:xfrm>
          </p:grpSpPr>
          <p:grpSp>
            <p:nvGrpSpPr>
              <p:cNvPr id="298" name="Group 4217"/>
              <p:cNvGrpSpPr/>
              <p:nvPr/>
            </p:nvGrpSpPr>
            <p:grpSpPr>
              <a:xfrm>
                <a:off x="6056474" y="49111"/>
                <a:ext cx="1675289" cy="1544761"/>
                <a:chOff x="-1" y="-1"/>
                <a:chExt cx="1675288" cy="1544760"/>
              </a:xfrm>
            </p:grpSpPr>
            <p:sp>
              <p:nvSpPr>
                <p:cNvPr id="512"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513" name="Group 4164"/>
                <p:cNvGrpSpPr/>
                <p:nvPr/>
              </p:nvGrpSpPr>
              <p:grpSpPr>
                <a:xfrm>
                  <a:off x="98034" y="229623"/>
                  <a:ext cx="1318106" cy="307260"/>
                  <a:chOff x="0" y="0"/>
                  <a:chExt cx="1318104" cy="307259"/>
                </a:xfrm>
              </p:grpSpPr>
              <p:sp>
                <p:nvSpPr>
                  <p:cNvPr id="566"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7"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8"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514"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515" name="Group 4168"/>
                <p:cNvGrpSpPr/>
                <p:nvPr/>
              </p:nvGrpSpPr>
              <p:grpSpPr>
                <a:xfrm>
                  <a:off x="42867" y="636689"/>
                  <a:ext cx="549703" cy="854701"/>
                  <a:chOff x="0" y="0"/>
                  <a:chExt cx="549701" cy="854699"/>
                </a:xfrm>
              </p:grpSpPr>
              <p:sp>
                <p:nvSpPr>
                  <p:cNvPr id="564"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5"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516" name="Group 4171"/>
                <p:cNvGrpSpPr/>
                <p:nvPr/>
              </p:nvGrpSpPr>
              <p:grpSpPr>
                <a:xfrm>
                  <a:off x="892092" y="636688"/>
                  <a:ext cx="736668" cy="854702"/>
                  <a:chOff x="0" y="0"/>
                  <a:chExt cx="736666" cy="854700"/>
                </a:xfrm>
              </p:grpSpPr>
              <p:sp>
                <p:nvSpPr>
                  <p:cNvPr id="562"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3"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517" name="Group 4174"/>
                <p:cNvGrpSpPr/>
                <p:nvPr/>
              </p:nvGrpSpPr>
              <p:grpSpPr>
                <a:xfrm>
                  <a:off x="620973" y="556291"/>
                  <a:ext cx="240192" cy="859334"/>
                  <a:chOff x="-1" y="0"/>
                  <a:chExt cx="240191" cy="859332"/>
                </a:xfrm>
              </p:grpSpPr>
              <p:sp>
                <p:nvSpPr>
                  <p:cNvPr id="560"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1"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518" name="Group 4178"/>
                <p:cNvGrpSpPr/>
                <p:nvPr/>
              </p:nvGrpSpPr>
              <p:grpSpPr>
                <a:xfrm>
                  <a:off x="138983" y="863241"/>
                  <a:ext cx="350011" cy="557628"/>
                  <a:chOff x="0" y="0"/>
                  <a:chExt cx="350010" cy="557627"/>
                </a:xfrm>
              </p:grpSpPr>
              <p:sp>
                <p:nvSpPr>
                  <p:cNvPr id="557"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8"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9"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19" name="Group 4181"/>
                <p:cNvGrpSpPr/>
                <p:nvPr/>
              </p:nvGrpSpPr>
              <p:grpSpPr>
                <a:xfrm>
                  <a:off x="165451" y="888371"/>
                  <a:ext cx="289765" cy="80851"/>
                  <a:chOff x="0" y="0"/>
                  <a:chExt cx="289763" cy="80850"/>
                </a:xfrm>
              </p:grpSpPr>
              <p:sp>
                <p:nvSpPr>
                  <p:cNvPr id="555"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6"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0" name="Group 4184"/>
                <p:cNvGrpSpPr/>
                <p:nvPr/>
              </p:nvGrpSpPr>
              <p:grpSpPr>
                <a:xfrm>
                  <a:off x="165451" y="1011582"/>
                  <a:ext cx="289765" cy="80851"/>
                  <a:chOff x="0" y="0"/>
                  <a:chExt cx="289763" cy="80850"/>
                </a:xfrm>
              </p:grpSpPr>
              <p:sp>
                <p:nvSpPr>
                  <p:cNvPr id="553"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4"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1" name="Group 4187"/>
                <p:cNvGrpSpPr/>
                <p:nvPr/>
              </p:nvGrpSpPr>
              <p:grpSpPr>
                <a:xfrm>
                  <a:off x="165451" y="1125786"/>
                  <a:ext cx="289765" cy="80851"/>
                  <a:chOff x="0" y="0"/>
                  <a:chExt cx="289763" cy="80850"/>
                </a:xfrm>
              </p:grpSpPr>
              <p:sp>
                <p:nvSpPr>
                  <p:cNvPr id="551"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2"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2" name="Group 4197"/>
                <p:cNvGrpSpPr/>
                <p:nvPr/>
              </p:nvGrpSpPr>
              <p:grpSpPr>
                <a:xfrm>
                  <a:off x="174610" y="272773"/>
                  <a:ext cx="621557" cy="109054"/>
                  <a:chOff x="0" y="0"/>
                  <a:chExt cx="621556" cy="109053"/>
                </a:xfrm>
              </p:grpSpPr>
              <p:grpSp>
                <p:nvGrpSpPr>
                  <p:cNvPr id="542" name="Group 4190"/>
                  <p:cNvGrpSpPr/>
                  <p:nvPr/>
                </p:nvGrpSpPr>
                <p:grpSpPr>
                  <a:xfrm>
                    <a:off x="1845" y="-1"/>
                    <a:ext cx="203599" cy="56809"/>
                    <a:chOff x="0" y="0"/>
                    <a:chExt cx="203597" cy="56808"/>
                  </a:xfrm>
                </p:grpSpPr>
                <p:sp>
                  <p:nvSpPr>
                    <p:cNvPr id="549"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0"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43" name="Group 4193"/>
                  <p:cNvGrpSpPr/>
                  <p:nvPr/>
                </p:nvGrpSpPr>
                <p:grpSpPr>
                  <a:xfrm>
                    <a:off x="417958" y="-1"/>
                    <a:ext cx="203599" cy="56809"/>
                    <a:chOff x="0" y="0"/>
                    <a:chExt cx="203597" cy="56808"/>
                  </a:xfrm>
                </p:grpSpPr>
                <p:sp>
                  <p:nvSpPr>
                    <p:cNvPr id="547"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8"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44" name="Group 4196"/>
                  <p:cNvGrpSpPr/>
                  <p:nvPr/>
                </p:nvGrpSpPr>
                <p:grpSpPr>
                  <a:xfrm>
                    <a:off x="0" y="52245"/>
                    <a:ext cx="203598" cy="56809"/>
                    <a:chOff x="0" y="0"/>
                    <a:chExt cx="203597" cy="56808"/>
                  </a:xfrm>
                </p:grpSpPr>
                <p:sp>
                  <p:nvSpPr>
                    <p:cNvPr id="545"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6"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523" name="Group 4201"/>
                <p:cNvGrpSpPr/>
                <p:nvPr/>
              </p:nvGrpSpPr>
              <p:grpSpPr>
                <a:xfrm>
                  <a:off x="929806" y="837886"/>
                  <a:ext cx="661238" cy="601601"/>
                  <a:chOff x="0" y="0"/>
                  <a:chExt cx="661237" cy="601600"/>
                </a:xfrm>
              </p:grpSpPr>
              <p:sp>
                <p:nvSpPr>
                  <p:cNvPr id="539"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0"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1"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524"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525" name="Group 4209"/>
                <p:cNvGrpSpPr/>
                <p:nvPr/>
              </p:nvGrpSpPr>
              <p:grpSpPr>
                <a:xfrm>
                  <a:off x="1005990" y="870084"/>
                  <a:ext cx="482172" cy="80851"/>
                  <a:chOff x="0" y="0"/>
                  <a:chExt cx="482171" cy="80850"/>
                </a:xfrm>
              </p:grpSpPr>
              <p:grpSp>
                <p:nvGrpSpPr>
                  <p:cNvPr id="533" name="Group 4205"/>
                  <p:cNvGrpSpPr/>
                  <p:nvPr/>
                </p:nvGrpSpPr>
                <p:grpSpPr>
                  <a:xfrm>
                    <a:off x="0" y="0"/>
                    <a:ext cx="289763" cy="80851"/>
                    <a:chOff x="0" y="0"/>
                    <a:chExt cx="289762" cy="80850"/>
                  </a:xfrm>
                </p:grpSpPr>
                <p:sp>
                  <p:nvSpPr>
                    <p:cNvPr id="537"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8"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34" name="Group 4208"/>
                  <p:cNvGrpSpPr/>
                  <p:nvPr/>
                </p:nvGrpSpPr>
                <p:grpSpPr>
                  <a:xfrm>
                    <a:off x="278573" y="12020"/>
                    <a:ext cx="203599" cy="56809"/>
                    <a:chOff x="0" y="0"/>
                    <a:chExt cx="203597" cy="56808"/>
                  </a:xfrm>
                </p:grpSpPr>
                <p:sp>
                  <p:nvSpPr>
                    <p:cNvPr id="535"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6"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526" name="Group 4216"/>
                <p:cNvGrpSpPr/>
                <p:nvPr/>
              </p:nvGrpSpPr>
              <p:grpSpPr>
                <a:xfrm>
                  <a:off x="1005990" y="988713"/>
                  <a:ext cx="482172" cy="80851"/>
                  <a:chOff x="0" y="0"/>
                  <a:chExt cx="482171" cy="80850"/>
                </a:xfrm>
              </p:grpSpPr>
              <p:grpSp>
                <p:nvGrpSpPr>
                  <p:cNvPr id="527" name="Group 4212"/>
                  <p:cNvGrpSpPr/>
                  <p:nvPr/>
                </p:nvGrpSpPr>
                <p:grpSpPr>
                  <a:xfrm>
                    <a:off x="0" y="0"/>
                    <a:ext cx="289763" cy="80851"/>
                    <a:chOff x="0" y="0"/>
                    <a:chExt cx="289762" cy="80850"/>
                  </a:xfrm>
                </p:grpSpPr>
                <p:sp>
                  <p:nvSpPr>
                    <p:cNvPr id="531"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2"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8" name="Group 4215"/>
                  <p:cNvGrpSpPr/>
                  <p:nvPr/>
                </p:nvGrpSpPr>
                <p:grpSpPr>
                  <a:xfrm>
                    <a:off x="278573" y="12020"/>
                    <a:ext cx="203599" cy="56809"/>
                    <a:chOff x="0" y="0"/>
                    <a:chExt cx="203597" cy="56808"/>
                  </a:xfrm>
                </p:grpSpPr>
                <p:sp>
                  <p:nvSpPr>
                    <p:cNvPr id="529"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0"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99" name="Group 4300"/>
              <p:cNvGrpSpPr/>
              <p:nvPr/>
            </p:nvGrpSpPr>
            <p:grpSpPr>
              <a:xfrm>
                <a:off x="4206895" y="84488"/>
                <a:ext cx="942176" cy="1616537"/>
                <a:chOff x="-1" y="0"/>
                <a:chExt cx="942175" cy="1616535"/>
              </a:xfrm>
            </p:grpSpPr>
            <p:grpSp>
              <p:nvGrpSpPr>
                <p:cNvPr id="430" name="Group 4221"/>
                <p:cNvGrpSpPr/>
                <p:nvPr/>
              </p:nvGrpSpPr>
              <p:grpSpPr>
                <a:xfrm>
                  <a:off x="-2" y="-1"/>
                  <a:ext cx="942177" cy="1616537"/>
                  <a:chOff x="-1" y="0"/>
                  <a:chExt cx="942175" cy="1616535"/>
                </a:xfrm>
              </p:grpSpPr>
              <p:sp>
                <p:nvSpPr>
                  <p:cNvPr id="509"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10"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11"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31" name="Group 4235"/>
                <p:cNvGrpSpPr/>
                <p:nvPr/>
              </p:nvGrpSpPr>
              <p:grpSpPr>
                <a:xfrm>
                  <a:off x="16334" y="177621"/>
                  <a:ext cx="210475" cy="335323"/>
                  <a:chOff x="0" y="0"/>
                  <a:chExt cx="210473" cy="335321"/>
                </a:xfrm>
              </p:grpSpPr>
              <p:grpSp>
                <p:nvGrpSpPr>
                  <p:cNvPr id="496" name="Group 4225"/>
                  <p:cNvGrpSpPr/>
                  <p:nvPr/>
                </p:nvGrpSpPr>
                <p:grpSpPr>
                  <a:xfrm>
                    <a:off x="0" y="0"/>
                    <a:ext cx="210475" cy="335322"/>
                    <a:chOff x="0" y="0"/>
                    <a:chExt cx="210474" cy="335321"/>
                  </a:xfrm>
                </p:grpSpPr>
                <p:sp>
                  <p:nvSpPr>
                    <p:cNvPr id="506"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7"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8"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7" name="Group 4228"/>
                  <p:cNvGrpSpPr/>
                  <p:nvPr/>
                </p:nvGrpSpPr>
                <p:grpSpPr>
                  <a:xfrm>
                    <a:off x="15917" y="15111"/>
                    <a:ext cx="174247" cy="48619"/>
                    <a:chOff x="0" y="0"/>
                    <a:chExt cx="174245" cy="48618"/>
                  </a:xfrm>
                </p:grpSpPr>
                <p:sp>
                  <p:nvSpPr>
                    <p:cNvPr id="504"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5"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8" name="Group 4231"/>
                  <p:cNvGrpSpPr/>
                  <p:nvPr/>
                </p:nvGrpSpPr>
                <p:grpSpPr>
                  <a:xfrm>
                    <a:off x="15917" y="83997"/>
                    <a:ext cx="174247" cy="48619"/>
                    <a:chOff x="0" y="0"/>
                    <a:chExt cx="174245" cy="48618"/>
                  </a:xfrm>
                </p:grpSpPr>
                <p:sp>
                  <p:nvSpPr>
                    <p:cNvPr id="502"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3"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9" name="Group 4234"/>
                  <p:cNvGrpSpPr/>
                  <p:nvPr/>
                </p:nvGrpSpPr>
                <p:grpSpPr>
                  <a:xfrm>
                    <a:off x="15917" y="157878"/>
                    <a:ext cx="174247" cy="48619"/>
                    <a:chOff x="0" y="0"/>
                    <a:chExt cx="174245" cy="48618"/>
                  </a:xfrm>
                </p:grpSpPr>
                <p:sp>
                  <p:nvSpPr>
                    <p:cNvPr id="500"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1"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2" name="Group 4252"/>
                <p:cNvGrpSpPr/>
                <p:nvPr/>
              </p:nvGrpSpPr>
              <p:grpSpPr>
                <a:xfrm>
                  <a:off x="24421" y="971314"/>
                  <a:ext cx="209175" cy="333251"/>
                  <a:chOff x="0" y="0"/>
                  <a:chExt cx="209174" cy="333250"/>
                </a:xfrm>
              </p:grpSpPr>
              <p:grpSp>
                <p:nvGrpSpPr>
                  <p:cNvPr id="480" name="Group 4239"/>
                  <p:cNvGrpSpPr/>
                  <p:nvPr/>
                </p:nvGrpSpPr>
                <p:grpSpPr>
                  <a:xfrm>
                    <a:off x="-1" y="-1"/>
                    <a:ext cx="209176" cy="333252"/>
                    <a:chOff x="0" y="0"/>
                    <a:chExt cx="209174" cy="333250"/>
                  </a:xfrm>
                </p:grpSpPr>
                <p:sp>
                  <p:nvSpPr>
                    <p:cNvPr id="493"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4"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5"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1" name="Group 4242"/>
                  <p:cNvGrpSpPr/>
                  <p:nvPr/>
                </p:nvGrpSpPr>
                <p:grpSpPr>
                  <a:xfrm>
                    <a:off x="18167" y="17276"/>
                    <a:ext cx="173170" cy="48319"/>
                    <a:chOff x="0" y="0"/>
                    <a:chExt cx="173168" cy="48318"/>
                  </a:xfrm>
                </p:grpSpPr>
                <p:sp>
                  <p:nvSpPr>
                    <p:cNvPr id="491"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2"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2" name="Group 4245"/>
                  <p:cNvGrpSpPr/>
                  <p:nvPr/>
                </p:nvGrpSpPr>
                <p:grpSpPr>
                  <a:xfrm>
                    <a:off x="18167" y="83889"/>
                    <a:ext cx="173170" cy="48319"/>
                    <a:chOff x="0" y="0"/>
                    <a:chExt cx="173168" cy="48318"/>
                  </a:xfrm>
                </p:grpSpPr>
                <p:sp>
                  <p:nvSpPr>
                    <p:cNvPr id="489"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0"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3" name="Group 4248"/>
                  <p:cNvGrpSpPr/>
                  <p:nvPr/>
                </p:nvGrpSpPr>
                <p:grpSpPr>
                  <a:xfrm>
                    <a:off x="16965" y="155081"/>
                    <a:ext cx="173169" cy="48319"/>
                    <a:chOff x="0" y="0"/>
                    <a:chExt cx="173168" cy="48318"/>
                  </a:xfrm>
                </p:grpSpPr>
                <p:sp>
                  <p:nvSpPr>
                    <p:cNvPr id="487"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88"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4" name="Group 4251"/>
                  <p:cNvGrpSpPr/>
                  <p:nvPr/>
                </p:nvGrpSpPr>
                <p:grpSpPr>
                  <a:xfrm>
                    <a:off x="15819" y="222415"/>
                    <a:ext cx="173169" cy="48319"/>
                    <a:chOff x="0" y="0"/>
                    <a:chExt cx="173168" cy="48318"/>
                  </a:xfrm>
                </p:grpSpPr>
                <p:sp>
                  <p:nvSpPr>
                    <p:cNvPr id="485"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86"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3" name="Group 4260"/>
                <p:cNvGrpSpPr/>
                <p:nvPr/>
              </p:nvGrpSpPr>
              <p:grpSpPr>
                <a:xfrm>
                  <a:off x="247805" y="972729"/>
                  <a:ext cx="209175" cy="333251"/>
                  <a:chOff x="0" y="0"/>
                  <a:chExt cx="209174" cy="333250"/>
                </a:xfrm>
              </p:grpSpPr>
              <p:grpSp>
                <p:nvGrpSpPr>
                  <p:cNvPr id="473" name="Group 4256"/>
                  <p:cNvGrpSpPr/>
                  <p:nvPr/>
                </p:nvGrpSpPr>
                <p:grpSpPr>
                  <a:xfrm>
                    <a:off x="-1" y="-1"/>
                    <a:ext cx="209176" cy="333252"/>
                    <a:chOff x="0" y="0"/>
                    <a:chExt cx="209174" cy="333250"/>
                  </a:xfrm>
                </p:grpSpPr>
                <p:sp>
                  <p:nvSpPr>
                    <p:cNvPr id="477"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8"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9"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74" name="Group 4259"/>
                  <p:cNvGrpSpPr/>
                  <p:nvPr/>
                </p:nvGrpSpPr>
                <p:grpSpPr>
                  <a:xfrm>
                    <a:off x="16844" y="23476"/>
                    <a:ext cx="173170" cy="48319"/>
                    <a:chOff x="0" y="0"/>
                    <a:chExt cx="173168" cy="48317"/>
                  </a:xfrm>
                </p:grpSpPr>
                <p:sp>
                  <p:nvSpPr>
                    <p:cNvPr id="475"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6"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4" name="Group 4274"/>
                <p:cNvGrpSpPr/>
                <p:nvPr/>
              </p:nvGrpSpPr>
              <p:grpSpPr>
                <a:xfrm>
                  <a:off x="252346" y="177621"/>
                  <a:ext cx="210475" cy="335323"/>
                  <a:chOff x="0" y="0"/>
                  <a:chExt cx="210473" cy="335321"/>
                </a:xfrm>
              </p:grpSpPr>
              <p:grpSp>
                <p:nvGrpSpPr>
                  <p:cNvPr id="460" name="Group 4264"/>
                  <p:cNvGrpSpPr/>
                  <p:nvPr/>
                </p:nvGrpSpPr>
                <p:grpSpPr>
                  <a:xfrm>
                    <a:off x="0" y="0"/>
                    <a:ext cx="210475" cy="335322"/>
                    <a:chOff x="0" y="0"/>
                    <a:chExt cx="210474" cy="335321"/>
                  </a:xfrm>
                </p:grpSpPr>
                <p:sp>
                  <p:nvSpPr>
                    <p:cNvPr id="470"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1"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2"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1" name="Group 4267"/>
                  <p:cNvGrpSpPr/>
                  <p:nvPr/>
                </p:nvGrpSpPr>
                <p:grpSpPr>
                  <a:xfrm>
                    <a:off x="18114" y="19795"/>
                    <a:ext cx="174247" cy="48619"/>
                    <a:chOff x="0" y="0"/>
                    <a:chExt cx="174245" cy="48618"/>
                  </a:xfrm>
                </p:grpSpPr>
                <p:sp>
                  <p:nvSpPr>
                    <p:cNvPr id="468"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9"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2" name="Group 4270"/>
                  <p:cNvGrpSpPr/>
                  <p:nvPr/>
                </p:nvGrpSpPr>
                <p:grpSpPr>
                  <a:xfrm>
                    <a:off x="21259" y="92452"/>
                    <a:ext cx="174246" cy="48619"/>
                    <a:chOff x="0" y="0"/>
                    <a:chExt cx="174245" cy="48618"/>
                  </a:xfrm>
                </p:grpSpPr>
                <p:sp>
                  <p:nvSpPr>
                    <p:cNvPr id="466"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7"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3" name="Group 4273"/>
                  <p:cNvGrpSpPr/>
                  <p:nvPr/>
                </p:nvGrpSpPr>
                <p:grpSpPr>
                  <a:xfrm>
                    <a:off x="21968" y="162958"/>
                    <a:ext cx="174247" cy="48619"/>
                    <a:chOff x="0" y="0"/>
                    <a:chExt cx="174245" cy="48618"/>
                  </a:xfrm>
                </p:grpSpPr>
                <p:sp>
                  <p:nvSpPr>
                    <p:cNvPr id="464"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5"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5" name="Group 4291"/>
                <p:cNvGrpSpPr/>
                <p:nvPr/>
              </p:nvGrpSpPr>
              <p:grpSpPr>
                <a:xfrm>
                  <a:off x="468826" y="974904"/>
                  <a:ext cx="207565" cy="330655"/>
                  <a:chOff x="0" y="0"/>
                  <a:chExt cx="207564" cy="330653"/>
                </a:xfrm>
              </p:grpSpPr>
              <p:grpSp>
                <p:nvGrpSpPr>
                  <p:cNvPr id="444" name="Group 4278"/>
                  <p:cNvGrpSpPr/>
                  <p:nvPr/>
                </p:nvGrpSpPr>
                <p:grpSpPr>
                  <a:xfrm>
                    <a:off x="-1" y="0"/>
                    <a:ext cx="207566" cy="330654"/>
                    <a:chOff x="0" y="0"/>
                    <a:chExt cx="207564" cy="330653"/>
                  </a:xfrm>
                </p:grpSpPr>
                <p:sp>
                  <p:nvSpPr>
                    <p:cNvPr id="457"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8"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9"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5" name="Group 4281"/>
                  <p:cNvGrpSpPr/>
                  <p:nvPr/>
                </p:nvGrpSpPr>
                <p:grpSpPr>
                  <a:xfrm>
                    <a:off x="19591" y="17745"/>
                    <a:ext cx="171837" cy="47943"/>
                    <a:chOff x="0" y="0"/>
                    <a:chExt cx="171835" cy="47941"/>
                  </a:xfrm>
                </p:grpSpPr>
                <p:sp>
                  <p:nvSpPr>
                    <p:cNvPr id="455"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6"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6" name="Group 4284"/>
                  <p:cNvGrpSpPr/>
                  <p:nvPr/>
                </p:nvGrpSpPr>
                <p:grpSpPr>
                  <a:xfrm>
                    <a:off x="18028" y="84986"/>
                    <a:ext cx="171836" cy="47943"/>
                    <a:chOff x="0" y="0"/>
                    <a:chExt cx="171835" cy="47941"/>
                  </a:xfrm>
                </p:grpSpPr>
                <p:sp>
                  <p:nvSpPr>
                    <p:cNvPr id="453"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4"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7" name="Group 4287"/>
                  <p:cNvGrpSpPr/>
                  <p:nvPr/>
                </p:nvGrpSpPr>
                <p:grpSpPr>
                  <a:xfrm>
                    <a:off x="17864" y="152912"/>
                    <a:ext cx="171836" cy="47943"/>
                    <a:chOff x="0" y="0"/>
                    <a:chExt cx="171835" cy="47941"/>
                  </a:xfrm>
                </p:grpSpPr>
                <p:sp>
                  <p:nvSpPr>
                    <p:cNvPr id="451"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2"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8" name="Group 4290"/>
                  <p:cNvGrpSpPr/>
                  <p:nvPr/>
                </p:nvGrpSpPr>
                <p:grpSpPr>
                  <a:xfrm>
                    <a:off x="17864" y="218599"/>
                    <a:ext cx="171836" cy="47943"/>
                    <a:chOff x="0" y="0"/>
                    <a:chExt cx="171835" cy="47941"/>
                  </a:xfrm>
                </p:grpSpPr>
                <p:sp>
                  <p:nvSpPr>
                    <p:cNvPr id="449"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0"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6" name="Group 4299"/>
                <p:cNvGrpSpPr/>
                <p:nvPr/>
              </p:nvGrpSpPr>
              <p:grpSpPr>
                <a:xfrm>
                  <a:off x="700840" y="975522"/>
                  <a:ext cx="207565" cy="330687"/>
                  <a:chOff x="0" y="0"/>
                  <a:chExt cx="207564" cy="330685"/>
                </a:xfrm>
              </p:grpSpPr>
              <p:grpSp>
                <p:nvGrpSpPr>
                  <p:cNvPr id="437" name="Group 4295"/>
                  <p:cNvGrpSpPr/>
                  <p:nvPr/>
                </p:nvGrpSpPr>
                <p:grpSpPr>
                  <a:xfrm>
                    <a:off x="-1" y="0"/>
                    <a:ext cx="207566" cy="330686"/>
                    <a:chOff x="0" y="0"/>
                    <a:chExt cx="207564" cy="330685"/>
                  </a:xfrm>
                </p:grpSpPr>
                <p:sp>
                  <p:nvSpPr>
                    <p:cNvPr id="441"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2"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3"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38" name="Group 4298"/>
                  <p:cNvGrpSpPr/>
                  <p:nvPr/>
                </p:nvGrpSpPr>
                <p:grpSpPr>
                  <a:xfrm>
                    <a:off x="15114" y="19272"/>
                    <a:ext cx="171836" cy="47947"/>
                    <a:chOff x="0" y="0"/>
                    <a:chExt cx="171835" cy="47946"/>
                  </a:xfrm>
                </p:grpSpPr>
                <p:sp>
                  <p:nvSpPr>
                    <p:cNvPr id="439"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0"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300" name="Group 4371"/>
              <p:cNvGrpSpPr/>
              <p:nvPr/>
            </p:nvGrpSpPr>
            <p:grpSpPr>
              <a:xfrm>
                <a:off x="0" y="116651"/>
                <a:ext cx="791014" cy="1475072"/>
                <a:chOff x="0" y="0"/>
                <a:chExt cx="791012" cy="1475071"/>
              </a:xfrm>
            </p:grpSpPr>
            <p:grpSp>
              <p:nvGrpSpPr>
                <p:cNvPr id="360" name="Group 4317"/>
                <p:cNvGrpSpPr/>
                <p:nvPr/>
              </p:nvGrpSpPr>
              <p:grpSpPr>
                <a:xfrm>
                  <a:off x="445149" y="279098"/>
                  <a:ext cx="345863" cy="551018"/>
                  <a:chOff x="0" y="0"/>
                  <a:chExt cx="345862" cy="551016"/>
                </a:xfrm>
              </p:grpSpPr>
              <p:grpSp>
                <p:nvGrpSpPr>
                  <p:cNvPr id="414" name="Group 4304"/>
                  <p:cNvGrpSpPr/>
                  <p:nvPr/>
                </p:nvGrpSpPr>
                <p:grpSpPr>
                  <a:xfrm>
                    <a:off x="-1" y="0"/>
                    <a:ext cx="345864" cy="551018"/>
                    <a:chOff x="0" y="0"/>
                    <a:chExt cx="345862" cy="551017"/>
                  </a:xfrm>
                </p:grpSpPr>
                <p:sp>
                  <p:nvSpPr>
                    <p:cNvPr id="427"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8"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9"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5" name="Group 4307"/>
                  <p:cNvGrpSpPr/>
                  <p:nvPr/>
                </p:nvGrpSpPr>
                <p:grpSpPr>
                  <a:xfrm>
                    <a:off x="25884" y="31047"/>
                    <a:ext cx="286329" cy="79893"/>
                    <a:chOff x="0" y="0"/>
                    <a:chExt cx="286328" cy="79891"/>
                  </a:xfrm>
                </p:grpSpPr>
                <p:sp>
                  <p:nvSpPr>
                    <p:cNvPr id="425"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6"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6" name="Group 4310"/>
                  <p:cNvGrpSpPr/>
                  <p:nvPr/>
                </p:nvGrpSpPr>
                <p:grpSpPr>
                  <a:xfrm>
                    <a:off x="25884" y="166508"/>
                    <a:ext cx="286329" cy="79893"/>
                    <a:chOff x="0" y="0"/>
                    <a:chExt cx="286328" cy="79891"/>
                  </a:xfrm>
                </p:grpSpPr>
                <p:sp>
                  <p:nvSpPr>
                    <p:cNvPr id="423"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4"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7" name="Group 4313"/>
                  <p:cNvGrpSpPr/>
                  <p:nvPr/>
                </p:nvGrpSpPr>
                <p:grpSpPr>
                  <a:xfrm>
                    <a:off x="25884" y="301970"/>
                    <a:ext cx="286329" cy="79893"/>
                    <a:chOff x="0" y="0"/>
                    <a:chExt cx="286328" cy="79891"/>
                  </a:xfrm>
                </p:grpSpPr>
                <p:sp>
                  <p:nvSpPr>
                    <p:cNvPr id="421"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2"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8" name="Group 4316"/>
                  <p:cNvGrpSpPr/>
                  <p:nvPr/>
                </p:nvGrpSpPr>
                <p:grpSpPr>
                  <a:xfrm>
                    <a:off x="25884" y="437431"/>
                    <a:ext cx="286329" cy="79893"/>
                    <a:chOff x="0" y="0"/>
                    <a:chExt cx="286328" cy="79891"/>
                  </a:xfrm>
                </p:grpSpPr>
                <p:sp>
                  <p:nvSpPr>
                    <p:cNvPr id="419"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0"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1" name="Group 4334"/>
                <p:cNvGrpSpPr/>
                <p:nvPr/>
              </p:nvGrpSpPr>
              <p:grpSpPr>
                <a:xfrm>
                  <a:off x="445149" y="924053"/>
                  <a:ext cx="345863" cy="551018"/>
                  <a:chOff x="0" y="0"/>
                  <a:chExt cx="345862" cy="551016"/>
                </a:xfrm>
              </p:grpSpPr>
              <p:grpSp>
                <p:nvGrpSpPr>
                  <p:cNvPr id="398" name="Group 4321"/>
                  <p:cNvGrpSpPr/>
                  <p:nvPr/>
                </p:nvGrpSpPr>
                <p:grpSpPr>
                  <a:xfrm>
                    <a:off x="-1" y="0"/>
                    <a:ext cx="345864" cy="551018"/>
                    <a:chOff x="0" y="0"/>
                    <a:chExt cx="345862" cy="551017"/>
                  </a:xfrm>
                </p:grpSpPr>
                <p:sp>
                  <p:nvSpPr>
                    <p:cNvPr id="411"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2"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3"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99" name="Group 4324"/>
                  <p:cNvGrpSpPr/>
                  <p:nvPr/>
                </p:nvGrpSpPr>
                <p:grpSpPr>
                  <a:xfrm>
                    <a:off x="25884" y="31605"/>
                    <a:ext cx="286329" cy="79893"/>
                    <a:chOff x="0" y="0"/>
                    <a:chExt cx="286328" cy="79891"/>
                  </a:xfrm>
                </p:grpSpPr>
                <p:sp>
                  <p:nvSpPr>
                    <p:cNvPr id="409"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0"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0" name="Group 4327"/>
                  <p:cNvGrpSpPr/>
                  <p:nvPr/>
                </p:nvGrpSpPr>
                <p:grpSpPr>
                  <a:xfrm>
                    <a:off x="25884" y="167066"/>
                    <a:ext cx="286329" cy="79893"/>
                    <a:chOff x="0" y="0"/>
                    <a:chExt cx="286328" cy="79891"/>
                  </a:xfrm>
                </p:grpSpPr>
                <p:sp>
                  <p:nvSpPr>
                    <p:cNvPr id="407"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8"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1" name="Group 4330"/>
                  <p:cNvGrpSpPr/>
                  <p:nvPr/>
                </p:nvGrpSpPr>
                <p:grpSpPr>
                  <a:xfrm>
                    <a:off x="25884" y="302527"/>
                    <a:ext cx="286329" cy="79893"/>
                    <a:chOff x="0" y="0"/>
                    <a:chExt cx="286328" cy="79891"/>
                  </a:xfrm>
                </p:grpSpPr>
                <p:sp>
                  <p:nvSpPr>
                    <p:cNvPr id="405"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6"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2" name="Group 4333"/>
                  <p:cNvGrpSpPr/>
                  <p:nvPr/>
                </p:nvGrpSpPr>
                <p:grpSpPr>
                  <a:xfrm>
                    <a:off x="25884" y="437988"/>
                    <a:ext cx="286329" cy="79893"/>
                    <a:chOff x="0" y="0"/>
                    <a:chExt cx="286328" cy="79891"/>
                  </a:xfrm>
                </p:grpSpPr>
                <p:sp>
                  <p:nvSpPr>
                    <p:cNvPr id="403"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4"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2" name="Group 4351"/>
                <p:cNvGrpSpPr/>
                <p:nvPr/>
              </p:nvGrpSpPr>
              <p:grpSpPr>
                <a:xfrm>
                  <a:off x="0" y="921342"/>
                  <a:ext cx="345863" cy="551018"/>
                  <a:chOff x="0" y="0"/>
                  <a:chExt cx="345862" cy="551016"/>
                </a:xfrm>
              </p:grpSpPr>
              <p:grpSp>
                <p:nvGrpSpPr>
                  <p:cNvPr id="382" name="Group 4338"/>
                  <p:cNvGrpSpPr/>
                  <p:nvPr/>
                </p:nvGrpSpPr>
                <p:grpSpPr>
                  <a:xfrm>
                    <a:off x="-1" y="0"/>
                    <a:ext cx="345864" cy="551018"/>
                    <a:chOff x="0" y="0"/>
                    <a:chExt cx="345862" cy="551017"/>
                  </a:xfrm>
                </p:grpSpPr>
                <p:sp>
                  <p:nvSpPr>
                    <p:cNvPr id="395"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6"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7"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3" name="Group 4341"/>
                  <p:cNvGrpSpPr/>
                  <p:nvPr/>
                </p:nvGrpSpPr>
                <p:grpSpPr>
                  <a:xfrm>
                    <a:off x="25884" y="31047"/>
                    <a:ext cx="286329" cy="79893"/>
                    <a:chOff x="0" y="0"/>
                    <a:chExt cx="286328" cy="79891"/>
                  </a:xfrm>
                </p:grpSpPr>
                <p:sp>
                  <p:nvSpPr>
                    <p:cNvPr id="393"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4"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4" name="Group 4344"/>
                  <p:cNvGrpSpPr/>
                  <p:nvPr/>
                </p:nvGrpSpPr>
                <p:grpSpPr>
                  <a:xfrm>
                    <a:off x="25884" y="166508"/>
                    <a:ext cx="286329" cy="79893"/>
                    <a:chOff x="0" y="0"/>
                    <a:chExt cx="286328" cy="79891"/>
                  </a:xfrm>
                </p:grpSpPr>
                <p:sp>
                  <p:nvSpPr>
                    <p:cNvPr id="391"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2"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5" name="Group 4347"/>
                  <p:cNvGrpSpPr/>
                  <p:nvPr/>
                </p:nvGrpSpPr>
                <p:grpSpPr>
                  <a:xfrm>
                    <a:off x="25884" y="301970"/>
                    <a:ext cx="286329" cy="79893"/>
                    <a:chOff x="0" y="0"/>
                    <a:chExt cx="286328" cy="79891"/>
                  </a:xfrm>
                </p:grpSpPr>
                <p:sp>
                  <p:nvSpPr>
                    <p:cNvPr id="389"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0"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6" name="Group 4350"/>
                  <p:cNvGrpSpPr/>
                  <p:nvPr/>
                </p:nvGrpSpPr>
                <p:grpSpPr>
                  <a:xfrm>
                    <a:off x="25884" y="437431"/>
                    <a:ext cx="286329" cy="79893"/>
                    <a:chOff x="0" y="0"/>
                    <a:chExt cx="286328" cy="79891"/>
                  </a:xfrm>
                </p:grpSpPr>
                <p:sp>
                  <p:nvSpPr>
                    <p:cNvPr id="387"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8"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3" name="Group 4368"/>
                <p:cNvGrpSpPr/>
                <p:nvPr/>
              </p:nvGrpSpPr>
              <p:grpSpPr>
                <a:xfrm>
                  <a:off x="0" y="279098"/>
                  <a:ext cx="345863" cy="551018"/>
                  <a:chOff x="0" y="0"/>
                  <a:chExt cx="345862" cy="551016"/>
                </a:xfrm>
              </p:grpSpPr>
              <p:grpSp>
                <p:nvGrpSpPr>
                  <p:cNvPr id="366" name="Group 4355"/>
                  <p:cNvGrpSpPr/>
                  <p:nvPr/>
                </p:nvGrpSpPr>
                <p:grpSpPr>
                  <a:xfrm>
                    <a:off x="-1" y="0"/>
                    <a:ext cx="345864" cy="551018"/>
                    <a:chOff x="0" y="0"/>
                    <a:chExt cx="345862" cy="551017"/>
                  </a:xfrm>
                </p:grpSpPr>
                <p:sp>
                  <p:nvSpPr>
                    <p:cNvPr id="379"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0"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1"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7" name="Group 4358"/>
                  <p:cNvGrpSpPr/>
                  <p:nvPr/>
                </p:nvGrpSpPr>
                <p:grpSpPr>
                  <a:xfrm>
                    <a:off x="25884" y="31605"/>
                    <a:ext cx="286329" cy="79893"/>
                    <a:chOff x="0" y="0"/>
                    <a:chExt cx="286328" cy="79891"/>
                  </a:xfrm>
                </p:grpSpPr>
                <p:sp>
                  <p:nvSpPr>
                    <p:cNvPr id="377"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8"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8" name="Group 4361"/>
                  <p:cNvGrpSpPr/>
                  <p:nvPr/>
                </p:nvGrpSpPr>
                <p:grpSpPr>
                  <a:xfrm>
                    <a:off x="25884" y="167066"/>
                    <a:ext cx="286329" cy="79893"/>
                    <a:chOff x="0" y="0"/>
                    <a:chExt cx="286328" cy="79891"/>
                  </a:xfrm>
                </p:grpSpPr>
                <p:sp>
                  <p:nvSpPr>
                    <p:cNvPr id="375"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6"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9" name="Group 4364"/>
                  <p:cNvGrpSpPr/>
                  <p:nvPr/>
                </p:nvGrpSpPr>
                <p:grpSpPr>
                  <a:xfrm>
                    <a:off x="25884" y="302527"/>
                    <a:ext cx="286329" cy="79893"/>
                    <a:chOff x="0" y="0"/>
                    <a:chExt cx="286328" cy="79891"/>
                  </a:xfrm>
                </p:grpSpPr>
                <p:sp>
                  <p:nvSpPr>
                    <p:cNvPr id="373"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4"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70" name="Group 4367"/>
                  <p:cNvGrpSpPr/>
                  <p:nvPr/>
                </p:nvGrpSpPr>
                <p:grpSpPr>
                  <a:xfrm>
                    <a:off x="25884" y="437988"/>
                    <a:ext cx="286329" cy="79893"/>
                    <a:chOff x="0" y="0"/>
                    <a:chExt cx="286328" cy="79891"/>
                  </a:xfrm>
                </p:grpSpPr>
                <p:sp>
                  <p:nvSpPr>
                    <p:cNvPr id="371"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2"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364"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365"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301" name="Group 4418"/>
              <p:cNvGrpSpPr/>
              <p:nvPr/>
            </p:nvGrpSpPr>
            <p:grpSpPr>
              <a:xfrm>
                <a:off x="1678426" y="-1"/>
                <a:ext cx="1497373" cy="1622173"/>
                <a:chOff x="0" y="-1"/>
                <a:chExt cx="1497372" cy="1622172"/>
              </a:xfrm>
            </p:grpSpPr>
            <p:grpSp>
              <p:nvGrpSpPr>
                <p:cNvPr id="314" name="Group 4375"/>
                <p:cNvGrpSpPr/>
                <p:nvPr/>
              </p:nvGrpSpPr>
              <p:grpSpPr>
                <a:xfrm>
                  <a:off x="889943" y="-1"/>
                  <a:ext cx="607429" cy="1622172"/>
                  <a:chOff x="0" y="0"/>
                  <a:chExt cx="607427" cy="1622170"/>
                </a:xfrm>
              </p:grpSpPr>
              <p:sp>
                <p:nvSpPr>
                  <p:cNvPr id="357"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358"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9"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5" name="Group 4378"/>
                <p:cNvGrpSpPr/>
                <p:nvPr/>
              </p:nvGrpSpPr>
              <p:grpSpPr>
                <a:xfrm>
                  <a:off x="0" y="370166"/>
                  <a:ext cx="506316" cy="881839"/>
                  <a:chOff x="0" y="0"/>
                  <a:chExt cx="506315" cy="881838"/>
                </a:xfrm>
              </p:grpSpPr>
              <p:sp>
                <p:nvSpPr>
                  <p:cNvPr id="355"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6"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316" name="Group 4382"/>
                <p:cNvGrpSpPr/>
                <p:nvPr/>
              </p:nvGrpSpPr>
              <p:grpSpPr>
                <a:xfrm>
                  <a:off x="111869" y="681806"/>
                  <a:ext cx="318385" cy="507243"/>
                  <a:chOff x="0" y="0"/>
                  <a:chExt cx="318383" cy="507242"/>
                </a:xfrm>
              </p:grpSpPr>
              <p:sp>
                <p:nvSpPr>
                  <p:cNvPr id="352"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3"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4"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7" name="Group 4386"/>
                <p:cNvGrpSpPr/>
                <p:nvPr/>
              </p:nvGrpSpPr>
              <p:grpSpPr>
                <a:xfrm>
                  <a:off x="1056704" y="310901"/>
                  <a:ext cx="318385" cy="507243"/>
                  <a:chOff x="0" y="0"/>
                  <a:chExt cx="318383" cy="507242"/>
                </a:xfrm>
              </p:grpSpPr>
              <p:sp>
                <p:nvSpPr>
                  <p:cNvPr id="349"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0"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1"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8" name="Group 4390"/>
                <p:cNvGrpSpPr/>
                <p:nvPr/>
              </p:nvGrpSpPr>
              <p:grpSpPr>
                <a:xfrm>
                  <a:off x="1056704" y="1056682"/>
                  <a:ext cx="318385" cy="507243"/>
                  <a:chOff x="0" y="0"/>
                  <a:chExt cx="318383" cy="507242"/>
                </a:xfrm>
              </p:grpSpPr>
              <p:sp>
                <p:nvSpPr>
                  <p:cNvPr id="346"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7"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8"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9" name="Group 4393"/>
                <p:cNvGrpSpPr/>
                <p:nvPr/>
              </p:nvGrpSpPr>
              <p:grpSpPr>
                <a:xfrm>
                  <a:off x="1080783" y="333761"/>
                  <a:ext cx="263581" cy="73545"/>
                  <a:chOff x="0" y="0"/>
                  <a:chExt cx="263580" cy="73544"/>
                </a:xfrm>
              </p:grpSpPr>
              <p:sp>
                <p:nvSpPr>
                  <p:cNvPr id="344"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5"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0" name="Group 4396"/>
                <p:cNvGrpSpPr/>
                <p:nvPr/>
              </p:nvGrpSpPr>
              <p:grpSpPr>
                <a:xfrm>
                  <a:off x="1084358" y="1082979"/>
                  <a:ext cx="263581" cy="73545"/>
                  <a:chOff x="0" y="0"/>
                  <a:chExt cx="263580" cy="73544"/>
                </a:xfrm>
              </p:grpSpPr>
              <p:sp>
                <p:nvSpPr>
                  <p:cNvPr id="342"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3"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1" name="Group 4399"/>
                <p:cNvGrpSpPr/>
                <p:nvPr/>
              </p:nvGrpSpPr>
              <p:grpSpPr>
                <a:xfrm>
                  <a:off x="1084358" y="1184371"/>
                  <a:ext cx="263581" cy="73545"/>
                  <a:chOff x="0" y="0"/>
                  <a:chExt cx="263580" cy="73544"/>
                </a:xfrm>
              </p:grpSpPr>
              <p:sp>
                <p:nvSpPr>
                  <p:cNvPr id="340"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1"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2" name="Group 4402"/>
                <p:cNvGrpSpPr/>
                <p:nvPr/>
              </p:nvGrpSpPr>
              <p:grpSpPr>
                <a:xfrm>
                  <a:off x="1080783" y="437964"/>
                  <a:ext cx="263581" cy="73545"/>
                  <a:chOff x="0" y="0"/>
                  <a:chExt cx="263580" cy="73544"/>
                </a:xfrm>
              </p:grpSpPr>
              <p:sp>
                <p:nvSpPr>
                  <p:cNvPr id="338"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9"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3" name="Group 4405"/>
                <p:cNvGrpSpPr/>
                <p:nvPr/>
              </p:nvGrpSpPr>
              <p:grpSpPr>
                <a:xfrm>
                  <a:off x="135697" y="710387"/>
                  <a:ext cx="263582" cy="73545"/>
                  <a:chOff x="0" y="0"/>
                  <a:chExt cx="263580" cy="73544"/>
                </a:xfrm>
              </p:grpSpPr>
              <p:sp>
                <p:nvSpPr>
                  <p:cNvPr id="336"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7"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4" name="Group 4408"/>
                <p:cNvGrpSpPr/>
                <p:nvPr/>
              </p:nvGrpSpPr>
              <p:grpSpPr>
                <a:xfrm>
                  <a:off x="135697" y="835087"/>
                  <a:ext cx="263582" cy="73545"/>
                  <a:chOff x="0" y="0"/>
                  <a:chExt cx="263580" cy="73544"/>
                </a:xfrm>
              </p:grpSpPr>
              <p:sp>
                <p:nvSpPr>
                  <p:cNvPr id="334"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5"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5" name="Group 4411"/>
                <p:cNvGrpSpPr/>
                <p:nvPr/>
              </p:nvGrpSpPr>
              <p:grpSpPr>
                <a:xfrm>
                  <a:off x="135697" y="959787"/>
                  <a:ext cx="263582" cy="73545"/>
                  <a:chOff x="0" y="0"/>
                  <a:chExt cx="263580" cy="73544"/>
                </a:xfrm>
              </p:grpSpPr>
              <p:sp>
                <p:nvSpPr>
                  <p:cNvPr id="332"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3"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6" name="Group 4414"/>
                <p:cNvGrpSpPr/>
                <p:nvPr/>
              </p:nvGrpSpPr>
              <p:grpSpPr>
                <a:xfrm>
                  <a:off x="135697" y="1084487"/>
                  <a:ext cx="263582" cy="73545"/>
                  <a:chOff x="0" y="0"/>
                  <a:chExt cx="263580" cy="73544"/>
                </a:xfrm>
              </p:grpSpPr>
              <p:sp>
                <p:nvSpPr>
                  <p:cNvPr id="330"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1"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7" name="Group 4417"/>
                <p:cNvGrpSpPr/>
                <p:nvPr/>
              </p:nvGrpSpPr>
              <p:grpSpPr>
                <a:xfrm>
                  <a:off x="567857" y="844857"/>
                  <a:ext cx="349736" cy="202986"/>
                  <a:chOff x="-1" y="0"/>
                  <a:chExt cx="349734" cy="202985"/>
                </a:xfrm>
              </p:grpSpPr>
              <p:sp>
                <p:nvSpPr>
                  <p:cNvPr id="328"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329"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302" name="Group 4421"/>
              <p:cNvGrpSpPr/>
              <p:nvPr/>
            </p:nvGrpSpPr>
            <p:grpSpPr>
              <a:xfrm>
                <a:off x="880868" y="556901"/>
                <a:ext cx="748292" cy="594572"/>
                <a:chOff x="-1" y="0"/>
                <a:chExt cx="748290" cy="594571"/>
              </a:xfrm>
            </p:grpSpPr>
            <p:sp>
              <p:nvSpPr>
                <p:cNvPr id="312"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13"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03" name="Group 4424"/>
              <p:cNvGrpSpPr/>
              <p:nvPr/>
            </p:nvGrpSpPr>
            <p:grpSpPr>
              <a:xfrm>
                <a:off x="3379048" y="556901"/>
                <a:ext cx="748292" cy="594572"/>
                <a:chOff x="-1" y="0"/>
                <a:chExt cx="748290" cy="594571"/>
              </a:xfrm>
            </p:grpSpPr>
            <p:sp>
              <p:nvSpPr>
                <p:cNvPr id="310"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11"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04" name="Group 4427"/>
              <p:cNvGrpSpPr/>
              <p:nvPr/>
            </p:nvGrpSpPr>
            <p:grpSpPr>
              <a:xfrm>
                <a:off x="5228627" y="556901"/>
                <a:ext cx="748292" cy="594572"/>
                <a:chOff x="-1" y="0"/>
                <a:chExt cx="748290" cy="594571"/>
              </a:xfrm>
            </p:grpSpPr>
            <p:sp>
              <p:nvSpPr>
                <p:cNvPr id="308"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09"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05" name="Group 4430"/>
              <p:cNvGrpSpPr/>
              <p:nvPr/>
            </p:nvGrpSpPr>
            <p:grpSpPr>
              <a:xfrm>
                <a:off x="7811319" y="556901"/>
                <a:ext cx="444121" cy="594572"/>
                <a:chOff x="-1" y="0"/>
                <a:chExt cx="444119" cy="594571"/>
              </a:xfrm>
            </p:grpSpPr>
            <p:sp>
              <p:nvSpPr>
                <p:cNvPr id="306"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307"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292" name="Group 4434"/>
            <p:cNvGrpSpPr/>
            <p:nvPr/>
          </p:nvGrpSpPr>
          <p:grpSpPr>
            <a:xfrm>
              <a:off x="761998" y="3150895"/>
              <a:ext cx="3483540" cy="534548"/>
              <a:chOff x="0" y="-1"/>
              <a:chExt cx="4644719" cy="712728"/>
            </a:xfrm>
          </p:grpSpPr>
          <p:sp>
            <p:nvSpPr>
              <p:cNvPr id="296"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297"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3" name="Group 4437"/>
            <p:cNvGrpSpPr/>
            <p:nvPr/>
          </p:nvGrpSpPr>
          <p:grpSpPr>
            <a:xfrm>
              <a:off x="4287902" y="3152621"/>
              <a:ext cx="2623393" cy="532821"/>
              <a:chOff x="0" y="-1"/>
              <a:chExt cx="3497855" cy="710426"/>
            </a:xfrm>
          </p:grpSpPr>
          <p:sp>
            <p:nvSpPr>
              <p:cNvPr id="294"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295"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441">
                                            <p:bg/>
                                          </p:spTgt>
                                        </p:tgtEl>
                                        <p:attrNameLst>
                                          <p:attrName>style.visibility</p:attrName>
                                        </p:attrNameLst>
                                      </p:cBhvr>
                                      <p:to>
                                        <p:strVal val="visible"/>
                                      </p:to>
                                    </p:set>
                                    <p:animEffect transition="in" filter="dissolve">
                                      <p:cBhvr>
                                        <p:cTn id="7" dur="500"/>
                                        <p:tgtEl>
                                          <p:spTgt spid="4441">
                                            <p:bg/>
                                          </p:spTgt>
                                        </p:tgtEl>
                                      </p:cBhvr>
                                    </p:animEffect>
                                  </p:childTnLst>
                                </p:cTn>
                              </p:par>
                              <p:par>
                                <p:cTn id="8" presetID="9" presetClass="entr" presetSubtype="0" fill="hold" grpId="0" nodeType="withEffect">
                                  <p:stCondLst>
                                    <p:cond delay="0"/>
                                  </p:stCondLst>
                                  <p:iterate>
                                    <p:tmAbs val="0"/>
                                  </p:iterate>
                                  <p:childTnLst>
                                    <p:set>
                                      <p:cBhvr>
                                        <p:cTn id="9" fill="hold"/>
                                        <p:tgtEl>
                                          <p:spTgt spid="4441">
                                            <p:txEl>
                                              <p:pRg st="0" end="0"/>
                                            </p:txEl>
                                          </p:spTgt>
                                        </p:tgtEl>
                                        <p:attrNameLst>
                                          <p:attrName>style.visibility</p:attrName>
                                        </p:attrNameLst>
                                      </p:cBhvr>
                                      <p:to>
                                        <p:strVal val="visible"/>
                                      </p:to>
                                    </p:set>
                                    <p:animEffect transition="in" filter="dissolve">
                                      <p:cBhvr>
                                        <p:cTn id="10" dur="500"/>
                                        <p:tgtEl>
                                          <p:spTgt spid="4441">
                                            <p:txEl>
                                              <p:pRg st="0" end="0"/>
                                            </p:txEl>
                                          </p:spTgt>
                                        </p:tgtEl>
                                      </p:cBhvr>
                                    </p:animEffect>
                                  </p:childTnLst>
                                </p:cTn>
                              </p:par>
                              <p:par>
                                <p:cTn id="11" presetID="9" presetClass="entr" presetSubtype="0" fill="hold" grpId="0" nodeType="withEffect">
                                  <p:stCondLst>
                                    <p:cond delay="0"/>
                                  </p:stCondLst>
                                  <p:iterate>
                                    <p:tmAbs val="0"/>
                                  </p:iterate>
                                  <p:childTnLst>
                                    <p:set>
                                      <p:cBhvr>
                                        <p:cTn id="12" fill="hold"/>
                                        <p:tgtEl>
                                          <p:spTgt spid="4441">
                                            <p:txEl>
                                              <p:pRg st="1" end="1"/>
                                            </p:txEl>
                                          </p:spTgt>
                                        </p:tgtEl>
                                        <p:attrNameLst>
                                          <p:attrName>style.visibility</p:attrName>
                                        </p:attrNameLst>
                                      </p:cBhvr>
                                      <p:to>
                                        <p:strVal val="visible"/>
                                      </p:to>
                                    </p:set>
                                    <p:animEffect transition="in" filter="dissolve">
                                      <p:cBhvr>
                                        <p:cTn id="13" dur="500"/>
                                        <p:tgtEl>
                                          <p:spTgt spid="4441">
                                            <p:txEl>
                                              <p:pRg st="1" end="1"/>
                                            </p:txEl>
                                          </p:spTgt>
                                        </p:tgtEl>
                                      </p:cBhvr>
                                    </p:animEffect>
                                  </p:childTnLst>
                                </p:cTn>
                              </p:par>
                            </p:childTnLst>
                          </p:cTn>
                        </p:par>
                        <p:par>
                          <p:cTn id="14" fill="hold">
                            <p:stCondLst>
                              <p:cond delay="500"/>
                            </p:stCondLst>
                            <p:childTnLst>
                              <p:par>
                                <p:cTn id="15" presetID="9" presetClass="entr" fill="hold" grpId="0" nodeType="afterEffect">
                                  <p:stCondLst>
                                    <p:cond delay="0"/>
                                  </p:stCondLst>
                                  <p:iterate>
                                    <p:tmAbs val="0"/>
                                  </p:iterate>
                                  <p:childTnLst>
                                    <p:set>
                                      <p:cBhvr>
                                        <p:cTn id="16" fill="hold"/>
                                        <p:tgtEl>
                                          <p:spTgt spid="4441">
                                            <p:txEl>
                                              <p:pRg st="2" end="2"/>
                                            </p:txEl>
                                          </p:spTgt>
                                        </p:tgtEl>
                                        <p:attrNameLst>
                                          <p:attrName>style.visibility</p:attrName>
                                        </p:attrNameLst>
                                      </p:cBhvr>
                                      <p:to>
                                        <p:strVal val="visible"/>
                                      </p:to>
                                    </p:set>
                                    <p:animEffect transition="in" filter="dissolve">
                                      <p:cBhvr>
                                        <p:cTn id="17" dur="500"/>
                                        <p:tgtEl>
                                          <p:spTgt spid="4441">
                                            <p:txEl>
                                              <p:pRg st="2" end="2"/>
                                            </p:txEl>
                                          </p:spTgt>
                                        </p:tgtEl>
                                      </p:cBhvr>
                                    </p:animEffect>
                                  </p:childTnLst>
                                </p:cTn>
                              </p:par>
                              <p:par>
                                <p:cTn id="18" presetID="9" presetClass="entr" presetSubtype="0" fill="hold" grpId="0" nodeType="withEffect">
                                  <p:stCondLst>
                                    <p:cond delay="0"/>
                                  </p:stCondLst>
                                  <p:iterate>
                                    <p:tmAbs val="0"/>
                                  </p:iterate>
                                  <p:childTnLst>
                                    <p:set>
                                      <p:cBhvr>
                                        <p:cTn id="19" fill="hold"/>
                                        <p:tgtEl>
                                          <p:spTgt spid="4441">
                                            <p:txEl>
                                              <p:pRg st="3" end="3"/>
                                            </p:txEl>
                                          </p:spTgt>
                                        </p:tgtEl>
                                        <p:attrNameLst>
                                          <p:attrName>style.visibility</p:attrName>
                                        </p:attrNameLst>
                                      </p:cBhvr>
                                      <p:to>
                                        <p:strVal val="visible"/>
                                      </p:to>
                                    </p:set>
                                    <p:animEffect transition="in" filter="dissolve">
                                      <p:cBhvr>
                                        <p:cTn id="20" dur="500"/>
                                        <p:tgtEl>
                                          <p:spTgt spid="4441">
                                            <p:txEl>
                                              <p:pRg st="3" end="3"/>
                                            </p:txEl>
                                          </p:spTgt>
                                        </p:tgtEl>
                                      </p:cBhvr>
                                    </p:animEffect>
                                  </p:childTnLst>
                                </p:cTn>
                              </p:par>
                            </p:childTnLst>
                          </p:cTn>
                        </p:par>
                        <p:par>
                          <p:cTn id="21" fill="hold">
                            <p:stCondLst>
                              <p:cond delay="1000"/>
                            </p:stCondLst>
                            <p:childTnLst>
                              <p:par>
                                <p:cTn id="22" presetID="9" presetClass="entr" fill="hold" grpId="0" nodeType="afterEffect">
                                  <p:stCondLst>
                                    <p:cond delay="0"/>
                                  </p:stCondLst>
                                  <p:iterate>
                                    <p:tmAbs val="0"/>
                                  </p:iterate>
                                  <p:childTnLst>
                                    <p:set>
                                      <p:cBhvr>
                                        <p:cTn id="23" fill="hold"/>
                                        <p:tgtEl>
                                          <p:spTgt spid="4441">
                                            <p:txEl>
                                              <p:pRg st="4" end="4"/>
                                            </p:txEl>
                                          </p:spTgt>
                                        </p:tgtEl>
                                        <p:attrNameLst>
                                          <p:attrName>style.visibility</p:attrName>
                                        </p:attrNameLst>
                                      </p:cBhvr>
                                      <p:to>
                                        <p:strVal val="visible"/>
                                      </p:to>
                                    </p:set>
                                    <p:animEffect transition="in" filter="dissolve">
                                      <p:cBhvr>
                                        <p:cTn id="24" dur="500"/>
                                        <p:tgtEl>
                                          <p:spTgt spid="4441">
                                            <p:txEl>
                                              <p:pRg st="4" end="4"/>
                                            </p:txEl>
                                          </p:spTgt>
                                        </p:tgtEl>
                                      </p:cBhvr>
                                    </p:animEffect>
                                  </p:childTnLst>
                                </p:cTn>
                              </p:par>
                              <p:par>
                                <p:cTn id="25" presetID="9" presetClass="entr" presetSubtype="0" fill="hold" grpId="0" nodeType="withEffect">
                                  <p:stCondLst>
                                    <p:cond delay="0"/>
                                  </p:stCondLst>
                                  <p:iterate>
                                    <p:tmAbs val="0"/>
                                  </p:iterate>
                                  <p:childTnLst>
                                    <p:set>
                                      <p:cBhvr>
                                        <p:cTn id="26" fill="hold"/>
                                        <p:tgtEl>
                                          <p:spTgt spid="4441">
                                            <p:txEl>
                                              <p:pRg st="5" end="5"/>
                                            </p:txEl>
                                          </p:spTgt>
                                        </p:tgtEl>
                                        <p:attrNameLst>
                                          <p:attrName>style.visibility</p:attrName>
                                        </p:attrNameLst>
                                      </p:cBhvr>
                                      <p:to>
                                        <p:strVal val="visible"/>
                                      </p:to>
                                    </p:set>
                                    <p:animEffect transition="in" filter="dissolve">
                                      <p:cBhvr>
                                        <p:cTn id="27" dur="500"/>
                                        <p:tgtEl>
                                          <p:spTgt spid="44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1" grpId="0" build="p" animBg="1" advAuto="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8" name="Shape 4728"/>
          <p:cNvSpPr>
            <a:spLocks noGrp="1"/>
          </p:cNvSpPr>
          <p:nvPr>
            <p:ph type="title"/>
          </p:nvPr>
        </p:nvSpPr>
        <p:spPr>
          <a:prstGeom prst="rect">
            <a:avLst/>
          </a:prstGeom>
        </p:spPr>
        <p:txBody>
          <a:bodyPr/>
          <a:lstStyle/>
          <a:p>
            <a:r>
              <a:rPr dirty="0"/>
              <a:t>Cost of Hash Join</a:t>
            </a:r>
            <a:r>
              <a:rPr lang="en-US" dirty="0"/>
              <a:t> Part 2</a:t>
            </a:r>
            <a:endParaRPr dirty="0"/>
          </a:p>
        </p:txBody>
      </p:sp>
      <p:sp>
        <p:nvSpPr>
          <p:cNvPr id="4729" name="Shape 4729"/>
          <p:cNvSpPr>
            <a:spLocks noGrp="1"/>
          </p:cNvSpPr>
          <p:nvPr>
            <p:ph sz="quarter" idx="13"/>
          </p:nvPr>
        </p:nvSpPr>
        <p:spPr>
          <a:xfrm>
            <a:off x="217183" y="2647950"/>
            <a:ext cx="6793217" cy="2615184"/>
          </a:xfrm>
          <a:prstGeom prst="rect">
            <a:avLst/>
          </a:prstGeom>
        </p:spPr>
        <p:txBody>
          <a:bodyPr anchor="t">
            <a:normAutofit/>
          </a:bodyPr>
          <a:lstStyle/>
          <a:p>
            <a:pPr>
              <a:lnSpc>
                <a:spcPct val="90000"/>
              </a:lnSpc>
              <a:spcBef>
                <a:spcPts val="375"/>
              </a:spcBef>
              <a:defRPr sz="2400" b="1">
                <a:solidFill>
                  <a:srgbClr val="000000"/>
                </a:solidFill>
              </a:defRPr>
            </a:pPr>
            <a:r>
              <a:rPr dirty="0"/>
              <a:t>Memory Requirements? </a:t>
            </a:r>
          </a:p>
          <a:p>
            <a:pPr>
              <a:lnSpc>
                <a:spcPct val="90000"/>
              </a:lnSpc>
              <a:spcBef>
                <a:spcPts val="300"/>
              </a:spcBef>
              <a:defRPr sz="2000">
                <a:solidFill>
                  <a:srgbClr val="000000"/>
                </a:solidFill>
              </a:defRPr>
            </a:pPr>
            <a:r>
              <a:rPr dirty="0"/>
              <a:t>Build hash table on </a:t>
            </a:r>
            <a:r>
              <a:rPr b="1" dirty="0">
                <a:solidFill>
                  <a:srgbClr val="8064A2"/>
                </a:solidFill>
              </a:rPr>
              <a:t>R</a:t>
            </a:r>
            <a:r>
              <a:rPr dirty="0"/>
              <a:t> with uniform partitioning</a:t>
            </a:r>
            <a:endParaRPr lang="en-US" dirty="0"/>
          </a:p>
          <a:p>
            <a:pPr marL="685800" lvl="1" indent="-342900">
              <a:lnSpc>
                <a:spcPct val="90000"/>
              </a:lnSpc>
              <a:spcBef>
                <a:spcPts val="375"/>
              </a:spcBef>
              <a:defRPr sz="2400" b="1">
                <a:solidFill>
                  <a:srgbClr val="000000"/>
                </a:solidFill>
              </a:defRPr>
            </a:pPr>
            <a:r>
              <a:rPr lang="en-US" sz="1800" dirty="0"/>
              <a:t>Partitioning Phase </a:t>
            </a:r>
            <a:r>
              <a:rPr lang="en-US" sz="1500" dirty="0"/>
              <a:t>divides </a:t>
            </a:r>
            <a:r>
              <a:rPr lang="en-US" sz="1500" dirty="0">
                <a:solidFill>
                  <a:srgbClr val="8064A2"/>
                </a:solidFill>
              </a:rPr>
              <a:t>R</a:t>
            </a:r>
            <a:r>
              <a:rPr lang="en-US" sz="1500" dirty="0"/>
              <a:t> into (B-1) runs of size [R] / (B-1)</a:t>
            </a:r>
            <a:endParaRPr lang="en-US" sz="2100" dirty="0"/>
          </a:p>
          <a:p>
            <a:pPr marL="685800" lvl="1" indent="-342900">
              <a:lnSpc>
                <a:spcPct val="90000"/>
              </a:lnSpc>
              <a:spcBef>
                <a:spcPts val="375"/>
              </a:spcBef>
              <a:defRPr sz="2400" b="1">
                <a:solidFill>
                  <a:srgbClr val="000000"/>
                </a:solidFill>
              </a:defRPr>
            </a:pPr>
            <a:r>
              <a:rPr lang="en-US" sz="1800" dirty="0"/>
              <a:t>Matching Phase </a:t>
            </a:r>
            <a:r>
              <a:rPr lang="en-US" sz="1500" dirty="0"/>
              <a:t>requires each [</a:t>
            </a:r>
            <a:r>
              <a:rPr lang="en-US" sz="1500" dirty="0">
                <a:solidFill>
                  <a:srgbClr val="8064A2"/>
                </a:solidFill>
              </a:rPr>
              <a:t>R</a:t>
            </a:r>
            <a:r>
              <a:rPr lang="en-US" sz="1500" dirty="0"/>
              <a:t>] / (B-1) &lt; (B-2)</a:t>
            </a:r>
            <a:endParaRPr lang="en-US" sz="2100" dirty="0"/>
          </a:p>
          <a:p>
            <a:pPr marL="685800" lvl="1" indent="-342900">
              <a:lnSpc>
                <a:spcPct val="90000"/>
              </a:lnSpc>
              <a:spcBef>
                <a:spcPts val="375"/>
              </a:spcBef>
              <a:defRPr sz="2400" b="1">
                <a:solidFill>
                  <a:srgbClr val="8064A2"/>
                </a:solidFill>
              </a:defRPr>
            </a:pPr>
            <a:r>
              <a:rPr lang="en-US" sz="1600" dirty="0"/>
              <a:t>R</a:t>
            </a:r>
            <a:r>
              <a:rPr lang="en-US" sz="1600" dirty="0">
                <a:solidFill>
                  <a:srgbClr val="000000"/>
                </a:solidFill>
              </a:rPr>
              <a:t> &lt; (B-1) (B-2) ≈ B</a:t>
            </a:r>
            <a:r>
              <a:rPr lang="en-US" sz="1600" baseline="30000" dirty="0">
                <a:solidFill>
                  <a:srgbClr val="000000"/>
                </a:solidFill>
              </a:rPr>
              <a:t>2</a:t>
            </a:r>
            <a:endParaRPr lang="en-US" dirty="0"/>
          </a:p>
          <a:p>
            <a:pPr marL="342900" lvl="1" indent="-342900">
              <a:lnSpc>
                <a:spcPct val="90000"/>
              </a:lnSpc>
              <a:spcBef>
                <a:spcPts val="300"/>
              </a:spcBef>
              <a:defRPr sz="2000">
                <a:solidFill>
                  <a:srgbClr val="000000"/>
                </a:solidFill>
              </a:defRPr>
            </a:pPr>
            <a:r>
              <a:rPr lang="en-US" sz="2000" dirty="0"/>
              <a:t>Note: no constraint on size of S (probing relation)!</a:t>
            </a:r>
          </a:p>
          <a:p>
            <a:pPr marL="285750">
              <a:lnSpc>
                <a:spcPct val="90000"/>
              </a:lnSpc>
              <a:spcBef>
                <a:spcPts val="375"/>
              </a:spcBef>
              <a:defRPr sz="2400" b="1">
                <a:solidFill>
                  <a:srgbClr val="8064A2"/>
                </a:solidFill>
              </a:defRPr>
            </a:pPr>
            <a:endParaRPr lang="en-US" sz="1800" b="1" dirty="0">
              <a:solidFill>
                <a:srgbClr val="8064A2"/>
              </a:solidFill>
            </a:endParaRPr>
          </a:p>
        </p:txBody>
      </p:sp>
      <p:sp>
        <p:nvSpPr>
          <p:cNvPr id="5008" name="Shape 5008"/>
          <p:cNvSpPr/>
          <p:nvPr/>
        </p:nvSpPr>
        <p:spPr>
          <a:xfrm>
            <a:off x="5323240" y="177667"/>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a:t>[</a:t>
            </a:r>
            <a:r>
              <a:rPr sz="1350">
                <a:solidFill>
                  <a:srgbClr val="8064A2"/>
                </a:solidFill>
              </a:rPr>
              <a:t>R</a:t>
            </a:r>
            <a:r>
              <a:rPr sz="1350"/>
              <a:t>]=1000, p</a:t>
            </a:r>
            <a:r>
              <a:rPr sz="1350" baseline="-25000">
                <a:solidFill>
                  <a:srgbClr val="8064A2"/>
                </a:solidFill>
              </a:rPr>
              <a:t>R</a:t>
            </a:r>
            <a:r>
              <a:rPr sz="1350"/>
              <a:t>=100, |</a:t>
            </a:r>
            <a:r>
              <a:rPr sz="1350">
                <a:solidFill>
                  <a:srgbClr val="8064A2"/>
                </a:solidFill>
              </a:rPr>
              <a:t>R</a:t>
            </a:r>
            <a:r>
              <a:rPr sz="1350"/>
              <a:t>| = 100,000</a:t>
            </a:r>
            <a:endParaRPr sz="1350">
              <a:solidFill>
                <a:srgbClr val="CF0E30"/>
              </a:solidFill>
            </a:endParaRPr>
          </a:p>
          <a:p>
            <a:pPr lvl="1" indent="8335">
              <a:defRPr sz="1800">
                <a:solidFill>
                  <a:srgbClr val="000000"/>
                </a:solidFill>
              </a:defRPr>
            </a:pPr>
            <a:r>
              <a:rPr sz="1350"/>
              <a:t>[</a:t>
            </a:r>
            <a:r>
              <a:rPr sz="1350">
                <a:solidFill>
                  <a:srgbClr val="F79646"/>
                </a:solidFill>
              </a:rPr>
              <a:t>S</a:t>
            </a:r>
            <a:r>
              <a:rPr sz="1350"/>
              <a:t>]=500, p</a:t>
            </a:r>
            <a:r>
              <a:rPr sz="1350" baseline="-25000">
                <a:solidFill>
                  <a:srgbClr val="F79646"/>
                </a:solidFill>
              </a:rPr>
              <a:t>S</a:t>
            </a:r>
            <a:r>
              <a:rPr sz="1350"/>
              <a:t>=80, |</a:t>
            </a:r>
            <a:r>
              <a:rPr sz="1350">
                <a:solidFill>
                  <a:srgbClr val="F79646"/>
                </a:solidFill>
              </a:rPr>
              <a:t>S</a:t>
            </a:r>
            <a:r>
              <a:rPr sz="1350"/>
              <a:t>| = 40,000</a:t>
            </a:r>
          </a:p>
        </p:txBody>
      </p:sp>
      <p:grpSp>
        <p:nvGrpSpPr>
          <p:cNvPr id="572" name="Group 571"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1180553" y="879890"/>
            <a:ext cx="5658181" cy="1427200"/>
            <a:chOff x="696423" y="1864202"/>
            <a:chExt cx="6257158" cy="1821241"/>
          </a:xfrm>
        </p:grpSpPr>
        <p:grpSp>
          <p:nvGrpSpPr>
            <p:cNvPr id="573" name="Group 4158"/>
            <p:cNvGrpSpPr/>
            <p:nvPr/>
          </p:nvGrpSpPr>
          <p:grpSpPr>
            <a:xfrm>
              <a:off x="696423" y="2029049"/>
              <a:ext cx="752897" cy="1110921"/>
              <a:chOff x="0" y="0"/>
              <a:chExt cx="1003860" cy="1481227"/>
            </a:xfrm>
          </p:grpSpPr>
          <p:sp>
            <p:nvSpPr>
              <p:cNvPr id="852"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53"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54"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74" name="Group 4431"/>
            <p:cNvGrpSpPr/>
            <p:nvPr/>
          </p:nvGrpSpPr>
          <p:grpSpPr>
            <a:xfrm>
              <a:off x="762000" y="1864202"/>
              <a:ext cx="6191581" cy="1275770"/>
              <a:chOff x="0" y="-1"/>
              <a:chExt cx="8255440" cy="1701026"/>
            </a:xfrm>
          </p:grpSpPr>
          <p:grpSp>
            <p:nvGrpSpPr>
              <p:cNvPr id="581" name="Group 4217"/>
              <p:cNvGrpSpPr/>
              <p:nvPr/>
            </p:nvGrpSpPr>
            <p:grpSpPr>
              <a:xfrm>
                <a:off x="6056474" y="49111"/>
                <a:ext cx="1675289" cy="1544761"/>
                <a:chOff x="-1" y="-1"/>
                <a:chExt cx="1675288" cy="1544760"/>
              </a:xfrm>
            </p:grpSpPr>
            <p:sp>
              <p:nvSpPr>
                <p:cNvPr id="795"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796" name="Group 4164"/>
                <p:cNvGrpSpPr/>
                <p:nvPr/>
              </p:nvGrpSpPr>
              <p:grpSpPr>
                <a:xfrm>
                  <a:off x="98034" y="229623"/>
                  <a:ext cx="1318106" cy="307260"/>
                  <a:chOff x="0" y="0"/>
                  <a:chExt cx="1318104" cy="307259"/>
                </a:xfrm>
              </p:grpSpPr>
              <p:sp>
                <p:nvSpPr>
                  <p:cNvPr id="849"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50"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51"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797"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798" name="Group 4168"/>
                <p:cNvGrpSpPr/>
                <p:nvPr/>
              </p:nvGrpSpPr>
              <p:grpSpPr>
                <a:xfrm>
                  <a:off x="42867" y="636689"/>
                  <a:ext cx="549703" cy="854701"/>
                  <a:chOff x="0" y="0"/>
                  <a:chExt cx="549701" cy="854699"/>
                </a:xfrm>
              </p:grpSpPr>
              <p:sp>
                <p:nvSpPr>
                  <p:cNvPr id="847"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8"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799" name="Group 4171"/>
                <p:cNvGrpSpPr/>
                <p:nvPr/>
              </p:nvGrpSpPr>
              <p:grpSpPr>
                <a:xfrm>
                  <a:off x="892092" y="636688"/>
                  <a:ext cx="736668" cy="854702"/>
                  <a:chOff x="0" y="0"/>
                  <a:chExt cx="736666" cy="854700"/>
                </a:xfrm>
              </p:grpSpPr>
              <p:sp>
                <p:nvSpPr>
                  <p:cNvPr id="845"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6"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800" name="Group 4174"/>
                <p:cNvGrpSpPr/>
                <p:nvPr/>
              </p:nvGrpSpPr>
              <p:grpSpPr>
                <a:xfrm>
                  <a:off x="620973" y="556291"/>
                  <a:ext cx="240192" cy="859334"/>
                  <a:chOff x="-1" y="0"/>
                  <a:chExt cx="240191" cy="859332"/>
                </a:xfrm>
              </p:grpSpPr>
              <p:sp>
                <p:nvSpPr>
                  <p:cNvPr id="843"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4"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801" name="Group 4178"/>
                <p:cNvGrpSpPr/>
                <p:nvPr/>
              </p:nvGrpSpPr>
              <p:grpSpPr>
                <a:xfrm>
                  <a:off x="138983" y="863241"/>
                  <a:ext cx="350011" cy="557628"/>
                  <a:chOff x="0" y="0"/>
                  <a:chExt cx="350010" cy="557627"/>
                </a:xfrm>
              </p:grpSpPr>
              <p:sp>
                <p:nvSpPr>
                  <p:cNvPr id="840"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1"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2"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2" name="Group 4181"/>
                <p:cNvGrpSpPr/>
                <p:nvPr/>
              </p:nvGrpSpPr>
              <p:grpSpPr>
                <a:xfrm>
                  <a:off x="165451" y="888371"/>
                  <a:ext cx="289765" cy="80851"/>
                  <a:chOff x="0" y="0"/>
                  <a:chExt cx="289763" cy="80850"/>
                </a:xfrm>
              </p:grpSpPr>
              <p:sp>
                <p:nvSpPr>
                  <p:cNvPr id="838"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9"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3" name="Group 4184"/>
                <p:cNvGrpSpPr/>
                <p:nvPr/>
              </p:nvGrpSpPr>
              <p:grpSpPr>
                <a:xfrm>
                  <a:off x="165451" y="1011582"/>
                  <a:ext cx="289765" cy="80851"/>
                  <a:chOff x="0" y="0"/>
                  <a:chExt cx="289763" cy="80850"/>
                </a:xfrm>
              </p:grpSpPr>
              <p:sp>
                <p:nvSpPr>
                  <p:cNvPr id="836"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7"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4" name="Group 4187"/>
                <p:cNvGrpSpPr/>
                <p:nvPr/>
              </p:nvGrpSpPr>
              <p:grpSpPr>
                <a:xfrm>
                  <a:off x="165451" y="1125786"/>
                  <a:ext cx="289765" cy="80851"/>
                  <a:chOff x="0" y="0"/>
                  <a:chExt cx="289763" cy="80850"/>
                </a:xfrm>
              </p:grpSpPr>
              <p:sp>
                <p:nvSpPr>
                  <p:cNvPr id="834"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5"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5" name="Group 4197"/>
                <p:cNvGrpSpPr/>
                <p:nvPr/>
              </p:nvGrpSpPr>
              <p:grpSpPr>
                <a:xfrm>
                  <a:off x="174610" y="272773"/>
                  <a:ext cx="621557" cy="109054"/>
                  <a:chOff x="0" y="0"/>
                  <a:chExt cx="621556" cy="109053"/>
                </a:xfrm>
              </p:grpSpPr>
              <p:grpSp>
                <p:nvGrpSpPr>
                  <p:cNvPr id="825" name="Group 4190"/>
                  <p:cNvGrpSpPr/>
                  <p:nvPr/>
                </p:nvGrpSpPr>
                <p:grpSpPr>
                  <a:xfrm>
                    <a:off x="1845" y="-1"/>
                    <a:ext cx="203599" cy="56809"/>
                    <a:chOff x="0" y="0"/>
                    <a:chExt cx="203597" cy="56808"/>
                  </a:xfrm>
                </p:grpSpPr>
                <p:sp>
                  <p:nvSpPr>
                    <p:cNvPr id="832"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3"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26" name="Group 4193"/>
                  <p:cNvGrpSpPr/>
                  <p:nvPr/>
                </p:nvGrpSpPr>
                <p:grpSpPr>
                  <a:xfrm>
                    <a:off x="417958" y="-1"/>
                    <a:ext cx="203599" cy="56809"/>
                    <a:chOff x="0" y="0"/>
                    <a:chExt cx="203597" cy="56808"/>
                  </a:xfrm>
                </p:grpSpPr>
                <p:sp>
                  <p:nvSpPr>
                    <p:cNvPr id="830"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1"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27" name="Group 4196"/>
                  <p:cNvGrpSpPr/>
                  <p:nvPr/>
                </p:nvGrpSpPr>
                <p:grpSpPr>
                  <a:xfrm>
                    <a:off x="0" y="52245"/>
                    <a:ext cx="203598" cy="56809"/>
                    <a:chOff x="0" y="0"/>
                    <a:chExt cx="203597" cy="56808"/>
                  </a:xfrm>
                </p:grpSpPr>
                <p:sp>
                  <p:nvSpPr>
                    <p:cNvPr id="828"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9"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806" name="Group 4201"/>
                <p:cNvGrpSpPr/>
                <p:nvPr/>
              </p:nvGrpSpPr>
              <p:grpSpPr>
                <a:xfrm>
                  <a:off x="929806" y="837886"/>
                  <a:ext cx="661238" cy="601601"/>
                  <a:chOff x="0" y="0"/>
                  <a:chExt cx="661237" cy="601600"/>
                </a:xfrm>
              </p:grpSpPr>
              <p:sp>
                <p:nvSpPr>
                  <p:cNvPr id="822"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3"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4"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807"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808" name="Group 4209"/>
                <p:cNvGrpSpPr/>
                <p:nvPr/>
              </p:nvGrpSpPr>
              <p:grpSpPr>
                <a:xfrm>
                  <a:off x="1005990" y="870084"/>
                  <a:ext cx="482172" cy="80851"/>
                  <a:chOff x="0" y="0"/>
                  <a:chExt cx="482171" cy="80850"/>
                </a:xfrm>
              </p:grpSpPr>
              <p:grpSp>
                <p:nvGrpSpPr>
                  <p:cNvPr id="816" name="Group 4205"/>
                  <p:cNvGrpSpPr/>
                  <p:nvPr/>
                </p:nvGrpSpPr>
                <p:grpSpPr>
                  <a:xfrm>
                    <a:off x="0" y="0"/>
                    <a:ext cx="289763" cy="80851"/>
                    <a:chOff x="0" y="0"/>
                    <a:chExt cx="289762" cy="80850"/>
                  </a:xfrm>
                </p:grpSpPr>
                <p:sp>
                  <p:nvSpPr>
                    <p:cNvPr id="820"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1"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17" name="Group 4208"/>
                  <p:cNvGrpSpPr/>
                  <p:nvPr/>
                </p:nvGrpSpPr>
                <p:grpSpPr>
                  <a:xfrm>
                    <a:off x="278573" y="12020"/>
                    <a:ext cx="203599" cy="56809"/>
                    <a:chOff x="0" y="0"/>
                    <a:chExt cx="203597" cy="56808"/>
                  </a:xfrm>
                </p:grpSpPr>
                <p:sp>
                  <p:nvSpPr>
                    <p:cNvPr id="818"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9"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809" name="Group 4216"/>
                <p:cNvGrpSpPr/>
                <p:nvPr/>
              </p:nvGrpSpPr>
              <p:grpSpPr>
                <a:xfrm>
                  <a:off x="1005990" y="988713"/>
                  <a:ext cx="482172" cy="80851"/>
                  <a:chOff x="0" y="0"/>
                  <a:chExt cx="482171" cy="80850"/>
                </a:xfrm>
              </p:grpSpPr>
              <p:grpSp>
                <p:nvGrpSpPr>
                  <p:cNvPr id="810" name="Group 4212"/>
                  <p:cNvGrpSpPr/>
                  <p:nvPr/>
                </p:nvGrpSpPr>
                <p:grpSpPr>
                  <a:xfrm>
                    <a:off x="0" y="0"/>
                    <a:ext cx="289763" cy="80851"/>
                    <a:chOff x="0" y="0"/>
                    <a:chExt cx="289762" cy="80850"/>
                  </a:xfrm>
                </p:grpSpPr>
                <p:sp>
                  <p:nvSpPr>
                    <p:cNvPr id="814"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5"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11" name="Group 4215"/>
                  <p:cNvGrpSpPr/>
                  <p:nvPr/>
                </p:nvGrpSpPr>
                <p:grpSpPr>
                  <a:xfrm>
                    <a:off x="278573" y="12020"/>
                    <a:ext cx="203599" cy="56809"/>
                    <a:chOff x="0" y="0"/>
                    <a:chExt cx="203597" cy="56808"/>
                  </a:xfrm>
                </p:grpSpPr>
                <p:sp>
                  <p:nvSpPr>
                    <p:cNvPr id="812"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3"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582" name="Group 4300"/>
              <p:cNvGrpSpPr/>
              <p:nvPr/>
            </p:nvGrpSpPr>
            <p:grpSpPr>
              <a:xfrm>
                <a:off x="4206895" y="84488"/>
                <a:ext cx="942176" cy="1616537"/>
                <a:chOff x="-1" y="0"/>
                <a:chExt cx="942175" cy="1616535"/>
              </a:xfrm>
            </p:grpSpPr>
            <p:grpSp>
              <p:nvGrpSpPr>
                <p:cNvPr id="713" name="Group 4221"/>
                <p:cNvGrpSpPr/>
                <p:nvPr/>
              </p:nvGrpSpPr>
              <p:grpSpPr>
                <a:xfrm>
                  <a:off x="-2" y="-1"/>
                  <a:ext cx="942177" cy="1616537"/>
                  <a:chOff x="-1" y="0"/>
                  <a:chExt cx="942175" cy="1616535"/>
                </a:xfrm>
              </p:grpSpPr>
              <p:sp>
                <p:nvSpPr>
                  <p:cNvPr id="792"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3"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4"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14" name="Group 4235"/>
                <p:cNvGrpSpPr/>
                <p:nvPr/>
              </p:nvGrpSpPr>
              <p:grpSpPr>
                <a:xfrm>
                  <a:off x="16334" y="177621"/>
                  <a:ext cx="210475" cy="335323"/>
                  <a:chOff x="0" y="0"/>
                  <a:chExt cx="210473" cy="335321"/>
                </a:xfrm>
              </p:grpSpPr>
              <p:grpSp>
                <p:nvGrpSpPr>
                  <p:cNvPr id="779" name="Group 4225"/>
                  <p:cNvGrpSpPr/>
                  <p:nvPr/>
                </p:nvGrpSpPr>
                <p:grpSpPr>
                  <a:xfrm>
                    <a:off x="0" y="0"/>
                    <a:ext cx="210475" cy="335322"/>
                    <a:chOff x="0" y="0"/>
                    <a:chExt cx="210474" cy="335321"/>
                  </a:xfrm>
                </p:grpSpPr>
                <p:sp>
                  <p:nvSpPr>
                    <p:cNvPr id="789"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0"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1"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0" name="Group 4228"/>
                  <p:cNvGrpSpPr/>
                  <p:nvPr/>
                </p:nvGrpSpPr>
                <p:grpSpPr>
                  <a:xfrm>
                    <a:off x="15917" y="15111"/>
                    <a:ext cx="174247" cy="48619"/>
                    <a:chOff x="0" y="0"/>
                    <a:chExt cx="174245" cy="48618"/>
                  </a:xfrm>
                </p:grpSpPr>
                <p:sp>
                  <p:nvSpPr>
                    <p:cNvPr id="787"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8"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1" name="Group 4231"/>
                  <p:cNvGrpSpPr/>
                  <p:nvPr/>
                </p:nvGrpSpPr>
                <p:grpSpPr>
                  <a:xfrm>
                    <a:off x="15917" y="83997"/>
                    <a:ext cx="174247" cy="48619"/>
                    <a:chOff x="0" y="0"/>
                    <a:chExt cx="174245" cy="48618"/>
                  </a:xfrm>
                </p:grpSpPr>
                <p:sp>
                  <p:nvSpPr>
                    <p:cNvPr id="785"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6"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2" name="Group 4234"/>
                  <p:cNvGrpSpPr/>
                  <p:nvPr/>
                </p:nvGrpSpPr>
                <p:grpSpPr>
                  <a:xfrm>
                    <a:off x="15917" y="157878"/>
                    <a:ext cx="174247" cy="48619"/>
                    <a:chOff x="0" y="0"/>
                    <a:chExt cx="174245" cy="48618"/>
                  </a:xfrm>
                </p:grpSpPr>
                <p:sp>
                  <p:nvSpPr>
                    <p:cNvPr id="783"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4"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5" name="Group 4252"/>
                <p:cNvGrpSpPr/>
                <p:nvPr/>
              </p:nvGrpSpPr>
              <p:grpSpPr>
                <a:xfrm>
                  <a:off x="24421" y="971314"/>
                  <a:ext cx="209175" cy="333251"/>
                  <a:chOff x="0" y="0"/>
                  <a:chExt cx="209174" cy="333250"/>
                </a:xfrm>
              </p:grpSpPr>
              <p:grpSp>
                <p:nvGrpSpPr>
                  <p:cNvPr id="763" name="Group 4239"/>
                  <p:cNvGrpSpPr/>
                  <p:nvPr/>
                </p:nvGrpSpPr>
                <p:grpSpPr>
                  <a:xfrm>
                    <a:off x="-1" y="-1"/>
                    <a:ext cx="209176" cy="333252"/>
                    <a:chOff x="0" y="0"/>
                    <a:chExt cx="209174" cy="333250"/>
                  </a:xfrm>
                </p:grpSpPr>
                <p:sp>
                  <p:nvSpPr>
                    <p:cNvPr id="776"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7"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8"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4" name="Group 4242"/>
                  <p:cNvGrpSpPr/>
                  <p:nvPr/>
                </p:nvGrpSpPr>
                <p:grpSpPr>
                  <a:xfrm>
                    <a:off x="18167" y="17276"/>
                    <a:ext cx="173170" cy="48319"/>
                    <a:chOff x="0" y="0"/>
                    <a:chExt cx="173168" cy="48318"/>
                  </a:xfrm>
                </p:grpSpPr>
                <p:sp>
                  <p:nvSpPr>
                    <p:cNvPr id="774"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5"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5" name="Group 4245"/>
                  <p:cNvGrpSpPr/>
                  <p:nvPr/>
                </p:nvGrpSpPr>
                <p:grpSpPr>
                  <a:xfrm>
                    <a:off x="18167" y="83889"/>
                    <a:ext cx="173170" cy="48319"/>
                    <a:chOff x="0" y="0"/>
                    <a:chExt cx="173168" cy="48318"/>
                  </a:xfrm>
                </p:grpSpPr>
                <p:sp>
                  <p:nvSpPr>
                    <p:cNvPr id="772"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3"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6" name="Group 4248"/>
                  <p:cNvGrpSpPr/>
                  <p:nvPr/>
                </p:nvGrpSpPr>
                <p:grpSpPr>
                  <a:xfrm>
                    <a:off x="16965" y="155081"/>
                    <a:ext cx="173169" cy="48319"/>
                    <a:chOff x="0" y="0"/>
                    <a:chExt cx="173168" cy="48318"/>
                  </a:xfrm>
                </p:grpSpPr>
                <p:sp>
                  <p:nvSpPr>
                    <p:cNvPr id="770"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1"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7" name="Group 4251"/>
                  <p:cNvGrpSpPr/>
                  <p:nvPr/>
                </p:nvGrpSpPr>
                <p:grpSpPr>
                  <a:xfrm>
                    <a:off x="15819" y="222415"/>
                    <a:ext cx="173169" cy="48319"/>
                    <a:chOff x="0" y="0"/>
                    <a:chExt cx="173168" cy="48318"/>
                  </a:xfrm>
                </p:grpSpPr>
                <p:sp>
                  <p:nvSpPr>
                    <p:cNvPr id="768"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9"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6" name="Group 4260"/>
                <p:cNvGrpSpPr/>
                <p:nvPr/>
              </p:nvGrpSpPr>
              <p:grpSpPr>
                <a:xfrm>
                  <a:off x="247805" y="972729"/>
                  <a:ext cx="209175" cy="333251"/>
                  <a:chOff x="0" y="0"/>
                  <a:chExt cx="209174" cy="333250"/>
                </a:xfrm>
              </p:grpSpPr>
              <p:grpSp>
                <p:nvGrpSpPr>
                  <p:cNvPr id="756" name="Group 4256"/>
                  <p:cNvGrpSpPr/>
                  <p:nvPr/>
                </p:nvGrpSpPr>
                <p:grpSpPr>
                  <a:xfrm>
                    <a:off x="-1" y="-1"/>
                    <a:ext cx="209176" cy="333252"/>
                    <a:chOff x="0" y="0"/>
                    <a:chExt cx="209174" cy="333250"/>
                  </a:xfrm>
                </p:grpSpPr>
                <p:sp>
                  <p:nvSpPr>
                    <p:cNvPr id="760"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1"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2"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57" name="Group 4259"/>
                  <p:cNvGrpSpPr/>
                  <p:nvPr/>
                </p:nvGrpSpPr>
                <p:grpSpPr>
                  <a:xfrm>
                    <a:off x="16844" y="23476"/>
                    <a:ext cx="173170" cy="48319"/>
                    <a:chOff x="0" y="0"/>
                    <a:chExt cx="173168" cy="48317"/>
                  </a:xfrm>
                </p:grpSpPr>
                <p:sp>
                  <p:nvSpPr>
                    <p:cNvPr id="758"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9"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7" name="Group 4274"/>
                <p:cNvGrpSpPr/>
                <p:nvPr/>
              </p:nvGrpSpPr>
              <p:grpSpPr>
                <a:xfrm>
                  <a:off x="252346" y="177621"/>
                  <a:ext cx="210475" cy="335323"/>
                  <a:chOff x="0" y="0"/>
                  <a:chExt cx="210473" cy="335321"/>
                </a:xfrm>
              </p:grpSpPr>
              <p:grpSp>
                <p:nvGrpSpPr>
                  <p:cNvPr id="743" name="Group 4264"/>
                  <p:cNvGrpSpPr/>
                  <p:nvPr/>
                </p:nvGrpSpPr>
                <p:grpSpPr>
                  <a:xfrm>
                    <a:off x="0" y="0"/>
                    <a:ext cx="210475" cy="335322"/>
                    <a:chOff x="0" y="0"/>
                    <a:chExt cx="210474" cy="335321"/>
                  </a:xfrm>
                </p:grpSpPr>
                <p:sp>
                  <p:nvSpPr>
                    <p:cNvPr id="753"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4"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5"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4" name="Group 4267"/>
                  <p:cNvGrpSpPr/>
                  <p:nvPr/>
                </p:nvGrpSpPr>
                <p:grpSpPr>
                  <a:xfrm>
                    <a:off x="18114" y="19795"/>
                    <a:ext cx="174247" cy="48619"/>
                    <a:chOff x="0" y="0"/>
                    <a:chExt cx="174245" cy="48618"/>
                  </a:xfrm>
                </p:grpSpPr>
                <p:sp>
                  <p:nvSpPr>
                    <p:cNvPr id="751"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2"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5" name="Group 4270"/>
                  <p:cNvGrpSpPr/>
                  <p:nvPr/>
                </p:nvGrpSpPr>
                <p:grpSpPr>
                  <a:xfrm>
                    <a:off x="21259" y="92452"/>
                    <a:ext cx="174246" cy="48619"/>
                    <a:chOff x="0" y="0"/>
                    <a:chExt cx="174245" cy="48618"/>
                  </a:xfrm>
                </p:grpSpPr>
                <p:sp>
                  <p:nvSpPr>
                    <p:cNvPr id="749"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0"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6" name="Group 4273"/>
                  <p:cNvGrpSpPr/>
                  <p:nvPr/>
                </p:nvGrpSpPr>
                <p:grpSpPr>
                  <a:xfrm>
                    <a:off x="21968" y="162958"/>
                    <a:ext cx="174247" cy="48619"/>
                    <a:chOff x="0" y="0"/>
                    <a:chExt cx="174245" cy="48618"/>
                  </a:xfrm>
                </p:grpSpPr>
                <p:sp>
                  <p:nvSpPr>
                    <p:cNvPr id="747"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8"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8" name="Group 4291"/>
                <p:cNvGrpSpPr/>
                <p:nvPr/>
              </p:nvGrpSpPr>
              <p:grpSpPr>
                <a:xfrm>
                  <a:off x="468826" y="974904"/>
                  <a:ext cx="207565" cy="330655"/>
                  <a:chOff x="0" y="0"/>
                  <a:chExt cx="207564" cy="330653"/>
                </a:xfrm>
              </p:grpSpPr>
              <p:grpSp>
                <p:nvGrpSpPr>
                  <p:cNvPr id="727" name="Group 4278"/>
                  <p:cNvGrpSpPr/>
                  <p:nvPr/>
                </p:nvGrpSpPr>
                <p:grpSpPr>
                  <a:xfrm>
                    <a:off x="-1" y="0"/>
                    <a:ext cx="207566" cy="330654"/>
                    <a:chOff x="0" y="0"/>
                    <a:chExt cx="207564" cy="330653"/>
                  </a:xfrm>
                </p:grpSpPr>
                <p:sp>
                  <p:nvSpPr>
                    <p:cNvPr id="740"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1"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2"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8" name="Group 4281"/>
                  <p:cNvGrpSpPr/>
                  <p:nvPr/>
                </p:nvGrpSpPr>
                <p:grpSpPr>
                  <a:xfrm>
                    <a:off x="19591" y="17745"/>
                    <a:ext cx="171837" cy="47943"/>
                    <a:chOff x="0" y="0"/>
                    <a:chExt cx="171835" cy="47941"/>
                  </a:xfrm>
                </p:grpSpPr>
                <p:sp>
                  <p:nvSpPr>
                    <p:cNvPr id="738"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9"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9" name="Group 4284"/>
                  <p:cNvGrpSpPr/>
                  <p:nvPr/>
                </p:nvGrpSpPr>
                <p:grpSpPr>
                  <a:xfrm>
                    <a:off x="18028" y="84986"/>
                    <a:ext cx="171836" cy="47943"/>
                    <a:chOff x="0" y="0"/>
                    <a:chExt cx="171835" cy="47941"/>
                  </a:xfrm>
                </p:grpSpPr>
                <p:sp>
                  <p:nvSpPr>
                    <p:cNvPr id="736"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7"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30" name="Group 4287"/>
                  <p:cNvGrpSpPr/>
                  <p:nvPr/>
                </p:nvGrpSpPr>
                <p:grpSpPr>
                  <a:xfrm>
                    <a:off x="17864" y="152912"/>
                    <a:ext cx="171836" cy="47943"/>
                    <a:chOff x="0" y="0"/>
                    <a:chExt cx="171835" cy="47941"/>
                  </a:xfrm>
                </p:grpSpPr>
                <p:sp>
                  <p:nvSpPr>
                    <p:cNvPr id="734"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5"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31" name="Group 4290"/>
                  <p:cNvGrpSpPr/>
                  <p:nvPr/>
                </p:nvGrpSpPr>
                <p:grpSpPr>
                  <a:xfrm>
                    <a:off x="17864" y="218599"/>
                    <a:ext cx="171836" cy="47943"/>
                    <a:chOff x="0" y="0"/>
                    <a:chExt cx="171835" cy="47941"/>
                  </a:xfrm>
                </p:grpSpPr>
                <p:sp>
                  <p:nvSpPr>
                    <p:cNvPr id="732"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3"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9" name="Group 4299"/>
                <p:cNvGrpSpPr/>
                <p:nvPr/>
              </p:nvGrpSpPr>
              <p:grpSpPr>
                <a:xfrm>
                  <a:off x="700840" y="975522"/>
                  <a:ext cx="207565" cy="330687"/>
                  <a:chOff x="0" y="0"/>
                  <a:chExt cx="207564" cy="330685"/>
                </a:xfrm>
              </p:grpSpPr>
              <p:grpSp>
                <p:nvGrpSpPr>
                  <p:cNvPr id="720" name="Group 4295"/>
                  <p:cNvGrpSpPr/>
                  <p:nvPr/>
                </p:nvGrpSpPr>
                <p:grpSpPr>
                  <a:xfrm>
                    <a:off x="-1" y="0"/>
                    <a:ext cx="207566" cy="330686"/>
                    <a:chOff x="0" y="0"/>
                    <a:chExt cx="207564" cy="330685"/>
                  </a:xfrm>
                </p:grpSpPr>
                <p:sp>
                  <p:nvSpPr>
                    <p:cNvPr id="724"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5"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6"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1" name="Group 4298"/>
                  <p:cNvGrpSpPr/>
                  <p:nvPr/>
                </p:nvGrpSpPr>
                <p:grpSpPr>
                  <a:xfrm>
                    <a:off x="15114" y="19272"/>
                    <a:ext cx="171836" cy="47947"/>
                    <a:chOff x="0" y="0"/>
                    <a:chExt cx="171835" cy="47946"/>
                  </a:xfrm>
                </p:grpSpPr>
                <p:sp>
                  <p:nvSpPr>
                    <p:cNvPr id="722"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3"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583" name="Group 4371"/>
              <p:cNvGrpSpPr/>
              <p:nvPr/>
            </p:nvGrpSpPr>
            <p:grpSpPr>
              <a:xfrm>
                <a:off x="0" y="116651"/>
                <a:ext cx="791014" cy="1475072"/>
                <a:chOff x="0" y="0"/>
                <a:chExt cx="791012" cy="1475071"/>
              </a:xfrm>
            </p:grpSpPr>
            <p:grpSp>
              <p:nvGrpSpPr>
                <p:cNvPr id="643" name="Group 4317"/>
                <p:cNvGrpSpPr/>
                <p:nvPr/>
              </p:nvGrpSpPr>
              <p:grpSpPr>
                <a:xfrm>
                  <a:off x="445149" y="279098"/>
                  <a:ext cx="345863" cy="551018"/>
                  <a:chOff x="0" y="0"/>
                  <a:chExt cx="345862" cy="551016"/>
                </a:xfrm>
              </p:grpSpPr>
              <p:grpSp>
                <p:nvGrpSpPr>
                  <p:cNvPr id="697" name="Group 4304"/>
                  <p:cNvGrpSpPr/>
                  <p:nvPr/>
                </p:nvGrpSpPr>
                <p:grpSpPr>
                  <a:xfrm>
                    <a:off x="-1" y="0"/>
                    <a:ext cx="345864" cy="551018"/>
                    <a:chOff x="0" y="0"/>
                    <a:chExt cx="345862" cy="551017"/>
                  </a:xfrm>
                </p:grpSpPr>
                <p:sp>
                  <p:nvSpPr>
                    <p:cNvPr id="710"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11"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12"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98" name="Group 4307"/>
                  <p:cNvGrpSpPr/>
                  <p:nvPr/>
                </p:nvGrpSpPr>
                <p:grpSpPr>
                  <a:xfrm>
                    <a:off x="25884" y="31047"/>
                    <a:ext cx="286329" cy="79893"/>
                    <a:chOff x="0" y="0"/>
                    <a:chExt cx="286328" cy="79891"/>
                  </a:xfrm>
                </p:grpSpPr>
                <p:sp>
                  <p:nvSpPr>
                    <p:cNvPr id="708"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9"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99" name="Group 4310"/>
                  <p:cNvGrpSpPr/>
                  <p:nvPr/>
                </p:nvGrpSpPr>
                <p:grpSpPr>
                  <a:xfrm>
                    <a:off x="25884" y="166508"/>
                    <a:ext cx="286329" cy="79893"/>
                    <a:chOff x="0" y="0"/>
                    <a:chExt cx="286328" cy="79891"/>
                  </a:xfrm>
                </p:grpSpPr>
                <p:sp>
                  <p:nvSpPr>
                    <p:cNvPr id="706"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7"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700" name="Group 4313"/>
                  <p:cNvGrpSpPr/>
                  <p:nvPr/>
                </p:nvGrpSpPr>
                <p:grpSpPr>
                  <a:xfrm>
                    <a:off x="25884" y="301970"/>
                    <a:ext cx="286329" cy="79893"/>
                    <a:chOff x="0" y="0"/>
                    <a:chExt cx="286328" cy="79891"/>
                  </a:xfrm>
                </p:grpSpPr>
                <p:sp>
                  <p:nvSpPr>
                    <p:cNvPr id="704"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5"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701" name="Group 4316"/>
                  <p:cNvGrpSpPr/>
                  <p:nvPr/>
                </p:nvGrpSpPr>
                <p:grpSpPr>
                  <a:xfrm>
                    <a:off x="25884" y="437431"/>
                    <a:ext cx="286329" cy="79893"/>
                    <a:chOff x="0" y="0"/>
                    <a:chExt cx="286328" cy="79891"/>
                  </a:xfrm>
                </p:grpSpPr>
                <p:sp>
                  <p:nvSpPr>
                    <p:cNvPr id="702"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3"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4" name="Group 4334"/>
                <p:cNvGrpSpPr/>
                <p:nvPr/>
              </p:nvGrpSpPr>
              <p:grpSpPr>
                <a:xfrm>
                  <a:off x="445149" y="924053"/>
                  <a:ext cx="345863" cy="551018"/>
                  <a:chOff x="0" y="0"/>
                  <a:chExt cx="345862" cy="551016"/>
                </a:xfrm>
              </p:grpSpPr>
              <p:grpSp>
                <p:nvGrpSpPr>
                  <p:cNvPr id="681" name="Group 4321"/>
                  <p:cNvGrpSpPr/>
                  <p:nvPr/>
                </p:nvGrpSpPr>
                <p:grpSpPr>
                  <a:xfrm>
                    <a:off x="-1" y="0"/>
                    <a:ext cx="345864" cy="551018"/>
                    <a:chOff x="0" y="0"/>
                    <a:chExt cx="345862" cy="551017"/>
                  </a:xfrm>
                </p:grpSpPr>
                <p:sp>
                  <p:nvSpPr>
                    <p:cNvPr id="694"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5"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6"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2" name="Group 4324"/>
                  <p:cNvGrpSpPr/>
                  <p:nvPr/>
                </p:nvGrpSpPr>
                <p:grpSpPr>
                  <a:xfrm>
                    <a:off x="25884" y="31605"/>
                    <a:ext cx="286329" cy="79893"/>
                    <a:chOff x="0" y="0"/>
                    <a:chExt cx="286328" cy="79891"/>
                  </a:xfrm>
                </p:grpSpPr>
                <p:sp>
                  <p:nvSpPr>
                    <p:cNvPr id="692"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3"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3" name="Group 4327"/>
                  <p:cNvGrpSpPr/>
                  <p:nvPr/>
                </p:nvGrpSpPr>
                <p:grpSpPr>
                  <a:xfrm>
                    <a:off x="25884" y="167066"/>
                    <a:ext cx="286329" cy="79893"/>
                    <a:chOff x="0" y="0"/>
                    <a:chExt cx="286328" cy="79891"/>
                  </a:xfrm>
                </p:grpSpPr>
                <p:sp>
                  <p:nvSpPr>
                    <p:cNvPr id="690"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1"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4" name="Group 4330"/>
                  <p:cNvGrpSpPr/>
                  <p:nvPr/>
                </p:nvGrpSpPr>
                <p:grpSpPr>
                  <a:xfrm>
                    <a:off x="25884" y="302527"/>
                    <a:ext cx="286329" cy="79893"/>
                    <a:chOff x="0" y="0"/>
                    <a:chExt cx="286328" cy="79891"/>
                  </a:xfrm>
                </p:grpSpPr>
                <p:sp>
                  <p:nvSpPr>
                    <p:cNvPr id="688"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9"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5" name="Group 4333"/>
                  <p:cNvGrpSpPr/>
                  <p:nvPr/>
                </p:nvGrpSpPr>
                <p:grpSpPr>
                  <a:xfrm>
                    <a:off x="25884" y="437988"/>
                    <a:ext cx="286329" cy="79893"/>
                    <a:chOff x="0" y="0"/>
                    <a:chExt cx="286328" cy="79891"/>
                  </a:xfrm>
                </p:grpSpPr>
                <p:sp>
                  <p:nvSpPr>
                    <p:cNvPr id="686"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7"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5" name="Group 4351"/>
                <p:cNvGrpSpPr/>
                <p:nvPr/>
              </p:nvGrpSpPr>
              <p:grpSpPr>
                <a:xfrm>
                  <a:off x="0" y="921342"/>
                  <a:ext cx="345863" cy="551018"/>
                  <a:chOff x="0" y="0"/>
                  <a:chExt cx="345862" cy="551016"/>
                </a:xfrm>
              </p:grpSpPr>
              <p:grpSp>
                <p:nvGrpSpPr>
                  <p:cNvPr id="665" name="Group 4338"/>
                  <p:cNvGrpSpPr/>
                  <p:nvPr/>
                </p:nvGrpSpPr>
                <p:grpSpPr>
                  <a:xfrm>
                    <a:off x="-1" y="0"/>
                    <a:ext cx="345864" cy="551018"/>
                    <a:chOff x="0" y="0"/>
                    <a:chExt cx="345862" cy="551017"/>
                  </a:xfrm>
                </p:grpSpPr>
                <p:sp>
                  <p:nvSpPr>
                    <p:cNvPr id="678"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9"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0"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6" name="Group 4341"/>
                  <p:cNvGrpSpPr/>
                  <p:nvPr/>
                </p:nvGrpSpPr>
                <p:grpSpPr>
                  <a:xfrm>
                    <a:off x="25884" y="31047"/>
                    <a:ext cx="286329" cy="79893"/>
                    <a:chOff x="0" y="0"/>
                    <a:chExt cx="286328" cy="79891"/>
                  </a:xfrm>
                </p:grpSpPr>
                <p:sp>
                  <p:nvSpPr>
                    <p:cNvPr id="676"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7"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7" name="Group 4344"/>
                  <p:cNvGrpSpPr/>
                  <p:nvPr/>
                </p:nvGrpSpPr>
                <p:grpSpPr>
                  <a:xfrm>
                    <a:off x="25884" y="166508"/>
                    <a:ext cx="286329" cy="79893"/>
                    <a:chOff x="0" y="0"/>
                    <a:chExt cx="286328" cy="79891"/>
                  </a:xfrm>
                </p:grpSpPr>
                <p:sp>
                  <p:nvSpPr>
                    <p:cNvPr id="674"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5"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8" name="Group 4347"/>
                  <p:cNvGrpSpPr/>
                  <p:nvPr/>
                </p:nvGrpSpPr>
                <p:grpSpPr>
                  <a:xfrm>
                    <a:off x="25884" y="301970"/>
                    <a:ext cx="286329" cy="79893"/>
                    <a:chOff x="0" y="0"/>
                    <a:chExt cx="286328" cy="79891"/>
                  </a:xfrm>
                </p:grpSpPr>
                <p:sp>
                  <p:nvSpPr>
                    <p:cNvPr id="672"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3"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9" name="Group 4350"/>
                  <p:cNvGrpSpPr/>
                  <p:nvPr/>
                </p:nvGrpSpPr>
                <p:grpSpPr>
                  <a:xfrm>
                    <a:off x="25884" y="437431"/>
                    <a:ext cx="286329" cy="79893"/>
                    <a:chOff x="0" y="0"/>
                    <a:chExt cx="286328" cy="79891"/>
                  </a:xfrm>
                </p:grpSpPr>
                <p:sp>
                  <p:nvSpPr>
                    <p:cNvPr id="670"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1"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6" name="Group 4368"/>
                <p:cNvGrpSpPr/>
                <p:nvPr/>
              </p:nvGrpSpPr>
              <p:grpSpPr>
                <a:xfrm>
                  <a:off x="0" y="279098"/>
                  <a:ext cx="345863" cy="551018"/>
                  <a:chOff x="0" y="0"/>
                  <a:chExt cx="345862" cy="551016"/>
                </a:xfrm>
              </p:grpSpPr>
              <p:grpSp>
                <p:nvGrpSpPr>
                  <p:cNvPr id="649" name="Group 4355"/>
                  <p:cNvGrpSpPr/>
                  <p:nvPr/>
                </p:nvGrpSpPr>
                <p:grpSpPr>
                  <a:xfrm>
                    <a:off x="-1" y="0"/>
                    <a:ext cx="345864" cy="551018"/>
                    <a:chOff x="0" y="0"/>
                    <a:chExt cx="345862" cy="551017"/>
                  </a:xfrm>
                </p:grpSpPr>
                <p:sp>
                  <p:nvSpPr>
                    <p:cNvPr id="662"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3"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4"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0" name="Group 4358"/>
                  <p:cNvGrpSpPr/>
                  <p:nvPr/>
                </p:nvGrpSpPr>
                <p:grpSpPr>
                  <a:xfrm>
                    <a:off x="25884" y="31605"/>
                    <a:ext cx="286329" cy="79893"/>
                    <a:chOff x="0" y="0"/>
                    <a:chExt cx="286328" cy="79891"/>
                  </a:xfrm>
                </p:grpSpPr>
                <p:sp>
                  <p:nvSpPr>
                    <p:cNvPr id="660"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1"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1" name="Group 4361"/>
                  <p:cNvGrpSpPr/>
                  <p:nvPr/>
                </p:nvGrpSpPr>
                <p:grpSpPr>
                  <a:xfrm>
                    <a:off x="25884" y="167066"/>
                    <a:ext cx="286329" cy="79893"/>
                    <a:chOff x="0" y="0"/>
                    <a:chExt cx="286328" cy="79891"/>
                  </a:xfrm>
                </p:grpSpPr>
                <p:sp>
                  <p:nvSpPr>
                    <p:cNvPr id="658"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9"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2" name="Group 4364"/>
                  <p:cNvGrpSpPr/>
                  <p:nvPr/>
                </p:nvGrpSpPr>
                <p:grpSpPr>
                  <a:xfrm>
                    <a:off x="25884" y="302527"/>
                    <a:ext cx="286329" cy="79893"/>
                    <a:chOff x="0" y="0"/>
                    <a:chExt cx="286328" cy="79891"/>
                  </a:xfrm>
                </p:grpSpPr>
                <p:sp>
                  <p:nvSpPr>
                    <p:cNvPr id="656"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7"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3" name="Group 4367"/>
                  <p:cNvGrpSpPr/>
                  <p:nvPr/>
                </p:nvGrpSpPr>
                <p:grpSpPr>
                  <a:xfrm>
                    <a:off x="25884" y="437988"/>
                    <a:ext cx="286329" cy="79893"/>
                    <a:chOff x="0" y="0"/>
                    <a:chExt cx="286328" cy="79891"/>
                  </a:xfrm>
                </p:grpSpPr>
                <p:sp>
                  <p:nvSpPr>
                    <p:cNvPr id="654"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5"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647"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648"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584" name="Group 4418"/>
              <p:cNvGrpSpPr/>
              <p:nvPr/>
            </p:nvGrpSpPr>
            <p:grpSpPr>
              <a:xfrm>
                <a:off x="1678426" y="-1"/>
                <a:ext cx="1497373" cy="1622173"/>
                <a:chOff x="0" y="-1"/>
                <a:chExt cx="1497372" cy="1622172"/>
              </a:xfrm>
            </p:grpSpPr>
            <p:grpSp>
              <p:nvGrpSpPr>
                <p:cNvPr id="597" name="Group 4375"/>
                <p:cNvGrpSpPr/>
                <p:nvPr/>
              </p:nvGrpSpPr>
              <p:grpSpPr>
                <a:xfrm>
                  <a:off x="889943" y="-1"/>
                  <a:ext cx="607429" cy="1622172"/>
                  <a:chOff x="0" y="0"/>
                  <a:chExt cx="607427" cy="1622170"/>
                </a:xfrm>
              </p:grpSpPr>
              <p:sp>
                <p:nvSpPr>
                  <p:cNvPr id="640"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641"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42"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598" name="Group 4378"/>
                <p:cNvGrpSpPr/>
                <p:nvPr/>
              </p:nvGrpSpPr>
              <p:grpSpPr>
                <a:xfrm>
                  <a:off x="0" y="370166"/>
                  <a:ext cx="506316" cy="881839"/>
                  <a:chOff x="0" y="0"/>
                  <a:chExt cx="506315" cy="881838"/>
                </a:xfrm>
              </p:grpSpPr>
              <p:sp>
                <p:nvSpPr>
                  <p:cNvPr id="638"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9"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599" name="Group 4382"/>
                <p:cNvGrpSpPr/>
                <p:nvPr/>
              </p:nvGrpSpPr>
              <p:grpSpPr>
                <a:xfrm>
                  <a:off x="111869" y="681806"/>
                  <a:ext cx="318385" cy="507243"/>
                  <a:chOff x="0" y="0"/>
                  <a:chExt cx="318383" cy="507242"/>
                </a:xfrm>
              </p:grpSpPr>
              <p:sp>
                <p:nvSpPr>
                  <p:cNvPr id="635"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6"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7"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0" name="Group 4386"/>
                <p:cNvGrpSpPr/>
                <p:nvPr/>
              </p:nvGrpSpPr>
              <p:grpSpPr>
                <a:xfrm>
                  <a:off x="1056704" y="310901"/>
                  <a:ext cx="318385" cy="507243"/>
                  <a:chOff x="0" y="0"/>
                  <a:chExt cx="318383" cy="507242"/>
                </a:xfrm>
              </p:grpSpPr>
              <p:sp>
                <p:nvSpPr>
                  <p:cNvPr id="632"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3"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4"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1" name="Group 4390"/>
                <p:cNvGrpSpPr/>
                <p:nvPr/>
              </p:nvGrpSpPr>
              <p:grpSpPr>
                <a:xfrm>
                  <a:off x="1056704" y="1056682"/>
                  <a:ext cx="318385" cy="507243"/>
                  <a:chOff x="0" y="0"/>
                  <a:chExt cx="318383" cy="507242"/>
                </a:xfrm>
              </p:grpSpPr>
              <p:sp>
                <p:nvSpPr>
                  <p:cNvPr id="629"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0"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1"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2" name="Group 4393"/>
                <p:cNvGrpSpPr/>
                <p:nvPr/>
              </p:nvGrpSpPr>
              <p:grpSpPr>
                <a:xfrm>
                  <a:off x="1080783" y="333761"/>
                  <a:ext cx="263581" cy="73545"/>
                  <a:chOff x="0" y="0"/>
                  <a:chExt cx="263580" cy="73544"/>
                </a:xfrm>
              </p:grpSpPr>
              <p:sp>
                <p:nvSpPr>
                  <p:cNvPr id="627"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8"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3" name="Group 4396"/>
                <p:cNvGrpSpPr/>
                <p:nvPr/>
              </p:nvGrpSpPr>
              <p:grpSpPr>
                <a:xfrm>
                  <a:off x="1084358" y="1082979"/>
                  <a:ext cx="263581" cy="73545"/>
                  <a:chOff x="0" y="0"/>
                  <a:chExt cx="263580" cy="73544"/>
                </a:xfrm>
              </p:grpSpPr>
              <p:sp>
                <p:nvSpPr>
                  <p:cNvPr id="625"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6"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4" name="Group 4399"/>
                <p:cNvGrpSpPr/>
                <p:nvPr/>
              </p:nvGrpSpPr>
              <p:grpSpPr>
                <a:xfrm>
                  <a:off x="1084358" y="1184371"/>
                  <a:ext cx="263581" cy="73545"/>
                  <a:chOff x="0" y="0"/>
                  <a:chExt cx="263580" cy="73544"/>
                </a:xfrm>
              </p:grpSpPr>
              <p:sp>
                <p:nvSpPr>
                  <p:cNvPr id="623"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4"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5" name="Group 4402"/>
                <p:cNvGrpSpPr/>
                <p:nvPr/>
              </p:nvGrpSpPr>
              <p:grpSpPr>
                <a:xfrm>
                  <a:off x="1080783" y="437964"/>
                  <a:ext cx="263581" cy="73545"/>
                  <a:chOff x="0" y="0"/>
                  <a:chExt cx="263580" cy="73544"/>
                </a:xfrm>
              </p:grpSpPr>
              <p:sp>
                <p:nvSpPr>
                  <p:cNvPr id="621"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2"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6" name="Group 4405"/>
                <p:cNvGrpSpPr/>
                <p:nvPr/>
              </p:nvGrpSpPr>
              <p:grpSpPr>
                <a:xfrm>
                  <a:off x="135697" y="710387"/>
                  <a:ext cx="263582" cy="73545"/>
                  <a:chOff x="0" y="0"/>
                  <a:chExt cx="263580" cy="73544"/>
                </a:xfrm>
              </p:grpSpPr>
              <p:sp>
                <p:nvSpPr>
                  <p:cNvPr id="619"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0"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7" name="Group 4408"/>
                <p:cNvGrpSpPr/>
                <p:nvPr/>
              </p:nvGrpSpPr>
              <p:grpSpPr>
                <a:xfrm>
                  <a:off x="135697" y="835087"/>
                  <a:ext cx="263582" cy="73545"/>
                  <a:chOff x="0" y="0"/>
                  <a:chExt cx="263580" cy="73544"/>
                </a:xfrm>
              </p:grpSpPr>
              <p:sp>
                <p:nvSpPr>
                  <p:cNvPr id="617"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8"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8" name="Group 4411"/>
                <p:cNvGrpSpPr/>
                <p:nvPr/>
              </p:nvGrpSpPr>
              <p:grpSpPr>
                <a:xfrm>
                  <a:off x="135697" y="959787"/>
                  <a:ext cx="263582" cy="73545"/>
                  <a:chOff x="0" y="0"/>
                  <a:chExt cx="263580" cy="73544"/>
                </a:xfrm>
              </p:grpSpPr>
              <p:sp>
                <p:nvSpPr>
                  <p:cNvPr id="615"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6"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9" name="Group 4414"/>
                <p:cNvGrpSpPr/>
                <p:nvPr/>
              </p:nvGrpSpPr>
              <p:grpSpPr>
                <a:xfrm>
                  <a:off x="135697" y="1084487"/>
                  <a:ext cx="263582" cy="73545"/>
                  <a:chOff x="0" y="0"/>
                  <a:chExt cx="263580" cy="73544"/>
                </a:xfrm>
              </p:grpSpPr>
              <p:sp>
                <p:nvSpPr>
                  <p:cNvPr id="613"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4"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10" name="Group 4417"/>
                <p:cNvGrpSpPr/>
                <p:nvPr/>
              </p:nvGrpSpPr>
              <p:grpSpPr>
                <a:xfrm>
                  <a:off x="567857" y="844857"/>
                  <a:ext cx="349736" cy="202986"/>
                  <a:chOff x="-1" y="0"/>
                  <a:chExt cx="349734" cy="202985"/>
                </a:xfrm>
              </p:grpSpPr>
              <p:sp>
                <p:nvSpPr>
                  <p:cNvPr id="611"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612"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585" name="Group 4421"/>
              <p:cNvGrpSpPr/>
              <p:nvPr/>
            </p:nvGrpSpPr>
            <p:grpSpPr>
              <a:xfrm>
                <a:off x="880868" y="556901"/>
                <a:ext cx="748292" cy="594572"/>
                <a:chOff x="-1" y="0"/>
                <a:chExt cx="748290" cy="594571"/>
              </a:xfrm>
            </p:grpSpPr>
            <p:sp>
              <p:nvSpPr>
                <p:cNvPr id="595"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6"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586" name="Group 4424"/>
              <p:cNvGrpSpPr/>
              <p:nvPr/>
            </p:nvGrpSpPr>
            <p:grpSpPr>
              <a:xfrm>
                <a:off x="3379048" y="556901"/>
                <a:ext cx="748292" cy="594572"/>
                <a:chOff x="-1" y="0"/>
                <a:chExt cx="748290" cy="594571"/>
              </a:xfrm>
            </p:grpSpPr>
            <p:sp>
              <p:nvSpPr>
                <p:cNvPr id="593"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4"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587" name="Group 4427"/>
              <p:cNvGrpSpPr/>
              <p:nvPr/>
            </p:nvGrpSpPr>
            <p:grpSpPr>
              <a:xfrm>
                <a:off x="5228627" y="556901"/>
                <a:ext cx="748292" cy="594572"/>
                <a:chOff x="-1" y="0"/>
                <a:chExt cx="748290" cy="594571"/>
              </a:xfrm>
            </p:grpSpPr>
            <p:sp>
              <p:nvSpPr>
                <p:cNvPr id="591"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2"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588" name="Group 4430"/>
              <p:cNvGrpSpPr/>
              <p:nvPr/>
            </p:nvGrpSpPr>
            <p:grpSpPr>
              <a:xfrm>
                <a:off x="7811319" y="556901"/>
                <a:ext cx="444121" cy="594572"/>
                <a:chOff x="-1" y="0"/>
                <a:chExt cx="444119" cy="594571"/>
              </a:xfrm>
            </p:grpSpPr>
            <p:sp>
              <p:nvSpPr>
                <p:cNvPr id="589"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590"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575" name="Group 4434"/>
            <p:cNvGrpSpPr/>
            <p:nvPr/>
          </p:nvGrpSpPr>
          <p:grpSpPr>
            <a:xfrm>
              <a:off x="761998" y="3150895"/>
              <a:ext cx="3483540" cy="534548"/>
              <a:chOff x="0" y="-1"/>
              <a:chExt cx="4644719" cy="712728"/>
            </a:xfrm>
          </p:grpSpPr>
          <p:sp>
            <p:nvSpPr>
              <p:cNvPr id="579"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580"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76" name="Group 4437"/>
            <p:cNvGrpSpPr/>
            <p:nvPr/>
          </p:nvGrpSpPr>
          <p:grpSpPr>
            <a:xfrm>
              <a:off x="4287902" y="3152621"/>
              <a:ext cx="2623393" cy="532821"/>
              <a:chOff x="0" y="-1"/>
              <a:chExt cx="3497855" cy="710426"/>
            </a:xfrm>
          </p:grpSpPr>
          <p:sp>
            <p:nvSpPr>
              <p:cNvPr id="577"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578"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4729">
                                            <p:txEl>
                                              <p:pRg st="0" end="0"/>
                                            </p:txEl>
                                          </p:spTgt>
                                        </p:tgtEl>
                                        <p:attrNameLst>
                                          <p:attrName>style.visibility</p:attrName>
                                        </p:attrNameLst>
                                      </p:cBhvr>
                                      <p:to>
                                        <p:strVal val="visible"/>
                                      </p:to>
                                    </p:set>
                                    <p:animEffect transition="in" filter="dissolve">
                                      <p:cBhvr>
                                        <p:cTn id="7" dur="500"/>
                                        <p:tgtEl>
                                          <p:spTgt spid="4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4729">
                                            <p:txEl>
                                              <p:pRg st="1" end="1"/>
                                            </p:txEl>
                                          </p:spTgt>
                                        </p:tgtEl>
                                        <p:attrNameLst>
                                          <p:attrName>style.visibility</p:attrName>
                                        </p:attrNameLst>
                                      </p:cBhvr>
                                      <p:to>
                                        <p:strVal val="visible"/>
                                      </p:to>
                                    </p:set>
                                    <p:animEffect transition="in" filter="dissolve">
                                      <p:cBhvr>
                                        <p:cTn id="12" dur="500"/>
                                        <p:tgtEl>
                                          <p:spTgt spid="4729">
                                            <p:txEl>
                                              <p:pRg st="1" end="1"/>
                                            </p:txEl>
                                          </p:spTgt>
                                        </p:tgtEl>
                                      </p:cBhvr>
                                    </p:animEffect>
                                  </p:childTnLst>
                                </p:cTn>
                              </p:par>
                            </p:childTnLst>
                          </p:cTn>
                        </p:par>
                        <p:par>
                          <p:cTn id="13" fill="hold">
                            <p:stCondLst>
                              <p:cond delay="500"/>
                            </p:stCondLst>
                            <p:childTnLst>
                              <p:par>
                                <p:cTn id="14" presetID="9" presetClass="entr" fill="hold" grpId="0" nodeType="afterEffect">
                                  <p:stCondLst>
                                    <p:cond delay="0"/>
                                  </p:stCondLst>
                                  <p:iterate>
                                    <p:tmAbs val="0"/>
                                  </p:iterate>
                                  <p:childTnLst>
                                    <p:set>
                                      <p:cBhvr>
                                        <p:cTn id="15" fill="hold"/>
                                        <p:tgtEl>
                                          <p:spTgt spid="4729">
                                            <p:txEl>
                                              <p:pRg st="2" end="2"/>
                                            </p:txEl>
                                          </p:spTgt>
                                        </p:tgtEl>
                                        <p:attrNameLst>
                                          <p:attrName>style.visibility</p:attrName>
                                        </p:attrNameLst>
                                      </p:cBhvr>
                                      <p:to>
                                        <p:strVal val="visible"/>
                                      </p:to>
                                    </p:set>
                                    <p:animEffect transition="in" filter="dissolve">
                                      <p:cBhvr>
                                        <p:cTn id="16" dur="500"/>
                                        <p:tgtEl>
                                          <p:spTgt spid="4729">
                                            <p:txEl>
                                              <p:pRg st="2" end="2"/>
                                            </p:txEl>
                                          </p:spTgt>
                                        </p:tgtEl>
                                      </p:cBhvr>
                                    </p:animEffect>
                                  </p:childTnLst>
                                </p:cTn>
                              </p:par>
                            </p:childTnLst>
                          </p:cTn>
                        </p:par>
                        <p:par>
                          <p:cTn id="17" fill="hold">
                            <p:stCondLst>
                              <p:cond delay="1000"/>
                            </p:stCondLst>
                            <p:childTnLst>
                              <p:par>
                                <p:cTn id="18" presetID="9" presetClass="entr" fill="hold" grpId="0" nodeType="afterEffect">
                                  <p:stCondLst>
                                    <p:cond delay="0"/>
                                  </p:stCondLst>
                                  <p:iterate>
                                    <p:tmAbs val="0"/>
                                  </p:iterate>
                                  <p:childTnLst>
                                    <p:set>
                                      <p:cBhvr>
                                        <p:cTn id="19" fill="hold"/>
                                        <p:tgtEl>
                                          <p:spTgt spid="4729">
                                            <p:txEl>
                                              <p:pRg st="3" end="3"/>
                                            </p:txEl>
                                          </p:spTgt>
                                        </p:tgtEl>
                                        <p:attrNameLst>
                                          <p:attrName>style.visibility</p:attrName>
                                        </p:attrNameLst>
                                      </p:cBhvr>
                                      <p:to>
                                        <p:strVal val="visible"/>
                                      </p:to>
                                    </p:set>
                                    <p:animEffect transition="in" filter="dissolve">
                                      <p:cBhvr>
                                        <p:cTn id="20" dur="500"/>
                                        <p:tgtEl>
                                          <p:spTgt spid="4729">
                                            <p:txEl>
                                              <p:pRg st="3" end="3"/>
                                            </p:txEl>
                                          </p:spTgt>
                                        </p:tgtEl>
                                      </p:cBhvr>
                                    </p:animEffect>
                                  </p:childTnLst>
                                </p:cTn>
                              </p:par>
                            </p:childTnLst>
                          </p:cTn>
                        </p:par>
                        <p:par>
                          <p:cTn id="21" fill="hold">
                            <p:stCondLst>
                              <p:cond delay="1500"/>
                            </p:stCondLst>
                            <p:childTnLst>
                              <p:par>
                                <p:cTn id="22" presetID="9" presetClass="entr" fill="hold" grpId="0" nodeType="afterEffect">
                                  <p:stCondLst>
                                    <p:cond delay="0"/>
                                  </p:stCondLst>
                                  <p:iterate>
                                    <p:tmAbs val="0"/>
                                  </p:iterate>
                                  <p:childTnLst>
                                    <p:set>
                                      <p:cBhvr>
                                        <p:cTn id="23" fill="hold"/>
                                        <p:tgtEl>
                                          <p:spTgt spid="4729">
                                            <p:txEl>
                                              <p:pRg st="4" end="4"/>
                                            </p:txEl>
                                          </p:spTgt>
                                        </p:tgtEl>
                                        <p:attrNameLst>
                                          <p:attrName>style.visibility</p:attrName>
                                        </p:attrNameLst>
                                      </p:cBhvr>
                                      <p:to>
                                        <p:strVal val="visible"/>
                                      </p:to>
                                    </p:set>
                                    <p:animEffect transition="in" filter="dissolve">
                                      <p:cBhvr>
                                        <p:cTn id="24" dur="500"/>
                                        <p:tgtEl>
                                          <p:spTgt spid="4729">
                                            <p:txEl>
                                              <p:pRg st="4" end="4"/>
                                            </p:txEl>
                                          </p:spTgt>
                                        </p:tgtEl>
                                      </p:cBhvr>
                                    </p:animEffect>
                                  </p:childTnLst>
                                </p:cTn>
                              </p:par>
                            </p:childTnLst>
                          </p:cTn>
                        </p:par>
                        <p:par>
                          <p:cTn id="25" fill="hold">
                            <p:stCondLst>
                              <p:cond delay="2000"/>
                            </p:stCondLst>
                            <p:childTnLst>
                              <p:par>
                                <p:cTn id="26" presetID="9" presetClass="entr" fill="hold" grpId="0" nodeType="afterEffect">
                                  <p:stCondLst>
                                    <p:cond delay="0"/>
                                  </p:stCondLst>
                                  <p:iterate>
                                    <p:tmAbs val="0"/>
                                  </p:iterate>
                                  <p:childTnLst>
                                    <p:set>
                                      <p:cBhvr>
                                        <p:cTn id="27" fill="hold"/>
                                        <p:tgtEl>
                                          <p:spTgt spid="4729">
                                            <p:txEl>
                                              <p:pRg st="5" end="5"/>
                                            </p:txEl>
                                          </p:spTgt>
                                        </p:tgtEl>
                                        <p:attrNameLst>
                                          <p:attrName>style.visibility</p:attrName>
                                        </p:attrNameLst>
                                      </p:cBhvr>
                                      <p:to>
                                        <p:strVal val="visible"/>
                                      </p:to>
                                    </p:set>
                                    <p:animEffect transition="in" filter="dissolve">
                                      <p:cBhvr>
                                        <p:cTn id="28" dur="500"/>
                                        <p:tgtEl>
                                          <p:spTgt spid="47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9" grpId="0" build="p" bldLvl="5"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6" name="Shape 5016"/>
          <p:cNvSpPr>
            <a:spLocks noGrp="1"/>
          </p:cNvSpPr>
          <p:nvPr>
            <p:ph type="title"/>
          </p:nvPr>
        </p:nvSpPr>
        <p:spPr>
          <a:prstGeom prst="rect">
            <a:avLst/>
          </a:prstGeom>
        </p:spPr>
        <p:txBody>
          <a:bodyPr/>
          <a:lstStyle/>
          <a:p>
            <a:r>
              <a:rPr dirty="0"/>
              <a:t>Cost of Hash Join</a:t>
            </a:r>
            <a:r>
              <a:rPr lang="en-US" dirty="0"/>
              <a:t> Part 3</a:t>
            </a:r>
            <a:endParaRPr dirty="0"/>
          </a:p>
        </p:txBody>
      </p:sp>
      <p:sp>
        <p:nvSpPr>
          <p:cNvPr id="5017" name="Shape 5017"/>
          <p:cNvSpPr>
            <a:spLocks noGrp="1"/>
          </p:cNvSpPr>
          <p:nvPr>
            <p:ph sz="quarter" idx="13"/>
          </p:nvPr>
        </p:nvSpPr>
        <p:spPr>
          <a:xfrm>
            <a:off x="199642" y="3181583"/>
            <a:ext cx="8668512" cy="1752367"/>
          </a:xfrm>
          <a:prstGeom prst="rect">
            <a:avLst/>
          </a:prstGeom>
        </p:spPr>
        <p:txBody>
          <a:bodyPr anchor="t">
            <a:normAutofit fontScale="85000" lnSpcReduction="20000"/>
          </a:bodyPr>
          <a:lstStyle/>
          <a:p>
            <a:pPr>
              <a:lnSpc>
                <a:spcPct val="90000"/>
              </a:lnSpc>
              <a:spcBef>
                <a:spcPts val="375"/>
              </a:spcBef>
              <a:defRPr sz="2400" b="1">
                <a:solidFill>
                  <a:srgbClr val="000000"/>
                </a:solidFill>
              </a:defRPr>
            </a:pPr>
            <a:r>
              <a:rPr lang="en-US" dirty="0"/>
              <a:t>Naïve Hash Join: </a:t>
            </a:r>
            <a:r>
              <a:rPr lang="en-US" i="1" dirty="0"/>
              <a:t>requires</a:t>
            </a:r>
            <a:r>
              <a:rPr lang="en-US" dirty="0"/>
              <a:t> [</a:t>
            </a:r>
            <a:r>
              <a:rPr lang="en-US" dirty="0">
                <a:solidFill>
                  <a:srgbClr val="8064A2"/>
                </a:solidFill>
              </a:rPr>
              <a:t>R</a:t>
            </a:r>
            <a:r>
              <a:rPr lang="en-US" dirty="0"/>
              <a:t>] &lt; B</a:t>
            </a:r>
          </a:p>
          <a:p>
            <a:pPr lvl="1">
              <a:lnSpc>
                <a:spcPct val="90000"/>
              </a:lnSpc>
              <a:spcBef>
                <a:spcPts val="375"/>
              </a:spcBef>
              <a:defRPr sz="2400">
                <a:solidFill>
                  <a:srgbClr val="000000"/>
                </a:solidFill>
              </a:defRPr>
            </a:pPr>
            <a:r>
              <a:rPr lang="en-US" sz="2000" dirty="0"/>
              <a:t>Put all of </a:t>
            </a:r>
            <a:r>
              <a:rPr lang="en-US" sz="2000" b="1" dirty="0">
                <a:solidFill>
                  <a:srgbClr val="8064A2"/>
                </a:solidFill>
              </a:rPr>
              <a:t>R</a:t>
            </a:r>
            <a:r>
              <a:rPr lang="en-US" sz="2000" dirty="0"/>
              <a:t> in hash table</a:t>
            </a:r>
          </a:p>
          <a:p>
            <a:pPr lvl="1">
              <a:lnSpc>
                <a:spcPct val="90000"/>
              </a:lnSpc>
              <a:spcBef>
                <a:spcPts val="375"/>
              </a:spcBef>
              <a:defRPr sz="2400">
                <a:solidFill>
                  <a:srgbClr val="000000"/>
                </a:solidFill>
              </a:defRPr>
            </a:pPr>
            <a:r>
              <a:rPr lang="en-US" sz="2000" dirty="0"/>
              <a:t>1/3 the I/O cost of Grace!</a:t>
            </a:r>
          </a:p>
          <a:p>
            <a:pPr>
              <a:lnSpc>
                <a:spcPct val="90000"/>
              </a:lnSpc>
              <a:spcBef>
                <a:spcPts val="375"/>
              </a:spcBef>
              <a:defRPr sz="2400" b="1">
                <a:solidFill>
                  <a:srgbClr val="000000"/>
                </a:solidFill>
              </a:defRPr>
            </a:pPr>
            <a:r>
              <a:rPr dirty="0"/>
              <a:t>Grace</a:t>
            </a:r>
            <a:r>
              <a:rPr b="0" dirty="0"/>
              <a:t> Hash Join: </a:t>
            </a:r>
            <a:r>
              <a:rPr lang="en-US" b="0" dirty="0"/>
              <a:t>2-passes for </a:t>
            </a:r>
            <a:r>
              <a:rPr b="0" dirty="0"/>
              <a:t>[</a:t>
            </a:r>
            <a:r>
              <a:rPr dirty="0">
                <a:solidFill>
                  <a:srgbClr val="8064A2"/>
                </a:solidFill>
              </a:rPr>
              <a:t>R</a:t>
            </a:r>
            <a:r>
              <a:rPr b="0" dirty="0"/>
              <a:t>]</a:t>
            </a:r>
            <a:r>
              <a:rPr dirty="0"/>
              <a:t> &lt; B</a:t>
            </a:r>
            <a:r>
              <a:rPr baseline="30000" dirty="0"/>
              <a:t>2</a:t>
            </a:r>
            <a:r>
              <a:rPr lang="en-US" dirty="0"/>
              <a:t> </a:t>
            </a:r>
            <a:endParaRPr baseline="30000" dirty="0"/>
          </a:p>
          <a:p>
            <a:pPr>
              <a:lnSpc>
                <a:spcPct val="90000"/>
              </a:lnSpc>
              <a:spcBef>
                <a:spcPts val="375"/>
              </a:spcBef>
              <a:defRPr sz="2400">
                <a:solidFill>
                  <a:srgbClr val="000000"/>
                </a:solidFill>
              </a:defRPr>
            </a:pPr>
            <a:r>
              <a:rPr lang="en-US" sz="2200" b="1" dirty="0"/>
              <a:t>Hybrid </a:t>
            </a:r>
            <a:r>
              <a:rPr lang="en-US" sz="2200" dirty="0"/>
              <a:t>Hash Join: an algorithm that adapts </a:t>
            </a:r>
            <a:br>
              <a:rPr lang="en-US" sz="2200" dirty="0"/>
            </a:br>
            <a:r>
              <a:rPr lang="en-US" sz="2200" dirty="0"/>
              <a:t>between the two</a:t>
            </a:r>
          </a:p>
          <a:p>
            <a:pPr lvl="1">
              <a:lnSpc>
                <a:spcPct val="90000"/>
              </a:lnSpc>
              <a:spcBef>
                <a:spcPts val="375"/>
              </a:spcBef>
              <a:defRPr sz="2400">
                <a:solidFill>
                  <a:srgbClr val="000000"/>
                </a:solidFill>
              </a:defRPr>
            </a:pPr>
            <a:r>
              <a:rPr lang="en-US" sz="2000" dirty="0"/>
              <a:t>Tricky to tune</a:t>
            </a:r>
          </a:p>
        </p:txBody>
      </p:sp>
      <p:sp>
        <p:nvSpPr>
          <p:cNvPr id="5296" name="Shape 5296"/>
          <p:cNvSpPr/>
          <p:nvPr/>
        </p:nvSpPr>
        <p:spPr>
          <a:xfrm>
            <a:off x="5323240" y="177667"/>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a:t>[</a:t>
            </a:r>
            <a:r>
              <a:rPr sz="1350">
                <a:solidFill>
                  <a:srgbClr val="8064A2"/>
                </a:solidFill>
              </a:rPr>
              <a:t>R</a:t>
            </a:r>
            <a:r>
              <a:rPr sz="1350"/>
              <a:t>]=1000, p</a:t>
            </a:r>
            <a:r>
              <a:rPr sz="1350" baseline="-25000">
                <a:solidFill>
                  <a:srgbClr val="8064A2"/>
                </a:solidFill>
              </a:rPr>
              <a:t>R</a:t>
            </a:r>
            <a:r>
              <a:rPr sz="1350"/>
              <a:t>=100, |</a:t>
            </a:r>
            <a:r>
              <a:rPr sz="1350">
                <a:solidFill>
                  <a:srgbClr val="8064A2"/>
                </a:solidFill>
              </a:rPr>
              <a:t>R</a:t>
            </a:r>
            <a:r>
              <a:rPr sz="1350"/>
              <a:t>| = 100,000</a:t>
            </a:r>
            <a:endParaRPr sz="1350">
              <a:solidFill>
                <a:srgbClr val="CF0E30"/>
              </a:solidFill>
            </a:endParaRPr>
          </a:p>
          <a:p>
            <a:pPr lvl="1" indent="8335">
              <a:defRPr sz="1800">
                <a:solidFill>
                  <a:srgbClr val="000000"/>
                </a:solidFill>
              </a:defRPr>
            </a:pPr>
            <a:r>
              <a:rPr sz="1350"/>
              <a:t>[</a:t>
            </a:r>
            <a:r>
              <a:rPr sz="1350">
                <a:solidFill>
                  <a:srgbClr val="F79646"/>
                </a:solidFill>
              </a:rPr>
              <a:t>S</a:t>
            </a:r>
            <a:r>
              <a:rPr sz="1350"/>
              <a:t>]=500, p</a:t>
            </a:r>
            <a:r>
              <a:rPr sz="1350" baseline="-25000">
                <a:solidFill>
                  <a:srgbClr val="F79646"/>
                </a:solidFill>
              </a:rPr>
              <a:t>S</a:t>
            </a:r>
            <a:r>
              <a:rPr sz="1350"/>
              <a:t>=80, |</a:t>
            </a:r>
            <a:r>
              <a:rPr sz="1350">
                <a:solidFill>
                  <a:srgbClr val="F79646"/>
                </a:solidFill>
              </a:rPr>
              <a:t>S</a:t>
            </a:r>
            <a:r>
              <a:rPr sz="1350"/>
              <a:t>| = 40,000</a:t>
            </a:r>
          </a:p>
        </p:txBody>
      </p:sp>
      <p:grpSp>
        <p:nvGrpSpPr>
          <p:cNvPr id="5310" name="Group 5310" descr="Graph of number of blocks in a relation by the number of passes and therefore cost of the join" title="Graph"/>
          <p:cNvGrpSpPr/>
          <p:nvPr/>
        </p:nvGrpSpPr>
        <p:grpSpPr>
          <a:xfrm>
            <a:off x="4335064" y="1049572"/>
            <a:ext cx="2646090" cy="2071731"/>
            <a:chOff x="0" y="0"/>
            <a:chExt cx="3528118" cy="2762306"/>
          </a:xfrm>
        </p:grpSpPr>
        <p:sp>
          <p:nvSpPr>
            <p:cNvPr id="5297" name="Shape 5297"/>
            <p:cNvSpPr/>
            <p:nvPr/>
          </p:nvSpPr>
          <p:spPr>
            <a:xfrm>
              <a:off x="0" y="0"/>
              <a:ext cx="1139625"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400">
                  <a:solidFill>
                    <a:srgbClr val="000000"/>
                  </a:solidFill>
                </a:defRPr>
              </a:lvl1pPr>
            </a:lstStyle>
            <a:p>
              <a:r>
                <a:rPr sz="1800" dirty="0"/>
                <a:t># passes</a:t>
              </a:r>
            </a:p>
          </p:txBody>
        </p:sp>
        <p:grpSp>
          <p:nvGrpSpPr>
            <p:cNvPr id="5309" name="Group 5309"/>
            <p:cNvGrpSpPr/>
            <p:nvPr/>
          </p:nvGrpSpPr>
          <p:grpSpPr>
            <a:xfrm>
              <a:off x="265112" y="434975"/>
              <a:ext cx="3263006" cy="2327331"/>
              <a:chOff x="0" y="0"/>
              <a:chExt cx="3263004" cy="2327330"/>
            </a:xfrm>
          </p:grpSpPr>
          <p:sp>
            <p:nvSpPr>
              <p:cNvPr id="5298" name="Shape 5298"/>
              <p:cNvSpPr/>
              <p:nvPr/>
            </p:nvSpPr>
            <p:spPr>
              <a:xfrm flipH="1">
                <a:off x="407986" y="0"/>
                <a:ext cx="1" cy="1825625"/>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299" name="Shape 5299"/>
              <p:cNvSpPr/>
              <p:nvPr/>
            </p:nvSpPr>
            <p:spPr>
              <a:xfrm>
                <a:off x="407987" y="1825625"/>
                <a:ext cx="2200276" cy="0"/>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0" name="Shape 5300"/>
              <p:cNvSpPr/>
              <p:nvPr/>
            </p:nvSpPr>
            <p:spPr>
              <a:xfrm>
                <a:off x="2687637" y="1590675"/>
                <a:ext cx="575367"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400">
                    <a:solidFill>
                      <a:srgbClr val="000000"/>
                    </a:solidFill>
                  </a:defRPr>
                </a:pPr>
                <a:r>
                  <a:t>[</a:t>
                </a:r>
                <a:r>
                  <a:rPr b="1">
                    <a:solidFill>
                      <a:srgbClr val="8064A2"/>
                    </a:solidFill>
                  </a:rPr>
                  <a:t>R</a:t>
                </a:r>
                <a:r>
                  <a:t>]</a:t>
                </a:r>
              </a:p>
            </p:txBody>
          </p:sp>
          <p:sp>
            <p:nvSpPr>
              <p:cNvPr id="5301" name="Shape 5301"/>
              <p:cNvSpPr/>
              <p:nvPr/>
            </p:nvSpPr>
            <p:spPr>
              <a:xfrm>
                <a:off x="604837" y="1927224"/>
                <a:ext cx="231257"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B</a:t>
                </a:r>
              </a:p>
            </p:txBody>
          </p:sp>
          <p:sp>
            <p:nvSpPr>
              <p:cNvPr id="5302" name="Shape 5302"/>
              <p:cNvSpPr/>
              <p:nvPr/>
            </p:nvSpPr>
            <p:spPr>
              <a:xfrm>
                <a:off x="1890712" y="1919288"/>
                <a:ext cx="31888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000">
                    <a:solidFill>
                      <a:srgbClr val="000000"/>
                    </a:solidFill>
                  </a:defRPr>
                </a:pPr>
                <a:r>
                  <a:rPr sz="1500"/>
                  <a:t>B</a:t>
                </a:r>
                <a:r>
                  <a:rPr sz="1500" baseline="30000"/>
                  <a:t>2</a:t>
                </a:r>
              </a:p>
            </p:txBody>
          </p:sp>
          <p:sp>
            <p:nvSpPr>
              <p:cNvPr id="5303" name="Shape 5303"/>
              <p:cNvSpPr/>
              <p:nvPr/>
            </p:nvSpPr>
            <p:spPr>
              <a:xfrm flipH="1">
                <a:off x="776286" y="1716088"/>
                <a:ext cx="1590" cy="193676"/>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4" name="Shape 5304"/>
              <p:cNvSpPr/>
              <p:nvPr/>
            </p:nvSpPr>
            <p:spPr>
              <a:xfrm flipH="1">
                <a:off x="2095500" y="1724024"/>
                <a:ext cx="1588" cy="193677"/>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5" name="Shape 5305"/>
              <p:cNvSpPr/>
              <p:nvPr/>
            </p:nvSpPr>
            <p:spPr>
              <a:xfrm>
                <a:off x="312737" y="1103313"/>
                <a:ext cx="201614"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6" name="Shape 5306"/>
              <p:cNvSpPr/>
              <p:nvPr/>
            </p:nvSpPr>
            <p:spPr>
              <a:xfrm flipV="1">
                <a:off x="306387" y="334142"/>
                <a:ext cx="207963" cy="717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7" name="Shape 5307"/>
              <p:cNvSpPr/>
              <p:nvPr/>
            </p:nvSpPr>
            <p:spPr>
              <a:xfrm>
                <a:off x="6351" y="884237"/>
                <a:ext cx="22270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1</a:t>
                </a:r>
              </a:p>
            </p:txBody>
          </p:sp>
          <p:sp>
            <p:nvSpPr>
              <p:cNvPr id="5308" name="Shape 5308"/>
              <p:cNvSpPr/>
              <p:nvPr/>
            </p:nvSpPr>
            <p:spPr>
              <a:xfrm>
                <a:off x="0" y="119062"/>
                <a:ext cx="22270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2</a:t>
                </a:r>
              </a:p>
            </p:txBody>
          </p:sp>
        </p:grpSp>
      </p:grpSp>
      <p:grpSp>
        <p:nvGrpSpPr>
          <p:cNvPr id="5313" name="Group 5313" descr="horizontal line at 2 passes ~ cost 3N" title="Grace Join"/>
          <p:cNvGrpSpPr/>
          <p:nvPr/>
        </p:nvGrpSpPr>
        <p:grpSpPr>
          <a:xfrm>
            <a:off x="5143501" y="1592478"/>
            <a:ext cx="994172" cy="84536"/>
            <a:chOff x="0" y="0"/>
            <a:chExt cx="1325561" cy="112714"/>
          </a:xfrm>
        </p:grpSpPr>
        <p:sp>
          <p:nvSpPr>
            <p:cNvPr id="5311" name="Shape 5311"/>
            <p:cNvSpPr/>
            <p:nvPr/>
          </p:nvSpPr>
          <p:spPr>
            <a:xfrm>
              <a:off x="1212850" y="-1"/>
              <a:ext cx="112713" cy="112716"/>
            </a:xfrm>
            <a:prstGeom prst="ellipse">
              <a:avLst/>
            </a:prstGeom>
            <a:solidFill>
              <a:srgbClr val="FF3300"/>
            </a:solidFill>
            <a:ln w="12700" cap="flat">
              <a:solidFill>
                <a:srgbClr val="FF3300"/>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5312" name="Shape 5312"/>
            <p:cNvSpPr/>
            <p:nvPr/>
          </p:nvSpPr>
          <p:spPr>
            <a:xfrm flipH="1" flipV="1">
              <a:off x="0" y="55589"/>
              <a:ext cx="1236663" cy="1589"/>
            </a:xfrm>
            <a:prstGeom prst="line">
              <a:avLst/>
            </a:prstGeom>
            <a:noFill/>
            <a:ln w="28575" cap="flat">
              <a:solidFill>
                <a:srgbClr val="FF3300"/>
              </a:solidFill>
              <a:prstDash val="solid"/>
              <a:round/>
            </a:ln>
            <a:effectLst/>
          </p:spPr>
          <p:txBody>
            <a:bodyPr wrap="square" lIns="34289" tIns="34289" rIns="34289" bIns="34289" numCol="1" anchor="t">
              <a:noAutofit/>
            </a:bodyPr>
            <a:lstStyle/>
            <a:p>
              <a:endParaRPr sz="1350"/>
            </a:p>
          </p:txBody>
        </p:sp>
      </p:grpSp>
      <p:grpSp>
        <p:nvGrpSpPr>
          <p:cNvPr id="5320" name="Group 5320" descr="1 pass ~ cost N. 2 Passes ~ cost 3N" title="Cost Curve"/>
          <p:cNvGrpSpPr/>
          <p:nvPr/>
        </p:nvGrpSpPr>
        <p:grpSpPr>
          <a:xfrm>
            <a:off x="3178494" y="1055526"/>
            <a:ext cx="980260" cy="1695451"/>
            <a:chOff x="-537207" y="0"/>
            <a:chExt cx="1307011" cy="2260600"/>
          </a:xfrm>
        </p:grpSpPr>
        <p:sp>
          <p:nvSpPr>
            <p:cNvPr id="5314" name="Shape 5314"/>
            <p:cNvSpPr/>
            <p:nvPr/>
          </p:nvSpPr>
          <p:spPr>
            <a:xfrm flipH="1">
              <a:off x="641349" y="434975"/>
              <a:ext cx="1" cy="1825625"/>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5" name="Shape 5315"/>
            <p:cNvSpPr/>
            <p:nvPr/>
          </p:nvSpPr>
          <p:spPr>
            <a:xfrm>
              <a:off x="168276" y="0"/>
              <a:ext cx="601528"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400">
                  <a:solidFill>
                    <a:srgbClr val="000000"/>
                  </a:solidFill>
                </a:defRPr>
              </a:lvl1pPr>
            </a:lstStyle>
            <a:p>
              <a:r>
                <a:rPr sz="1800"/>
                <a:t>cost</a:t>
              </a:r>
            </a:p>
          </p:txBody>
        </p:sp>
        <p:sp>
          <p:nvSpPr>
            <p:cNvPr id="5316" name="Shape 5316"/>
            <p:cNvSpPr/>
            <p:nvPr/>
          </p:nvSpPr>
          <p:spPr>
            <a:xfrm>
              <a:off x="546100" y="1538287"/>
              <a:ext cx="201613"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7" name="Shape 5317"/>
            <p:cNvSpPr/>
            <p:nvPr/>
          </p:nvSpPr>
          <p:spPr>
            <a:xfrm>
              <a:off x="539750" y="776287"/>
              <a:ext cx="201613"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8" name="Shape 5318"/>
            <p:cNvSpPr/>
            <p:nvPr/>
          </p:nvSpPr>
          <p:spPr>
            <a:xfrm>
              <a:off x="-530859" y="1315969"/>
              <a:ext cx="851293"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000000"/>
                  </a:solidFill>
                </a:defRPr>
              </a:lvl1pPr>
            </a:lstStyle>
            <a:p>
              <a:r>
                <a:rPr sz="1200" dirty="0"/>
                <a:t> </a:t>
              </a:r>
              <a:r>
                <a:rPr lang="en-US" sz="1200" dirty="0"/>
                <a:t>[</a:t>
              </a:r>
              <a:r>
                <a:rPr lang="en-US" sz="1200" dirty="0">
                  <a:solidFill>
                    <a:srgbClr val="8064A2"/>
                  </a:solidFill>
                </a:rPr>
                <a:t>R</a:t>
              </a:r>
              <a:r>
                <a:rPr lang="en-US" sz="1200" dirty="0"/>
                <a:t>]+[</a:t>
              </a:r>
              <a:r>
                <a:rPr lang="en-US" sz="1200" b="1" dirty="0">
                  <a:solidFill>
                    <a:srgbClr val="F79646"/>
                  </a:solidFill>
                </a:rPr>
                <a:t>S</a:t>
              </a:r>
              <a:r>
                <a:rPr lang="en-US" sz="1200" dirty="0"/>
                <a:t>]</a:t>
              </a:r>
              <a:endParaRPr sz="1200" dirty="0"/>
            </a:p>
          </p:txBody>
        </p:sp>
        <p:sp>
          <p:nvSpPr>
            <p:cNvPr id="5319" name="Shape 5319"/>
            <p:cNvSpPr/>
            <p:nvPr/>
          </p:nvSpPr>
          <p:spPr>
            <a:xfrm>
              <a:off x="-537207" y="550793"/>
              <a:ext cx="1120225"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000000"/>
                  </a:solidFill>
                </a:defRPr>
              </a:lvl1pPr>
            </a:lstStyle>
            <a:p>
              <a:r>
                <a:rPr lang="en-US" sz="1200" dirty="0"/>
                <a:t>3(</a:t>
              </a:r>
              <a:r>
                <a:rPr lang="mr-IN" sz="1200" dirty="0"/>
                <a:t>[</a:t>
              </a:r>
              <a:r>
                <a:rPr lang="mr-IN" sz="1200" dirty="0" err="1">
                  <a:solidFill>
                    <a:srgbClr val="8064A2"/>
                  </a:solidFill>
                </a:rPr>
                <a:t>R</a:t>
              </a:r>
              <a:r>
                <a:rPr lang="mr-IN" sz="1200" dirty="0"/>
                <a:t>]+[</a:t>
              </a:r>
              <a:r>
                <a:rPr lang="mr-IN" sz="1200" b="1" dirty="0" err="1">
                  <a:solidFill>
                    <a:srgbClr val="F79646"/>
                  </a:solidFill>
                </a:rPr>
                <a:t>S</a:t>
              </a:r>
              <a:r>
                <a:rPr lang="mr-IN" sz="1200" dirty="0"/>
                <a:t>]</a:t>
              </a:r>
              <a:r>
                <a:rPr lang="en-US" sz="1200" dirty="0"/>
                <a:t>)</a:t>
              </a:r>
              <a:endParaRPr sz="1200" dirty="0"/>
            </a:p>
          </p:txBody>
        </p:sp>
      </p:grpSp>
      <p:grpSp>
        <p:nvGrpSpPr>
          <p:cNvPr id="5323" name="Group 5323" descr="1 pass ~ cost N" title="Naive Hash"/>
          <p:cNvGrpSpPr/>
          <p:nvPr/>
        </p:nvGrpSpPr>
        <p:grpSpPr>
          <a:xfrm>
            <a:off x="4844056" y="2160844"/>
            <a:ext cx="316878" cy="84536"/>
            <a:chOff x="0" y="0"/>
            <a:chExt cx="422503" cy="112714"/>
          </a:xfrm>
        </p:grpSpPr>
        <p:sp>
          <p:nvSpPr>
            <p:cNvPr id="5321" name="Shape 5321"/>
            <p:cNvSpPr/>
            <p:nvPr/>
          </p:nvSpPr>
          <p:spPr>
            <a:xfrm>
              <a:off x="309790" y="-1"/>
              <a:ext cx="112714" cy="112716"/>
            </a:xfrm>
            <a:prstGeom prst="ellipse">
              <a:avLst/>
            </a:prstGeom>
            <a:solidFill>
              <a:srgbClr val="FF3300"/>
            </a:solidFill>
            <a:ln w="12700" cap="flat">
              <a:solidFill>
                <a:srgbClr val="FF3300"/>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5322" name="Shape 5322"/>
            <p:cNvSpPr/>
            <p:nvPr/>
          </p:nvSpPr>
          <p:spPr>
            <a:xfrm flipH="1" flipV="1">
              <a:off x="-1" y="57065"/>
              <a:ext cx="304798" cy="1"/>
            </a:xfrm>
            <a:prstGeom prst="line">
              <a:avLst/>
            </a:prstGeom>
            <a:noFill/>
            <a:ln w="28575" cap="flat">
              <a:solidFill>
                <a:srgbClr val="FF3300"/>
              </a:solidFill>
              <a:prstDash val="solid"/>
              <a:round/>
            </a:ln>
            <a:effectLst/>
          </p:spPr>
          <p:txBody>
            <a:bodyPr wrap="square" lIns="34289" tIns="34289" rIns="34289" bIns="34289" numCol="1" anchor="t">
              <a:noAutofit/>
            </a:bodyPr>
            <a:lstStyle/>
            <a:p>
              <a:endParaRPr sz="1350"/>
            </a:p>
          </p:txBody>
        </p:sp>
      </p:grpSp>
      <p:sp>
        <p:nvSpPr>
          <p:cNvPr id="5334" name="Shape 5334" descr="dotted line connecting the horizontal lines for the naive and grace join costs" title="Connector"/>
          <p:cNvSpPr/>
          <p:nvPr/>
        </p:nvSpPr>
        <p:spPr>
          <a:xfrm>
            <a:off x="5143501" y="1676138"/>
            <a:ext cx="962024" cy="5123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9BBB59"/>
            </a:solidFill>
            <a:prstDash val="sysDash"/>
          </a:ln>
          <a:effectLst>
            <a:outerShdw blurRad="38100" dist="23000" dir="5400000" rotWithShape="0">
              <a:srgbClr val="000000">
                <a:alpha val="35000"/>
              </a:srgbClr>
            </a:outerShdw>
          </a:effectLst>
        </p:spPr>
        <p:txBody>
          <a:bodyPr/>
          <a:lstStyle/>
          <a:p>
            <a:endParaRPr sz="1350"/>
          </a:p>
        </p:txBody>
      </p:sp>
      <p:sp>
        <p:nvSpPr>
          <p:cNvPr id="5326" name="Shape 5326"/>
          <p:cNvSpPr/>
          <p:nvPr/>
        </p:nvSpPr>
        <p:spPr>
          <a:xfrm>
            <a:off x="4857047" y="2225113"/>
            <a:ext cx="360994"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Naïve </a:t>
            </a:r>
          </a:p>
        </p:txBody>
      </p:sp>
      <p:sp>
        <p:nvSpPr>
          <p:cNvPr id="5327" name="Shape 5327"/>
          <p:cNvSpPr/>
          <p:nvPr/>
        </p:nvSpPr>
        <p:spPr>
          <a:xfrm>
            <a:off x="5330502" y="1432212"/>
            <a:ext cx="341758"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Grace</a:t>
            </a:r>
          </a:p>
        </p:txBody>
      </p:sp>
    </p:spTree>
    <p:extLst>
      <p:ext uri="{BB962C8B-B14F-4D97-AF65-F5344CB8AC3E}">
        <p14:creationId xmlns:p14="http://schemas.microsoft.com/office/powerpoint/2010/main" val="606130500"/>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5334"/>
                                        </p:tgtEl>
                                        <p:attrNameLst>
                                          <p:attrName>style.visibility</p:attrName>
                                        </p:attrNameLst>
                                      </p:cBhvr>
                                      <p:to>
                                        <p:strVal val="visible"/>
                                      </p:to>
                                    </p:set>
                                    <p:animEffect transition="in" filter="wipe(down)">
                                      <p:cBhvr>
                                        <p:cTn id="7" dur="500"/>
                                        <p:tgtEl>
                                          <p:spTgt spid="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475"/>
          <p:cNvSpPr>
            <a:spLocks noGrp="1"/>
          </p:cNvSpPr>
          <p:nvPr>
            <p:ph type="title"/>
          </p:nvPr>
        </p:nvSpPr>
        <p:spPr/>
        <p:txBody>
          <a:bodyPr/>
          <a:lstStyle/>
          <a:p>
            <a:r>
              <a:rPr lang="en-US"/>
              <a:t>Simple Nested Loops Join</a:t>
            </a:r>
            <a:endParaRPr lang="en-US" dirty="0"/>
          </a:p>
        </p:txBody>
      </p:sp>
      <p:sp>
        <p:nvSpPr>
          <p:cNvPr id="477" name="Shape 477" descr="For each record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478" name="Shape 478" descr="For each record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sp>
        <p:nvSpPr>
          <p:cNvPr id="479" name="Shape 479" descr="For each record in R, all of S is scanned. This means that S is scanned |R| times." title="R x R Animation"/>
          <p:cNvSpPr/>
          <p:nvPr/>
        </p:nvSpPr>
        <p:spPr>
          <a:xfrm>
            <a:off x="1237869" y="3395581"/>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0" name="Shape 480" descr="For each record in R, all of S is scanned. This means that S is scanned |R| times." title="R x R Animation"/>
          <p:cNvSpPr/>
          <p:nvPr/>
        </p:nvSpPr>
        <p:spPr>
          <a:xfrm>
            <a:off x="1237869" y="330536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1" name="Shape 481" descr="For each record in R, all of S is scanned. This means that S is scanned |R| times." title="R x R Animation"/>
          <p:cNvSpPr/>
          <p:nvPr/>
        </p:nvSpPr>
        <p:spPr>
          <a:xfrm>
            <a:off x="1237869" y="3212518"/>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2" name="Shape 482" descr="For each record in R, all of S is scanned. This means that S is scanned |R| times." title="R x R Animation"/>
          <p:cNvSpPr/>
          <p:nvPr/>
        </p:nvSpPr>
        <p:spPr>
          <a:xfrm>
            <a:off x="1237869" y="312062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grpSp>
        <p:nvGrpSpPr>
          <p:cNvPr id="491" name="Group 491" descr="For each record in R, all of S is scanned. This means that S is scanned |R| times." title="R x R Animation"/>
          <p:cNvGrpSpPr/>
          <p:nvPr/>
        </p:nvGrpSpPr>
        <p:grpSpPr>
          <a:xfrm>
            <a:off x="694895" y="3052248"/>
            <a:ext cx="456479" cy="432043"/>
            <a:chOff x="0" y="0"/>
            <a:chExt cx="608637" cy="576056"/>
          </a:xfrm>
        </p:grpSpPr>
        <p:grpSp>
          <p:nvGrpSpPr>
            <p:cNvPr id="486" name="Group 486"/>
            <p:cNvGrpSpPr/>
            <p:nvPr/>
          </p:nvGrpSpPr>
          <p:grpSpPr>
            <a:xfrm>
              <a:off x="0" y="-1"/>
              <a:ext cx="608638" cy="576058"/>
              <a:chOff x="0" y="0"/>
              <a:chExt cx="608637" cy="576056"/>
            </a:xfrm>
          </p:grpSpPr>
          <p:sp>
            <p:nvSpPr>
              <p:cNvPr id="483"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4"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5"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7"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8"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9"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0"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00" name="Group 500" descr="For each record in R, all of S is scanned. This means that S is scanned |R| times." title="R x R Animation"/>
          <p:cNvGrpSpPr/>
          <p:nvPr/>
        </p:nvGrpSpPr>
        <p:grpSpPr>
          <a:xfrm>
            <a:off x="694895" y="3537463"/>
            <a:ext cx="456479" cy="432043"/>
            <a:chOff x="0" y="0"/>
            <a:chExt cx="608637" cy="576056"/>
          </a:xfrm>
        </p:grpSpPr>
        <p:grpSp>
          <p:nvGrpSpPr>
            <p:cNvPr id="495" name="Group 495"/>
            <p:cNvGrpSpPr/>
            <p:nvPr/>
          </p:nvGrpSpPr>
          <p:grpSpPr>
            <a:xfrm>
              <a:off x="0" y="-1"/>
              <a:ext cx="608638" cy="576058"/>
              <a:chOff x="0" y="0"/>
              <a:chExt cx="608637" cy="576056"/>
            </a:xfrm>
          </p:grpSpPr>
          <p:sp>
            <p:nvSpPr>
              <p:cNvPr id="492"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3"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4"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96"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7"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8"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9"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09" name="Group 509" descr="For each record in R, all of S is scanned. This means that S is scanned |R| times." title="R x R Animation"/>
          <p:cNvGrpSpPr/>
          <p:nvPr/>
        </p:nvGrpSpPr>
        <p:grpSpPr>
          <a:xfrm>
            <a:off x="694895" y="4022677"/>
            <a:ext cx="456479" cy="432043"/>
            <a:chOff x="0" y="0"/>
            <a:chExt cx="608637" cy="576056"/>
          </a:xfrm>
        </p:grpSpPr>
        <p:grpSp>
          <p:nvGrpSpPr>
            <p:cNvPr id="504" name="Group 504"/>
            <p:cNvGrpSpPr/>
            <p:nvPr/>
          </p:nvGrpSpPr>
          <p:grpSpPr>
            <a:xfrm>
              <a:off x="0" y="-1"/>
              <a:ext cx="608638" cy="576058"/>
              <a:chOff x="0" y="0"/>
              <a:chExt cx="608637" cy="576056"/>
            </a:xfrm>
          </p:grpSpPr>
          <p:sp>
            <p:nvSpPr>
              <p:cNvPr id="501"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2"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3"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05"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6"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7"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8"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18" name="Group 518" descr="For each record in R, all of S is scanned. This means that S is scanned |R| times." title="R x R Animation"/>
          <p:cNvGrpSpPr/>
          <p:nvPr/>
        </p:nvGrpSpPr>
        <p:grpSpPr>
          <a:xfrm>
            <a:off x="1218795" y="4496414"/>
            <a:ext cx="457080" cy="353748"/>
            <a:chOff x="0" y="0"/>
            <a:chExt cx="609439" cy="471662"/>
          </a:xfrm>
        </p:grpSpPr>
        <p:grpSp>
          <p:nvGrpSpPr>
            <p:cNvPr id="513" name="Group 513"/>
            <p:cNvGrpSpPr/>
            <p:nvPr/>
          </p:nvGrpSpPr>
          <p:grpSpPr>
            <a:xfrm>
              <a:off x="0" y="0"/>
              <a:ext cx="609440" cy="471663"/>
              <a:chOff x="0" y="0"/>
              <a:chExt cx="609439" cy="471662"/>
            </a:xfrm>
          </p:grpSpPr>
          <p:sp>
            <p:nvSpPr>
              <p:cNvPr id="510"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1"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2"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14"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5"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6"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7"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27" name="Group 527" descr="For each record in R, all of S is scanned. This means that S is scanned |R| times." title="R x R Animation"/>
          <p:cNvGrpSpPr/>
          <p:nvPr/>
        </p:nvGrpSpPr>
        <p:grpSpPr>
          <a:xfrm>
            <a:off x="1831864" y="4496414"/>
            <a:ext cx="457080" cy="353748"/>
            <a:chOff x="0" y="0"/>
            <a:chExt cx="609439" cy="471662"/>
          </a:xfrm>
        </p:grpSpPr>
        <p:grpSp>
          <p:nvGrpSpPr>
            <p:cNvPr id="522" name="Group 522"/>
            <p:cNvGrpSpPr/>
            <p:nvPr/>
          </p:nvGrpSpPr>
          <p:grpSpPr>
            <a:xfrm>
              <a:off x="0" y="0"/>
              <a:ext cx="609440" cy="471663"/>
              <a:chOff x="0" y="0"/>
              <a:chExt cx="609439" cy="471662"/>
            </a:xfrm>
          </p:grpSpPr>
          <p:sp>
            <p:nvSpPr>
              <p:cNvPr id="519"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0"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1"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23"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4"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5"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6"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36" name="Group 536" descr="For each record in R, all of S is scanned. This means that S is scanned |R| times." title="R x R Animation"/>
          <p:cNvGrpSpPr/>
          <p:nvPr/>
        </p:nvGrpSpPr>
        <p:grpSpPr>
          <a:xfrm>
            <a:off x="2444933" y="4496414"/>
            <a:ext cx="457080" cy="353748"/>
            <a:chOff x="0" y="0"/>
            <a:chExt cx="609439" cy="471662"/>
          </a:xfrm>
        </p:grpSpPr>
        <p:grpSp>
          <p:nvGrpSpPr>
            <p:cNvPr id="531" name="Group 531"/>
            <p:cNvGrpSpPr/>
            <p:nvPr/>
          </p:nvGrpSpPr>
          <p:grpSpPr>
            <a:xfrm>
              <a:off x="0" y="0"/>
              <a:ext cx="609440" cy="471663"/>
              <a:chOff x="0" y="0"/>
              <a:chExt cx="609439" cy="471662"/>
            </a:xfrm>
          </p:grpSpPr>
          <p:sp>
            <p:nvSpPr>
              <p:cNvPr id="528"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9"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0"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32"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3"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4"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5"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37" name="Shape 537" descr="For each record in R, all of S is scanned. This means that S is scanned |R| times." title="R x R Animation"/>
          <p:cNvSpPr/>
          <p:nvPr/>
        </p:nvSpPr>
        <p:spPr>
          <a:xfrm>
            <a:off x="784154" y="2315564"/>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sp>
        <p:nvSpPr>
          <p:cNvPr id="538" name="Shape 538" descr="For each record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sp>
        <p:nvSpPr>
          <p:cNvPr id="539" name="Shape 539" descr="For each record in R, all of S is scanned. This means that S is scanned |R| times." title="R x R Animation"/>
          <p:cNvSpPr/>
          <p:nvPr/>
        </p:nvSpPr>
        <p:spPr>
          <a:xfrm>
            <a:off x="1237869" y="3873651"/>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0" name="Shape 540" descr="For each record in R, all of S is scanned. This means that S is scanned |R| times." title="R x R Animation"/>
          <p:cNvSpPr/>
          <p:nvPr/>
        </p:nvSpPr>
        <p:spPr>
          <a:xfrm>
            <a:off x="1237869" y="3789264"/>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1" name="Shape 541" descr="For each record in R, all of S is scanned. This means that S is scanned |R| times." title="R x R Animation"/>
          <p:cNvSpPr/>
          <p:nvPr/>
        </p:nvSpPr>
        <p:spPr>
          <a:xfrm>
            <a:off x="1237869" y="3697733"/>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2" name="Shape 542" descr="For each record in R, all of S is scanned. This means that S is scanned |R| times." title="R x R Animation"/>
          <p:cNvSpPr/>
          <p:nvPr/>
        </p:nvSpPr>
        <p:spPr>
          <a:xfrm>
            <a:off x="1237869" y="360662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3" name="Shape 543" descr="For each record in R, all of S is scanned. This means that S is scanned |R| times." title="R x R Animation"/>
          <p:cNvSpPr/>
          <p:nvPr/>
        </p:nvSpPr>
        <p:spPr>
          <a:xfrm>
            <a:off x="1237869" y="436601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4" name="Shape 544" descr="For each record in R, all of S is scanned. This means that S is scanned |R| times." title="R x R Animation"/>
          <p:cNvSpPr/>
          <p:nvPr/>
        </p:nvSpPr>
        <p:spPr>
          <a:xfrm>
            <a:off x="1237869" y="427089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5" name="Shape 545" descr="For each record in R, all of S is scanned. This means that S is scanned |R| times." title="R x R Animation"/>
          <p:cNvSpPr/>
          <p:nvPr/>
        </p:nvSpPr>
        <p:spPr>
          <a:xfrm>
            <a:off x="1237869" y="417941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6" name="Shape 546" descr="For each record in R, all of S is scanned. This means that S is scanned |R| times." title="R x R Animation"/>
          <p:cNvSpPr/>
          <p:nvPr/>
        </p:nvSpPr>
        <p:spPr>
          <a:xfrm>
            <a:off x="1237869" y="409141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grpSp>
        <p:nvGrpSpPr>
          <p:cNvPr id="555" name="Group 555" descr="For each record in R, all of S is scanned. This means that S is scanned |R| times." title="R x R Animation"/>
          <p:cNvGrpSpPr/>
          <p:nvPr/>
        </p:nvGrpSpPr>
        <p:grpSpPr>
          <a:xfrm>
            <a:off x="694895" y="2567033"/>
            <a:ext cx="456479" cy="432043"/>
            <a:chOff x="0" y="0"/>
            <a:chExt cx="608637" cy="576056"/>
          </a:xfrm>
        </p:grpSpPr>
        <p:grpSp>
          <p:nvGrpSpPr>
            <p:cNvPr id="550" name="Group 550"/>
            <p:cNvGrpSpPr/>
            <p:nvPr/>
          </p:nvGrpSpPr>
          <p:grpSpPr>
            <a:xfrm>
              <a:off x="0" y="-1"/>
              <a:ext cx="608638" cy="576058"/>
              <a:chOff x="0" y="0"/>
              <a:chExt cx="608637" cy="576056"/>
            </a:xfrm>
          </p:grpSpPr>
          <p:sp>
            <p:nvSpPr>
              <p:cNvPr id="547"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8"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9"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51"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2"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3"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4"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56" name="Shape 556" descr="For each record in R, all of S is scanned. This means that S is scanned |R| times." title="R x R Animation"/>
          <p:cNvSpPr/>
          <p:nvPr/>
        </p:nvSpPr>
        <p:spPr>
          <a:xfrm>
            <a:off x="1237869" y="2902409"/>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7" name="Shape 557" descr="For each record in R, all of S is scanned. This means that S is scanned |R| times." title="R x R Animation"/>
          <p:cNvSpPr/>
          <p:nvPr/>
        </p:nvSpPr>
        <p:spPr>
          <a:xfrm>
            <a:off x="1237869" y="2812193"/>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8" name="Shape 558" descr="For each record in R, all of S is scanned. This means that S is scanned |R| times." title="R x R Animation"/>
          <p:cNvSpPr/>
          <p:nvPr/>
        </p:nvSpPr>
        <p:spPr>
          <a:xfrm>
            <a:off x="1237869" y="271934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9" name="Shape 559" descr="For each record in R, all of S is scanned. This means that S is scanned |R| times." title="R x R Animation"/>
          <p:cNvSpPr/>
          <p:nvPr/>
        </p:nvSpPr>
        <p:spPr>
          <a:xfrm>
            <a:off x="1237869" y="2627454"/>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60" name="Shape 560"/>
          <p:cNvSpPr/>
          <p:nvPr/>
        </p:nvSpPr>
        <p:spPr>
          <a:xfrm>
            <a:off x="3352800" y="2693889"/>
            <a:ext cx="4607670" cy="83099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dirty="0"/>
              <a:t>[</a:t>
            </a:r>
            <a:r>
              <a:rPr dirty="0">
                <a:solidFill>
                  <a:srgbClr val="8064A2"/>
                </a:solidFill>
              </a:rPr>
              <a:t>R</a:t>
            </a:r>
            <a:r>
              <a:rPr dirty="0"/>
              <a:t>]=1000, p</a:t>
            </a:r>
            <a:r>
              <a:rPr baseline="-25000" dirty="0">
                <a:solidFill>
                  <a:srgbClr val="8064A2"/>
                </a:solidFill>
              </a:rPr>
              <a:t>R</a:t>
            </a:r>
            <a:r>
              <a:rPr dirty="0"/>
              <a:t>=100, |</a:t>
            </a:r>
            <a:r>
              <a:rPr dirty="0">
                <a:solidFill>
                  <a:srgbClr val="8064A2"/>
                </a:solidFill>
              </a:rPr>
              <a:t>R</a:t>
            </a:r>
            <a:r>
              <a:rPr dirty="0"/>
              <a:t>| = 100,000</a:t>
            </a:r>
            <a:endParaRPr dirty="0">
              <a:solidFill>
                <a:srgbClr val="CF0E30"/>
              </a:solidFill>
            </a:endParaRPr>
          </a:p>
          <a:p>
            <a:pPr lvl="1" indent="8335">
              <a:defRPr sz="2400">
                <a:solidFill>
                  <a:srgbClr val="000000"/>
                </a:solidFill>
              </a:defRPr>
            </a:pPr>
            <a:r>
              <a:rPr dirty="0"/>
              <a:t>[</a:t>
            </a:r>
            <a:r>
              <a:rPr dirty="0">
                <a:solidFill>
                  <a:srgbClr val="F79646"/>
                </a:solidFill>
              </a:rPr>
              <a:t>S</a:t>
            </a:r>
            <a:r>
              <a:rPr dirty="0"/>
              <a:t>]=500, p</a:t>
            </a:r>
            <a:r>
              <a:rPr baseline="-25000" dirty="0">
                <a:solidFill>
                  <a:srgbClr val="F79646"/>
                </a:solidFill>
              </a:rPr>
              <a:t>S</a:t>
            </a:r>
            <a:r>
              <a:rPr dirty="0"/>
              <a:t>=80, |</a:t>
            </a:r>
            <a:r>
              <a:rPr dirty="0">
                <a:solidFill>
                  <a:srgbClr val="F79646"/>
                </a:solidFill>
              </a:rPr>
              <a:t>S</a:t>
            </a:r>
            <a:r>
              <a:rPr dirty="0"/>
              <a:t>| = 40,000</a:t>
            </a:r>
          </a:p>
        </p:txBody>
      </p:sp>
      <p:sp>
        <p:nvSpPr>
          <p:cNvPr id="2" name="Rectangle 1"/>
          <p:cNvSpPr/>
          <p:nvPr/>
        </p:nvSpPr>
        <p:spPr>
          <a:xfrm>
            <a:off x="228600" y="1123255"/>
            <a:ext cx="2682466" cy="369332"/>
          </a:xfrm>
          <a:prstGeom prst="rect">
            <a:avLst/>
          </a:prstGeom>
        </p:spPr>
        <p:txBody>
          <a:bodyPr wrap="none">
            <a:spAutoFit/>
          </a:bodyPr>
          <a:lstStyle/>
          <a:p>
            <a:r>
              <a:rPr lang="en-US" dirty="0" err="1">
                <a:solidFill>
                  <a:srgbClr val="7030A0"/>
                </a:solidFill>
                <a:latin typeface="Helvetica Neue" charset="0"/>
                <a:ea typeface="Helvetica Neue" charset="0"/>
                <a:cs typeface="Helvetica Neue" charset="0"/>
              </a:rPr>
              <a:t>foreach</a:t>
            </a:r>
            <a:r>
              <a:rPr lang="en-US" dirty="0">
                <a:solidFill>
                  <a:srgbClr val="7030A0"/>
                </a:solidFill>
                <a:latin typeface="Helvetica Neue" charset="0"/>
                <a:ea typeface="Helvetica Neue" charset="0"/>
                <a:cs typeface="Helvetica Neue" charset="0"/>
              </a:rPr>
              <a:t> </a:t>
            </a:r>
            <a:r>
              <a:rPr lang="en-US" b="1" dirty="0">
                <a:solidFill>
                  <a:srgbClr val="7030A0"/>
                </a:solidFill>
                <a:latin typeface="Helvetica Neue" charset="0"/>
                <a:ea typeface="Helvetica Neue" charset="0"/>
                <a:cs typeface="Helvetica Neue" charset="0"/>
              </a:rPr>
              <a:t>record</a:t>
            </a:r>
            <a:r>
              <a:rPr lang="en-US" dirty="0">
                <a:solidFill>
                  <a:srgbClr val="7030A0"/>
                </a:solidFill>
                <a:latin typeface="Helvetica Neue" charset="0"/>
                <a:ea typeface="Helvetica Neue" charset="0"/>
                <a:cs typeface="Helvetica Neue" charset="0"/>
              </a:rPr>
              <a:t> r in R do</a:t>
            </a:r>
          </a:p>
        </p:txBody>
      </p:sp>
      <p:sp>
        <p:nvSpPr>
          <p:cNvPr id="3" name="Rectangle 2"/>
          <p:cNvSpPr/>
          <p:nvPr/>
        </p:nvSpPr>
        <p:spPr>
          <a:xfrm>
            <a:off x="617811" y="1454177"/>
            <a:ext cx="2711320" cy="369332"/>
          </a:xfrm>
          <a:prstGeom prst="rect">
            <a:avLst/>
          </a:prstGeom>
        </p:spPr>
        <p:txBody>
          <a:bodyPr wrap="none">
            <a:spAutoFit/>
          </a:bodyPr>
          <a:lstStyle/>
          <a:p>
            <a:r>
              <a:rPr lang="en-US" dirty="0" err="1">
                <a:solidFill>
                  <a:srgbClr val="E16513"/>
                </a:solidFill>
                <a:latin typeface="Helvetica Neue" charset="0"/>
                <a:ea typeface="Helvetica Neue" charset="0"/>
                <a:cs typeface="Helvetica Neue" charset="0"/>
              </a:rPr>
              <a:t>foreach</a:t>
            </a:r>
            <a:r>
              <a:rPr lang="en-US" dirty="0">
                <a:solidFill>
                  <a:srgbClr val="E16513"/>
                </a:solidFill>
                <a:latin typeface="Helvetica Neue" charset="0"/>
                <a:ea typeface="Helvetica Neue" charset="0"/>
                <a:cs typeface="Helvetica Neue" charset="0"/>
              </a:rPr>
              <a:t> </a:t>
            </a:r>
            <a:r>
              <a:rPr lang="en-US" b="1" dirty="0">
                <a:solidFill>
                  <a:srgbClr val="E16513"/>
                </a:solidFill>
                <a:latin typeface="Helvetica Neue" charset="0"/>
                <a:ea typeface="Helvetica Neue" charset="0"/>
                <a:cs typeface="Helvetica Neue" charset="0"/>
              </a:rPr>
              <a:t>record</a:t>
            </a:r>
            <a:r>
              <a:rPr lang="en-US" dirty="0">
                <a:solidFill>
                  <a:srgbClr val="E16513"/>
                </a:solidFill>
                <a:latin typeface="Helvetica Neue" charset="0"/>
                <a:ea typeface="Helvetica Neue" charset="0"/>
                <a:cs typeface="Helvetica Neue" charset="0"/>
              </a:rPr>
              <a:t> s in S do</a:t>
            </a:r>
          </a:p>
        </p:txBody>
      </p:sp>
      <p:sp>
        <p:nvSpPr>
          <p:cNvPr id="4" name="Rectangle 3"/>
          <p:cNvSpPr/>
          <p:nvPr/>
        </p:nvSpPr>
        <p:spPr>
          <a:xfrm>
            <a:off x="1079366" y="1843450"/>
            <a:ext cx="4467570" cy="369332"/>
          </a:xfrm>
          <a:prstGeom prst="rect">
            <a:avLst/>
          </a:prstGeom>
        </p:spPr>
        <p:txBody>
          <a:bodyPr wrap="none">
            <a:spAutoFit/>
          </a:bodyPr>
          <a:lstStyle/>
          <a:p>
            <a:r>
              <a:rPr lang="en-US" dirty="0">
                <a:latin typeface="Helvetica Neue" charset="0"/>
                <a:ea typeface="Helvetica Neue" charset="0"/>
                <a:cs typeface="Helvetica Neue" charset="0"/>
              </a:rPr>
              <a:t>if </a:t>
            </a:r>
            <a:r>
              <a:rPr lang="en-US" b="1" dirty="0" err="1">
                <a:latin typeface="Helvetica Neue" charset="0"/>
                <a:ea typeface="Helvetica Neue" charset="0"/>
                <a:cs typeface="Helvetica Neue" charset="0"/>
              </a:rPr>
              <a:t>θ</a:t>
            </a:r>
            <a:r>
              <a:rPr lang="en-US" b="1" dirty="0">
                <a:latin typeface="Helvetica Neue" charset="0"/>
                <a:ea typeface="Helvetica Neue" charset="0"/>
                <a:cs typeface="Helvetica Neue" charset="0"/>
              </a:rPr>
              <a:t>(</a:t>
            </a:r>
            <a:r>
              <a:rPr lang="en-US" b="1" dirty="0" err="1">
                <a:latin typeface="Helvetica Neue" charset="0"/>
                <a:ea typeface="Helvetica Neue" charset="0"/>
                <a:cs typeface="Helvetica Neue" charset="0"/>
              </a:rPr>
              <a:t>ri</a:t>
            </a:r>
            <a:r>
              <a:rPr lang="en-US" b="1" dirty="0">
                <a:latin typeface="Helvetica Neue" charset="0"/>
                <a:ea typeface="Helvetica Neue" charset="0"/>
                <a:cs typeface="Helvetica Neue" charset="0"/>
              </a:rPr>
              <a:t>, </a:t>
            </a:r>
            <a:r>
              <a:rPr lang="en-US" b="1" dirty="0" err="1">
                <a:latin typeface="Helvetica Neue" charset="0"/>
                <a:ea typeface="Helvetica Neue" charset="0"/>
                <a:cs typeface="Helvetica Neue" charset="0"/>
              </a:rPr>
              <a:t>sj</a:t>
            </a:r>
            <a:r>
              <a:rPr lang="en-US" b="1" dirty="0">
                <a:latin typeface="Helvetica Neue" charset="0"/>
                <a:ea typeface="Helvetica Neue" charset="0"/>
                <a:cs typeface="Helvetica Neue" charset="0"/>
              </a:rPr>
              <a:t>)</a:t>
            </a:r>
            <a:r>
              <a:rPr lang="en-US" dirty="0">
                <a:latin typeface="Helvetica Neue" charset="0"/>
                <a:ea typeface="Helvetica Neue" charset="0"/>
                <a:cs typeface="Helvetica Neue" charset="0"/>
              </a:rPr>
              <a:t>  then add &lt;</a:t>
            </a:r>
            <a:r>
              <a:rPr lang="en-US" dirty="0" err="1">
                <a:latin typeface="Helvetica Neue" charset="0"/>
                <a:ea typeface="Helvetica Neue" charset="0"/>
                <a:cs typeface="Helvetica Neue" charset="0"/>
              </a:rPr>
              <a:t>ri</a:t>
            </a:r>
            <a:r>
              <a:rPr lang="en-US" dirty="0">
                <a:latin typeface="Helvetica Neue" charset="0"/>
                <a:ea typeface="Helvetica Neue" charset="0"/>
                <a:cs typeface="Helvetica Neue" charset="0"/>
              </a:rPr>
              <a:t>, </a:t>
            </a:r>
            <a:r>
              <a:rPr lang="en-US" dirty="0" err="1">
                <a:latin typeface="Helvetica Neue" charset="0"/>
                <a:ea typeface="Helvetica Neue" charset="0"/>
                <a:cs typeface="Helvetica Neue" charset="0"/>
              </a:rPr>
              <a:t>sj</a:t>
            </a:r>
            <a:r>
              <a:rPr lang="en-US" dirty="0">
                <a:latin typeface="Helvetica Neue" charset="0"/>
                <a:ea typeface="Helvetica Neue" charset="0"/>
                <a:cs typeface="Helvetica Neue" charset="0"/>
              </a:rPr>
              <a:t>&gt; to result buffer</a:t>
            </a:r>
          </a:p>
        </p:txBody>
      </p:sp>
      <p:sp>
        <p:nvSpPr>
          <p:cNvPr id="93" name="Shape 560"/>
          <p:cNvSpPr/>
          <p:nvPr/>
        </p:nvSpPr>
        <p:spPr>
          <a:xfrm>
            <a:off x="3352800" y="3599496"/>
            <a:ext cx="2297743" cy="120032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lang="en-US" dirty="0"/>
              <a:t>Cost:</a:t>
            </a:r>
            <a:br>
              <a:rPr lang="en-US" dirty="0"/>
            </a:br>
            <a:r>
              <a:rPr lang="mr-IN" dirty="0"/>
              <a:t>[</a:t>
            </a:r>
            <a:r>
              <a:rPr lang="mr-IN" dirty="0" err="1">
                <a:solidFill>
                  <a:srgbClr val="8064A2"/>
                </a:solidFill>
              </a:rPr>
              <a:t>R</a:t>
            </a:r>
            <a:r>
              <a:rPr lang="mr-IN" dirty="0"/>
              <a:t>]</a:t>
            </a:r>
            <a:r>
              <a:rPr lang="en-US" dirty="0"/>
              <a:t> + </a:t>
            </a:r>
            <a:r>
              <a:rPr lang="hr-HR" dirty="0"/>
              <a:t>|</a:t>
            </a:r>
            <a:r>
              <a:rPr lang="hr-HR" dirty="0">
                <a:solidFill>
                  <a:srgbClr val="8064A2"/>
                </a:solidFill>
              </a:rPr>
              <a:t>R</a:t>
            </a:r>
            <a:r>
              <a:rPr lang="hr-HR" dirty="0"/>
              <a:t>|</a:t>
            </a:r>
            <a:r>
              <a:rPr lang="mr-IN" dirty="0"/>
              <a:t>[</a:t>
            </a:r>
            <a:r>
              <a:rPr lang="mr-IN" dirty="0" err="1">
                <a:solidFill>
                  <a:srgbClr val="F79646"/>
                </a:solidFill>
              </a:rPr>
              <a:t>S</a:t>
            </a:r>
            <a:r>
              <a:rPr lang="mr-IN" dirty="0"/>
              <a:t>]</a:t>
            </a:r>
            <a:endParaRPr lang="en-US" dirty="0"/>
          </a:p>
          <a:p>
            <a:pPr lvl="1" indent="8335">
              <a:defRPr sz="2400">
                <a:solidFill>
                  <a:srgbClr val="000000"/>
                </a:solidFill>
              </a:defRPr>
            </a:pPr>
            <a:r>
              <a:rPr lang="en-US" dirty="0"/>
              <a:t>= 50,001,000  </a:t>
            </a:r>
            <a:endParaRPr dirty="0"/>
          </a:p>
        </p:txBody>
      </p:sp>
      <p:sp>
        <p:nvSpPr>
          <p:cNvPr id="8" name="TextBox 7"/>
          <p:cNvSpPr txBox="1"/>
          <p:nvPr/>
        </p:nvSpPr>
        <p:spPr>
          <a:xfrm>
            <a:off x="5640306" y="1368524"/>
            <a:ext cx="3135282" cy="830997"/>
          </a:xfrm>
          <a:prstGeom prst="rect">
            <a:avLst/>
          </a:prstGeom>
          <a:noFill/>
        </p:spPr>
        <p:txBody>
          <a:bodyPr wrap="none" rtlCol="0">
            <a:spAutoFit/>
          </a:bodyPr>
          <a:lstStyle/>
          <a:p>
            <a:r>
              <a:rPr lang="en-US" sz="1600" i="1" dirty="0">
                <a:latin typeface="Helvetica Neue" charset="0"/>
                <a:ea typeface="Helvetica Neue" charset="0"/>
                <a:cs typeface="Helvetica Neue" charset="0"/>
              </a:rPr>
              <a:t>Note: for simplicity we do not </a:t>
            </a:r>
          </a:p>
          <a:p>
            <a:r>
              <a:rPr lang="en-US" sz="1600" i="1" dirty="0">
                <a:latin typeface="Helvetica Neue" charset="0"/>
                <a:ea typeface="Helvetica Neue" charset="0"/>
                <a:cs typeface="Helvetica Neue" charset="0"/>
              </a:rPr>
              <a:t>present iterator implementations</a:t>
            </a:r>
            <a:br>
              <a:rPr lang="en-US" sz="1600" i="1" dirty="0">
                <a:latin typeface="Helvetica Neue" charset="0"/>
                <a:ea typeface="Helvetica Neue" charset="0"/>
                <a:cs typeface="Helvetica Neue" charset="0"/>
              </a:rPr>
            </a:br>
            <a:r>
              <a:rPr lang="en-US" sz="1600" i="1" dirty="0">
                <a:latin typeface="Helvetica Neue" charset="0"/>
                <a:ea typeface="Helvetica Neue" charset="0"/>
                <a:cs typeface="Helvetica Neue" charset="0"/>
              </a:rPr>
              <a:t>for the join algorithms.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wipe(left)">
                                      <p:cBhvr>
                                        <p:cTn id="7" dur="2000"/>
                                        <p:tgtEl>
                                          <p:spTgt spid="543"/>
                                        </p:tgtEl>
                                      </p:cBhvr>
                                    </p:animEffect>
                                  </p:childTnLst>
                                </p:cTn>
                              </p:par>
                            </p:childTnLst>
                          </p:cTn>
                        </p:par>
                        <p:par>
                          <p:cTn id="8" fill="hold">
                            <p:stCondLst>
                              <p:cond delay="0"/>
                            </p:stCondLst>
                            <p:childTnLst>
                              <p:par>
                                <p:cTn id="9" presetID="26" presetClass="emph" presetSubtype="0" fill="hold" grpId="0" nodeType="withEffect">
                                  <p:stCondLst>
                                    <p:cond delay="0"/>
                                  </p:stCondLst>
                                  <p:childTnLst>
                                    <p:animEffect transition="out" filter="fade">
                                      <p:cBhvr>
                                        <p:cTn id="10" dur="500" fill="hold" tmFilter="0, 0; .2, .5; .8, .5; 1, 0"/>
                                        <p:tgtEl>
                                          <p:spTgt spid="518"/>
                                        </p:tgtEl>
                                      </p:cBhvr>
                                    </p:animEffect>
                                    <p:animScale>
                                      <p:cBhvr>
                                        <p:cTn id="11" dur="250" autoRev="1" fill="hold"/>
                                        <p:tgtEl>
                                          <p:spTgt spid="518"/>
                                        </p:tgtEl>
                                      </p:cBhvr>
                                      <p:by x="105000" y="105000"/>
                                    </p:animScale>
                                  </p:childTnLst>
                                </p:cTn>
                              </p:par>
                            </p:childTnLst>
                          </p:cTn>
                        </p:par>
                        <p:par>
                          <p:cTn id="12" fill="hold">
                            <p:stCondLst>
                              <p:cond delay="0"/>
                            </p:stCondLst>
                            <p:childTnLst>
                              <p:par>
                                <p:cTn id="13" presetID="26" presetClass="emph" presetSubtype="0" fill="hold" grpId="0" nodeType="withEffect">
                                  <p:stCondLst>
                                    <p:cond delay="500"/>
                                  </p:stCondLst>
                                  <p:childTnLst>
                                    <p:animEffect transition="out" filter="fade">
                                      <p:cBhvr>
                                        <p:cTn id="14" dur="500" fill="hold" tmFilter="0, 0; .2, .5; .8, .5; 1, 0"/>
                                        <p:tgtEl>
                                          <p:spTgt spid="527"/>
                                        </p:tgtEl>
                                      </p:cBhvr>
                                    </p:animEffect>
                                    <p:animScale>
                                      <p:cBhvr>
                                        <p:cTn id="15" dur="250" autoRev="1" fill="hold"/>
                                        <p:tgtEl>
                                          <p:spTgt spid="527"/>
                                        </p:tgtEl>
                                      </p:cBhvr>
                                      <p:by x="105000" y="105000"/>
                                    </p:animScale>
                                  </p:childTnLst>
                                </p:cTn>
                              </p:par>
                            </p:childTnLst>
                          </p:cTn>
                        </p:par>
                        <p:par>
                          <p:cTn id="16" fill="hold">
                            <p:stCondLst>
                              <p:cond delay="0"/>
                            </p:stCondLst>
                            <p:childTnLst>
                              <p:par>
                                <p:cTn id="17" presetID="26" presetClass="emph" presetSubtype="0" fill="hold" grpId="0" nodeType="withEffect">
                                  <p:stCondLst>
                                    <p:cond delay="1000"/>
                                  </p:stCondLst>
                                  <p:childTnLst>
                                    <p:animEffect transition="out" filter="fade">
                                      <p:cBhvr>
                                        <p:cTn id="18" dur="500" fill="hold" tmFilter="0, 0; .2, .5; .8, .5; 1, 0"/>
                                        <p:tgtEl>
                                          <p:spTgt spid="536"/>
                                        </p:tgtEl>
                                      </p:cBhvr>
                                    </p:animEffect>
                                    <p:animScale>
                                      <p:cBhvr>
                                        <p:cTn id="19" dur="250" autoRev="1" fill="hold"/>
                                        <p:tgtEl>
                                          <p:spTgt spid="536"/>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544"/>
                                        </p:tgtEl>
                                        <p:attrNameLst>
                                          <p:attrName>style.visibility</p:attrName>
                                        </p:attrNameLst>
                                      </p:cBhvr>
                                      <p:to>
                                        <p:strVal val="visible"/>
                                      </p:to>
                                    </p:set>
                                    <p:animEffect transition="in" filter="wipe(left)">
                                      <p:cBhvr>
                                        <p:cTn id="24" dur="2000"/>
                                        <p:tgtEl>
                                          <p:spTgt spid="544"/>
                                        </p:tgtEl>
                                      </p:cBhvr>
                                    </p:animEffect>
                                  </p:childTnLst>
                                </p:cTn>
                              </p:par>
                            </p:childTnLst>
                          </p:cTn>
                        </p:par>
                        <p:par>
                          <p:cTn id="25" fill="hold">
                            <p:stCondLst>
                              <p:cond delay="2000"/>
                            </p:stCondLst>
                            <p:childTnLst>
                              <p:par>
                                <p:cTn id="26" presetID="22" presetClass="entr" presetSubtype="8" fill="hold" grpId="0" nodeType="afterEffect">
                                  <p:stCondLst>
                                    <p:cond delay="0"/>
                                  </p:stCondLst>
                                  <p:iterate>
                                    <p:tmAbs val="0"/>
                                  </p:iterate>
                                  <p:childTnLst>
                                    <p:set>
                                      <p:cBhvr>
                                        <p:cTn id="27" fill="hold"/>
                                        <p:tgtEl>
                                          <p:spTgt spid="545"/>
                                        </p:tgtEl>
                                        <p:attrNameLst>
                                          <p:attrName>style.visibility</p:attrName>
                                        </p:attrNameLst>
                                      </p:cBhvr>
                                      <p:to>
                                        <p:strVal val="visible"/>
                                      </p:to>
                                    </p:set>
                                    <p:animEffect transition="in" filter="wipe(left)">
                                      <p:cBhvr>
                                        <p:cTn id="28" dur="1000"/>
                                        <p:tgtEl>
                                          <p:spTgt spid="545"/>
                                        </p:tgtEl>
                                      </p:cBhvr>
                                    </p:animEffect>
                                  </p:childTnLst>
                                </p:cTn>
                              </p:par>
                            </p:childTnLst>
                          </p:cTn>
                        </p:par>
                        <p:par>
                          <p:cTn id="29" fill="hold">
                            <p:stCondLst>
                              <p:cond delay="3000"/>
                            </p:stCondLst>
                            <p:childTnLst>
                              <p:par>
                                <p:cTn id="30" presetID="22" presetClass="entr" presetSubtype="8" fill="hold" grpId="0" nodeType="afterEffect">
                                  <p:stCondLst>
                                    <p:cond delay="0"/>
                                  </p:stCondLst>
                                  <p:iterate>
                                    <p:tmAbs val="0"/>
                                  </p:iterate>
                                  <p:childTnLst>
                                    <p:set>
                                      <p:cBhvr>
                                        <p:cTn id="31" fill="hold"/>
                                        <p:tgtEl>
                                          <p:spTgt spid="546"/>
                                        </p:tgtEl>
                                        <p:attrNameLst>
                                          <p:attrName>style.visibility</p:attrName>
                                        </p:attrNameLst>
                                      </p:cBhvr>
                                      <p:to>
                                        <p:strVal val="visible"/>
                                      </p:to>
                                    </p:set>
                                    <p:animEffect transition="in" filter="wipe(left)">
                                      <p:cBhvr>
                                        <p:cTn id="32" dur="1000"/>
                                        <p:tgtEl>
                                          <p:spTgt spid="546"/>
                                        </p:tgtEl>
                                      </p:cBhvr>
                                    </p:animEffect>
                                  </p:childTnLst>
                                </p:cTn>
                              </p:par>
                            </p:childTnLst>
                          </p:cTn>
                        </p:par>
                        <p:par>
                          <p:cTn id="33" fill="hold">
                            <p:stCondLst>
                              <p:cond delay="4000"/>
                            </p:stCondLst>
                            <p:childTnLst>
                              <p:par>
                                <p:cTn id="34" presetID="22" presetClass="entr" presetSubtype="8" fill="hold" grpId="0" nodeType="afterEffect">
                                  <p:stCondLst>
                                    <p:cond delay="0"/>
                                  </p:stCondLst>
                                  <p:iterate>
                                    <p:tmAbs val="0"/>
                                  </p:iterate>
                                  <p:childTnLst>
                                    <p:set>
                                      <p:cBhvr>
                                        <p:cTn id="35" fill="hold"/>
                                        <p:tgtEl>
                                          <p:spTgt spid="539"/>
                                        </p:tgtEl>
                                        <p:attrNameLst>
                                          <p:attrName>style.visibility</p:attrName>
                                        </p:attrNameLst>
                                      </p:cBhvr>
                                      <p:to>
                                        <p:strVal val="visible"/>
                                      </p:to>
                                    </p:set>
                                    <p:animEffect transition="in" filter="wipe(left)">
                                      <p:cBhvr>
                                        <p:cTn id="36" dur="500"/>
                                        <p:tgtEl>
                                          <p:spTgt spid="539"/>
                                        </p:tgtEl>
                                      </p:cBhvr>
                                    </p:animEffect>
                                  </p:childTnLst>
                                </p:cTn>
                              </p:par>
                            </p:childTnLst>
                          </p:cTn>
                        </p:par>
                        <p:par>
                          <p:cTn id="37" fill="hold">
                            <p:stCondLst>
                              <p:cond delay="4500"/>
                            </p:stCondLst>
                            <p:childTnLst>
                              <p:par>
                                <p:cTn id="38" presetID="22" presetClass="entr" presetSubtype="8" fill="hold" grpId="0" nodeType="afterEffect">
                                  <p:stCondLst>
                                    <p:cond delay="0"/>
                                  </p:stCondLst>
                                  <p:iterate>
                                    <p:tmAbs val="0"/>
                                  </p:iterate>
                                  <p:childTnLst>
                                    <p:set>
                                      <p:cBhvr>
                                        <p:cTn id="39" fill="hold"/>
                                        <p:tgtEl>
                                          <p:spTgt spid="540"/>
                                        </p:tgtEl>
                                        <p:attrNameLst>
                                          <p:attrName>style.visibility</p:attrName>
                                        </p:attrNameLst>
                                      </p:cBhvr>
                                      <p:to>
                                        <p:strVal val="visible"/>
                                      </p:to>
                                    </p:set>
                                    <p:animEffect transition="in" filter="wipe(left)">
                                      <p:cBhvr>
                                        <p:cTn id="40" dur="500"/>
                                        <p:tgtEl>
                                          <p:spTgt spid="540"/>
                                        </p:tgtEl>
                                      </p:cBhvr>
                                    </p:animEffect>
                                  </p:childTnLst>
                                </p:cTn>
                              </p:par>
                            </p:childTnLst>
                          </p:cTn>
                        </p:par>
                        <p:par>
                          <p:cTn id="41" fill="hold">
                            <p:stCondLst>
                              <p:cond delay="5000"/>
                            </p:stCondLst>
                            <p:childTnLst>
                              <p:par>
                                <p:cTn id="42" presetID="22" presetClass="entr" presetSubtype="8" fill="hold" grpId="0" nodeType="afterEffect">
                                  <p:stCondLst>
                                    <p:cond delay="0"/>
                                  </p:stCondLst>
                                  <p:iterate>
                                    <p:tmAbs val="0"/>
                                  </p:iterate>
                                  <p:childTnLst>
                                    <p:set>
                                      <p:cBhvr>
                                        <p:cTn id="43" fill="hold"/>
                                        <p:tgtEl>
                                          <p:spTgt spid="541"/>
                                        </p:tgtEl>
                                        <p:attrNameLst>
                                          <p:attrName>style.visibility</p:attrName>
                                        </p:attrNameLst>
                                      </p:cBhvr>
                                      <p:to>
                                        <p:strVal val="visible"/>
                                      </p:to>
                                    </p:set>
                                    <p:animEffect transition="in" filter="wipe(left)">
                                      <p:cBhvr>
                                        <p:cTn id="44" dur="400"/>
                                        <p:tgtEl>
                                          <p:spTgt spid="541"/>
                                        </p:tgtEl>
                                      </p:cBhvr>
                                    </p:animEffect>
                                  </p:childTnLst>
                                </p:cTn>
                              </p:par>
                            </p:childTnLst>
                          </p:cTn>
                        </p:par>
                        <p:par>
                          <p:cTn id="45" fill="hold">
                            <p:stCondLst>
                              <p:cond delay="5400"/>
                            </p:stCondLst>
                            <p:childTnLst>
                              <p:par>
                                <p:cTn id="46" presetID="22" presetClass="entr" presetSubtype="8" fill="hold" grpId="0" nodeType="afterEffect">
                                  <p:stCondLst>
                                    <p:cond delay="0"/>
                                  </p:stCondLst>
                                  <p:iterate>
                                    <p:tmAbs val="0"/>
                                  </p:iterate>
                                  <p:childTnLst>
                                    <p:set>
                                      <p:cBhvr>
                                        <p:cTn id="47" fill="hold"/>
                                        <p:tgtEl>
                                          <p:spTgt spid="542"/>
                                        </p:tgtEl>
                                        <p:attrNameLst>
                                          <p:attrName>style.visibility</p:attrName>
                                        </p:attrNameLst>
                                      </p:cBhvr>
                                      <p:to>
                                        <p:strVal val="visible"/>
                                      </p:to>
                                    </p:set>
                                    <p:animEffect transition="in" filter="wipe(left)">
                                      <p:cBhvr>
                                        <p:cTn id="48" dur="300"/>
                                        <p:tgtEl>
                                          <p:spTgt spid="542"/>
                                        </p:tgtEl>
                                      </p:cBhvr>
                                    </p:animEffect>
                                  </p:childTnLst>
                                </p:cTn>
                              </p:par>
                            </p:childTnLst>
                          </p:cTn>
                        </p:par>
                        <p:par>
                          <p:cTn id="49" fill="hold">
                            <p:stCondLst>
                              <p:cond delay="5700"/>
                            </p:stCondLst>
                            <p:childTnLst>
                              <p:par>
                                <p:cTn id="50" presetID="22" presetClass="entr" presetSubtype="8" fill="hold" grpId="0" nodeType="afterEffect">
                                  <p:stCondLst>
                                    <p:cond delay="0"/>
                                  </p:stCondLst>
                                  <p:iterate>
                                    <p:tmAbs val="0"/>
                                  </p:iterate>
                                  <p:childTnLst>
                                    <p:set>
                                      <p:cBhvr>
                                        <p:cTn id="51" fill="hold"/>
                                        <p:tgtEl>
                                          <p:spTgt spid="479"/>
                                        </p:tgtEl>
                                        <p:attrNameLst>
                                          <p:attrName>style.visibility</p:attrName>
                                        </p:attrNameLst>
                                      </p:cBhvr>
                                      <p:to>
                                        <p:strVal val="visible"/>
                                      </p:to>
                                    </p:set>
                                    <p:animEffect transition="in" filter="wipe(left)">
                                      <p:cBhvr>
                                        <p:cTn id="52" dur="200"/>
                                        <p:tgtEl>
                                          <p:spTgt spid="479"/>
                                        </p:tgtEl>
                                      </p:cBhvr>
                                    </p:animEffect>
                                  </p:childTnLst>
                                </p:cTn>
                              </p:par>
                            </p:childTnLst>
                          </p:cTn>
                        </p:par>
                        <p:par>
                          <p:cTn id="53" fill="hold">
                            <p:stCondLst>
                              <p:cond delay="5900"/>
                            </p:stCondLst>
                            <p:childTnLst>
                              <p:par>
                                <p:cTn id="54" presetID="22" presetClass="entr" presetSubtype="8" fill="hold" grpId="0" nodeType="afterEffect">
                                  <p:stCondLst>
                                    <p:cond delay="0"/>
                                  </p:stCondLst>
                                  <p:iterate>
                                    <p:tmAbs val="0"/>
                                  </p:iterate>
                                  <p:childTnLst>
                                    <p:set>
                                      <p:cBhvr>
                                        <p:cTn id="55" fill="hold"/>
                                        <p:tgtEl>
                                          <p:spTgt spid="480"/>
                                        </p:tgtEl>
                                        <p:attrNameLst>
                                          <p:attrName>style.visibility</p:attrName>
                                        </p:attrNameLst>
                                      </p:cBhvr>
                                      <p:to>
                                        <p:strVal val="visible"/>
                                      </p:to>
                                    </p:set>
                                    <p:animEffect transition="in" filter="wipe(left)">
                                      <p:cBhvr>
                                        <p:cTn id="56" dur="100"/>
                                        <p:tgtEl>
                                          <p:spTgt spid="480"/>
                                        </p:tgtEl>
                                      </p:cBhvr>
                                    </p:animEffect>
                                  </p:childTnLst>
                                </p:cTn>
                              </p:par>
                            </p:childTnLst>
                          </p:cTn>
                        </p:par>
                        <p:par>
                          <p:cTn id="57" fill="hold">
                            <p:stCondLst>
                              <p:cond delay="6000"/>
                            </p:stCondLst>
                            <p:childTnLst>
                              <p:par>
                                <p:cTn id="58" presetID="22" presetClass="entr" presetSubtype="8" fill="hold" grpId="0" nodeType="afterEffect">
                                  <p:stCondLst>
                                    <p:cond delay="0"/>
                                  </p:stCondLst>
                                  <p:iterate>
                                    <p:tmAbs val="0"/>
                                  </p:iterate>
                                  <p:childTnLst>
                                    <p:set>
                                      <p:cBhvr>
                                        <p:cTn id="59" fill="hold"/>
                                        <p:tgtEl>
                                          <p:spTgt spid="481"/>
                                        </p:tgtEl>
                                        <p:attrNameLst>
                                          <p:attrName>style.visibility</p:attrName>
                                        </p:attrNameLst>
                                      </p:cBhvr>
                                      <p:to>
                                        <p:strVal val="visible"/>
                                      </p:to>
                                    </p:set>
                                    <p:animEffect transition="in" filter="wipe(left)">
                                      <p:cBhvr>
                                        <p:cTn id="60" dur="80"/>
                                        <p:tgtEl>
                                          <p:spTgt spid="481"/>
                                        </p:tgtEl>
                                      </p:cBhvr>
                                    </p:animEffect>
                                  </p:childTnLst>
                                </p:cTn>
                              </p:par>
                            </p:childTnLst>
                          </p:cTn>
                        </p:par>
                        <p:par>
                          <p:cTn id="61" fill="hold">
                            <p:stCondLst>
                              <p:cond delay="6080"/>
                            </p:stCondLst>
                            <p:childTnLst>
                              <p:par>
                                <p:cTn id="62" presetID="22" presetClass="entr" presetSubtype="8" fill="hold" grpId="0" nodeType="afterEffect">
                                  <p:stCondLst>
                                    <p:cond delay="0"/>
                                  </p:stCondLst>
                                  <p:iterate>
                                    <p:tmAbs val="0"/>
                                  </p:iterate>
                                  <p:childTnLst>
                                    <p:set>
                                      <p:cBhvr>
                                        <p:cTn id="63" fill="hold"/>
                                        <p:tgtEl>
                                          <p:spTgt spid="482"/>
                                        </p:tgtEl>
                                        <p:attrNameLst>
                                          <p:attrName>style.visibility</p:attrName>
                                        </p:attrNameLst>
                                      </p:cBhvr>
                                      <p:to>
                                        <p:strVal val="visible"/>
                                      </p:to>
                                    </p:set>
                                    <p:animEffect transition="in" filter="wipe(left)">
                                      <p:cBhvr>
                                        <p:cTn id="64" dur="50"/>
                                        <p:tgtEl>
                                          <p:spTgt spid="482"/>
                                        </p:tgtEl>
                                      </p:cBhvr>
                                    </p:animEffect>
                                  </p:childTnLst>
                                </p:cTn>
                              </p:par>
                            </p:childTnLst>
                          </p:cTn>
                        </p:par>
                        <p:par>
                          <p:cTn id="65" fill="hold">
                            <p:stCondLst>
                              <p:cond delay="6130"/>
                            </p:stCondLst>
                            <p:childTnLst>
                              <p:par>
                                <p:cTn id="66" presetID="22" presetClass="entr" presetSubtype="8" fill="hold" grpId="0" nodeType="afterEffect">
                                  <p:stCondLst>
                                    <p:cond delay="0"/>
                                  </p:stCondLst>
                                  <p:iterate>
                                    <p:tmAbs val="0"/>
                                  </p:iterate>
                                  <p:childTnLst>
                                    <p:set>
                                      <p:cBhvr>
                                        <p:cTn id="67" fill="hold"/>
                                        <p:tgtEl>
                                          <p:spTgt spid="556"/>
                                        </p:tgtEl>
                                        <p:attrNameLst>
                                          <p:attrName>style.visibility</p:attrName>
                                        </p:attrNameLst>
                                      </p:cBhvr>
                                      <p:to>
                                        <p:strVal val="visible"/>
                                      </p:to>
                                    </p:set>
                                    <p:animEffect transition="in" filter="wipe(left)">
                                      <p:cBhvr>
                                        <p:cTn id="68" dur="200"/>
                                        <p:tgtEl>
                                          <p:spTgt spid="556"/>
                                        </p:tgtEl>
                                      </p:cBhvr>
                                    </p:animEffect>
                                  </p:childTnLst>
                                </p:cTn>
                              </p:par>
                            </p:childTnLst>
                          </p:cTn>
                        </p:par>
                        <p:par>
                          <p:cTn id="69" fill="hold">
                            <p:stCondLst>
                              <p:cond delay="6330"/>
                            </p:stCondLst>
                            <p:childTnLst>
                              <p:par>
                                <p:cTn id="70" presetID="22" presetClass="entr" presetSubtype="8" fill="hold" grpId="0" nodeType="afterEffect">
                                  <p:stCondLst>
                                    <p:cond delay="0"/>
                                  </p:stCondLst>
                                  <p:iterate>
                                    <p:tmAbs val="0"/>
                                  </p:iterate>
                                  <p:childTnLst>
                                    <p:set>
                                      <p:cBhvr>
                                        <p:cTn id="71" fill="hold"/>
                                        <p:tgtEl>
                                          <p:spTgt spid="557"/>
                                        </p:tgtEl>
                                        <p:attrNameLst>
                                          <p:attrName>style.visibility</p:attrName>
                                        </p:attrNameLst>
                                      </p:cBhvr>
                                      <p:to>
                                        <p:strVal val="visible"/>
                                      </p:to>
                                    </p:set>
                                    <p:animEffect transition="in" filter="wipe(left)">
                                      <p:cBhvr>
                                        <p:cTn id="72" dur="100"/>
                                        <p:tgtEl>
                                          <p:spTgt spid="557"/>
                                        </p:tgtEl>
                                      </p:cBhvr>
                                    </p:animEffect>
                                  </p:childTnLst>
                                </p:cTn>
                              </p:par>
                            </p:childTnLst>
                          </p:cTn>
                        </p:par>
                        <p:par>
                          <p:cTn id="73" fill="hold">
                            <p:stCondLst>
                              <p:cond delay="6430"/>
                            </p:stCondLst>
                            <p:childTnLst>
                              <p:par>
                                <p:cTn id="74" presetID="22" presetClass="entr" presetSubtype="8" fill="hold" grpId="0" nodeType="afterEffect">
                                  <p:stCondLst>
                                    <p:cond delay="0"/>
                                  </p:stCondLst>
                                  <p:iterate>
                                    <p:tmAbs val="0"/>
                                  </p:iterate>
                                  <p:childTnLst>
                                    <p:set>
                                      <p:cBhvr>
                                        <p:cTn id="75" fill="hold"/>
                                        <p:tgtEl>
                                          <p:spTgt spid="558"/>
                                        </p:tgtEl>
                                        <p:attrNameLst>
                                          <p:attrName>style.visibility</p:attrName>
                                        </p:attrNameLst>
                                      </p:cBhvr>
                                      <p:to>
                                        <p:strVal val="visible"/>
                                      </p:to>
                                    </p:set>
                                    <p:animEffect transition="in" filter="wipe(left)">
                                      <p:cBhvr>
                                        <p:cTn id="76" dur="80"/>
                                        <p:tgtEl>
                                          <p:spTgt spid="558"/>
                                        </p:tgtEl>
                                      </p:cBhvr>
                                    </p:animEffect>
                                  </p:childTnLst>
                                </p:cTn>
                              </p:par>
                            </p:childTnLst>
                          </p:cTn>
                        </p:par>
                        <p:par>
                          <p:cTn id="77" fill="hold">
                            <p:stCondLst>
                              <p:cond delay="6510"/>
                            </p:stCondLst>
                            <p:childTnLst>
                              <p:par>
                                <p:cTn id="78" presetID="22" presetClass="entr" presetSubtype="8" fill="hold" grpId="0" nodeType="afterEffect">
                                  <p:stCondLst>
                                    <p:cond delay="0"/>
                                  </p:stCondLst>
                                  <p:iterate>
                                    <p:tmAbs val="0"/>
                                  </p:iterate>
                                  <p:childTnLst>
                                    <p:set>
                                      <p:cBhvr>
                                        <p:cTn id="79" fill="hold"/>
                                        <p:tgtEl>
                                          <p:spTgt spid="559"/>
                                        </p:tgtEl>
                                        <p:attrNameLst>
                                          <p:attrName>style.visibility</p:attrName>
                                        </p:attrNameLst>
                                      </p:cBhvr>
                                      <p:to>
                                        <p:strVal val="visible"/>
                                      </p:to>
                                    </p:set>
                                    <p:animEffect transition="in" filter="wipe(left)">
                                      <p:cBhvr>
                                        <p:cTn id="80" dur="50"/>
                                        <p:tgtEl>
                                          <p:spTgt spid="55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animBg="1" advAuto="0"/>
      <p:bldP spid="480" grpId="0" animBg="1" advAuto="0"/>
      <p:bldP spid="481" grpId="0" animBg="1" advAuto="0"/>
      <p:bldP spid="482" grpId="0" animBg="1" advAuto="0"/>
      <p:bldP spid="518" grpId="0" animBg="1" advAuto="0"/>
      <p:bldP spid="527" grpId="0" animBg="1" advAuto="0"/>
      <p:bldP spid="536" grpId="0" animBg="1" advAuto="0"/>
      <p:bldP spid="539" grpId="0" animBg="1" advAuto="0"/>
      <p:bldP spid="540" grpId="0" animBg="1" advAuto="0"/>
      <p:bldP spid="541" grpId="0" animBg="1" advAuto="0"/>
      <p:bldP spid="542" grpId="0" animBg="1" advAuto="0"/>
      <p:bldP spid="543" grpId="0" animBg="1" advAuto="0"/>
      <p:bldP spid="544" grpId="0" animBg="1" advAuto="0"/>
      <p:bldP spid="545" grpId="0" animBg="1" advAuto="0"/>
      <p:bldP spid="546" grpId="0" animBg="1" advAuto="0"/>
      <p:bldP spid="556" grpId="0" animBg="1" advAuto="0"/>
      <p:bldP spid="557" grpId="0" animBg="1" advAuto="0"/>
      <p:bldP spid="558" grpId="0" animBg="1" advAuto="0"/>
      <p:bldP spid="559" grpId="0" animBg="1" advAuto="0"/>
      <p:bldP spid="9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 name="Shape 5336"/>
          <p:cNvSpPr>
            <a:spLocks noGrp="1"/>
          </p:cNvSpPr>
          <p:nvPr>
            <p:ph type="title"/>
          </p:nvPr>
        </p:nvSpPr>
        <p:spPr/>
        <p:txBody>
          <a:bodyPr/>
          <a:lstStyle>
            <a:lvl1pPr>
              <a:defRPr sz="4000"/>
            </a:lvl1pPr>
          </a:lstStyle>
          <a:p>
            <a:r>
              <a:rPr lang="en-US" dirty="0"/>
              <a:t>Hash Join vs. Sort-Merge Join</a:t>
            </a:r>
          </a:p>
        </p:txBody>
      </p:sp>
      <p:sp>
        <p:nvSpPr>
          <p:cNvPr id="5337" name="Shape 5337"/>
          <p:cNvSpPr>
            <a:spLocks noGrp="1"/>
          </p:cNvSpPr>
          <p:nvPr>
            <p:ph sz="quarter" idx="13"/>
          </p:nvPr>
        </p:nvSpPr>
        <p:spPr>
          <a:xfrm>
            <a:off x="228600" y="1536192"/>
            <a:ext cx="7391400" cy="2615184"/>
          </a:xfrm>
        </p:spPr>
        <p:txBody>
          <a:bodyPr>
            <a:normAutofit/>
          </a:bodyPr>
          <a:lstStyle/>
          <a:p>
            <a:r>
              <a:rPr lang="en-US" sz="1800" dirty="0"/>
              <a:t>Sorting pros:</a:t>
            </a:r>
          </a:p>
          <a:p>
            <a:pPr lvl="1"/>
            <a:r>
              <a:rPr lang="en-US" sz="1800" dirty="0"/>
              <a:t>Good if input already sorted, or need output sorted</a:t>
            </a:r>
          </a:p>
          <a:p>
            <a:pPr lvl="1"/>
            <a:r>
              <a:rPr lang="en-US" sz="1800" dirty="0"/>
              <a:t>Not sensitive to data skew or bad hash functions</a:t>
            </a:r>
          </a:p>
          <a:p>
            <a:pPr>
              <a:spcBef>
                <a:spcPts val="2000"/>
              </a:spcBef>
            </a:pPr>
            <a:r>
              <a:rPr lang="en-US" sz="1800" dirty="0"/>
              <a:t>Hashing pros:</a:t>
            </a:r>
          </a:p>
          <a:p>
            <a:pPr lvl="1"/>
            <a:r>
              <a:rPr lang="en-US" sz="1800" dirty="0"/>
              <a:t>For join: # passes depends on size of smaller relation</a:t>
            </a:r>
          </a:p>
          <a:p>
            <a:pPr lvl="2"/>
            <a:r>
              <a:rPr lang="en-US" sz="1600" dirty="0"/>
              <a:t>E.g. if smaller relation is &lt;B, naïve/hybrid hashing is great</a:t>
            </a:r>
          </a:p>
          <a:p>
            <a:pPr lvl="1"/>
            <a:r>
              <a:rPr lang="en-US" sz="1800" dirty="0"/>
              <a:t>Good if input already hashed, or need output hashed</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5337">
                                            <p:bg/>
                                          </p:spTgt>
                                        </p:tgtEl>
                                        <p:attrNameLst>
                                          <p:attrName>style.visibility</p:attrName>
                                        </p:attrNameLst>
                                      </p:cBhvr>
                                      <p:to>
                                        <p:strVal val="visible"/>
                                      </p:to>
                                    </p:set>
                                    <p:animEffect transition="in" filter="dissolve">
                                      <p:cBhvr>
                                        <p:cTn id="7" dur="500"/>
                                        <p:tgtEl>
                                          <p:spTgt spid="5337">
                                            <p:bg/>
                                          </p:spTgt>
                                        </p:tgtEl>
                                      </p:cBhvr>
                                    </p:animEffect>
                                  </p:childTnLst>
                                </p:cTn>
                              </p:par>
                              <p:par>
                                <p:cTn id="8" presetID="9" presetClass="entr" presetSubtype="0" fill="hold" grpId="0" nodeType="withEffect">
                                  <p:stCondLst>
                                    <p:cond delay="0"/>
                                  </p:stCondLst>
                                  <p:iterate>
                                    <p:tmAbs val="0"/>
                                  </p:iterate>
                                  <p:childTnLst>
                                    <p:set>
                                      <p:cBhvr>
                                        <p:cTn id="9" fill="hold"/>
                                        <p:tgtEl>
                                          <p:spTgt spid="5337">
                                            <p:txEl>
                                              <p:pRg st="0" end="0"/>
                                            </p:txEl>
                                          </p:spTgt>
                                        </p:tgtEl>
                                        <p:attrNameLst>
                                          <p:attrName>style.visibility</p:attrName>
                                        </p:attrNameLst>
                                      </p:cBhvr>
                                      <p:to>
                                        <p:strVal val="visible"/>
                                      </p:to>
                                    </p:set>
                                    <p:animEffect transition="in" filter="dissolve">
                                      <p:cBhvr>
                                        <p:cTn id="10" dur="500"/>
                                        <p:tgtEl>
                                          <p:spTgt spid="5337">
                                            <p:txEl>
                                              <p:pRg st="0" end="0"/>
                                            </p:txEl>
                                          </p:spTgt>
                                        </p:tgtEl>
                                      </p:cBhvr>
                                    </p:animEffect>
                                  </p:childTnLst>
                                </p:cTn>
                              </p:par>
                            </p:childTnLst>
                          </p:cTn>
                        </p:par>
                        <p:par>
                          <p:cTn id="11" fill="hold">
                            <p:stCondLst>
                              <p:cond delay="500"/>
                            </p:stCondLst>
                            <p:childTnLst>
                              <p:par>
                                <p:cTn id="12" presetID="9" presetClass="entr" fill="hold" grpId="0" nodeType="afterEffect">
                                  <p:stCondLst>
                                    <p:cond delay="0"/>
                                  </p:stCondLst>
                                  <p:iterate>
                                    <p:tmAbs val="0"/>
                                  </p:iterate>
                                  <p:childTnLst>
                                    <p:set>
                                      <p:cBhvr>
                                        <p:cTn id="13" fill="hold"/>
                                        <p:tgtEl>
                                          <p:spTgt spid="5337">
                                            <p:txEl>
                                              <p:pRg st="1" end="1"/>
                                            </p:txEl>
                                          </p:spTgt>
                                        </p:tgtEl>
                                        <p:attrNameLst>
                                          <p:attrName>style.visibility</p:attrName>
                                        </p:attrNameLst>
                                      </p:cBhvr>
                                      <p:to>
                                        <p:strVal val="visible"/>
                                      </p:to>
                                    </p:set>
                                    <p:animEffect transition="in" filter="dissolve">
                                      <p:cBhvr>
                                        <p:cTn id="14" dur="500"/>
                                        <p:tgtEl>
                                          <p:spTgt spid="5337">
                                            <p:txEl>
                                              <p:pRg st="1" end="1"/>
                                            </p:txEl>
                                          </p:spTgt>
                                        </p:tgtEl>
                                      </p:cBhvr>
                                    </p:animEffect>
                                  </p:childTnLst>
                                </p:cTn>
                              </p:par>
                            </p:childTnLst>
                          </p:cTn>
                        </p:par>
                        <p:par>
                          <p:cTn id="15" fill="hold">
                            <p:stCondLst>
                              <p:cond delay="1000"/>
                            </p:stCondLst>
                            <p:childTnLst>
                              <p:par>
                                <p:cTn id="16" presetID="9" presetClass="entr" fill="hold" grpId="0" nodeType="afterEffect">
                                  <p:stCondLst>
                                    <p:cond delay="0"/>
                                  </p:stCondLst>
                                  <p:iterate>
                                    <p:tmAbs val="0"/>
                                  </p:iterate>
                                  <p:childTnLst>
                                    <p:set>
                                      <p:cBhvr>
                                        <p:cTn id="17" fill="hold"/>
                                        <p:tgtEl>
                                          <p:spTgt spid="5337">
                                            <p:txEl>
                                              <p:pRg st="2" end="2"/>
                                            </p:txEl>
                                          </p:spTgt>
                                        </p:tgtEl>
                                        <p:attrNameLst>
                                          <p:attrName>style.visibility</p:attrName>
                                        </p:attrNameLst>
                                      </p:cBhvr>
                                      <p:to>
                                        <p:strVal val="visible"/>
                                      </p:to>
                                    </p:set>
                                    <p:animEffect transition="in" filter="dissolve">
                                      <p:cBhvr>
                                        <p:cTn id="18" dur="500"/>
                                        <p:tgtEl>
                                          <p:spTgt spid="533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5337">
                                            <p:txEl>
                                              <p:pRg st="3" end="3"/>
                                            </p:txEl>
                                          </p:spTgt>
                                        </p:tgtEl>
                                        <p:attrNameLst>
                                          <p:attrName>style.visibility</p:attrName>
                                        </p:attrNameLst>
                                      </p:cBhvr>
                                      <p:to>
                                        <p:strVal val="visible"/>
                                      </p:to>
                                    </p:set>
                                    <p:animEffect transition="in" filter="dissolve">
                                      <p:cBhvr>
                                        <p:cTn id="23" dur="500"/>
                                        <p:tgtEl>
                                          <p:spTgt spid="5337">
                                            <p:txEl>
                                              <p:pRg st="3" end="3"/>
                                            </p:txEl>
                                          </p:spTgt>
                                        </p:tgtEl>
                                      </p:cBhvr>
                                    </p:animEffect>
                                  </p:childTnLst>
                                </p:cTn>
                              </p:par>
                            </p:childTnLst>
                          </p:cTn>
                        </p:par>
                        <p:par>
                          <p:cTn id="24" fill="hold">
                            <p:stCondLst>
                              <p:cond delay="500"/>
                            </p:stCondLst>
                            <p:childTnLst>
                              <p:par>
                                <p:cTn id="25" presetID="9" presetClass="entr" fill="hold" grpId="0" nodeType="afterEffect">
                                  <p:stCondLst>
                                    <p:cond delay="0"/>
                                  </p:stCondLst>
                                  <p:iterate>
                                    <p:tmAbs val="0"/>
                                  </p:iterate>
                                  <p:childTnLst>
                                    <p:set>
                                      <p:cBhvr>
                                        <p:cTn id="26" fill="hold"/>
                                        <p:tgtEl>
                                          <p:spTgt spid="5337">
                                            <p:txEl>
                                              <p:pRg st="4" end="4"/>
                                            </p:txEl>
                                          </p:spTgt>
                                        </p:tgtEl>
                                        <p:attrNameLst>
                                          <p:attrName>style.visibility</p:attrName>
                                        </p:attrNameLst>
                                      </p:cBhvr>
                                      <p:to>
                                        <p:strVal val="visible"/>
                                      </p:to>
                                    </p:set>
                                    <p:animEffect transition="in" filter="dissolve">
                                      <p:cBhvr>
                                        <p:cTn id="27" dur="500"/>
                                        <p:tgtEl>
                                          <p:spTgt spid="5337">
                                            <p:txEl>
                                              <p:pRg st="4" end="4"/>
                                            </p:txEl>
                                          </p:spTgt>
                                        </p:tgtEl>
                                      </p:cBhvr>
                                    </p:animEffect>
                                  </p:childTnLst>
                                </p:cTn>
                              </p:par>
                            </p:childTnLst>
                          </p:cTn>
                        </p:par>
                        <p:par>
                          <p:cTn id="28" fill="hold">
                            <p:stCondLst>
                              <p:cond delay="1000"/>
                            </p:stCondLst>
                            <p:childTnLst>
                              <p:par>
                                <p:cTn id="29" presetID="9" presetClass="entr" fill="hold" grpId="0" nodeType="afterEffect">
                                  <p:stCondLst>
                                    <p:cond delay="0"/>
                                  </p:stCondLst>
                                  <p:iterate>
                                    <p:tmAbs val="0"/>
                                  </p:iterate>
                                  <p:childTnLst>
                                    <p:set>
                                      <p:cBhvr>
                                        <p:cTn id="30" fill="hold"/>
                                        <p:tgtEl>
                                          <p:spTgt spid="5337">
                                            <p:txEl>
                                              <p:pRg st="5" end="5"/>
                                            </p:txEl>
                                          </p:spTgt>
                                        </p:tgtEl>
                                        <p:attrNameLst>
                                          <p:attrName>style.visibility</p:attrName>
                                        </p:attrNameLst>
                                      </p:cBhvr>
                                      <p:to>
                                        <p:strVal val="visible"/>
                                      </p:to>
                                    </p:set>
                                    <p:animEffect transition="in" filter="dissolve">
                                      <p:cBhvr>
                                        <p:cTn id="31" dur="500"/>
                                        <p:tgtEl>
                                          <p:spTgt spid="5337">
                                            <p:txEl>
                                              <p:pRg st="5" end="5"/>
                                            </p:txEl>
                                          </p:spTgt>
                                        </p:tgtEl>
                                      </p:cBhvr>
                                    </p:animEffect>
                                  </p:childTnLst>
                                </p:cTn>
                              </p:par>
                            </p:childTnLst>
                          </p:cTn>
                        </p:par>
                        <p:par>
                          <p:cTn id="32" fill="hold">
                            <p:stCondLst>
                              <p:cond delay="1500"/>
                            </p:stCondLst>
                            <p:childTnLst>
                              <p:par>
                                <p:cTn id="33" presetID="9" presetClass="entr" fill="hold" grpId="0" nodeType="afterEffect">
                                  <p:stCondLst>
                                    <p:cond delay="0"/>
                                  </p:stCondLst>
                                  <p:iterate>
                                    <p:tmAbs val="0"/>
                                  </p:iterate>
                                  <p:childTnLst>
                                    <p:set>
                                      <p:cBhvr>
                                        <p:cTn id="34" fill="hold"/>
                                        <p:tgtEl>
                                          <p:spTgt spid="5337">
                                            <p:txEl>
                                              <p:pRg st="6" end="6"/>
                                            </p:txEl>
                                          </p:spTgt>
                                        </p:tgtEl>
                                        <p:attrNameLst>
                                          <p:attrName>style.visibility</p:attrName>
                                        </p:attrNameLst>
                                      </p:cBhvr>
                                      <p:to>
                                        <p:strVal val="visible"/>
                                      </p:to>
                                    </p:set>
                                    <p:animEffect transition="in" filter="dissolve">
                                      <p:cBhvr>
                                        <p:cTn id="35" dur="500"/>
                                        <p:tgtEl>
                                          <p:spTgt spid="53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7" grpId="0" build="p" bldLvl="5"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9" name="Shape 5339"/>
          <p:cNvSpPr>
            <a:spLocks noGrp="1"/>
          </p:cNvSpPr>
          <p:nvPr>
            <p:ph type="title"/>
          </p:nvPr>
        </p:nvSpPr>
        <p:spPr/>
        <p:txBody>
          <a:bodyPr/>
          <a:lstStyle/>
          <a:p>
            <a:r>
              <a:rPr lang="en-US"/>
              <a:t>Recap</a:t>
            </a:r>
          </a:p>
        </p:txBody>
      </p:sp>
      <p:sp>
        <p:nvSpPr>
          <p:cNvPr id="5340" name="Shape 5340"/>
          <p:cNvSpPr>
            <a:spLocks noGrp="1"/>
          </p:cNvSpPr>
          <p:nvPr>
            <p:ph sz="quarter" idx="13"/>
          </p:nvPr>
        </p:nvSpPr>
        <p:spPr>
          <a:xfrm>
            <a:off x="228600" y="895350"/>
            <a:ext cx="8668512" cy="4248150"/>
          </a:xfrm>
        </p:spPr>
        <p:txBody>
          <a:bodyPr>
            <a:normAutofit fontScale="62500" lnSpcReduction="20000"/>
          </a:bodyPr>
          <a:lstStyle/>
          <a:p>
            <a:r>
              <a:rPr lang="en-US" dirty="0"/>
              <a:t>Nested Loops Join</a:t>
            </a:r>
          </a:p>
          <a:p>
            <a:pPr lvl="1"/>
            <a:r>
              <a:rPr lang="en-US" dirty="0"/>
              <a:t>Works for arbitrary </a:t>
            </a:r>
            <a:r>
              <a:rPr lang="en-US" dirty="0" err="1">
                <a:sym typeface="Symbol"/>
              </a:rPr>
              <a:t>Θ</a:t>
            </a:r>
            <a:endParaRPr lang="en-US" dirty="0"/>
          </a:p>
          <a:p>
            <a:pPr lvl="1"/>
            <a:r>
              <a:rPr lang="en-US" dirty="0"/>
              <a:t>Make sure to utilize memory in blocks</a:t>
            </a:r>
          </a:p>
          <a:p>
            <a:pPr>
              <a:spcBef>
                <a:spcPts val="2000"/>
              </a:spcBef>
            </a:pPr>
            <a:r>
              <a:rPr lang="en-US" dirty="0"/>
              <a:t>Index Nested Loops</a:t>
            </a:r>
          </a:p>
          <a:p>
            <a:pPr lvl="1"/>
            <a:r>
              <a:rPr lang="en-US" dirty="0"/>
              <a:t>For </a:t>
            </a:r>
            <a:r>
              <a:rPr lang="en-US" dirty="0" err="1"/>
              <a:t>equi</a:t>
            </a:r>
            <a:r>
              <a:rPr lang="en-US" dirty="0"/>
              <a:t>-joins</a:t>
            </a:r>
          </a:p>
          <a:p>
            <a:pPr lvl="1"/>
            <a:r>
              <a:rPr lang="en-US" dirty="0"/>
              <a:t>When you already have an index on one side</a:t>
            </a:r>
          </a:p>
          <a:p>
            <a:pPr>
              <a:spcBef>
                <a:spcPts val="2000"/>
              </a:spcBef>
            </a:pPr>
            <a:r>
              <a:rPr lang="en-US" dirty="0"/>
              <a:t>Sort/Hash</a:t>
            </a:r>
          </a:p>
          <a:p>
            <a:pPr lvl="1"/>
            <a:r>
              <a:rPr lang="en-US" dirty="0"/>
              <a:t>For </a:t>
            </a:r>
            <a:r>
              <a:rPr lang="en-US" dirty="0" err="1"/>
              <a:t>equi</a:t>
            </a:r>
            <a:r>
              <a:rPr lang="en-US" dirty="0"/>
              <a:t>-joins</a:t>
            </a:r>
          </a:p>
          <a:p>
            <a:pPr lvl="1"/>
            <a:r>
              <a:rPr lang="en-US" dirty="0"/>
              <a:t>No index required</a:t>
            </a:r>
          </a:p>
          <a:p>
            <a:pPr lvl="1"/>
            <a:r>
              <a:rPr lang="en-US" dirty="0"/>
              <a:t>Hash better if one relation is much smaller than other</a:t>
            </a:r>
          </a:p>
          <a:p>
            <a:pPr>
              <a:spcBef>
                <a:spcPts val="2000"/>
              </a:spcBef>
            </a:pPr>
            <a:r>
              <a:rPr lang="en-US" dirty="0"/>
              <a:t>No clear winners – may want to implement them all</a:t>
            </a:r>
          </a:p>
          <a:p>
            <a:r>
              <a:rPr lang="en-US" dirty="0"/>
              <a:t>Be sure you know the cost model for each</a:t>
            </a:r>
          </a:p>
          <a:p>
            <a:pPr lvl="1"/>
            <a:r>
              <a:rPr lang="en-US" dirty="0"/>
              <a:t>You will need it for query optimization!</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5340">
                                            <p:bg/>
                                          </p:spTgt>
                                        </p:tgtEl>
                                        <p:attrNameLst>
                                          <p:attrName>style.visibility</p:attrName>
                                        </p:attrNameLst>
                                      </p:cBhvr>
                                      <p:to>
                                        <p:strVal val="visible"/>
                                      </p:to>
                                    </p:set>
                                    <p:animEffect transition="in" filter="dissolve">
                                      <p:cBhvr>
                                        <p:cTn id="7" dur="500"/>
                                        <p:tgtEl>
                                          <p:spTgt spid="5340">
                                            <p:bg/>
                                          </p:spTgt>
                                        </p:tgtEl>
                                      </p:cBhvr>
                                    </p:animEffect>
                                  </p:childTnLst>
                                </p:cTn>
                              </p:par>
                              <p:par>
                                <p:cTn id="8" presetID="9" presetClass="entr" presetSubtype="0" fill="hold" grpId="0" nodeType="withEffect">
                                  <p:stCondLst>
                                    <p:cond delay="0"/>
                                  </p:stCondLst>
                                  <p:iterate>
                                    <p:tmAbs val="0"/>
                                  </p:iterate>
                                  <p:childTnLst>
                                    <p:set>
                                      <p:cBhvr>
                                        <p:cTn id="9" fill="hold"/>
                                        <p:tgtEl>
                                          <p:spTgt spid="5340">
                                            <p:txEl>
                                              <p:pRg st="0" end="0"/>
                                            </p:txEl>
                                          </p:spTgt>
                                        </p:tgtEl>
                                        <p:attrNameLst>
                                          <p:attrName>style.visibility</p:attrName>
                                        </p:attrNameLst>
                                      </p:cBhvr>
                                      <p:to>
                                        <p:strVal val="visible"/>
                                      </p:to>
                                    </p:set>
                                    <p:animEffect transition="in" filter="dissolve">
                                      <p:cBhvr>
                                        <p:cTn id="10" dur="500"/>
                                        <p:tgtEl>
                                          <p:spTgt spid="5340">
                                            <p:txEl>
                                              <p:pRg st="0" end="0"/>
                                            </p:txEl>
                                          </p:spTgt>
                                        </p:tgtEl>
                                      </p:cBhvr>
                                    </p:animEffect>
                                  </p:childTnLst>
                                </p:cTn>
                              </p:par>
                              <p:par>
                                <p:cTn id="11" presetID="9" presetClass="entr" presetSubtype="0" fill="hold" grpId="0" nodeType="withEffect">
                                  <p:stCondLst>
                                    <p:cond delay="0"/>
                                  </p:stCondLst>
                                  <p:iterate>
                                    <p:tmAbs val="0"/>
                                  </p:iterate>
                                  <p:childTnLst>
                                    <p:set>
                                      <p:cBhvr>
                                        <p:cTn id="12" fill="hold"/>
                                        <p:tgtEl>
                                          <p:spTgt spid="5340">
                                            <p:txEl>
                                              <p:pRg st="1" end="1"/>
                                            </p:txEl>
                                          </p:spTgt>
                                        </p:tgtEl>
                                        <p:attrNameLst>
                                          <p:attrName>style.visibility</p:attrName>
                                        </p:attrNameLst>
                                      </p:cBhvr>
                                      <p:to>
                                        <p:strVal val="visible"/>
                                      </p:to>
                                    </p:set>
                                    <p:animEffect transition="in" filter="dissolve">
                                      <p:cBhvr>
                                        <p:cTn id="13" dur="500"/>
                                        <p:tgtEl>
                                          <p:spTgt spid="5340">
                                            <p:txEl>
                                              <p:pRg st="1" end="1"/>
                                            </p:txEl>
                                          </p:spTgt>
                                        </p:tgtEl>
                                      </p:cBhvr>
                                    </p:animEffect>
                                  </p:childTnLst>
                                </p:cTn>
                              </p:par>
                              <p:par>
                                <p:cTn id="14" presetID="9" presetClass="entr" presetSubtype="0" fill="hold" grpId="0" nodeType="withEffect">
                                  <p:stCondLst>
                                    <p:cond delay="0"/>
                                  </p:stCondLst>
                                  <p:iterate>
                                    <p:tmAbs val="0"/>
                                  </p:iterate>
                                  <p:childTnLst>
                                    <p:set>
                                      <p:cBhvr>
                                        <p:cTn id="15" fill="hold"/>
                                        <p:tgtEl>
                                          <p:spTgt spid="5340">
                                            <p:txEl>
                                              <p:pRg st="2" end="2"/>
                                            </p:txEl>
                                          </p:spTgt>
                                        </p:tgtEl>
                                        <p:attrNameLst>
                                          <p:attrName>style.visibility</p:attrName>
                                        </p:attrNameLst>
                                      </p:cBhvr>
                                      <p:to>
                                        <p:strVal val="visible"/>
                                      </p:to>
                                    </p:set>
                                    <p:animEffect transition="in" filter="dissolve">
                                      <p:cBhvr>
                                        <p:cTn id="16" dur="500"/>
                                        <p:tgtEl>
                                          <p:spTgt spid="5340">
                                            <p:txEl>
                                              <p:pRg st="2" end="2"/>
                                            </p:txEl>
                                          </p:spTgt>
                                        </p:tgtEl>
                                      </p:cBhvr>
                                    </p:animEffect>
                                  </p:childTnLst>
                                </p:cTn>
                              </p:par>
                            </p:childTnLst>
                          </p:cTn>
                        </p:par>
                        <p:par>
                          <p:cTn id="17" fill="hold">
                            <p:stCondLst>
                              <p:cond delay="500"/>
                            </p:stCondLst>
                            <p:childTnLst>
                              <p:par>
                                <p:cTn id="18" presetID="9" presetClass="entr" fill="hold" grpId="0" nodeType="afterEffect">
                                  <p:stCondLst>
                                    <p:cond delay="0"/>
                                  </p:stCondLst>
                                  <p:iterate>
                                    <p:tmAbs val="0"/>
                                  </p:iterate>
                                  <p:childTnLst>
                                    <p:set>
                                      <p:cBhvr>
                                        <p:cTn id="19" fill="hold"/>
                                        <p:tgtEl>
                                          <p:spTgt spid="5340">
                                            <p:txEl>
                                              <p:pRg st="3" end="3"/>
                                            </p:txEl>
                                          </p:spTgt>
                                        </p:tgtEl>
                                        <p:attrNameLst>
                                          <p:attrName>style.visibility</p:attrName>
                                        </p:attrNameLst>
                                      </p:cBhvr>
                                      <p:to>
                                        <p:strVal val="visible"/>
                                      </p:to>
                                    </p:set>
                                    <p:animEffect transition="in" filter="dissolve">
                                      <p:cBhvr>
                                        <p:cTn id="20" dur="500"/>
                                        <p:tgtEl>
                                          <p:spTgt spid="5340">
                                            <p:txEl>
                                              <p:pRg st="3" end="3"/>
                                            </p:txEl>
                                          </p:spTgt>
                                        </p:tgtEl>
                                      </p:cBhvr>
                                    </p:animEffect>
                                  </p:childTnLst>
                                </p:cTn>
                              </p:par>
                              <p:par>
                                <p:cTn id="21" presetID="9" presetClass="entr" presetSubtype="0" fill="hold" grpId="0" nodeType="withEffect">
                                  <p:stCondLst>
                                    <p:cond delay="0"/>
                                  </p:stCondLst>
                                  <p:iterate>
                                    <p:tmAbs val="0"/>
                                  </p:iterate>
                                  <p:childTnLst>
                                    <p:set>
                                      <p:cBhvr>
                                        <p:cTn id="22" fill="hold"/>
                                        <p:tgtEl>
                                          <p:spTgt spid="5340">
                                            <p:txEl>
                                              <p:pRg st="4" end="4"/>
                                            </p:txEl>
                                          </p:spTgt>
                                        </p:tgtEl>
                                        <p:attrNameLst>
                                          <p:attrName>style.visibility</p:attrName>
                                        </p:attrNameLst>
                                      </p:cBhvr>
                                      <p:to>
                                        <p:strVal val="visible"/>
                                      </p:to>
                                    </p:set>
                                    <p:animEffect transition="in" filter="dissolve">
                                      <p:cBhvr>
                                        <p:cTn id="23" dur="500"/>
                                        <p:tgtEl>
                                          <p:spTgt spid="5340">
                                            <p:txEl>
                                              <p:pRg st="4" end="4"/>
                                            </p:txEl>
                                          </p:spTgt>
                                        </p:tgtEl>
                                      </p:cBhvr>
                                    </p:animEffect>
                                  </p:childTnLst>
                                </p:cTn>
                              </p:par>
                              <p:par>
                                <p:cTn id="24" presetID="9" presetClass="entr" presetSubtype="0" fill="hold" grpId="0" nodeType="withEffect">
                                  <p:stCondLst>
                                    <p:cond delay="0"/>
                                  </p:stCondLst>
                                  <p:iterate>
                                    <p:tmAbs val="0"/>
                                  </p:iterate>
                                  <p:childTnLst>
                                    <p:set>
                                      <p:cBhvr>
                                        <p:cTn id="25" fill="hold"/>
                                        <p:tgtEl>
                                          <p:spTgt spid="5340">
                                            <p:txEl>
                                              <p:pRg st="5" end="5"/>
                                            </p:txEl>
                                          </p:spTgt>
                                        </p:tgtEl>
                                        <p:attrNameLst>
                                          <p:attrName>style.visibility</p:attrName>
                                        </p:attrNameLst>
                                      </p:cBhvr>
                                      <p:to>
                                        <p:strVal val="visible"/>
                                      </p:to>
                                    </p:set>
                                    <p:animEffect transition="in" filter="dissolve">
                                      <p:cBhvr>
                                        <p:cTn id="26" dur="500"/>
                                        <p:tgtEl>
                                          <p:spTgt spid="5340">
                                            <p:txEl>
                                              <p:pRg st="5" end="5"/>
                                            </p:txEl>
                                          </p:spTgt>
                                        </p:tgtEl>
                                      </p:cBhvr>
                                    </p:animEffect>
                                  </p:childTnLst>
                                </p:cTn>
                              </p:par>
                            </p:childTnLst>
                          </p:cTn>
                        </p:par>
                        <p:par>
                          <p:cTn id="27" fill="hold">
                            <p:stCondLst>
                              <p:cond delay="1000"/>
                            </p:stCondLst>
                            <p:childTnLst>
                              <p:par>
                                <p:cTn id="28" presetID="9" presetClass="entr" fill="hold" grpId="0" nodeType="afterEffect">
                                  <p:stCondLst>
                                    <p:cond delay="0"/>
                                  </p:stCondLst>
                                  <p:iterate>
                                    <p:tmAbs val="0"/>
                                  </p:iterate>
                                  <p:childTnLst>
                                    <p:set>
                                      <p:cBhvr>
                                        <p:cTn id="29" fill="hold"/>
                                        <p:tgtEl>
                                          <p:spTgt spid="5340">
                                            <p:txEl>
                                              <p:pRg st="6" end="6"/>
                                            </p:txEl>
                                          </p:spTgt>
                                        </p:tgtEl>
                                        <p:attrNameLst>
                                          <p:attrName>style.visibility</p:attrName>
                                        </p:attrNameLst>
                                      </p:cBhvr>
                                      <p:to>
                                        <p:strVal val="visible"/>
                                      </p:to>
                                    </p:set>
                                    <p:animEffect transition="in" filter="dissolve">
                                      <p:cBhvr>
                                        <p:cTn id="30" dur="500"/>
                                        <p:tgtEl>
                                          <p:spTgt spid="5340">
                                            <p:txEl>
                                              <p:pRg st="6" end="6"/>
                                            </p:txEl>
                                          </p:spTgt>
                                        </p:tgtEl>
                                      </p:cBhvr>
                                    </p:animEffect>
                                  </p:childTnLst>
                                </p:cTn>
                              </p:par>
                              <p:par>
                                <p:cTn id="31" presetID="9" presetClass="entr" presetSubtype="0" fill="hold" grpId="0" nodeType="withEffect">
                                  <p:stCondLst>
                                    <p:cond delay="0"/>
                                  </p:stCondLst>
                                  <p:iterate>
                                    <p:tmAbs val="0"/>
                                  </p:iterate>
                                  <p:childTnLst>
                                    <p:set>
                                      <p:cBhvr>
                                        <p:cTn id="32" fill="hold"/>
                                        <p:tgtEl>
                                          <p:spTgt spid="5340">
                                            <p:txEl>
                                              <p:pRg st="7" end="7"/>
                                            </p:txEl>
                                          </p:spTgt>
                                        </p:tgtEl>
                                        <p:attrNameLst>
                                          <p:attrName>style.visibility</p:attrName>
                                        </p:attrNameLst>
                                      </p:cBhvr>
                                      <p:to>
                                        <p:strVal val="visible"/>
                                      </p:to>
                                    </p:set>
                                    <p:animEffect transition="in" filter="dissolve">
                                      <p:cBhvr>
                                        <p:cTn id="33" dur="500"/>
                                        <p:tgtEl>
                                          <p:spTgt spid="5340">
                                            <p:txEl>
                                              <p:pRg st="7" end="7"/>
                                            </p:txEl>
                                          </p:spTgt>
                                        </p:tgtEl>
                                      </p:cBhvr>
                                    </p:animEffect>
                                  </p:childTnLst>
                                </p:cTn>
                              </p:par>
                              <p:par>
                                <p:cTn id="34" presetID="9" presetClass="entr" presetSubtype="0" fill="hold" grpId="0" nodeType="withEffect">
                                  <p:stCondLst>
                                    <p:cond delay="0"/>
                                  </p:stCondLst>
                                  <p:iterate>
                                    <p:tmAbs val="0"/>
                                  </p:iterate>
                                  <p:childTnLst>
                                    <p:set>
                                      <p:cBhvr>
                                        <p:cTn id="35" fill="hold"/>
                                        <p:tgtEl>
                                          <p:spTgt spid="5340">
                                            <p:txEl>
                                              <p:pRg st="8" end="8"/>
                                            </p:txEl>
                                          </p:spTgt>
                                        </p:tgtEl>
                                        <p:attrNameLst>
                                          <p:attrName>style.visibility</p:attrName>
                                        </p:attrNameLst>
                                      </p:cBhvr>
                                      <p:to>
                                        <p:strVal val="visible"/>
                                      </p:to>
                                    </p:set>
                                    <p:animEffect transition="in" filter="dissolve">
                                      <p:cBhvr>
                                        <p:cTn id="36" dur="500"/>
                                        <p:tgtEl>
                                          <p:spTgt spid="5340">
                                            <p:txEl>
                                              <p:pRg st="8" end="8"/>
                                            </p:txEl>
                                          </p:spTgt>
                                        </p:tgtEl>
                                      </p:cBhvr>
                                    </p:animEffect>
                                  </p:childTnLst>
                                </p:cTn>
                              </p:par>
                              <p:par>
                                <p:cTn id="37" presetID="9" presetClass="entr" presetSubtype="0" fill="hold" grpId="0" nodeType="withEffect">
                                  <p:stCondLst>
                                    <p:cond delay="0"/>
                                  </p:stCondLst>
                                  <p:iterate>
                                    <p:tmAbs val="0"/>
                                  </p:iterate>
                                  <p:childTnLst>
                                    <p:set>
                                      <p:cBhvr>
                                        <p:cTn id="38" fill="hold"/>
                                        <p:tgtEl>
                                          <p:spTgt spid="5340">
                                            <p:txEl>
                                              <p:pRg st="9" end="9"/>
                                            </p:txEl>
                                          </p:spTgt>
                                        </p:tgtEl>
                                        <p:attrNameLst>
                                          <p:attrName>style.visibility</p:attrName>
                                        </p:attrNameLst>
                                      </p:cBhvr>
                                      <p:to>
                                        <p:strVal val="visible"/>
                                      </p:to>
                                    </p:set>
                                    <p:animEffect transition="in" filter="dissolve">
                                      <p:cBhvr>
                                        <p:cTn id="39" dur="500"/>
                                        <p:tgtEl>
                                          <p:spTgt spid="5340">
                                            <p:txEl>
                                              <p:pRg st="9" end="9"/>
                                            </p:txEl>
                                          </p:spTgt>
                                        </p:tgtEl>
                                      </p:cBhvr>
                                    </p:animEffect>
                                  </p:childTnLst>
                                </p:cTn>
                              </p:par>
                            </p:childTnLst>
                          </p:cTn>
                        </p:par>
                        <p:par>
                          <p:cTn id="40" fill="hold">
                            <p:stCondLst>
                              <p:cond delay="1500"/>
                            </p:stCondLst>
                            <p:childTnLst>
                              <p:par>
                                <p:cTn id="41" presetID="9" presetClass="entr" fill="hold" grpId="0" nodeType="afterEffect">
                                  <p:stCondLst>
                                    <p:cond delay="0"/>
                                  </p:stCondLst>
                                  <p:iterate>
                                    <p:tmAbs val="0"/>
                                  </p:iterate>
                                  <p:childTnLst>
                                    <p:set>
                                      <p:cBhvr>
                                        <p:cTn id="42" fill="hold"/>
                                        <p:tgtEl>
                                          <p:spTgt spid="5340">
                                            <p:txEl>
                                              <p:pRg st="10" end="10"/>
                                            </p:txEl>
                                          </p:spTgt>
                                        </p:tgtEl>
                                        <p:attrNameLst>
                                          <p:attrName>style.visibility</p:attrName>
                                        </p:attrNameLst>
                                      </p:cBhvr>
                                      <p:to>
                                        <p:strVal val="visible"/>
                                      </p:to>
                                    </p:set>
                                    <p:animEffect transition="in" filter="dissolve">
                                      <p:cBhvr>
                                        <p:cTn id="43" dur="500"/>
                                        <p:tgtEl>
                                          <p:spTgt spid="5340">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fill="hold" grpId="0" nodeType="clickEffect">
                                  <p:stCondLst>
                                    <p:cond delay="0"/>
                                  </p:stCondLst>
                                  <p:iterate>
                                    <p:tmAbs val="0"/>
                                  </p:iterate>
                                  <p:childTnLst>
                                    <p:set>
                                      <p:cBhvr>
                                        <p:cTn id="47" fill="hold"/>
                                        <p:tgtEl>
                                          <p:spTgt spid="5340">
                                            <p:txEl>
                                              <p:pRg st="11" end="11"/>
                                            </p:txEl>
                                          </p:spTgt>
                                        </p:tgtEl>
                                        <p:attrNameLst>
                                          <p:attrName>style.visibility</p:attrName>
                                        </p:attrNameLst>
                                      </p:cBhvr>
                                      <p:to>
                                        <p:strVal val="visible"/>
                                      </p:to>
                                    </p:set>
                                    <p:animEffect transition="in" filter="dissolve">
                                      <p:cBhvr>
                                        <p:cTn id="48" dur="500"/>
                                        <p:tgtEl>
                                          <p:spTgt spid="5340">
                                            <p:txEl>
                                              <p:pRg st="11" end="11"/>
                                            </p:txEl>
                                          </p:spTgt>
                                        </p:tgtEl>
                                      </p:cBhvr>
                                    </p:animEffect>
                                  </p:childTnLst>
                                </p:cTn>
                              </p:par>
                              <p:par>
                                <p:cTn id="49" presetID="9" presetClass="entr" presetSubtype="0" fill="hold" grpId="0" nodeType="withEffect">
                                  <p:stCondLst>
                                    <p:cond delay="0"/>
                                  </p:stCondLst>
                                  <p:iterate>
                                    <p:tmAbs val="0"/>
                                  </p:iterate>
                                  <p:childTnLst>
                                    <p:set>
                                      <p:cBhvr>
                                        <p:cTn id="50" fill="hold"/>
                                        <p:tgtEl>
                                          <p:spTgt spid="5340">
                                            <p:txEl>
                                              <p:pRg st="12" end="12"/>
                                            </p:txEl>
                                          </p:spTgt>
                                        </p:tgtEl>
                                        <p:attrNameLst>
                                          <p:attrName>style.visibility</p:attrName>
                                        </p:attrNameLst>
                                      </p:cBhvr>
                                      <p:to>
                                        <p:strVal val="visible"/>
                                      </p:to>
                                    </p:set>
                                    <p:animEffect transition="in" filter="dissolve">
                                      <p:cBhvr>
                                        <p:cTn id="51" dur="500"/>
                                        <p:tgtEl>
                                          <p:spTgt spid="53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0" grpId="0" build="p"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224391" y="1123927"/>
            <a:ext cx="2711320" cy="369332"/>
          </a:xfrm>
          <a:prstGeom prst="rect">
            <a:avLst/>
          </a:prstGeom>
        </p:spPr>
        <p:txBody>
          <a:bodyPr wrap="none">
            <a:spAutoFit/>
          </a:bodyPr>
          <a:lstStyle/>
          <a:p>
            <a:r>
              <a:rPr lang="en-US" dirty="0" err="1">
                <a:solidFill>
                  <a:srgbClr val="E16513"/>
                </a:solidFill>
                <a:latin typeface="Helvetica Neue" charset="0"/>
                <a:ea typeface="Helvetica Neue" charset="0"/>
                <a:cs typeface="Helvetica Neue" charset="0"/>
              </a:rPr>
              <a:t>foreach</a:t>
            </a:r>
            <a:r>
              <a:rPr lang="en-US" dirty="0">
                <a:solidFill>
                  <a:srgbClr val="E16513"/>
                </a:solidFill>
                <a:latin typeface="Helvetica Neue" charset="0"/>
                <a:ea typeface="Helvetica Neue" charset="0"/>
                <a:cs typeface="Helvetica Neue" charset="0"/>
              </a:rPr>
              <a:t> </a:t>
            </a:r>
            <a:r>
              <a:rPr lang="en-US" b="1" dirty="0">
                <a:solidFill>
                  <a:srgbClr val="E16513"/>
                </a:solidFill>
                <a:latin typeface="Helvetica Neue" charset="0"/>
                <a:ea typeface="Helvetica Neue" charset="0"/>
                <a:cs typeface="Helvetica Neue" charset="0"/>
              </a:rPr>
              <a:t>record</a:t>
            </a:r>
            <a:r>
              <a:rPr lang="en-US" dirty="0">
                <a:solidFill>
                  <a:srgbClr val="E16513"/>
                </a:solidFill>
                <a:latin typeface="Helvetica Neue" charset="0"/>
                <a:ea typeface="Helvetica Neue" charset="0"/>
                <a:cs typeface="Helvetica Neue" charset="0"/>
              </a:rPr>
              <a:t> s in S do</a:t>
            </a:r>
          </a:p>
        </p:txBody>
      </p:sp>
      <p:sp>
        <p:nvSpPr>
          <p:cNvPr id="109" name="Rectangle 108"/>
          <p:cNvSpPr/>
          <p:nvPr/>
        </p:nvSpPr>
        <p:spPr>
          <a:xfrm>
            <a:off x="622560" y="1456495"/>
            <a:ext cx="2682466" cy="369332"/>
          </a:xfrm>
          <a:prstGeom prst="rect">
            <a:avLst/>
          </a:prstGeom>
        </p:spPr>
        <p:txBody>
          <a:bodyPr wrap="none">
            <a:spAutoFit/>
          </a:bodyPr>
          <a:lstStyle/>
          <a:p>
            <a:r>
              <a:rPr lang="en-US" dirty="0" err="1">
                <a:solidFill>
                  <a:srgbClr val="7030A0"/>
                </a:solidFill>
                <a:latin typeface="Helvetica Neue" charset="0"/>
                <a:ea typeface="Helvetica Neue" charset="0"/>
                <a:cs typeface="Helvetica Neue" charset="0"/>
              </a:rPr>
              <a:t>foreach</a:t>
            </a:r>
            <a:r>
              <a:rPr lang="en-US" dirty="0">
                <a:solidFill>
                  <a:srgbClr val="7030A0"/>
                </a:solidFill>
                <a:latin typeface="Helvetica Neue" charset="0"/>
                <a:ea typeface="Helvetica Neue" charset="0"/>
                <a:cs typeface="Helvetica Neue" charset="0"/>
              </a:rPr>
              <a:t> </a:t>
            </a:r>
            <a:r>
              <a:rPr lang="en-US" b="1" dirty="0">
                <a:solidFill>
                  <a:srgbClr val="7030A0"/>
                </a:solidFill>
                <a:latin typeface="Helvetica Neue" charset="0"/>
                <a:ea typeface="Helvetica Neue" charset="0"/>
                <a:cs typeface="Helvetica Neue" charset="0"/>
              </a:rPr>
              <a:t>record</a:t>
            </a:r>
            <a:r>
              <a:rPr lang="en-US" dirty="0">
                <a:solidFill>
                  <a:srgbClr val="7030A0"/>
                </a:solidFill>
                <a:latin typeface="Helvetica Neue" charset="0"/>
                <a:ea typeface="Helvetica Neue" charset="0"/>
                <a:cs typeface="Helvetica Neue" charset="0"/>
              </a:rPr>
              <a:t> r in R do</a:t>
            </a:r>
          </a:p>
        </p:txBody>
      </p:sp>
      <p:sp>
        <p:nvSpPr>
          <p:cNvPr id="573" name="Shape 573"/>
          <p:cNvSpPr>
            <a:spLocks noGrp="1"/>
          </p:cNvSpPr>
          <p:nvPr>
            <p:ph type="title"/>
          </p:nvPr>
        </p:nvSpPr>
        <p:spPr/>
        <p:txBody>
          <a:bodyPr/>
          <a:lstStyle/>
          <a:p>
            <a:r>
              <a:rPr lang="en-US" dirty="0"/>
              <a:t>Changing the Join Order</a:t>
            </a:r>
          </a:p>
        </p:txBody>
      </p:sp>
      <p:sp>
        <p:nvSpPr>
          <p:cNvPr id="575" name="Shape 575" descr="S is scanned |R| times and R is scanned |S| times!" title="R x S"/>
          <p:cNvSpPr/>
          <p:nvPr/>
        </p:nvSpPr>
        <p:spPr>
          <a:xfrm flipV="1">
            <a:off x="1227521" y="2485457"/>
            <a:ext cx="1" cy="1948785"/>
          </a:xfrm>
          <a:prstGeom prst="line">
            <a:avLst/>
          </a:prstGeom>
          <a:ln w="12700">
            <a:solidFill>
              <a:srgbClr val="000000"/>
            </a:solidFill>
            <a:tailEnd type="triangle"/>
          </a:ln>
        </p:spPr>
        <p:txBody>
          <a:bodyPr lIns="34289" rIns="34289"/>
          <a:lstStyle/>
          <a:p>
            <a:endParaRPr sz="1350"/>
          </a:p>
        </p:txBody>
      </p:sp>
      <p:grpSp>
        <p:nvGrpSpPr>
          <p:cNvPr id="589" name="Group 589" descr="S is scanned |R| times and R is scanned |S| times!" title="R x S"/>
          <p:cNvGrpSpPr/>
          <p:nvPr/>
        </p:nvGrpSpPr>
        <p:grpSpPr>
          <a:xfrm>
            <a:off x="703216" y="3042155"/>
            <a:ext cx="456479" cy="432043"/>
            <a:chOff x="0" y="0"/>
            <a:chExt cx="608637" cy="576056"/>
          </a:xfrm>
        </p:grpSpPr>
        <p:grpSp>
          <p:nvGrpSpPr>
            <p:cNvPr id="584" name="Group 584"/>
            <p:cNvGrpSpPr/>
            <p:nvPr/>
          </p:nvGrpSpPr>
          <p:grpSpPr>
            <a:xfrm>
              <a:off x="0" y="-1"/>
              <a:ext cx="608638" cy="576058"/>
              <a:chOff x="0" y="0"/>
              <a:chExt cx="608637" cy="576056"/>
            </a:xfrm>
          </p:grpSpPr>
          <p:sp>
            <p:nvSpPr>
              <p:cNvPr id="581" name="Shape 58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2" name="Shape 58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3" name="Shape 5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85" name="Shape 58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6" name="Shape 58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7" name="Shape 58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8" name="Shape 58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98" name="Group 598" descr="S is scanned |R| times and R is scanned |S| times!" title="R x S"/>
          <p:cNvGrpSpPr/>
          <p:nvPr/>
        </p:nvGrpSpPr>
        <p:grpSpPr>
          <a:xfrm>
            <a:off x="703216" y="3527370"/>
            <a:ext cx="456479" cy="432043"/>
            <a:chOff x="0" y="0"/>
            <a:chExt cx="608637" cy="576056"/>
          </a:xfrm>
        </p:grpSpPr>
        <p:grpSp>
          <p:nvGrpSpPr>
            <p:cNvPr id="593" name="Group 593"/>
            <p:cNvGrpSpPr/>
            <p:nvPr/>
          </p:nvGrpSpPr>
          <p:grpSpPr>
            <a:xfrm>
              <a:off x="0" y="-1"/>
              <a:ext cx="608638" cy="576058"/>
              <a:chOff x="0" y="0"/>
              <a:chExt cx="608637" cy="576056"/>
            </a:xfrm>
          </p:grpSpPr>
          <p:sp>
            <p:nvSpPr>
              <p:cNvPr id="590" name="Shape 590"/>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1" name="Shape 591"/>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2" name="Shape 5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94" name="Shape 594"/>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5" name="Shape 595"/>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6" name="Shape 596"/>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7" name="Shape 597"/>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07" name="Group 607" descr="S is scanned |R| times and R is scanned |S| times!" title="R x S"/>
          <p:cNvGrpSpPr/>
          <p:nvPr/>
        </p:nvGrpSpPr>
        <p:grpSpPr>
          <a:xfrm>
            <a:off x="703216" y="4012584"/>
            <a:ext cx="456479" cy="432043"/>
            <a:chOff x="0" y="0"/>
            <a:chExt cx="608637" cy="576056"/>
          </a:xfrm>
        </p:grpSpPr>
        <p:grpSp>
          <p:nvGrpSpPr>
            <p:cNvPr id="602" name="Group 602"/>
            <p:cNvGrpSpPr/>
            <p:nvPr/>
          </p:nvGrpSpPr>
          <p:grpSpPr>
            <a:xfrm>
              <a:off x="0" y="-1"/>
              <a:ext cx="608638" cy="576058"/>
              <a:chOff x="0" y="0"/>
              <a:chExt cx="608637" cy="576056"/>
            </a:xfrm>
          </p:grpSpPr>
          <p:sp>
            <p:nvSpPr>
              <p:cNvPr id="599" name="Shape 59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0" name="Shape 600"/>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1" name="Shape 6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03" name="Shape 603"/>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4" name="Shape 604"/>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5" name="Shape 605"/>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6" name="Shape 606"/>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16" name="Group 616" descr="S is scanned |R| times and R is scanned |S| times!" title="R x S"/>
          <p:cNvGrpSpPr/>
          <p:nvPr/>
        </p:nvGrpSpPr>
        <p:grpSpPr>
          <a:xfrm>
            <a:off x="1227116" y="4486321"/>
            <a:ext cx="457080" cy="353748"/>
            <a:chOff x="0" y="0"/>
            <a:chExt cx="609439" cy="471662"/>
          </a:xfrm>
        </p:grpSpPr>
        <p:grpSp>
          <p:nvGrpSpPr>
            <p:cNvPr id="611" name="Group 611"/>
            <p:cNvGrpSpPr/>
            <p:nvPr/>
          </p:nvGrpSpPr>
          <p:grpSpPr>
            <a:xfrm>
              <a:off x="0" y="0"/>
              <a:ext cx="609440" cy="471663"/>
              <a:chOff x="0" y="0"/>
              <a:chExt cx="609439" cy="471662"/>
            </a:xfrm>
          </p:grpSpPr>
          <p:sp>
            <p:nvSpPr>
              <p:cNvPr id="608" name="Shape 60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9" name="Shape 60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0" name="Shape 6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12" name="Shape 61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3" name="Shape 61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4" name="Shape 61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5" name="Shape 61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25" name="Group 625" descr="S is scanned |R| times and R is scanned |S| times!" title="R x S"/>
          <p:cNvGrpSpPr/>
          <p:nvPr/>
        </p:nvGrpSpPr>
        <p:grpSpPr>
          <a:xfrm>
            <a:off x="1840185" y="4486321"/>
            <a:ext cx="457080" cy="353748"/>
            <a:chOff x="0" y="0"/>
            <a:chExt cx="609439" cy="471662"/>
          </a:xfrm>
        </p:grpSpPr>
        <p:grpSp>
          <p:nvGrpSpPr>
            <p:cNvPr id="620" name="Group 620"/>
            <p:cNvGrpSpPr/>
            <p:nvPr/>
          </p:nvGrpSpPr>
          <p:grpSpPr>
            <a:xfrm>
              <a:off x="0" y="0"/>
              <a:ext cx="609440" cy="471663"/>
              <a:chOff x="0" y="0"/>
              <a:chExt cx="609439" cy="471662"/>
            </a:xfrm>
          </p:grpSpPr>
          <p:sp>
            <p:nvSpPr>
              <p:cNvPr id="617" name="Shape 617"/>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8" name="Shape 618"/>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9" name="Shape 6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21" name="Shape 621"/>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2" name="Shape 622"/>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3" name="Shape 623"/>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4" name="Shape 624"/>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34" name="Group 634" descr="S is scanned |R| times and R is scanned |S| times!" title="R x S"/>
          <p:cNvGrpSpPr/>
          <p:nvPr/>
        </p:nvGrpSpPr>
        <p:grpSpPr>
          <a:xfrm>
            <a:off x="2453254" y="4486321"/>
            <a:ext cx="457080" cy="353748"/>
            <a:chOff x="0" y="0"/>
            <a:chExt cx="609439" cy="471662"/>
          </a:xfrm>
        </p:grpSpPr>
        <p:grpSp>
          <p:nvGrpSpPr>
            <p:cNvPr id="629" name="Group 629"/>
            <p:cNvGrpSpPr/>
            <p:nvPr/>
          </p:nvGrpSpPr>
          <p:grpSpPr>
            <a:xfrm>
              <a:off x="0" y="0"/>
              <a:ext cx="609440" cy="471663"/>
              <a:chOff x="0" y="0"/>
              <a:chExt cx="609439" cy="471662"/>
            </a:xfrm>
          </p:grpSpPr>
          <p:sp>
            <p:nvSpPr>
              <p:cNvPr id="626" name="Shape 626"/>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7" name="Shape 627"/>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8" name="Shape 6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30" name="Shape 630"/>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1" name="Shape 631"/>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2" name="Shape 632"/>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3" name="Shape 633"/>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35" name="Shape 635" descr="S is scanned |R| times and R is scanned |S| times!" title="R x S"/>
          <p:cNvSpPr/>
          <p:nvPr/>
        </p:nvSpPr>
        <p:spPr>
          <a:xfrm>
            <a:off x="792475" y="2305471"/>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sp>
        <p:nvSpPr>
          <p:cNvPr id="636" name="Shape 636" descr="S is scanned |R| times and R is scanned |S| times!" title="R x S"/>
          <p:cNvSpPr/>
          <p:nvPr/>
        </p:nvSpPr>
        <p:spPr>
          <a:xfrm>
            <a:off x="2966787" y="4534585"/>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653" name="Group 653" descr="S is scanned |R| times and R is scanned |S| times!" title="R x S"/>
          <p:cNvGrpSpPr/>
          <p:nvPr/>
        </p:nvGrpSpPr>
        <p:grpSpPr>
          <a:xfrm>
            <a:off x="703216" y="2556940"/>
            <a:ext cx="456479" cy="432043"/>
            <a:chOff x="0" y="0"/>
            <a:chExt cx="608637" cy="576056"/>
          </a:xfrm>
        </p:grpSpPr>
        <p:grpSp>
          <p:nvGrpSpPr>
            <p:cNvPr id="648" name="Group 648"/>
            <p:cNvGrpSpPr/>
            <p:nvPr/>
          </p:nvGrpSpPr>
          <p:grpSpPr>
            <a:xfrm>
              <a:off x="0" y="-1"/>
              <a:ext cx="608638" cy="576058"/>
              <a:chOff x="0" y="0"/>
              <a:chExt cx="608637" cy="576056"/>
            </a:xfrm>
          </p:grpSpPr>
          <p:sp>
            <p:nvSpPr>
              <p:cNvPr id="645" name="Shape 64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46" name="Shape 646"/>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47" name="Shape 6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9" name="Shape 649"/>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0" name="Shape 650"/>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1" name="Shape 651"/>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2" name="Shape 652"/>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74" name="Group 674" descr="S is scanned |R| times and R is scanned |S| times!" title="R x S"/>
          <p:cNvGrpSpPr/>
          <p:nvPr/>
        </p:nvGrpSpPr>
        <p:grpSpPr>
          <a:xfrm>
            <a:off x="1314366" y="2434967"/>
            <a:ext cx="1508090" cy="1992575"/>
            <a:chOff x="0" y="0"/>
            <a:chExt cx="2010785" cy="2656764"/>
          </a:xfrm>
        </p:grpSpPr>
        <p:grpSp>
          <p:nvGrpSpPr>
            <p:cNvPr id="663" name="Group 663"/>
            <p:cNvGrpSpPr/>
            <p:nvPr/>
          </p:nvGrpSpPr>
          <p:grpSpPr>
            <a:xfrm>
              <a:off x="-1" y="0"/>
              <a:ext cx="366608" cy="2656764"/>
              <a:chOff x="0" y="0"/>
              <a:chExt cx="366606" cy="2656763"/>
            </a:xfrm>
          </p:grpSpPr>
          <p:sp>
            <p:nvSpPr>
              <p:cNvPr id="659" name="Shape 659"/>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0" name="Shape 660"/>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1" name="Shape 661"/>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2" name="Shape 662"/>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nvGrpSpPr>
            <p:cNvPr id="668" name="Group 668"/>
            <p:cNvGrpSpPr/>
            <p:nvPr/>
          </p:nvGrpSpPr>
          <p:grpSpPr>
            <a:xfrm>
              <a:off x="807837" y="1"/>
              <a:ext cx="366607" cy="2656764"/>
              <a:chOff x="0" y="0"/>
              <a:chExt cx="366606" cy="2656763"/>
            </a:xfrm>
          </p:grpSpPr>
          <p:sp>
            <p:nvSpPr>
              <p:cNvPr id="664" name="Shape 664"/>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5" name="Shape 665"/>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6" name="Shape 666"/>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7" name="Shape 667"/>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nvGrpSpPr>
            <p:cNvPr id="673" name="Group 673"/>
            <p:cNvGrpSpPr/>
            <p:nvPr/>
          </p:nvGrpSpPr>
          <p:grpSpPr>
            <a:xfrm>
              <a:off x="1644179" y="1"/>
              <a:ext cx="366607" cy="2656764"/>
              <a:chOff x="0" y="0"/>
              <a:chExt cx="366606" cy="2656763"/>
            </a:xfrm>
          </p:grpSpPr>
          <p:sp>
            <p:nvSpPr>
              <p:cNvPr id="669" name="Shape 669"/>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0" name="Shape 670"/>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1" name="Shape 671"/>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2" name="Shape 672"/>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sp>
        <p:nvSpPr>
          <p:cNvPr id="108" name="Rectangle 107"/>
          <p:cNvSpPr/>
          <p:nvPr/>
        </p:nvSpPr>
        <p:spPr>
          <a:xfrm>
            <a:off x="1079366" y="1843450"/>
            <a:ext cx="4467570" cy="369332"/>
          </a:xfrm>
          <a:prstGeom prst="rect">
            <a:avLst/>
          </a:prstGeom>
        </p:spPr>
        <p:txBody>
          <a:bodyPr wrap="none">
            <a:spAutoFit/>
          </a:bodyPr>
          <a:lstStyle/>
          <a:p>
            <a:r>
              <a:rPr lang="en-US" dirty="0">
                <a:latin typeface="Helvetica Neue" charset="0"/>
                <a:ea typeface="Helvetica Neue" charset="0"/>
                <a:cs typeface="Helvetica Neue" charset="0"/>
              </a:rPr>
              <a:t>if </a:t>
            </a:r>
            <a:r>
              <a:rPr lang="en-US" b="1" dirty="0" err="1">
                <a:latin typeface="Helvetica Neue" charset="0"/>
                <a:ea typeface="Helvetica Neue" charset="0"/>
                <a:cs typeface="Helvetica Neue" charset="0"/>
              </a:rPr>
              <a:t>θ</a:t>
            </a:r>
            <a:r>
              <a:rPr lang="en-US" b="1" dirty="0">
                <a:latin typeface="Helvetica Neue" charset="0"/>
                <a:ea typeface="Helvetica Neue" charset="0"/>
                <a:cs typeface="Helvetica Neue" charset="0"/>
              </a:rPr>
              <a:t>(</a:t>
            </a:r>
            <a:r>
              <a:rPr lang="en-US" b="1" dirty="0" err="1">
                <a:latin typeface="Helvetica Neue" charset="0"/>
                <a:ea typeface="Helvetica Neue" charset="0"/>
                <a:cs typeface="Helvetica Neue" charset="0"/>
              </a:rPr>
              <a:t>ri</a:t>
            </a:r>
            <a:r>
              <a:rPr lang="en-US" b="1" dirty="0">
                <a:latin typeface="Helvetica Neue" charset="0"/>
                <a:ea typeface="Helvetica Neue" charset="0"/>
                <a:cs typeface="Helvetica Neue" charset="0"/>
              </a:rPr>
              <a:t>, </a:t>
            </a:r>
            <a:r>
              <a:rPr lang="en-US" b="1" dirty="0" err="1">
                <a:latin typeface="Helvetica Neue" charset="0"/>
                <a:ea typeface="Helvetica Neue" charset="0"/>
                <a:cs typeface="Helvetica Neue" charset="0"/>
              </a:rPr>
              <a:t>sj</a:t>
            </a:r>
            <a:r>
              <a:rPr lang="en-US" b="1" dirty="0">
                <a:latin typeface="Helvetica Neue" charset="0"/>
                <a:ea typeface="Helvetica Neue" charset="0"/>
                <a:cs typeface="Helvetica Neue" charset="0"/>
              </a:rPr>
              <a:t>)</a:t>
            </a:r>
            <a:r>
              <a:rPr lang="en-US" dirty="0">
                <a:latin typeface="Helvetica Neue" charset="0"/>
                <a:ea typeface="Helvetica Neue" charset="0"/>
                <a:cs typeface="Helvetica Neue" charset="0"/>
              </a:rPr>
              <a:t>  then add &lt;</a:t>
            </a:r>
            <a:r>
              <a:rPr lang="en-US" dirty="0" err="1">
                <a:latin typeface="Helvetica Neue" charset="0"/>
                <a:ea typeface="Helvetica Neue" charset="0"/>
                <a:cs typeface="Helvetica Neue" charset="0"/>
              </a:rPr>
              <a:t>ri</a:t>
            </a:r>
            <a:r>
              <a:rPr lang="en-US" dirty="0">
                <a:latin typeface="Helvetica Neue" charset="0"/>
                <a:ea typeface="Helvetica Neue" charset="0"/>
                <a:cs typeface="Helvetica Neue" charset="0"/>
              </a:rPr>
              <a:t>, </a:t>
            </a:r>
            <a:r>
              <a:rPr lang="en-US" dirty="0" err="1">
                <a:latin typeface="Helvetica Neue" charset="0"/>
                <a:ea typeface="Helvetica Neue" charset="0"/>
                <a:cs typeface="Helvetica Neue" charset="0"/>
              </a:rPr>
              <a:t>sj</a:t>
            </a:r>
            <a:r>
              <a:rPr lang="en-US" dirty="0">
                <a:latin typeface="Helvetica Neue" charset="0"/>
                <a:ea typeface="Helvetica Neue" charset="0"/>
                <a:cs typeface="Helvetica Neue" charset="0"/>
              </a:rPr>
              <a:t>&gt; to result buffer</a:t>
            </a:r>
          </a:p>
        </p:txBody>
      </p:sp>
      <p:sp>
        <p:nvSpPr>
          <p:cNvPr id="110" name="Shape 560"/>
          <p:cNvSpPr/>
          <p:nvPr/>
        </p:nvSpPr>
        <p:spPr>
          <a:xfrm>
            <a:off x="3352800" y="2693889"/>
            <a:ext cx="4607670" cy="83099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dirty="0"/>
              <a:t>[</a:t>
            </a:r>
            <a:r>
              <a:rPr dirty="0">
                <a:solidFill>
                  <a:srgbClr val="8064A2"/>
                </a:solidFill>
              </a:rPr>
              <a:t>R</a:t>
            </a:r>
            <a:r>
              <a:rPr dirty="0"/>
              <a:t>]=1000, p</a:t>
            </a:r>
            <a:r>
              <a:rPr baseline="-25000" dirty="0">
                <a:solidFill>
                  <a:srgbClr val="8064A2"/>
                </a:solidFill>
              </a:rPr>
              <a:t>R</a:t>
            </a:r>
            <a:r>
              <a:rPr dirty="0"/>
              <a:t>=100, |</a:t>
            </a:r>
            <a:r>
              <a:rPr dirty="0">
                <a:solidFill>
                  <a:srgbClr val="8064A2"/>
                </a:solidFill>
              </a:rPr>
              <a:t>R</a:t>
            </a:r>
            <a:r>
              <a:rPr dirty="0"/>
              <a:t>| = 100,000</a:t>
            </a:r>
            <a:endParaRPr dirty="0">
              <a:solidFill>
                <a:srgbClr val="CF0E30"/>
              </a:solidFill>
            </a:endParaRPr>
          </a:p>
          <a:p>
            <a:pPr lvl="1" indent="8335">
              <a:defRPr sz="2400">
                <a:solidFill>
                  <a:srgbClr val="000000"/>
                </a:solidFill>
              </a:defRPr>
            </a:pPr>
            <a:r>
              <a:rPr dirty="0"/>
              <a:t>[</a:t>
            </a:r>
            <a:r>
              <a:rPr dirty="0">
                <a:solidFill>
                  <a:srgbClr val="F79646"/>
                </a:solidFill>
              </a:rPr>
              <a:t>S</a:t>
            </a:r>
            <a:r>
              <a:rPr dirty="0"/>
              <a:t>]=500, p</a:t>
            </a:r>
            <a:r>
              <a:rPr baseline="-25000" dirty="0">
                <a:solidFill>
                  <a:srgbClr val="F79646"/>
                </a:solidFill>
              </a:rPr>
              <a:t>S</a:t>
            </a:r>
            <a:r>
              <a:rPr dirty="0"/>
              <a:t>=80, |</a:t>
            </a:r>
            <a:r>
              <a:rPr dirty="0">
                <a:solidFill>
                  <a:srgbClr val="F79646"/>
                </a:solidFill>
              </a:rPr>
              <a:t>S</a:t>
            </a:r>
            <a:r>
              <a:rPr dirty="0"/>
              <a:t>| = 40,000</a:t>
            </a:r>
          </a:p>
        </p:txBody>
      </p:sp>
      <p:sp>
        <p:nvSpPr>
          <p:cNvPr id="111" name="Shape 478" descr="For each record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sp>
        <p:nvSpPr>
          <p:cNvPr id="112" name="Shape 560"/>
          <p:cNvSpPr/>
          <p:nvPr/>
        </p:nvSpPr>
        <p:spPr>
          <a:xfrm>
            <a:off x="3352800" y="3599496"/>
            <a:ext cx="2435601" cy="120032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lang="en-US" dirty="0"/>
              <a:t>Cost:</a:t>
            </a:r>
            <a:br>
              <a:rPr lang="en-US" dirty="0"/>
            </a:br>
            <a:r>
              <a:rPr lang="mr-IN" dirty="0"/>
              <a:t>[</a:t>
            </a:r>
            <a:r>
              <a:rPr lang="en-US" dirty="0">
                <a:solidFill>
                  <a:srgbClr val="F79646"/>
                </a:solidFill>
              </a:rPr>
              <a:t>S</a:t>
            </a:r>
            <a:r>
              <a:rPr lang="mr-IN" dirty="0"/>
              <a:t>]</a:t>
            </a:r>
            <a:r>
              <a:rPr lang="en-US" dirty="0"/>
              <a:t> + </a:t>
            </a:r>
            <a:r>
              <a:rPr lang="hr-HR" dirty="0"/>
              <a:t>|</a:t>
            </a:r>
            <a:r>
              <a:rPr lang="hr-HR" dirty="0">
                <a:solidFill>
                  <a:srgbClr val="F79646"/>
                </a:solidFill>
              </a:rPr>
              <a:t>S</a:t>
            </a:r>
            <a:r>
              <a:rPr lang="hr-HR" dirty="0"/>
              <a:t>|</a:t>
            </a:r>
            <a:r>
              <a:rPr lang="mr-IN" dirty="0"/>
              <a:t>[</a:t>
            </a:r>
            <a:r>
              <a:rPr lang="en-US" dirty="0">
                <a:solidFill>
                  <a:srgbClr val="8064A2"/>
                </a:solidFill>
              </a:rPr>
              <a:t>R</a:t>
            </a:r>
            <a:r>
              <a:rPr lang="mr-IN" dirty="0"/>
              <a:t>]</a:t>
            </a:r>
            <a:endParaRPr lang="en-US" dirty="0"/>
          </a:p>
          <a:p>
            <a:pPr lvl="1" indent="8335">
              <a:defRPr sz="2400">
                <a:solidFill>
                  <a:srgbClr val="000000"/>
                </a:solidFill>
              </a:defRPr>
            </a:pPr>
            <a:r>
              <a:rPr lang="en-US" dirty="0"/>
              <a:t>=     50,000,500</a:t>
            </a:r>
            <a:endParaRPr dirty="0"/>
          </a:p>
        </p:txBody>
      </p:sp>
      <p:sp>
        <p:nvSpPr>
          <p:cNvPr id="5" name="Rectangle 4"/>
          <p:cNvSpPr/>
          <p:nvPr/>
        </p:nvSpPr>
        <p:spPr>
          <a:xfrm>
            <a:off x="3844999" y="4643602"/>
            <a:ext cx="2055756" cy="461665"/>
          </a:xfrm>
          <a:prstGeom prst="rect">
            <a:avLst/>
          </a:prstGeom>
        </p:spPr>
        <p:txBody>
          <a:bodyPr wrap="none">
            <a:spAutoFit/>
          </a:bodyPr>
          <a:lstStyle/>
          <a:p>
            <a:r>
              <a:rPr lang="en-US" sz="2400" dirty="0">
                <a:solidFill>
                  <a:schemeClr val="bg1">
                    <a:lumMod val="65000"/>
                  </a:schemeClr>
                </a:solidFill>
                <a:ea typeface="Helvetica Neue" charset="0"/>
                <a:cs typeface="Helvetica Neue" charset="0"/>
              </a:rPr>
              <a:t>vs. 50,001,000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Nested Loop Join</a:t>
            </a:r>
          </a:p>
        </p:txBody>
      </p:sp>
      <p:sp>
        <p:nvSpPr>
          <p:cNvPr id="3" name="Content Placeholder 2"/>
          <p:cNvSpPr>
            <a:spLocks noGrp="1"/>
          </p:cNvSpPr>
          <p:nvPr>
            <p:ph sz="quarter" idx="13"/>
          </p:nvPr>
        </p:nvSpPr>
        <p:spPr>
          <a:xfrm>
            <a:off x="911129" y="1166863"/>
            <a:ext cx="8668512" cy="2615184"/>
          </a:xfrm>
        </p:spPr>
        <p:txBody>
          <a:bodyPr>
            <a:normAutofit/>
          </a:bodyPr>
          <a:lstStyle/>
          <a:p>
            <a:pPr marL="0" indent="0">
              <a:buNone/>
            </a:pPr>
            <a:r>
              <a:rPr lang="en-US" sz="1400" dirty="0"/>
              <a:t>for each </a:t>
            </a:r>
            <a:r>
              <a:rPr lang="en-US" sz="1400" dirty="0" err="1"/>
              <a:t>rpage</a:t>
            </a:r>
            <a:r>
              <a:rPr lang="en-US" sz="1400" dirty="0"/>
              <a:t> in R: </a:t>
            </a:r>
          </a:p>
          <a:p>
            <a:pPr marL="457200" indent="0">
              <a:spcBef>
                <a:spcPts val="0"/>
              </a:spcBef>
              <a:buNone/>
            </a:pPr>
            <a:r>
              <a:rPr lang="en-US" sz="1400" dirty="0"/>
              <a:t>for each </a:t>
            </a:r>
            <a:r>
              <a:rPr lang="en-US" sz="1400" dirty="0" err="1"/>
              <a:t>spage</a:t>
            </a:r>
            <a:r>
              <a:rPr lang="en-US" sz="1400" dirty="0"/>
              <a:t> in S: </a:t>
            </a:r>
          </a:p>
          <a:p>
            <a:pPr marL="914400" indent="0">
              <a:buNone/>
            </a:pPr>
            <a:r>
              <a:rPr lang="en-US" sz="1400" dirty="0"/>
              <a:t>for each </a:t>
            </a:r>
            <a:r>
              <a:rPr lang="en-US" sz="1400" dirty="0" err="1"/>
              <a:t>rtuple</a:t>
            </a:r>
            <a:r>
              <a:rPr lang="en-US" sz="1400" dirty="0"/>
              <a:t> in </a:t>
            </a:r>
            <a:r>
              <a:rPr lang="en-US" sz="1400" dirty="0" err="1"/>
              <a:t>rpage</a:t>
            </a:r>
            <a:r>
              <a:rPr lang="en-US" sz="1400" dirty="0"/>
              <a:t>: </a:t>
            </a:r>
          </a:p>
          <a:p>
            <a:pPr marL="1371600" indent="0">
              <a:buNone/>
            </a:pPr>
            <a:r>
              <a:rPr lang="en-US" sz="1400" dirty="0"/>
              <a:t>for each </a:t>
            </a:r>
            <a:r>
              <a:rPr lang="en-US" sz="1400" dirty="0" err="1"/>
              <a:t>stuple</a:t>
            </a:r>
            <a:r>
              <a:rPr lang="en-US" sz="1400" dirty="0"/>
              <a:t> in </a:t>
            </a:r>
            <a:r>
              <a:rPr lang="en-US" sz="1400" dirty="0" err="1"/>
              <a:t>spage</a:t>
            </a:r>
            <a:r>
              <a:rPr lang="en-US" sz="1400" dirty="0"/>
              <a:t>: </a:t>
            </a:r>
          </a:p>
          <a:p>
            <a:pPr marL="1828800" indent="0">
              <a:buNone/>
            </a:pPr>
            <a:r>
              <a:rPr lang="en-US" sz="1400" dirty="0"/>
              <a:t>if </a:t>
            </a:r>
            <a:r>
              <a:rPr lang="en-US" sz="1400" dirty="0" err="1"/>
              <a:t>join_condition</a:t>
            </a:r>
            <a:r>
              <a:rPr lang="en-US" sz="1400" dirty="0"/>
              <a:t>(</a:t>
            </a:r>
            <a:r>
              <a:rPr lang="en-US" sz="1400" dirty="0" err="1"/>
              <a:t>rtuple</a:t>
            </a:r>
            <a:r>
              <a:rPr lang="en-US" sz="1400" dirty="0"/>
              <a:t>, </a:t>
            </a:r>
            <a:r>
              <a:rPr lang="en-US" sz="1400" dirty="0" err="1"/>
              <a:t>stuple</a:t>
            </a:r>
            <a:r>
              <a:rPr lang="en-US" sz="1400" dirty="0"/>
              <a:t>): 					</a:t>
            </a:r>
          </a:p>
          <a:p>
            <a:pPr marL="2286000" indent="0">
              <a:buNone/>
            </a:pPr>
            <a:r>
              <a:rPr lang="en-US" sz="1400" dirty="0"/>
              <a:t>add &lt;</a:t>
            </a:r>
            <a:r>
              <a:rPr lang="en-US" sz="1400" dirty="0" err="1"/>
              <a:t>rtuple</a:t>
            </a:r>
            <a:r>
              <a:rPr lang="en-US" sz="1400" dirty="0"/>
              <a:t>, </a:t>
            </a:r>
            <a:r>
              <a:rPr lang="en-US" sz="1400" dirty="0" err="1"/>
              <a:t>stuple</a:t>
            </a:r>
            <a:r>
              <a:rPr lang="en-US" sz="1400" dirty="0"/>
              <a:t>&gt; to result buffer</a:t>
            </a:r>
          </a:p>
          <a:p>
            <a:pPr marL="2286000" indent="0">
              <a:spcBef>
                <a:spcPts val="3000"/>
              </a:spcBef>
              <a:buNone/>
            </a:pPr>
            <a:r>
              <a:rPr lang="mr-IN" sz="1400" dirty="0" err="1"/>
              <a:t>Cost</a:t>
            </a:r>
            <a:r>
              <a:rPr lang="mr-IN" sz="1400" dirty="0"/>
              <a:t> = [</a:t>
            </a:r>
            <a:r>
              <a:rPr lang="mr-IN" sz="1400" dirty="0" err="1"/>
              <a:t>R</a:t>
            </a:r>
            <a:r>
              <a:rPr lang="mr-IN" sz="1400" dirty="0"/>
              <a:t>] + ([</a:t>
            </a:r>
            <a:r>
              <a:rPr lang="mr-IN" sz="1400" dirty="0" err="1"/>
              <a:t>R</a:t>
            </a:r>
            <a:r>
              <a:rPr lang="mr-IN" sz="1400" dirty="0"/>
              <a:t>] *</a:t>
            </a:r>
            <a:r>
              <a:rPr lang="en-US" sz="1400" dirty="0"/>
              <a:t> [S]</a:t>
            </a:r>
            <a:r>
              <a:rPr lang="mr-IN" sz="1400" dirty="0"/>
              <a:t>)</a:t>
            </a:r>
            <a:br>
              <a:rPr lang="en-US" sz="1400" dirty="0"/>
            </a:br>
            <a:r>
              <a:rPr lang="en-US" sz="1400" dirty="0"/>
              <a:t>         = 501,000</a:t>
            </a:r>
          </a:p>
        </p:txBody>
      </p:sp>
      <p:sp>
        <p:nvSpPr>
          <p:cNvPr id="4" name="Shape 477" descr="For each page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5" name="Shape 478" descr="For each page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grpSp>
        <p:nvGrpSpPr>
          <p:cNvPr id="10" name="Group 491" descr="For each page in R, all of S is scanned. This means that S is scanned [R] times." title="R x R Animation"/>
          <p:cNvGrpSpPr/>
          <p:nvPr/>
        </p:nvGrpSpPr>
        <p:grpSpPr>
          <a:xfrm>
            <a:off x="694895" y="3052248"/>
            <a:ext cx="456479" cy="432043"/>
            <a:chOff x="0" y="0"/>
            <a:chExt cx="608637" cy="576056"/>
          </a:xfrm>
        </p:grpSpPr>
        <p:grpSp>
          <p:nvGrpSpPr>
            <p:cNvPr id="11" name="Group 486"/>
            <p:cNvGrpSpPr/>
            <p:nvPr/>
          </p:nvGrpSpPr>
          <p:grpSpPr>
            <a:xfrm>
              <a:off x="0" y="-1"/>
              <a:ext cx="608638" cy="576058"/>
              <a:chOff x="0" y="0"/>
              <a:chExt cx="608637" cy="576056"/>
            </a:xfrm>
          </p:grpSpPr>
          <p:sp>
            <p:nvSpPr>
              <p:cNvPr id="16"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 name="Group 500" descr="For each page in R, all of S is scanned. This means that S is scanned [R] times." title="R x R Animation"/>
          <p:cNvGrpSpPr/>
          <p:nvPr/>
        </p:nvGrpSpPr>
        <p:grpSpPr>
          <a:xfrm>
            <a:off x="694895" y="3537463"/>
            <a:ext cx="456479" cy="432043"/>
            <a:chOff x="0" y="0"/>
            <a:chExt cx="608637" cy="576056"/>
          </a:xfrm>
        </p:grpSpPr>
        <p:grpSp>
          <p:nvGrpSpPr>
            <p:cNvPr id="20" name="Group 495"/>
            <p:cNvGrpSpPr/>
            <p:nvPr/>
          </p:nvGrpSpPr>
          <p:grpSpPr>
            <a:xfrm>
              <a:off x="0" y="-1"/>
              <a:ext cx="608638" cy="576058"/>
              <a:chOff x="0" y="0"/>
              <a:chExt cx="608637" cy="576056"/>
            </a:xfrm>
          </p:grpSpPr>
          <p:sp>
            <p:nvSpPr>
              <p:cNvPr id="25"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 name="Group 509" descr="For each page in R, all of S is scanned. This means that S is scanned [R] times." title="R x R Animation"/>
          <p:cNvGrpSpPr/>
          <p:nvPr/>
        </p:nvGrpSpPr>
        <p:grpSpPr>
          <a:xfrm>
            <a:off x="694895" y="4022677"/>
            <a:ext cx="456479" cy="432043"/>
            <a:chOff x="0" y="0"/>
            <a:chExt cx="608637" cy="576056"/>
          </a:xfrm>
        </p:grpSpPr>
        <p:grpSp>
          <p:nvGrpSpPr>
            <p:cNvPr id="29" name="Group 504"/>
            <p:cNvGrpSpPr/>
            <p:nvPr/>
          </p:nvGrpSpPr>
          <p:grpSpPr>
            <a:xfrm>
              <a:off x="0" y="-1"/>
              <a:ext cx="608638" cy="576058"/>
              <a:chOff x="0" y="0"/>
              <a:chExt cx="608637" cy="576056"/>
            </a:xfrm>
          </p:grpSpPr>
          <p:sp>
            <p:nvSpPr>
              <p:cNvPr id="34"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6"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0"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7" name="Group 518" descr="For each page in R, all of S is scanned. This means that S is scanned [R] times." title="R x R Animation"/>
          <p:cNvGrpSpPr/>
          <p:nvPr/>
        </p:nvGrpSpPr>
        <p:grpSpPr>
          <a:xfrm>
            <a:off x="1218795" y="4496414"/>
            <a:ext cx="457080" cy="353748"/>
            <a:chOff x="0" y="0"/>
            <a:chExt cx="609439" cy="471662"/>
          </a:xfrm>
        </p:grpSpPr>
        <p:grpSp>
          <p:nvGrpSpPr>
            <p:cNvPr id="38" name="Group 513"/>
            <p:cNvGrpSpPr/>
            <p:nvPr/>
          </p:nvGrpSpPr>
          <p:grpSpPr>
            <a:xfrm>
              <a:off x="0" y="0"/>
              <a:ext cx="609440" cy="471663"/>
              <a:chOff x="0" y="0"/>
              <a:chExt cx="609439" cy="471662"/>
            </a:xfrm>
          </p:grpSpPr>
          <p:sp>
            <p:nvSpPr>
              <p:cNvPr id="43"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4"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5"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9"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0"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2"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6" name="Group 527" descr="For each page in R, all of S is scanned. This means that S is scanned [R] times." title="R x R Animation"/>
          <p:cNvGrpSpPr/>
          <p:nvPr/>
        </p:nvGrpSpPr>
        <p:grpSpPr>
          <a:xfrm>
            <a:off x="1831864" y="4496414"/>
            <a:ext cx="457080" cy="353748"/>
            <a:chOff x="0" y="0"/>
            <a:chExt cx="609439" cy="471662"/>
          </a:xfrm>
        </p:grpSpPr>
        <p:grpSp>
          <p:nvGrpSpPr>
            <p:cNvPr id="47" name="Group 522"/>
            <p:cNvGrpSpPr/>
            <p:nvPr/>
          </p:nvGrpSpPr>
          <p:grpSpPr>
            <a:xfrm>
              <a:off x="0" y="0"/>
              <a:ext cx="609440" cy="471663"/>
              <a:chOff x="0" y="0"/>
              <a:chExt cx="609439" cy="471662"/>
            </a:xfrm>
          </p:grpSpPr>
          <p:sp>
            <p:nvSpPr>
              <p:cNvPr id="52"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5" name="Group 536" descr="For each page in R, all of S is scanned. This means that S is scanned [R] times." title="R x R Animation"/>
          <p:cNvGrpSpPr/>
          <p:nvPr/>
        </p:nvGrpSpPr>
        <p:grpSpPr>
          <a:xfrm>
            <a:off x="2444933" y="4496414"/>
            <a:ext cx="457080" cy="353748"/>
            <a:chOff x="0" y="0"/>
            <a:chExt cx="609439" cy="471662"/>
          </a:xfrm>
        </p:grpSpPr>
        <p:grpSp>
          <p:nvGrpSpPr>
            <p:cNvPr id="56" name="Group 531"/>
            <p:cNvGrpSpPr/>
            <p:nvPr/>
          </p:nvGrpSpPr>
          <p:grpSpPr>
            <a:xfrm>
              <a:off x="0" y="0"/>
              <a:ext cx="609440" cy="471663"/>
              <a:chOff x="0" y="0"/>
              <a:chExt cx="609439" cy="471662"/>
            </a:xfrm>
          </p:grpSpPr>
          <p:sp>
            <p:nvSpPr>
              <p:cNvPr id="61"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7"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 name="Shape 538" descr="For each page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73" name="Group 555" descr="For each page in R, all of S is scanned. This means that S is scanned [R] times." title="R x R Animation"/>
          <p:cNvGrpSpPr/>
          <p:nvPr/>
        </p:nvGrpSpPr>
        <p:grpSpPr>
          <a:xfrm>
            <a:off x="694895" y="2567033"/>
            <a:ext cx="456479" cy="432043"/>
            <a:chOff x="0" y="0"/>
            <a:chExt cx="608637" cy="576056"/>
          </a:xfrm>
        </p:grpSpPr>
        <p:grpSp>
          <p:nvGrpSpPr>
            <p:cNvPr id="74" name="Group 550"/>
            <p:cNvGrpSpPr/>
            <p:nvPr/>
          </p:nvGrpSpPr>
          <p:grpSpPr>
            <a:xfrm>
              <a:off x="0" y="-1"/>
              <a:ext cx="608638" cy="576058"/>
              <a:chOff x="0" y="0"/>
              <a:chExt cx="608637" cy="576056"/>
            </a:xfrm>
          </p:grpSpPr>
          <p:sp>
            <p:nvSpPr>
              <p:cNvPr id="79"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0"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1"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8" name="Right Arrow 87" descr="For each page in R, all of S is scanned. This means that S is scanned [R] times."/>
          <p:cNvSpPr/>
          <p:nvPr/>
        </p:nvSpPr>
        <p:spPr>
          <a:xfrm>
            <a:off x="1322784" y="4039425"/>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descr="For each page in R, all of S is scanned. This means that S is scanned [R] times."/>
          <p:cNvSpPr/>
          <p:nvPr/>
        </p:nvSpPr>
        <p:spPr>
          <a:xfrm>
            <a:off x="1353313" y="3612104"/>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descr="For each page in R, all of S is scanned. This means that S is scanned [R] times."/>
          <p:cNvSpPr/>
          <p:nvPr/>
        </p:nvSpPr>
        <p:spPr>
          <a:xfrm>
            <a:off x="1373894" y="3168302"/>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descr="For each page in R, all of S is scanned. This means that S is scanned [R] times."/>
          <p:cNvSpPr/>
          <p:nvPr/>
        </p:nvSpPr>
        <p:spPr>
          <a:xfrm>
            <a:off x="1373894" y="2659192"/>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descr="For each page in R, all of S is scanned. This means that S is scanned [R] times."/>
          <p:cNvSpPr txBox="1"/>
          <p:nvPr/>
        </p:nvSpPr>
        <p:spPr>
          <a:xfrm>
            <a:off x="3194462" y="4572000"/>
            <a:ext cx="184731" cy="369332"/>
          </a:xfrm>
          <a:prstGeom prst="rect">
            <a:avLst/>
          </a:prstGeom>
          <a:noFill/>
        </p:spPr>
        <p:txBody>
          <a:bodyPr wrap="none" rtlCol="0">
            <a:spAutoFit/>
          </a:bodyPr>
          <a:lstStyle/>
          <a:p>
            <a:endParaRPr lang="en-US"/>
          </a:p>
        </p:txBody>
      </p:sp>
      <p:cxnSp>
        <p:nvCxnSpPr>
          <p:cNvPr id="8" name="Straight Arrow Connector 7" descr="Arrows representing the number of iterations the inner loop must be called" title="Arrows"/>
          <p:cNvCxnSpPr/>
          <p:nvPr/>
        </p:nvCxnSpPr>
        <p:spPr>
          <a:xfrm>
            <a:off x="5168900" y="142214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descr="Arrows representing the number of iterations the inner loop must be called" title="Arrows"/>
          <p:cNvCxnSpPr/>
          <p:nvPr/>
        </p:nvCxnSpPr>
        <p:spPr>
          <a:xfrm>
            <a:off x="5168900" y="131208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descr="Arrows representing the number of iterations the inner loop must be called" title="Arrows"/>
          <p:cNvCxnSpPr/>
          <p:nvPr/>
        </p:nvCxnSpPr>
        <p:spPr>
          <a:xfrm>
            <a:off x="5168900" y="1202013"/>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descr="Arrows representing the number of iterations the inner loop must be called" title="Arrows"/>
          <p:cNvCxnSpPr/>
          <p:nvPr/>
        </p:nvCxnSpPr>
        <p:spPr>
          <a:xfrm>
            <a:off x="5168900" y="109194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left)">
                                      <p:cBhvr>
                                        <p:cTn id="11" dur="500"/>
                                        <p:tgtEl>
                                          <p:spTgt spid="10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dissolve">
                                      <p:cBhvr>
                                        <p:cTn id="24" dur="500"/>
                                        <p:tgtEl>
                                          <p:spTgt spid="8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dissolve">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dissolv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dissolve">
                                      <p:cBhvr>
                                        <p:cTn id="3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Nested Loop Join</a:t>
            </a:r>
          </a:p>
        </p:txBody>
      </p:sp>
      <p:sp>
        <p:nvSpPr>
          <p:cNvPr id="3" name="Content Placeholder 2"/>
          <p:cNvSpPr>
            <a:spLocks noGrp="1"/>
          </p:cNvSpPr>
          <p:nvPr>
            <p:ph sz="quarter" idx="13"/>
          </p:nvPr>
        </p:nvSpPr>
        <p:spPr>
          <a:xfrm>
            <a:off x="911129" y="1166863"/>
            <a:ext cx="8668512" cy="2615184"/>
          </a:xfrm>
        </p:spPr>
        <p:txBody>
          <a:bodyPr>
            <a:normAutofit/>
          </a:bodyPr>
          <a:lstStyle/>
          <a:p>
            <a:pPr marL="0" indent="0">
              <a:buNone/>
            </a:pPr>
            <a:r>
              <a:rPr lang="en-US" sz="1400" dirty="0"/>
              <a:t>for each </a:t>
            </a:r>
            <a:r>
              <a:rPr lang="en-US" sz="1400" dirty="0" err="1"/>
              <a:t>rchunk</a:t>
            </a:r>
            <a:r>
              <a:rPr lang="en-US" sz="1400" dirty="0"/>
              <a:t> of B-2 pages of R: </a:t>
            </a:r>
          </a:p>
          <a:p>
            <a:pPr marL="457200" indent="0">
              <a:buNone/>
            </a:pPr>
            <a:r>
              <a:rPr lang="en-US" sz="1400" dirty="0"/>
              <a:t>for each </a:t>
            </a:r>
            <a:r>
              <a:rPr lang="en-US" sz="1400" dirty="0" err="1"/>
              <a:t>spage</a:t>
            </a:r>
            <a:r>
              <a:rPr lang="en-US" sz="1400" dirty="0"/>
              <a:t> of S: </a:t>
            </a:r>
          </a:p>
          <a:p>
            <a:pPr marL="914400" indent="0">
              <a:buNone/>
            </a:pPr>
            <a:r>
              <a:rPr lang="en-US" sz="1400" dirty="0"/>
              <a:t>for all matching tuples in </a:t>
            </a:r>
            <a:r>
              <a:rPr lang="en-US" sz="1400" dirty="0" err="1"/>
              <a:t>spage</a:t>
            </a:r>
            <a:r>
              <a:rPr lang="en-US" sz="1400" dirty="0"/>
              <a:t> and </a:t>
            </a:r>
            <a:r>
              <a:rPr lang="en-US" sz="1400" dirty="0" err="1"/>
              <a:t>rchunk</a:t>
            </a:r>
            <a:r>
              <a:rPr lang="en-US" sz="1400" dirty="0"/>
              <a:t>:</a:t>
            </a:r>
          </a:p>
          <a:p>
            <a:pPr marL="1371600" indent="0">
              <a:buNone/>
            </a:pPr>
            <a:r>
              <a:rPr lang="en-US" sz="1400" dirty="0"/>
              <a:t> add &lt;</a:t>
            </a:r>
            <a:r>
              <a:rPr lang="en-US" sz="1400" dirty="0" err="1"/>
              <a:t>rtuple</a:t>
            </a:r>
            <a:r>
              <a:rPr lang="en-US" sz="1400" dirty="0"/>
              <a:t>, </a:t>
            </a:r>
            <a:r>
              <a:rPr lang="en-US" sz="1400" dirty="0" err="1"/>
              <a:t>stuple</a:t>
            </a:r>
            <a:r>
              <a:rPr lang="en-US" sz="1400" dirty="0"/>
              <a:t>&gt; to result buffer</a:t>
            </a:r>
          </a:p>
          <a:p>
            <a:pPr marL="2286000" indent="0">
              <a:spcBef>
                <a:spcPts val="4000"/>
              </a:spcBef>
              <a:buNone/>
            </a:pPr>
            <a:r>
              <a:rPr lang="en-US" sz="1400" dirty="0"/>
              <a:t>Cost = [R] + ⌈  [R]/(B-2) ⌉ * [S]</a:t>
            </a:r>
            <a:br>
              <a:rPr lang="en-US" sz="1400" dirty="0"/>
            </a:br>
            <a:r>
              <a:rPr lang="en-US" sz="1400" dirty="0"/>
              <a:t>        = 1000 + ⌈ 1000/(B-2) ⌉ * 500</a:t>
            </a:r>
            <a:br>
              <a:rPr lang="en-US" sz="1400" dirty="0"/>
            </a:br>
            <a:r>
              <a:rPr lang="en-US" sz="1400" dirty="0"/>
              <a:t>        </a:t>
            </a:r>
            <a:r>
              <a:rPr lang="en-US" sz="1400"/>
              <a:t>= 6,000 </a:t>
            </a:r>
            <a:r>
              <a:rPr lang="en-US" sz="1400" dirty="0"/>
              <a:t>for </a:t>
            </a:r>
            <a:r>
              <a:rPr lang="en-US" sz="1400"/>
              <a:t>B=102 (~100x better than Page NL!)</a:t>
            </a:r>
            <a:endParaRPr lang="en-US" sz="1400" dirty="0"/>
          </a:p>
        </p:txBody>
      </p:sp>
      <p:sp>
        <p:nvSpPr>
          <p:cNvPr id="4" name="Shape 477" descr="For each block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5" name="Shape 478" descr="For each block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grpSp>
        <p:nvGrpSpPr>
          <p:cNvPr id="10" name="Group 491" descr="For each block in R, all of S is scanned. This means that S is scanned [R] times." title="R x R Animation"/>
          <p:cNvGrpSpPr/>
          <p:nvPr/>
        </p:nvGrpSpPr>
        <p:grpSpPr>
          <a:xfrm>
            <a:off x="694895" y="3052248"/>
            <a:ext cx="456479" cy="432043"/>
            <a:chOff x="0" y="0"/>
            <a:chExt cx="608637" cy="576056"/>
          </a:xfrm>
        </p:grpSpPr>
        <p:grpSp>
          <p:nvGrpSpPr>
            <p:cNvPr id="11" name="Group 486"/>
            <p:cNvGrpSpPr/>
            <p:nvPr/>
          </p:nvGrpSpPr>
          <p:grpSpPr>
            <a:xfrm>
              <a:off x="0" y="-1"/>
              <a:ext cx="608638" cy="576058"/>
              <a:chOff x="0" y="0"/>
              <a:chExt cx="608637" cy="576056"/>
            </a:xfrm>
          </p:grpSpPr>
          <p:sp>
            <p:nvSpPr>
              <p:cNvPr id="16"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6" name="Group 527" descr="For each block in R, all of S is scanned. This means that S is scanned [R] times." title="R x R Animation"/>
          <p:cNvGrpSpPr/>
          <p:nvPr/>
        </p:nvGrpSpPr>
        <p:grpSpPr>
          <a:xfrm>
            <a:off x="1831864" y="4496414"/>
            <a:ext cx="457080" cy="353748"/>
            <a:chOff x="0" y="0"/>
            <a:chExt cx="609439" cy="471662"/>
          </a:xfrm>
        </p:grpSpPr>
        <p:grpSp>
          <p:nvGrpSpPr>
            <p:cNvPr id="47" name="Group 522"/>
            <p:cNvGrpSpPr/>
            <p:nvPr/>
          </p:nvGrpSpPr>
          <p:grpSpPr>
            <a:xfrm>
              <a:off x="0" y="0"/>
              <a:ext cx="609440" cy="471663"/>
              <a:chOff x="0" y="0"/>
              <a:chExt cx="609439" cy="471662"/>
            </a:xfrm>
          </p:grpSpPr>
          <p:sp>
            <p:nvSpPr>
              <p:cNvPr id="52"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5" name="Group 536" descr="For each block in R, all of S is scanned. This means that S is scanned [R] times." title="R x R Animation"/>
          <p:cNvGrpSpPr/>
          <p:nvPr/>
        </p:nvGrpSpPr>
        <p:grpSpPr>
          <a:xfrm>
            <a:off x="2444933" y="4496414"/>
            <a:ext cx="457080" cy="353748"/>
            <a:chOff x="0" y="0"/>
            <a:chExt cx="609439" cy="471662"/>
          </a:xfrm>
        </p:grpSpPr>
        <p:grpSp>
          <p:nvGrpSpPr>
            <p:cNvPr id="56" name="Group 531"/>
            <p:cNvGrpSpPr/>
            <p:nvPr/>
          </p:nvGrpSpPr>
          <p:grpSpPr>
            <a:xfrm>
              <a:off x="0" y="0"/>
              <a:ext cx="609440" cy="471663"/>
              <a:chOff x="0" y="0"/>
              <a:chExt cx="609439" cy="471662"/>
            </a:xfrm>
          </p:grpSpPr>
          <p:sp>
            <p:nvSpPr>
              <p:cNvPr id="61"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7"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 name="Shape 538" descr="For each block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73" name="Group 555" descr="For each block in R, all of S is scanned. This means that S is scanned [R] times." title="R x R Animation"/>
          <p:cNvGrpSpPr/>
          <p:nvPr/>
        </p:nvGrpSpPr>
        <p:grpSpPr>
          <a:xfrm>
            <a:off x="694895" y="2567033"/>
            <a:ext cx="456479" cy="432043"/>
            <a:chOff x="0" y="0"/>
            <a:chExt cx="608637" cy="576056"/>
          </a:xfrm>
        </p:grpSpPr>
        <p:grpSp>
          <p:nvGrpSpPr>
            <p:cNvPr id="74" name="Group 550"/>
            <p:cNvGrpSpPr/>
            <p:nvPr/>
          </p:nvGrpSpPr>
          <p:grpSpPr>
            <a:xfrm>
              <a:off x="0" y="-1"/>
              <a:ext cx="608638" cy="576058"/>
              <a:chOff x="0" y="0"/>
              <a:chExt cx="608637" cy="576056"/>
            </a:xfrm>
          </p:grpSpPr>
          <p:sp>
            <p:nvSpPr>
              <p:cNvPr id="79"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0"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1"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8" name="Right Arrow 87" descr="For each block in R, all of S is scanned. This means that S is scanned [R] times."/>
          <p:cNvSpPr/>
          <p:nvPr/>
        </p:nvSpPr>
        <p:spPr>
          <a:xfrm>
            <a:off x="1322784" y="3461301"/>
            <a:ext cx="1542162" cy="918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descr="For each block in R, all of S is scanned. This means that S is scanned [R] times."/>
          <p:cNvSpPr/>
          <p:nvPr/>
        </p:nvSpPr>
        <p:spPr>
          <a:xfrm>
            <a:off x="1370062" y="2447252"/>
            <a:ext cx="1542162" cy="96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descr="For each block in R, all of S is scanned. This means that S is scanned [R] times."/>
          <p:cNvSpPr txBox="1"/>
          <p:nvPr/>
        </p:nvSpPr>
        <p:spPr>
          <a:xfrm>
            <a:off x="3194462" y="4572000"/>
            <a:ext cx="184731" cy="369332"/>
          </a:xfrm>
          <a:prstGeom prst="rect">
            <a:avLst/>
          </a:prstGeom>
          <a:noFill/>
        </p:spPr>
        <p:txBody>
          <a:bodyPr wrap="none" rtlCol="0">
            <a:spAutoFit/>
          </a:bodyPr>
          <a:lstStyle/>
          <a:p>
            <a:endParaRPr lang="en-US"/>
          </a:p>
        </p:txBody>
      </p:sp>
      <p:grpSp>
        <p:nvGrpSpPr>
          <p:cNvPr id="82" name="Group 81" descr="For each block in R, all of S is scanned. This means that S is scanned [R] times." title="Pages of R"/>
          <p:cNvGrpSpPr/>
          <p:nvPr/>
        </p:nvGrpSpPr>
        <p:grpSpPr>
          <a:xfrm>
            <a:off x="696596" y="3533310"/>
            <a:ext cx="980980" cy="1312699"/>
            <a:chOff x="694895" y="3537463"/>
            <a:chExt cx="980980" cy="1312699"/>
          </a:xfrm>
        </p:grpSpPr>
        <p:grpSp>
          <p:nvGrpSpPr>
            <p:cNvPr id="83" name="Group 500" descr="For each block in R, all of S is scanned. This means that S is scanned [R] times." title="R x R Animation"/>
            <p:cNvGrpSpPr/>
            <p:nvPr/>
          </p:nvGrpSpPr>
          <p:grpSpPr>
            <a:xfrm>
              <a:off x="694895" y="3537463"/>
              <a:ext cx="456479" cy="432043"/>
              <a:chOff x="0" y="0"/>
              <a:chExt cx="608637" cy="576056"/>
            </a:xfrm>
          </p:grpSpPr>
          <p:grpSp>
            <p:nvGrpSpPr>
              <p:cNvPr id="105" name="Group 495"/>
              <p:cNvGrpSpPr/>
              <p:nvPr/>
            </p:nvGrpSpPr>
            <p:grpSpPr>
              <a:xfrm>
                <a:off x="0" y="-1"/>
                <a:ext cx="608638" cy="576058"/>
                <a:chOff x="0" y="0"/>
                <a:chExt cx="608637" cy="576056"/>
              </a:xfrm>
            </p:grpSpPr>
            <p:sp>
              <p:nvSpPr>
                <p:cNvPr id="110"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2"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6"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8"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4" name="Group 509" descr="For each block in R, all of S is scanned. This means that S is scanned [R] times." title="R x R Animation"/>
            <p:cNvGrpSpPr/>
            <p:nvPr/>
          </p:nvGrpSpPr>
          <p:grpSpPr>
            <a:xfrm>
              <a:off x="694895" y="4022677"/>
              <a:ext cx="456479" cy="432043"/>
              <a:chOff x="0" y="0"/>
              <a:chExt cx="608637" cy="576056"/>
            </a:xfrm>
          </p:grpSpPr>
          <p:grpSp>
            <p:nvGrpSpPr>
              <p:cNvPr id="97" name="Group 504"/>
              <p:cNvGrpSpPr/>
              <p:nvPr/>
            </p:nvGrpSpPr>
            <p:grpSpPr>
              <a:xfrm>
                <a:off x="0" y="-1"/>
                <a:ext cx="608638" cy="576058"/>
                <a:chOff x="0" y="0"/>
                <a:chExt cx="608637" cy="576056"/>
              </a:xfrm>
            </p:grpSpPr>
            <p:sp>
              <p:nvSpPr>
                <p:cNvPr id="102"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98"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9"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5" name="Group 518" descr="For each block in R, all of S is scanned. This means that S is scanned [R] times." title="R x R Animation"/>
            <p:cNvGrpSpPr/>
            <p:nvPr/>
          </p:nvGrpSpPr>
          <p:grpSpPr>
            <a:xfrm>
              <a:off x="1218795" y="4496414"/>
              <a:ext cx="457080" cy="353748"/>
              <a:chOff x="0" y="0"/>
              <a:chExt cx="609439" cy="471662"/>
            </a:xfrm>
          </p:grpSpPr>
          <p:grpSp>
            <p:nvGrpSpPr>
              <p:cNvPr id="86" name="Group 513"/>
              <p:cNvGrpSpPr/>
              <p:nvPr/>
            </p:nvGrpSpPr>
            <p:grpSpPr>
              <a:xfrm>
                <a:off x="0" y="0"/>
                <a:ext cx="609440" cy="471663"/>
                <a:chOff x="0" y="0"/>
                <a:chExt cx="609439" cy="471662"/>
              </a:xfrm>
            </p:grpSpPr>
            <p:sp>
              <p:nvSpPr>
                <p:cNvPr id="94"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6"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7"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9"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0"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3"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7" name="Rectangle 6" descr="Replace Block nested loop join with Chunk nested loop join " title="Chunk nested loop join"/>
          <p:cNvSpPr/>
          <p:nvPr/>
        </p:nvSpPr>
        <p:spPr>
          <a:xfrm>
            <a:off x="337774" y="72613"/>
            <a:ext cx="1244251" cy="400110"/>
          </a:xfrm>
          <a:prstGeom prst="rect">
            <a:avLst/>
          </a:prstGeom>
        </p:spPr>
        <p:txBody>
          <a:bodyPr wrap="none">
            <a:spAutoFit/>
          </a:bodyPr>
          <a:lstStyle/>
          <a:p>
            <a:r>
              <a:rPr lang="en-US" sz="2000" dirty="0">
                <a:solidFill>
                  <a:srgbClr val="FF0000"/>
                </a:solidFill>
                <a:latin typeface="Bradley Hand" charset="0"/>
                <a:ea typeface="Bradley Hand" charset="0"/>
                <a:cs typeface="Bradley Hand" charset="0"/>
              </a:rPr>
              <a:t>“Chunk” </a:t>
            </a:r>
          </a:p>
        </p:txBody>
      </p:sp>
      <p:cxnSp>
        <p:nvCxnSpPr>
          <p:cNvPr id="9" name="Straight Connector 8" descr="Replace Block nested loop join with Chunk nested loop join " title="Cross out Block in title"/>
          <p:cNvCxnSpPr/>
          <p:nvPr/>
        </p:nvCxnSpPr>
        <p:spPr>
          <a:xfrm flipV="1">
            <a:off x="246888" y="506361"/>
            <a:ext cx="1399508" cy="2246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Arrow Connector 112" descr="Arrows representing the number of iterations the inner loop must be called" title="Arrows"/>
          <p:cNvCxnSpPr/>
          <p:nvPr/>
        </p:nvCxnSpPr>
        <p:spPr>
          <a:xfrm>
            <a:off x="5649686" y="138709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descr="Arrows representing the number of iterations the inner loop must be called" title="Arrows"/>
          <p:cNvCxnSpPr/>
          <p:nvPr/>
        </p:nvCxnSpPr>
        <p:spPr>
          <a:xfrm>
            <a:off x="5649686" y="1277024"/>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descr="Arrows representing the number of iterations the inner loop must be called" title="Arrows"/>
          <p:cNvCxnSpPr/>
          <p:nvPr/>
        </p:nvCxnSpPr>
        <p:spPr>
          <a:xfrm>
            <a:off x="5649686" y="1166957"/>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Arrows representing the number of iterations the inner loop must be called" title="Arrows"/>
          <p:cNvCxnSpPr/>
          <p:nvPr/>
        </p:nvCxnSpPr>
        <p:spPr>
          <a:xfrm>
            <a:off x="5649686" y="105689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descr="Arrows representing the number of iterations the inner loop must be called" title="Arrows"/>
          <p:cNvCxnSpPr/>
          <p:nvPr/>
        </p:nvCxnSpPr>
        <p:spPr>
          <a:xfrm>
            <a:off x="5649686" y="90187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descr="Arrows representing the number of iterations the inner loop must be called" title="Arrows"/>
          <p:cNvCxnSpPr/>
          <p:nvPr/>
        </p:nvCxnSpPr>
        <p:spPr>
          <a:xfrm>
            <a:off x="5649686" y="79181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descr="Arrows representing the number of iterations the inner loop must be called" title="Arrows"/>
          <p:cNvCxnSpPr/>
          <p:nvPr/>
        </p:nvCxnSpPr>
        <p:spPr>
          <a:xfrm>
            <a:off x="5649686" y="681743"/>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descr="Arrows representing the number of iterations the inner loop must be called" title="Arrows"/>
          <p:cNvCxnSpPr/>
          <p:nvPr/>
        </p:nvCxnSpPr>
        <p:spPr>
          <a:xfrm>
            <a:off x="5649686" y="57167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12 0.00956 L 0.48316 -0.59013 " pathEditMode="relative" ptsTypes="AA">
                                      <p:cBhvr>
                                        <p:cTn id="6" dur="2000" fill="hold"/>
                                        <p:tgtEl>
                                          <p:spTgt spid="8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left)">
                                      <p:cBhvr>
                                        <p:cTn id="19" dur="500"/>
                                        <p:tgtEl>
                                          <p:spTgt spid="11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left)">
                                      <p:cBhvr>
                                        <p:cTn id="23" dur="500"/>
                                        <p:tgtEl>
                                          <p:spTgt spid="116"/>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left)">
                                      <p:cBhvr>
                                        <p:cTn id="27" dur="500"/>
                                        <p:tgtEl>
                                          <p:spTgt spid="11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left)">
                                      <p:cBhvr>
                                        <p:cTn id="31" dur="500"/>
                                        <p:tgtEl>
                                          <p:spTgt spid="118"/>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wipe(left)">
                                      <p:cBhvr>
                                        <p:cTn id="35" dur="500"/>
                                        <p:tgtEl>
                                          <p:spTgt spid="119"/>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wipe(left)">
                                      <p:cBhvr>
                                        <p:cTn id="39" dur="500"/>
                                        <p:tgtEl>
                                          <p:spTgt spid="1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dissolve">
                                      <p:cBhvr>
                                        <p:cTn id="42" dur="500"/>
                                        <p:tgtEl>
                                          <p:spTgt spid="8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dissolve">
                                      <p:cBhvr>
                                        <p:cTn id="4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Shape 678"/>
          <p:cNvSpPr>
            <a:spLocks noGrp="1"/>
          </p:cNvSpPr>
          <p:nvPr>
            <p:ph type="title"/>
          </p:nvPr>
        </p:nvSpPr>
        <p:spPr/>
        <p:txBody>
          <a:bodyPr/>
          <a:lstStyle>
            <a:lvl1pPr>
              <a:defRPr>
                <a:latin typeface="+mj-lt"/>
                <a:ea typeface="+mj-ea"/>
                <a:cs typeface="+mj-cs"/>
                <a:sym typeface="Helvetica Neue"/>
              </a:defRPr>
            </a:lvl1pPr>
          </a:lstStyle>
          <a:p>
            <a:r>
              <a:rPr lang="en-US" dirty="0"/>
              <a:t>Index Nested Loops Join</a:t>
            </a:r>
          </a:p>
        </p:txBody>
      </p:sp>
      <p:sp>
        <p:nvSpPr>
          <p:cNvPr id="4" name="Content Placeholder 3"/>
          <p:cNvSpPr>
            <a:spLocks noGrp="1"/>
          </p:cNvSpPr>
          <p:nvPr>
            <p:ph sz="quarter" idx="13"/>
          </p:nvPr>
        </p:nvSpPr>
        <p:spPr>
          <a:xfrm>
            <a:off x="246888" y="1118141"/>
            <a:ext cx="8668512" cy="2615184"/>
          </a:xfrm>
        </p:spPr>
        <p:txBody>
          <a:bodyPr>
            <a:normAutofit/>
          </a:bodyPr>
          <a:lstStyle/>
          <a:p>
            <a:pPr marL="0" indent="0">
              <a:buNone/>
            </a:pPr>
            <a:r>
              <a:rPr lang="en-US" sz="1800" dirty="0" err="1"/>
              <a:t>foreach</a:t>
            </a:r>
            <a:r>
              <a:rPr lang="en-US" sz="1800" dirty="0"/>
              <a:t> </a:t>
            </a:r>
            <a:r>
              <a:rPr lang="en-US" sz="1800" b="1" dirty="0"/>
              <a:t>tuple</a:t>
            </a:r>
            <a:r>
              <a:rPr lang="en-US" sz="1800" dirty="0"/>
              <a:t> r in R do</a:t>
            </a:r>
          </a:p>
          <a:p>
            <a:pPr marL="0" indent="0">
              <a:buNone/>
            </a:pPr>
            <a:r>
              <a:rPr lang="en-US" sz="1800" dirty="0"/>
              <a:t>	</a:t>
            </a:r>
            <a:r>
              <a:rPr lang="en-US" sz="1800" dirty="0" err="1"/>
              <a:t>foreach</a:t>
            </a:r>
            <a:r>
              <a:rPr lang="en-US" sz="1800" dirty="0"/>
              <a:t> </a:t>
            </a:r>
            <a:r>
              <a:rPr lang="en-US" sz="1800" b="1" dirty="0"/>
              <a:t>tuple </a:t>
            </a:r>
            <a:r>
              <a:rPr lang="en-US" sz="1800" dirty="0"/>
              <a:t>s in S where </a:t>
            </a:r>
            <a:r>
              <a:rPr lang="en-US" sz="1800" b="1" dirty="0" err="1"/>
              <a:t>ri</a:t>
            </a:r>
            <a:r>
              <a:rPr lang="en-US" sz="1800" b="1" dirty="0"/>
              <a:t> == </a:t>
            </a:r>
            <a:r>
              <a:rPr lang="en-US" sz="1800" b="1" dirty="0" err="1"/>
              <a:t>sj</a:t>
            </a:r>
            <a:r>
              <a:rPr lang="en-US" sz="1800" b="1" dirty="0"/>
              <a:t>  </a:t>
            </a:r>
            <a:r>
              <a:rPr lang="en-US" sz="1800" dirty="0"/>
              <a:t>do</a:t>
            </a:r>
          </a:p>
          <a:p>
            <a:pPr marL="0" indent="0">
              <a:buNone/>
            </a:pPr>
            <a:r>
              <a:rPr lang="en-US" sz="1800" dirty="0"/>
              <a:t>		add &lt;</a:t>
            </a:r>
            <a:r>
              <a:rPr lang="en-US" sz="1800" dirty="0" err="1"/>
              <a:t>ri</a:t>
            </a:r>
            <a:r>
              <a:rPr lang="en-US" sz="1800" dirty="0"/>
              <a:t>, </a:t>
            </a:r>
            <a:r>
              <a:rPr lang="en-US" sz="1800" dirty="0" err="1"/>
              <a:t>sj</a:t>
            </a:r>
            <a:r>
              <a:rPr lang="en-US" sz="1800" dirty="0"/>
              <a:t>&gt; to result buffer</a:t>
            </a:r>
          </a:p>
        </p:txBody>
      </p:sp>
      <p:grpSp>
        <p:nvGrpSpPr>
          <p:cNvPr id="745" name="Group 745" descr="Look up an index on S for where s_i = r_i" title="Lookup r_i"/>
          <p:cNvGrpSpPr/>
          <p:nvPr/>
        </p:nvGrpSpPr>
        <p:grpSpPr>
          <a:xfrm>
            <a:off x="2075705" y="1789180"/>
            <a:ext cx="4377648" cy="3269328"/>
            <a:chOff x="0" y="0"/>
            <a:chExt cx="5836863" cy="4359103"/>
          </a:xfrm>
        </p:grpSpPr>
        <p:sp>
          <p:nvSpPr>
            <p:cNvPr id="680" name="Shape 680"/>
            <p:cNvSpPr/>
            <p:nvPr/>
          </p:nvSpPr>
          <p:spPr>
            <a:xfrm>
              <a:off x="0" y="0"/>
              <a:ext cx="4559300" cy="0"/>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681" name="Shape 681"/>
            <p:cNvSpPr/>
            <p:nvPr/>
          </p:nvSpPr>
          <p:spPr>
            <a:xfrm flipH="1">
              <a:off x="4070350" y="1588"/>
              <a:ext cx="80963" cy="1508126"/>
            </a:xfrm>
            <a:prstGeom prst="line">
              <a:avLst/>
            </a:prstGeom>
            <a:noFill/>
            <a:ln w="28575"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grpSp>
          <p:nvGrpSpPr>
            <p:cNvPr id="744" name="Group 744"/>
            <p:cNvGrpSpPr/>
            <p:nvPr/>
          </p:nvGrpSpPr>
          <p:grpSpPr>
            <a:xfrm>
              <a:off x="1858961" y="704850"/>
              <a:ext cx="3977902" cy="3654253"/>
              <a:chOff x="0" y="0"/>
              <a:chExt cx="3977900" cy="3654252"/>
            </a:xfrm>
          </p:grpSpPr>
          <p:sp>
            <p:nvSpPr>
              <p:cNvPr id="682" name="Shape 682"/>
              <p:cNvSpPr/>
              <p:nvPr/>
            </p:nvSpPr>
            <p:spPr>
              <a:xfrm>
                <a:off x="77152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3" name="Shape 683"/>
              <p:cNvSpPr/>
              <p:nvPr/>
            </p:nvSpPr>
            <p:spPr>
              <a:xfrm>
                <a:off x="1227137" y="3063875"/>
                <a:ext cx="342901"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4" name="Shape 684"/>
              <p:cNvSpPr/>
              <p:nvPr/>
            </p:nvSpPr>
            <p:spPr>
              <a:xfrm>
                <a:off x="1685925" y="3063875"/>
                <a:ext cx="336550"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5" name="Shape 685"/>
              <p:cNvSpPr/>
              <p:nvPr/>
            </p:nvSpPr>
            <p:spPr>
              <a:xfrm>
                <a:off x="2141538" y="3063875"/>
                <a:ext cx="338138"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6" name="Shape 686"/>
              <p:cNvSpPr/>
              <p:nvPr/>
            </p:nvSpPr>
            <p:spPr>
              <a:xfrm>
                <a:off x="2595563" y="3063875"/>
                <a:ext cx="344488"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7" name="Shape 687"/>
              <p:cNvSpPr/>
              <p:nvPr/>
            </p:nvSpPr>
            <p:spPr>
              <a:xfrm>
                <a:off x="305117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8" name="Shape 688"/>
              <p:cNvSpPr/>
              <p:nvPr/>
            </p:nvSpPr>
            <p:spPr>
              <a:xfrm>
                <a:off x="350837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9" name="Shape 689"/>
              <p:cNvSpPr/>
              <p:nvPr/>
            </p:nvSpPr>
            <p:spPr>
              <a:xfrm>
                <a:off x="1427162" y="1895475"/>
                <a:ext cx="1489076"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1F497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0" name="Shape 690"/>
              <p:cNvSpPr/>
              <p:nvPr/>
            </p:nvSpPr>
            <p:spPr>
              <a:xfrm>
                <a:off x="1427162" y="849312"/>
                <a:ext cx="784226"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1" name="Shape 691"/>
              <p:cNvSpPr/>
              <p:nvPr/>
            </p:nvSpPr>
            <p:spPr>
              <a:xfrm>
                <a:off x="2211388" y="849312"/>
                <a:ext cx="711200"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2" name="Shape 692"/>
              <p:cNvSpPr/>
              <p:nvPr/>
            </p:nvSpPr>
            <p:spPr>
              <a:xfrm>
                <a:off x="2130425" y="798512"/>
                <a:ext cx="80963" cy="50802"/>
              </a:xfrm>
              <a:custGeom>
                <a:avLst/>
                <a:gdLst/>
                <a:ahLst/>
                <a:cxnLst>
                  <a:cxn ang="0">
                    <a:pos x="wd2" y="hd2"/>
                  </a:cxn>
                  <a:cxn ang="5400000">
                    <a:pos x="wd2" y="hd2"/>
                  </a:cxn>
                  <a:cxn ang="10800000">
                    <a:pos x="wd2" y="hd2"/>
                  </a:cxn>
                  <a:cxn ang="16200000">
                    <a:pos x="wd2" y="hd2"/>
                  </a:cxn>
                </a:cxnLst>
                <a:rect l="0" t="0" r="r" b="b"/>
                <a:pathLst>
                  <a:path w="21600" h="21600" extrusionOk="0">
                    <a:moveTo>
                      <a:pt x="2541" y="0"/>
                    </a:moveTo>
                    <a:lnTo>
                      <a:pt x="21600" y="21600"/>
                    </a:lnTo>
                    <a:lnTo>
                      <a:pt x="0" y="21600"/>
                    </a:lnTo>
                    <a:lnTo>
                      <a:pt x="2541" y="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3" name="Shape 693"/>
              <p:cNvSpPr/>
              <p:nvPr/>
            </p:nvSpPr>
            <p:spPr>
              <a:xfrm>
                <a:off x="1068387" y="2176463"/>
                <a:ext cx="403226"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4" name="Shape 694"/>
              <p:cNvSpPr/>
              <p:nvPr/>
            </p:nvSpPr>
            <p:spPr>
              <a:xfrm>
                <a:off x="1471612" y="2303463"/>
                <a:ext cx="61914"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5" name="Shape 695"/>
              <p:cNvSpPr/>
              <p:nvPr/>
            </p:nvSpPr>
            <p:spPr>
              <a:xfrm>
                <a:off x="1471612" y="2327275"/>
                <a:ext cx="23971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6" name="Shape 696"/>
              <p:cNvSpPr/>
              <p:nvPr/>
            </p:nvSpPr>
            <p:spPr>
              <a:xfrm>
                <a:off x="1647825" y="2303463"/>
                <a:ext cx="63500"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7" name="Shape 697"/>
              <p:cNvSpPr/>
              <p:nvPr/>
            </p:nvSpPr>
            <p:spPr>
              <a:xfrm>
                <a:off x="1711325" y="2176463"/>
                <a:ext cx="401638"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8" name="Shape 698"/>
              <p:cNvSpPr/>
              <p:nvPr/>
            </p:nvSpPr>
            <p:spPr>
              <a:xfrm>
                <a:off x="2112963" y="2303463"/>
                <a:ext cx="65088"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9" name="Shape 699"/>
              <p:cNvSpPr/>
              <p:nvPr/>
            </p:nvSpPr>
            <p:spPr>
              <a:xfrm>
                <a:off x="2112963" y="2327275"/>
                <a:ext cx="20002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0" name="Shape 700"/>
              <p:cNvSpPr/>
              <p:nvPr/>
            </p:nvSpPr>
            <p:spPr>
              <a:xfrm>
                <a:off x="2252663" y="2303463"/>
                <a:ext cx="60325"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1" name="Shape 701"/>
              <p:cNvSpPr/>
              <p:nvPr/>
            </p:nvSpPr>
            <p:spPr>
              <a:xfrm>
                <a:off x="1350962" y="1879600"/>
                <a:ext cx="157164" cy="2968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2" name="Shape 702"/>
              <p:cNvSpPr/>
              <p:nvPr/>
            </p:nvSpPr>
            <p:spPr>
              <a:xfrm>
                <a:off x="1350962" y="2100263"/>
                <a:ext cx="47626" cy="76201"/>
              </a:xfrm>
              <a:custGeom>
                <a:avLst/>
                <a:gdLst/>
                <a:ahLst/>
                <a:cxnLst>
                  <a:cxn ang="0">
                    <a:pos x="wd2" y="hd2"/>
                  </a:cxn>
                  <a:cxn ang="5400000">
                    <a:pos x="wd2" y="hd2"/>
                  </a:cxn>
                  <a:cxn ang="10800000">
                    <a:pos x="wd2" y="hd2"/>
                  </a:cxn>
                  <a:cxn ang="16200000">
                    <a:pos x="wd2" y="hd2"/>
                  </a:cxn>
                </a:cxnLst>
                <a:rect l="0" t="0" r="r" b="b"/>
                <a:pathLst>
                  <a:path w="21600" h="21600" extrusionOk="0">
                    <a:moveTo>
                      <a:pt x="21600" y="6750"/>
                    </a:moveTo>
                    <a:lnTo>
                      <a:pt x="0" y="21600"/>
                    </a:lnTo>
                    <a:lnTo>
                      <a:pt x="936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3" name="Shape 703"/>
              <p:cNvSpPr/>
              <p:nvPr/>
            </p:nvSpPr>
            <p:spPr>
              <a:xfrm>
                <a:off x="1911350" y="1879600"/>
                <a:ext cx="0" cy="296863"/>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4" name="Shape 704"/>
              <p:cNvSpPr/>
              <p:nvPr/>
            </p:nvSpPr>
            <p:spPr>
              <a:xfrm>
                <a:off x="1897063" y="2098675"/>
                <a:ext cx="28575"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60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5" name="Shape 705"/>
              <p:cNvSpPr/>
              <p:nvPr/>
            </p:nvSpPr>
            <p:spPr>
              <a:xfrm>
                <a:off x="2797175" y="2176463"/>
                <a:ext cx="401638"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6" name="Shape 706"/>
              <p:cNvSpPr/>
              <p:nvPr/>
            </p:nvSpPr>
            <p:spPr>
              <a:xfrm>
                <a:off x="2597150" y="2303463"/>
                <a:ext cx="63500"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7" name="Shape 707"/>
              <p:cNvSpPr/>
              <p:nvPr/>
            </p:nvSpPr>
            <p:spPr>
              <a:xfrm>
                <a:off x="2597150" y="2327275"/>
                <a:ext cx="20002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8" name="Shape 708"/>
              <p:cNvSpPr/>
              <p:nvPr/>
            </p:nvSpPr>
            <p:spPr>
              <a:xfrm>
                <a:off x="2732088" y="2303463"/>
                <a:ext cx="65088"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9" name="Shape 709"/>
              <p:cNvSpPr/>
              <p:nvPr/>
            </p:nvSpPr>
            <p:spPr>
              <a:xfrm>
                <a:off x="2840038" y="1879600"/>
                <a:ext cx="157163" cy="2968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0" name="Shape 710"/>
              <p:cNvSpPr/>
              <p:nvPr/>
            </p:nvSpPr>
            <p:spPr>
              <a:xfrm>
                <a:off x="2949575" y="2100263"/>
                <a:ext cx="47625" cy="76201"/>
              </a:xfrm>
              <a:custGeom>
                <a:avLst/>
                <a:gdLst/>
                <a:ahLst/>
                <a:cxnLst>
                  <a:cxn ang="0">
                    <a:pos x="wd2" y="hd2"/>
                  </a:cxn>
                  <a:cxn ang="5400000">
                    <a:pos x="wd2" y="hd2"/>
                  </a:cxn>
                  <a:cxn ang="10800000">
                    <a:pos x="wd2" y="hd2"/>
                  </a:cxn>
                  <a:cxn ang="16200000">
                    <a:pos x="wd2" y="hd2"/>
                  </a:cxn>
                </a:cxnLst>
                <a:rect l="0" t="0" r="r" b="b"/>
                <a:pathLst>
                  <a:path w="21600" h="21600" extrusionOk="0">
                    <a:moveTo>
                      <a:pt x="12240" y="0"/>
                    </a:moveTo>
                    <a:lnTo>
                      <a:pt x="21600" y="21600"/>
                    </a:lnTo>
                    <a:lnTo>
                      <a:pt x="0" y="675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1" name="Shape 711"/>
              <p:cNvSpPr/>
              <p:nvPr/>
            </p:nvSpPr>
            <p:spPr>
              <a:xfrm>
                <a:off x="1108075" y="2522538"/>
                <a:ext cx="200025"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2" name="Shape 712"/>
              <p:cNvSpPr/>
              <p:nvPr/>
            </p:nvSpPr>
            <p:spPr>
              <a:xfrm>
                <a:off x="1265237" y="2941638"/>
                <a:ext cx="42864" cy="77788"/>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21600" y="21600"/>
                    </a:lnTo>
                    <a:lnTo>
                      <a:pt x="0" y="4849"/>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3" name="Shape 713"/>
              <p:cNvSpPr/>
              <p:nvPr/>
            </p:nvSpPr>
            <p:spPr>
              <a:xfrm>
                <a:off x="823912" y="2522538"/>
                <a:ext cx="365126"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4" name="Shape 714"/>
              <p:cNvSpPr/>
              <p:nvPr/>
            </p:nvSpPr>
            <p:spPr>
              <a:xfrm>
                <a:off x="823912" y="2997200"/>
                <a:ext cx="55564"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7513"/>
                    </a:moveTo>
                    <a:lnTo>
                      <a:pt x="0" y="21600"/>
                    </a:lnTo>
                    <a:lnTo>
                      <a:pt x="11726"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5" name="Shape 715"/>
              <p:cNvSpPr/>
              <p:nvPr/>
            </p:nvSpPr>
            <p:spPr>
              <a:xfrm>
                <a:off x="1227137" y="2522538"/>
                <a:ext cx="565151" cy="5476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6" name="Shape 716"/>
              <p:cNvSpPr/>
              <p:nvPr/>
            </p:nvSpPr>
            <p:spPr>
              <a:xfrm>
                <a:off x="1728788" y="3006725"/>
                <a:ext cx="63500" cy="63501"/>
              </a:xfrm>
              <a:custGeom>
                <a:avLst/>
                <a:gdLst/>
                <a:ahLst/>
                <a:cxnLst>
                  <a:cxn ang="0">
                    <a:pos x="wd2" y="hd2"/>
                  </a:cxn>
                  <a:cxn ang="5400000">
                    <a:pos x="wd2" y="hd2"/>
                  </a:cxn>
                  <a:cxn ang="10800000">
                    <a:pos x="wd2" y="hd2"/>
                  </a:cxn>
                  <a:cxn ang="16200000">
                    <a:pos x="wd2" y="hd2"/>
                  </a:cxn>
                </a:cxnLst>
                <a:rect l="0" t="0" r="r" b="b"/>
                <a:pathLst>
                  <a:path w="21600" h="21600" extrusionOk="0">
                    <a:moveTo>
                      <a:pt x="7020" y="0"/>
                    </a:moveTo>
                    <a:lnTo>
                      <a:pt x="21600" y="21600"/>
                    </a:lnTo>
                    <a:lnTo>
                      <a:pt x="0" y="1026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7" name="Shape 717"/>
              <p:cNvSpPr/>
              <p:nvPr/>
            </p:nvSpPr>
            <p:spPr>
              <a:xfrm>
                <a:off x="1027112" y="2522538"/>
                <a:ext cx="280989"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8" name="Shape 718"/>
              <p:cNvSpPr/>
              <p:nvPr/>
            </p:nvSpPr>
            <p:spPr>
              <a:xfrm>
                <a:off x="1027112" y="2946400"/>
                <a:ext cx="50801"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6104"/>
                    </a:moveTo>
                    <a:lnTo>
                      <a:pt x="0" y="21600"/>
                    </a:lnTo>
                    <a:lnTo>
                      <a:pt x="945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9" name="Shape 719"/>
              <p:cNvSpPr/>
              <p:nvPr/>
            </p:nvSpPr>
            <p:spPr>
              <a:xfrm>
                <a:off x="1350962" y="2522538"/>
                <a:ext cx="1406526"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0" name="Shape 720"/>
              <p:cNvSpPr/>
              <p:nvPr/>
            </p:nvSpPr>
            <p:spPr>
              <a:xfrm>
                <a:off x="2690813" y="2978150"/>
                <a:ext cx="66675" cy="41276"/>
              </a:xfrm>
              <a:custGeom>
                <a:avLst/>
                <a:gdLst/>
                <a:ahLst/>
                <a:cxnLst>
                  <a:cxn ang="0">
                    <a:pos x="wd2" y="hd2"/>
                  </a:cxn>
                  <a:cxn ang="5400000">
                    <a:pos x="wd2" y="hd2"/>
                  </a:cxn>
                  <a:cxn ang="10800000">
                    <a:pos x="wd2" y="hd2"/>
                  </a:cxn>
                  <a:cxn ang="16200000">
                    <a:pos x="wd2" y="hd2"/>
                  </a:cxn>
                </a:cxnLst>
                <a:rect l="0" t="0" r="r" b="b"/>
                <a:pathLst>
                  <a:path w="21600" h="21600" extrusionOk="0">
                    <a:moveTo>
                      <a:pt x="3086" y="0"/>
                    </a:moveTo>
                    <a:lnTo>
                      <a:pt x="21600" y="21600"/>
                    </a:lnTo>
                    <a:lnTo>
                      <a:pt x="0" y="20769"/>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1" name="Shape 721"/>
              <p:cNvSpPr/>
              <p:nvPr/>
            </p:nvSpPr>
            <p:spPr>
              <a:xfrm>
                <a:off x="1108075" y="2522538"/>
                <a:ext cx="684213"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2" name="Shape 722"/>
              <p:cNvSpPr/>
              <p:nvPr/>
            </p:nvSpPr>
            <p:spPr>
              <a:xfrm>
                <a:off x="1108075" y="2962275"/>
                <a:ext cx="63500" cy="57151"/>
              </a:xfrm>
              <a:custGeom>
                <a:avLst/>
                <a:gdLst/>
                <a:ahLst/>
                <a:cxnLst>
                  <a:cxn ang="0">
                    <a:pos x="wd2" y="hd2"/>
                  </a:cxn>
                  <a:cxn ang="5400000">
                    <a:pos x="wd2" y="hd2"/>
                  </a:cxn>
                  <a:cxn ang="10800000">
                    <a:pos x="wd2" y="hd2"/>
                  </a:cxn>
                  <a:cxn ang="16200000">
                    <a:pos x="wd2" y="hd2"/>
                  </a:cxn>
                </a:cxnLst>
                <a:rect l="0" t="0" r="r" b="b"/>
                <a:pathLst>
                  <a:path w="21600" h="21600" extrusionOk="0">
                    <a:moveTo>
                      <a:pt x="21600" y="13200"/>
                    </a:moveTo>
                    <a:lnTo>
                      <a:pt x="0" y="21600"/>
                    </a:lnTo>
                    <a:lnTo>
                      <a:pt x="1674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3" name="Shape 723"/>
              <p:cNvSpPr/>
              <p:nvPr/>
            </p:nvSpPr>
            <p:spPr>
              <a:xfrm>
                <a:off x="1828800" y="2522538"/>
                <a:ext cx="1776413"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4" name="Shape 724"/>
              <p:cNvSpPr/>
              <p:nvPr/>
            </p:nvSpPr>
            <p:spPr>
              <a:xfrm>
                <a:off x="3536950" y="2981325"/>
                <a:ext cx="68263" cy="396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21600" y="20736"/>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5" name="Shape 725"/>
              <p:cNvSpPr/>
              <p:nvPr/>
            </p:nvSpPr>
            <p:spPr>
              <a:xfrm>
                <a:off x="1828800" y="2522538"/>
                <a:ext cx="163513"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6" name="Shape 726"/>
              <p:cNvSpPr/>
              <p:nvPr/>
            </p:nvSpPr>
            <p:spPr>
              <a:xfrm>
                <a:off x="1828800" y="2989263"/>
                <a:ext cx="41275" cy="80963"/>
              </a:xfrm>
              <a:custGeom>
                <a:avLst/>
                <a:gdLst/>
                <a:ahLst/>
                <a:cxnLst>
                  <a:cxn ang="0">
                    <a:pos x="wd2" y="hd2"/>
                  </a:cxn>
                  <a:cxn ang="5400000">
                    <a:pos x="wd2" y="hd2"/>
                  </a:cxn>
                  <a:cxn ang="10800000">
                    <a:pos x="wd2" y="hd2"/>
                  </a:cxn>
                  <a:cxn ang="16200000">
                    <a:pos x="wd2" y="hd2"/>
                  </a:cxn>
                </a:cxnLst>
                <a:rect l="0" t="0" r="r" b="b"/>
                <a:pathLst>
                  <a:path w="21600" h="21600" extrusionOk="0">
                    <a:moveTo>
                      <a:pt x="21600" y="3388"/>
                    </a:moveTo>
                    <a:lnTo>
                      <a:pt x="0" y="21600"/>
                    </a:lnTo>
                    <a:lnTo>
                      <a:pt x="4154"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7" name="Shape 727"/>
              <p:cNvSpPr/>
              <p:nvPr/>
            </p:nvSpPr>
            <p:spPr>
              <a:xfrm>
                <a:off x="1954213" y="2522538"/>
                <a:ext cx="320675"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8" name="Shape 728"/>
              <p:cNvSpPr/>
              <p:nvPr/>
            </p:nvSpPr>
            <p:spPr>
              <a:xfrm>
                <a:off x="2219325" y="2947988"/>
                <a:ext cx="55563" cy="71438"/>
              </a:xfrm>
              <a:custGeom>
                <a:avLst/>
                <a:gdLst/>
                <a:ahLst/>
                <a:cxnLst>
                  <a:cxn ang="0">
                    <a:pos x="wd2" y="hd2"/>
                  </a:cxn>
                  <a:cxn ang="5400000">
                    <a:pos x="wd2" y="hd2"/>
                  </a:cxn>
                  <a:cxn ang="10800000">
                    <a:pos x="wd2" y="hd2"/>
                  </a:cxn>
                  <a:cxn ang="16200000">
                    <a:pos x="wd2" y="hd2"/>
                  </a:cxn>
                </a:cxnLst>
                <a:rect l="0" t="0" r="r" b="b"/>
                <a:pathLst>
                  <a:path w="21600" h="21600" extrusionOk="0">
                    <a:moveTo>
                      <a:pt x="10491" y="0"/>
                    </a:moveTo>
                    <a:lnTo>
                      <a:pt x="21600" y="21600"/>
                    </a:lnTo>
                    <a:lnTo>
                      <a:pt x="0" y="72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9" name="Shape 729"/>
              <p:cNvSpPr/>
              <p:nvPr/>
            </p:nvSpPr>
            <p:spPr>
              <a:xfrm>
                <a:off x="2355850" y="2522538"/>
                <a:ext cx="563563"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0" name="Shape 730"/>
              <p:cNvSpPr/>
              <p:nvPr/>
            </p:nvSpPr>
            <p:spPr>
              <a:xfrm>
                <a:off x="2355850" y="3006725"/>
                <a:ext cx="57150" cy="63501"/>
              </a:xfrm>
              <a:custGeom>
                <a:avLst/>
                <a:gdLst/>
                <a:ahLst/>
                <a:cxnLst>
                  <a:cxn ang="0">
                    <a:pos x="wd2" y="hd2"/>
                  </a:cxn>
                  <a:cxn ang="5400000">
                    <a:pos x="wd2" y="hd2"/>
                  </a:cxn>
                  <a:cxn ang="10800000">
                    <a:pos x="wd2" y="hd2"/>
                  </a:cxn>
                  <a:cxn ang="16200000">
                    <a:pos x="wd2" y="hd2"/>
                  </a:cxn>
                </a:cxnLst>
                <a:rect l="0" t="0" r="r" b="b"/>
                <a:pathLst>
                  <a:path w="21600" h="21600" extrusionOk="0">
                    <a:moveTo>
                      <a:pt x="21600" y="10260"/>
                    </a:moveTo>
                    <a:lnTo>
                      <a:pt x="0" y="21600"/>
                    </a:lnTo>
                    <a:lnTo>
                      <a:pt x="144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1" name="Shape 731"/>
              <p:cNvSpPr/>
              <p:nvPr/>
            </p:nvSpPr>
            <p:spPr>
              <a:xfrm>
                <a:off x="2959100" y="2522538"/>
                <a:ext cx="320675" cy="5476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2" name="Shape 732"/>
              <p:cNvSpPr/>
              <p:nvPr/>
            </p:nvSpPr>
            <p:spPr>
              <a:xfrm>
                <a:off x="3230563" y="2995613"/>
                <a:ext cx="49213" cy="74613"/>
              </a:xfrm>
              <a:custGeom>
                <a:avLst/>
                <a:gdLst/>
                <a:ahLst/>
                <a:cxnLst>
                  <a:cxn ang="0">
                    <a:pos x="wd2" y="hd2"/>
                  </a:cxn>
                  <a:cxn ang="5400000">
                    <a:pos x="wd2" y="hd2"/>
                  </a:cxn>
                  <a:cxn ang="10800000">
                    <a:pos x="wd2" y="hd2"/>
                  </a:cxn>
                  <a:cxn ang="16200000">
                    <a:pos x="wd2" y="hd2"/>
                  </a:cxn>
                </a:cxnLst>
                <a:rect l="0" t="0" r="r" b="b"/>
                <a:pathLst>
                  <a:path w="21600" h="21600" extrusionOk="0">
                    <a:moveTo>
                      <a:pt x="11148" y="0"/>
                    </a:moveTo>
                    <a:lnTo>
                      <a:pt x="21600" y="21600"/>
                    </a:lnTo>
                    <a:lnTo>
                      <a:pt x="0" y="6894"/>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3" name="Shape 733"/>
              <p:cNvSpPr/>
              <p:nvPr/>
            </p:nvSpPr>
            <p:spPr>
              <a:xfrm>
                <a:off x="2840038" y="2522538"/>
                <a:ext cx="239713"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4" name="Shape 734"/>
              <p:cNvSpPr/>
              <p:nvPr/>
            </p:nvSpPr>
            <p:spPr>
              <a:xfrm>
                <a:off x="2840038" y="2944813"/>
                <a:ext cx="46038"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5515"/>
                    </a:moveTo>
                    <a:lnTo>
                      <a:pt x="0" y="21600"/>
                    </a:lnTo>
                    <a:lnTo>
                      <a:pt x="8193"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5" name="Shape 735"/>
              <p:cNvSpPr/>
              <p:nvPr/>
            </p:nvSpPr>
            <p:spPr>
              <a:xfrm>
                <a:off x="3119438" y="2522538"/>
                <a:ext cx="1" cy="547688"/>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6" name="Shape 736"/>
              <p:cNvSpPr/>
              <p:nvPr/>
            </p:nvSpPr>
            <p:spPr>
              <a:xfrm>
                <a:off x="3101975" y="2992438"/>
                <a:ext cx="34925"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818"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7" name="Shape 737"/>
              <p:cNvSpPr/>
              <p:nvPr/>
            </p:nvSpPr>
            <p:spPr>
              <a:xfrm>
                <a:off x="0" y="2214563"/>
                <a:ext cx="877377" cy="277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1200" b="1">
                    <a:solidFill>
                      <a:srgbClr val="C0504D"/>
                    </a:solidFill>
                  </a:defRPr>
                </a:lvl1pPr>
              </a:lstStyle>
              <a:p>
                <a:r>
                  <a:rPr sz="900"/>
                  <a:t>Data entries</a:t>
                </a:r>
              </a:p>
            </p:txBody>
          </p:sp>
          <p:sp>
            <p:nvSpPr>
              <p:cNvPr id="738" name="Shape 738"/>
              <p:cNvSpPr/>
              <p:nvPr/>
            </p:nvSpPr>
            <p:spPr>
              <a:xfrm>
                <a:off x="642937" y="3376612"/>
                <a:ext cx="943634" cy="277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1200" b="1">
                    <a:solidFill>
                      <a:srgbClr val="F79646"/>
                    </a:solidFill>
                  </a:defRPr>
                </a:lvl1pPr>
              </a:lstStyle>
              <a:p>
                <a:r>
                  <a:rPr sz="900"/>
                  <a:t>Data Records</a:t>
                </a:r>
              </a:p>
            </p:txBody>
          </p:sp>
          <p:sp>
            <p:nvSpPr>
              <p:cNvPr id="739" name="Shape 739"/>
              <p:cNvSpPr/>
              <p:nvPr/>
            </p:nvSpPr>
            <p:spPr>
              <a:xfrm>
                <a:off x="2578100" y="1046162"/>
                <a:ext cx="1240080"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dirty="0"/>
                  <a:t>INDEX on S</a:t>
                </a:r>
              </a:p>
            </p:txBody>
          </p:sp>
          <p:sp>
            <p:nvSpPr>
              <p:cNvPr id="740" name="Shape 740"/>
              <p:cNvSpPr/>
              <p:nvPr/>
            </p:nvSpPr>
            <p:spPr>
              <a:xfrm>
                <a:off x="2293938" y="0"/>
                <a:ext cx="1683962"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400">
                    <a:solidFill>
                      <a:srgbClr val="C0504D"/>
                    </a:solidFill>
                  </a:defRPr>
                </a:pPr>
                <a:r>
                  <a:t>lookup(r</a:t>
                </a:r>
                <a:r>
                  <a:rPr baseline="-25000"/>
                  <a:t>i</a:t>
                </a:r>
                <a:r>
                  <a:t>)</a:t>
                </a:r>
              </a:p>
            </p:txBody>
          </p:sp>
          <p:sp>
            <p:nvSpPr>
              <p:cNvPr id="741" name="Shape 741"/>
              <p:cNvSpPr/>
              <p:nvPr/>
            </p:nvSpPr>
            <p:spPr>
              <a:xfrm>
                <a:off x="2095500" y="2981326"/>
                <a:ext cx="237669" cy="400107"/>
              </a:xfrm>
              <a:prstGeom prst="rect">
                <a:avLst/>
              </a:prstGeom>
              <a:noFill/>
              <a:ln w="9525" cap="flat">
                <a:solidFill>
                  <a:srgbClr val="F79646"/>
                </a:solidFill>
                <a:prstDash val="solid"/>
                <a:round/>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000" b="1">
                    <a:solidFill>
                      <a:srgbClr val="FF0000"/>
                    </a:solidFill>
                  </a:defRPr>
                </a:pPr>
                <a:r>
                  <a:rPr sz="1500"/>
                  <a:t>s</a:t>
                </a:r>
                <a:r>
                  <a:rPr sz="1500" baseline="-9999"/>
                  <a:t>j</a:t>
                </a:r>
              </a:p>
            </p:txBody>
          </p:sp>
          <p:sp>
            <p:nvSpPr>
              <p:cNvPr id="742" name="Shape 742"/>
              <p:cNvSpPr/>
              <p:nvPr/>
            </p:nvSpPr>
            <p:spPr>
              <a:xfrm>
                <a:off x="2112963" y="3073400"/>
                <a:ext cx="396877" cy="374650"/>
              </a:xfrm>
              <a:prstGeom prst="ellipse">
                <a:avLst/>
              </a:prstGeom>
              <a:noFill/>
              <a:ln w="28575" cap="flat">
                <a:solidFill>
                  <a:srgbClr val="F79646"/>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743" name="Shape 743"/>
              <p:cNvSpPr/>
              <p:nvPr/>
            </p:nvSpPr>
            <p:spPr>
              <a:xfrm>
                <a:off x="357188" y="3046414"/>
                <a:ext cx="285334" cy="400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2000" b="1">
                    <a:solidFill>
                      <a:srgbClr val="F79646"/>
                    </a:solidFill>
                  </a:defRPr>
                </a:lvl1pPr>
              </a:lstStyle>
              <a:p>
                <a:r>
                  <a:rPr sz="1500"/>
                  <a:t>S:</a:t>
                </a:r>
              </a:p>
            </p:txBody>
          </p:sp>
        </p:grpSp>
      </p:grpSp>
      <p:sp>
        <p:nvSpPr>
          <p:cNvPr id="747" name="Shape 747" descr="For each tuple in R there is a lookup into the index on S." title="Scan R"/>
          <p:cNvSpPr/>
          <p:nvPr/>
        </p:nvSpPr>
        <p:spPr>
          <a:xfrm>
            <a:off x="182429" y="2304419"/>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grpSp>
        <p:nvGrpSpPr>
          <p:cNvPr id="784" name="Group 784" descr="For each tuple in R there is a lookup into the index on S." title="Scan R"/>
          <p:cNvGrpSpPr/>
          <p:nvPr/>
        </p:nvGrpSpPr>
        <p:grpSpPr>
          <a:xfrm>
            <a:off x="483209" y="2226222"/>
            <a:ext cx="1886305" cy="456479"/>
            <a:chOff x="0" y="0"/>
            <a:chExt cx="2515071" cy="608637"/>
          </a:xfrm>
        </p:grpSpPr>
        <p:grpSp>
          <p:nvGrpSpPr>
            <p:cNvPr id="756" name="Group 756"/>
            <p:cNvGrpSpPr/>
            <p:nvPr/>
          </p:nvGrpSpPr>
          <p:grpSpPr>
            <a:xfrm>
              <a:off x="646953" y="0"/>
              <a:ext cx="576057" cy="608639"/>
              <a:chOff x="0" y="0"/>
              <a:chExt cx="576056" cy="608637"/>
            </a:xfrm>
          </p:grpSpPr>
          <p:grpSp>
            <p:nvGrpSpPr>
              <p:cNvPr id="751" name="Group 751"/>
              <p:cNvGrpSpPr/>
              <p:nvPr/>
            </p:nvGrpSpPr>
            <p:grpSpPr>
              <a:xfrm>
                <a:off x="0" y="0"/>
                <a:ext cx="576057" cy="608639"/>
                <a:chOff x="0" y="0"/>
                <a:chExt cx="576056" cy="608638"/>
              </a:xfrm>
            </p:grpSpPr>
            <p:sp>
              <p:nvSpPr>
                <p:cNvPr id="748" name="Shape 748"/>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49" name="Shape 749"/>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0" name="Shape 750"/>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2" name="Shape 752"/>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3" name="Shape 753"/>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4" name="Shape 754"/>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5" name="Shape 755"/>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65" name="Group 765"/>
            <p:cNvGrpSpPr/>
            <p:nvPr/>
          </p:nvGrpSpPr>
          <p:grpSpPr>
            <a:xfrm>
              <a:off x="0" y="0"/>
              <a:ext cx="576057" cy="608639"/>
              <a:chOff x="0" y="0"/>
              <a:chExt cx="576056" cy="608637"/>
            </a:xfrm>
          </p:grpSpPr>
          <p:grpSp>
            <p:nvGrpSpPr>
              <p:cNvPr id="760" name="Group 760"/>
              <p:cNvGrpSpPr/>
              <p:nvPr/>
            </p:nvGrpSpPr>
            <p:grpSpPr>
              <a:xfrm>
                <a:off x="0" y="0"/>
                <a:ext cx="576057" cy="608639"/>
                <a:chOff x="0" y="0"/>
                <a:chExt cx="576056" cy="608638"/>
              </a:xfrm>
            </p:grpSpPr>
            <p:sp>
              <p:nvSpPr>
                <p:cNvPr id="757" name="Shape 757"/>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8" name="Shape 758"/>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9" name="Shape 759"/>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61" name="Shape 761"/>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2" name="Shape 762"/>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3" name="Shape 763"/>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4" name="Shape 764"/>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74" name="Group 774"/>
            <p:cNvGrpSpPr/>
            <p:nvPr/>
          </p:nvGrpSpPr>
          <p:grpSpPr>
            <a:xfrm>
              <a:off x="1939015" y="0"/>
              <a:ext cx="576057" cy="608639"/>
              <a:chOff x="0" y="0"/>
              <a:chExt cx="576056" cy="608637"/>
            </a:xfrm>
          </p:grpSpPr>
          <p:grpSp>
            <p:nvGrpSpPr>
              <p:cNvPr id="769" name="Group 769"/>
              <p:cNvGrpSpPr/>
              <p:nvPr/>
            </p:nvGrpSpPr>
            <p:grpSpPr>
              <a:xfrm>
                <a:off x="0" y="0"/>
                <a:ext cx="576057" cy="608639"/>
                <a:chOff x="0" y="0"/>
                <a:chExt cx="576056" cy="608638"/>
              </a:xfrm>
            </p:grpSpPr>
            <p:sp>
              <p:nvSpPr>
                <p:cNvPr id="766" name="Shape 766"/>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7" name="Shape 767"/>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8" name="Shape 768"/>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70" name="Shape 770"/>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1" name="Shape 771"/>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2" name="Shape 772"/>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3" name="Shape 773"/>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83" name="Group 783"/>
            <p:cNvGrpSpPr/>
            <p:nvPr/>
          </p:nvGrpSpPr>
          <p:grpSpPr>
            <a:xfrm>
              <a:off x="1298939" y="0"/>
              <a:ext cx="576058" cy="608639"/>
              <a:chOff x="0" y="0"/>
              <a:chExt cx="576056" cy="608637"/>
            </a:xfrm>
          </p:grpSpPr>
          <p:grpSp>
            <p:nvGrpSpPr>
              <p:cNvPr id="778" name="Group 778"/>
              <p:cNvGrpSpPr/>
              <p:nvPr/>
            </p:nvGrpSpPr>
            <p:grpSpPr>
              <a:xfrm>
                <a:off x="0" y="0"/>
                <a:ext cx="576057" cy="608639"/>
                <a:chOff x="0" y="0"/>
                <a:chExt cx="576056" cy="608638"/>
              </a:xfrm>
            </p:grpSpPr>
            <p:sp>
              <p:nvSpPr>
                <p:cNvPr id="775" name="Shape 775"/>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6" name="Shape 776"/>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7" name="Shape 777"/>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79" name="Shape 779"/>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0" name="Shape 780"/>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1" name="Shape 781"/>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2" name="Shape 782"/>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p:cNvSpPr>
          <p:nvPr>
            <p:ph type="title"/>
          </p:nvPr>
        </p:nvSpPr>
        <p:spPr/>
        <p:txBody>
          <a:bodyPr/>
          <a:lstStyle>
            <a:lvl1pPr>
              <a:defRPr>
                <a:latin typeface="+mj-lt"/>
                <a:ea typeface="+mj-ea"/>
                <a:cs typeface="+mj-cs"/>
                <a:sym typeface="Helvetica Neue"/>
              </a:defRPr>
            </a:lvl1pPr>
          </a:lstStyle>
          <a:p>
            <a:r>
              <a:rPr lang="en-US" dirty="0"/>
              <a:t>Index Nested Loops Join Cost</a:t>
            </a:r>
          </a:p>
        </p:txBody>
      </p:sp>
      <p:sp>
        <p:nvSpPr>
          <p:cNvPr id="792" name="Shape 792"/>
          <p:cNvSpPr>
            <a:spLocks noGrp="1"/>
          </p:cNvSpPr>
          <p:nvPr>
            <p:ph sz="quarter" idx="13"/>
          </p:nvPr>
        </p:nvSpPr>
        <p:spPr>
          <a:xfrm>
            <a:off x="152400" y="1050690"/>
            <a:ext cx="8135112" cy="4092809"/>
          </a:xfrm>
        </p:spPr>
        <p:txBody>
          <a:bodyPr>
            <a:noAutofit/>
          </a:bodyPr>
          <a:lstStyle/>
          <a:p>
            <a:pPr marL="0" indent="0">
              <a:buNone/>
            </a:pPr>
            <a:r>
              <a:rPr lang="en-US" sz="1800" dirty="0" err="1"/>
              <a:t>foreach</a:t>
            </a:r>
            <a:r>
              <a:rPr lang="en-US" sz="1800" dirty="0"/>
              <a:t> </a:t>
            </a:r>
            <a:r>
              <a:rPr lang="en-US" sz="1800" b="1" dirty="0"/>
              <a:t>tuple</a:t>
            </a:r>
            <a:r>
              <a:rPr lang="en-US" sz="1800" dirty="0"/>
              <a:t> r in R do</a:t>
            </a:r>
          </a:p>
          <a:p>
            <a:pPr marL="0" indent="0">
              <a:buNone/>
            </a:pPr>
            <a:r>
              <a:rPr lang="en-US" sz="1800" dirty="0"/>
              <a:t>	</a:t>
            </a:r>
            <a:r>
              <a:rPr lang="en-US" sz="1800" dirty="0" err="1"/>
              <a:t>foreach</a:t>
            </a:r>
            <a:r>
              <a:rPr lang="en-US" sz="1800" dirty="0"/>
              <a:t> </a:t>
            </a:r>
            <a:r>
              <a:rPr lang="en-US" sz="1800" b="1" dirty="0"/>
              <a:t>tuple</a:t>
            </a:r>
            <a:r>
              <a:rPr lang="en-US" sz="1800" dirty="0"/>
              <a:t> s in S where </a:t>
            </a:r>
            <a:r>
              <a:rPr lang="en-US" sz="1800" b="1" dirty="0" err="1"/>
              <a:t>ri</a:t>
            </a:r>
            <a:r>
              <a:rPr lang="en-US" sz="1800" b="1" dirty="0"/>
              <a:t> == </a:t>
            </a:r>
            <a:r>
              <a:rPr lang="en-US" sz="1800" b="1" dirty="0" err="1"/>
              <a:t>sj</a:t>
            </a:r>
            <a:r>
              <a:rPr lang="en-US" sz="1800" b="1" dirty="0"/>
              <a:t>  </a:t>
            </a:r>
            <a:r>
              <a:rPr lang="en-US" sz="1800" dirty="0"/>
              <a:t>do</a:t>
            </a:r>
          </a:p>
          <a:p>
            <a:pPr marL="0" indent="0">
              <a:buNone/>
            </a:pPr>
            <a:r>
              <a:rPr lang="en-US" sz="1800" dirty="0"/>
              <a:t>		add &lt;</a:t>
            </a:r>
            <a:r>
              <a:rPr lang="en-US" sz="1800" dirty="0" err="1"/>
              <a:t>ri</a:t>
            </a:r>
            <a:r>
              <a:rPr lang="en-US" sz="1800" dirty="0"/>
              <a:t>, </a:t>
            </a:r>
            <a:r>
              <a:rPr lang="en-US" sz="1800" dirty="0" err="1"/>
              <a:t>sj</a:t>
            </a:r>
            <a:r>
              <a:rPr lang="en-US" sz="1800" dirty="0"/>
              <a:t>&gt; to result</a:t>
            </a:r>
          </a:p>
          <a:p>
            <a:pPr>
              <a:spcBef>
                <a:spcPts val="6000"/>
              </a:spcBef>
            </a:pPr>
            <a:r>
              <a:rPr lang="en-US" sz="1800" dirty="0"/>
              <a:t>If index uses Alt. 1 </a:t>
            </a:r>
            <a:r>
              <a:rPr lang="en-US" sz="1800" dirty="0">
                <a:sym typeface="Wingdings"/>
              </a:rPr>
              <a:t> </a:t>
            </a:r>
            <a:r>
              <a:rPr lang="en-US" sz="1800" dirty="0"/>
              <a:t>cost to traverse tree from root to leaf. (e.g., 2-4 IOs)</a:t>
            </a:r>
          </a:p>
          <a:p>
            <a:r>
              <a:rPr lang="en-US" sz="1800" dirty="0"/>
              <a:t>For Alt. 2 or 3:</a:t>
            </a:r>
          </a:p>
          <a:p>
            <a:pPr marL="914400" lvl="2"/>
            <a:r>
              <a:rPr lang="en-US" sz="1800" dirty="0"/>
              <a:t>Cost to lookup RID(s); typically 2-4 IOs for </a:t>
            </a:r>
            <a:r>
              <a:rPr lang="en-US" sz="1800" dirty="0" err="1"/>
              <a:t>B+Tree</a:t>
            </a:r>
            <a:r>
              <a:rPr lang="en-US" sz="1800" dirty="0"/>
              <a:t>.</a:t>
            </a:r>
          </a:p>
          <a:p>
            <a:pPr marL="914400" lvl="2"/>
            <a:r>
              <a:rPr lang="en-US" sz="1800" dirty="0"/>
              <a:t>Cost to retrieve records from RID(s)</a:t>
            </a:r>
          </a:p>
          <a:p>
            <a:pPr marL="1371600" lvl="3"/>
            <a:r>
              <a:rPr lang="en-US" dirty="0"/>
              <a:t>Clustered index:  1 I/O per </a:t>
            </a:r>
            <a:r>
              <a:rPr lang="en-US" i="1" dirty="0"/>
              <a:t>page of matching S tuples</a:t>
            </a:r>
            <a:r>
              <a:rPr lang="en-US" dirty="0"/>
              <a:t>.</a:t>
            </a:r>
          </a:p>
          <a:p>
            <a:pPr marL="1371600" lvl="3"/>
            <a:r>
              <a:rPr lang="en-US" dirty="0" err="1"/>
              <a:t>Unclustered</a:t>
            </a:r>
            <a:r>
              <a:rPr lang="en-US" dirty="0"/>
              <a:t>: up to 1 I/O per matching S tuple</a:t>
            </a:r>
          </a:p>
        </p:txBody>
      </p:sp>
      <p:sp>
        <p:nvSpPr>
          <p:cNvPr id="796" name="Shape 796"/>
          <p:cNvSpPr/>
          <p:nvPr/>
        </p:nvSpPr>
        <p:spPr>
          <a:xfrm>
            <a:off x="662029" y="2125445"/>
            <a:ext cx="6036394"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000000"/>
                </a:solidFill>
              </a:defRPr>
            </a:pPr>
            <a:r>
              <a:rPr dirty="0"/>
              <a:t>Cost = [</a:t>
            </a:r>
            <a:r>
              <a:rPr dirty="0">
                <a:solidFill>
                  <a:srgbClr val="8064A2"/>
                </a:solidFill>
              </a:rPr>
              <a:t>R</a:t>
            </a:r>
            <a:r>
              <a:rPr dirty="0"/>
              <a:t>] + </a:t>
            </a:r>
            <a:r>
              <a:rPr lang="en-US" dirty="0"/>
              <a:t>|</a:t>
            </a:r>
            <a:r>
              <a:rPr dirty="0">
                <a:solidFill>
                  <a:srgbClr val="8064A2"/>
                </a:solidFill>
              </a:rPr>
              <a:t>R</a:t>
            </a:r>
            <a:r>
              <a:rPr lang="en-US" dirty="0"/>
              <a:t>|</a:t>
            </a:r>
            <a:r>
              <a:rPr dirty="0"/>
              <a:t> * cost to find matching S tuples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Shape 811"/>
          <p:cNvSpPr>
            <a:spLocks noGrp="1"/>
          </p:cNvSpPr>
          <p:nvPr>
            <p:ph type="title"/>
          </p:nvPr>
        </p:nvSpPr>
        <p:spPr>
          <a:prstGeom prst="rect">
            <a:avLst/>
          </a:prstGeom>
        </p:spPr>
        <p:txBody>
          <a:bodyPr>
            <a:normAutofit/>
          </a:bodyPr>
          <a:lstStyle/>
          <a:p>
            <a:r>
              <a:rPr sz="2800" dirty="0"/>
              <a:t>Index Nested Loops Join</a:t>
            </a:r>
            <a:r>
              <a:rPr lang="en-US" sz="2800" dirty="0"/>
              <a:t> Cost, Part 2</a:t>
            </a:r>
            <a:endParaRPr sz="2800" dirty="0"/>
          </a:p>
        </p:txBody>
      </p:sp>
      <p:sp>
        <p:nvSpPr>
          <p:cNvPr id="2" name="Content Placeholder 1"/>
          <p:cNvSpPr>
            <a:spLocks noGrp="1"/>
          </p:cNvSpPr>
          <p:nvPr>
            <p:ph sz="quarter" idx="13"/>
          </p:nvPr>
        </p:nvSpPr>
        <p:spPr/>
        <p:txBody>
          <a:bodyPr/>
          <a:lstStyle/>
          <a:p>
            <a:pPr>
              <a:spcBef>
                <a:spcPts val="450"/>
              </a:spcBef>
              <a:defRPr sz="2800">
                <a:solidFill>
                  <a:srgbClr val="8064A2"/>
                </a:solidFill>
              </a:defRPr>
            </a:pPr>
            <a:r>
              <a:rPr lang="en-US" sz="2000" dirty="0"/>
              <a:t>Reserves</a:t>
            </a:r>
            <a:r>
              <a:rPr lang="en-US" sz="2000" dirty="0">
                <a:solidFill>
                  <a:srgbClr val="000000"/>
                </a:solidFill>
              </a:rPr>
              <a:t> (</a:t>
            </a:r>
            <a:r>
              <a:rPr lang="en-US" sz="2000" i="1" u="sng" dirty="0" err="1">
                <a:solidFill>
                  <a:srgbClr val="000000"/>
                </a:solidFill>
              </a:rPr>
              <a:t>sid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u="sng" dirty="0">
                <a:solidFill>
                  <a:srgbClr val="000000"/>
                </a:solidFill>
              </a:rPr>
              <a:t>bid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u="sng" dirty="0">
                <a:solidFill>
                  <a:srgbClr val="000000"/>
                </a:solidFill>
              </a:rPr>
              <a:t>day</a:t>
            </a:r>
            <a:r>
              <a:rPr lang="en-US" sz="2000" dirty="0">
                <a:solidFill>
                  <a:srgbClr val="000000"/>
                </a:solidFill>
              </a:rPr>
              <a:t>: date, </a:t>
            </a:r>
            <a:r>
              <a:rPr lang="en-US" sz="2000" i="1" dirty="0" err="1">
                <a:solidFill>
                  <a:srgbClr val="000000"/>
                </a:solidFill>
              </a:rPr>
              <a:t>rname</a:t>
            </a:r>
            <a:r>
              <a:rPr lang="en-US" sz="2000" dirty="0">
                <a:solidFill>
                  <a:srgbClr val="000000"/>
                </a:solidFill>
              </a:rPr>
              <a:t>: string)</a:t>
            </a:r>
          </a:p>
          <a:p>
            <a:pPr marL="657225" lvl="1" indent="-257175">
              <a:spcBef>
                <a:spcPts val="375"/>
              </a:spcBef>
              <a:buSzPct val="100000"/>
              <a:defRPr sz="2400">
                <a:solidFill>
                  <a:srgbClr val="000000"/>
                </a:solidFill>
              </a:defRPr>
            </a:pPr>
            <a:r>
              <a:rPr lang="en-US" sz="1800" dirty="0"/>
              <a:t>[R]=1000, </a:t>
            </a:r>
            <a:r>
              <a:rPr lang="en-US" sz="1800" dirty="0" err="1"/>
              <a:t>p</a:t>
            </a:r>
            <a:r>
              <a:rPr lang="en-US" sz="1800" baseline="-25000" dirty="0" err="1"/>
              <a:t>R</a:t>
            </a:r>
            <a:r>
              <a:rPr lang="en-US" sz="1800" dirty="0"/>
              <a:t>=100, |R| = 100,000</a:t>
            </a:r>
          </a:p>
          <a:p>
            <a:pPr lvl="1">
              <a:spcBef>
                <a:spcPts val="450"/>
              </a:spcBef>
              <a:defRPr sz="2800">
                <a:solidFill>
                  <a:srgbClr val="000000"/>
                </a:solidFill>
              </a:defRPr>
            </a:pPr>
            <a:endParaRPr lang="en-US" sz="2000" dirty="0"/>
          </a:p>
          <a:p>
            <a:pPr>
              <a:spcBef>
                <a:spcPts val="450"/>
              </a:spcBef>
              <a:defRPr sz="2800">
                <a:solidFill>
                  <a:srgbClr val="F79646"/>
                </a:solidFill>
              </a:defRPr>
            </a:pPr>
            <a:r>
              <a:rPr lang="en-US" sz="2000" dirty="0"/>
              <a:t>Sailors</a:t>
            </a:r>
            <a:r>
              <a:rPr lang="en-US" sz="2000" dirty="0">
                <a:solidFill>
                  <a:srgbClr val="000000"/>
                </a:solidFill>
              </a:rPr>
              <a:t> (</a:t>
            </a:r>
            <a:r>
              <a:rPr lang="en-US" sz="2000" b="1" i="1" u="sng" dirty="0" err="1">
                <a:solidFill>
                  <a:srgbClr val="00B54B"/>
                </a:solidFill>
              </a:rPr>
              <a:t>sid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dirty="0" err="1">
                <a:solidFill>
                  <a:srgbClr val="000000"/>
                </a:solidFill>
              </a:rPr>
              <a:t>sname</a:t>
            </a:r>
            <a:r>
              <a:rPr lang="en-US" sz="2000" dirty="0">
                <a:solidFill>
                  <a:srgbClr val="000000"/>
                </a:solidFill>
              </a:rPr>
              <a:t>: string, </a:t>
            </a:r>
            <a:r>
              <a:rPr lang="en-US" sz="2000" i="1" dirty="0">
                <a:solidFill>
                  <a:srgbClr val="000000"/>
                </a:solidFill>
              </a:rPr>
              <a:t>rating</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dirty="0">
                <a:solidFill>
                  <a:srgbClr val="000000"/>
                </a:solidFill>
              </a:rPr>
              <a:t>age</a:t>
            </a:r>
            <a:r>
              <a:rPr lang="en-US" sz="2000" dirty="0">
                <a:solidFill>
                  <a:srgbClr val="000000"/>
                </a:solidFill>
              </a:rPr>
              <a:t>: real)</a:t>
            </a:r>
          </a:p>
          <a:p>
            <a:pPr marL="657225" lvl="1" indent="-257175">
              <a:spcBef>
                <a:spcPts val="375"/>
              </a:spcBef>
              <a:buSzPct val="100000"/>
              <a:defRPr sz="2400">
                <a:solidFill>
                  <a:srgbClr val="000000"/>
                </a:solidFill>
              </a:defRPr>
            </a:pPr>
            <a:r>
              <a:rPr lang="en-US" sz="1800" dirty="0"/>
              <a:t>[S]=500, </a:t>
            </a:r>
            <a:r>
              <a:rPr lang="en-US" sz="1800" dirty="0" err="1"/>
              <a:t>p</a:t>
            </a:r>
            <a:r>
              <a:rPr lang="en-US" sz="1800" baseline="-25000" dirty="0" err="1"/>
              <a:t>S</a:t>
            </a:r>
            <a:r>
              <a:rPr lang="en-US" sz="1800" dirty="0"/>
              <a:t>=80, |S| = 40,000</a:t>
            </a:r>
          </a:p>
          <a:p>
            <a:pPr marL="657225" lvl="1" indent="-257175">
              <a:spcBef>
                <a:spcPts val="375"/>
              </a:spcBef>
              <a:buSzPct val="100000"/>
              <a:defRPr sz="2400">
                <a:solidFill>
                  <a:srgbClr val="000000"/>
                </a:solidFill>
              </a:defRPr>
            </a:pPr>
            <a:r>
              <a:rPr lang="en-US" sz="1800" dirty="0"/>
              <a:t>Index on </a:t>
            </a:r>
            <a:r>
              <a:rPr lang="en-US" sz="1800" dirty="0" err="1"/>
              <a:t>sid</a:t>
            </a:r>
            <a:endParaRPr lang="en-US" sz="18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from Last Lecture</a:t>
            </a:r>
          </a:p>
        </p:txBody>
      </p:sp>
      <p:grpSp>
        <p:nvGrpSpPr>
          <p:cNvPr id="10" name="Group 9" descr="SELECT S.name&#10;FROM Reserves R, Sailors S&#10;WHERE R.sid = S.sid&#10;AND R.bid = 100 &#10;AND S.rating &gt; 5&#10;" title="SQL Query"/>
          <p:cNvGrpSpPr/>
          <p:nvPr/>
        </p:nvGrpSpPr>
        <p:grpSpPr>
          <a:xfrm>
            <a:off x="156992" y="1079587"/>
            <a:ext cx="1669047" cy="1167838"/>
            <a:chOff x="468896" y="1158914"/>
            <a:chExt cx="2225396" cy="1557116"/>
          </a:xfrm>
        </p:grpSpPr>
        <p:sp>
          <p:nvSpPr>
            <p:cNvPr id="7" name="TextBox 6"/>
            <p:cNvSpPr txBox="1"/>
            <p:nvPr/>
          </p:nvSpPr>
          <p:spPr>
            <a:xfrm>
              <a:off x="468896" y="1515702"/>
              <a:ext cx="2225396" cy="1200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050" b="1" dirty="0"/>
                <a:t>SELECT</a:t>
              </a:r>
              <a:r>
                <a:rPr lang="en-US" sz="1050" dirty="0"/>
                <a:t> </a:t>
              </a:r>
              <a:r>
                <a:rPr lang="en-US" sz="1050" dirty="0" err="1"/>
                <a:t>S.name</a:t>
              </a:r>
              <a:endParaRPr lang="en-US" sz="1050" dirty="0"/>
            </a:p>
            <a:p>
              <a:r>
                <a:rPr lang="en-US" sz="1050" b="1" dirty="0"/>
                <a:t>FROM</a:t>
              </a:r>
              <a:r>
                <a:rPr lang="en-US" sz="1050" dirty="0"/>
                <a:t> Reserves R, Sailors S</a:t>
              </a:r>
            </a:p>
            <a:p>
              <a:r>
                <a:rPr lang="en-US" sz="1050" b="1" dirty="0"/>
                <a:t>WHERE</a:t>
              </a:r>
              <a:r>
                <a:rPr lang="en-US" sz="1050" dirty="0"/>
                <a:t> </a:t>
              </a:r>
              <a:r>
                <a:rPr lang="en-US" sz="1050" dirty="0" err="1"/>
                <a:t>R.sid</a:t>
              </a:r>
              <a:r>
                <a:rPr lang="en-US" sz="1050" dirty="0"/>
                <a:t> = </a:t>
              </a:r>
              <a:r>
                <a:rPr lang="en-US" sz="1050" dirty="0" err="1"/>
                <a:t>S.sid</a:t>
              </a:r>
              <a:endParaRPr lang="en-US" sz="1050" dirty="0"/>
            </a:p>
            <a:p>
              <a:r>
                <a:rPr lang="en-US" sz="1050" b="1" dirty="0"/>
                <a:t>AND</a:t>
              </a:r>
              <a:r>
                <a:rPr lang="en-US" sz="1050" dirty="0"/>
                <a:t> </a:t>
              </a:r>
              <a:r>
                <a:rPr lang="en-US" sz="1050" dirty="0" err="1"/>
                <a:t>R.bid</a:t>
              </a:r>
              <a:r>
                <a:rPr lang="en-US" sz="1050" dirty="0"/>
                <a:t> = 100 </a:t>
              </a:r>
            </a:p>
            <a:p>
              <a:r>
                <a:rPr lang="en-US" sz="1050" b="1" dirty="0"/>
                <a:t>AND</a:t>
              </a:r>
              <a:r>
                <a:rPr lang="en-US" sz="1050" dirty="0"/>
                <a:t> </a:t>
              </a:r>
              <a:r>
                <a:rPr lang="en-US" sz="1050" dirty="0" err="1"/>
                <a:t>S.rating</a:t>
              </a:r>
              <a:r>
                <a:rPr lang="en-US" sz="1050" dirty="0"/>
                <a:t> &gt; 5</a:t>
              </a:r>
            </a:p>
          </p:txBody>
        </p:sp>
        <p:sp>
          <p:nvSpPr>
            <p:cNvPr id="9" name="TextBox 8"/>
            <p:cNvSpPr txBox="1"/>
            <p:nvPr/>
          </p:nvSpPr>
          <p:spPr>
            <a:xfrm>
              <a:off x="468896" y="1158914"/>
              <a:ext cx="1236749" cy="400109"/>
            </a:xfrm>
            <a:prstGeom prst="rect">
              <a:avLst/>
            </a:prstGeom>
            <a:noFill/>
          </p:spPr>
          <p:txBody>
            <a:bodyPr wrap="none" rtlCol="0">
              <a:spAutoFit/>
            </a:bodyPr>
            <a:lstStyle/>
            <a:p>
              <a:r>
                <a:rPr lang="en-US" sz="1350"/>
                <a:t>SQL Query</a:t>
              </a:r>
            </a:p>
          </p:txBody>
        </p:sp>
      </p:grpSp>
      <p:grpSp>
        <p:nvGrpSpPr>
          <p:cNvPr id="3" name="Group 2" descr="Converts SQL query into relational algebra. 𝜋S.name(𝜎bid=100⋀rating&gt;5(Reserves ⋈R.sid=S.sid Sailors))&#10;" title="Query Parser"/>
          <p:cNvGrpSpPr/>
          <p:nvPr/>
        </p:nvGrpSpPr>
        <p:grpSpPr>
          <a:xfrm>
            <a:off x="2288688" y="1047750"/>
            <a:ext cx="4073100" cy="1170945"/>
            <a:chOff x="3346174" y="1238703"/>
            <a:chExt cx="5430800" cy="1561259"/>
          </a:xfrm>
        </p:grpSpPr>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Query Parser</a:t>
              </a:r>
              <a:br>
                <a:rPr lang="en-US" sz="1050" dirty="0">
                  <a:solidFill>
                    <a:schemeClr val="bg1"/>
                  </a:solidFill>
                  <a:latin typeface="Helvetica Neue" charset="0"/>
                </a:rPr>
              </a:br>
              <a:r>
                <a:rPr lang="en-US" sz="1050" dirty="0">
                  <a:solidFill>
                    <a:schemeClr val="bg1"/>
                  </a:solidFill>
                  <a:latin typeface="Helvetica Neue" charset="0"/>
                </a:rPr>
                <a:t>&amp; Optimizer</a:t>
              </a:r>
            </a:p>
          </p:txBody>
        </p:sp>
        <p:grpSp>
          <p:nvGrpSpPr>
            <p:cNvPr id="13" name="Group 12"/>
            <p:cNvGrpSpPr/>
            <p:nvPr/>
          </p:nvGrpSpPr>
          <p:grpSpPr>
            <a:xfrm>
              <a:off x="5701019" y="1238703"/>
              <a:ext cx="3075955" cy="1561259"/>
              <a:chOff x="5714272" y="1424054"/>
              <a:chExt cx="3075955" cy="1561259"/>
            </a:xfrm>
          </p:grpSpPr>
          <p:sp>
            <p:nvSpPr>
              <p:cNvPr id="11" name="TextBox 10"/>
              <p:cNvSpPr txBox="1"/>
              <p:nvPr/>
            </p:nvSpPr>
            <p:spPr>
              <a:xfrm>
                <a:off x="5747406" y="181064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37160" rtlCol="0" anchor="ctr">
                <a:noAutofit/>
              </a:bodyPr>
              <a:lstStyle/>
              <a:p>
                <a:r>
                  <a:rPr lang="en-US" dirty="0">
                    <a:solidFill>
                      <a:srgbClr val="FF0000"/>
                    </a:solidFill>
                  </a:rPr>
                  <a:t>𝜋</a:t>
                </a:r>
                <a:r>
                  <a:rPr lang="en-US" sz="1350" baseline="-25000" dirty="0" err="1"/>
                  <a:t>S.name</a:t>
                </a:r>
                <a:r>
                  <a:rPr lang="en-US" sz="1350" dirty="0"/>
                  <a:t>(</a:t>
                </a:r>
                <a:r>
                  <a:rPr lang="en-US" dirty="0">
                    <a:solidFill>
                      <a:srgbClr val="FF0000"/>
                    </a:solidFill>
                  </a:rPr>
                  <a:t>𝜎</a:t>
                </a:r>
                <a:r>
                  <a:rPr lang="en-US" sz="1350" baseline="-25000" dirty="0"/>
                  <a:t>bid=100⋀rating&gt;5</a:t>
                </a:r>
                <a:r>
                  <a:rPr lang="en-US" sz="1350" dirty="0"/>
                  <a:t>( </a:t>
                </a:r>
              </a:p>
              <a:p>
                <a:r>
                  <a:rPr lang="en-US" sz="1050" dirty="0"/>
                  <a:t>       Reserves</a:t>
                </a:r>
                <a:r>
                  <a:rPr lang="en-US" sz="1350" dirty="0"/>
                  <a:t> </a:t>
                </a:r>
                <a:r>
                  <a:rPr lang="en-US" sz="2100" dirty="0">
                    <a:solidFill>
                      <a:srgbClr val="FF0000"/>
                    </a:solidFill>
                  </a:rPr>
                  <a:t>⋈</a:t>
                </a:r>
                <a:r>
                  <a:rPr lang="en-US" sz="1350" baseline="-25000" dirty="0" err="1"/>
                  <a:t>R.sid</a:t>
                </a:r>
                <a:r>
                  <a:rPr lang="en-US" sz="1350" baseline="-25000" dirty="0"/>
                  <a:t>=</a:t>
                </a:r>
                <a:r>
                  <a:rPr lang="en-US" sz="1350" baseline="-25000" dirty="0" err="1"/>
                  <a:t>S.sid</a:t>
                </a:r>
                <a:r>
                  <a:rPr lang="en-US" sz="1350" baseline="-25000" dirty="0"/>
                  <a:t> </a:t>
                </a:r>
                <a:r>
                  <a:rPr lang="en-US" sz="1050" dirty="0"/>
                  <a:t>Sailors</a:t>
                </a:r>
                <a:r>
                  <a:rPr lang="en-US" sz="1350" dirty="0"/>
                  <a:t>))</a:t>
                </a:r>
              </a:p>
            </p:txBody>
          </p:sp>
          <p:sp>
            <p:nvSpPr>
              <p:cNvPr id="12" name="TextBox 11"/>
              <p:cNvSpPr txBox="1"/>
              <p:nvPr/>
            </p:nvSpPr>
            <p:spPr>
              <a:xfrm>
                <a:off x="5714272" y="1424054"/>
                <a:ext cx="2823170" cy="400109"/>
              </a:xfrm>
              <a:prstGeom prst="rect">
                <a:avLst/>
              </a:prstGeom>
              <a:noFill/>
            </p:spPr>
            <p:txBody>
              <a:bodyPr wrap="square" rtlCol="0">
                <a:spAutoFit/>
              </a:bodyPr>
              <a:lstStyle/>
              <a:p>
                <a:r>
                  <a:rPr lang="en-US" sz="1350" dirty="0"/>
                  <a:t>Relational Algebra</a:t>
                </a:r>
              </a:p>
            </p:txBody>
          </p:sp>
        </p:grpSp>
      </p:grpSp>
      <p:grpSp>
        <p:nvGrpSpPr>
          <p:cNvPr id="4" name="Group 3" descr="Relational algebra is translated into a logical query plan which has a tree structure. Sailors and reserves are joined on sid. Then tuples are filtered out using 𝜎bid=100⋀rating&gt;5 fimally the desired fields are projected using 𝜋S.name&#10;&#10;" title="Logical Query Plan"/>
          <p:cNvGrpSpPr/>
          <p:nvPr/>
        </p:nvGrpSpPr>
        <p:grpSpPr>
          <a:xfrm>
            <a:off x="-9970" y="2380878"/>
            <a:ext cx="3827256" cy="2372715"/>
            <a:chOff x="252403" y="3016207"/>
            <a:chExt cx="5103009" cy="3163620"/>
          </a:xfrm>
        </p:grpSpPr>
        <p:grpSp>
          <p:nvGrpSpPr>
            <p:cNvPr id="14" name="Group 13"/>
            <p:cNvGrpSpPr/>
            <p:nvPr/>
          </p:nvGrpSpPr>
          <p:grpSpPr>
            <a:xfrm>
              <a:off x="252403" y="3541483"/>
              <a:ext cx="2744387" cy="2638344"/>
              <a:chOff x="2494568" y="3623360"/>
              <a:chExt cx="2744386" cy="2638344"/>
            </a:xfrm>
          </p:grpSpPr>
          <p:grpSp>
            <p:nvGrpSpPr>
              <p:cNvPr id="15" name="Group 14"/>
              <p:cNvGrpSpPr/>
              <p:nvPr/>
            </p:nvGrpSpPr>
            <p:grpSpPr>
              <a:xfrm>
                <a:off x="2681368" y="3808025"/>
                <a:ext cx="2557586" cy="2453679"/>
                <a:chOff x="3074820" y="4073750"/>
                <a:chExt cx="2557586" cy="2453679"/>
              </a:xfrm>
            </p:grpSpPr>
            <p:sp>
              <p:nvSpPr>
                <p:cNvPr id="17" name="Rectangle 16"/>
                <p:cNvSpPr/>
                <p:nvPr/>
              </p:nvSpPr>
              <p:spPr>
                <a:xfrm>
                  <a:off x="3901669" y="4073750"/>
                  <a:ext cx="913070"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sp>
              <p:nvSpPr>
                <p:cNvPr id="18" name="Rectangle 17"/>
                <p:cNvSpPr/>
                <p:nvPr/>
              </p:nvSpPr>
              <p:spPr>
                <a:xfrm>
                  <a:off x="3274895" y="4717237"/>
                  <a:ext cx="2039447"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 ⋀ </a:t>
                  </a:r>
                  <a:r>
                    <a:rPr lang="en-US" sz="1500" kern="0" baseline="-25000" dirty="0" err="1">
                      <a:ea typeface=""/>
                      <a:cs typeface=""/>
                    </a:rPr>
                    <a:t>S.rating</a:t>
                  </a:r>
                  <a:r>
                    <a:rPr lang="en-US" sz="1500" kern="0" baseline="-25000" dirty="0">
                      <a:ea typeface=""/>
                      <a:cs typeface=""/>
                    </a:rPr>
                    <a:t> &gt; 5</a:t>
                  </a:r>
                  <a:endParaRPr lang="en-US" sz="1500" kern="0" dirty="0">
                    <a:ea typeface=""/>
                    <a:cs typeface=""/>
                  </a:endParaRPr>
                </a:p>
              </p:txBody>
            </p:sp>
            <p:sp>
              <p:nvSpPr>
                <p:cNvPr id="19" name="Rectangle 18"/>
                <p:cNvSpPr/>
                <p:nvPr/>
              </p:nvSpPr>
              <p:spPr>
                <a:xfrm>
                  <a:off x="3734957" y="536072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grpSp>
              <p:nvGrpSpPr>
                <p:cNvPr id="20" name="Group 19"/>
                <p:cNvGrpSpPr/>
                <p:nvPr/>
              </p:nvGrpSpPr>
              <p:grpSpPr>
                <a:xfrm>
                  <a:off x="3074820" y="6188874"/>
                  <a:ext cx="2557586" cy="338555"/>
                  <a:chOff x="3074502" y="6016637"/>
                  <a:chExt cx="2557586" cy="338555"/>
                </a:xfrm>
              </p:grpSpPr>
              <p:sp>
                <p:nvSpPr>
                  <p:cNvPr id="25" name="TextBox 24"/>
                  <p:cNvSpPr txBox="1"/>
                  <p:nvPr/>
                </p:nvSpPr>
                <p:spPr>
                  <a:xfrm>
                    <a:off x="3074502" y="6016637"/>
                    <a:ext cx="898109" cy="338555"/>
                  </a:xfrm>
                  <a:prstGeom prst="rect">
                    <a:avLst/>
                  </a:prstGeom>
                  <a:noFill/>
                </p:spPr>
                <p:txBody>
                  <a:bodyPr wrap="none" rtlCol="0">
                    <a:spAutoFit/>
                  </a:bodyPr>
                  <a:lstStyle/>
                  <a:p>
                    <a:r>
                      <a:rPr lang="en-US" sz="1050" dirty="0"/>
                      <a:t>Reserves</a:t>
                    </a:r>
                  </a:p>
                </p:txBody>
              </p:sp>
              <p:sp>
                <p:nvSpPr>
                  <p:cNvPr id="26" name="TextBox 25"/>
                  <p:cNvSpPr txBox="1"/>
                  <p:nvPr/>
                </p:nvSpPr>
                <p:spPr>
                  <a:xfrm>
                    <a:off x="4909240" y="6016637"/>
                    <a:ext cx="722848" cy="338555"/>
                  </a:xfrm>
                  <a:prstGeom prst="rect">
                    <a:avLst/>
                  </a:prstGeom>
                  <a:noFill/>
                </p:spPr>
                <p:txBody>
                  <a:bodyPr wrap="none" rtlCol="0">
                    <a:spAutoFit/>
                  </a:bodyPr>
                  <a:lstStyle/>
                  <a:p>
                    <a:r>
                      <a:rPr lang="en-US" sz="1050" dirty="0"/>
                      <a:t>Sailors</a:t>
                    </a:r>
                  </a:p>
                </p:txBody>
              </p:sp>
            </p:grpSp>
            <p:cxnSp>
              <p:nvCxnSpPr>
                <p:cNvPr id="21" name="Straight Arrow Connector 20"/>
                <p:cNvCxnSpPr>
                  <a:stCxn id="25" idx="0"/>
                </p:cNvCxnSpPr>
                <p:nvPr/>
              </p:nvCxnSpPr>
              <p:spPr bwMode="auto">
                <a:xfrm flipV="1">
                  <a:off x="3523875" y="5945498"/>
                  <a:ext cx="840421" cy="24337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H="1" flipV="1">
                  <a:off x="4358205" y="4504637"/>
                  <a:ext cx="6092" cy="35107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782968" cy="338555"/>
              </a:xfrm>
              <a:prstGeom prst="rect">
                <a:avLst/>
              </a:prstGeom>
              <a:noFill/>
            </p:spPr>
            <p:txBody>
              <a:bodyPr wrap="none" rtlCol="0">
                <a:spAutoFit/>
              </a:bodyPr>
              <a:lstStyle/>
              <a:p>
                <a:r>
                  <a:rPr lang="en-US" sz="1050" b="1" dirty="0"/>
                  <a:t>(Logical) Query Plan:</a:t>
                </a:r>
              </a:p>
            </p:txBody>
          </p:sp>
        </p:grpSp>
        <p:sp>
          <p:nvSpPr>
            <p:cNvPr id="29" name="Left Arrow 28"/>
            <p:cNvSpPr/>
            <p:nvPr/>
          </p:nvSpPr>
          <p:spPr bwMode="auto">
            <a:xfrm rot="20418873">
              <a:off x="2903313" y="3016207"/>
              <a:ext cx="2452099"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rPr>
                <a:t>Equivalent to</a:t>
              </a:r>
              <a:r>
                <a:rPr lang="mr-IN" sz="1050" dirty="0">
                  <a:solidFill>
                    <a:schemeClr val="bg1"/>
                  </a:solidFill>
                </a:rPr>
                <a:t>…</a:t>
              </a:r>
              <a:endParaRPr lang="en-US" sz="1050" dirty="0">
                <a:solidFill>
                  <a:schemeClr val="bg1"/>
                </a:solidFill>
              </a:endParaRPr>
            </a:p>
          </p:txBody>
        </p:sp>
      </p:grpSp>
      <p:sp>
        <p:nvSpPr>
          <p:cNvPr id="60" name="Rounded Rectangle 59" descr="Selection for s.rating&gt;5 happens on the fly" title="On the fly Select"/>
          <p:cNvSpPr/>
          <p:nvPr/>
        </p:nvSpPr>
        <p:spPr bwMode="auto">
          <a:xfrm>
            <a:off x="5397899" y="3184557"/>
            <a:ext cx="1231501" cy="37941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latin typeface="Helvetica Neue" charset="0"/>
              </a:rPr>
              <a:t>Select Iterator</a:t>
            </a:r>
          </a:p>
        </p:txBody>
      </p:sp>
      <p:grpSp>
        <p:nvGrpSpPr>
          <p:cNvPr id="53" name="Group 52" descr="Turns the relational algebra into an optimized query plane. Ex: leaves of the tree are r.bid = 100 and Sailors. Their parent is a join on R.sid = S.sid. That nodes parent is select s.rating &gt; 5. The parent of that node is projection of S.name" title="Query Optimizer">
            <a:extLst>
              <a:ext uri="{FF2B5EF4-FFF2-40B4-BE49-F238E27FC236}">
                <a16:creationId xmlns:a16="http://schemas.microsoft.com/office/drawing/2014/main" id="{EFB82132-964F-3D48-9057-4A4BB23633F5}"/>
              </a:ext>
            </a:extLst>
          </p:cNvPr>
          <p:cNvGrpSpPr/>
          <p:nvPr/>
        </p:nvGrpSpPr>
        <p:grpSpPr>
          <a:xfrm>
            <a:off x="2220974" y="2606936"/>
            <a:ext cx="4625218" cy="2404583"/>
            <a:chOff x="2373374" y="2530736"/>
            <a:chExt cx="4625218" cy="2404583"/>
          </a:xfrm>
        </p:grpSpPr>
        <p:grpSp>
          <p:nvGrpSpPr>
            <p:cNvPr id="54" name="Group 53" descr="The query optimizer finds the best plan possible. Reserves is first filtered for tuples where R.bid = 100 then it is joined with Sailors. The join is then filtered for having s.ratings&gt;5. Finally the desired rows are projected" title="Query Optimizer">
              <a:extLst>
                <a:ext uri="{FF2B5EF4-FFF2-40B4-BE49-F238E27FC236}">
                  <a16:creationId xmlns:a16="http://schemas.microsoft.com/office/drawing/2014/main" id="{9D02EAAA-3A7A-5D4A-92CA-5A9B1BD8E720}"/>
                </a:ext>
              </a:extLst>
            </p:cNvPr>
            <p:cNvGrpSpPr/>
            <p:nvPr/>
          </p:nvGrpSpPr>
          <p:grpSpPr>
            <a:xfrm>
              <a:off x="2373374" y="2535737"/>
              <a:ext cx="3314316" cy="2344217"/>
              <a:chOff x="3263803" y="3321343"/>
              <a:chExt cx="4419088" cy="3125623"/>
            </a:xfrm>
          </p:grpSpPr>
          <p:sp>
            <p:nvSpPr>
              <p:cNvPr id="67" name="Right Arrow 66">
                <a:extLst>
                  <a:ext uri="{FF2B5EF4-FFF2-40B4-BE49-F238E27FC236}">
                    <a16:creationId xmlns:a16="http://schemas.microsoft.com/office/drawing/2014/main" id="{0C0D0C67-5CCF-4840-8C79-83147C4A13DA}"/>
                  </a:ext>
                </a:extLst>
              </p:cNvPr>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But actually will produce</a:t>
                </a:r>
                <a:r>
                  <a:rPr lang="mr-IN" sz="1050" dirty="0">
                    <a:solidFill>
                      <a:schemeClr val="bg1"/>
                    </a:solidFill>
                    <a:latin typeface="Helvetica Neue" charset="0"/>
                  </a:rPr>
                  <a:t>…</a:t>
                </a:r>
                <a:endParaRPr lang="en-US" sz="1050" dirty="0">
                  <a:solidFill>
                    <a:schemeClr val="bg1"/>
                  </a:solidFill>
                  <a:latin typeface="Helvetica Neue" charset="0"/>
                </a:endParaRPr>
              </a:p>
            </p:txBody>
          </p:sp>
          <p:grpSp>
            <p:nvGrpSpPr>
              <p:cNvPr id="72" name="Group 71">
                <a:extLst>
                  <a:ext uri="{FF2B5EF4-FFF2-40B4-BE49-F238E27FC236}">
                    <a16:creationId xmlns:a16="http://schemas.microsoft.com/office/drawing/2014/main" id="{4819D715-C9C3-EE49-9F34-D8AD92EE8FB7}"/>
                  </a:ext>
                </a:extLst>
              </p:cNvPr>
              <p:cNvGrpSpPr/>
              <p:nvPr/>
            </p:nvGrpSpPr>
            <p:grpSpPr>
              <a:xfrm>
                <a:off x="4984630" y="3321343"/>
                <a:ext cx="2698261" cy="3125623"/>
                <a:chOff x="4984630" y="3321343"/>
                <a:chExt cx="2698261" cy="3125623"/>
              </a:xfrm>
            </p:grpSpPr>
            <p:grpSp>
              <p:nvGrpSpPr>
                <p:cNvPr id="73" name="Group 72">
                  <a:extLst>
                    <a:ext uri="{FF2B5EF4-FFF2-40B4-BE49-F238E27FC236}">
                      <a16:creationId xmlns:a16="http://schemas.microsoft.com/office/drawing/2014/main" id="{E7AC1557-37D5-9E4C-9C66-F9D401246550}"/>
                    </a:ext>
                  </a:extLst>
                </p:cNvPr>
                <p:cNvGrpSpPr/>
                <p:nvPr/>
              </p:nvGrpSpPr>
              <p:grpSpPr>
                <a:xfrm>
                  <a:off x="5560497" y="3654743"/>
                  <a:ext cx="2122394" cy="2792223"/>
                  <a:chOff x="5560497" y="3654743"/>
                  <a:chExt cx="2122394" cy="2792223"/>
                </a:xfrm>
              </p:grpSpPr>
              <p:sp>
                <p:nvSpPr>
                  <p:cNvPr id="75" name="Rectangle 74">
                    <a:extLst>
                      <a:ext uri="{FF2B5EF4-FFF2-40B4-BE49-F238E27FC236}">
                        <a16:creationId xmlns:a16="http://schemas.microsoft.com/office/drawing/2014/main" id="{216FDE1C-9773-3248-A549-1E69F7BC0B97}"/>
                      </a:ext>
                    </a:extLst>
                  </p:cNvPr>
                  <p:cNvSpPr/>
                  <p:nvPr/>
                </p:nvSpPr>
                <p:spPr>
                  <a:xfrm>
                    <a:off x="6091122" y="454964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cxnSp>
                <p:nvCxnSpPr>
                  <p:cNvPr id="76" name="Straight Arrow Connector 75">
                    <a:extLst>
                      <a:ext uri="{FF2B5EF4-FFF2-40B4-BE49-F238E27FC236}">
                        <a16:creationId xmlns:a16="http://schemas.microsoft.com/office/drawing/2014/main" id="{8481A335-CCCB-424F-A143-9D8C30AF2043}"/>
                      </a:ext>
                    </a:extLst>
                  </p:cNvPr>
                  <p:cNvCxnSpPr>
                    <a:endCxn id="75" idx="2"/>
                  </p:cNvCxnSpPr>
                  <p:nvPr/>
                </p:nvCxnSpPr>
                <p:spPr bwMode="auto">
                  <a:xfrm flipV="1">
                    <a:off x="6185563" y="5165195"/>
                    <a:ext cx="496746" cy="41558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C113BDC5-0E24-FD4B-A46D-3C1856368FFA}"/>
                      </a:ext>
                    </a:extLst>
                  </p:cNvPr>
                  <p:cNvCxnSpPr>
                    <a:endCxn id="75" idx="2"/>
                  </p:cNvCxnSpPr>
                  <p:nvPr/>
                </p:nvCxnSpPr>
                <p:spPr bwMode="auto">
                  <a:xfrm flipH="1" flipV="1">
                    <a:off x="6682310" y="5165195"/>
                    <a:ext cx="620869" cy="3710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78" name="Group 77">
                    <a:extLst>
                      <a:ext uri="{FF2B5EF4-FFF2-40B4-BE49-F238E27FC236}">
                        <a16:creationId xmlns:a16="http://schemas.microsoft.com/office/drawing/2014/main" id="{3B6D7290-8DF9-3D4F-8344-1033A22AFA03}"/>
                      </a:ext>
                    </a:extLst>
                  </p:cNvPr>
                  <p:cNvGrpSpPr/>
                  <p:nvPr/>
                </p:nvGrpSpPr>
                <p:grpSpPr>
                  <a:xfrm>
                    <a:off x="6257834" y="3654743"/>
                    <a:ext cx="913071" cy="700192"/>
                    <a:chOff x="5391662" y="3774653"/>
                    <a:chExt cx="913071" cy="700192"/>
                  </a:xfrm>
                </p:grpSpPr>
                <p:sp>
                  <p:nvSpPr>
                    <p:cNvPr id="87" name="Rectangle 86">
                      <a:extLst>
                        <a:ext uri="{FF2B5EF4-FFF2-40B4-BE49-F238E27FC236}">
                          <a16:creationId xmlns:a16="http://schemas.microsoft.com/office/drawing/2014/main" id="{86E50016-2EF5-8E4B-A266-4890C4B50C0C}"/>
                        </a:ext>
                      </a:extLst>
                    </p:cNvPr>
                    <p:cNvSpPr/>
                    <p:nvPr/>
                  </p:nvSpPr>
                  <p:spPr>
                    <a:xfrm>
                      <a:off x="5391662" y="3774653"/>
                      <a:ext cx="91307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cxnSp>
                  <p:nvCxnSpPr>
                    <p:cNvPr id="88" name="Straight Arrow Connector 87">
                      <a:extLst>
                        <a:ext uri="{FF2B5EF4-FFF2-40B4-BE49-F238E27FC236}">
                          <a16:creationId xmlns:a16="http://schemas.microsoft.com/office/drawing/2014/main" id="{62F56E6C-455B-4C46-8BAD-2236F71AFBF9}"/>
                        </a:ext>
                      </a:extLst>
                    </p:cNvPr>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79" name="Group 78">
                    <a:extLst>
                      <a:ext uri="{FF2B5EF4-FFF2-40B4-BE49-F238E27FC236}">
                        <a16:creationId xmlns:a16="http://schemas.microsoft.com/office/drawing/2014/main" id="{FC8FA52B-BA1A-7C4F-8421-8CEF091B53BC}"/>
                      </a:ext>
                    </a:extLst>
                  </p:cNvPr>
                  <p:cNvGrpSpPr/>
                  <p:nvPr/>
                </p:nvGrpSpPr>
                <p:grpSpPr>
                  <a:xfrm>
                    <a:off x="5560497" y="5441988"/>
                    <a:ext cx="1096881" cy="1004978"/>
                    <a:chOff x="5297250" y="5364388"/>
                    <a:chExt cx="1096881" cy="1004978"/>
                  </a:xfrm>
                </p:grpSpPr>
                <p:sp>
                  <p:nvSpPr>
                    <p:cNvPr id="84" name="Rectangle 83">
                      <a:extLst>
                        <a:ext uri="{FF2B5EF4-FFF2-40B4-BE49-F238E27FC236}">
                          <a16:creationId xmlns:a16="http://schemas.microsoft.com/office/drawing/2014/main" id="{A87F47E5-4ED1-FA48-A759-47C545494089}"/>
                        </a:ext>
                      </a:extLst>
                    </p:cNvPr>
                    <p:cNvSpPr/>
                    <p:nvPr/>
                  </p:nvSpPr>
                  <p:spPr>
                    <a:xfrm>
                      <a:off x="5297250" y="5364388"/>
                      <a:ext cx="109688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a:t>
                      </a:r>
                      <a:endParaRPr lang="en-US" sz="1500" kern="0" dirty="0">
                        <a:ea typeface=""/>
                        <a:cs typeface=""/>
                      </a:endParaRPr>
                    </a:p>
                  </p:txBody>
                </p:sp>
                <p:sp>
                  <p:nvSpPr>
                    <p:cNvPr id="85" name="TextBox 84">
                      <a:extLst>
                        <a:ext uri="{FF2B5EF4-FFF2-40B4-BE49-F238E27FC236}">
                          <a16:creationId xmlns:a16="http://schemas.microsoft.com/office/drawing/2014/main" id="{AE7EAE6B-048D-9840-A3B5-1B2F50D47B2B}"/>
                        </a:ext>
                      </a:extLst>
                    </p:cNvPr>
                    <p:cNvSpPr txBox="1"/>
                    <p:nvPr/>
                  </p:nvSpPr>
                  <p:spPr>
                    <a:xfrm>
                      <a:off x="5385417" y="6030811"/>
                      <a:ext cx="898109" cy="338555"/>
                    </a:xfrm>
                    <a:prstGeom prst="rect">
                      <a:avLst/>
                    </a:prstGeom>
                    <a:noFill/>
                  </p:spPr>
                  <p:txBody>
                    <a:bodyPr wrap="none" rtlCol="0">
                      <a:spAutoFit/>
                    </a:bodyPr>
                    <a:lstStyle/>
                    <a:p>
                      <a:r>
                        <a:rPr lang="en-US" sz="1050" dirty="0"/>
                        <a:t>Reserves</a:t>
                      </a:r>
                    </a:p>
                  </p:txBody>
                </p:sp>
                <p:cxnSp>
                  <p:nvCxnSpPr>
                    <p:cNvPr id="86" name="Straight Arrow Connector 85">
                      <a:extLst>
                        <a:ext uri="{FF2B5EF4-FFF2-40B4-BE49-F238E27FC236}">
                          <a16:creationId xmlns:a16="http://schemas.microsoft.com/office/drawing/2014/main" id="{28607C67-D0CB-3345-BC6C-4EFBC1A09517}"/>
                        </a:ext>
                      </a:extLst>
                    </p:cNvPr>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0" name="TextBox 79">
                    <a:extLst>
                      <a:ext uri="{FF2B5EF4-FFF2-40B4-BE49-F238E27FC236}">
                        <a16:creationId xmlns:a16="http://schemas.microsoft.com/office/drawing/2014/main" id="{C396C00C-B502-0B4C-B5E1-C53CE7C7E0E6}"/>
                      </a:ext>
                    </a:extLst>
                  </p:cNvPr>
                  <p:cNvSpPr txBox="1"/>
                  <p:nvPr/>
                </p:nvSpPr>
                <p:spPr>
                  <a:xfrm>
                    <a:off x="6960043" y="5529018"/>
                    <a:ext cx="722848" cy="338555"/>
                  </a:xfrm>
                  <a:prstGeom prst="rect">
                    <a:avLst/>
                  </a:prstGeom>
                  <a:noFill/>
                </p:spPr>
                <p:txBody>
                  <a:bodyPr wrap="none" rtlCol="0">
                    <a:spAutoFit/>
                  </a:bodyPr>
                  <a:lstStyle/>
                  <a:p>
                    <a:r>
                      <a:rPr lang="en-US" sz="1050" dirty="0"/>
                      <a:t>Sailors</a:t>
                    </a:r>
                  </a:p>
                </p:txBody>
              </p:sp>
              <p:grpSp>
                <p:nvGrpSpPr>
                  <p:cNvPr id="81" name="Group 80">
                    <a:extLst>
                      <a:ext uri="{FF2B5EF4-FFF2-40B4-BE49-F238E27FC236}">
                        <a16:creationId xmlns:a16="http://schemas.microsoft.com/office/drawing/2014/main" id="{26A3E531-B179-244F-B2E6-2956169A33B3}"/>
                      </a:ext>
                    </a:extLst>
                  </p:cNvPr>
                  <p:cNvGrpSpPr/>
                  <p:nvPr/>
                </p:nvGrpSpPr>
                <p:grpSpPr>
                  <a:xfrm>
                    <a:off x="6160852" y="4214051"/>
                    <a:ext cx="1099020" cy="675785"/>
                    <a:chOff x="5982999" y="5124204"/>
                    <a:chExt cx="1099020" cy="675785"/>
                  </a:xfrm>
                </p:grpSpPr>
                <p:sp>
                  <p:nvSpPr>
                    <p:cNvPr id="82" name="Rectangle 81">
                      <a:extLst>
                        <a:ext uri="{FF2B5EF4-FFF2-40B4-BE49-F238E27FC236}">
                          <a16:creationId xmlns:a16="http://schemas.microsoft.com/office/drawing/2014/main" id="{714D90EA-8DD7-F84B-81B9-206DE785637D}"/>
                        </a:ext>
                      </a:extLst>
                    </p:cNvPr>
                    <p:cNvSpPr/>
                    <p:nvPr/>
                  </p:nvSpPr>
                  <p:spPr>
                    <a:xfrm>
                      <a:off x="5982999" y="5124204"/>
                      <a:ext cx="1099020" cy="430886"/>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S.rating</a:t>
                      </a:r>
                      <a:r>
                        <a:rPr lang="en-US" sz="1500" kern="0" baseline="-25000" dirty="0">
                          <a:ea typeface=""/>
                          <a:cs typeface=""/>
                        </a:rPr>
                        <a:t>&gt;5</a:t>
                      </a:r>
                      <a:endParaRPr lang="en-US" sz="1500" kern="0" dirty="0">
                        <a:ea typeface=""/>
                        <a:cs typeface=""/>
                      </a:endParaRPr>
                    </a:p>
                  </p:txBody>
                </p:sp>
                <p:cxnSp>
                  <p:nvCxnSpPr>
                    <p:cNvPr id="83" name="Straight Arrow Connector 82">
                      <a:extLst>
                        <a:ext uri="{FF2B5EF4-FFF2-40B4-BE49-F238E27FC236}">
                          <a16:creationId xmlns:a16="http://schemas.microsoft.com/office/drawing/2014/main" id="{1112913B-3472-F24F-B861-C4EDE74EA2AE}"/>
                        </a:ext>
                      </a:extLst>
                    </p:cNvPr>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74" name="TextBox 73">
                  <a:extLst>
                    <a:ext uri="{FF2B5EF4-FFF2-40B4-BE49-F238E27FC236}">
                      <a16:creationId xmlns:a16="http://schemas.microsoft.com/office/drawing/2014/main" id="{39DFC10B-A89F-0043-B531-59FB90E69B31}"/>
                    </a:ext>
                  </a:extLst>
                </p:cNvPr>
                <p:cNvSpPr txBox="1"/>
                <p:nvPr/>
              </p:nvSpPr>
              <p:spPr>
                <a:xfrm>
                  <a:off x="4984630" y="3321343"/>
                  <a:ext cx="2687060" cy="338555"/>
                </a:xfrm>
                <a:prstGeom prst="rect">
                  <a:avLst/>
                </a:prstGeom>
                <a:noFill/>
              </p:spPr>
              <p:txBody>
                <a:bodyPr wrap="none" rtlCol="0">
                  <a:spAutoFit/>
                </a:bodyPr>
                <a:lstStyle/>
                <a:p>
                  <a:r>
                    <a:rPr lang="en-US" sz="1050" b="1"/>
                    <a:t>Optimized (Physical) </a:t>
                  </a:r>
                  <a:r>
                    <a:rPr lang="en-US" sz="1050" b="1" dirty="0"/>
                    <a:t>Query Plan:</a:t>
                  </a:r>
                </a:p>
              </p:txBody>
            </p:sp>
          </p:grpSp>
        </p:grpSp>
        <p:sp>
          <p:nvSpPr>
            <p:cNvPr id="55" name="Rounded Rectangle 54" descr="Projection fo S.name happens on the fly" title="On the fly projection">
              <a:extLst>
                <a:ext uri="{FF2B5EF4-FFF2-40B4-BE49-F238E27FC236}">
                  <a16:creationId xmlns:a16="http://schemas.microsoft.com/office/drawing/2014/main" id="{6E4F0630-3D18-784D-B377-23AFBA37764E}"/>
                </a:ext>
              </a:extLst>
            </p:cNvPr>
            <p:cNvSpPr/>
            <p:nvPr/>
          </p:nvSpPr>
          <p:spPr bwMode="auto">
            <a:xfrm>
              <a:off x="5687690" y="2530736"/>
              <a:ext cx="1310902" cy="30906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rPr>
                <a:t>Project Iterator</a:t>
              </a:r>
              <a:endParaRPr lang="en-US" sz="1200" dirty="0">
                <a:solidFill>
                  <a:schemeClr val="bg1"/>
                </a:solidFill>
                <a:latin typeface="Helvetica Neue" charset="0"/>
              </a:endParaRPr>
            </a:p>
          </p:txBody>
        </p:sp>
        <p:sp>
          <p:nvSpPr>
            <p:cNvPr id="56" name="Rounded Rectangle 55" descr="The join of sailors and reserves happens with an indexed nested loop join" title="Join">
              <a:extLst>
                <a:ext uri="{FF2B5EF4-FFF2-40B4-BE49-F238E27FC236}">
                  <a16:creationId xmlns:a16="http://schemas.microsoft.com/office/drawing/2014/main" id="{A894AC9B-C592-7548-826B-AC49972E481C}"/>
                </a:ext>
              </a:extLst>
            </p:cNvPr>
            <p:cNvSpPr/>
            <p:nvPr/>
          </p:nvSpPr>
          <p:spPr bwMode="auto">
            <a:xfrm>
              <a:off x="5550299" y="3635888"/>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Indexed Nested Loop Join Iterator</a:t>
              </a:r>
            </a:p>
          </p:txBody>
        </p:sp>
        <p:sp>
          <p:nvSpPr>
            <p:cNvPr id="57" name="Rounded Rectangle 56" descr="Sailors is scanned in using a heap scan" title="Sailors">
              <a:extLst>
                <a:ext uri="{FF2B5EF4-FFF2-40B4-BE49-F238E27FC236}">
                  <a16:creationId xmlns:a16="http://schemas.microsoft.com/office/drawing/2014/main" id="{6BAE74BA-B1A4-D04B-A592-6194EB413149}"/>
                </a:ext>
              </a:extLst>
            </p:cNvPr>
            <p:cNvSpPr/>
            <p:nvPr/>
          </p:nvSpPr>
          <p:spPr bwMode="auto">
            <a:xfrm>
              <a:off x="5717913" y="4129453"/>
              <a:ext cx="808566"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Heap Scan Iterator</a:t>
              </a:r>
            </a:p>
          </p:txBody>
        </p:sp>
        <p:grpSp>
          <p:nvGrpSpPr>
            <p:cNvPr id="58" name="Group 57" descr="Reserves is scanned using an Index scan to find reserves where R.bid = 100" title="Index Scan">
              <a:extLst>
                <a:ext uri="{FF2B5EF4-FFF2-40B4-BE49-F238E27FC236}">
                  <a16:creationId xmlns:a16="http://schemas.microsoft.com/office/drawing/2014/main" id="{340DF9BA-5715-D444-8528-D48D45538534}"/>
                </a:ext>
              </a:extLst>
            </p:cNvPr>
            <p:cNvGrpSpPr/>
            <p:nvPr/>
          </p:nvGrpSpPr>
          <p:grpSpPr>
            <a:xfrm>
              <a:off x="2678003" y="3969065"/>
              <a:ext cx="1801863" cy="966254"/>
              <a:chOff x="4345666" y="5279869"/>
              <a:chExt cx="1686615" cy="960478"/>
            </a:xfrm>
          </p:grpSpPr>
          <p:sp>
            <p:nvSpPr>
              <p:cNvPr id="63" name="Rounded Rectangle 62">
                <a:extLst>
                  <a:ext uri="{FF2B5EF4-FFF2-40B4-BE49-F238E27FC236}">
                    <a16:creationId xmlns:a16="http://schemas.microsoft.com/office/drawing/2014/main" id="{5ADC45B5-39DF-814B-9700-563B80C07834}"/>
                  </a:ext>
                </a:extLst>
              </p:cNvPr>
              <p:cNvSpPr/>
              <p:nvPr/>
            </p:nvSpPr>
            <p:spPr bwMode="auto">
              <a:xfrm>
                <a:off x="4372849" y="5569708"/>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charset="0"/>
                  </a:rPr>
                  <a:t>Indexed Scan Iterator</a:t>
                </a:r>
                <a:endParaRPr lang="en-US" sz="900" dirty="0">
                  <a:solidFill>
                    <a:schemeClr val="bg1"/>
                  </a:solidFill>
                  <a:latin typeface="Helvetica Neue" charset="0"/>
                </a:endParaRPr>
              </a:p>
            </p:txBody>
          </p:sp>
          <p:sp>
            <p:nvSpPr>
              <p:cNvPr id="64" name="TextBox 63">
                <a:extLst>
                  <a:ext uri="{FF2B5EF4-FFF2-40B4-BE49-F238E27FC236}">
                    <a16:creationId xmlns:a16="http://schemas.microsoft.com/office/drawing/2014/main" id="{840E2EEA-D15D-3F4A-BB65-7C60ACF58DC2}"/>
                  </a:ext>
                </a:extLst>
              </p:cNvPr>
              <p:cNvSpPr txBox="1"/>
              <p:nvPr/>
            </p:nvSpPr>
            <p:spPr>
              <a:xfrm>
                <a:off x="4345666" y="5279869"/>
                <a:ext cx="1686615" cy="400109"/>
              </a:xfrm>
              <a:prstGeom prst="rect">
                <a:avLst/>
              </a:prstGeom>
              <a:noFill/>
            </p:spPr>
            <p:txBody>
              <a:bodyPr wrap="none" rtlCol="0">
                <a:spAutoFit/>
              </a:bodyPr>
              <a:lstStyle/>
              <a:p>
                <a:r>
                  <a:rPr lang="en-US" sz="1350" dirty="0">
                    <a:solidFill>
                      <a:schemeClr val="accent2"/>
                    </a:solidFill>
                  </a:rPr>
                  <a:t>Operator Code </a:t>
                </a:r>
              </a:p>
            </p:txBody>
          </p:sp>
        </p:grpSp>
      </p:grpSp>
    </p:spTree>
    <p:extLst>
      <p:ext uri="{BB962C8B-B14F-4D97-AF65-F5344CB8AC3E}">
        <p14:creationId xmlns:p14="http://schemas.microsoft.com/office/powerpoint/2010/main" val="21395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9"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dissolve">
                                      <p:cBhvr>
                                        <p:cTn id="2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p:cNvSpPr>
          <p:nvPr>
            <p:ph type="title"/>
          </p:nvPr>
        </p:nvSpPr>
        <p:spPr>
          <a:xfrm>
            <a:off x="246888" y="310896"/>
            <a:ext cx="8058912" cy="1143000"/>
          </a:xfrm>
          <a:prstGeom prst="rect">
            <a:avLst/>
          </a:prstGeom>
        </p:spPr>
        <p:txBody>
          <a:bodyPr/>
          <a:lstStyle/>
          <a:p>
            <a:r>
              <a:rPr dirty="0"/>
              <a:t>Ind</a:t>
            </a:r>
            <a:r>
              <a:rPr lang="en-US" dirty="0"/>
              <a:t>e</a:t>
            </a:r>
            <a:r>
              <a:rPr dirty="0"/>
              <a:t>x Nested Loops Join</a:t>
            </a:r>
            <a:r>
              <a:rPr lang="en-US" dirty="0"/>
              <a:t> Cost, Part 3</a:t>
            </a:r>
            <a:endParaRPr dirty="0"/>
          </a:p>
        </p:txBody>
      </p:sp>
      <p:sp>
        <p:nvSpPr>
          <p:cNvPr id="2" name="Content Placeholder 1"/>
          <p:cNvSpPr>
            <a:spLocks noGrp="1"/>
          </p:cNvSpPr>
          <p:nvPr>
            <p:ph sz="quarter" idx="13"/>
          </p:nvPr>
        </p:nvSpPr>
        <p:spPr>
          <a:xfrm>
            <a:off x="252054" y="1244466"/>
            <a:ext cx="8668512" cy="3899034"/>
          </a:xfrm>
        </p:spPr>
        <p:txBody>
          <a:bodyPr>
            <a:normAutofit/>
          </a:bodyPr>
          <a:lstStyle/>
          <a:p>
            <a:r>
              <a:rPr lang="en-US" sz="1800" dirty="0" err="1">
                <a:ea typeface="Helvetica Neue" charset="0"/>
                <a:cs typeface="Helvetica Neue" charset="0"/>
              </a:rPr>
              <a:t>Unclustered</a:t>
            </a:r>
            <a:r>
              <a:rPr lang="en-US" sz="1800" dirty="0">
                <a:ea typeface="Helvetica Neue" charset="0"/>
                <a:cs typeface="Helvetica Neue" charset="0"/>
              </a:rPr>
              <a:t> </a:t>
            </a:r>
            <a:r>
              <a:rPr lang="mr-IN" sz="1800" dirty="0" err="1">
                <a:ea typeface="Helvetica Neue" charset="0"/>
                <a:cs typeface="Helvetica Neue" charset="0"/>
              </a:rPr>
              <a:t>Cost</a:t>
            </a:r>
            <a:r>
              <a:rPr lang="mr-IN" sz="1800" dirty="0">
                <a:ea typeface="Helvetica Neue" charset="0"/>
                <a:cs typeface="Helvetica Neue" charset="0"/>
              </a:rPr>
              <a:t>(R,S) = [</a:t>
            </a:r>
            <a:r>
              <a:rPr lang="mr-IN" sz="1800" dirty="0" err="1">
                <a:solidFill>
                  <a:srgbClr val="8064A2"/>
                </a:solidFill>
                <a:ea typeface="Helvetica Neue" charset="0"/>
                <a:cs typeface="Helvetica Neue" charset="0"/>
              </a:rPr>
              <a:t>R</a:t>
            </a:r>
            <a:r>
              <a:rPr lang="mr-IN" sz="1800" dirty="0">
                <a:ea typeface="Helvetica Neue" charset="0"/>
                <a:cs typeface="Helvetica Neue" charset="0"/>
              </a:rPr>
              <a:t>] +</a:t>
            </a:r>
            <a:r>
              <a:rPr lang="en-US" sz="1800" dirty="0">
                <a:ea typeface="Helvetica Neue" charset="0"/>
                <a:cs typeface="Helvetica Neue" charset="0"/>
              </a:rPr>
              <a:t> |</a:t>
            </a:r>
            <a:r>
              <a:rPr lang="mr-IN" sz="1800" dirty="0" err="1">
                <a:solidFill>
                  <a:srgbClr val="8064A2"/>
                </a:solidFill>
                <a:ea typeface="Helvetica Neue" charset="0"/>
                <a:cs typeface="Helvetica Neue" charset="0"/>
              </a:rPr>
              <a:t>R</a:t>
            </a:r>
            <a:r>
              <a:rPr lang="en-US" sz="1800" dirty="0">
                <a:ea typeface="Helvetica Neue" charset="0"/>
                <a:cs typeface="Helvetica Neue" charset="0"/>
              </a:rPr>
              <a:t>| </a:t>
            </a:r>
            <a:r>
              <a:rPr lang="mr-IN" sz="1800" dirty="0">
                <a:ea typeface="Helvetica Neue" charset="0"/>
                <a:cs typeface="Helvetica Neue" charset="0"/>
              </a:rPr>
              <a:t>* (</a:t>
            </a:r>
            <a:r>
              <a:rPr lang="en-US" sz="1800" dirty="0">
                <a:ea typeface="Helvetica Neue" charset="0"/>
                <a:cs typeface="Helvetica Neue" charset="0"/>
              </a:rPr>
              <a:t>Search + # matching tuples)</a:t>
            </a:r>
          </a:p>
          <a:p>
            <a:r>
              <a:rPr lang="en-US" sz="1800" dirty="0">
                <a:ea typeface="Helvetica Neue" charset="0"/>
                <a:cs typeface="Helvetica Neue" charset="0"/>
              </a:rPr>
              <a:t>Clustered Cost(R,S): </a:t>
            </a:r>
            <a:r>
              <a:rPr lang="mr-IN" sz="1800" dirty="0">
                <a:ea typeface="Helvetica Neue" charset="0"/>
                <a:cs typeface="Helvetica Neue" charset="0"/>
              </a:rPr>
              <a:t>[</a:t>
            </a:r>
            <a:r>
              <a:rPr lang="mr-IN" sz="1800" dirty="0" err="1">
                <a:solidFill>
                  <a:srgbClr val="8064A2"/>
                </a:solidFill>
                <a:ea typeface="Helvetica Neue" charset="0"/>
                <a:cs typeface="Helvetica Neue" charset="0"/>
              </a:rPr>
              <a:t>R</a:t>
            </a:r>
            <a:r>
              <a:rPr lang="mr-IN" sz="1800" dirty="0">
                <a:ea typeface="Helvetica Neue" charset="0"/>
                <a:cs typeface="Helvetica Neue" charset="0"/>
              </a:rPr>
              <a:t>] + </a:t>
            </a:r>
            <a:r>
              <a:rPr lang="en-US" sz="1800" dirty="0">
                <a:ea typeface="Helvetica Neue" charset="0"/>
                <a:cs typeface="Helvetica Neue" charset="0"/>
              </a:rPr>
              <a:t>|</a:t>
            </a:r>
            <a:r>
              <a:rPr lang="mr-IN" sz="1800" dirty="0" err="1">
                <a:solidFill>
                  <a:srgbClr val="8064A2"/>
                </a:solidFill>
                <a:ea typeface="Helvetica Neue" charset="0"/>
                <a:cs typeface="Helvetica Neue" charset="0"/>
              </a:rPr>
              <a:t>R</a:t>
            </a:r>
            <a:r>
              <a:rPr lang="en-US" sz="1800" dirty="0">
                <a:ea typeface="Helvetica Neue" charset="0"/>
                <a:cs typeface="Helvetica Neue" charset="0"/>
              </a:rPr>
              <a:t>|</a:t>
            </a:r>
            <a:r>
              <a:rPr lang="mr-IN" sz="1800" dirty="0">
                <a:ea typeface="Helvetica Neue" charset="0"/>
                <a:cs typeface="Helvetica Neue" charset="0"/>
              </a:rPr>
              <a:t> * (</a:t>
            </a:r>
            <a:r>
              <a:rPr lang="mr-IN" sz="1800" dirty="0" err="1">
                <a:ea typeface="Helvetica Neue" charset="0"/>
                <a:cs typeface="Helvetica Neue" charset="0"/>
              </a:rPr>
              <a:t>Search</a:t>
            </a:r>
            <a:r>
              <a:rPr lang="en-US" sz="1800" dirty="0">
                <a:ea typeface="Helvetica Neue" charset="0"/>
                <a:cs typeface="Helvetica Neue" charset="0"/>
              </a:rPr>
              <a:t> + # of matching pages)</a:t>
            </a:r>
            <a:r>
              <a:rPr lang="mr-IN" sz="1800" dirty="0">
                <a:ea typeface="Helvetica Neue" charset="0"/>
                <a:cs typeface="Helvetica Neue" charset="0"/>
              </a:rPr>
              <a:t> </a:t>
            </a:r>
            <a:endParaRPr lang="en-US" sz="1800" dirty="0">
              <a:ea typeface="Helvetica Neue" charset="0"/>
              <a:cs typeface="Helvetica Neue" charset="0"/>
            </a:endParaRPr>
          </a:p>
          <a:p>
            <a:r>
              <a:rPr lang="en-US" sz="1800" dirty="0">
                <a:ea typeface="Helvetica Neue" charset="0"/>
                <a:cs typeface="Helvetica Neue" charset="0"/>
              </a:rPr>
              <a:t>Here, </a:t>
            </a:r>
            <a:r>
              <a:rPr lang="en-US" sz="1800" dirty="0" err="1">
                <a:ea typeface="Helvetica Neue" charset="0"/>
                <a:cs typeface="Helvetica Neue" charset="0"/>
              </a:rPr>
              <a:t>sid</a:t>
            </a:r>
            <a:r>
              <a:rPr lang="en-US" sz="1800" dirty="0">
                <a:ea typeface="Helvetica Neue" charset="0"/>
                <a:cs typeface="Helvetica Neue" charset="0"/>
              </a:rPr>
              <a:t> is the primary key for Sailors, so there is exactly one matching sailor for </a:t>
            </a:r>
            <a:r>
              <a:rPr lang="en-US" sz="1800">
                <a:ea typeface="Helvetica Neue" charset="0"/>
                <a:cs typeface="Helvetica Neue" charset="0"/>
              </a:rPr>
              <a:t>each tuple in R</a:t>
            </a:r>
            <a:endParaRPr lang="en-US" sz="1800" dirty="0">
              <a:ea typeface="Helvetica Neue" charset="0"/>
              <a:cs typeface="Helvetica Neue" charset="0"/>
            </a:endParaRPr>
          </a:p>
          <a:p>
            <a:r>
              <a:rPr lang="en-US" sz="1800" dirty="0" err="1">
                <a:ea typeface="Helvetica Neue" charset="0"/>
                <a:cs typeface="Helvetica Neue" charset="0"/>
              </a:rPr>
              <a:t>Unclustered</a:t>
            </a:r>
            <a:r>
              <a:rPr lang="en-US" sz="1800" dirty="0">
                <a:ea typeface="Helvetica Neue" charset="0"/>
                <a:cs typeface="Helvetica Neue" charset="0"/>
              </a:rPr>
              <a:t> B+-Tree height 2 (3 I/</a:t>
            </a:r>
            <a:r>
              <a:rPr lang="en-US" sz="1800" dirty="0" err="1">
                <a:ea typeface="Helvetica Neue" charset="0"/>
                <a:cs typeface="Helvetica Neue" charset="0"/>
              </a:rPr>
              <a:t>Os</a:t>
            </a:r>
            <a:r>
              <a:rPr lang="en-US" sz="1800" dirty="0">
                <a:ea typeface="Helvetica Neue" charset="0"/>
                <a:cs typeface="Helvetica Neue" charset="0"/>
              </a:rPr>
              <a:t> from root to leaf):</a:t>
            </a:r>
          </a:p>
          <a:p>
            <a:pPr marL="628650" lvl="1">
              <a:spcBef>
                <a:spcPts val="375"/>
              </a:spcBef>
              <a:buSzPct val="100000"/>
              <a:buChar char="–"/>
              <a:defRPr sz="2400">
                <a:solidFill>
                  <a:srgbClr val="8064A2"/>
                </a:solidFill>
              </a:defRPr>
            </a:pPr>
            <a:r>
              <a:rPr lang="en-US" sz="1800" dirty="0">
                <a:ea typeface="Helvetica Neue" charset="0"/>
                <a:cs typeface="Helvetica Neue" charset="0"/>
              </a:rPr>
              <a:t>R</a:t>
            </a:r>
            <a:r>
              <a:rPr lang="en-US" sz="1800" dirty="0">
                <a:solidFill>
                  <a:srgbClr val="000000"/>
                </a:solidFill>
                <a:ea typeface="Helvetica Neue" charset="0"/>
                <a:cs typeface="Helvetica Neue" charset="0"/>
              </a:rPr>
              <a:t>⋈</a:t>
            </a:r>
            <a:r>
              <a:rPr lang="en-US" sz="1800" dirty="0">
                <a:solidFill>
                  <a:srgbClr val="F79646"/>
                </a:solidFill>
                <a:ea typeface="Helvetica Neue" charset="0"/>
                <a:cs typeface="Helvetica Neue" charset="0"/>
              </a:rPr>
              <a:t>S</a:t>
            </a:r>
            <a:r>
              <a:rPr lang="en-US" sz="1800" dirty="0">
                <a:solidFill>
                  <a:srgbClr val="000000"/>
                </a:solidFill>
                <a:ea typeface="Helvetica Neue" charset="0"/>
                <a:cs typeface="Helvetica Neue" charset="0"/>
              </a:rPr>
              <a:t>: 1000 + (100,000)*(3 + 1) = 401,000</a:t>
            </a:r>
          </a:p>
          <a:p>
            <a:pPr>
              <a:spcBef>
                <a:spcPts val="2500"/>
              </a:spcBef>
            </a:pPr>
            <a:r>
              <a:rPr lang="en-US" sz="1800" dirty="0">
                <a:ea typeface="Helvetica Neue" charset="0"/>
                <a:cs typeface="Helvetica Neue" charset="0"/>
              </a:rPr>
              <a:t>Clustered B+-tree height 2 (3 I/</a:t>
            </a:r>
            <a:r>
              <a:rPr lang="en-US" sz="1800" dirty="0" err="1">
                <a:ea typeface="Helvetica Neue" charset="0"/>
                <a:cs typeface="Helvetica Neue" charset="0"/>
              </a:rPr>
              <a:t>Os</a:t>
            </a:r>
            <a:r>
              <a:rPr lang="en-US" sz="1800" dirty="0">
                <a:ea typeface="Helvetica Neue" charset="0"/>
                <a:cs typeface="Helvetica Neue" charset="0"/>
              </a:rPr>
              <a:t> from root to leaf)</a:t>
            </a:r>
          </a:p>
          <a:p>
            <a:pPr marL="628650" lvl="1">
              <a:spcBef>
                <a:spcPts val="375"/>
              </a:spcBef>
              <a:buSzPct val="100000"/>
              <a:buChar char="–"/>
              <a:defRPr sz="2400">
                <a:solidFill>
                  <a:srgbClr val="8064A2"/>
                </a:solidFill>
              </a:defRPr>
            </a:pPr>
            <a:r>
              <a:rPr lang="mr-IN" sz="1800" dirty="0">
                <a:ea typeface="Helvetica Neue" charset="0"/>
                <a:cs typeface="Helvetica Neue" charset="0"/>
              </a:rPr>
              <a:t>R</a:t>
            </a:r>
            <a:r>
              <a:rPr lang="mr-IN" sz="1800" dirty="0">
                <a:solidFill>
                  <a:srgbClr val="000000"/>
                </a:solidFill>
                <a:ea typeface="Helvetica Neue" charset="0"/>
                <a:cs typeface="Helvetica Neue" charset="0"/>
              </a:rPr>
              <a:t>⋈</a:t>
            </a:r>
            <a:r>
              <a:rPr lang="mr-IN" sz="1800" dirty="0">
                <a:solidFill>
                  <a:srgbClr val="F79646"/>
                </a:solidFill>
                <a:ea typeface="Helvetica Neue" charset="0"/>
                <a:cs typeface="Helvetica Neue" charset="0"/>
              </a:rPr>
              <a:t>S</a:t>
            </a:r>
            <a:r>
              <a:rPr lang="mr-IN" sz="1800" dirty="0">
                <a:solidFill>
                  <a:srgbClr val="000000"/>
                </a:solidFill>
                <a:ea typeface="Helvetica Neue" charset="0"/>
                <a:cs typeface="Helvetica Neue" charset="0"/>
              </a:rPr>
              <a:t>: 1000 + (1</a:t>
            </a:r>
            <a:r>
              <a:rPr lang="en-US" sz="1800" dirty="0">
                <a:solidFill>
                  <a:srgbClr val="000000"/>
                </a:solidFill>
                <a:ea typeface="Helvetica Neue" charset="0"/>
                <a:cs typeface="Helvetica Neue" charset="0"/>
              </a:rPr>
              <a:t>00,000</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(3 +1) = 401,000</a:t>
            </a:r>
            <a:endParaRPr lang="mr-IN" sz="1800" dirty="0">
              <a:solidFill>
                <a:srgbClr val="000000"/>
              </a:solidFill>
              <a:ea typeface="Helvetica Neue" charset="0"/>
              <a:cs typeface="Helvetica Neue"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Shape 829"/>
          <p:cNvSpPr>
            <a:spLocks noGrp="1"/>
          </p:cNvSpPr>
          <p:nvPr>
            <p:ph type="title"/>
          </p:nvPr>
        </p:nvSpPr>
        <p:spPr/>
        <p:txBody>
          <a:bodyPr/>
          <a:lstStyle>
            <a:lvl1pPr>
              <a:defRPr>
                <a:solidFill>
                  <a:srgbClr val="000000"/>
                </a:solidFill>
              </a:defRPr>
            </a:lvl1pPr>
          </a:lstStyle>
          <a:p>
            <a:r>
              <a:rPr lang="en-US"/>
              <a:t>Sort-Merge Join</a:t>
            </a:r>
          </a:p>
        </p:txBody>
      </p:sp>
      <p:sp>
        <p:nvSpPr>
          <p:cNvPr id="830" name="Shape 830"/>
          <p:cNvSpPr>
            <a:spLocks noGrp="1"/>
          </p:cNvSpPr>
          <p:nvPr>
            <p:ph sz="quarter" idx="13"/>
          </p:nvPr>
        </p:nvSpPr>
        <p:spPr>
          <a:xfrm>
            <a:off x="228600" y="1536192"/>
            <a:ext cx="6629400" cy="3607308"/>
          </a:xfrm>
        </p:spPr>
        <p:txBody>
          <a:bodyPr>
            <a:noAutofit/>
          </a:bodyPr>
          <a:lstStyle/>
          <a:p>
            <a:r>
              <a:rPr lang="en-US" sz="1800" dirty="0"/>
              <a:t>Requires equality predicate:</a:t>
            </a:r>
          </a:p>
          <a:p>
            <a:pPr lvl="1"/>
            <a:r>
              <a:rPr lang="en-US" sz="1800" dirty="0" err="1"/>
              <a:t>Equi</a:t>
            </a:r>
            <a:r>
              <a:rPr lang="en-US" sz="1800" dirty="0"/>
              <a:t>-Joins &amp; Natural Joins</a:t>
            </a:r>
          </a:p>
          <a:p>
            <a:pPr>
              <a:spcBef>
                <a:spcPts val="2000"/>
              </a:spcBef>
            </a:pPr>
            <a:r>
              <a:rPr lang="en-US" sz="1800" dirty="0"/>
              <a:t>Two Stages: </a:t>
            </a:r>
          </a:p>
          <a:p>
            <a:pPr lvl="1"/>
            <a:r>
              <a:rPr lang="en-US" sz="1800" dirty="0"/>
              <a:t>Sort tuples in R and S by join key</a:t>
            </a:r>
          </a:p>
          <a:p>
            <a:pPr lvl="2"/>
            <a:r>
              <a:rPr lang="en-US" sz="1600" dirty="0"/>
              <a:t>All tuples with same key in consecutive order</a:t>
            </a:r>
          </a:p>
          <a:p>
            <a:pPr lvl="2"/>
            <a:r>
              <a:rPr lang="en-US" sz="1600" dirty="0"/>
              <a:t>Input might already be sorted … why?</a:t>
            </a:r>
          </a:p>
          <a:p>
            <a:pPr lvl="1"/>
            <a:r>
              <a:rPr lang="en-US" sz="1800" dirty="0"/>
              <a:t>Join Pass: Merge-scan the sorted partitions and emit tuples that match</a:t>
            </a: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115267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a:t>
            </a: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1526823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139958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15499423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205959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21324691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123544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68821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66087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87629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303928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30881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9755420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117633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559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 and Query Plans</a:t>
            </a:r>
          </a:p>
        </p:txBody>
      </p:sp>
      <p:sp>
        <p:nvSpPr>
          <p:cNvPr id="3" name="Content Placeholder 2"/>
          <p:cNvSpPr>
            <a:spLocks noGrp="1"/>
          </p:cNvSpPr>
          <p:nvPr>
            <p:ph idx="1"/>
          </p:nvPr>
        </p:nvSpPr>
        <p:spPr>
          <a:xfrm>
            <a:off x="457200" y="1657349"/>
            <a:ext cx="8229600" cy="2937273"/>
          </a:xfrm>
        </p:spPr>
        <p:txBody>
          <a:bodyPr>
            <a:normAutofit lnSpcReduction="10000"/>
          </a:bodyPr>
          <a:lstStyle/>
          <a:p>
            <a:r>
              <a:rPr lang="en-US" sz="2100" dirty="0"/>
              <a:t>Query plan</a:t>
            </a:r>
          </a:p>
          <a:p>
            <a:pPr lvl="1"/>
            <a:r>
              <a:rPr lang="en-US" dirty="0"/>
              <a:t>Edges encode “flow” of tuples</a:t>
            </a:r>
          </a:p>
          <a:p>
            <a:pPr lvl="1"/>
            <a:r>
              <a:rPr lang="en-US" dirty="0"/>
              <a:t>Vertices = Relational </a:t>
            </a:r>
            <a:r>
              <a:rPr lang="en-US" dirty="0" err="1"/>
              <a:t>Alg</a:t>
            </a:r>
            <a:r>
              <a:rPr lang="en-US" dirty="0"/>
              <a:t> Operators</a:t>
            </a:r>
          </a:p>
          <a:p>
            <a:pPr lvl="1"/>
            <a:r>
              <a:rPr lang="en-US" dirty="0"/>
              <a:t>Source vertices = table </a:t>
            </a:r>
            <a:br>
              <a:rPr lang="en-US" dirty="0"/>
            </a:br>
            <a:r>
              <a:rPr lang="en-US" dirty="0"/>
              <a:t>access operators </a:t>
            </a:r>
            <a:r>
              <a:rPr lang="is-IS" dirty="0"/>
              <a:t>…</a:t>
            </a:r>
            <a:endParaRPr lang="en-US" dirty="0"/>
          </a:p>
          <a:p>
            <a:endParaRPr lang="en-US" sz="2100" dirty="0"/>
          </a:p>
          <a:p>
            <a:r>
              <a:rPr lang="en-US" sz="2100" dirty="0"/>
              <a:t>Also called </a:t>
            </a:r>
            <a:br>
              <a:rPr lang="en-US" sz="2100" dirty="0"/>
            </a:br>
            <a:r>
              <a:rPr lang="en-US" sz="2100" dirty="0"/>
              <a:t>dataflow </a:t>
            </a:r>
            <a:br>
              <a:rPr lang="en-US" sz="2100" dirty="0"/>
            </a:br>
            <a:r>
              <a:rPr lang="en-US" sz="2100" dirty="0"/>
              <a:t>graph</a:t>
            </a:r>
          </a:p>
          <a:p>
            <a:endParaRPr lang="en-US" dirty="0"/>
          </a:p>
        </p:txBody>
      </p:sp>
      <p:sp>
        <p:nvSpPr>
          <p:cNvPr id="4" name="TextBox 3"/>
          <p:cNvSpPr txBox="1"/>
          <p:nvPr/>
        </p:nvSpPr>
        <p:spPr>
          <a:xfrm>
            <a:off x="1382800" y="1078194"/>
            <a:ext cx="5016566" cy="369332"/>
          </a:xfrm>
          <a:prstGeom prst="rect">
            <a:avLst/>
          </a:prstGeom>
          <a:noFill/>
        </p:spPr>
        <p:txBody>
          <a:bodyPr wrap="none" rtlCol="0">
            <a:spAutoFit/>
          </a:bodyPr>
          <a:lstStyle/>
          <a:p>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sname</a:t>
            </a:r>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sid</a:t>
            </a:r>
            <a:r>
              <a:rPr lang="en-US" dirty="0">
                <a:latin typeface="Helvetica Neue" charset="0"/>
                <a:ea typeface="Helvetica Neue" charset="0"/>
                <a:cs typeface="Helvetica Neue" charset="0"/>
              </a:rPr>
              <a:t>(𝜋</a:t>
            </a:r>
            <a:r>
              <a:rPr lang="en-US" baseline="-25000" dirty="0">
                <a:latin typeface="Helvetica Neue" charset="0"/>
                <a:ea typeface="Helvetica Neue" charset="0"/>
                <a:cs typeface="Helvetica Neue" charset="0"/>
              </a:rPr>
              <a:t>bid</a:t>
            </a:r>
            <a:r>
              <a:rPr lang="en-US" dirty="0">
                <a:latin typeface="Helvetica Neue" charset="0"/>
                <a:ea typeface="Helvetica Neue" charset="0"/>
                <a:cs typeface="Helvetica Neue" charset="0"/>
              </a:rPr>
              <a:t>(𝜎</a:t>
            </a:r>
            <a:r>
              <a:rPr lang="en-US" baseline="-25000" dirty="0">
                <a:latin typeface="Helvetica Neue" charset="0"/>
                <a:ea typeface="Helvetica Neue" charset="0"/>
                <a:cs typeface="Helvetica Neue" charset="0"/>
              </a:rPr>
              <a:t>color=‘red’</a:t>
            </a:r>
            <a:r>
              <a:rPr lang="en-US" dirty="0">
                <a:latin typeface="Helvetica Neue" charset="0"/>
                <a:ea typeface="Helvetica Neue" charset="0"/>
                <a:cs typeface="Helvetica Neue" charset="0"/>
              </a:rPr>
              <a:t>(Boats)) </a:t>
            </a:r>
            <a:r>
              <a:rPr lang="en-US" dirty="0">
                <a:latin typeface="Helvetica Neue" charset="0"/>
                <a:ea typeface="Helvetica Neue" charset="0"/>
                <a:cs typeface="Helvetica Neue" charset="0"/>
                <a:sym typeface="Wingdings"/>
              </a:rPr>
              <a:t>⋈ Res</a:t>
            </a:r>
            <a:r>
              <a:rPr lang="en-US" dirty="0">
                <a:latin typeface="Helvetica Neue" charset="0"/>
                <a:ea typeface="Helvetica Neue" charset="0"/>
                <a:cs typeface="Helvetica Neue" charset="0"/>
              </a:rPr>
              <a:t>) </a:t>
            </a:r>
            <a:r>
              <a:rPr lang="en-US" dirty="0">
                <a:latin typeface="Helvetica Neue" charset="0"/>
                <a:ea typeface="Helvetica Neue" charset="0"/>
                <a:cs typeface="Helvetica Neue" charset="0"/>
                <a:sym typeface="Wingdings"/>
              </a:rPr>
              <a:t>⋈ </a:t>
            </a:r>
            <a:r>
              <a:rPr lang="en-US" dirty="0">
                <a:latin typeface="Helvetica Neue" charset="0"/>
                <a:ea typeface="Helvetica Neue" charset="0"/>
                <a:cs typeface="Helvetica Neue" charset="0"/>
              </a:rPr>
              <a:t>Sailors)</a:t>
            </a:r>
          </a:p>
        </p:txBody>
      </p:sp>
      <p:grpSp>
        <p:nvGrpSpPr>
          <p:cNvPr id="5" name="Group 4" descr="Boats is scanned and selected for color = 'red and bid is projected. Reserves is scanned and joined with Boats. The result of that is joined and projected for sid. Sailors is scanned and joined with the result of the Boats x Reserves join and projected for sname" title="Query Plan Tree"/>
          <p:cNvGrpSpPr/>
          <p:nvPr/>
        </p:nvGrpSpPr>
        <p:grpSpPr>
          <a:xfrm>
            <a:off x="3520059" y="2041645"/>
            <a:ext cx="2993502" cy="2955444"/>
            <a:chOff x="1548429" y="1283788"/>
            <a:chExt cx="5901552" cy="5236912"/>
          </a:xfrm>
        </p:grpSpPr>
        <p:sp>
          <p:nvSpPr>
            <p:cNvPr id="6" name="TextBox 5"/>
            <p:cNvSpPr txBox="1"/>
            <p:nvPr/>
          </p:nvSpPr>
          <p:spPr>
            <a:xfrm>
              <a:off x="1548429" y="4903971"/>
              <a:ext cx="2073853" cy="599902"/>
            </a:xfrm>
            <a:prstGeom prst="rect">
              <a:avLst/>
            </a:prstGeom>
            <a:noFill/>
          </p:spPr>
          <p:txBody>
            <a:bodyPr wrap="square" rtlCol="0">
              <a:spAutoFit/>
            </a:bodyPr>
            <a:lstStyle/>
            <a:p>
              <a:r>
                <a:rPr lang="en-US" sz="1600" dirty="0">
                  <a:latin typeface="Helvetica Neue" charset="0"/>
                  <a:ea typeface="Helvetica Neue" charset="0"/>
                  <a:cs typeface="Helvetica Neue" charset="0"/>
                </a:rPr>
                <a:t>𝜎</a:t>
              </a:r>
              <a:r>
                <a:rPr lang="en-US" sz="1600" baseline="-25000" dirty="0">
                  <a:latin typeface="Helvetica Neue" charset="0"/>
                  <a:ea typeface="Helvetica Neue" charset="0"/>
                  <a:cs typeface="Helvetica Neue" charset="0"/>
                </a:rPr>
                <a:t>color=‘red</a:t>
              </a:r>
              <a:endParaRPr lang="en-US" sz="1600" dirty="0">
                <a:latin typeface="Helvetica Neue" charset="0"/>
                <a:ea typeface="Helvetica Neue" charset="0"/>
                <a:cs typeface="Helvetica Neue" charset="0"/>
              </a:endParaRPr>
            </a:p>
          </p:txBody>
        </p:sp>
        <p:sp>
          <p:nvSpPr>
            <p:cNvPr id="7" name="Rectangle 6"/>
            <p:cNvSpPr/>
            <p:nvPr/>
          </p:nvSpPr>
          <p:spPr>
            <a:xfrm>
              <a:off x="1712803" y="5920798"/>
              <a:ext cx="1419583" cy="59990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a:r>
                <a:rPr lang="en-US" sz="1600" dirty="0">
                  <a:latin typeface="Helvetica Neue" charset="0"/>
                  <a:ea typeface="Helvetica Neue" charset="0"/>
                  <a:cs typeface="Helvetica Neue" charset="0"/>
                  <a:sym typeface="Wingdings"/>
                </a:rPr>
                <a:t>Boats</a:t>
              </a:r>
              <a:endParaRPr lang="en-US" sz="1600" dirty="0">
                <a:latin typeface="Helvetica Neue" charset="0"/>
                <a:ea typeface="Helvetica Neue" charset="0"/>
                <a:cs typeface="Helvetica Neue" charset="0"/>
              </a:endParaRPr>
            </a:p>
          </p:txBody>
        </p:sp>
        <p:sp>
          <p:nvSpPr>
            <p:cNvPr id="8" name="TextBox 7"/>
            <p:cNvSpPr txBox="1"/>
            <p:nvPr/>
          </p:nvSpPr>
          <p:spPr>
            <a:xfrm>
              <a:off x="2016072" y="4186412"/>
              <a:ext cx="986630"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a:latin typeface="Helvetica Neue" charset="0"/>
                  <a:ea typeface="Helvetica Neue" charset="0"/>
                  <a:cs typeface="Helvetica Neue" charset="0"/>
                </a:rPr>
                <a:t>bid</a:t>
              </a:r>
              <a:endParaRPr lang="en-US" sz="1600" dirty="0">
                <a:latin typeface="Helvetica Neue" charset="0"/>
                <a:ea typeface="Helvetica Neue" charset="0"/>
                <a:cs typeface="Helvetica Neue" charset="0"/>
              </a:endParaRPr>
            </a:p>
          </p:txBody>
        </p:sp>
        <p:sp>
          <p:nvSpPr>
            <p:cNvPr id="9" name="TextBox 8"/>
            <p:cNvSpPr txBox="1"/>
            <p:nvPr/>
          </p:nvSpPr>
          <p:spPr>
            <a:xfrm>
              <a:off x="3446257" y="5890019"/>
              <a:ext cx="2038990" cy="59990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ctr"/>
              <a:r>
                <a:rPr lang="en-US" sz="1600" dirty="0">
                  <a:latin typeface="Helvetica Neue" charset="0"/>
                  <a:ea typeface="Helvetica Neue" charset="0"/>
                  <a:cs typeface="Helvetica Neue" charset="0"/>
                  <a:sym typeface="Wingdings"/>
                </a:rPr>
                <a:t>Reserves</a:t>
              </a:r>
              <a:endParaRPr lang="en-US" sz="1600" dirty="0">
                <a:latin typeface="Helvetica Neue" charset="0"/>
                <a:ea typeface="Helvetica Neue" charset="0"/>
                <a:cs typeface="Helvetica Neue" charset="0"/>
              </a:endParaRPr>
            </a:p>
          </p:txBody>
        </p:sp>
        <p:sp>
          <p:nvSpPr>
            <p:cNvPr id="10" name="TextBox 9"/>
            <p:cNvSpPr txBox="1"/>
            <p:nvPr/>
          </p:nvSpPr>
          <p:spPr>
            <a:xfrm>
              <a:off x="5795819" y="5890019"/>
              <a:ext cx="1582086" cy="59990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600" dirty="0">
                  <a:latin typeface="Helvetica Neue" charset="0"/>
                  <a:ea typeface="Helvetica Neue" charset="0"/>
                  <a:cs typeface="Helvetica Neue" charset="0"/>
                </a:rPr>
                <a:t>Sailors</a:t>
              </a:r>
            </a:p>
          </p:txBody>
        </p:sp>
        <p:sp>
          <p:nvSpPr>
            <p:cNvPr id="11" name="TextBox 10"/>
            <p:cNvSpPr txBox="1"/>
            <p:nvPr/>
          </p:nvSpPr>
          <p:spPr>
            <a:xfrm>
              <a:off x="6039879" y="1283788"/>
              <a:ext cx="1410102"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sname</a:t>
              </a:r>
              <a:endParaRPr lang="en-US" sz="1600" dirty="0">
                <a:latin typeface="Helvetica Neue" charset="0"/>
                <a:ea typeface="Helvetica Neue" charset="0"/>
                <a:cs typeface="Helvetica Neue" charset="0"/>
              </a:endParaRPr>
            </a:p>
          </p:txBody>
        </p:sp>
        <p:sp>
          <p:nvSpPr>
            <p:cNvPr id="12" name="TextBox 11"/>
            <p:cNvSpPr txBox="1"/>
            <p:nvPr/>
          </p:nvSpPr>
          <p:spPr>
            <a:xfrm>
              <a:off x="4075792" y="2681518"/>
              <a:ext cx="961348"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sid</a:t>
              </a:r>
              <a:endParaRPr lang="en-US" sz="1600" dirty="0">
                <a:latin typeface="Helvetica Neue" charset="0"/>
                <a:ea typeface="Helvetica Neue" charset="0"/>
                <a:cs typeface="Helvetica Neue" charset="0"/>
              </a:endParaRPr>
            </a:p>
          </p:txBody>
        </p:sp>
        <p:sp>
          <p:nvSpPr>
            <p:cNvPr id="13" name="Rectangle 12"/>
            <p:cNvSpPr/>
            <p:nvPr/>
          </p:nvSpPr>
          <p:spPr>
            <a:xfrm>
              <a:off x="4240170" y="3540942"/>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sp>
          <p:nvSpPr>
            <p:cNvPr id="14" name="Rectangle 13"/>
            <p:cNvSpPr/>
            <p:nvPr/>
          </p:nvSpPr>
          <p:spPr>
            <a:xfrm>
              <a:off x="6442231" y="2044541"/>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cxnSp>
          <p:nvCxnSpPr>
            <p:cNvPr id="15" name="Straight Arrow Connector 14"/>
            <p:cNvCxnSpPr/>
            <p:nvPr/>
          </p:nvCxnSpPr>
          <p:spPr bwMode="auto">
            <a:xfrm flipV="1">
              <a:off x="2422591" y="5463660"/>
              <a:ext cx="4174" cy="46793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V="1">
              <a:off x="2428950" y="4771187"/>
              <a:ext cx="0" cy="44283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H="1" flipV="1">
              <a:off x="4460742" y="4064924"/>
              <a:ext cx="5013" cy="182509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flipV="1">
              <a:off x="2428950" y="3910275"/>
              <a:ext cx="1811219" cy="50826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V="1">
              <a:off x="4460742" y="3344983"/>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4630924" y="2419694"/>
              <a:ext cx="1811219" cy="52364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V="1">
              <a:off x="6655333" y="2610196"/>
              <a:ext cx="0" cy="330725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flipV="1">
              <a:off x="6658430" y="1881486"/>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502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2860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62274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661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48799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4817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105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869507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19557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47636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08425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75118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0540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95478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77271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171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24478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15490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347491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Executor Instantiates Operators</a:t>
            </a:r>
          </a:p>
        </p:txBody>
      </p:sp>
      <p:sp>
        <p:nvSpPr>
          <p:cNvPr id="3" name="Content Placeholder 2"/>
          <p:cNvSpPr>
            <a:spLocks noGrp="1"/>
          </p:cNvSpPr>
          <p:nvPr>
            <p:ph idx="1"/>
          </p:nvPr>
        </p:nvSpPr>
        <p:spPr>
          <a:xfrm>
            <a:off x="457200" y="1657349"/>
            <a:ext cx="8229600" cy="2937273"/>
          </a:xfrm>
        </p:spPr>
        <p:txBody>
          <a:bodyPr>
            <a:normAutofit/>
          </a:bodyPr>
          <a:lstStyle/>
          <a:p>
            <a:r>
              <a:rPr lang="en-US" sz="1800" dirty="0"/>
              <a:t>Query optimizer selects operators</a:t>
            </a:r>
          </a:p>
          <a:p>
            <a:r>
              <a:rPr lang="en-US" sz="1800" dirty="0"/>
              <a:t>Each operator instance:</a:t>
            </a:r>
          </a:p>
          <a:p>
            <a:pPr lvl="1"/>
            <a:r>
              <a:rPr lang="en-US" sz="1400" dirty="0"/>
              <a:t>Implements </a:t>
            </a:r>
            <a:r>
              <a:rPr lang="en-US" sz="1400" b="1" dirty="0"/>
              <a:t>iterator interface</a:t>
            </a:r>
          </a:p>
          <a:p>
            <a:pPr lvl="1"/>
            <a:r>
              <a:rPr lang="en-US" sz="1400" dirty="0"/>
              <a:t>Efficiently executes operator</a:t>
            </a:r>
            <a:br>
              <a:rPr lang="en-US" sz="1400" dirty="0"/>
            </a:br>
            <a:r>
              <a:rPr lang="en-US" sz="1400" dirty="0"/>
              <a:t>logic forwarding tuples</a:t>
            </a:r>
            <a:br>
              <a:rPr lang="en-US" sz="1400" dirty="0"/>
            </a:br>
            <a:r>
              <a:rPr lang="en-US" sz="1400" dirty="0"/>
              <a:t>to next operator</a:t>
            </a:r>
          </a:p>
        </p:txBody>
      </p:sp>
      <p:sp>
        <p:nvSpPr>
          <p:cNvPr id="4" name="TextBox 3"/>
          <p:cNvSpPr txBox="1"/>
          <p:nvPr/>
        </p:nvSpPr>
        <p:spPr>
          <a:xfrm>
            <a:off x="1382800" y="1078194"/>
            <a:ext cx="5016566" cy="369332"/>
          </a:xfrm>
          <a:prstGeom prst="rect">
            <a:avLst/>
          </a:prstGeom>
          <a:noFill/>
        </p:spPr>
        <p:txBody>
          <a:bodyPr wrap="none" rtlCol="0">
            <a:spAutoFit/>
          </a:bodyPr>
          <a:lstStyle/>
          <a:p>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sname</a:t>
            </a:r>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sid</a:t>
            </a:r>
            <a:r>
              <a:rPr lang="en-US" dirty="0">
                <a:latin typeface="Helvetica Neue" charset="0"/>
                <a:ea typeface="Helvetica Neue" charset="0"/>
                <a:cs typeface="Helvetica Neue" charset="0"/>
              </a:rPr>
              <a:t>(𝜋</a:t>
            </a:r>
            <a:r>
              <a:rPr lang="en-US" baseline="-25000" dirty="0">
                <a:latin typeface="Helvetica Neue" charset="0"/>
                <a:ea typeface="Helvetica Neue" charset="0"/>
                <a:cs typeface="Helvetica Neue" charset="0"/>
              </a:rPr>
              <a:t>bid</a:t>
            </a:r>
            <a:r>
              <a:rPr lang="en-US" dirty="0">
                <a:latin typeface="Helvetica Neue" charset="0"/>
                <a:ea typeface="Helvetica Neue" charset="0"/>
                <a:cs typeface="Helvetica Neue" charset="0"/>
              </a:rPr>
              <a:t>(𝜎</a:t>
            </a:r>
            <a:r>
              <a:rPr lang="en-US" baseline="-25000" dirty="0">
                <a:latin typeface="Helvetica Neue" charset="0"/>
                <a:ea typeface="Helvetica Neue" charset="0"/>
                <a:cs typeface="Helvetica Neue" charset="0"/>
              </a:rPr>
              <a:t>color=‘red’</a:t>
            </a:r>
            <a:r>
              <a:rPr lang="en-US" dirty="0">
                <a:latin typeface="Helvetica Neue" charset="0"/>
                <a:ea typeface="Helvetica Neue" charset="0"/>
                <a:cs typeface="Helvetica Neue" charset="0"/>
              </a:rPr>
              <a:t>(Boats)) </a:t>
            </a:r>
            <a:r>
              <a:rPr lang="en-US" dirty="0">
                <a:latin typeface="Helvetica Neue" charset="0"/>
                <a:ea typeface="Helvetica Neue" charset="0"/>
                <a:cs typeface="Helvetica Neue" charset="0"/>
                <a:sym typeface="Wingdings"/>
              </a:rPr>
              <a:t>⋈ Res</a:t>
            </a:r>
            <a:r>
              <a:rPr lang="en-US" dirty="0">
                <a:latin typeface="Helvetica Neue" charset="0"/>
                <a:ea typeface="Helvetica Neue" charset="0"/>
                <a:cs typeface="Helvetica Neue" charset="0"/>
              </a:rPr>
              <a:t>) </a:t>
            </a:r>
            <a:r>
              <a:rPr lang="en-US" dirty="0">
                <a:latin typeface="Helvetica Neue" charset="0"/>
                <a:ea typeface="Helvetica Neue" charset="0"/>
                <a:cs typeface="Helvetica Neue" charset="0"/>
                <a:sym typeface="Wingdings"/>
              </a:rPr>
              <a:t>⋈ </a:t>
            </a:r>
            <a:r>
              <a:rPr lang="en-US" dirty="0">
                <a:latin typeface="Helvetica Neue" charset="0"/>
                <a:ea typeface="Helvetica Neue" charset="0"/>
                <a:cs typeface="Helvetica Neue" charset="0"/>
              </a:rPr>
              <a:t>Sailors)</a:t>
            </a:r>
          </a:p>
        </p:txBody>
      </p:sp>
      <p:grpSp>
        <p:nvGrpSpPr>
          <p:cNvPr id="5" name="Group 4" descr="Boats is scanned and selected for color = 'red and bid is projected. Reserves is scanned and joined with Boats. The result of that is joined and projected for sid. Sailors is scanned and joined with the result of the Boats x Reserves join and projected for sname" title="Query Plan Tree"/>
          <p:cNvGrpSpPr/>
          <p:nvPr/>
        </p:nvGrpSpPr>
        <p:grpSpPr>
          <a:xfrm>
            <a:off x="3520059" y="2041645"/>
            <a:ext cx="2993502" cy="2955444"/>
            <a:chOff x="1548429" y="1283788"/>
            <a:chExt cx="5901552" cy="5236912"/>
          </a:xfrm>
        </p:grpSpPr>
        <p:sp>
          <p:nvSpPr>
            <p:cNvPr id="6" name="TextBox 5"/>
            <p:cNvSpPr txBox="1"/>
            <p:nvPr/>
          </p:nvSpPr>
          <p:spPr>
            <a:xfrm>
              <a:off x="1548429" y="4903971"/>
              <a:ext cx="2073853" cy="599902"/>
            </a:xfrm>
            <a:prstGeom prst="rect">
              <a:avLst/>
            </a:prstGeom>
            <a:noFill/>
          </p:spPr>
          <p:txBody>
            <a:bodyPr wrap="square" rtlCol="0">
              <a:spAutoFit/>
            </a:bodyPr>
            <a:lstStyle/>
            <a:p>
              <a:r>
                <a:rPr lang="en-US" sz="1600" dirty="0">
                  <a:latin typeface="Helvetica Neue" charset="0"/>
                  <a:ea typeface="Helvetica Neue" charset="0"/>
                  <a:cs typeface="Helvetica Neue" charset="0"/>
                </a:rPr>
                <a:t>𝜎</a:t>
              </a:r>
              <a:r>
                <a:rPr lang="en-US" sz="1600" baseline="-25000" dirty="0">
                  <a:latin typeface="Helvetica Neue" charset="0"/>
                  <a:ea typeface="Helvetica Neue" charset="0"/>
                  <a:cs typeface="Helvetica Neue" charset="0"/>
                </a:rPr>
                <a:t>color=‘red</a:t>
              </a:r>
              <a:endParaRPr lang="en-US" sz="1600" dirty="0">
                <a:latin typeface="Helvetica Neue" charset="0"/>
                <a:ea typeface="Helvetica Neue" charset="0"/>
                <a:cs typeface="Helvetica Neue" charset="0"/>
              </a:endParaRPr>
            </a:p>
          </p:txBody>
        </p:sp>
        <p:sp>
          <p:nvSpPr>
            <p:cNvPr id="7" name="Rectangle 6"/>
            <p:cNvSpPr/>
            <p:nvPr/>
          </p:nvSpPr>
          <p:spPr>
            <a:xfrm>
              <a:off x="1712803" y="5920798"/>
              <a:ext cx="1419583" cy="59990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a:r>
                <a:rPr lang="en-US" sz="1600" dirty="0">
                  <a:latin typeface="Helvetica Neue" charset="0"/>
                  <a:ea typeface="Helvetica Neue" charset="0"/>
                  <a:cs typeface="Helvetica Neue" charset="0"/>
                  <a:sym typeface="Wingdings"/>
                </a:rPr>
                <a:t>Boats</a:t>
              </a:r>
              <a:endParaRPr lang="en-US" sz="1600" dirty="0">
                <a:latin typeface="Helvetica Neue" charset="0"/>
                <a:ea typeface="Helvetica Neue" charset="0"/>
                <a:cs typeface="Helvetica Neue" charset="0"/>
              </a:endParaRPr>
            </a:p>
          </p:txBody>
        </p:sp>
        <p:sp>
          <p:nvSpPr>
            <p:cNvPr id="8" name="TextBox 7"/>
            <p:cNvSpPr txBox="1"/>
            <p:nvPr/>
          </p:nvSpPr>
          <p:spPr>
            <a:xfrm>
              <a:off x="2016072" y="4186412"/>
              <a:ext cx="986630"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a:latin typeface="Helvetica Neue" charset="0"/>
                  <a:ea typeface="Helvetica Neue" charset="0"/>
                  <a:cs typeface="Helvetica Neue" charset="0"/>
                </a:rPr>
                <a:t>bid</a:t>
              </a:r>
              <a:endParaRPr lang="en-US" sz="1600" dirty="0">
                <a:latin typeface="Helvetica Neue" charset="0"/>
                <a:ea typeface="Helvetica Neue" charset="0"/>
                <a:cs typeface="Helvetica Neue" charset="0"/>
              </a:endParaRPr>
            </a:p>
          </p:txBody>
        </p:sp>
        <p:sp>
          <p:nvSpPr>
            <p:cNvPr id="9" name="TextBox 8"/>
            <p:cNvSpPr txBox="1"/>
            <p:nvPr/>
          </p:nvSpPr>
          <p:spPr>
            <a:xfrm>
              <a:off x="3446257" y="5890019"/>
              <a:ext cx="2038990" cy="59990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ctr"/>
              <a:r>
                <a:rPr lang="en-US" sz="1600" dirty="0">
                  <a:latin typeface="Helvetica Neue" charset="0"/>
                  <a:ea typeface="Helvetica Neue" charset="0"/>
                  <a:cs typeface="Helvetica Neue" charset="0"/>
                  <a:sym typeface="Wingdings"/>
                </a:rPr>
                <a:t>Reserves</a:t>
              </a:r>
              <a:endParaRPr lang="en-US" sz="1600" dirty="0">
                <a:latin typeface="Helvetica Neue" charset="0"/>
                <a:ea typeface="Helvetica Neue" charset="0"/>
                <a:cs typeface="Helvetica Neue" charset="0"/>
              </a:endParaRPr>
            </a:p>
          </p:txBody>
        </p:sp>
        <p:sp>
          <p:nvSpPr>
            <p:cNvPr id="10" name="TextBox 9"/>
            <p:cNvSpPr txBox="1"/>
            <p:nvPr/>
          </p:nvSpPr>
          <p:spPr>
            <a:xfrm>
              <a:off x="5795819" y="5890019"/>
              <a:ext cx="1582086" cy="59990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600" dirty="0">
                  <a:latin typeface="Helvetica Neue" charset="0"/>
                  <a:ea typeface="Helvetica Neue" charset="0"/>
                  <a:cs typeface="Helvetica Neue" charset="0"/>
                </a:rPr>
                <a:t>Sailors</a:t>
              </a:r>
            </a:p>
          </p:txBody>
        </p:sp>
        <p:sp>
          <p:nvSpPr>
            <p:cNvPr id="11" name="TextBox 10"/>
            <p:cNvSpPr txBox="1"/>
            <p:nvPr/>
          </p:nvSpPr>
          <p:spPr>
            <a:xfrm>
              <a:off x="6039879" y="1283788"/>
              <a:ext cx="1410102"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sname</a:t>
              </a:r>
              <a:endParaRPr lang="en-US" sz="1600" dirty="0">
                <a:latin typeface="Helvetica Neue" charset="0"/>
                <a:ea typeface="Helvetica Neue" charset="0"/>
                <a:cs typeface="Helvetica Neue" charset="0"/>
              </a:endParaRPr>
            </a:p>
          </p:txBody>
        </p:sp>
        <p:sp>
          <p:nvSpPr>
            <p:cNvPr id="12" name="TextBox 11"/>
            <p:cNvSpPr txBox="1"/>
            <p:nvPr/>
          </p:nvSpPr>
          <p:spPr>
            <a:xfrm>
              <a:off x="4075792" y="2681518"/>
              <a:ext cx="961348"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sid</a:t>
              </a:r>
              <a:endParaRPr lang="en-US" sz="1600" dirty="0">
                <a:latin typeface="Helvetica Neue" charset="0"/>
                <a:ea typeface="Helvetica Neue" charset="0"/>
                <a:cs typeface="Helvetica Neue" charset="0"/>
              </a:endParaRPr>
            </a:p>
          </p:txBody>
        </p:sp>
        <p:sp>
          <p:nvSpPr>
            <p:cNvPr id="13" name="Rectangle 12"/>
            <p:cNvSpPr/>
            <p:nvPr/>
          </p:nvSpPr>
          <p:spPr>
            <a:xfrm>
              <a:off x="4240170" y="3540942"/>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sp>
          <p:nvSpPr>
            <p:cNvPr id="14" name="Rectangle 13"/>
            <p:cNvSpPr/>
            <p:nvPr/>
          </p:nvSpPr>
          <p:spPr>
            <a:xfrm>
              <a:off x="6442231" y="2044541"/>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cxnSp>
          <p:nvCxnSpPr>
            <p:cNvPr id="15" name="Straight Arrow Connector 14"/>
            <p:cNvCxnSpPr/>
            <p:nvPr/>
          </p:nvCxnSpPr>
          <p:spPr bwMode="auto">
            <a:xfrm flipV="1">
              <a:off x="2422591" y="5463660"/>
              <a:ext cx="4174" cy="46793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V="1">
              <a:off x="2428950" y="4771187"/>
              <a:ext cx="0" cy="44283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H="1" flipV="1">
              <a:off x="4460742" y="4064924"/>
              <a:ext cx="5013" cy="182509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flipV="1">
              <a:off x="2428950" y="3910275"/>
              <a:ext cx="1811219" cy="50826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V="1">
              <a:off x="4460742" y="3344983"/>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4630924" y="2419694"/>
              <a:ext cx="1811219" cy="52364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V="1">
              <a:off x="6655333" y="2610196"/>
              <a:ext cx="0" cy="330725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flipV="1">
              <a:off x="6658430" y="1881486"/>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
        <p:nvSpPr>
          <p:cNvPr id="23" name="Rounded Rectangle 22" descr="To project bid fromBoats" title="Project iterator"/>
          <p:cNvSpPr/>
          <p:nvPr/>
        </p:nvSpPr>
        <p:spPr bwMode="auto">
          <a:xfrm>
            <a:off x="3558948" y="3308611"/>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24" name="Rounded Rectangle 23" descr="Reserves and Boats are index nested loop joined" title="Index NL Join"/>
          <p:cNvSpPr/>
          <p:nvPr/>
        </p:nvSpPr>
        <p:spPr bwMode="auto">
          <a:xfrm>
            <a:off x="5157841" y="3359494"/>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bg1"/>
                </a:solidFill>
                <a:latin typeface="Arial" charset="0"/>
              </a:rPr>
              <a:t>Index NL Join</a:t>
            </a:r>
            <a:br>
              <a:rPr lang="en-US" sz="800" dirty="0">
                <a:solidFill>
                  <a:schemeClr val="bg1"/>
                </a:solidFill>
                <a:latin typeface="Arial" charset="0"/>
              </a:rPr>
            </a:br>
            <a:r>
              <a:rPr lang="en-US" sz="500" dirty="0">
                <a:solidFill>
                  <a:schemeClr val="bg1"/>
                </a:solidFill>
                <a:latin typeface="Arial" charset="0"/>
              </a:rPr>
              <a:t>Iterator</a:t>
            </a:r>
          </a:p>
        </p:txBody>
      </p:sp>
      <p:grpSp>
        <p:nvGrpSpPr>
          <p:cNvPr id="25" name="Group 24" descr="Index scan on boats" title="Indexed Scan Iterator"/>
          <p:cNvGrpSpPr/>
          <p:nvPr/>
        </p:nvGrpSpPr>
        <p:grpSpPr>
          <a:xfrm>
            <a:off x="2605828" y="4309899"/>
            <a:ext cx="987771" cy="678410"/>
            <a:chOff x="4337726" y="5410188"/>
            <a:chExt cx="1317027" cy="904547"/>
          </a:xfrm>
        </p:grpSpPr>
        <p:sp>
          <p:nvSpPr>
            <p:cNvPr id="26" name="Rounded Rectangle 25"/>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27" name="TextBox 26"/>
            <p:cNvSpPr txBox="1"/>
            <p:nvPr/>
          </p:nvSpPr>
          <p:spPr>
            <a:xfrm>
              <a:off x="4337726" y="5410188"/>
              <a:ext cx="1317027" cy="328295"/>
            </a:xfrm>
            <a:prstGeom prst="rect">
              <a:avLst/>
            </a:prstGeom>
            <a:noFill/>
          </p:spPr>
          <p:txBody>
            <a:bodyPr wrap="none" rtlCol="0">
              <a:spAutoFit/>
            </a:bodyPr>
            <a:lstStyle/>
            <a:p>
              <a:r>
                <a:rPr lang="en-US" sz="1000" dirty="0">
                  <a:solidFill>
                    <a:schemeClr val="accent2"/>
                  </a:solidFill>
                </a:rPr>
                <a:t>Operator Code </a:t>
              </a:r>
            </a:p>
          </p:txBody>
        </p:sp>
      </p:grpSp>
      <p:sp>
        <p:nvSpPr>
          <p:cNvPr id="28" name="Rounded Rectangle 27" descr="Reserves is index scanned" title="Indexed Scan Iterator&#10;"/>
          <p:cNvSpPr/>
          <p:nvPr/>
        </p:nvSpPr>
        <p:spPr bwMode="auto">
          <a:xfrm>
            <a:off x="4562977" y="4045188"/>
            <a:ext cx="921184" cy="50297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29" name="Rounded Rectangle 28" descr="Siaillrs is index scanned" title="Indexed Scan Iterator&#10;"/>
          <p:cNvSpPr/>
          <p:nvPr/>
        </p:nvSpPr>
        <p:spPr bwMode="auto">
          <a:xfrm>
            <a:off x="5673223" y="4033062"/>
            <a:ext cx="921184" cy="50297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30" name="Rounded Rectangle 29" descr="select iterator to select boats for color = 'red'" title="Select iterator"/>
          <p:cNvSpPr/>
          <p:nvPr/>
        </p:nvSpPr>
        <p:spPr bwMode="auto">
          <a:xfrm>
            <a:off x="2340071" y="3955686"/>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Select Iterator</a:t>
            </a:r>
            <a:endParaRPr lang="en-US" sz="500" dirty="0">
              <a:solidFill>
                <a:schemeClr val="bg1"/>
              </a:solidFill>
              <a:latin typeface="Arial" charset="0"/>
            </a:endParaRPr>
          </a:p>
        </p:txBody>
      </p:sp>
      <p:sp>
        <p:nvSpPr>
          <p:cNvPr id="31" name="Rounded Rectangle 30" descr="Result of the Boats reserves join is projected for sid" title="Project Iterator"/>
          <p:cNvSpPr/>
          <p:nvPr/>
        </p:nvSpPr>
        <p:spPr bwMode="auto">
          <a:xfrm>
            <a:off x="4478581" y="2415375"/>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32" name="Rounded Rectangle 31" descr="The result of the full join is projected for sname" title="Project Iterator"/>
          <p:cNvSpPr/>
          <p:nvPr/>
        </p:nvSpPr>
        <p:spPr bwMode="auto">
          <a:xfrm>
            <a:off x="6191416" y="1767974"/>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33" name="Rounded Rectangle 32" descr="Reserves X Boats join is index nested loop joined with Sailors" title="Index NL Jon"/>
          <p:cNvSpPr/>
          <p:nvPr/>
        </p:nvSpPr>
        <p:spPr bwMode="auto">
          <a:xfrm>
            <a:off x="6313944" y="2438405"/>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bg1"/>
                </a:solidFill>
                <a:latin typeface="Arial" charset="0"/>
              </a:rPr>
              <a:t>Index NL Join</a:t>
            </a:r>
            <a:br>
              <a:rPr lang="en-US" sz="800" dirty="0">
                <a:solidFill>
                  <a:schemeClr val="bg1"/>
                </a:solidFill>
                <a:latin typeface="Arial" charset="0"/>
              </a:rPr>
            </a:br>
            <a:r>
              <a:rPr lang="en-US" sz="500" dirty="0">
                <a:solidFill>
                  <a:schemeClr val="bg1"/>
                </a:solidFill>
                <a:latin typeface="Arial" charset="0"/>
              </a:rPr>
              <a:t>Iterator</a:t>
            </a:r>
          </a:p>
        </p:txBody>
      </p:sp>
    </p:spTree>
    <p:extLst>
      <p:ext uri="{BB962C8B-B14F-4D97-AF65-F5344CB8AC3E}">
        <p14:creationId xmlns:p14="http://schemas.microsoft.com/office/powerpoint/2010/main" val="19552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9" grpId="0" animBg="1"/>
      <p:bldP spid="30" grpId="0" animBg="1"/>
      <p:bldP spid="31" grpId="0" animBg="1"/>
      <p:bldP spid="32" grpId="0" animBg="1"/>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37993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567057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62898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47559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05074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959313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4178520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6533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790554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9373205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10896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6057526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795479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95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0850635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71983"/>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578620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relational operators implemented as subclasses of the class Iterator:</a:t>
            </a:r>
          </a:p>
          <a:p>
            <a:pPr marL="0" indent="0">
              <a:lnSpc>
                <a:spcPct val="90000"/>
              </a:lnSpc>
              <a:spcBef>
                <a:spcPts val="1224"/>
              </a:spcBef>
              <a:buNone/>
            </a:pPr>
            <a:r>
              <a:rPr lang="en-US" sz="1500" dirty="0">
                <a:latin typeface="Consolas" charset="0"/>
                <a:ea typeface="Consolas" charset="0"/>
                <a:cs typeface="Consolas" charset="0"/>
              </a:rPr>
              <a:t>   abstract class iterator {    </a:t>
            </a:r>
            <a:r>
              <a:rPr lang="en-US" sz="1500" dirty="0">
                <a:solidFill>
                  <a:schemeClr val="accent6"/>
                </a:solidFill>
                <a:latin typeface="Consolas" charset="0"/>
                <a:ea typeface="Consolas" charset="0"/>
                <a:cs typeface="Consolas" charset="0"/>
              </a:rPr>
              <a:t>// Invoked when “wiring” dataflow</a:t>
            </a:r>
            <a:endParaRPr lang="en-US" sz="1500" dirty="0">
              <a:latin typeface="Consolas" charset="0"/>
              <a:ea typeface="Consolas" charset="0"/>
              <a:cs typeface="Consolas" charset="0"/>
            </a:endParaRPr>
          </a:p>
          <a:p>
            <a:pPr>
              <a:lnSpc>
                <a:spcPct val="90000"/>
              </a:lnSpc>
              <a:buFontTx/>
              <a:buNone/>
            </a:pPr>
            <a:r>
              <a:rPr lang="en-US" sz="1500" dirty="0">
                <a:latin typeface="Consolas" charset="0"/>
                <a:ea typeface="Consolas" charset="0"/>
                <a:cs typeface="Consolas" charset="0"/>
              </a:rPr>
              <a:t>     	void </a:t>
            </a:r>
            <a:r>
              <a:rPr lang="en-US" sz="1500" b="1" dirty="0">
                <a:latin typeface="Consolas" charset="0"/>
                <a:ea typeface="Consolas" charset="0"/>
                <a:cs typeface="Consolas" charset="0"/>
              </a:rPr>
              <a:t>setup</a:t>
            </a:r>
            <a:r>
              <a:rPr lang="en-US" sz="1500" dirty="0">
                <a:latin typeface="Consolas" charset="0"/>
                <a:ea typeface="Consolas" charset="0"/>
                <a:cs typeface="Consolas" charset="0"/>
              </a:rPr>
              <a:t>(List&lt;Iterator&gt; inputs);</a:t>
            </a:r>
          </a:p>
          <a:p>
            <a:pPr>
              <a:lnSpc>
                <a:spcPct val="90000"/>
              </a:lnSpc>
              <a:buFontTx/>
              <a:buNone/>
            </a:pPr>
            <a:r>
              <a:rPr lang="en-US" sz="1500" dirty="0">
                <a:latin typeface="Consolas" charset="0"/>
                <a:ea typeface="Consolas" charset="0"/>
                <a:cs typeface="Consolas" charset="0"/>
              </a:rPr>
              <a:t>		void </a:t>
            </a:r>
            <a:r>
              <a:rPr lang="en-US" sz="1500" b="1" dirty="0" err="1">
                <a:latin typeface="Consolas" charset="0"/>
                <a:ea typeface="Consolas" charset="0"/>
                <a:cs typeface="Consolas" charset="0"/>
              </a:rPr>
              <a:t>init</a:t>
            </a:r>
            <a:r>
              <a:rPr lang="en-US" sz="1500" dirty="0">
                <a:latin typeface="Consolas" charset="0"/>
                <a:ea typeface="Consolas" charset="0"/>
                <a:cs typeface="Consolas" charset="0"/>
              </a:rPr>
              <a:t>(</a:t>
            </a:r>
            <a:r>
              <a:rPr lang="en-US" sz="1500" dirty="0" err="1">
                <a:latin typeface="Consolas" charset="0"/>
                <a:ea typeface="Consolas" charset="0"/>
                <a:cs typeface="Consolas" charset="0"/>
              </a:rPr>
              <a:t>args</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before calling next</a:t>
            </a:r>
          </a:p>
          <a:p>
            <a:pPr>
              <a:lnSpc>
                <a:spcPct val="90000"/>
              </a:lnSpc>
              <a:buFontTx/>
              <a:buNone/>
            </a:pPr>
            <a:r>
              <a:rPr lang="en-US" sz="1500" dirty="0">
                <a:latin typeface="Consolas" charset="0"/>
                <a:ea typeface="Consolas" charset="0"/>
                <a:cs typeface="Consolas" charset="0"/>
              </a:rPr>
              <a:t>		tuple </a:t>
            </a:r>
            <a:r>
              <a:rPr lang="en-US" sz="1500" b="1" dirty="0">
                <a:latin typeface="Consolas" charset="0"/>
                <a:ea typeface="Consolas" charset="0"/>
                <a:cs typeface="Consolas" charset="0"/>
              </a:rPr>
              <a:t>next</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repeatedly</a:t>
            </a:r>
          </a:p>
          <a:p>
            <a:pPr>
              <a:lnSpc>
                <a:spcPct val="90000"/>
              </a:lnSpc>
              <a:buFontTx/>
              <a:buNone/>
            </a:pPr>
            <a:r>
              <a:rPr lang="en-US" sz="1500" dirty="0">
                <a:latin typeface="Consolas" charset="0"/>
                <a:ea typeface="Consolas" charset="0"/>
                <a:cs typeface="Consolas" charset="0"/>
              </a:rPr>
              <a:t>		void </a:t>
            </a:r>
            <a:r>
              <a:rPr lang="en-US" sz="1500" b="1" dirty="0">
                <a:latin typeface="Consolas" charset="0"/>
                <a:ea typeface="Consolas" charset="0"/>
                <a:cs typeface="Consolas" charset="0"/>
              </a:rPr>
              <a:t>close</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when finished</a:t>
            </a:r>
            <a:br>
              <a:rPr lang="en-US" sz="1500" dirty="0">
                <a:solidFill>
                  <a:schemeClr val="accent6"/>
                </a:solidFill>
                <a:latin typeface="Consolas" charset="0"/>
                <a:ea typeface="Consolas" charset="0"/>
                <a:cs typeface="Consolas" charset="0"/>
              </a:rPr>
            </a:br>
            <a:r>
              <a:rPr lang="en-US" sz="1500" dirty="0">
                <a:latin typeface="Consolas" charset="0"/>
                <a:ea typeface="Consolas" charset="0"/>
                <a:cs typeface="Consolas" charset="0"/>
              </a:rPr>
              <a:t>}</a:t>
            </a:r>
            <a:endParaRPr lang="en-US" sz="1500" dirty="0">
              <a:latin typeface="Lucida Sans Typewriter" charset="0"/>
              <a:ea typeface="Osaka" charset="0"/>
              <a:cs typeface="Osaka" charset="0"/>
            </a:endParaRPr>
          </a:p>
          <a:p>
            <a:pPr marL="0" indent="0">
              <a:lnSpc>
                <a:spcPct val="90000"/>
              </a:lnSpc>
              <a:spcBef>
                <a:spcPts val="1824"/>
              </a:spcBef>
              <a:buNone/>
            </a:pPr>
            <a:r>
              <a:rPr lang="en-US" sz="2100" dirty="0">
                <a:ea typeface="Helvetica Neue" charset="0"/>
                <a:cs typeface="Helvetica Neue" charset="0"/>
              </a:rPr>
              <a:t>Notes:</a:t>
            </a:r>
          </a:p>
          <a:p>
            <a:pPr lvl="1">
              <a:lnSpc>
                <a:spcPct val="90000"/>
              </a:lnSpc>
            </a:pPr>
            <a:r>
              <a:rPr lang="en-US" sz="1500" b="1" dirty="0">
                <a:ea typeface="Helvetica Neue" charset="0"/>
                <a:cs typeface="Helvetica Neue" charset="0"/>
              </a:rPr>
              <a:t>Pull-</a:t>
            </a:r>
            <a:r>
              <a:rPr lang="en-US" sz="1500" dirty="0">
                <a:ea typeface="Helvetica Neue" charset="0"/>
                <a:cs typeface="Helvetica Neue" charset="0"/>
              </a:rPr>
              <a:t>based computation model</a:t>
            </a:r>
          </a:p>
          <a:p>
            <a:pPr lvl="2">
              <a:lnSpc>
                <a:spcPct val="90000"/>
              </a:lnSpc>
            </a:pPr>
            <a:r>
              <a:rPr lang="en-US" sz="1350" dirty="0">
                <a:ea typeface="Helvetica Neue" charset="0"/>
                <a:cs typeface="Helvetica Neue" charset="0"/>
              </a:rPr>
              <a:t>e.g., Console calls </a:t>
            </a:r>
            <a:r>
              <a:rPr lang="en-US" sz="1350" b="1" dirty="0" err="1">
                <a:ea typeface="Helvetica Neue" charset="0"/>
                <a:cs typeface="Helvetica Neue" charset="0"/>
              </a:rPr>
              <a:t>init</a:t>
            </a:r>
            <a:r>
              <a:rPr lang="en-US" sz="1350" dirty="0">
                <a:ea typeface="Helvetica Neue" charset="0"/>
                <a:cs typeface="Helvetica Neue" charset="0"/>
              </a:rPr>
              <a:t> and </a:t>
            </a:r>
            <a:r>
              <a:rPr lang="en-US" sz="1350" b="1" dirty="0">
                <a:ea typeface="Helvetica Neue" charset="0"/>
                <a:cs typeface="Helvetica Neue" charset="0"/>
              </a:rPr>
              <a:t>next</a:t>
            </a:r>
            <a:r>
              <a:rPr lang="en-US" sz="1350" dirty="0">
                <a:ea typeface="Helvetica Neue" charset="0"/>
                <a:cs typeface="Helvetica Neue" charset="0"/>
              </a:rPr>
              <a:t> which propagates down graph</a:t>
            </a:r>
          </a:p>
          <a:p>
            <a:pPr lvl="2">
              <a:lnSpc>
                <a:spcPct val="90000"/>
              </a:lnSpc>
            </a:pPr>
            <a:r>
              <a:rPr lang="en-US" sz="1350" i="1" dirty="0" err="1">
                <a:ea typeface="Helvetica Neue" charset="0"/>
                <a:cs typeface="Helvetica Neue" charset="0"/>
              </a:rPr>
              <a:t>init</a:t>
            </a:r>
            <a:r>
              <a:rPr lang="en-US" sz="1350" i="1" dirty="0">
                <a:ea typeface="Helvetica Neue" charset="0"/>
                <a:cs typeface="Helvetica Neue" charset="0"/>
              </a:rPr>
              <a:t>/next</a:t>
            </a:r>
            <a:r>
              <a:rPr lang="en-US" sz="1350" dirty="0">
                <a:ea typeface="Helvetica Neue" charset="0"/>
                <a:cs typeface="Helvetica Neue" charset="0"/>
              </a:rPr>
              <a:t> can result in either </a:t>
            </a:r>
            <a:r>
              <a:rPr lang="en-US" sz="1350" i="1" dirty="0">
                <a:ea typeface="Helvetica Neue" charset="0"/>
                <a:cs typeface="Helvetica Neue" charset="0"/>
              </a:rPr>
              <a:t>streaming (“on-the-fly”) </a:t>
            </a:r>
            <a:r>
              <a:rPr lang="en-US" sz="1350" dirty="0">
                <a:ea typeface="Helvetica Neue" charset="0"/>
                <a:cs typeface="Helvetica Neue" charset="0"/>
              </a:rPr>
              <a:t>or </a:t>
            </a:r>
            <a:r>
              <a:rPr lang="en-US" sz="1350" i="1" dirty="0">
                <a:ea typeface="Helvetica Neue" charset="0"/>
                <a:cs typeface="Helvetica Neue" charset="0"/>
              </a:rPr>
              <a:t>blocking (“batch”) </a:t>
            </a:r>
            <a:r>
              <a:rPr lang="en-US" sz="1350" dirty="0">
                <a:ea typeface="Helvetica Neue" charset="0"/>
                <a:cs typeface="Helvetica Neue" charset="0"/>
              </a:rPr>
              <a:t>algorithm</a:t>
            </a:r>
            <a:r>
              <a:rPr lang="en-US" sz="1350" b="1" dirty="0">
                <a:ea typeface="Helvetica Neue" charset="0"/>
                <a:cs typeface="Helvetica Neue" charset="0"/>
              </a:rPr>
              <a:t>: </a:t>
            </a:r>
          </a:p>
          <a:p>
            <a:pPr lvl="3">
              <a:lnSpc>
                <a:spcPct val="90000"/>
              </a:lnSpc>
            </a:pPr>
            <a:r>
              <a:rPr lang="en-US" sz="1300" dirty="0">
                <a:ea typeface="Helvetica Neue" charset="0"/>
                <a:cs typeface="Helvetica Neue" charset="0"/>
              </a:rPr>
              <a:t>streaming: small, constant amount of work per call</a:t>
            </a:r>
          </a:p>
          <a:p>
            <a:pPr lvl="3">
              <a:lnSpc>
                <a:spcPct val="90000"/>
              </a:lnSpc>
            </a:pPr>
            <a:r>
              <a:rPr lang="en-US" sz="1300" dirty="0">
                <a:ea typeface="Helvetica Neue" charset="0"/>
                <a:cs typeface="Helvetica Neue" charset="0"/>
              </a:rPr>
              <a:t>blocking: does not produce output until it consumes its entire input!</a:t>
            </a:r>
          </a:p>
          <a:p>
            <a:pPr lvl="1">
              <a:lnSpc>
                <a:spcPct val="90000"/>
              </a:lnSpc>
            </a:pPr>
            <a:r>
              <a:rPr lang="en-US" sz="1500" b="1" dirty="0">
                <a:ea typeface="Helvetica Neue" charset="0"/>
                <a:cs typeface="Helvetica Neue" charset="0"/>
              </a:rPr>
              <a:t>Encapsulation</a:t>
            </a:r>
            <a:r>
              <a:rPr lang="en-US" sz="1500" dirty="0">
                <a:ea typeface="Helvetica Neue" charset="0"/>
                <a:cs typeface="Helvetica Neue" charset="0"/>
              </a:rPr>
              <a:t>: any iterator can be input to any other!</a:t>
            </a:r>
          </a:p>
          <a:p>
            <a:pPr lvl="1">
              <a:lnSpc>
                <a:spcPct val="90000"/>
              </a:lnSpc>
            </a:pPr>
            <a:r>
              <a:rPr lang="en-US" sz="1500" b="1" dirty="0">
                <a:ea typeface="Helvetica Neue" charset="0"/>
                <a:cs typeface="Helvetica Neue" charset="0"/>
              </a:rPr>
              <a:t>State:</a:t>
            </a:r>
            <a:r>
              <a:rPr lang="en-US" sz="1500" dirty="0">
                <a:ea typeface="Helvetica Neue" charset="0"/>
                <a:cs typeface="Helvetica Neue" charset="0"/>
              </a:rPr>
              <a:t> iterators may maintain substantial “internal” state </a:t>
            </a:r>
          </a:p>
          <a:p>
            <a:pPr lvl="2">
              <a:lnSpc>
                <a:spcPct val="90000"/>
              </a:lnSpc>
            </a:pPr>
            <a:r>
              <a:rPr lang="en-US" sz="1350" dirty="0">
                <a:ea typeface="Helvetica Neue" charset="0"/>
                <a:cs typeface="Helvetica Neue" charset="0"/>
              </a:rPr>
              <a:t>e.g., hash tables, running counts, large sorted files </a:t>
            </a:r>
            <a:r>
              <a:rPr lang="is-IS" sz="1350" dirty="0">
                <a:ea typeface="Helvetica Neue" charset="0"/>
                <a:cs typeface="Helvetica Neue" charset="0"/>
              </a:rPr>
              <a:t>…</a:t>
            </a:r>
            <a:endParaRPr lang="en-US" sz="1350" b="1" dirty="0">
              <a:ea typeface="Helvetica Neue" charset="0"/>
              <a:cs typeface="Helvetica Neue" charset="0"/>
            </a:endParaRPr>
          </a:p>
          <a:p>
            <a:endParaRPr lang="en-US" dirty="0"/>
          </a:p>
        </p:txBody>
      </p:sp>
    </p:spTree>
    <p:extLst>
      <p:ext uri="{BB962C8B-B14F-4D97-AF65-F5344CB8AC3E}">
        <p14:creationId xmlns:p14="http://schemas.microsoft.com/office/powerpoint/2010/main" val="1601388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3679890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30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08399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677205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0922712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543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15225279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79297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6407950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019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0436230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171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15345739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65338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05318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912544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95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6594307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Select (on-the-fly)</a:t>
            </a:r>
          </a:p>
        </p:txBody>
      </p:sp>
      <p:sp>
        <p:nvSpPr>
          <p:cNvPr id="3" name="Content Placeholder 2"/>
          <p:cNvSpPr>
            <a:spLocks noGrp="1"/>
          </p:cNvSpPr>
          <p:nvPr>
            <p:ph idx="1"/>
          </p:nvPr>
        </p:nvSpPr>
        <p:spPr/>
        <p:txBody>
          <a:bodyPr>
            <a:normAutofit/>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(predicate): </a:t>
            </a:r>
          </a:p>
          <a:p>
            <a:pPr marL="457200" lvl="1" indent="0">
              <a:lnSpc>
                <a:spcPct val="90000"/>
              </a:lnSpc>
              <a:buNone/>
            </a:pPr>
            <a:r>
              <a:rPr lang="en-US" sz="1500" dirty="0" err="1">
                <a:ea typeface="Helvetica Neue" charset="0"/>
                <a:cs typeface="Helvetica Neue" charset="0"/>
              </a:rPr>
              <a:t>child.init</a:t>
            </a:r>
            <a:r>
              <a:rPr lang="en-US" sz="1500" dirty="0">
                <a:ea typeface="Helvetica Neue" charset="0"/>
                <a:cs typeface="Helvetica Neue" charset="0"/>
              </a:rPr>
              <a:t>()</a:t>
            </a:r>
          </a:p>
          <a:p>
            <a:pPr marL="457200" lvl="1" indent="0">
              <a:lnSpc>
                <a:spcPct val="90000"/>
              </a:lnSpc>
              <a:buNone/>
            </a:pPr>
            <a:r>
              <a:rPr lang="en-US" sz="1500" dirty="0" err="1">
                <a:ea typeface="Helvetica Neue" charset="0"/>
                <a:cs typeface="Helvetica Neue" charset="0"/>
              </a:rPr>
              <a:t>pred</a:t>
            </a:r>
            <a:r>
              <a:rPr lang="en-US" sz="1500" dirty="0">
                <a:ea typeface="Helvetica Neue" charset="0"/>
                <a:cs typeface="Helvetica Neue" charset="0"/>
              </a:rPr>
              <a:t> = predicate;</a:t>
            </a:r>
          </a:p>
          <a:p>
            <a:pPr marL="457200" lvl="1" indent="0">
              <a:lnSpc>
                <a:spcPct val="90000"/>
              </a:lnSpc>
              <a:buNone/>
            </a:pPr>
            <a:r>
              <a:rPr lang="en-US" sz="1500" dirty="0">
                <a:ea typeface="Helvetica Neue" charset="0"/>
                <a:cs typeface="Helvetica Neue" charset="0"/>
              </a:rPr>
              <a:t>current = NULL;</a:t>
            </a:r>
          </a:p>
          <a:p>
            <a:pPr>
              <a:lnSpc>
                <a:spcPct val="90000"/>
              </a:lnSpc>
            </a:pPr>
            <a:r>
              <a:rPr lang="en-US" sz="1800" dirty="0">
                <a:ea typeface="Helvetica Neue" charset="0"/>
                <a:cs typeface="Helvetica Neue" charset="0"/>
              </a:rPr>
              <a:t>next(): </a:t>
            </a:r>
            <a:endParaRPr lang="en-US" sz="1500" dirty="0">
              <a:ea typeface="Helvetica Neue" charset="0"/>
              <a:cs typeface="Helvetica Neue" charset="0"/>
            </a:endParaRPr>
          </a:p>
          <a:p>
            <a:pPr marL="457200" lvl="1" indent="0">
              <a:lnSpc>
                <a:spcPct val="90000"/>
              </a:lnSpc>
              <a:buNone/>
            </a:pPr>
            <a:r>
              <a:rPr lang="en-US" sz="1500" dirty="0">
                <a:ea typeface="Helvetica Neue" charset="0"/>
                <a:cs typeface="Helvetica Neue" charset="0"/>
              </a:rPr>
              <a:t>while (current != EOF &amp;&amp; !</a:t>
            </a:r>
            <a:r>
              <a:rPr lang="en-US" sz="1500" dirty="0" err="1">
                <a:ea typeface="Helvetica Neue" charset="0"/>
                <a:cs typeface="Helvetica Neue" charset="0"/>
              </a:rPr>
              <a:t>pred</a:t>
            </a:r>
            <a:r>
              <a:rPr lang="en-US" sz="1500" dirty="0">
                <a:ea typeface="Helvetica Neue" charset="0"/>
                <a:cs typeface="Helvetica Neue" charset="0"/>
              </a:rPr>
              <a:t>(current))</a:t>
            </a:r>
          </a:p>
          <a:p>
            <a:pPr marL="457200" lvl="1" indent="0">
              <a:lnSpc>
                <a:spcPct val="90000"/>
              </a:lnSpc>
              <a:buNone/>
            </a:pPr>
            <a:r>
              <a:rPr lang="en-US" sz="1500" dirty="0">
                <a:ea typeface="Helvetica Neue" charset="0"/>
                <a:cs typeface="Helvetica Neue" charset="0"/>
              </a:rPr>
              <a:t>    current = </a:t>
            </a:r>
            <a:r>
              <a:rPr lang="en-US" sz="1500" dirty="0" err="1">
                <a:ea typeface="Helvetica Neue" charset="0"/>
                <a:cs typeface="Helvetica Neue" charset="0"/>
              </a:rPr>
              <a:t>child.next</a:t>
            </a:r>
            <a:r>
              <a:rPr lang="en-US" sz="1500" dirty="0">
                <a:ea typeface="Helvetica Neue" charset="0"/>
                <a:cs typeface="Helvetica Neue" charset="0"/>
              </a:rPr>
              <a:t>();</a:t>
            </a:r>
          </a:p>
          <a:p>
            <a:pPr marL="457200" lvl="1" indent="0">
              <a:lnSpc>
                <a:spcPct val="90000"/>
              </a:lnSpc>
              <a:buNone/>
            </a:pPr>
            <a:r>
              <a:rPr lang="en-US" sz="1500" dirty="0">
                <a:ea typeface="Helvetica Neue" charset="0"/>
                <a:cs typeface="Helvetica Neue" charset="0"/>
              </a:rPr>
              <a:t>}</a:t>
            </a:r>
          </a:p>
          <a:p>
            <a:pPr marL="457200" lvl="1" indent="0">
              <a:lnSpc>
                <a:spcPct val="90000"/>
              </a:lnSpc>
              <a:buNone/>
            </a:pPr>
            <a:r>
              <a:rPr lang="en-US" sz="1500" dirty="0">
                <a:ea typeface="Helvetica Neue" charset="0"/>
                <a:cs typeface="Helvetica Neue" charset="0"/>
              </a:rPr>
              <a:t>return current; </a:t>
            </a:r>
          </a:p>
          <a:p>
            <a:pPr>
              <a:lnSpc>
                <a:spcPct val="90000"/>
              </a:lnSpc>
            </a:pPr>
            <a:r>
              <a:rPr lang="en-US" sz="1800" dirty="0">
                <a:ea typeface="Helvetica Neue" charset="0"/>
                <a:cs typeface="Helvetica Neue" charset="0"/>
              </a:rPr>
              <a:t>close(): </a:t>
            </a:r>
          </a:p>
          <a:p>
            <a:pPr marL="457200" lvl="1" indent="0">
              <a:lnSpc>
                <a:spcPct val="90000"/>
              </a:lnSpc>
              <a:buNone/>
            </a:pPr>
            <a:r>
              <a:rPr lang="en-US" sz="1500" dirty="0" err="1">
                <a:ea typeface="Helvetica Neue" charset="0"/>
                <a:cs typeface="Helvetica Neue" charset="0"/>
              </a:rPr>
              <a:t>child.close</a:t>
            </a:r>
            <a:r>
              <a:rPr lang="en-US" sz="1500" dirty="0">
                <a:ea typeface="Helvetica Neue" charset="0"/>
                <a:cs typeface="Helvetica Neue" charset="0"/>
              </a:rPr>
              <a:t>()</a:t>
            </a:r>
          </a:p>
        </p:txBody>
      </p:sp>
    </p:spTree>
    <p:extLst>
      <p:ext uri="{BB962C8B-B14F-4D97-AF65-F5344CB8AC3E}">
        <p14:creationId xmlns:p14="http://schemas.microsoft.com/office/powerpoint/2010/main" val="604757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3410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83573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452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88035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105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1098471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1128939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2807006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6533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6751841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757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2138253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119124"/>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1215975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633969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8712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315062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Heap Scan</a:t>
            </a:r>
          </a:p>
        </p:txBody>
      </p:sp>
      <p:sp>
        <p:nvSpPr>
          <p:cNvPr id="3" name="Content Placeholder 2"/>
          <p:cNvSpPr>
            <a:spLocks noGrp="1"/>
          </p:cNvSpPr>
          <p:nvPr>
            <p:ph idx="1"/>
          </p:nvPr>
        </p:nvSpPr>
        <p:spPr/>
        <p:txBody>
          <a:bodyPr>
            <a:normAutofit fontScale="92500" lnSpcReduction="20000"/>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(relation): </a:t>
            </a:r>
          </a:p>
          <a:p>
            <a:pPr marL="457200" lvl="1" indent="0">
              <a:lnSpc>
                <a:spcPct val="90000"/>
              </a:lnSpc>
              <a:buNone/>
            </a:pPr>
            <a:r>
              <a:rPr lang="en-US" sz="1300" dirty="0">
                <a:ea typeface="Helvetica Neue" charset="0"/>
                <a:cs typeface="Helvetica Neue" charset="0"/>
              </a:rPr>
              <a:t>heap = open heap file for this relation;</a:t>
            </a:r>
          </a:p>
          <a:p>
            <a:pPr marL="457200" lvl="1" indent="0">
              <a:lnSpc>
                <a:spcPct val="90000"/>
              </a:lnSpc>
              <a:buNone/>
            </a:pPr>
            <a:r>
              <a:rPr lang="en-US" sz="1300" dirty="0" err="1">
                <a:ea typeface="Helvetica Neue" charset="0"/>
                <a:cs typeface="Helvetica Neue" charset="0"/>
              </a:rPr>
              <a:t>cur_page</a:t>
            </a:r>
            <a:r>
              <a:rPr lang="en-US" sz="1300" dirty="0">
                <a:ea typeface="Helvetica Neue" charset="0"/>
                <a:cs typeface="Helvetica Neue" charset="0"/>
              </a:rPr>
              <a:t> = </a:t>
            </a:r>
            <a:r>
              <a:rPr lang="en-US" sz="1300" dirty="0" err="1">
                <a:ea typeface="Helvetica Neue" charset="0"/>
                <a:cs typeface="Helvetica Neue" charset="0"/>
              </a:rPr>
              <a:t>heap.first_page</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first page</a:t>
            </a:r>
          </a:p>
          <a:p>
            <a:pPr marL="457200" lvl="1" indent="0">
              <a:lnSpc>
                <a:spcPct val="90000"/>
              </a:lnSpc>
              <a:buNone/>
            </a:pPr>
            <a:r>
              <a:rPr lang="en-US" sz="1300" dirty="0" err="1">
                <a:ea typeface="Helvetica Neue" charset="0"/>
                <a:cs typeface="Helvetica Neue" charset="0"/>
              </a:rPr>
              <a:t>cur_slot</a:t>
            </a:r>
            <a:r>
              <a:rPr lang="en-US" sz="1300" dirty="0">
                <a:ea typeface="Helvetica Neue" charset="0"/>
                <a:cs typeface="Helvetica Neue" charset="0"/>
              </a:rPr>
              <a:t> = </a:t>
            </a:r>
            <a:r>
              <a:rPr lang="en-US" sz="1300" dirty="0" err="1">
                <a:ea typeface="Helvetica Neue" charset="0"/>
                <a:cs typeface="Helvetica Neue" charset="0"/>
              </a:rPr>
              <a:t>cur_page.first_slot</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first slot on that page</a:t>
            </a:r>
          </a:p>
          <a:p>
            <a:pPr>
              <a:lnSpc>
                <a:spcPct val="90000"/>
              </a:lnSpc>
            </a:pPr>
            <a:r>
              <a:rPr lang="en-US" sz="1800" dirty="0">
                <a:ea typeface="Helvetica Neue" charset="0"/>
                <a:cs typeface="Helvetica Neue" charset="0"/>
              </a:rPr>
              <a:t>next(): </a:t>
            </a:r>
            <a:endParaRPr lang="en-US" sz="1500" dirty="0">
              <a:ea typeface="Helvetica Neue" charset="0"/>
              <a:cs typeface="Helvetica Neue" charset="0"/>
            </a:endParaRPr>
          </a:p>
          <a:p>
            <a:pPr marL="457200" lvl="1" indent="0">
              <a:lnSpc>
                <a:spcPct val="90000"/>
              </a:lnSpc>
              <a:buNone/>
            </a:pPr>
            <a:r>
              <a:rPr lang="en-US" sz="1300" dirty="0">
                <a:ea typeface="Helvetica Neue" charset="0"/>
                <a:cs typeface="Helvetica Neue" charset="0"/>
              </a:rPr>
              <a:t>if (</a:t>
            </a:r>
            <a:r>
              <a:rPr lang="en-US" sz="1300" dirty="0" err="1">
                <a:ea typeface="Helvetica Neue" charset="0"/>
                <a:cs typeface="Helvetica Neue" charset="0"/>
              </a:rPr>
              <a:t>cur_page</a:t>
            </a:r>
            <a:r>
              <a:rPr lang="en-US" sz="1300" dirty="0">
                <a:ea typeface="Helvetica Neue" charset="0"/>
                <a:cs typeface="Helvetica Neue" charset="0"/>
              </a:rPr>
              <a:t> == NULL) return EOF;  </a:t>
            </a:r>
            <a:r>
              <a:rPr lang="en-US" sz="1300" dirty="0">
                <a:solidFill>
                  <a:schemeClr val="bg1">
                    <a:lumMod val="50000"/>
                  </a:schemeClr>
                </a:solidFill>
                <a:ea typeface="Helvetica Neue" charset="0"/>
                <a:cs typeface="Helvetica Neue" charset="0"/>
              </a:rPr>
              <a:t>// End Of Fun</a:t>
            </a:r>
          </a:p>
          <a:p>
            <a:pPr marL="457200" lvl="1" indent="0">
              <a:lnSpc>
                <a:spcPct val="90000"/>
              </a:lnSpc>
              <a:buNone/>
            </a:pPr>
            <a:r>
              <a:rPr lang="en-US" sz="1300" dirty="0">
                <a:ea typeface="Helvetica Neue" charset="0"/>
                <a:cs typeface="Helvetica Neue" charset="0"/>
              </a:rPr>
              <a:t>current = [</a:t>
            </a:r>
            <a:r>
              <a:rPr lang="en-US" sz="1300" dirty="0" err="1">
                <a:ea typeface="Helvetica Neue" charset="0"/>
                <a:cs typeface="Helvetica Neue" charset="0"/>
              </a:rPr>
              <a:t>cur_page</a:t>
            </a:r>
            <a:r>
              <a:rPr lang="en-US" sz="1300" dirty="0">
                <a:ea typeface="Helvetica Neue" charset="0"/>
                <a:cs typeface="Helvetica Neue" charset="0"/>
              </a:rPr>
              <a:t>, </a:t>
            </a:r>
            <a:r>
              <a:rPr lang="en-US" sz="1300" dirty="0" err="1">
                <a:ea typeface="Helvetica Neue" charset="0"/>
                <a:cs typeface="Helvetica Neue" charset="0"/>
              </a:rPr>
              <a:t>cur_slot</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we will return this </a:t>
            </a:r>
            <a:r>
              <a:rPr lang="en-US" sz="1300" dirty="0" err="1">
                <a:solidFill>
                  <a:schemeClr val="bg1">
                    <a:lumMod val="50000"/>
                  </a:schemeClr>
                </a:solidFill>
                <a:ea typeface="Helvetica Neue" charset="0"/>
                <a:cs typeface="Helvetica Neue" charset="0"/>
              </a:rPr>
              <a:t>recordId</a:t>
            </a:r>
            <a:endParaRPr lang="en-US" sz="1300" dirty="0">
              <a:solidFill>
                <a:schemeClr val="bg1">
                  <a:lumMod val="50000"/>
                </a:schemeClr>
              </a:solidFill>
              <a:ea typeface="Helvetica Neue" charset="0"/>
              <a:cs typeface="Helvetica Neue" charset="0"/>
            </a:endParaRPr>
          </a:p>
          <a:p>
            <a:pPr marL="457200" lvl="1" indent="0">
              <a:lnSpc>
                <a:spcPct val="90000"/>
              </a:lnSpc>
              <a:buNone/>
            </a:pPr>
            <a:r>
              <a:rPr lang="en-US" sz="1300" dirty="0">
                <a:solidFill>
                  <a:schemeClr val="bg1">
                    <a:lumMod val="50000"/>
                  </a:schemeClr>
                </a:solidFill>
                <a:ea typeface="Helvetica Neue" charset="0"/>
                <a:cs typeface="Helvetica Neue" charset="0"/>
              </a:rPr>
              <a:t>// advance the slot</a:t>
            </a:r>
          </a:p>
          <a:p>
            <a:pPr marL="457200" lvl="1" indent="0">
              <a:lnSpc>
                <a:spcPct val="90000"/>
              </a:lnSpc>
              <a:buNone/>
            </a:pPr>
            <a:r>
              <a:rPr lang="en-US" sz="1300" dirty="0" err="1">
                <a:ea typeface="Helvetica Neue" charset="0"/>
                <a:cs typeface="Helvetica Neue" charset="0"/>
              </a:rPr>
              <a:t>cur_slot</a:t>
            </a:r>
            <a:r>
              <a:rPr lang="en-US" sz="1300" dirty="0">
                <a:ea typeface="Helvetica Neue" charset="0"/>
                <a:cs typeface="Helvetica Neue" charset="0"/>
              </a:rPr>
              <a:t> = </a:t>
            </a:r>
            <a:r>
              <a:rPr lang="en-US" sz="1300">
                <a:ea typeface="Helvetica Neue" charset="0"/>
                <a:cs typeface="Helvetica Neue" charset="0"/>
              </a:rPr>
              <a:t>cur_slot.next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if (</a:t>
            </a:r>
            <a:r>
              <a:rPr lang="en-US" sz="1300" dirty="0" err="1">
                <a:ea typeface="Helvetica Neue" charset="0"/>
                <a:cs typeface="Helvetica Neue" charset="0"/>
              </a:rPr>
              <a:t>cur_slot</a:t>
            </a:r>
            <a:r>
              <a:rPr lang="en-US" sz="1300" dirty="0">
                <a:ea typeface="Helvetica Neue" charset="0"/>
                <a:cs typeface="Helvetica Neue" charset="0"/>
              </a:rPr>
              <a:t> == NULL) {</a:t>
            </a:r>
          </a:p>
          <a:p>
            <a:pPr marL="457200" lvl="1" indent="0">
              <a:lnSpc>
                <a:spcPct val="90000"/>
              </a:lnSpc>
              <a:buNone/>
            </a:pPr>
            <a:r>
              <a:rPr lang="en-US" sz="1300" dirty="0">
                <a:solidFill>
                  <a:schemeClr val="bg1">
                    <a:lumMod val="50000"/>
                  </a:schemeClr>
                </a:solidFill>
                <a:ea typeface="Helvetica Neue" charset="0"/>
                <a:cs typeface="Helvetica Neue" charset="0"/>
              </a:rPr>
              <a:t>  // advance to next page, first slot</a:t>
            </a:r>
          </a:p>
          <a:p>
            <a:pPr marL="457200" lvl="1" indent="0">
              <a:lnSpc>
                <a:spcPct val="90000"/>
              </a:lnSpc>
              <a:buNone/>
            </a:pPr>
            <a:r>
              <a:rPr lang="en-US" sz="1300" dirty="0">
                <a:ea typeface="Helvetica Neue" charset="0"/>
                <a:cs typeface="Helvetica Neue" charset="0"/>
              </a:rPr>
              <a:t>  </a:t>
            </a:r>
            <a:r>
              <a:rPr lang="en-US" sz="1300" dirty="0" err="1">
                <a:ea typeface="Helvetica Neue" charset="0"/>
                <a:cs typeface="Helvetica Neue" charset="0"/>
              </a:rPr>
              <a:t>cur_page</a:t>
            </a:r>
            <a:r>
              <a:rPr lang="en-US" sz="1300" dirty="0">
                <a:ea typeface="Helvetica Neue" charset="0"/>
                <a:cs typeface="Helvetica Neue" charset="0"/>
              </a:rPr>
              <a:t> = </a:t>
            </a:r>
            <a:r>
              <a:rPr lang="en-US" sz="1300" dirty="0" err="1">
                <a:ea typeface="Helvetica Neue" charset="0"/>
                <a:cs typeface="Helvetica Neue" charset="0"/>
              </a:rPr>
              <a:t>cur_page.next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  if (</a:t>
            </a:r>
            <a:r>
              <a:rPr lang="en-US" sz="1300" dirty="0" err="1">
                <a:ea typeface="Helvetica Neue" charset="0"/>
                <a:cs typeface="Helvetica Neue" charset="0"/>
              </a:rPr>
              <a:t>cur_page</a:t>
            </a:r>
            <a:r>
              <a:rPr lang="en-US" sz="1300" dirty="0">
                <a:ea typeface="Helvetica Neue" charset="0"/>
                <a:cs typeface="Helvetica Neue" charset="0"/>
              </a:rPr>
              <a:t> != NULL)</a:t>
            </a:r>
          </a:p>
          <a:p>
            <a:pPr marL="457200" lvl="1" indent="0">
              <a:lnSpc>
                <a:spcPct val="90000"/>
              </a:lnSpc>
              <a:buNone/>
            </a:pPr>
            <a:r>
              <a:rPr lang="en-US" sz="1300" dirty="0">
                <a:ea typeface="Helvetica Neue" charset="0"/>
                <a:cs typeface="Helvetica Neue" charset="0"/>
              </a:rPr>
              <a:t>     </a:t>
            </a:r>
            <a:r>
              <a:rPr lang="en-US" sz="1300" dirty="0" err="1">
                <a:ea typeface="Helvetica Neue" charset="0"/>
                <a:cs typeface="Helvetica Neue" charset="0"/>
              </a:rPr>
              <a:t>cur_slot</a:t>
            </a:r>
            <a:r>
              <a:rPr lang="en-US" sz="1300" dirty="0">
                <a:ea typeface="Helvetica Neue" charset="0"/>
                <a:cs typeface="Helvetica Neue" charset="0"/>
              </a:rPr>
              <a:t> = </a:t>
            </a:r>
            <a:r>
              <a:rPr lang="en-US" sz="1300" dirty="0" err="1">
                <a:ea typeface="Helvetica Neue" charset="0"/>
                <a:cs typeface="Helvetica Neue" charset="0"/>
              </a:rPr>
              <a:t>cur_page.first_slot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return current; </a:t>
            </a:r>
          </a:p>
          <a:p>
            <a:pPr>
              <a:lnSpc>
                <a:spcPct val="90000"/>
              </a:lnSpc>
            </a:pPr>
            <a:r>
              <a:rPr lang="en-US" sz="1800" dirty="0">
                <a:ea typeface="Helvetica Neue" charset="0"/>
                <a:cs typeface="Helvetica Neue" charset="0"/>
              </a:rPr>
              <a:t>close(): </a:t>
            </a:r>
          </a:p>
          <a:p>
            <a:pPr marL="457200" lvl="1" indent="0">
              <a:lnSpc>
                <a:spcPct val="90000"/>
              </a:lnSpc>
              <a:buNone/>
            </a:pPr>
            <a:r>
              <a:rPr lang="en-US" sz="1300" dirty="0" err="1">
                <a:ea typeface="Helvetica Neue" charset="0"/>
                <a:cs typeface="Helvetica Neue" charset="0"/>
              </a:rPr>
              <a:t>heap.close</a:t>
            </a:r>
            <a:r>
              <a:rPr lang="en-US" sz="1300" dirty="0">
                <a:ea typeface="Helvetica Neue" charset="0"/>
                <a:cs typeface="Helvetica Neue" charset="0"/>
              </a:rPr>
              <a:t>()</a:t>
            </a:r>
          </a:p>
        </p:txBody>
      </p:sp>
    </p:spTree>
    <p:extLst>
      <p:ext uri="{BB962C8B-B14F-4D97-AF65-F5344CB8AC3E}">
        <p14:creationId xmlns:p14="http://schemas.microsoft.com/office/powerpoint/2010/main" val="2083788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790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726093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39731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857464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419565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8716876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90781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37178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8385862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65137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2129209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059614"/>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945712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5389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70903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790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596545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97976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5751474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Sort (2-pass)</a:t>
            </a:r>
          </a:p>
        </p:txBody>
      </p:sp>
      <p:sp>
        <p:nvSpPr>
          <p:cNvPr id="3" name="Content Placeholder 2"/>
          <p:cNvSpPr>
            <a:spLocks noGrp="1"/>
          </p:cNvSpPr>
          <p:nvPr>
            <p:ph idx="1"/>
          </p:nvPr>
        </p:nvSpPr>
        <p:spPr/>
        <p:txBody>
          <a:bodyPr>
            <a:normAutofit/>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(keys):                </a:t>
            </a:r>
            <a:r>
              <a:rPr lang="en-US" sz="1800" dirty="0">
                <a:solidFill>
                  <a:schemeClr val="bg1">
                    <a:lumMod val="50000"/>
                  </a:schemeClr>
                </a:solidFill>
                <a:ea typeface="Helvetica Neue" charset="0"/>
                <a:cs typeface="Helvetica Neue" charset="0"/>
              </a:rPr>
              <a:t>// all of pass 0 in </a:t>
            </a:r>
            <a:r>
              <a:rPr lang="en-US" sz="1800" dirty="0" err="1">
                <a:solidFill>
                  <a:schemeClr val="bg1">
                    <a:lumMod val="50000"/>
                  </a:schemeClr>
                </a:solidFill>
                <a:ea typeface="Helvetica Neue" charset="0"/>
                <a:cs typeface="Helvetica Neue" charset="0"/>
              </a:rPr>
              <a:t>init</a:t>
            </a:r>
            <a:r>
              <a:rPr lang="en-US" sz="1800" dirty="0">
                <a:solidFill>
                  <a:schemeClr val="bg1">
                    <a:lumMod val="50000"/>
                  </a:schemeClr>
                </a:solidFill>
                <a:ea typeface="Helvetica Neue" charset="0"/>
                <a:cs typeface="Helvetica Neue" charset="0"/>
              </a:rPr>
              <a:t>, a blocking call</a:t>
            </a:r>
          </a:p>
          <a:p>
            <a:pPr marL="457200" lvl="1" indent="0">
              <a:lnSpc>
                <a:spcPct val="90000"/>
              </a:lnSpc>
              <a:buNone/>
            </a:pPr>
            <a:r>
              <a:rPr lang="en-US" sz="1400" dirty="0" err="1">
                <a:ea typeface="Helvetica Neue" charset="0"/>
                <a:cs typeface="Helvetica Neue" charset="0"/>
              </a:rPr>
              <a:t>child.init</a:t>
            </a:r>
            <a:r>
              <a:rPr lang="en-US" sz="1400" dirty="0">
                <a:ea typeface="Helvetica Neue" charset="0"/>
                <a:cs typeface="Helvetica Neue" charset="0"/>
              </a:rPr>
              <a:t>()</a:t>
            </a:r>
          </a:p>
          <a:p>
            <a:pPr marL="457200" lvl="1" indent="0">
              <a:lnSpc>
                <a:spcPct val="90000"/>
              </a:lnSpc>
              <a:buNone/>
            </a:pPr>
            <a:r>
              <a:rPr lang="en-US" sz="1400" dirty="0">
                <a:ea typeface="Helvetica Neue" charset="0"/>
                <a:cs typeface="Helvetica Neue" charset="0"/>
              </a:rPr>
              <a:t>repeatedly call </a:t>
            </a:r>
            <a:r>
              <a:rPr lang="en-US" sz="1400" dirty="0" err="1">
                <a:ea typeface="Helvetica Neue" charset="0"/>
                <a:cs typeface="Helvetica Neue" charset="0"/>
              </a:rPr>
              <a:t>child.next</a:t>
            </a:r>
            <a:r>
              <a:rPr lang="en-US" sz="1400" dirty="0">
                <a:ea typeface="Helvetica Neue" charset="0"/>
                <a:cs typeface="Helvetica Neue" charset="0"/>
              </a:rPr>
              <a:t>() and generate the sorted runs on disk, until child gives EOF</a:t>
            </a:r>
          </a:p>
          <a:p>
            <a:pPr marL="457200" lvl="1" indent="0">
              <a:lnSpc>
                <a:spcPct val="90000"/>
              </a:lnSpc>
              <a:buNone/>
            </a:pPr>
            <a:r>
              <a:rPr lang="en-US" sz="1400" dirty="0">
                <a:solidFill>
                  <a:schemeClr val="bg1">
                    <a:lumMod val="50000"/>
                  </a:schemeClr>
                </a:solidFill>
                <a:ea typeface="Helvetica Neue" charset="0"/>
                <a:cs typeface="Helvetica Neue" charset="0"/>
              </a:rPr>
              <a:t>// set up for pass 1, assumes enough buffers to merge</a:t>
            </a:r>
          </a:p>
          <a:p>
            <a:pPr marL="457200" lvl="1" indent="0">
              <a:lnSpc>
                <a:spcPct val="90000"/>
              </a:lnSpc>
              <a:buNone/>
            </a:pPr>
            <a:r>
              <a:rPr lang="en-US" sz="1400" dirty="0">
                <a:ea typeface="Helvetica Neue" charset="0"/>
                <a:cs typeface="Helvetica Neue" charset="0"/>
              </a:rPr>
              <a:t>open each sorted run file and load into input buffer for pass 1</a:t>
            </a:r>
          </a:p>
          <a:p>
            <a:pPr>
              <a:lnSpc>
                <a:spcPct val="90000"/>
              </a:lnSpc>
            </a:pPr>
            <a:r>
              <a:rPr lang="en-US" sz="1800" dirty="0">
                <a:ea typeface="Helvetica Neue" charset="0"/>
                <a:cs typeface="Helvetica Neue" charset="0"/>
              </a:rPr>
              <a:t>next():              </a:t>
            </a:r>
            <a:r>
              <a:rPr lang="en-US" sz="1800" dirty="0">
                <a:solidFill>
                  <a:schemeClr val="bg1">
                    <a:lumMod val="65000"/>
                  </a:schemeClr>
                </a:solidFill>
                <a:ea typeface="Helvetica Neue" charset="0"/>
                <a:cs typeface="Helvetica Neue" charset="0"/>
              </a:rPr>
              <a:t>// pass 1 (assumes enough buffers to merge)</a:t>
            </a:r>
          </a:p>
          <a:p>
            <a:pPr marL="457200" lvl="1" indent="0">
              <a:lnSpc>
                <a:spcPct val="90000"/>
              </a:lnSpc>
              <a:buNone/>
            </a:pPr>
            <a:r>
              <a:rPr lang="en-US" sz="1400" dirty="0">
                <a:ea typeface="Helvetica Neue" charset="0"/>
                <a:cs typeface="Helvetica Neue" charset="0"/>
              </a:rPr>
              <a:t>output = min tuple across all buffers</a:t>
            </a:r>
          </a:p>
          <a:p>
            <a:pPr marL="457200" lvl="1" indent="0">
              <a:lnSpc>
                <a:spcPct val="90000"/>
              </a:lnSpc>
              <a:buNone/>
            </a:pPr>
            <a:r>
              <a:rPr lang="en-US" sz="1400" dirty="0">
                <a:ea typeface="Helvetica Neue" charset="0"/>
                <a:cs typeface="Helvetica Neue" charset="0"/>
              </a:rPr>
              <a:t>if min tuple was last one in its buffer, fetch next page from that run into buffer</a:t>
            </a:r>
          </a:p>
          <a:p>
            <a:pPr marL="457200" lvl="1" indent="0">
              <a:lnSpc>
                <a:spcPct val="90000"/>
              </a:lnSpc>
              <a:buNone/>
            </a:pPr>
            <a:r>
              <a:rPr lang="en-US" sz="1400" dirty="0">
                <a:ea typeface="Helvetica Neue" charset="0"/>
                <a:cs typeface="Helvetica Neue" charset="0"/>
              </a:rPr>
              <a:t>return output (or EOF -- </a:t>
            </a:r>
            <a:r>
              <a:rPr lang="ja-JP" altLang="en-US" sz="1400" dirty="0">
                <a:ea typeface="Helvetica Neue" charset="0"/>
                <a:cs typeface="Helvetica Neue" charset="0"/>
              </a:rPr>
              <a:t>“</a:t>
            </a:r>
            <a:r>
              <a:rPr lang="en-US" sz="1400" dirty="0">
                <a:ea typeface="Helvetica Neue" charset="0"/>
                <a:cs typeface="Helvetica Neue" charset="0"/>
              </a:rPr>
              <a:t>End of Fun</a:t>
            </a:r>
            <a:r>
              <a:rPr lang="ja-JP" altLang="en-US" sz="1400" dirty="0">
                <a:ea typeface="Helvetica Neue" charset="0"/>
                <a:cs typeface="Helvetica Neue" charset="0"/>
              </a:rPr>
              <a:t>”</a:t>
            </a:r>
            <a:r>
              <a:rPr lang="en-US" sz="1400" dirty="0">
                <a:ea typeface="Helvetica Neue" charset="0"/>
                <a:cs typeface="Helvetica Neue" charset="0"/>
              </a:rPr>
              <a:t> -- if no tuples remain)</a:t>
            </a:r>
            <a:endParaRPr lang="en-US" sz="1500" dirty="0">
              <a:ea typeface="Helvetica Neue" charset="0"/>
              <a:cs typeface="Helvetica Neue" charset="0"/>
            </a:endParaRPr>
          </a:p>
          <a:p>
            <a:pPr>
              <a:lnSpc>
                <a:spcPct val="90000"/>
              </a:lnSpc>
            </a:pPr>
            <a:r>
              <a:rPr lang="en-US" sz="1800" dirty="0">
                <a:ea typeface="Helvetica Neue" charset="0"/>
                <a:cs typeface="Helvetica Neue" charset="0"/>
              </a:rPr>
              <a:t>close(): </a:t>
            </a:r>
          </a:p>
          <a:p>
            <a:pPr marL="457200" lvl="1" indent="0">
              <a:lnSpc>
                <a:spcPct val="90000"/>
              </a:lnSpc>
              <a:buNone/>
            </a:pPr>
            <a:r>
              <a:rPr lang="en-US" sz="1400" dirty="0">
                <a:ea typeface="Helvetica Neue" charset="0"/>
                <a:cs typeface="Helvetica Neue" charset="0"/>
              </a:rPr>
              <a:t>deallocate the runs files</a:t>
            </a:r>
          </a:p>
          <a:p>
            <a:pPr marL="457200" lvl="1" indent="0">
              <a:lnSpc>
                <a:spcPct val="90000"/>
              </a:lnSpc>
              <a:buNone/>
            </a:pPr>
            <a:r>
              <a:rPr lang="en-US" sz="1400" dirty="0" err="1">
                <a:ea typeface="Helvetica Neue" charset="0"/>
                <a:cs typeface="Helvetica Neue" charset="0"/>
              </a:rPr>
              <a:t>child.close</a:t>
            </a:r>
            <a:r>
              <a:rPr lang="en-US" sz="1400" dirty="0">
                <a:ea typeface="Helvetica Neue" charset="0"/>
                <a:cs typeface="Helvetica Neue" charset="0"/>
              </a:rPr>
              <a:t>()</a:t>
            </a:r>
          </a:p>
        </p:txBody>
      </p:sp>
    </p:spTree>
    <p:extLst>
      <p:ext uri="{BB962C8B-B14F-4D97-AF65-F5344CB8AC3E}">
        <p14:creationId xmlns:p14="http://schemas.microsoft.com/office/powerpoint/2010/main" val="1526950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419565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951776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383711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06741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7555950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64623"/>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5430414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682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29009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452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939250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0881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91691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407122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123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nvGraphicFramePr>
        <p:xfrm>
          <a:off x="3810841" y="3088125"/>
          <a:ext cx="2069903" cy="2055375"/>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56921">
                <a:tc>
                  <a:txBody>
                    <a:bodyPr/>
                    <a:lstStyle/>
                    <a:p>
                      <a:pPr algn="l">
                        <a:defRPr sz="1800" b="0">
                          <a:solidFill>
                            <a:srgbClr val="000000"/>
                          </a:solidFill>
                        </a:defRPr>
                      </a:pPr>
                      <a:r>
                        <a:rPr lang="en-US" sz="1100" b="1" dirty="0" err="1">
                          <a:solidFill>
                            <a:srgbClr val="FFFFFF"/>
                          </a:solidFill>
                        </a:rPr>
                        <a:t>sid</a:t>
                      </a:r>
                      <a:endParaRPr sz="11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1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1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56922">
                <a:tc>
                  <a:txBody>
                    <a:bodyPr/>
                    <a:lstStyle/>
                    <a:p>
                      <a:pPr algn="l">
                        <a:defRPr sz="1800">
                          <a:solidFill>
                            <a:srgbClr val="000000"/>
                          </a:solidFill>
                        </a:defRPr>
                      </a:pPr>
                      <a:r>
                        <a:rPr sz="1100"/>
                        <a:t>28</a:t>
                      </a:r>
                    </a:p>
                  </a:txBody>
                  <a:tcPr marL="34290" marR="34290" marT="34290" marB="34290" horzOverflow="overflow">
                    <a:solidFill>
                      <a:srgbClr val="E8CFCF"/>
                    </a:solidFill>
                  </a:tcPr>
                </a:tc>
                <a:tc>
                  <a:txBody>
                    <a:bodyPr/>
                    <a:lstStyle/>
                    <a:p>
                      <a:pPr algn="l">
                        <a:defRPr sz="1800">
                          <a:solidFill>
                            <a:srgbClr val="000000"/>
                          </a:solidFill>
                        </a:defRPr>
                      </a:pPr>
                      <a:r>
                        <a:rPr sz="1100"/>
                        <a:t>yuppy</a:t>
                      </a:r>
                    </a:p>
                  </a:txBody>
                  <a:tcPr marL="34290" marR="34290" marT="34290" marB="34290" horzOverflow="overflow">
                    <a:solidFill>
                      <a:srgbClr val="E8CFCF"/>
                    </a:solidFill>
                  </a:tcPr>
                </a:tc>
                <a:tc>
                  <a:txBody>
                    <a:bodyPr/>
                    <a:lstStyle/>
                    <a:p>
                      <a:pPr algn="l">
                        <a:defRPr sz="1800">
                          <a:solidFill>
                            <a:srgbClr val="000000"/>
                          </a:solidFill>
                        </a:defRPr>
                      </a:pPr>
                      <a:r>
                        <a:rPr sz="11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56922">
                <a:tc>
                  <a:txBody>
                    <a:bodyPr/>
                    <a:lstStyle/>
                    <a:p>
                      <a:pPr algn="l">
                        <a:defRPr sz="1800">
                          <a:solidFill>
                            <a:srgbClr val="000000"/>
                          </a:solidFill>
                        </a:defRPr>
                      </a:pPr>
                      <a:r>
                        <a:rPr sz="1100"/>
                        <a:t>28</a:t>
                      </a:r>
                    </a:p>
                  </a:txBody>
                  <a:tcPr marL="34290" marR="34290" marT="34290" marB="34290" horzOverflow="overflow">
                    <a:solidFill>
                      <a:srgbClr val="F4E8E8"/>
                    </a:solidFill>
                  </a:tcPr>
                </a:tc>
                <a:tc>
                  <a:txBody>
                    <a:bodyPr/>
                    <a:lstStyle/>
                    <a:p>
                      <a:pPr algn="l">
                        <a:defRPr sz="1800">
                          <a:solidFill>
                            <a:srgbClr val="000000"/>
                          </a:solidFill>
                        </a:defRPr>
                      </a:pPr>
                      <a:r>
                        <a:rPr sz="1100"/>
                        <a:t>yuppy</a:t>
                      </a:r>
                    </a:p>
                  </a:txBody>
                  <a:tcPr marL="34290" marR="34290" marT="34290" marB="34290" horzOverflow="overflow">
                    <a:solidFill>
                      <a:srgbClr val="F4E8E8"/>
                    </a:solidFill>
                  </a:tcPr>
                </a:tc>
                <a:tc>
                  <a:txBody>
                    <a:bodyPr/>
                    <a:lstStyle/>
                    <a:p>
                      <a:pPr algn="l">
                        <a:defRPr sz="1800">
                          <a:solidFill>
                            <a:srgbClr val="000000"/>
                          </a:solidFill>
                        </a:defRPr>
                      </a:pPr>
                      <a:r>
                        <a:rPr sz="11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56922">
                <a:tc>
                  <a:txBody>
                    <a:bodyPr/>
                    <a:lstStyle/>
                    <a:p>
                      <a:pPr algn="l">
                        <a:defRPr sz="1800">
                          <a:solidFill>
                            <a:srgbClr val="000000"/>
                          </a:solidFill>
                        </a:defRPr>
                      </a:pPr>
                      <a:r>
                        <a:rPr sz="1100"/>
                        <a:t>31</a:t>
                      </a:r>
                    </a:p>
                  </a:txBody>
                  <a:tcPr marL="34290" marR="34290" marT="34290" marB="34290" horzOverflow="overflow">
                    <a:solidFill>
                      <a:srgbClr val="E8CFCF"/>
                    </a:solidFill>
                  </a:tcPr>
                </a:tc>
                <a:tc>
                  <a:txBody>
                    <a:bodyPr/>
                    <a:lstStyle/>
                    <a:p>
                      <a:pPr algn="l">
                        <a:defRPr sz="1800">
                          <a:solidFill>
                            <a:srgbClr val="000000"/>
                          </a:solidFill>
                        </a:defRPr>
                      </a:pPr>
                      <a:r>
                        <a:rPr lang="en-US" sz="1100" dirty="0"/>
                        <a:t>lubber</a:t>
                      </a:r>
                      <a:endParaRPr sz="1100" dirty="0"/>
                    </a:p>
                  </a:txBody>
                  <a:tcPr marL="34290" marR="34290" marT="34290" marB="34290" horzOverflow="overflow">
                    <a:solidFill>
                      <a:srgbClr val="E8CFCF"/>
                    </a:solidFill>
                  </a:tcPr>
                </a:tc>
                <a:tc>
                  <a:txBody>
                    <a:bodyPr/>
                    <a:lstStyle/>
                    <a:p>
                      <a:pPr algn="l">
                        <a:defRPr sz="1800">
                          <a:solidFill>
                            <a:srgbClr val="000000"/>
                          </a:solidFill>
                        </a:defRPr>
                      </a:pPr>
                      <a:r>
                        <a:rPr sz="11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102</a:t>
                      </a:r>
                      <a:endParaRPr sz="11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lubber2</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101</a:t>
                      </a:r>
                      <a:endParaRPr sz="11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lubber2 </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102</a:t>
                      </a:r>
                      <a:endParaRPr sz="11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r h="256922">
                <a:tc>
                  <a:txBody>
                    <a:bodyPr/>
                    <a:lstStyle/>
                    <a:p>
                      <a:pPr algn="l">
                        <a:defRPr sz="1800">
                          <a:solidFill>
                            <a:srgbClr val="000000"/>
                          </a:solidFill>
                        </a:defRPr>
                      </a:pPr>
                      <a:r>
                        <a:rPr lang="en-US" sz="1100" dirty="0"/>
                        <a:t>58</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rusty</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107</a:t>
                      </a:r>
                      <a:endParaRPr sz="1100" dirty="0"/>
                    </a:p>
                  </a:txBody>
                  <a:tcPr marL="34290" marR="34290" marT="34290" marB="34290" horzOverflow="overflow">
                    <a:solidFill>
                      <a:srgbClr val="F3E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1569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Shape 933"/>
          <p:cNvSpPr>
            <a:spLocks noGrp="1"/>
          </p:cNvSpPr>
          <p:nvPr>
            <p:ph type="title"/>
          </p:nvPr>
        </p:nvSpPr>
        <p:spPr/>
        <p:txBody>
          <a:bodyPr/>
          <a:lstStyle/>
          <a:p>
            <a:r>
              <a:rPr lang="en-US" dirty="0"/>
              <a:t>Cost of Sort-Merge Join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222349" y="2369986"/>
                <a:ext cx="8668512" cy="2615184"/>
              </a:xfrm>
            </p:spPr>
            <p:txBody>
              <a:bodyPr>
                <a:normAutofit fontScale="85000" lnSpcReduction="20000"/>
              </a:bodyPr>
              <a:lstStyle/>
              <a:p>
                <a:pPr>
                  <a:spcBef>
                    <a:spcPts val="375"/>
                  </a:spcBef>
                  <a:defRPr sz="2400">
                    <a:solidFill>
                      <a:srgbClr val="000000"/>
                    </a:solidFill>
                  </a:defRPr>
                </a:pPr>
                <a:r>
                  <a:rPr lang="en-US" dirty="0"/>
                  <a:t>Cost:  Sort </a:t>
                </a:r>
                <a:r>
                  <a:rPr lang="en-US" dirty="0">
                    <a:solidFill>
                      <a:srgbClr val="8064A2"/>
                    </a:solidFill>
                  </a:rPr>
                  <a:t>R</a:t>
                </a:r>
                <a:r>
                  <a:rPr lang="en-US" dirty="0"/>
                  <a:t> + Sort </a:t>
                </a:r>
                <a:r>
                  <a:rPr lang="en-US" dirty="0">
                    <a:solidFill>
                      <a:srgbClr val="F79646"/>
                    </a:solidFill>
                  </a:rPr>
                  <a:t>S</a:t>
                </a:r>
                <a:r>
                  <a:rPr lang="en-US" dirty="0"/>
                  <a:t> + ([</a:t>
                </a:r>
                <a:r>
                  <a:rPr lang="en-US" dirty="0">
                    <a:solidFill>
                      <a:srgbClr val="8064A2"/>
                    </a:solidFill>
                  </a:rPr>
                  <a:t>R</a:t>
                </a:r>
                <a:r>
                  <a:rPr lang="en-US" dirty="0"/>
                  <a:t>]+[</a:t>
                </a:r>
                <a:r>
                  <a:rPr lang="en-US" dirty="0">
                    <a:solidFill>
                      <a:srgbClr val="F79646"/>
                    </a:solidFill>
                  </a:rPr>
                  <a:t>S</a:t>
                </a:r>
                <a:r>
                  <a:rPr lang="en-US" dirty="0"/>
                  <a:t>])</a:t>
                </a:r>
              </a:p>
              <a:p>
                <a:pPr marL="557213" lvl="1" indent="-214313">
                  <a:spcBef>
                    <a:spcPts val="300"/>
                  </a:spcBef>
                  <a:defRPr sz="2000">
                    <a:solidFill>
                      <a:srgbClr val="000000"/>
                    </a:solidFill>
                  </a:defRPr>
                </a:pPr>
                <a:r>
                  <a:rPr lang="en-US" dirty="0"/>
                  <a:t>But in worst case, last term could be </a:t>
                </a:r>
                <a:r>
                  <a:rPr lang="en-US"/>
                  <a:t>|</a:t>
                </a:r>
                <a:r>
                  <a:rPr lang="en-US">
                    <a:solidFill>
                      <a:srgbClr val="8064A2"/>
                    </a:solidFill>
                  </a:rPr>
                  <a:t>R</a:t>
                </a:r>
                <a:r>
                  <a:rPr lang="en-US"/>
                  <a:t>| *[</a:t>
                </a:r>
                <a:r>
                  <a:rPr lang="en-US" dirty="0">
                    <a:solidFill>
                      <a:srgbClr val="F79646"/>
                    </a:solidFill>
                  </a:rPr>
                  <a:t>S</a:t>
                </a:r>
                <a:r>
                  <a:rPr lang="en-US" dirty="0"/>
                  <a:t>]  (very unlikely!)</a:t>
                </a:r>
                <a:endParaRPr lang="en-US" sz="2100" dirty="0"/>
              </a:p>
              <a:p>
                <a:pPr marL="557213" lvl="1" indent="-214313">
                  <a:spcBef>
                    <a:spcPts val="300"/>
                  </a:spcBef>
                  <a:defRPr sz="2000">
                    <a:solidFill>
                      <a:srgbClr val="000000"/>
                    </a:solidFill>
                  </a:defRPr>
                </a:pPr>
                <a:r>
                  <a:rPr lang="en-US" dirty="0"/>
                  <a:t>Q: what is worst case?</a:t>
                </a:r>
                <a:endParaRPr lang="en-US" sz="2100" dirty="0"/>
              </a:p>
              <a:p>
                <a:pPr marL="300038" indent="-300038">
                  <a:spcBef>
                    <a:spcPts val="2000"/>
                  </a:spcBef>
                  <a:defRPr sz="2400">
                    <a:solidFill>
                      <a:srgbClr val="000000"/>
                    </a:solidFill>
                  </a:defRPr>
                </a:pPr>
                <a:r>
                  <a:rPr lang="en-US" sz="2100" dirty="0"/>
                  <a:t>Question: How big does the buffer have to be to sort both R and S in two passes each?</a:t>
                </a:r>
              </a:p>
              <a:p>
                <a:pPr marL="257175" indent="-257175">
                  <a:spcBef>
                    <a:spcPts val="2000"/>
                  </a:spcBef>
                  <a:buSzPct val="100000"/>
                  <a:defRPr sz="2400">
                    <a:solidFill>
                      <a:srgbClr val="000000"/>
                    </a:solidFill>
                  </a:defRPr>
                </a:pPr>
                <a:r>
                  <a:rPr lang="en-US" dirty="0"/>
                  <a:t>Suppose buffer B &gt;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m:t>
                        </m:r>
                        <m:r>
                          <m:rPr>
                            <m:nor/>
                          </m:rPr>
                          <a:rPr lang="en-US" dirty="0"/>
                          <m:t>max</m:t>
                        </m:r>
                        <m:r>
                          <m:rPr>
                            <m:nor/>
                          </m:rPr>
                          <a:rPr lang="en-US" dirty="0"/>
                          <m:t>([</m:t>
                        </m:r>
                        <m:r>
                          <m:rPr>
                            <m:nor/>
                          </m:rPr>
                          <a:rPr lang="en-US" dirty="0">
                            <a:solidFill>
                              <a:srgbClr val="8064A2"/>
                            </a:solidFill>
                          </a:rPr>
                          <m:t>R</m:t>
                        </m:r>
                        <m:r>
                          <m:rPr>
                            <m:nor/>
                          </m:rPr>
                          <a:rPr lang="en-US" dirty="0"/>
                          <m:t>], [</m:t>
                        </m:r>
                        <m:r>
                          <m:rPr>
                            <m:nor/>
                          </m:rPr>
                          <a:rPr lang="en-US" dirty="0">
                            <a:solidFill>
                              <a:srgbClr val="F79646"/>
                            </a:solidFill>
                          </a:rPr>
                          <m:t>S</m:t>
                        </m:r>
                        <m:r>
                          <m:rPr>
                            <m:nor/>
                          </m:rPr>
                          <a:rPr lang="en-US" dirty="0"/>
                          <m:t>]))</m:t>
                        </m:r>
                      </m:e>
                    </m:rad>
                  </m:oMath>
                </a14:m>
                <a:endParaRPr lang="en-US" dirty="0"/>
              </a:p>
              <a:p>
                <a:pPr marL="557213" lvl="1" indent="-214313">
                  <a:spcBef>
                    <a:spcPts val="300"/>
                  </a:spcBef>
                  <a:buSzPct val="100000"/>
                  <a:buChar char="–"/>
                  <a:defRPr sz="2000">
                    <a:solidFill>
                      <a:srgbClr val="000000"/>
                    </a:solidFill>
                  </a:defRPr>
                </a:pPr>
                <a:r>
                  <a:rPr lang="en-US" sz="1800" dirty="0"/>
                  <a:t>Both R and S can be sorted in 2 passes</a:t>
                </a:r>
              </a:p>
              <a:p>
                <a:pPr marL="557213" lvl="1" indent="-214313">
                  <a:spcBef>
                    <a:spcPts val="300"/>
                  </a:spcBef>
                  <a:buSzPct val="100000"/>
                  <a:buChar char="–"/>
                  <a:defRPr sz="2000">
                    <a:solidFill>
                      <a:srgbClr val="000000"/>
                    </a:solidFill>
                  </a:defRPr>
                </a:pPr>
                <a:r>
                  <a:rPr lang="en-US" sz="1800" dirty="0">
                    <a:solidFill>
                      <a:srgbClr val="7030A0"/>
                    </a:solidFill>
                  </a:rPr>
                  <a:t>4*1000</a:t>
                </a:r>
                <a:r>
                  <a:rPr lang="en-US" sz="1800" dirty="0"/>
                  <a:t> + </a:t>
                </a:r>
                <a:r>
                  <a:rPr lang="en-US" sz="1800" dirty="0">
                    <a:solidFill>
                      <a:srgbClr val="E16513"/>
                    </a:solidFill>
                  </a:rPr>
                  <a:t>4*500</a:t>
                </a:r>
                <a:r>
                  <a:rPr lang="en-US" sz="1800" dirty="0"/>
                  <a:t> + (</a:t>
                </a:r>
                <a:r>
                  <a:rPr lang="en-US" sz="1800" dirty="0">
                    <a:solidFill>
                      <a:srgbClr val="7030A0"/>
                    </a:solidFill>
                  </a:rPr>
                  <a:t>1000</a:t>
                </a:r>
                <a:r>
                  <a:rPr lang="en-US" sz="1800" dirty="0"/>
                  <a:t> + </a:t>
                </a:r>
                <a:r>
                  <a:rPr lang="en-US" sz="1800" dirty="0">
                    <a:solidFill>
                      <a:srgbClr val="E16513"/>
                    </a:solidFill>
                  </a:rPr>
                  <a:t>500</a:t>
                </a:r>
                <a:r>
                  <a:rPr lang="en-US" sz="1800" dirty="0"/>
                  <a:t>) = 7500</a:t>
                </a:r>
              </a:p>
              <a:p>
                <a:pPr marL="557213" lvl="1" indent="-214313">
                  <a:spcBef>
                    <a:spcPts val="300"/>
                  </a:spcBef>
                  <a:buSzPct val="100000"/>
                  <a:buChar char="–"/>
                  <a:defRPr sz="2000">
                    <a:solidFill>
                      <a:srgbClr val="000000"/>
                    </a:solidFill>
                  </a:defRPr>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222349" y="2369986"/>
                <a:ext cx="8668512" cy="2615184"/>
              </a:xfrm>
              <a:blipFill>
                <a:blip r:embed="rId3"/>
                <a:stretch>
                  <a:fillRect l="-586" t="-3382"/>
                </a:stretch>
              </a:blipFill>
            </p:spPr>
            <p:txBody>
              <a:bodyPr/>
              <a:lstStyle/>
              <a:p>
                <a:r>
                  <a:rPr lang="en-US">
                    <a:noFill/>
                  </a:rPr>
                  <a:t> </a:t>
                </a:r>
              </a:p>
            </p:txBody>
          </p:sp>
        </mc:Fallback>
      </mc:AlternateContent>
      <p:grpSp>
        <p:nvGrpSpPr>
          <p:cNvPr id="4" name="Group 3" descr="Relations R and S are read into Memory with B-2 input buffers and 2 output buffers. That is written out into N/B sorted runs of size B. Then B-1 input buffers and 1 output buffer are used to repeatedly merge the runs until 1 sorted file exists" title="Sort-Merge Join Illustration"/>
          <p:cNvGrpSpPr/>
          <p:nvPr/>
        </p:nvGrpSpPr>
        <p:grpSpPr>
          <a:xfrm>
            <a:off x="381000" y="932141"/>
            <a:ext cx="6876895" cy="1387890"/>
            <a:chOff x="1107446" y="932141"/>
            <a:chExt cx="6876895" cy="1387890"/>
          </a:xfrm>
        </p:grpSpPr>
        <p:grpSp>
          <p:nvGrpSpPr>
            <p:cNvPr id="1006" name="Group 1006"/>
            <p:cNvGrpSpPr/>
            <p:nvPr/>
          </p:nvGrpSpPr>
          <p:grpSpPr>
            <a:xfrm>
              <a:off x="1107446" y="960388"/>
              <a:ext cx="698947" cy="889064"/>
              <a:chOff x="-1" y="0"/>
              <a:chExt cx="931927" cy="1185417"/>
            </a:xfrm>
          </p:grpSpPr>
          <p:grpSp>
            <p:nvGrpSpPr>
              <p:cNvPr id="952" name="Group 952"/>
              <p:cNvGrpSpPr/>
              <p:nvPr/>
            </p:nvGrpSpPr>
            <p:grpSpPr>
              <a:xfrm>
                <a:off x="303102" y="634400"/>
                <a:ext cx="274946" cy="551017"/>
                <a:chOff x="0" y="0"/>
                <a:chExt cx="274945" cy="551016"/>
              </a:xfrm>
            </p:grpSpPr>
            <p:grpSp>
              <p:nvGrpSpPr>
                <p:cNvPr id="939" name="Group 939"/>
                <p:cNvGrpSpPr/>
                <p:nvPr/>
              </p:nvGrpSpPr>
              <p:grpSpPr>
                <a:xfrm>
                  <a:off x="-1" y="-1"/>
                  <a:ext cx="274947" cy="551018"/>
                  <a:chOff x="0" y="0"/>
                  <a:chExt cx="274945" cy="551016"/>
                </a:xfrm>
              </p:grpSpPr>
              <p:sp>
                <p:nvSpPr>
                  <p:cNvPr id="936" name="Shape 936"/>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37" name="Shape 937"/>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38" name="Shape 938"/>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2" name="Group 942"/>
                <p:cNvGrpSpPr/>
                <p:nvPr/>
              </p:nvGrpSpPr>
              <p:grpSpPr>
                <a:xfrm>
                  <a:off x="20577" y="31047"/>
                  <a:ext cx="227619" cy="79893"/>
                  <a:chOff x="0" y="0"/>
                  <a:chExt cx="227617" cy="79891"/>
                </a:xfrm>
              </p:grpSpPr>
              <p:sp>
                <p:nvSpPr>
                  <p:cNvPr id="940" name="Shape 94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1" name="Shape 941"/>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5" name="Group 945"/>
                <p:cNvGrpSpPr/>
                <p:nvPr/>
              </p:nvGrpSpPr>
              <p:grpSpPr>
                <a:xfrm>
                  <a:off x="20577" y="166508"/>
                  <a:ext cx="227619" cy="79893"/>
                  <a:chOff x="0" y="0"/>
                  <a:chExt cx="227617" cy="79891"/>
                </a:xfrm>
              </p:grpSpPr>
              <p:sp>
                <p:nvSpPr>
                  <p:cNvPr id="943" name="Shape 94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4" name="Shape 944"/>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8" name="Group 948"/>
                <p:cNvGrpSpPr/>
                <p:nvPr/>
              </p:nvGrpSpPr>
              <p:grpSpPr>
                <a:xfrm>
                  <a:off x="20577" y="301970"/>
                  <a:ext cx="227619" cy="79893"/>
                  <a:chOff x="0" y="0"/>
                  <a:chExt cx="227617" cy="79891"/>
                </a:xfrm>
              </p:grpSpPr>
              <p:sp>
                <p:nvSpPr>
                  <p:cNvPr id="946" name="Shape 94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7" name="Shape 947"/>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51" name="Group 951"/>
                <p:cNvGrpSpPr/>
                <p:nvPr/>
              </p:nvGrpSpPr>
              <p:grpSpPr>
                <a:xfrm>
                  <a:off x="20577" y="437431"/>
                  <a:ext cx="227619" cy="79893"/>
                  <a:chOff x="0" y="0"/>
                  <a:chExt cx="227617" cy="79891"/>
                </a:xfrm>
              </p:grpSpPr>
              <p:sp>
                <p:nvSpPr>
                  <p:cNvPr id="949" name="Shape 949"/>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0" name="Shape 950"/>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969" name="Group 969"/>
              <p:cNvGrpSpPr/>
              <p:nvPr/>
            </p:nvGrpSpPr>
            <p:grpSpPr>
              <a:xfrm>
                <a:off x="656979" y="634400"/>
                <a:ext cx="274947" cy="551017"/>
                <a:chOff x="0" y="0"/>
                <a:chExt cx="274945" cy="551016"/>
              </a:xfrm>
            </p:grpSpPr>
            <p:grpSp>
              <p:nvGrpSpPr>
                <p:cNvPr id="956" name="Group 956"/>
                <p:cNvGrpSpPr/>
                <p:nvPr/>
              </p:nvGrpSpPr>
              <p:grpSpPr>
                <a:xfrm>
                  <a:off x="-1" y="-1"/>
                  <a:ext cx="274947" cy="551018"/>
                  <a:chOff x="0" y="0"/>
                  <a:chExt cx="274945" cy="551016"/>
                </a:xfrm>
              </p:grpSpPr>
              <p:sp>
                <p:nvSpPr>
                  <p:cNvPr id="953" name="Shape 953"/>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4" name="Shape 954"/>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5" name="Shape 955"/>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59" name="Group 959"/>
                <p:cNvGrpSpPr/>
                <p:nvPr/>
              </p:nvGrpSpPr>
              <p:grpSpPr>
                <a:xfrm>
                  <a:off x="20577" y="31605"/>
                  <a:ext cx="227619" cy="79893"/>
                  <a:chOff x="0" y="0"/>
                  <a:chExt cx="227617" cy="79891"/>
                </a:xfrm>
              </p:grpSpPr>
              <p:sp>
                <p:nvSpPr>
                  <p:cNvPr id="957" name="Shape 957"/>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8" name="Shape 958"/>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2" name="Group 962"/>
                <p:cNvGrpSpPr/>
                <p:nvPr/>
              </p:nvGrpSpPr>
              <p:grpSpPr>
                <a:xfrm>
                  <a:off x="20577" y="167066"/>
                  <a:ext cx="227619" cy="79893"/>
                  <a:chOff x="0" y="0"/>
                  <a:chExt cx="227617" cy="79891"/>
                </a:xfrm>
              </p:grpSpPr>
              <p:sp>
                <p:nvSpPr>
                  <p:cNvPr id="960" name="Shape 96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1" name="Shape 96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5" name="Group 965"/>
                <p:cNvGrpSpPr/>
                <p:nvPr/>
              </p:nvGrpSpPr>
              <p:grpSpPr>
                <a:xfrm>
                  <a:off x="20577" y="302527"/>
                  <a:ext cx="227619" cy="79893"/>
                  <a:chOff x="0" y="0"/>
                  <a:chExt cx="227617" cy="79891"/>
                </a:xfrm>
              </p:grpSpPr>
              <p:sp>
                <p:nvSpPr>
                  <p:cNvPr id="963" name="Shape 96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4" name="Shape 964"/>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8" name="Group 968"/>
                <p:cNvGrpSpPr/>
                <p:nvPr/>
              </p:nvGrpSpPr>
              <p:grpSpPr>
                <a:xfrm>
                  <a:off x="20577" y="437988"/>
                  <a:ext cx="227619" cy="79893"/>
                  <a:chOff x="0" y="0"/>
                  <a:chExt cx="227617" cy="79891"/>
                </a:xfrm>
              </p:grpSpPr>
              <p:sp>
                <p:nvSpPr>
                  <p:cNvPr id="966" name="Shape 96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7" name="Shape 967"/>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986" name="Group 986"/>
              <p:cNvGrpSpPr/>
              <p:nvPr/>
            </p:nvGrpSpPr>
            <p:grpSpPr>
              <a:xfrm>
                <a:off x="645713" y="0"/>
                <a:ext cx="274946" cy="551017"/>
                <a:chOff x="0" y="0"/>
                <a:chExt cx="274945" cy="551016"/>
              </a:xfrm>
            </p:grpSpPr>
            <p:grpSp>
              <p:nvGrpSpPr>
                <p:cNvPr id="973" name="Group 973"/>
                <p:cNvGrpSpPr/>
                <p:nvPr/>
              </p:nvGrpSpPr>
              <p:grpSpPr>
                <a:xfrm>
                  <a:off x="-1" y="-1"/>
                  <a:ext cx="274947" cy="551018"/>
                  <a:chOff x="0" y="0"/>
                  <a:chExt cx="274945" cy="551016"/>
                </a:xfrm>
              </p:grpSpPr>
              <p:sp>
                <p:nvSpPr>
                  <p:cNvPr id="970" name="Shape 970"/>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1" name="Shape 971"/>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2" name="Shape 972"/>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76" name="Group 976"/>
                <p:cNvGrpSpPr/>
                <p:nvPr/>
              </p:nvGrpSpPr>
              <p:grpSpPr>
                <a:xfrm>
                  <a:off x="20577" y="31047"/>
                  <a:ext cx="227619" cy="79893"/>
                  <a:chOff x="0" y="0"/>
                  <a:chExt cx="227617" cy="79891"/>
                </a:xfrm>
              </p:grpSpPr>
              <p:sp>
                <p:nvSpPr>
                  <p:cNvPr id="974" name="Shape 97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5" name="Shape 975"/>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79" name="Group 979"/>
                <p:cNvGrpSpPr/>
                <p:nvPr/>
              </p:nvGrpSpPr>
              <p:grpSpPr>
                <a:xfrm>
                  <a:off x="20577" y="166508"/>
                  <a:ext cx="227619" cy="79893"/>
                  <a:chOff x="0" y="0"/>
                  <a:chExt cx="227617" cy="79891"/>
                </a:xfrm>
              </p:grpSpPr>
              <p:sp>
                <p:nvSpPr>
                  <p:cNvPr id="977" name="Shape 97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8" name="Shape 978"/>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82" name="Group 982"/>
                <p:cNvGrpSpPr/>
                <p:nvPr/>
              </p:nvGrpSpPr>
              <p:grpSpPr>
                <a:xfrm>
                  <a:off x="20577" y="301970"/>
                  <a:ext cx="227619" cy="79893"/>
                  <a:chOff x="0" y="0"/>
                  <a:chExt cx="227617" cy="79891"/>
                </a:xfrm>
              </p:grpSpPr>
              <p:sp>
                <p:nvSpPr>
                  <p:cNvPr id="980" name="Shape 98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1" name="Shape 981"/>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85" name="Group 985"/>
                <p:cNvGrpSpPr/>
                <p:nvPr/>
              </p:nvGrpSpPr>
              <p:grpSpPr>
                <a:xfrm>
                  <a:off x="20577" y="437431"/>
                  <a:ext cx="227619" cy="79893"/>
                  <a:chOff x="0" y="0"/>
                  <a:chExt cx="227617" cy="79891"/>
                </a:xfrm>
              </p:grpSpPr>
              <p:sp>
                <p:nvSpPr>
                  <p:cNvPr id="983" name="Shape 983"/>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4" name="Shape 984"/>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1003" name="Group 1003"/>
              <p:cNvGrpSpPr/>
              <p:nvPr/>
            </p:nvGrpSpPr>
            <p:grpSpPr>
              <a:xfrm>
                <a:off x="303104" y="0"/>
                <a:ext cx="274947" cy="551017"/>
                <a:chOff x="0" y="0"/>
                <a:chExt cx="274945" cy="551016"/>
              </a:xfrm>
            </p:grpSpPr>
            <p:grpSp>
              <p:nvGrpSpPr>
                <p:cNvPr id="990" name="Group 990"/>
                <p:cNvGrpSpPr/>
                <p:nvPr/>
              </p:nvGrpSpPr>
              <p:grpSpPr>
                <a:xfrm>
                  <a:off x="-1" y="-1"/>
                  <a:ext cx="274947" cy="551018"/>
                  <a:chOff x="0" y="0"/>
                  <a:chExt cx="274945" cy="551016"/>
                </a:xfrm>
              </p:grpSpPr>
              <p:sp>
                <p:nvSpPr>
                  <p:cNvPr id="987" name="Shape 987"/>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8" name="Shape 988"/>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9" name="Shape 989"/>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3" name="Group 993"/>
                <p:cNvGrpSpPr/>
                <p:nvPr/>
              </p:nvGrpSpPr>
              <p:grpSpPr>
                <a:xfrm>
                  <a:off x="20577" y="31605"/>
                  <a:ext cx="227619" cy="79893"/>
                  <a:chOff x="0" y="0"/>
                  <a:chExt cx="227617" cy="79891"/>
                </a:xfrm>
              </p:grpSpPr>
              <p:sp>
                <p:nvSpPr>
                  <p:cNvPr id="991" name="Shape 991"/>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2" name="Shape 992"/>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6" name="Group 996"/>
                <p:cNvGrpSpPr/>
                <p:nvPr/>
              </p:nvGrpSpPr>
              <p:grpSpPr>
                <a:xfrm>
                  <a:off x="20577" y="167066"/>
                  <a:ext cx="227619" cy="79893"/>
                  <a:chOff x="0" y="0"/>
                  <a:chExt cx="227617" cy="79891"/>
                </a:xfrm>
              </p:grpSpPr>
              <p:sp>
                <p:nvSpPr>
                  <p:cNvPr id="994" name="Shape 99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5" name="Shape 995"/>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9" name="Group 999"/>
                <p:cNvGrpSpPr/>
                <p:nvPr/>
              </p:nvGrpSpPr>
              <p:grpSpPr>
                <a:xfrm>
                  <a:off x="20577" y="302527"/>
                  <a:ext cx="227619" cy="79893"/>
                  <a:chOff x="0" y="0"/>
                  <a:chExt cx="227617" cy="79891"/>
                </a:xfrm>
              </p:grpSpPr>
              <p:sp>
                <p:nvSpPr>
                  <p:cNvPr id="997" name="Shape 99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8" name="Shape 998"/>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1002" name="Group 1002"/>
                <p:cNvGrpSpPr/>
                <p:nvPr/>
              </p:nvGrpSpPr>
              <p:grpSpPr>
                <a:xfrm>
                  <a:off x="20577" y="437988"/>
                  <a:ext cx="227619" cy="79893"/>
                  <a:chOff x="0" y="0"/>
                  <a:chExt cx="227617" cy="79891"/>
                </a:xfrm>
              </p:grpSpPr>
              <p:sp>
                <p:nvSpPr>
                  <p:cNvPr id="1000" name="Shape 100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01" name="Shape 100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1004" name="Shape 1004"/>
              <p:cNvSpPr/>
              <p:nvPr/>
            </p:nvSpPr>
            <p:spPr>
              <a:xfrm>
                <a:off x="4655" y="63869"/>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1005" name="Shape 1005"/>
              <p:cNvSpPr/>
              <p:nvPr/>
            </p:nvSpPr>
            <p:spPr>
              <a:xfrm>
                <a:off x="-1" y="705392"/>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1009" name="Group 1009"/>
            <p:cNvGrpSpPr/>
            <p:nvPr/>
          </p:nvGrpSpPr>
          <p:grpSpPr>
            <a:xfrm>
              <a:off x="7651251" y="1181956"/>
              <a:ext cx="333090" cy="445929"/>
              <a:chOff x="0" y="0"/>
              <a:chExt cx="444118" cy="594571"/>
            </a:xfrm>
          </p:grpSpPr>
          <p:sp>
            <p:nvSpPr>
              <p:cNvPr id="1007" name="Shape 1007"/>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08" name="Shape 1008"/>
              <p:cNvSpPr/>
              <p:nvPr/>
            </p:nvSpPr>
            <p:spPr>
              <a:xfrm>
                <a:off x="0" y="148642"/>
                <a:ext cx="3330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sp>
          <p:nvSpPr>
            <p:cNvPr id="1010" name="Shape 1010"/>
            <p:cNvSpPr/>
            <p:nvPr/>
          </p:nvSpPr>
          <p:spPr>
            <a:xfrm>
              <a:off x="3191057" y="2020691"/>
              <a:ext cx="920443"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Sorting Phase</a:t>
              </a:r>
            </a:p>
          </p:txBody>
        </p:sp>
        <p:sp>
          <p:nvSpPr>
            <p:cNvPr id="1011" name="Shape 1011"/>
            <p:cNvSpPr/>
            <p:nvPr/>
          </p:nvSpPr>
          <p:spPr>
            <a:xfrm rot="5400000">
              <a:off x="3685794" y="-342871"/>
              <a:ext cx="122443" cy="46472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1"/>
                    <a:pt x="10800" y="47"/>
                  </a:cubicBezTo>
                  <a:lnTo>
                    <a:pt x="10800" y="10753"/>
                  </a:lnTo>
                  <a:cubicBezTo>
                    <a:pt x="10800" y="10779"/>
                    <a:pt x="15635" y="10800"/>
                    <a:pt x="21600" y="10800"/>
                  </a:cubicBezTo>
                  <a:cubicBezTo>
                    <a:pt x="15635" y="10800"/>
                    <a:pt x="10800" y="10821"/>
                    <a:pt x="10800" y="10847"/>
                  </a:cubicBezTo>
                  <a:lnTo>
                    <a:pt x="10800" y="21553"/>
                  </a:lnTo>
                  <a:cubicBezTo>
                    <a:pt x="10800" y="21579"/>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2" name="Shape 1012"/>
            <p:cNvSpPr/>
            <p:nvPr/>
          </p:nvSpPr>
          <p:spPr>
            <a:xfrm>
              <a:off x="6215335" y="2043032"/>
              <a:ext cx="995399"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Merging Phase</a:t>
              </a:r>
            </a:p>
          </p:txBody>
        </p:sp>
        <p:sp>
          <p:nvSpPr>
            <p:cNvPr id="1013" name="Shape 1013"/>
            <p:cNvSpPr/>
            <p:nvPr/>
          </p:nvSpPr>
          <p:spPr>
            <a:xfrm rot="5400000">
              <a:off x="6783000" y="1254013"/>
              <a:ext cx="122443" cy="1456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8"/>
                    <a:pt x="10800" y="151"/>
                  </a:cubicBezTo>
                  <a:lnTo>
                    <a:pt x="10800" y="10649"/>
                  </a:lnTo>
                  <a:cubicBezTo>
                    <a:pt x="10800" y="10732"/>
                    <a:pt x="15635" y="10800"/>
                    <a:pt x="21600" y="10800"/>
                  </a:cubicBezTo>
                  <a:cubicBezTo>
                    <a:pt x="15635" y="10800"/>
                    <a:pt x="10800" y="10868"/>
                    <a:pt x="10800" y="10951"/>
                  </a:cubicBezTo>
                  <a:lnTo>
                    <a:pt x="10800" y="21449"/>
                  </a:lnTo>
                  <a:cubicBezTo>
                    <a:pt x="10800" y="21532"/>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27" name="Group 1027"/>
            <p:cNvGrpSpPr/>
            <p:nvPr/>
          </p:nvGrpSpPr>
          <p:grpSpPr>
            <a:xfrm>
              <a:off x="2408274" y="932142"/>
              <a:ext cx="609439" cy="945560"/>
              <a:chOff x="-2" y="0"/>
              <a:chExt cx="812583" cy="1260745"/>
            </a:xfrm>
          </p:grpSpPr>
          <p:grpSp>
            <p:nvGrpSpPr>
              <p:cNvPr id="1016" name="Group 1016"/>
              <p:cNvGrpSpPr/>
              <p:nvPr/>
            </p:nvGrpSpPr>
            <p:grpSpPr>
              <a:xfrm>
                <a:off x="-2" y="0"/>
                <a:ext cx="812583" cy="1260745"/>
                <a:chOff x="-1" y="0"/>
                <a:chExt cx="812581" cy="1260744"/>
              </a:xfrm>
            </p:grpSpPr>
            <p:sp>
              <p:nvSpPr>
                <p:cNvPr id="1014" name="Shape 1014"/>
                <p:cNvSpPr/>
                <p:nvPr/>
              </p:nvSpPr>
              <p:spPr>
                <a:xfrm>
                  <a:off x="-1" y="0"/>
                  <a:ext cx="812581"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5" name="Shape 1015"/>
                <p:cNvSpPr/>
                <p:nvPr/>
              </p:nvSpPr>
              <p:spPr>
                <a:xfrm>
                  <a:off x="-1" y="0"/>
                  <a:ext cx="812581" cy="3693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In Memory</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Sort</a:t>
                  </a:r>
                </a:p>
              </p:txBody>
            </p:sp>
          </p:grpSp>
          <p:grpSp>
            <p:nvGrpSpPr>
              <p:cNvPr id="1019" name="Group 1019"/>
              <p:cNvGrpSpPr/>
              <p:nvPr/>
            </p:nvGrpSpPr>
            <p:grpSpPr>
              <a:xfrm>
                <a:off x="55796" y="429998"/>
                <a:ext cx="692531" cy="737515"/>
                <a:chOff x="-8457" y="0"/>
                <a:chExt cx="692528" cy="737512"/>
              </a:xfrm>
            </p:grpSpPr>
            <p:sp>
              <p:nvSpPr>
                <p:cNvPr id="1017" name="Shape 1017"/>
                <p:cNvSpPr/>
                <p:nvPr/>
              </p:nvSpPr>
              <p:spPr>
                <a:xfrm>
                  <a:off x="-1" y="0"/>
                  <a:ext cx="684072" cy="737512"/>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18" name="Shape 1018"/>
                <p:cNvSpPr/>
                <p:nvPr/>
              </p:nvSpPr>
              <p:spPr>
                <a:xfrm>
                  <a:off x="-8457" y="251501"/>
                  <a:ext cx="684072" cy="2308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dirty="0"/>
                    <a:t>B Buffers</a:t>
                  </a:r>
                </a:p>
              </p:txBody>
            </p:sp>
          </p:grpSp>
        </p:grpSp>
        <p:grpSp>
          <p:nvGrpSpPr>
            <p:cNvPr id="1038" name="Group 1038"/>
            <p:cNvGrpSpPr/>
            <p:nvPr/>
          </p:nvGrpSpPr>
          <p:grpSpPr>
            <a:xfrm>
              <a:off x="4712988" y="932142"/>
              <a:ext cx="587362" cy="945560"/>
              <a:chOff x="-2" y="0"/>
              <a:chExt cx="783148" cy="1260745"/>
            </a:xfrm>
          </p:grpSpPr>
          <p:grpSp>
            <p:nvGrpSpPr>
              <p:cNvPr id="1030" name="Group 1030"/>
              <p:cNvGrpSpPr/>
              <p:nvPr/>
            </p:nvGrpSpPr>
            <p:grpSpPr>
              <a:xfrm>
                <a:off x="-2" y="0"/>
                <a:ext cx="783148" cy="1260745"/>
                <a:chOff x="-1" y="0"/>
                <a:chExt cx="783146" cy="1260744"/>
              </a:xfrm>
            </p:grpSpPr>
            <p:sp>
              <p:nvSpPr>
                <p:cNvPr id="1028" name="Shape 1028"/>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1029" name="Shape 1029"/>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Runs</a:t>
                  </a:r>
                </a:p>
              </p:txBody>
            </p:sp>
          </p:grpSp>
          <p:grpSp>
            <p:nvGrpSpPr>
              <p:cNvPr id="1037" name="Group 1037"/>
              <p:cNvGrpSpPr/>
              <p:nvPr/>
            </p:nvGrpSpPr>
            <p:grpSpPr>
              <a:xfrm>
                <a:off x="61924" y="429998"/>
                <a:ext cx="659294" cy="795486"/>
                <a:chOff x="-2" y="0"/>
                <a:chExt cx="659293" cy="795485"/>
              </a:xfrm>
            </p:grpSpPr>
            <p:grpSp>
              <p:nvGrpSpPr>
                <p:cNvPr id="1033" name="Group 1033"/>
                <p:cNvGrpSpPr/>
                <p:nvPr/>
              </p:nvGrpSpPr>
              <p:grpSpPr>
                <a:xfrm>
                  <a:off x="-2" y="568904"/>
                  <a:ext cx="655942" cy="226581"/>
                  <a:chOff x="-1" y="-1"/>
                  <a:chExt cx="655940" cy="226580"/>
                </a:xfrm>
              </p:grpSpPr>
              <p:sp>
                <p:nvSpPr>
                  <p:cNvPr id="1031" name="Shape 1031"/>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32" name="Shape 1032"/>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1036" name="Group 1036"/>
                <p:cNvGrpSpPr/>
                <p:nvPr/>
              </p:nvGrpSpPr>
              <p:grpSpPr>
                <a:xfrm>
                  <a:off x="0" y="0"/>
                  <a:ext cx="659291" cy="546829"/>
                  <a:chOff x="0" y="0"/>
                  <a:chExt cx="659290" cy="546827"/>
                </a:xfrm>
              </p:grpSpPr>
              <p:sp>
                <p:nvSpPr>
                  <p:cNvPr id="1034" name="Shape 1034"/>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35" name="Shape 1035"/>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 – 1 </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Input</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Buffers</a:t>
                    </a:r>
                  </a:p>
                </p:txBody>
              </p:sp>
            </p:grpSp>
          </p:grpSp>
        </p:grpSp>
        <p:grpSp>
          <p:nvGrpSpPr>
            <p:cNvPr id="1045" name="Group 1045"/>
            <p:cNvGrpSpPr/>
            <p:nvPr/>
          </p:nvGrpSpPr>
          <p:grpSpPr>
            <a:xfrm>
              <a:off x="1874656" y="946831"/>
              <a:ext cx="465358" cy="916181"/>
              <a:chOff x="-1" y="-1"/>
              <a:chExt cx="620475" cy="1221573"/>
            </a:xfrm>
          </p:grpSpPr>
          <p:grpSp>
            <p:nvGrpSpPr>
              <p:cNvPr id="1041" name="Group 1041"/>
              <p:cNvGrpSpPr/>
              <p:nvPr/>
            </p:nvGrpSpPr>
            <p:grpSpPr>
              <a:xfrm>
                <a:off x="-1" y="627000"/>
                <a:ext cx="618311" cy="594572"/>
                <a:chOff x="-1" y="0"/>
                <a:chExt cx="618309" cy="594571"/>
              </a:xfrm>
            </p:grpSpPr>
            <p:sp>
              <p:nvSpPr>
                <p:cNvPr id="1039" name="Shape 103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0" name="Shape 104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044" name="Group 1044"/>
              <p:cNvGrpSpPr/>
              <p:nvPr/>
            </p:nvGrpSpPr>
            <p:grpSpPr>
              <a:xfrm>
                <a:off x="2163" y="-1"/>
                <a:ext cx="618311" cy="594573"/>
                <a:chOff x="-1" y="0"/>
                <a:chExt cx="618309" cy="594571"/>
              </a:xfrm>
            </p:grpSpPr>
            <p:sp>
              <p:nvSpPr>
                <p:cNvPr id="1042" name="Shape 1042"/>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3" name="Shape 1043"/>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052" name="Group 1052"/>
            <p:cNvGrpSpPr/>
            <p:nvPr/>
          </p:nvGrpSpPr>
          <p:grpSpPr>
            <a:xfrm>
              <a:off x="3085976" y="946831"/>
              <a:ext cx="465358" cy="916181"/>
              <a:chOff x="-1" y="-1"/>
              <a:chExt cx="620475" cy="1221573"/>
            </a:xfrm>
          </p:grpSpPr>
          <p:grpSp>
            <p:nvGrpSpPr>
              <p:cNvPr id="1048" name="Group 1048"/>
              <p:cNvGrpSpPr/>
              <p:nvPr/>
            </p:nvGrpSpPr>
            <p:grpSpPr>
              <a:xfrm>
                <a:off x="-1" y="627000"/>
                <a:ext cx="618311" cy="594572"/>
                <a:chOff x="-1" y="0"/>
                <a:chExt cx="618309" cy="594571"/>
              </a:xfrm>
            </p:grpSpPr>
            <p:sp>
              <p:nvSpPr>
                <p:cNvPr id="1046" name="Shape 104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7" name="Shape 104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1051" name="Group 1051"/>
              <p:cNvGrpSpPr/>
              <p:nvPr/>
            </p:nvGrpSpPr>
            <p:grpSpPr>
              <a:xfrm>
                <a:off x="2163" y="-1"/>
                <a:ext cx="618311" cy="594573"/>
                <a:chOff x="-1" y="0"/>
                <a:chExt cx="618309" cy="594571"/>
              </a:xfrm>
            </p:grpSpPr>
            <p:sp>
              <p:nvSpPr>
                <p:cNvPr id="1049" name="Shape 104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0" name="Shape 105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1059" name="Group 1059"/>
            <p:cNvGrpSpPr/>
            <p:nvPr/>
          </p:nvGrpSpPr>
          <p:grpSpPr>
            <a:xfrm>
              <a:off x="4179369" y="946831"/>
              <a:ext cx="465358" cy="916181"/>
              <a:chOff x="-1" y="-1"/>
              <a:chExt cx="620475" cy="1221573"/>
            </a:xfrm>
          </p:grpSpPr>
          <p:grpSp>
            <p:nvGrpSpPr>
              <p:cNvPr id="1055" name="Group 1055"/>
              <p:cNvGrpSpPr/>
              <p:nvPr/>
            </p:nvGrpSpPr>
            <p:grpSpPr>
              <a:xfrm>
                <a:off x="-1" y="627000"/>
                <a:ext cx="618311" cy="594572"/>
                <a:chOff x="-1" y="0"/>
                <a:chExt cx="618309" cy="594571"/>
              </a:xfrm>
            </p:grpSpPr>
            <p:sp>
              <p:nvSpPr>
                <p:cNvPr id="1053" name="Shape 105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4" name="Shape 105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058" name="Group 1058"/>
              <p:cNvGrpSpPr/>
              <p:nvPr/>
            </p:nvGrpSpPr>
            <p:grpSpPr>
              <a:xfrm>
                <a:off x="2163" y="-1"/>
                <a:ext cx="618311" cy="594573"/>
                <a:chOff x="-1" y="0"/>
                <a:chExt cx="618309" cy="594571"/>
              </a:xfrm>
            </p:grpSpPr>
            <p:sp>
              <p:nvSpPr>
                <p:cNvPr id="1056" name="Shape 105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7" name="Shape 105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066" name="Group 1066"/>
            <p:cNvGrpSpPr/>
            <p:nvPr/>
          </p:nvGrpSpPr>
          <p:grpSpPr>
            <a:xfrm>
              <a:off x="5368613" y="946831"/>
              <a:ext cx="465358" cy="916181"/>
              <a:chOff x="-1" y="-1"/>
              <a:chExt cx="620475" cy="1221573"/>
            </a:xfrm>
          </p:grpSpPr>
          <p:grpSp>
            <p:nvGrpSpPr>
              <p:cNvPr id="1062" name="Group 1062"/>
              <p:cNvGrpSpPr/>
              <p:nvPr/>
            </p:nvGrpSpPr>
            <p:grpSpPr>
              <a:xfrm>
                <a:off x="-1" y="627000"/>
                <a:ext cx="618311" cy="594572"/>
                <a:chOff x="-1" y="0"/>
                <a:chExt cx="618309" cy="594571"/>
              </a:xfrm>
            </p:grpSpPr>
            <p:sp>
              <p:nvSpPr>
                <p:cNvPr id="1060" name="Shape 10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61" name="Shape 10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1065" name="Group 1065"/>
              <p:cNvGrpSpPr/>
              <p:nvPr/>
            </p:nvGrpSpPr>
            <p:grpSpPr>
              <a:xfrm>
                <a:off x="2163" y="-1"/>
                <a:ext cx="618311" cy="594573"/>
                <a:chOff x="-1" y="0"/>
                <a:chExt cx="618309" cy="594571"/>
              </a:xfrm>
            </p:grpSpPr>
            <p:sp>
              <p:nvSpPr>
                <p:cNvPr id="1063" name="Shape 106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64" name="Shape 106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1111" name="Group 1111"/>
            <p:cNvGrpSpPr/>
            <p:nvPr/>
          </p:nvGrpSpPr>
          <p:grpSpPr>
            <a:xfrm>
              <a:off x="3619595" y="932141"/>
              <a:ext cx="491510" cy="945560"/>
              <a:chOff x="-1" y="-1"/>
              <a:chExt cx="655346" cy="1260745"/>
            </a:xfrm>
          </p:grpSpPr>
          <p:grpSp>
            <p:nvGrpSpPr>
              <p:cNvPr id="1070" name="Group 1070"/>
              <p:cNvGrpSpPr/>
              <p:nvPr/>
            </p:nvGrpSpPr>
            <p:grpSpPr>
              <a:xfrm>
                <a:off x="-1" y="-1"/>
                <a:ext cx="655346" cy="1260745"/>
                <a:chOff x="0" y="0"/>
                <a:chExt cx="655344" cy="1260743"/>
              </a:xfrm>
            </p:grpSpPr>
            <p:sp>
              <p:nvSpPr>
                <p:cNvPr id="1067" name="Shape 1067"/>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068" name="Shape 1068"/>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069" name="Shape 1069"/>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1083" name="Group 1083"/>
              <p:cNvGrpSpPr/>
              <p:nvPr/>
            </p:nvGrpSpPr>
            <p:grpSpPr>
              <a:xfrm>
                <a:off x="36437" y="200108"/>
                <a:ext cx="540634" cy="217679"/>
                <a:chOff x="0" y="0"/>
                <a:chExt cx="540633" cy="217677"/>
              </a:xfrm>
            </p:grpSpPr>
            <p:grpSp>
              <p:nvGrpSpPr>
                <p:cNvPr id="1074" name="Group 1074"/>
                <p:cNvGrpSpPr/>
                <p:nvPr/>
              </p:nvGrpSpPr>
              <p:grpSpPr>
                <a:xfrm>
                  <a:off x="0" y="0"/>
                  <a:ext cx="164433" cy="217678"/>
                  <a:chOff x="0" y="0"/>
                  <a:chExt cx="164432" cy="217677"/>
                </a:xfrm>
              </p:grpSpPr>
              <p:sp>
                <p:nvSpPr>
                  <p:cNvPr id="1071" name="Shape 107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2" name="Shape 107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3" name="Shape 107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78" name="Group 1078"/>
                <p:cNvGrpSpPr/>
                <p:nvPr/>
              </p:nvGrpSpPr>
              <p:grpSpPr>
                <a:xfrm>
                  <a:off x="188101" y="0"/>
                  <a:ext cx="164433" cy="217678"/>
                  <a:chOff x="0" y="0"/>
                  <a:chExt cx="164432" cy="217677"/>
                </a:xfrm>
              </p:grpSpPr>
              <p:sp>
                <p:nvSpPr>
                  <p:cNvPr id="1075" name="Shape 107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6" name="Shape 1076"/>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7" name="Shape 107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82" name="Group 1082"/>
                <p:cNvGrpSpPr/>
                <p:nvPr/>
              </p:nvGrpSpPr>
              <p:grpSpPr>
                <a:xfrm>
                  <a:off x="376201" y="0"/>
                  <a:ext cx="164433" cy="217678"/>
                  <a:chOff x="0" y="0"/>
                  <a:chExt cx="164432" cy="217677"/>
                </a:xfrm>
              </p:grpSpPr>
              <p:sp>
                <p:nvSpPr>
                  <p:cNvPr id="1079" name="Shape 107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0" name="Shape 108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1" name="Shape 108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1096" name="Group 1096"/>
              <p:cNvGrpSpPr/>
              <p:nvPr/>
            </p:nvGrpSpPr>
            <p:grpSpPr>
              <a:xfrm>
                <a:off x="36437" y="555907"/>
                <a:ext cx="540634" cy="217679"/>
                <a:chOff x="0" y="0"/>
                <a:chExt cx="540633" cy="217677"/>
              </a:xfrm>
            </p:grpSpPr>
            <p:grpSp>
              <p:nvGrpSpPr>
                <p:cNvPr id="1087" name="Group 1087"/>
                <p:cNvGrpSpPr/>
                <p:nvPr/>
              </p:nvGrpSpPr>
              <p:grpSpPr>
                <a:xfrm>
                  <a:off x="0" y="0"/>
                  <a:ext cx="164433" cy="217678"/>
                  <a:chOff x="0" y="0"/>
                  <a:chExt cx="164432" cy="217677"/>
                </a:xfrm>
              </p:grpSpPr>
              <p:sp>
                <p:nvSpPr>
                  <p:cNvPr id="1084" name="Shape 108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5" name="Shape 108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6" name="Shape 108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91" name="Group 1091"/>
                <p:cNvGrpSpPr/>
                <p:nvPr/>
              </p:nvGrpSpPr>
              <p:grpSpPr>
                <a:xfrm>
                  <a:off x="188101" y="0"/>
                  <a:ext cx="164433" cy="217678"/>
                  <a:chOff x="0" y="0"/>
                  <a:chExt cx="164432" cy="217677"/>
                </a:xfrm>
              </p:grpSpPr>
              <p:sp>
                <p:nvSpPr>
                  <p:cNvPr id="1088" name="Shape 108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9" name="Shape 108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0" name="Shape 109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95" name="Group 1095"/>
                <p:cNvGrpSpPr/>
                <p:nvPr/>
              </p:nvGrpSpPr>
              <p:grpSpPr>
                <a:xfrm>
                  <a:off x="376201" y="0"/>
                  <a:ext cx="164433" cy="217678"/>
                  <a:chOff x="0" y="0"/>
                  <a:chExt cx="164432" cy="217677"/>
                </a:xfrm>
              </p:grpSpPr>
              <p:sp>
                <p:nvSpPr>
                  <p:cNvPr id="1092" name="Shape 109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3" name="Shape 109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4" name="Shape 109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1097" name="Shape 1097"/>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Runs</a:t>
                </a:r>
              </a:p>
            </p:txBody>
          </p:sp>
          <p:grpSp>
            <p:nvGrpSpPr>
              <p:cNvPr id="1110" name="Group 1110"/>
              <p:cNvGrpSpPr/>
              <p:nvPr/>
            </p:nvGrpSpPr>
            <p:grpSpPr>
              <a:xfrm>
                <a:off x="28649" y="858320"/>
                <a:ext cx="540634" cy="217679"/>
                <a:chOff x="0" y="0"/>
                <a:chExt cx="540633" cy="217677"/>
              </a:xfrm>
            </p:grpSpPr>
            <p:grpSp>
              <p:nvGrpSpPr>
                <p:cNvPr id="1101" name="Group 1101"/>
                <p:cNvGrpSpPr/>
                <p:nvPr/>
              </p:nvGrpSpPr>
              <p:grpSpPr>
                <a:xfrm>
                  <a:off x="0" y="0"/>
                  <a:ext cx="164433" cy="217678"/>
                  <a:chOff x="0" y="0"/>
                  <a:chExt cx="164432" cy="217677"/>
                </a:xfrm>
              </p:grpSpPr>
              <p:sp>
                <p:nvSpPr>
                  <p:cNvPr id="1098" name="Shape 109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9" name="Shape 109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0" name="Shape 110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05" name="Group 1105"/>
                <p:cNvGrpSpPr/>
                <p:nvPr/>
              </p:nvGrpSpPr>
              <p:grpSpPr>
                <a:xfrm>
                  <a:off x="188101" y="0"/>
                  <a:ext cx="164433" cy="217678"/>
                  <a:chOff x="0" y="0"/>
                  <a:chExt cx="164432" cy="217677"/>
                </a:xfrm>
              </p:grpSpPr>
              <p:sp>
                <p:nvSpPr>
                  <p:cNvPr id="1102" name="Shape 110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3" name="Shape 110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4" name="Shape 110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09" name="Group 1109"/>
                <p:cNvGrpSpPr/>
                <p:nvPr/>
              </p:nvGrpSpPr>
              <p:grpSpPr>
                <a:xfrm>
                  <a:off x="376201" y="0"/>
                  <a:ext cx="164433" cy="217678"/>
                  <a:chOff x="0" y="0"/>
                  <a:chExt cx="164432" cy="217677"/>
                </a:xfrm>
              </p:grpSpPr>
              <p:sp>
                <p:nvSpPr>
                  <p:cNvPr id="1106" name="Shape 110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7" name="Shape 110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8" name="Shape 110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1156" name="Group 1156"/>
            <p:cNvGrpSpPr/>
            <p:nvPr/>
          </p:nvGrpSpPr>
          <p:grpSpPr>
            <a:xfrm>
              <a:off x="5902233" y="932141"/>
              <a:ext cx="491510" cy="945560"/>
              <a:chOff x="-1" y="-1"/>
              <a:chExt cx="655346" cy="1260745"/>
            </a:xfrm>
          </p:grpSpPr>
          <p:grpSp>
            <p:nvGrpSpPr>
              <p:cNvPr id="1115" name="Group 1115"/>
              <p:cNvGrpSpPr/>
              <p:nvPr/>
            </p:nvGrpSpPr>
            <p:grpSpPr>
              <a:xfrm>
                <a:off x="-1" y="-1"/>
                <a:ext cx="655346" cy="1260745"/>
                <a:chOff x="0" y="0"/>
                <a:chExt cx="655344" cy="1260743"/>
              </a:xfrm>
            </p:grpSpPr>
            <p:sp>
              <p:nvSpPr>
                <p:cNvPr id="1112" name="Shape 1112"/>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113" name="Shape 1113"/>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114" name="Shape 1114"/>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1128" name="Group 1128"/>
              <p:cNvGrpSpPr/>
              <p:nvPr/>
            </p:nvGrpSpPr>
            <p:grpSpPr>
              <a:xfrm>
                <a:off x="36437" y="200108"/>
                <a:ext cx="540634" cy="217679"/>
                <a:chOff x="0" y="0"/>
                <a:chExt cx="540633" cy="217677"/>
              </a:xfrm>
            </p:grpSpPr>
            <p:grpSp>
              <p:nvGrpSpPr>
                <p:cNvPr id="1119" name="Group 1119"/>
                <p:cNvGrpSpPr/>
                <p:nvPr/>
              </p:nvGrpSpPr>
              <p:grpSpPr>
                <a:xfrm>
                  <a:off x="0" y="0"/>
                  <a:ext cx="164433" cy="217678"/>
                  <a:chOff x="0" y="0"/>
                  <a:chExt cx="164432" cy="217677"/>
                </a:xfrm>
              </p:grpSpPr>
              <p:sp>
                <p:nvSpPr>
                  <p:cNvPr id="1116" name="Shape 111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17" name="Shape 111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18" name="Shape 111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23" name="Group 1123"/>
                <p:cNvGrpSpPr/>
                <p:nvPr/>
              </p:nvGrpSpPr>
              <p:grpSpPr>
                <a:xfrm>
                  <a:off x="188101" y="0"/>
                  <a:ext cx="164433" cy="217678"/>
                  <a:chOff x="0" y="0"/>
                  <a:chExt cx="164432" cy="217677"/>
                </a:xfrm>
              </p:grpSpPr>
              <p:sp>
                <p:nvSpPr>
                  <p:cNvPr id="1120" name="Shape 112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1" name="Shape 1121"/>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2" name="Shape 112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27" name="Group 1127"/>
                <p:cNvGrpSpPr/>
                <p:nvPr/>
              </p:nvGrpSpPr>
              <p:grpSpPr>
                <a:xfrm>
                  <a:off x="376201" y="0"/>
                  <a:ext cx="164433" cy="217678"/>
                  <a:chOff x="0" y="0"/>
                  <a:chExt cx="164432" cy="217677"/>
                </a:xfrm>
              </p:grpSpPr>
              <p:sp>
                <p:nvSpPr>
                  <p:cNvPr id="1124" name="Shape 112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5" name="Shape 112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6" name="Shape 112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1141" name="Group 1141"/>
              <p:cNvGrpSpPr/>
              <p:nvPr/>
            </p:nvGrpSpPr>
            <p:grpSpPr>
              <a:xfrm>
                <a:off x="36437" y="555907"/>
                <a:ext cx="540634" cy="217679"/>
                <a:chOff x="0" y="0"/>
                <a:chExt cx="540633" cy="217677"/>
              </a:xfrm>
            </p:grpSpPr>
            <p:grpSp>
              <p:nvGrpSpPr>
                <p:cNvPr id="1132" name="Group 1132"/>
                <p:cNvGrpSpPr/>
                <p:nvPr/>
              </p:nvGrpSpPr>
              <p:grpSpPr>
                <a:xfrm>
                  <a:off x="0" y="0"/>
                  <a:ext cx="164433" cy="217678"/>
                  <a:chOff x="0" y="0"/>
                  <a:chExt cx="164432" cy="217677"/>
                </a:xfrm>
              </p:grpSpPr>
              <p:sp>
                <p:nvSpPr>
                  <p:cNvPr id="1129" name="Shape 112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0" name="Shape 113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1" name="Shape 113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36" name="Group 1136"/>
                <p:cNvGrpSpPr/>
                <p:nvPr/>
              </p:nvGrpSpPr>
              <p:grpSpPr>
                <a:xfrm>
                  <a:off x="188101" y="0"/>
                  <a:ext cx="164433" cy="217678"/>
                  <a:chOff x="0" y="0"/>
                  <a:chExt cx="164432" cy="217677"/>
                </a:xfrm>
              </p:grpSpPr>
              <p:sp>
                <p:nvSpPr>
                  <p:cNvPr id="1133" name="Shape 113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4" name="Shape 113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5" name="Shape 113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40" name="Group 1140"/>
                <p:cNvGrpSpPr/>
                <p:nvPr/>
              </p:nvGrpSpPr>
              <p:grpSpPr>
                <a:xfrm>
                  <a:off x="376201" y="0"/>
                  <a:ext cx="164433" cy="217678"/>
                  <a:chOff x="0" y="0"/>
                  <a:chExt cx="164432" cy="217677"/>
                </a:xfrm>
              </p:grpSpPr>
              <p:sp>
                <p:nvSpPr>
                  <p:cNvPr id="1137" name="Shape 113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8" name="Shape 113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9" name="Shape 113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1142" name="Shape 1142"/>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Files</a:t>
                </a:r>
              </a:p>
            </p:txBody>
          </p:sp>
          <p:grpSp>
            <p:nvGrpSpPr>
              <p:cNvPr id="1155" name="Group 1155"/>
              <p:cNvGrpSpPr/>
              <p:nvPr/>
            </p:nvGrpSpPr>
            <p:grpSpPr>
              <a:xfrm>
                <a:off x="28649" y="858320"/>
                <a:ext cx="540634" cy="217679"/>
                <a:chOff x="0" y="0"/>
                <a:chExt cx="540633" cy="217677"/>
              </a:xfrm>
            </p:grpSpPr>
            <p:grpSp>
              <p:nvGrpSpPr>
                <p:cNvPr id="1146" name="Group 1146"/>
                <p:cNvGrpSpPr/>
                <p:nvPr/>
              </p:nvGrpSpPr>
              <p:grpSpPr>
                <a:xfrm>
                  <a:off x="0" y="0"/>
                  <a:ext cx="164433" cy="217678"/>
                  <a:chOff x="0" y="0"/>
                  <a:chExt cx="164432" cy="217677"/>
                </a:xfrm>
              </p:grpSpPr>
              <p:sp>
                <p:nvSpPr>
                  <p:cNvPr id="1143" name="Shape 114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4" name="Shape 114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5" name="Shape 114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50" name="Group 1150"/>
                <p:cNvGrpSpPr/>
                <p:nvPr/>
              </p:nvGrpSpPr>
              <p:grpSpPr>
                <a:xfrm>
                  <a:off x="188101" y="0"/>
                  <a:ext cx="164433" cy="217678"/>
                  <a:chOff x="0" y="0"/>
                  <a:chExt cx="164432" cy="217677"/>
                </a:xfrm>
              </p:grpSpPr>
              <p:sp>
                <p:nvSpPr>
                  <p:cNvPr id="1147" name="Shape 114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8" name="Shape 114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9" name="Shape 114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54" name="Group 1154"/>
                <p:cNvGrpSpPr/>
                <p:nvPr/>
              </p:nvGrpSpPr>
              <p:grpSpPr>
                <a:xfrm>
                  <a:off x="376201" y="0"/>
                  <a:ext cx="164433" cy="217678"/>
                  <a:chOff x="0" y="0"/>
                  <a:chExt cx="164432" cy="217677"/>
                </a:xfrm>
              </p:grpSpPr>
              <p:sp>
                <p:nvSpPr>
                  <p:cNvPr id="1151" name="Shape 115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52" name="Shape 115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53" name="Shape 115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1163" name="Group 1163"/>
            <p:cNvGrpSpPr/>
            <p:nvPr/>
          </p:nvGrpSpPr>
          <p:grpSpPr>
            <a:xfrm>
              <a:off x="6462006" y="946831"/>
              <a:ext cx="465358" cy="916181"/>
              <a:chOff x="-1" y="-1"/>
              <a:chExt cx="620475" cy="1221573"/>
            </a:xfrm>
          </p:grpSpPr>
          <p:grpSp>
            <p:nvGrpSpPr>
              <p:cNvPr id="1159" name="Group 1159"/>
              <p:cNvGrpSpPr/>
              <p:nvPr/>
            </p:nvGrpSpPr>
            <p:grpSpPr>
              <a:xfrm>
                <a:off x="-1" y="627000"/>
                <a:ext cx="618311" cy="594572"/>
                <a:chOff x="-1" y="0"/>
                <a:chExt cx="618309" cy="594571"/>
              </a:xfrm>
            </p:grpSpPr>
            <p:sp>
              <p:nvSpPr>
                <p:cNvPr id="1157" name="Shape 1157"/>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158" name="Shape 1158"/>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162" name="Group 1162"/>
              <p:cNvGrpSpPr/>
              <p:nvPr/>
            </p:nvGrpSpPr>
            <p:grpSpPr>
              <a:xfrm>
                <a:off x="2163" y="-1"/>
                <a:ext cx="618311" cy="594573"/>
                <a:chOff x="-1" y="0"/>
                <a:chExt cx="618309" cy="594571"/>
              </a:xfrm>
            </p:grpSpPr>
            <p:sp>
              <p:nvSpPr>
                <p:cNvPr id="1160" name="Shape 11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161" name="Shape 11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174" name="Group 1174"/>
            <p:cNvGrpSpPr/>
            <p:nvPr/>
          </p:nvGrpSpPr>
          <p:grpSpPr>
            <a:xfrm>
              <a:off x="6995625" y="932142"/>
              <a:ext cx="587362" cy="945560"/>
              <a:chOff x="-2" y="0"/>
              <a:chExt cx="783148" cy="1260745"/>
            </a:xfrm>
          </p:grpSpPr>
          <p:grpSp>
            <p:nvGrpSpPr>
              <p:cNvPr id="1166" name="Group 1166"/>
              <p:cNvGrpSpPr/>
              <p:nvPr/>
            </p:nvGrpSpPr>
            <p:grpSpPr>
              <a:xfrm>
                <a:off x="-2" y="0"/>
                <a:ext cx="783148" cy="1260745"/>
                <a:chOff x="-1" y="0"/>
                <a:chExt cx="783146" cy="1260744"/>
              </a:xfrm>
            </p:grpSpPr>
            <p:sp>
              <p:nvSpPr>
                <p:cNvPr id="1164" name="Shape 1164"/>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1165" name="Shape 1165"/>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Files</a:t>
                  </a:r>
                </a:p>
              </p:txBody>
            </p:sp>
          </p:grpSp>
          <p:grpSp>
            <p:nvGrpSpPr>
              <p:cNvPr id="1173" name="Group 1173"/>
              <p:cNvGrpSpPr/>
              <p:nvPr/>
            </p:nvGrpSpPr>
            <p:grpSpPr>
              <a:xfrm>
                <a:off x="61924" y="429998"/>
                <a:ext cx="659294" cy="795486"/>
                <a:chOff x="-2" y="0"/>
                <a:chExt cx="659293" cy="795485"/>
              </a:xfrm>
            </p:grpSpPr>
            <p:grpSp>
              <p:nvGrpSpPr>
                <p:cNvPr id="1169" name="Group 1169"/>
                <p:cNvGrpSpPr/>
                <p:nvPr/>
              </p:nvGrpSpPr>
              <p:grpSpPr>
                <a:xfrm>
                  <a:off x="-2" y="568904"/>
                  <a:ext cx="655942" cy="226581"/>
                  <a:chOff x="-1" y="-1"/>
                  <a:chExt cx="655940" cy="226580"/>
                </a:xfrm>
              </p:grpSpPr>
              <p:sp>
                <p:nvSpPr>
                  <p:cNvPr id="1167" name="Shape 1167"/>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168" name="Shape 1168"/>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1172" name="Group 1172"/>
                <p:cNvGrpSpPr/>
                <p:nvPr/>
              </p:nvGrpSpPr>
              <p:grpSpPr>
                <a:xfrm>
                  <a:off x="0" y="0"/>
                  <a:ext cx="659291" cy="546829"/>
                  <a:chOff x="0" y="0"/>
                  <a:chExt cx="659290" cy="546827"/>
                </a:xfrm>
              </p:grpSpPr>
              <p:sp>
                <p:nvSpPr>
                  <p:cNvPr id="1170" name="Shape 1170"/>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171" name="Shape 1171"/>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 – 1 </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Input</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Buffers</a:t>
                    </a:r>
                  </a:p>
                </p:txBody>
              </p:sp>
            </p:grpSp>
          </p:grpSp>
        </p:grpSp>
      </p:gr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dirty="0"/>
              <a:t>Join First, Sort Later</a:t>
            </a:r>
          </a:p>
        </p:txBody>
      </p:sp>
      <p:sp>
        <p:nvSpPr>
          <p:cNvPr id="1180" name="Shape 1180"/>
          <p:cNvSpPr>
            <a:spLocks noGrp="1"/>
          </p:cNvSpPr>
          <p:nvPr>
            <p:ph sz="quarter" idx="13"/>
          </p:nvPr>
        </p:nvSpPr>
        <p:spPr>
          <a:xfrm>
            <a:off x="243013" y="1422432"/>
            <a:ext cx="8668512" cy="3968718"/>
          </a:xfrm>
          <a:prstGeom prst="rect">
            <a:avLst/>
          </a:prstGeom>
        </p:spPr>
        <p:txBody>
          <a:bodyPr>
            <a:norm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ea typeface="Helvetica Neue" charset="0"/>
                <a:cs typeface="Helvetica Neue" charset="0"/>
              </a:rPr>
              <a:t>Reserves</a:t>
            </a:r>
            <a:r>
              <a:rPr lang="en-US" sz="1800" dirty="0">
                <a:solidFill>
                  <a:srgbClr val="000000"/>
                </a:solidFill>
                <a:ea typeface="Helvetica Neue" charset="0"/>
                <a:cs typeface="Helvetica Neue" charset="0"/>
              </a:rPr>
              <a:t> (</a:t>
            </a:r>
            <a:r>
              <a:rPr lang="en-US" sz="1800" i="1" u="sng" dirty="0" err="1">
                <a:solidFill>
                  <a:srgbClr val="000000"/>
                </a:solidFill>
                <a:ea typeface="Helvetica Neue" charset="0"/>
                <a:cs typeface="Helvetica Neue" charset="0"/>
              </a:rPr>
              <a:t>sid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u="sng" dirty="0">
                <a:solidFill>
                  <a:srgbClr val="000000"/>
                </a:solidFill>
                <a:ea typeface="Helvetica Neue" charset="0"/>
                <a:cs typeface="Helvetica Neue" charset="0"/>
              </a:rPr>
              <a:t>bid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u="sng" dirty="0">
                <a:solidFill>
                  <a:srgbClr val="000000"/>
                </a:solidFill>
                <a:ea typeface="Helvetica Neue" charset="0"/>
                <a:cs typeface="Helvetica Neue" charset="0"/>
              </a:rPr>
              <a:t>day</a:t>
            </a:r>
            <a:r>
              <a:rPr lang="en-US" sz="1800" dirty="0">
                <a:solidFill>
                  <a:srgbClr val="000000"/>
                </a:solidFill>
                <a:ea typeface="Helvetica Neue" charset="0"/>
                <a:cs typeface="Helvetica Neue" charset="0"/>
              </a:rPr>
              <a:t>: date, </a:t>
            </a:r>
            <a:r>
              <a:rPr lang="en-US" sz="1800" i="1" dirty="0" err="1">
                <a:solidFill>
                  <a:srgbClr val="000000"/>
                </a:solidFill>
                <a:ea typeface="Helvetica Neue" charset="0"/>
                <a:cs typeface="Helvetica Neue" charset="0"/>
              </a:rPr>
              <a:t>rname</a:t>
            </a:r>
            <a:r>
              <a:rPr lang="en-US" sz="1800" dirty="0">
                <a:solidFill>
                  <a:srgbClr val="000000"/>
                </a:solidFill>
                <a:ea typeface="Helvetica Neue" charset="0"/>
                <a:cs typeface="Helvetica Neue" charset="0"/>
              </a:rPr>
              <a:t>: string)</a:t>
            </a:r>
          </a:p>
          <a:p>
            <a:pPr>
              <a:spcBef>
                <a:spcPts val="450"/>
              </a:spcBef>
              <a:defRPr sz="2800">
                <a:solidFill>
                  <a:srgbClr val="F79646"/>
                </a:solidFill>
              </a:defRPr>
            </a:pPr>
            <a:r>
              <a:rPr lang="en-US" sz="1800" dirty="0">
                <a:ea typeface="Helvetica Neue" charset="0"/>
                <a:cs typeface="Helvetica Neue" charset="0"/>
              </a:rPr>
              <a:t>Sailors</a:t>
            </a:r>
            <a:r>
              <a:rPr lang="en-US" sz="1800" dirty="0">
                <a:solidFill>
                  <a:srgbClr val="000000"/>
                </a:solidFill>
                <a:ea typeface="Helvetica Neue" charset="0"/>
                <a:cs typeface="Helvetica Neue" charset="0"/>
              </a:rPr>
              <a:t> (</a:t>
            </a:r>
            <a:r>
              <a:rPr lang="en-US" sz="1800" i="1" u="sng" dirty="0" err="1">
                <a:solidFill>
                  <a:srgbClr val="000000"/>
                </a:solidFill>
                <a:ea typeface="Helvetica Neue" charset="0"/>
                <a:cs typeface="Helvetica Neue" charset="0"/>
              </a:rPr>
              <a:t>sid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dirty="0" err="1">
                <a:solidFill>
                  <a:srgbClr val="000000"/>
                </a:solidFill>
                <a:ea typeface="Helvetica Neue" charset="0"/>
                <a:cs typeface="Helvetica Neue" charset="0"/>
              </a:rPr>
              <a:t>sname</a:t>
            </a:r>
            <a:r>
              <a:rPr lang="en-US" sz="1800" dirty="0">
                <a:solidFill>
                  <a:srgbClr val="000000"/>
                </a:solidFill>
                <a:ea typeface="Helvetica Neue" charset="0"/>
                <a:cs typeface="Helvetica Neue" charset="0"/>
              </a:rPr>
              <a:t>: string, </a:t>
            </a:r>
            <a:r>
              <a:rPr lang="en-US" sz="1800" i="1" dirty="0">
                <a:solidFill>
                  <a:srgbClr val="000000"/>
                </a:solidFill>
                <a:ea typeface="Helvetica Neue" charset="0"/>
                <a:cs typeface="Helvetica Neue" charset="0"/>
              </a:rPr>
              <a:t>rating</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dirty="0">
                <a:solidFill>
                  <a:srgbClr val="000000"/>
                </a:solidFill>
                <a:ea typeface="Helvetica Neue" charset="0"/>
                <a:cs typeface="Helvetica Neue" charset="0"/>
              </a:rPr>
              <a:t>age</a:t>
            </a:r>
            <a:r>
              <a:rPr lang="en-US" sz="1800" dirty="0">
                <a:solidFill>
                  <a:srgbClr val="000000"/>
                </a:solidFill>
                <a:ea typeface="Helvetica Neue" charset="0"/>
                <a:cs typeface="Helvetica Neue" charset="0"/>
              </a:rPr>
              <a:t>: real)</a:t>
            </a:r>
          </a:p>
          <a:p>
            <a:pPr>
              <a:spcBef>
                <a:spcPts val="1500"/>
              </a:spcBef>
              <a:defRPr sz="2800">
                <a:solidFill>
                  <a:srgbClr val="F79646"/>
                </a:solidFill>
              </a:defRPr>
            </a:pPr>
            <a:r>
              <a:rPr lang="en-US" sz="1800" dirty="0">
                <a:solidFill>
                  <a:srgbClr val="000000"/>
                </a:solidFill>
                <a:ea typeface="Helvetica Neue" charset="0"/>
                <a:cs typeface="Helvetica Neue" charset="0"/>
              </a:rPr>
              <a:t>Block NLJ</a:t>
            </a:r>
          </a:p>
          <a:p>
            <a:pPr lvl="1">
              <a:spcBef>
                <a:spcPts val="450"/>
              </a:spcBef>
              <a:defRPr sz="2800">
                <a:solidFill>
                  <a:srgbClr val="F79646"/>
                </a:solidFill>
              </a:defRPr>
            </a:pPr>
            <a:r>
              <a:rPr lang="en-US" sz="1800" dirty="0">
                <a:solidFill>
                  <a:srgbClr val="000000"/>
                </a:solidFill>
                <a:ea typeface="Helvetica Neue" charset="0"/>
                <a:cs typeface="Helvetica Neue" charset="0"/>
              </a:rPr>
              <a:t>Join:  [S] + </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S</a:t>
            </a:r>
            <a:r>
              <a:rPr lang="mr-IN" sz="1800" dirty="0">
                <a:solidFill>
                  <a:srgbClr val="000000"/>
                </a:solidFill>
                <a:ea typeface="Helvetica Neue" charset="0"/>
                <a:cs typeface="Helvetica Neue" charset="0"/>
              </a:rPr>
              <a:t>]/(B-2))*[</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p>
          <a:p>
            <a:pPr lvl="1">
              <a:spcBef>
                <a:spcPts val="450"/>
              </a:spcBef>
              <a:defRPr sz="2800">
                <a:solidFill>
                  <a:srgbClr val="F79646"/>
                </a:solidFill>
              </a:defRPr>
            </a:pPr>
            <a:r>
              <a:rPr lang="mr-IN" sz="1800" dirty="0" err="1">
                <a:solidFill>
                  <a:srgbClr val="000000"/>
                </a:solidFill>
                <a:ea typeface="Helvetica Neue" charset="0"/>
                <a:cs typeface="Helvetica Neue" charset="0"/>
              </a:rPr>
              <a:t>Sort</a:t>
            </a:r>
            <a:r>
              <a:rPr lang="mr-IN" sz="1800" dirty="0">
                <a:solidFill>
                  <a:srgbClr val="000000"/>
                </a:solidFill>
                <a:ea typeface="Helvetica Neue" charset="0"/>
                <a:cs typeface="Helvetica Neue" charset="0"/>
              </a:rPr>
              <a:t>: </a:t>
            </a:r>
            <a:r>
              <a:rPr lang="en-US" sz="1800" dirty="0">
                <a:solidFill>
                  <a:srgbClr val="000000"/>
                </a:solidFill>
                <a:ea typeface="Helvetica Neue" charset="0"/>
                <a:cs typeface="Helvetica Neue" charset="0"/>
              </a:rPr>
              <a:t>?</a:t>
            </a:r>
          </a:p>
        </p:txBody>
      </p:sp>
      <p:sp>
        <p:nvSpPr>
          <p:cNvPr id="4" name="TextBox 3"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extLst>
      <p:ext uri="{BB962C8B-B14F-4D97-AF65-F5344CB8AC3E}">
        <p14:creationId xmlns:p14="http://schemas.microsoft.com/office/powerpoint/2010/main" val="80678560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ym typeface="Wingdings"/>
              </a:rPr>
              <a:t>Group By on Sorted input</a:t>
            </a:r>
            <a:endParaRPr lang="en-US" dirty="0"/>
          </a:p>
        </p:txBody>
      </p:sp>
      <p:sp>
        <p:nvSpPr>
          <p:cNvPr id="3" name="Content Placeholder 2"/>
          <p:cNvSpPr>
            <a:spLocks noGrp="1"/>
          </p:cNvSpPr>
          <p:nvPr>
            <p:ph idx="1"/>
          </p:nvPr>
        </p:nvSpPr>
        <p:spPr>
          <a:xfrm>
            <a:off x="457200" y="1200150"/>
            <a:ext cx="8229600" cy="3943350"/>
          </a:xfrm>
        </p:spPr>
        <p:txBody>
          <a:bodyPr>
            <a:normAutofit fontScale="40000" lnSpcReduction="20000"/>
          </a:bodyPr>
          <a:lstStyle/>
          <a:p>
            <a:r>
              <a:rPr lang="en-US" sz="3400" dirty="0" err="1"/>
              <a:t>init</a:t>
            </a:r>
            <a:r>
              <a:rPr lang="en-US" sz="3400" dirty="0"/>
              <a:t>(</a:t>
            </a:r>
            <a:r>
              <a:rPr lang="en-US" sz="3400" dirty="0" err="1"/>
              <a:t>group_keys</a:t>
            </a:r>
            <a:r>
              <a:rPr lang="en-US" sz="3400" dirty="0"/>
              <a:t>, </a:t>
            </a:r>
            <a:r>
              <a:rPr lang="en-US" sz="3400" dirty="0" err="1"/>
              <a:t>aggs</a:t>
            </a:r>
            <a:r>
              <a:rPr lang="en-US" sz="3400" dirty="0"/>
              <a:t>):</a:t>
            </a:r>
          </a:p>
          <a:p>
            <a:pPr marL="457200" lvl="1" indent="0">
              <a:buNone/>
            </a:pPr>
            <a:r>
              <a:rPr lang="en-US" sz="3100" dirty="0" err="1"/>
              <a:t>child.init</a:t>
            </a:r>
            <a:r>
              <a:rPr lang="en-US" sz="3100" dirty="0"/>
              <a:t>()</a:t>
            </a:r>
          </a:p>
          <a:p>
            <a:pPr marL="457200" lvl="1" indent="0">
              <a:buNone/>
            </a:pPr>
            <a:r>
              <a:rPr lang="en-US" sz="3100" dirty="0" err="1"/>
              <a:t>cur_group</a:t>
            </a:r>
            <a:r>
              <a:rPr lang="en-US" sz="3100" dirty="0"/>
              <a:t> = NULL;</a:t>
            </a:r>
          </a:p>
          <a:p>
            <a:r>
              <a:rPr lang="en-US" sz="3400" dirty="0"/>
              <a:t>next():</a:t>
            </a:r>
          </a:p>
          <a:p>
            <a:pPr marL="457200" lvl="1" indent="0">
              <a:buNone/>
              <a:tabLst>
                <a:tab pos="901700" algn="l"/>
                <a:tab pos="1360488" algn="l"/>
              </a:tabLst>
            </a:pPr>
            <a:r>
              <a:rPr lang="en-US" sz="3100" dirty="0"/>
              <a:t>result = NULL</a:t>
            </a:r>
          </a:p>
          <a:p>
            <a:pPr marL="457200" lvl="1" indent="0">
              <a:buNone/>
              <a:tabLst>
                <a:tab pos="901700" algn="l"/>
                <a:tab pos="1360488" algn="l"/>
              </a:tabLst>
            </a:pPr>
            <a:r>
              <a:rPr lang="en-US" sz="3100" dirty="0"/>
              <a:t>do {</a:t>
            </a:r>
          </a:p>
          <a:p>
            <a:pPr marL="457200" lvl="1" indent="0">
              <a:buNone/>
              <a:tabLst>
                <a:tab pos="901700" algn="l"/>
                <a:tab pos="1131888" algn="l"/>
                <a:tab pos="1371600" algn="l"/>
              </a:tabLst>
            </a:pPr>
            <a:r>
              <a:rPr lang="en-US" sz="3100" dirty="0"/>
              <a:t>	</a:t>
            </a:r>
            <a:r>
              <a:rPr lang="en-US" sz="3100" dirty="0" err="1"/>
              <a:t>tup</a:t>
            </a:r>
            <a:r>
              <a:rPr lang="en-US" sz="3100" dirty="0"/>
              <a:t> = </a:t>
            </a:r>
            <a:r>
              <a:rPr lang="en-US" sz="3100" dirty="0" err="1"/>
              <a:t>child.next</a:t>
            </a:r>
            <a:r>
              <a:rPr lang="en-US" sz="3100" dirty="0"/>
              <a:t>();</a:t>
            </a:r>
          </a:p>
          <a:p>
            <a:pPr marL="457200" lvl="1" indent="0">
              <a:buNone/>
              <a:tabLst>
                <a:tab pos="901700" algn="l"/>
                <a:tab pos="1131888" algn="l"/>
                <a:tab pos="1371600" algn="l"/>
              </a:tabLst>
            </a:pPr>
            <a:r>
              <a:rPr lang="en-US" sz="3100" dirty="0"/>
              <a:t>	if (group(</a:t>
            </a:r>
            <a:r>
              <a:rPr lang="en-US" sz="3100" dirty="0" err="1"/>
              <a:t>tup</a:t>
            </a:r>
            <a:r>
              <a:rPr lang="en-US" sz="3100" dirty="0"/>
              <a:t>) != </a:t>
            </a:r>
            <a:r>
              <a:rPr lang="en-US" sz="3100" dirty="0" err="1"/>
              <a:t>cur_group</a:t>
            </a:r>
            <a:r>
              <a:rPr lang="en-US" sz="3100" dirty="0"/>
              <a:t>) { </a:t>
            </a:r>
            <a:r>
              <a:rPr lang="en-US" sz="3100" dirty="0">
                <a:solidFill>
                  <a:schemeClr val="bg1">
                    <a:lumMod val="50000"/>
                  </a:schemeClr>
                </a:solidFill>
              </a:rPr>
              <a:t>// New group!</a:t>
            </a:r>
          </a:p>
          <a:p>
            <a:pPr marL="457200" lvl="1" indent="0">
              <a:buNone/>
              <a:tabLst>
                <a:tab pos="901700" algn="l"/>
                <a:tab pos="1131888" algn="l"/>
                <a:tab pos="1371600" algn="l"/>
              </a:tabLst>
            </a:pPr>
            <a:r>
              <a:rPr lang="en-US" sz="3100" dirty="0"/>
              <a:t>		if (</a:t>
            </a:r>
            <a:r>
              <a:rPr lang="en-US" sz="3100" dirty="0" err="1"/>
              <a:t>cur_group</a:t>
            </a:r>
            <a:r>
              <a:rPr lang="en-US" sz="3100" dirty="0"/>
              <a:t> != NULL)     </a:t>
            </a:r>
            <a:r>
              <a:rPr lang="en-US" sz="3100" dirty="0">
                <a:solidFill>
                  <a:schemeClr val="bg1">
                    <a:lumMod val="50000"/>
                  </a:schemeClr>
                </a:solidFill>
              </a:rPr>
              <a:t>// Form a result for current group</a:t>
            </a:r>
            <a:endParaRPr lang="en-US" sz="3100" dirty="0"/>
          </a:p>
          <a:p>
            <a:pPr marL="457200" lvl="1" indent="0">
              <a:buNone/>
              <a:tabLst>
                <a:tab pos="901700" algn="l"/>
                <a:tab pos="1131888" algn="l"/>
                <a:tab pos="1371600" algn="l"/>
              </a:tabLst>
            </a:pPr>
            <a:r>
              <a:rPr lang="en-US" sz="3100" dirty="0"/>
              <a:t>			result = [</a:t>
            </a:r>
            <a:r>
              <a:rPr lang="en-US" sz="3100" dirty="0" err="1"/>
              <a:t>cur_group</a:t>
            </a:r>
            <a:r>
              <a:rPr lang="en-US" sz="3100" dirty="0"/>
              <a:t>, final() of all </a:t>
            </a:r>
            <a:r>
              <a:rPr lang="en-US" sz="3100" dirty="0" err="1"/>
              <a:t>aggs</a:t>
            </a:r>
            <a:r>
              <a:rPr lang="en-US" sz="3100" dirty="0"/>
              <a:t>]</a:t>
            </a:r>
          </a:p>
          <a:p>
            <a:pPr marL="457200" lvl="1" indent="0">
              <a:buNone/>
              <a:tabLst>
                <a:tab pos="901700" algn="l"/>
                <a:tab pos="1131888" algn="l"/>
                <a:tab pos="1371600" algn="l"/>
              </a:tabLst>
            </a:pPr>
            <a:r>
              <a:rPr lang="en-US" sz="3100" dirty="0"/>
              <a:t>		</a:t>
            </a:r>
            <a:r>
              <a:rPr lang="en-US" sz="3100" dirty="0" err="1"/>
              <a:t>cur_group</a:t>
            </a:r>
            <a:r>
              <a:rPr lang="en-US" sz="3100" dirty="0"/>
              <a:t> = group(</a:t>
            </a:r>
            <a:r>
              <a:rPr lang="en-US" sz="3100" dirty="0" err="1"/>
              <a:t>tup</a:t>
            </a:r>
            <a:r>
              <a:rPr lang="en-US" sz="3100" dirty="0"/>
              <a:t>);</a:t>
            </a:r>
          </a:p>
          <a:p>
            <a:pPr marL="457200" lvl="1" indent="0">
              <a:buNone/>
              <a:tabLst>
                <a:tab pos="901700" algn="l"/>
                <a:tab pos="1131888" algn="l"/>
                <a:tab pos="1371600" algn="l"/>
              </a:tabLst>
            </a:pPr>
            <a:r>
              <a:rPr lang="en-US" sz="3100" dirty="0"/>
              <a:t>		call </a:t>
            </a:r>
            <a:r>
              <a:rPr lang="en-US" sz="3100" dirty="0" err="1"/>
              <a:t>init</a:t>
            </a:r>
            <a:r>
              <a:rPr lang="en-US" sz="3100" dirty="0"/>
              <a:t>() on all the </a:t>
            </a:r>
            <a:r>
              <a:rPr lang="en-US" sz="3100" dirty="0" err="1"/>
              <a:t>aggs</a:t>
            </a:r>
            <a:endParaRPr lang="en-US" sz="3100" dirty="0"/>
          </a:p>
          <a:p>
            <a:pPr marL="457200" lvl="1" indent="0">
              <a:buNone/>
              <a:tabLst>
                <a:tab pos="901700" algn="l"/>
                <a:tab pos="1131888" algn="l"/>
                <a:tab pos="1371600" algn="l"/>
              </a:tabLst>
            </a:pPr>
            <a:r>
              <a:rPr lang="en-US" sz="3100" dirty="0"/>
              <a:t>	} 	</a:t>
            </a:r>
          </a:p>
          <a:p>
            <a:pPr marL="457200" lvl="1" indent="0">
              <a:buNone/>
              <a:tabLst>
                <a:tab pos="901700" algn="l"/>
                <a:tab pos="1131888" algn="l"/>
                <a:tab pos="1371600" algn="l"/>
              </a:tabLst>
            </a:pPr>
            <a:r>
              <a:rPr lang="en-US" sz="3100" dirty="0"/>
              <a:t>	call merge(</a:t>
            </a:r>
            <a:r>
              <a:rPr lang="en-US" sz="3100" dirty="0" err="1"/>
              <a:t>tup</a:t>
            </a:r>
            <a:r>
              <a:rPr lang="en-US" sz="3100" dirty="0"/>
              <a:t>) on all the </a:t>
            </a:r>
            <a:r>
              <a:rPr lang="en-US" sz="3100" dirty="0" err="1"/>
              <a:t>aggs</a:t>
            </a:r>
            <a:r>
              <a:rPr lang="en-US" sz="3100" dirty="0"/>
              <a:t> </a:t>
            </a:r>
          </a:p>
          <a:p>
            <a:pPr marL="457200" lvl="1" indent="0">
              <a:buNone/>
            </a:pPr>
            <a:r>
              <a:rPr lang="en-US" sz="3100" dirty="0"/>
              <a:t>} while (!result);</a:t>
            </a:r>
          </a:p>
          <a:p>
            <a:pPr marL="457200" lvl="1" indent="0">
              <a:buNone/>
            </a:pPr>
            <a:r>
              <a:rPr lang="en-US" sz="3100" dirty="0"/>
              <a:t>return result;</a:t>
            </a:r>
          </a:p>
          <a:p>
            <a:r>
              <a:rPr lang="en-US" sz="3400" dirty="0"/>
              <a:t>close():</a:t>
            </a:r>
          </a:p>
          <a:p>
            <a:pPr marL="457200" lvl="1" indent="0">
              <a:buNone/>
            </a:pPr>
            <a:r>
              <a:rPr lang="en-US" sz="3100" dirty="0" err="1"/>
              <a:t>child.close</a:t>
            </a:r>
            <a:r>
              <a:rPr lang="en-US" sz="3100" dirty="0"/>
              <a:t>()</a:t>
            </a:r>
          </a:p>
        </p:txBody>
      </p:sp>
      <p:sp>
        <p:nvSpPr>
          <p:cNvPr id="4" name="Oval 4" descr="Sort is a node in a tree with an arrow pointing to it's parent &quot;GroupBy&quot;" title="Plan Tree"/>
          <p:cNvSpPr>
            <a:spLocks noChangeArrowheads="1"/>
          </p:cNvSpPr>
          <p:nvPr/>
        </p:nvSpPr>
        <p:spPr bwMode="auto">
          <a:xfrm>
            <a:off x="7848600" y="1047750"/>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a:t>Sort</a:t>
            </a:r>
          </a:p>
        </p:txBody>
      </p:sp>
      <p:sp>
        <p:nvSpPr>
          <p:cNvPr id="5" name="Oval 5" descr="Sort is a node in a tree with an arrow pointing to it's parent &quot;GroupBy&quot;" title="Plan Tree"/>
          <p:cNvSpPr>
            <a:spLocks noChangeArrowheads="1"/>
          </p:cNvSpPr>
          <p:nvPr/>
        </p:nvSpPr>
        <p:spPr bwMode="auto">
          <a:xfrm>
            <a:off x="7848600" y="361950"/>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GroupBy</a:t>
            </a:r>
            <a:endParaRPr lang="en-US" sz="1350" dirty="0"/>
          </a:p>
        </p:txBody>
      </p:sp>
      <p:cxnSp>
        <p:nvCxnSpPr>
          <p:cNvPr id="6" name="AutoShape 6" descr="Sort is a node in a tree with an arrow pointing to it's parent &quot;GroupBy&quot;" title="Plan Tree"/>
          <p:cNvCxnSpPr>
            <a:cxnSpLocks noChangeShapeType="1"/>
          </p:cNvCxnSpPr>
          <p:nvPr/>
        </p:nvCxnSpPr>
        <p:spPr bwMode="auto">
          <a:xfrm flipV="1">
            <a:off x="8362950" y="776288"/>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7" name="AutoShape 7" descr="Sort is a node in a tree with an arrow pointing to it's parent &quot;GroupBy&quot;" title="Plan Tree"/>
          <p:cNvCxnSpPr>
            <a:cxnSpLocks noChangeShapeType="1"/>
          </p:cNvCxnSpPr>
          <p:nvPr/>
        </p:nvCxnSpPr>
        <p:spPr bwMode="auto">
          <a:xfrm flipV="1">
            <a:off x="8362950" y="1462088"/>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8" name="AutoShape 8" descr="Sort is a node in a tree with an arrow pointing to it's parent &quot;GroupBy&quot;" title="Plan Tree"/>
          <p:cNvCxnSpPr>
            <a:cxnSpLocks noChangeShapeType="1"/>
          </p:cNvCxnSpPr>
          <p:nvPr/>
        </p:nvCxnSpPr>
        <p:spPr bwMode="auto">
          <a:xfrm flipV="1">
            <a:off x="8362950" y="90488"/>
            <a:ext cx="1191"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graphicFrame>
        <p:nvGraphicFramePr>
          <p:cNvPr id="10" name="Table 9" descr="Table of different operations that require group by and how they work" title="Aggregate Table"/>
          <p:cNvGraphicFramePr>
            <a:graphicFrameLocks noGrp="1"/>
          </p:cNvGraphicFramePr>
          <p:nvPr>
            <p:extLst>
              <p:ext uri="{D42A27DB-BD31-4B8C-83A1-F6EECF244321}">
                <p14:modId xmlns:p14="http://schemas.microsoft.com/office/powerpoint/2010/main" val="2632996964"/>
              </p:ext>
            </p:extLst>
          </p:nvPr>
        </p:nvGraphicFramePr>
        <p:xfrm>
          <a:off x="4805726" y="971551"/>
          <a:ext cx="2814273" cy="1310640"/>
        </p:xfrm>
        <a:graphic>
          <a:graphicData uri="http://schemas.openxmlformats.org/drawingml/2006/table">
            <a:tbl>
              <a:tblPr firstRow="1" firstCol="1" bandRow="1">
                <a:tableStyleId>{5C22544A-7EE6-4342-B048-85BDC9FD1C3A}</a:tableStyleId>
              </a:tblPr>
              <a:tblGrid>
                <a:gridCol w="604474">
                  <a:extLst>
                    <a:ext uri="{9D8B030D-6E8A-4147-A177-3AD203B41FA5}">
                      <a16:colId xmlns:a16="http://schemas.microsoft.com/office/drawing/2014/main" val="20000"/>
                    </a:ext>
                  </a:extLst>
                </a:gridCol>
                <a:gridCol w="515826">
                  <a:extLst>
                    <a:ext uri="{9D8B030D-6E8A-4147-A177-3AD203B41FA5}">
                      <a16:colId xmlns:a16="http://schemas.microsoft.com/office/drawing/2014/main" val="20001"/>
                    </a:ext>
                  </a:extLst>
                </a:gridCol>
                <a:gridCol w="562855">
                  <a:extLst>
                    <a:ext uri="{9D8B030D-6E8A-4147-A177-3AD203B41FA5}">
                      <a16:colId xmlns:a16="http://schemas.microsoft.com/office/drawing/2014/main" val="20002"/>
                    </a:ext>
                  </a:extLst>
                </a:gridCol>
                <a:gridCol w="643263">
                  <a:extLst>
                    <a:ext uri="{9D8B030D-6E8A-4147-A177-3AD203B41FA5}">
                      <a16:colId xmlns:a16="http://schemas.microsoft.com/office/drawing/2014/main" val="20003"/>
                    </a:ext>
                  </a:extLst>
                </a:gridCol>
                <a:gridCol w="487855">
                  <a:extLst>
                    <a:ext uri="{9D8B030D-6E8A-4147-A177-3AD203B41FA5}">
                      <a16:colId xmlns:a16="http://schemas.microsoft.com/office/drawing/2014/main" val="20004"/>
                    </a:ext>
                  </a:extLst>
                </a:gridCol>
              </a:tblGrid>
              <a:tr h="124047">
                <a:tc>
                  <a:txBody>
                    <a:bodyPr/>
                    <a:lstStyle/>
                    <a:p>
                      <a:r>
                        <a:rPr lang="en-US" sz="800" dirty="0" err="1"/>
                        <a:t>agg_type</a:t>
                      </a:r>
                      <a:endParaRPr lang="en-US" sz="800" dirty="0"/>
                    </a:p>
                  </a:txBody>
                  <a:tcPr/>
                </a:tc>
                <a:tc>
                  <a:txBody>
                    <a:bodyPr/>
                    <a:lstStyle/>
                    <a:p>
                      <a:r>
                        <a:rPr lang="en-US" sz="800" dirty="0"/>
                        <a:t>state</a:t>
                      </a:r>
                    </a:p>
                  </a:txBody>
                  <a:tcPr/>
                </a:tc>
                <a:tc>
                  <a:txBody>
                    <a:bodyPr/>
                    <a:lstStyle/>
                    <a:p>
                      <a:r>
                        <a:rPr lang="en-US" sz="800" dirty="0" err="1"/>
                        <a:t>init</a:t>
                      </a:r>
                      <a:endParaRPr lang="en-US" sz="800" dirty="0"/>
                    </a:p>
                  </a:txBody>
                  <a:tcPr/>
                </a:tc>
                <a:tc>
                  <a:txBody>
                    <a:bodyPr/>
                    <a:lstStyle/>
                    <a:p>
                      <a:r>
                        <a:rPr lang="en-US" sz="800" dirty="0"/>
                        <a:t>merge(x)</a:t>
                      </a:r>
                    </a:p>
                  </a:txBody>
                  <a:tcPr/>
                </a:tc>
                <a:tc>
                  <a:txBody>
                    <a:bodyPr/>
                    <a:lstStyle/>
                    <a:p>
                      <a:r>
                        <a:rPr lang="en-US" sz="800" dirty="0"/>
                        <a:t>final</a:t>
                      </a:r>
                    </a:p>
                  </a:txBody>
                  <a:tcPr/>
                </a:tc>
                <a:extLst>
                  <a:ext uri="{0D108BD9-81ED-4DB2-BD59-A6C34878D82A}">
                    <a16:rowId xmlns:a16="http://schemas.microsoft.com/office/drawing/2014/main" val="10000"/>
                  </a:ext>
                </a:extLst>
              </a:tr>
              <a:tr h="124047">
                <a:tc>
                  <a:txBody>
                    <a:bodyPr/>
                    <a:lstStyle/>
                    <a:p>
                      <a:r>
                        <a:rPr lang="en-US" sz="800" dirty="0"/>
                        <a:t>COUNT</a:t>
                      </a:r>
                    </a:p>
                  </a:txBody>
                  <a:tcPr/>
                </a:tc>
                <a:tc>
                  <a:txBody>
                    <a:bodyPr/>
                    <a:lstStyle/>
                    <a:p>
                      <a:r>
                        <a:rPr lang="en-US" sz="800" dirty="0"/>
                        <a:t>count</a:t>
                      </a:r>
                    </a:p>
                  </a:txBody>
                  <a:tcPr/>
                </a:tc>
                <a:tc>
                  <a:txBody>
                    <a:bodyPr/>
                    <a:lstStyle/>
                    <a:p>
                      <a:r>
                        <a:rPr lang="en-US" sz="800" dirty="0"/>
                        <a:t>0</a:t>
                      </a:r>
                    </a:p>
                  </a:txBody>
                  <a:tcPr/>
                </a:tc>
                <a:tc>
                  <a:txBody>
                    <a:bodyPr/>
                    <a:lstStyle/>
                    <a:p>
                      <a:r>
                        <a:rPr lang="en-US" sz="800" dirty="0"/>
                        <a:t>count</a:t>
                      </a:r>
                      <a:r>
                        <a:rPr lang="en-US" sz="800" baseline="0" dirty="0"/>
                        <a:t> ++</a:t>
                      </a:r>
                      <a:endParaRPr lang="en-US" sz="800" dirty="0"/>
                    </a:p>
                  </a:txBody>
                  <a:tcPr/>
                </a:tc>
                <a:tc>
                  <a:txBody>
                    <a:bodyPr/>
                    <a:lstStyle/>
                    <a:p>
                      <a:r>
                        <a:rPr lang="en-US" sz="800" dirty="0"/>
                        <a:t>count</a:t>
                      </a:r>
                    </a:p>
                  </a:txBody>
                  <a:tcPr/>
                </a:tc>
                <a:extLst>
                  <a:ext uri="{0D108BD9-81ED-4DB2-BD59-A6C34878D82A}">
                    <a16:rowId xmlns:a16="http://schemas.microsoft.com/office/drawing/2014/main" val="10001"/>
                  </a:ext>
                </a:extLst>
              </a:tr>
              <a:tr h="124047">
                <a:tc>
                  <a:txBody>
                    <a:bodyPr/>
                    <a:lstStyle/>
                    <a:p>
                      <a:r>
                        <a:rPr lang="en-US" sz="800" dirty="0"/>
                        <a:t>SUM</a:t>
                      </a:r>
                    </a:p>
                  </a:txBody>
                  <a:tcPr/>
                </a:tc>
                <a:tc>
                  <a:txBody>
                    <a:bodyPr/>
                    <a:lstStyle/>
                    <a:p>
                      <a:r>
                        <a:rPr lang="en-US" sz="800" dirty="0"/>
                        <a:t>sum</a:t>
                      </a:r>
                    </a:p>
                  </a:txBody>
                  <a:tcPr/>
                </a:tc>
                <a:tc>
                  <a:txBody>
                    <a:bodyPr/>
                    <a:lstStyle/>
                    <a:p>
                      <a:r>
                        <a:rPr lang="en-US" sz="800" dirty="0"/>
                        <a:t>0</a:t>
                      </a:r>
                    </a:p>
                  </a:txBody>
                  <a:tcPr/>
                </a:tc>
                <a:tc>
                  <a:txBody>
                    <a:bodyPr/>
                    <a:lstStyle/>
                    <a:p>
                      <a:r>
                        <a:rPr lang="en-US" sz="800" dirty="0"/>
                        <a:t>sum += x</a:t>
                      </a:r>
                    </a:p>
                  </a:txBody>
                  <a:tcPr/>
                </a:tc>
                <a:tc>
                  <a:txBody>
                    <a:bodyPr/>
                    <a:lstStyle/>
                    <a:p>
                      <a:r>
                        <a:rPr lang="en-US" sz="800" dirty="0"/>
                        <a:t>sum</a:t>
                      </a:r>
                    </a:p>
                  </a:txBody>
                  <a:tcPr/>
                </a:tc>
                <a:extLst>
                  <a:ext uri="{0D108BD9-81ED-4DB2-BD59-A6C34878D82A}">
                    <a16:rowId xmlns:a16="http://schemas.microsoft.com/office/drawing/2014/main" val="10002"/>
                  </a:ext>
                </a:extLst>
              </a:tr>
              <a:tr h="194930">
                <a:tc>
                  <a:txBody>
                    <a:bodyPr/>
                    <a:lstStyle/>
                    <a:p>
                      <a:r>
                        <a:rPr lang="en-US" sz="800" dirty="0"/>
                        <a:t>AVG</a:t>
                      </a:r>
                    </a:p>
                  </a:txBody>
                  <a:tcPr/>
                </a:tc>
                <a:tc>
                  <a:txBody>
                    <a:bodyPr/>
                    <a:lstStyle/>
                    <a:p>
                      <a:r>
                        <a:rPr lang="en-US" sz="800" dirty="0"/>
                        <a:t>[count, sum]</a:t>
                      </a:r>
                    </a:p>
                  </a:txBody>
                  <a:tcPr/>
                </a:tc>
                <a:tc>
                  <a:txBody>
                    <a:bodyPr/>
                    <a:lstStyle/>
                    <a:p>
                      <a:r>
                        <a:rPr lang="en-US" sz="800" dirty="0"/>
                        <a:t>[0, 0]</a:t>
                      </a:r>
                    </a:p>
                  </a:txBody>
                  <a:tcPr/>
                </a:tc>
                <a:tc>
                  <a:txBody>
                    <a:bodyPr/>
                    <a:lstStyle/>
                    <a:p>
                      <a:r>
                        <a:rPr lang="en-US" sz="800" dirty="0"/>
                        <a:t>[count++, sum+=x]</a:t>
                      </a:r>
                    </a:p>
                  </a:txBody>
                  <a:tcPr/>
                </a:tc>
                <a:tc>
                  <a:txBody>
                    <a:bodyPr/>
                    <a:lstStyle/>
                    <a:p>
                      <a:r>
                        <a:rPr lang="en-US" sz="800" dirty="0"/>
                        <a:t>sum</a:t>
                      </a:r>
                      <a:br>
                        <a:rPr lang="en-US" sz="800" dirty="0"/>
                      </a:br>
                      <a:r>
                        <a:rPr lang="en-US" sz="800" dirty="0"/>
                        <a:t>/ count</a:t>
                      </a:r>
                    </a:p>
                  </a:txBody>
                  <a:tcPr/>
                </a:tc>
                <a:extLst>
                  <a:ext uri="{0D108BD9-81ED-4DB2-BD59-A6C34878D82A}">
                    <a16:rowId xmlns:a16="http://schemas.microsoft.com/office/drawing/2014/main" val="10003"/>
                  </a:ext>
                </a:extLst>
              </a:tr>
              <a:tr h="194930">
                <a:tc>
                  <a:txBody>
                    <a:bodyPr/>
                    <a:lstStyle/>
                    <a:p>
                      <a:r>
                        <a:rPr lang="en-US" sz="800" dirty="0"/>
                        <a:t>MIN</a:t>
                      </a:r>
                    </a:p>
                  </a:txBody>
                  <a:tcPr/>
                </a:tc>
                <a:tc>
                  <a:txBody>
                    <a:bodyPr/>
                    <a:lstStyle/>
                    <a:p>
                      <a:r>
                        <a:rPr lang="en-US" sz="800" dirty="0"/>
                        <a:t>min</a:t>
                      </a:r>
                    </a:p>
                  </a:txBody>
                  <a:tcPr/>
                </a:tc>
                <a:tc>
                  <a:txBody>
                    <a:bodyPr/>
                    <a:lstStyle/>
                    <a:p>
                      <a:r>
                        <a:rPr lang="en-US" sz="800" dirty="0"/>
                        <a:t>+infinity</a:t>
                      </a:r>
                    </a:p>
                  </a:txBody>
                  <a:tcPr/>
                </a:tc>
                <a:tc>
                  <a:txBody>
                    <a:bodyPr/>
                    <a:lstStyle/>
                    <a:p>
                      <a:r>
                        <a:rPr lang="en-US" sz="800" dirty="0"/>
                        <a:t>min &gt;</a:t>
                      </a:r>
                      <a:r>
                        <a:rPr lang="en-US" sz="800" baseline="0" dirty="0"/>
                        <a:t> x ? </a:t>
                      </a:r>
                      <a:br>
                        <a:rPr lang="en-US" sz="800" baseline="0" dirty="0"/>
                      </a:br>
                      <a:r>
                        <a:rPr lang="en-US" sz="800" baseline="0" dirty="0"/>
                        <a:t>x : min</a:t>
                      </a:r>
                      <a:endParaRPr lang="en-US" sz="800" dirty="0"/>
                    </a:p>
                  </a:txBody>
                  <a:tcPr/>
                </a:tc>
                <a:tc>
                  <a:txBody>
                    <a:bodyPr/>
                    <a:lstStyle/>
                    <a:p>
                      <a:r>
                        <a:rPr lang="en-US" sz="800" dirty="0"/>
                        <a:t>min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1565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dirty="0"/>
              <a:t>Join First, Sort Later</a:t>
            </a:r>
            <a:r>
              <a:rPr lang="en-US" dirty="0"/>
              <a:t> Part 2</a:t>
            </a:r>
            <a:endParaRPr dirty="0"/>
          </a:p>
        </p:txBody>
      </p:sp>
      <p:sp>
        <p:nvSpPr>
          <p:cNvPr id="9" name="Shape 1180">
            <a:extLst>
              <a:ext uri="{FF2B5EF4-FFF2-40B4-BE49-F238E27FC236}">
                <a16:creationId xmlns:a16="http://schemas.microsoft.com/office/drawing/2014/main" id="{90FD5F7D-8E8B-0646-90B4-7FE3EA4A159F}"/>
              </a:ext>
            </a:extLst>
          </p:cNvPr>
          <p:cNvSpPr>
            <a:spLocks noGrp="1"/>
          </p:cNvSpPr>
          <p:nvPr>
            <p:ph sz="quarter" idx="13"/>
          </p:nvPr>
        </p:nvSpPr>
        <p:spPr>
          <a:xfrm>
            <a:off x="243013" y="1422432"/>
            <a:ext cx="8668512" cy="3352440"/>
          </a:xfrm>
          <a:prstGeom prst="rect">
            <a:avLst/>
          </a:prstGeom>
        </p:spPr>
        <p:txBody>
          <a:bodyPr>
            <a:no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t>Reserves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bid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day</a:t>
            </a:r>
            <a:r>
              <a:rPr lang="en-US" sz="1800" dirty="0">
                <a:solidFill>
                  <a:srgbClr val="000000"/>
                </a:solidFill>
              </a:rPr>
              <a:t>: date, </a:t>
            </a:r>
            <a:r>
              <a:rPr lang="en-US" sz="1800" i="1" dirty="0" err="1">
                <a:solidFill>
                  <a:srgbClr val="000000"/>
                </a:solidFill>
              </a:rPr>
              <a:t>rname</a:t>
            </a:r>
            <a:r>
              <a:rPr lang="en-US" sz="1800" dirty="0">
                <a:solidFill>
                  <a:srgbClr val="000000"/>
                </a:solidFill>
              </a:rPr>
              <a:t>: string)</a:t>
            </a:r>
          </a:p>
          <a:p>
            <a:pPr>
              <a:spcBef>
                <a:spcPts val="450"/>
              </a:spcBef>
              <a:defRPr sz="2800">
                <a:solidFill>
                  <a:srgbClr val="F79646"/>
                </a:solidFill>
              </a:defRPr>
            </a:pPr>
            <a:r>
              <a:rPr lang="en-US" sz="1800" dirty="0"/>
              <a:t>Sailors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err="1">
                <a:solidFill>
                  <a:srgbClr val="000000"/>
                </a:solidFill>
              </a:rPr>
              <a:t>sname</a:t>
            </a:r>
            <a:r>
              <a:rPr lang="en-US" sz="1800" dirty="0">
                <a:solidFill>
                  <a:srgbClr val="000000"/>
                </a:solidFill>
              </a:rPr>
              <a:t>: string, </a:t>
            </a:r>
            <a:r>
              <a:rPr lang="en-US" sz="1800" i="1" dirty="0">
                <a:solidFill>
                  <a:srgbClr val="000000"/>
                </a:solidFill>
              </a:rPr>
              <a:t>rating</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a:solidFill>
                  <a:srgbClr val="000000"/>
                </a:solidFill>
              </a:rPr>
              <a:t>age</a:t>
            </a:r>
            <a:r>
              <a:rPr lang="en-US" sz="1800" dirty="0">
                <a:solidFill>
                  <a:srgbClr val="000000"/>
                </a:solidFill>
              </a:rPr>
              <a:t>: real)</a:t>
            </a:r>
          </a:p>
          <a:p>
            <a:pPr>
              <a:spcBef>
                <a:spcPts val="1500"/>
              </a:spcBef>
              <a:defRPr sz="2800">
                <a:solidFill>
                  <a:srgbClr val="F79646"/>
                </a:solidFill>
              </a:defRPr>
            </a:pPr>
            <a:r>
              <a:rPr lang="en-US" sz="1800" dirty="0">
                <a:solidFill>
                  <a:srgbClr val="000000"/>
                </a:solidFill>
                <a:ea typeface="Helvetica Neue" charset="0"/>
                <a:cs typeface="Helvetica Neue" charset="0"/>
              </a:rPr>
              <a:t>Block NLJ</a:t>
            </a:r>
          </a:p>
          <a:p>
            <a:pPr lvl="1">
              <a:spcBef>
                <a:spcPts val="450"/>
              </a:spcBef>
              <a:defRPr sz="2800">
                <a:solidFill>
                  <a:srgbClr val="F79646"/>
                </a:solidFill>
              </a:defRPr>
            </a:pPr>
            <a:r>
              <a:rPr lang="en-US" sz="1800" dirty="0">
                <a:solidFill>
                  <a:srgbClr val="000000"/>
                </a:solidFill>
                <a:ea typeface="Helvetica Neue" charset="0"/>
                <a:cs typeface="Helvetica Neue" charset="0"/>
              </a:rPr>
              <a:t>Join:  [S] + </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S</a:t>
            </a:r>
            <a:r>
              <a:rPr lang="mr-IN" sz="1800" dirty="0">
                <a:solidFill>
                  <a:srgbClr val="000000"/>
                </a:solidFill>
                <a:ea typeface="Helvetica Neue" charset="0"/>
                <a:cs typeface="Helvetica Neue" charset="0"/>
              </a:rPr>
              <a:t>]/(B-2))*[</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 = 5,500</a:t>
            </a:r>
            <a:endParaRPr lang="mr-IN" sz="1800" dirty="0">
              <a:solidFill>
                <a:srgbClr val="000000"/>
              </a:solidFill>
              <a:ea typeface="Helvetica Neue" charset="0"/>
              <a:cs typeface="Helvetica Neue" charset="0"/>
            </a:endParaRPr>
          </a:p>
          <a:p>
            <a:pPr lvl="1">
              <a:spcBef>
                <a:spcPts val="450"/>
              </a:spcBef>
              <a:defRPr sz="2800">
                <a:solidFill>
                  <a:srgbClr val="F79646"/>
                </a:solidFill>
              </a:defRPr>
            </a:pPr>
            <a:r>
              <a:rPr lang="mr-IN" sz="1800" dirty="0" err="1">
                <a:solidFill>
                  <a:srgbClr val="000000"/>
                </a:solidFill>
                <a:ea typeface="Helvetica Neue" charset="0"/>
                <a:cs typeface="Helvetica Neue" charset="0"/>
              </a:rPr>
              <a:t>Sort</a:t>
            </a:r>
            <a:r>
              <a:rPr lang="mr-IN" sz="1800" dirty="0">
                <a:solidFill>
                  <a:srgbClr val="000000"/>
                </a:solidFill>
                <a:ea typeface="Helvetica Neue" charset="0"/>
                <a:cs typeface="Helvetica Neue" charset="0"/>
              </a:rPr>
              <a:t>: 2 * [</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 (1 + log</a:t>
            </a:r>
            <a:r>
              <a:rPr lang="mr-IN" sz="1800" baseline="-5999" dirty="0">
                <a:solidFill>
                  <a:srgbClr val="000000"/>
                </a:solidFill>
                <a:ea typeface="Helvetica Neue" charset="0"/>
                <a:cs typeface="Helvetica Neue" charset="0"/>
              </a:rPr>
              <a:t>B-1</a:t>
            </a:r>
            <a:r>
              <a:rPr lang="mr-IN" sz="1800" dirty="0">
                <a:solidFill>
                  <a:srgbClr val="000000"/>
                </a:solidFill>
                <a:ea typeface="Helvetica Neue" charset="0"/>
                <a:cs typeface="Helvetica Neue" charset="0"/>
              </a:rPr>
              <a:t> [</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B</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 = 4000</a:t>
            </a:r>
          </a:p>
        </p:txBody>
      </p:sp>
      <p:sp>
        <p:nvSpPr>
          <p:cNvPr id="4" name="TextBox 3"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lang="en-US" dirty="0"/>
              <a:t>Sort </a:t>
            </a:r>
            <a:r>
              <a:rPr dirty="0"/>
              <a:t>First, </a:t>
            </a:r>
            <a:r>
              <a:rPr lang="en-US" dirty="0"/>
              <a:t>Join </a:t>
            </a:r>
            <a:r>
              <a:rPr dirty="0"/>
              <a:t>Later</a:t>
            </a:r>
          </a:p>
        </p:txBody>
      </p:sp>
      <p:sp>
        <p:nvSpPr>
          <p:cNvPr id="9" name="Shape 1180">
            <a:extLst>
              <a:ext uri="{FF2B5EF4-FFF2-40B4-BE49-F238E27FC236}">
                <a16:creationId xmlns:a16="http://schemas.microsoft.com/office/drawing/2014/main" id="{90FD5F7D-8E8B-0646-90B4-7FE3EA4A159F}"/>
              </a:ext>
            </a:extLst>
          </p:cNvPr>
          <p:cNvSpPr>
            <a:spLocks noGrp="1"/>
          </p:cNvSpPr>
          <p:nvPr>
            <p:ph sz="quarter" idx="13"/>
          </p:nvPr>
        </p:nvSpPr>
        <p:spPr>
          <a:xfrm>
            <a:off x="243013" y="1422432"/>
            <a:ext cx="8668512" cy="3352440"/>
          </a:xfrm>
          <a:prstGeom prst="rect">
            <a:avLst/>
          </a:prstGeom>
        </p:spPr>
        <p:txBody>
          <a:bodyPr>
            <a:no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t>Reserves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bid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day</a:t>
            </a:r>
            <a:r>
              <a:rPr lang="en-US" sz="1800" dirty="0">
                <a:solidFill>
                  <a:srgbClr val="000000"/>
                </a:solidFill>
              </a:rPr>
              <a:t>: date, </a:t>
            </a:r>
            <a:r>
              <a:rPr lang="en-US" sz="1800" i="1" dirty="0" err="1">
                <a:solidFill>
                  <a:srgbClr val="000000"/>
                </a:solidFill>
              </a:rPr>
              <a:t>rname</a:t>
            </a:r>
            <a:r>
              <a:rPr lang="en-US" sz="1800" dirty="0">
                <a:solidFill>
                  <a:srgbClr val="000000"/>
                </a:solidFill>
              </a:rPr>
              <a:t>: string)</a:t>
            </a:r>
          </a:p>
          <a:p>
            <a:pPr>
              <a:spcBef>
                <a:spcPts val="450"/>
              </a:spcBef>
              <a:defRPr sz="2800">
                <a:solidFill>
                  <a:srgbClr val="F79646"/>
                </a:solidFill>
              </a:defRPr>
            </a:pPr>
            <a:r>
              <a:rPr lang="en-US" sz="1800" dirty="0"/>
              <a:t>Sailors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err="1">
                <a:solidFill>
                  <a:srgbClr val="000000"/>
                </a:solidFill>
              </a:rPr>
              <a:t>sname</a:t>
            </a:r>
            <a:r>
              <a:rPr lang="en-US" sz="1800" dirty="0">
                <a:solidFill>
                  <a:srgbClr val="000000"/>
                </a:solidFill>
              </a:rPr>
              <a:t>: string, </a:t>
            </a:r>
            <a:r>
              <a:rPr lang="en-US" sz="1800" i="1" dirty="0">
                <a:solidFill>
                  <a:srgbClr val="000000"/>
                </a:solidFill>
              </a:rPr>
              <a:t>rating</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a:solidFill>
                  <a:srgbClr val="000000"/>
                </a:solidFill>
              </a:rPr>
              <a:t>age</a:t>
            </a:r>
            <a:r>
              <a:rPr lang="en-US" sz="1800" dirty="0">
                <a:solidFill>
                  <a:srgbClr val="000000"/>
                </a:solidFill>
              </a:rPr>
              <a:t>: real)</a:t>
            </a:r>
          </a:p>
          <a:p>
            <a:pPr marL="800100" lvl="2" indent="0">
              <a:spcBef>
                <a:spcPts val="2000"/>
              </a:spcBef>
              <a:buNone/>
              <a:defRPr>
                <a:solidFill>
                  <a:srgbClr val="2E2E2E"/>
                </a:solidFill>
              </a:defRPr>
            </a:pPr>
            <a:r>
              <a:rPr lang="is-IS" sz="1400" dirty="0"/>
              <a:t>Sort R: 2*[R]*(2) = 4000</a:t>
            </a:r>
          </a:p>
          <a:p>
            <a:pPr marL="800100" lvl="2" indent="0">
              <a:buNone/>
              <a:defRPr>
                <a:solidFill>
                  <a:srgbClr val="2E2E2E"/>
                </a:solidFill>
              </a:defRPr>
            </a:pPr>
            <a:r>
              <a:rPr lang="is-IS" sz="1400" dirty="0"/>
              <a:t>Sort S: 2*[S]*(2) = 2000</a:t>
            </a:r>
          </a:p>
          <a:p>
            <a:pPr marL="800100" lvl="2" indent="0">
              <a:buNone/>
              <a:defRPr>
                <a:solidFill>
                  <a:srgbClr val="2E2E2E"/>
                </a:solidFill>
              </a:defRPr>
            </a:pPr>
            <a:r>
              <a:rPr lang="is-IS" sz="1400" dirty="0"/>
              <a:t>R + S = 1500</a:t>
            </a:r>
          </a:p>
          <a:p>
            <a:pPr marL="800100" lvl="2" indent="0">
              <a:buNone/>
              <a:defRPr>
                <a:solidFill>
                  <a:srgbClr val="2E2E2E"/>
                </a:solidFill>
              </a:defRPr>
            </a:pPr>
            <a:r>
              <a:rPr lang="is-IS" sz="1400" dirty="0"/>
              <a:t>Total = 7500</a:t>
            </a:r>
          </a:p>
        </p:txBody>
      </p:sp>
      <p:sp>
        <p:nvSpPr>
          <p:cNvPr id="2" name="TextBox 1"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extLst>
      <p:ext uri="{BB962C8B-B14F-4D97-AF65-F5344CB8AC3E}">
        <p14:creationId xmlns:p14="http://schemas.microsoft.com/office/powerpoint/2010/main" val="4009190757"/>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 name="Shape 1210"/>
          <p:cNvSpPr>
            <a:spLocks noGrp="1"/>
          </p:cNvSpPr>
          <p:nvPr>
            <p:ph type="title"/>
          </p:nvPr>
        </p:nvSpPr>
        <p:spPr/>
        <p:txBody>
          <a:bodyPr/>
          <a:lstStyle>
            <a:lvl1pPr>
              <a:defRPr sz="4000"/>
            </a:lvl1pPr>
          </a:lstStyle>
          <a:p>
            <a:r>
              <a:rPr lang="en-US" dirty="0"/>
              <a:t>Sort-Merge Refinement</a:t>
            </a:r>
          </a:p>
        </p:txBody>
      </p:sp>
      <p:sp>
        <p:nvSpPr>
          <p:cNvPr id="1443" name="Shape 1443"/>
          <p:cNvSpPr>
            <a:spLocks noGrp="1"/>
          </p:cNvSpPr>
          <p:nvPr>
            <p:ph sz="quarter" idx="13"/>
          </p:nvPr>
        </p:nvSpPr>
        <p:spPr>
          <a:xfrm>
            <a:off x="225599" y="2495550"/>
            <a:ext cx="8668512" cy="2615184"/>
          </a:xfrm>
        </p:spPr>
        <p:txBody>
          <a:bodyPr>
            <a:normAutofit/>
          </a:bodyPr>
          <a:lstStyle/>
          <a:p>
            <a:r>
              <a:rPr lang="en-US" sz="1800" dirty="0"/>
              <a:t>An important refinement combines last pass of merge-sort with join pass</a:t>
            </a:r>
          </a:p>
          <a:p>
            <a:pPr lvl="1"/>
            <a:r>
              <a:rPr lang="en-US" sz="1800" dirty="0"/>
              <a:t>Given enough buffers to accommodate all runs in R and S on the penultimate (second-to-last) pass of sorting</a:t>
            </a:r>
          </a:p>
          <a:p>
            <a:pPr lvl="1"/>
            <a:r>
              <a:rPr lang="en-US" sz="1800" dirty="0"/>
              <a:t>Example for 2-pass SMJ (j</a:t>
            </a:r>
            <a:r>
              <a:rPr lang="en-US" sz="1600" dirty="0"/>
              <a:t>oin during the final merging pass of sort)</a:t>
            </a:r>
          </a:p>
          <a:p>
            <a:pPr lvl="2"/>
            <a:r>
              <a:rPr lang="en-US" sz="1600" dirty="0"/>
              <a:t>Read R and write out sorted runs (pass 0)</a:t>
            </a:r>
          </a:p>
          <a:p>
            <a:pPr lvl="2"/>
            <a:r>
              <a:rPr lang="en-US" sz="1600" dirty="0"/>
              <a:t>Read S and write out sorted runs (pass 0)</a:t>
            </a:r>
          </a:p>
          <a:p>
            <a:pPr lvl="2"/>
            <a:r>
              <a:rPr lang="en-US" sz="1600" dirty="0"/>
              <a:t>Merge R-runs and S-runs, while finding R ⋈ S matches</a:t>
            </a:r>
          </a:p>
          <a:p>
            <a:pPr lvl="1"/>
            <a:r>
              <a:rPr lang="en-US" sz="1800" dirty="0"/>
              <a:t>2-pass Cost = 3*[R] + 3*[S] = 3000+1500 = 4500</a:t>
            </a:r>
          </a:p>
        </p:txBody>
      </p:sp>
      <p:grpSp>
        <p:nvGrpSpPr>
          <p:cNvPr id="251" name="Group 250" descr="Relations R and S are read into Memory with B-2 input buffers and 2 output buffers. That is written out into N/B sorted runs of size B. Then B-1 input buffers and 1 output buffer are used to repeatedly merge the runs until 1 sorted file exists" title="Sort-Merge Join Illustration"/>
          <p:cNvGrpSpPr/>
          <p:nvPr/>
        </p:nvGrpSpPr>
        <p:grpSpPr>
          <a:xfrm>
            <a:off x="381000" y="932141"/>
            <a:ext cx="6876895" cy="1387890"/>
            <a:chOff x="1107446" y="932141"/>
            <a:chExt cx="6876895" cy="1387890"/>
          </a:xfrm>
        </p:grpSpPr>
        <p:grpSp>
          <p:nvGrpSpPr>
            <p:cNvPr id="252" name="Group 1006"/>
            <p:cNvGrpSpPr/>
            <p:nvPr/>
          </p:nvGrpSpPr>
          <p:grpSpPr>
            <a:xfrm>
              <a:off x="1107446" y="960388"/>
              <a:ext cx="698947" cy="889064"/>
              <a:chOff x="-1" y="0"/>
              <a:chExt cx="931927" cy="1185417"/>
            </a:xfrm>
          </p:grpSpPr>
          <p:grpSp>
            <p:nvGrpSpPr>
              <p:cNvPr id="421" name="Group 952"/>
              <p:cNvGrpSpPr/>
              <p:nvPr/>
            </p:nvGrpSpPr>
            <p:grpSpPr>
              <a:xfrm>
                <a:off x="303102" y="634400"/>
                <a:ext cx="274946" cy="551017"/>
                <a:chOff x="0" y="0"/>
                <a:chExt cx="274945" cy="551016"/>
              </a:xfrm>
            </p:grpSpPr>
            <p:grpSp>
              <p:nvGrpSpPr>
                <p:cNvPr id="475" name="Group 939"/>
                <p:cNvGrpSpPr/>
                <p:nvPr/>
              </p:nvGrpSpPr>
              <p:grpSpPr>
                <a:xfrm>
                  <a:off x="-1" y="-1"/>
                  <a:ext cx="274947" cy="551018"/>
                  <a:chOff x="0" y="0"/>
                  <a:chExt cx="274945" cy="551016"/>
                </a:xfrm>
              </p:grpSpPr>
              <p:sp>
                <p:nvSpPr>
                  <p:cNvPr id="488" name="Shape 936"/>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9" name="Shape 937"/>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90" name="Shape 938"/>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6" name="Group 942"/>
                <p:cNvGrpSpPr/>
                <p:nvPr/>
              </p:nvGrpSpPr>
              <p:grpSpPr>
                <a:xfrm>
                  <a:off x="20577" y="31047"/>
                  <a:ext cx="227619" cy="79893"/>
                  <a:chOff x="0" y="0"/>
                  <a:chExt cx="227617" cy="79891"/>
                </a:xfrm>
              </p:grpSpPr>
              <p:sp>
                <p:nvSpPr>
                  <p:cNvPr id="486" name="Shape 94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7" name="Shape 941"/>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7" name="Group 945"/>
                <p:cNvGrpSpPr/>
                <p:nvPr/>
              </p:nvGrpSpPr>
              <p:grpSpPr>
                <a:xfrm>
                  <a:off x="20577" y="166508"/>
                  <a:ext cx="227619" cy="79893"/>
                  <a:chOff x="0" y="0"/>
                  <a:chExt cx="227617" cy="79891"/>
                </a:xfrm>
              </p:grpSpPr>
              <p:sp>
                <p:nvSpPr>
                  <p:cNvPr id="484" name="Shape 94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5" name="Shape 944"/>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8" name="Group 948"/>
                <p:cNvGrpSpPr/>
                <p:nvPr/>
              </p:nvGrpSpPr>
              <p:grpSpPr>
                <a:xfrm>
                  <a:off x="20577" y="301970"/>
                  <a:ext cx="227619" cy="79893"/>
                  <a:chOff x="0" y="0"/>
                  <a:chExt cx="227617" cy="79891"/>
                </a:xfrm>
              </p:grpSpPr>
              <p:sp>
                <p:nvSpPr>
                  <p:cNvPr id="482" name="Shape 94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3" name="Shape 947"/>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9" name="Group 951"/>
                <p:cNvGrpSpPr/>
                <p:nvPr/>
              </p:nvGrpSpPr>
              <p:grpSpPr>
                <a:xfrm>
                  <a:off x="20577" y="437431"/>
                  <a:ext cx="227619" cy="79893"/>
                  <a:chOff x="0" y="0"/>
                  <a:chExt cx="227617" cy="79891"/>
                </a:xfrm>
              </p:grpSpPr>
              <p:sp>
                <p:nvSpPr>
                  <p:cNvPr id="480" name="Shape 949"/>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1" name="Shape 950"/>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2" name="Group 969"/>
              <p:cNvGrpSpPr/>
              <p:nvPr/>
            </p:nvGrpSpPr>
            <p:grpSpPr>
              <a:xfrm>
                <a:off x="656979" y="634400"/>
                <a:ext cx="274947" cy="551017"/>
                <a:chOff x="0" y="0"/>
                <a:chExt cx="274945" cy="551016"/>
              </a:xfrm>
            </p:grpSpPr>
            <p:grpSp>
              <p:nvGrpSpPr>
                <p:cNvPr id="459" name="Group 956"/>
                <p:cNvGrpSpPr/>
                <p:nvPr/>
              </p:nvGrpSpPr>
              <p:grpSpPr>
                <a:xfrm>
                  <a:off x="-1" y="-1"/>
                  <a:ext cx="274947" cy="551018"/>
                  <a:chOff x="0" y="0"/>
                  <a:chExt cx="274945" cy="551016"/>
                </a:xfrm>
              </p:grpSpPr>
              <p:sp>
                <p:nvSpPr>
                  <p:cNvPr id="472" name="Shape 953"/>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3" name="Shape 954"/>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4" name="Shape 955"/>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0" name="Group 959"/>
                <p:cNvGrpSpPr/>
                <p:nvPr/>
              </p:nvGrpSpPr>
              <p:grpSpPr>
                <a:xfrm>
                  <a:off x="20577" y="31605"/>
                  <a:ext cx="227619" cy="79893"/>
                  <a:chOff x="0" y="0"/>
                  <a:chExt cx="227617" cy="79891"/>
                </a:xfrm>
              </p:grpSpPr>
              <p:sp>
                <p:nvSpPr>
                  <p:cNvPr id="470" name="Shape 957"/>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1" name="Shape 958"/>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1" name="Group 962"/>
                <p:cNvGrpSpPr/>
                <p:nvPr/>
              </p:nvGrpSpPr>
              <p:grpSpPr>
                <a:xfrm>
                  <a:off x="20577" y="167066"/>
                  <a:ext cx="227619" cy="79893"/>
                  <a:chOff x="0" y="0"/>
                  <a:chExt cx="227617" cy="79891"/>
                </a:xfrm>
              </p:grpSpPr>
              <p:sp>
                <p:nvSpPr>
                  <p:cNvPr id="468" name="Shape 96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9" name="Shape 96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2" name="Group 965"/>
                <p:cNvGrpSpPr/>
                <p:nvPr/>
              </p:nvGrpSpPr>
              <p:grpSpPr>
                <a:xfrm>
                  <a:off x="20577" y="302527"/>
                  <a:ext cx="227619" cy="79893"/>
                  <a:chOff x="0" y="0"/>
                  <a:chExt cx="227617" cy="79891"/>
                </a:xfrm>
              </p:grpSpPr>
              <p:sp>
                <p:nvSpPr>
                  <p:cNvPr id="466" name="Shape 96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7" name="Shape 964"/>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3" name="Group 968"/>
                <p:cNvGrpSpPr/>
                <p:nvPr/>
              </p:nvGrpSpPr>
              <p:grpSpPr>
                <a:xfrm>
                  <a:off x="20577" y="437988"/>
                  <a:ext cx="227619" cy="79893"/>
                  <a:chOff x="0" y="0"/>
                  <a:chExt cx="227617" cy="79891"/>
                </a:xfrm>
              </p:grpSpPr>
              <p:sp>
                <p:nvSpPr>
                  <p:cNvPr id="464" name="Shape 96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5" name="Shape 967"/>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3" name="Group 986"/>
              <p:cNvGrpSpPr/>
              <p:nvPr/>
            </p:nvGrpSpPr>
            <p:grpSpPr>
              <a:xfrm>
                <a:off x="645713" y="0"/>
                <a:ext cx="274946" cy="551017"/>
                <a:chOff x="0" y="0"/>
                <a:chExt cx="274945" cy="551016"/>
              </a:xfrm>
            </p:grpSpPr>
            <p:grpSp>
              <p:nvGrpSpPr>
                <p:cNvPr id="443" name="Group 973"/>
                <p:cNvGrpSpPr/>
                <p:nvPr/>
              </p:nvGrpSpPr>
              <p:grpSpPr>
                <a:xfrm>
                  <a:off x="-1" y="-1"/>
                  <a:ext cx="274947" cy="551018"/>
                  <a:chOff x="0" y="0"/>
                  <a:chExt cx="274945" cy="551016"/>
                </a:xfrm>
              </p:grpSpPr>
              <p:sp>
                <p:nvSpPr>
                  <p:cNvPr id="456" name="Shape 970"/>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7" name="Shape 971"/>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8" name="Shape 972"/>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4" name="Group 976"/>
                <p:cNvGrpSpPr/>
                <p:nvPr/>
              </p:nvGrpSpPr>
              <p:grpSpPr>
                <a:xfrm>
                  <a:off x="20577" y="31047"/>
                  <a:ext cx="227619" cy="79893"/>
                  <a:chOff x="0" y="0"/>
                  <a:chExt cx="227617" cy="79891"/>
                </a:xfrm>
              </p:grpSpPr>
              <p:sp>
                <p:nvSpPr>
                  <p:cNvPr id="454" name="Shape 97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5" name="Shape 975"/>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5" name="Group 979"/>
                <p:cNvGrpSpPr/>
                <p:nvPr/>
              </p:nvGrpSpPr>
              <p:grpSpPr>
                <a:xfrm>
                  <a:off x="20577" y="166508"/>
                  <a:ext cx="227619" cy="79893"/>
                  <a:chOff x="0" y="0"/>
                  <a:chExt cx="227617" cy="79891"/>
                </a:xfrm>
              </p:grpSpPr>
              <p:sp>
                <p:nvSpPr>
                  <p:cNvPr id="452" name="Shape 97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3" name="Shape 978"/>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6" name="Group 982"/>
                <p:cNvGrpSpPr/>
                <p:nvPr/>
              </p:nvGrpSpPr>
              <p:grpSpPr>
                <a:xfrm>
                  <a:off x="20577" y="301970"/>
                  <a:ext cx="227619" cy="79893"/>
                  <a:chOff x="0" y="0"/>
                  <a:chExt cx="227617" cy="79891"/>
                </a:xfrm>
              </p:grpSpPr>
              <p:sp>
                <p:nvSpPr>
                  <p:cNvPr id="450" name="Shape 98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1" name="Shape 981"/>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7" name="Group 985"/>
                <p:cNvGrpSpPr/>
                <p:nvPr/>
              </p:nvGrpSpPr>
              <p:grpSpPr>
                <a:xfrm>
                  <a:off x="20577" y="437431"/>
                  <a:ext cx="227619" cy="79893"/>
                  <a:chOff x="0" y="0"/>
                  <a:chExt cx="227617" cy="79891"/>
                </a:xfrm>
              </p:grpSpPr>
              <p:sp>
                <p:nvSpPr>
                  <p:cNvPr id="448" name="Shape 983"/>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9" name="Shape 984"/>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4" name="Group 1003"/>
              <p:cNvGrpSpPr/>
              <p:nvPr/>
            </p:nvGrpSpPr>
            <p:grpSpPr>
              <a:xfrm>
                <a:off x="303104" y="0"/>
                <a:ext cx="274947" cy="551017"/>
                <a:chOff x="0" y="0"/>
                <a:chExt cx="274945" cy="551016"/>
              </a:xfrm>
            </p:grpSpPr>
            <p:grpSp>
              <p:nvGrpSpPr>
                <p:cNvPr id="427" name="Group 990"/>
                <p:cNvGrpSpPr/>
                <p:nvPr/>
              </p:nvGrpSpPr>
              <p:grpSpPr>
                <a:xfrm>
                  <a:off x="-1" y="-1"/>
                  <a:ext cx="274947" cy="551018"/>
                  <a:chOff x="0" y="0"/>
                  <a:chExt cx="274945" cy="551016"/>
                </a:xfrm>
              </p:grpSpPr>
              <p:sp>
                <p:nvSpPr>
                  <p:cNvPr id="440" name="Shape 987"/>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1" name="Shape 988"/>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2" name="Shape 989"/>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28" name="Group 993"/>
                <p:cNvGrpSpPr/>
                <p:nvPr/>
              </p:nvGrpSpPr>
              <p:grpSpPr>
                <a:xfrm>
                  <a:off x="20577" y="31605"/>
                  <a:ext cx="227619" cy="79893"/>
                  <a:chOff x="0" y="0"/>
                  <a:chExt cx="227617" cy="79891"/>
                </a:xfrm>
              </p:grpSpPr>
              <p:sp>
                <p:nvSpPr>
                  <p:cNvPr id="438" name="Shape 991"/>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9" name="Shape 992"/>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29" name="Group 996"/>
                <p:cNvGrpSpPr/>
                <p:nvPr/>
              </p:nvGrpSpPr>
              <p:grpSpPr>
                <a:xfrm>
                  <a:off x="20577" y="167066"/>
                  <a:ext cx="227619" cy="79893"/>
                  <a:chOff x="0" y="0"/>
                  <a:chExt cx="227617" cy="79891"/>
                </a:xfrm>
              </p:grpSpPr>
              <p:sp>
                <p:nvSpPr>
                  <p:cNvPr id="436" name="Shape 99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7" name="Shape 995"/>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0" name="Group 999"/>
                <p:cNvGrpSpPr/>
                <p:nvPr/>
              </p:nvGrpSpPr>
              <p:grpSpPr>
                <a:xfrm>
                  <a:off x="20577" y="302527"/>
                  <a:ext cx="227619" cy="79893"/>
                  <a:chOff x="0" y="0"/>
                  <a:chExt cx="227617" cy="79891"/>
                </a:xfrm>
              </p:grpSpPr>
              <p:sp>
                <p:nvSpPr>
                  <p:cNvPr id="434" name="Shape 99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 name="Shape 998"/>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 name="Group 1002"/>
                <p:cNvGrpSpPr/>
                <p:nvPr/>
              </p:nvGrpSpPr>
              <p:grpSpPr>
                <a:xfrm>
                  <a:off x="20577" y="437988"/>
                  <a:ext cx="227619" cy="79893"/>
                  <a:chOff x="0" y="0"/>
                  <a:chExt cx="227617" cy="79891"/>
                </a:xfrm>
              </p:grpSpPr>
              <p:sp>
                <p:nvSpPr>
                  <p:cNvPr id="432" name="Shape 100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 name="Shape 100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425" name="Shape 1004"/>
              <p:cNvSpPr/>
              <p:nvPr/>
            </p:nvSpPr>
            <p:spPr>
              <a:xfrm>
                <a:off x="4655" y="63869"/>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426" name="Shape 1005"/>
              <p:cNvSpPr/>
              <p:nvPr/>
            </p:nvSpPr>
            <p:spPr>
              <a:xfrm>
                <a:off x="-1" y="705392"/>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253" name="Group 1009"/>
            <p:cNvGrpSpPr/>
            <p:nvPr/>
          </p:nvGrpSpPr>
          <p:grpSpPr>
            <a:xfrm>
              <a:off x="7651251" y="1181956"/>
              <a:ext cx="333090" cy="445929"/>
              <a:chOff x="0" y="0"/>
              <a:chExt cx="444118" cy="594571"/>
            </a:xfrm>
          </p:grpSpPr>
          <p:sp>
            <p:nvSpPr>
              <p:cNvPr id="419" name="Shape 1007"/>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420" name="Shape 1008"/>
              <p:cNvSpPr/>
              <p:nvPr/>
            </p:nvSpPr>
            <p:spPr>
              <a:xfrm>
                <a:off x="0" y="148642"/>
                <a:ext cx="3330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sp>
          <p:nvSpPr>
            <p:cNvPr id="254" name="Shape 1010"/>
            <p:cNvSpPr/>
            <p:nvPr/>
          </p:nvSpPr>
          <p:spPr>
            <a:xfrm>
              <a:off x="3191057" y="2020691"/>
              <a:ext cx="920443"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Sorting Phase</a:t>
              </a:r>
            </a:p>
          </p:txBody>
        </p:sp>
        <p:sp>
          <p:nvSpPr>
            <p:cNvPr id="255" name="Shape 1011"/>
            <p:cNvSpPr/>
            <p:nvPr/>
          </p:nvSpPr>
          <p:spPr>
            <a:xfrm rot="5400000">
              <a:off x="3685794" y="-342871"/>
              <a:ext cx="122443" cy="46472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1"/>
                    <a:pt x="10800" y="47"/>
                  </a:cubicBezTo>
                  <a:lnTo>
                    <a:pt x="10800" y="10753"/>
                  </a:lnTo>
                  <a:cubicBezTo>
                    <a:pt x="10800" y="10779"/>
                    <a:pt x="15635" y="10800"/>
                    <a:pt x="21600" y="10800"/>
                  </a:cubicBezTo>
                  <a:cubicBezTo>
                    <a:pt x="15635" y="10800"/>
                    <a:pt x="10800" y="10821"/>
                    <a:pt x="10800" y="10847"/>
                  </a:cubicBezTo>
                  <a:lnTo>
                    <a:pt x="10800" y="21553"/>
                  </a:lnTo>
                  <a:cubicBezTo>
                    <a:pt x="10800" y="21579"/>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1012"/>
            <p:cNvSpPr/>
            <p:nvPr/>
          </p:nvSpPr>
          <p:spPr>
            <a:xfrm>
              <a:off x="6215335" y="2043032"/>
              <a:ext cx="995399"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Merging Phase</a:t>
              </a:r>
            </a:p>
          </p:txBody>
        </p:sp>
        <p:sp>
          <p:nvSpPr>
            <p:cNvPr id="257" name="Shape 1013"/>
            <p:cNvSpPr/>
            <p:nvPr/>
          </p:nvSpPr>
          <p:spPr>
            <a:xfrm rot="5400000">
              <a:off x="6783000" y="1254013"/>
              <a:ext cx="122443" cy="1456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8"/>
                    <a:pt x="10800" y="151"/>
                  </a:cubicBezTo>
                  <a:lnTo>
                    <a:pt x="10800" y="10649"/>
                  </a:lnTo>
                  <a:cubicBezTo>
                    <a:pt x="10800" y="10732"/>
                    <a:pt x="15635" y="10800"/>
                    <a:pt x="21600" y="10800"/>
                  </a:cubicBezTo>
                  <a:cubicBezTo>
                    <a:pt x="15635" y="10800"/>
                    <a:pt x="10800" y="10868"/>
                    <a:pt x="10800" y="10951"/>
                  </a:cubicBezTo>
                  <a:lnTo>
                    <a:pt x="10800" y="21449"/>
                  </a:lnTo>
                  <a:cubicBezTo>
                    <a:pt x="10800" y="21532"/>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406" name="Group 1016"/>
            <p:cNvGrpSpPr/>
            <p:nvPr/>
          </p:nvGrpSpPr>
          <p:grpSpPr>
            <a:xfrm>
              <a:off x="2408274" y="932142"/>
              <a:ext cx="609439" cy="945560"/>
              <a:chOff x="-1" y="0"/>
              <a:chExt cx="812581" cy="1260744"/>
            </a:xfrm>
          </p:grpSpPr>
          <p:sp>
            <p:nvSpPr>
              <p:cNvPr id="417" name="Shape 1014"/>
              <p:cNvSpPr/>
              <p:nvPr/>
            </p:nvSpPr>
            <p:spPr>
              <a:xfrm>
                <a:off x="-1" y="0"/>
                <a:ext cx="812581"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8" name="Shape 1015"/>
              <p:cNvSpPr/>
              <p:nvPr/>
            </p:nvSpPr>
            <p:spPr>
              <a:xfrm>
                <a:off x="-1" y="0"/>
                <a:ext cx="812581" cy="3693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In Memory</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Sort</a:t>
                </a:r>
              </a:p>
            </p:txBody>
          </p:sp>
        </p:grpSp>
        <p:grpSp>
          <p:nvGrpSpPr>
            <p:cNvPr id="259" name="Group 1038"/>
            <p:cNvGrpSpPr/>
            <p:nvPr/>
          </p:nvGrpSpPr>
          <p:grpSpPr>
            <a:xfrm>
              <a:off x="4712988" y="932142"/>
              <a:ext cx="587362" cy="945560"/>
              <a:chOff x="-2" y="0"/>
              <a:chExt cx="783148" cy="1260745"/>
            </a:xfrm>
          </p:grpSpPr>
          <p:grpSp>
            <p:nvGrpSpPr>
              <p:cNvPr id="396" name="Group 1030"/>
              <p:cNvGrpSpPr/>
              <p:nvPr/>
            </p:nvGrpSpPr>
            <p:grpSpPr>
              <a:xfrm>
                <a:off x="-2" y="0"/>
                <a:ext cx="783148" cy="1260745"/>
                <a:chOff x="-1" y="0"/>
                <a:chExt cx="783146" cy="1260744"/>
              </a:xfrm>
            </p:grpSpPr>
            <p:sp>
              <p:nvSpPr>
                <p:cNvPr id="404" name="Shape 1028"/>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405" name="Shape 1029"/>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Runs</a:t>
                  </a:r>
                </a:p>
              </p:txBody>
            </p:sp>
          </p:grpSp>
          <p:grpSp>
            <p:nvGrpSpPr>
              <p:cNvPr id="397" name="Group 1037"/>
              <p:cNvGrpSpPr/>
              <p:nvPr/>
            </p:nvGrpSpPr>
            <p:grpSpPr>
              <a:xfrm>
                <a:off x="61924" y="429998"/>
                <a:ext cx="659294" cy="795486"/>
                <a:chOff x="-2" y="0"/>
                <a:chExt cx="659293" cy="795485"/>
              </a:xfrm>
            </p:grpSpPr>
            <p:grpSp>
              <p:nvGrpSpPr>
                <p:cNvPr id="398" name="Group 1033"/>
                <p:cNvGrpSpPr/>
                <p:nvPr/>
              </p:nvGrpSpPr>
              <p:grpSpPr>
                <a:xfrm>
                  <a:off x="-2" y="568904"/>
                  <a:ext cx="655942" cy="226581"/>
                  <a:chOff x="-1" y="-1"/>
                  <a:chExt cx="655940" cy="226580"/>
                </a:xfrm>
              </p:grpSpPr>
              <p:sp>
                <p:nvSpPr>
                  <p:cNvPr id="402" name="Shape 1031"/>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3" name="Shape 1032"/>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399" name="Group 1036"/>
                <p:cNvGrpSpPr/>
                <p:nvPr/>
              </p:nvGrpSpPr>
              <p:grpSpPr>
                <a:xfrm>
                  <a:off x="0" y="0"/>
                  <a:ext cx="659291" cy="546829"/>
                  <a:chOff x="0" y="0"/>
                  <a:chExt cx="659290" cy="546827"/>
                </a:xfrm>
              </p:grpSpPr>
              <p:sp>
                <p:nvSpPr>
                  <p:cNvPr id="400" name="Shape 1034"/>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1" name="Shape 1035"/>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 – 1 </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Input</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Buffers</a:t>
                    </a:r>
                  </a:p>
                </p:txBody>
              </p:sp>
            </p:grpSp>
          </p:grpSp>
        </p:grpSp>
        <p:grpSp>
          <p:nvGrpSpPr>
            <p:cNvPr id="260" name="Group 1045"/>
            <p:cNvGrpSpPr/>
            <p:nvPr/>
          </p:nvGrpSpPr>
          <p:grpSpPr>
            <a:xfrm>
              <a:off x="1874656" y="946831"/>
              <a:ext cx="465358" cy="916181"/>
              <a:chOff x="-1" y="-1"/>
              <a:chExt cx="620475" cy="1221573"/>
            </a:xfrm>
          </p:grpSpPr>
          <p:grpSp>
            <p:nvGrpSpPr>
              <p:cNvPr id="390" name="Group 1041"/>
              <p:cNvGrpSpPr/>
              <p:nvPr/>
            </p:nvGrpSpPr>
            <p:grpSpPr>
              <a:xfrm>
                <a:off x="-1" y="627000"/>
                <a:ext cx="618311" cy="594572"/>
                <a:chOff x="-1" y="0"/>
                <a:chExt cx="618309" cy="594571"/>
              </a:xfrm>
            </p:grpSpPr>
            <p:sp>
              <p:nvSpPr>
                <p:cNvPr id="394" name="Shape 103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95" name="Shape 104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91" name="Group 1044"/>
              <p:cNvGrpSpPr/>
              <p:nvPr/>
            </p:nvGrpSpPr>
            <p:grpSpPr>
              <a:xfrm>
                <a:off x="2163" y="-1"/>
                <a:ext cx="618311" cy="594573"/>
                <a:chOff x="-1" y="0"/>
                <a:chExt cx="618309" cy="594571"/>
              </a:xfrm>
            </p:grpSpPr>
            <p:sp>
              <p:nvSpPr>
                <p:cNvPr id="392" name="Shape 1042"/>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93" name="Shape 1043"/>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1" name="Group 1052"/>
            <p:cNvGrpSpPr/>
            <p:nvPr/>
          </p:nvGrpSpPr>
          <p:grpSpPr>
            <a:xfrm>
              <a:off x="3085976" y="946831"/>
              <a:ext cx="465358" cy="916181"/>
              <a:chOff x="-1" y="-1"/>
              <a:chExt cx="620475" cy="1221573"/>
            </a:xfrm>
          </p:grpSpPr>
          <p:grpSp>
            <p:nvGrpSpPr>
              <p:cNvPr id="384" name="Group 1048"/>
              <p:cNvGrpSpPr/>
              <p:nvPr/>
            </p:nvGrpSpPr>
            <p:grpSpPr>
              <a:xfrm>
                <a:off x="-1" y="627000"/>
                <a:ext cx="618311" cy="594572"/>
                <a:chOff x="-1" y="0"/>
                <a:chExt cx="618309" cy="594571"/>
              </a:xfrm>
            </p:grpSpPr>
            <p:sp>
              <p:nvSpPr>
                <p:cNvPr id="388" name="Shape 104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9" name="Shape 104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85" name="Group 1051"/>
              <p:cNvGrpSpPr/>
              <p:nvPr/>
            </p:nvGrpSpPr>
            <p:grpSpPr>
              <a:xfrm>
                <a:off x="2163" y="-1"/>
                <a:ext cx="618311" cy="594573"/>
                <a:chOff x="-1" y="0"/>
                <a:chExt cx="618309" cy="594571"/>
              </a:xfrm>
            </p:grpSpPr>
            <p:sp>
              <p:nvSpPr>
                <p:cNvPr id="386" name="Shape 104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7" name="Shape 105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262" name="Group 1059"/>
            <p:cNvGrpSpPr/>
            <p:nvPr/>
          </p:nvGrpSpPr>
          <p:grpSpPr>
            <a:xfrm>
              <a:off x="4179369" y="946831"/>
              <a:ext cx="465358" cy="916181"/>
              <a:chOff x="-1" y="-1"/>
              <a:chExt cx="620475" cy="1221573"/>
            </a:xfrm>
          </p:grpSpPr>
          <p:grpSp>
            <p:nvGrpSpPr>
              <p:cNvPr id="378" name="Group 1055"/>
              <p:cNvGrpSpPr/>
              <p:nvPr/>
            </p:nvGrpSpPr>
            <p:grpSpPr>
              <a:xfrm>
                <a:off x="-1" y="627000"/>
                <a:ext cx="618311" cy="594572"/>
                <a:chOff x="-1" y="0"/>
                <a:chExt cx="618309" cy="594571"/>
              </a:xfrm>
            </p:grpSpPr>
            <p:sp>
              <p:nvSpPr>
                <p:cNvPr id="382" name="Shape 105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3" name="Shape 105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79" name="Group 1058"/>
              <p:cNvGrpSpPr/>
              <p:nvPr/>
            </p:nvGrpSpPr>
            <p:grpSpPr>
              <a:xfrm>
                <a:off x="2163" y="-1"/>
                <a:ext cx="618311" cy="594573"/>
                <a:chOff x="-1" y="0"/>
                <a:chExt cx="618309" cy="594571"/>
              </a:xfrm>
            </p:grpSpPr>
            <p:sp>
              <p:nvSpPr>
                <p:cNvPr id="380" name="Shape 105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1" name="Shape 105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3" name="Group 1066"/>
            <p:cNvGrpSpPr/>
            <p:nvPr/>
          </p:nvGrpSpPr>
          <p:grpSpPr>
            <a:xfrm>
              <a:off x="5368613" y="946831"/>
              <a:ext cx="465358" cy="916181"/>
              <a:chOff x="-1" y="-1"/>
              <a:chExt cx="620475" cy="1221573"/>
            </a:xfrm>
          </p:grpSpPr>
          <p:grpSp>
            <p:nvGrpSpPr>
              <p:cNvPr id="372" name="Group 1062"/>
              <p:cNvGrpSpPr/>
              <p:nvPr/>
            </p:nvGrpSpPr>
            <p:grpSpPr>
              <a:xfrm>
                <a:off x="-1" y="627000"/>
                <a:ext cx="618311" cy="594572"/>
                <a:chOff x="-1" y="0"/>
                <a:chExt cx="618309" cy="594571"/>
              </a:xfrm>
            </p:grpSpPr>
            <p:sp>
              <p:nvSpPr>
                <p:cNvPr id="376" name="Shape 10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77" name="Shape 10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73" name="Group 1065"/>
              <p:cNvGrpSpPr/>
              <p:nvPr/>
            </p:nvGrpSpPr>
            <p:grpSpPr>
              <a:xfrm>
                <a:off x="2163" y="-1"/>
                <a:ext cx="618311" cy="594573"/>
                <a:chOff x="-1" y="0"/>
                <a:chExt cx="618309" cy="594571"/>
              </a:xfrm>
            </p:grpSpPr>
            <p:sp>
              <p:nvSpPr>
                <p:cNvPr id="374" name="Shape 106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75" name="Shape 106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264" name="Group 1111"/>
            <p:cNvGrpSpPr/>
            <p:nvPr/>
          </p:nvGrpSpPr>
          <p:grpSpPr>
            <a:xfrm>
              <a:off x="3619595" y="932141"/>
              <a:ext cx="491510" cy="945560"/>
              <a:chOff x="-1" y="-1"/>
              <a:chExt cx="655346" cy="1260745"/>
            </a:xfrm>
          </p:grpSpPr>
          <p:grpSp>
            <p:nvGrpSpPr>
              <p:cNvPr id="328" name="Group 1070"/>
              <p:cNvGrpSpPr/>
              <p:nvPr/>
            </p:nvGrpSpPr>
            <p:grpSpPr>
              <a:xfrm>
                <a:off x="-1" y="-1"/>
                <a:ext cx="655346" cy="1260745"/>
                <a:chOff x="0" y="0"/>
                <a:chExt cx="655344" cy="1260743"/>
              </a:xfrm>
            </p:grpSpPr>
            <p:sp>
              <p:nvSpPr>
                <p:cNvPr id="369" name="Shape 1067"/>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70" name="Shape 1068"/>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71" name="Shape 1069"/>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329" name="Group 1083"/>
              <p:cNvGrpSpPr/>
              <p:nvPr/>
            </p:nvGrpSpPr>
            <p:grpSpPr>
              <a:xfrm>
                <a:off x="36437" y="200108"/>
                <a:ext cx="540634" cy="217679"/>
                <a:chOff x="0" y="0"/>
                <a:chExt cx="540633" cy="217677"/>
              </a:xfrm>
            </p:grpSpPr>
            <p:grpSp>
              <p:nvGrpSpPr>
                <p:cNvPr id="357" name="Group 1074"/>
                <p:cNvGrpSpPr/>
                <p:nvPr/>
              </p:nvGrpSpPr>
              <p:grpSpPr>
                <a:xfrm>
                  <a:off x="0" y="0"/>
                  <a:ext cx="164433" cy="217678"/>
                  <a:chOff x="0" y="0"/>
                  <a:chExt cx="164432" cy="217677"/>
                </a:xfrm>
              </p:grpSpPr>
              <p:sp>
                <p:nvSpPr>
                  <p:cNvPr id="366" name="Shape 107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7" name="Shape 107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8" name="Shape 107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58" name="Group 1078"/>
                <p:cNvGrpSpPr/>
                <p:nvPr/>
              </p:nvGrpSpPr>
              <p:grpSpPr>
                <a:xfrm>
                  <a:off x="188101" y="0"/>
                  <a:ext cx="164433" cy="217678"/>
                  <a:chOff x="0" y="0"/>
                  <a:chExt cx="164432" cy="217677"/>
                </a:xfrm>
              </p:grpSpPr>
              <p:sp>
                <p:nvSpPr>
                  <p:cNvPr id="363" name="Shape 107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4" name="Shape 1076"/>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5" name="Shape 107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59" name="Group 1082"/>
                <p:cNvGrpSpPr/>
                <p:nvPr/>
              </p:nvGrpSpPr>
              <p:grpSpPr>
                <a:xfrm>
                  <a:off x="376201" y="0"/>
                  <a:ext cx="164433" cy="217678"/>
                  <a:chOff x="0" y="0"/>
                  <a:chExt cx="164432" cy="217677"/>
                </a:xfrm>
              </p:grpSpPr>
              <p:sp>
                <p:nvSpPr>
                  <p:cNvPr id="360" name="Shape 107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1" name="Shape 108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2" name="Shape 108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330" name="Group 1096"/>
              <p:cNvGrpSpPr/>
              <p:nvPr/>
            </p:nvGrpSpPr>
            <p:grpSpPr>
              <a:xfrm>
                <a:off x="36437" y="555907"/>
                <a:ext cx="540634" cy="217679"/>
                <a:chOff x="0" y="0"/>
                <a:chExt cx="540633" cy="217677"/>
              </a:xfrm>
            </p:grpSpPr>
            <p:grpSp>
              <p:nvGrpSpPr>
                <p:cNvPr id="345" name="Group 1087"/>
                <p:cNvGrpSpPr/>
                <p:nvPr/>
              </p:nvGrpSpPr>
              <p:grpSpPr>
                <a:xfrm>
                  <a:off x="0" y="0"/>
                  <a:ext cx="164433" cy="217678"/>
                  <a:chOff x="0" y="0"/>
                  <a:chExt cx="164432" cy="217677"/>
                </a:xfrm>
              </p:grpSpPr>
              <p:sp>
                <p:nvSpPr>
                  <p:cNvPr id="354" name="Shape 108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5" name="Shape 108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6" name="Shape 108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46" name="Group 1091"/>
                <p:cNvGrpSpPr/>
                <p:nvPr/>
              </p:nvGrpSpPr>
              <p:grpSpPr>
                <a:xfrm>
                  <a:off x="188101" y="0"/>
                  <a:ext cx="164433" cy="217678"/>
                  <a:chOff x="0" y="0"/>
                  <a:chExt cx="164432" cy="217677"/>
                </a:xfrm>
              </p:grpSpPr>
              <p:sp>
                <p:nvSpPr>
                  <p:cNvPr id="351" name="Shape 108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2" name="Shape 108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3" name="Shape 109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47" name="Group 1095"/>
                <p:cNvGrpSpPr/>
                <p:nvPr/>
              </p:nvGrpSpPr>
              <p:grpSpPr>
                <a:xfrm>
                  <a:off x="376201" y="0"/>
                  <a:ext cx="164433" cy="217678"/>
                  <a:chOff x="0" y="0"/>
                  <a:chExt cx="164432" cy="217677"/>
                </a:xfrm>
              </p:grpSpPr>
              <p:sp>
                <p:nvSpPr>
                  <p:cNvPr id="348" name="Shape 109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9" name="Shape 109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0" name="Shape 109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331" name="Shape 1097"/>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Runs</a:t>
                </a:r>
              </a:p>
            </p:txBody>
          </p:sp>
          <p:grpSp>
            <p:nvGrpSpPr>
              <p:cNvPr id="332" name="Group 1110"/>
              <p:cNvGrpSpPr/>
              <p:nvPr/>
            </p:nvGrpSpPr>
            <p:grpSpPr>
              <a:xfrm>
                <a:off x="28649" y="858320"/>
                <a:ext cx="540634" cy="217679"/>
                <a:chOff x="0" y="0"/>
                <a:chExt cx="540633" cy="217677"/>
              </a:xfrm>
            </p:grpSpPr>
            <p:grpSp>
              <p:nvGrpSpPr>
                <p:cNvPr id="333" name="Group 1101"/>
                <p:cNvGrpSpPr/>
                <p:nvPr/>
              </p:nvGrpSpPr>
              <p:grpSpPr>
                <a:xfrm>
                  <a:off x="0" y="0"/>
                  <a:ext cx="164433" cy="217678"/>
                  <a:chOff x="0" y="0"/>
                  <a:chExt cx="164432" cy="217677"/>
                </a:xfrm>
              </p:grpSpPr>
              <p:sp>
                <p:nvSpPr>
                  <p:cNvPr id="342" name="Shape 109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3" name="Shape 109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4" name="Shape 110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34" name="Group 1105"/>
                <p:cNvGrpSpPr/>
                <p:nvPr/>
              </p:nvGrpSpPr>
              <p:grpSpPr>
                <a:xfrm>
                  <a:off x="188101" y="0"/>
                  <a:ext cx="164433" cy="217678"/>
                  <a:chOff x="0" y="0"/>
                  <a:chExt cx="164432" cy="217677"/>
                </a:xfrm>
              </p:grpSpPr>
              <p:sp>
                <p:nvSpPr>
                  <p:cNvPr id="339" name="Shape 110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0" name="Shape 110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1" name="Shape 110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35" name="Group 1109"/>
                <p:cNvGrpSpPr/>
                <p:nvPr/>
              </p:nvGrpSpPr>
              <p:grpSpPr>
                <a:xfrm>
                  <a:off x="376201" y="0"/>
                  <a:ext cx="164433" cy="217678"/>
                  <a:chOff x="0" y="0"/>
                  <a:chExt cx="164432" cy="217677"/>
                </a:xfrm>
              </p:grpSpPr>
              <p:sp>
                <p:nvSpPr>
                  <p:cNvPr id="336" name="Shape 110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37" name="Shape 110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38" name="Shape 110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65" name="Group 1156"/>
            <p:cNvGrpSpPr/>
            <p:nvPr/>
          </p:nvGrpSpPr>
          <p:grpSpPr>
            <a:xfrm>
              <a:off x="5902233" y="932141"/>
              <a:ext cx="491510" cy="945560"/>
              <a:chOff x="-1" y="-1"/>
              <a:chExt cx="655346" cy="1260745"/>
            </a:xfrm>
          </p:grpSpPr>
          <p:grpSp>
            <p:nvGrpSpPr>
              <p:cNvPr id="284" name="Group 1115"/>
              <p:cNvGrpSpPr/>
              <p:nvPr/>
            </p:nvGrpSpPr>
            <p:grpSpPr>
              <a:xfrm>
                <a:off x="-1" y="-1"/>
                <a:ext cx="655346" cy="1260745"/>
                <a:chOff x="0" y="0"/>
                <a:chExt cx="655344" cy="1260743"/>
              </a:xfrm>
            </p:grpSpPr>
            <p:sp>
              <p:nvSpPr>
                <p:cNvPr id="325" name="Shape 1112"/>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26" name="Shape 1113"/>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27" name="Shape 1114"/>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285" name="Group 1128"/>
              <p:cNvGrpSpPr/>
              <p:nvPr/>
            </p:nvGrpSpPr>
            <p:grpSpPr>
              <a:xfrm>
                <a:off x="36437" y="200108"/>
                <a:ext cx="540634" cy="217679"/>
                <a:chOff x="0" y="0"/>
                <a:chExt cx="540633" cy="217677"/>
              </a:xfrm>
            </p:grpSpPr>
            <p:grpSp>
              <p:nvGrpSpPr>
                <p:cNvPr id="313" name="Group 1119"/>
                <p:cNvGrpSpPr/>
                <p:nvPr/>
              </p:nvGrpSpPr>
              <p:grpSpPr>
                <a:xfrm>
                  <a:off x="0" y="0"/>
                  <a:ext cx="164433" cy="217678"/>
                  <a:chOff x="0" y="0"/>
                  <a:chExt cx="164432" cy="217677"/>
                </a:xfrm>
              </p:grpSpPr>
              <p:sp>
                <p:nvSpPr>
                  <p:cNvPr id="322" name="Shape 111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3" name="Shape 111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4" name="Shape 111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14" name="Group 1123"/>
                <p:cNvGrpSpPr/>
                <p:nvPr/>
              </p:nvGrpSpPr>
              <p:grpSpPr>
                <a:xfrm>
                  <a:off x="188101" y="0"/>
                  <a:ext cx="164433" cy="217678"/>
                  <a:chOff x="0" y="0"/>
                  <a:chExt cx="164432" cy="217677"/>
                </a:xfrm>
              </p:grpSpPr>
              <p:sp>
                <p:nvSpPr>
                  <p:cNvPr id="319" name="Shape 112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0" name="Shape 1121"/>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1" name="Shape 112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15" name="Group 1127"/>
                <p:cNvGrpSpPr/>
                <p:nvPr/>
              </p:nvGrpSpPr>
              <p:grpSpPr>
                <a:xfrm>
                  <a:off x="376201" y="0"/>
                  <a:ext cx="164433" cy="217678"/>
                  <a:chOff x="0" y="0"/>
                  <a:chExt cx="164432" cy="217677"/>
                </a:xfrm>
              </p:grpSpPr>
              <p:sp>
                <p:nvSpPr>
                  <p:cNvPr id="316" name="Shape 112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7" name="Shape 112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8" name="Shape 112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286" name="Group 1141"/>
              <p:cNvGrpSpPr/>
              <p:nvPr/>
            </p:nvGrpSpPr>
            <p:grpSpPr>
              <a:xfrm>
                <a:off x="36437" y="555907"/>
                <a:ext cx="540634" cy="217679"/>
                <a:chOff x="0" y="0"/>
                <a:chExt cx="540633" cy="217677"/>
              </a:xfrm>
            </p:grpSpPr>
            <p:grpSp>
              <p:nvGrpSpPr>
                <p:cNvPr id="301" name="Group 1132"/>
                <p:cNvGrpSpPr/>
                <p:nvPr/>
              </p:nvGrpSpPr>
              <p:grpSpPr>
                <a:xfrm>
                  <a:off x="0" y="0"/>
                  <a:ext cx="164433" cy="217678"/>
                  <a:chOff x="0" y="0"/>
                  <a:chExt cx="164432" cy="217677"/>
                </a:xfrm>
              </p:grpSpPr>
              <p:sp>
                <p:nvSpPr>
                  <p:cNvPr id="310" name="Shape 112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1" name="Shape 113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2" name="Shape 113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02" name="Group 1136"/>
                <p:cNvGrpSpPr/>
                <p:nvPr/>
              </p:nvGrpSpPr>
              <p:grpSpPr>
                <a:xfrm>
                  <a:off x="188101" y="0"/>
                  <a:ext cx="164433" cy="217678"/>
                  <a:chOff x="0" y="0"/>
                  <a:chExt cx="164432" cy="217677"/>
                </a:xfrm>
              </p:grpSpPr>
              <p:sp>
                <p:nvSpPr>
                  <p:cNvPr id="307" name="Shape 113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8" name="Shape 113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9" name="Shape 113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03" name="Group 1140"/>
                <p:cNvGrpSpPr/>
                <p:nvPr/>
              </p:nvGrpSpPr>
              <p:grpSpPr>
                <a:xfrm>
                  <a:off x="376201" y="0"/>
                  <a:ext cx="164433" cy="217678"/>
                  <a:chOff x="0" y="0"/>
                  <a:chExt cx="164432" cy="217677"/>
                </a:xfrm>
              </p:grpSpPr>
              <p:sp>
                <p:nvSpPr>
                  <p:cNvPr id="304" name="Shape 113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5" name="Shape 113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6" name="Shape 113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287" name="Shape 1142"/>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Files</a:t>
                </a:r>
              </a:p>
            </p:txBody>
          </p:sp>
          <p:grpSp>
            <p:nvGrpSpPr>
              <p:cNvPr id="288" name="Group 1155"/>
              <p:cNvGrpSpPr/>
              <p:nvPr/>
            </p:nvGrpSpPr>
            <p:grpSpPr>
              <a:xfrm>
                <a:off x="28649" y="858320"/>
                <a:ext cx="540634" cy="217679"/>
                <a:chOff x="0" y="0"/>
                <a:chExt cx="540633" cy="217677"/>
              </a:xfrm>
            </p:grpSpPr>
            <p:grpSp>
              <p:nvGrpSpPr>
                <p:cNvPr id="289" name="Group 1146"/>
                <p:cNvGrpSpPr/>
                <p:nvPr/>
              </p:nvGrpSpPr>
              <p:grpSpPr>
                <a:xfrm>
                  <a:off x="0" y="0"/>
                  <a:ext cx="164433" cy="217678"/>
                  <a:chOff x="0" y="0"/>
                  <a:chExt cx="164432" cy="217677"/>
                </a:xfrm>
              </p:grpSpPr>
              <p:sp>
                <p:nvSpPr>
                  <p:cNvPr id="298" name="Shape 114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9" name="Shape 114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0" name="Shape 114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290" name="Group 1150"/>
                <p:cNvGrpSpPr/>
                <p:nvPr/>
              </p:nvGrpSpPr>
              <p:grpSpPr>
                <a:xfrm>
                  <a:off x="188101" y="0"/>
                  <a:ext cx="164433" cy="217678"/>
                  <a:chOff x="0" y="0"/>
                  <a:chExt cx="164432" cy="217677"/>
                </a:xfrm>
              </p:grpSpPr>
              <p:sp>
                <p:nvSpPr>
                  <p:cNvPr id="295" name="Shape 114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6" name="Shape 114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7" name="Shape 114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291" name="Group 1154"/>
                <p:cNvGrpSpPr/>
                <p:nvPr/>
              </p:nvGrpSpPr>
              <p:grpSpPr>
                <a:xfrm>
                  <a:off x="376201" y="0"/>
                  <a:ext cx="164433" cy="217678"/>
                  <a:chOff x="0" y="0"/>
                  <a:chExt cx="164432" cy="217677"/>
                </a:xfrm>
              </p:grpSpPr>
              <p:sp>
                <p:nvSpPr>
                  <p:cNvPr id="292" name="Shape 115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3" name="Shape 115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4" name="Shape 115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66" name="Group 1163"/>
            <p:cNvGrpSpPr/>
            <p:nvPr/>
          </p:nvGrpSpPr>
          <p:grpSpPr>
            <a:xfrm>
              <a:off x="6462006" y="946831"/>
              <a:ext cx="465358" cy="916181"/>
              <a:chOff x="-1" y="-1"/>
              <a:chExt cx="620475" cy="1221573"/>
            </a:xfrm>
          </p:grpSpPr>
          <p:grpSp>
            <p:nvGrpSpPr>
              <p:cNvPr id="278" name="Group 1159"/>
              <p:cNvGrpSpPr/>
              <p:nvPr/>
            </p:nvGrpSpPr>
            <p:grpSpPr>
              <a:xfrm>
                <a:off x="-1" y="627000"/>
                <a:ext cx="618311" cy="594572"/>
                <a:chOff x="-1" y="0"/>
                <a:chExt cx="618309" cy="594571"/>
              </a:xfrm>
            </p:grpSpPr>
            <p:sp>
              <p:nvSpPr>
                <p:cNvPr id="282" name="Shape 1157"/>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283" name="Shape 1158"/>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279" name="Group 1162"/>
              <p:cNvGrpSpPr/>
              <p:nvPr/>
            </p:nvGrpSpPr>
            <p:grpSpPr>
              <a:xfrm>
                <a:off x="2163" y="-1"/>
                <a:ext cx="618311" cy="594573"/>
                <a:chOff x="-1" y="0"/>
                <a:chExt cx="618309" cy="594571"/>
              </a:xfrm>
            </p:grpSpPr>
            <p:sp>
              <p:nvSpPr>
                <p:cNvPr id="280" name="Shape 11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281" name="Shape 11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7" name="Group 1174"/>
            <p:cNvGrpSpPr/>
            <p:nvPr/>
          </p:nvGrpSpPr>
          <p:grpSpPr>
            <a:xfrm>
              <a:off x="6995625" y="932142"/>
              <a:ext cx="587362" cy="945560"/>
              <a:chOff x="-2" y="0"/>
              <a:chExt cx="783148" cy="1260745"/>
            </a:xfrm>
          </p:grpSpPr>
          <p:grpSp>
            <p:nvGrpSpPr>
              <p:cNvPr id="268" name="Group 1166"/>
              <p:cNvGrpSpPr/>
              <p:nvPr/>
            </p:nvGrpSpPr>
            <p:grpSpPr>
              <a:xfrm>
                <a:off x="-2" y="0"/>
                <a:ext cx="783148" cy="1260745"/>
                <a:chOff x="-1" y="0"/>
                <a:chExt cx="783146" cy="1260744"/>
              </a:xfrm>
            </p:grpSpPr>
            <p:sp>
              <p:nvSpPr>
                <p:cNvPr id="276" name="Shape 1164"/>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277" name="Shape 1165"/>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Files</a:t>
                  </a:r>
                </a:p>
              </p:txBody>
            </p:sp>
          </p:grpSp>
          <p:grpSp>
            <p:nvGrpSpPr>
              <p:cNvPr id="269" name="Group 1173"/>
              <p:cNvGrpSpPr/>
              <p:nvPr/>
            </p:nvGrpSpPr>
            <p:grpSpPr>
              <a:xfrm>
                <a:off x="61924" y="429998"/>
                <a:ext cx="659294" cy="795486"/>
                <a:chOff x="-2" y="0"/>
                <a:chExt cx="659293" cy="795485"/>
              </a:xfrm>
            </p:grpSpPr>
            <p:grpSp>
              <p:nvGrpSpPr>
                <p:cNvPr id="270" name="Group 1169"/>
                <p:cNvGrpSpPr/>
                <p:nvPr/>
              </p:nvGrpSpPr>
              <p:grpSpPr>
                <a:xfrm>
                  <a:off x="-2" y="568904"/>
                  <a:ext cx="655942" cy="226581"/>
                  <a:chOff x="-1" y="-1"/>
                  <a:chExt cx="655940" cy="226580"/>
                </a:xfrm>
              </p:grpSpPr>
              <p:sp>
                <p:nvSpPr>
                  <p:cNvPr id="274" name="Shape 1167"/>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75" name="Shape 1168"/>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271" name="Group 1172"/>
                <p:cNvGrpSpPr/>
                <p:nvPr/>
              </p:nvGrpSpPr>
              <p:grpSpPr>
                <a:xfrm>
                  <a:off x="0" y="0"/>
                  <a:ext cx="659291" cy="546829"/>
                  <a:chOff x="0" y="0"/>
                  <a:chExt cx="659290" cy="546827"/>
                </a:xfrm>
              </p:grpSpPr>
              <p:sp>
                <p:nvSpPr>
                  <p:cNvPr id="272" name="Shape 1170"/>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73" name="Shape 1171"/>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 – 1 </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Input</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Buffers</a:t>
                    </a:r>
                  </a:p>
                </p:txBody>
              </p:sp>
            </p:grpSp>
          </p:grpSp>
        </p:grpSp>
      </p:grpSp>
      <p:sp>
        <p:nvSpPr>
          <p:cNvPr id="244" name="Shape 1017">
            <a:extLst>
              <a:ext uri="{FF2B5EF4-FFF2-40B4-BE49-F238E27FC236}">
                <a16:creationId xmlns:a16="http://schemas.microsoft.com/office/drawing/2014/main" id="{1E82E1F1-A9A8-4027-8D2B-E8BAE85947FA}"/>
              </a:ext>
            </a:extLst>
          </p:cNvPr>
          <p:cNvSpPr/>
          <p:nvPr/>
        </p:nvSpPr>
        <p:spPr>
          <a:xfrm>
            <a:off x="1730019" y="1254641"/>
            <a:ext cx="513058" cy="55313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45" name="Shape 1018">
            <a:extLst>
              <a:ext uri="{FF2B5EF4-FFF2-40B4-BE49-F238E27FC236}">
                <a16:creationId xmlns:a16="http://schemas.microsoft.com/office/drawing/2014/main" id="{F56F26B8-17A2-44A9-8CCD-16156B153E4E}"/>
              </a:ext>
            </a:extLst>
          </p:cNvPr>
          <p:cNvSpPr/>
          <p:nvPr/>
        </p:nvSpPr>
        <p:spPr>
          <a:xfrm>
            <a:off x="1723677" y="1443268"/>
            <a:ext cx="513058" cy="1731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dirty="0"/>
              <a:t>B Buffers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443">
                                            <p:bg/>
                                          </p:spTgt>
                                        </p:tgtEl>
                                        <p:attrNameLst>
                                          <p:attrName>style.visibility</p:attrName>
                                        </p:attrNameLst>
                                      </p:cBhvr>
                                      <p:to>
                                        <p:strVal val="visible"/>
                                      </p:to>
                                    </p:set>
                                    <p:animEffect transition="in" filter="dissolve">
                                      <p:cBhvr>
                                        <p:cTn id="7" dur="500"/>
                                        <p:tgtEl>
                                          <p:spTgt spid="1443">
                                            <p:bg/>
                                          </p:spTgt>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1443">
                                            <p:txEl>
                                              <p:pRg st="0" end="0"/>
                                            </p:txEl>
                                          </p:spTgt>
                                        </p:tgtEl>
                                        <p:attrNameLst>
                                          <p:attrName>style.visibility</p:attrName>
                                        </p:attrNameLst>
                                      </p:cBhvr>
                                      <p:to>
                                        <p:strVal val="visible"/>
                                      </p:to>
                                    </p:set>
                                    <p:animEffect transition="in" filter="dissolve">
                                      <p:cBhvr>
                                        <p:cTn id="11" dur="500"/>
                                        <p:tgtEl>
                                          <p:spTgt spid="1443">
                                            <p:txEl>
                                              <p:pRg st="0" end="0"/>
                                            </p:txEl>
                                          </p:spTgt>
                                        </p:tgtEl>
                                      </p:cBhvr>
                                    </p:animEffect>
                                  </p:childTnLst>
                                </p:cTn>
                              </p:par>
                            </p:childTnLst>
                          </p:cTn>
                        </p:par>
                        <p:par>
                          <p:cTn id="12" fill="hold">
                            <p:stCondLst>
                              <p:cond delay="1000"/>
                            </p:stCondLst>
                            <p:childTnLst>
                              <p:par>
                                <p:cTn id="13" presetID="9" presetClass="entr" fill="hold" grpId="0" nodeType="afterEffect">
                                  <p:stCondLst>
                                    <p:cond delay="0"/>
                                  </p:stCondLst>
                                  <p:iterate>
                                    <p:tmAbs val="0"/>
                                  </p:iterate>
                                  <p:childTnLst>
                                    <p:set>
                                      <p:cBhvr>
                                        <p:cTn id="14" fill="hold"/>
                                        <p:tgtEl>
                                          <p:spTgt spid="1443">
                                            <p:txEl>
                                              <p:pRg st="1" end="1"/>
                                            </p:txEl>
                                          </p:spTgt>
                                        </p:tgtEl>
                                        <p:attrNameLst>
                                          <p:attrName>style.visibility</p:attrName>
                                        </p:attrNameLst>
                                      </p:cBhvr>
                                      <p:to>
                                        <p:strVal val="visible"/>
                                      </p:to>
                                    </p:set>
                                    <p:animEffect transition="in" filter="dissolve">
                                      <p:cBhvr>
                                        <p:cTn id="15" dur="500"/>
                                        <p:tgtEl>
                                          <p:spTgt spid="1443">
                                            <p:txEl>
                                              <p:pRg st="1" end="1"/>
                                            </p:txEl>
                                          </p:spTgt>
                                        </p:tgtEl>
                                      </p:cBhvr>
                                    </p:animEffect>
                                  </p:childTnLst>
                                </p:cTn>
                              </p:par>
                            </p:childTnLst>
                          </p:cTn>
                        </p:par>
                        <p:par>
                          <p:cTn id="16" fill="hold">
                            <p:stCondLst>
                              <p:cond delay="1500"/>
                            </p:stCondLst>
                            <p:childTnLst>
                              <p:par>
                                <p:cTn id="17" presetID="9" presetClass="entr" fill="hold" grpId="0" nodeType="afterEffect">
                                  <p:stCondLst>
                                    <p:cond delay="0"/>
                                  </p:stCondLst>
                                  <p:iterate>
                                    <p:tmAbs val="0"/>
                                  </p:iterate>
                                  <p:childTnLst>
                                    <p:set>
                                      <p:cBhvr>
                                        <p:cTn id="18" fill="hold"/>
                                        <p:tgtEl>
                                          <p:spTgt spid="1443">
                                            <p:txEl>
                                              <p:pRg st="2" end="2"/>
                                            </p:txEl>
                                          </p:spTgt>
                                        </p:tgtEl>
                                        <p:attrNameLst>
                                          <p:attrName>style.visibility</p:attrName>
                                        </p:attrNameLst>
                                      </p:cBhvr>
                                      <p:to>
                                        <p:strVal val="visible"/>
                                      </p:to>
                                    </p:set>
                                    <p:animEffect transition="in" filter="dissolve">
                                      <p:cBhvr>
                                        <p:cTn id="19" dur="500"/>
                                        <p:tgtEl>
                                          <p:spTgt spid="1443">
                                            <p:txEl>
                                              <p:pRg st="2" end="2"/>
                                            </p:txEl>
                                          </p:spTgt>
                                        </p:tgtEl>
                                      </p:cBhvr>
                                    </p:animEffect>
                                  </p:childTnLst>
                                </p:cTn>
                              </p:par>
                            </p:childTnLst>
                          </p:cTn>
                        </p:par>
                        <p:par>
                          <p:cTn id="20" fill="hold">
                            <p:stCondLst>
                              <p:cond delay="2000"/>
                            </p:stCondLst>
                            <p:childTnLst>
                              <p:par>
                                <p:cTn id="21" presetID="9" presetClass="entr" fill="hold" grpId="0" nodeType="afterEffect">
                                  <p:stCondLst>
                                    <p:cond delay="0"/>
                                  </p:stCondLst>
                                  <p:iterate>
                                    <p:tmAbs val="0"/>
                                  </p:iterate>
                                  <p:childTnLst>
                                    <p:set>
                                      <p:cBhvr>
                                        <p:cTn id="22" fill="hold"/>
                                        <p:tgtEl>
                                          <p:spTgt spid="1443">
                                            <p:txEl>
                                              <p:pRg st="3" end="3"/>
                                            </p:txEl>
                                          </p:spTgt>
                                        </p:tgtEl>
                                        <p:attrNameLst>
                                          <p:attrName>style.visibility</p:attrName>
                                        </p:attrNameLst>
                                      </p:cBhvr>
                                      <p:to>
                                        <p:strVal val="visible"/>
                                      </p:to>
                                    </p:set>
                                    <p:animEffect transition="in" filter="dissolve">
                                      <p:cBhvr>
                                        <p:cTn id="23" dur="500"/>
                                        <p:tgtEl>
                                          <p:spTgt spid="1443">
                                            <p:txEl>
                                              <p:pRg st="3" end="3"/>
                                            </p:txEl>
                                          </p:spTgt>
                                        </p:tgtEl>
                                      </p:cBhvr>
                                    </p:animEffect>
                                  </p:childTnLst>
                                </p:cTn>
                              </p:par>
                            </p:childTnLst>
                          </p:cTn>
                        </p:par>
                        <p:par>
                          <p:cTn id="24" fill="hold">
                            <p:stCondLst>
                              <p:cond delay="2500"/>
                            </p:stCondLst>
                            <p:childTnLst>
                              <p:par>
                                <p:cTn id="25" presetID="9" presetClass="entr" fill="hold" grpId="0" nodeType="afterEffect">
                                  <p:stCondLst>
                                    <p:cond delay="0"/>
                                  </p:stCondLst>
                                  <p:iterate>
                                    <p:tmAbs val="0"/>
                                  </p:iterate>
                                  <p:childTnLst>
                                    <p:set>
                                      <p:cBhvr>
                                        <p:cTn id="26" fill="hold"/>
                                        <p:tgtEl>
                                          <p:spTgt spid="1443">
                                            <p:txEl>
                                              <p:pRg st="4" end="4"/>
                                            </p:txEl>
                                          </p:spTgt>
                                        </p:tgtEl>
                                        <p:attrNameLst>
                                          <p:attrName>style.visibility</p:attrName>
                                        </p:attrNameLst>
                                      </p:cBhvr>
                                      <p:to>
                                        <p:strVal val="visible"/>
                                      </p:to>
                                    </p:set>
                                    <p:animEffect transition="in" filter="dissolve">
                                      <p:cBhvr>
                                        <p:cTn id="27" dur="500"/>
                                        <p:tgtEl>
                                          <p:spTgt spid="1443">
                                            <p:txEl>
                                              <p:pRg st="4" end="4"/>
                                            </p:txEl>
                                          </p:spTgt>
                                        </p:tgtEl>
                                      </p:cBhvr>
                                    </p:animEffect>
                                  </p:childTnLst>
                                </p:cTn>
                              </p:par>
                            </p:childTnLst>
                          </p:cTn>
                        </p:par>
                        <p:par>
                          <p:cTn id="28" fill="hold">
                            <p:stCondLst>
                              <p:cond delay="3000"/>
                            </p:stCondLst>
                            <p:childTnLst>
                              <p:par>
                                <p:cTn id="29" presetID="9" presetClass="entr" fill="hold" grpId="0" nodeType="afterEffect">
                                  <p:stCondLst>
                                    <p:cond delay="0"/>
                                  </p:stCondLst>
                                  <p:iterate>
                                    <p:tmAbs val="0"/>
                                  </p:iterate>
                                  <p:childTnLst>
                                    <p:set>
                                      <p:cBhvr>
                                        <p:cTn id="30" fill="hold"/>
                                        <p:tgtEl>
                                          <p:spTgt spid="1443">
                                            <p:txEl>
                                              <p:pRg st="5" end="5"/>
                                            </p:txEl>
                                          </p:spTgt>
                                        </p:tgtEl>
                                        <p:attrNameLst>
                                          <p:attrName>style.visibility</p:attrName>
                                        </p:attrNameLst>
                                      </p:cBhvr>
                                      <p:to>
                                        <p:strVal val="visible"/>
                                      </p:to>
                                    </p:set>
                                    <p:animEffect transition="in" filter="dissolve">
                                      <p:cBhvr>
                                        <p:cTn id="31" dur="500"/>
                                        <p:tgtEl>
                                          <p:spTgt spid="1443">
                                            <p:txEl>
                                              <p:pRg st="5" end="5"/>
                                            </p:txEl>
                                          </p:spTgt>
                                        </p:tgtEl>
                                      </p:cBhvr>
                                    </p:animEffect>
                                  </p:childTnLst>
                                </p:cTn>
                              </p:par>
                            </p:childTnLst>
                          </p:cTn>
                        </p:par>
                        <p:par>
                          <p:cTn id="32" fill="hold">
                            <p:stCondLst>
                              <p:cond delay="3500"/>
                            </p:stCondLst>
                            <p:childTnLst>
                              <p:par>
                                <p:cTn id="33" presetID="9" presetClass="entr" fill="hold" grpId="0" nodeType="afterEffect">
                                  <p:stCondLst>
                                    <p:cond delay="0"/>
                                  </p:stCondLst>
                                  <p:iterate>
                                    <p:tmAbs val="0"/>
                                  </p:iterate>
                                  <p:childTnLst>
                                    <p:set>
                                      <p:cBhvr>
                                        <p:cTn id="34" fill="hold"/>
                                        <p:tgtEl>
                                          <p:spTgt spid="1443">
                                            <p:txEl>
                                              <p:pRg st="6" end="6"/>
                                            </p:txEl>
                                          </p:spTgt>
                                        </p:tgtEl>
                                        <p:attrNameLst>
                                          <p:attrName>style.visibility</p:attrName>
                                        </p:attrNameLst>
                                      </p:cBhvr>
                                      <p:to>
                                        <p:strVal val="visible"/>
                                      </p:to>
                                    </p:set>
                                    <p:animEffect transition="in" filter="dissolve">
                                      <p:cBhvr>
                                        <p:cTn id="35" dur="500"/>
                                        <p:tgtEl>
                                          <p:spTgt spid="1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 grpId="0" build="p" bldLvl="5"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Shape 1462"/>
          <p:cNvSpPr>
            <a:spLocks noGrp="1"/>
          </p:cNvSpPr>
          <p:nvPr>
            <p:ph type="title"/>
          </p:nvPr>
        </p:nvSpPr>
        <p:spPr/>
        <p:txBody>
          <a:bodyPr/>
          <a:lstStyle>
            <a:lvl1pPr>
              <a:defRPr>
                <a:solidFill>
                  <a:srgbClr val="000000"/>
                </a:solidFill>
              </a:defRPr>
            </a:lvl1pPr>
          </a:lstStyle>
          <a:p>
            <a:r>
              <a:rPr lang="en-US"/>
              <a:t>Naïve in Memory Hash Join</a:t>
            </a:r>
          </a:p>
        </p:txBody>
      </p:sp>
      <p:sp>
        <p:nvSpPr>
          <p:cNvPr id="1463" name="Shape 1463"/>
          <p:cNvSpPr>
            <a:spLocks noGrp="1"/>
          </p:cNvSpPr>
          <p:nvPr>
            <p:ph sz="quarter" idx="13"/>
          </p:nvPr>
        </p:nvSpPr>
        <p:spPr/>
        <p:txBody>
          <a:bodyPr>
            <a:normAutofit fontScale="62500" lnSpcReduction="20000"/>
          </a:bodyPr>
          <a:lstStyle/>
          <a:p>
            <a:r>
              <a:rPr lang="en-US" dirty="0"/>
              <a:t>Requires equality predicate:</a:t>
            </a:r>
          </a:p>
          <a:p>
            <a:pPr lvl="1"/>
            <a:r>
              <a:rPr lang="en-US" dirty="0"/>
              <a:t>Works for </a:t>
            </a:r>
            <a:r>
              <a:rPr lang="en-US" dirty="0" err="1"/>
              <a:t>Equi</a:t>
            </a:r>
            <a:r>
              <a:rPr lang="en-US" dirty="0"/>
              <a:t>-Joins &amp; Natural Joins</a:t>
            </a:r>
          </a:p>
          <a:p>
            <a:r>
              <a:rPr lang="en-US" dirty="0"/>
              <a:t>Assume </a:t>
            </a:r>
            <a:r>
              <a:rPr lang="en-US" dirty="0">
                <a:solidFill>
                  <a:srgbClr val="2E69D0"/>
                </a:solidFill>
              </a:rPr>
              <a:t>R</a:t>
            </a:r>
            <a:r>
              <a:rPr lang="en-US" dirty="0"/>
              <a:t> is smaller relation</a:t>
            </a:r>
          </a:p>
          <a:p>
            <a:pPr lvl="1"/>
            <a:r>
              <a:rPr lang="en-US" dirty="0"/>
              <a:t>Require </a:t>
            </a:r>
            <a:r>
              <a:rPr lang="en-US" dirty="0">
                <a:solidFill>
                  <a:srgbClr val="2E69D0"/>
                </a:solidFill>
              </a:rPr>
              <a:t>R</a:t>
            </a:r>
            <a:r>
              <a:rPr lang="en-US" dirty="0"/>
              <a:t> to fit in memory</a:t>
            </a:r>
          </a:p>
          <a:p>
            <a:r>
              <a:rPr lang="en-US" dirty="0"/>
              <a:t>Simple algorithm:</a:t>
            </a:r>
          </a:p>
          <a:p>
            <a:pPr lvl="1"/>
            <a:r>
              <a:rPr lang="en-US" dirty="0"/>
              <a:t>Load all </a:t>
            </a:r>
            <a:r>
              <a:rPr lang="en-US" dirty="0">
                <a:solidFill>
                  <a:srgbClr val="2E69D0"/>
                </a:solidFill>
              </a:rPr>
              <a:t>R </a:t>
            </a:r>
            <a:r>
              <a:rPr lang="en-US" dirty="0"/>
              <a:t>into hash table</a:t>
            </a:r>
          </a:p>
          <a:p>
            <a:pPr lvl="1"/>
            <a:r>
              <a:rPr lang="en-US" dirty="0"/>
              <a:t>Scan </a:t>
            </a:r>
            <a:r>
              <a:rPr lang="en-US" dirty="0">
                <a:solidFill>
                  <a:srgbClr val="E16513"/>
                </a:solidFill>
              </a:rPr>
              <a:t>S</a:t>
            </a:r>
            <a:r>
              <a:rPr lang="en-US" dirty="0"/>
              <a:t> and probe</a:t>
            </a:r>
            <a:r>
              <a:rPr lang="en-US" dirty="0">
                <a:solidFill>
                  <a:srgbClr val="2E69D0"/>
                </a:solidFill>
              </a:rPr>
              <a:t> R</a:t>
            </a:r>
          </a:p>
          <a:p>
            <a:r>
              <a:rPr lang="en-US" dirty="0"/>
              <a:t>Memory requirements?</a:t>
            </a:r>
          </a:p>
          <a:p>
            <a:pPr lvl="1"/>
            <a:r>
              <a:rPr lang="en-US" dirty="0">
                <a:solidFill>
                  <a:srgbClr val="2E69D0"/>
                </a:solidFill>
              </a:rPr>
              <a:t>R</a:t>
            </a:r>
            <a:r>
              <a:rPr lang="en-US" dirty="0"/>
              <a:t> &lt; (B-2) * </a:t>
            </a:r>
            <a:r>
              <a:rPr lang="en-US" dirty="0" err="1"/>
              <a:t>hash_fill</a:t>
            </a:r>
            <a:endParaRPr lang="en-US" dirty="0"/>
          </a:p>
        </p:txBody>
      </p:sp>
      <p:grpSp>
        <p:nvGrpSpPr>
          <p:cNvPr id="6" name="Group 5" descr="1 input buffer hashes the data into B-2 buffers. Then 1 output buffer drains back to memory." title="Hashing Diagram"/>
          <p:cNvGrpSpPr/>
          <p:nvPr/>
        </p:nvGrpSpPr>
        <p:grpSpPr>
          <a:xfrm>
            <a:off x="4845004" y="1047750"/>
            <a:ext cx="2248623" cy="2377959"/>
            <a:chOff x="4845004" y="1047750"/>
            <a:chExt cx="2248623" cy="2377959"/>
          </a:xfrm>
        </p:grpSpPr>
        <p:grpSp>
          <p:nvGrpSpPr>
            <p:cNvPr id="1480" name="Group 1480"/>
            <p:cNvGrpSpPr/>
            <p:nvPr/>
          </p:nvGrpSpPr>
          <p:grpSpPr>
            <a:xfrm>
              <a:off x="4845004" y="1440052"/>
              <a:ext cx="2248623" cy="1985657"/>
              <a:chOff x="0" y="-2"/>
              <a:chExt cx="2998162" cy="2647542"/>
            </a:xfrm>
          </p:grpSpPr>
          <p:grpSp>
            <p:nvGrpSpPr>
              <p:cNvPr id="1476" name="Group 1476"/>
              <p:cNvGrpSpPr/>
              <p:nvPr/>
            </p:nvGrpSpPr>
            <p:grpSpPr>
              <a:xfrm>
                <a:off x="0" y="-2"/>
                <a:ext cx="2998162" cy="2647542"/>
                <a:chOff x="0" y="-1"/>
                <a:chExt cx="2998161" cy="2647540"/>
              </a:xfrm>
            </p:grpSpPr>
            <p:sp>
              <p:nvSpPr>
                <p:cNvPr id="1464" name="Shape 1464"/>
                <p:cNvSpPr/>
                <p:nvPr/>
              </p:nvSpPr>
              <p:spPr>
                <a:xfrm>
                  <a:off x="0" y="-1"/>
                  <a:ext cx="2998161" cy="2647540"/>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68" name="Group 1468"/>
                <p:cNvGrpSpPr/>
                <p:nvPr/>
              </p:nvGrpSpPr>
              <p:grpSpPr>
                <a:xfrm>
                  <a:off x="319613" y="267224"/>
                  <a:ext cx="2358934" cy="549886"/>
                  <a:chOff x="0" y="0"/>
                  <a:chExt cx="2358932" cy="549884"/>
                </a:xfrm>
              </p:grpSpPr>
              <p:sp>
                <p:nvSpPr>
                  <p:cNvPr id="1465" name="Shape 1465"/>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6" name="Shape 1466"/>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7" name="Shape 1467"/>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9" name="Shape 1469"/>
                <p:cNvSpPr/>
                <p:nvPr/>
              </p:nvSpPr>
              <p:spPr>
                <a:xfrm>
                  <a:off x="573162" y="-1"/>
                  <a:ext cx="1597014"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Hash Table (B-2) Buffers</a:t>
                  </a:r>
                </a:p>
              </p:txBody>
            </p:sp>
            <p:grpSp>
              <p:nvGrpSpPr>
                <p:cNvPr id="1472" name="Group 1472"/>
                <p:cNvGrpSpPr/>
                <p:nvPr/>
              </p:nvGrpSpPr>
              <p:grpSpPr>
                <a:xfrm>
                  <a:off x="1256054" y="1037011"/>
                  <a:ext cx="429857" cy="1371101"/>
                  <a:chOff x="-1" y="-1"/>
                  <a:chExt cx="429855" cy="1371099"/>
                </a:xfrm>
              </p:grpSpPr>
              <p:sp>
                <p:nvSpPr>
                  <p:cNvPr id="1470" name="Shape 1470"/>
                  <p:cNvSpPr/>
                  <p:nvPr/>
                </p:nvSpPr>
                <p:spPr>
                  <a:xfrm rot="16200000">
                    <a:off x="-446307" y="446308"/>
                    <a:ext cx="1322468" cy="42985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471" name="Shape 1471"/>
                  <p:cNvSpPr/>
                  <p:nvPr/>
                </p:nvSpPr>
                <p:spPr>
                  <a:xfrm rot="16200000">
                    <a:off x="-486418" y="516274"/>
                    <a:ext cx="1371099"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a:t>Hash Fn.</a:t>
                    </a:r>
                  </a:p>
                </p:txBody>
              </p:sp>
            </p:grpSp>
            <p:grpSp>
              <p:nvGrpSpPr>
                <p:cNvPr id="1475" name="Group 1475"/>
                <p:cNvGrpSpPr/>
                <p:nvPr/>
              </p:nvGrpSpPr>
              <p:grpSpPr>
                <a:xfrm>
                  <a:off x="1941018" y="1020605"/>
                  <a:ext cx="983771" cy="1506697"/>
                  <a:chOff x="-1" y="-1"/>
                  <a:chExt cx="983770" cy="1506695"/>
                </a:xfrm>
              </p:grpSpPr>
              <p:sp>
                <p:nvSpPr>
                  <p:cNvPr id="1473" name="Shape 1473"/>
                  <p:cNvSpPr/>
                  <p:nvPr/>
                </p:nvSpPr>
                <p:spPr>
                  <a:xfrm>
                    <a:off x="-1" y="244271"/>
                    <a:ext cx="983770"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4" name="Shape 1474"/>
                  <p:cNvSpPr/>
                  <p:nvPr/>
                </p:nvSpPr>
                <p:spPr>
                  <a:xfrm>
                    <a:off x="-1" y="-1"/>
                    <a:ext cx="983770" cy="276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Out Buffer</a:t>
                    </a:r>
                  </a:p>
                </p:txBody>
              </p:sp>
            </p:grpSp>
          </p:grpSp>
          <p:grpSp>
            <p:nvGrpSpPr>
              <p:cNvPr id="1479" name="Group 1479"/>
              <p:cNvGrpSpPr/>
              <p:nvPr/>
            </p:nvGrpSpPr>
            <p:grpSpPr>
              <a:xfrm>
                <a:off x="83967" y="1020607"/>
                <a:ext cx="983771" cy="1506696"/>
                <a:chOff x="-1" y="-1"/>
                <a:chExt cx="983770" cy="1506695"/>
              </a:xfrm>
            </p:grpSpPr>
            <p:sp>
              <p:nvSpPr>
                <p:cNvPr id="1477" name="Shape 1477"/>
                <p:cNvSpPr/>
                <p:nvPr/>
              </p:nvSpPr>
              <p:spPr>
                <a:xfrm>
                  <a:off x="-1" y="244271"/>
                  <a:ext cx="983770"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8" name="Shape 1478"/>
                <p:cNvSpPr/>
                <p:nvPr/>
              </p:nvSpPr>
              <p:spPr>
                <a:xfrm>
                  <a:off x="-1" y="-1"/>
                  <a:ext cx="98377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In Buffer</a:t>
                  </a:r>
                </a:p>
              </p:txBody>
            </p:sp>
          </p:grpSp>
        </p:grpSp>
        <p:grpSp>
          <p:nvGrpSpPr>
            <p:cNvPr id="1489" name="Group 1489"/>
            <p:cNvGrpSpPr/>
            <p:nvPr/>
          </p:nvGrpSpPr>
          <p:grpSpPr>
            <a:xfrm>
              <a:off x="5028584" y="2496679"/>
              <a:ext cx="520372" cy="719831"/>
              <a:chOff x="0" y="0"/>
              <a:chExt cx="693827" cy="959773"/>
            </a:xfrm>
          </p:grpSpPr>
          <p:grpSp>
            <p:nvGrpSpPr>
              <p:cNvPr id="1484" name="Group 1484"/>
              <p:cNvGrpSpPr/>
              <p:nvPr/>
            </p:nvGrpSpPr>
            <p:grpSpPr>
              <a:xfrm>
                <a:off x="-1" y="-1"/>
                <a:ext cx="693829" cy="959775"/>
                <a:chOff x="0" y="0"/>
                <a:chExt cx="693828" cy="959773"/>
              </a:xfrm>
            </p:grpSpPr>
            <p:sp>
              <p:nvSpPr>
                <p:cNvPr id="1481" name="Shape 1481"/>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97"/>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2" name="Shape 1482"/>
                <p:cNvSpPr/>
                <p:nvPr/>
              </p:nvSpPr>
              <p:spPr>
                <a:xfrm>
                  <a:off x="578188" y="844132"/>
                  <a:ext cx="115641" cy="115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3" name="Shape 1483"/>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518"/>
                      </a:lnTo>
                      <a:lnTo>
                        <a:pt x="21600" y="18997"/>
                      </a:lnTo>
                      <a:lnTo>
                        <a:pt x="18000" y="21600"/>
                      </a:lnTo>
                      <a:lnTo>
                        <a:pt x="0" y="21600"/>
                      </a:lnTo>
                      <a:lnTo>
                        <a:pt x="0" y="0"/>
                      </a:lnTo>
                      <a:lnTo>
                        <a:pt x="21600" y="0"/>
                      </a:lnTo>
                      <a:lnTo>
                        <a:pt x="21600" y="18997"/>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85" name="Shape 1485"/>
              <p:cNvSpPr/>
              <p:nvPr/>
            </p:nvSpPr>
            <p:spPr>
              <a:xfrm>
                <a:off x="59646" y="94017"/>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6" name="Shape 1486"/>
              <p:cNvSpPr/>
              <p:nvPr/>
            </p:nvSpPr>
            <p:spPr>
              <a:xfrm>
                <a:off x="59646" y="297355"/>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7" name="Shape 1487"/>
              <p:cNvSpPr/>
              <p:nvPr/>
            </p:nvSpPr>
            <p:spPr>
              <a:xfrm>
                <a:off x="59646" y="500698"/>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8" name="Shape 1488"/>
              <p:cNvSpPr/>
              <p:nvPr/>
            </p:nvSpPr>
            <p:spPr>
              <a:xfrm>
                <a:off x="59646" y="704041"/>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95" name="Group 1495"/>
            <p:cNvGrpSpPr/>
            <p:nvPr/>
          </p:nvGrpSpPr>
          <p:grpSpPr>
            <a:xfrm>
              <a:off x="5168243" y="1702923"/>
              <a:ext cx="1588154" cy="275011"/>
              <a:chOff x="0" y="0"/>
              <a:chExt cx="2117537" cy="366679"/>
            </a:xfrm>
          </p:grpSpPr>
          <p:sp>
            <p:nvSpPr>
              <p:cNvPr id="1490" name="Shape 1490"/>
              <p:cNvSpPr/>
              <p:nvPr/>
            </p:nvSpPr>
            <p:spPr>
              <a:xfrm>
                <a:off x="0"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1" name="Shape 1491"/>
              <p:cNvSpPr/>
              <p:nvPr/>
            </p:nvSpPr>
            <p:spPr>
              <a:xfrm>
                <a:off x="6874" y="249296"/>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2" name="Shape 1492"/>
              <p:cNvSpPr/>
              <p:nvPr/>
            </p:nvSpPr>
            <p:spPr>
              <a:xfrm>
                <a:off x="796435"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3" name="Shape 1493"/>
              <p:cNvSpPr/>
              <p:nvPr/>
            </p:nvSpPr>
            <p:spPr>
              <a:xfrm>
                <a:off x="1573754"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4" name="Shape 1494"/>
              <p:cNvSpPr/>
              <p:nvPr/>
            </p:nvSpPr>
            <p:spPr>
              <a:xfrm>
                <a:off x="1579496" y="244270"/>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3" name="Group 1513"/>
            <p:cNvGrpSpPr/>
            <p:nvPr/>
          </p:nvGrpSpPr>
          <p:grpSpPr>
            <a:xfrm>
              <a:off x="6423511" y="2490930"/>
              <a:ext cx="520372" cy="719831"/>
              <a:chOff x="0" y="0"/>
              <a:chExt cx="693827" cy="959773"/>
            </a:xfrm>
          </p:grpSpPr>
          <p:grpSp>
            <p:nvGrpSpPr>
              <p:cNvPr id="1499" name="Group 1499"/>
              <p:cNvGrpSpPr/>
              <p:nvPr/>
            </p:nvGrpSpPr>
            <p:grpSpPr>
              <a:xfrm>
                <a:off x="0" y="-1"/>
                <a:ext cx="693829" cy="959775"/>
                <a:chOff x="0" y="0"/>
                <a:chExt cx="693828" cy="959773"/>
              </a:xfrm>
            </p:grpSpPr>
            <p:sp>
              <p:nvSpPr>
                <p:cNvPr id="1496" name="Shape 1496"/>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97"/>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7" name="Shape 1497"/>
                <p:cNvSpPr/>
                <p:nvPr/>
              </p:nvSpPr>
              <p:spPr>
                <a:xfrm>
                  <a:off x="578188" y="844132"/>
                  <a:ext cx="115641" cy="115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8" name="Shape 1498"/>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518"/>
                      </a:lnTo>
                      <a:lnTo>
                        <a:pt x="21600" y="18997"/>
                      </a:lnTo>
                      <a:lnTo>
                        <a:pt x="18000" y="21600"/>
                      </a:lnTo>
                      <a:lnTo>
                        <a:pt x="0" y="21600"/>
                      </a:lnTo>
                      <a:lnTo>
                        <a:pt x="0" y="0"/>
                      </a:lnTo>
                      <a:lnTo>
                        <a:pt x="21600" y="0"/>
                      </a:lnTo>
                      <a:lnTo>
                        <a:pt x="21600" y="18997"/>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2" name="Group 1512"/>
              <p:cNvGrpSpPr/>
              <p:nvPr/>
            </p:nvGrpSpPr>
            <p:grpSpPr>
              <a:xfrm>
                <a:off x="81161" y="84741"/>
                <a:ext cx="534033" cy="757070"/>
                <a:chOff x="0" y="0"/>
                <a:chExt cx="534031" cy="757069"/>
              </a:xfrm>
            </p:grpSpPr>
            <p:grpSp>
              <p:nvGrpSpPr>
                <p:cNvPr id="1502" name="Group 1502"/>
                <p:cNvGrpSpPr/>
                <p:nvPr/>
              </p:nvGrpSpPr>
              <p:grpSpPr>
                <a:xfrm>
                  <a:off x="0" y="-1"/>
                  <a:ext cx="534032" cy="125050"/>
                  <a:chOff x="0" y="0"/>
                  <a:chExt cx="534031" cy="125049"/>
                </a:xfrm>
              </p:grpSpPr>
              <p:sp>
                <p:nvSpPr>
                  <p:cNvPr id="1500" name="Shape 1500"/>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1" name="Shape 1501"/>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5" name="Group 1505"/>
                <p:cNvGrpSpPr/>
                <p:nvPr/>
              </p:nvGrpSpPr>
              <p:grpSpPr>
                <a:xfrm>
                  <a:off x="0" y="210672"/>
                  <a:ext cx="534032" cy="125050"/>
                  <a:chOff x="0" y="0"/>
                  <a:chExt cx="534031" cy="125049"/>
                </a:xfrm>
              </p:grpSpPr>
              <p:sp>
                <p:nvSpPr>
                  <p:cNvPr id="1503" name="Shape 1503"/>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4" name="Shape 1504"/>
                  <p:cNvSpPr/>
                  <p:nvPr/>
                </p:nvSpPr>
                <p:spPr>
                  <a:xfrm>
                    <a:off x="270542" y="-1"/>
                    <a:ext cx="263490" cy="125051"/>
                  </a:xfrm>
                  <a:prstGeom prst="rect">
                    <a:avLst/>
                  </a:prstGeom>
                  <a:gradFill flip="none" rotWithShape="1">
                    <a:gsLst>
                      <a:gs pos="0">
                        <a:srgbClr val="24509E"/>
                      </a:gs>
                      <a:gs pos="80000">
                        <a:srgbClr val="2E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8" name="Group 1508"/>
                <p:cNvGrpSpPr/>
                <p:nvPr/>
              </p:nvGrpSpPr>
              <p:grpSpPr>
                <a:xfrm>
                  <a:off x="0" y="421345"/>
                  <a:ext cx="534032" cy="125050"/>
                  <a:chOff x="0" y="0"/>
                  <a:chExt cx="534031" cy="125049"/>
                </a:xfrm>
              </p:grpSpPr>
              <p:sp>
                <p:nvSpPr>
                  <p:cNvPr id="1506" name="Shape 1506"/>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7" name="Shape 1507"/>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1" name="Group 1511"/>
                <p:cNvGrpSpPr/>
                <p:nvPr/>
              </p:nvGrpSpPr>
              <p:grpSpPr>
                <a:xfrm>
                  <a:off x="0" y="632019"/>
                  <a:ext cx="534032" cy="125051"/>
                  <a:chOff x="0" y="0"/>
                  <a:chExt cx="534031" cy="125049"/>
                </a:xfrm>
              </p:grpSpPr>
              <p:sp>
                <p:nvSpPr>
                  <p:cNvPr id="1509" name="Shape 1509"/>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0" name="Shape 1510"/>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sp>
          <p:nvSpPr>
            <p:cNvPr id="1516" name="Shape 1516"/>
            <p:cNvSpPr/>
            <p:nvPr/>
          </p:nvSpPr>
          <p:spPr>
            <a:xfrm>
              <a:off x="5529701" y="1882400"/>
              <a:ext cx="404798" cy="610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515" name="Shape 1515"/>
            <p:cNvSpPr/>
            <p:nvPr/>
          </p:nvSpPr>
          <p:spPr>
            <a:xfrm>
              <a:off x="5181600" y="1047750"/>
              <a:ext cx="1555297" cy="300082"/>
            </a:xfrm>
            <a:prstGeom prst="rect">
              <a:avLst/>
            </a:prstGeom>
            <a:gradFill>
              <a:gsLst>
                <a:gs pos="0">
                  <a:srgbClr val="AD3A38"/>
                </a:gs>
                <a:gs pos="80000">
                  <a:srgbClr val="E44D4A"/>
                </a:gs>
                <a:gs pos="100000">
                  <a:srgbClr val="E84A48"/>
                </a:gs>
              </a:gsLst>
              <a:lin ang="16200000"/>
            </a:gradFill>
            <a:ln>
              <a:solidFill>
                <a:srgbClr val="D75C5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34289" rIns="34289" anchor="ctr">
              <a:spAutoFit/>
            </a:bodyPr>
            <a:lstStyle>
              <a:lvl1pPr algn="ctr">
                <a:defRPr sz="1800">
                  <a:solidFill>
                    <a:srgbClr val="FFFFFF"/>
                  </a:solidFill>
                </a:defRPr>
              </a:lvl1pPr>
            </a:lstStyle>
            <a:p>
              <a:r>
                <a:rPr sz="1350"/>
                <a:t>What if R doesn’t fit?</a:t>
              </a:r>
            </a:p>
          </p:txBody>
        </p:sp>
      </p:gr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Shape 1518"/>
          <p:cNvSpPr>
            <a:spLocks noGrp="1"/>
          </p:cNvSpPr>
          <p:nvPr>
            <p:ph type="title"/>
          </p:nvPr>
        </p:nvSpPr>
        <p:spPr>
          <a:prstGeom prst="rect">
            <a:avLst/>
          </a:prstGeom>
        </p:spPr>
        <p:txBody>
          <a:bodyPr/>
          <a:lstStyle/>
          <a:p>
            <a:r>
              <a:rPr dirty="0"/>
              <a:t>Properties that help</a:t>
            </a:r>
          </a:p>
        </p:txBody>
      </p:sp>
      <p:sp>
        <p:nvSpPr>
          <p:cNvPr id="1519" name="Shape 1519"/>
          <p:cNvSpPr>
            <a:spLocks noGrp="1"/>
          </p:cNvSpPr>
          <p:nvPr>
            <p:ph sz="quarter" idx="13"/>
          </p:nvPr>
        </p:nvSpPr>
        <p:spPr>
          <a:xfrm>
            <a:off x="152400" y="1581150"/>
            <a:ext cx="8668512" cy="2615184"/>
          </a:xfrm>
          <a:prstGeom prst="rect">
            <a:avLst/>
          </a:prstGeom>
        </p:spPr>
        <p:txBody>
          <a:bodyPr>
            <a:normAutofit fontScale="77500" lnSpcReduction="20000"/>
          </a:bodyPr>
          <a:lstStyle/>
          <a:p>
            <a:pPr>
              <a:spcBef>
                <a:spcPts val="1200"/>
              </a:spcBef>
              <a:spcAft>
                <a:spcPts val="4000"/>
              </a:spcAft>
              <a:defRPr sz="2800">
                <a:solidFill>
                  <a:srgbClr val="F79646"/>
                </a:solidFill>
              </a:defRPr>
            </a:pP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=4 </a:t>
            </a:r>
            <a:r>
              <a:rPr lang="en-US" sz="2900" baseline="-31333" dirty="0">
                <a:solidFill>
                  <a:srgbClr val="548235"/>
                </a:solidFill>
                <a:ea typeface="Helvetica Neue" charset="0"/>
                <a:cs typeface="Helvetica Neue" charset="0"/>
                <a:sym typeface="Helvetica Neue Light"/>
              </a:rPr>
              <a:t>∨ </a:t>
            </a:r>
            <a:r>
              <a:rPr lang="en-US" sz="2900" baseline="-31333" dirty="0" err="1">
                <a:solidFill>
                  <a:srgbClr val="548235"/>
                </a:solidFill>
                <a:ea typeface="Helvetica Neue" charset="0"/>
                <a:cs typeface="Helvetica Neue" charset="0"/>
                <a:sym typeface="Helvetica Neue Light"/>
              </a:rPr>
              <a:t>sid</a:t>
            </a:r>
            <a:r>
              <a:rPr lang="en-US" sz="2900" baseline="-31333" dirty="0">
                <a:solidFill>
                  <a:srgbClr val="548235"/>
                </a:solidFill>
                <a:ea typeface="Helvetica Neue" charset="0"/>
                <a:cs typeface="Helvetica Neue" charset="0"/>
                <a:sym typeface="Helvetica Neue Light"/>
              </a:rPr>
              <a:t>=</a:t>
            </a:r>
            <a:r>
              <a:rPr lang="mr-IN" sz="2900" baseline="-31333" dirty="0">
                <a:solidFill>
                  <a:srgbClr val="548235"/>
                </a:solidFill>
                <a:ea typeface="Helvetica Neue" charset="0"/>
                <a:cs typeface="Helvetica Neue" charset="0"/>
                <a:sym typeface="Helvetica Neue Light"/>
              </a:rPr>
              <a:t>6 </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a:t>
            </a:r>
            <a:r>
              <a:rPr lang="mr-IN" sz="2900" dirty="0">
                <a:solidFill>
                  <a:srgbClr val="000000"/>
                </a:solidFill>
                <a:ea typeface="Helvetica Neue" charset="0"/>
                <a:cs typeface="Helvetica Neue" charset="0"/>
              </a:rPr>
              <a:t> = </a:t>
            </a: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=4</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  </a:t>
            </a:r>
            <a:r>
              <a:rPr lang="mr-IN" sz="2900" dirty="0" err="1">
                <a:solidFill>
                  <a:srgbClr val="2E2E2E"/>
                </a:solidFill>
                <a:ea typeface="Helvetica Neue" charset="0"/>
                <a:cs typeface="Helvetica Neue" charset="0"/>
                <a:sym typeface="Helvetica Neue Light"/>
              </a:rPr>
              <a:t>U</a:t>
            </a:r>
            <a:r>
              <a:rPr lang="mr-IN" sz="2900" dirty="0">
                <a:solidFill>
                  <a:srgbClr val="2E2E2E"/>
                </a:solidFill>
                <a:ea typeface="Helvetica Neue" charset="0"/>
                <a:cs typeface="Helvetica Neue" charset="0"/>
                <a:sym typeface="Helvetica Neue Light"/>
              </a:rPr>
              <a:t>   </a:t>
            </a: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=6</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a:t>
            </a:r>
            <a:endParaRPr lang="en-US" sz="2900" dirty="0">
              <a:solidFill>
                <a:srgbClr val="2E2E2E"/>
              </a:solidFill>
              <a:ea typeface="Helvetica Neue" charset="0"/>
              <a:cs typeface="Helvetica Neue" charset="0"/>
              <a:sym typeface="Helvetica Neue Light"/>
            </a:endParaRPr>
          </a:p>
          <a:p>
            <a:pPr>
              <a:spcBef>
                <a:spcPts val="2000"/>
              </a:spcBef>
              <a:spcAft>
                <a:spcPts val="800"/>
              </a:spcAft>
              <a:defRPr sz="2800">
                <a:solidFill>
                  <a:srgbClr val="F79646"/>
                </a:solidFill>
              </a:defRPr>
            </a:pPr>
            <a:r>
              <a:rPr lang="en-US" dirty="0">
                <a:solidFill>
                  <a:srgbClr val="000000"/>
                </a:solidFill>
                <a:ea typeface="Helvetica Neue" charset="0"/>
                <a:cs typeface="Helvetica Neue" charset="0"/>
              </a:rPr>
              <a:t>Can Decompose Into Smaller “Partial Joins”</a:t>
            </a:r>
          </a:p>
          <a:p>
            <a:pPr>
              <a:spcBef>
                <a:spcPts val="450"/>
              </a:spcBef>
              <a:spcAft>
                <a:spcPts val="600"/>
              </a:spcAft>
              <a:defRPr sz="2800">
                <a:solidFill>
                  <a:srgbClr val="F79646"/>
                </a:solidFill>
              </a:defRPr>
            </a:pP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 = </a:t>
            </a:r>
            <a:r>
              <a:rPr lang="en-US" sz="2900" dirty="0">
                <a:solidFill>
                  <a:srgbClr val="2E2E2E"/>
                </a:solidFill>
                <a:ea typeface="Helvetica Neue" charset="0"/>
                <a:cs typeface="Helvetica Neue" charset="0"/>
                <a:sym typeface="Helvetica Neue Light"/>
              </a:rPr>
              <a:t>∪</a:t>
            </a:r>
            <a:r>
              <a:rPr lang="en-US" sz="2900" baseline="-25000" dirty="0">
                <a:solidFill>
                  <a:srgbClr val="2E2E2E"/>
                </a:solidFill>
                <a:ea typeface="Helvetica Neue" charset="0"/>
                <a:cs typeface="Helvetica Neue" charset="0"/>
                <a:sym typeface="Helvetica Neue Light"/>
              </a:rPr>
              <a:t> </a:t>
            </a:r>
            <a:r>
              <a:rPr lang="mr-IN" sz="2900" dirty="0">
                <a:solidFill>
                  <a:srgbClr val="000000"/>
                </a:solidFill>
                <a:ea typeface="Helvetica Neue" charset="0"/>
                <a:cs typeface="Helvetica Neue" charset="0"/>
                <a:sym typeface="Helvetica Neue Light"/>
              </a:rPr>
              <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1F75CE"/>
                </a:solidFill>
                <a:ea typeface="Helvetica Neue" charset="0"/>
                <a:cs typeface="Helvetica Neue" charset="0"/>
              </a:rPr>
              <a:t>(</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a:t>
            </a:r>
            <a:r>
              <a:rPr lang="mr-IN" sz="2900" dirty="0">
                <a:solidFill>
                  <a:srgbClr val="00000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F37E00"/>
                </a:solidFill>
                <a:ea typeface="Helvetica Neue" charset="0"/>
                <a:cs typeface="Helvetica Neue" charset="0"/>
              </a:rPr>
              <a:t>(</a:t>
            </a:r>
            <a:r>
              <a:rPr lang="mr-IN" sz="2900" dirty="0" err="1">
                <a:solidFill>
                  <a:srgbClr val="ED7D31"/>
                </a:solidFill>
                <a:ea typeface="Helvetica Neue" charset="0"/>
                <a:cs typeface="Helvetica Neue" charset="0"/>
              </a:rPr>
              <a:t>S</a:t>
            </a:r>
            <a:r>
              <a:rPr lang="en-US" sz="2900" dirty="0">
                <a:solidFill>
                  <a:srgbClr val="F47700"/>
                </a:solidFill>
                <a:ea typeface="Helvetica Neue" charset="0"/>
                <a:cs typeface="Helvetica Neue" charset="0"/>
              </a:rPr>
              <a:t>)</a:t>
            </a:r>
            <a:r>
              <a:rPr lang="mr-IN" sz="2900" dirty="0">
                <a:solidFill>
                  <a:srgbClr val="2E2E2E"/>
                </a:solidFill>
                <a:ea typeface="Helvetica Neue" charset="0"/>
                <a:cs typeface="Helvetica Neue" charset="0"/>
                <a:sym typeface="Helvetica Neue Light"/>
              </a:rPr>
              <a:t>)</a:t>
            </a:r>
            <a:endParaRPr lang="en-US" sz="2900" dirty="0">
              <a:solidFill>
                <a:srgbClr val="2E2E2E"/>
              </a:solidFill>
              <a:ea typeface="Helvetica Neue" charset="0"/>
              <a:cs typeface="Helvetica Neue" charset="0"/>
              <a:sym typeface="Helvetica Neue Light"/>
            </a:endParaRPr>
          </a:p>
          <a:p>
            <a:pPr>
              <a:spcBef>
                <a:spcPts val="450"/>
              </a:spcBef>
              <a:spcAft>
                <a:spcPts val="600"/>
              </a:spcAft>
              <a:defRPr sz="2800">
                <a:solidFill>
                  <a:srgbClr val="F79646"/>
                </a:solidFill>
              </a:defRPr>
            </a:pPr>
            <a:r>
              <a:rPr lang="en-US" sz="2900" dirty="0">
                <a:solidFill>
                  <a:srgbClr val="2E2E2E"/>
                </a:solidFill>
                <a:ea typeface="Helvetica Neue" charset="0"/>
                <a:cs typeface="Helvetica Neue" charset="0"/>
                <a:sym typeface="Helvetica Neue Light"/>
              </a:rPr>
              <a:t>Pick a hash function so that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1F75CE"/>
                </a:solidFill>
                <a:ea typeface="Helvetica Neue" charset="0"/>
                <a:cs typeface="Helvetica Neue" charset="0"/>
              </a:rPr>
              <a:t>(</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a:t>
            </a:r>
            <a:r>
              <a:rPr lang="mr-IN" sz="2900" dirty="0">
                <a:solidFill>
                  <a:srgbClr val="000000"/>
                </a:solidFill>
                <a:ea typeface="Helvetica Neue" charset="0"/>
                <a:cs typeface="Helvetica Neue" charset="0"/>
              </a:rPr>
              <a:t> </a:t>
            </a:r>
            <a:br>
              <a:rPr lang="en-US" sz="2900" dirty="0">
                <a:solidFill>
                  <a:srgbClr val="000000"/>
                </a:solidFill>
                <a:ea typeface="Helvetica Neue" charset="0"/>
                <a:cs typeface="Helvetica Neue" charset="0"/>
              </a:rPr>
            </a:br>
            <a:r>
              <a:rPr lang="en-US" sz="2900" dirty="0">
                <a:solidFill>
                  <a:srgbClr val="000000"/>
                </a:solidFill>
                <a:ea typeface="Helvetica Neue" charset="0"/>
                <a:cs typeface="Helvetica Neue" charset="0"/>
              </a:rPr>
              <a:t>fits in memory!</a:t>
            </a:r>
            <a:endParaRPr lang="en-US" sz="2900" dirty="0">
              <a:solidFill>
                <a:srgbClr val="2E2E2E"/>
              </a:solidFill>
              <a:ea typeface="Helvetica Neue" charset="0"/>
              <a:cs typeface="Helvetica Neue" charset="0"/>
              <a:sym typeface="Helvetica Neue Light"/>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Shape 1530"/>
          <p:cNvSpPr>
            <a:spLocks noGrp="1"/>
          </p:cNvSpPr>
          <p:nvPr>
            <p:ph type="title"/>
          </p:nvPr>
        </p:nvSpPr>
        <p:spPr>
          <a:prstGeom prst="rect">
            <a:avLst/>
          </a:prstGeom>
        </p:spPr>
        <p:txBody>
          <a:bodyPr/>
          <a:lstStyle>
            <a:lvl1pPr>
              <a:defRPr>
                <a:solidFill>
                  <a:srgbClr val="000000"/>
                </a:solidFill>
              </a:defRPr>
            </a:lvl1pPr>
          </a:lstStyle>
          <a:p>
            <a:r>
              <a:rPr dirty="0"/>
              <a:t>Grace Hash Join</a:t>
            </a:r>
          </a:p>
        </p:txBody>
      </p:sp>
      <p:sp>
        <p:nvSpPr>
          <p:cNvPr id="1531" name="Shape 1531"/>
          <p:cNvSpPr>
            <a:spLocks noGrp="1"/>
          </p:cNvSpPr>
          <p:nvPr>
            <p:ph sz="quarter" idx="13"/>
          </p:nvPr>
        </p:nvSpPr>
        <p:spPr>
          <a:prstGeom prst="rect">
            <a:avLst/>
          </a:prstGeom>
        </p:spPr>
        <p:txBody>
          <a:bodyPr>
            <a:normAutofit fontScale="55000" lnSpcReduction="20000"/>
          </a:bodyPr>
          <a:lstStyle/>
          <a:p>
            <a:pPr>
              <a:spcBef>
                <a:spcPts val="600"/>
              </a:spcBef>
              <a:spcAft>
                <a:spcPts val="600"/>
              </a:spcAft>
            </a:pPr>
            <a:r>
              <a:rPr sz="3300" dirty="0">
                <a:ea typeface="Helvetica Neue" charset="0"/>
                <a:cs typeface="Helvetica Neue" charset="0"/>
              </a:rPr>
              <a:t>Requires equality predicate:</a:t>
            </a:r>
          </a:p>
          <a:p>
            <a:pPr marL="557213" lvl="1" indent="-214313">
              <a:spcBef>
                <a:spcPts val="600"/>
              </a:spcBef>
              <a:spcAft>
                <a:spcPts val="600"/>
              </a:spcAft>
              <a:defRPr sz="2800"/>
            </a:pPr>
            <a:r>
              <a:rPr b="1" dirty="0">
                <a:ea typeface="Helvetica Neue" charset="0"/>
                <a:cs typeface="Helvetica Neue" charset="0"/>
              </a:rPr>
              <a:t>Equi-Joins</a:t>
            </a:r>
            <a:r>
              <a:rPr dirty="0">
                <a:ea typeface="Helvetica Neue" charset="0"/>
                <a:cs typeface="Helvetica Neue" charset="0"/>
              </a:rPr>
              <a:t> &amp; </a:t>
            </a:r>
            <a:r>
              <a:rPr b="1" dirty="0">
                <a:ea typeface="Helvetica Neue" charset="0"/>
                <a:cs typeface="Helvetica Neue" charset="0"/>
              </a:rPr>
              <a:t>Natural Joins</a:t>
            </a:r>
          </a:p>
          <a:p>
            <a:pPr>
              <a:spcBef>
                <a:spcPts val="600"/>
              </a:spcBef>
              <a:spcAft>
                <a:spcPts val="600"/>
              </a:spcAft>
            </a:pPr>
            <a:r>
              <a:rPr sz="3300" dirty="0">
                <a:ea typeface="Helvetica Neue" charset="0"/>
                <a:cs typeface="Helvetica Neue" charset="0"/>
              </a:rPr>
              <a:t>Two Stages: </a:t>
            </a:r>
          </a:p>
          <a:p>
            <a:pPr marL="557213" lvl="1" indent="-214313">
              <a:spcBef>
                <a:spcPts val="600"/>
              </a:spcBef>
              <a:spcAft>
                <a:spcPts val="600"/>
              </a:spcAft>
              <a:defRPr sz="2800" b="1"/>
            </a:pPr>
            <a:r>
              <a:rPr dirty="0">
                <a:ea typeface="Helvetica Neue" charset="0"/>
                <a:cs typeface="Helvetica Neue" charset="0"/>
              </a:rPr>
              <a:t>Partition </a:t>
            </a:r>
            <a:r>
              <a:rPr b="0" dirty="0">
                <a:ea typeface="Helvetica Neue" charset="0"/>
                <a:cs typeface="Helvetica Neue" charset="0"/>
              </a:rPr>
              <a:t>tuples from </a:t>
            </a:r>
            <a:r>
              <a:rPr b="0" dirty="0">
                <a:solidFill>
                  <a:srgbClr val="4472C4"/>
                </a:solidFill>
                <a:ea typeface="Helvetica Neue" charset="0"/>
                <a:cs typeface="Helvetica Neue" charset="0"/>
              </a:rPr>
              <a:t>R</a:t>
            </a:r>
            <a:r>
              <a:rPr b="0" dirty="0">
                <a:ea typeface="Helvetica Neue" charset="0"/>
                <a:cs typeface="Helvetica Neue" charset="0"/>
              </a:rPr>
              <a:t> and </a:t>
            </a:r>
            <a:r>
              <a:rPr b="0" dirty="0">
                <a:solidFill>
                  <a:srgbClr val="ED7D31"/>
                </a:solidFill>
                <a:ea typeface="Helvetica Neue" charset="0"/>
                <a:cs typeface="Helvetica Neue" charset="0"/>
              </a:rPr>
              <a:t>S</a:t>
            </a:r>
            <a:r>
              <a:rPr b="0" dirty="0">
                <a:ea typeface="Helvetica Neue" charset="0"/>
                <a:cs typeface="Helvetica Neue" charset="0"/>
              </a:rPr>
              <a:t> by join key</a:t>
            </a:r>
            <a:r>
              <a:rPr lang="en-US" b="0" dirty="0">
                <a:ea typeface="Helvetica Neue" charset="0"/>
                <a:cs typeface="Helvetica Neue" charset="0"/>
              </a:rPr>
              <a:t> and store on scratch disk</a:t>
            </a:r>
            <a:endParaRPr b="0" dirty="0">
              <a:ea typeface="Helvetica Neue" charset="0"/>
              <a:cs typeface="Helvetica Neue" charset="0"/>
            </a:endParaRPr>
          </a:p>
          <a:p>
            <a:pPr marL="857250" lvl="2" indent="-171450">
              <a:spcBef>
                <a:spcPts val="600"/>
              </a:spcBef>
              <a:spcAft>
                <a:spcPts val="600"/>
              </a:spcAft>
              <a:defRPr sz="2400"/>
            </a:pPr>
            <a:r>
              <a:rPr sz="2200" dirty="0">
                <a:ea typeface="Helvetica Neue" charset="0"/>
                <a:cs typeface="Helvetica Neue" charset="0"/>
              </a:rPr>
              <a:t>all tuples for a given key in same partition</a:t>
            </a:r>
          </a:p>
          <a:p>
            <a:pPr marL="557213" lvl="1" indent="-214313">
              <a:spcBef>
                <a:spcPts val="600"/>
              </a:spcBef>
              <a:spcAft>
                <a:spcPts val="600"/>
              </a:spcAft>
              <a:defRPr sz="2800" b="1"/>
            </a:pPr>
            <a:r>
              <a:rPr dirty="0">
                <a:ea typeface="Helvetica Neue" charset="0"/>
                <a:cs typeface="Helvetica Neue" charset="0"/>
              </a:rPr>
              <a:t>Build &amp; Probe </a:t>
            </a:r>
            <a:r>
              <a:rPr b="0" dirty="0">
                <a:ea typeface="Helvetica Neue" charset="0"/>
                <a:cs typeface="Helvetica Neue" charset="0"/>
              </a:rPr>
              <a:t>a separate hash table for each partition (like in Naïve Hash)</a:t>
            </a:r>
          </a:p>
          <a:p>
            <a:pPr marL="857250" lvl="2" indent="-171450">
              <a:spcBef>
                <a:spcPts val="600"/>
              </a:spcBef>
              <a:spcAft>
                <a:spcPts val="600"/>
              </a:spcAft>
              <a:defRPr sz="2400"/>
            </a:pPr>
            <a:r>
              <a:rPr sz="2200" dirty="0">
                <a:ea typeface="Helvetica Neue" charset="0"/>
                <a:cs typeface="Helvetica Neue" charset="0"/>
              </a:rPr>
              <a:t>Assume </a:t>
            </a:r>
            <a:r>
              <a:rPr sz="2200" b="1" dirty="0">
                <a:ea typeface="Helvetica Neue" charset="0"/>
                <a:cs typeface="Helvetica Neue" charset="0"/>
              </a:rPr>
              <a:t>partition</a:t>
            </a:r>
            <a:r>
              <a:rPr sz="2200" dirty="0">
                <a:ea typeface="Helvetica Neue" charset="0"/>
                <a:cs typeface="Helvetica Neue" charset="0"/>
              </a:rPr>
              <a:t> of smaller rel. fits in memory</a:t>
            </a:r>
          </a:p>
          <a:p>
            <a:pPr marL="1200150" lvl="3" indent="-171450">
              <a:spcBef>
                <a:spcPts val="600"/>
              </a:spcBef>
              <a:spcAft>
                <a:spcPts val="600"/>
              </a:spcAft>
              <a:defRPr sz="2000"/>
            </a:pPr>
            <a:r>
              <a:rPr dirty="0">
                <a:latin typeface="Helvetica Neue" charset="0"/>
                <a:ea typeface="Helvetica Neue" charset="0"/>
                <a:cs typeface="Helvetica Neue" charset="0"/>
              </a:rPr>
              <a:t>Recurse if necessary…</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5" name="Shape 1535"/>
          <p:cNvSpPr>
            <a:spLocks noGrp="1"/>
          </p:cNvSpPr>
          <p:nvPr>
            <p:ph type="title"/>
          </p:nvPr>
        </p:nvSpPr>
        <p:spPr>
          <a:prstGeom prst="rect">
            <a:avLst/>
          </a:prstGeom>
        </p:spPr>
        <p:txBody>
          <a:bodyPr>
            <a:normAutofit/>
          </a:bodyPr>
          <a:lstStyle/>
          <a:p>
            <a:r>
              <a:rPr dirty="0"/>
              <a:t>Remember External Hashing?</a:t>
            </a:r>
          </a:p>
        </p:txBody>
      </p:sp>
      <p:sp>
        <p:nvSpPr>
          <p:cNvPr id="1569" name="Shape 1569" descr="Data streams in and is divided into B-1 buffers of size N/B-1 by h_p. Data is then hashed by h_r and is fully hashed." title="External Hashing"/>
          <p:cNvSpPr/>
          <p:nvPr/>
        </p:nvSpPr>
        <p:spPr>
          <a:xfrm>
            <a:off x="3037141" y="979058"/>
            <a:ext cx="1071125"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p</a:t>
            </a:r>
            <a:r>
              <a:rPr sz="900"/>
              <a:t> of </a:t>
            </a:r>
            <a:br>
              <a:rPr sz="900"/>
            </a:br>
            <a:r>
              <a:rPr sz="900"/>
              <a:t>size ~N/(B-1)</a:t>
            </a:r>
          </a:p>
        </p:txBody>
      </p:sp>
      <p:grpSp>
        <p:nvGrpSpPr>
          <p:cNvPr id="1539" name="Group 1539" descr="Data streams in and is divided into B-1 buffers of size N/B-1 by h_p. Data is then hashed by h_r and is fully hashed." title="External Hashing"/>
          <p:cNvGrpSpPr/>
          <p:nvPr/>
        </p:nvGrpSpPr>
        <p:grpSpPr>
          <a:xfrm>
            <a:off x="246888" y="1453896"/>
            <a:ext cx="909638" cy="1675210"/>
            <a:chOff x="0" y="0"/>
            <a:chExt cx="1212850" cy="2233611"/>
          </a:xfrm>
        </p:grpSpPr>
        <p:sp>
          <p:nvSpPr>
            <p:cNvPr id="1536" name="Shape 1536"/>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37" name="Shape 1537"/>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38" name="Shape 1538"/>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543" name="Group 1543" descr="Data streams in and is divided into B-1 buffers of size N/B-1 by h_p. Data is then hashed by h_r and is fully hashed." title="External Hashing"/>
          <p:cNvGrpSpPr/>
          <p:nvPr/>
        </p:nvGrpSpPr>
        <p:grpSpPr>
          <a:xfrm>
            <a:off x="5789248" y="1475327"/>
            <a:ext cx="909638" cy="1675210"/>
            <a:chOff x="0" y="0"/>
            <a:chExt cx="1212850" cy="2233611"/>
          </a:xfrm>
        </p:grpSpPr>
        <p:sp>
          <p:nvSpPr>
            <p:cNvPr id="1540" name="Shape 1540"/>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1" name="Shape 1541"/>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2" name="Shape 1542"/>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547" name="Group 1547" descr="Data streams in and is divided into B-1 buffers of size N/B-1 by h_p. Data is then hashed by h_r and is fully hashed." title="External Hashing"/>
          <p:cNvGrpSpPr/>
          <p:nvPr/>
        </p:nvGrpSpPr>
        <p:grpSpPr>
          <a:xfrm>
            <a:off x="3021044" y="1419367"/>
            <a:ext cx="909638" cy="1675211"/>
            <a:chOff x="0" y="0"/>
            <a:chExt cx="1212850" cy="2233613"/>
          </a:xfrm>
        </p:grpSpPr>
        <p:sp>
          <p:nvSpPr>
            <p:cNvPr id="1544" name="Shape 1544"/>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5" name="Shape 1545"/>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6" name="Shape 1546"/>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548" name="Shape 1548" descr="Data streams in and is divided into B-1 buffers of size N/B-1 by h_p. Data is then hashed by h_r and is fully hashed." title="External Hashing"/>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549" name="Shape 1549" descr="Data streams in and is divided into B-1 buffers of size N/B-1 by h_p. Data is then hashed by h_r and is fully hashed." title="External Hashing"/>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550" name="Shape 1550" descr="Data streams in and is divided into B-1 buffers of size N/B-1 by h_p. Data is then hashed by h_r and is fully hashed." title="External Hashing"/>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1" name="Shape 1551" descr="Data streams in and is divided into B-1 buffers of size N/B-1 by h_p. Data is then hashed by h_r and is fully hashed." title="External Hashing"/>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2" name="Shape 1552" descr="Data streams in and is divided into B-1 buffers of size N/B-1 by h_p. Data is then hashed by h_r and is fully hashed." title="External Hashing"/>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3" name="Shape 1553" descr="Data streams in and is divided into B-1 buffers of size N/B-1 by h_p. Data is then hashed by h_r and is fully hashed." title="External Hashing"/>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4" name="Shape 1554" descr="Data streams in and is divided into B-1 buffers of size N/B-1 by h_p. Data is then hashed by h_r and is fully hashed." title="External Hashing"/>
          <p:cNvSpPr/>
          <p:nvPr/>
        </p:nvSpPr>
        <p:spPr>
          <a:xfrm>
            <a:off x="4333114" y="1911096"/>
            <a:ext cx="1013222" cy="960835"/>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5" name="Shape 1555" descr="Data streams in and is divided into B-1 buffers of size N/B-1 by h_p. Data is then hashed by h_r and is fully hashed." title="External Hashing"/>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556" name="Shape 1556" descr="Data streams in and is divided into B-1 buffers of size N/B-1 by h_p. Data is then hashed by h_r and is fully hashed." title="External Hashing"/>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557" name="Shape 1557" descr="Data streams in and is divided into B-1 buffers of size N/B-1 by h_p. Data is then hashed by h_r and is fully hashed." title="External Hashing"/>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558" name="Shape 1558" descr="Data streams in and is divided into B-1 buffers of size N/B-1 by h_p. Data is then hashed by h_r and is fully hashed." title="External Hashing"/>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559" name="Shape 1559" descr="Data streams in and is divided into B-1 buffers of size N/B-1 by h_p. Data is then hashed by h_r and is fully hashed." title="External Hashing"/>
          <p:cNvSpPr/>
          <p:nvPr/>
        </p:nvSpPr>
        <p:spPr>
          <a:xfrm flipH="1">
            <a:off x="5348717" y="2287332"/>
            <a:ext cx="560785" cy="1"/>
          </a:xfrm>
          <a:prstGeom prst="line">
            <a:avLst/>
          </a:prstGeom>
          <a:ln w="28575">
            <a:solidFill>
              <a:srgbClr val="000000"/>
            </a:solidFill>
          </a:ln>
        </p:spPr>
        <p:txBody>
          <a:bodyPr lIns="34289" rIns="34289"/>
          <a:lstStyle/>
          <a:p>
            <a:endParaRPr sz="1350"/>
          </a:p>
        </p:txBody>
      </p:sp>
      <p:sp>
        <p:nvSpPr>
          <p:cNvPr id="1560" name="Shape 1560" descr="Data streams in and is divided into B-1 buffers of size N/B-1 by h_p. Data is then hashed by h_r and is fully hashed." title="External Hashing"/>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1" name="Shape 1561" descr="Data streams in and is divided into B-1 buffers of size N/B-1 by h_p. Data is then hashed by h_r and is fully hashed." title="External Hashing"/>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2" name="Shape 1562" descr="Data streams in and is divided into B-1 buffers of size N/B-1 by h_p. Data is then hashed by h_r and is fully hashed." title="External Hashing"/>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3" name="Shape 1563" descr="Data streams in and is divided into B-1 buffers of size N/B-1 by h_p. Data is then hashed by h_r and is fully hashed." title="External Hashing"/>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564" name="Shape 1564" descr="Data streams in and is divided into B-1 buffers of size N/B-1 by h_p. Data is then hashed by h_r and is fully hashed." title="External Hashing"/>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565" name="Shape 1565" descr="Data streams in and is divided into B-1 buffers of size N/B-1 by h_p. Data is then hashed by h_r and is fully hashed." title="External Hashing"/>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566" name="Shape 1566" descr="Data streams in and is divided into B-1 buffers of size N/B-1 by h_p. Data is then hashed by h_r and is fully hashed." title="External Hashing"/>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567" name="Shape 1567" descr="Data streams in and is divided into B-1 buffers of size N/B-1 by h_p. Data is then hashed by h_r and is fully hashed." title="External Hashing"/>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568" name="Shape 1568" descr="Data streams in and is divided into B-1 buffers of size N/B-1 by h_p. Data is then hashed by h_r and is fully hashed." title="External Hashing"/>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570" name="Shape 1570" descr="Data streams in and is divided into B-1 buffers of size N/B-1 by h_p. Data is then hashed by h_r and is fully hashed." title="External Hashing"/>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571" name="Shape 1571" descr="Data streams in and is divided into B-1 buffers of size N/B-1 by h_p. Data is then hashed by h_r and is fully hashed." title="External Hashing"/>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572" name="Shape 1572" descr="Data streams in and is divided into B-1 buffers of size N/B-1 by h_p. Data is then hashed by h_r and is fully hashed." title="External Hashing"/>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573" name="Shape 1573" descr="Data streams in and is divided into B-1 buffers of size N/B-1 by h_p. Data is then hashed by h_r and is fully hashed." title="External Hashing"/>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574" name="Shape 1574" descr="Data streams in and is divided into B-1 buffers of size N/B-1 by h_p. Data is then hashed by h_r and is fully hashed." title="External Hashing"/>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a:t>B</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Shape 1620"/>
          <p:cNvSpPr>
            <a:spLocks noGrp="1"/>
          </p:cNvSpPr>
          <p:nvPr>
            <p:ph type="title"/>
          </p:nvPr>
        </p:nvSpPr>
        <p:spPr>
          <a:prstGeom prst="rect">
            <a:avLst/>
          </a:prstGeom>
        </p:spPr>
        <p:txBody>
          <a:bodyPr/>
          <a:lstStyle/>
          <a:p>
            <a:r>
              <a:rPr dirty="0"/>
              <a:t>Sketch of Grace Hash Join</a:t>
            </a:r>
          </a:p>
        </p:txBody>
      </p:sp>
      <p:grpSp>
        <p:nvGrpSpPr>
          <p:cNvPr id="86" name="Group 153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58B2EEF-02FC-B246-8248-C014E1321512}"/>
              </a:ext>
            </a:extLst>
          </p:cNvPr>
          <p:cNvGrpSpPr/>
          <p:nvPr/>
        </p:nvGrpSpPr>
        <p:grpSpPr>
          <a:xfrm>
            <a:off x="246888" y="1453896"/>
            <a:ext cx="909638" cy="1675210"/>
            <a:chOff x="0" y="0"/>
            <a:chExt cx="1212850" cy="2233611"/>
          </a:xfrm>
        </p:grpSpPr>
        <p:sp>
          <p:nvSpPr>
            <p:cNvPr id="87" name="Shape 1536">
              <a:extLst>
                <a:ext uri="{FF2B5EF4-FFF2-40B4-BE49-F238E27FC236}">
                  <a16:creationId xmlns:a16="http://schemas.microsoft.com/office/drawing/2014/main" id="{2C314DE5-7FE5-7944-9E21-B6F352AAD54E}"/>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dirty="0"/>
            </a:p>
          </p:txBody>
        </p:sp>
        <p:sp>
          <p:nvSpPr>
            <p:cNvPr id="88" name="Shape 1537">
              <a:extLst>
                <a:ext uri="{FF2B5EF4-FFF2-40B4-BE49-F238E27FC236}">
                  <a16:creationId xmlns:a16="http://schemas.microsoft.com/office/drawing/2014/main" id="{312A4064-AC76-5848-BE0B-A236834B1A94}"/>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89" name="Shape 1538">
              <a:extLst>
                <a:ext uri="{FF2B5EF4-FFF2-40B4-BE49-F238E27FC236}">
                  <a16:creationId xmlns:a16="http://schemas.microsoft.com/office/drawing/2014/main" id="{EB1621C0-EAA5-CE45-8796-1697D5D20EE5}"/>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90"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6056CDD-0E5A-084D-A886-AD84A9164EA8}"/>
              </a:ext>
            </a:extLst>
          </p:cNvPr>
          <p:cNvGrpSpPr/>
          <p:nvPr/>
        </p:nvGrpSpPr>
        <p:grpSpPr>
          <a:xfrm>
            <a:off x="5789248" y="1475327"/>
            <a:ext cx="909638" cy="1675210"/>
            <a:chOff x="0" y="0"/>
            <a:chExt cx="1212850" cy="2233611"/>
          </a:xfrm>
        </p:grpSpPr>
        <p:sp>
          <p:nvSpPr>
            <p:cNvPr id="91" name="Shape 1540">
              <a:extLst>
                <a:ext uri="{FF2B5EF4-FFF2-40B4-BE49-F238E27FC236}">
                  <a16:creationId xmlns:a16="http://schemas.microsoft.com/office/drawing/2014/main" id="{7BA38D3A-6274-8242-9AAA-7DAD0EB7945E}"/>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2" name="Shape 1541">
              <a:extLst>
                <a:ext uri="{FF2B5EF4-FFF2-40B4-BE49-F238E27FC236}">
                  <a16:creationId xmlns:a16="http://schemas.microsoft.com/office/drawing/2014/main" id="{42A3EEB1-6E3B-2644-9A4C-560D75D4386C}"/>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3" name="Shape 1542">
              <a:extLst>
                <a:ext uri="{FF2B5EF4-FFF2-40B4-BE49-F238E27FC236}">
                  <a16:creationId xmlns:a16="http://schemas.microsoft.com/office/drawing/2014/main" id="{B3955705-EEC9-CC4A-8AA7-B34F7E3555D1}"/>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94"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CB53462-7DFE-9D41-9E7A-8006F0D4E1A0}"/>
              </a:ext>
            </a:extLst>
          </p:cNvPr>
          <p:cNvGrpSpPr/>
          <p:nvPr/>
        </p:nvGrpSpPr>
        <p:grpSpPr>
          <a:xfrm>
            <a:off x="3021044" y="1419367"/>
            <a:ext cx="909638" cy="1675211"/>
            <a:chOff x="0" y="0"/>
            <a:chExt cx="1212850" cy="2233613"/>
          </a:xfrm>
        </p:grpSpPr>
        <p:sp>
          <p:nvSpPr>
            <p:cNvPr id="95" name="Shape 1544">
              <a:extLst>
                <a:ext uri="{FF2B5EF4-FFF2-40B4-BE49-F238E27FC236}">
                  <a16:creationId xmlns:a16="http://schemas.microsoft.com/office/drawing/2014/main" id="{BFB930DB-729E-4141-998A-E9A7F69C8891}"/>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6" name="Shape 1545">
              <a:extLst>
                <a:ext uri="{FF2B5EF4-FFF2-40B4-BE49-F238E27FC236}">
                  <a16:creationId xmlns:a16="http://schemas.microsoft.com/office/drawing/2014/main" id="{3FAA985F-E1C0-D640-8CA3-AF11A34EC302}"/>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7" name="Shape 1546">
              <a:extLst>
                <a:ext uri="{FF2B5EF4-FFF2-40B4-BE49-F238E27FC236}">
                  <a16:creationId xmlns:a16="http://schemas.microsoft.com/office/drawing/2014/main" id="{47E7B13A-EDA5-CE4D-920D-B2E9A997FF25}"/>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98" name="Shape 154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6C11DCC-76C2-2A4E-BCCF-5E6CA3D7222C}"/>
              </a:ext>
            </a:extLst>
          </p:cNvPr>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99"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5B44A1CD-35E4-3B42-BEB6-B31AC78E9A87}"/>
              </a:ext>
            </a:extLst>
          </p:cNvPr>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00" name="Shape 155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78CD5E0B-DEED-1E47-A380-FB71055E2224}"/>
              </a:ext>
            </a:extLst>
          </p:cNvPr>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1" name="Shape 155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D96953B-0D79-4240-93F1-86440DEDD390}"/>
              </a:ext>
            </a:extLst>
          </p:cNvPr>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2" name="Shape 155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BC639E-3B77-8B47-AF5D-FBCF57B264B4}"/>
              </a:ext>
            </a:extLst>
          </p:cNvPr>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3" name="Shape 155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CD0FCBB-C74E-784E-8E75-DC02B360A05B}"/>
              </a:ext>
            </a:extLst>
          </p:cNvPr>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5" name="Shape 155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52A8ECF8-D5BB-CA47-A34C-7C812F83EBDA}"/>
              </a:ext>
            </a:extLst>
          </p:cNvPr>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06" name="Shape 155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A62AD060-CECC-8E41-8D8A-48D4042F9613}"/>
              </a:ext>
            </a:extLst>
          </p:cNvPr>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07" name="Shape 155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C5772FB-6EBA-CA49-BE59-4DB30C750B4B}"/>
              </a:ext>
            </a:extLst>
          </p:cNvPr>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08" name="Shape 155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80D86A5-7746-C348-A400-4B0E73E80DF4}"/>
              </a:ext>
            </a:extLst>
          </p:cNvPr>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09"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5302740" y="2287332"/>
            <a:ext cx="606761" cy="558404"/>
          </a:xfrm>
          <a:prstGeom prst="line">
            <a:avLst/>
          </a:prstGeom>
          <a:ln w="28575">
            <a:solidFill>
              <a:srgbClr val="000000"/>
            </a:solidFill>
          </a:ln>
        </p:spPr>
        <p:txBody>
          <a:bodyPr lIns="34289" rIns="34289"/>
          <a:lstStyle/>
          <a:p>
            <a:endParaRPr sz="1350"/>
          </a:p>
        </p:txBody>
      </p:sp>
      <p:sp>
        <p:nvSpPr>
          <p:cNvPr id="110"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1F0BBD8-64D5-8643-BB2D-891B4EB98443}"/>
              </a:ext>
            </a:extLst>
          </p:cNvPr>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1"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7CC62BCF-C8DE-C349-B530-6994BCF42EB0}"/>
              </a:ext>
            </a:extLst>
          </p:cNvPr>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2"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9036FDA2-4B8E-4346-A8E9-D4DD441E67FD}"/>
              </a:ext>
            </a:extLst>
          </p:cNvPr>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3" name="Shape 156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E7C7E63-C44D-654B-AE21-50346203F0E4}"/>
              </a:ext>
            </a:extLst>
          </p:cNvPr>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14" name="Shape 156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A5E626A3-A6C4-404A-AEEE-E01DB74A045A}"/>
              </a:ext>
            </a:extLst>
          </p:cNvPr>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15" name="Shape 156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2B50391-A79F-BB44-A64D-AE684D886F53}"/>
              </a:ext>
            </a:extLst>
          </p:cNvPr>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16"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C77325A-CEDC-D34D-8E7D-464A429D9632}"/>
              </a:ext>
            </a:extLst>
          </p:cNvPr>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17"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6D80972-D930-174D-B3B2-0C1ABB63176F}"/>
              </a:ext>
            </a:extLst>
          </p:cNvPr>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18" name="Shape 156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B52931B-FAE9-2940-B349-056891023525}"/>
              </a:ext>
            </a:extLst>
          </p:cNvPr>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19" name="Shape 157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92448A0-A153-8B48-980B-0521E95370DC}"/>
              </a:ext>
            </a:extLst>
          </p:cNvPr>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20"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12B2720B-ED5E-1E41-90D2-59817862F16E}"/>
              </a:ext>
            </a:extLst>
          </p:cNvPr>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21"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9E0188-13AC-D84E-B794-C60212A7CBBA}"/>
              </a:ext>
            </a:extLst>
          </p:cNvPr>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22"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00074CD-5888-C24F-B0AA-674B7E87F2DC}"/>
              </a:ext>
            </a:extLst>
          </p:cNvPr>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23"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25AF4FC-D30A-6B43-9147-F62492957E19}"/>
              </a:ext>
            </a:extLst>
          </p:cNvPr>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dirty="0"/>
              <a:t>B</a:t>
            </a:r>
          </a:p>
        </p:txBody>
      </p:sp>
      <p:sp>
        <p:nvSpPr>
          <p:cNvPr id="125"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FA591AEA-395B-F44E-9C1E-00C04054E310}"/>
              </a:ext>
            </a:extLst>
          </p:cNvPr>
          <p:cNvSpPr/>
          <p:nvPr/>
        </p:nvSpPr>
        <p:spPr>
          <a:xfrm>
            <a:off x="4314927" y="1846797"/>
            <a:ext cx="1043958" cy="834061"/>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r>
              <a:rPr lang="en-US" sz="1350" dirty="0">
                <a:solidFill>
                  <a:schemeClr val="bg1"/>
                </a:solidFill>
              </a:rPr>
              <a:t>B-2</a:t>
            </a:r>
            <a:endParaRPr sz="1350" dirty="0">
              <a:solidFill>
                <a:schemeClr val="bg1"/>
              </a:solidFill>
            </a:endParaRPr>
          </a:p>
        </p:txBody>
      </p:sp>
      <p:sp>
        <p:nvSpPr>
          <p:cNvPr id="126"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E6467179-CB8D-5C4A-948E-6DAB095B44C9}"/>
              </a:ext>
            </a:extLst>
          </p:cNvPr>
          <p:cNvSpPr/>
          <p:nvPr/>
        </p:nvSpPr>
        <p:spPr>
          <a:xfrm>
            <a:off x="4314926"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27"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E4A7A9C-52E5-AA4B-BCCD-23B081513AB9}"/>
              </a:ext>
            </a:extLst>
          </p:cNvPr>
          <p:cNvSpPr/>
          <p:nvPr/>
        </p:nvSpPr>
        <p:spPr>
          <a:xfrm>
            <a:off x="5089953"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28"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439FA258-6089-8D4D-92C6-868F9E181832}"/>
              </a:ext>
            </a:extLst>
          </p:cNvPr>
          <p:cNvSpPr/>
          <p:nvPr/>
        </p:nvSpPr>
        <p:spPr>
          <a:xfrm flipV="1">
            <a:off x="4437112" y="2680857"/>
            <a:ext cx="208225" cy="88968"/>
          </a:xfrm>
          <a:prstGeom prst="line">
            <a:avLst/>
          </a:prstGeom>
          <a:solidFill>
            <a:srgbClr val="3366FF"/>
          </a:solidFill>
          <a:ln w="28575">
            <a:solidFill>
              <a:srgbClr val="000000"/>
            </a:solidFill>
          </a:ln>
        </p:spPr>
        <p:txBody>
          <a:bodyPr lIns="34289" rIns="34289"/>
          <a:lstStyle/>
          <a:p>
            <a:endParaRPr sz="1350"/>
          </a:p>
        </p:txBody>
      </p:sp>
      <p:sp>
        <p:nvSpPr>
          <p:cNvPr id="129"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612CFD12-A2D7-794E-A436-247DE0DAB6DB}"/>
              </a:ext>
            </a:extLst>
          </p:cNvPr>
          <p:cNvSpPr/>
          <p:nvPr/>
        </p:nvSpPr>
        <p:spPr>
          <a:xfrm flipH="1" flipV="1">
            <a:off x="5051681" y="2680857"/>
            <a:ext cx="156653" cy="88968"/>
          </a:xfrm>
          <a:prstGeom prst="line">
            <a:avLst/>
          </a:prstGeom>
          <a:solidFill>
            <a:srgbClr val="3366FF"/>
          </a:solidFill>
          <a:ln w="28575">
            <a:solidFill>
              <a:srgbClr val="000000"/>
            </a:solidFill>
          </a:ln>
        </p:spPr>
        <p:txBody>
          <a:bodyPr lIns="34289" rIns="34289"/>
          <a:lstStyle/>
          <a:p>
            <a:endParaRPr sz="1350"/>
          </a:p>
        </p:txBody>
      </p:sp>
      <p:sp>
        <p:nvSpPr>
          <p:cNvPr id="2" name="TextBox 1"/>
          <p:cNvSpPr txBox="1"/>
          <p:nvPr/>
        </p:nvSpPr>
        <p:spPr>
          <a:xfrm>
            <a:off x="205751" y="2036203"/>
            <a:ext cx="990599" cy="584775"/>
          </a:xfrm>
          <a:prstGeom prst="rect">
            <a:avLst/>
          </a:prstGeom>
          <a:noFill/>
        </p:spPr>
        <p:txBody>
          <a:bodyPr wrap="square" rtlCol="0">
            <a:spAutoFit/>
          </a:bodyPr>
          <a:lstStyle/>
          <a:p>
            <a:r>
              <a:rPr lang="en-US" sz="1600"/>
              <a:t>Building Relation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Data is streamed in after the divide stage. Each partition is then repartitioned and sent back to the conquer stage" title="Mini join"/>
          <p:cNvGrpSpPr/>
          <p:nvPr/>
        </p:nvGrpSpPr>
        <p:grpSpPr>
          <a:xfrm>
            <a:off x="900559" y="3445148"/>
            <a:ext cx="2984421" cy="1652061"/>
            <a:chOff x="900559" y="3445148"/>
            <a:chExt cx="2984421" cy="1652061"/>
          </a:xfrm>
        </p:grpSpPr>
        <p:grpSp>
          <p:nvGrpSpPr>
            <p:cNvPr id="1655" name="Group 1655"/>
            <p:cNvGrpSpPr/>
            <p:nvPr/>
          </p:nvGrpSpPr>
          <p:grpSpPr>
            <a:xfrm>
              <a:off x="900559" y="3471379"/>
              <a:ext cx="691049" cy="1272648"/>
              <a:chOff x="-1" y="0"/>
              <a:chExt cx="921397" cy="1696863"/>
            </a:xfrm>
          </p:grpSpPr>
          <p:sp>
            <p:nvSpPr>
              <p:cNvPr id="1652" name="Shape 1652"/>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3" name="Shape 1653"/>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4" name="Shape 1654"/>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grpSp>
          <p:nvGrpSpPr>
            <p:cNvPr id="1659" name="Group 1659"/>
            <p:cNvGrpSpPr/>
            <p:nvPr/>
          </p:nvGrpSpPr>
          <p:grpSpPr>
            <a:xfrm>
              <a:off x="3008069" y="3445148"/>
              <a:ext cx="691049" cy="1272648"/>
              <a:chOff x="-1" y="0"/>
              <a:chExt cx="921397" cy="1696863"/>
            </a:xfrm>
          </p:grpSpPr>
          <p:sp>
            <p:nvSpPr>
              <p:cNvPr id="1656" name="Shape 1656"/>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7" name="Shape 1657"/>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8" name="Shape 1658"/>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sp>
          <p:nvSpPr>
            <p:cNvPr id="1660" name="Shape 1660"/>
            <p:cNvSpPr/>
            <p:nvPr/>
          </p:nvSpPr>
          <p:spPr>
            <a:xfrm>
              <a:off x="1830397" y="3704742"/>
              <a:ext cx="956070" cy="937074"/>
            </a:xfrm>
            <a:prstGeom prst="rect">
              <a:avLst/>
            </a:prstGeom>
            <a:solidFill>
              <a:srgbClr val="FFC000"/>
            </a:solidFill>
            <a:ln w="12700">
              <a:solidFill>
                <a:srgbClr val="000000"/>
              </a:solidFill>
              <a:miter/>
            </a:ln>
          </p:spPr>
          <p:txBody>
            <a:bodyPr lIns="34289" rIns="34289" anchor="ctr"/>
            <a:lstStyle/>
            <a:p>
              <a:pPr>
                <a:defRPr sz="2800">
                  <a:solidFill>
                    <a:srgbClr val="CF0E30"/>
                  </a:solidFill>
                </a:defRPr>
              </a:pPr>
              <a:endParaRPr sz="2100"/>
            </a:p>
          </p:txBody>
        </p:sp>
        <p:sp>
          <p:nvSpPr>
            <p:cNvPr id="1661" name="Shape 1661"/>
            <p:cNvSpPr/>
            <p:nvPr/>
          </p:nvSpPr>
          <p:spPr>
            <a:xfrm>
              <a:off x="1932608" y="4091874"/>
              <a:ext cx="174571"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2" name="Shape 1662"/>
            <p:cNvSpPr/>
            <p:nvPr/>
          </p:nvSpPr>
          <p:spPr>
            <a:xfrm>
              <a:off x="2465364" y="3830469"/>
              <a:ext cx="174572"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3" name="Shape 1663"/>
            <p:cNvSpPr/>
            <p:nvPr/>
          </p:nvSpPr>
          <p:spPr>
            <a:xfrm>
              <a:off x="2461746" y="4084638"/>
              <a:ext cx="174572"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4" name="Shape 1664"/>
            <p:cNvSpPr/>
            <p:nvPr/>
          </p:nvSpPr>
          <p:spPr>
            <a:xfrm>
              <a:off x="2464460" y="4352372"/>
              <a:ext cx="174571"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5" name="Shape 1665"/>
            <p:cNvSpPr/>
            <p:nvPr/>
          </p:nvSpPr>
          <p:spPr>
            <a:xfrm>
              <a:off x="1390806" y="4170566"/>
              <a:ext cx="542708" cy="1"/>
            </a:xfrm>
            <a:prstGeom prst="line">
              <a:avLst/>
            </a:prstGeom>
            <a:ln w="28575">
              <a:solidFill>
                <a:srgbClr val="000000"/>
              </a:solidFill>
            </a:ln>
          </p:spPr>
          <p:txBody>
            <a:bodyPr lIns="34289" rIns="34289"/>
            <a:lstStyle/>
            <a:p>
              <a:endParaRPr sz="1350"/>
            </a:p>
          </p:txBody>
        </p:sp>
        <p:sp>
          <p:nvSpPr>
            <p:cNvPr id="1666" name="Shape 1666"/>
            <p:cNvSpPr/>
            <p:nvPr/>
          </p:nvSpPr>
          <p:spPr>
            <a:xfrm flipH="1" flipV="1">
              <a:off x="2108987" y="4168757"/>
              <a:ext cx="368137" cy="6332"/>
            </a:xfrm>
            <a:prstGeom prst="line">
              <a:avLst/>
            </a:prstGeom>
            <a:ln w="28575">
              <a:solidFill>
                <a:srgbClr val="000000"/>
              </a:solidFill>
            </a:ln>
          </p:spPr>
          <p:txBody>
            <a:bodyPr lIns="34289" rIns="34289"/>
            <a:lstStyle/>
            <a:p>
              <a:endParaRPr sz="1350"/>
            </a:p>
          </p:txBody>
        </p:sp>
        <p:sp>
          <p:nvSpPr>
            <p:cNvPr id="1667" name="Shape 1667"/>
            <p:cNvSpPr/>
            <p:nvPr/>
          </p:nvSpPr>
          <p:spPr>
            <a:xfrm flipH="1">
              <a:off x="2105370" y="3913684"/>
              <a:ext cx="349142" cy="252360"/>
            </a:xfrm>
            <a:prstGeom prst="line">
              <a:avLst/>
            </a:prstGeom>
            <a:ln w="28575">
              <a:solidFill>
                <a:srgbClr val="000000"/>
              </a:solidFill>
            </a:ln>
          </p:spPr>
          <p:txBody>
            <a:bodyPr lIns="34289" rIns="34289"/>
            <a:lstStyle/>
            <a:p>
              <a:endParaRPr sz="1350"/>
            </a:p>
          </p:txBody>
        </p:sp>
        <p:sp>
          <p:nvSpPr>
            <p:cNvPr id="1668" name="Shape 1668"/>
            <p:cNvSpPr/>
            <p:nvPr/>
          </p:nvSpPr>
          <p:spPr>
            <a:xfrm flipH="1" flipV="1">
              <a:off x="2108084" y="4168757"/>
              <a:ext cx="355472" cy="246028"/>
            </a:xfrm>
            <a:prstGeom prst="line">
              <a:avLst/>
            </a:prstGeom>
            <a:ln w="28575">
              <a:solidFill>
                <a:srgbClr val="000000"/>
              </a:solidFill>
            </a:ln>
          </p:spPr>
          <p:txBody>
            <a:bodyPr lIns="34289" rIns="34289"/>
            <a:lstStyle/>
            <a:p>
              <a:endParaRPr sz="1350"/>
            </a:p>
          </p:txBody>
        </p:sp>
        <p:sp>
          <p:nvSpPr>
            <p:cNvPr id="1669" name="Shape 1669"/>
            <p:cNvSpPr/>
            <p:nvPr/>
          </p:nvSpPr>
          <p:spPr>
            <a:xfrm>
              <a:off x="3103949" y="3825947"/>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0" name="Shape 1670"/>
            <p:cNvSpPr/>
            <p:nvPr/>
          </p:nvSpPr>
          <p:spPr>
            <a:xfrm>
              <a:off x="3102140" y="4083732"/>
              <a:ext cx="478487"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1" name="Shape 1671"/>
            <p:cNvSpPr/>
            <p:nvPr/>
          </p:nvSpPr>
          <p:spPr>
            <a:xfrm>
              <a:off x="3100332" y="4366845"/>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2" name="Shape 1672"/>
            <p:cNvSpPr/>
            <p:nvPr/>
          </p:nvSpPr>
          <p:spPr>
            <a:xfrm>
              <a:off x="2640840" y="3914590"/>
              <a:ext cx="458588" cy="1"/>
            </a:xfrm>
            <a:prstGeom prst="line">
              <a:avLst/>
            </a:prstGeom>
            <a:ln w="28575">
              <a:solidFill>
                <a:srgbClr val="000000"/>
              </a:solidFill>
            </a:ln>
          </p:spPr>
          <p:txBody>
            <a:bodyPr lIns="34289" rIns="34289"/>
            <a:lstStyle/>
            <a:p>
              <a:endParaRPr sz="1350"/>
            </a:p>
          </p:txBody>
        </p:sp>
        <p:sp>
          <p:nvSpPr>
            <p:cNvPr id="1673" name="Shape 1673"/>
            <p:cNvSpPr/>
            <p:nvPr/>
          </p:nvSpPr>
          <p:spPr>
            <a:xfrm>
              <a:off x="2637221" y="4169661"/>
              <a:ext cx="458588" cy="1"/>
            </a:xfrm>
            <a:prstGeom prst="line">
              <a:avLst/>
            </a:prstGeom>
            <a:ln w="28575">
              <a:solidFill>
                <a:srgbClr val="000000"/>
              </a:solidFill>
            </a:ln>
          </p:spPr>
          <p:txBody>
            <a:bodyPr lIns="34289" rIns="34289"/>
            <a:lstStyle/>
            <a:p>
              <a:endParaRPr sz="1350"/>
            </a:p>
          </p:txBody>
        </p:sp>
        <p:sp>
          <p:nvSpPr>
            <p:cNvPr id="1674" name="Shape 1674"/>
            <p:cNvSpPr/>
            <p:nvPr/>
          </p:nvSpPr>
          <p:spPr>
            <a:xfrm>
              <a:off x="2639935" y="4443728"/>
              <a:ext cx="458588" cy="1"/>
            </a:xfrm>
            <a:prstGeom prst="line">
              <a:avLst/>
            </a:prstGeom>
            <a:ln w="28575">
              <a:solidFill>
                <a:srgbClr val="000000"/>
              </a:solidFill>
            </a:ln>
          </p:spPr>
          <p:txBody>
            <a:bodyPr lIns="34289" rIns="34289"/>
            <a:lstStyle/>
            <a:p>
              <a:endParaRPr sz="1350"/>
            </a:p>
          </p:txBody>
        </p:sp>
        <p:sp>
          <p:nvSpPr>
            <p:cNvPr id="1675" name="Shape 1675"/>
            <p:cNvSpPr/>
            <p:nvPr/>
          </p:nvSpPr>
          <p:spPr>
            <a:xfrm>
              <a:off x="1825836" y="4774044"/>
              <a:ext cx="80823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1800">
                  <a:solidFill>
                    <a:srgbClr val="CF0E30"/>
                  </a:solidFill>
                </a:defRPr>
              </a:pPr>
              <a:r>
                <a:rPr sz="1350"/>
                <a:t>Divide (h</a:t>
              </a:r>
              <a:r>
                <a:rPr sz="1350" baseline="-25000"/>
                <a:t>p</a:t>
              </a:r>
              <a:r>
                <a:rPr sz="1350"/>
                <a:t>)</a:t>
              </a:r>
            </a:p>
          </p:txBody>
        </p:sp>
        <p:sp>
          <p:nvSpPr>
            <p:cNvPr id="1676" name="Shape 1676"/>
            <p:cNvSpPr/>
            <p:nvPr/>
          </p:nvSpPr>
          <p:spPr>
            <a:xfrm>
              <a:off x="2969347" y="4774044"/>
              <a:ext cx="91563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000">
                  <a:solidFill>
                    <a:srgbClr val="CF0E30"/>
                  </a:solidFill>
                </a:defRPr>
              </a:pPr>
              <a:r>
                <a:rPr sz="750"/>
                <a:t>Hash partitions hp of </a:t>
              </a:r>
              <a:br>
                <a:rPr sz="750"/>
              </a:br>
              <a:r>
                <a:rPr sz="750"/>
                <a:t>size ~N/(B-1)</a:t>
              </a:r>
            </a:p>
          </p:txBody>
        </p:sp>
        <p:sp>
          <p:nvSpPr>
            <p:cNvPr id="1677" name="Shape 1677"/>
            <p:cNvSpPr/>
            <p:nvPr/>
          </p:nvSpPr>
          <p:spPr>
            <a:xfrm>
              <a:off x="3225893" y="4328109"/>
              <a:ext cx="253594"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B-1</a:t>
              </a:r>
            </a:p>
          </p:txBody>
        </p:sp>
        <p:sp>
          <p:nvSpPr>
            <p:cNvPr id="1678" name="Shape 1678"/>
            <p:cNvSpPr/>
            <p:nvPr/>
          </p:nvSpPr>
          <p:spPr>
            <a:xfrm>
              <a:off x="3283602" y="3786329"/>
              <a:ext cx="138177"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1</a:t>
              </a:r>
            </a:p>
          </p:txBody>
        </p:sp>
        <p:sp>
          <p:nvSpPr>
            <p:cNvPr id="1679" name="Shape 1679"/>
            <p:cNvSpPr/>
            <p:nvPr/>
          </p:nvSpPr>
          <p:spPr>
            <a:xfrm>
              <a:off x="3266292" y="4051341"/>
              <a:ext cx="162223"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a:t>
              </a:r>
            </a:p>
          </p:txBody>
        </p:sp>
      </p:grpSp>
      <p:sp>
        <p:nvSpPr>
          <p:cNvPr id="1697" name="Shape 1697"/>
          <p:cNvSpPr>
            <a:spLocks noGrp="1"/>
          </p:cNvSpPr>
          <p:nvPr>
            <p:ph type="title"/>
          </p:nvPr>
        </p:nvSpPr>
        <p:spPr>
          <a:prstGeom prst="rect">
            <a:avLst/>
          </a:prstGeom>
        </p:spPr>
        <p:txBody>
          <a:bodyPr/>
          <a:lstStyle/>
          <a:p>
            <a:r>
              <a:rPr dirty="0"/>
              <a:t>Sketch of Grace Hash Join</a:t>
            </a:r>
            <a:r>
              <a:rPr lang="en-US" dirty="0"/>
              <a:t>, cont.</a:t>
            </a:r>
            <a:endParaRPr dirty="0"/>
          </a:p>
        </p:txBody>
      </p:sp>
      <p:sp>
        <p:nvSpPr>
          <p:cNvPr id="124" name="Shape 1623" descr="Line connecting each of the nodes on the conquer step to the mini-join" title="Connector Line"/>
          <p:cNvSpPr/>
          <p:nvPr/>
        </p:nvSpPr>
        <p:spPr>
          <a:xfrm flipV="1">
            <a:off x="3535044" y="2951299"/>
            <a:ext cx="660876" cy="685427"/>
          </a:xfrm>
          <a:prstGeom prst="line">
            <a:avLst/>
          </a:prstGeom>
          <a:ln w="28575">
            <a:solidFill>
              <a:srgbClr val="000000"/>
            </a:solidFill>
          </a:ln>
        </p:spPr>
        <p:txBody>
          <a:bodyPr lIns="34289" rIns="34289"/>
          <a:lstStyle/>
          <a:p>
            <a:endParaRPr sz="1350"/>
          </a:p>
        </p:txBody>
      </p:sp>
      <p:grpSp>
        <p:nvGrpSpPr>
          <p:cNvPr id="78" name="Group 153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B2FDCA-FCBB-C347-B5BE-A089EC7DFB1A}"/>
              </a:ext>
            </a:extLst>
          </p:cNvPr>
          <p:cNvGrpSpPr/>
          <p:nvPr/>
        </p:nvGrpSpPr>
        <p:grpSpPr>
          <a:xfrm>
            <a:off x="246888" y="1453896"/>
            <a:ext cx="909638" cy="1675210"/>
            <a:chOff x="0" y="0"/>
            <a:chExt cx="1212850" cy="2233611"/>
          </a:xfrm>
        </p:grpSpPr>
        <p:sp>
          <p:nvSpPr>
            <p:cNvPr id="125" name="Shape 1536">
              <a:extLst>
                <a:ext uri="{FF2B5EF4-FFF2-40B4-BE49-F238E27FC236}">
                  <a16:creationId xmlns:a16="http://schemas.microsoft.com/office/drawing/2014/main" id="{157E4852-3BBC-EF4E-A5F8-83126A730B83}"/>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26" name="Shape 1537">
              <a:extLst>
                <a:ext uri="{FF2B5EF4-FFF2-40B4-BE49-F238E27FC236}">
                  <a16:creationId xmlns:a16="http://schemas.microsoft.com/office/drawing/2014/main" id="{2805A631-CABA-774A-AE92-04EB2F80835F}"/>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27" name="Shape 1538">
              <a:extLst>
                <a:ext uri="{FF2B5EF4-FFF2-40B4-BE49-F238E27FC236}">
                  <a16:creationId xmlns:a16="http://schemas.microsoft.com/office/drawing/2014/main" id="{9993DC2F-5071-594C-9D71-E9513A587DDC}"/>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28"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04EE7D6-822A-E54B-A2BA-B6E54C30F6FF}"/>
              </a:ext>
            </a:extLst>
          </p:cNvPr>
          <p:cNvGrpSpPr/>
          <p:nvPr/>
        </p:nvGrpSpPr>
        <p:grpSpPr>
          <a:xfrm>
            <a:off x="5789248" y="1475327"/>
            <a:ext cx="909638" cy="1675210"/>
            <a:chOff x="0" y="0"/>
            <a:chExt cx="1212850" cy="2233611"/>
          </a:xfrm>
        </p:grpSpPr>
        <p:sp>
          <p:nvSpPr>
            <p:cNvPr id="129" name="Shape 1540">
              <a:extLst>
                <a:ext uri="{FF2B5EF4-FFF2-40B4-BE49-F238E27FC236}">
                  <a16:creationId xmlns:a16="http://schemas.microsoft.com/office/drawing/2014/main" id="{5390494D-04BC-7A44-A3B7-FC8E1D847930}"/>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0" name="Shape 1541">
              <a:extLst>
                <a:ext uri="{FF2B5EF4-FFF2-40B4-BE49-F238E27FC236}">
                  <a16:creationId xmlns:a16="http://schemas.microsoft.com/office/drawing/2014/main" id="{BF62144C-3DDE-F54B-96E7-7ED2260FD5EB}"/>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1" name="Shape 1542">
              <a:extLst>
                <a:ext uri="{FF2B5EF4-FFF2-40B4-BE49-F238E27FC236}">
                  <a16:creationId xmlns:a16="http://schemas.microsoft.com/office/drawing/2014/main" id="{D8B25F3A-0FAB-8B48-ACD1-19652927E3C2}"/>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32"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5E40FF-B08F-2049-91AC-425F2C5523C5}"/>
              </a:ext>
            </a:extLst>
          </p:cNvPr>
          <p:cNvGrpSpPr/>
          <p:nvPr/>
        </p:nvGrpSpPr>
        <p:grpSpPr>
          <a:xfrm>
            <a:off x="3021044" y="1419367"/>
            <a:ext cx="909638" cy="1675211"/>
            <a:chOff x="0" y="0"/>
            <a:chExt cx="1212850" cy="2233613"/>
          </a:xfrm>
        </p:grpSpPr>
        <p:sp>
          <p:nvSpPr>
            <p:cNvPr id="133" name="Shape 1544">
              <a:extLst>
                <a:ext uri="{FF2B5EF4-FFF2-40B4-BE49-F238E27FC236}">
                  <a16:creationId xmlns:a16="http://schemas.microsoft.com/office/drawing/2014/main" id="{2B703046-1749-F349-9BAC-05F5165699CC}"/>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4" name="Shape 1545">
              <a:extLst>
                <a:ext uri="{FF2B5EF4-FFF2-40B4-BE49-F238E27FC236}">
                  <a16:creationId xmlns:a16="http://schemas.microsoft.com/office/drawing/2014/main" id="{1C04F057-E649-264D-9063-15109FBBD760}"/>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5" name="Shape 1546">
              <a:extLst>
                <a:ext uri="{FF2B5EF4-FFF2-40B4-BE49-F238E27FC236}">
                  <a16:creationId xmlns:a16="http://schemas.microsoft.com/office/drawing/2014/main" id="{ACF5A744-C8FE-E741-92ED-D8CA8F463726}"/>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36" name="Shape 154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95D1690-DAE6-344B-9D30-63FF7A5CFEA8}"/>
              </a:ext>
            </a:extLst>
          </p:cNvPr>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37"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7AFE310-A178-E84A-9FA9-637DE06A7CC3}"/>
              </a:ext>
            </a:extLst>
          </p:cNvPr>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38" name="Shape 155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0340AB1-0D92-1342-9E3F-0E0DF1D629FF}"/>
              </a:ext>
            </a:extLst>
          </p:cNvPr>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39" name="Shape 155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57578EC-0A01-FD49-8365-851ABFC397D9}"/>
              </a:ext>
            </a:extLst>
          </p:cNvPr>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0" name="Shape 155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64B00F0-1F43-934A-88C7-5915AF05D090}"/>
              </a:ext>
            </a:extLst>
          </p:cNvPr>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1" name="Shape 155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0104960-0BE8-284B-86DF-03DFD35E8401}"/>
              </a:ext>
            </a:extLst>
          </p:cNvPr>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2" name="Shape 155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A6E2B02-9096-EF46-A42C-A622A48376E3}"/>
              </a:ext>
            </a:extLst>
          </p:cNvPr>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43" name="Shape 155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250EE76-21A6-8542-9270-F2695F9BC757}"/>
              </a:ext>
            </a:extLst>
          </p:cNvPr>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44" name="Shape 155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FD1480F-9E10-DC45-87CF-18BCD9D43E3F}"/>
              </a:ext>
            </a:extLst>
          </p:cNvPr>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45" name="Shape 155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54EA155-95BE-2B41-8900-07E5D93D2748}"/>
              </a:ext>
            </a:extLst>
          </p:cNvPr>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47"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B09740D-C175-3F43-A23A-D017A85440F2}"/>
              </a:ext>
            </a:extLst>
          </p:cNvPr>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8"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4F76436-DD7B-404A-A652-D80148069A30}"/>
              </a:ext>
            </a:extLst>
          </p:cNvPr>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9"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99BAB51-2A29-9448-8913-97A479B9F6CF}"/>
              </a:ext>
            </a:extLst>
          </p:cNvPr>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0" name="Shape 156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9501B14-2672-7942-BE12-EA5B77E990FB}"/>
              </a:ext>
            </a:extLst>
          </p:cNvPr>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51" name="Shape 156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7C48342-A908-EF4C-A834-2BB87960EF31}"/>
              </a:ext>
            </a:extLst>
          </p:cNvPr>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52" name="Shape 156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E10B7CF-6039-704D-BE8C-4CE87DD0A0A9}"/>
              </a:ext>
            </a:extLst>
          </p:cNvPr>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53"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89C6341-44AC-3B40-9B5D-B178D88BFD00}"/>
              </a:ext>
            </a:extLst>
          </p:cNvPr>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54"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92F6E2D-0460-C648-97B2-79FB346BC1DE}"/>
              </a:ext>
            </a:extLst>
          </p:cNvPr>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55" name="Shape 156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5CDA8AF-340F-D44E-87A4-72723B5C383C}"/>
              </a:ext>
            </a:extLst>
          </p:cNvPr>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56" name="Shape 157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7D7F744-A07A-974F-B967-D900F8B236DF}"/>
              </a:ext>
            </a:extLst>
          </p:cNvPr>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57"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59B7FA1-D175-414D-BE92-A653FFE3BA15}"/>
              </a:ext>
            </a:extLst>
          </p:cNvPr>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58"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140E1AE-8DC8-AE4B-B667-C65B602E9AE9}"/>
              </a:ext>
            </a:extLst>
          </p:cNvPr>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59"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1013DD4-00DB-1F4B-A4D8-B394653C2F82}"/>
              </a:ext>
            </a:extLst>
          </p:cNvPr>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60"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7B560F-4A4B-DE45-9716-E350218F62EA}"/>
              </a:ext>
            </a:extLst>
          </p:cNvPr>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dirty="0"/>
              <a:t>B</a:t>
            </a:r>
          </a:p>
        </p:txBody>
      </p:sp>
      <p:sp>
        <p:nvSpPr>
          <p:cNvPr id="161"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C3DC39C4-DFBE-B340-BDCA-CCFBA3815599}"/>
              </a:ext>
            </a:extLst>
          </p:cNvPr>
          <p:cNvSpPr/>
          <p:nvPr/>
        </p:nvSpPr>
        <p:spPr>
          <a:xfrm>
            <a:off x="4314927" y="1846797"/>
            <a:ext cx="1043958" cy="834061"/>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r>
              <a:rPr lang="en-US" sz="1350" dirty="0">
                <a:solidFill>
                  <a:schemeClr val="bg1"/>
                </a:solidFill>
              </a:rPr>
              <a:t>B-2</a:t>
            </a:r>
            <a:endParaRPr sz="1350" dirty="0">
              <a:solidFill>
                <a:schemeClr val="bg1"/>
              </a:solidFill>
            </a:endParaRPr>
          </a:p>
        </p:txBody>
      </p:sp>
      <p:sp>
        <p:nvSpPr>
          <p:cNvPr id="162"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F86D864-64BA-D349-B9E6-2F5438C466FF}"/>
              </a:ext>
            </a:extLst>
          </p:cNvPr>
          <p:cNvSpPr/>
          <p:nvPr/>
        </p:nvSpPr>
        <p:spPr>
          <a:xfrm>
            <a:off x="4314926"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63"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DCC3CC9-F8AF-A047-A0C6-C1FC23219522}"/>
              </a:ext>
            </a:extLst>
          </p:cNvPr>
          <p:cNvSpPr/>
          <p:nvPr/>
        </p:nvSpPr>
        <p:spPr>
          <a:xfrm>
            <a:off x="5089953"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64"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D7ADDBD-4CCD-EA48-9354-0BD74FC27A61}"/>
              </a:ext>
            </a:extLst>
          </p:cNvPr>
          <p:cNvSpPr/>
          <p:nvPr/>
        </p:nvSpPr>
        <p:spPr>
          <a:xfrm flipV="1">
            <a:off x="4437112" y="2680857"/>
            <a:ext cx="208225" cy="88968"/>
          </a:xfrm>
          <a:prstGeom prst="line">
            <a:avLst/>
          </a:prstGeom>
          <a:solidFill>
            <a:srgbClr val="3366FF"/>
          </a:solidFill>
          <a:ln w="28575">
            <a:solidFill>
              <a:srgbClr val="000000"/>
            </a:solidFill>
          </a:ln>
        </p:spPr>
        <p:txBody>
          <a:bodyPr lIns="34289" rIns="34289"/>
          <a:lstStyle/>
          <a:p>
            <a:endParaRPr sz="1350"/>
          </a:p>
        </p:txBody>
      </p:sp>
      <p:sp>
        <p:nvSpPr>
          <p:cNvPr id="165"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F1FC66CF-2D62-4946-ACD1-2FB886E4C095}"/>
              </a:ext>
            </a:extLst>
          </p:cNvPr>
          <p:cNvSpPr/>
          <p:nvPr/>
        </p:nvSpPr>
        <p:spPr>
          <a:xfrm flipH="1" flipV="1">
            <a:off x="5051681" y="2680857"/>
            <a:ext cx="156653" cy="88968"/>
          </a:xfrm>
          <a:prstGeom prst="line">
            <a:avLst/>
          </a:prstGeom>
          <a:solidFill>
            <a:srgbClr val="3366FF"/>
          </a:solidFill>
          <a:ln w="28575">
            <a:solidFill>
              <a:srgbClr val="000000"/>
            </a:solidFill>
          </a:ln>
        </p:spPr>
        <p:txBody>
          <a:bodyPr lIns="34289" rIns="34289"/>
          <a:lstStyle/>
          <a:p>
            <a:endParaRPr sz="1350"/>
          </a:p>
        </p:txBody>
      </p:sp>
      <p:sp>
        <p:nvSpPr>
          <p:cNvPr id="75"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5302740" y="2287332"/>
            <a:ext cx="606761" cy="558404"/>
          </a:xfrm>
          <a:prstGeom prst="line">
            <a:avLst/>
          </a:prstGeom>
          <a:ln w="28575">
            <a:solidFill>
              <a:srgbClr val="000000"/>
            </a:solidFill>
          </a:ln>
        </p:spPr>
        <p:txBody>
          <a:bodyPr lIns="34289" rIns="34289"/>
          <a:lstStyle/>
          <a:p>
            <a:endParaRPr sz="1350"/>
          </a:p>
        </p:txBody>
      </p:sp>
      <p:sp>
        <p:nvSpPr>
          <p:cNvPr id="76" name="TextBox 75"/>
          <p:cNvSpPr txBox="1"/>
          <p:nvPr/>
        </p:nvSpPr>
        <p:spPr>
          <a:xfrm>
            <a:off x="205751" y="2036203"/>
            <a:ext cx="990599" cy="584775"/>
          </a:xfrm>
          <a:prstGeom prst="rect">
            <a:avLst/>
          </a:prstGeom>
          <a:noFill/>
        </p:spPr>
        <p:txBody>
          <a:bodyPr wrap="square" rtlCol="0">
            <a:spAutoFit/>
          </a:bodyPr>
          <a:lstStyle/>
          <a:p>
            <a:r>
              <a:rPr lang="en-US" sz="1600"/>
              <a:t>Building Relation</a:t>
            </a:r>
          </a:p>
        </p:txBody>
      </p:sp>
      <p:sp>
        <p:nvSpPr>
          <p:cNvPr id="77" name="TextBox 76"/>
          <p:cNvSpPr txBox="1"/>
          <p:nvPr/>
        </p:nvSpPr>
        <p:spPr>
          <a:xfrm>
            <a:off x="812897" y="3839427"/>
            <a:ext cx="990599" cy="584775"/>
          </a:xfrm>
          <a:prstGeom prst="rect">
            <a:avLst/>
          </a:prstGeom>
          <a:noFill/>
        </p:spPr>
        <p:txBody>
          <a:bodyPr wrap="square" rtlCol="0">
            <a:spAutoFit/>
          </a:bodyPr>
          <a:lstStyle/>
          <a:p>
            <a:r>
              <a:rPr lang="en-US" sz="1600" dirty="0"/>
              <a:t>Probing Relation</a:t>
            </a:r>
          </a:p>
        </p:txBody>
      </p:sp>
      <p:sp>
        <p:nvSpPr>
          <p:cNvPr id="2" name="TextBox 1"/>
          <p:cNvSpPr txBox="1"/>
          <p:nvPr/>
        </p:nvSpPr>
        <p:spPr>
          <a:xfrm>
            <a:off x="4365396" y="4039768"/>
            <a:ext cx="2187804" cy="830997"/>
          </a:xfrm>
          <a:prstGeom prst="rect">
            <a:avLst/>
          </a:prstGeom>
          <a:noFill/>
        </p:spPr>
        <p:txBody>
          <a:bodyPr wrap="square" rtlCol="0">
            <a:spAutoFit/>
          </a:bodyPr>
          <a:lstStyle/>
          <a:p>
            <a:r>
              <a:rPr lang="en-US" sz="1600" dirty="0"/>
              <a:t>Note: probing </a:t>
            </a:r>
            <a:r>
              <a:rPr lang="en-US" sz="1600"/>
              <a:t>partitions stream, can </a:t>
            </a:r>
            <a:r>
              <a:rPr lang="en-US" sz="1600" dirty="0"/>
              <a:t>be arbitrarily big!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Shape 1776"/>
          <p:cNvSpPr>
            <a:spLocks noGrp="1"/>
          </p:cNvSpPr>
          <p:nvPr>
            <p:ph type="title"/>
          </p:nvPr>
        </p:nvSpPr>
        <p:spPr>
          <a:prstGeom prst="rect">
            <a:avLst/>
          </a:prstGeom>
        </p:spPr>
        <p:txBody>
          <a:bodyPr/>
          <a:lstStyle/>
          <a:p>
            <a:r>
              <a:t>PsuedoCode, Grace Hash</a:t>
            </a:r>
          </a:p>
        </p:txBody>
      </p:sp>
      <p:grpSp>
        <p:nvGrpSpPr>
          <p:cNvPr id="100" name="Group 99" title="Mini Hash Diagram"/>
          <p:cNvGrpSpPr/>
          <p:nvPr/>
        </p:nvGrpSpPr>
        <p:grpSpPr>
          <a:xfrm>
            <a:off x="7325719" y="1733791"/>
            <a:ext cx="1297872" cy="1255392"/>
            <a:chOff x="4648200" y="1160121"/>
            <a:chExt cx="1297872" cy="1255392"/>
          </a:xfrm>
        </p:grpSpPr>
        <p:grpSp>
          <p:nvGrpSpPr>
            <p:cNvPr id="101" name="Group 1801" descr="Divide each table hashing it with h_p" title="Hash Divide"/>
            <p:cNvGrpSpPr/>
            <p:nvPr/>
          </p:nvGrpSpPr>
          <p:grpSpPr>
            <a:xfrm>
              <a:off x="4648202" y="1160121"/>
              <a:ext cx="1297870" cy="602372"/>
              <a:chOff x="0" y="0"/>
              <a:chExt cx="1730492" cy="803162"/>
            </a:xfrm>
          </p:grpSpPr>
          <p:grpSp>
            <p:nvGrpSpPr>
              <p:cNvPr id="126" name="Group 1781"/>
              <p:cNvGrpSpPr/>
              <p:nvPr/>
            </p:nvGrpSpPr>
            <p:grpSpPr>
              <a:xfrm>
                <a:off x="0" y="16220"/>
                <a:ext cx="427312" cy="786943"/>
                <a:chOff x="-1" y="0"/>
                <a:chExt cx="427311" cy="786941"/>
              </a:xfrm>
            </p:grpSpPr>
            <p:sp>
              <p:nvSpPr>
                <p:cNvPr id="146" name="Shape 1778"/>
                <p:cNvSpPr/>
                <p:nvPr/>
              </p:nvSpPr>
              <p:spPr>
                <a:xfrm>
                  <a:off x="-2" y="0"/>
                  <a:ext cx="427313" cy="78694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7" name="Shape 1779"/>
                <p:cNvSpPr/>
                <p:nvPr/>
              </p:nvSpPr>
              <p:spPr>
                <a:xfrm>
                  <a:off x="-1" y="0"/>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8" name="Shape 1780"/>
                <p:cNvSpPr/>
                <p:nvPr/>
              </p:nvSpPr>
              <p:spPr>
                <a:xfrm>
                  <a:off x="-2" y="0"/>
                  <a:ext cx="427312" cy="78694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27" name="Group 1785"/>
              <p:cNvGrpSpPr/>
              <p:nvPr/>
            </p:nvGrpSpPr>
            <p:grpSpPr>
              <a:xfrm>
                <a:off x="1303181" y="0"/>
                <a:ext cx="427312" cy="786943"/>
                <a:chOff x="-1" y="0"/>
                <a:chExt cx="427311" cy="786942"/>
              </a:xfrm>
            </p:grpSpPr>
            <p:sp>
              <p:nvSpPr>
                <p:cNvPr id="143" name="Shape 1782"/>
                <p:cNvSpPr/>
                <p:nvPr/>
              </p:nvSpPr>
              <p:spPr>
                <a:xfrm>
                  <a:off x="-2" y="-1"/>
                  <a:ext cx="427313" cy="786944"/>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4" name="Shape 1783"/>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5" name="Shape 1784"/>
                <p:cNvSpPr/>
                <p:nvPr/>
              </p:nvSpPr>
              <p:spPr>
                <a:xfrm>
                  <a:off x="-2" y="-1"/>
                  <a:ext cx="427312" cy="786944"/>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28" name="Shape 1786"/>
              <p:cNvSpPr/>
              <p:nvPr/>
            </p:nvSpPr>
            <p:spPr>
              <a:xfrm>
                <a:off x="574966" y="160520"/>
                <a:ext cx="591187" cy="579441"/>
              </a:xfrm>
              <a:prstGeom prst="rect">
                <a:avLst/>
              </a:prstGeom>
              <a:solidFill>
                <a:srgbClr val="5B9BD5"/>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29" name="Shape 1787"/>
              <p:cNvSpPr/>
              <p:nvPr/>
            </p:nvSpPr>
            <p:spPr>
              <a:xfrm>
                <a:off x="638168" y="399903"/>
                <a:ext cx="107946"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0" name="Shape 1788"/>
              <p:cNvSpPr/>
              <p:nvPr/>
            </p:nvSpPr>
            <p:spPr>
              <a:xfrm>
                <a:off x="967599" y="238264"/>
                <a:ext cx="107947"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1" name="Shape 1789"/>
              <p:cNvSpPr/>
              <p:nvPr/>
            </p:nvSpPr>
            <p:spPr>
              <a:xfrm>
                <a:off x="965362" y="395429"/>
                <a:ext cx="107947"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2" name="Shape 1790"/>
              <p:cNvSpPr/>
              <p:nvPr/>
            </p:nvSpPr>
            <p:spPr>
              <a:xfrm>
                <a:off x="967040" y="560983"/>
                <a:ext cx="107946"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3" name="Shape 1791"/>
              <p:cNvSpPr/>
              <p:nvPr/>
            </p:nvSpPr>
            <p:spPr>
              <a:xfrm>
                <a:off x="303144" y="448562"/>
                <a:ext cx="335584"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4" name="Shape 1792"/>
              <p:cNvSpPr/>
              <p:nvPr/>
            </p:nvSpPr>
            <p:spPr>
              <a:xfrm flipH="1" flipV="1">
                <a:off x="747233" y="447444"/>
                <a:ext cx="227638" cy="3916"/>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5" name="Shape 1793"/>
              <p:cNvSpPr/>
              <p:nvPr/>
            </p:nvSpPr>
            <p:spPr>
              <a:xfrm flipH="1">
                <a:off x="744996" y="289720"/>
                <a:ext cx="215892" cy="156047"/>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6" name="Shape 1794"/>
              <p:cNvSpPr/>
              <p:nvPr/>
            </p:nvSpPr>
            <p:spPr>
              <a:xfrm flipH="1" flipV="1">
                <a:off x="746674" y="447444"/>
                <a:ext cx="219807" cy="152132"/>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7" name="Shape 1795"/>
              <p:cNvSpPr/>
              <p:nvPr/>
            </p:nvSpPr>
            <p:spPr>
              <a:xfrm>
                <a:off x="1362469" y="235467"/>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8" name="Shape 1796"/>
              <p:cNvSpPr/>
              <p:nvPr/>
            </p:nvSpPr>
            <p:spPr>
              <a:xfrm>
                <a:off x="1361350" y="394869"/>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9" name="Shape 1797"/>
              <p:cNvSpPr/>
              <p:nvPr/>
            </p:nvSpPr>
            <p:spPr>
              <a:xfrm>
                <a:off x="1360231" y="569932"/>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40" name="Shape 1798"/>
              <p:cNvSpPr/>
              <p:nvPr/>
            </p:nvSpPr>
            <p:spPr>
              <a:xfrm>
                <a:off x="1076104" y="290279"/>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41" name="Shape 1799"/>
              <p:cNvSpPr/>
              <p:nvPr/>
            </p:nvSpPr>
            <p:spPr>
              <a:xfrm>
                <a:off x="1073867" y="448003"/>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42" name="Shape 1800"/>
              <p:cNvSpPr/>
              <p:nvPr/>
            </p:nvSpPr>
            <p:spPr>
              <a:xfrm>
                <a:off x="1075545" y="617473"/>
                <a:ext cx="283568"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grpSp>
        <p:grpSp>
          <p:nvGrpSpPr>
            <p:cNvPr id="102" name="Group 1825" descr="Divide each table hashing it with h_p" title="Hash Divide"/>
            <p:cNvGrpSpPr/>
            <p:nvPr/>
          </p:nvGrpSpPr>
          <p:grpSpPr>
            <a:xfrm>
              <a:off x="4648200" y="1776753"/>
              <a:ext cx="1297871" cy="638760"/>
              <a:chOff x="-1" y="0"/>
              <a:chExt cx="1730492" cy="851678"/>
            </a:xfrm>
          </p:grpSpPr>
          <p:grpSp>
            <p:nvGrpSpPr>
              <p:cNvPr id="103" name="Group 1805"/>
              <p:cNvGrpSpPr/>
              <p:nvPr/>
            </p:nvGrpSpPr>
            <p:grpSpPr>
              <a:xfrm>
                <a:off x="-2" y="17199"/>
                <a:ext cx="427312" cy="834480"/>
                <a:chOff x="-1" y="0"/>
                <a:chExt cx="427311" cy="834479"/>
              </a:xfrm>
            </p:grpSpPr>
            <p:sp>
              <p:nvSpPr>
                <p:cNvPr id="123" name="Shape 1802"/>
                <p:cNvSpPr/>
                <p:nvPr/>
              </p:nvSpPr>
              <p:spPr>
                <a:xfrm>
                  <a:off x="-2" y="-1"/>
                  <a:ext cx="427313" cy="834481"/>
                </a:xfrm>
                <a:custGeom>
                  <a:avLst/>
                  <a:gdLst/>
                  <a:ahLst/>
                  <a:cxnLst>
                    <a:cxn ang="0">
                      <a:pos x="wd2" y="hd2"/>
                    </a:cxn>
                    <a:cxn ang="5400000">
                      <a:pos x="wd2" y="hd2"/>
                    </a:cxn>
                    <a:cxn ang="10800000">
                      <a:pos x="wd2" y="hd2"/>
                    </a:cxn>
                    <a:cxn ang="16200000">
                      <a:pos x="wd2" y="hd2"/>
                    </a:cxn>
                  </a:cxnLst>
                  <a:rect l="0" t="0" r="r" b="b"/>
                  <a:pathLst>
                    <a:path w="21600" h="21600" extrusionOk="0">
                      <a:moveTo>
                        <a:pt x="0" y="2546"/>
                      </a:move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4" name="Shape 1803"/>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5" name="Shape 1804"/>
                <p:cNvSpPr/>
                <p:nvPr/>
              </p:nvSpPr>
              <p:spPr>
                <a:xfrm>
                  <a:off x="-2" y="-1"/>
                  <a:ext cx="427312" cy="834481"/>
                </a:xfrm>
                <a:custGeom>
                  <a:avLst/>
                  <a:gdLst/>
                  <a:ahLst/>
                  <a:cxnLst>
                    <a:cxn ang="0">
                      <a:pos x="wd2" y="hd2"/>
                    </a:cxn>
                    <a:cxn ang="5400000">
                      <a:pos x="wd2" y="hd2"/>
                    </a:cxn>
                    <a:cxn ang="10800000">
                      <a:pos x="wd2" y="hd2"/>
                    </a:cxn>
                    <a:cxn ang="16200000">
                      <a:pos x="wd2" y="hd2"/>
                    </a:cxn>
                  </a:cxnLst>
                  <a:rect l="0" t="0" r="r" b="b"/>
                  <a:pathLst>
                    <a:path w="21600" h="21600" extrusionOk="0">
                      <a:moveTo>
                        <a:pt x="21600" y="2546"/>
                      </a:moveTo>
                      <a:cubicBezTo>
                        <a:pt x="21600" y="3952"/>
                        <a:pt x="16765" y="5092"/>
                        <a:pt x="10800" y="5092"/>
                      </a:cubicBezTo>
                      <a:cubicBezTo>
                        <a:pt x="4835" y="5092"/>
                        <a:pt x="0" y="3952"/>
                        <a:pt x="0" y="2546"/>
                      </a:cubicBez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lnTo>
                        <a:pt x="0" y="2546"/>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grpSp>
            <p:nvGrpSpPr>
              <p:cNvPr id="104" name="Group 1809"/>
              <p:cNvGrpSpPr/>
              <p:nvPr/>
            </p:nvGrpSpPr>
            <p:grpSpPr>
              <a:xfrm>
                <a:off x="1303180" y="0"/>
                <a:ext cx="427312" cy="834480"/>
                <a:chOff x="-1" y="0"/>
                <a:chExt cx="427311" cy="834479"/>
              </a:xfrm>
            </p:grpSpPr>
            <p:sp>
              <p:nvSpPr>
                <p:cNvPr id="120" name="Shape 1806"/>
                <p:cNvSpPr/>
                <p:nvPr/>
              </p:nvSpPr>
              <p:spPr>
                <a:xfrm>
                  <a:off x="-2" y="-1"/>
                  <a:ext cx="427313" cy="834481"/>
                </a:xfrm>
                <a:custGeom>
                  <a:avLst/>
                  <a:gdLst/>
                  <a:ahLst/>
                  <a:cxnLst>
                    <a:cxn ang="0">
                      <a:pos x="wd2" y="hd2"/>
                    </a:cxn>
                    <a:cxn ang="5400000">
                      <a:pos x="wd2" y="hd2"/>
                    </a:cxn>
                    <a:cxn ang="10800000">
                      <a:pos x="wd2" y="hd2"/>
                    </a:cxn>
                    <a:cxn ang="16200000">
                      <a:pos x="wd2" y="hd2"/>
                    </a:cxn>
                  </a:cxnLst>
                  <a:rect l="0" t="0" r="r" b="b"/>
                  <a:pathLst>
                    <a:path w="21600" h="21600" extrusionOk="0">
                      <a:moveTo>
                        <a:pt x="0" y="2546"/>
                      </a:move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1" name="Shape 1807"/>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2" name="Shape 1808"/>
                <p:cNvSpPr/>
                <p:nvPr/>
              </p:nvSpPr>
              <p:spPr>
                <a:xfrm>
                  <a:off x="-2" y="-1"/>
                  <a:ext cx="427312" cy="834481"/>
                </a:xfrm>
                <a:custGeom>
                  <a:avLst/>
                  <a:gdLst/>
                  <a:ahLst/>
                  <a:cxnLst>
                    <a:cxn ang="0">
                      <a:pos x="wd2" y="hd2"/>
                    </a:cxn>
                    <a:cxn ang="5400000">
                      <a:pos x="wd2" y="hd2"/>
                    </a:cxn>
                    <a:cxn ang="10800000">
                      <a:pos x="wd2" y="hd2"/>
                    </a:cxn>
                    <a:cxn ang="16200000">
                      <a:pos x="wd2" y="hd2"/>
                    </a:cxn>
                  </a:cxnLst>
                  <a:rect l="0" t="0" r="r" b="b"/>
                  <a:pathLst>
                    <a:path w="21600" h="21600" extrusionOk="0">
                      <a:moveTo>
                        <a:pt x="21600" y="2546"/>
                      </a:moveTo>
                      <a:cubicBezTo>
                        <a:pt x="21600" y="3952"/>
                        <a:pt x="16765" y="5092"/>
                        <a:pt x="10800" y="5092"/>
                      </a:cubicBezTo>
                      <a:cubicBezTo>
                        <a:pt x="4835" y="5092"/>
                        <a:pt x="0" y="3952"/>
                        <a:pt x="0" y="2546"/>
                      </a:cubicBez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lnTo>
                        <a:pt x="0" y="2546"/>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sp>
            <p:nvSpPr>
              <p:cNvPr id="105" name="Shape 1810"/>
              <p:cNvSpPr/>
              <p:nvPr/>
            </p:nvSpPr>
            <p:spPr>
              <a:xfrm>
                <a:off x="574966" y="170216"/>
                <a:ext cx="591187" cy="614443"/>
              </a:xfrm>
              <a:prstGeom prst="rect">
                <a:avLst/>
              </a:prstGeom>
              <a:solidFill>
                <a:srgbClr val="FFC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6" name="Shape 1811"/>
              <p:cNvSpPr/>
              <p:nvPr/>
            </p:nvSpPr>
            <p:spPr>
              <a:xfrm>
                <a:off x="638167" y="424060"/>
                <a:ext cx="107946"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7" name="Shape 1812"/>
              <p:cNvSpPr/>
              <p:nvPr/>
            </p:nvSpPr>
            <p:spPr>
              <a:xfrm>
                <a:off x="967598" y="252656"/>
                <a:ext cx="107947"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8" name="Shape 1813"/>
              <p:cNvSpPr/>
              <p:nvPr/>
            </p:nvSpPr>
            <p:spPr>
              <a:xfrm>
                <a:off x="965361" y="419315"/>
                <a:ext cx="107947"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9" name="Shape 1814"/>
              <p:cNvSpPr/>
              <p:nvPr/>
            </p:nvSpPr>
            <p:spPr>
              <a:xfrm>
                <a:off x="967039" y="594870"/>
                <a:ext cx="107946"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0" name="Shape 1815"/>
              <p:cNvSpPr/>
              <p:nvPr/>
            </p:nvSpPr>
            <p:spPr>
              <a:xfrm>
                <a:off x="303144" y="475658"/>
                <a:ext cx="335584"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1" name="Shape 1816"/>
              <p:cNvSpPr/>
              <p:nvPr/>
            </p:nvSpPr>
            <p:spPr>
              <a:xfrm flipH="1" flipV="1">
                <a:off x="747232" y="474472"/>
                <a:ext cx="227638" cy="4152"/>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2" name="Shape 1817"/>
              <p:cNvSpPr/>
              <p:nvPr/>
            </p:nvSpPr>
            <p:spPr>
              <a:xfrm flipH="1">
                <a:off x="744995" y="307220"/>
                <a:ext cx="215893" cy="165473"/>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3" name="Shape 1818"/>
              <p:cNvSpPr/>
              <p:nvPr/>
            </p:nvSpPr>
            <p:spPr>
              <a:xfrm flipH="1" flipV="1">
                <a:off x="746673" y="474473"/>
                <a:ext cx="219808" cy="16132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4" name="Shape 1819"/>
              <p:cNvSpPr/>
              <p:nvPr/>
            </p:nvSpPr>
            <p:spPr>
              <a:xfrm>
                <a:off x="1362468" y="249691"/>
                <a:ext cx="295873"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5" name="Shape 1820"/>
              <p:cNvSpPr/>
              <p:nvPr/>
            </p:nvSpPr>
            <p:spPr>
              <a:xfrm>
                <a:off x="1361349" y="418721"/>
                <a:ext cx="295873"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6" name="Shape 1821"/>
              <p:cNvSpPr/>
              <p:nvPr/>
            </p:nvSpPr>
            <p:spPr>
              <a:xfrm>
                <a:off x="1076103" y="307814"/>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7" name="Shape 1822"/>
              <p:cNvSpPr/>
              <p:nvPr/>
            </p:nvSpPr>
            <p:spPr>
              <a:xfrm>
                <a:off x="1073866" y="475066"/>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8" name="Shape 1823"/>
              <p:cNvSpPr/>
              <p:nvPr/>
            </p:nvSpPr>
            <p:spPr>
              <a:xfrm>
                <a:off x="1075544" y="654772"/>
                <a:ext cx="283568"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9" name="Shape 1824"/>
              <p:cNvSpPr/>
              <p:nvPr/>
            </p:nvSpPr>
            <p:spPr>
              <a:xfrm>
                <a:off x="1369200" y="582709"/>
                <a:ext cx="295873"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grpSp>
      </p:grpSp>
      <p:sp>
        <p:nvSpPr>
          <p:cNvPr id="149" name="Shape 1777"/>
          <p:cNvSpPr txBox="1">
            <a:spLocks/>
          </p:cNvSpPr>
          <p:nvPr/>
        </p:nvSpPr>
        <p:spPr>
          <a:xfrm>
            <a:off x="246888" y="895350"/>
            <a:ext cx="8668512" cy="2615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624078">
              <a:spcBef>
                <a:spcPts val="300"/>
              </a:spcBef>
              <a:buFont typeface="Arial" panose="020B0604020202020204" pitchFamily="34" charset="0"/>
              <a:buNone/>
              <a:defRPr sz="1820"/>
            </a:pPr>
            <a:r>
              <a:rPr lang="en-US" sz="1400">
                <a:latin typeface="Menlo" charset="0"/>
                <a:ea typeface="Menlo" charset="0"/>
                <a:cs typeface="Menlo" charset="0"/>
              </a:rPr>
              <a:t>For Cur in {</a:t>
            </a:r>
            <a:r>
              <a:rPr lang="en-US" sz="1400">
                <a:solidFill>
                  <a:srgbClr val="4472C4"/>
                </a:solidFill>
                <a:latin typeface="Menlo" charset="0"/>
                <a:ea typeface="Menlo" charset="0"/>
                <a:cs typeface="Menlo" charset="0"/>
              </a:rPr>
              <a:t>R</a:t>
            </a:r>
            <a:r>
              <a:rPr lang="en-US" sz="1400">
                <a:latin typeface="Menlo" charset="0"/>
                <a:ea typeface="Menlo" charset="0"/>
                <a:cs typeface="Menlo" charset="0"/>
              </a:rPr>
              <a:t>, </a:t>
            </a:r>
            <a:r>
              <a:rPr lang="en-US" sz="1400">
                <a:solidFill>
                  <a:srgbClr val="ED7D31"/>
                </a:solidFill>
                <a:latin typeface="Menlo" charset="0"/>
                <a:ea typeface="Menlo" charset="0"/>
                <a:cs typeface="Menlo" charset="0"/>
              </a:rPr>
              <a:t>S</a:t>
            </a:r>
            <a:r>
              <a:rPr lang="en-US" sz="1400">
                <a:latin typeface="Menlo" charset="0"/>
                <a:ea typeface="Menlo" charset="0"/>
                <a:cs typeface="Menlo" charset="0"/>
              </a:rPr>
              <a:t>}</a:t>
            </a:r>
          </a:p>
          <a:p>
            <a:pPr marL="312039" lvl="1" indent="0" defTabSz="624078">
              <a:spcBef>
                <a:spcPts val="300"/>
              </a:spcBef>
              <a:buFont typeface="Arial" panose="020B0604020202020204" pitchFamily="34" charset="0"/>
              <a:buNone/>
              <a:defRPr sz="1820"/>
            </a:pPr>
            <a:r>
              <a:rPr lang="en-US" sz="1400">
                <a:latin typeface="Menlo" charset="0"/>
                <a:ea typeface="Menlo" charset="0"/>
                <a:cs typeface="Menlo" charset="0"/>
              </a:rPr>
              <a:t>For page in Cur</a:t>
            </a:r>
          </a:p>
          <a:p>
            <a:pPr marL="624078" lvl="2" indent="0" defTabSz="624078">
              <a:spcBef>
                <a:spcPts val="225"/>
              </a:spcBef>
              <a:buFont typeface="Arial" panose="020B0604020202020204" pitchFamily="34" charset="0"/>
              <a:buNone/>
              <a:defRPr sz="1638"/>
            </a:pPr>
            <a:r>
              <a:rPr lang="en-US" sz="1400">
                <a:latin typeface="Menlo" charset="0"/>
                <a:ea typeface="Menlo" charset="0"/>
                <a:cs typeface="Menlo" charset="0"/>
              </a:rPr>
              <a:t>Read page into input buffer</a:t>
            </a:r>
          </a:p>
          <a:p>
            <a:pPr marL="624078" lvl="2" indent="0" defTabSz="624078">
              <a:spcBef>
                <a:spcPts val="225"/>
              </a:spcBef>
              <a:buFont typeface="Arial" panose="020B0604020202020204" pitchFamily="34" charset="0"/>
              <a:buNone/>
              <a:defRPr sz="1638"/>
            </a:pPr>
            <a:r>
              <a:rPr lang="en-US" sz="1400">
                <a:latin typeface="Menlo" charset="0"/>
                <a:ea typeface="Menlo" charset="0"/>
                <a:cs typeface="Menlo" charset="0"/>
              </a:rPr>
              <a:t>For tup on page</a:t>
            </a:r>
          </a:p>
          <a:p>
            <a:pPr marL="936117" lvl="3" indent="0" defTabSz="624078">
              <a:spcBef>
                <a:spcPts val="225"/>
              </a:spcBef>
              <a:buFont typeface="Arial" panose="020B0604020202020204" pitchFamily="34" charset="0"/>
              <a:buNone/>
              <a:defRPr sz="1456"/>
            </a:pPr>
            <a:r>
              <a:rPr lang="en-US" sz="1400">
                <a:latin typeface="Menlo" charset="0"/>
                <a:ea typeface="Menlo" charset="0"/>
                <a:cs typeface="Menlo" charset="0"/>
              </a:rPr>
              <a:t>Place tup in output buf hash</a:t>
            </a:r>
            <a:r>
              <a:rPr lang="en-US" sz="1400" baseline="-26879">
                <a:latin typeface="Menlo" charset="0"/>
                <a:ea typeface="Menlo" charset="0"/>
                <a:cs typeface="Menlo" charset="0"/>
              </a:rPr>
              <a:t>p</a:t>
            </a:r>
            <a:r>
              <a:rPr lang="en-US" sz="1400">
                <a:latin typeface="Menlo" charset="0"/>
                <a:ea typeface="Menlo" charset="0"/>
                <a:cs typeface="Menlo" charset="0"/>
              </a:rPr>
              <a:t>(tup.joinkey)</a:t>
            </a:r>
          </a:p>
          <a:p>
            <a:pPr marL="936117" lvl="3" indent="0" defTabSz="624078">
              <a:spcBef>
                <a:spcPts val="225"/>
              </a:spcBef>
              <a:buFont typeface="Arial" panose="020B0604020202020204" pitchFamily="34" charset="0"/>
              <a:buNone/>
              <a:defRPr sz="1456"/>
            </a:pPr>
            <a:r>
              <a:rPr lang="en-US" sz="1400">
                <a:latin typeface="Menlo" charset="0"/>
                <a:ea typeface="Menlo" charset="0"/>
                <a:cs typeface="Menlo" charset="0"/>
              </a:rPr>
              <a:t>If output buf full then flush to disk partition</a:t>
            </a:r>
          </a:p>
          <a:p>
            <a:pPr marL="312039" lvl="1" indent="0" defTabSz="624078">
              <a:spcBef>
                <a:spcPts val="300"/>
              </a:spcBef>
              <a:buFont typeface="Arial" panose="020B0604020202020204" pitchFamily="34" charset="0"/>
              <a:buNone/>
              <a:defRPr sz="1820"/>
            </a:pPr>
            <a:r>
              <a:rPr lang="en-US" sz="1400">
                <a:latin typeface="Menlo" charset="0"/>
                <a:ea typeface="Menlo" charset="0"/>
                <a:cs typeface="Menlo" charset="0"/>
              </a:rPr>
              <a:t>Flush output bufs to disk partitions</a:t>
            </a:r>
          </a:p>
          <a:p>
            <a:pPr marL="0" indent="0">
              <a:spcBef>
                <a:spcPts val="300"/>
              </a:spcBef>
              <a:buFont typeface="Arial" panose="020B0604020202020204" pitchFamily="34" charset="0"/>
              <a:buNone/>
              <a:defRPr sz="2000"/>
            </a:pPr>
            <a:endParaRPr lang="en-US" sz="2000" dirty="0"/>
          </a:p>
        </p:txBody>
      </p:sp>
    </p:spTree>
  </p:cSld>
  <p:clrMapOvr>
    <a:masterClrMapping/>
  </p:clrMapOvr>
  <p:transition spd="slow"/>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16897</TotalTime>
  <Words>10320</Words>
  <Application>Microsoft Office PowerPoint</Application>
  <PresentationFormat>On-screen Show (16:9)</PresentationFormat>
  <Paragraphs>4802</Paragraphs>
  <Slides>131</Slides>
  <Notes>96</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131</vt:i4>
      </vt:variant>
    </vt:vector>
  </HeadingPairs>
  <TitlesOfParts>
    <vt:vector size="148" baseType="lpstr">
      <vt:lpstr>Arial</vt:lpstr>
      <vt:lpstr>Bradley Hand</vt:lpstr>
      <vt:lpstr>Calibri</vt:lpstr>
      <vt:lpstr>Calibri Light</vt:lpstr>
      <vt:lpstr>Cambria Math</vt:lpstr>
      <vt:lpstr>Century Gothic</vt:lpstr>
      <vt:lpstr>Consolas</vt:lpstr>
      <vt:lpstr>Helvetica</vt:lpstr>
      <vt:lpstr>Helvetica Neue</vt:lpstr>
      <vt:lpstr>Helvetica Neue Light</vt:lpstr>
      <vt:lpstr>Lucida Sans Typewriter</vt:lpstr>
      <vt:lpstr>Menlo</vt:lpstr>
      <vt:lpstr>Symbol</vt:lpstr>
      <vt:lpstr>Wingdings</vt:lpstr>
      <vt:lpstr>Office Theme</vt:lpstr>
      <vt:lpstr>Custom Design</vt:lpstr>
      <vt:lpstr>Clip</vt:lpstr>
      <vt:lpstr>Iterators, Relational Operators and Joins</vt:lpstr>
      <vt:lpstr>Recall from Last Lecture</vt:lpstr>
      <vt:lpstr>Relational Operators and Query Plans</vt:lpstr>
      <vt:lpstr>Query Executor Instantiates Operators</vt:lpstr>
      <vt:lpstr>Iterator Interface</vt:lpstr>
      <vt:lpstr>Example: Select (on-the-fly)</vt:lpstr>
      <vt:lpstr>Example: Heap Scan</vt:lpstr>
      <vt:lpstr>Example: Sort (2-pass)</vt:lpstr>
      <vt:lpstr>Example: Group By on Sorted input</vt:lpstr>
      <vt:lpstr>A Full Query Plan</vt:lpstr>
      <vt:lpstr>Join Operators</vt:lpstr>
      <vt:lpstr>Schema for Examples</vt:lpstr>
      <vt:lpstr>Simple Nested Loops Join</vt:lpstr>
      <vt:lpstr>Changing the Join Order</vt:lpstr>
      <vt:lpstr>Page Nested Loop Join</vt:lpstr>
      <vt:lpstr>“Block” Nested Loop Join</vt:lpstr>
      <vt:lpstr>Index Nested Loops Join</vt:lpstr>
      <vt:lpstr>Index Nested Loops Join Cost</vt:lpstr>
      <vt:lpstr>Index Nested Loops Join Cost, Part 2</vt:lpstr>
      <vt:lpstr>Index Nested Loops Join Cost, Part 3</vt:lpstr>
      <vt:lpstr>Sort-Merge Join</vt:lpstr>
      <vt:lpstr>Sort-Merge Join, Part 1</vt:lpstr>
      <vt:lpstr>Sort-Merge Join, Part 2</vt:lpstr>
      <vt:lpstr>Sort-Merge Join, Part 3</vt:lpstr>
      <vt:lpstr>Sort-Merge Join, Part 4</vt:lpstr>
      <vt:lpstr>Sort-Merge Join, Part 5</vt:lpstr>
      <vt:lpstr>Sort-Merge Join, Part 6</vt:lpstr>
      <vt:lpstr>Sort-Merge Join, Part 7</vt:lpstr>
      <vt:lpstr>Sort-Merge Join, Part 8</vt:lpstr>
      <vt:lpstr>Sort-Merge Join, Part 9</vt:lpstr>
      <vt:lpstr>Sort-Merge Join, Part 10</vt:lpstr>
      <vt:lpstr>Sort-Merge Join, Part 11</vt:lpstr>
      <vt:lpstr>Sort-Merge Join, Part 12</vt:lpstr>
      <vt:lpstr>Sort-Merge Join, Part 13</vt:lpstr>
      <vt:lpstr>Sort-Merge Join, Part 14</vt:lpstr>
      <vt:lpstr>Sort-Merge Join, Part 15</vt:lpstr>
      <vt:lpstr>Sort-Merge Join, Part 16</vt:lpstr>
      <vt:lpstr>Sort-Merge Join, Part 17</vt:lpstr>
      <vt:lpstr>Sort-Merge Join, Part 18</vt:lpstr>
      <vt:lpstr>Sort-Merge Join, Part 19</vt:lpstr>
      <vt:lpstr>Sort-Merge Join, Part 20</vt:lpstr>
      <vt:lpstr>Sort-Merge Join, Part 21</vt:lpstr>
      <vt:lpstr>Sort-Merge Join, Part 22</vt:lpstr>
      <vt:lpstr>Sort-Merge Join, Part 23</vt:lpstr>
      <vt:lpstr>Sort-Merge Join, Part 24</vt:lpstr>
      <vt:lpstr>Sort-Merge Join, Part 25</vt:lpstr>
      <vt:lpstr>Sort-Merge Join, Part 26</vt:lpstr>
      <vt:lpstr>Sort-Merge Join, Part 27</vt:lpstr>
      <vt:lpstr>Sort-Merge Join, Part 28</vt:lpstr>
      <vt:lpstr>Sort-Merge Join, Part 29</vt:lpstr>
      <vt:lpstr>Sort-Merge Join, Part 30</vt:lpstr>
      <vt:lpstr>Sort-Merge Join, Part 31</vt:lpstr>
      <vt:lpstr>Sort-Merge Join, Part 32</vt:lpstr>
      <vt:lpstr>Sort-Merge Join, Part 33</vt:lpstr>
      <vt:lpstr>Sort-Merge Join, Part 34</vt:lpstr>
      <vt:lpstr>Sort-Merge Join, Part 35</vt:lpstr>
      <vt:lpstr>Sort-Merge Join, Part 36</vt:lpstr>
      <vt:lpstr>Sort-Merge Join, Part 37</vt:lpstr>
      <vt:lpstr>Sort-Merge Join, Part 38</vt:lpstr>
      <vt:lpstr>Sort-Merge Join, Part 39</vt:lpstr>
      <vt:lpstr>Sort-Merge Join, Part 40</vt:lpstr>
      <vt:lpstr>Sort-Merge Join, Part 41</vt:lpstr>
      <vt:lpstr>Sort-Merge Join, Part 42</vt:lpstr>
      <vt:lpstr>Sort-Merge Join, Part 43</vt:lpstr>
      <vt:lpstr>Sort-Merge Join, Part 44</vt:lpstr>
      <vt:lpstr>Sort-Merge Join, Part 45</vt:lpstr>
      <vt:lpstr>Sort-Merge Join, Part 46</vt:lpstr>
      <vt:lpstr>Sort-Merge Join, Part 47</vt:lpstr>
      <vt:lpstr>Sort-Merge Join, Part 48</vt:lpstr>
      <vt:lpstr>Sort-Merge Join, Part 49</vt:lpstr>
      <vt:lpstr>Sort-Merge Join, Part 50</vt:lpstr>
      <vt:lpstr>Sort-Merge Join, Part 51</vt:lpstr>
      <vt:lpstr>Sort-Merge Join, Part 52</vt:lpstr>
      <vt:lpstr>Sort-Merge Join, Part 53</vt:lpstr>
      <vt:lpstr>Sort-Merge Join, Part 54</vt:lpstr>
      <vt:lpstr>Sort-Merge Join, Part 55</vt:lpstr>
      <vt:lpstr>Sort-Merge Join, Part 56</vt:lpstr>
      <vt:lpstr>Sort-Merge Join, Part 57</vt:lpstr>
      <vt:lpstr>Sort-Merge Join, Part 57</vt:lpstr>
      <vt:lpstr>Sort-Merge Join, Part 58</vt:lpstr>
      <vt:lpstr>Sort-Merge Join, Part 59</vt:lpstr>
      <vt:lpstr>Sort-Merge Join, Part 60</vt:lpstr>
      <vt:lpstr>Sort-Merge Join, Part 61</vt:lpstr>
      <vt:lpstr>Sort-Merge Join, Part 62</vt:lpstr>
      <vt:lpstr>Sort-Merge Join, Part 63</vt:lpstr>
      <vt:lpstr>Sort-Merge Join, Part 64</vt:lpstr>
      <vt:lpstr>Sort-Merge Join, Part 65</vt:lpstr>
      <vt:lpstr>Cost of Sort-Merge Join</vt:lpstr>
      <vt:lpstr>Join First, Sort Later</vt:lpstr>
      <vt:lpstr>Join First, Sort Later Part 2</vt:lpstr>
      <vt:lpstr>Sort First, Join Later</vt:lpstr>
      <vt:lpstr>Sort-Merge Refinement</vt:lpstr>
      <vt:lpstr>Naïve in Memory Hash Join</vt:lpstr>
      <vt:lpstr>Properties that help</vt:lpstr>
      <vt:lpstr>Grace Hash Join</vt:lpstr>
      <vt:lpstr>Remember External Hashing?</vt:lpstr>
      <vt:lpstr>Sketch of Grace Hash Join</vt:lpstr>
      <vt:lpstr>Sketch of Grace Hash Join, cont.</vt:lpstr>
      <vt:lpstr>PsuedoCode, Grace Hash</vt:lpstr>
      <vt:lpstr>PsuedoCode, Grace Hash, cont.</vt:lpstr>
      <vt:lpstr>Grace Hash Join</vt:lpstr>
      <vt:lpstr>Grace Hash Join: Partition</vt:lpstr>
      <vt:lpstr>Grace Hash Join: Partition, Part 2</vt:lpstr>
      <vt:lpstr>Grace Hash Join: Partition, Part 3</vt:lpstr>
      <vt:lpstr>Grace Hash Join: Partition Part 4</vt:lpstr>
      <vt:lpstr>Grace Hash Join: Partition Part 5</vt:lpstr>
      <vt:lpstr>Grace Hash Join: Partition Part 6</vt:lpstr>
      <vt:lpstr>Grace Hash Join: Partition Part 7</vt:lpstr>
      <vt:lpstr>Grace Hash Join: Partition</vt:lpstr>
      <vt:lpstr>Grace Hash Join: Partition 9</vt:lpstr>
      <vt:lpstr>Grace Hash Join: Partition Part 10</vt:lpstr>
      <vt:lpstr>Grace Hash Join: Partition Part 11</vt:lpstr>
      <vt:lpstr>Grace Hash Join: Partition Part 12</vt:lpstr>
      <vt:lpstr>Grace Hash Join: Build &amp; Probe</vt:lpstr>
      <vt:lpstr>Grace Hash Join: Build &amp; Probe Part 2</vt:lpstr>
      <vt:lpstr>Grace Hash Join: Build &amp; Probe Part 3</vt:lpstr>
      <vt:lpstr>Grace Hash Join: Build &amp; Probe Part 4</vt:lpstr>
      <vt:lpstr>Grace Hash Join: Build &amp; Probe Part 5</vt:lpstr>
      <vt:lpstr>Grace Hash Join: Build &amp; Probe Part 6</vt:lpstr>
      <vt:lpstr>Grace Hash Join: Build &amp; Probe Part 7</vt:lpstr>
      <vt:lpstr>Grace Hash Join: Build &amp; Probe Part 8</vt:lpstr>
      <vt:lpstr>Grace Hash Join: Build &amp; Probe Part 9</vt:lpstr>
      <vt:lpstr>Grace Hash Join: Build &amp; Probe Part 10</vt:lpstr>
      <vt:lpstr>Grace Hash Join: Build &amp; Probe Part 11</vt:lpstr>
      <vt:lpstr>Grace Hash Join: Build &amp; Probe Part 12</vt:lpstr>
      <vt:lpstr>Summary of Grace Hash Join</vt:lpstr>
      <vt:lpstr>Cost of Hash Join</vt:lpstr>
      <vt:lpstr>Cost of Hash Join Part 2</vt:lpstr>
      <vt:lpstr>Cost of Hash Join Part 3</vt:lpstr>
      <vt:lpstr>Hash Join vs. Sort-Merge Join</vt:lpstr>
      <vt:lpstr>Recap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Jasmine Le</cp:lastModifiedBy>
  <cp:revision>318</cp:revision>
  <cp:lastPrinted>2018-09-30T05:36:52Z</cp:lastPrinted>
  <dcterms:created xsi:type="dcterms:W3CDTF">2018-03-13T04:30:50Z</dcterms:created>
  <dcterms:modified xsi:type="dcterms:W3CDTF">2020-04-21T04:35:50Z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