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Lst>
  <p:notesMasterIdLst>
    <p:notesMasterId r:id="rId5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5143500" type="screen16x9"/>
  <p:notesSz cx="6858000" cy="9144000"/>
  <p:embeddedFontLst>
    <p:embeddedFont>
      <p:font typeface="Calibri" panose="020F0502020204030204" pitchFamily="34" charset="0"/>
      <p:regular r:id="rId54"/>
      <p:bold r:id="rId55"/>
      <p:italic r:id="rId56"/>
      <p:boldItalic r:id="rId57"/>
    </p:embeddedFont>
    <p:embeddedFont>
      <p:font typeface="Century Gothic" panose="020B0502020202020204" pitchFamily="34" charset="0"/>
      <p:regular r:id="rId58"/>
      <p:bold r:id="rId59"/>
      <p:italic r:id="rId60"/>
      <p:boldItalic r:id="rId61"/>
    </p:embeddedFont>
    <p:embeddedFont>
      <p:font typeface="Helvetica Neue"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6" roundtripDataSignature="AMtx7mg8azW4wLkFAWxDf51XBX1sV+h1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83A092-E3E9-4A81-9BDC-C6B409FBEEC7}">
  <a:tblStyle styleId="{7683A092-E3E9-4A81-9BDC-C6B409FBEEC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8E7E7"/>
          </a:solidFill>
        </a:fill>
      </a:tcStyle>
    </a:wholeTbl>
    <a:band1H>
      <a:tcTxStyle/>
      <a:tcStyle>
        <a:tcBdr/>
        <a:fill>
          <a:solidFill>
            <a:srgbClr val="F0CBCC"/>
          </a:solidFill>
        </a:fill>
      </a:tcStyle>
    </a:band1H>
    <a:band2H>
      <a:tcTxStyle/>
      <a:tcStyle>
        <a:tcBdr/>
      </a:tcStyle>
    </a:band2H>
    <a:band1V>
      <a:tcTxStyle/>
      <a:tcStyle>
        <a:tcBdr/>
        <a:fill>
          <a:solidFill>
            <a:srgbClr val="F0CB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2700"/>
        <p:guide pos="5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0.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font" Target="fonts/font5.fntdata"/><Relationship Id="rId66" Type="http://customschemas.google.com/relationships/presentationmetadata" Target="metadata"/><Relationship Id="rId5" Type="http://schemas.openxmlformats.org/officeDocument/2006/relationships/slide" Target="slides/slide3.xml"/><Relationship Id="rId61" Type="http://schemas.openxmlformats.org/officeDocument/2006/relationships/font" Target="fonts/font8.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6.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24" name="Google Shape;124;p1: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205" name="Google Shape;205;p10: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248" name="Google Shape;248;p14: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260" name="Google Shape;260;p15: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7:notes"/>
          <p:cNvSpPr/>
          <p:nvPr/>
        </p:nvSpPr>
        <p:spPr>
          <a:xfrm>
            <a:off x="4138613" y="0"/>
            <a:ext cx="3163887" cy="4794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CF0E30"/>
              </a:solidFill>
              <a:latin typeface="Helvetica Neue"/>
              <a:ea typeface="Helvetica Neue"/>
              <a:cs typeface="Helvetica Neue"/>
              <a:sym typeface="Helvetica Neue"/>
            </a:endParaRPr>
          </a:p>
        </p:txBody>
      </p:sp>
      <p:sp>
        <p:nvSpPr>
          <p:cNvPr id="303" name="Google Shape;303;p17:notes"/>
          <p:cNvSpPr/>
          <p:nvPr/>
        </p:nvSpPr>
        <p:spPr>
          <a:xfrm>
            <a:off x="4138613" y="9109075"/>
            <a:ext cx="3163887" cy="479425"/>
          </a:xfrm>
          <a:prstGeom prst="rect">
            <a:avLst/>
          </a:prstGeom>
          <a:noFill/>
          <a:ln>
            <a:noFill/>
          </a:ln>
        </p:spPr>
        <p:txBody>
          <a:bodyPr spcFirstLastPara="1" wrap="square" lIns="20100" tIns="0" rIns="20100" bIns="0" anchor="b" anchorCtr="0">
            <a:noAutofit/>
          </a:bodyPr>
          <a:lstStyle/>
          <a:p>
            <a:pPr marL="0" marR="0" lvl="0" indent="0" algn="r" rtl="0">
              <a:spcBef>
                <a:spcPts val="0"/>
              </a:spcBef>
              <a:spcAft>
                <a:spcPts val="0"/>
              </a:spcAft>
              <a:buNone/>
            </a:pPr>
            <a:r>
              <a:rPr lang="en-US" sz="1100">
                <a:solidFill>
                  <a:schemeClr val="dk1"/>
                </a:solidFill>
                <a:latin typeface="Helvetica Neue"/>
                <a:ea typeface="Helvetica Neue"/>
                <a:cs typeface="Helvetica Neue"/>
                <a:sym typeface="Helvetica Neue"/>
              </a:rPr>
              <a:t>7</a:t>
            </a:r>
            <a:endParaRPr/>
          </a:p>
        </p:txBody>
      </p:sp>
      <p:sp>
        <p:nvSpPr>
          <p:cNvPr id="304" name="Google Shape;304;p17:notes"/>
          <p:cNvSpPr/>
          <p:nvPr/>
        </p:nvSpPr>
        <p:spPr>
          <a:xfrm>
            <a:off x="0" y="9109075"/>
            <a:ext cx="3163888" cy="4794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CF0E30"/>
              </a:solidFill>
              <a:latin typeface="Helvetica Neue"/>
              <a:ea typeface="Helvetica Neue"/>
              <a:cs typeface="Helvetica Neue"/>
              <a:sym typeface="Helvetica Neue"/>
            </a:endParaRPr>
          </a:p>
        </p:txBody>
      </p:sp>
      <p:sp>
        <p:nvSpPr>
          <p:cNvPr id="305" name="Google Shape;305;p17:notes"/>
          <p:cNvSpPr/>
          <p:nvPr/>
        </p:nvSpPr>
        <p:spPr>
          <a:xfrm>
            <a:off x="0" y="0"/>
            <a:ext cx="3163888" cy="4794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rgbClr val="CF0E30"/>
              </a:solidFill>
              <a:latin typeface="Helvetica Neue"/>
              <a:ea typeface="Helvetica Neue"/>
              <a:cs typeface="Helvetica Neue"/>
              <a:sym typeface="Helvetica Neue"/>
            </a:endParaRPr>
          </a:p>
        </p:txBody>
      </p:sp>
      <p:sp>
        <p:nvSpPr>
          <p:cNvPr id="306" name="Google Shape;306;p17: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7" name="Google Shape;30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28" name="Google Shape;328;p18: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49" name="Google Shape;349;p19: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0" name="Google Shape;130;p2: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92" name="Google Shape;392;p20: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428" name="Google Shape;428;p21: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489" name="Google Shape;489;p22: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560" name="Google Shape;560;p23: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633" name="Google Shape;633;p24: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06" name="Google Shape;706;p25: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80" name="Google Shape;780;p26: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865" name="Google Shape;865;p28: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08" name="Google Shape;908;p29: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6" name="Google Shape;136;p3: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52" name="Google Shape;952;p30: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96" name="Google Shape;996;p31: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4" name="Google Shape;104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050" name="Google Shape;1050;p34: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056" name="Google Shape;1056;p35: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062" name="Google Shape;1062;p36: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8" name="Google Shape;106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090" name="Google Shape;1090;p38: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2" name="Google Shape;111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3" name="Google Shape;1113;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19" name="Google Shape;1119;p40: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42" name="Google Shape;1142;p41: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49" name="Google Shape;1149;p42: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56" name="Google Shape;1156;p43: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6" name="Google Shape;116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73" name="Google Shape;1173;p45: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80" name="Google Shape;1180;p46: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242" name="Google Shape;1242;p47: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02" name="Google Shape;1302;p48: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08" name="Google Shape;1308;p49: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14" name="Google Shape;1314;p50:notes"/>
          <p:cNvSpPr>
            <a:spLocks noGrp="1" noRot="1" noChangeAspect="1"/>
          </p:cNvSpPr>
          <p:nvPr>
            <p:ph type="sldImg" idx="2"/>
          </p:nvPr>
        </p:nvSpPr>
        <p:spPr>
          <a:xfrm>
            <a:off x="468313" y="725488"/>
            <a:ext cx="6367462"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Cover">
  <p:cSld name="Title Cover">
    <p:spTree>
      <p:nvGrpSpPr>
        <p:cNvPr id="1" name="Shape 16"/>
        <p:cNvGrpSpPr/>
        <p:nvPr/>
      </p:nvGrpSpPr>
      <p:grpSpPr>
        <a:xfrm>
          <a:off x="0" y="0"/>
          <a:ext cx="0" cy="0"/>
          <a:chOff x="0" y="0"/>
          <a:chExt cx="0" cy="0"/>
        </a:xfrm>
      </p:grpSpPr>
      <p:sp>
        <p:nvSpPr>
          <p:cNvPr id="17" name="Google Shape;17;p52"/>
          <p:cNvSpPr txBox="1">
            <a:spLocks noGrp="1"/>
          </p:cNvSpPr>
          <p:nvPr>
            <p:ph type="title"/>
          </p:nvPr>
        </p:nvSpPr>
        <p:spPr>
          <a:xfrm>
            <a:off x="246888" y="971550"/>
            <a:ext cx="6629400" cy="16002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400"/>
              <a:buFont typeface="Helvetica Neue"/>
              <a:buNone/>
              <a:defRPr sz="4400" b="1">
                <a:solidFill>
                  <a:schemeClr val="dk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2"/>
          <p:cNvSpPr txBox="1">
            <a:spLocks noGrp="1"/>
          </p:cNvSpPr>
          <p:nvPr>
            <p:ph type="body" idx="1"/>
          </p:nvPr>
        </p:nvSpPr>
        <p:spPr>
          <a:xfrm>
            <a:off x="246888" y="2771486"/>
            <a:ext cx="5437632" cy="1565401"/>
          </a:xfrm>
          <a:prstGeom prst="rect">
            <a:avLst/>
          </a:prstGeom>
          <a:noFill/>
          <a:ln>
            <a:noFill/>
          </a:ln>
        </p:spPr>
        <p:txBody>
          <a:bodyPr spcFirstLastPara="1" wrap="square" lIns="91425" tIns="45700" rIns="91425" bIns="45700" anchor="t" anchorCtr="0">
            <a:noAutofit/>
          </a:bodyPr>
          <a:lstStyle>
            <a:lvl1pPr marL="457200" lvl="0" indent="-228600" algn="r">
              <a:spcBef>
                <a:spcPts val="560"/>
              </a:spcBef>
              <a:spcAft>
                <a:spcPts val="0"/>
              </a:spcAft>
              <a:buSzPts val="2800"/>
              <a:buNone/>
              <a:defRPr sz="2800">
                <a:solidFill>
                  <a:srgbClr val="000000"/>
                </a:solidFill>
                <a:latin typeface="Helvetica Neue"/>
                <a:ea typeface="Helvetica Neue"/>
                <a:cs typeface="Helvetica Neue"/>
                <a:sym typeface="Helvetica Neu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9" name="Google Shape;19;p52" descr="skitched-3-4.jpg"/>
          <p:cNvPicPr preferRelativeResize="0"/>
          <p:nvPr/>
        </p:nvPicPr>
        <p:blipFill rotWithShape="1">
          <a:blip r:embed="rId2">
            <a:alphaModFix/>
          </a:blip>
          <a:srcRect/>
          <a:stretch/>
        </p:blipFill>
        <p:spPr>
          <a:xfrm>
            <a:off x="5791200" y="3257550"/>
            <a:ext cx="3132137" cy="1727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
        <p:cNvGrpSpPr/>
        <p:nvPr/>
      </p:nvGrpSpPr>
      <p:grpSpPr>
        <a:xfrm>
          <a:off x="0" y="0"/>
          <a:ext cx="0" cy="0"/>
          <a:chOff x="0" y="0"/>
          <a:chExt cx="0" cy="0"/>
        </a:xfrm>
      </p:grpSpPr>
      <p:sp>
        <p:nvSpPr>
          <p:cNvPr id="64" name="Google Shape;64;p6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6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6" name="Google Shape;66;p6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63"/>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63"/>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6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64"/>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64"/>
          <p:cNvSpPr txBox="1">
            <a:spLocks noGrp="1"/>
          </p:cNvSpPr>
          <p:nvPr>
            <p:ph type="body" idx="1"/>
          </p:nvPr>
        </p:nvSpPr>
        <p:spPr>
          <a:xfrm>
            <a:off x="628650" y="1370013"/>
            <a:ext cx="3867150" cy="32623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4"/>
          <p:cNvSpPr txBox="1">
            <a:spLocks noGrp="1"/>
          </p:cNvSpPr>
          <p:nvPr>
            <p:ph type="body" idx="2"/>
          </p:nvPr>
        </p:nvSpPr>
        <p:spPr>
          <a:xfrm>
            <a:off x="4648200" y="1370013"/>
            <a:ext cx="3867150" cy="32623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64"/>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4"/>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4"/>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65"/>
          <p:cNvSpPr txBox="1">
            <a:spLocks noGrp="1"/>
          </p:cNvSpPr>
          <p:nvPr>
            <p:ph type="title"/>
          </p:nvPr>
        </p:nvSpPr>
        <p:spPr>
          <a:xfrm>
            <a:off x="630238"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65"/>
          <p:cNvSpPr txBox="1">
            <a:spLocks noGrp="1"/>
          </p:cNvSpPr>
          <p:nvPr>
            <p:ph type="body" idx="1"/>
          </p:nvPr>
        </p:nvSpPr>
        <p:spPr>
          <a:xfrm>
            <a:off x="630238" y="1260475"/>
            <a:ext cx="3868737" cy="619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5" name="Google Shape;85;p65"/>
          <p:cNvSpPr txBox="1">
            <a:spLocks noGrp="1"/>
          </p:cNvSpPr>
          <p:nvPr>
            <p:ph type="body" idx="2"/>
          </p:nvPr>
        </p:nvSpPr>
        <p:spPr>
          <a:xfrm>
            <a:off x="630238" y="1879600"/>
            <a:ext cx="3868737" cy="27622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65"/>
          <p:cNvSpPr txBox="1">
            <a:spLocks noGrp="1"/>
          </p:cNvSpPr>
          <p:nvPr>
            <p:ph type="body" idx="3"/>
          </p:nvPr>
        </p:nvSpPr>
        <p:spPr>
          <a:xfrm>
            <a:off x="4629150" y="1260475"/>
            <a:ext cx="3887788" cy="619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7" name="Google Shape;87;p65"/>
          <p:cNvSpPr txBox="1">
            <a:spLocks noGrp="1"/>
          </p:cNvSpPr>
          <p:nvPr>
            <p:ph type="body" idx="4"/>
          </p:nvPr>
        </p:nvSpPr>
        <p:spPr>
          <a:xfrm>
            <a:off x="4629150" y="1879600"/>
            <a:ext cx="3887788" cy="27622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65"/>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5"/>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5"/>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6"/>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66"/>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66"/>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66"/>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sp>
        <p:nvSpPr>
          <p:cNvPr id="97" name="Google Shape;97;p67"/>
          <p:cNvSpPr txBox="1">
            <a:spLocks noGrp="1"/>
          </p:cNvSpPr>
          <p:nvPr>
            <p:ph type="title"/>
          </p:nvPr>
        </p:nvSpPr>
        <p:spPr>
          <a:xfrm>
            <a:off x="630238" y="342900"/>
            <a:ext cx="2949575"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67"/>
          <p:cNvSpPr txBox="1">
            <a:spLocks noGrp="1"/>
          </p:cNvSpPr>
          <p:nvPr>
            <p:ph type="body" idx="1"/>
          </p:nvPr>
        </p:nvSpPr>
        <p:spPr>
          <a:xfrm>
            <a:off x="3887788" y="741363"/>
            <a:ext cx="4629150" cy="36544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9" name="Google Shape;99;p67"/>
          <p:cNvSpPr txBox="1">
            <a:spLocks noGrp="1"/>
          </p:cNvSpPr>
          <p:nvPr>
            <p:ph type="body" idx="2"/>
          </p:nvPr>
        </p:nvSpPr>
        <p:spPr>
          <a:xfrm>
            <a:off x="630238" y="1543050"/>
            <a:ext cx="2949575" cy="2859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0" name="Google Shape;100;p6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67"/>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67"/>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68"/>
          <p:cNvSpPr txBox="1">
            <a:spLocks noGrp="1"/>
          </p:cNvSpPr>
          <p:nvPr>
            <p:ph type="title"/>
          </p:nvPr>
        </p:nvSpPr>
        <p:spPr>
          <a:xfrm>
            <a:off x="630238" y="342900"/>
            <a:ext cx="2949575"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68"/>
          <p:cNvSpPr>
            <a:spLocks noGrp="1"/>
          </p:cNvSpPr>
          <p:nvPr>
            <p:ph type="pic" idx="2"/>
          </p:nvPr>
        </p:nvSpPr>
        <p:spPr>
          <a:xfrm>
            <a:off x="3887788" y="741363"/>
            <a:ext cx="4629150" cy="36544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6" name="Google Shape;106;p68"/>
          <p:cNvSpPr txBox="1">
            <a:spLocks noGrp="1"/>
          </p:cNvSpPr>
          <p:nvPr>
            <p:ph type="body" idx="1"/>
          </p:nvPr>
        </p:nvSpPr>
        <p:spPr>
          <a:xfrm>
            <a:off x="630238" y="1543050"/>
            <a:ext cx="2949575" cy="2859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7" name="Google Shape;107;p68"/>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8"/>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68"/>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69"/>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69"/>
          <p:cNvSpPr txBox="1">
            <a:spLocks noGrp="1"/>
          </p:cNvSpPr>
          <p:nvPr>
            <p:ph type="body" idx="1"/>
          </p:nvPr>
        </p:nvSpPr>
        <p:spPr>
          <a:xfrm rot="5400000">
            <a:off x="2940844" y="-942181"/>
            <a:ext cx="3262312"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69"/>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69"/>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69"/>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6"/>
        <p:cNvGrpSpPr/>
        <p:nvPr/>
      </p:nvGrpSpPr>
      <p:grpSpPr>
        <a:xfrm>
          <a:off x="0" y="0"/>
          <a:ext cx="0" cy="0"/>
          <a:chOff x="0" y="0"/>
          <a:chExt cx="0" cy="0"/>
        </a:xfrm>
      </p:grpSpPr>
      <p:sp>
        <p:nvSpPr>
          <p:cNvPr id="117" name="Google Shape;117;p70"/>
          <p:cNvSpPr txBox="1">
            <a:spLocks noGrp="1"/>
          </p:cNvSpPr>
          <p:nvPr>
            <p:ph type="title"/>
          </p:nvPr>
        </p:nvSpPr>
        <p:spPr>
          <a:xfrm rot="5400000">
            <a:off x="5350669" y="1467644"/>
            <a:ext cx="4357687"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70"/>
          <p:cNvSpPr txBox="1">
            <a:spLocks noGrp="1"/>
          </p:cNvSpPr>
          <p:nvPr>
            <p:ph type="body" idx="1"/>
          </p:nvPr>
        </p:nvSpPr>
        <p:spPr>
          <a:xfrm rot="5400000">
            <a:off x="1331119" y="-427831"/>
            <a:ext cx="4357687"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70"/>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70"/>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70"/>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5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5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a:ea typeface="Calibri"/>
                <a:cs typeface="Calibri"/>
                <a:sym typeface="Calibri"/>
              </a:defRPr>
            </a:lvl1pPr>
            <a:lvl2pPr marL="0" marR="0" lvl="1" indent="0" algn="r">
              <a:spcBef>
                <a:spcPts val="0"/>
              </a:spcBef>
              <a:buNone/>
              <a:defRPr sz="1200" b="0" i="0" u="none" strike="noStrike" cap="none">
                <a:solidFill>
                  <a:srgbClr val="888888"/>
                </a:solidFill>
                <a:latin typeface="Calibri"/>
                <a:ea typeface="Calibri"/>
                <a:cs typeface="Calibri"/>
                <a:sym typeface="Calibri"/>
              </a:defRPr>
            </a:lvl2pPr>
            <a:lvl3pPr marL="0" marR="0" lvl="2" indent="0" algn="r">
              <a:spcBef>
                <a:spcPts val="0"/>
              </a:spcBef>
              <a:buNone/>
              <a:defRPr sz="1200" b="0" i="0" u="none" strike="noStrike" cap="none">
                <a:solidFill>
                  <a:srgbClr val="888888"/>
                </a:solidFill>
                <a:latin typeface="Calibri"/>
                <a:ea typeface="Calibri"/>
                <a:cs typeface="Calibri"/>
                <a:sym typeface="Calibri"/>
              </a:defRPr>
            </a:lvl3pPr>
            <a:lvl4pPr marL="0" marR="0" lvl="3" indent="0" algn="r">
              <a:spcBef>
                <a:spcPts val="0"/>
              </a:spcBef>
              <a:buNone/>
              <a:defRPr sz="1200" b="0" i="0" u="none" strike="noStrike" cap="none">
                <a:solidFill>
                  <a:srgbClr val="888888"/>
                </a:solidFill>
                <a:latin typeface="Calibri"/>
                <a:ea typeface="Calibri"/>
                <a:cs typeface="Calibri"/>
                <a:sym typeface="Calibri"/>
              </a:defRPr>
            </a:lvl4pPr>
            <a:lvl5pPr marL="0" marR="0" lvl="4" indent="0" algn="r">
              <a:spcBef>
                <a:spcPts val="0"/>
              </a:spcBef>
              <a:buNone/>
              <a:defRPr sz="1200" b="0" i="0" u="none" strike="noStrike" cap="none">
                <a:solidFill>
                  <a:srgbClr val="888888"/>
                </a:solidFill>
                <a:latin typeface="Calibri"/>
                <a:ea typeface="Calibri"/>
                <a:cs typeface="Calibri"/>
                <a:sym typeface="Calibri"/>
              </a:defRPr>
            </a:lvl5pPr>
            <a:lvl6pPr marL="0" marR="0" lvl="5" indent="0" algn="r">
              <a:spcBef>
                <a:spcPts val="0"/>
              </a:spcBef>
              <a:buNone/>
              <a:defRPr sz="1200" b="0" i="0" u="none" strike="noStrike" cap="none">
                <a:solidFill>
                  <a:srgbClr val="888888"/>
                </a:solidFill>
                <a:latin typeface="Calibri"/>
                <a:ea typeface="Calibri"/>
                <a:cs typeface="Calibri"/>
                <a:sym typeface="Calibri"/>
              </a:defRPr>
            </a:lvl6pPr>
            <a:lvl7pPr marL="0" marR="0" lvl="6" indent="0" algn="r">
              <a:spcBef>
                <a:spcPts val="0"/>
              </a:spcBef>
              <a:buNone/>
              <a:defRPr sz="1200" b="0" i="0" u="none" strike="noStrike" cap="none">
                <a:solidFill>
                  <a:srgbClr val="888888"/>
                </a:solidFill>
                <a:latin typeface="Calibri"/>
                <a:ea typeface="Calibri"/>
                <a:cs typeface="Calibri"/>
                <a:sym typeface="Calibri"/>
              </a:defRPr>
            </a:lvl7pPr>
            <a:lvl8pPr marL="0" marR="0" lvl="7" indent="0" algn="r">
              <a:spcBef>
                <a:spcPts val="0"/>
              </a:spcBef>
              <a:buNone/>
              <a:defRPr sz="1200" b="0" i="0" u="none" strike="noStrike" cap="none">
                <a:solidFill>
                  <a:srgbClr val="888888"/>
                </a:solidFill>
                <a:latin typeface="Calibri"/>
                <a:ea typeface="Calibri"/>
                <a:cs typeface="Calibri"/>
                <a:sym typeface="Calibri"/>
              </a:defRPr>
            </a:lvl8pPr>
            <a:lvl9pPr marL="0" marR="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lined Cover">
  <p:cSld name="Two-lined Cover">
    <p:bg>
      <p:bgPr>
        <a:solidFill>
          <a:schemeClr val="lt1"/>
        </a:solidFill>
        <a:effectLst/>
      </p:bgPr>
    </p:bg>
    <p:spTree>
      <p:nvGrpSpPr>
        <p:cNvPr id="1" name="Shape 24"/>
        <p:cNvGrpSpPr/>
        <p:nvPr/>
      </p:nvGrpSpPr>
      <p:grpSpPr>
        <a:xfrm>
          <a:off x="0" y="0"/>
          <a:ext cx="0" cy="0"/>
          <a:chOff x="0" y="0"/>
          <a:chExt cx="0" cy="0"/>
        </a:xfrm>
      </p:grpSpPr>
      <p:sp>
        <p:nvSpPr>
          <p:cNvPr id="25" name="Google Shape;25;p57"/>
          <p:cNvSpPr txBox="1">
            <a:spLocks noGrp="1"/>
          </p:cNvSpPr>
          <p:nvPr>
            <p:ph type="title"/>
          </p:nvPr>
        </p:nvSpPr>
        <p:spPr>
          <a:xfrm>
            <a:off x="246888" y="285750"/>
            <a:ext cx="6534912" cy="134035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400"/>
              <a:buFont typeface="Helvetica Neue"/>
              <a:buNone/>
              <a:defRPr sz="4400" b="1">
                <a:solidFill>
                  <a:schemeClr val="dk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7"/>
          <p:cNvSpPr txBox="1">
            <a:spLocks noGrp="1"/>
          </p:cNvSpPr>
          <p:nvPr>
            <p:ph type="body" idx="1"/>
          </p:nvPr>
        </p:nvSpPr>
        <p:spPr>
          <a:xfrm>
            <a:off x="246888" y="1962150"/>
            <a:ext cx="8741664" cy="2743200"/>
          </a:xfrm>
          <a:prstGeom prst="rect">
            <a:avLst/>
          </a:prstGeom>
          <a:noFill/>
          <a:ln>
            <a:noFill/>
          </a:ln>
        </p:spPr>
        <p:txBody>
          <a:bodyPr spcFirstLastPara="1" wrap="square" lIns="91425" tIns="45700" rIns="91425" bIns="45700" anchor="t" anchorCtr="0">
            <a:noAutofit/>
          </a:bodyPr>
          <a:lstStyle>
            <a:lvl1pPr marL="457200" lvl="0" indent="-228600" algn="l">
              <a:spcBef>
                <a:spcPts val="640"/>
              </a:spcBef>
              <a:spcAft>
                <a:spcPts val="0"/>
              </a:spcAft>
              <a:buSzPts val="3200"/>
              <a:buNone/>
              <a:defRPr sz="3200">
                <a:solidFill>
                  <a:schemeClr val="dk1"/>
                </a:solidFill>
                <a:latin typeface="Helvetica Neue"/>
                <a:ea typeface="Helvetica Neue"/>
                <a:cs typeface="Helvetica Neue"/>
                <a:sym typeface="Helvetica Neu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7" name="Google Shape;27;p57" descr="skitched-3-4.jpg"/>
          <p:cNvPicPr preferRelativeResize="0"/>
          <p:nvPr/>
        </p:nvPicPr>
        <p:blipFill rotWithShape="1">
          <a:blip r:embed="rId2">
            <a:alphaModFix/>
          </a:blip>
          <a:srcRect/>
          <a:stretch/>
        </p:blipFill>
        <p:spPr>
          <a:xfrm>
            <a:off x="7186942" y="285750"/>
            <a:ext cx="1830918" cy="1009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amp; Image Right">
  <p:cSld name="Content &amp; Image Right">
    <p:bg>
      <p:bgPr>
        <a:solidFill>
          <a:schemeClr val="lt1"/>
        </a:solidFill>
        <a:effectLst/>
      </p:bgPr>
    </p:bg>
    <p:spTree>
      <p:nvGrpSpPr>
        <p:cNvPr id="1" name="Shape 28"/>
        <p:cNvGrpSpPr/>
        <p:nvPr/>
      </p:nvGrpSpPr>
      <p:grpSpPr>
        <a:xfrm>
          <a:off x="0" y="0"/>
          <a:ext cx="0" cy="0"/>
          <a:chOff x="0" y="0"/>
          <a:chExt cx="0" cy="0"/>
        </a:xfrm>
      </p:grpSpPr>
      <p:sp>
        <p:nvSpPr>
          <p:cNvPr id="29" name="Google Shape;29;p58"/>
          <p:cNvSpPr txBox="1">
            <a:spLocks noGrp="1"/>
          </p:cNvSpPr>
          <p:nvPr>
            <p:ph type="title"/>
          </p:nvPr>
        </p:nvSpPr>
        <p:spPr>
          <a:xfrm>
            <a:off x="246888" y="310896"/>
            <a:ext cx="7144512" cy="7680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3200"/>
              <a:buFont typeface="Helvetica Neue"/>
              <a:buNone/>
              <a:defRPr sz="3200">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8"/>
          <p:cNvSpPr txBox="1">
            <a:spLocks noGrp="1"/>
          </p:cNvSpPr>
          <p:nvPr>
            <p:ph type="body" idx="1"/>
          </p:nvPr>
        </p:nvSpPr>
        <p:spPr>
          <a:xfrm>
            <a:off x="246888" y="1078992"/>
            <a:ext cx="4343400" cy="3017520"/>
          </a:xfrm>
          <a:prstGeom prst="rect">
            <a:avLst/>
          </a:prstGeom>
          <a:noFill/>
          <a:ln>
            <a:noFill/>
          </a:ln>
        </p:spPr>
        <p:txBody>
          <a:bodyPr spcFirstLastPara="1" wrap="square" lIns="91425" tIns="45700" rIns="91425" bIns="45700" anchor="t" anchorCtr="0">
            <a:normAutofit/>
          </a:bodyPr>
          <a:lstStyle>
            <a:lvl1pPr marL="457200" lvl="0" indent="-393700" algn="l">
              <a:spcBef>
                <a:spcPts val="520"/>
              </a:spcBef>
              <a:spcAft>
                <a:spcPts val="0"/>
              </a:spcAft>
              <a:buSzPts val="2600"/>
              <a:buChar char="•"/>
              <a:defRPr sz="2600"/>
            </a:lvl1pPr>
            <a:lvl2pPr marL="914400" lvl="1" indent="-381000" algn="l">
              <a:spcBef>
                <a:spcPts val="480"/>
              </a:spcBef>
              <a:spcAft>
                <a:spcPts val="0"/>
              </a:spcAft>
              <a:buSzPts val="2400"/>
              <a:buChar char="•"/>
              <a:defRPr sz="2400"/>
            </a:lvl2pPr>
            <a:lvl3pPr marL="1371600" lvl="2" indent="-368300" algn="l">
              <a:spcBef>
                <a:spcPts val="440"/>
              </a:spcBef>
              <a:spcAft>
                <a:spcPts val="0"/>
              </a:spcAft>
              <a:buSzPts val="2200"/>
              <a:buChar char="•"/>
              <a:defRPr sz="22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58"/>
          <p:cNvSpPr txBox="1">
            <a:spLocks noGrp="1"/>
          </p:cNvSpPr>
          <p:nvPr>
            <p:ph type="body" idx="2"/>
          </p:nvPr>
        </p:nvSpPr>
        <p:spPr>
          <a:xfrm>
            <a:off x="4663440" y="1078992"/>
            <a:ext cx="4224528" cy="3044952"/>
          </a:xfrm>
          <a:prstGeom prst="rect">
            <a:avLst/>
          </a:prstGeom>
          <a:noFill/>
          <a:ln>
            <a:noFill/>
          </a:ln>
        </p:spPr>
        <p:txBody>
          <a:bodyPr spcFirstLastPara="1" wrap="square" lIns="91425" tIns="45700" rIns="91425" bIns="45700" anchor="t" anchorCtr="0">
            <a:normAutofit/>
          </a:bodyPr>
          <a:lstStyle>
            <a:lvl1pPr marL="457200" lvl="0" indent="-393700" algn="l">
              <a:spcBef>
                <a:spcPts val="520"/>
              </a:spcBef>
              <a:spcAft>
                <a:spcPts val="0"/>
              </a:spcAft>
              <a:buSzPts val="2600"/>
              <a:buChar char="•"/>
              <a:defRPr sz="2600"/>
            </a:lvl1pPr>
            <a:lvl2pPr marL="914400" lvl="1" indent="-381000" algn="l">
              <a:spcBef>
                <a:spcPts val="480"/>
              </a:spcBef>
              <a:spcAft>
                <a:spcPts val="0"/>
              </a:spcAft>
              <a:buSzPts val="2400"/>
              <a:buChar char="•"/>
              <a:defRPr sz="2400"/>
            </a:lvl2pPr>
            <a:lvl3pPr marL="1371600" lvl="2" indent="-368300" algn="l">
              <a:spcBef>
                <a:spcPts val="440"/>
              </a:spcBef>
              <a:spcAft>
                <a:spcPts val="0"/>
              </a:spcAft>
              <a:buSzPts val="2200"/>
              <a:buChar char="•"/>
              <a:defRPr sz="22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pic>
        <p:nvPicPr>
          <p:cNvPr id="32" name="Google Shape;32;p58"/>
          <p:cNvPicPr preferRelativeResize="0"/>
          <p:nvPr/>
        </p:nvPicPr>
        <p:blipFill rotWithShape="1">
          <a:blip r:embed="rId2">
            <a:alphaModFix/>
          </a:blip>
          <a:srcRect/>
          <a:stretch/>
        </p:blipFill>
        <p:spPr>
          <a:xfrm>
            <a:off x="7487293" y="320736"/>
            <a:ext cx="1377815" cy="76206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 Title and Content Slide">
  <p:cSld name="1_ Title and Content Slide">
    <p:bg>
      <p:bgPr>
        <a:solidFill>
          <a:schemeClr val="lt1"/>
        </a:solidFill>
        <a:effectLst/>
      </p:bgPr>
    </p:bg>
    <p:spTree>
      <p:nvGrpSpPr>
        <p:cNvPr id="1" name="Shape 33"/>
        <p:cNvGrpSpPr/>
        <p:nvPr/>
      </p:nvGrpSpPr>
      <p:grpSpPr>
        <a:xfrm>
          <a:off x="0" y="0"/>
          <a:ext cx="0" cy="0"/>
          <a:chOff x="0" y="0"/>
          <a:chExt cx="0" cy="0"/>
        </a:xfrm>
      </p:grpSpPr>
      <p:sp>
        <p:nvSpPr>
          <p:cNvPr id="34" name="Google Shape;34;p59"/>
          <p:cNvSpPr txBox="1">
            <a:spLocks noGrp="1"/>
          </p:cNvSpPr>
          <p:nvPr>
            <p:ph type="title"/>
          </p:nvPr>
        </p:nvSpPr>
        <p:spPr>
          <a:xfrm>
            <a:off x="246888" y="310896"/>
            <a:ext cx="7068312" cy="6675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200"/>
              <a:buFont typeface="Helvetica Neue"/>
              <a:buNone/>
              <a:defRPr sz="3200">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9"/>
          <p:cNvSpPr txBox="1">
            <a:spLocks noGrp="1"/>
          </p:cNvSpPr>
          <p:nvPr>
            <p:ph type="body" idx="1"/>
          </p:nvPr>
        </p:nvSpPr>
        <p:spPr>
          <a:xfrm>
            <a:off x="246888" y="1060704"/>
            <a:ext cx="8668512" cy="30906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2"/>
              </a:buClr>
              <a:buSzPts val="2800"/>
              <a:buFont typeface="Arial"/>
              <a:buChar char="•"/>
              <a:defRPr sz="2800">
                <a:solidFill>
                  <a:schemeClr val="dk1"/>
                </a:solidFill>
              </a:defRPr>
            </a:lvl1pPr>
            <a:lvl2pPr marL="914400" lvl="1" indent="-393700" algn="l">
              <a:spcBef>
                <a:spcPts val="520"/>
              </a:spcBef>
              <a:spcAft>
                <a:spcPts val="0"/>
              </a:spcAft>
              <a:buClr>
                <a:schemeClr val="accent2"/>
              </a:buClr>
              <a:buSzPts val="2600"/>
              <a:buFont typeface="Arial"/>
              <a:buChar char="•"/>
              <a:defRPr sz="2600">
                <a:solidFill>
                  <a:schemeClr val="dk1"/>
                </a:solidFill>
              </a:defRPr>
            </a:lvl2pPr>
            <a:lvl3pPr marL="1371600" lvl="2" indent="-381000" algn="l">
              <a:spcBef>
                <a:spcPts val="480"/>
              </a:spcBef>
              <a:spcAft>
                <a:spcPts val="0"/>
              </a:spcAft>
              <a:buClr>
                <a:schemeClr val="accent2"/>
              </a:buClr>
              <a:buSzPts val="2400"/>
              <a:buFont typeface="Arial"/>
              <a:buChar char="•"/>
              <a:defRPr sz="2400">
                <a:solidFill>
                  <a:schemeClr val="dk1"/>
                </a:solidFill>
              </a:defRPr>
            </a:lvl3pPr>
            <a:lvl4pPr marL="1828800" lvl="3" indent="-342900" algn="l">
              <a:spcBef>
                <a:spcPts val="360"/>
              </a:spcBef>
              <a:spcAft>
                <a:spcPts val="0"/>
              </a:spcAft>
              <a:buClr>
                <a:schemeClr val="accent2"/>
              </a:buClr>
              <a:buSzPts val="1800"/>
              <a:buFont typeface="Arial"/>
              <a:buChar char="•"/>
              <a:defRPr sz="1800"/>
            </a:lvl4pPr>
            <a:lvl5pPr marL="2286000" lvl="4" indent="-330200" algn="l">
              <a:spcBef>
                <a:spcPts val="32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59"/>
          <p:cNvSpPr txBox="1"/>
          <p:nvPr/>
        </p:nvSpPr>
        <p:spPr>
          <a:xfrm>
            <a:off x="4667250" y="4379976"/>
            <a:ext cx="4224338"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lt1"/>
                </a:solidFill>
                <a:latin typeface="Century Gothic"/>
                <a:ea typeface="Century Gothic"/>
                <a:cs typeface="Century Gothic"/>
                <a:sym typeface="Century Gothic"/>
              </a:rPr>
              <a:t>Slide Deck Title</a:t>
            </a:r>
            <a:endParaRPr/>
          </a:p>
        </p:txBody>
      </p:sp>
      <p:pic>
        <p:nvPicPr>
          <p:cNvPr id="37" name="Google Shape;37;p59"/>
          <p:cNvPicPr preferRelativeResize="0"/>
          <p:nvPr/>
        </p:nvPicPr>
        <p:blipFill rotWithShape="1">
          <a:blip r:embed="rId2">
            <a:alphaModFix/>
          </a:blip>
          <a:srcRect/>
          <a:stretch/>
        </p:blipFill>
        <p:spPr>
          <a:xfrm>
            <a:off x="7513773" y="310896"/>
            <a:ext cx="1377815" cy="76206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lined Title and Content Slide">
  <p:cSld name="Two-lined Title and Content Slide">
    <p:bg>
      <p:bgPr>
        <a:solidFill>
          <a:schemeClr val="lt1"/>
        </a:solidFill>
        <a:effectLst/>
      </p:bgPr>
    </p:bg>
    <p:spTree>
      <p:nvGrpSpPr>
        <p:cNvPr id="1" name="Shape 38"/>
        <p:cNvGrpSpPr/>
        <p:nvPr/>
      </p:nvGrpSpPr>
      <p:grpSpPr>
        <a:xfrm>
          <a:off x="0" y="0"/>
          <a:ext cx="0" cy="0"/>
          <a:chOff x="0" y="0"/>
          <a:chExt cx="0" cy="0"/>
        </a:xfrm>
      </p:grpSpPr>
      <p:sp>
        <p:nvSpPr>
          <p:cNvPr id="39" name="Google Shape;39;p60"/>
          <p:cNvSpPr txBox="1">
            <a:spLocks noGrp="1"/>
          </p:cNvSpPr>
          <p:nvPr>
            <p:ph type="title"/>
          </p:nvPr>
        </p:nvSpPr>
        <p:spPr>
          <a:xfrm>
            <a:off x="246888" y="310896"/>
            <a:ext cx="7525512" cy="1143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200"/>
              <a:buFont typeface="Helvetica Neue"/>
              <a:buNone/>
              <a:defRPr sz="3200">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0"/>
          <p:cNvSpPr txBox="1">
            <a:spLocks noGrp="1"/>
          </p:cNvSpPr>
          <p:nvPr>
            <p:ph type="body" idx="1"/>
          </p:nvPr>
        </p:nvSpPr>
        <p:spPr>
          <a:xfrm>
            <a:off x="228600" y="1536192"/>
            <a:ext cx="8668512" cy="2615184"/>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2"/>
              </a:buClr>
              <a:buSzPts val="2800"/>
              <a:buFont typeface="Arial"/>
              <a:buChar char="•"/>
              <a:defRPr sz="2800"/>
            </a:lvl1pPr>
            <a:lvl2pPr marL="914400" lvl="1" indent="-393700" algn="l">
              <a:spcBef>
                <a:spcPts val="520"/>
              </a:spcBef>
              <a:spcAft>
                <a:spcPts val="0"/>
              </a:spcAft>
              <a:buClr>
                <a:schemeClr val="accent2"/>
              </a:buClr>
              <a:buSzPts val="2600"/>
              <a:buFont typeface="Arial"/>
              <a:buChar char="•"/>
              <a:defRPr sz="2600"/>
            </a:lvl2pPr>
            <a:lvl3pPr marL="1371600" lvl="2" indent="-381000" algn="l">
              <a:spcBef>
                <a:spcPts val="480"/>
              </a:spcBef>
              <a:spcAft>
                <a:spcPts val="0"/>
              </a:spcAft>
              <a:buClr>
                <a:schemeClr val="accent2"/>
              </a:buClr>
              <a:buSzPts val="2400"/>
              <a:buFont typeface="Arial"/>
              <a:buChar char="•"/>
              <a:defRPr sz="2400"/>
            </a:lvl3pPr>
            <a:lvl4pPr marL="1828800" lvl="3" indent="-342900" algn="l">
              <a:spcBef>
                <a:spcPts val="360"/>
              </a:spcBef>
              <a:spcAft>
                <a:spcPts val="0"/>
              </a:spcAft>
              <a:buClr>
                <a:schemeClr val="accent2"/>
              </a:buClr>
              <a:buSzPts val="1800"/>
              <a:buFont typeface="Arial"/>
              <a:buChar char="•"/>
              <a:defRPr sz="1800"/>
            </a:lvl4pPr>
            <a:lvl5pPr marL="2286000" lvl="4" indent="-330200" algn="l">
              <a:spcBef>
                <a:spcPts val="32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41" name="Google Shape;41;p60"/>
          <p:cNvPicPr preferRelativeResize="0"/>
          <p:nvPr/>
        </p:nvPicPr>
        <p:blipFill rotWithShape="1">
          <a:blip r:embed="rId2">
            <a:alphaModFix/>
          </a:blip>
          <a:srcRect/>
          <a:stretch/>
        </p:blipFill>
        <p:spPr>
          <a:xfrm>
            <a:off x="7513773" y="545526"/>
            <a:ext cx="1377815" cy="76206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wo-lined Content and Image Right">
  <p:cSld name="1_Two-lined Content and Image Right">
    <p:bg>
      <p:bgPr>
        <a:solidFill>
          <a:schemeClr val="lt1"/>
        </a:solidFill>
        <a:effectLst/>
      </p:bgPr>
    </p:bg>
    <p:spTree>
      <p:nvGrpSpPr>
        <p:cNvPr id="1" name="Shape 42"/>
        <p:cNvGrpSpPr/>
        <p:nvPr/>
      </p:nvGrpSpPr>
      <p:grpSpPr>
        <a:xfrm>
          <a:off x="0" y="0"/>
          <a:ext cx="0" cy="0"/>
          <a:chOff x="0" y="0"/>
          <a:chExt cx="0" cy="0"/>
        </a:xfrm>
      </p:grpSpPr>
      <p:sp>
        <p:nvSpPr>
          <p:cNvPr id="43" name="Google Shape;43;p61"/>
          <p:cNvSpPr txBox="1">
            <a:spLocks noGrp="1"/>
          </p:cNvSpPr>
          <p:nvPr>
            <p:ph type="title"/>
          </p:nvPr>
        </p:nvSpPr>
        <p:spPr>
          <a:xfrm>
            <a:off x="246888" y="310896"/>
            <a:ext cx="7449312" cy="1161288"/>
          </a:xfrm>
          <a:prstGeom prst="rect">
            <a:avLst/>
          </a:prstGeom>
          <a:solidFill>
            <a:schemeClr val="lt1"/>
          </a:solid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200"/>
              <a:buFont typeface="Helvetica Neue"/>
              <a:buNone/>
              <a:defRPr sz="3200">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1"/>
          <p:cNvSpPr txBox="1">
            <a:spLocks noGrp="1"/>
          </p:cNvSpPr>
          <p:nvPr>
            <p:ph type="body" idx="1"/>
          </p:nvPr>
        </p:nvSpPr>
        <p:spPr>
          <a:xfrm>
            <a:off x="246888" y="1554480"/>
            <a:ext cx="4343400" cy="2633472"/>
          </a:xfrm>
          <a:prstGeom prst="rect">
            <a:avLst/>
          </a:prstGeom>
          <a:noFill/>
          <a:ln>
            <a:noFill/>
          </a:ln>
        </p:spPr>
        <p:txBody>
          <a:bodyPr spcFirstLastPara="1" wrap="square" lIns="91425" tIns="45700" rIns="91425" bIns="45700" anchor="t" anchorCtr="0">
            <a:normAutofit/>
          </a:bodyPr>
          <a:lstStyle>
            <a:lvl1pPr marL="457200" lvl="0" indent="-393700" algn="l">
              <a:spcBef>
                <a:spcPts val="520"/>
              </a:spcBef>
              <a:spcAft>
                <a:spcPts val="0"/>
              </a:spcAft>
              <a:buSzPts val="2600"/>
              <a:buChar char="•"/>
              <a:defRPr sz="2600"/>
            </a:lvl1pPr>
            <a:lvl2pPr marL="914400" lvl="1" indent="-381000" algn="l">
              <a:spcBef>
                <a:spcPts val="480"/>
              </a:spcBef>
              <a:spcAft>
                <a:spcPts val="0"/>
              </a:spcAft>
              <a:buSzPts val="2400"/>
              <a:buChar char="•"/>
              <a:defRPr sz="2400"/>
            </a:lvl2pPr>
            <a:lvl3pPr marL="1371600" lvl="2" indent="-368300" algn="l">
              <a:spcBef>
                <a:spcPts val="440"/>
              </a:spcBef>
              <a:spcAft>
                <a:spcPts val="0"/>
              </a:spcAft>
              <a:buSzPts val="2200"/>
              <a:buChar char="•"/>
              <a:defRPr sz="22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61"/>
          <p:cNvSpPr txBox="1">
            <a:spLocks noGrp="1"/>
          </p:cNvSpPr>
          <p:nvPr>
            <p:ph type="body" idx="2"/>
          </p:nvPr>
        </p:nvSpPr>
        <p:spPr>
          <a:xfrm>
            <a:off x="4663440" y="1554480"/>
            <a:ext cx="4224528" cy="2633472"/>
          </a:xfrm>
          <a:prstGeom prst="rect">
            <a:avLst/>
          </a:prstGeom>
          <a:noFill/>
          <a:ln>
            <a:noFill/>
          </a:ln>
        </p:spPr>
        <p:txBody>
          <a:bodyPr spcFirstLastPara="1" wrap="square" lIns="91425" tIns="45700" rIns="91425" bIns="45700" anchor="t" anchorCtr="0">
            <a:normAutofit/>
          </a:bodyPr>
          <a:lstStyle>
            <a:lvl1pPr marL="457200" lvl="0" indent="-393700" algn="l">
              <a:spcBef>
                <a:spcPts val="520"/>
              </a:spcBef>
              <a:spcAft>
                <a:spcPts val="0"/>
              </a:spcAft>
              <a:buSzPts val="2600"/>
              <a:buChar char="•"/>
              <a:defRPr sz="2600"/>
            </a:lvl1pPr>
            <a:lvl2pPr marL="914400" lvl="1" indent="-381000" algn="l">
              <a:spcBef>
                <a:spcPts val="480"/>
              </a:spcBef>
              <a:spcAft>
                <a:spcPts val="0"/>
              </a:spcAft>
              <a:buSzPts val="2400"/>
              <a:buChar char="•"/>
              <a:defRPr sz="2400"/>
            </a:lvl2pPr>
            <a:lvl3pPr marL="1371600" lvl="2" indent="-368300" algn="l">
              <a:spcBef>
                <a:spcPts val="440"/>
              </a:spcBef>
              <a:spcAft>
                <a:spcPts val="0"/>
              </a:spcAft>
              <a:buSzPts val="2200"/>
              <a:buChar char="•"/>
              <a:defRPr sz="22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pic>
        <p:nvPicPr>
          <p:cNvPr id="46" name="Google Shape;46;p61"/>
          <p:cNvPicPr preferRelativeResize="0"/>
          <p:nvPr/>
        </p:nvPicPr>
        <p:blipFill rotWithShape="1">
          <a:blip r:embed="rId2">
            <a:alphaModFix/>
          </a:blip>
          <a:srcRect/>
          <a:stretch/>
        </p:blipFill>
        <p:spPr>
          <a:xfrm>
            <a:off x="7510153" y="444147"/>
            <a:ext cx="1377815" cy="7620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55"/>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5"/>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5"/>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56"/>
          <p:cNvSpPr txBox="1">
            <a:spLocks noGrp="1"/>
          </p:cNvSpPr>
          <p:nvPr>
            <p:ph type="title"/>
          </p:nvPr>
        </p:nvSpPr>
        <p:spPr>
          <a:xfrm>
            <a:off x="623888" y="1282700"/>
            <a:ext cx="7886700" cy="2139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56"/>
          <p:cNvSpPr txBox="1">
            <a:spLocks noGrp="1"/>
          </p:cNvSpPr>
          <p:nvPr>
            <p:ph type="body" idx="1"/>
          </p:nvPr>
        </p:nvSpPr>
        <p:spPr>
          <a:xfrm>
            <a:off x="623888" y="3441700"/>
            <a:ext cx="7886700" cy="11255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0" name="Google Shape;60;p56"/>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6"/>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6"/>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3200"/>
              <a:buFont typeface="Helvetica Neue"/>
              <a:buNone/>
              <a:defRPr sz="3200" b="0" i="0" u="none" strike="noStrike" cap="non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chemeClr val="accent2"/>
              </a:buClr>
              <a:buSzPts val="2000"/>
              <a:buFont typeface="Arial"/>
              <a:buChar char="•"/>
              <a:defRPr sz="2000" b="0" i="0" u="none" strike="noStrike" cap="none">
                <a:solidFill>
                  <a:schemeClr val="dk1"/>
                </a:solidFill>
                <a:latin typeface="Helvetica Neue"/>
                <a:ea typeface="Helvetica Neue"/>
                <a:cs typeface="Helvetica Neue"/>
                <a:sym typeface="Helvetica Neue"/>
              </a:defRPr>
            </a:lvl1pPr>
            <a:lvl2pPr marL="914400" marR="0" lvl="1" indent="-342900" algn="l" rtl="0">
              <a:spcBef>
                <a:spcPts val="360"/>
              </a:spcBef>
              <a:spcAft>
                <a:spcPts val="0"/>
              </a:spcAft>
              <a:buClr>
                <a:schemeClr val="accent2"/>
              </a:buClr>
              <a:buSzPts val="180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30200" algn="l" rtl="0">
              <a:spcBef>
                <a:spcPts val="320"/>
              </a:spcBef>
              <a:spcAft>
                <a:spcPts val="0"/>
              </a:spcAft>
              <a:buClr>
                <a:schemeClr val="accent2"/>
              </a:buClr>
              <a:buSzPts val="1600"/>
              <a:buFont typeface="Arial"/>
              <a:buChar char="•"/>
              <a:defRPr sz="1600" b="0" i="0" u="none" strike="noStrike" cap="none">
                <a:solidFill>
                  <a:schemeClr val="dk1"/>
                </a:solidFill>
                <a:latin typeface="Helvetica Neue"/>
                <a:ea typeface="Helvetica Neue"/>
                <a:cs typeface="Helvetica Neue"/>
                <a:sym typeface="Helvetica Neue"/>
              </a:defRPr>
            </a:lvl3pPr>
            <a:lvl4pPr marL="1828800" marR="0" lvl="3"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51"/>
          <p:cNvSpPr/>
          <p:nvPr/>
        </p:nvSpPr>
        <p:spPr>
          <a:xfrm>
            <a:off x="6574971" y="3692071"/>
            <a:ext cx="2569029" cy="1451429"/>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54"/>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54"/>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54"/>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54"/>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54"/>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jpg"/><Relationship Id="rId7"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6.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
          <p:cNvSpPr txBox="1">
            <a:spLocks noGrp="1"/>
          </p:cNvSpPr>
          <p:nvPr>
            <p:ph type="title"/>
          </p:nvPr>
        </p:nvSpPr>
        <p:spPr>
          <a:xfrm>
            <a:off x="246888" y="971550"/>
            <a:ext cx="6629400" cy="160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400"/>
              <a:buFont typeface="Helvetica Neue"/>
              <a:buNone/>
            </a:pPr>
            <a:r>
              <a:rPr lang="en-US"/>
              <a:t>Recovery</a:t>
            </a:r>
            <a:endParaRPr/>
          </a:p>
        </p:txBody>
      </p:sp>
      <p:sp>
        <p:nvSpPr>
          <p:cNvPr id="127" name="Google Shape;127;p1"/>
          <p:cNvSpPr txBox="1">
            <a:spLocks noGrp="1"/>
          </p:cNvSpPr>
          <p:nvPr>
            <p:ph type="body" idx="1"/>
          </p:nvPr>
        </p:nvSpPr>
        <p:spPr>
          <a:xfrm>
            <a:off x="246888" y="2771486"/>
            <a:ext cx="5437632" cy="1565401"/>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2800"/>
              <a:buNone/>
            </a:pPr>
            <a:r>
              <a:rPr lang="en-US"/>
              <a:t>R&amp;G - Chapter 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Assumptions for Our Recovery Discussion</a:t>
            </a:r>
            <a:endParaRPr/>
          </a:p>
        </p:txBody>
      </p:sp>
      <p:sp>
        <p:nvSpPr>
          <p:cNvPr id="208" name="Google Shape;208;p1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Concurrency control is in effect. </a:t>
            </a:r>
            <a:endParaRPr/>
          </a:p>
          <a:p>
            <a:pPr marL="742950" lvl="1" indent="-285750" algn="l" rtl="0">
              <a:spcBef>
                <a:spcPts val="360"/>
              </a:spcBef>
              <a:spcAft>
                <a:spcPts val="0"/>
              </a:spcAft>
              <a:buSzPts val="1800"/>
              <a:buChar char="•"/>
            </a:pPr>
            <a:r>
              <a:rPr lang="en-US" b="1"/>
              <a:t>Strict 2PL</a:t>
            </a:r>
            <a:r>
              <a:rPr lang="en-US"/>
              <a:t>, in particular.</a:t>
            </a:r>
            <a:endParaRPr/>
          </a:p>
          <a:p>
            <a:pPr marL="342900" lvl="0" indent="-342900" algn="l" rtl="0">
              <a:spcBef>
                <a:spcPts val="400"/>
              </a:spcBef>
              <a:spcAft>
                <a:spcPts val="0"/>
              </a:spcAft>
              <a:buSzPts val="2000"/>
              <a:buChar char="•"/>
            </a:pPr>
            <a:r>
              <a:rPr lang="en-US"/>
              <a:t>Updates are happening “in place”.</a:t>
            </a:r>
            <a:endParaRPr/>
          </a:p>
          <a:p>
            <a:pPr marL="742950" lvl="1" indent="-285750" algn="l" rtl="0">
              <a:spcBef>
                <a:spcPts val="360"/>
              </a:spcBef>
              <a:spcAft>
                <a:spcPts val="0"/>
              </a:spcAft>
              <a:buSzPts val="1800"/>
              <a:buChar char="•"/>
            </a:pPr>
            <a:r>
              <a:rPr lang="en-US"/>
              <a:t>i.e. data is modified in buffer pool and pages in DB are overwritten </a:t>
            </a:r>
            <a:endParaRPr/>
          </a:p>
          <a:p>
            <a:pPr marL="1143000" lvl="2" indent="-228600" algn="l" rtl="0">
              <a:spcBef>
                <a:spcPts val="320"/>
              </a:spcBef>
              <a:spcAft>
                <a:spcPts val="0"/>
              </a:spcAft>
              <a:buSzPts val="1600"/>
              <a:buChar char="•"/>
            </a:pPr>
            <a:r>
              <a:rPr lang="en-US"/>
              <a:t>Transactions are not done on “private copies” of the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Exercise in Simplicity</a:t>
            </a:r>
            <a:endParaRPr/>
          </a:p>
        </p:txBody>
      </p:sp>
      <p:sp>
        <p:nvSpPr>
          <p:cNvPr id="214" name="Google Shape;214;p1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a:t>Devise a </a:t>
            </a:r>
            <a:r>
              <a:rPr lang="en-US" sz="1800" u="sng"/>
              <a:t>simple</a:t>
            </a:r>
            <a:r>
              <a:rPr lang="en-US" sz="1800"/>
              <a:t> scheme (requiring no logging) for Atomicity &amp; Durability</a:t>
            </a:r>
            <a:endParaRPr/>
          </a:p>
          <a:p>
            <a:pPr marL="342900" lvl="0" indent="-342900" algn="l" rtl="0">
              <a:spcBef>
                <a:spcPts val="2360"/>
              </a:spcBef>
              <a:spcAft>
                <a:spcPts val="0"/>
              </a:spcAft>
              <a:buSzPts val="1800"/>
              <a:buChar char="•"/>
            </a:pPr>
            <a:r>
              <a:rPr lang="en-US" sz="1800"/>
              <a:t>Questions:</a:t>
            </a:r>
            <a:endParaRPr/>
          </a:p>
          <a:p>
            <a:pPr marL="742950" lvl="1" indent="-285750" algn="l" rtl="0">
              <a:spcBef>
                <a:spcPts val="360"/>
              </a:spcBef>
              <a:spcAft>
                <a:spcPts val="0"/>
              </a:spcAft>
              <a:buSzPts val="1800"/>
              <a:buChar char="•"/>
            </a:pPr>
            <a:r>
              <a:rPr lang="en-US"/>
              <a:t>What is happening during the transaction?</a:t>
            </a:r>
            <a:endParaRPr/>
          </a:p>
          <a:p>
            <a:pPr marL="742950" lvl="1" indent="-285750" algn="l" rtl="0">
              <a:spcBef>
                <a:spcPts val="360"/>
              </a:spcBef>
              <a:spcAft>
                <a:spcPts val="0"/>
              </a:spcAft>
              <a:buSzPts val="1800"/>
              <a:buChar char="•"/>
            </a:pPr>
            <a:r>
              <a:rPr lang="en-US"/>
              <a:t>What happens at commit for Durability?</a:t>
            </a:r>
            <a:endParaRPr/>
          </a:p>
          <a:p>
            <a:pPr marL="742950" lvl="1" indent="-285750" algn="l" rtl="0">
              <a:spcBef>
                <a:spcPts val="360"/>
              </a:spcBef>
              <a:spcAft>
                <a:spcPts val="0"/>
              </a:spcAft>
              <a:buSzPts val="1800"/>
              <a:buChar char="•"/>
            </a:pPr>
            <a:r>
              <a:rPr lang="en-US"/>
              <a:t>How do you rollback on abort?</a:t>
            </a:r>
            <a:endParaRPr/>
          </a:p>
          <a:p>
            <a:pPr marL="742950" lvl="1" indent="-285750" algn="l" rtl="0">
              <a:spcBef>
                <a:spcPts val="360"/>
              </a:spcBef>
              <a:spcAft>
                <a:spcPts val="0"/>
              </a:spcAft>
              <a:buSzPts val="1800"/>
              <a:buChar char="•"/>
            </a:pPr>
            <a:r>
              <a:rPr lang="en-US"/>
              <a:t>How is Atomicity guaranteed?</a:t>
            </a:r>
            <a:endParaRPr/>
          </a:p>
          <a:p>
            <a:pPr marL="742950" lvl="1" indent="-285750" algn="l" rtl="0">
              <a:spcBef>
                <a:spcPts val="360"/>
              </a:spcBef>
              <a:spcAft>
                <a:spcPts val="0"/>
              </a:spcAft>
              <a:buSzPts val="1800"/>
              <a:buChar char="•"/>
            </a:pPr>
            <a:r>
              <a:rPr lang="en-US"/>
              <a:t>Any limitations/assumptions?</a:t>
            </a:r>
            <a:endParaRPr/>
          </a:p>
        </p:txBody>
      </p:sp>
      <p:grpSp>
        <p:nvGrpSpPr>
          <p:cNvPr id="215" name="Google Shape;215;p11" title="Diagram"/>
          <p:cNvGrpSpPr/>
          <p:nvPr/>
        </p:nvGrpSpPr>
        <p:grpSpPr>
          <a:xfrm>
            <a:off x="7028961" y="1665084"/>
            <a:ext cx="1674629" cy="1861092"/>
            <a:chOff x="7028961" y="1665084"/>
            <a:chExt cx="1674629" cy="1861092"/>
          </a:xfrm>
        </p:grpSpPr>
        <p:sp>
          <p:nvSpPr>
            <p:cNvPr id="216" name="Google Shape;216;p11"/>
            <p:cNvSpPr/>
            <p:nvPr/>
          </p:nvSpPr>
          <p:spPr>
            <a:xfrm>
              <a:off x="7325963" y="1665084"/>
              <a:ext cx="1225537" cy="605279"/>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500" b="1" i="0" u="none" strike="noStrike" cap="none">
                  <a:solidFill>
                    <a:schemeClr val="lt1"/>
                  </a:solidFill>
                  <a:latin typeface="Helvetica Neue"/>
                  <a:ea typeface="Helvetica Neue"/>
                  <a:cs typeface="Helvetica Neue"/>
                  <a:sym typeface="Helvetica Neue"/>
                </a:rPr>
                <a:t>Buffer Pool</a:t>
              </a:r>
              <a:endParaRPr/>
            </a:p>
          </p:txBody>
        </p:sp>
        <p:grpSp>
          <p:nvGrpSpPr>
            <p:cNvPr id="217" name="Google Shape;217;p11"/>
            <p:cNvGrpSpPr/>
            <p:nvPr/>
          </p:nvGrpSpPr>
          <p:grpSpPr>
            <a:xfrm>
              <a:off x="7028961" y="2815214"/>
              <a:ext cx="1674629" cy="710962"/>
              <a:chOff x="5863582" y="4974281"/>
              <a:chExt cx="3132137" cy="1727200"/>
            </a:xfrm>
          </p:grpSpPr>
          <p:pic>
            <p:nvPicPr>
              <p:cNvPr id="218" name="Google Shape;218;p11"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219" name="Google Shape;219;p11"/>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500" b="1" i="0" u="none" strike="noStrike" cap="none">
                    <a:solidFill>
                      <a:srgbClr val="000000"/>
                    </a:solidFill>
                    <a:latin typeface="Calibri"/>
                    <a:ea typeface="Calibri"/>
                    <a:cs typeface="Calibri"/>
                    <a:sym typeface="Calibri"/>
                  </a:rPr>
                  <a:t>Database</a:t>
                </a:r>
                <a:endParaRPr/>
              </a:p>
            </p:txBody>
          </p:sp>
        </p:grpSp>
        <p:cxnSp>
          <p:nvCxnSpPr>
            <p:cNvPr id="220" name="Google Shape;220;p11"/>
            <p:cNvCxnSpPr>
              <a:stCxn id="216" idx="2"/>
            </p:cNvCxnSpPr>
            <p:nvPr/>
          </p:nvCxnSpPr>
          <p:spPr>
            <a:xfrm>
              <a:off x="7938732" y="2270363"/>
              <a:ext cx="0" cy="682500"/>
            </a:xfrm>
            <a:prstGeom prst="straightConnector1">
              <a:avLst/>
            </a:prstGeom>
            <a:solidFill>
              <a:srgbClr val="3366FF"/>
            </a:solidFill>
            <a:ln w="12700" cap="flat" cmpd="sng">
              <a:solidFill>
                <a:srgbClr val="000000"/>
              </a:solidFill>
              <a:prstDash val="solid"/>
              <a:round/>
              <a:headEnd type="none" w="sm" len="sm"/>
              <a:tailEnd type="none" w="sm" len="sm"/>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Exercise in Simplicity, cont</a:t>
            </a:r>
            <a:endParaRPr/>
          </a:p>
        </p:txBody>
      </p:sp>
      <p:sp>
        <p:nvSpPr>
          <p:cNvPr id="227" name="Google Shape;227;p12"/>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800"/>
              <a:buChar char="•"/>
            </a:pPr>
            <a:r>
              <a:rPr lang="en-US" sz="1800"/>
              <a:t>Devise a </a:t>
            </a:r>
            <a:r>
              <a:rPr lang="en-US" sz="1800" u="sng"/>
              <a:t>simple</a:t>
            </a:r>
            <a:r>
              <a:rPr lang="en-US" sz="1800"/>
              <a:t> scheme (requiring no logging) for Atomicity &amp; Durability</a:t>
            </a:r>
            <a:endParaRPr/>
          </a:p>
          <a:p>
            <a:pPr marL="342900" lvl="0" indent="-342900" algn="l" rtl="0">
              <a:lnSpc>
                <a:spcPct val="90000"/>
              </a:lnSpc>
              <a:spcBef>
                <a:spcPts val="2360"/>
              </a:spcBef>
              <a:spcAft>
                <a:spcPts val="0"/>
              </a:spcAft>
              <a:buSzPts val="1800"/>
              <a:buChar char="•"/>
            </a:pPr>
            <a:r>
              <a:rPr lang="en-US" sz="1800"/>
              <a:t>Example:</a:t>
            </a:r>
            <a:endParaRPr/>
          </a:p>
          <a:p>
            <a:pPr marL="800100" lvl="1" indent="-342900" algn="l" rtl="0">
              <a:lnSpc>
                <a:spcPct val="90000"/>
              </a:lnSpc>
              <a:spcBef>
                <a:spcPts val="360"/>
              </a:spcBef>
              <a:spcAft>
                <a:spcPts val="0"/>
              </a:spcAft>
              <a:buSzPts val="1800"/>
              <a:buFont typeface="Calibri"/>
              <a:buAutoNum type="arabicPeriod"/>
            </a:pPr>
            <a:r>
              <a:rPr lang="en-US"/>
              <a:t>Dirty buffer pages stay pinned in the buffer pool</a:t>
            </a:r>
            <a:endParaRPr/>
          </a:p>
          <a:p>
            <a:pPr marL="1200150" lvl="2" indent="-342900" algn="l" rtl="0">
              <a:lnSpc>
                <a:spcPct val="90000"/>
              </a:lnSpc>
              <a:spcBef>
                <a:spcPts val="320"/>
              </a:spcBef>
              <a:spcAft>
                <a:spcPts val="0"/>
              </a:spcAft>
              <a:buSzPts val="1600"/>
              <a:buChar char="•"/>
            </a:pPr>
            <a:r>
              <a:rPr lang="en-US"/>
              <a:t>Can’t be “stolen” by replacement policy</a:t>
            </a:r>
            <a:endParaRPr/>
          </a:p>
          <a:p>
            <a:pPr marL="1200150" lvl="2" indent="-342900" algn="l" rtl="0">
              <a:lnSpc>
                <a:spcPct val="90000"/>
              </a:lnSpc>
              <a:spcBef>
                <a:spcPts val="320"/>
              </a:spcBef>
              <a:spcAft>
                <a:spcPts val="0"/>
              </a:spcAft>
              <a:buSzPts val="1600"/>
              <a:buChar char="•"/>
            </a:pPr>
            <a:r>
              <a:rPr lang="en-US"/>
              <a:t>Page-level locking to ensure 1 transaction per page</a:t>
            </a:r>
            <a:endParaRPr/>
          </a:p>
          <a:p>
            <a:pPr marL="800100" lvl="1" indent="-342900" algn="l" rtl="0">
              <a:lnSpc>
                <a:spcPct val="90000"/>
              </a:lnSpc>
              <a:spcBef>
                <a:spcPts val="360"/>
              </a:spcBef>
              <a:spcAft>
                <a:spcPts val="0"/>
              </a:spcAft>
              <a:buSzPts val="1800"/>
              <a:buFont typeface="Calibri"/>
              <a:buAutoNum type="arabicPeriod"/>
            </a:pPr>
            <a:r>
              <a:rPr lang="en-US"/>
              <a:t>At commit, we:</a:t>
            </a:r>
            <a:endParaRPr/>
          </a:p>
          <a:p>
            <a:pPr marL="1257300" lvl="2" indent="-342900" algn="l" rtl="0">
              <a:lnSpc>
                <a:spcPct val="90000"/>
              </a:lnSpc>
              <a:spcBef>
                <a:spcPts val="320"/>
              </a:spcBef>
              <a:spcAft>
                <a:spcPts val="0"/>
              </a:spcAft>
              <a:buSzPts val="1600"/>
              <a:buFont typeface="Calibri"/>
              <a:buAutoNum type="alphaLcPeriod"/>
            </a:pPr>
            <a:r>
              <a:rPr lang="en-US"/>
              <a:t>Force dirty pages to disk</a:t>
            </a:r>
            <a:endParaRPr/>
          </a:p>
          <a:p>
            <a:pPr marL="1257300" lvl="2" indent="-342900" algn="l" rtl="0">
              <a:lnSpc>
                <a:spcPct val="90000"/>
              </a:lnSpc>
              <a:spcBef>
                <a:spcPts val="320"/>
              </a:spcBef>
              <a:spcAft>
                <a:spcPts val="0"/>
              </a:spcAft>
              <a:buSzPts val="1600"/>
              <a:buFont typeface="Calibri"/>
              <a:buAutoNum type="alphaLcPeriod"/>
            </a:pPr>
            <a:r>
              <a:rPr lang="en-US"/>
              <a:t>Unpin those pages</a:t>
            </a:r>
            <a:endParaRPr/>
          </a:p>
          <a:p>
            <a:pPr marL="1257300" lvl="2" indent="-342900" algn="l" rtl="0">
              <a:lnSpc>
                <a:spcPct val="90000"/>
              </a:lnSpc>
              <a:spcBef>
                <a:spcPts val="320"/>
              </a:spcBef>
              <a:spcAft>
                <a:spcPts val="0"/>
              </a:spcAft>
              <a:buSzPts val="1600"/>
              <a:buFont typeface="Calibri"/>
              <a:buAutoNum type="alphaLcPeriod"/>
            </a:pPr>
            <a:r>
              <a:rPr lang="en-US" i="1"/>
              <a:t>Then</a:t>
            </a:r>
            <a:r>
              <a:rPr lang="en-US" b="1" i="1"/>
              <a:t> </a:t>
            </a:r>
            <a:r>
              <a:rPr lang="en-US"/>
              <a:t>we commit</a:t>
            </a:r>
            <a:endParaRPr i="1"/>
          </a:p>
          <a:p>
            <a:pPr marL="342900" lvl="0" indent="-342900" algn="l" rtl="0">
              <a:lnSpc>
                <a:spcPct val="90000"/>
              </a:lnSpc>
              <a:spcBef>
                <a:spcPts val="360"/>
              </a:spcBef>
              <a:spcAft>
                <a:spcPts val="0"/>
              </a:spcAft>
              <a:buSzPts val="1800"/>
              <a:buChar char="•"/>
            </a:pPr>
            <a:r>
              <a:rPr lang="en-US" sz="1800"/>
              <a:t>Unfotunately, this doesn’t work!</a:t>
            </a:r>
            <a:endParaRPr/>
          </a:p>
          <a:p>
            <a:pPr marL="742950" lvl="1" indent="-171450" algn="l" rtl="0">
              <a:lnSpc>
                <a:spcPct val="90000"/>
              </a:lnSpc>
              <a:spcBef>
                <a:spcPts val="360"/>
              </a:spcBef>
              <a:spcAft>
                <a:spcPts val="0"/>
              </a:spcAft>
              <a:buSzPts val="1800"/>
              <a:buNone/>
            </a:pPr>
            <a:endParaRPr/>
          </a:p>
        </p:txBody>
      </p:sp>
      <p:grpSp>
        <p:nvGrpSpPr>
          <p:cNvPr id="228" name="Google Shape;228;p12" title="Diagram"/>
          <p:cNvGrpSpPr/>
          <p:nvPr/>
        </p:nvGrpSpPr>
        <p:grpSpPr>
          <a:xfrm>
            <a:off x="7028961" y="1665084"/>
            <a:ext cx="1674629" cy="1861092"/>
            <a:chOff x="7028961" y="1665084"/>
            <a:chExt cx="1674629" cy="1861092"/>
          </a:xfrm>
        </p:grpSpPr>
        <p:sp>
          <p:nvSpPr>
            <p:cNvPr id="229" name="Google Shape;229;p12"/>
            <p:cNvSpPr/>
            <p:nvPr/>
          </p:nvSpPr>
          <p:spPr>
            <a:xfrm>
              <a:off x="7325963" y="1665084"/>
              <a:ext cx="1225537" cy="605279"/>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500" b="1" i="0" u="none" strike="noStrike" cap="none">
                  <a:solidFill>
                    <a:schemeClr val="lt1"/>
                  </a:solidFill>
                  <a:latin typeface="Helvetica Neue"/>
                  <a:ea typeface="Helvetica Neue"/>
                  <a:cs typeface="Helvetica Neue"/>
                  <a:sym typeface="Helvetica Neue"/>
                </a:rPr>
                <a:t>Buffer Pool</a:t>
              </a:r>
              <a:endParaRPr/>
            </a:p>
          </p:txBody>
        </p:sp>
        <p:grpSp>
          <p:nvGrpSpPr>
            <p:cNvPr id="230" name="Google Shape;230;p12"/>
            <p:cNvGrpSpPr/>
            <p:nvPr/>
          </p:nvGrpSpPr>
          <p:grpSpPr>
            <a:xfrm>
              <a:off x="7028961" y="2815214"/>
              <a:ext cx="1674629" cy="710962"/>
              <a:chOff x="5863582" y="4974281"/>
              <a:chExt cx="3132137" cy="1727200"/>
            </a:xfrm>
          </p:grpSpPr>
          <p:pic>
            <p:nvPicPr>
              <p:cNvPr id="231" name="Google Shape;231;p12"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232" name="Google Shape;232;p12"/>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500" b="1" i="0" u="none" strike="noStrike" cap="none">
                    <a:solidFill>
                      <a:srgbClr val="000000"/>
                    </a:solidFill>
                    <a:latin typeface="Calibri"/>
                    <a:ea typeface="Calibri"/>
                    <a:cs typeface="Calibri"/>
                    <a:sym typeface="Calibri"/>
                  </a:rPr>
                  <a:t>Database</a:t>
                </a:r>
                <a:endParaRPr/>
              </a:p>
            </p:txBody>
          </p:sp>
        </p:grpSp>
        <p:cxnSp>
          <p:nvCxnSpPr>
            <p:cNvPr id="233" name="Google Shape;233;p12"/>
            <p:cNvCxnSpPr>
              <a:stCxn id="229" idx="2"/>
            </p:cNvCxnSpPr>
            <p:nvPr/>
          </p:nvCxnSpPr>
          <p:spPr>
            <a:xfrm>
              <a:off x="7938732" y="2270363"/>
              <a:ext cx="0" cy="682500"/>
            </a:xfrm>
            <a:prstGeom prst="straightConnector1">
              <a:avLst/>
            </a:prstGeom>
            <a:solidFill>
              <a:srgbClr val="3366FF"/>
            </a:solidFill>
            <a:ln w="12700" cap="flat" cmpd="sng">
              <a:solidFill>
                <a:srgbClr val="000000"/>
              </a:solidFill>
              <a:prstDash val="solid"/>
              <a:round/>
              <a:headEnd type="none" w="sm" len="sm"/>
              <a:tailEnd type="none" w="sm" len="sm"/>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Problems with Our Simplistic Solution</a:t>
            </a:r>
            <a:endParaRPr/>
          </a:p>
        </p:txBody>
      </p:sp>
      <p:sp>
        <p:nvSpPr>
          <p:cNvPr id="239" name="Google Shape;239;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2000"/>
              <a:buFont typeface="Calibri"/>
              <a:buAutoNum type="arabicPeriod"/>
            </a:pPr>
            <a:r>
              <a:rPr lang="en-US"/>
              <a:t>All dirty pages stay pinned in the buffer pool</a:t>
            </a:r>
            <a:br>
              <a:rPr lang="en-US"/>
            </a:br>
            <a:r>
              <a:rPr lang="en-US"/>
              <a:t>	</a:t>
            </a:r>
            <a:r>
              <a:rPr lang="en-US" i="1">
                <a:solidFill>
                  <a:schemeClr val="accent1"/>
                </a:solidFill>
              </a:rPr>
              <a:t>What happens if buffer pool fills up?</a:t>
            </a:r>
            <a:br>
              <a:rPr lang="en-US" i="1">
                <a:solidFill>
                  <a:schemeClr val="accent1"/>
                </a:solidFill>
              </a:rPr>
            </a:br>
            <a:r>
              <a:rPr lang="en-US" i="1">
                <a:solidFill>
                  <a:schemeClr val="accent1"/>
                </a:solidFill>
              </a:rPr>
              <a:t>	Not scalable!</a:t>
            </a:r>
            <a:endParaRPr/>
          </a:p>
          <a:p>
            <a:pPr marL="457200" lvl="0" indent="-457200" algn="l" rtl="0">
              <a:spcBef>
                <a:spcPts val="400"/>
              </a:spcBef>
              <a:spcAft>
                <a:spcPts val="0"/>
              </a:spcAft>
              <a:buSzPts val="2000"/>
              <a:buFont typeface="Calibri"/>
              <a:buAutoNum type="arabicPeriod"/>
            </a:pPr>
            <a:r>
              <a:rPr lang="en-US"/>
              <a:t>At commit, we:</a:t>
            </a:r>
            <a:endParaRPr/>
          </a:p>
          <a:p>
            <a:pPr marL="800100" lvl="1" indent="-342900" algn="l" rtl="0">
              <a:spcBef>
                <a:spcPts val="360"/>
              </a:spcBef>
              <a:spcAft>
                <a:spcPts val="0"/>
              </a:spcAft>
              <a:buSzPts val="1800"/>
              <a:buFont typeface="Calibri"/>
              <a:buAutoNum type="alphaLcPeriod"/>
            </a:pPr>
            <a:r>
              <a:rPr lang="en-US"/>
              <a:t>Force dirty pages to disk</a:t>
            </a:r>
            <a:endParaRPr/>
          </a:p>
          <a:p>
            <a:pPr marL="800100" lvl="1" indent="-342900" algn="l" rtl="0">
              <a:spcBef>
                <a:spcPts val="360"/>
              </a:spcBef>
              <a:spcAft>
                <a:spcPts val="0"/>
              </a:spcAft>
              <a:buSzPts val="1800"/>
              <a:buFont typeface="Calibri"/>
              <a:buAutoNum type="alphaLcPeriod"/>
            </a:pPr>
            <a:r>
              <a:rPr lang="en-US"/>
              <a:t>Unpin those pages</a:t>
            </a:r>
            <a:endParaRPr/>
          </a:p>
          <a:p>
            <a:pPr marL="800100" lvl="1" indent="-342900" algn="l" rtl="0">
              <a:spcBef>
                <a:spcPts val="360"/>
              </a:spcBef>
              <a:spcAft>
                <a:spcPts val="0"/>
              </a:spcAft>
              <a:buSzPts val="1800"/>
              <a:buFont typeface="Calibri"/>
              <a:buAutoNum type="alphaLcPeriod"/>
            </a:pPr>
            <a:r>
              <a:rPr lang="en-US" i="1"/>
              <a:t>Then</a:t>
            </a:r>
            <a:r>
              <a:rPr lang="en-US" b="1" i="1"/>
              <a:t> </a:t>
            </a:r>
            <a:r>
              <a:rPr lang="en-US"/>
              <a:t>we commit</a:t>
            </a:r>
            <a:br>
              <a:rPr lang="en-US"/>
            </a:br>
            <a:r>
              <a:rPr lang="en-US" i="1">
                <a:solidFill>
                  <a:schemeClr val="accent1"/>
                </a:solidFill>
              </a:rPr>
              <a:t>What if DBMS crashes halfway through step a?</a:t>
            </a:r>
            <a:br>
              <a:rPr lang="en-US" i="1">
                <a:solidFill>
                  <a:schemeClr val="accent1"/>
                </a:solidFill>
              </a:rPr>
            </a:br>
            <a:r>
              <a:rPr lang="en-US" i="1">
                <a:solidFill>
                  <a:schemeClr val="accent1"/>
                </a:solidFill>
              </a:rPr>
              <a:t>Not atomic!</a:t>
            </a:r>
            <a:endParaRPr/>
          </a:p>
          <a:p>
            <a:pPr marL="342900" lvl="0" indent="-215900" algn="l" rtl="0">
              <a:spcBef>
                <a:spcPts val="400"/>
              </a:spcBef>
              <a:spcAft>
                <a:spcPts val="0"/>
              </a:spcAft>
              <a:buSzPts val="2000"/>
              <a:buNone/>
            </a:pPr>
            <a:endParaRPr i="1"/>
          </a:p>
          <a:p>
            <a:pPr marL="457200" lvl="1" indent="0" algn="l" rtl="0">
              <a:spcBef>
                <a:spcPts val="360"/>
              </a:spcBef>
              <a:spcAft>
                <a:spcPts val="0"/>
              </a:spcAft>
              <a:buSzPts val="1800"/>
              <a:buNone/>
            </a:pPr>
            <a:endParaRPr/>
          </a:p>
        </p:txBody>
      </p:sp>
      <p:grpSp>
        <p:nvGrpSpPr>
          <p:cNvPr id="240" name="Google Shape;240;p13" title="Diagram"/>
          <p:cNvGrpSpPr/>
          <p:nvPr/>
        </p:nvGrpSpPr>
        <p:grpSpPr>
          <a:xfrm>
            <a:off x="7028961" y="1665084"/>
            <a:ext cx="1674629" cy="1861092"/>
            <a:chOff x="7028961" y="1665084"/>
            <a:chExt cx="1674629" cy="1861092"/>
          </a:xfrm>
        </p:grpSpPr>
        <p:sp>
          <p:nvSpPr>
            <p:cNvPr id="241" name="Google Shape;241;p13"/>
            <p:cNvSpPr/>
            <p:nvPr/>
          </p:nvSpPr>
          <p:spPr>
            <a:xfrm>
              <a:off x="7325963" y="1665084"/>
              <a:ext cx="1225537" cy="605279"/>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500" b="1" i="0" u="none" strike="noStrike" cap="none">
                  <a:solidFill>
                    <a:schemeClr val="lt1"/>
                  </a:solidFill>
                  <a:latin typeface="Helvetica Neue"/>
                  <a:ea typeface="Helvetica Neue"/>
                  <a:cs typeface="Helvetica Neue"/>
                  <a:sym typeface="Helvetica Neue"/>
                </a:rPr>
                <a:t>Buffer Pool</a:t>
              </a:r>
              <a:endParaRPr/>
            </a:p>
          </p:txBody>
        </p:sp>
        <p:grpSp>
          <p:nvGrpSpPr>
            <p:cNvPr id="242" name="Google Shape;242;p13"/>
            <p:cNvGrpSpPr/>
            <p:nvPr/>
          </p:nvGrpSpPr>
          <p:grpSpPr>
            <a:xfrm>
              <a:off x="7028961" y="2815214"/>
              <a:ext cx="1674629" cy="710962"/>
              <a:chOff x="5863582" y="4974281"/>
              <a:chExt cx="3132137" cy="1727200"/>
            </a:xfrm>
          </p:grpSpPr>
          <p:pic>
            <p:nvPicPr>
              <p:cNvPr id="243" name="Google Shape;243;p13"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244" name="Google Shape;244;p13"/>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500" b="1" i="0" u="none" strike="noStrike" cap="none">
                    <a:solidFill>
                      <a:srgbClr val="000000"/>
                    </a:solidFill>
                    <a:latin typeface="Calibri"/>
                    <a:ea typeface="Calibri"/>
                    <a:cs typeface="Calibri"/>
                    <a:sym typeface="Calibri"/>
                  </a:rPr>
                  <a:t>Database</a:t>
                </a:r>
                <a:endParaRPr/>
              </a:p>
            </p:txBody>
          </p:sp>
        </p:grpSp>
        <p:cxnSp>
          <p:nvCxnSpPr>
            <p:cNvPr id="245" name="Google Shape;245;p13"/>
            <p:cNvCxnSpPr>
              <a:stCxn id="241" idx="2"/>
            </p:cNvCxnSpPr>
            <p:nvPr/>
          </p:nvCxnSpPr>
          <p:spPr>
            <a:xfrm>
              <a:off x="7938732" y="2270363"/>
              <a:ext cx="0" cy="682500"/>
            </a:xfrm>
            <a:prstGeom prst="straightConnector1">
              <a:avLst/>
            </a:prstGeom>
            <a:solidFill>
              <a:srgbClr val="3366FF"/>
            </a:solidFill>
            <a:ln w="12700" cap="flat" cmpd="sng">
              <a:solidFill>
                <a:srgbClr val="000000"/>
              </a:solidFill>
              <a:prstDash val="solid"/>
              <a:round/>
              <a:headEnd type="none" w="sm" len="sm"/>
              <a:tailEnd type="none" w="sm" len="sm"/>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Buffer Management Plays a Key Role</a:t>
            </a:r>
            <a:endParaRPr/>
          </a:p>
        </p:txBody>
      </p:sp>
      <p:sp>
        <p:nvSpPr>
          <p:cNvPr id="251" name="Google Shape;251;p14"/>
          <p:cNvSpPr txBox="1">
            <a:spLocks noGrp="1"/>
          </p:cNvSpPr>
          <p:nvPr>
            <p:ph type="body" idx="1"/>
          </p:nvPr>
        </p:nvSpPr>
        <p:spPr>
          <a:xfrm>
            <a:off x="457200" y="1200151"/>
            <a:ext cx="6284371" cy="3394472"/>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SzPts val="1550"/>
              <a:buChar char="•"/>
            </a:pPr>
            <a:r>
              <a:rPr lang="en-US" sz="1550" b="1"/>
              <a:t>NO STEAL policy </a:t>
            </a:r>
            <a:r>
              <a:rPr lang="en-US" sz="1550"/>
              <a:t>– </a:t>
            </a:r>
            <a:r>
              <a:rPr lang="en-US" sz="1395"/>
              <a:t>don’t allow buffer-pool frames with uncommited </a:t>
            </a:r>
            <a:endParaRPr/>
          </a:p>
          <a:p>
            <a:pPr marL="2560320" lvl="0" indent="0" algn="l" rtl="0">
              <a:lnSpc>
                <a:spcPct val="80000"/>
              </a:lnSpc>
              <a:spcBef>
                <a:spcPts val="279"/>
              </a:spcBef>
              <a:spcAft>
                <a:spcPts val="0"/>
              </a:spcAft>
              <a:buSzPts val="1395"/>
              <a:buNone/>
            </a:pPr>
            <a:r>
              <a:rPr lang="en-US" sz="1395"/>
              <a:t>updates to be replaced (or otherwise flushed to disk).</a:t>
            </a:r>
            <a:endParaRPr/>
          </a:p>
          <a:p>
            <a:pPr marL="742950" lvl="1" indent="-285750" algn="l" rtl="0">
              <a:lnSpc>
                <a:spcPct val="80000"/>
              </a:lnSpc>
              <a:spcBef>
                <a:spcPts val="279"/>
              </a:spcBef>
              <a:spcAft>
                <a:spcPts val="0"/>
              </a:spcAft>
              <a:buSzPts val="1395"/>
              <a:buChar char="•"/>
            </a:pPr>
            <a:r>
              <a:rPr lang="en-US" sz="1395"/>
              <a:t>Useful for achieving atomicity without UNDO logging.</a:t>
            </a:r>
            <a:endParaRPr/>
          </a:p>
          <a:p>
            <a:pPr marL="742950" lvl="1" indent="-285750" algn="l" rtl="0">
              <a:lnSpc>
                <a:spcPct val="80000"/>
              </a:lnSpc>
              <a:spcBef>
                <a:spcPts val="279"/>
              </a:spcBef>
              <a:spcAft>
                <a:spcPts val="0"/>
              </a:spcAft>
              <a:buSzPts val="1395"/>
              <a:buChar char="•"/>
            </a:pPr>
            <a:r>
              <a:rPr lang="en-US" sz="1395"/>
              <a:t>But can cause poor performance (</a:t>
            </a:r>
            <a:r>
              <a:rPr lang="en-US" sz="1395">
                <a:solidFill>
                  <a:schemeClr val="accent1"/>
                </a:solidFill>
              </a:rPr>
              <a:t>pinned pages limit buffer replacement</a:t>
            </a:r>
            <a:r>
              <a:rPr lang="en-US" sz="1395"/>
              <a:t>)</a:t>
            </a:r>
            <a:endParaRPr/>
          </a:p>
          <a:p>
            <a:pPr marL="342900" lvl="0" indent="-342900" algn="l" rtl="0">
              <a:lnSpc>
                <a:spcPct val="80000"/>
              </a:lnSpc>
              <a:spcBef>
                <a:spcPts val="310"/>
              </a:spcBef>
              <a:spcAft>
                <a:spcPts val="0"/>
              </a:spcAft>
              <a:buSzPts val="1550"/>
              <a:buChar char="•"/>
            </a:pPr>
            <a:r>
              <a:rPr lang="en-US" sz="1550" b="1"/>
              <a:t>FORCE policy</a:t>
            </a:r>
            <a:r>
              <a:rPr lang="en-US" sz="1550"/>
              <a:t>: </a:t>
            </a:r>
            <a:r>
              <a:rPr lang="en-US" sz="1395"/>
              <a:t>make sure every update is “forced” onto the DB disk </a:t>
            </a:r>
            <a:endParaRPr/>
          </a:p>
          <a:p>
            <a:pPr marL="2103120" lvl="0" indent="0" algn="l" rtl="0">
              <a:lnSpc>
                <a:spcPct val="80000"/>
              </a:lnSpc>
              <a:spcBef>
                <a:spcPts val="279"/>
              </a:spcBef>
              <a:spcAft>
                <a:spcPts val="0"/>
              </a:spcAft>
              <a:buSzPts val="1395"/>
              <a:buNone/>
            </a:pPr>
            <a:r>
              <a:rPr lang="en-US" sz="1395"/>
              <a:t>before commit.</a:t>
            </a:r>
            <a:endParaRPr/>
          </a:p>
          <a:p>
            <a:pPr marL="742950" lvl="1" indent="-285750" algn="l" rtl="0">
              <a:lnSpc>
                <a:spcPct val="80000"/>
              </a:lnSpc>
              <a:spcBef>
                <a:spcPts val="279"/>
              </a:spcBef>
              <a:spcAft>
                <a:spcPts val="0"/>
              </a:spcAft>
              <a:buSzPts val="1395"/>
              <a:buChar char="•"/>
            </a:pPr>
            <a:r>
              <a:rPr lang="en-US" sz="1395"/>
              <a:t>Provides durability without REDO logging.</a:t>
            </a:r>
            <a:endParaRPr/>
          </a:p>
          <a:p>
            <a:pPr marL="742950" lvl="1" indent="-285750" algn="l" rtl="0">
              <a:lnSpc>
                <a:spcPct val="80000"/>
              </a:lnSpc>
              <a:spcBef>
                <a:spcPts val="279"/>
              </a:spcBef>
              <a:spcAft>
                <a:spcPts val="0"/>
              </a:spcAft>
              <a:buSzPts val="1395"/>
              <a:buChar char="•"/>
            </a:pPr>
            <a:r>
              <a:rPr lang="en-US" sz="1395"/>
              <a:t>But, can cause poor performance (</a:t>
            </a:r>
            <a:r>
              <a:rPr lang="en-US" sz="1395">
                <a:solidFill>
                  <a:schemeClr val="accent1"/>
                </a:solidFill>
              </a:rPr>
              <a:t>lots of random I/O to commit</a:t>
            </a:r>
            <a:r>
              <a:rPr lang="en-US" sz="1395"/>
              <a:t>)</a:t>
            </a:r>
            <a:endParaRPr/>
          </a:p>
          <a:p>
            <a:pPr marL="342900" lvl="0" indent="-342900" algn="l" rtl="0">
              <a:lnSpc>
                <a:spcPct val="80000"/>
              </a:lnSpc>
              <a:spcBef>
                <a:spcPts val="2000"/>
              </a:spcBef>
              <a:spcAft>
                <a:spcPts val="0"/>
              </a:spcAft>
              <a:buSzPts val="1550"/>
              <a:buChar char="•"/>
            </a:pPr>
            <a:r>
              <a:rPr lang="en-US" sz="1550">
                <a:latin typeface="Helvetica Neue"/>
                <a:ea typeface="Helvetica Neue"/>
                <a:cs typeface="Helvetica Neue"/>
                <a:sym typeface="Helvetica Neue"/>
              </a:rPr>
              <a:t>Our simple idea was NO STEAL/FORCE</a:t>
            </a:r>
            <a:endParaRPr/>
          </a:p>
          <a:p>
            <a:pPr marL="742950" lvl="1" indent="-285750" algn="l" rtl="0">
              <a:lnSpc>
                <a:spcPct val="80000"/>
              </a:lnSpc>
              <a:spcBef>
                <a:spcPts val="408"/>
              </a:spcBef>
              <a:spcAft>
                <a:spcPts val="0"/>
              </a:spcAft>
              <a:buSzPts val="1395"/>
              <a:buChar char="•"/>
            </a:pPr>
            <a:r>
              <a:rPr lang="en-US" sz="1395">
                <a:latin typeface="Helvetica Neue"/>
                <a:ea typeface="Helvetica Neue"/>
                <a:cs typeface="Helvetica Neue"/>
                <a:sym typeface="Helvetica Neue"/>
              </a:rPr>
              <a:t>And even that </a:t>
            </a:r>
            <a:r>
              <a:rPr lang="en-US" sz="1395">
                <a:solidFill>
                  <a:schemeClr val="accent1"/>
                </a:solidFill>
                <a:latin typeface="Helvetica Neue"/>
                <a:ea typeface="Helvetica Neue"/>
                <a:cs typeface="Helvetica Neue"/>
                <a:sym typeface="Helvetica Neue"/>
              </a:rPr>
              <a:t>didn’t really achieve atomicity</a:t>
            </a:r>
            <a:endParaRPr/>
          </a:p>
          <a:p>
            <a:pPr marL="0" lvl="0" indent="0" algn="l" rtl="0">
              <a:lnSpc>
                <a:spcPct val="80000"/>
              </a:lnSpc>
              <a:spcBef>
                <a:spcPts val="310"/>
              </a:spcBef>
              <a:spcAft>
                <a:spcPts val="0"/>
              </a:spcAft>
              <a:buSzPts val="1550"/>
              <a:buNone/>
            </a:pPr>
            <a:endParaRPr sz="1550"/>
          </a:p>
          <a:p>
            <a:pPr marL="342900" lvl="0" indent="-244475" algn="l" rtl="0">
              <a:lnSpc>
                <a:spcPct val="80000"/>
              </a:lnSpc>
              <a:spcBef>
                <a:spcPts val="310"/>
              </a:spcBef>
              <a:spcAft>
                <a:spcPts val="0"/>
              </a:spcAft>
              <a:buSzPts val="1550"/>
              <a:buNone/>
            </a:pPr>
            <a:endParaRPr sz="1550"/>
          </a:p>
        </p:txBody>
      </p:sp>
      <p:grpSp>
        <p:nvGrpSpPr>
          <p:cNvPr id="252" name="Google Shape;252;p14" title="Diagram"/>
          <p:cNvGrpSpPr/>
          <p:nvPr/>
        </p:nvGrpSpPr>
        <p:grpSpPr>
          <a:xfrm>
            <a:off x="7028961" y="1665084"/>
            <a:ext cx="1674629" cy="2543592"/>
            <a:chOff x="7028961" y="1665084"/>
            <a:chExt cx="1674629" cy="2543592"/>
          </a:xfrm>
        </p:grpSpPr>
        <p:sp>
          <p:nvSpPr>
            <p:cNvPr id="253" name="Google Shape;253;p14"/>
            <p:cNvSpPr/>
            <p:nvPr/>
          </p:nvSpPr>
          <p:spPr>
            <a:xfrm>
              <a:off x="7325963" y="1665084"/>
              <a:ext cx="1225537" cy="605279"/>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500" b="1" i="0" u="none" strike="noStrike" cap="none">
                  <a:solidFill>
                    <a:schemeClr val="lt1"/>
                  </a:solidFill>
                  <a:latin typeface="Helvetica Neue"/>
                  <a:ea typeface="Helvetica Neue"/>
                  <a:cs typeface="Helvetica Neue"/>
                  <a:sym typeface="Helvetica Neue"/>
                </a:rPr>
                <a:t>Buffer Pool</a:t>
              </a:r>
              <a:endParaRPr/>
            </a:p>
          </p:txBody>
        </p:sp>
        <p:grpSp>
          <p:nvGrpSpPr>
            <p:cNvPr id="254" name="Google Shape;254;p14"/>
            <p:cNvGrpSpPr/>
            <p:nvPr/>
          </p:nvGrpSpPr>
          <p:grpSpPr>
            <a:xfrm>
              <a:off x="7028961" y="2815214"/>
              <a:ext cx="1674629" cy="710962"/>
              <a:chOff x="5863582" y="4974281"/>
              <a:chExt cx="3132137" cy="1727200"/>
            </a:xfrm>
          </p:grpSpPr>
          <p:pic>
            <p:nvPicPr>
              <p:cNvPr id="255" name="Google Shape;255;p14"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256" name="Google Shape;256;p14"/>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500" b="1" i="0" u="none" strike="noStrike" cap="none">
                    <a:solidFill>
                      <a:srgbClr val="000000"/>
                    </a:solidFill>
                    <a:latin typeface="Calibri"/>
                    <a:ea typeface="Calibri"/>
                    <a:cs typeface="Calibri"/>
                    <a:sym typeface="Calibri"/>
                  </a:rPr>
                  <a:t>Database</a:t>
                </a:r>
                <a:endParaRPr/>
              </a:p>
            </p:txBody>
          </p:sp>
        </p:grpSp>
        <p:cxnSp>
          <p:nvCxnSpPr>
            <p:cNvPr id="257" name="Google Shape;257;p14"/>
            <p:cNvCxnSpPr>
              <a:stCxn id="255" idx="2"/>
            </p:cNvCxnSpPr>
            <p:nvPr/>
          </p:nvCxnSpPr>
          <p:spPr>
            <a:xfrm>
              <a:off x="7866276" y="3526176"/>
              <a:ext cx="0" cy="682500"/>
            </a:xfrm>
            <a:prstGeom prst="straightConnector1">
              <a:avLst/>
            </a:prstGeom>
            <a:solidFill>
              <a:srgbClr val="3366FF"/>
            </a:solidFill>
            <a:ln w="12700" cap="flat" cmpd="sng">
              <a:solidFill>
                <a:srgbClr val="000000"/>
              </a:solidFill>
              <a:prstDash val="solid"/>
              <a:round/>
              <a:headEnd type="none" w="sm" len="sm"/>
              <a:tailEnd type="none" w="sm" len="sm"/>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Preferred Policy: Steal/No-Force</a:t>
            </a:r>
            <a:endParaRPr/>
          </a:p>
        </p:txBody>
      </p:sp>
      <p:sp>
        <p:nvSpPr>
          <p:cNvPr id="263" name="Google Shape;263;p1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850"/>
              <a:buChar char="•"/>
            </a:pPr>
            <a:r>
              <a:rPr lang="en-US" sz="1850"/>
              <a:t>Most complicated, but highest performance.</a:t>
            </a:r>
            <a:endParaRPr/>
          </a:p>
          <a:p>
            <a:pPr marL="342900" lvl="0" indent="-342900" algn="l" rtl="0">
              <a:lnSpc>
                <a:spcPct val="90000"/>
              </a:lnSpc>
              <a:spcBef>
                <a:spcPts val="370"/>
              </a:spcBef>
              <a:spcAft>
                <a:spcPts val="0"/>
              </a:spcAft>
              <a:buSzPts val="1850"/>
              <a:buChar char="•"/>
            </a:pPr>
            <a:r>
              <a:rPr lang="en-US" sz="1850" b="1"/>
              <a:t>NO FORCE  </a:t>
            </a:r>
            <a:r>
              <a:rPr lang="en-US" sz="1850"/>
              <a:t>(complicates enforcing Durability)</a:t>
            </a:r>
            <a:endParaRPr/>
          </a:p>
          <a:p>
            <a:pPr marL="742950" lvl="1" indent="-285750" algn="l" rtl="0">
              <a:lnSpc>
                <a:spcPct val="90000"/>
              </a:lnSpc>
              <a:spcBef>
                <a:spcPts val="333"/>
              </a:spcBef>
              <a:spcAft>
                <a:spcPts val="0"/>
              </a:spcAft>
              <a:buSzPts val="1665"/>
              <a:buChar char="•"/>
            </a:pPr>
            <a:r>
              <a:rPr lang="en-US" sz="1665"/>
              <a:t>Problem: System crash before dirty buffer page of a committed transaction is flushed to DB disk.</a:t>
            </a:r>
            <a:endParaRPr/>
          </a:p>
          <a:p>
            <a:pPr marL="742950" lvl="1" indent="-285750" algn="l" rtl="0">
              <a:lnSpc>
                <a:spcPct val="90000"/>
              </a:lnSpc>
              <a:spcBef>
                <a:spcPts val="333"/>
              </a:spcBef>
              <a:spcAft>
                <a:spcPts val="0"/>
              </a:spcAft>
              <a:buSzPts val="1665"/>
              <a:buChar char="•"/>
            </a:pPr>
            <a:r>
              <a:rPr lang="en-US" sz="1665"/>
              <a:t>Solution: Flush as little as possible, in a convenient place, prior to commit. Allows REDOing modifications.</a:t>
            </a:r>
            <a:endParaRPr/>
          </a:p>
          <a:p>
            <a:pPr marL="342900" lvl="0" indent="-342900" algn="l" rtl="0">
              <a:lnSpc>
                <a:spcPct val="90000"/>
              </a:lnSpc>
              <a:spcBef>
                <a:spcPts val="1500"/>
              </a:spcBef>
              <a:spcAft>
                <a:spcPts val="0"/>
              </a:spcAft>
              <a:buSzPts val="1850"/>
              <a:buChar char="•"/>
            </a:pPr>
            <a:r>
              <a:rPr lang="en-US" sz="1850" b="1"/>
              <a:t>STEAL </a:t>
            </a:r>
            <a:r>
              <a:rPr lang="en-US" sz="1850"/>
              <a:t> (complicates enforcing Atomicity)</a:t>
            </a:r>
            <a:endParaRPr/>
          </a:p>
          <a:p>
            <a:pPr marL="742950" lvl="1" indent="-285750" algn="l" rtl="0">
              <a:lnSpc>
                <a:spcPct val="90000"/>
              </a:lnSpc>
              <a:spcBef>
                <a:spcPts val="333"/>
              </a:spcBef>
              <a:spcAft>
                <a:spcPts val="0"/>
              </a:spcAft>
              <a:buSzPts val="1665"/>
              <a:buChar char="•"/>
            </a:pPr>
            <a:r>
              <a:rPr lang="en-US" sz="1665"/>
              <a:t>What if a Xact that flushed updates to DB disk aborts?</a:t>
            </a:r>
            <a:endParaRPr/>
          </a:p>
          <a:p>
            <a:pPr marL="742950" lvl="1" indent="-285750" algn="l" rtl="0">
              <a:lnSpc>
                <a:spcPct val="90000"/>
              </a:lnSpc>
              <a:spcBef>
                <a:spcPts val="333"/>
              </a:spcBef>
              <a:spcAft>
                <a:spcPts val="0"/>
              </a:spcAft>
              <a:buSzPts val="1665"/>
              <a:buChar char="•"/>
            </a:pPr>
            <a:r>
              <a:rPr lang="en-US" sz="1665"/>
              <a:t>What if system crashes before Xact is finished?</a:t>
            </a:r>
            <a:endParaRPr/>
          </a:p>
          <a:p>
            <a:pPr marL="742950" lvl="1" indent="-285750" algn="l" rtl="0">
              <a:lnSpc>
                <a:spcPct val="90000"/>
              </a:lnSpc>
              <a:spcBef>
                <a:spcPts val="333"/>
              </a:spcBef>
              <a:spcAft>
                <a:spcPts val="0"/>
              </a:spcAft>
              <a:buSzPts val="1665"/>
              <a:buChar char="•"/>
            </a:pPr>
            <a:r>
              <a:rPr lang="en-US" sz="1665"/>
              <a:t>Must remember the old value of flushed pages</a:t>
            </a:r>
            <a:endParaRPr/>
          </a:p>
          <a:p>
            <a:pPr marL="1143000" lvl="2" indent="-228600" algn="l" rtl="0">
              <a:lnSpc>
                <a:spcPct val="90000"/>
              </a:lnSpc>
              <a:spcBef>
                <a:spcPts val="296"/>
              </a:spcBef>
              <a:spcAft>
                <a:spcPts val="0"/>
              </a:spcAft>
              <a:buSzPts val="1480"/>
              <a:buChar char="•"/>
            </a:pPr>
            <a:r>
              <a:rPr lang="en-US" sz="1480"/>
              <a:t>(to support UNDOing the write to those pages).</a:t>
            </a:r>
            <a:endParaRPr/>
          </a:p>
        </p:txBody>
      </p:sp>
      <p:sp>
        <p:nvSpPr>
          <p:cNvPr id="264" name="Google Shape;264;p15"/>
          <p:cNvSpPr txBox="1"/>
          <p:nvPr/>
        </p:nvSpPr>
        <p:spPr>
          <a:xfrm>
            <a:off x="228600" y="4552950"/>
            <a:ext cx="376256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1" u="none" strike="noStrike" cap="none">
                <a:solidFill>
                  <a:schemeClr val="accent1"/>
                </a:solidFill>
                <a:latin typeface="Calibri"/>
                <a:ea typeface="Calibri"/>
                <a:cs typeface="Calibri"/>
                <a:sym typeface="Calibri"/>
              </a:rPr>
              <a:t>This is a dense slide … and the crux of the lecture.</a:t>
            </a:r>
            <a:br>
              <a:rPr lang="en-US" sz="1400" b="0" i="1" u="none" strike="noStrike" cap="none">
                <a:solidFill>
                  <a:schemeClr val="accent1"/>
                </a:solidFill>
                <a:latin typeface="Calibri"/>
                <a:ea typeface="Calibri"/>
                <a:cs typeface="Calibri"/>
                <a:sym typeface="Calibri"/>
              </a:rPr>
            </a:br>
            <a:r>
              <a:rPr lang="en-US" sz="1400" b="0" i="1" u="none" strike="noStrike" cap="none">
                <a:solidFill>
                  <a:schemeClr val="accent1"/>
                </a:solidFill>
                <a:latin typeface="Calibri"/>
                <a:ea typeface="Calibri"/>
                <a:cs typeface="Calibri"/>
                <a:sym typeface="Calibri"/>
              </a:rPr>
              <a:t>Read it over carefully, and return to it later!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Buffer Management summary</a:t>
            </a:r>
            <a:endParaRPr/>
          </a:p>
        </p:txBody>
      </p:sp>
      <p:sp>
        <p:nvSpPr>
          <p:cNvPr id="270" name="Google Shape;270;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215900" algn="l" rtl="0">
              <a:spcBef>
                <a:spcPts val="0"/>
              </a:spcBef>
              <a:spcAft>
                <a:spcPts val="0"/>
              </a:spcAft>
              <a:buSzPts val="2000"/>
              <a:buNone/>
            </a:pPr>
            <a:endParaRPr/>
          </a:p>
        </p:txBody>
      </p:sp>
      <p:grpSp>
        <p:nvGrpSpPr>
          <p:cNvPr id="271" name="Google Shape;271;p16" descr="4 quadrants. 1) No Force, No Steal 2) No force, Steal (Fastest), 3) Force, No Steal (Slowest) 4) Force, Steal" title="Performance Implicatinos"/>
          <p:cNvGrpSpPr/>
          <p:nvPr/>
        </p:nvGrpSpPr>
        <p:grpSpPr>
          <a:xfrm>
            <a:off x="228600" y="1657350"/>
            <a:ext cx="2856309" cy="2899649"/>
            <a:chOff x="228600" y="1657350"/>
            <a:chExt cx="2856309" cy="2899649"/>
          </a:xfrm>
        </p:grpSpPr>
        <p:sp>
          <p:nvSpPr>
            <p:cNvPr id="272" name="Google Shape;272;p16"/>
            <p:cNvSpPr/>
            <p:nvPr/>
          </p:nvSpPr>
          <p:spPr>
            <a:xfrm>
              <a:off x="979884" y="1926431"/>
              <a:ext cx="2105025" cy="170497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273" name="Google Shape;273;p16"/>
            <p:cNvSpPr/>
            <p:nvPr/>
          </p:nvSpPr>
          <p:spPr>
            <a:xfrm>
              <a:off x="228600" y="2971800"/>
              <a:ext cx="564290"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rgbClr val="3365FB"/>
                  </a:solidFill>
                  <a:latin typeface="Helvetica Neue"/>
                  <a:ea typeface="Helvetica Neue"/>
                  <a:cs typeface="Helvetica Neue"/>
                  <a:sym typeface="Helvetica Neue"/>
                </a:rPr>
                <a:t>Force</a:t>
              </a:r>
              <a:endParaRPr/>
            </a:p>
          </p:txBody>
        </p:sp>
        <p:sp>
          <p:nvSpPr>
            <p:cNvPr id="274" name="Google Shape;274;p16"/>
            <p:cNvSpPr/>
            <p:nvPr/>
          </p:nvSpPr>
          <p:spPr>
            <a:xfrm>
              <a:off x="278416" y="2129289"/>
              <a:ext cx="564290" cy="528992"/>
            </a:xfrm>
            <a:prstGeom prst="rect">
              <a:avLst/>
            </a:prstGeom>
            <a:noFill/>
            <a:ln>
              <a:noFill/>
            </a:ln>
          </p:spPr>
          <p:txBody>
            <a:bodyPr spcFirstLastPara="1" wrap="square" lIns="67850" tIns="33325" rIns="67850" bIns="33325" anchor="t" anchorCtr="0">
              <a:spAutoFit/>
            </a:bodyPr>
            <a:lstStyle/>
            <a:p>
              <a:pPr marL="0" marR="0" lvl="0" indent="0" algn="ctr" rtl="0">
                <a:spcBef>
                  <a:spcPts val="0"/>
                </a:spcBef>
                <a:spcAft>
                  <a:spcPts val="0"/>
                </a:spcAft>
                <a:buNone/>
              </a:pPr>
              <a:r>
                <a:rPr lang="en-US" sz="1500" b="1">
                  <a:solidFill>
                    <a:srgbClr val="3365FB"/>
                  </a:solidFill>
                  <a:latin typeface="Helvetica Neue"/>
                  <a:ea typeface="Helvetica Neue"/>
                  <a:cs typeface="Helvetica Neue"/>
                  <a:sym typeface="Helvetica Neue"/>
                </a:rPr>
                <a:t>No</a:t>
              </a:r>
              <a:br>
                <a:rPr lang="en-US" sz="1500" b="1">
                  <a:solidFill>
                    <a:srgbClr val="3365FB"/>
                  </a:solidFill>
                  <a:latin typeface="Helvetica Neue"/>
                  <a:ea typeface="Helvetica Neue"/>
                  <a:cs typeface="Helvetica Neue"/>
                  <a:sym typeface="Helvetica Neue"/>
                </a:rPr>
              </a:br>
              <a:r>
                <a:rPr lang="en-US" sz="1500" b="1">
                  <a:solidFill>
                    <a:srgbClr val="3365FB"/>
                  </a:solidFill>
                  <a:latin typeface="Helvetica Neue"/>
                  <a:ea typeface="Helvetica Neue"/>
                  <a:cs typeface="Helvetica Neue"/>
                  <a:sym typeface="Helvetica Neue"/>
                </a:rPr>
                <a:t>Force</a:t>
              </a:r>
              <a:endParaRPr sz="1500" b="1">
                <a:solidFill>
                  <a:srgbClr val="3365FB"/>
                </a:solidFill>
                <a:latin typeface="Helvetica Neue"/>
                <a:ea typeface="Helvetica Neue"/>
                <a:cs typeface="Helvetica Neue"/>
                <a:sym typeface="Helvetica Neue"/>
              </a:endParaRPr>
            </a:p>
          </p:txBody>
        </p:sp>
        <p:sp>
          <p:nvSpPr>
            <p:cNvPr id="275" name="Google Shape;275;p16"/>
            <p:cNvSpPr/>
            <p:nvPr/>
          </p:nvSpPr>
          <p:spPr>
            <a:xfrm>
              <a:off x="1015603" y="1657350"/>
              <a:ext cx="80230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1"/>
                  </a:solidFill>
                  <a:latin typeface="Helvetica Neue"/>
                  <a:ea typeface="Helvetica Neue"/>
                  <a:cs typeface="Helvetica Neue"/>
                  <a:sym typeface="Helvetica Neue"/>
                </a:rPr>
                <a:t>No Steal</a:t>
              </a:r>
              <a:endParaRPr/>
            </a:p>
          </p:txBody>
        </p:sp>
        <p:sp>
          <p:nvSpPr>
            <p:cNvPr id="276" name="Google Shape;276;p16"/>
            <p:cNvSpPr/>
            <p:nvPr/>
          </p:nvSpPr>
          <p:spPr>
            <a:xfrm>
              <a:off x="2272903" y="1658541"/>
              <a:ext cx="528190"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1"/>
                  </a:solidFill>
                  <a:latin typeface="Helvetica Neue"/>
                  <a:ea typeface="Helvetica Neue"/>
                  <a:cs typeface="Helvetica Neue"/>
                  <a:sym typeface="Helvetica Neue"/>
                </a:rPr>
                <a:t>Steal</a:t>
              </a:r>
              <a:endParaRPr/>
            </a:p>
          </p:txBody>
        </p:sp>
        <p:cxnSp>
          <p:nvCxnSpPr>
            <p:cNvPr id="277" name="Google Shape;277;p16"/>
            <p:cNvCxnSpPr/>
            <p:nvPr/>
          </p:nvCxnSpPr>
          <p:spPr>
            <a:xfrm>
              <a:off x="979884" y="2778919"/>
              <a:ext cx="2105025" cy="0"/>
            </a:xfrm>
            <a:prstGeom prst="straightConnector1">
              <a:avLst/>
            </a:prstGeom>
            <a:noFill/>
            <a:ln w="12700" cap="flat" cmpd="sng">
              <a:solidFill>
                <a:schemeClr val="dk2"/>
              </a:solidFill>
              <a:prstDash val="solid"/>
              <a:round/>
              <a:headEnd type="none" w="sm" len="sm"/>
              <a:tailEnd type="none" w="sm" len="sm"/>
            </a:ln>
          </p:spPr>
        </p:cxnSp>
        <p:cxnSp>
          <p:nvCxnSpPr>
            <p:cNvPr id="278" name="Google Shape;278;p16"/>
            <p:cNvCxnSpPr/>
            <p:nvPr/>
          </p:nvCxnSpPr>
          <p:spPr>
            <a:xfrm>
              <a:off x="2060972" y="1926431"/>
              <a:ext cx="0" cy="1704975"/>
            </a:xfrm>
            <a:prstGeom prst="straightConnector1">
              <a:avLst/>
            </a:prstGeom>
            <a:noFill/>
            <a:ln w="12700" cap="flat" cmpd="sng">
              <a:solidFill>
                <a:schemeClr val="dk2"/>
              </a:solidFill>
              <a:prstDash val="solid"/>
              <a:round/>
              <a:headEnd type="none" w="sm" len="sm"/>
              <a:tailEnd type="none" w="sm" len="sm"/>
            </a:ln>
          </p:spPr>
        </p:cxnSp>
        <p:sp>
          <p:nvSpPr>
            <p:cNvPr id="279" name="Google Shape;279;p16"/>
            <p:cNvSpPr/>
            <p:nvPr/>
          </p:nvSpPr>
          <p:spPr>
            <a:xfrm>
              <a:off x="2057400" y="1943100"/>
              <a:ext cx="1019175" cy="847725"/>
            </a:xfrm>
            <a:prstGeom prst="rect">
              <a:avLst/>
            </a:prstGeom>
            <a:gradFill>
              <a:gsLst>
                <a:gs pos="0">
                  <a:srgbClr val="394C4A"/>
                </a:gs>
                <a:gs pos="50000">
                  <a:srgbClr val="C0FEF9"/>
                </a:gs>
                <a:gs pos="100000">
                  <a:srgbClr val="394C4A"/>
                </a:gs>
              </a:gsLst>
              <a:lin ang="5400000" scaled="0"/>
            </a:gra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280" name="Google Shape;280;p16"/>
            <p:cNvSpPr txBox="1"/>
            <p:nvPr/>
          </p:nvSpPr>
          <p:spPr>
            <a:xfrm>
              <a:off x="1099013" y="2971800"/>
              <a:ext cx="805798"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a:solidFill>
                    <a:schemeClr val="accent2"/>
                  </a:solidFill>
                  <a:latin typeface="Calibri"/>
                  <a:ea typeface="Calibri"/>
                  <a:cs typeface="Calibri"/>
                  <a:sym typeface="Calibri"/>
                </a:rPr>
                <a:t>Slowest</a:t>
              </a:r>
              <a:endParaRPr/>
            </a:p>
          </p:txBody>
        </p:sp>
        <p:sp>
          <p:nvSpPr>
            <p:cNvPr id="281" name="Google Shape;281;p16"/>
            <p:cNvSpPr txBox="1"/>
            <p:nvPr/>
          </p:nvSpPr>
          <p:spPr>
            <a:xfrm>
              <a:off x="2155098" y="2171700"/>
              <a:ext cx="740139"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a:solidFill>
                    <a:schemeClr val="accent2"/>
                  </a:solidFill>
                  <a:latin typeface="Calibri"/>
                  <a:ea typeface="Calibri"/>
                  <a:cs typeface="Calibri"/>
                  <a:sym typeface="Calibri"/>
                </a:rPr>
                <a:t>Fastest</a:t>
              </a:r>
              <a:endParaRPr/>
            </a:p>
          </p:txBody>
        </p:sp>
        <p:sp>
          <p:nvSpPr>
            <p:cNvPr id="282" name="Google Shape;282;p16"/>
            <p:cNvSpPr txBox="1"/>
            <p:nvPr/>
          </p:nvSpPr>
          <p:spPr>
            <a:xfrm>
              <a:off x="993723" y="3818335"/>
              <a:ext cx="1728358"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100">
                  <a:solidFill>
                    <a:srgbClr val="CF0E30"/>
                  </a:solidFill>
                  <a:latin typeface="Helvetica Neue"/>
                  <a:ea typeface="Helvetica Neue"/>
                  <a:cs typeface="Helvetica Neue"/>
                  <a:sym typeface="Helvetica Neue"/>
                </a:rPr>
                <a:t>Performance</a:t>
              </a:r>
              <a:endParaRPr/>
            </a:p>
            <a:p>
              <a:pPr marL="0" marR="0" lvl="0" indent="0" algn="ctr" rtl="0">
                <a:spcBef>
                  <a:spcPts val="0"/>
                </a:spcBef>
                <a:spcAft>
                  <a:spcPts val="0"/>
                </a:spcAft>
                <a:buNone/>
              </a:pPr>
              <a:r>
                <a:rPr lang="en-US" sz="2100">
                  <a:solidFill>
                    <a:srgbClr val="CF0E30"/>
                  </a:solidFill>
                  <a:latin typeface="Helvetica Neue"/>
                  <a:ea typeface="Helvetica Neue"/>
                  <a:cs typeface="Helvetica Neue"/>
                  <a:sym typeface="Helvetica Neue"/>
                </a:rPr>
                <a:t>Implications</a:t>
              </a:r>
              <a:endParaRPr/>
            </a:p>
          </p:txBody>
        </p:sp>
      </p:grpSp>
      <p:grpSp>
        <p:nvGrpSpPr>
          <p:cNvPr id="283" name="Google Shape;283;p16" descr="4 quadrants. 1) No Force, No Steal (No UNDO/REDO) 2) No force, Steal (UNDO/REDO), 3) Force, No Steal (NO UNDO/REDO) 4) Force, Steal (UNDO/ NO REDO)" title="Logging/Recovery Impications"/>
          <p:cNvGrpSpPr/>
          <p:nvPr/>
        </p:nvGrpSpPr>
        <p:grpSpPr>
          <a:xfrm>
            <a:off x="3389709" y="1657350"/>
            <a:ext cx="3075027" cy="2853568"/>
            <a:chOff x="3389709" y="1657350"/>
            <a:chExt cx="3075027" cy="2853568"/>
          </a:xfrm>
        </p:grpSpPr>
        <p:sp>
          <p:nvSpPr>
            <p:cNvPr id="284" name="Google Shape;284;p16"/>
            <p:cNvSpPr/>
            <p:nvPr/>
          </p:nvSpPr>
          <p:spPr>
            <a:xfrm>
              <a:off x="4133850" y="1926431"/>
              <a:ext cx="2105025" cy="170497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285" name="Google Shape;285;p16"/>
            <p:cNvSpPr/>
            <p:nvPr/>
          </p:nvSpPr>
          <p:spPr>
            <a:xfrm>
              <a:off x="4169569" y="1657350"/>
              <a:ext cx="80230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1"/>
                  </a:solidFill>
                  <a:latin typeface="Helvetica Neue"/>
                  <a:ea typeface="Helvetica Neue"/>
                  <a:cs typeface="Helvetica Neue"/>
                  <a:sym typeface="Helvetica Neue"/>
                </a:rPr>
                <a:t>No Steal</a:t>
              </a:r>
              <a:endParaRPr/>
            </a:p>
          </p:txBody>
        </p:sp>
        <p:sp>
          <p:nvSpPr>
            <p:cNvPr id="286" name="Google Shape;286;p16"/>
            <p:cNvSpPr/>
            <p:nvPr/>
          </p:nvSpPr>
          <p:spPr>
            <a:xfrm>
              <a:off x="5426869" y="1658541"/>
              <a:ext cx="528190"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1"/>
                  </a:solidFill>
                  <a:latin typeface="Helvetica Neue"/>
                  <a:ea typeface="Helvetica Neue"/>
                  <a:cs typeface="Helvetica Neue"/>
                  <a:sym typeface="Helvetica Neue"/>
                </a:rPr>
                <a:t>Steal</a:t>
              </a:r>
              <a:endParaRPr/>
            </a:p>
          </p:txBody>
        </p:sp>
        <p:cxnSp>
          <p:nvCxnSpPr>
            <p:cNvPr id="287" name="Google Shape;287;p16"/>
            <p:cNvCxnSpPr/>
            <p:nvPr/>
          </p:nvCxnSpPr>
          <p:spPr>
            <a:xfrm>
              <a:off x="4133850" y="2778919"/>
              <a:ext cx="2105025" cy="0"/>
            </a:xfrm>
            <a:prstGeom prst="straightConnector1">
              <a:avLst/>
            </a:prstGeom>
            <a:noFill/>
            <a:ln w="12700" cap="flat" cmpd="sng">
              <a:solidFill>
                <a:schemeClr val="dk2"/>
              </a:solidFill>
              <a:prstDash val="solid"/>
              <a:round/>
              <a:headEnd type="none" w="sm" len="sm"/>
              <a:tailEnd type="none" w="sm" len="sm"/>
            </a:ln>
          </p:spPr>
        </p:cxnSp>
        <p:cxnSp>
          <p:nvCxnSpPr>
            <p:cNvPr id="288" name="Google Shape;288;p16"/>
            <p:cNvCxnSpPr/>
            <p:nvPr/>
          </p:nvCxnSpPr>
          <p:spPr>
            <a:xfrm>
              <a:off x="5214938" y="1926431"/>
              <a:ext cx="0" cy="1704975"/>
            </a:xfrm>
            <a:prstGeom prst="straightConnector1">
              <a:avLst/>
            </a:prstGeom>
            <a:noFill/>
            <a:ln w="12700" cap="flat" cmpd="sng">
              <a:solidFill>
                <a:schemeClr val="dk2"/>
              </a:solidFill>
              <a:prstDash val="solid"/>
              <a:round/>
              <a:headEnd type="none" w="sm" len="sm"/>
              <a:tailEnd type="none" w="sm" len="sm"/>
            </a:ln>
          </p:spPr>
        </p:cxnSp>
        <p:sp>
          <p:nvSpPr>
            <p:cNvPr id="289" name="Google Shape;289;p16"/>
            <p:cNvSpPr/>
            <p:nvPr/>
          </p:nvSpPr>
          <p:spPr>
            <a:xfrm>
              <a:off x="5211366" y="1943100"/>
              <a:ext cx="1019175" cy="847725"/>
            </a:xfrm>
            <a:prstGeom prst="rect">
              <a:avLst/>
            </a:prstGeom>
            <a:gradFill>
              <a:gsLst>
                <a:gs pos="0">
                  <a:srgbClr val="394C4A"/>
                </a:gs>
                <a:gs pos="50000">
                  <a:srgbClr val="C0FEF9"/>
                </a:gs>
                <a:gs pos="100000">
                  <a:srgbClr val="394C4A"/>
                </a:gs>
              </a:gsLst>
              <a:lin ang="5400000" scaled="0"/>
            </a:gra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290" name="Google Shape;290;p16"/>
            <p:cNvSpPr/>
            <p:nvPr/>
          </p:nvSpPr>
          <p:spPr>
            <a:xfrm>
              <a:off x="4151777" y="3200401"/>
              <a:ext cx="866776" cy="29765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2"/>
                  </a:solidFill>
                  <a:latin typeface="Calibri"/>
                  <a:ea typeface="Calibri"/>
                  <a:cs typeface="Calibri"/>
                  <a:sym typeface="Calibri"/>
                </a:rPr>
                <a:t>No REDO</a:t>
              </a:r>
              <a:endParaRPr/>
            </a:p>
          </p:txBody>
        </p:sp>
        <p:sp>
          <p:nvSpPr>
            <p:cNvPr id="291" name="Google Shape;291;p16"/>
            <p:cNvSpPr/>
            <p:nvPr/>
          </p:nvSpPr>
          <p:spPr>
            <a:xfrm>
              <a:off x="4151777" y="2857501"/>
              <a:ext cx="914401" cy="29765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2"/>
                  </a:solidFill>
                  <a:latin typeface="Calibri"/>
                  <a:ea typeface="Calibri"/>
                  <a:cs typeface="Calibri"/>
                  <a:sym typeface="Calibri"/>
                </a:rPr>
                <a:t>No UNDO</a:t>
              </a:r>
              <a:endParaRPr/>
            </a:p>
          </p:txBody>
        </p:sp>
        <p:sp>
          <p:nvSpPr>
            <p:cNvPr id="292" name="Google Shape;292;p16"/>
            <p:cNvSpPr/>
            <p:nvPr/>
          </p:nvSpPr>
          <p:spPr>
            <a:xfrm>
              <a:off x="5294781" y="2859882"/>
              <a:ext cx="683420" cy="29765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2"/>
                  </a:solidFill>
                  <a:latin typeface="Calibri"/>
                  <a:ea typeface="Calibri"/>
                  <a:cs typeface="Calibri"/>
                  <a:sym typeface="Calibri"/>
                </a:rPr>
                <a:t> UNDO</a:t>
              </a:r>
              <a:endParaRPr/>
            </a:p>
          </p:txBody>
        </p:sp>
        <p:sp>
          <p:nvSpPr>
            <p:cNvPr id="293" name="Google Shape;293;p16"/>
            <p:cNvSpPr/>
            <p:nvPr/>
          </p:nvSpPr>
          <p:spPr>
            <a:xfrm>
              <a:off x="5249537" y="3202782"/>
              <a:ext cx="866776" cy="29765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2"/>
                  </a:solidFill>
                  <a:latin typeface="Calibri"/>
                  <a:ea typeface="Calibri"/>
                  <a:cs typeface="Calibri"/>
                  <a:sym typeface="Calibri"/>
                </a:rPr>
                <a:t>No REDO</a:t>
              </a:r>
              <a:endParaRPr/>
            </a:p>
          </p:txBody>
        </p:sp>
        <p:sp>
          <p:nvSpPr>
            <p:cNvPr id="294" name="Google Shape;294;p16"/>
            <p:cNvSpPr/>
            <p:nvPr/>
          </p:nvSpPr>
          <p:spPr>
            <a:xfrm>
              <a:off x="5336447" y="2116932"/>
              <a:ext cx="683418" cy="29765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2"/>
                  </a:solidFill>
                  <a:latin typeface="Calibri"/>
                  <a:ea typeface="Calibri"/>
                  <a:cs typeface="Calibri"/>
                  <a:sym typeface="Calibri"/>
                </a:rPr>
                <a:t> UNDO</a:t>
              </a:r>
              <a:endParaRPr/>
            </a:p>
          </p:txBody>
        </p:sp>
        <p:sp>
          <p:nvSpPr>
            <p:cNvPr id="295" name="Google Shape;295;p16"/>
            <p:cNvSpPr/>
            <p:nvPr/>
          </p:nvSpPr>
          <p:spPr>
            <a:xfrm>
              <a:off x="5412647" y="2345532"/>
              <a:ext cx="591740" cy="29765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2"/>
                  </a:solidFill>
                  <a:latin typeface="Calibri"/>
                  <a:ea typeface="Calibri"/>
                  <a:cs typeface="Calibri"/>
                  <a:sym typeface="Calibri"/>
                </a:rPr>
                <a:t>REDO</a:t>
              </a:r>
              <a:endParaRPr/>
            </a:p>
          </p:txBody>
        </p:sp>
        <p:sp>
          <p:nvSpPr>
            <p:cNvPr id="296" name="Google Shape;296;p16"/>
            <p:cNvSpPr/>
            <p:nvPr/>
          </p:nvSpPr>
          <p:spPr>
            <a:xfrm>
              <a:off x="4163681" y="2116931"/>
              <a:ext cx="914401" cy="29765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2"/>
                  </a:solidFill>
                  <a:latin typeface="Calibri"/>
                  <a:ea typeface="Calibri"/>
                  <a:cs typeface="Calibri"/>
                  <a:sym typeface="Calibri"/>
                </a:rPr>
                <a:t>No UNDO</a:t>
              </a:r>
              <a:endParaRPr/>
            </a:p>
          </p:txBody>
        </p:sp>
        <p:sp>
          <p:nvSpPr>
            <p:cNvPr id="297" name="Google Shape;297;p16"/>
            <p:cNvSpPr/>
            <p:nvPr/>
          </p:nvSpPr>
          <p:spPr>
            <a:xfrm>
              <a:off x="4383947" y="2343150"/>
              <a:ext cx="591741" cy="29765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chemeClr val="accent2"/>
                  </a:solidFill>
                  <a:latin typeface="Calibri"/>
                  <a:ea typeface="Calibri"/>
                  <a:cs typeface="Calibri"/>
                  <a:sym typeface="Calibri"/>
                </a:rPr>
                <a:t>REDO</a:t>
              </a:r>
              <a:endParaRPr/>
            </a:p>
          </p:txBody>
        </p:sp>
        <p:sp>
          <p:nvSpPr>
            <p:cNvPr id="298" name="Google Shape;298;p16"/>
            <p:cNvSpPr txBox="1"/>
            <p:nvPr/>
          </p:nvSpPr>
          <p:spPr>
            <a:xfrm>
              <a:off x="4087162" y="3772254"/>
              <a:ext cx="23775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100">
                  <a:solidFill>
                    <a:srgbClr val="CF0E30"/>
                  </a:solidFill>
                  <a:latin typeface="Helvetica Neue"/>
                  <a:ea typeface="Helvetica Neue"/>
                  <a:cs typeface="Helvetica Neue"/>
                  <a:sym typeface="Helvetica Neue"/>
                </a:rPr>
                <a:t>Logging/Recovery</a:t>
              </a:r>
              <a:endParaRPr/>
            </a:p>
            <a:p>
              <a:pPr marL="0" marR="0" lvl="0" indent="0" algn="ctr" rtl="0">
                <a:spcBef>
                  <a:spcPts val="0"/>
                </a:spcBef>
                <a:spcAft>
                  <a:spcPts val="0"/>
                </a:spcAft>
                <a:buNone/>
              </a:pPr>
              <a:r>
                <a:rPr lang="en-US" sz="2100">
                  <a:solidFill>
                    <a:srgbClr val="CF0E30"/>
                  </a:solidFill>
                  <a:latin typeface="Helvetica Neue"/>
                  <a:ea typeface="Helvetica Neue"/>
                  <a:cs typeface="Helvetica Neue"/>
                  <a:sym typeface="Helvetica Neue"/>
                </a:rPr>
                <a:t>Implications</a:t>
              </a:r>
              <a:endParaRPr/>
            </a:p>
          </p:txBody>
        </p:sp>
        <p:sp>
          <p:nvSpPr>
            <p:cNvPr id="299" name="Google Shape;299;p16"/>
            <p:cNvSpPr/>
            <p:nvPr/>
          </p:nvSpPr>
          <p:spPr>
            <a:xfrm>
              <a:off x="3389709" y="3028950"/>
              <a:ext cx="564290"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b="1">
                  <a:solidFill>
                    <a:srgbClr val="3365FB"/>
                  </a:solidFill>
                  <a:latin typeface="Helvetica Neue"/>
                  <a:ea typeface="Helvetica Neue"/>
                  <a:cs typeface="Helvetica Neue"/>
                  <a:sym typeface="Helvetica Neue"/>
                </a:rPr>
                <a:t>Force</a:t>
              </a:r>
              <a:endParaRPr/>
            </a:p>
          </p:txBody>
        </p:sp>
        <p:sp>
          <p:nvSpPr>
            <p:cNvPr id="300" name="Google Shape;300;p16"/>
            <p:cNvSpPr/>
            <p:nvPr/>
          </p:nvSpPr>
          <p:spPr>
            <a:xfrm>
              <a:off x="3441543" y="2143834"/>
              <a:ext cx="564290" cy="528992"/>
            </a:xfrm>
            <a:prstGeom prst="rect">
              <a:avLst/>
            </a:prstGeom>
            <a:noFill/>
            <a:ln>
              <a:noFill/>
            </a:ln>
          </p:spPr>
          <p:txBody>
            <a:bodyPr spcFirstLastPara="1" wrap="square" lIns="67850" tIns="33325" rIns="67850" bIns="33325" anchor="t" anchorCtr="0">
              <a:spAutoFit/>
            </a:bodyPr>
            <a:lstStyle/>
            <a:p>
              <a:pPr marL="0" marR="0" lvl="0" indent="0" algn="ctr" rtl="0">
                <a:spcBef>
                  <a:spcPts val="0"/>
                </a:spcBef>
                <a:spcAft>
                  <a:spcPts val="0"/>
                </a:spcAft>
                <a:buNone/>
              </a:pPr>
              <a:r>
                <a:rPr lang="en-US" sz="1500" b="1">
                  <a:solidFill>
                    <a:srgbClr val="3365FB"/>
                  </a:solidFill>
                  <a:latin typeface="Helvetica Neue"/>
                  <a:ea typeface="Helvetica Neue"/>
                  <a:cs typeface="Helvetica Neue"/>
                  <a:sym typeface="Helvetica Neue"/>
                </a:rPr>
                <a:t>No</a:t>
              </a:r>
              <a:br>
                <a:rPr lang="en-US" sz="1500" b="1">
                  <a:solidFill>
                    <a:srgbClr val="3365FB"/>
                  </a:solidFill>
                  <a:latin typeface="Helvetica Neue"/>
                  <a:ea typeface="Helvetica Neue"/>
                  <a:cs typeface="Helvetica Neue"/>
                  <a:sym typeface="Helvetica Neue"/>
                </a:rPr>
              </a:br>
              <a:r>
                <a:rPr lang="en-US" sz="1500" b="1">
                  <a:solidFill>
                    <a:srgbClr val="3365FB"/>
                  </a:solidFill>
                  <a:latin typeface="Helvetica Neue"/>
                  <a:ea typeface="Helvetica Neue"/>
                  <a:cs typeface="Helvetica Neue"/>
                  <a:sym typeface="Helvetica Neue"/>
                </a:rPr>
                <a:t>Force</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Basic Idea: Logging</a:t>
            </a:r>
            <a:endParaRPr/>
          </a:p>
        </p:txBody>
      </p:sp>
      <p:sp>
        <p:nvSpPr>
          <p:cNvPr id="310" name="Google Shape;310;p1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For every update, record info to allow REDO/UNDO in a log.</a:t>
            </a:r>
            <a:endParaRPr/>
          </a:p>
          <a:p>
            <a:pPr marL="742950" lvl="1" indent="-285750" algn="l" rtl="0">
              <a:spcBef>
                <a:spcPts val="360"/>
              </a:spcBef>
              <a:spcAft>
                <a:spcPts val="0"/>
              </a:spcAft>
              <a:buSzPts val="1800"/>
              <a:buChar char="•"/>
            </a:pPr>
            <a:r>
              <a:rPr lang="en-US"/>
              <a:t>Sequential writes to log (on a separate disk).</a:t>
            </a:r>
            <a:endParaRPr/>
          </a:p>
          <a:p>
            <a:pPr marL="742950" lvl="1" indent="-285750" algn="l" rtl="0">
              <a:spcBef>
                <a:spcPts val="360"/>
              </a:spcBef>
              <a:spcAft>
                <a:spcPts val="0"/>
              </a:spcAft>
              <a:buSzPts val="1800"/>
              <a:buChar char="•"/>
            </a:pPr>
            <a:r>
              <a:rPr lang="en-US"/>
              <a:t>Minimal info written to log: pack multiple updates in a single log page.</a:t>
            </a:r>
            <a:endParaRPr/>
          </a:p>
          <a:p>
            <a:pPr marL="342900" lvl="0" indent="-342900" algn="l" rtl="0">
              <a:spcBef>
                <a:spcPts val="400"/>
              </a:spcBef>
              <a:spcAft>
                <a:spcPts val="0"/>
              </a:spcAft>
              <a:buSzPts val="2000"/>
              <a:buChar char="•"/>
            </a:pPr>
            <a:r>
              <a:rPr lang="en-US" u="sng"/>
              <a:t>Log</a:t>
            </a:r>
            <a:r>
              <a:rPr lang="en-US"/>
              <a:t>: An </a:t>
            </a:r>
            <a:r>
              <a:rPr lang="en-US" b="1"/>
              <a:t>ordered list </a:t>
            </a:r>
            <a:r>
              <a:rPr lang="en-US"/>
              <a:t>of log records to allow REDO/UNDO</a:t>
            </a:r>
            <a:endParaRPr/>
          </a:p>
          <a:p>
            <a:pPr marL="742950" lvl="1" indent="-285750" algn="l" rtl="0">
              <a:spcBef>
                <a:spcPts val="360"/>
              </a:spcBef>
              <a:spcAft>
                <a:spcPts val="0"/>
              </a:spcAft>
              <a:buSzPts val="1800"/>
              <a:buChar char="•"/>
            </a:pPr>
            <a:r>
              <a:rPr lang="en-US"/>
              <a:t>Log record contains: </a:t>
            </a:r>
            <a:endParaRPr/>
          </a:p>
          <a:p>
            <a:pPr marL="1143000" lvl="2" indent="-228600" algn="l" rtl="0">
              <a:spcBef>
                <a:spcPts val="320"/>
              </a:spcBef>
              <a:spcAft>
                <a:spcPts val="0"/>
              </a:spcAft>
              <a:buSzPts val="1600"/>
              <a:buChar char="•"/>
            </a:pPr>
            <a:r>
              <a:rPr lang="en-US" b="1"/>
              <a:t>&lt;XID, pageID, offset, length, old data, new data&gt; </a:t>
            </a:r>
            <a:endParaRPr/>
          </a:p>
          <a:p>
            <a:pPr marL="742950" lvl="1" indent="-285750" algn="l" rtl="0">
              <a:spcBef>
                <a:spcPts val="360"/>
              </a:spcBef>
              <a:spcAft>
                <a:spcPts val="0"/>
              </a:spcAft>
              <a:buSzPts val="1800"/>
              <a:buChar char="•"/>
            </a:pPr>
            <a:r>
              <a:rPr lang="en-US"/>
              <a:t>and additional control info (which we’ll see soon).</a:t>
            </a:r>
            <a:endParaRPr/>
          </a:p>
        </p:txBody>
      </p:sp>
      <p:grpSp>
        <p:nvGrpSpPr>
          <p:cNvPr id="311" name="Google Shape;311;p17" descr="Left database looks normal. Right database has a tape rolling out (log)" title="Two databases"/>
          <p:cNvGrpSpPr/>
          <p:nvPr/>
        </p:nvGrpSpPr>
        <p:grpSpPr>
          <a:xfrm>
            <a:off x="302064" y="3867149"/>
            <a:ext cx="5184336" cy="1073976"/>
            <a:chOff x="302064" y="3867149"/>
            <a:chExt cx="5184336" cy="1073976"/>
          </a:xfrm>
        </p:grpSpPr>
        <p:sp>
          <p:nvSpPr>
            <p:cNvPr id="312" name="Google Shape;312;p17"/>
            <p:cNvSpPr/>
            <p:nvPr/>
          </p:nvSpPr>
          <p:spPr>
            <a:xfrm>
              <a:off x="302064" y="4662536"/>
              <a:ext cx="1248075" cy="2785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313" name="Google Shape;313;p17"/>
            <p:cNvSpPr/>
            <p:nvPr/>
          </p:nvSpPr>
          <p:spPr>
            <a:xfrm>
              <a:off x="2130864" y="4662536"/>
              <a:ext cx="1897074" cy="2785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314" name="Google Shape;314;p17"/>
            <p:cNvGrpSpPr/>
            <p:nvPr/>
          </p:nvGrpSpPr>
          <p:grpSpPr>
            <a:xfrm>
              <a:off x="762000" y="3881502"/>
              <a:ext cx="2052043" cy="1052447"/>
              <a:chOff x="5863582" y="4974281"/>
              <a:chExt cx="3132137" cy="1727200"/>
            </a:xfrm>
          </p:grpSpPr>
          <p:pic>
            <p:nvPicPr>
              <p:cNvPr id="315" name="Google Shape;315;p17"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316" name="Google Shape;316;p17"/>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sz="1500" b="1">
                  <a:solidFill>
                    <a:srgbClr val="000000"/>
                  </a:solidFill>
                  <a:latin typeface="Calibri"/>
                  <a:ea typeface="Calibri"/>
                  <a:cs typeface="Calibri"/>
                  <a:sym typeface="Calibri"/>
                </a:endParaRPr>
              </a:p>
            </p:txBody>
          </p:sp>
        </p:grpSp>
        <p:grpSp>
          <p:nvGrpSpPr>
            <p:cNvPr id="317" name="Google Shape;317;p17"/>
            <p:cNvGrpSpPr/>
            <p:nvPr/>
          </p:nvGrpSpPr>
          <p:grpSpPr>
            <a:xfrm>
              <a:off x="3434357" y="3867149"/>
              <a:ext cx="2052043" cy="1052447"/>
              <a:chOff x="4862190" y="4949695"/>
              <a:chExt cx="3132137" cy="1727200"/>
            </a:xfrm>
          </p:grpSpPr>
          <p:grpSp>
            <p:nvGrpSpPr>
              <p:cNvPr id="318" name="Google Shape;318;p17"/>
              <p:cNvGrpSpPr/>
              <p:nvPr/>
            </p:nvGrpSpPr>
            <p:grpSpPr>
              <a:xfrm>
                <a:off x="4862190" y="4949695"/>
                <a:ext cx="3132137" cy="1727200"/>
                <a:chOff x="5863582" y="4974281"/>
                <a:chExt cx="3132137" cy="1727200"/>
              </a:xfrm>
            </p:grpSpPr>
            <p:pic>
              <p:nvPicPr>
                <p:cNvPr id="319" name="Google Shape;319;p17"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320" name="Google Shape;320;p17"/>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sp>
            <p:nvSpPr>
              <p:cNvPr id="321" name="Google Shape;321;p17"/>
              <p:cNvSpPr/>
              <p:nvPr/>
            </p:nvSpPr>
            <p:spPr>
              <a:xfrm>
                <a:off x="5253546" y="5621606"/>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Log</a:t>
                </a:r>
                <a:endParaRPr sz="1500" b="1">
                  <a:solidFill>
                    <a:srgbClr val="000000"/>
                  </a:solidFill>
                  <a:latin typeface="Calibri"/>
                  <a:ea typeface="Calibri"/>
                  <a:cs typeface="Calibri"/>
                  <a:sym typeface="Calibri"/>
                </a:endParaRPr>
              </a:p>
            </p:txBody>
          </p:sp>
          <p:grpSp>
            <p:nvGrpSpPr>
              <p:cNvPr id="322" name="Google Shape;322;p17"/>
              <p:cNvGrpSpPr/>
              <p:nvPr/>
            </p:nvGrpSpPr>
            <p:grpSpPr>
              <a:xfrm>
                <a:off x="5182637" y="5654935"/>
                <a:ext cx="753226" cy="757411"/>
                <a:chOff x="5160933" y="5424076"/>
                <a:chExt cx="1073701" cy="1079666"/>
              </a:xfrm>
            </p:grpSpPr>
            <p:sp>
              <p:nvSpPr>
                <p:cNvPr id="323" name="Google Shape;323;p17" descr="Oak"/>
                <p:cNvSpPr/>
                <p:nvPr/>
              </p:nvSpPr>
              <p:spPr>
                <a:xfrm>
                  <a:off x="5160933" y="5424076"/>
                  <a:ext cx="1073701" cy="1079666"/>
                </a:xfrm>
                <a:prstGeom prst="ellipse">
                  <a:avLst/>
                </a:prstGeom>
                <a:blipFill rotWithShape="1">
                  <a:blip r:embed="rId4">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324" name="Google Shape;324;p17"/>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325" name="Google Shape;325;p17"/>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Write-Ahead Logging (WAL)</a:t>
            </a:r>
            <a:endParaRPr/>
          </a:p>
        </p:txBody>
      </p:sp>
      <p:sp>
        <p:nvSpPr>
          <p:cNvPr id="331" name="Google Shape;331;p18"/>
          <p:cNvSpPr txBox="1">
            <a:spLocks noGrp="1"/>
          </p:cNvSpPr>
          <p:nvPr>
            <p:ph type="body" idx="1"/>
          </p:nvPr>
        </p:nvSpPr>
        <p:spPr>
          <a:xfrm>
            <a:off x="457200" y="1047750"/>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The </a:t>
            </a:r>
            <a:r>
              <a:rPr lang="en-US" b="1"/>
              <a:t>Write-Ahead Logging Protocol</a:t>
            </a:r>
            <a:r>
              <a:rPr lang="en-US"/>
              <a:t>:</a:t>
            </a:r>
            <a:endParaRPr/>
          </a:p>
          <a:p>
            <a:pPr marL="800100" lvl="1" indent="-342900" algn="l" rtl="0">
              <a:spcBef>
                <a:spcPts val="360"/>
              </a:spcBef>
              <a:spcAft>
                <a:spcPts val="0"/>
              </a:spcAft>
              <a:buSzPts val="1800"/>
              <a:buFont typeface="Calibri"/>
              <a:buAutoNum type="arabicPeriod"/>
            </a:pPr>
            <a:r>
              <a:rPr lang="en-US"/>
              <a:t>Must </a:t>
            </a:r>
            <a:r>
              <a:rPr lang="en-US" b="1"/>
              <a:t>force</a:t>
            </a:r>
            <a:r>
              <a:rPr lang="en-US"/>
              <a:t> the </a:t>
            </a:r>
            <a:r>
              <a:rPr lang="en-US" b="1"/>
              <a:t>log record </a:t>
            </a:r>
            <a:r>
              <a:rPr lang="en-US"/>
              <a:t>for an update </a:t>
            </a:r>
            <a:r>
              <a:rPr lang="en-US" b="1" u="sng"/>
              <a:t>before</a:t>
            </a:r>
            <a:r>
              <a:rPr lang="en-US"/>
              <a:t> the corresponding </a:t>
            </a:r>
            <a:r>
              <a:rPr lang="en-US" b="1"/>
              <a:t>data page</a:t>
            </a:r>
            <a:r>
              <a:rPr lang="en-US"/>
              <a:t> gets to the DB disk.</a:t>
            </a:r>
            <a:endParaRPr/>
          </a:p>
          <a:p>
            <a:pPr marL="800100" lvl="1" indent="-342900" algn="l" rtl="0">
              <a:spcBef>
                <a:spcPts val="360"/>
              </a:spcBef>
              <a:spcAft>
                <a:spcPts val="0"/>
              </a:spcAft>
              <a:buSzPts val="1800"/>
              <a:buFont typeface="Calibri"/>
              <a:buAutoNum type="arabicPeriod"/>
            </a:pPr>
            <a:r>
              <a:rPr lang="en-US"/>
              <a:t>Must </a:t>
            </a:r>
            <a:r>
              <a:rPr lang="en-US" b="1"/>
              <a:t>force all log records </a:t>
            </a:r>
            <a:r>
              <a:rPr lang="en-US"/>
              <a:t>for a Xact </a:t>
            </a:r>
            <a:r>
              <a:rPr lang="en-US" b="1" u="sng"/>
              <a:t>before commit</a:t>
            </a:r>
            <a:r>
              <a:rPr lang="en-US"/>
              <a:t>.</a:t>
            </a:r>
            <a:endParaRPr u="sng"/>
          </a:p>
          <a:p>
            <a:pPr marL="1143000" lvl="2" indent="-228600" algn="l" rtl="0">
              <a:spcBef>
                <a:spcPts val="820"/>
              </a:spcBef>
              <a:spcAft>
                <a:spcPts val="0"/>
              </a:spcAft>
              <a:buSzPts val="1600"/>
              <a:buChar char="•"/>
            </a:pPr>
            <a:r>
              <a:rPr lang="en-US"/>
              <a:t>I.e. transaction is not committed until </a:t>
            </a:r>
            <a:br>
              <a:rPr lang="en-US"/>
            </a:br>
            <a:r>
              <a:rPr lang="en-US"/>
              <a:t>all of its log records including its “commit” record are on the stable log.</a:t>
            </a:r>
            <a:endParaRPr/>
          </a:p>
          <a:p>
            <a:pPr marL="342900" lvl="0" indent="-342900" algn="l" rtl="0">
              <a:spcBef>
                <a:spcPts val="400"/>
              </a:spcBef>
              <a:spcAft>
                <a:spcPts val="0"/>
              </a:spcAft>
              <a:buSzPts val="2000"/>
              <a:buChar char="•"/>
            </a:pPr>
            <a:r>
              <a:rPr lang="en-US"/>
              <a:t>#1 (with </a:t>
            </a:r>
            <a:r>
              <a:rPr lang="en-US" b="1"/>
              <a:t>UNDO</a:t>
            </a:r>
            <a:r>
              <a:rPr lang="en-US"/>
              <a:t> info) helps guarantee Atomicity.</a:t>
            </a:r>
            <a:endParaRPr/>
          </a:p>
          <a:p>
            <a:pPr marL="342900" lvl="0" indent="-342900" algn="l" rtl="0">
              <a:spcBef>
                <a:spcPts val="400"/>
              </a:spcBef>
              <a:spcAft>
                <a:spcPts val="0"/>
              </a:spcAft>
              <a:buSzPts val="2000"/>
              <a:buChar char="•"/>
            </a:pPr>
            <a:r>
              <a:rPr lang="en-US"/>
              <a:t>#2 (with </a:t>
            </a:r>
            <a:r>
              <a:rPr lang="en-US" b="1"/>
              <a:t>REDO</a:t>
            </a:r>
            <a:r>
              <a:rPr lang="en-US"/>
              <a:t> info) helps guarantee Durability.</a:t>
            </a:r>
            <a:endParaRPr/>
          </a:p>
          <a:p>
            <a:pPr marL="342900" lvl="0" indent="-342900" algn="l" rtl="0">
              <a:spcBef>
                <a:spcPts val="400"/>
              </a:spcBef>
              <a:spcAft>
                <a:spcPts val="0"/>
              </a:spcAft>
              <a:buSzPts val="2000"/>
              <a:buChar char="•"/>
            </a:pPr>
            <a:r>
              <a:rPr lang="en-US"/>
              <a:t>This allows us to implement Steal/No-Force</a:t>
            </a:r>
            <a:endParaRPr/>
          </a:p>
          <a:p>
            <a:pPr marL="342900" lvl="0" indent="-215900" algn="l" rtl="0">
              <a:spcBef>
                <a:spcPts val="400"/>
              </a:spcBef>
              <a:spcAft>
                <a:spcPts val="0"/>
              </a:spcAft>
              <a:buSzPts val="2000"/>
              <a:buNone/>
            </a:pPr>
            <a:endParaRPr/>
          </a:p>
        </p:txBody>
      </p:sp>
      <p:grpSp>
        <p:nvGrpSpPr>
          <p:cNvPr id="332" name="Google Shape;332;p18" descr="Left database looks normal. Right database has a tape rolling out (log)" title="Two databases"/>
          <p:cNvGrpSpPr/>
          <p:nvPr/>
        </p:nvGrpSpPr>
        <p:grpSpPr>
          <a:xfrm>
            <a:off x="1657350" y="4301712"/>
            <a:ext cx="4269936" cy="769175"/>
            <a:chOff x="302064" y="3867149"/>
            <a:chExt cx="5184336" cy="1073976"/>
          </a:xfrm>
        </p:grpSpPr>
        <p:sp>
          <p:nvSpPr>
            <p:cNvPr id="333" name="Google Shape;333;p18"/>
            <p:cNvSpPr/>
            <p:nvPr/>
          </p:nvSpPr>
          <p:spPr>
            <a:xfrm>
              <a:off x="302064" y="4662536"/>
              <a:ext cx="1248075" cy="2785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334" name="Google Shape;334;p18"/>
            <p:cNvSpPr/>
            <p:nvPr/>
          </p:nvSpPr>
          <p:spPr>
            <a:xfrm>
              <a:off x="2130864" y="4662536"/>
              <a:ext cx="1897074" cy="2785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335" name="Google Shape;335;p18"/>
            <p:cNvGrpSpPr/>
            <p:nvPr/>
          </p:nvGrpSpPr>
          <p:grpSpPr>
            <a:xfrm>
              <a:off x="762000" y="3881502"/>
              <a:ext cx="2052043" cy="1052447"/>
              <a:chOff x="5863582" y="4974281"/>
              <a:chExt cx="3132137" cy="1727200"/>
            </a:xfrm>
          </p:grpSpPr>
          <p:pic>
            <p:nvPicPr>
              <p:cNvPr id="336" name="Google Shape;336;p18"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337" name="Google Shape;337;p18"/>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sz="1500" b="1">
                  <a:solidFill>
                    <a:srgbClr val="000000"/>
                  </a:solidFill>
                  <a:latin typeface="Calibri"/>
                  <a:ea typeface="Calibri"/>
                  <a:cs typeface="Calibri"/>
                  <a:sym typeface="Calibri"/>
                </a:endParaRPr>
              </a:p>
            </p:txBody>
          </p:sp>
        </p:grpSp>
        <p:grpSp>
          <p:nvGrpSpPr>
            <p:cNvPr id="338" name="Google Shape;338;p18"/>
            <p:cNvGrpSpPr/>
            <p:nvPr/>
          </p:nvGrpSpPr>
          <p:grpSpPr>
            <a:xfrm>
              <a:off x="3434357" y="3867149"/>
              <a:ext cx="2052043" cy="1052447"/>
              <a:chOff x="4862190" y="4949695"/>
              <a:chExt cx="3132137" cy="1727200"/>
            </a:xfrm>
          </p:grpSpPr>
          <p:grpSp>
            <p:nvGrpSpPr>
              <p:cNvPr id="339" name="Google Shape;339;p18"/>
              <p:cNvGrpSpPr/>
              <p:nvPr/>
            </p:nvGrpSpPr>
            <p:grpSpPr>
              <a:xfrm>
                <a:off x="4862190" y="4949695"/>
                <a:ext cx="3132137" cy="1727200"/>
                <a:chOff x="5863582" y="4974281"/>
                <a:chExt cx="3132137" cy="1727200"/>
              </a:xfrm>
            </p:grpSpPr>
            <p:pic>
              <p:nvPicPr>
                <p:cNvPr id="340" name="Google Shape;340;p18"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341" name="Google Shape;341;p18"/>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sp>
            <p:nvSpPr>
              <p:cNvPr id="342" name="Google Shape;342;p18"/>
              <p:cNvSpPr/>
              <p:nvPr/>
            </p:nvSpPr>
            <p:spPr>
              <a:xfrm>
                <a:off x="5253546" y="5621606"/>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Log</a:t>
                </a:r>
                <a:endParaRPr/>
              </a:p>
            </p:txBody>
          </p:sp>
          <p:grpSp>
            <p:nvGrpSpPr>
              <p:cNvPr id="343" name="Google Shape;343;p18"/>
              <p:cNvGrpSpPr/>
              <p:nvPr/>
            </p:nvGrpSpPr>
            <p:grpSpPr>
              <a:xfrm>
                <a:off x="5182637" y="5654935"/>
                <a:ext cx="753226" cy="757411"/>
                <a:chOff x="5160933" y="5424076"/>
                <a:chExt cx="1073701" cy="1079666"/>
              </a:xfrm>
            </p:grpSpPr>
            <p:sp>
              <p:nvSpPr>
                <p:cNvPr id="344" name="Google Shape;344;p18" descr="Oak"/>
                <p:cNvSpPr/>
                <p:nvPr/>
              </p:nvSpPr>
              <p:spPr>
                <a:xfrm>
                  <a:off x="5160933" y="5424076"/>
                  <a:ext cx="1073701" cy="1079666"/>
                </a:xfrm>
                <a:prstGeom prst="ellipse">
                  <a:avLst/>
                </a:prstGeom>
                <a:blipFill rotWithShape="1">
                  <a:blip r:embed="rId4">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345" name="Google Shape;345;p18"/>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346" name="Google Shape;346;p18"/>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WAL &amp; the Log</a:t>
            </a:r>
            <a:endParaRPr/>
          </a:p>
        </p:txBody>
      </p:sp>
      <p:sp>
        <p:nvSpPr>
          <p:cNvPr id="352" name="Google Shape;352;p1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a:t>Log: an ordered file, with a write buffer (“tail”) in RAM.</a:t>
            </a:r>
            <a:endParaRPr/>
          </a:p>
          <a:p>
            <a:pPr marL="342900" lvl="0" indent="-342900" algn="l" rtl="0">
              <a:spcBef>
                <a:spcPts val="360"/>
              </a:spcBef>
              <a:spcAft>
                <a:spcPts val="0"/>
              </a:spcAft>
              <a:buSzPts val="1800"/>
              <a:buChar char="•"/>
            </a:pPr>
            <a:r>
              <a:rPr lang="en-US" sz="1800"/>
              <a:t>Each log record has a </a:t>
            </a:r>
            <a:r>
              <a:rPr lang="en-US" sz="1800" b="1"/>
              <a:t>Log Sequence Number</a:t>
            </a:r>
            <a:r>
              <a:rPr lang="en-US" sz="1800"/>
              <a:t> (LSN). </a:t>
            </a:r>
            <a:endParaRPr/>
          </a:p>
          <a:p>
            <a:pPr marL="742950" lvl="1" indent="-285750" algn="l" rtl="0">
              <a:spcBef>
                <a:spcPts val="320"/>
              </a:spcBef>
              <a:spcAft>
                <a:spcPts val="0"/>
              </a:spcAft>
              <a:buSzPts val="1600"/>
              <a:buChar char="•"/>
            </a:pPr>
            <a:r>
              <a:rPr lang="en-US" sz="1600"/>
              <a:t>LSNs unique and increasing.</a:t>
            </a:r>
            <a:endParaRPr/>
          </a:p>
          <a:p>
            <a:pPr marL="342900" lvl="0" indent="-228600" algn="l" rtl="0">
              <a:spcBef>
                <a:spcPts val="360"/>
              </a:spcBef>
              <a:spcAft>
                <a:spcPts val="0"/>
              </a:spcAft>
              <a:buSzPts val="1800"/>
              <a:buNone/>
            </a:pPr>
            <a:endParaRPr sz="1800"/>
          </a:p>
        </p:txBody>
      </p:sp>
      <p:grpSp>
        <p:nvGrpSpPr>
          <p:cNvPr id="353" name="Google Shape;353;p19" descr="LSNs are on the tape. Flushed LSN (in RAM)" title="LSN and Flushed LSN"/>
          <p:cNvGrpSpPr/>
          <p:nvPr/>
        </p:nvGrpSpPr>
        <p:grpSpPr>
          <a:xfrm>
            <a:off x="4485984" y="130391"/>
            <a:ext cx="3362325" cy="962025"/>
            <a:chOff x="4485984" y="130391"/>
            <a:chExt cx="3362325" cy="962025"/>
          </a:xfrm>
        </p:grpSpPr>
        <p:sp>
          <p:nvSpPr>
            <p:cNvPr id="354" name="Google Shape;354;p19"/>
            <p:cNvSpPr/>
            <p:nvPr/>
          </p:nvSpPr>
          <p:spPr>
            <a:xfrm>
              <a:off x="6773689" y="223658"/>
              <a:ext cx="1045369" cy="561975"/>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355" name="Google Shape;355;p19"/>
            <p:cNvSpPr/>
            <p:nvPr/>
          </p:nvSpPr>
          <p:spPr>
            <a:xfrm>
              <a:off x="4636002" y="716178"/>
              <a:ext cx="60513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LSNs</a:t>
              </a:r>
              <a:endParaRPr/>
            </a:p>
          </p:txBody>
        </p:sp>
        <p:sp>
          <p:nvSpPr>
            <p:cNvPr id="356" name="Google Shape;356;p19"/>
            <p:cNvSpPr/>
            <p:nvPr/>
          </p:nvSpPr>
          <p:spPr>
            <a:xfrm>
              <a:off x="6626728" y="716178"/>
              <a:ext cx="1137331"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flushedLSN</a:t>
              </a:r>
              <a:endParaRPr sz="1500">
                <a:solidFill>
                  <a:schemeClr val="accent2"/>
                </a:solidFill>
                <a:latin typeface="Helvetica Neue"/>
                <a:ea typeface="Helvetica Neue"/>
                <a:cs typeface="Helvetica Neue"/>
                <a:sym typeface="Helvetica Neue"/>
              </a:endParaRPr>
            </a:p>
          </p:txBody>
        </p:sp>
        <p:sp>
          <p:nvSpPr>
            <p:cNvPr id="357" name="Google Shape;357;p19"/>
            <p:cNvSpPr/>
            <p:nvPr/>
          </p:nvSpPr>
          <p:spPr>
            <a:xfrm>
              <a:off x="4485984" y="130391"/>
              <a:ext cx="3362325" cy="96202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358" name="Google Shape;358;p19" descr="LSNs are on the tape. Flushed LSN (in RAM)" title="LSN and FlushedLSN"/>
            <p:cNvSpPr/>
            <p:nvPr/>
          </p:nvSpPr>
          <p:spPr>
            <a:xfrm>
              <a:off x="4894754" y="576581"/>
              <a:ext cx="582847" cy="85181"/>
            </a:xfrm>
            <a:prstGeom prst="parallelogram">
              <a:avLst>
                <a:gd name="adj" fmla="val 137851"/>
              </a:avLst>
            </a:prstGeom>
            <a:blipFill rotWithShape="1">
              <a:blip r:embed="rId3">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359" name="Google Shape;359;p19" descr="Oak"/>
            <p:cNvSpPr/>
            <p:nvPr/>
          </p:nvSpPr>
          <p:spPr>
            <a:xfrm>
              <a:off x="4654633" y="211309"/>
              <a:ext cx="457594" cy="457595"/>
            </a:xfrm>
            <a:prstGeom prst="ellipse">
              <a:avLst/>
            </a:prstGeom>
            <a:blipFill rotWithShape="1">
              <a:blip r:embed="rId4">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360" name="Google Shape;360;p19"/>
            <p:cNvSpPr/>
            <p:nvPr/>
          </p:nvSpPr>
          <p:spPr>
            <a:xfrm>
              <a:off x="4729809" y="286485"/>
              <a:ext cx="307242" cy="307243"/>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361" name="Google Shape;361;p19"/>
            <p:cNvSpPr/>
            <p:nvPr/>
          </p:nvSpPr>
          <p:spPr>
            <a:xfrm>
              <a:off x="4808254" y="364930"/>
              <a:ext cx="150352" cy="150353"/>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nvGrpSpPr>
            <p:cNvPr id="362" name="Google Shape;362;p19"/>
            <p:cNvGrpSpPr/>
            <p:nvPr/>
          </p:nvGrpSpPr>
          <p:grpSpPr>
            <a:xfrm>
              <a:off x="6796730" y="252766"/>
              <a:ext cx="874229" cy="461258"/>
              <a:chOff x="4768081" y="3045380"/>
              <a:chExt cx="3862832" cy="933387"/>
            </a:xfrm>
          </p:grpSpPr>
          <p:pic>
            <p:nvPicPr>
              <p:cNvPr id="363" name="Google Shape;363;p19" title="RAM"/>
              <p:cNvPicPr preferRelativeResize="0"/>
              <p:nvPr/>
            </p:nvPicPr>
            <p:blipFill rotWithShape="1">
              <a:blip r:embed="rId5">
                <a:alphaModFix/>
              </a:blip>
              <a:srcRect t="31964" b="31779"/>
              <a:stretch/>
            </p:blipFill>
            <p:spPr>
              <a:xfrm>
                <a:off x="4768081" y="3045380"/>
                <a:ext cx="3862832" cy="933387"/>
              </a:xfrm>
              <a:prstGeom prst="rect">
                <a:avLst/>
              </a:prstGeom>
              <a:noFill/>
              <a:ln>
                <a:noFill/>
              </a:ln>
            </p:spPr>
          </p:pic>
          <p:sp>
            <p:nvSpPr>
              <p:cNvPr id="364" name="Google Shape;364;p19" descr="LSNs are on the tape. Flushed LSN (in RAM)" title="LSN And flushedLSN"/>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
        <p:nvSpPr>
          <p:cNvPr id="365" name="Google Shape;365;p19" descr="Log records flushed to disk&#10;" title="Logs"/>
          <p:cNvSpPr/>
          <p:nvPr/>
        </p:nvSpPr>
        <p:spPr>
          <a:xfrm>
            <a:off x="1186856" y="4731114"/>
            <a:ext cx="2285130"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Log records flushed to disk</a:t>
            </a:r>
            <a:endParaRPr/>
          </a:p>
        </p:txBody>
      </p:sp>
      <p:grpSp>
        <p:nvGrpSpPr>
          <p:cNvPr id="366" name="Google Shape;366;p19" descr="A database with a log rolling back in time. " title="DB with Log"/>
          <p:cNvGrpSpPr/>
          <p:nvPr/>
        </p:nvGrpSpPr>
        <p:grpSpPr>
          <a:xfrm>
            <a:off x="3555552" y="3703427"/>
            <a:ext cx="2833292" cy="1449565"/>
            <a:chOff x="3708533" y="3729163"/>
            <a:chExt cx="2833292" cy="1449565"/>
          </a:xfrm>
        </p:grpSpPr>
        <p:sp>
          <p:nvSpPr>
            <p:cNvPr id="367" name="Google Shape;367;p19"/>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sp>
          <p:nvSpPr>
            <p:cNvPr id="368" name="Google Shape;368;p19"/>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grpSp>
          <p:nvGrpSpPr>
            <p:cNvPr id="369" name="Google Shape;369;p19"/>
            <p:cNvGrpSpPr/>
            <p:nvPr/>
          </p:nvGrpSpPr>
          <p:grpSpPr>
            <a:xfrm>
              <a:off x="3708533" y="3729163"/>
              <a:ext cx="2608120" cy="1414337"/>
              <a:chOff x="4767273" y="4632915"/>
              <a:chExt cx="4113202" cy="2120052"/>
            </a:xfrm>
          </p:grpSpPr>
          <p:grpSp>
            <p:nvGrpSpPr>
              <p:cNvPr id="370" name="Google Shape;370;p19"/>
              <p:cNvGrpSpPr/>
              <p:nvPr/>
            </p:nvGrpSpPr>
            <p:grpSpPr>
              <a:xfrm>
                <a:off x="4767273" y="4632915"/>
                <a:ext cx="4113202" cy="2120052"/>
                <a:chOff x="4767273" y="4632915"/>
                <a:chExt cx="4113202" cy="2120052"/>
              </a:xfrm>
            </p:grpSpPr>
            <p:grpSp>
              <p:nvGrpSpPr>
                <p:cNvPr id="371" name="Google Shape;371;p19"/>
                <p:cNvGrpSpPr/>
                <p:nvPr/>
              </p:nvGrpSpPr>
              <p:grpSpPr>
                <a:xfrm>
                  <a:off x="4767273" y="4632915"/>
                  <a:ext cx="4113202" cy="2120052"/>
                  <a:chOff x="5863582" y="4974281"/>
                  <a:chExt cx="3132137" cy="1727200"/>
                </a:xfrm>
              </p:grpSpPr>
              <p:pic>
                <p:nvPicPr>
                  <p:cNvPr id="372" name="Google Shape;372;p19" descr="skitched-3-4.jpg"/>
                  <p:cNvPicPr preferRelativeResize="0"/>
                  <p:nvPr/>
                </p:nvPicPr>
                <p:blipFill rotWithShape="1">
                  <a:blip r:embed="rId6">
                    <a:alphaModFix/>
                  </a:blip>
                  <a:srcRect/>
                  <a:stretch/>
                </p:blipFill>
                <p:spPr>
                  <a:xfrm>
                    <a:off x="5863582" y="4974281"/>
                    <a:ext cx="3132137" cy="1727200"/>
                  </a:xfrm>
                  <a:prstGeom prst="rect">
                    <a:avLst/>
                  </a:prstGeom>
                  <a:noFill/>
                  <a:ln>
                    <a:noFill/>
                  </a:ln>
                </p:spPr>
              </p:pic>
              <p:sp>
                <p:nvSpPr>
                  <p:cNvPr id="373" name="Google Shape;373;p19"/>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grpSp>
              <p:nvGrpSpPr>
                <p:cNvPr id="374" name="Google Shape;374;p19"/>
                <p:cNvGrpSpPr/>
                <p:nvPr/>
              </p:nvGrpSpPr>
              <p:grpSpPr>
                <a:xfrm>
                  <a:off x="5160933" y="5424076"/>
                  <a:ext cx="2876272" cy="1084107"/>
                  <a:chOff x="5160933" y="5424076"/>
                  <a:chExt cx="2876272" cy="1084107"/>
                </a:xfrm>
              </p:grpSpPr>
              <p:sp>
                <p:nvSpPr>
                  <p:cNvPr id="375" name="Google Shape;375;p19" descr="The end of the log record representing time" title="Time"/>
                  <p:cNvSpPr/>
                  <p:nvPr/>
                </p:nvSpPr>
                <p:spPr>
                  <a:xfrm>
                    <a:off x="5724355" y="6326368"/>
                    <a:ext cx="2312850" cy="181815"/>
                  </a:xfrm>
                  <a:prstGeom prst="parallelogram">
                    <a:avLst>
                      <a:gd name="adj" fmla="val 137851"/>
                    </a:avLst>
                  </a:prstGeom>
                  <a:blipFill rotWithShape="1">
                    <a:blip r:embed="rId3">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376" name="Google Shape;376;p19" descr="Oak"/>
                  <p:cNvSpPr/>
                  <p:nvPr/>
                </p:nvSpPr>
                <p:spPr>
                  <a:xfrm>
                    <a:off x="5160933" y="5424076"/>
                    <a:ext cx="1073701" cy="1079666"/>
                  </a:xfrm>
                  <a:prstGeom prst="ellipse">
                    <a:avLst/>
                  </a:prstGeom>
                  <a:blipFill rotWithShape="1">
                    <a:blip r:embed="rId4">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sp>
            <p:nvSpPr>
              <p:cNvPr id="377" name="Google Shape;377;p19"/>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378" name="Google Shape;378;p19"/>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cxnSp>
          <p:nvCxnSpPr>
            <p:cNvPr id="379" name="Google Shape;379;p19"/>
            <p:cNvCxnSpPr/>
            <p:nvPr/>
          </p:nvCxnSpPr>
          <p:spPr>
            <a:xfrm>
              <a:off x="4227506" y="4829978"/>
              <a:ext cx="1403076" cy="0"/>
            </a:xfrm>
            <a:prstGeom prst="straightConnector1">
              <a:avLst/>
            </a:prstGeom>
            <a:solidFill>
              <a:srgbClr val="3366FF"/>
            </a:solidFill>
            <a:ln w="12700" cap="flat" cmpd="sng">
              <a:solidFill>
                <a:srgbClr val="0D1716"/>
              </a:solidFill>
              <a:prstDash val="dash"/>
              <a:round/>
              <a:headEnd type="none" w="sm" len="sm"/>
              <a:tailEnd type="triangle" w="lg" len="lg"/>
            </a:ln>
          </p:spPr>
        </p:cxnSp>
        <p:sp>
          <p:nvSpPr>
            <p:cNvPr id="380" name="Google Shape;380;p19"/>
            <p:cNvSpPr txBox="1"/>
            <p:nvPr/>
          </p:nvSpPr>
          <p:spPr>
            <a:xfrm>
              <a:off x="5131015" y="4773737"/>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0D1716"/>
                  </a:solidFill>
                  <a:latin typeface="Helvetica Neue"/>
                  <a:ea typeface="Helvetica Neue"/>
                  <a:cs typeface="Helvetica Neue"/>
                  <a:sym typeface="Helvetica Neue"/>
                </a:rPr>
                <a:t>time</a:t>
              </a:r>
              <a:endParaRPr/>
            </a:p>
          </p:txBody>
        </p:sp>
      </p:grpSp>
      <p:grpSp>
        <p:nvGrpSpPr>
          <p:cNvPr id="381" name="Google Shape;381;p19" descr="RAM holds the log tail with time going backwards" title="RAM"/>
          <p:cNvGrpSpPr/>
          <p:nvPr/>
        </p:nvGrpSpPr>
        <p:grpSpPr>
          <a:xfrm>
            <a:off x="3414589" y="2296189"/>
            <a:ext cx="2786186" cy="1395824"/>
            <a:chOff x="5107732" y="1981327"/>
            <a:chExt cx="2854175" cy="1452164"/>
          </a:xfrm>
        </p:grpSpPr>
        <p:grpSp>
          <p:nvGrpSpPr>
            <p:cNvPr id="382" name="Google Shape;382;p19"/>
            <p:cNvGrpSpPr/>
            <p:nvPr/>
          </p:nvGrpSpPr>
          <p:grpSpPr>
            <a:xfrm>
              <a:off x="5107732" y="1981327"/>
              <a:ext cx="2854175" cy="1452164"/>
              <a:chOff x="5286310" y="2641773"/>
              <a:chExt cx="3805566" cy="1936223"/>
            </a:xfrm>
          </p:grpSpPr>
          <p:grpSp>
            <p:nvGrpSpPr>
              <p:cNvPr id="383" name="Google Shape;383;p19"/>
              <p:cNvGrpSpPr/>
              <p:nvPr/>
            </p:nvGrpSpPr>
            <p:grpSpPr>
              <a:xfrm>
                <a:off x="5286310" y="2641773"/>
                <a:ext cx="3805566" cy="1936223"/>
                <a:chOff x="4768081" y="3045380"/>
                <a:chExt cx="3862832" cy="933387"/>
              </a:xfrm>
            </p:grpSpPr>
            <p:pic>
              <p:nvPicPr>
                <p:cNvPr id="384" name="Google Shape;384;p19" descr="RAM including the time and logtail moving back in time" title="RAM"/>
                <p:cNvPicPr preferRelativeResize="0"/>
                <p:nvPr/>
              </p:nvPicPr>
              <p:blipFill rotWithShape="1">
                <a:blip r:embed="rId7">
                  <a:alphaModFix/>
                </a:blip>
                <a:srcRect t="31964" b="31779"/>
                <a:stretch/>
              </p:blipFill>
              <p:spPr>
                <a:xfrm>
                  <a:off x="4768081" y="3045380"/>
                  <a:ext cx="3862832" cy="933387"/>
                </a:xfrm>
                <a:prstGeom prst="rect">
                  <a:avLst/>
                </a:prstGeom>
                <a:noFill/>
                <a:ln>
                  <a:noFill/>
                </a:ln>
              </p:spPr>
            </p:pic>
            <p:sp>
              <p:nvSpPr>
                <p:cNvPr id="385" name="Google Shape;385;p19"/>
                <p:cNvSpPr/>
                <p:nvPr/>
              </p:nvSpPr>
              <p:spPr>
                <a:xfrm>
                  <a:off x="5008120" y="3174218"/>
                  <a:ext cx="3382752" cy="599930"/>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endParaRPr sz="1500" b="1">
                    <a:solidFill>
                      <a:schemeClr val="lt1"/>
                    </a:solidFill>
                    <a:latin typeface="Helvetica Neue"/>
                    <a:ea typeface="Helvetica Neue"/>
                    <a:cs typeface="Helvetica Neue"/>
                    <a:sym typeface="Helvetica Neue"/>
                  </a:endParaRPr>
                </a:p>
              </p:txBody>
            </p:sp>
          </p:grpSp>
          <p:sp>
            <p:nvSpPr>
              <p:cNvPr id="386" name="Google Shape;386;p19"/>
              <p:cNvSpPr/>
              <p:nvPr/>
            </p:nvSpPr>
            <p:spPr>
              <a:xfrm rot="-5400000">
                <a:off x="7631579" y="2977295"/>
                <a:ext cx="420269" cy="1928247"/>
              </a:xfrm>
              <a:prstGeom prst="rect">
                <a:avLst/>
              </a:prstGeom>
              <a:solidFill>
                <a:schemeClr val="accent2"/>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cxnSp>
          <p:nvCxnSpPr>
            <p:cNvPr id="387" name="Google Shape;387;p19"/>
            <p:cNvCxnSpPr/>
            <p:nvPr/>
          </p:nvCxnSpPr>
          <p:spPr>
            <a:xfrm>
              <a:off x="6306172" y="2860183"/>
              <a:ext cx="1446186" cy="0"/>
            </a:xfrm>
            <a:prstGeom prst="straightConnector1">
              <a:avLst/>
            </a:prstGeom>
            <a:solidFill>
              <a:srgbClr val="3366FF"/>
            </a:solidFill>
            <a:ln w="12700" cap="flat" cmpd="sng">
              <a:solidFill>
                <a:schemeClr val="lt1"/>
              </a:solidFill>
              <a:prstDash val="dash"/>
              <a:round/>
              <a:headEnd type="none" w="sm" len="sm"/>
              <a:tailEnd type="triangle" w="lg" len="lg"/>
            </a:ln>
          </p:spPr>
        </p:cxnSp>
        <p:sp>
          <p:nvSpPr>
            <p:cNvPr id="388" name="Google Shape;388;p19"/>
            <p:cNvSpPr txBox="1"/>
            <p:nvPr/>
          </p:nvSpPr>
          <p:spPr>
            <a:xfrm>
              <a:off x="6373063" y="2810335"/>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time</a:t>
              </a:r>
              <a:endParaRPr/>
            </a:p>
          </p:txBody>
        </p:sp>
        <p:sp>
          <p:nvSpPr>
            <p:cNvPr id="389" name="Google Shape;389;p19"/>
            <p:cNvSpPr txBox="1"/>
            <p:nvPr/>
          </p:nvSpPr>
          <p:spPr>
            <a:xfrm>
              <a:off x="7133468" y="2883049"/>
              <a:ext cx="6880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Log tail</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Review: The ACID properties</a:t>
            </a:r>
            <a:endParaRPr/>
          </a:p>
        </p:txBody>
      </p:sp>
      <p:sp>
        <p:nvSpPr>
          <p:cNvPr id="133" name="Google Shape;133;p2"/>
          <p:cNvSpPr txBox="1">
            <a:spLocks noGrp="1"/>
          </p:cNvSpPr>
          <p:nvPr>
            <p:ph type="body" idx="1"/>
          </p:nvPr>
        </p:nvSpPr>
        <p:spPr>
          <a:xfrm>
            <a:off x="457200" y="1200151"/>
            <a:ext cx="8610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b="1"/>
              <a:t>Atomicity:  </a:t>
            </a:r>
            <a:r>
              <a:rPr lang="en-US" sz="1600"/>
              <a:t>All actions in the Xact happen, or none happen.</a:t>
            </a:r>
            <a:endParaRPr/>
          </a:p>
          <a:p>
            <a:pPr marL="342900" lvl="0" indent="-342900" algn="l" rtl="0">
              <a:spcBef>
                <a:spcPts val="400"/>
              </a:spcBef>
              <a:spcAft>
                <a:spcPts val="0"/>
              </a:spcAft>
              <a:buSzPts val="2000"/>
              <a:buChar char="•"/>
            </a:pPr>
            <a:r>
              <a:rPr lang="en-US" b="1"/>
              <a:t>Consistency</a:t>
            </a:r>
            <a:r>
              <a:rPr lang="en-US"/>
              <a:t>:  </a:t>
            </a:r>
            <a:r>
              <a:rPr lang="en-US" sz="1600"/>
              <a:t>If the DB starts consistent before the Xact…</a:t>
            </a:r>
            <a:endParaRPr/>
          </a:p>
          <a:p>
            <a:pPr marL="2011679" lvl="0" indent="0" algn="l" rtl="0">
              <a:spcBef>
                <a:spcPts val="320"/>
              </a:spcBef>
              <a:spcAft>
                <a:spcPts val="0"/>
              </a:spcAft>
              <a:buSzPts val="1600"/>
              <a:buNone/>
            </a:pPr>
            <a:r>
              <a:rPr lang="en-US" sz="1600"/>
              <a:t> it ends up consistent after.</a:t>
            </a:r>
            <a:endParaRPr/>
          </a:p>
          <a:p>
            <a:pPr marL="342900" lvl="0" indent="-342900" algn="l" rtl="0">
              <a:spcBef>
                <a:spcPts val="400"/>
              </a:spcBef>
              <a:spcAft>
                <a:spcPts val="0"/>
              </a:spcAft>
              <a:buSzPts val="2000"/>
              <a:buChar char="•"/>
            </a:pPr>
            <a:r>
              <a:rPr lang="en-US" b="1"/>
              <a:t>Isolation</a:t>
            </a:r>
            <a:r>
              <a:rPr lang="en-US"/>
              <a:t>:  </a:t>
            </a:r>
            <a:r>
              <a:rPr lang="en-US" sz="1600"/>
              <a:t>Execution of one Xact is isolated from that of other Xacts</a:t>
            </a:r>
            <a:r>
              <a:rPr lang="en-US"/>
              <a:t>.</a:t>
            </a:r>
            <a:endParaRPr/>
          </a:p>
          <a:p>
            <a:pPr marL="342900" lvl="0" indent="-342900" algn="l" rtl="0">
              <a:spcBef>
                <a:spcPts val="400"/>
              </a:spcBef>
              <a:spcAft>
                <a:spcPts val="0"/>
              </a:spcAft>
              <a:buSzPts val="2000"/>
              <a:buChar char="•"/>
            </a:pPr>
            <a:r>
              <a:rPr lang="en-US" b="1"/>
              <a:t>Durability:  </a:t>
            </a:r>
            <a:r>
              <a:rPr lang="en-US" sz="1600"/>
              <a:t>If a Xact commits, its effects persist.</a:t>
            </a:r>
            <a:endParaRPr/>
          </a:p>
          <a:p>
            <a:pPr marL="342900" lvl="0" indent="-342900" algn="l" rtl="0">
              <a:spcBef>
                <a:spcPts val="2000"/>
              </a:spcBef>
              <a:spcAft>
                <a:spcPts val="0"/>
              </a:spcAft>
              <a:buSzPts val="2000"/>
              <a:buChar char="•"/>
            </a:pPr>
            <a:r>
              <a:rPr lang="en-US"/>
              <a:t>Recovery Manager</a:t>
            </a:r>
            <a:endParaRPr/>
          </a:p>
          <a:p>
            <a:pPr marL="742950" lvl="1" indent="-285750" algn="l" rtl="0">
              <a:spcBef>
                <a:spcPts val="320"/>
              </a:spcBef>
              <a:spcAft>
                <a:spcPts val="0"/>
              </a:spcAft>
              <a:buSzPts val="1600"/>
              <a:buChar char="•"/>
            </a:pPr>
            <a:r>
              <a:rPr lang="en-US" sz="1600">
                <a:latin typeface="Helvetica Neue"/>
                <a:ea typeface="Helvetica Neue"/>
                <a:cs typeface="Helvetica Neue"/>
                <a:sym typeface="Helvetica Neue"/>
              </a:rPr>
              <a:t>Atomicity &amp; Durability </a:t>
            </a:r>
            <a:endParaRPr/>
          </a:p>
          <a:p>
            <a:pPr marL="742950" lvl="1" indent="-285750" algn="l" rtl="0">
              <a:spcBef>
                <a:spcPts val="320"/>
              </a:spcBef>
              <a:spcAft>
                <a:spcPts val="0"/>
              </a:spcAft>
              <a:buSzPts val="1600"/>
              <a:buChar char="•"/>
            </a:pPr>
            <a:r>
              <a:rPr lang="en-US" sz="1600">
                <a:latin typeface="Helvetica Neue"/>
                <a:ea typeface="Helvetica Neue"/>
                <a:cs typeface="Helvetica Neue"/>
                <a:sym typeface="Helvetica Neue"/>
              </a:rPr>
              <a:t>Also to rollback transactions that violate Consistency</a:t>
            </a:r>
            <a:endParaRPr/>
          </a:p>
          <a:p>
            <a:pPr marL="742950" lvl="1" indent="-171450" algn="l" rtl="0">
              <a:spcBef>
                <a:spcPts val="2000"/>
              </a:spcBef>
              <a:spcAft>
                <a:spcPts val="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WAL &amp; the Log, Pt 2</a:t>
            </a:r>
            <a:endParaRPr/>
          </a:p>
        </p:txBody>
      </p:sp>
      <p:sp>
        <p:nvSpPr>
          <p:cNvPr id="395" name="Google Shape;395;p2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a:t>Log: an ordered file, with a write buffer (“tail”) in RAM.</a:t>
            </a:r>
            <a:endParaRPr/>
          </a:p>
          <a:p>
            <a:pPr marL="342900" lvl="0" indent="-342900" algn="l" rtl="0">
              <a:spcBef>
                <a:spcPts val="360"/>
              </a:spcBef>
              <a:spcAft>
                <a:spcPts val="0"/>
              </a:spcAft>
              <a:buSzPts val="1800"/>
              <a:buChar char="•"/>
            </a:pPr>
            <a:r>
              <a:rPr lang="en-US" sz="1800"/>
              <a:t>Each log record has a </a:t>
            </a:r>
            <a:r>
              <a:rPr lang="en-US" sz="1800" b="1"/>
              <a:t>Log Sequence Number</a:t>
            </a:r>
            <a:r>
              <a:rPr lang="en-US" sz="1800"/>
              <a:t> (LSN). </a:t>
            </a:r>
            <a:endParaRPr/>
          </a:p>
          <a:p>
            <a:pPr marL="742950" lvl="1" indent="-285750" algn="l" rtl="0">
              <a:spcBef>
                <a:spcPts val="320"/>
              </a:spcBef>
              <a:spcAft>
                <a:spcPts val="0"/>
              </a:spcAft>
              <a:buSzPts val="1600"/>
              <a:buChar char="•"/>
            </a:pPr>
            <a:r>
              <a:rPr lang="en-US" sz="1600"/>
              <a:t>LSNs unique and increasing.</a:t>
            </a:r>
            <a:endParaRPr/>
          </a:p>
          <a:p>
            <a:pPr marL="742950" lvl="1" indent="-285750" algn="l" rtl="0">
              <a:spcBef>
                <a:spcPts val="320"/>
              </a:spcBef>
              <a:spcAft>
                <a:spcPts val="0"/>
              </a:spcAft>
              <a:buSzPts val="1600"/>
              <a:buChar char="•"/>
            </a:pPr>
            <a:r>
              <a:rPr lang="en-US" sz="1600" b="1"/>
              <a:t>flushedLSN</a:t>
            </a:r>
            <a:r>
              <a:rPr lang="en-US" sz="1600"/>
              <a:t> tracked</a:t>
            </a:r>
            <a:br>
              <a:rPr lang="en-US" sz="1600"/>
            </a:br>
            <a:r>
              <a:rPr lang="en-US" sz="1600"/>
              <a:t>in RAM</a:t>
            </a:r>
            <a:endParaRPr/>
          </a:p>
          <a:p>
            <a:pPr marL="342900" lvl="0" indent="-228600" algn="l" rtl="0">
              <a:spcBef>
                <a:spcPts val="360"/>
              </a:spcBef>
              <a:spcAft>
                <a:spcPts val="0"/>
              </a:spcAft>
              <a:buSzPts val="1800"/>
              <a:buNone/>
            </a:pPr>
            <a:endParaRPr sz="1800"/>
          </a:p>
        </p:txBody>
      </p:sp>
      <p:sp>
        <p:nvSpPr>
          <p:cNvPr id="396" name="Google Shape;396;p20" descr="Log records flushed to disk&#10;" title="Logs"/>
          <p:cNvSpPr/>
          <p:nvPr/>
        </p:nvSpPr>
        <p:spPr>
          <a:xfrm>
            <a:off x="1186856" y="4731114"/>
            <a:ext cx="2285130"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Log records flushed to disk</a:t>
            </a:r>
            <a:endParaRPr/>
          </a:p>
        </p:txBody>
      </p:sp>
      <p:grpSp>
        <p:nvGrpSpPr>
          <p:cNvPr id="397" name="Google Shape;397;p20" descr="A database with a log rolling back in time. " title="DB with Log"/>
          <p:cNvGrpSpPr/>
          <p:nvPr/>
        </p:nvGrpSpPr>
        <p:grpSpPr>
          <a:xfrm>
            <a:off x="3555552" y="3703427"/>
            <a:ext cx="2833292" cy="1449565"/>
            <a:chOff x="3708533" y="3729163"/>
            <a:chExt cx="2833292" cy="1449565"/>
          </a:xfrm>
        </p:grpSpPr>
        <p:sp>
          <p:nvSpPr>
            <p:cNvPr id="398" name="Google Shape;398;p20"/>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sp>
          <p:nvSpPr>
            <p:cNvPr id="399" name="Google Shape;399;p20"/>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grpSp>
          <p:nvGrpSpPr>
            <p:cNvPr id="400" name="Google Shape;400;p20"/>
            <p:cNvGrpSpPr/>
            <p:nvPr/>
          </p:nvGrpSpPr>
          <p:grpSpPr>
            <a:xfrm>
              <a:off x="3708533" y="3729163"/>
              <a:ext cx="2608120" cy="1414337"/>
              <a:chOff x="4767273" y="4632915"/>
              <a:chExt cx="4113202" cy="2120052"/>
            </a:xfrm>
          </p:grpSpPr>
          <p:grpSp>
            <p:nvGrpSpPr>
              <p:cNvPr id="401" name="Google Shape;401;p20"/>
              <p:cNvGrpSpPr/>
              <p:nvPr/>
            </p:nvGrpSpPr>
            <p:grpSpPr>
              <a:xfrm>
                <a:off x="4767273" y="4632915"/>
                <a:ext cx="4113202" cy="2120052"/>
                <a:chOff x="4767273" y="4632915"/>
                <a:chExt cx="4113202" cy="2120052"/>
              </a:xfrm>
            </p:grpSpPr>
            <p:grpSp>
              <p:nvGrpSpPr>
                <p:cNvPr id="402" name="Google Shape;402;p20"/>
                <p:cNvGrpSpPr/>
                <p:nvPr/>
              </p:nvGrpSpPr>
              <p:grpSpPr>
                <a:xfrm>
                  <a:off x="4767273" y="4632915"/>
                  <a:ext cx="4113202" cy="2120052"/>
                  <a:chOff x="5863582" y="4974281"/>
                  <a:chExt cx="3132137" cy="1727200"/>
                </a:xfrm>
              </p:grpSpPr>
              <p:pic>
                <p:nvPicPr>
                  <p:cNvPr id="403" name="Google Shape;403;p20"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404" name="Google Shape;404;p20"/>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grpSp>
              <p:nvGrpSpPr>
                <p:cNvPr id="405" name="Google Shape;405;p20"/>
                <p:cNvGrpSpPr/>
                <p:nvPr/>
              </p:nvGrpSpPr>
              <p:grpSpPr>
                <a:xfrm>
                  <a:off x="5160933" y="5424076"/>
                  <a:ext cx="2876272" cy="1084107"/>
                  <a:chOff x="5160933" y="5424076"/>
                  <a:chExt cx="2876272" cy="1084107"/>
                </a:xfrm>
              </p:grpSpPr>
              <p:sp>
                <p:nvSpPr>
                  <p:cNvPr id="406" name="Google Shape;406;p20" descr="Time as it is represented as rolling back the LSN" title="Time"/>
                  <p:cNvSpPr/>
                  <p:nvPr/>
                </p:nvSpPr>
                <p:spPr>
                  <a:xfrm>
                    <a:off x="5724355" y="6326368"/>
                    <a:ext cx="2312850" cy="181815"/>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407" name="Google Shape;407;p20" descr="Oak"/>
                  <p:cNvSpPr/>
                  <p:nvPr/>
                </p:nvSpPr>
                <p:spPr>
                  <a:xfrm>
                    <a:off x="5160933" y="5424076"/>
                    <a:ext cx="1073701" cy="1079666"/>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sp>
            <p:nvSpPr>
              <p:cNvPr id="408" name="Google Shape;408;p20"/>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409" name="Google Shape;409;p20"/>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cxnSp>
          <p:nvCxnSpPr>
            <p:cNvPr id="410" name="Google Shape;410;p20"/>
            <p:cNvCxnSpPr/>
            <p:nvPr/>
          </p:nvCxnSpPr>
          <p:spPr>
            <a:xfrm>
              <a:off x="4227506" y="4829978"/>
              <a:ext cx="1403076" cy="0"/>
            </a:xfrm>
            <a:prstGeom prst="straightConnector1">
              <a:avLst/>
            </a:prstGeom>
            <a:solidFill>
              <a:srgbClr val="3366FF"/>
            </a:solidFill>
            <a:ln w="12700" cap="flat" cmpd="sng">
              <a:solidFill>
                <a:srgbClr val="0D1716"/>
              </a:solidFill>
              <a:prstDash val="dash"/>
              <a:round/>
              <a:headEnd type="none" w="sm" len="sm"/>
              <a:tailEnd type="triangle" w="lg" len="lg"/>
            </a:ln>
          </p:spPr>
        </p:cxnSp>
        <p:sp>
          <p:nvSpPr>
            <p:cNvPr id="411" name="Google Shape;411;p20"/>
            <p:cNvSpPr txBox="1"/>
            <p:nvPr/>
          </p:nvSpPr>
          <p:spPr>
            <a:xfrm>
              <a:off x="5131015" y="4773737"/>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0D1716"/>
                  </a:solidFill>
                  <a:latin typeface="Helvetica Neue"/>
                  <a:ea typeface="Helvetica Neue"/>
                  <a:cs typeface="Helvetica Neue"/>
                  <a:sym typeface="Helvetica Neue"/>
                </a:rPr>
                <a:t>time</a:t>
              </a:r>
              <a:endParaRPr/>
            </a:p>
          </p:txBody>
        </p:sp>
      </p:grpSp>
      <p:grpSp>
        <p:nvGrpSpPr>
          <p:cNvPr id="412" name="Google Shape;412;p20" descr="RAM holds the log tail with time going backwards. Flushed LSN points to the most recent part of the log " title="RAM"/>
          <p:cNvGrpSpPr/>
          <p:nvPr/>
        </p:nvGrpSpPr>
        <p:grpSpPr>
          <a:xfrm>
            <a:off x="3414589" y="2296188"/>
            <a:ext cx="2786186" cy="2597628"/>
            <a:chOff x="3414589" y="2296188"/>
            <a:chExt cx="2786186" cy="2597628"/>
          </a:xfrm>
        </p:grpSpPr>
        <p:grpSp>
          <p:nvGrpSpPr>
            <p:cNvPr id="413" name="Google Shape;413;p20"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414" name="Google Shape;414;p20" descr="RAM holds the log tail with time going backwards" title="RAM"/>
              <p:cNvGrpSpPr/>
              <p:nvPr/>
            </p:nvGrpSpPr>
            <p:grpSpPr>
              <a:xfrm>
                <a:off x="3414589" y="2296188"/>
                <a:ext cx="2786186" cy="1395824"/>
                <a:chOff x="5107732" y="1981330"/>
                <a:chExt cx="2854175" cy="1452167"/>
              </a:xfrm>
            </p:grpSpPr>
            <p:grpSp>
              <p:nvGrpSpPr>
                <p:cNvPr id="415" name="Google Shape;415;p20"/>
                <p:cNvGrpSpPr/>
                <p:nvPr/>
              </p:nvGrpSpPr>
              <p:grpSpPr>
                <a:xfrm>
                  <a:off x="5107732" y="1981330"/>
                  <a:ext cx="2854175" cy="1452167"/>
                  <a:chOff x="5286310" y="2641773"/>
                  <a:chExt cx="3805566" cy="1936223"/>
                </a:xfrm>
              </p:grpSpPr>
              <p:grpSp>
                <p:nvGrpSpPr>
                  <p:cNvPr id="416" name="Google Shape;416;p20"/>
                  <p:cNvGrpSpPr/>
                  <p:nvPr/>
                </p:nvGrpSpPr>
                <p:grpSpPr>
                  <a:xfrm>
                    <a:off x="5286310" y="2641773"/>
                    <a:ext cx="3805566" cy="1936223"/>
                    <a:chOff x="4768081" y="3045380"/>
                    <a:chExt cx="3862832" cy="933387"/>
                  </a:xfrm>
                </p:grpSpPr>
                <p:pic>
                  <p:nvPicPr>
                    <p:cNvPr id="417" name="Google Shape;417;p20" descr="RAM holds the log tail with time going backwards. Flushed LSN points to the most recent part of the log " title="RAM"/>
                    <p:cNvPicPr preferRelativeResize="0"/>
                    <p:nvPr/>
                  </p:nvPicPr>
                  <p:blipFill rotWithShape="1">
                    <a:blip r:embed="rId6">
                      <a:alphaModFix/>
                    </a:blip>
                    <a:srcRect t="31964" b="31779"/>
                    <a:stretch/>
                  </p:blipFill>
                  <p:spPr>
                    <a:xfrm>
                      <a:off x="4768081" y="3045380"/>
                      <a:ext cx="3862832" cy="933387"/>
                    </a:xfrm>
                    <a:prstGeom prst="rect">
                      <a:avLst/>
                    </a:prstGeom>
                    <a:noFill/>
                    <a:ln>
                      <a:noFill/>
                    </a:ln>
                  </p:spPr>
                </p:pic>
                <p:sp>
                  <p:nvSpPr>
                    <p:cNvPr id="418" name="Google Shape;418;p20" descr="RAM holds the log tail with time going backwards" title="RAM"/>
                    <p:cNvSpPr/>
                    <p:nvPr/>
                  </p:nvSpPr>
                  <p:spPr>
                    <a:xfrm>
                      <a:off x="5008120" y="3174218"/>
                      <a:ext cx="3382752" cy="599930"/>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endParaRPr sz="1500" b="1">
                        <a:solidFill>
                          <a:schemeClr val="lt1"/>
                        </a:solidFill>
                        <a:latin typeface="Helvetica Neue"/>
                        <a:ea typeface="Helvetica Neue"/>
                        <a:cs typeface="Helvetica Neue"/>
                        <a:sym typeface="Helvetica Neue"/>
                      </a:endParaRPr>
                    </a:p>
                  </p:txBody>
                </p:sp>
              </p:grpSp>
              <p:sp>
                <p:nvSpPr>
                  <p:cNvPr id="419" name="Google Shape;419;p20"/>
                  <p:cNvSpPr/>
                  <p:nvPr/>
                </p:nvSpPr>
                <p:spPr>
                  <a:xfrm rot="-5400000">
                    <a:off x="7631579" y="2977295"/>
                    <a:ext cx="420269" cy="1928247"/>
                  </a:xfrm>
                  <a:prstGeom prst="rect">
                    <a:avLst/>
                  </a:prstGeom>
                  <a:solidFill>
                    <a:schemeClr val="accent2"/>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cxnSp>
              <p:nvCxnSpPr>
                <p:cNvPr id="420" name="Google Shape;420;p20"/>
                <p:cNvCxnSpPr/>
                <p:nvPr/>
              </p:nvCxnSpPr>
              <p:spPr>
                <a:xfrm>
                  <a:off x="6306170" y="2860188"/>
                  <a:ext cx="1446185" cy="0"/>
                </a:xfrm>
                <a:prstGeom prst="straightConnector1">
                  <a:avLst/>
                </a:prstGeom>
                <a:solidFill>
                  <a:srgbClr val="3366FF"/>
                </a:solidFill>
                <a:ln w="12700" cap="flat" cmpd="sng">
                  <a:solidFill>
                    <a:schemeClr val="lt1"/>
                  </a:solidFill>
                  <a:prstDash val="dash"/>
                  <a:round/>
                  <a:headEnd type="none" w="sm" len="sm"/>
                  <a:tailEnd type="triangle" w="lg" len="lg"/>
                </a:ln>
              </p:spPr>
            </p:cxnSp>
            <p:sp>
              <p:nvSpPr>
                <p:cNvPr id="421" name="Google Shape;421;p20"/>
                <p:cNvSpPr txBox="1"/>
                <p:nvPr/>
              </p:nvSpPr>
              <p:spPr>
                <a:xfrm>
                  <a:off x="6373063" y="2810339"/>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time</a:t>
                  </a:r>
                  <a:endParaRPr/>
                </a:p>
              </p:txBody>
            </p:sp>
            <p:sp>
              <p:nvSpPr>
                <p:cNvPr id="422" name="Google Shape;422;p20"/>
                <p:cNvSpPr txBox="1"/>
                <p:nvPr/>
              </p:nvSpPr>
              <p:spPr>
                <a:xfrm>
                  <a:off x="7133468" y="2883049"/>
                  <a:ext cx="6880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Log tail</a:t>
                  </a:r>
                  <a:endParaRPr/>
                </a:p>
              </p:txBody>
            </p:sp>
          </p:grpSp>
          <p:sp>
            <p:nvSpPr>
              <p:cNvPr id="423" name="Google Shape;423;p20"/>
              <p:cNvSpPr txBox="1"/>
              <p:nvPr/>
            </p:nvSpPr>
            <p:spPr>
              <a:xfrm>
                <a:off x="3529029" y="3087914"/>
                <a:ext cx="97975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flushedLSN</a:t>
                </a:r>
                <a:endParaRPr sz="1200">
                  <a:solidFill>
                    <a:schemeClr val="lt1"/>
                  </a:solidFill>
                  <a:latin typeface="Helvetica Neue"/>
                  <a:ea typeface="Helvetica Neue"/>
                  <a:cs typeface="Helvetica Neue"/>
                  <a:sym typeface="Helvetica Neue"/>
                </a:endParaRPr>
              </a:p>
            </p:txBody>
          </p:sp>
          <p:sp>
            <p:nvSpPr>
              <p:cNvPr id="424" name="Google Shape;424;p20"/>
              <p:cNvSpPr/>
              <p:nvPr/>
            </p:nvSpPr>
            <p:spPr>
              <a:xfrm>
                <a:off x="4459007" y="3158237"/>
                <a:ext cx="63852" cy="91186"/>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grpSp>
        <p:cxnSp>
          <p:nvCxnSpPr>
            <p:cNvPr id="425" name="Google Shape;425;p20"/>
            <p:cNvCxnSpPr>
              <a:endCxn id="406" idx="2"/>
            </p:cNvCxnSpPr>
            <p:nvPr/>
          </p:nvCxnSpPr>
          <p:spPr>
            <a:xfrm>
              <a:off x="4508865" y="3226416"/>
              <a:ext cx="1036500" cy="1667400"/>
            </a:xfrm>
            <a:prstGeom prst="straightConnector1">
              <a:avLst/>
            </a:prstGeom>
            <a:solidFill>
              <a:srgbClr val="3366FF"/>
            </a:solidFill>
            <a:ln w="25400" cap="flat" cmpd="sng">
              <a:solidFill>
                <a:srgbClr val="000000"/>
              </a:solidFill>
              <a:prstDash val="solid"/>
              <a:round/>
              <a:headEnd type="none" w="sm" len="sm"/>
              <a:tailEnd type="stealth" w="lg" len="lg"/>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WAL &amp; the Log, Pt 3</a:t>
            </a:r>
            <a:endParaRPr/>
          </a:p>
        </p:txBody>
      </p:sp>
      <p:sp>
        <p:nvSpPr>
          <p:cNvPr id="431" name="Google Shape;431;p2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a:t>Each </a:t>
            </a:r>
            <a:r>
              <a:rPr lang="en-US" sz="1800" b="1"/>
              <a:t>data page </a:t>
            </a:r>
            <a:r>
              <a:rPr lang="en-US" sz="1800"/>
              <a:t>in the DB contains a pageLSN.</a:t>
            </a:r>
            <a:endParaRPr/>
          </a:p>
          <a:p>
            <a:pPr marL="742950" lvl="1" indent="-285750" algn="l" rtl="0">
              <a:spcBef>
                <a:spcPts val="320"/>
              </a:spcBef>
              <a:spcAft>
                <a:spcPts val="0"/>
              </a:spcAft>
              <a:buSzPts val="1600"/>
              <a:buChar char="•"/>
            </a:pPr>
            <a:r>
              <a:rPr lang="en-US" sz="1600"/>
              <a:t>A “pointer” into the log</a:t>
            </a:r>
            <a:endParaRPr/>
          </a:p>
          <a:p>
            <a:pPr marL="742950" lvl="1" indent="-285750" algn="l" rtl="0">
              <a:spcBef>
                <a:spcPts val="320"/>
              </a:spcBef>
              <a:spcAft>
                <a:spcPts val="0"/>
              </a:spcAft>
              <a:buSzPts val="1600"/>
              <a:buChar char="•"/>
            </a:pPr>
            <a:r>
              <a:rPr lang="en-US" sz="1600"/>
              <a:t>The LSN of the most recent log record for an update to that page.</a:t>
            </a:r>
            <a:endParaRPr/>
          </a:p>
        </p:txBody>
      </p:sp>
      <p:sp>
        <p:nvSpPr>
          <p:cNvPr id="432" name="Google Shape;432;p21" descr="Log records flushed to disk&#10;" title="Logs"/>
          <p:cNvSpPr/>
          <p:nvPr/>
        </p:nvSpPr>
        <p:spPr>
          <a:xfrm>
            <a:off x="1186856" y="4731114"/>
            <a:ext cx="2285130"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Log records flushed to disk</a:t>
            </a:r>
            <a:endParaRPr/>
          </a:p>
        </p:txBody>
      </p:sp>
      <p:grpSp>
        <p:nvGrpSpPr>
          <p:cNvPr id="433" name="Google Shape;433;p21" descr="A database with a log rolling back in time. " title="DB with Log"/>
          <p:cNvGrpSpPr/>
          <p:nvPr/>
        </p:nvGrpSpPr>
        <p:grpSpPr>
          <a:xfrm>
            <a:off x="3555552" y="3703427"/>
            <a:ext cx="2833292" cy="1449565"/>
            <a:chOff x="3708533" y="3729163"/>
            <a:chExt cx="2833292" cy="1449565"/>
          </a:xfrm>
        </p:grpSpPr>
        <p:sp>
          <p:nvSpPr>
            <p:cNvPr id="434" name="Google Shape;434;p21"/>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sp>
          <p:nvSpPr>
            <p:cNvPr id="435" name="Google Shape;435;p21"/>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grpSp>
          <p:nvGrpSpPr>
            <p:cNvPr id="436" name="Google Shape;436;p21"/>
            <p:cNvGrpSpPr/>
            <p:nvPr/>
          </p:nvGrpSpPr>
          <p:grpSpPr>
            <a:xfrm>
              <a:off x="3708533" y="3729163"/>
              <a:ext cx="2608120" cy="1414337"/>
              <a:chOff x="4767273" y="4632915"/>
              <a:chExt cx="4113202" cy="2120052"/>
            </a:xfrm>
          </p:grpSpPr>
          <p:grpSp>
            <p:nvGrpSpPr>
              <p:cNvPr id="437" name="Google Shape;437;p21"/>
              <p:cNvGrpSpPr/>
              <p:nvPr/>
            </p:nvGrpSpPr>
            <p:grpSpPr>
              <a:xfrm>
                <a:off x="4767273" y="4632915"/>
                <a:ext cx="4113202" cy="2120052"/>
                <a:chOff x="4767273" y="4632915"/>
                <a:chExt cx="4113202" cy="2120052"/>
              </a:xfrm>
            </p:grpSpPr>
            <p:grpSp>
              <p:nvGrpSpPr>
                <p:cNvPr id="438" name="Google Shape;438;p21"/>
                <p:cNvGrpSpPr/>
                <p:nvPr/>
              </p:nvGrpSpPr>
              <p:grpSpPr>
                <a:xfrm>
                  <a:off x="4767273" y="4632915"/>
                  <a:ext cx="4113202" cy="2120052"/>
                  <a:chOff x="5863582" y="4974281"/>
                  <a:chExt cx="3132137" cy="1727200"/>
                </a:xfrm>
              </p:grpSpPr>
              <p:pic>
                <p:nvPicPr>
                  <p:cNvPr id="439" name="Google Shape;439;p21"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440" name="Google Shape;440;p21"/>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grpSp>
              <p:nvGrpSpPr>
                <p:cNvPr id="441" name="Google Shape;441;p21"/>
                <p:cNvGrpSpPr/>
                <p:nvPr/>
              </p:nvGrpSpPr>
              <p:grpSpPr>
                <a:xfrm>
                  <a:off x="5160933" y="5424076"/>
                  <a:ext cx="2876272" cy="1084107"/>
                  <a:chOff x="5160933" y="5424076"/>
                  <a:chExt cx="2876272" cy="1084107"/>
                </a:xfrm>
              </p:grpSpPr>
              <p:sp>
                <p:nvSpPr>
                  <p:cNvPr id="442" name="Google Shape;442;p21" descr="Using rolling LSN to keep track of time" title="LSN"/>
                  <p:cNvSpPr/>
                  <p:nvPr/>
                </p:nvSpPr>
                <p:spPr>
                  <a:xfrm>
                    <a:off x="5724355" y="6326368"/>
                    <a:ext cx="2312850" cy="181815"/>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443" name="Google Shape;443;p21" descr="Oak"/>
                  <p:cNvSpPr/>
                  <p:nvPr/>
                </p:nvSpPr>
                <p:spPr>
                  <a:xfrm>
                    <a:off x="5160933" y="5424076"/>
                    <a:ext cx="1073701" cy="1079666"/>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sp>
            <p:nvSpPr>
              <p:cNvPr id="444" name="Google Shape;444;p21"/>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445" name="Google Shape;445;p21"/>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cxnSp>
          <p:nvCxnSpPr>
            <p:cNvPr id="446" name="Google Shape;446;p21"/>
            <p:cNvCxnSpPr/>
            <p:nvPr/>
          </p:nvCxnSpPr>
          <p:spPr>
            <a:xfrm>
              <a:off x="4227506" y="4829978"/>
              <a:ext cx="1403076" cy="0"/>
            </a:xfrm>
            <a:prstGeom prst="straightConnector1">
              <a:avLst/>
            </a:prstGeom>
            <a:solidFill>
              <a:srgbClr val="3366FF"/>
            </a:solidFill>
            <a:ln w="12700" cap="flat" cmpd="sng">
              <a:solidFill>
                <a:srgbClr val="0D1716"/>
              </a:solidFill>
              <a:prstDash val="dash"/>
              <a:round/>
              <a:headEnd type="none" w="sm" len="sm"/>
              <a:tailEnd type="triangle" w="lg" len="lg"/>
            </a:ln>
          </p:spPr>
        </p:cxnSp>
        <p:sp>
          <p:nvSpPr>
            <p:cNvPr id="447" name="Google Shape;447;p21"/>
            <p:cNvSpPr txBox="1"/>
            <p:nvPr/>
          </p:nvSpPr>
          <p:spPr>
            <a:xfrm>
              <a:off x="5131015" y="4773737"/>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0D1716"/>
                  </a:solidFill>
                  <a:latin typeface="Helvetica Neue"/>
                  <a:ea typeface="Helvetica Neue"/>
                  <a:cs typeface="Helvetica Neue"/>
                  <a:sym typeface="Helvetica Neue"/>
                </a:rPr>
                <a:t>time</a:t>
              </a:r>
              <a:endParaRPr/>
            </a:p>
          </p:txBody>
        </p:sp>
      </p:grpSp>
      <p:grpSp>
        <p:nvGrpSpPr>
          <p:cNvPr id="448" name="Google Shape;448;p21" descr="RAM holds the log tail with time going backwards. Flushed LSN points to the most recent part of the log " title="RAM"/>
          <p:cNvGrpSpPr/>
          <p:nvPr/>
        </p:nvGrpSpPr>
        <p:grpSpPr>
          <a:xfrm>
            <a:off x="3414589" y="2296188"/>
            <a:ext cx="2786186" cy="2597628"/>
            <a:chOff x="3414589" y="2296188"/>
            <a:chExt cx="2786186" cy="2597628"/>
          </a:xfrm>
        </p:grpSpPr>
        <p:grpSp>
          <p:nvGrpSpPr>
            <p:cNvPr id="449" name="Google Shape;449;p21"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450" name="Google Shape;450;p21" descr="RAM holds the log tail with time going backwards" title="RAM"/>
              <p:cNvGrpSpPr/>
              <p:nvPr/>
            </p:nvGrpSpPr>
            <p:grpSpPr>
              <a:xfrm>
                <a:off x="3414589" y="2296188"/>
                <a:ext cx="2786186" cy="1395824"/>
                <a:chOff x="5107732" y="1981330"/>
                <a:chExt cx="2854175" cy="1452167"/>
              </a:xfrm>
            </p:grpSpPr>
            <p:grpSp>
              <p:nvGrpSpPr>
                <p:cNvPr id="451" name="Google Shape;451;p21"/>
                <p:cNvGrpSpPr/>
                <p:nvPr/>
              </p:nvGrpSpPr>
              <p:grpSpPr>
                <a:xfrm>
                  <a:off x="5107732" y="1981330"/>
                  <a:ext cx="2854175" cy="1452167"/>
                  <a:chOff x="5286310" y="2641773"/>
                  <a:chExt cx="3805566" cy="1936223"/>
                </a:xfrm>
              </p:grpSpPr>
              <p:grpSp>
                <p:nvGrpSpPr>
                  <p:cNvPr id="452" name="Google Shape;452;p21"/>
                  <p:cNvGrpSpPr/>
                  <p:nvPr/>
                </p:nvGrpSpPr>
                <p:grpSpPr>
                  <a:xfrm>
                    <a:off x="5286310" y="2641773"/>
                    <a:ext cx="3805566" cy="1936223"/>
                    <a:chOff x="4768081" y="3045380"/>
                    <a:chExt cx="3862832" cy="933387"/>
                  </a:xfrm>
                </p:grpSpPr>
                <p:pic>
                  <p:nvPicPr>
                    <p:cNvPr id="453" name="Google Shape;453;p21" descr="RAM holds the log tail with time going backwards. Flushed LSN points to the most recent part of the log. Buffer pool holds data pages. One page in the bugger pool holds the flushed LSN, which is at the end of the logtail" title="RAM"/>
                    <p:cNvPicPr preferRelativeResize="0"/>
                    <p:nvPr/>
                  </p:nvPicPr>
                  <p:blipFill rotWithShape="1">
                    <a:blip r:embed="rId6">
                      <a:alphaModFix/>
                    </a:blip>
                    <a:srcRect t="31964" b="31779"/>
                    <a:stretch/>
                  </p:blipFill>
                  <p:spPr>
                    <a:xfrm>
                      <a:off x="4768081" y="3045380"/>
                      <a:ext cx="3862832" cy="933387"/>
                    </a:xfrm>
                    <a:prstGeom prst="rect">
                      <a:avLst/>
                    </a:prstGeom>
                    <a:noFill/>
                    <a:ln>
                      <a:noFill/>
                    </a:ln>
                  </p:spPr>
                </p:pic>
                <p:sp>
                  <p:nvSpPr>
                    <p:cNvPr id="454" name="Google Shape;454;p21"/>
                    <p:cNvSpPr/>
                    <p:nvPr/>
                  </p:nvSpPr>
                  <p:spPr>
                    <a:xfrm>
                      <a:off x="5008120" y="3174218"/>
                      <a:ext cx="3382752" cy="599930"/>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endParaRPr sz="1500" b="1">
                        <a:solidFill>
                          <a:schemeClr val="lt1"/>
                        </a:solidFill>
                        <a:latin typeface="Helvetica Neue"/>
                        <a:ea typeface="Helvetica Neue"/>
                        <a:cs typeface="Helvetica Neue"/>
                        <a:sym typeface="Helvetica Neue"/>
                      </a:endParaRPr>
                    </a:p>
                  </p:txBody>
                </p:sp>
              </p:grpSp>
              <p:sp>
                <p:nvSpPr>
                  <p:cNvPr id="455" name="Google Shape;455;p21"/>
                  <p:cNvSpPr/>
                  <p:nvPr/>
                </p:nvSpPr>
                <p:spPr>
                  <a:xfrm rot="-5400000">
                    <a:off x="7631579" y="2977295"/>
                    <a:ext cx="420269" cy="1928247"/>
                  </a:xfrm>
                  <a:prstGeom prst="rect">
                    <a:avLst/>
                  </a:prstGeom>
                  <a:solidFill>
                    <a:schemeClr val="accent2"/>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cxnSp>
              <p:nvCxnSpPr>
                <p:cNvPr id="456" name="Google Shape;456;p21"/>
                <p:cNvCxnSpPr/>
                <p:nvPr/>
              </p:nvCxnSpPr>
              <p:spPr>
                <a:xfrm>
                  <a:off x="6306170" y="2860188"/>
                  <a:ext cx="1446185" cy="0"/>
                </a:xfrm>
                <a:prstGeom prst="straightConnector1">
                  <a:avLst/>
                </a:prstGeom>
                <a:solidFill>
                  <a:srgbClr val="3366FF"/>
                </a:solidFill>
                <a:ln w="12700" cap="flat" cmpd="sng">
                  <a:solidFill>
                    <a:schemeClr val="lt1"/>
                  </a:solidFill>
                  <a:prstDash val="dash"/>
                  <a:round/>
                  <a:headEnd type="none" w="sm" len="sm"/>
                  <a:tailEnd type="triangle" w="lg" len="lg"/>
                </a:ln>
              </p:spPr>
            </p:cxnSp>
            <p:sp>
              <p:nvSpPr>
                <p:cNvPr id="457" name="Google Shape;457;p21"/>
                <p:cNvSpPr txBox="1"/>
                <p:nvPr/>
              </p:nvSpPr>
              <p:spPr>
                <a:xfrm>
                  <a:off x="6373063" y="2810339"/>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time</a:t>
                  </a:r>
                  <a:endParaRPr/>
                </a:p>
              </p:txBody>
            </p:sp>
            <p:sp>
              <p:nvSpPr>
                <p:cNvPr id="458" name="Google Shape;458;p21"/>
                <p:cNvSpPr txBox="1"/>
                <p:nvPr/>
              </p:nvSpPr>
              <p:spPr>
                <a:xfrm>
                  <a:off x="7133468" y="2883049"/>
                  <a:ext cx="6880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Log tail</a:t>
                  </a:r>
                  <a:endParaRPr/>
                </a:p>
              </p:txBody>
            </p:sp>
          </p:grpSp>
          <p:sp>
            <p:nvSpPr>
              <p:cNvPr id="459" name="Google Shape;459;p21"/>
              <p:cNvSpPr txBox="1"/>
              <p:nvPr/>
            </p:nvSpPr>
            <p:spPr>
              <a:xfrm>
                <a:off x="3529029" y="3087914"/>
                <a:ext cx="97975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flushedLSN</a:t>
                </a:r>
                <a:endParaRPr sz="1200">
                  <a:solidFill>
                    <a:schemeClr val="lt1"/>
                  </a:solidFill>
                  <a:latin typeface="Helvetica Neue"/>
                  <a:ea typeface="Helvetica Neue"/>
                  <a:cs typeface="Helvetica Neue"/>
                  <a:sym typeface="Helvetica Neue"/>
                </a:endParaRPr>
              </a:p>
            </p:txBody>
          </p:sp>
          <p:sp>
            <p:nvSpPr>
              <p:cNvPr id="460" name="Google Shape;460;p21"/>
              <p:cNvSpPr/>
              <p:nvPr/>
            </p:nvSpPr>
            <p:spPr>
              <a:xfrm>
                <a:off x="4459007" y="3158237"/>
                <a:ext cx="63852" cy="91186"/>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grpSp>
        <p:cxnSp>
          <p:nvCxnSpPr>
            <p:cNvPr id="461" name="Google Shape;461;p21"/>
            <p:cNvCxnSpPr>
              <a:endCxn id="442" idx="2"/>
            </p:cNvCxnSpPr>
            <p:nvPr/>
          </p:nvCxnSpPr>
          <p:spPr>
            <a:xfrm>
              <a:off x="4508865" y="3226416"/>
              <a:ext cx="1036500" cy="1667400"/>
            </a:xfrm>
            <a:prstGeom prst="straightConnector1">
              <a:avLst/>
            </a:prstGeom>
            <a:solidFill>
              <a:srgbClr val="3366FF"/>
            </a:solidFill>
            <a:ln w="25400" cap="flat" cmpd="sng">
              <a:solidFill>
                <a:srgbClr val="000000"/>
              </a:solidFill>
              <a:prstDash val="solid"/>
              <a:round/>
              <a:headEnd type="none" w="sm" len="sm"/>
              <a:tailEnd type="stealth" w="lg" len="lg"/>
            </a:ln>
          </p:spPr>
        </p:cxnSp>
      </p:grpSp>
      <p:grpSp>
        <p:nvGrpSpPr>
          <p:cNvPr id="462" name="Google Shape;462;p21" descr="Another DB has a page LSN pointing some point in the first DB's log" title="DB2"/>
          <p:cNvGrpSpPr/>
          <p:nvPr/>
        </p:nvGrpSpPr>
        <p:grpSpPr>
          <a:xfrm>
            <a:off x="346740" y="3356239"/>
            <a:ext cx="2792761" cy="1306629"/>
            <a:chOff x="5863582" y="4974281"/>
            <a:chExt cx="3132137" cy="1727200"/>
          </a:xfrm>
        </p:grpSpPr>
        <p:pic>
          <p:nvPicPr>
            <p:cNvPr id="463" name="Google Shape;463;p21"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464" name="Google Shape;464;p21"/>
            <p:cNvSpPr/>
            <p:nvPr/>
          </p:nvSpPr>
          <p:spPr>
            <a:xfrm>
              <a:off x="6269767" y="5664844"/>
              <a:ext cx="2470899" cy="815546"/>
            </a:xfrm>
            <a:prstGeom prst="rect">
              <a:avLst/>
            </a:prstGeom>
            <a:solidFill>
              <a:srgbClr val="F8B210"/>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2100" b="1">
                  <a:solidFill>
                    <a:srgbClr val="000000"/>
                  </a:solidFill>
                  <a:latin typeface="Calibri"/>
                  <a:ea typeface="Calibri"/>
                  <a:cs typeface="Calibri"/>
                  <a:sym typeface="Calibri"/>
                </a:rPr>
                <a:t>DB</a:t>
              </a:r>
              <a:endParaRPr/>
            </a:p>
          </p:txBody>
        </p:sp>
      </p:grpSp>
      <p:grpSp>
        <p:nvGrpSpPr>
          <p:cNvPr id="465" name="Google Shape;465;p21" descr="Another DB has a page LSN pointing some point in the first DB's log" title="DB2"/>
          <p:cNvGrpSpPr/>
          <p:nvPr/>
        </p:nvGrpSpPr>
        <p:grpSpPr>
          <a:xfrm>
            <a:off x="854602" y="3912554"/>
            <a:ext cx="1055042" cy="441145"/>
            <a:chOff x="1985831" y="4124654"/>
            <a:chExt cx="1406723" cy="588193"/>
          </a:xfrm>
        </p:grpSpPr>
        <p:sp>
          <p:nvSpPr>
            <p:cNvPr id="466" name="Google Shape;466;p21"/>
            <p:cNvSpPr/>
            <p:nvPr/>
          </p:nvSpPr>
          <p:spPr>
            <a:xfrm>
              <a:off x="2057827" y="4124654"/>
              <a:ext cx="1334727" cy="588193"/>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467" name="Google Shape;467;p21"/>
            <p:cNvSpPr/>
            <p:nvPr/>
          </p:nvSpPr>
          <p:spPr>
            <a:xfrm>
              <a:off x="2108563" y="4155472"/>
              <a:ext cx="227443" cy="148584"/>
            </a:xfrm>
            <a:prstGeom prst="rect">
              <a:avLst/>
            </a:prstGeom>
            <a:solidFill>
              <a:schemeClr val="lt1"/>
            </a:solidFill>
            <a:ln w="12700" cap="flat" cmpd="sng">
              <a:solidFill>
                <a:srgbClr val="0D171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468" name="Google Shape;468;p21"/>
            <p:cNvSpPr txBox="1"/>
            <p:nvPr/>
          </p:nvSpPr>
          <p:spPr>
            <a:xfrm>
              <a:off x="1985831" y="4284161"/>
              <a:ext cx="11011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pageLSN</a:t>
              </a:r>
              <a:endParaRPr sz="1200">
                <a:solidFill>
                  <a:schemeClr val="lt1"/>
                </a:solidFill>
                <a:latin typeface="Helvetica Neue"/>
                <a:ea typeface="Helvetica Neue"/>
                <a:cs typeface="Helvetica Neue"/>
                <a:sym typeface="Helvetica Neue"/>
              </a:endParaRPr>
            </a:p>
          </p:txBody>
        </p:sp>
      </p:grpSp>
      <p:cxnSp>
        <p:nvCxnSpPr>
          <p:cNvPr id="469" name="Google Shape;469;p21" descr="Another DB has a page LSN pointing some point in the first DB's log" title="DB2"/>
          <p:cNvCxnSpPr>
            <a:endCxn id="442" idx="0"/>
          </p:cNvCxnSpPr>
          <p:nvPr/>
        </p:nvCxnSpPr>
        <p:spPr>
          <a:xfrm>
            <a:off x="1030195" y="4014170"/>
            <a:ext cx="3865500" cy="819000"/>
          </a:xfrm>
          <a:prstGeom prst="curvedConnector2">
            <a:avLst/>
          </a:prstGeom>
          <a:solidFill>
            <a:srgbClr val="3366FF"/>
          </a:solidFill>
          <a:ln w="28575" cap="flat" cmpd="sng">
            <a:solidFill>
              <a:srgbClr val="000000"/>
            </a:solidFill>
            <a:prstDash val="solid"/>
            <a:round/>
            <a:headEnd type="none" w="sm" len="sm"/>
            <a:tailEnd type="stealth" w="lg" len="lg"/>
          </a:ln>
        </p:spPr>
      </p:cxnSp>
      <p:grpSp>
        <p:nvGrpSpPr>
          <p:cNvPr id="470" name="Google Shape;470;p21" descr="Roll out log: LSNs&#10;DB: PageLSNs&#10;RAM: flushedLSN" title="KEY"/>
          <p:cNvGrpSpPr/>
          <p:nvPr/>
        </p:nvGrpSpPr>
        <p:grpSpPr>
          <a:xfrm>
            <a:off x="4519613" y="119063"/>
            <a:ext cx="3362325" cy="962025"/>
            <a:chOff x="4519613" y="119063"/>
            <a:chExt cx="3362325" cy="962025"/>
          </a:xfrm>
        </p:grpSpPr>
        <p:sp>
          <p:nvSpPr>
            <p:cNvPr id="471" name="Google Shape;471;p21"/>
            <p:cNvSpPr/>
            <p:nvPr/>
          </p:nvSpPr>
          <p:spPr>
            <a:xfrm>
              <a:off x="6807318" y="212330"/>
              <a:ext cx="1045369" cy="561975"/>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472" name="Google Shape;472;p21"/>
            <p:cNvSpPr/>
            <p:nvPr/>
          </p:nvSpPr>
          <p:spPr>
            <a:xfrm>
              <a:off x="4669631" y="704850"/>
              <a:ext cx="60513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LSNs</a:t>
              </a:r>
              <a:endParaRPr/>
            </a:p>
          </p:txBody>
        </p:sp>
        <p:sp>
          <p:nvSpPr>
            <p:cNvPr id="473" name="Google Shape;473;p21"/>
            <p:cNvSpPr/>
            <p:nvPr/>
          </p:nvSpPr>
          <p:spPr>
            <a:xfrm>
              <a:off x="5517357" y="704850"/>
              <a:ext cx="1034739"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pageLSNs</a:t>
              </a:r>
              <a:endParaRPr sz="1500">
                <a:solidFill>
                  <a:schemeClr val="accent2"/>
                </a:solidFill>
                <a:latin typeface="Helvetica Neue"/>
                <a:ea typeface="Helvetica Neue"/>
                <a:cs typeface="Helvetica Neue"/>
                <a:sym typeface="Helvetica Neue"/>
              </a:endParaRPr>
            </a:p>
          </p:txBody>
        </p:sp>
        <p:sp>
          <p:nvSpPr>
            <p:cNvPr id="474" name="Google Shape;474;p21"/>
            <p:cNvSpPr/>
            <p:nvPr/>
          </p:nvSpPr>
          <p:spPr>
            <a:xfrm>
              <a:off x="6660357" y="704850"/>
              <a:ext cx="1137331"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flushedLSN</a:t>
              </a:r>
              <a:endParaRPr sz="1500">
                <a:solidFill>
                  <a:schemeClr val="accent2"/>
                </a:solidFill>
                <a:latin typeface="Helvetica Neue"/>
                <a:ea typeface="Helvetica Neue"/>
                <a:cs typeface="Helvetica Neue"/>
                <a:sym typeface="Helvetica Neue"/>
              </a:endParaRPr>
            </a:p>
          </p:txBody>
        </p:sp>
        <p:sp>
          <p:nvSpPr>
            <p:cNvPr id="475" name="Google Shape;475;p21"/>
            <p:cNvSpPr/>
            <p:nvPr/>
          </p:nvSpPr>
          <p:spPr>
            <a:xfrm>
              <a:off x="4519613" y="119063"/>
              <a:ext cx="3362325" cy="96202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476" name="Google Shape;476;p21"/>
            <p:cNvGrpSpPr/>
            <p:nvPr/>
          </p:nvGrpSpPr>
          <p:grpSpPr>
            <a:xfrm>
              <a:off x="5715436" y="247055"/>
              <a:ext cx="816082" cy="450024"/>
              <a:chOff x="5863582" y="4974281"/>
              <a:chExt cx="3132137" cy="1727200"/>
            </a:xfrm>
          </p:grpSpPr>
          <p:pic>
            <p:nvPicPr>
              <p:cNvPr id="477" name="Google Shape;477;p21" descr="skitched-3-4.jpg"/>
              <p:cNvPicPr preferRelativeResize="0"/>
              <p:nvPr/>
            </p:nvPicPr>
            <p:blipFill rotWithShape="1">
              <a:blip r:embed="rId7">
                <a:alphaModFix/>
              </a:blip>
              <a:srcRect/>
              <a:stretch/>
            </p:blipFill>
            <p:spPr>
              <a:xfrm>
                <a:off x="5863582" y="4974281"/>
                <a:ext cx="3132137" cy="1727200"/>
              </a:xfrm>
              <a:prstGeom prst="rect">
                <a:avLst/>
              </a:prstGeom>
              <a:noFill/>
              <a:ln>
                <a:noFill/>
              </a:ln>
            </p:spPr>
          </p:pic>
          <p:sp>
            <p:nvSpPr>
              <p:cNvPr id="478" name="Google Shape;478;p21"/>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a:p>
            </p:txBody>
          </p:sp>
        </p:grpSp>
        <p:grpSp>
          <p:nvGrpSpPr>
            <p:cNvPr id="479" name="Google Shape;479;p21"/>
            <p:cNvGrpSpPr/>
            <p:nvPr/>
          </p:nvGrpSpPr>
          <p:grpSpPr>
            <a:xfrm>
              <a:off x="4694389" y="230956"/>
              <a:ext cx="822968" cy="457595"/>
              <a:chOff x="979247" y="3371546"/>
              <a:chExt cx="2656685" cy="1477194"/>
            </a:xfrm>
          </p:grpSpPr>
          <p:sp>
            <p:nvSpPr>
              <p:cNvPr id="480" name="Google Shape;480;p21" descr="Roll out log: LSNs&#10;DB: PageLSNs&#10;RAM: flushedLSN" title="KEY"/>
              <p:cNvSpPr/>
              <p:nvPr/>
            </p:nvSpPr>
            <p:spPr>
              <a:xfrm>
                <a:off x="1754401" y="4550707"/>
                <a:ext cx="1881531" cy="274980"/>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481" name="Google Shape;481;p21" descr="Oak"/>
              <p:cNvSpPr/>
              <p:nvPr/>
            </p:nvSpPr>
            <p:spPr>
              <a:xfrm>
                <a:off x="979247" y="3371546"/>
                <a:ext cx="1477195" cy="1477194"/>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482" name="Google Shape;482;p21"/>
              <p:cNvSpPr/>
              <p:nvPr/>
            </p:nvSpPr>
            <p:spPr>
              <a:xfrm>
                <a:off x="1221929" y="3614228"/>
                <a:ext cx="991831" cy="991831"/>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483" name="Google Shape;483;p21"/>
              <p:cNvSpPr/>
              <p:nvPr/>
            </p:nvSpPr>
            <p:spPr>
              <a:xfrm>
                <a:off x="1475162" y="3867461"/>
                <a:ext cx="485364" cy="485364"/>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nvGrpSpPr>
            <p:cNvPr id="484" name="Google Shape;484;p21"/>
            <p:cNvGrpSpPr/>
            <p:nvPr/>
          </p:nvGrpSpPr>
          <p:grpSpPr>
            <a:xfrm>
              <a:off x="6830359" y="241438"/>
              <a:ext cx="874229" cy="461258"/>
              <a:chOff x="4768081" y="3045380"/>
              <a:chExt cx="3862832" cy="933387"/>
            </a:xfrm>
          </p:grpSpPr>
          <p:pic>
            <p:nvPicPr>
              <p:cNvPr id="485" name="Google Shape;485;p21" descr="Roll out log: LSNs&#10;DB: PageLSNs&#10;RAM: flushedLSN" title="Key"/>
              <p:cNvPicPr preferRelativeResize="0"/>
              <p:nvPr/>
            </p:nvPicPr>
            <p:blipFill rotWithShape="1">
              <a:blip r:embed="rId8">
                <a:alphaModFix/>
              </a:blip>
              <a:srcRect t="31964" b="31779"/>
              <a:stretch/>
            </p:blipFill>
            <p:spPr>
              <a:xfrm>
                <a:off x="4768081" y="3045380"/>
                <a:ext cx="3862832" cy="933387"/>
              </a:xfrm>
              <a:prstGeom prst="rect">
                <a:avLst/>
              </a:prstGeom>
              <a:noFill/>
              <a:ln>
                <a:noFill/>
              </a:ln>
            </p:spPr>
          </p:pic>
          <p:sp>
            <p:nvSpPr>
              <p:cNvPr id="486" name="Google Shape;486;p21" descr="Roll out log: LSNs&#10;DB: PageLSNs&#10;RAM: flushedLSN" title="KEY"/>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5"/>
                                        </p:tgtEl>
                                        <p:attrNameLst>
                                          <p:attrName>style.visibility</p:attrName>
                                        </p:attrNameLst>
                                      </p:cBhvr>
                                      <p:to>
                                        <p:strVal val="visible"/>
                                      </p:to>
                                    </p:set>
                                    <p:animEffect transition="in" filter="fade">
                                      <p:cBhvr>
                                        <p:cTn id="7" dur="500"/>
                                        <p:tgtEl>
                                          <p:spTgt spid="46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9"/>
                                        </p:tgtEl>
                                        <p:attrNameLst>
                                          <p:attrName>style.visibility</p:attrName>
                                        </p:attrNameLst>
                                      </p:cBhvr>
                                      <p:to>
                                        <p:strVal val="visible"/>
                                      </p:to>
                                    </p:set>
                                    <p:animEffect transition="in" filter="fade">
                                      <p:cBhvr>
                                        <p:cTn id="11" dur="5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WAL &amp; the Log, Pt 4</a:t>
            </a:r>
            <a:endParaRPr/>
          </a:p>
        </p:txBody>
      </p:sp>
      <p:sp>
        <p:nvSpPr>
          <p:cNvPr id="492" name="Google Shape;492;p22"/>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a:t>WAL:  Before page i is flushed to DB, log must satisfy:</a:t>
            </a:r>
            <a:endParaRPr/>
          </a:p>
          <a:p>
            <a:pPr marL="742950" lvl="1" indent="-285750" algn="l" rtl="0">
              <a:spcBef>
                <a:spcPts val="320"/>
              </a:spcBef>
              <a:spcAft>
                <a:spcPts val="0"/>
              </a:spcAft>
              <a:buSzPts val="1600"/>
              <a:buChar char="•"/>
            </a:pPr>
            <a:r>
              <a:rPr lang="en-US" sz="1600" b="1"/>
              <a:t>pageLSN</a:t>
            </a:r>
            <a:r>
              <a:rPr lang="en-US" sz="1600" b="1" baseline="-25000"/>
              <a:t>i</a:t>
            </a:r>
            <a:r>
              <a:rPr lang="en-US" sz="1600" b="1"/>
              <a:t> </a:t>
            </a:r>
            <a:r>
              <a:rPr lang="en-US" sz="1600" b="1">
                <a:latin typeface="Noto Sans Symbols"/>
                <a:ea typeface="Noto Sans Symbols"/>
                <a:cs typeface="Noto Sans Symbols"/>
                <a:sym typeface="Noto Sans Symbols"/>
              </a:rPr>
              <a:t>≤</a:t>
            </a:r>
            <a:r>
              <a:rPr lang="en-US" sz="1600" b="1"/>
              <a:t> flushedLSN</a:t>
            </a:r>
            <a:endParaRPr sz="1600" b="1"/>
          </a:p>
        </p:txBody>
      </p:sp>
      <p:sp>
        <p:nvSpPr>
          <p:cNvPr id="493" name="Google Shape;493;p22" descr="Log records flushed to disk&#10;" title="Logs"/>
          <p:cNvSpPr/>
          <p:nvPr/>
        </p:nvSpPr>
        <p:spPr>
          <a:xfrm>
            <a:off x="1186856" y="4731114"/>
            <a:ext cx="2285130"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Log records flushed to disk</a:t>
            </a:r>
            <a:endParaRPr/>
          </a:p>
        </p:txBody>
      </p:sp>
      <p:grpSp>
        <p:nvGrpSpPr>
          <p:cNvPr id="494" name="Google Shape;494;p22" descr="A database with a log rolling back in time. " title="DB with Log"/>
          <p:cNvGrpSpPr/>
          <p:nvPr/>
        </p:nvGrpSpPr>
        <p:grpSpPr>
          <a:xfrm>
            <a:off x="3555552" y="3703427"/>
            <a:ext cx="2833292" cy="1449565"/>
            <a:chOff x="3708533" y="3729163"/>
            <a:chExt cx="2833292" cy="1449565"/>
          </a:xfrm>
        </p:grpSpPr>
        <p:sp>
          <p:nvSpPr>
            <p:cNvPr id="495" name="Google Shape;495;p22"/>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sp>
          <p:nvSpPr>
            <p:cNvPr id="496" name="Google Shape;496;p22"/>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grpSp>
          <p:nvGrpSpPr>
            <p:cNvPr id="497" name="Google Shape;497;p22"/>
            <p:cNvGrpSpPr/>
            <p:nvPr/>
          </p:nvGrpSpPr>
          <p:grpSpPr>
            <a:xfrm>
              <a:off x="3708533" y="3729163"/>
              <a:ext cx="2608120" cy="1414337"/>
              <a:chOff x="4767273" y="4632915"/>
              <a:chExt cx="4113202" cy="2120052"/>
            </a:xfrm>
          </p:grpSpPr>
          <p:grpSp>
            <p:nvGrpSpPr>
              <p:cNvPr id="498" name="Google Shape;498;p22"/>
              <p:cNvGrpSpPr/>
              <p:nvPr/>
            </p:nvGrpSpPr>
            <p:grpSpPr>
              <a:xfrm>
                <a:off x="4767273" y="4632915"/>
                <a:ext cx="4113202" cy="2120052"/>
                <a:chOff x="4767273" y="4632915"/>
                <a:chExt cx="4113202" cy="2120052"/>
              </a:xfrm>
            </p:grpSpPr>
            <p:grpSp>
              <p:nvGrpSpPr>
                <p:cNvPr id="499" name="Google Shape;499;p22"/>
                <p:cNvGrpSpPr/>
                <p:nvPr/>
              </p:nvGrpSpPr>
              <p:grpSpPr>
                <a:xfrm>
                  <a:off x="4767273" y="4632915"/>
                  <a:ext cx="4113202" cy="2120052"/>
                  <a:chOff x="5863582" y="4974281"/>
                  <a:chExt cx="3132137" cy="1727200"/>
                </a:xfrm>
              </p:grpSpPr>
              <p:pic>
                <p:nvPicPr>
                  <p:cNvPr id="500" name="Google Shape;500;p22"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501" name="Google Shape;501;p22"/>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grpSp>
              <p:nvGrpSpPr>
                <p:cNvPr id="502" name="Google Shape;502;p22"/>
                <p:cNvGrpSpPr/>
                <p:nvPr/>
              </p:nvGrpSpPr>
              <p:grpSpPr>
                <a:xfrm>
                  <a:off x="5160933" y="5424076"/>
                  <a:ext cx="2876272" cy="1084107"/>
                  <a:chOff x="5160933" y="5424076"/>
                  <a:chExt cx="2876272" cy="1084107"/>
                </a:xfrm>
              </p:grpSpPr>
              <p:sp>
                <p:nvSpPr>
                  <p:cNvPr id="503" name="Google Shape;503;p22" descr="Rolling LSN to keep track of time" title="LSN"/>
                  <p:cNvSpPr/>
                  <p:nvPr/>
                </p:nvSpPr>
                <p:spPr>
                  <a:xfrm>
                    <a:off x="5724355" y="6326368"/>
                    <a:ext cx="2312850" cy="181815"/>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04" name="Google Shape;504;p22" descr="Oak"/>
                  <p:cNvSpPr/>
                  <p:nvPr/>
                </p:nvSpPr>
                <p:spPr>
                  <a:xfrm>
                    <a:off x="5160933" y="5424076"/>
                    <a:ext cx="1073701" cy="1079666"/>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sp>
            <p:nvSpPr>
              <p:cNvPr id="505" name="Google Shape;505;p22"/>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506" name="Google Shape;506;p22"/>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cxnSp>
          <p:nvCxnSpPr>
            <p:cNvPr id="507" name="Google Shape;507;p22"/>
            <p:cNvCxnSpPr/>
            <p:nvPr/>
          </p:nvCxnSpPr>
          <p:spPr>
            <a:xfrm>
              <a:off x="4227506" y="4829978"/>
              <a:ext cx="1403076" cy="0"/>
            </a:xfrm>
            <a:prstGeom prst="straightConnector1">
              <a:avLst/>
            </a:prstGeom>
            <a:solidFill>
              <a:srgbClr val="3366FF"/>
            </a:solidFill>
            <a:ln w="12700" cap="flat" cmpd="sng">
              <a:solidFill>
                <a:srgbClr val="0D1716"/>
              </a:solidFill>
              <a:prstDash val="dash"/>
              <a:round/>
              <a:headEnd type="none" w="sm" len="sm"/>
              <a:tailEnd type="triangle" w="lg" len="lg"/>
            </a:ln>
          </p:spPr>
        </p:cxnSp>
        <p:sp>
          <p:nvSpPr>
            <p:cNvPr id="508" name="Google Shape;508;p22"/>
            <p:cNvSpPr txBox="1"/>
            <p:nvPr/>
          </p:nvSpPr>
          <p:spPr>
            <a:xfrm>
              <a:off x="5131015" y="4773737"/>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0D1716"/>
                  </a:solidFill>
                  <a:latin typeface="Helvetica Neue"/>
                  <a:ea typeface="Helvetica Neue"/>
                  <a:cs typeface="Helvetica Neue"/>
                  <a:sym typeface="Helvetica Neue"/>
                </a:rPr>
                <a:t>time</a:t>
              </a:r>
              <a:endParaRPr/>
            </a:p>
          </p:txBody>
        </p:sp>
      </p:grpSp>
      <p:grpSp>
        <p:nvGrpSpPr>
          <p:cNvPr id="509" name="Google Shape;509;p22" descr="Another DB " title="DB2"/>
          <p:cNvGrpSpPr/>
          <p:nvPr/>
        </p:nvGrpSpPr>
        <p:grpSpPr>
          <a:xfrm>
            <a:off x="346740" y="3356239"/>
            <a:ext cx="2792761" cy="1306629"/>
            <a:chOff x="5863582" y="4974281"/>
            <a:chExt cx="3132137" cy="1727200"/>
          </a:xfrm>
        </p:grpSpPr>
        <p:pic>
          <p:nvPicPr>
            <p:cNvPr id="510" name="Google Shape;510;p22"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511" name="Google Shape;511;p22"/>
            <p:cNvSpPr/>
            <p:nvPr/>
          </p:nvSpPr>
          <p:spPr>
            <a:xfrm>
              <a:off x="6269767" y="5664844"/>
              <a:ext cx="2470899" cy="815546"/>
            </a:xfrm>
            <a:prstGeom prst="rect">
              <a:avLst/>
            </a:prstGeom>
            <a:solidFill>
              <a:srgbClr val="F8B210"/>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2100" b="1">
                  <a:solidFill>
                    <a:srgbClr val="000000"/>
                  </a:solidFill>
                  <a:latin typeface="Calibri"/>
                  <a:ea typeface="Calibri"/>
                  <a:cs typeface="Calibri"/>
                  <a:sym typeface="Calibri"/>
                </a:rPr>
                <a:t>DB</a:t>
              </a:r>
              <a:endParaRPr/>
            </a:p>
          </p:txBody>
        </p:sp>
      </p:grpSp>
      <p:grpSp>
        <p:nvGrpSpPr>
          <p:cNvPr id="512" name="Google Shape;512;p22"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597628"/>
            <a:chOff x="3414589" y="2296188"/>
            <a:chExt cx="2786186" cy="2597628"/>
          </a:xfrm>
        </p:grpSpPr>
        <p:grpSp>
          <p:nvGrpSpPr>
            <p:cNvPr id="513" name="Google Shape;513;p22" descr="RAM holds the log tail with time going backwards. Flushed LSN points to the most recent part of the log " title="RAM"/>
            <p:cNvGrpSpPr/>
            <p:nvPr/>
          </p:nvGrpSpPr>
          <p:grpSpPr>
            <a:xfrm>
              <a:off x="3414589" y="2296188"/>
              <a:ext cx="2786186" cy="2597628"/>
              <a:chOff x="3414589" y="2296188"/>
              <a:chExt cx="2786186" cy="2597628"/>
            </a:xfrm>
          </p:grpSpPr>
          <p:grpSp>
            <p:nvGrpSpPr>
              <p:cNvPr id="514" name="Google Shape;514;p22"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515" name="Google Shape;515;p22" descr="RAM holds the log tail with time going backwards" title="RAM"/>
                <p:cNvGrpSpPr/>
                <p:nvPr/>
              </p:nvGrpSpPr>
              <p:grpSpPr>
                <a:xfrm>
                  <a:off x="3414589" y="2296188"/>
                  <a:ext cx="2786186" cy="1395824"/>
                  <a:chOff x="5107732" y="1981330"/>
                  <a:chExt cx="2854175" cy="1452167"/>
                </a:xfrm>
              </p:grpSpPr>
              <p:grpSp>
                <p:nvGrpSpPr>
                  <p:cNvPr id="516" name="Google Shape;516;p22"/>
                  <p:cNvGrpSpPr/>
                  <p:nvPr/>
                </p:nvGrpSpPr>
                <p:grpSpPr>
                  <a:xfrm>
                    <a:off x="5107732" y="1981330"/>
                    <a:ext cx="2854175" cy="1452167"/>
                    <a:chOff x="5286310" y="2641773"/>
                    <a:chExt cx="3805566" cy="1936223"/>
                  </a:xfrm>
                </p:grpSpPr>
                <p:grpSp>
                  <p:nvGrpSpPr>
                    <p:cNvPr id="517" name="Google Shape;517;p22"/>
                    <p:cNvGrpSpPr/>
                    <p:nvPr/>
                  </p:nvGrpSpPr>
                  <p:grpSpPr>
                    <a:xfrm>
                      <a:off x="5286310" y="2641773"/>
                      <a:ext cx="3805566" cy="1936223"/>
                      <a:chOff x="4768081" y="3045380"/>
                      <a:chExt cx="3862832" cy="933387"/>
                    </a:xfrm>
                  </p:grpSpPr>
                  <p:pic>
                    <p:nvPicPr>
                      <p:cNvPr id="518" name="Google Shape;518;p22" descr="RAM holds the log tail with time going backwards. Flushed LSN points to the most recent part of the log. Buffer pool holds data pages. One page in the bugger pool holds the flushed LSN, which is at the end of the logtail" title="RAM"/>
                      <p:cNvPicPr preferRelativeResize="0"/>
                      <p:nvPr/>
                    </p:nvPicPr>
                    <p:blipFill rotWithShape="1">
                      <a:blip r:embed="rId6">
                        <a:alphaModFix/>
                      </a:blip>
                      <a:srcRect t="31964" b="31779"/>
                      <a:stretch/>
                    </p:blipFill>
                    <p:spPr>
                      <a:xfrm>
                        <a:off x="4768081" y="3045380"/>
                        <a:ext cx="3862832" cy="933387"/>
                      </a:xfrm>
                      <a:prstGeom prst="rect">
                        <a:avLst/>
                      </a:prstGeom>
                      <a:noFill/>
                      <a:ln>
                        <a:noFill/>
                      </a:ln>
                    </p:spPr>
                  </p:pic>
                  <p:sp>
                    <p:nvSpPr>
                      <p:cNvPr id="519" name="Google Shape;519;p22"/>
                      <p:cNvSpPr/>
                      <p:nvPr/>
                    </p:nvSpPr>
                    <p:spPr>
                      <a:xfrm>
                        <a:off x="5008120" y="3174218"/>
                        <a:ext cx="3382752" cy="599930"/>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endParaRPr sz="1500" b="1">
                          <a:solidFill>
                            <a:schemeClr val="lt1"/>
                          </a:solidFill>
                          <a:latin typeface="Helvetica Neue"/>
                          <a:ea typeface="Helvetica Neue"/>
                          <a:cs typeface="Helvetica Neue"/>
                          <a:sym typeface="Helvetica Neue"/>
                        </a:endParaRPr>
                      </a:p>
                    </p:txBody>
                  </p:sp>
                </p:grpSp>
                <p:sp>
                  <p:nvSpPr>
                    <p:cNvPr id="520" name="Google Shape;520;p22"/>
                    <p:cNvSpPr/>
                    <p:nvPr/>
                  </p:nvSpPr>
                  <p:spPr>
                    <a:xfrm rot="-5400000">
                      <a:off x="7631579" y="2977295"/>
                      <a:ext cx="420269" cy="1928247"/>
                    </a:xfrm>
                    <a:prstGeom prst="rect">
                      <a:avLst/>
                    </a:prstGeom>
                    <a:solidFill>
                      <a:schemeClr val="accent2"/>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cxnSp>
                <p:nvCxnSpPr>
                  <p:cNvPr id="521" name="Google Shape;521;p22"/>
                  <p:cNvCxnSpPr/>
                  <p:nvPr/>
                </p:nvCxnSpPr>
                <p:spPr>
                  <a:xfrm>
                    <a:off x="6306170" y="2860188"/>
                    <a:ext cx="1446185" cy="0"/>
                  </a:xfrm>
                  <a:prstGeom prst="straightConnector1">
                    <a:avLst/>
                  </a:prstGeom>
                  <a:solidFill>
                    <a:srgbClr val="3366FF"/>
                  </a:solidFill>
                  <a:ln w="12700" cap="flat" cmpd="sng">
                    <a:solidFill>
                      <a:schemeClr val="lt1"/>
                    </a:solidFill>
                    <a:prstDash val="dash"/>
                    <a:round/>
                    <a:headEnd type="none" w="sm" len="sm"/>
                    <a:tailEnd type="triangle" w="lg" len="lg"/>
                  </a:ln>
                </p:spPr>
              </p:cxnSp>
              <p:sp>
                <p:nvSpPr>
                  <p:cNvPr id="522" name="Google Shape;522;p22"/>
                  <p:cNvSpPr txBox="1"/>
                  <p:nvPr/>
                </p:nvSpPr>
                <p:spPr>
                  <a:xfrm>
                    <a:off x="6373063" y="2810339"/>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time</a:t>
                    </a:r>
                    <a:endParaRPr/>
                  </a:p>
                </p:txBody>
              </p:sp>
              <p:sp>
                <p:nvSpPr>
                  <p:cNvPr id="523" name="Google Shape;523;p22"/>
                  <p:cNvSpPr txBox="1"/>
                  <p:nvPr/>
                </p:nvSpPr>
                <p:spPr>
                  <a:xfrm>
                    <a:off x="7133468" y="2883049"/>
                    <a:ext cx="6880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Log tail</a:t>
                    </a:r>
                    <a:endParaRPr/>
                  </a:p>
                </p:txBody>
              </p:sp>
            </p:grpSp>
            <p:sp>
              <p:nvSpPr>
                <p:cNvPr id="524" name="Google Shape;524;p22"/>
                <p:cNvSpPr txBox="1"/>
                <p:nvPr/>
              </p:nvSpPr>
              <p:spPr>
                <a:xfrm>
                  <a:off x="3529029" y="3087914"/>
                  <a:ext cx="97975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flushedLSN</a:t>
                  </a:r>
                  <a:endParaRPr sz="1200">
                    <a:solidFill>
                      <a:schemeClr val="lt1"/>
                    </a:solidFill>
                    <a:latin typeface="Helvetica Neue"/>
                    <a:ea typeface="Helvetica Neue"/>
                    <a:cs typeface="Helvetica Neue"/>
                    <a:sym typeface="Helvetica Neue"/>
                  </a:endParaRPr>
                </a:p>
              </p:txBody>
            </p:sp>
            <p:sp>
              <p:nvSpPr>
                <p:cNvPr id="525" name="Google Shape;525;p22"/>
                <p:cNvSpPr/>
                <p:nvPr/>
              </p:nvSpPr>
              <p:spPr>
                <a:xfrm>
                  <a:off x="4459007" y="3158237"/>
                  <a:ext cx="63852" cy="91186"/>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grpSp>
          <p:cxnSp>
            <p:nvCxnSpPr>
              <p:cNvPr id="526" name="Google Shape;526;p22"/>
              <p:cNvCxnSpPr>
                <a:endCxn id="503" idx="2"/>
              </p:cNvCxnSpPr>
              <p:nvPr/>
            </p:nvCxnSpPr>
            <p:spPr>
              <a:xfrm>
                <a:off x="4508865" y="3226416"/>
                <a:ext cx="1036500" cy="1667400"/>
              </a:xfrm>
              <a:prstGeom prst="straightConnector1">
                <a:avLst/>
              </a:prstGeom>
              <a:solidFill>
                <a:srgbClr val="3366FF"/>
              </a:solidFill>
              <a:ln w="25400" cap="flat" cmpd="sng">
                <a:solidFill>
                  <a:srgbClr val="000000"/>
                </a:solidFill>
                <a:prstDash val="solid"/>
                <a:round/>
                <a:headEnd type="none" w="sm" len="sm"/>
                <a:tailEnd type="stealth" w="lg" len="lg"/>
              </a:ln>
            </p:spPr>
          </p:cxnSp>
        </p:grpSp>
        <p:grpSp>
          <p:nvGrpSpPr>
            <p:cNvPr id="527" name="Google Shape;527;p22"/>
            <p:cNvGrpSpPr/>
            <p:nvPr/>
          </p:nvGrpSpPr>
          <p:grpSpPr>
            <a:xfrm>
              <a:off x="3558565" y="2464362"/>
              <a:ext cx="2519315" cy="932210"/>
              <a:chOff x="3558565" y="2464362"/>
              <a:chExt cx="2519315" cy="932210"/>
            </a:xfrm>
          </p:grpSpPr>
          <p:sp>
            <p:nvSpPr>
              <p:cNvPr id="528" name="Google Shape;528;p22"/>
              <p:cNvSpPr/>
              <p:nvPr/>
            </p:nvSpPr>
            <p:spPr>
              <a:xfrm>
                <a:off x="3558565" y="2464362"/>
                <a:ext cx="2456030" cy="490505"/>
              </a:xfrm>
              <a:prstGeom prst="rect">
                <a:avLst/>
              </a:prstGeom>
              <a:solidFill>
                <a:srgbClr val="457671"/>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29" name="Google Shape;529;p22"/>
              <p:cNvSpPr/>
              <p:nvPr/>
            </p:nvSpPr>
            <p:spPr>
              <a:xfrm>
                <a:off x="3636529"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30" name="Google Shape;530;p22"/>
              <p:cNvSpPr/>
              <p:nvPr/>
            </p:nvSpPr>
            <p:spPr>
              <a:xfrm>
                <a:off x="3636529"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31" name="Google Shape;531;p22"/>
              <p:cNvSpPr/>
              <p:nvPr/>
            </p:nvSpPr>
            <p:spPr>
              <a:xfrm>
                <a:off x="4152925"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32" name="Google Shape;532;p22"/>
              <p:cNvSpPr/>
              <p:nvPr/>
            </p:nvSpPr>
            <p:spPr>
              <a:xfrm>
                <a:off x="4152925"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33" name="Google Shape;533;p22"/>
              <p:cNvSpPr/>
              <p:nvPr/>
            </p:nvSpPr>
            <p:spPr>
              <a:xfrm>
                <a:off x="4669322"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34" name="Google Shape;534;p22"/>
              <p:cNvSpPr/>
              <p:nvPr/>
            </p:nvSpPr>
            <p:spPr>
              <a:xfrm>
                <a:off x="4669322" y="2714909"/>
                <a:ext cx="417449" cy="183963"/>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35" name="Google Shape;535;p22"/>
              <p:cNvSpPr/>
              <p:nvPr/>
            </p:nvSpPr>
            <p:spPr>
              <a:xfrm>
                <a:off x="5185722"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36" name="Google Shape;536;p22"/>
              <p:cNvSpPr/>
              <p:nvPr/>
            </p:nvSpPr>
            <p:spPr>
              <a:xfrm>
                <a:off x="5185722"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37" name="Google Shape;537;p22"/>
              <p:cNvSpPr txBox="1"/>
              <p:nvPr/>
            </p:nvSpPr>
            <p:spPr>
              <a:xfrm>
                <a:off x="5104882" y="2732715"/>
                <a:ext cx="97299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Buffer Pool</a:t>
                </a:r>
                <a:endParaRPr/>
              </a:p>
            </p:txBody>
          </p:sp>
          <p:sp>
            <p:nvSpPr>
              <p:cNvPr id="538" name="Google Shape;538;p22"/>
              <p:cNvSpPr/>
              <p:nvPr/>
            </p:nvSpPr>
            <p:spPr>
              <a:xfrm>
                <a:off x="4677394" y="2725129"/>
                <a:ext cx="155351" cy="82071"/>
              </a:xfrm>
              <a:prstGeom prst="rect">
                <a:avLst/>
              </a:prstGeom>
              <a:solidFill>
                <a:schemeClr val="lt1"/>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cxnSp>
            <p:nvCxnSpPr>
              <p:cNvPr id="539" name="Google Shape;539;p22"/>
              <p:cNvCxnSpPr>
                <a:stCxn id="538" idx="3"/>
              </p:cNvCxnSpPr>
              <p:nvPr/>
            </p:nvCxnSpPr>
            <p:spPr>
              <a:xfrm flipH="1">
                <a:off x="4755045" y="2766164"/>
                <a:ext cx="77700" cy="475800"/>
              </a:xfrm>
              <a:prstGeom prst="curvedConnector3">
                <a:avLst>
                  <a:gd name="adj1" fmla="val -220727"/>
                </a:avLst>
              </a:prstGeom>
              <a:solidFill>
                <a:srgbClr val="3366FF"/>
              </a:solidFill>
              <a:ln w="25400" cap="flat" cmpd="sng">
                <a:solidFill>
                  <a:srgbClr val="000000"/>
                </a:solidFill>
                <a:prstDash val="solid"/>
                <a:round/>
                <a:headEnd type="none" w="sm" len="sm"/>
                <a:tailEnd type="stealth" w="lg" len="lg"/>
              </a:ln>
            </p:spPr>
          </p:cxnSp>
          <p:sp>
            <p:nvSpPr>
              <p:cNvPr id="540" name="Google Shape;540;p22" descr="RAM holds the log tail with time going backwards. Flushed LSN points to the most recent part of the log. Buffer pool holds data pages. One page in the bugger pool holds the flushed LSN, which is at the end of the logtail" title="RAM"/>
              <p:cNvSpPr/>
              <p:nvPr/>
            </p:nvSpPr>
            <p:spPr>
              <a:xfrm>
                <a:off x="4623640" y="3081369"/>
                <a:ext cx="131430" cy="315203"/>
              </a:xfrm>
              <a:prstGeom prst="parallelogram">
                <a:avLst>
                  <a:gd name="adj" fmla="val 0"/>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grpSp>
      </p:grpSp>
      <p:grpSp>
        <p:nvGrpSpPr>
          <p:cNvPr id="541" name="Google Shape;541;p22" descr="Roll out log: LSNs&#10;DB: PageLSNs&#10;RAM: flushedLSN" title="KEY"/>
          <p:cNvGrpSpPr/>
          <p:nvPr/>
        </p:nvGrpSpPr>
        <p:grpSpPr>
          <a:xfrm>
            <a:off x="4519613" y="119063"/>
            <a:ext cx="3362325" cy="962025"/>
            <a:chOff x="4519613" y="119063"/>
            <a:chExt cx="3362325" cy="962025"/>
          </a:xfrm>
        </p:grpSpPr>
        <p:sp>
          <p:nvSpPr>
            <p:cNvPr id="542" name="Google Shape;542;p22"/>
            <p:cNvSpPr/>
            <p:nvPr/>
          </p:nvSpPr>
          <p:spPr>
            <a:xfrm>
              <a:off x="6807318" y="212330"/>
              <a:ext cx="1045369" cy="561975"/>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43" name="Google Shape;543;p22"/>
            <p:cNvSpPr/>
            <p:nvPr/>
          </p:nvSpPr>
          <p:spPr>
            <a:xfrm>
              <a:off x="4669631" y="704850"/>
              <a:ext cx="60513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LSNs</a:t>
              </a:r>
              <a:endParaRPr/>
            </a:p>
          </p:txBody>
        </p:sp>
        <p:sp>
          <p:nvSpPr>
            <p:cNvPr id="544" name="Google Shape;544;p22"/>
            <p:cNvSpPr/>
            <p:nvPr/>
          </p:nvSpPr>
          <p:spPr>
            <a:xfrm>
              <a:off x="5517357" y="704850"/>
              <a:ext cx="1034739"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pageLSNs</a:t>
              </a:r>
              <a:endParaRPr sz="1500">
                <a:solidFill>
                  <a:schemeClr val="accent2"/>
                </a:solidFill>
                <a:latin typeface="Helvetica Neue"/>
                <a:ea typeface="Helvetica Neue"/>
                <a:cs typeface="Helvetica Neue"/>
                <a:sym typeface="Helvetica Neue"/>
              </a:endParaRPr>
            </a:p>
          </p:txBody>
        </p:sp>
        <p:sp>
          <p:nvSpPr>
            <p:cNvPr id="545" name="Google Shape;545;p22"/>
            <p:cNvSpPr/>
            <p:nvPr/>
          </p:nvSpPr>
          <p:spPr>
            <a:xfrm>
              <a:off x="6660357" y="704850"/>
              <a:ext cx="1137331"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flushedLSN</a:t>
              </a:r>
              <a:endParaRPr sz="1500">
                <a:solidFill>
                  <a:schemeClr val="accent2"/>
                </a:solidFill>
                <a:latin typeface="Helvetica Neue"/>
                <a:ea typeface="Helvetica Neue"/>
                <a:cs typeface="Helvetica Neue"/>
                <a:sym typeface="Helvetica Neue"/>
              </a:endParaRPr>
            </a:p>
          </p:txBody>
        </p:sp>
        <p:sp>
          <p:nvSpPr>
            <p:cNvPr id="546" name="Google Shape;546;p22"/>
            <p:cNvSpPr/>
            <p:nvPr/>
          </p:nvSpPr>
          <p:spPr>
            <a:xfrm>
              <a:off x="4519613" y="119063"/>
              <a:ext cx="3362325" cy="96202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547" name="Google Shape;547;p22"/>
            <p:cNvGrpSpPr/>
            <p:nvPr/>
          </p:nvGrpSpPr>
          <p:grpSpPr>
            <a:xfrm>
              <a:off x="5715436" y="247055"/>
              <a:ext cx="816082" cy="450024"/>
              <a:chOff x="5863582" y="4974281"/>
              <a:chExt cx="3132137" cy="1727200"/>
            </a:xfrm>
          </p:grpSpPr>
          <p:pic>
            <p:nvPicPr>
              <p:cNvPr id="548" name="Google Shape;548;p22" descr="skitched-3-4.jpg"/>
              <p:cNvPicPr preferRelativeResize="0"/>
              <p:nvPr/>
            </p:nvPicPr>
            <p:blipFill rotWithShape="1">
              <a:blip r:embed="rId7">
                <a:alphaModFix/>
              </a:blip>
              <a:srcRect/>
              <a:stretch/>
            </p:blipFill>
            <p:spPr>
              <a:xfrm>
                <a:off x="5863582" y="4974281"/>
                <a:ext cx="3132137" cy="1727200"/>
              </a:xfrm>
              <a:prstGeom prst="rect">
                <a:avLst/>
              </a:prstGeom>
              <a:noFill/>
              <a:ln>
                <a:noFill/>
              </a:ln>
            </p:spPr>
          </p:pic>
          <p:sp>
            <p:nvSpPr>
              <p:cNvPr id="549" name="Google Shape;549;p22"/>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a:p>
            </p:txBody>
          </p:sp>
        </p:grpSp>
        <p:grpSp>
          <p:nvGrpSpPr>
            <p:cNvPr id="550" name="Google Shape;550;p22"/>
            <p:cNvGrpSpPr/>
            <p:nvPr/>
          </p:nvGrpSpPr>
          <p:grpSpPr>
            <a:xfrm>
              <a:off x="4694389" y="230956"/>
              <a:ext cx="822968" cy="457595"/>
              <a:chOff x="979247" y="3371546"/>
              <a:chExt cx="2656685" cy="1477194"/>
            </a:xfrm>
          </p:grpSpPr>
          <p:sp>
            <p:nvSpPr>
              <p:cNvPr id="551" name="Google Shape;551;p22" descr="Roll out log: LSNs&#10;DB: PageLSNs&#10;RAM: flushedLSN" title="KEY"/>
              <p:cNvSpPr/>
              <p:nvPr/>
            </p:nvSpPr>
            <p:spPr>
              <a:xfrm>
                <a:off x="1754401" y="4550707"/>
                <a:ext cx="1881531" cy="274980"/>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52" name="Google Shape;552;p22" descr="Oak"/>
              <p:cNvSpPr/>
              <p:nvPr/>
            </p:nvSpPr>
            <p:spPr>
              <a:xfrm>
                <a:off x="979247" y="3371546"/>
                <a:ext cx="1477195" cy="1477194"/>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553" name="Google Shape;553;p22"/>
              <p:cNvSpPr/>
              <p:nvPr/>
            </p:nvSpPr>
            <p:spPr>
              <a:xfrm>
                <a:off x="1221929" y="3614228"/>
                <a:ext cx="991831" cy="991831"/>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554" name="Google Shape;554;p22"/>
              <p:cNvSpPr/>
              <p:nvPr/>
            </p:nvSpPr>
            <p:spPr>
              <a:xfrm>
                <a:off x="1475162" y="3867461"/>
                <a:ext cx="485364" cy="485364"/>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nvGrpSpPr>
            <p:cNvPr id="555" name="Google Shape;555;p22"/>
            <p:cNvGrpSpPr/>
            <p:nvPr/>
          </p:nvGrpSpPr>
          <p:grpSpPr>
            <a:xfrm>
              <a:off x="6830359" y="241438"/>
              <a:ext cx="874229" cy="461258"/>
              <a:chOff x="4768081" y="3045380"/>
              <a:chExt cx="3862832" cy="933387"/>
            </a:xfrm>
          </p:grpSpPr>
          <p:pic>
            <p:nvPicPr>
              <p:cNvPr id="556" name="Google Shape;556;p22" descr="Roll out log: LSNs&#10;DB: PageLSNs&#10;RAM: flushedLSN" title="Key"/>
              <p:cNvPicPr preferRelativeResize="0"/>
              <p:nvPr/>
            </p:nvPicPr>
            <p:blipFill rotWithShape="1">
              <a:blip r:embed="rId8">
                <a:alphaModFix/>
              </a:blip>
              <a:srcRect t="31964" b="31779"/>
              <a:stretch/>
            </p:blipFill>
            <p:spPr>
              <a:xfrm>
                <a:off x="4768081" y="3045380"/>
                <a:ext cx="3862832" cy="933387"/>
              </a:xfrm>
              <a:prstGeom prst="rect">
                <a:avLst/>
              </a:prstGeom>
              <a:noFill/>
              <a:ln>
                <a:noFill/>
              </a:ln>
            </p:spPr>
          </p:pic>
          <p:sp>
            <p:nvSpPr>
              <p:cNvPr id="557" name="Google Shape;557;p22" descr="Roll out log: LSNs&#10;DB: PageLSNs&#10;RAM: flushedLSN" title="KEY"/>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3" descr="RAM holds the log tail with time going backwards. Flushed LSN points to the most recent part of the log. Buffer pool holds data pages. One page in the bugger pool holds the flushed LSN, which is at the end of the logtail" title="RAM"/>
          <p:cNvSpPr/>
          <p:nvPr/>
        </p:nvSpPr>
        <p:spPr>
          <a:xfrm>
            <a:off x="5746989" y="4675927"/>
            <a:ext cx="131430" cy="315203"/>
          </a:xfrm>
          <a:prstGeom prst="parallelogram">
            <a:avLst>
              <a:gd name="adj" fmla="val 0"/>
            </a:avLst>
          </a:prstGeom>
          <a:blipFill rotWithShape="1">
            <a:blip r:embed="rId3">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63" name="Google Shape;563;p2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WAL &amp; the Log, Pt 5</a:t>
            </a:r>
            <a:endParaRPr/>
          </a:p>
        </p:txBody>
      </p:sp>
      <p:sp>
        <p:nvSpPr>
          <p:cNvPr id="564" name="Google Shape;564;p2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a:t>WAL:  Before page i is flushed to DB, log must satisfy:</a:t>
            </a:r>
            <a:endParaRPr/>
          </a:p>
          <a:p>
            <a:pPr marL="742950" lvl="1" indent="-285750" algn="l" rtl="0">
              <a:spcBef>
                <a:spcPts val="320"/>
              </a:spcBef>
              <a:spcAft>
                <a:spcPts val="0"/>
              </a:spcAft>
              <a:buSzPts val="1600"/>
              <a:buChar char="•"/>
            </a:pPr>
            <a:r>
              <a:rPr lang="en-US" sz="1600" b="1"/>
              <a:t>pageLSN</a:t>
            </a:r>
            <a:r>
              <a:rPr lang="en-US" sz="1600" b="1" baseline="-25000"/>
              <a:t>i</a:t>
            </a:r>
            <a:r>
              <a:rPr lang="en-US" sz="1600" b="1"/>
              <a:t> </a:t>
            </a:r>
            <a:r>
              <a:rPr lang="en-US" sz="1600" b="1">
                <a:latin typeface="Noto Sans Symbols"/>
                <a:ea typeface="Noto Sans Symbols"/>
                <a:cs typeface="Noto Sans Symbols"/>
                <a:sym typeface="Noto Sans Symbols"/>
              </a:rPr>
              <a:t>≤</a:t>
            </a:r>
            <a:r>
              <a:rPr lang="en-US" sz="1600" b="1"/>
              <a:t> flushedLSN</a:t>
            </a:r>
            <a:endParaRPr sz="1600" b="1"/>
          </a:p>
        </p:txBody>
      </p:sp>
      <p:sp>
        <p:nvSpPr>
          <p:cNvPr id="565" name="Google Shape;565;p23" descr="Log records flushed to disk&#10;" title="Logs"/>
          <p:cNvSpPr/>
          <p:nvPr/>
        </p:nvSpPr>
        <p:spPr>
          <a:xfrm>
            <a:off x="1186856" y="4731114"/>
            <a:ext cx="2285130"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Log records flushed to disk</a:t>
            </a:r>
            <a:endParaRPr/>
          </a:p>
        </p:txBody>
      </p:sp>
      <p:grpSp>
        <p:nvGrpSpPr>
          <p:cNvPr id="566" name="Google Shape;566;p23" descr="A database with a log rolling back in time. " title="DB with Log"/>
          <p:cNvGrpSpPr/>
          <p:nvPr/>
        </p:nvGrpSpPr>
        <p:grpSpPr>
          <a:xfrm>
            <a:off x="3555552" y="3703427"/>
            <a:ext cx="2833292" cy="1449565"/>
            <a:chOff x="3708533" y="3729163"/>
            <a:chExt cx="2833292" cy="1449565"/>
          </a:xfrm>
        </p:grpSpPr>
        <p:sp>
          <p:nvSpPr>
            <p:cNvPr id="567" name="Google Shape;567;p23"/>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sp>
          <p:nvSpPr>
            <p:cNvPr id="568" name="Google Shape;568;p23"/>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grpSp>
          <p:nvGrpSpPr>
            <p:cNvPr id="569" name="Google Shape;569;p23"/>
            <p:cNvGrpSpPr/>
            <p:nvPr/>
          </p:nvGrpSpPr>
          <p:grpSpPr>
            <a:xfrm>
              <a:off x="3708533" y="3729163"/>
              <a:ext cx="2608120" cy="1414337"/>
              <a:chOff x="4767273" y="4632915"/>
              <a:chExt cx="4113202" cy="2120052"/>
            </a:xfrm>
          </p:grpSpPr>
          <p:grpSp>
            <p:nvGrpSpPr>
              <p:cNvPr id="570" name="Google Shape;570;p23"/>
              <p:cNvGrpSpPr/>
              <p:nvPr/>
            </p:nvGrpSpPr>
            <p:grpSpPr>
              <a:xfrm>
                <a:off x="4767273" y="4632915"/>
                <a:ext cx="4113202" cy="2120052"/>
                <a:chOff x="4767273" y="4632915"/>
                <a:chExt cx="4113202" cy="2120052"/>
              </a:xfrm>
            </p:grpSpPr>
            <p:grpSp>
              <p:nvGrpSpPr>
                <p:cNvPr id="571" name="Google Shape;571;p23"/>
                <p:cNvGrpSpPr/>
                <p:nvPr/>
              </p:nvGrpSpPr>
              <p:grpSpPr>
                <a:xfrm>
                  <a:off x="4767273" y="4632915"/>
                  <a:ext cx="4113202" cy="2120052"/>
                  <a:chOff x="5863582" y="4974281"/>
                  <a:chExt cx="3132137" cy="1727200"/>
                </a:xfrm>
              </p:grpSpPr>
              <p:pic>
                <p:nvPicPr>
                  <p:cNvPr id="572" name="Google Shape;572;p23" descr="skitched-3-4.jpg"/>
                  <p:cNvPicPr preferRelativeResize="0"/>
                  <p:nvPr/>
                </p:nvPicPr>
                <p:blipFill rotWithShape="1">
                  <a:blip r:embed="rId4">
                    <a:alphaModFix/>
                  </a:blip>
                  <a:srcRect/>
                  <a:stretch/>
                </p:blipFill>
                <p:spPr>
                  <a:xfrm>
                    <a:off x="5863582" y="4974281"/>
                    <a:ext cx="3132137" cy="1727200"/>
                  </a:xfrm>
                  <a:prstGeom prst="rect">
                    <a:avLst/>
                  </a:prstGeom>
                  <a:noFill/>
                  <a:ln>
                    <a:noFill/>
                  </a:ln>
                </p:spPr>
              </p:pic>
              <p:sp>
                <p:nvSpPr>
                  <p:cNvPr id="573" name="Google Shape;573;p23"/>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grpSp>
              <p:nvGrpSpPr>
                <p:cNvPr id="574" name="Google Shape;574;p23"/>
                <p:cNvGrpSpPr/>
                <p:nvPr/>
              </p:nvGrpSpPr>
              <p:grpSpPr>
                <a:xfrm>
                  <a:off x="5160933" y="5424076"/>
                  <a:ext cx="3447786" cy="1096776"/>
                  <a:chOff x="5160933" y="5424076"/>
                  <a:chExt cx="3447786" cy="1096776"/>
                </a:xfrm>
              </p:grpSpPr>
              <p:sp>
                <p:nvSpPr>
                  <p:cNvPr id="575" name="Google Shape;575;p23" descr="Using rolling LSN To keep track of time" title="LSN"/>
                  <p:cNvSpPr/>
                  <p:nvPr/>
                </p:nvSpPr>
                <p:spPr>
                  <a:xfrm>
                    <a:off x="5724353" y="6326368"/>
                    <a:ext cx="2884366" cy="194484"/>
                  </a:xfrm>
                  <a:prstGeom prst="parallelogram">
                    <a:avLst>
                      <a:gd name="adj" fmla="val 137851"/>
                    </a:avLst>
                  </a:prstGeom>
                  <a:blipFill rotWithShape="1">
                    <a:blip r:embed="rId3">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576" name="Google Shape;576;p23" descr="Oak"/>
                  <p:cNvSpPr/>
                  <p:nvPr/>
                </p:nvSpPr>
                <p:spPr>
                  <a:xfrm>
                    <a:off x="5160933" y="5424076"/>
                    <a:ext cx="1073701" cy="1079666"/>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sp>
            <p:nvSpPr>
              <p:cNvPr id="577" name="Google Shape;577;p23"/>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578" name="Google Shape;578;p23"/>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cxnSp>
          <p:nvCxnSpPr>
            <p:cNvPr id="579" name="Google Shape;579;p23"/>
            <p:cNvCxnSpPr/>
            <p:nvPr/>
          </p:nvCxnSpPr>
          <p:spPr>
            <a:xfrm>
              <a:off x="4227506" y="4829978"/>
              <a:ext cx="1403076" cy="0"/>
            </a:xfrm>
            <a:prstGeom prst="straightConnector1">
              <a:avLst/>
            </a:prstGeom>
            <a:solidFill>
              <a:srgbClr val="3366FF"/>
            </a:solidFill>
            <a:ln w="12700" cap="flat" cmpd="sng">
              <a:solidFill>
                <a:srgbClr val="0D1716"/>
              </a:solidFill>
              <a:prstDash val="dash"/>
              <a:round/>
              <a:headEnd type="none" w="sm" len="sm"/>
              <a:tailEnd type="triangle" w="lg" len="lg"/>
            </a:ln>
          </p:spPr>
        </p:cxnSp>
        <p:sp>
          <p:nvSpPr>
            <p:cNvPr id="580" name="Google Shape;580;p23"/>
            <p:cNvSpPr txBox="1"/>
            <p:nvPr/>
          </p:nvSpPr>
          <p:spPr>
            <a:xfrm>
              <a:off x="5131015" y="4773737"/>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0D1716"/>
                  </a:solidFill>
                  <a:latin typeface="Helvetica Neue"/>
                  <a:ea typeface="Helvetica Neue"/>
                  <a:cs typeface="Helvetica Neue"/>
                  <a:sym typeface="Helvetica Neue"/>
                </a:rPr>
                <a:t>time</a:t>
              </a:r>
              <a:endParaRPr/>
            </a:p>
          </p:txBody>
        </p:sp>
      </p:grpSp>
      <p:grpSp>
        <p:nvGrpSpPr>
          <p:cNvPr id="581" name="Google Shape;581;p23" descr="Another DB " title="DB2"/>
          <p:cNvGrpSpPr/>
          <p:nvPr/>
        </p:nvGrpSpPr>
        <p:grpSpPr>
          <a:xfrm>
            <a:off x="346740" y="3356239"/>
            <a:ext cx="2792761" cy="1306629"/>
            <a:chOff x="5863582" y="4974281"/>
            <a:chExt cx="3132137" cy="1727200"/>
          </a:xfrm>
        </p:grpSpPr>
        <p:pic>
          <p:nvPicPr>
            <p:cNvPr id="582" name="Google Shape;582;p23" descr="skitched-3-4.jpg"/>
            <p:cNvPicPr preferRelativeResize="0"/>
            <p:nvPr/>
          </p:nvPicPr>
          <p:blipFill rotWithShape="1">
            <a:blip r:embed="rId4">
              <a:alphaModFix/>
            </a:blip>
            <a:srcRect/>
            <a:stretch/>
          </p:blipFill>
          <p:spPr>
            <a:xfrm>
              <a:off x="5863582" y="4974281"/>
              <a:ext cx="3132137" cy="1727200"/>
            </a:xfrm>
            <a:prstGeom prst="rect">
              <a:avLst/>
            </a:prstGeom>
            <a:noFill/>
            <a:ln>
              <a:noFill/>
            </a:ln>
          </p:spPr>
        </p:pic>
        <p:sp>
          <p:nvSpPr>
            <p:cNvPr id="583" name="Google Shape;583;p23"/>
            <p:cNvSpPr/>
            <p:nvPr/>
          </p:nvSpPr>
          <p:spPr>
            <a:xfrm>
              <a:off x="6269767" y="5664844"/>
              <a:ext cx="2470899" cy="815546"/>
            </a:xfrm>
            <a:prstGeom prst="rect">
              <a:avLst/>
            </a:prstGeom>
            <a:solidFill>
              <a:srgbClr val="F8B210"/>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2100" b="1">
                  <a:solidFill>
                    <a:srgbClr val="000000"/>
                  </a:solidFill>
                  <a:latin typeface="Calibri"/>
                  <a:ea typeface="Calibri"/>
                  <a:cs typeface="Calibri"/>
                  <a:sym typeface="Calibri"/>
                </a:rPr>
                <a:t>DB</a:t>
              </a:r>
              <a:endParaRPr/>
            </a:p>
          </p:txBody>
        </p:sp>
      </p:grpSp>
      <p:grpSp>
        <p:nvGrpSpPr>
          <p:cNvPr id="584" name="Google Shape;584;p23"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601854"/>
            <a:chOff x="3414589" y="2296188"/>
            <a:chExt cx="2786186" cy="2601854"/>
          </a:xfrm>
        </p:grpSpPr>
        <p:grpSp>
          <p:nvGrpSpPr>
            <p:cNvPr id="585" name="Google Shape;585;p23" descr="RAM holds the log tail with time going backwards. Flushed LSN points to the most recent part of the log " title="RAM"/>
            <p:cNvGrpSpPr/>
            <p:nvPr/>
          </p:nvGrpSpPr>
          <p:grpSpPr>
            <a:xfrm>
              <a:off x="3414589" y="2296188"/>
              <a:ext cx="2786186" cy="2601854"/>
              <a:chOff x="3414589" y="2296188"/>
              <a:chExt cx="2786186" cy="2601854"/>
            </a:xfrm>
          </p:grpSpPr>
          <p:grpSp>
            <p:nvGrpSpPr>
              <p:cNvPr id="586" name="Google Shape;586;p23"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587" name="Google Shape;587;p23" descr="RAM holds the log tail with time going backwards" title="RAM"/>
                <p:cNvGrpSpPr/>
                <p:nvPr/>
              </p:nvGrpSpPr>
              <p:grpSpPr>
                <a:xfrm>
                  <a:off x="3414589" y="2296188"/>
                  <a:ext cx="2786186" cy="1395824"/>
                  <a:chOff x="5107732" y="1981330"/>
                  <a:chExt cx="2854175" cy="1452167"/>
                </a:xfrm>
              </p:grpSpPr>
              <p:grpSp>
                <p:nvGrpSpPr>
                  <p:cNvPr id="588" name="Google Shape;588;p23"/>
                  <p:cNvGrpSpPr/>
                  <p:nvPr/>
                </p:nvGrpSpPr>
                <p:grpSpPr>
                  <a:xfrm>
                    <a:off x="5107732" y="1981330"/>
                    <a:ext cx="2854175" cy="1452167"/>
                    <a:chOff x="5286310" y="2641773"/>
                    <a:chExt cx="3805566" cy="1936223"/>
                  </a:xfrm>
                </p:grpSpPr>
                <p:grpSp>
                  <p:nvGrpSpPr>
                    <p:cNvPr id="589" name="Google Shape;589;p23"/>
                    <p:cNvGrpSpPr/>
                    <p:nvPr/>
                  </p:nvGrpSpPr>
                  <p:grpSpPr>
                    <a:xfrm>
                      <a:off x="5286310" y="2641773"/>
                      <a:ext cx="3805566" cy="1936223"/>
                      <a:chOff x="4768081" y="3045380"/>
                      <a:chExt cx="3862832" cy="933387"/>
                    </a:xfrm>
                  </p:grpSpPr>
                  <p:pic>
                    <p:nvPicPr>
                      <p:cNvPr id="590" name="Google Shape;590;p23" descr="RAM holds the log tail with time going backwards. Flushed LSN points to the most recent part of the log. Buffer pool holds data pages. One page in the bugger pool holds the flushed LSN, which is at the end of the logtail" title="RAM"/>
                      <p:cNvPicPr preferRelativeResize="0"/>
                      <p:nvPr/>
                    </p:nvPicPr>
                    <p:blipFill rotWithShape="1">
                      <a:blip r:embed="rId6">
                        <a:alphaModFix/>
                      </a:blip>
                      <a:srcRect t="31964" b="31779"/>
                      <a:stretch/>
                    </p:blipFill>
                    <p:spPr>
                      <a:xfrm>
                        <a:off x="4768081" y="3045380"/>
                        <a:ext cx="3862832" cy="933387"/>
                      </a:xfrm>
                      <a:prstGeom prst="rect">
                        <a:avLst/>
                      </a:prstGeom>
                      <a:noFill/>
                      <a:ln>
                        <a:noFill/>
                      </a:ln>
                    </p:spPr>
                  </p:pic>
                  <p:sp>
                    <p:nvSpPr>
                      <p:cNvPr id="591" name="Google Shape;591;p23"/>
                      <p:cNvSpPr/>
                      <p:nvPr/>
                    </p:nvSpPr>
                    <p:spPr>
                      <a:xfrm>
                        <a:off x="5008120" y="3174218"/>
                        <a:ext cx="3382752" cy="599930"/>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endParaRPr sz="1500" b="1">
                          <a:solidFill>
                            <a:schemeClr val="lt1"/>
                          </a:solidFill>
                          <a:latin typeface="Helvetica Neue"/>
                          <a:ea typeface="Helvetica Neue"/>
                          <a:cs typeface="Helvetica Neue"/>
                          <a:sym typeface="Helvetica Neue"/>
                        </a:endParaRPr>
                      </a:p>
                    </p:txBody>
                  </p:sp>
                </p:grpSp>
                <p:sp>
                  <p:nvSpPr>
                    <p:cNvPr id="592" name="Google Shape;592;p23"/>
                    <p:cNvSpPr/>
                    <p:nvPr/>
                  </p:nvSpPr>
                  <p:spPr>
                    <a:xfrm rot="-5400000">
                      <a:off x="7631579" y="2977295"/>
                      <a:ext cx="420269" cy="1928247"/>
                    </a:xfrm>
                    <a:prstGeom prst="rect">
                      <a:avLst/>
                    </a:prstGeom>
                    <a:solidFill>
                      <a:schemeClr val="accent2"/>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cxnSp>
                <p:nvCxnSpPr>
                  <p:cNvPr id="593" name="Google Shape;593;p23"/>
                  <p:cNvCxnSpPr/>
                  <p:nvPr/>
                </p:nvCxnSpPr>
                <p:spPr>
                  <a:xfrm>
                    <a:off x="6306170" y="2860188"/>
                    <a:ext cx="1446185" cy="0"/>
                  </a:xfrm>
                  <a:prstGeom prst="straightConnector1">
                    <a:avLst/>
                  </a:prstGeom>
                  <a:solidFill>
                    <a:srgbClr val="3366FF"/>
                  </a:solidFill>
                  <a:ln w="12700" cap="flat" cmpd="sng">
                    <a:solidFill>
                      <a:schemeClr val="lt1"/>
                    </a:solidFill>
                    <a:prstDash val="dash"/>
                    <a:round/>
                    <a:headEnd type="none" w="sm" len="sm"/>
                    <a:tailEnd type="triangle" w="lg" len="lg"/>
                  </a:ln>
                </p:spPr>
              </p:cxnSp>
              <p:sp>
                <p:nvSpPr>
                  <p:cNvPr id="594" name="Google Shape;594;p23"/>
                  <p:cNvSpPr txBox="1"/>
                  <p:nvPr/>
                </p:nvSpPr>
                <p:spPr>
                  <a:xfrm>
                    <a:off x="6373063" y="2810339"/>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time</a:t>
                    </a:r>
                    <a:endParaRPr/>
                  </a:p>
                </p:txBody>
              </p:sp>
              <p:sp>
                <p:nvSpPr>
                  <p:cNvPr id="595" name="Google Shape;595;p23"/>
                  <p:cNvSpPr txBox="1"/>
                  <p:nvPr/>
                </p:nvSpPr>
                <p:spPr>
                  <a:xfrm>
                    <a:off x="7133468" y="2883049"/>
                    <a:ext cx="6880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Log tail</a:t>
                    </a:r>
                    <a:endParaRPr/>
                  </a:p>
                </p:txBody>
              </p:sp>
            </p:grpSp>
            <p:sp>
              <p:nvSpPr>
                <p:cNvPr id="596" name="Google Shape;596;p23"/>
                <p:cNvSpPr txBox="1"/>
                <p:nvPr/>
              </p:nvSpPr>
              <p:spPr>
                <a:xfrm>
                  <a:off x="3529029" y="3087914"/>
                  <a:ext cx="97975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flushedLSN</a:t>
                  </a:r>
                  <a:endParaRPr sz="1200">
                    <a:solidFill>
                      <a:schemeClr val="lt1"/>
                    </a:solidFill>
                    <a:latin typeface="Helvetica Neue"/>
                    <a:ea typeface="Helvetica Neue"/>
                    <a:cs typeface="Helvetica Neue"/>
                    <a:sym typeface="Helvetica Neue"/>
                  </a:endParaRPr>
                </a:p>
              </p:txBody>
            </p:sp>
            <p:sp>
              <p:nvSpPr>
                <p:cNvPr id="597" name="Google Shape;597;p23"/>
                <p:cNvSpPr/>
                <p:nvPr/>
              </p:nvSpPr>
              <p:spPr>
                <a:xfrm>
                  <a:off x="4459007" y="3158237"/>
                  <a:ext cx="63852" cy="91186"/>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grpSp>
          <p:cxnSp>
            <p:nvCxnSpPr>
              <p:cNvPr id="598" name="Google Shape;598;p23"/>
              <p:cNvCxnSpPr>
                <a:endCxn id="575" idx="2"/>
              </p:cNvCxnSpPr>
              <p:nvPr/>
            </p:nvCxnSpPr>
            <p:spPr>
              <a:xfrm>
                <a:off x="4508728" y="3226442"/>
                <a:ext cx="1393200" cy="1671600"/>
              </a:xfrm>
              <a:prstGeom prst="straightConnector1">
                <a:avLst/>
              </a:prstGeom>
              <a:solidFill>
                <a:srgbClr val="3366FF"/>
              </a:solidFill>
              <a:ln w="25400" cap="flat" cmpd="sng">
                <a:solidFill>
                  <a:srgbClr val="000000"/>
                </a:solidFill>
                <a:prstDash val="solid"/>
                <a:round/>
                <a:headEnd type="none" w="sm" len="sm"/>
                <a:tailEnd type="stealth" w="lg" len="lg"/>
              </a:ln>
            </p:spPr>
          </p:cxnSp>
        </p:grpSp>
        <p:grpSp>
          <p:nvGrpSpPr>
            <p:cNvPr id="599" name="Google Shape;599;p23"/>
            <p:cNvGrpSpPr/>
            <p:nvPr/>
          </p:nvGrpSpPr>
          <p:grpSpPr>
            <a:xfrm>
              <a:off x="3558565" y="2464362"/>
              <a:ext cx="2519315" cy="2433602"/>
              <a:chOff x="3558565" y="2464362"/>
              <a:chExt cx="2519315" cy="2433602"/>
            </a:xfrm>
          </p:grpSpPr>
          <p:sp>
            <p:nvSpPr>
              <p:cNvPr id="600" name="Google Shape;600;p23"/>
              <p:cNvSpPr/>
              <p:nvPr/>
            </p:nvSpPr>
            <p:spPr>
              <a:xfrm>
                <a:off x="3558565" y="2464362"/>
                <a:ext cx="2456030" cy="490505"/>
              </a:xfrm>
              <a:prstGeom prst="rect">
                <a:avLst/>
              </a:prstGeom>
              <a:solidFill>
                <a:srgbClr val="457671"/>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01" name="Google Shape;601;p23"/>
              <p:cNvSpPr/>
              <p:nvPr/>
            </p:nvSpPr>
            <p:spPr>
              <a:xfrm>
                <a:off x="3636529"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02" name="Google Shape;602;p23"/>
              <p:cNvSpPr/>
              <p:nvPr/>
            </p:nvSpPr>
            <p:spPr>
              <a:xfrm>
                <a:off x="3636529"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03" name="Google Shape;603;p23"/>
              <p:cNvSpPr/>
              <p:nvPr/>
            </p:nvSpPr>
            <p:spPr>
              <a:xfrm>
                <a:off x="4152925"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04" name="Google Shape;604;p23"/>
              <p:cNvSpPr/>
              <p:nvPr/>
            </p:nvSpPr>
            <p:spPr>
              <a:xfrm>
                <a:off x="4152925"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05" name="Google Shape;605;p23"/>
              <p:cNvSpPr/>
              <p:nvPr/>
            </p:nvSpPr>
            <p:spPr>
              <a:xfrm>
                <a:off x="4669322"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06" name="Google Shape;606;p23"/>
              <p:cNvSpPr/>
              <p:nvPr/>
            </p:nvSpPr>
            <p:spPr>
              <a:xfrm>
                <a:off x="4669322" y="2714909"/>
                <a:ext cx="417449" cy="183963"/>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07" name="Google Shape;607;p23"/>
              <p:cNvSpPr/>
              <p:nvPr/>
            </p:nvSpPr>
            <p:spPr>
              <a:xfrm>
                <a:off x="5185722"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08" name="Google Shape;608;p23"/>
              <p:cNvSpPr/>
              <p:nvPr/>
            </p:nvSpPr>
            <p:spPr>
              <a:xfrm>
                <a:off x="5185722"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09" name="Google Shape;609;p23"/>
              <p:cNvSpPr txBox="1"/>
              <p:nvPr/>
            </p:nvSpPr>
            <p:spPr>
              <a:xfrm>
                <a:off x="5104882" y="2732715"/>
                <a:ext cx="97299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Buffer Pool</a:t>
                </a:r>
                <a:endParaRPr/>
              </a:p>
            </p:txBody>
          </p:sp>
          <p:sp>
            <p:nvSpPr>
              <p:cNvPr id="610" name="Google Shape;610;p23"/>
              <p:cNvSpPr/>
              <p:nvPr/>
            </p:nvSpPr>
            <p:spPr>
              <a:xfrm>
                <a:off x="4677394" y="2725129"/>
                <a:ext cx="155351" cy="82071"/>
              </a:xfrm>
              <a:prstGeom prst="rect">
                <a:avLst/>
              </a:prstGeom>
              <a:solidFill>
                <a:schemeClr val="lt1"/>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cxnSp>
            <p:nvCxnSpPr>
              <p:cNvPr id="611" name="Google Shape;611;p23"/>
              <p:cNvCxnSpPr>
                <a:stCxn id="610" idx="3"/>
                <a:endCxn id="575" idx="2"/>
              </p:cNvCxnSpPr>
              <p:nvPr/>
            </p:nvCxnSpPr>
            <p:spPr>
              <a:xfrm>
                <a:off x="4832745" y="2766164"/>
                <a:ext cx="1069200" cy="2131800"/>
              </a:xfrm>
              <a:prstGeom prst="curvedConnector3">
                <a:avLst>
                  <a:gd name="adj1" fmla="val 100812"/>
                </a:avLst>
              </a:prstGeom>
              <a:solidFill>
                <a:srgbClr val="3366FF"/>
              </a:solidFill>
              <a:ln w="25400" cap="flat" cmpd="sng">
                <a:solidFill>
                  <a:srgbClr val="000000"/>
                </a:solidFill>
                <a:prstDash val="solid"/>
                <a:round/>
                <a:headEnd type="none" w="sm" len="sm"/>
                <a:tailEnd type="stealth" w="lg" len="lg"/>
              </a:ln>
            </p:spPr>
          </p:cxnSp>
        </p:grpSp>
      </p:grpSp>
      <p:sp>
        <p:nvSpPr>
          <p:cNvPr id="612" name="Google Shape;612;p23"/>
          <p:cNvSpPr txBox="1"/>
          <p:nvPr/>
        </p:nvSpPr>
        <p:spPr>
          <a:xfrm>
            <a:off x="6069532" y="4662868"/>
            <a:ext cx="4619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①</a:t>
            </a:r>
            <a:endParaRPr/>
          </a:p>
        </p:txBody>
      </p:sp>
      <p:sp>
        <p:nvSpPr>
          <p:cNvPr id="613" name="Google Shape;613;p23"/>
          <p:cNvSpPr txBox="1"/>
          <p:nvPr/>
        </p:nvSpPr>
        <p:spPr>
          <a:xfrm>
            <a:off x="4218334" y="2872660"/>
            <a:ext cx="4619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Helvetica Neue"/>
                <a:ea typeface="Helvetica Neue"/>
                <a:cs typeface="Helvetica Neue"/>
                <a:sym typeface="Helvetica Neue"/>
              </a:rPr>
              <a:t>①</a:t>
            </a:r>
            <a:endParaRPr/>
          </a:p>
        </p:txBody>
      </p:sp>
      <p:grpSp>
        <p:nvGrpSpPr>
          <p:cNvPr id="614" name="Google Shape;614;p23" descr="Roll out log: LSNs&#10;DB: PageLSNs&#10;RAM: flushedLSN" title="KEY"/>
          <p:cNvGrpSpPr/>
          <p:nvPr/>
        </p:nvGrpSpPr>
        <p:grpSpPr>
          <a:xfrm>
            <a:off x="4519613" y="119063"/>
            <a:ext cx="3362325" cy="962025"/>
            <a:chOff x="4519613" y="119063"/>
            <a:chExt cx="3362325" cy="962025"/>
          </a:xfrm>
        </p:grpSpPr>
        <p:sp>
          <p:nvSpPr>
            <p:cNvPr id="615" name="Google Shape;615;p23"/>
            <p:cNvSpPr/>
            <p:nvPr/>
          </p:nvSpPr>
          <p:spPr>
            <a:xfrm>
              <a:off x="6807318" y="212330"/>
              <a:ext cx="1045369" cy="561975"/>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16" name="Google Shape;616;p23"/>
            <p:cNvSpPr/>
            <p:nvPr/>
          </p:nvSpPr>
          <p:spPr>
            <a:xfrm>
              <a:off x="4669631" y="704850"/>
              <a:ext cx="60513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LSNs</a:t>
              </a:r>
              <a:endParaRPr/>
            </a:p>
          </p:txBody>
        </p:sp>
        <p:sp>
          <p:nvSpPr>
            <p:cNvPr id="617" name="Google Shape;617;p23"/>
            <p:cNvSpPr/>
            <p:nvPr/>
          </p:nvSpPr>
          <p:spPr>
            <a:xfrm>
              <a:off x="5517357" y="704850"/>
              <a:ext cx="1034739"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pageLSNs</a:t>
              </a:r>
              <a:endParaRPr sz="1500">
                <a:solidFill>
                  <a:schemeClr val="accent2"/>
                </a:solidFill>
                <a:latin typeface="Helvetica Neue"/>
                <a:ea typeface="Helvetica Neue"/>
                <a:cs typeface="Helvetica Neue"/>
                <a:sym typeface="Helvetica Neue"/>
              </a:endParaRPr>
            </a:p>
          </p:txBody>
        </p:sp>
        <p:sp>
          <p:nvSpPr>
            <p:cNvPr id="618" name="Google Shape;618;p23"/>
            <p:cNvSpPr/>
            <p:nvPr/>
          </p:nvSpPr>
          <p:spPr>
            <a:xfrm>
              <a:off x="6660357" y="704850"/>
              <a:ext cx="1137331"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flushedLSN</a:t>
              </a:r>
              <a:endParaRPr sz="1500">
                <a:solidFill>
                  <a:schemeClr val="accent2"/>
                </a:solidFill>
                <a:latin typeface="Helvetica Neue"/>
                <a:ea typeface="Helvetica Neue"/>
                <a:cs typeface="Helvetica Neue"/>
                <a:sym typeface="Helvetica Neue"/>
              </a:endParaRPr>
            </a:p>
          </p:txBody>
        </p:sp>
        <p:sp>
          <p:nvSpPr>
            <p:cNvPr id="619" name="Google Shape;619;p23"/>
            <p:cNvSpPr/>
            <p:nvPr/>
          </p:nvSpPr>
          <p:spPr>
            <a:xfrm>
              <a:off x="4519613" y="119063"/>
              <a:ext cx="3362325" cy="96202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620" name="Google Shape;620;p23"/>
            <p:cNvGrpSpPr/>
            <p:nvPr/>
          </p:nvGrpSpPr>
          <p:grpSpPr>
            <a:xfrm>
              <a:off x="5715436" y="247055"/>
              <a:ext cx="816082" cy="450024"/>
              <a:chOff x="5863582" y="4974281"/>
              <a:chExt cx="3132137" cy="1727200"/>
            </a:xfrm>
          </p:grpSpPr>
          <p:pic>
            <p:nvPicPr>
              <p:cNvPr id="621" name="Google Shape;621;p23" descr="skitched-3-4.jpg"/>
              <p:cNvPicPr preferRelativeResize="0"/>
              <p:nvPr/>
            </p:nvPicPr>
            <p:blipFill rotWithShape="1">
              <a:blip r:embed="rId7">
                <a:alphaModFix/>
              </a:blip>
              <a:srcRect/>
              <a:stretch/>
            </p:blipFill>
            <p:spPr>
              <a:xfrm>
                <a:off x="5863582" y="4974281"/>
                <a:ext cx="3132137" cy="1727200"/>
              </a:xfrm>
              <a:prstGeom prst="rect">
                <a:avLst/>
              </a:prstGeom>
              <a:noFill/>
              <a:ln>
                <a:noFill/>
              </a:ln>
            </p:spPr>
          </p:pic>
          <p:sp>
            <p:nvSpPr>
              <p:cNvPr id="622" name="Google Shape;622;p23"/>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a:p>
            </p:txBody>
          </p:sp>
        </p:grpSp>
        <p:grpSp>
          <p:nvGrpSpPr>
            <p:cNvPr id="623" name="Google Shape;623;p23"/>
            <p:cNvGrpSpPr/>
            <p:nvPr/>
          </p:nvGrpSpPr>
          <p:grpSpPr>
            <a:xfrm>
              <a:off x="4694389" y="230956"/>
              <a:ext cx="822968" cy="457595"/>
              <a:chOff x="979247" y="3371546"/>
              <a:chExt cx="2656685" cy="1477194"/>
            </a:xfrm>
          </p:grpSpPr>
          <p:sp>
            <p:nvSpPr>
              <p:cNvPr id="624" name="Google Shape;624;p23" descr="Roll out log: LSNs&#10;DB: PageLSNs&#10;RAM: flushedLSN" title="KEY"/>
              <p:cNvSpPr/>
              <p:nvPr/>
            </p:nvSpPr>
            <p:spPr>
              <a:xfrm>
                <a:off x="1754401" y="4550707"/>
                <a:ext cx="1881531" cy="274980"/>
              </a:xfrm>
              <a:prstGeom prst="parallelogram">
                <a:avLst>
                  <a:gd name="adj" fmla="val 137851"/>
                </a:avLst>
              </a:prstGeom>
              <a:blipFill rotWithShape="1">
                <a:blip r:embed="rId3">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25" name="Google Shape;625;p23" descr="Oak"/>
              <p:cNvSpPr/>
              <p:nvPr/>
            </p:nvSpPr>
            <p:spPr>
              <a:xfrm>
                <a:off x="979247" y="3371546"/>
                <a:ext cx="1477195" cy="1477194"/>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626" name="Google Shape;626;p23"/>
              <p:cNvSpPr/>
              <p:nvPr/>
            </p:nvSpPr>
            <p:spPr>
              <a:xfrm>
                <a:off x="1221929" y="3614228"/>
                <a:ext cx="991831" cy="991831"/>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627" name="Google Shape;627;p23"/>
              <p:cNvSpPr/>
              <p:nvPr/>
            </p:nvSpPr>
            <p:spPr>
              <a:xfrm>
                <a:off x="1475162" y="3867461"/>
                <a:ext cx="485364" cy="485364"/>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nvGrpSpPr>
            <p:cNvPr id="628" name="Google Shape;628;p23"/>
            <p:cNvGrpSpPr/>
            <p:nvPr/>
          </p:nvGrpSpPr>
          <p:grpSpPr>
            <a:xfrm>
              <a:off x="6830359" y="241438"/>
              <a:ext cx="874229" cy="461258"/>
              <a:chOff x="4768081" y="3045380"/>
              <a:chExt cx="3862832" cy="933387"/>
            </a:xfrm>
          </p:grpSpPr>
          <p:pic>
            <p:nvPicPr>
              <p:cNvPr id="629" name="Google Shape;629;p23" descr="Roll out log: LSNs&#10;DB: PageLSNs&#10;RAM: flushedLSN" title="Key"/>
              <p:cNvPicPr preferRelativeResize="0"/>
              <p:nvPr/>
            </p:nvPicPr>
            <p:blipFill rotWithShape="1">
              <a:blip r:embed="rId8">
                <a:alphaModFix/>
              </a:blip>
              <a:srcRect t="31964" b="31779"/>
              <a:stretch/>
            </p:blipFill>
            <p:spPr>
              <a:xfrm>
                <a:off x="4768081" y="3045380"/>
                <a:ext cx="3862832" cy="933387"/>
              </a:xfrm>
              <a:prstGeom prst="rect">
                <a:avLst/>
              </a:prstGeom>
              <a:noFill/>
              <a:ln>
                <a:noFill/>
              </a:ln>
            </p:spPr>
          </p:pic>
          <p:sp>
            <p:nvSpPr>
              <p:cNvPr id="630" name="Google Shape;630;p23" descr="Roll out log: LSNs&#10;DB: PageLSNs&#10;RAM: flushedLSN" title="KEY"/>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13"/>
                                        </p:tgtEl>
                                        <p:attrNameLst>
                                          <p:attrName>style.visibility</p:attrName>
                                        </p:attrNameLst>
                                      </p:cBhvr>
                                      <p:to>
                                        <p:strVal val="visible"/>
                                      </p:to>
                                    </p:set>
                                    <p:animEffect transition="in" filter="fade">
                                      <p:cBhvr>
                                        <p:cTn id="11" dur="5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2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WAL &amp; the Log, Pt 6</a:t>
            </a:r>
            <a:endParaRPr/>
          </a:p>
        </p:txBody>
      </p:sp>
      <p:sp>
        <p:nvSpPr>
          <p:cNvPr id="636" name="Google Shape;636;p2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a:t>WAL:  Before page i is written to DB, log must satisfy:</a:t>
            </a:r>
            <a:endParaRPr/>
          </a:p>
          <a:p>
            <a:pPr marL="742950" lvl="1" indent="-285750" algn="l" rtl="0">
              <a:spcBef>
                <a:spcPts val="320"/>
              </a:spcBef>
              <a:spcAft>
                <a:spcPts val="0"/>
              </a:spcAft>
              <a:buSzPts val="1600"/>
              <a:buChar char="•"/>
            </a:pPr>
            <a:r>
              <a:rPr lang="en-US" sz="1600" b="1"/>
              <a:t>pageLSN</a:t>
            </a:r>
            <a:r>
              <a:rPr lang="en-US" sz="1600" b="1" baseline="-25000"/>
              <a:t>i</a:t>
            </a:r>
            <a:r>
              <a:rPr lang="en-US" sz="1600" b="1"/>
              <a:t> </a:t>
            </a:r>
            <a:r>
              <a:rPr lang="en-US" sz="1600" b="1">
                <a:latin typeface="Noto Sans Symbols"/>
                <a:ea typeface="Noto Sans Symbols"/>
                <a:cs typeface="Noto Sans Symbols"/>
                <a:sym typeface="Noto Sans Symbols"/>
              </a:rPr>
              <a:t>≤</a:t>
            </a:r>
            <a:r>
              <a:rPr lang="en-US" sz="1600" b="1"/>
              <a:t> flushedLSN</a:t>
            </a:r>
            <a:endParaRPr sz="1600" b="1"/>
          </a:p>
        </p:txBody>
      </p:sp>
      <p:sp>
        <p:nvSpPr>
          <p:cNvPr id="637" name="Google Shape;637;p24" descr="Log records flushed to disk&#10;" title="Logs"/>
          <p:cNvSpPr/>
          <p:nvPr/>
        </p:nvSpPr>
        <p:spPr>
          <a:xfrm>
            <a:off x="1186856" y="4731114"/>
            <a:ext cx="2285130"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Log records flushed to disk</a:t>
            </a:r>
            <a:endParaRPr/>
          </a:p>
        </p:txBody>
      </p:sp>
      <p:grpSp>
        <p:nvGrpSpPr>
          <p:cNvPr id="638" name="Google Shape;638;p24" descr="A database with a log rolling back in time. " title="DB with Log"/>
          <p:cNvGrpSpPr/>
          <p:nvPr/>
        </p:nvGrpSpPr>
        <p:grpSpPr>
          <a:xfrm>
            <a:off x="3555552" y="3703427"/>
            <a:ext cx="2833292" cy="1449565"/>
            <a:chOff x="3708533" y="3729163"/>
            <a:chExt cx="2833292" cy="1449565"/>
          </a:xfrm>
        </p:grpSpPr>
        <p:sp>
          <p:nvSpPr>
            <p:cNvPr id="639" name="Google Shape;639;p24"/>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sp>
          <p:nvSpPr>
            <p:cNvPr id="640" name="Google Shape;640;p24"/>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grpSp>
          <p:nvGrpSpPr>
            <p:cNvPr id="641" name="Google Shape;641;p24"/>
            <p:cNvGrpSpPr/>
            <p:nvPr/>
          </p:nvGrpSpPr>
          <p:grpSpPr>
            <a:xfrm>
              <a:off x="3708533" y="3729163"/>
              <a:ext cx="2608120" cy="1414337"/>
              <a:chOff x="4767273" y="4632915"/>
              <a:chExt cx="4113202" cy="2120052"/>
            </a:xfrm>
          </p:grpSpPr>
          <p:grpSp>
            <p:nvGrpSpPr>
              <p:cNvPr id="642" name="Google Shape;642;p24"/>
              <p:cNvGrpSpPr/>
              <p:nvPr/>
            </p:nvGrpSpPr>
            <p:grpSpPr>
              <a:xfrm>
                <a:off x="4767273" y="4632915"/>
                <a:ext cx="4113202" cy="2120052"/>
                <a:chOff x="4767273" y="4632915"/>
                <a:chExt cx="4113202" cy="2120052"/>
              </a:xfrm>
            </p:grpSpPr>
            <p:grpSp>
              <p:nvGrpSpPr>
                <p:cNvPr id="643" name="Google Shape;643;p24"/>
                <p:cNvGrpSpPr/>
                <p:nvPr/>
              </p:nvGrpSpPr>
              <p:grpSpPr>
                <a:xfrm>
                  <a:off x="4767273" y="4632915"/>
                  <a:ext cx="4113202" cy="2120052"/>
                  <a:chOff x="5863582" y="4974281"/>
                  <a:chExt cx="3132137" cy="1727200"/>
                </a:xfrm>
              </p:grpSpPr>
              <p:pic>
                <p:nvPicPr>
                  <p:cNvPr id="644" name="Google Shape;644;p24"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645" name="Google Shape;645;p24"/>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grpSp>
              <p:nvGrpSpPr>
                <p:cNvPr id="646" name="Google Shape;646;p24"/>
                <p:cNvGrpSpPr/>
                <p:nvPr/>
              </p:nvGrpSpPr>
              <p:grpSpPr>
                <a:xfrm>
                  <a:off x="5160933" y="5424076"/>
                  <a:ext cx="3447786" cy="1096776"/>
                  <a:chOff x="5160933" y="5424076"/>
                  <a:chExt cx="3447786" cy="1096776"/>
                </a:xfrm>
              </p:grpSpPr>
              <p:sp>
                <p:nvSpPr>
                  <p:cNvPr id="647" name="Google Shape;647;p24" descr="Using rolling LSN to keep track of time" title="LSN"/>
                  <p:cNvSpPr/>
                  <p:nvPr/>
                </p:nvSpPr>
                <p:spPr>
                  <a:xfrm>
                    <a:off x="5724353" y="6326368"/>
                    <a:ext cx="2884366" cy="194484"/>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48" name="Google Shape;648;p24" descr="Oak"/>
                  <p:cNvSpPr/>
                  <p:nvPr/>
                </p:nvSpPr>
                <p:spPr>
                  <a:xfrm>
                    <a:off x="5160933" y="5424076"/>
                    <a:ext cx="1073701" cy="1079666"/>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sp>
            <p:nvSpPr>
              <p:cNvPr id="649" name="Google Shape;649;p24"/>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650" name="Google Shape;650;p24"/>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sp>
          <p:nvSpPr>
            <p:cNvPr id="651" name="Google Shape;651;p24"/>
            <p:cNvSpPr txBox="1"/>
            <p:nvPr/>
          </p:nvSpPr>
          <p:spPr>
            <a:xfrm>
              <a:off x="5131015" y="4773737"/>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0D1716"/>
                  </a:solidFill>
                  <a:latin typeface="Helvetica Neue"/>
                  <a:ea typeface="Helvetica Neue"/>
                  <a:cs typeface="Helvetica Neue"/>
                  <a:sym typeface="Helvetica Neue"/>
                </a:rPr>
                <a:t>time</a:t>
              </a:r>
              <a:endParaRPr/>
            </a:p>
          </p:txBody>
        </p:sp>
      </p:grpSp>
      <p:grpSp>
        <p:nvGrpSpPr>
          <p:cNvPr id="652" name="Google Shape;652;p24" descr="RAM holds the log tail with time going backwards. Flushed LSN points to the most recent part of the log. Buffer pool holds data pages" title="RAM"/>
          <p:cNvGrpSpPr/>
          <p:nvPr/>
        </p:nvGrpSpPr>
        <p:grpSpPr>
          <a:xfrm>
            <a:off x="3414589" y="2296188"/>
            <a:ext cx="2786186" cy="2601854"/>
            <a:chOff x="3414589" y="2296188"/>
            <a:chExt cx="2786186" cy="2601854"/>
          </a:xfrm>
        </p:grpSpPr>
        <p:grpSp>
          <p:nvGrpSpPr>
            <p:cNvPr id="653" name="Google Shape;653;p24" descr="RAM holds the log tail with time going backwards. Flushed LSN points to the most recent part of the log " title="RAM"/>
            <p:cNvGrpSpPr/>
            <p:nvPr/>
          </p:nvGrpSpPr>
          <p:grpSpPr>
            <a:xfrm>
              <a:off x="3414589" y="2296188"/>
              <a:ext cx="2786186" cy="2601854"/>
              <a:chOff x="3414589" y="2296188"/>
              <a:chExt cx="2786186" cy="2601854"/>
            </a:xfrm>
          </p:grpSpPr>
          <p:grpSp>
            <p:nvGrpSpPr>
              <p:cNvPr id="654" name="Google Shape;654;p24"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655" name="Google Shape;655;p24" descr="RAM holds the log tail with time going backwards" title="RAM"/>
                <p:cNvGrpSpPr/>
                <p:nvPr/>
              </p:nvGrpSpPr>
              <p:grpSpPr>
                <a:xfrm>
                  <a:off x="3414589" y="2296188"/>
                  <a:ext cx="2786186" cy="1395824"/>
                  <a:chOff x="5107732" y="1981330"/>
                  <a:chExt cx="2854175" cy="1452167"/>
                </a:xfrm>
              </p:grpSpPr>
              <p:grpSp>
                <p:nvGrpSpPr>
                  <p:cNvPr id="656" name="Google Shape;656;p24"/>
                  <p:cNvGrpSpPr/>
                  <p:nvPr/>
                </p:nvGrpSpPr>
                <p:grpSpPr>
                  <a:xfrm>
                    <a:off x="5107732" y="1981330"/>
                    <a:ext cx="2854175" cy="1452167"/>
                    <a:chOff x="5286310" y="2641773"/>
                    <a:chExt cx="3805566" cy="1936223"/>
                  </a:xfrm>
                </p:grpSpPr>
                <p:grpSp>
                  <p:nvGrpSpPr>
                    <p:cNvPr id="657" name="Google Shape;657;p24"/>
                    <p:cNvGrpSpPr/>
                    <p:nvPr/>
                  </p:nvGrpSpPr>
                  <p:grpSpPr>
                    <a:xfrm>
                      <a:off x="5286310" y="2641773"/>
                      <a:ext cx="3805566" cy="1936223"/>
                      <a:chOff x="4768081" y="3045380"/>
                      <a:chExt cx="3862832" cy="933387"/>
                    </a:xfrm>
                  </p:grpSpPr>
                  <p:pic>
                    <p:nvPicPr>
                      <p:cNvPr id="658" name="Google Shape;658;p24" descr="RAM holds the log tail with time going backwards. Flushed LSN points to the most recent part of the log. Buffer pool holds data pages. One page in the bugger pool holds the flushed LSN, which is at the end of the logtail" title="RAM"/>
                      <p:cNvPicPr preferRelativeResize="0"/>
                      <p:nvPr/>
                    </p:nvPicPr>
                    <p:blipFill rotWithShape="1">
                      <a:blip r:embed="rId6">
                        <a:alphaModFix/>
                      </a:blip>
                      <a:srcRect t="31964" b="31779"/>
                      <a:stretch/>
                    </p:blipFill>
                    <p:spPr>
                      <a:xfrm>
                        <a:off x="4768081" y="3045380"/>
                        <a:ext cx="3862832" cy="933387"/>
                      </a:xfrm>
                      <a:prstGeom prst="rect">
                        <a:avLst/>
                      </a:prstGeom>
                      <a:noFill/>
                      <a:ln>
                        <a:noFill/>
                      </a:ln>
                    </p:spPr>
                  </p:pic>
                  <p:sp>
                    <p:nvSpPr>
                      <p:cNvPr id="659" name="Google Shape;659;p24"/>
                      <p:cNvSpPr/>
                      <p:nvPr/>
                    </p:nvSpPr>
                    <p:spPr>
                      <a:xfrm>
                        <a:off x="5008120" y="3174218"/>
                        <a:ext cx="3382752" cy="599930"/>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endParaRPr sz="1500" b="1">
                          <a:solidFill>
                            <a:schemeClr val="lt1"/>
                          </a:solidFill>
                          <a:latin typeface="Helvetica Neue"/>
                          <a:ea typeface="Helvetica Neue"/>
                          <a:cs typeface="Helvetica Neue"/>
                          <a:sym typeface="Helvetica Neue"/>
                        </a:endParaRPr>
                      </a:p>
                    </p:txBody>
                  </p:sp>
                </p:grpSp>
                <p:sp>
                  <p:nvSpPr>
                    <p:cNvPr id="660" name="Google Shape;660;p24"/>
                    <p:cNvSpPr/>
                    <p:nvPr/>
                  </p:nvSpPr>
                  <p:spPr>
                    <a:xfrm rot="-5400000">
                      <a:off x="7631579" y="2977295"/>
                      <a:ext cx="420269" cy="1928247"/>
                    </a:xfrm>
                    <a:prstGeom prst="rect">
                      <a:avLst/>
                    </a:prstGeom>
                    <a:solidFill>
                      <a:schemeClr val="accent2"/>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cxnSp>
                <p:nvCxnSpPr>
                  <p:cNvPr id="661" name="Google Shape;661;p24"/>
                  <p:cNvCxnSpPr/>
                  <p:nvPr/>
                </p:nvCxnSpPr>
                <p:spPr>
                  <a:xfrm>
                    <a:off x="6306170" y="2860188"/>
                    <a:ext cx="1446185" cy="0"/>
                  </a:xfrm>
                  <a:prstGeom prst="straightConnector1">
                    <a:avLst/>
                  </a:prstGeom>
                  <a:solidFill>
                    <a:srgbClr val="3366FF"/>
                  </a:solidFill>
                  <a:ln w="12700" cap="flat" cmpd="sng">
                    <a:solidFill>
                      <a:schemeClr val="lt1"/>
                    </a:solidFill>
                    <a:prstDash val="dash"/>
                    <a:round/>
                    <a:headEnd type="none" w="sm" len="sm"/>
                    <a:tailEnd type="triangle" w="lg" len="lg"/>
                  </a:ln>
                </p:spPr>
              </p:cxnSp>
              <p:sp>
                <p:nvSpPr>
                  <p:cNvPr id="662" name="Google Shape;662;p24"/>
                  <p:cNvSpPr txBox="1"/>
                  <p:nvPr/>
                </p:nvSpPr>
                <p:spPr>
                  <a:xfrm>
                    <a:off x="6373063" y="2810339"/>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time</a:t>
                    </a:r>
                    <a:endParaRPr/>
                  </a:p>
                </p:txBody>
              </p:sp>
              <p:sp>
                <p:nvSpPr>
                  <p:cNvPr id="663" name="Google Shape;663;p24"/>
                  <p:cNvSpPr txBox="1"/>
                  <p:nvPr/>
                </p:nvSpPr>
                <p:spPr>
                  <a:xfrm>
                    <a:off x="7133468" y="2883049"/>
                    <a:ext cx="6880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Log tail</a:t>
                    </a:r>
                    <a:endParaRPr/>
                  </a:p>
                </p:txBody>
              </p:sp>
            </p:grpSp>
            <p:sp>
              <p:nvSpPr>
                <p:cNvPr id="664" name="Google Shape;664;p24"/>
                <p:cNvSpPr txBox="1"/>
                <p:nvPr/>
              </p:nvSpPr>
              <p:spPr>
                <a:xfrm>
                  <a:off x="3529029" y="3087914"/>
                  <a:ext cx="97975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flushedLSN</a:t>
                  </a:r>
                  <a:endParaRPr sz="1200">
                    <a:solidFill>
                      <a:schemeClr val="lt1"/>
                    </a:solidFill>
                    <a:latin typeface="Helvetica Neue"/>
                    <a:ea typeface="Helvetica Neue"/>
                    <a:cs typeface="Helvetica Neue"/>
                    <a:sym typeface="Helvetica Neue"/>
                  </a:endParaRPr>
                </a:p>
              </p:txBody>
            </p:sp>
            <p:sp>
              <p:nvSpPr>
                <p:cNvPr id="665" name="Google Shape;665;p24"/>
                <p:cNvSpPr/>
                <p:nvPr/>
              </p:nvSpPr>
              <p:spPr>
                <a:xfrm>
                  <a:off x="4459007" y="3158237"/>
                  <a:ext cx="63852" cy="91186"/>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grpSp>
          <p:cxnSp>
            <p:nvCxnSpPr>
              <p:cNvPr id="666" name="Google Shape;666;p24"/>
              <p:cNvCxnSpPr>
                <a:endCxn id="647" idx="2"/>
              </p:cNvCxnSpPr>
              <p:nvPr/>
            </p:nvCxnSpPr>
            <p:spPr>
              <a:xfrm>
                <a:off x="4508728" y="3226442"/>
                <a:ext cx="1393200" cy="1671600"/>
              </a:xfrm>
              <a:prstGeom prst="straightConnector1">
                <a:avLst/>
              </a:prstGeom>
              <a:solidFill>
                <a:srgbClr val="3366FF"/>
              </a:solidFill>
              <a:ln w="25400" cap="flat" cmpd="sng">
                <a:solidFill>
                  <a:srgbClr val="000000"/>
                </a:solidFill>
                <a:prstDash val="solid"/>
                <a:round/>
                <a:headEnd type="none" w="sm" len="sm"/>
                <a:tailEnd type="stealth" w="lg" len="lg"/>
              </a:ln>
            </p:spPr>
          </p:cxnSp>
        </p:grpSp>
        <p:grpSp>
          <p:nvGrpSpPr>
            <p:cNvPr id="667" name="Google Shape;667;p24"/>
            <p:cNvGrpSpPr/>
            <p:nvPr/>
          </p:nvGrpSpPr>
          <p:grpSpPr>
            <a:xfrm>
              <a:off x="3558565" y="2464362"/>
              <a:ext cx="2519315" cy="545352"/>
              <a:chOff x="3558565" y="2464362"/>
              <a:chExt cx="2519315" cy="545352"/>
            </a:xfrm>
          </p:grpSpPr>
          <p:sp>
            <p:nvSpPr>
              <p:cNvPr id="668" name="Google Shape;668;p24"/>
              <p:cNvSpPr/>
              <p:nvPr/>
            </p:nvSpPr>
            <p:spPr>
              <a:xfrm>
                <a:off x="3558565" y="2464362"/>
                <a:ext cx="2456030" cy="490505"/>
              </a:xfrm>
              <a:prstGeom prst="rect">
                <a:avLst/>
              </a:prstGeom>
              <a:solidFill>
                <a:srgbClr val="457671"/>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69" name="Google Shape;669;p24"/>
              <p:cNvSpPr/>
              <p:nvPr/>
            </p:nvSpPr>
            <p:spPr>
              <a:xfrm>
                <a:off x="3636529"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70" name="Google Shape;670;p24"/>
              <p:cNvSpPr/>
              <p:nvPr/>
            </p:nvSpPr>
            <p:spPr>
              <a:xfrm>
                <a:off x="3636529"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71" name="Google Shape;671;p24"/>
              <p:cNvSpPr/>
              <p:nvPr/>
            </p:nvSpPr>
            <p:spPr>
              <a:xfrm>
                <a:off x="4152925"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72" name="Google Shape;672;p24"/>
              <p:cNvSpPr/>
              <p:nvPr/>
            </p:nvSpPr>
            <p:spPr>
              <a:xfrm>
                <a:off x="4152925"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73" name="Google Shape;673;p24"/>
              <p:cNvSpPr/>
              <p:nvPr/>
            </p:nvSpPr>
            <p:spPr>
              <a:xfrm>
                <a:off x="4669322"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74" name="Google Shape;674;p24"/>
              <p:cNvSpPr/>
              <p:nvPr/>
            </p:nvSpPr>
            <p:spPr>
              <a:xfrm>
                <a:off x="4669322" y="2714909"/>
                <a:ext cx="417449" cy="183963"/>
              </a:xfrm>
              <a:prstGeom prst="rect">
                <a:avLst/>
              </a:prstGeom>
              <a:solidFill>
                <a:srgbClr val="6FAAA6"/>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75" name="Google Shape;675;p24"/>
              <p:cNvSpPr/>
              <p:nvPr/>
            </p:nvSpPr>
            <p:spPr>
              <a:xfrm>
                <a:off x="5185722"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76" name="Google Shape;676;p24"/>
              <p:cNvSpPr/>
              <p:nvPr/>
            </p:nvSpPr>
            <p:spPr>
              <a:xfrm>
                <a:off x="5185722"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77" name="Google Shape;677;p24"/>
              <p:cNvSpPr txBox="1"/>
              <p:nvPr/>
            </p:nvSpPr>
            <p:spPr>
              <a:xfrm>
                <a:off x="5104882" y="2732715"/>
                <a:ext cx="97299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Buffer Pool</a:t>
                </a:r>
                <a:endParaRPr/>
              </a:p>
            </p:txBody>
          </p:sp>
        </p:grpSp>
      </p:grpSp>
      <p:sp>
        <p:nvSpPr>
          <p:cNvPr id="678" name="Google Shape;678;p24"/>
          <p:cNvSpPr txBox="1"/>
          <p:nvPr/>
        </p:nvSpPr>
        <p:spPr>
          <a:xfrm>
            <a:off x="6069532" y="4662868"/>
            <a:ext cx="4619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①</a:t>
            </a:r>
            <a:endParaRPr/>
          </a:p>
        </p:txBody>
      </p:sp>
      <p:sp>
        <p:nvSpPr>
          <p:cNvPr id="679" name="Google Shape;679;p24"/>
          <p:cNvSpPr txBox="1"/>
          <p:nvPr/>
        </p:nvSpPr>
        <p:spPr>
          <a:xfrm>
            <a:off x="4218334" y="2872660"/>
            <a:ext cx="4619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Helvetica Neue"/>
                <a:ea typeface="Helvetica Neue"/>
                <a:cs typeface="Helvetica Neue"/>
                <a:sym typeface="Helvetica Neue"/>
              </a:rPr>
              <a:t>①</a:t>
            </a:r>
            <a:endParaRPr/>
          </a:p>
        </p:txBody>
      </p:sp>
      <p:grpSp>
        <p:nvGrpSpPr>
          <p:cNvPr id="680" name="Google Shape;680;p24" descr="Another DB has a pageLSN pointing to the log at a point before the flushed LSN" title="DB2"/>
          <p:cNvGrpSpPr/>
          <p:nvPr/>
        </p:nvGrpSpPr>
        <p:grpSpPr>
          <a:xfrm>
            <a:off x="346740" y="3356239"/>
            <a:ext cx="5555188" cy="1541803"/>
            <a:chOff x="346740" y="3356239"/>
            <a:chExt cx="5555188" cy="1541803"/>
          </a:xfrm>
        </p:grpSpPr>
        <p:grpSp>
          <p:nvGrpSpPr>
            <p:cNvPr id="681" name="Google Shape;681;p24" descr="Another DB has a page LSN pointing some point in the first DB's log" title="DB2"/>
            <p:cNvGrpSpPr/>
            <p:nvPr/>
          </p:nvGrpSpPr>
          <p:grpSpPr>
            <a:xfrm>
              <a:off x="346740" y="3356239"/>
              <a:ext cx="2792761" cy="1306629"/>
              <a:chOff x="5863582" y="4974281"/>
              <a:chExt cx="3132137" cy="1727200"/>
            </a:xfrm>
          </p:grpSpPr>
          <p:pic>
            <p:nvPicPr>
              <p:cNvPr id="682" name="Google Shape;682;p24"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683" name="Google Shape;683;p24"/>
              <p:cNvSpPr/>
              <p:nvPr/>
            </p:nvSpPr>
            <p:spPr>
              <a:xfrm>
                <a:off x="6269767" y="5664844"/>
                <a:ext cx="2470899" cy="815546"/>
              </a:xfrm>
              <a:prstGeom prst="rect">
                <a:avLst/>
              </a:prstGeom>
              <a:solidFill>
                <a:srgbClr val="F8B210"/>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2100" b="1">
                    <a:solidFill>
                      <a:srgbClr val="000000"/>
                    </a:solidFill>
                    <a:latin typeface="Calibri"/>
                    <a:ea typeface="Calibri"/>
                    <a:cs typeface="Calibri"/>
                    <a:sym typeface="Calibri"/>
                  </a:rPr>
                  <a:t>DB</a:t>
                </a:r>
                <a:endParaRPr/>
              </a:p>
            </p:txBody>
          </p:sp>
        </p:grpSp>
        <p:sp>
          <p:nvSpPr>
            <p:cNvPr id="684" name="Google Shape;684;p24"/>
            <p:cNvSpPr/>
            <p:nvPr/>
          </p:nvSpPr>
          <p:spPr>
            <a:xfrm>
              <a:off x="1139020" y="4172110"/>
              <a:ext cx="417449" cy="183963"/>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cxnSp>
          <p:nvCxnSpPr>
            <p:cNvPr id="685" name="Google Shape;685;p24"/>
            <p:cNvCxnSpPr>
              <a:endCxn id="647" idx="2"/>
            </p:cNvCxnSpPr>
            <p:nvPr/>
          </p:nvCxnSpPr>
          <p:spPr>
            <a:xfrm>
              <a:off x="1282828" y="4223042"/>
              <a:ext cx="4619100" cy="675000"/>
            </a:xfrm>
            <a:prstGeom prst="curvedConnector3">
              <a:avLst>
                <a:gd name="adj1" fmla="val 87975"/>
              </a:avLst>
            </a:prstGeom>
            <a:solidFill>
              <a:srgbClr val="3366FF"/>
            </a:solidFill>
            <a:ln w="25400" cap="flat" cmpd="sng">
              <a:solidFill>
                <a:srgbClr val="000000"/>
              </a:solidFill>
              <a:prstDash val="solid"/>
              <a:round/>
              <a:headEnd type="none" w="sm" len="sm"/>
              <a:tailEnd type="stealth" w="lg" len="lg"/>
            </a:ln>
          </p:spPr>
        </p:cxnSp>
      </p:grpSp>
      <p:sp>
        <p:nvSpPr>
          <p:cNvPr id="686" name="Google Shape;686;p24"/>
          <p:cNvSpPr txBox="1"/>
          <p:nvPr/>
        </p:nvSpPr>
        <p:spPr>
          <a:xfrm>
            <a:off x="737981" y="4080817"/>
            <a:ext cx="4619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②</a:t>
            </a:r>
            <a:endParaRPr sz="1800">
              <a:solidFill>
                <a:schemeClr val="dk2"/>
              </a:solidFill>
              <a:latin typeface="Helvetica Neue"/>
              <a:ea typeface="Helvetica Neue"/>
              <a:cs typeface="Helvetica Neue"/>
              <a:sym typeface="Helvetica Neue"/>
            </a:endParaRPr>
          </a:p>
        </p:txBody>
      </p:sp>
      <p:grpSp>
        <p:nvGrpSpPr>
          <p:cNvPr id="687" name="Google Shape;687;p24" descr="Roll out log: LSNs&#10;DB: PageLSNs&#10;RAM: flushedLSN" title="KEY"/>
          <p:cNvGrpSpPr/>
          <p:nvPr/>
        </p:nvGrpSpPr>
        <p:grpSpPr>
          <a:xfrm>
            <a:off x="4519613" y="119063"/>
            <a:ext cx="3362325" cy="962025"/>
            <a:chOff x="4519613" y="119063"/>
            <a:chExt cx="3362325" cy="962025"/>
          </a:xfrm>
        </p:grpSpPr>
        <p:sp>
          <p:nvSpPr>
            <p:cNvPr id="688" name="Google Shape;688;p24"/>
            <p:cNvSpPr/>
            <p:nvPr/>
          </p:nvSpPr>
          <p:spPr>
            <a:xfrm>
              <a:off x="6807318" y="212330"/>
              <a:ext cx="1045369" cy="561975"/>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89" name="Google Shape;689;p24"/>
            <p:cNvSpPr/>
            <p:nvPr/>
          </p:nvSpPr>
          <p:spPr>
            <a:xfrm>
              <a:off x="4669631" y="704850"/>
              <a:ext cx="60513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LSNs</a:t>
              </a:r>
              <a:endParaRPr/>
            </a:p>
          </p:txBody>
        </p:sp>
        <p:sp>
          <p:nvSpPr>
            <p:cNvPr id="690" name="Google Shape;690;p24"/>
            <p:cNvSpPr/>
            <p:nvPr/>
          </p:nvSpPr>
          <p:spPr>
            <a:xfrm>
              <a:off x="5517357" y="704850"/>
              <a:ext cx="1034739"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pageLSNs</a:t>
              </a:r>
              <a:endParaRPr sz="1500">
                <a:solidFill>
                  <a:schemeClr val="accent2"/>
                </a:solidFill>
                <a:latin typeface="Helvetica Neue"/>
                <a:ea typeface="Helvetica Neue"/>
                <a:cs typeface="Helvetica Neue"/>
                <a:sym typeface="Helvetica Neue"/>
              </a:endParaRPr>
            </a:p>
          </p:txBody>
        </p:sp>
        <p:sp>
          <p:nvSpPr>
            <p:cNvPr id="691" name="Google Shape;691;p24"/>
            <p:cNvSpPr/>
            <p:nvPr/>
          </p:nvSpPr>
          <p:spPr>
            <a:xfrm>
              <a:off x="6660357" y="704850"/>
              <a:ext cx="1137331"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flushedLSN</a:t>
              </a:r>
              <a:endParaRPr sz="1500">
                <a:solidFill>
                  <a:schemeClr val="accent2"/>
                </a:solidFill>
                <a:latin typeface="Helvetica Neue"/>
                <a:ea typeface="Helvetica Neue"/>
                <a:cs typeface="Helvetica Neue"/>
                <a:sym typeface="Helvetica Neue"/>
              </a:endParaRPr>
            </a:p>
          </p:txBody>
        </p:sp>
        <p:sp>
          <p:nvSpPr>
            <p:cNvPr id="692" name="Google Shape;692;p24"/>
            <p:cNvSpPr/>
            <p:nvPr/>
          </p:nvSpPr>
          <p:spPr>
            <a:xfrm>
              <a:off x="4519613" y="119063"/>
              <a:ext cx="3362325" cy="96202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693" name="Google Shape;693;p24"/>
            <p:cNvGrpSpPr/>
            <p:nvPr/>
          </p:nvGrpSpPr>
          <p:grpSpPr>
            <a:xfrm>
              <a:off x="5715436" y="247055"/>
              <a:ext cx="816082" cy="450024"/>
              <a:chOff x="5863582" y="4974281"/>
              <a:chExt cx="3132137" cy="1727200"/>
            </a:xfrm>
          </p:grpSpPr>
          <p:pic>
            <p:nvPicPr>
              <p:cNvPr id="694" name="Google Shape;694;p24" descr="skitched-3-4.jpg"/>
              <p:cNvPicPr preferRelativeResize="0"/>
              <p:nvPr/>
            </p:nvPicPr>
            <p:blipFill rotWithShape="1">
              <a:blip r:embed="rId7">
                <a:alphaModFix/>
              </a:blip>
              <a:srcRect/>
              <a:stretch/>
            </p:blipFill>
            <p:spPr>
              <a:xfrm>
                <a:off x="5863582" y="4974281"/>
                <a:ext cx="3132137" cy="1727200"/>
              </a:xfrm>
              <a:prstGeom prst="rect">
                <a:avLst/>
              </a:prstGeom>
              <a:noFill/>
              <a:ln>
                <a:noFill/>
              </a:ln>
            </p:spPr>
          </p:pic>
          <p:sp>
            <p:nvSpPr>
              <p:cNvPr id="695" name="Google Shape;695;p24"/>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a:p>
            </p:txBody>
          </p:sp>
        </p:grpSp>
        <p:grpSp>
          <p:nvGrpSpPr>
            <p:cNvPr id="696" name="Google Shape;696;p24"/>
            <p:cNvGrpSpPr/>
            <p:nvPr/>
          </p:nvGrpSpPr>
          <p:grpSpPr>
            <a:xfrm>
              <a:off x="4694389" y="230956"/>
              <a:ext cx="822968" cy="457595"/>
              <a:chOff x="979247" y="3371546"/>
              <a:chExt cx="2656685" cy="1477194"/>
            </a:xfrm>
          </p:grpSpPr>
          <p:sp>
            <p:nvSpPr>
              <p:cNvPr id="697" name="Google Shape;697;p24" descr="Roll out log: LSNs&#10;DB: PageLSNs&#10;RAM: flushedLSN" title="KEY"/>
              <p:cNvSpPr/>
              <p:nvPr/>
            </p:nvSpPr>
            <p:spPr>
              <a:xfrm>
                <a:off x="1754401" y="4550707"/>
                <a:ext cx="1881531" cy="274980"/>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698" name="Google Shape;698;p24" descr="Oak"/>
              <p:cNvSpPr/>
              <p:nvPr/>
            </p:nvSpPr>
            <p:spPr>
              <a:xfrm>
                <a:off x="979247" y="3371546"/>
                <a:ext cx="1477195" cy="1477194"/>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699" name="Google Shape;699;p24"/>
              <p:cNvSpPr/>
              <p:nvPr/>
            </p:nvSpPr>
            <p:spPr>
              <a:xfrm>
                <a:off x="1221929" y="3614228"/>
                <a:ext cx="991831" cy="991831"/>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700" name="Google Shape;700;p24"/>
              <p:cNvSpPr/>
              <p:nvPr/>
            </p:nvSpPr>
            <p:spPr>
              <a:xfrm>
                <a:off x="1475162" y="3867461"/>
                <a:ext cx="485364" cy="485364"/>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nvGrpSpPr>
            <p:cNvPr id="701" name="Google Shape;701;p24"/>
            <p:cNvGrpSpPr/>
            <p:nvPr/>
          </p:nvGrpSpPr>
          <p:grpSpPr>
            <a:xfrm>
              <a:off x="6830359" y="241438"/>
              <a:ext cx="874229" cy="461258"/>
              <a:chOff x="4768081" y="3045380"/>
              <a:chExt cx="3862832" cy="933387"/>
            </a:xfrm>
          </p:grpSpPr>
          <p:pic>
            <p:nvPicPr>
              <p:cNvPr id="702" name="Google Shape;702;p24" descr="Roll out log: LSNs&#10;DB: PageLSNs&#10;RAM: flushedLSN" title="Key"/>
              <p:cNvPicPr preferRelativeResize="0"/>
              <p:nvPr/>
            </p:nvPicPr>
            <p:blipFill rotWithShape="1">
              <a:blip r:embed="rId8">
                <a:alphaModFix/>
              </a:blip>
              <a:srcRect t="31964" b="31779"/>
              <a:stretch/>
            </p:blipFill>
            <p:spPr>
              <a:xfrm>
                <a:off x="4768081" y="3045380"/>
                <a:ext cx="3862832" cy="933387"/>
              </a:xfrm>
              <a:prstGeom prst="rect">
                <a:avLst/>
              </a:prstGeom>
              <a:noFill/>
              <a:ln>
                <a:noFill/>
              </a:ln>
            </p:spPr>
          </p:pic>
          <p:sp>
            <p:nvSpPr>
              <p:cNvPr id="703" name="Google Shape;703;p24" descr="Roll out log: LSNs&#10;DB: PageLSNs&#10;RAM: flushedLSN" title="KEY"/>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86"/>
                                        </p:tgtEl>
                                        <p:attrNameLst>
                                          <p:attrName>style.visibility</p:attrName>
                                        </p:attrNameLst>
                                      </p:cBhvr>
                                      <p:to>
                                        <p:strVal val="visible"/>
                                      </p:to>
                                    </p:set>
                                    <p:animEffect transition="in" filter="fade">
                                      <p:cBhvr>
                                        <p:cTn id="7" dur="500"/>
                                        <p:tgtEl>
                                          <p:spTgt spid="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WAL &amp; the Log, Pt 7</a:t>
            </a:r>
            <a:endParaRPr/>
          </a:p>
        </p:txBody>
      </p:sp>
      <p:sp>
        <p:nvSpPr>
          <p:cNvPr id="709" name="Google Shape;709;p2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a:t>WAL:  Before page i is written to DB, log must satisfy:</a:t>
            </a:r>
            <a:endParaRPr/>
          </a:p>
          <a:p>
            <a:pPr marL="742950" lvl="1" indent="-285750" algn="l" rtl="0">
              <a:spcBef>
                <a:spcPts val="320"/>
              </a:spcBef>
              <a:spcAft>
                <a:spcPts val="0"/>
              </a:spcAft>
              <a:buSzPts val="1600"/>
              <a:buChar char="•"/>
            </a:pPr>
            <a:r>
              <a:rPr lang="en-US" sz="1600" b="1"/>
              <a:t>pageLSN</a:t>
            </a:r>
            <a:r>
              <a:rPr lang="en-US" sz="1600" b="1" baseline="-25000"/>
              <a:t>i</a:t>
            </a:r>
            <a:r>
              <a:rPr lang="en-US" sz="1600" b="1"/>
              <a:t> </a:t>
            </a:r>
            <a:r>
              <a:rPr lang="en-US" sz="1600" b="1">
                <a:latin typeface="Noto Sans Symbols"/>
                <a:ea typeface="Noto Sans Symbols"/>
                <a:cs typeface="Noto Sans Symbols"/>
                <a:sym typeface="Noto Sans Symbols"/>
              </a:rPr>
              <a:t>≤</a:t>
            </a:r>
            <a:r>
              <a:rPr lang="en-US" sz="1600" b="1"/>
              <a:t> flushedLSN</a:t>
            </a:r>
            <a:endParaRPr sz="1600" b="1"/>
          </a:p>
          <a:p>
            <a:pPr marL="342900" lvl="0" indent="-342900" algn="l" rtl="0">
              <a:lnSpc>
                <a:spcPct val="90000"/>
              </a:lnSpc>
              <a:spcBef>
                <a:spcPts val="320"/>
              </a:spcBef>
              <a:spcAft>
                <a:spcPts val="0"/>
              </a:spcAft>
              <a:buSzPts val="1600"/>
              <a:buChar char="•"/>
            </a:pPr>
            <a:r>
              <a:rPr lang="en-US" sz="1600"/>
              <a:t>Don’t need to steal buffer frame if page is hot</a:t>
            </a:r>
            <a:endParaRPr/>
          </a:p>
          <a:p>
            <a:pPr marL="742950" lvl="1" indent="-285750" algn="l" rtl="0">
              <a:lnSpc>
                <a:spcPct val="90000"/>
              </a:lnSpc>
              <a:spcBef>
                <a:spcPts val="320"/>
              </a:spcBef>
              <a:spcAft>
                <a:spcPts val="0"/>
              </a:spcAft>
              <a:buSzPts val="1400"/>
              <a:buChar char="•"/>
            </a:pPr>
            <a:r>
              <a:rPr lang="en-US" sz="1400"/>
              <a:t>can write back later</a:t>
            </a:r>
            <a:br>
              <a:rPr lang="en-US" sz="1600" b="1"/>
            </a:br>
            <a:r>
              <a:rPr lang="en-US" sz="1600" b="1"/>
              <a:t>	</a:t>
            </a:r>
            <a:endParaRPr/>
          </a:p>
        </p:txBody>
      </p:sp>
      <p:sp>
        <p:nvSpPr>
          <p:cNvPr id="710" name="Google Shape;710;p25" descr="Log records flushed to disk&#10;" title="Logs"/>
          <p:cNvSpPr/>
          <p:nvPr/>
        </p:nvSpPr>
        <p:spPr>
          <a:xfrm>
            <a:off x="1186856" y="4731114"/>
            <a:ext cx="2285130"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Log records flushed to disk</a:t>
            </a:r>
            <a:endParaRPr/>
          </a:p>
        </p:txBody>
      </p:sp>
      <p:grpSp>
        <p:nvGrpSpPr>
          <p:cNvPr id="711" name="Google Shape;711;p25" descr="A database with a log rolling back in time. " title="DB with Log"/>
          <p:cNvGrpSpPr/>
          <p:nvPr/>
        </p:nvGrpSpPr>
        <p:grpSpPr>
          <a:xfrm>
            <a:off x="3555552" y="3703427"/>
            <a:ext cx="2833292" cy="1449565"/>
            <a:chOff x="3708533" y="3729163"/>
            <a:chExt cx="2833292" cy="1449565"/>
          </a:xfrm>
        </p:grpSpPr>
        <p:sp>
          <p:nvSpPr>
            <p:cNvPr id="712" name="Google Shape;712;p25"/>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sp>
          <p:nvSpPr>
            <p:cNvPr id="713" name="Google Shape;713;p25"/>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grpSp>
          <p:nvGrpSpPr>
            <p:cNvPr id="714" name="Google Shape;714;p25"/>
            <p:cNvGrpSpPr/>
            <p:nvPr/>
          </p:nvGrpSpPr>
          <p:grpSpPr>
            <a:xfrm>
              <a:off x="3708533" y="3729163"/>
              <a:ext cx="2608120" cy="1414337"/>
              <a:chOff x="4767273" y="4632915"/>
              <a:chExt cx="4113202" cy="2120052"/>
            </a:xfrm>
          </p:grpSpPr>
          <p:grpSp>
            <p:nvGrpSpPr>
              <p:cNvPr id="715" name="Google Shape;715;p25"/>
              <p:cNvGrpSpPr/>
              <p:nvPr/>
            </p:nvGrpSpPr>
            <p:grpSpPr>
              <a:xfrm>
                <a:off x="4767273" y="4632915"/>
                <a:ext cx="4113202" cy="2120052"/>
                <a:chOff x="4767273" y="4632915"/>
                <a:chExt cx="4113202" cy="2120052"/>
              </a:xfrm>
            </p:grpSpPr>
            <p:grpSp>
              <p:nvGrpSpPr>
                <p:cNvPr id="716" name="Google Shape;716;p25"/>
                <p:cNvGrpSpPr/>
                <p:nvPr/>
              </p:nvGrpSpPr>
              <p:grpSpPr>
                <a:xfrm>
                  <a:off x="4767273" y="4632915"/>
                  <a:ext cx="4113202" cy="2120052"/>
                  <a:chOff x="5863582" y="4974281"/>
                  <a:chExt cx="3132137" cy="1727200"/>
                </a:xfrm>
              </p:grpSpPr>
              <p:pic>
                <p:nvPicPr>
                  <p:cNvPr id="717" name="Google Shape;717;p25"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718" name="Google Shape;718;p25"/>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grpSp>
              <p:nvGrpSpPr>
                <p:cNvPr id="719" name="Google Shape;719;p25"/>
                <p:cNvGrpSpPr/>
                <p:nvPr/>
              </p:nvGrpSpPr>
              <p:grpSpPr>
                <a:xfrm>
                  <a:off x="5160933" y="5424076"/>
                  <a:ext cx="3447786" cy="1096776"/>
                  <a:chOff x="5160933" y="5424076"/>
                  <a:chExt cx="3447786" cy="1096776"/>
                </a:xfrm>
              </p:grpSpPr>
              <p:sp>
                <p:nvSpPr>
                  <p:cNvPr id="720" name="Google Shape;720;p25" descr="Using rolling LSN to keep track of time" title="LSN"/>
                  <p:cNvSpPr/>
                  <p:nvPr/>
                </p:nvSpPr>
                <p:spPr>
                  <a:xfrm>
                    <a:off x="5724353" y="6326368"/>
                    <a:ext cx="2884366" cy="194484"/>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21" name="Google Shape;721;p25" descr="Oak"/>
                  <p:cNvSpPr/>
                  <p:nvPr/>
                </p:nvSpPr>
                <p:spPr>
                  <a:xfrm>
                    <a:off x="5160933" y="5424076"/>
                    <a:ext cx="1073701" cy="1079666"/>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sp>
            <p:nvSpPr>
              <p:cNvPr id="722" name="Google Shape;722;p25"/>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723" name="Google Shape;723;p25"/>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sp>
          <p:nvSpPr>
            <p:cNvPr id="724" name="Google Shape;724;p25"/>
            <p:cNvSpPr txBox="1"/>
            <p:nvPr/>
          </p:nvSpPr>
          <p:spPr>
            <a:xfrm>
              <a:off x="5131015" y="4773737"/>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0D1716"/>
                  </a:solidFill>
                  <a:latin typeface="Helvetica Neue"/>
                  <a:ea typeface="Helvetica Neue"/>
                  <a:cs typeface="Helvetica Neue"/>
                  <a:sym typeface="Helvetica Neue"/>
                </a:rPr>
                <a:t>time</a:t>
              </a:r>
              <a:endParaRPr/>
            </a:p>
          </p:txBody>
        </p:sp>
      </p:grpSp>
      <p:sp>
        <p:nvSpPr>
          <p:cNvPr id="725" name="Google Shape;725;p25"/>
          <p:cNvSpPr txBox="1"/>
          <p:nvPr/>
        </p:nvSpPr>
        <p:spPr>
          <a:xfrm>
            <a:off x="6069532" y="4662868"/>
            <a:ext cx="4619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①</a:t>
            </a:r>
            <a:endParaRPr/>
          </a:p>
        </p:txBody>
      </p:sp>
      <p:grpSp>
        <p:nvGrpSpPr>
          <p:cNvPr id="726" name="Google Shape;726;p25" descr="Another DB has a pageLSN pointing to the log at a point before the flushed LSN" title="DB2"/>
          <p:cNvGrpSpPr/>
          <p:nvPr/>
        </p:nvGrpSpPr>
        <p:grpSpPr>
          <a:xfrm>
            <a:off x="346740" y="3356239"/>
            <a:ext cx="4338162" cy="1564832"/>
            <a:chOff x="346740" y="3356239"/>
            <a:chExt cx="4338162" cy="1564832"/>
          </a:xfrm>
        </p:grpSpPr>
        <p:grpSp>
          <p:nvGrpSpPr>
            <p:cNvPr id="727" name="Google Shape;727;p25" descr="Another DB has a page LSN pointing some point in the first DB's log" title="DB2"/>
            <p:cNvGrpSpPr/>
            <p:nvPr/>
          </p:nvGrpSpPr>
          <p:grpSpPr>
            <a:xfrm>
              <a:off x="346740" y="3356239"/>
              <a:ext cx="2792761" cy="1306629"/>
              <a:chOff x="5863582" y="4974281"/>
              <a:chExt cx="3132137" cy="1727200"/>
            </a:xfrm>
          </p:grpSpPr>
          <p:pic>
            <p:nvPicPr>
              <p:cNvPr id="728" name="Google Shape;728;p25"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729" name="Google Shape;729;p25"/>
              <p:cNvSpPr/>
              <p:nvPr/>
            </p:nvSpPr>
            <p:spPr>
              <a:xfrm>
                <a:off x="6269767" y="5664844"/>
                <a:ext cx="2470899" cy="815546"/>
              </a:xfrm>
              <a:prstGeom prst="rect">
                <a:avLst/>
              </a:prstGeom>
              <a:solidFill>
                <a:srgbClr val="F8B210"/>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2100" b="1">
                    <a:solidFill>
                      <a:srgbClr val="000000"/>
                    </a:solidFill>
                    <a:latin typeface="Calibri"/>
                    <a:ea typeface="Calibri"/>
                    <a:cs typeface="Calibri"/>
                    <a:sym typeface="Calibri"/>
                  </a:rPr>
                  <a:t>DB</a:t>
                </a:r>
                <a:endParaRPr/>
              </a:p>
            </p:txBody>
          </p:sp>
        </p:grpSp>
        <p:sp>
          <p:nvSpPr>
            <p:cNvPr id="730" name="Google Shape;730;p25"/>
            <p:cNvSpPr/>
            <p:nvPr/>
          </p:nvSpPr>
          <p:spPr>
            <a:xfrm>
              <a:off x="664378" y="3917571"/>
              <a:ext cx="417449" cy="183963"/>
            </a:xfrm>
            <a:prstGeom prst="rect">
              <a:avLst/>
            </a:prstGeom>
            <a:solidFill>
              <a:srgbClr val="7030A0"/>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cxnSp>
          <p:nvCxnSpPr>
            <p:cNvPr id="731" name="Google Shape;731;p25"/>
            <p:cNvCxnSpPr>
              <a:stCxn id="730" idx="0"/>
            </p:cNvCxnSpPr>
            <p:nvPr/>
          </p:nvCxnSpPr>
          <p:spPr>
            <a:xfrm rot="-5400000" flipH="1">
              <a:off x="2277252" y="2513421"/>
              <a:ext cx="1003500" cy="3811800"/>
            </a:xfrm>
            <a:prstGeom prst="curvedConnector4">
              <a:avLst>
                <a:gd name="adj1" fmla="val -22779"/>
                <a:gd name="adj2" fmla="val 52738"/>
              </a:avLst>
            </a:prstGeom>
            <a:solidFill>
              <a:srgbClr val="3366FF"/>
            </a:solidFill>
            <a:ln w="25400" cap="flat" cmpd="sng">
              <a:solidFill>
                <a:srgbClr val="000000"/>
              </a:solidFill>
              <a:prstDash val="solid"/>
              <a:round/>
              <a:headEnd type="none" w="sm" len="sm"/>
              <a:tailEnd type="stealth" w="lg" len="lg"/>
            </a:ln>
          </p:spPr>
        </p:cxnSp>
      </p:grpSp>
      <p:grpSp>
        <p:nvGrpSpPr>
          <p:cNvPr id="732" name="Google Shape;732;p25"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615834"/>
            <a:chOff x="3414589" y="2296188"/>
            <a:chExt cx="2786186" cy="2615834"/>
          </a:xfrm>
        </p:grpSpPr>
        <p:grpSp>
          <p:nvGrpSpPr>
            <p:cNvPr id="733" name="Google Shape;733;p25"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601854"/>
              <a:chOff x="3414589" y="2296188"/>
              <a:chExt cx="2786186" cy="2601854"/>
            </a:xfrm>
          </p:grpSpPr>
          <p:grpSp>
            <p:nvGrpSpPr>
              <p:cNvPr id="734" name="Google Shape;734;p25" descr="RAM holds the log tail with time going backwards. Flushed LSN points to the most recent part of the log " title="RAM"/>
              <p:cNvGrpSpPr/>
              <p:nvPr/>
            </p:nvGrpSpPr>
            <p:grpSpPr>
              <a:xfrm>
                <a:off x="3414589" y="2296188"/>
                <a:ext cx="2786186" cy="2601854"/>
                <a:chOff x="3414589" y="2296188"/>
                <a:chExt cx="2786186" cy="2601854"/>
              </a:xfrm>
            </p:grpSpPr>
            <p:grpSp>
              <p:nvGrpSpPr>
                <p:cNvPr id="735" name="Google Shape;735;p25"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736" name="Google Shape;736;p25" descr="RAM holds the log tail with time going backwards" title="RAM"/>
                  <p:cNvGrpSpPr/>
                  <p:nvPr/>
                </p:nvGrpSpPr>
                <p:grpSpPr>
                  <a:xfrm>
                    <a:off x="3414589" y="2296188"/>
                    <a:ext cx="2786186" cy="1395824"/>
                    <a:chOff x="5107732" y="1981330"/>
                    <a:chExt cx="2854175" cy="1452167"/>
                  </a:xfrm>
                </p:grpSpPr>
                <p:grpSp>
                  <p:nvGrpSpPr>
                    <p:cNvPr id="737" name="Google Shape;737;p25"/>
                    <p:cNvGrpSpPr/>
                    <p:nvPr/>
                  </p:nvGrpSpPr>
                  <p:grpSpPr>
                    <a:xfrm>
                      <a:off x="5107732" y="1981330"/>
                      <a:ext cx="2854175" cy="1452167"/>
                      <a:chOff x="5286310" y="2641773"/>
                      <a:chExt cx="3805566" cy="1936223"/>
                    </a:xfrm>
                  </p:grpSpPr>
                  <p:grpSp>
                    <p:nvGrpSpPr>
                      <p:cNvPr id="738" name="Google Shape;738;p25"/>
                      <p:cNvGrpSpPr/>
                      <p:nvPr/>
                    </p:nvGrpSpPr>
                    <p:grpSpPr>
                      <a:xfrm>
                        <a:off x="5286310" y="2641773"/>
                        <a:ext cx="3805566" cy="1936223"/>
                        <a:chOff x="4768081" y="3045380"/>
                        <a:chExt cx="3862832" cy="933387"/>
                      </a:xfrm>
                    </p:grpSpPr>
                    <p:pic>
                      <p:nvPicPr>
                        <p:cNvPr id="739" name="Google Shape;739;p25" descr="RAM holds the log tail with time going backwards. Flushed LSN points to the most recent part of the log. Buffer pool holds data pages. One page in the bugger pool holds the flushed LSN, which is at the end of the logtail" title="RAM"/>
                        <p:cNvPicPr preferRelativeResize="0"/>
                        <p:nvPr/>
                      </p:nvPicPr>
                      <p:blipFill rotWithShape="1">
                        <a:blip r:embed="rId6">
                          <a:alphaModFix/>
                        </a:blip>
                        <a:srcRect t="31964" b="31779"/>
                        <a:stretch/>
                      </p:blipFill>
                      <p:spPr>
                        <a:xfrm>
                          <a:off x="4768081" y="3045380"/>
                          <a:ext cx="3862832" cy="933387"/>
                        </a:xfrm>
                        <a:prstGeom prst="rect">
                          <a:avLst/>
                        </a:prstGeom>
                        <a:noFill/>
                        <a:ln>
                          <a:noFill/>
                        </a:ln>
                      </p:spPr>
                    </p:pic>
                    <p:sp>
                      <p:nvSpPr>
                        <p:cNvPr id="740" name="Google Shape;740;p25"/>
                        <p:cNvSpPr/>
                        <p:nvPr/>
                      </p:nvSpPr>
                      <p:spPr>
                        <a:xfrm>
                          <a:off x="5008120" y="3174218"/>
                          <a:ext cx="3382752" cy="599930"/>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endParaRPr sz="1500" b="1">
                            <a:solidFill>
                              <a:schemeClr val="lt1"/>
                            </a:solidFill>
                            <a:latin typeface="Helvetica Neue"/>
                            <a:ea typeface="Helvetica Neue"/>
                            <a:cs typeface="Helvetica Neue"/>
                            <a:sym typeface="Helvetica Neue"/>
                          </a:endParaRPr>
                        </a:p>
                      </p:txBody>
                    </p:sp>
                  </p:grpSp>
                  <p:sp>
                    <p:nvSpPr>
                      <p:cNvPr id="741" name="Google Shape;741;p25"/>
                      <p:cNvSpPr/>
                      <p:nvPr/>
                    </p:nvSpPr>
                    <p:spPr>
                      <a:xfrm rot="-5400000">
                        <a:off x="7631579" y="2977295"/>
                        <a:ext cx="420269" cy="1928247"/>
                      </a:xfrm>
                      <a:prstGeom prst="rect">
                        <a:avLst/>
                      </a:prstGeom>
                      <a:solidFill>
                        <a:schemeClr val="accent2"/>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cxnSp>
                  <p:nvCxnSpPr>
                    <p:cNvPr id="742" name="Google Shape;742;p25"/>
                    <p:cNvCxnSpPr/>
                    <p:nvPr/>
                  </p:nvCxnSpPr>
                  <p:spPr>
                    <a:xfrm>
                      <a:off x="6306170" y="2860188"/>
                      <a:ext cx="1446185" cy="0"/>
                    </a:xfrm>
                    <a:prstGeom prst="straightConnector1">
                      <a:avLst/>
                    </a:prstGeom>
                    <a:solidFill>
                      <a:srgbClr val="3366FF"/>
                    </a:solidFill>
                    <a:ln w="12700" cap="flat" cmpd="sng">
                      <a:solidFill>
                        <a:schemeClr val="lt1"/>
                      </a:solidFill>
                      <a:prstDash val="dash"/>
                      <a:round/>
                      <a:headEnd type="none" w="sm" len="sm"/>
                      <a:tailEnd type="triangle" w="lg" len="lg"/>
                    </a:ln>
                  </p:spPr>
                </p:cxnSp>
                <p:sp>
                  <p:nvSpPr>
                    <p:cNvPr id="743" name="Google Shape;743;p25"/>
                    <p:cNvSpPr txBox="1"/>
                    <p:nvPr/>
                  </p:nvSpPr>
                  <p:spPr>
                    <a:xfrm>
                      <a:off x="6373063" y="2810339"/>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time</a:t>
                      </a:r>
                      <a:endParaRPr/>
                    </a:p>
                  </p:txBody>
                </p:sp>
                <p:sp>
                  <p:nvSpPr>
                    <p:cNvPr id="744" name="Google Shape;744;p25"/>
                    <p:cNvSpPr txBox="1"/>
                    <p:nvPr/>
                  </p:nvSpPr>
                  <p:spPr>
                    <a:xfrm>
                      <a:off x="7133468" y="2883049"/>
                      <a:ext cx="6880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Log tail</a:t>
                      </a:r>
                      <a:endParaRPr/>
                    </a:p>
                  </p:txBody>
                </p:sp>
              </p:grpSp>
              <p:sp>
                <p:nvSpPr>
                  <p:cNvPr id="745" name="Google Shape;745;p25"/>
                  <p:cNvSpPr txBox="1"/>
                  <p:nvPr/>
                </p:nvSpPr>
                <p:spPr>
                  <a:xfrm>
                    <a:off x="3529029" y="3087914"/>
                    <a:ext cx="97975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flushedLSN</a:t>
                    </a:r>
                    <a:endParaRPr sz="1200">
                      <a:solidFill>
                        <a:schemeClr val="lt1"/>
                      </a:solidFill>
                      <a:latin typeface="Helvetica Neue"/>
                      <a:ea typeface="Helvetica Neue"/>
                      <a:cs typeface="Helvetica Neue"/>
                      <a:sym typeface="Helvetica Neue"/>
                    </a:endParaRPr>
                  </a:p>
                </p:txBody>
              </p:sp>
              <p:sp>
                <p:nvSpPr>
                  <p:cNvPr id="746" name="Google Shape;746;p25"/>
                  <p:cNvSpPr/>
                  <p:nvPr/>
                </p:nvSpPr>
                <p:spPr>
                  <a:xfrm>
                    <a:off x="4459007" y="3158237"/>
                    <a:ext cx="63852" cy="91186"/>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grpSp>
            <p:cxnSp>
              <p:nvCxnSpPr>
                <p:cNvPr id="747" name="Google Shape;747;p25"/>
                <p:cNvCxnSpPr>
                  <a:endCxn id="720" idx="2"/>
                </p:cNvCxnSpPr>
                <p:nvPr/>
              </p:nvCxnSpPr>
              <p:spPr>
                <a:xfrm>
                  <a:off x="4508728" y="3226442"/>
                  <a:ext cx="1393200" cy="1671600"/>
                </a:xfrm>
                <a:prstGeom prst="straightConnector1">
                  <a:avLst/>
                </a:prstGeom>
                <a:solidFill>
                  <a:srgbClr val="3366FF"/>
                </a:solidFill>
                <a:ln w="25400" cap="flat" cmpd="sng">
                  <a:solidFill>
                    <a:srgbClr val="000000"/>
                  </a:solidFill>
                  <a:prstDash val="solid"/>
                  <a:round/>
                  <a:headEnd type="none" w="sm" len="sm"/>
                  <a:tailEnd type="stealth" w="lg" len="lg"/>
                </a:ln>
              </p:spPr>
            </p:cxnSp>
          </p:grpSp>
          <p:grpSp>
            <p:nvGrpSpPr>
              <p:cNvPr id="748" name="Google Shape;748;p25"/>
              <p:cNvGrpSpPr/>
              <p:nvPr/>
            </p:nvGrpSpPr>
            <p:grpSpPr>
              <a:xfrm>
                <a:off x="3558565" y="2464362"/>
                <a:ext cx="2519315" cy="545352"/>
                <a:chOff x="3558565" y="2464362"/>
                <a:chExt cx="2519315" cy="545352"/>
              </a:xfrm>
            </p:grpSpPr>
            <p:sp>
              <p:nvSpPr>
                <p:cNvPr id="749" name="Google Shape;749;p25"/>
                <p:cNvSpPr/>
                <p:nvPr/>
              </p:nvSpPr>
              <p:spPr>
                <a:xfrm>
                  <a:off x="3558565" y="2464362"/>
                  <a:ext cx="2456030" cy="490505"/>
                </a:xfrm>
                <a:prstGeom prst="rect">
                  <a:avLst/>
                </a:prstGeom>
                <a:solidFill>
                  <a:srgbClr val="457671"/>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50" name="Google Shape;750;p25"/>
                <p:cNvSpPr/>
                <p:nvPr/>
              </p:nvSpPr>
              <p:spPr>
                <a:xfrm>
                  <a:off x="3636529"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51" name="Google Shape;751;p25"/>
                <p:cNvSpPr/>
                <p:nvPr/>
              </p:nvSpPr>
              <p:spPr>
                <a:xfrm>
                  <a:off x="3636529"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52" name="Google Shape;752;p25"/>
                <p:cNvSpPr/>
                <p:nvPr/>
              </p:nvSpPr>
              <p:spPr>
                <a:xfrm>
                  <a:off x="4152925"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53" name="Google Shape;753;p25"/>
                <p:cNvSpPr/>
                <p:nvPr/>
              </p:nvSpPr>
              <p:spPr>
                <a:xfrm>
                  <a:off x="4152925"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54" name="Google Shape;754;p25"/>
                <p:cNvSpPr/>
                <p:nvPr/>
              </p:nvSpPr>
              <p:spPr>
                <a:xfrm>
                  <a:off x="4669322" y="2496361"/>
                  <a:ext cx="417449" cy="183963"/>
                </a:xfrm>
                <a:prstGeom prst="rect">
                  <a:avLst/>
                </a:prstGeom>
                <a:solidFill>
                  <a:srgbClr val="7030A0"/>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55" name="Google Shape;755;p25"/>
                <p:cNvSpPr/>
                <p:nvPr/>
              </p:nvSpPr>
              <p:spPr>
                <a:xfrm>
                  <a:off x="4669322" y="2714909"/>
                  <a:ext cx="417449" cy="183963"/>
                </a:xfrm>
                <a:prstGeom prst="rect">
                  <a:avLst/>
                </a:prstGeom>
                <a:solidFill>
                  <a:srgbClr val="6FAAA6"/>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56" name="Google Shape;756;p25"/>
                <p:cNvSpPr/>
                <p:nvPr/>
              </p:nvSpPr>
              <p:spPr>
                <a:xfrm>
                  <a:off x="5185722"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57" name="Google Shape;757;p25"/>
                <p:cNvSpPr/>
                <p:nvPr/>
              </p:nvSpPr>
              <p:spPr>
                <a:xfrm>
                  <a:off x="5185722"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58" name="Google Shape;758;p25"/>
                <p:cNvSpPr txBox="1"/>
                <p:nvPr/>
              </p:nvSpPr>
              <p:spPr>
                <a:xfrm>
                  <a:off x="5104882" y="2732715"/>
                  <a:ext cx="97299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Buffer Pool</a:t>
                  </a:r>
                  <a:endParaRPr/>
                </a:p>
              </p:txBody>
            </p:sp>
          </p:grpSp>
        </p:grpSp>
        <p:sp>
          <p:nvSpPr>
            <p:cNvPr id="759" name="Google Shape;759;p25"/>
            <p:cNvSpPr txBox="1"/>
            <p:nvPr/>
          </p:nvSpPr>
          <p:spPr>
            <a:xfrm>
              <a:off x="4218334" y="2872660"/>
              <a:ext cx="4619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Helvetica Neue"/>
                  <a:ea typeface="Helvetica Neue"/>
                  <a:cs typeface="Helvetica Neue"/>
                  <a:sym typeface="Helvetica Neue"/>
                </a:rPr>
                <a:t>①</a:t>
              </a:r>
              <a:endParaRPr/>
            </a:p>
          </p:txBody>
        </p:sp>
        <p:cxnSp>
          <p:nvCxnSpPr>
            <p:cNvPr id="760" name="Google Shape;760;p25"/>
            <p:cNvCxnSpPr/>
            <p:nvPr/>
          </p:nvCxnSpPr>
          <p:spPr>
            <a:xfrm>
              <a:off x="4960094" y="2680324"/>
              <a:ext cx="557263" cy="2231698"/>
            </a:xfrm>
            <a:prstGeom prst="straightConnector1">
              <a:avLst/>
            </a:prstGeom>
            <a:solidFill>
              <a:srgbClr val="3366FF"/>
            </a:solidFill>
            <a:ln w="25400" cap="flat" cmpd="sng">
              <a:solidFill>
                <a:srgbClr val="000000"/>
              </a:solidFill>
              <a:prstDash val="solid"/>
              <a:round/>
              <a:headEnd type="none" w="sm" len="sm"/>
              <a:tailEnd type="stealth" w="lg" len="lg"/>
            </a:ln>
          </p:spPr>
        </p:cxnSp>
      </p:grpSp>
      <p:grpSp>
        <p:nvGrpSpPr>
          <p:cNvPr id="761" name="Google Shape;761;p25" descr="Roll out log: LSNs&#10;DB: PageLSNs&#10;RAM: flushedLSN" title="KEY"/>
          <p:cNvGrpSpPr/>
          <p:nvPr/>
        </p:nvGrpSpPr>
        <p:grpSpPr>
          <a:xfrm>
            <a:off x="4519613" y="119063"/>
            <a:ext cx="3362325" cy="962025"/>
            <a:chOff x="4519613" y="119063"/>
            <a:chExt cx="3362325" cy="962025"/>
          </a:xfrm>
        </p:grpSpPr>
        <p:sp>
          <p:nvSpPr>
            <p:cNvPr id="762" name="Google Shape;762;p25"/>
            <p:cNvSpPr/>
            <p:nvPr/>
          </p:nvSpPr>
          <p:spPr>
            <a:xfrm>
              <a:off x="6807318" y="212330"/>
              <a:ext cx="1045369" cy="561975"/>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63" name="Google Shape;763;p25"/>
            <p:cNvSpPr/>
            <p:nvPr/>
          </p:nvSpPr>
          <p:spPr>
            <a:xfrm>
              <a:off x="4669631" y="704850"/>
              <a:ext cx="60513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LSNs</a:t>
              </a:r>
              <a:endParaRPr/>
            </a:p>
          </p:txBody>
        </p:sp>
        <p:sp>
          <p:nvSpPr>
            <p:cNvPr id="764" name="Google Shape;764;p25"/>
            <p:cNvSpPr/>
            <p:nvPr/>
          </p:nvSpPr>
          <p:spPr>
            <a:xfrm>
              <a:off x="5517357" y="704850"/>
              <a:ext cx="1034739"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pageLSNs</a:t>
              </a:r>
              <a:endParaRPr sz="1500">
                <a:solidFill>
                  <a:schemeClr val="accent2"/>
                </a:solidFill>
                <a:latin typeface="Helvetica Neue"/>
                <a:ea typeface="Helvetica Neue"/>
                <a:cs typeface="Helvetica Neue"/>
                <a:sym typeface="Helvetica Neue"/>
              </a:endParaRPr>
            </a:p>
          </p:txBody>
        </p:sp>
        <p:sp>
          <p:nvSpPr>
            <p:cNvPr id="765" name="Google Shape;765;p25"/>
            <p:cNvSpPr/>
            <p:nvPr/>
          </p:nvSpPr>
          <p:spPr>
            <a:xfrm>
              <a:off x="6660357" y="704850"/>
              <a:ext cx="1137331"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flushedLSN</a:t>
              </a:r>
              <a:endParaRPr sz="1500">
                <a:solidFill>
                  <a:schemeClr val="accent2"/>
                </a:solidFill>
                <a:latin typeface="Helvetica Neue"/>
                <a:ea typeface="Helvetica Neue"/>
                <a:cs typeface="Helvetica Neue"/>
                <a:sym typeface="Helvetica Neue"/>
              </a:endParaRPr>
            </a:p>
          </p:txBody>
        </p:sp>
        <p:sp>
          <p:nvSpPr>
            <p:cNvPr id="766" name="Google Shape;766;p25"/>
            <p:cNvSpPr/>
            <p:nvPr/>
          </p:nvSpPr>
          <p:spPr>
            <a:xfrm>
              <a:off x="4519613" y="119063"/>
              <a:ext cx="3362325" cy="96202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767" name="Google Shape;767;p25"/>
            <p:cNvGrpSpPr/>
            <p:nvPr/>
          </p:nvGrpSpPr>
          <p:grpSpPr>
            <a:xfrm>
              <a:off x="5715436" y="247055"/>
              <a:ext cx="816082" cy="450024"/>
              <a:chOff x="5863582" y="4974281"/>
              <a:chExt cx="3132137" cy="1727200"/>
            </a:xfrm>
          </p:grpSpPr>
          <p:pic>
            <p:nvPicPr>
              <p:cNvPr id="768" name="Google Shape;768;p25" descr="skitched-3-4.jpg"/>
              <p:cNvPicPr preferRelativeResize="0"/>
              <p:nvPr/>
            </p:nvPicPr>
            <p:blipFill rotWithShape="1">
              <a:blip r:embed="rId7">
                <a:alphaModFix/>
              </a:blip>
              <a:srcRect/>
              <a:stretch/>
            </p:blipFill>
            <p:spPr>
              <a:xfrm>
                <a:off x="5863582" y="4974281"/>
                <a:ext cx="3132137" cy="1727200"/>
              </a:xfrm>
              <a:prstGeom prst="rect">
                <a:avLst/>
              </a:prstGeom>
              <a:noFill/>
              <a:ln>
                <a:noFill/>
              </a:ln>
            </p:spPr>
          </p:pic>
          <p:sp>
            <p:nvSpPr>
              <p:cNvPr id="769" name="Google Shape;769;p25"/>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a:p>
            </p:txBody>
          </p:sp>
        </p:grpSp>
        <p:grpSp>
          <p:nvGrpSpPr>
            <p:cNvPr id="770" name="Google Shape;770;p25"/>
            <p:cNvGrpSpPr/>
            <p:nvPr/>
          </p:nvGrpSpPr>
          <p:grpSpPr>
            <a:xfrm>
              <a:off x="4694389" y="230956"/>
              <a:ext cx="822968" cy="457595"/>
              <a:chOff x="979247" y="3371546"/>
              <a:chExt cx="2656685" cy="1477194"/>
            </a:xfrm>
          </p:grpSpPr>
          <p:sp>
            <p:nvSpPr>
              <p:cNvPr id="771" name="Google Shape;771;p25" descr="Roll out log: LSNs&#10;DB: PageLSNs&#10;RAM: flushedLSN" title="KEY"/>
              <p:cNvSpPr/>
              <p:nvPr/>
            </p:nvSpPr>
            <p:spPr>
              <a:xfrm>
                <a:off x="1754401" y="4550707"/>
                <a:ext cx="1881531" cy="274980"/>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72" name="Google Shape;772;p25" descr="Oak"/>
              <p:cNvSpPr/>
              <p:nvPr/>
            </p:nvSpPr>
            <p:spPr>
              <a:xfrm>
                <a:off x="979247" y="3371546"/>
                <a:ext cx="1477195" cy="1477194"/>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773" name="Google Shape;773;p25"/>
              <p:cNvSpPr/>
              <p:nvPr/>
            </p:nvSpPr>
            <p:spPr>
              <a:xfrm>
                <a:off x="1221929" y="3614228"/>
                <a:ext cx="991831" cy="991831"/>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774" name="Google Shape;774;p25"/>
              <p:cNvSpPr/>
              <p:nvPr/>
            </p:nvSpPr>
            <p:spPr>
              <a:xfrm>
                <a:off x="1475162" y="3867461"/>
                <a:ext cx="485364" cy="485364"/>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nvGrpSpPr>
            <p:cNvPr id="775" name="Google Shape;775;p25"/>
            <p:cNvGrpSpPr/>
            <p:nvPr/>
          </p:nvGrpSpPr>
          <p:grpSpPr>
            <a:xfrm>
              <a:off x="6830359" y="241438"/>
              <a:ext cx="874229" cy="461258"/>
              <a:chOff x="4768081" y="3045380"/>
              <a:chExt cx="3862832" cy="933387"/>
            </a:xfrm>
          </p:grpSpPr>
          <p:pic>
            <p:nvPicPr>
              <p:cNvPr id="776" name="Google Shape;776;p25" descr="Roll out log: LSNs&#10;DB: PageLSNs&#10;RAM: flushedLSN" title="Key"/>
              <p:cNvPicPr preferRelativeResize="0"/>
              <p:nvPr/>
            </p:nvPicPr>
            <p:blipFill rotWithShape="1">
              <a:blip r:embed="rId8">
                <a:alphaModFix/>
              </a:blip>
              <a:srcRect t="31964" b="31779"/>
              <a:stretch/>
            </p:blipFill>
            <p:spPr>
              <a:xfrm>
                <a:off x="4768081" y="3045380"/>
                <a:ext cx="3862832" cy="933387"/>
              </a:xfrm>
              <a:prstGeom prst="rect">
                <a:avLst/>
              </a:prstGeom>
              <a:noFill/>
              <a:ln>
                <a:noFill/>
              </a:ln>
            </p:spPr>
          </p:pic>
          <p:sp>
            <p:nvSpPr>
              <p:cNvPr id="777" name="Google Shape;777;p25" descr="Roll out log: LSNs&#10;DB: PageLSNs&#10;RAM: flushedLSN" title="KEY"/>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5"/>
                                        </p:tgtEl>
                                        <p:attrNameLst>
                                          <p:attrName>style.visibility</p:attrName>
                                        </p:attrNameLst>
                                      </p:cBhvr>
                                      <p:to>
                                        <p:strVal val="visible"/>
                                      </p:to>
                                    </p:set>
                                    <p:animEffect transition="in" filter="fade">
                                      <p:cBhvr>
                                        <p:cTn id="7" dur="500"/>
                                        <p:tgtEl>
                                          <p:spTgt spid="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Summary</a:t>
            </a:r>
            <a:endParaRPr/>
          </a:p>
        </p:txBody>
      </p:sp>
      <p:sp>
        <p:nvSpPr>
          <p:cNvPr id="783" name="Google Shape;783;p2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a:t>WAL:  Before page i is written to DB, log must satisfy:</a:t>
            </a:r>
            <a:endParaRPr/>
          </a:p>
          <a:p>
            <a:pPr marL="742950" lvl="1" indent="-285750" algn="l" rtl="0">
              <a:spcBef>
                <a:spcPts val="320"/>
              </a:spcBef>
              <a:spcAft>
                <a:spcPts val="0"/>
              </a:spcAft>
              <a:buSzPts val="1600"/>
              <a:buChar char="•"/>
            </a:pPr>
            <a:r>
              <a:rPr lang="en-US" sz="1600" b="1"/>
              <a:t>pageLSN</a:t>
            </a:r>
            <a:r>
              <a:rPr lang="en-US" sz="1600" b="1" baseline="-25000"/>
              <a:t>i</a:t>
            </a:r>
            <a:r>
              <a:rPr lang="en-US" sz="1600" b="1"/>
              <a:t> </a:t>
            </a:r>
            <a:r>
              <a:rPr lang="en-US" sz="1600" b="1">
                <a:latin typeface="Noto Sans Symbols"/>
                <a:ea typeface="Noto Sans Symbols"/>
                <a:cs typeface="Noto Sans Symbols"/>
                <a:sym typeface="Noto Sans Symbols"/>
              </a:rPr>
              <a:t>≤</a:t>
            </a:r>
            <a:r>
              <a:rPr lang="en-US" sz="1600" b="1"/>
              <a:t> flushedLSN</a:t>
            </a:r>
            <a:endParaRPr sz="1600" b="1"/>
          </a:p>
          <a:p>
            <a:pPr marL="342900" lvl="0" indent="-342900" algn="l" rtl="0">
              <a:spcBef>
                <a:spcPts val="360"/>
              </a:spcBef>
              <a:spcAft>
                <a:spcPts val="0"/>
              </a:spcAft>
              <a:buSzPts val="1800"/>
              <a:buChar char="•"/>
            </a:pPr>
            <a:r>
              <a:rPr lang="en-US" sz="1800"/>
              <a:t>Exactly how is logging (and recovery!) done?</a:t>
            </a:r>
            <a:endParaRPr/>
          </a:p>
          <a:p>
            <a:pPr marL="742950" lvl="1" indent="-285750" algn="l" rtl="0">
              <a:spcBef>
                <a:spcPts val="320"/>
              </a:spcBef>
              <a:spcAft>
                <a:spcPts val="0"/>
              </a:spcAft>
              <a:buSzPts val="1600"/>
              <a:buChar char="•"/>
            </a:pPr>
            <a:r>
              <a:rPr lang="en-US" sz="1600"/>
              <a:t>We’ll look at the </a:t>
            </a:r>
            <a:br>
              <a:rPr lang="en-US" sz="1600"/>
            </a:br>
            <a:r>
              <a:rPr lang="en-US" sz="1600"/>
              <a:t>ARIES algorithm</a:t>
            </a:r>
            <a:br>
              <a:rPr lang="en-US" sz="1600"/>
            </a:br>
            <a:r>
              <a:rPr lang="en-US" sz="1600"/>
              <a:t>from IBM.</a:t>
            </a:r>
            <a:endParaRPr sz="1600"/>
          </a:p>
        </p:txBody>
      </p:sp>
      <p:grpSp>
        <p:nvGrpSpPr>
          <p:cNvPr id="784" name="Google Shape;784;p26" descr="Roll out log: LSNs&#10;DB: PageLSNs&#10;RAM: flushedLSN" title="KEY"/>
          <p:cNvGrpSpPr/>
          <p:nvPr/>
        </p:nvGrpSpPr>
        <p:grpSpPr>
          <a:xfrm>
            <a:off x="4519613" y="119063"/>
            <a:ext cx="3362325" cy="962025"/>
            <a:chOff x="4519613" y="119063"/>
            <a:chExt cx="3362325" cy="962025"/>
          </a:xfrm>
        </p:grpSpPr>
        <p:sp>
          <p:nvSpPr>
            <p:cNvPr id="785" name="Google Shape;785;p26"/>
            <p:cNvSpPr/>
            <p:nvPr/>
          </p:nvSpPr>
          <p:spPr>
            <a:xfrm>
              <a:off x="6807318" y="212330"/>
              <a:ext cx="1045369" cy="561975"/>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86" name="Google Shape;786;p26"/>
            <p:cNvSpPr/>
            <p:nvPr/>
          </p:nvSpPr>
          <p:spPr>
            <a:xfrm>
              <a:off x="4669631" y="704850"/>
              <a:ext cx="60513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LSNs</a:t>
              </a:r>
              <a:endParaRPr/>
            </a:p>
          </p:txBody>
        </p:sp>
        <p:sp>
          <p:nvSpPr>
            <p:cNvPr id="787" name="Google Shape;787;p26"/>
            <p:cNvSpPr/>
            <p:nvPr/>
          </p:nvSpPr>
          <p:spPr>
            <a:xfrm>
              <a:off x="5517357" y="704850"/>
              <a:ext cx="1034739"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pageLSNs</a:t>
              </a:r>
              <a:endParaRPr sz="1500">
                <a:solidFill>
                  <a:schemeClr val="accent2"/>
                </a:solidFill>
                <a:latin typeface="Helvetica Neue"/>
                <a:ea typeface="Helvetica Neue"/>
                <a:cs typeface="Helvetica Neue"/>
                <a:sym typeface="Helvetica Neue"/>
              </a:endParaRPr>
            </a:p>
          </p:txBody>
        </p:sp>
        <p:sp>
          <p:nvSpPr>
            <p:cNvPr id="788" name="Google Shape;788;p26"/>
            <p:cNvSpPr/>
            <p:nvPr/>
          </p:nvSpPr>
          <p:spPr>
            <a:xfrm>
              <a:off x="6660357" y="704850"/>
              <a:ext cx="1137331"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flushedLSN</a:t>
              </a:r>
              <a:endParaRPr sz="1500">
                <a:solidFill>
                  <a:schemeClr val="accent2"/>
                </a:solidFill>
                <a:latin typeface="Helvetica Neue"/>
                <a:ea typeface="Helvetica Neue"/>
                <a:cs typeface="Helvetica Neue"/>
                <a:sym typeface="Helvetica Neue"/>
              </a:endParaRPr>
            </a:p>
          </p:txBody>
        </p:sp>
        <p:sp>
          <p:nvSpPr>
            <p:cNvPr id="789" name="Google Shape;789;p26"/>
            <p:cNvSpPr/>
            <p:nvPr/>
          </p:nvSpPr>
          <p:spPr>
            <a:xfrm>
              <a:off x="4519613" y="119063"/>
              <a:ext cx="3362325" cy="96202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790" name="Google Shape;790;p26"/>
            <p:cNvGrpSpPr/>
            <p:nvPr/>
          </p:nvGrpSpPr>
          <p:grpSpPr>
            <a:xfrm>
              <a:off x="5715436" y="247055"/>
              <a:ext cx="816082" cy="450024"/>
              <a:chOff x="5863582" y="4974281"/>
              <a:chExt cx="3132137" cy="1727200"/>
            </a:xfrm>
          </p:grpSpPr>
          <p:pic>
            <p:nvPicPr>
              <p:cNvPr id="791" name="Google Shape;791;p26"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792" name="Google Shape;792;p26"/>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a:p>
            </p:txBody>
          </p:sp>
        </p:grpSp>
        <p:grpSp>
          <p:nvGrpSpPr>
            <p:cNvPr id="793" name="Google Shape;793;p26"/>
            <p:cNvGrpSpPr/>
            <p:nvPr/>
          </p:nvGrpSpPr>
          <p:grpSpPr>
            <a:xfrm>
              <a:off x="4694389" y="230956"/>
              <a:ext cx="822968" cy="457595"/>
              <a:chOff x="979247" y="3371546"/>
              <a:chExt cx="2656685" cy="1477194"/>
            </a:xfrm>
          </p:grpSpPr>
          <p:sp>
            <p:nvSpPr>
              <p:cNvPr id="794" name="Google Shape;794;p26" descr="Roll out log: LSNs&#10;DB: PageLSNs&#10;RAM: flushedLSN" title="KEY"/>
              <p:cNvSpPr/>
              <p:nvPr/>
            </p:nvSpPr>
            <p:spPr>
              <a:xfrm>
                <a:off x="1754401" y="4550707"/>
                <a:ext cx="1881531" cy="274980"/>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795" name="Google Shape;795;p26" descr="Oak"/>
              <p:cNvSpPr/>
              <p:nvPr/>
            </p:nvSpPr>
            <p:spPr>
              <a:xfrm>
                <a:off x="979247" y="3371546"/>
                <a:ext cx="1477195" cy="1477194"/>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796" name="Google Shape;796;p26"/>
              <p:cNvSpPr/>
              <p:nvPr/>
            </p:nvSpPr>
            <p:spPr>
              <a:xfrm>
                <a:off x="1221929" y="3614228"/>
                <a:ext cx="991831" cy="991831"/>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797" name="Google Shape;797;p26"/>
              <p:cNvSpPr/>
              <p:nvPr/>
            </p:nvSpPr>
            <p:spPr>
              <a:xfrm>
                <a:off x="1475162" y="3867461"/>
                <a:ext cx="485364" cy="485364"/>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nvGrpSpPr>
            <p:cNvPr id="798" name="Google Shape;798;p26"/>
            <p:cNvGrpSpPr/>
            <p:nvPr/>
          </p:nvGrpSpPr>
          <p:grpSpPr>
            <a:xfrm>
              <a:off x="6830359" y="241438"/>
              <a:ext cx="874229" cy="461258"/>
              <a:chOff x="4768081" y="3045380"/>
              <a:chExt cx="3862832" cy="933387"/>
            </a:xfrm>
          </p:grpSpPr>
          <p:pic>
            <p:nvPicPr>
              <p:cNvPr id="799" name="Google Shape;799;p26" descr="Roll out log: LSNs&#10;DB: PageLSNs&#10;RAM: flushedLSN" title="Key"/>
              <p:cNvPicPr preferRelativeResize="0"/>
              <p:nvPr/>
            </p:nvPicPr>
            <p:blipFill rotWithShape="1">
              <a:blip r:embed="rId6">
                <a:alphaModFix/>
              </a:blip>
              <a:srcRect t="31964" b="31779"/>
              <a:stretch/>
            </p:blipFill>
            <p:spPr>
              <a:xfrm>
                <a:off x="4768081" y="3045380"/>
                <a:ext cx="3862832" cy="933387"/>
              </a:xfrm>
              <a:prstGeom prst="rect">
                <a:avLst/>
              </a:prstGeom>
              <a:noFill/>
              <a:ln>
                <a:noFill/>
              </a:ln>
            </p:spPr>
          </p:pic>
          <p:sp>
            <p:nvSpPr>
              <p:cNvPr id="800" name="Google Shape;800;p26" descr="Roll out log: LSNs&#10;DB: PageLSNs&#10;RAM: flushedLSN" title="KEY"/>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
        <p:nvSpPr>
          <p:cNvPr id="801" name="Google Shape;801;p26" descr="Log records flushed to disk&#10;" title="Logs"/>
          <p:cNvSpPr/>
          <p:nvPr/>
        </p:nvSpPr>
        <p:spPr>
          <a:xfrm>
            <a:off x="1186856" y="4731114"/>
            <a:ext cx="2285130"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Log records flushed to disk</a:t>
            </a:r>
            <a:endParaRPr/>
          </a:p>
        </p:txBody>
      </p:sp>
      <p:grpSp>
        <p:nvGrpSpPr>
          <p:cNvPr id="802" name="Google Shape;802;p26" descr="A database with a log rolling back in time. " title="DB with Log"/>
          <p:cNvGrpSpPr/>
          <p:nvPr/>
        </p:nvGrpSpPr>
        <p:grpSpPr>
          <a:xfrm>
            <a:off x="3555552" y="3703427"/>
            <a:ext cx="2833292" cy="1449565"/>
            <a:chOff x="3708533" y="3729163"/>
            <a:chExt cx="2833292" cy="1449565"/>
          </a:xfrm>
        </p:grpSpPr>
        <p:sp>
          <p:nvSpPr>
            <p:cNvPr id="803" name="Google Shape;803;p26"/>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sp>
          <p:nvSpPr>
            <p:cNvPr id="804" name="Google Shape;804;p26"/>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grpSp>
          <p:nvGrpSpPr>
            <p:cNvPr id="805" name="Google Shape;805;p26"/>
            <p:cNvGrpSpPr/>
            <p:nvPr/>
          </p:nvGrpSpPr>
          <p:grpSpPr>
            <a:xfrm>
              <a:off x="3708533" y="3729163"/>
              <a:ext cx="2608120" cy="1414337"/>
              <a:chOff x="4767273" y="4632915"/>
              <a:chExt cx="4113202" cy="2120052"/>
            </a:xfrm>
          </p:grpSpPr>
          <p:grpSp>
            <p:nvGrpSpPr>
              <p:cNvPr id="806" name="Google Shape;806;p26"/>
              <p:cNvGrpSpPr/>
              <p:nvPr/>
            </p:nvGrpSpPr>
            <p:grpSpPr>
              <a:xfrm>
                <a:off x="4767273" y="4632915"/>
                <a:ext cx="4113202" cy="2120052"/>
                <a:chOff x="4767273" y="4632915"/>
                <a:chExt cx="4113202" cy="2120052"/>
              </a:xfrm>
            </p:grpSpPr>
            <p:grpSp>
              <p:nvGrpSpPr>
                <p:cNvPr id="807" name="Google Shape;807;p26"/>
                <p:cNvGrpSpPr/>
                <p:nvPr/>
              </p:nvGrpSpPr>
              <p:grpSpPr>
                <a:xfrm>
                  <a:off x="4767273" y="4632915"/>
                  <a:ext cx="4113202" cy="2120052"/>
                  <a:chOff x="5863582" y="4974281"/>
                  <a:chExt cx="3132137" cy="1727200"/>
                </a:xfrm>
              </p:grpSpPr>
              <p:pic>
                <p:nvPicPr>
                  <p:cNvPr id="808" name="Google Shape;808;p26" descr="skitched-3-4.jpg"/>
                  <p:cNvPicPr preferRelativeResize="0"/>
                  <p:nvPr/>
                </p:nvPicPr>
                <p:blipFill rotWithShape="1">
                  <a:blip r:embed="rId7">
                    <a:alphaModFix/>
                  </a:blip>
                  <a:srcRect/>
                  <a:stretch/>
                </p:blipFill>
                <p:spPr>
                  <a:xfrm>
                    <a:off x="5863582" y="4974281"/>
                    <a:ext cx="3132137" cy="1727200"/>
                  </a:xfrm>
                  <a:prstGeom prst="rect">
                    <a:avLst/>
                  </a:prstGeom>
                  <a:noFill/>
                  <a:ln>
                    <a:noFill/>
                  </a:ln>
                </p:spPr>
              </p:pic>
              <p:sp>
                <p:nvSpPr>
                  <p:cNvPr id="809" name="Google Shape;809;p26"/>
                  <p:cNvSpPr/>
                  <p:nvPr/>
                </p:nvSpPr>
                <p:spPr>
                  <a:xfrm>
                    <a:off x="6166022" y="5634681"/>
                    <a:ext cx="2292178"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grpSp>
              <p:nvGrpSpPr>
                <p:cNvPr id="810" name="Google Shape;810;p26"/>
                <p:cNvGrpSpPr/>
                <p:nvPr/>
              </p:nvGrpSpPr>
              <p:grpSpPr>
                <a:xfrm>
                  <a:off x="5160933" y="5424076"/>
                  <a:ext cx="3447786" cy="1096776"/>
                  <a:chOff x="5160933" y="5424076"/>
                  <a:chExt cx="3447786" cy="1096776"/>
                </a:xfrm>
              </p:grpSpPr>
              <p:sp>
                <p:nvSpPr>
                  <p:cNvPr id="811" name="Google Shape;811;p26" descr="Going back in time in the LSNS" title="LSN"/>
                  <p:cNvSpPr/>
                  <p:nvPr/>
                </p:nvSpPr>
                <p:spPr>
                  <a:xfrm>
                    <a:off x="5724353" y="6326368"/>
                    <a:ext cx="2884366" cy="194484"/>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12" name="Google Shape;812;p26" descr="Oak"/>
                  <p:cNvSpPr/>
                  <p:nvPr/>
                </p:nvSpPr>
                <p:spPr>
                  <a:xfrm>
                    <a:off x="5160933" y="5424076"/>
                    <a:ext cx="1073701" cy="1079666"/>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sp>
            <p:nvSpPr>
              <p:cNvPr id="813" name="Google Shape;813;p26"/>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814" name="Google Shape;814;p26"/>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sp>
          <p:nvSpPr>
            <p:cNvPr id="815" name="Google Shape;815;p26"/>
            <p:cNvSpPr txBox="1"/>
            <p:nvPr/>
          </p:nvSpPr>
          <p:spPr>
            <a:xfrm>
              <a:off x="5131015" y="4773737"/>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0D1716"/>
                  </a:solidFill>
                  <a:latin typeface="Helvetica Neue"/>
                  <a:ea typeface="Helvetica Neue"/>
                  <a:cs typeface="Helvetica Neue"/>
                  <a:sym typeface="Helvetica Neue"/>
                </a:rPr>
                <a:t>time</a:t>
              </a:r>
              <a:endParaRPr/>
            </a:p>
          </p:txBody>
        </p:sp>
      </p:grpSp>
      <p:sp>
        <p:nvSpPr>
          <p:cNvPr id="816" name="Google Shape;816;p26"/>
          <p:cNvSpPr txBox="1"/>
          <p:nvPr/>
        </p:nvSpPr>
        <p:spPr>
          <a:xfrm>
            <a:off x="6069532" y="4662868"/>
            <a:ext cx="4619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①</a:t>
            </a:r>
            <a:endParaRPr/>
          </a:p>
        </p:txBody>
      </p:sp>
      <p:grpSp>
        <p:nvGrpSpPr>
          <p:cNvPr id="817" name="Google Shape;817;p26" descr="Another DB has a pageLSN pointing to the log at a point before the flushed LSN" title="DB2"/>
          <p:cNvGrpSpPr/>
          <p:nvPr/>
        </p:nvGrpSpPr>
        <p:grpSpPr>
          <a:xfrm>
            <a:off x="346740" y="3356239"/>
            <a:ext cx="4338162" cy="1564832"/>
            <a:chOff x="346740" y="3356239"/>
            <a:chExt cx="4338162" cy="1564832"/>
          </a:xfrm>
        </p:grpSpPr>
        <p:grpSp>
          <p:nvGrpSpPr>
            <p:cNvPr id="818" name="Google Shape;818;p26" descr="Another DB has a page LSN pointing some point in the first DB's log" title="DB2"/>
            <p:cNvGrpSpPr/>
            <p:nvPr/>
          </p:nvGrpSpPr>
          <p:grpSpPr>
            <a:xfrm>
              <a:off x="346740" y="3356239"/>
              <a:ext cx="2792761" cy="1306629"/>
              <a:chOff x="5863582" y="4974281"/>
              <a:chExt cx="3132137" cy="1727200"/>
            </a:xfrm>
          </p:grpSpPr>
          <p:pic>
            <p:nvPicPr>
              <p:cNvPr id="819" name="Google Shape;819;p26" descr="skitched-3-4.jpg"/>
              <p:cNvPicPr preferRelativeResize="0"/>
              <p:nvPr/>
            </p:nvPicPr>
            <p:blipFill rotWithShape="1">
              <a:blip r:embed="rId7">
                <a:alphaModFix/>
              </a:blip>
              <a:srcRect/>
              <a:stretch/>
            </p:blipFill>
            <p:spPr>
              <a:xfrm>
                <a:off x="5863582" y="4974281"/>
                <a:ext cx="3132137" cy="1727200"/>
              </a:xfrm>
              <a:prstGeom prst="rect">
                <a:avLst/>
              </a:prstGeom>
              <a:noFill/>
              <a:ln>
                <a:noFill/>
              </a:ln>
            </p:spPr>
          </p:pic>
          <p:sp>
            <p:nvSpPr>
              <p:cNvPr id="820" name="Google Shape;820;p26"/>
              <p:cNvSpPr/>
              <p:nvPr/>
            </p:nvSpPr>
            <p:spPr>
              <a:xfrm>
                <a:off x="6269767" y="5664844"/>
                <a:ext cx="2470899" cy="815546"/>
              </a:xfrm>
              <a:prstGeom prst="rect">
                <a:avLst/>
              </a:prstGeom>
              <a:solidFill>
                <a:srgbClr val="F8B210"/>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2100" b="1">
                    <a:solidFill>
                      <a:srgbClr val="000000"/>
                    </a:solidFill>
                    <a:latin typeface="Calibri"/>
                    <a:ea typeface="Calibri"/>
                    <a:cs typeface="Calibri"/>
                    <a:sym typeface="Calibri"/>
                  </a:rPr>
                  <a:t>DB</a:t>
                </a:r>
                <a:endParaRPr/>
              </a:p>
            </p:txBody>
          </p:sp>
        </p:grpSp>
        <p:sp>
          <p:nvSpPr>
            <p:cNvPr id="821" name="Google Shape;821;p26"/>
            <p:cNvSpPr/>
            <p:nvPr/>
          </p:nvSpPr>
          <p:spPr>
            <a:xfrm>
              <a:off x="664378" y="3917571"/>
              <a:ext cx="417449" cy="183963"/>
            </a:xfrm>
            <a:prstGeom prst="rect">
              <a:avLst/>
            </a:prstGeom>
            <a:solidFill>
              <a:srgbClr val="7030A0"/>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cxnSp>
          <p:nvCxnSpPr>
            <p:cNvPr id="822" name="Google Shape;822;p26"/>
            <p:cNvCxnSpPr>
              <a:stCxn id="821" idx="0"/>
            </p:cNvCxnSpPr>
            <p:nvPr/>
          </p:nvCxnSpPr>
          <p:spPr>
            <a:xfrm rot="-5400000" flipH="1">
              <a:off x="2277252" y="2513421"/>
              <a:ext cx="1003500" cy="3811800"/>
            </a:xfrm>
            <a:prstGeom prst="curvedConnector4">
              <a:avLst>
                <a:gd name="adj1" fmla="val -22779"/>
                <a:gd name="adj2" fmla="val 52738"/>
              </a:avLst>
            </a:prstGeom>
            <a:solidFill>
              <a:srgbClr val="3366FF"/>
            </a:solidFill>
            <a:ln w="25400" cap="flat" cmpd="sng">
              <a:solidFill>
                <a:srgbClr val="000000"/>
              </a:solidFill>
              <a:prstDash val="solid"/>
              <a:round/>
              <a:headEnd type="none" w="sm" len="sm"/>
              <a:tailEnd type="stealth" w="lg" len="lg"/>
            </a:ln>
          </p:spPr>
        </p:cxnSp>
      </p:grpSp>
      <p:grpSp>
        <p:nvGrpSpPr>
          <p:cNvPr id="823" name="Google Shape;823;p26" descr="RAM holds the log tail with time going backwards. Flushed LSN points to the most recent part of the log. Buffer pool holds data pages. One page in the buffer pool holds the flushed LSN, which is at the end of the logtail Buffer full of pages pointing to different parts of the log" title="RAM"/>
          <p:cNvGrpSpPr/>
          <p:nvPr/>
        </p:nvGrpSpPr>
        <p:grpSpPr>
          <a:xfrm>
            <a:off x="3414589" y="2296188"/>
            <a:ext cx="2786186" cy="2601854"/>
            <a:chOff x="3414589" y="2296188"/>
            <a:chExt cx="2786186" cy="2601854"/>
          </a:xfrm>
        </p:grpSpPr>
        <p:grpSp>
          <p:nvGrpSpPr>
            <p:cNvPr id="824" name="Google Shape;824;p26" descr="RAM holds the log tail with time going backwards. Flushed LSN points to the most recent part of the log. Buffer pool holds data pages. One page in the buffer pool holds the flushed LSN, which is at the end of the logtail Buffer full of pages pointing to different parts of the log" title="RAM"/>
            <p:cNvGrpSpPr/>
            <p:nvPr/>
          </p:nvGrpSpPr>
          <p:grpSpPr>
            <a:xfrm>
              <a:off x="3414589" y="2296188"/>
              <a:ext cx="2786186" cy="2601854"/>
              <a:chOff x="3414589" y="2296188"/>
              <a:chExt cx="2786186" cy="2601854"/>
            </a:xfrm>
          </p:grpSpPr>
          <p:grpSp>
            <p:nvGrpSpPr>
              <p:cNvPr id="825" name="Google Shape;825;p26"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601854"/>
                <a:chOff x="3414589" y="2296188"/>
                <a:chExt cx="2786186" cy="2601854"/>
              </a:xfrm>
            </p:grpSpPr>
            <p:grpSp>
              <p:nvGrpSpPr>
                <p:cNvPr id="826" name="Google Shape;826;p26"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601854"/>
                  <a:chOff x="3414589" y="2296188"/>
                  <a:chExt cx="2786186" cy="2601854"/>
                </a:xfrm>
              </p:grpSpPr>
              <p:grpSp>
                <p:nvGrpSpPr>
                  <p:cNvPr id="827" name="Google Shape;827;p26" descr="RAM holds the log tail with time going backwards. Flushed LSN points to the most recent part of the log " title="RAM"/>
                  <p:cNvGrpSpPr/>
                  <p:nvPr/>
                </p:nvGrpSpPr>
                <p:grpSpPr>
                  <a:xfrm>
                    <a:off x="3414589" y="2296188"/>
                    <a:ext cx="2786186" cy="2601854"/>
                    <a:chOff x="3414589" y="2296188"/>
                    <a:chExt cx="2786186" cy="2601854"/>
                  </a:xfrm>
                </p:grpSpPr>
                <p:grpSp>
                  <p:nvGrpSpPr>
                    <p:cNvPr id="828" name="Google Shape;828;p26"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829" name="Google Shape;829;p26" descr="RAM holds the log tail with time going backwards" title="RAM"/>
                      <p:cNvGrpSpPr/>
                      <p:nvPr/>
                    </p:nvGrpSpPr>
                    <p:grpSpPr>
                      <a:xfrm>
                        <a:off x="3414589" y="2296188"/>
                        <a:ext cx="2786186" cy="1395824"/>
                        <a:chOff x="5107732" y="1981330"/>
                        <a:chExt cx="2854175" cy="1452167"/>
                      </a:xfrm>
                    </p:grpSpPr>
                    <p:grpSp>
                      <p:nvGrpSpPr>
                        <p:cNvPr id="830" name="Google Shape;830;p26"/>
                        <p:cNvGrpSpPr/>
                        <p:nvPr/>
                      </p:nvGrpSpPr>
                      <p:grpSpPr>
                        <a:xfrm>
                          <a:off x="5107732" y="1981330"/>
                          <a:ext cx="2854175" cy="1452167"/>
                          <a:chOff x="5286310" y="2641773"/>
                          <a:chExt cx="3805566" cy="1936223"/>
                        </a:xfrm>
                      </p:grpSpPr>
                      <p:grpSp>
                        <p:nvGrpSpPr>
                          <p:cNvPr id="831" name="Google Shape;831;p26"/>
                          <p:cNvGrpSpPr/>
                          <p:nvPr/>
                        </p:nvGrpSpPr>
                        <p:grpSpPr>
                          <a:xfrm>
                            <a:off x="5286310" y="2641773"/>
                            <a:ext cx="3805566" cy="1936223"/>
                            <a:chOff x="4768081" y="3045380"/>
                            <a:chExt cx="3862832" cy="933387"/>
                          </a:xfrm>
                        </p:grpSpPr>
                        <p:pic>
                          <p:nvPicPr>
                            <p:cNvPr id="832" name="Google Shape;832;p26" descr="RAM holds the log tail with time going backwards. Flushed LSN points to the most recent part of the log. Buffer pool holds data pages. One page in the buffer pool holds the flushed LSN, which is at the end of the logtail Buffer full of pages pointing to different parts of the log" title="RAM"/>
                            <p:cNvPicPr preferRelativeResize="0"/>
                            <p:nvPr/>
                          </p:nvPicPr>
                          <p:blipFill rotWithShape="1">
                            <a:blip r:embed="rId8">
                              <a:alphaModFix/>
                            </a:blip>
                            <a:srcRect t="31964" b="31779"/>
                            <a:stretch/>
                          </p:blipFill>
                          <p:spPr>
                            <a:xfrm>
                              <a:off x="4768081" y="3045380"/>
                              <a:ext cx="3862832" cy="933387"/>
                            </a:xfrm>
                            <a:prstGeom prst="rect">
                              <a:avLst/>
                            </a:prstGeom>
                            <a:noFill/>
                            <a:ln>
                              <a:noFill/>
                            </a:ln>
                          </p:spPr>
                        </p:pic>
                        <p:sp>
                          <p:nvSpPr>
                            <p:cNvPr id="833" name="Google Shape;833;p26"/>
                            <p:cNvSpPr/>
                            <p:nvPr/>
                          </p:nvSpPr>
                          <p:spPr>
                            <a:xfrm>
                              <a:off x="5008120" y="3174218"/>
                              <a:ext cx="3382752" cy="599930"/>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endParaRPr sz="1500" b="1">
                                <a:solidFill>
                                  <a:schemeClr val="lt1"/>
                                </a:solidFill>
                                <a:latin typeface="Helvetica Neue"/>
                                <a:ea typeface="Helvetica Neue"/>
                                <a:cs typeface="Helvetica Neue"/>
                                <a:sym typeface="Helvetica Neue"/>
                              </a:endParaRPr>
                            </a:p>
                          </p:txBody>
                        </p:sp>
                      </p:grpSp>
                      <p:sp>
                        <p:nvSpPr>
                          <p:cNvPr id="834" name="Google Shape;834;p26"/>
                          <p:cNvSpPr/>
                          <p:nvPr/>
                        </p:nvSpPr>
                        <p:spPr>
                          <a:xfrm rot="-5400000">
                            <a:off x="7631579" y="2977295"/>
                            <a:ext cx="420269" cy="1928247"/>
                          </a:xfrm>
                          <a:prstGeom prst="rect">
                            <a:avLst/>
                          </a:prstGeom>
                          <a:solidFill>
                            <a:schemeClr val="accent2"/>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cxnSp>
                      <p:nvCxnSpPr>
                        <p:cNvPr id="835" name="Google Shape;835;p26"/>
                        <p:cNvCxnSpPr/>
                        <p:nvPr/>
                      </p:nvCxnSpPr>
                      <p:spPr>
                        <a:xfrm>
                          <a:off x="6306170" y="2860188"/>
                          <a:ext cx="1446185" cy="0"/>
                        </a:xfrm>
                        <a:prstGeom prst="straightConnector1">
                          <a:avLst/>
                        </a:prstGeom>
                        <a:solidFill>
                          <a:srgbClr val="3366FF"/>
                        </a:solidFill>
                        <a:ln w="12700" cap="flat" cmpd="sng">
                          <a:solidFill>
                            <a:schemeClr val="lt1"/>
                          </a:solidFill>
                          <a:prstDash val="dash"/>
                          <a:round/>
                          <a:headEnd type="none" w="sm" len="sm"/>
                          <a:tailEnd type="triangle" w="lg" len="lg"/>
                        </a:ln>
                      </p:spPr>
                    </p:cxnSp>
                    <p:sp>
                      <p:nvSpPr>
                        <p:cNvPr id="836" name="Google Shape;836;p26"/>
                        <p:cNvSpPr txBox="1"/>
                        <p:nvPr/>
                      </p:nvSpPr>
                      <p:spPr>
                        <a:xfrm>
                          <a:off x="6373063" y="2810339"/>
                          <a:ext cx="4812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time</a:t>
                          </a:r>
                          <a:endParaRPr/>
                        </a:p>
                      </p:txBody>
                    </p:sp>
                    <p:sp>
                      <p:nvSpPr>
                        <p:cNvPr id="837" name="Google Shape;837;p26"/>
                        <p:cNvSpPr txBox="1"/>
                        <p:nvPr/>
                      </p:nvSpPr>
                      <p:spPr>
                        <a:xfrm>
                          <a:off x="7133468" y="2883049"/>
                          <a:ext cx="6880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Log tail</a:t>
                          </a:r>
                          <a:endParaRPr/>
                        </a:p>
                      </p:txBody>
                    </p:sp>
                  </p:grpSp>
                  <p:sp>
                    <p:nvSpPr>
                      <p:cNvPr id="838" name="Google Shape;838;p26"/>
                      <p:cNvSpPr txBox="1"/>
                      <p:nvPr/>
                    </p:nvSpPr>
                    <p:spPr>
                      <a:xfrm>
                        <a:off x="3529029" y="3087914"/>
                        <a:ext cx="97975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flushedLSN</a:t>
                        </a:r>
                        <a:endParaRPr sz="1200">
                          <a:solidFill>
                            <a:schemeClr val="lt1"/>
                          </a:solidFill>
                          <a:latin typeface="Helvetica Neue"/>
                          <a:ea typeface="Helvetica Neue"/>
                          <a:cs typeface="Helvetica Neue"/>
                          <a:sym typeface="Helvetica Neue"/>
                        </a:endParaRPr>
                      </a:p>
                    </p:txBody>
                  </p:sp>
                  <p:sp>
                    <p:nvSpPr>
                      <p:cNvPr id="839" name="Google Shape;839;p26"/>
                      <p:cNvSpPr/>
                      <p:nvPr/>
                    </p:nvSpPr>
                    <p:spPr>
                      <a:xfrm>
                        <a:off x="4459007" y="3158237"/>
                        <a:ext cx="63852" cy="91186"/>
                      </a:xfrm>
                      <a:prstGeom prst="rect">
                        <a:avLst/>
                      </a:prstGeom>
                      <a:solidFill>
                        <a:srgbClr val="3366FF"/>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grpSp>
                <p:cxnSp>
                  <p:nvCxnSpPr>
                    <p:cNvPr id="840" name="Google Shape;840;p26"/>
                    <p:cNvCxnSpPr>
                      <a:endCxn id="811" idx="2"/>
                    </p:cNvCxnSpPr>
                    <p:nvPr/>
                  </p:nvCxnSpPr>
                  <p:spPr>
                    <a:xfrm>
                      <a:off x="4508728" y="3226442"/>
                      <a:ext cx="1393200" cy="1671600"/>
                    </a:xfrm>
                    <a:prstGeom prst="straightConnector1">
                      <a:avLst/>
                    </a:prstGeom>
                    <a:solidFill>
                      <a:srgbClr val="3366FF"/>
                    </a:solidFill>
                    <a:ln w="25400" cap="flat" cmpd="sng">
                      <a:solidFill>
                        <a:srgbClr val="000000"/>
                      </a:solidFill>
                      <a:prstDash val="solid"/>
                      <a:round/>
                      <a:headEnd type="none" w="sm" len="sm"/>
                      <a:tailEnd type="stealth" w="lg" len="lg"/>
                    </a:ln>
                  </p:spPr>
                </p:cxnSp>
              </p:grpSp>
              <p:grpSp>
                <p:nvGrpSpPr>
                  <p:cNvPr id="841" name="Google Shape;841;p26"/>
                  <p:cNvGrpSpPr/>
                  <p:nvPr/>
                </p:nvGrpSpPr>
                <p:grpSpPr>
                  <a:xfrm>
                    <a:off x="3558565" y="2464362"/>
                    <a:ext cx="2519315" cy="545352"/>
                    <a:chOff x="3558565" y="2464362"/>
                    <a:chExt cx="2519315" cy="545352"/>
                  </a:xfrm>
                </p:grpSpPr>
                <p:sp>
                  <p:nvSpPr>
                    <p:cNvPr id="842" name="Google Shape;842;p26"/>
                    <p:cNvSpPr/>
                    <p:nvPr/>
                  </p:nvSpPr>
                  <p:spPr>
                    <a:xfrm>
                      <a:off x="3558565" y="2464362"/>
                      <a:ext cx="2456030" cy="490505"/>
                    </a:xfrm>
                    <a:prstGeom prst="rect">
                      <a:avLst/>
                    </a:prstGeom>
                    <a:solidFill>
                      <a:srgbClr val="457671"/>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43" name="Google Shape;843;p26"/>
                    <p:cNvSpPr/>
                    <p:nvPr/>
                  </p:nvSpPr>
                  <p:spPr>
                    <a:xfrm>
                      <a:off x="3636529" y="2496361"/>
                      <a:ext cx="417449" cy="183963"/>
                    </a:xfrm>
                    <a:prstGeom prst="rect">
                      <a:avLst/>
                    </a:prstGeom>
                    <a:solidFill>
                      <a:srgbClr val="FFC000"/>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44" name="Google Shape;844;p26"/>
                    <p:cNvSpPr/>
                    <p:nvPr/>
                  </p:nvSpPr>
                  <p:spPr>
                    <a:xfrm>
                      <a:off x="3636529" y="2714909"/>
                      <a:ext cx="417449" cy="183963"/>
                    </a:xfrm>
                    <a:prstGeom prst="rect">
                      <a:avLst/>
                    </a:prstGeom>
                    <a:solidFill>
                      <a:srgbClr val="00B0F0"/>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45" name="Google Shape;845;p26"/>
                    <p:cNvSpPr/>
                    <p:nvPr/>
                  </p:nvSpPr>
                  <p:spPr>
                    <a:xfrm>
                      <a:off x="4152925" y="2496361"/>
                      <a:ext cx="417449" cy="183963"/>
                    </a:xfrm>
                    <a:prstGeom prst="rect">
                      <a:avLst/>
                    </a:prstGeom>
                    <a:solidFill>
                      <a:srgbClr val="92D050"/>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46" name="Google Shape;846;p26"/>
                    <p:cNvSpPr/>
                    <p:nvPr/>
                  </p:nvSpPr>
                  <p:spPr>
                    <a:xfrm>
                      <a:off x="4152925"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47" name="Google Shape;847;p26"/>
                    <p:cNvSpPr/>
                    <p:nvPr/>
                  </p:nvSpPr>
                  <p:spPr>
                    <a:xfrm>
                      <a:off x="4669322" y="2496361"/>
                      <a:ext cx="417449" cy="183963"/>
                    </a:xfrm>
                    <a:prstGeom prst="rect">
                      <a:avLst/>
                    </a:prstGeom>
                    <a:solidFill>
                      <a:srgbClr val="6FAAA6"/>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48" name="Google Shape;848;p26"/>
                    <p:cNvSpPr/>
                    <p:nvPr/>
                  </p:nvSpPr>
                  <p:spPr>
                    <a:xfrm>
                      <a:off x="4675843" y="2500110"/>
                      <a:ext cx="417449" cy="183963"/>
                    </a:xfrm>
                    <a:prstGeom prst="rect">
                      <a:avLst/>
                    </a:prstGeom>
                    <a:solidFill>
                      <a:srgbClr val="7030A0"/>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49" name="Google Shape;849;p26"/>
                    <p:cNvSpPr/>
                    <p:nvPr/>
                  </p:nvSpPr>
                  <p:spPr>
                    <a:xfrm>
                      <a:off x="5185722" y="2496361"/>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50" name="Google Shape;850;p26"/>
                    <p:cNvSpPr/>
                    <p:nvPr/>
                  </p:nvSpPr>
                  <p:spPr>
                    <a:xfrm>
                      <a:off x="5185722" y="2714909"/>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51" name="Google Shape;851;p26"/>
                    <p:cNvSpPr txBox="1"/>
                    <p:nvPr/>
                  </p:nvSpPr>
                  <p:spPr>
                    <a:xfrm>
                      <a:off x="5104882" y="2732715"/>
                      <a:ext cx="97299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Helvetica Neue"/>
                          <a:ea typeface="Helvetica Neue"/>
                          <a:cs typeface="Helvetica Neue"/>
                          <a:sym typeface="Helvetica Neue"/>
                        </a:rPr>
                        <a:t>Buffer Pool</a:t>
                      </a:r>
                      <a:endParaRPr/>
                    </a:p>
                  </p:txBody>
                </p:sp>
              </p:grpSp>
            </p:grpSp>
            <p:sp>
              <p:nvSpPr>
                <p:cNvPr id="852" name="Google Shape;852;p26"/>
                <p:cNvSpPr txBox="1"/>
                <p:nvPr/>
              </p:nvSpPr>
              <p:spPr>
                <a:xfrm>
                  <a:off x="4218334" y="2872660"/>
                  <a:ext cx="4619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Helvetica Neue"/>
                      <a:ea typeface="Helvetica Neue"/>
                      <a:cs typeface="Helvetica Neue"/>
                      <a:sym typeface="Helvetica Neue"/>
                    </a:rPr>
                    <a:t>①</a:t>
                  </a:r>
                  <a:endParaRPr/>
                </a:p>
              </p:txBody>
            </p:sp>
            <p:cxnSp>
              <p:nvCxnSpPr>
                <p:cNvPr id="853" name="Google Shape;853;p26"/>
                <p:cNvCxnSpPr/>
                <p:nvPr/>
              </p:nvCxnSpPr>
              <p:spPr>
                <a:xfrm>
                  <a:off x="4998362" y="2680324"/>
                  <a:ext cx="469919" cy="2150333"/>
                </a:xfrm>
                <a:prstGeom prst="straightConnector1">
                  <a:avLst/>
                </a:prstGeom>
                <a:solidFill>
                  <a:srgbClr val="3366FF"/>
                </a:solidFill>
                <a:ln w="25400" cap="flat" cmpd="sng">
                  <a:solidFill>
                    <a:srgbClr val="000000"/>
                  </a:solidFill>
                  <a:prstDash val="solid"/>
                  <a:round/>
                  <a:headEnd type="none" w="sm" len="sm"/>
                  <a:tailEnd type="stealth" w="lg" len="lg"/>
                </a:ln>
              </p:spPr>
            </p:cxnSp>
          </p:grpSp>
          <p:grpSp>
            <p:nvGrpSpPr>
              <p:cNvPr id="854" name="Google Shape;854;p26"/>
              <p:cNvGrpSpPr/>
              <p:nvPr/>
            </p:nvGrpSpPr>
            <p:grpSpPr>
              <a:xfrm>
                <a:off x="3747613" y="2610084"/>
                <a:ext cx="2316077" cy="685963"/>
                <a:chOff x="3747613" y="2610084"/>
                <a:chExt cx="2316077" cy="685963"/>
              </a:xfrm>
            </p:grpSpPr>
            <p:cxnSp>
              <p:nvCxnSpPr>
                <p:cNvPr id="855" name="Google Shape;855;p26"/>
                <p:cNvCxnSpPr/>
                <p:nvPr/>
              </p:nvCxnSpPr>
              <p:spPr>
                <a:xfrm>
                  <a:off x="3747613" y="2610084"/>
                  <a:ext cx="1021952" cy="580675"/>
                </a:xfrm>
                <a:prstGeom prst="curvedConnector3">
                  <a:avLst>
                    <a:gd name="adj1" fmla="val 50000"/>
                  </a:avLst>
                </a:prstGeom>
                <a:solidFill>
                  <a:srgbClr val="3366FF"/>
                </a:solidFill>
                <a:ln w="25400" cap="flat" cmpd="sng">
                  <a:solidFill>
                    <a:srgbClr val="000000"/>
                  </a:solidFill>
                  <a:prstDash val="solid"/>
                  <a:round/>
                  <a:headEnd type="none" w="sm" len="sm"/>
                  <a:tailEnd type="stealth" w="lg" len="lg"/>
                </a:ln>
              </p:spPr>
            </p:cxnSp>
            <p:cxnSp>
              <p:nvCxnSpPr>
                <p:cNvPr id="856" name="Google Shape;856;p26"/>
                <p:cNvCxnSpPr/>
                <p:nvPr/>
              </p:nvCxnSpPr>
              <p:spPr>
                <a:xfrm>
                  <a:off x="4391000" y="2613927"/>
                  <a:ext cx="1268932" cy="532401"/>
                </a:xfrm>
                <a:prstGeom prst="curvedConnector3">
                  <a:avLst>
                    <a:gd name="adj1" fmla="val 101848"/>
                  </a:avLst>
                </a:prstGeom>
                <a:solidFill>
                  <a:srgbClr val="3366FF"/>
                </a:solidFill>
                <a:ln w="25400" cap="flat" cmpd="sng">
                  <a:solidFill>
                    <a:srgbClr val="000000"/>
                  </a:solidFill>
                  <a:prstDash val="solid"/>
                  <a:round/>
                  <a:headEnd type="none" w="sm" len="sm"/>
                  <a:tailEnd type="stealth" w="lg" len="lg"/>
                </a:ln>
              </p:spPr>
            </p:cxnSp>
            <p:cxnSp>
              <p:nvCxnSpPr>
                <p:cNvPr id="857" name="Google Shape;857;p26"/>
                <p:cNvCxnSpPr>
                  <a:endCxn id="837" idx="3"/>
                </p:cNvCxnSpPr>
                <p:nvPr/>
              </p:nvCxnSpPr>
              <p:spPr>
                <a:xfrm>
                  <a:off x="3898890" y="2846347"/>
                  <a:ext cx="2164800" cy="449700"/>
                </a:xfrm>
                <a:prstGeom prst="curvedConnector3">
                  <a:avLst>
                    <a:gd name="adj1" fmla="val 71461"/>
                  </a:avLst>
                </a:prstGeom>
                <a:solidFill>
                  <a:srgbClr val="3366FF"/>
                </a:solidFill>
                <a:ln w="25400" cap="flat" cmpd="sng">
                  <a:solidFill>
                    <a:srgbClr val="000000"/>
                  </a:solidFill>
                  <a:prstDash val="solid"/>
                  <a:round/>
                  <a:headEnd type="none" w="sm" len="sm"/>
                  <a:tailEnd type="stealth" w="lg" len="lg"/>
                </a:ln>
              </p:spPr>
            </p:cxnSp>
          </p:grpSp>
        </p:grpSp>
        <p:sp>
          <p:nvSpPr>
            <p:cNvPr id="858" name="Google Shape;858;p26"/>
            <p:cNvSpPr/>
            <p:nvPr/>
          </p:nvSpPr>
          <p:spPr>
            <a:xfrm>
              <a:off x="4669322" y="2722993"/>
              <a:ext cx="417449" cy="183963"/>
            </a:xfrm>
            <a:prstGeom prst="rect">
              <a:avLst/>
            </a:prstGeom>
            <a:solidFill>
              <a:srgbClr val="6EAAA5"/>
            </a:solid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6"/>
                                        </p:tgtEl>
                                        <p:attrNameLst>
                                          <p:attrName>style.visibility</p:attrName>
                                        </p:attrNameLst>
                                      </p:cBhvr>
                                      <p:to>
                                        <p:strVal val="visible"/>
                                      </p:to>
                                    </p:set>
                                    <p:animEffect transition="in" filter="fade">
                                      <p:cBhvr>
                                        <p:cTn id="7" dur="500"/>
                                        <p:tgtEl>
                                          <p:spTgt spid="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2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ARIES Log Records</a:t>
            </a:r>
            <a:endParaRPr/>
          </a:p>
        </p:txBody>
      </p:sp>
      <p:sp>
        <p:nvSpPr>
          <p:cNvPr id="868" name="Google Shape;868;p28"/>
          <p:cNvSpPr txBox="1">
            <a:spLocks noGrp="1"/>
          </p:cNvSpPr>
          <p:nvPr>
            <p:ph type="body" idx="1"/>
          </p:nvPr>
        </p:nvSpPr>
        <p:spPr>
          <a:xfrm>
            <a:off x="457200" y="971550"/>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b="1"/>
              <a:t>prevLSN</a:t>
            </a:r>
            <a:r>
              <a:rPr lang="en-US"/>
              <a:t> is the LSN of the previous log record written by this </a:t>
            </a:r>
            <a:r>
              <a:rPr lang="en-US" b="1"/>
              <a:t>XID</a:t>
            </a:r>
            <a:endParaRPr/>
          </a:p>
          <a:p>
            <a:pPr marL="742950" lvl="1" indent="-285750" algn="l" rtl="0">
              <a:spcBef>
                <a:spcPts val="360"/>
              </a:spcBef>
              <a:spcAft>
                <a:spcPts val="0"/>
              </a:spcAft>
              <a:buSzPts val="1800"/>
              <a:buChar char="•"/>
            </a:pPr>
            <a:r>
              <a:rPr lang="en-US"/>
              <a:t>So records of an Xact form a linked list backwards in time</a:t>
            </a:r>
            <a:endParaRPr/>
          </a:p>
        </p:txBody>
      </p:sp>
      <p:grpSp>
        <p:nvGrpSpPr>
          <p:cNvPr id="869" name="Google Shape;869;p28" descr="A database with a log rolling back in time. " title="DB with Log"/>
          <p:cNvGrpSpPr/>
          <p:nvPr/>
        </p:nvGrpSpPr>
        <p:grpSpPr>
          <a:xfrm>
            <a:off x="4114800" y="1797226"/>
            <a:ext cx="4267200" cy="1449565"/>
            <a:chOff x="3708533" y="3729163"/>
            <a:chExt cx="4267200" cy="1449565"/>
          </a:xfrm>
        </p:grpSpPr>
        <p:sp>
          <p:nvSpPr>
            <p:cNvPr id="870" name="Google Shape;870;p28"/>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sp>
          <p:nvSpPr>
            <p:cNvPr id="871" name="Google Shape;871;p28"/>
            <p:cNvSpPr txBox="1"/>
            <p:nvPr/>
          </p:nvSpPr>
          <p:spPr>
            <a:xfrm>
              <a:off x="5113075" y="4835828"/>
              <a:ext cx="1428750" cy="3429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endParaRPr sz="9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endParaRPr sz="900">
                <a:solidFill>
                  <a:schemeClr val="dk2"/>
                </a:solidFill>
                <a:latin typeface="Times New Roman"/>
                <a:ea typeface="Times New Roman"/>
                <a:cs typeface="Times New Roman"/>
                <a:sym typeface="Times New Roman"/>
              </a:endParaRPr>
            </a:p>
          </p:txBody>
        </p:sp>
        <p:grpSp>
          <p:nvGrpSpPr>
            <p:cNvPr id="872" name="Google Shape;872;p28"/>
            <p:cNvGrpSpPr/>
            <p:nvPr/>
          </p:nvGrpSpPr>
          <p:grpSpPr>
            <a:xfrm>
              <a:off x="3708533" y="3729163"/>
              <a:ext cx="4267200" cy="1414337"/>
              <a:chOff x="4767273" y="4632915"/>
              <a:chExt cx="6729696" cy="2120052"/>
            </a:xfrm>
          </p:grpSpPr>
          <p:grpSp>
            <p:nvGrpSpPr>
              <p:cNvPr id="873" name="Google Shape;873;p28"/>
              <p:cNvGrpSpPr/>
              <p:nvPr/>
            </p:nvGrpSpPr>
            <p:grpSpPr>
              <a:xfrm>
                <a:off x="4767273" y="4632915"/>
                <a:ext cx="6729696" cy="2120052"/>
                <a:chOff x="4767273" y="4632915"/>
                <a:chExt cx="6729696" cy="2120052"/>
              </a:xfrm>
            </p:grpSpPr>
            <p:grpSp>
              <p:nvGrpSpPr>
                <p:cNvPr id="874" name="Google Shape;874;p28"/>
                <p:cNvGrpSpPr/>
                <p:nvPr/>
              </p:nvGrpSpPr>
              <p:grpSpPr>
                <a:xfrm>
                  <a:off x="4767273" y="4632915"/>
                  <a:ext cx="6729696" cy="2120052"/>
                  <a:chOff x="5863582" y="4974281"/>
                  <a:chExt cx="5124555" cy="1727200"/>
                </a:xfrm>
              </p:grpSpPr>
              <p:pic>
                <p:nvPicPr>
                  <p:cNvPr id="875" name="Google Shape;875;p28" descr="skitched-3-4.jpg"/>
                  <p:cNvPicPr preferRelativeResize="0"/>
                  <p:nvPr/>
                </p:nvPicPr>
                <p:blipFill rotWithShape="1">
                  <a:blip r:embed="rId3">
                    <a:alphaModFix/>
                  </a:blip>
                  <a:srcRect/>
                  <a:stretch/>
                </p:blipFill>
                <p:spPr>
                  <a:xfrm>
                    <a:off x="5863582" y="4974281"/>
                    <a:ext cx="5124555" cy="1727200"/>
                  </a:xfrm>
                  <a:prstGeom prst="rect">
                    <a:avLst/>
                  </a:prstGeom>
                  <a:noFill/>
                  <a:ln>
                    <a:noFill/>
                  </a:ln>
                </p:spPr>
              </p:pic>
              <p:sp>
                <p:nvSpPr>
                  <p:cNvPr id="876" name="Google Shape;876;p28"/>
                  <p:cNvSpPr/>
                  <p:nvPr/>
                </p:nvSpPr>
                <p:spPr>
                  <a:xfrm>
                    <a:off x="6166022" y="5634681"/>
                    <a:ext cx="3998526"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500" b="1">
                      <a:solidFill>
                        <a:srgbClr val="000000"/>
                      </a:solidFill>
                      <a:latin typeface="Calibri"/>
                      <a:ea typeface="Calibri"/>
                      <a:cs typeface="Calibri"/>
                      <a:sym typeface="Calibri"/>
                    </a:endParaRPr>
                  </a:p>
                </p:txBody>
              </p:sp>
            </p:grpSp>
            <p:grpSp>
              <p:nvGrpSpPr>
                <p:cNvPr id="877" name="Google Shape;877;p28"/>
                <p:cNvGrpSpPr/>
                <p:nvPr/>
              </p:nvGrpSpPr>
              <p:grpSpPr>
                <a:xfrm>
                  <a:off x="5160933" y="5424076"/>
                  <a:ext cx="5735170" cy="1096778"/>
                  <a:chOff x="5160933" y="5424076"/>
                  <a:chExt cx="5735170" cy="1096778"/>
                </a:xfrm>
              </p:grpSpPr>
              <p:sp>
                <p:nvSpPr>
                  <p:cNvPr id="878" name="Google Shape;878;p28" descr="Going back in time in the LSNS" title="LSN"/>
                  <p:cNvSpPr/>
                  <p:nvPr/>
                </p:nvSpPr>
                <p:spPr>
                  <a:xfrm>
                    <a:off x="5724353" y="6326368"/>
                    <a:ext cx="5171750" cy="194486"/>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79" name="Google Shape;879;p28" descr="Oak"/>
                  <p:cNvSpPr/>
                  <p:nvPr/>
                </p:nvSpPr>
                <p:spPr>
                  <a:xfrm>
                    <a:off x="5160933" y="5424076"/>
                    <a:ext cx="1073701" cy="1079667"/>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sp>
            <p:nvSpPr>
              <p:cNvPr id="880" name="Google Shape;880;p28"/>
              <p:cNvSpPr/>
              <p:nvPr/>
            </p:nvSpPr>
            <p:spPr>
              <a:xfrm>
                <a:off x="5337327" y="5601450"/>
                <a:ext cx="720914" cy="724919"/>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881" name="Google Shape;881;p28"/>
              <p:cNvSpPr/>
              <p:nvPr/>
            </p:nvSpPr>
            <p:spPr>
              <a:xfrm>
                <a:off x="5521390" y="5786535"/>
                <a:ext cx="352788" cy="354747"/>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sp>
        <p:nvSpPr>
          <p:cNvPr id="882" name="Google Shape;882;p28" descr="Arrows jumping back in small arcs over the log showing how following the prevLSNs in a chain to undo &#10;" title="Arrows"/>
          <p:cNvSpPr/>
          <p:nvPr/>
        </p:nvSpPr>
        <p:spPr>
          <a:xfrm>
            <a:off x="7328848" y="2761196"/>
            <a:ext cx="445827" cy="227664"/>
          </a:xfrm>
          <a:custGeom>
            <a:avLst/>
            <a:gdLst/>
            <a:ahLst/>
            <a:cxnLst/>
            <a:rect l="l" t="t" r="r" b="b"/>
            <a:pathLst>
              <a:path w="445827" h="227664" extrusionOk="0">
                <a:moveTo>
                  <a:pt x="445827" y="195819"/>
                </a:moveTo>
                <a:cubicBezTo>
                  <a:pt x="369247" y="95356"/>
                  <a:pt x="292668" y="-5106"/>
                  <a:pt x="218364" y="201"/>
                </a:cubicBezTo>
                <a:cubicBezTo>
                  <a:pt x="144060" y="5508"/>
                  <a:pt x="72030" y="116586"/>
                  <a:pt x="0" y="227664"/>
                </a:cubicBezTo>
              </a:path>
            </a:pathLst>
          </a:custGeom>
          <a:noFill/>
          <a:ln w="25400" cap="flat" cmpd="sng">
            <a:solidFill>
              <a:srgbClr val="9C202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3" name="Google Shape;883;p28" descr="Arrows jumping back in small arcs over the log showing how following the prevLSNs in a chain to undo &#10;" title="Arrows"/>
          <p:cNvSpPr/>
          <p:nvPr/>
        </p:nvSpPr>
        <p:spPr>
          <a:xfrm>
            <a:off x="6662397" y="2777909"/>
            <a:ext cx="680817" cy="227664"/>
          </a:xfrm>
          <a:custGeom>
            <a:avLst/>
            <a:gdLst/>
            <a:ahLst/>
            <a:cxnLst/>
            <a:rect l="l" t="t" r="r" b="b"/>
            <a:pathLst>
              <a:path w="445827" h="227664" extrusionOk="0">
                <a:moveTo>
                  <a:pt x="445827" y="195819"/>
                </a:moveTo>
                <a:cubicBezTo>
                  <a:pt x="369247" y="95356"/>
                  <a:pt x="292668" y="-5106"/>
                  <a:pt x="218364" y="201"/>
                </a:cubicBezTo>
                <a:cubicBezTo>
                  <a:pt x="144060" y="5508"/>
                  <a:pt x="72030" y="116586"/>
                  <a:pt x="0" y="227664"/>
                </a:cubicBezTo>
              </a:path>
            </a:pathLst>
          </a:custGeom>
          <a:noFill/>
          <a:ln w="25400" cap="flat" cmpd="sng">
            <a:solidFill>
              <a:srgbClr val="9C202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4" name="Google Shape;884;p28" descr="Arrows jumping back in small arcs over the log showing how following the prevLSNs in a chain to undo &#10;"/>
          <p:cNvSpPr/>
          <p:nvPr/>
        </p:nvSpPr>
        <p:spPr>
          <a:xfrm>
            <a:off x="6550549" y="2794622"/>
            <a:ext cx="127785" cy="227664"/>
          </a:xfrm>
          <a:custGeom>
            <a:avLst/>
            <a:gdLst/>
            <a:ahLst/>
            <a:cxnLst/>
            <a:rect l="l" t="t" r="r" b="b"/>
            <a:pathLst>
              <a:path w="445827" h="227664" extrusionOk="0">
                <a:moveTo>
                  <a:pt x="445827" y="195819"/>
                </a:moveTo>
                <a:cubicBezTo>
                  <a:pt x="369247" y="95356"/>
                  <a:pt x="292668" y="-5106"/>
                  <a:pt x="218364" y="201"/>
                </a:cubicBezTo>
                <a:cubicBezTo>
                  <a:pt x="144060" y="5508"/>
                  <a:pt x="72030" y="116586"/>
                  <a:pt x="0" y="227664"/>
                </a:cubicBezTo>
              </a:path>
            </a:pathLst>
          </a:custGeom>
          <a:noFill/>
          <a:ln w="25400" cap="flat" cmpd="sng">
            <a:solidFill>
              <a:srgbClr val="9C202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5" name="Google Shape;885;p28" descr="Arrows jumping back in small arcs over the log showing how following the prevLSNs in a chain to undo &#10;" title="Arrows"/>
          <p:cNvSpPr/>
          <p:nvPr/>
        </p:nvSpPr>
        <p:spPr>
          <a:xfrm>
            <a:off x="6420910" y="2794621"/>
            <a:ext cx="127785" cy="227664"/>
          </a:xfrm>
          <a:custGeom>
            <a:avLst/>
            <a:gdLst/>
            <a:ahLst/>
            <a:cxnLst/>
            <a:rect l="l" t="t" r="r" b="b"/>
            <a:pathLst>
              <a:path w="445827" h="227664" extrusionOk="0">
                <a:moveTo>
                  <a:pt x="445827" y="195819"/>
                </a:moveTo>
                <a:cubicBezTo>
                  <a:pt x="369247" y="95356"/>
                  <a:pt x="292668" y="-5106"/>
                  <a:pt x="218364" y="201"/>
                </a:cubicBezTo>
                <a:cubicBezTo>
                  <a:pt x="144060" y="5508"/>
                  <a:pt x="72030" y="116586"/>
                  <a:pt x="0" y="227664"/>
                </a:cubicBezTo>
              </a:path>
            </a:pathLst>
          </a:custGeom>
          <a:noFill/>
          <a:ln w="25400" cap="flat" cmpd="sng">
            <a:solidFill>
              <a:srgbClr val="9C202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6" name="Google Shape;886;p28" descr="Arrows jumping back in small arcs over the log showing how following the prevLSNs in a chain to undo &#10;" title="Arrows"/>
          <p:cNvSpPr/>
          <p:nvPr/>
        </p:nvSpPr>
        <p:spPr>
          <a:xfrm>
            <a:off x="6055072" y="2803604"/>
            <a:ext cx="360830" cy="227664"/>
          </a:xfrm>
          <a:custGeom>
            <a:avLst/>
            <a:gdLst/>
            <a:ahLst/>
            <a:cxnLst/>
            <a:rect l="l" t="t" r="r" b="b"/>
            <a:pathLst>
              <a:path w="445827" h="227664" extrusionOk="0">
                <a:moveTo>
                  <a:pt x="445827" y="195819"/>
                </a:moveTo>
                <a:cubicBezTo>
                  <a:pt x="369247" y="95356"/>
                  <a:pt x="292668" y="-5106"/>
                  <a:pt x="218364" y="201"/>
                </a:cubicBezTo>
                <a:cubicBezTo>
                  <a:pt x="144060" y="5508"/>
                  <a:pt x="72030" y="116586"/>
                  <a:pt x="0" y="227664"/>
                </a:cubicBezTo>
              </a:path>
            </a:pathLst>
          </a:custGeom>
          <a:noFill/>
          <a:ln w="25400" cap="flat" cmpd="sng">
            <a:solidFill>
              <a:srgbClr val="9C202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7" name="Google Shape;887;p28"/>
          <p:cNvSpPr txBox="1"/>
          <p:nvPr/>
        </p:nvSpPr>
        <p:spPr>
          <a:xfrm>
            <a:off x="6286925" y="2387591"/>
            <a:ext cx="97174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1"/>
                </a:solidFill>
                <a:latin typeface="Helvetica Neue"/>
                <a:ea typeface="Helvetica Neue"/>
                <a:cs typeface="Helvetica Neue"/>
                <a:sym typeface="Helvetica Neue"/>
              </a:rPr>
              <a:t>prevLSNs</a:t>
            </a:r>
            <a:endParaRPr sz="1800">
              <a:solidFill>
                <a:schemeClr val="accent1"/>
              </a:solidFill>
              <a:latin typeface="Helvetica Neue"/>
              <a:ea typeface="Helvetica Neue"/>
              <a:cs typeface="Helvetica Neue"/>
              <a:sym typeface="Helvetica Neue"/>
            </a:endParaRPr>
          </a:p>
        </p:txBody>
      </p:sp>
      <p:grpSp>
        <p:nvGrpSpPr>
          <p:cNvPr id="888" name="Google Shape;888;p28" descr="Roll out log: LSNs&#10;DB: PageLSNs&#10;RAM: flushedLSN" title="KEY"/>
          <p:cNvGrpSpPr/>
          <p:nvPr/>
        </p:nvGrpSpPr>
        <p:grpSpPr>
          <a:xfrm>
            <a:off x="4519613" y="119063"/>
            <a:ext cx="3362325" cy="962025"/>
            <a:chOff x="4519613" y="119063"/>
            <a:chExt cx="3362325" cy="962025"/>
          </a:xfrm>
        </p:grpSpPr>
        <p:sp>
          <p:nvSpPr>
            <p:cNvPr id="889" name="Google Shape;889;p28"/>
            <p:cNvSpPr/>
            <p:nvPr/>
          </p:nvSpPr>
          <p:spPr>
            <a:xfrm>
              <a:off x="6807318" y="212330"/>
              <a:ext cx="1045369" cy="561975"/>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90" name="Google Shape;890;p28"/>
            <p:cNvSpPr/>
            <p:nvPr/>
          </p:nvSpPr>
          <p:spPr>
            <a:xfrm>
              <a:off x="4669631" y="704850"/>
              <a:ext cx="60513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LSNs</a:t>
              </a:r>
              <a:endParaRPr/>
            </a:p>
          </p:txBody>
        </p:sp>
        <p:sp>
          <p:nvSpPr>
            <p:cNvPr id="891" name="Google Shape;891;p28"/>
            <p:cNvSpPr/>
            <p:nvPr/>
          </p:nvSpPr>
          <p:spPr>
            <a:xfrm>
              <a:off x="5517357" y="704850"/>
              <a:ext cx="1034739"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pageLSNs</a:t>
              </a:r>
              <a:endParaRPr sz="1500">
                <a:solidFill>
                  <a:schemeClr val="accent2"/>
                </a:solidFill>
                <a:latin typeface="Helvetica Neue"/>
                <a:ea typeface="Helvetica Neue"/>
                <a:cs typeface="Helvetica Neue"/>
                <a:sym typeface="Helvetica Neue"/>
              </a:endParaRPr>
            </a:p>
          </p:txBody>
        </p:sp>
        <p:sp>
          <p:nvSpPr>
            <p:cNvPr id="892" name="Google Shape;892;p28"/>
            <p:cNvSpPr/>
            <p:nvPr/>
          </p:nvSpPr>
          <p:spPr>
            <a:xfrm>
              <a:off x="6660357" y="704850"/>
              <a:ext cx="1137331"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flushedLSN</a:t>
              </a:r>
              <a:endParaRPr sz="1500">
                <a:solidFill>
                  <a:schemeClr val="accent2"/>
                </a:solidFill>
                <a:latin typeface="Helvetica Neue"/>
                <a:ea typeface="Helvetica Neue"/>
                <a:cs typeface="Helvetica Neue"/>
                <a:sym typeface="Helvetica Neue"/>
              </a:endParaRPr>
            </a:p>
          </p:txBody>
        </p:sp>
        <p:sp>
          <p:nvSpPr>
            <p:cNvPr id="893" name="Google Shape;893;p28"/>
            <p:cNvSpPr/>
            <p:nvPr/>
          </p:nvSpPr>
          <p:spPr>
            <a:xfrm>
              <a:off x="4519613" y="119063"/>
              <a:ext cx="3362325" cy="96202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894" name="Google Shape;894;p28"/>
            <p:cNvGrpSpPr/>
            <p:nvPr/>
          </p:nvGrpSpPr>
          <p:grpSpPr>
            <a:xfrm>
              <a:off x="5715436" y="247055"/>
              <a:ext cx="816082" cy="450024"/>
              <a:chOff x="5863582" y="4974281"/>
              <a:chExt cx="3132137" cy="1727200"/>
            </a:xfrm>
          </p:grpSpPr>
          <p:pic>
            <p:nvPicPr>
              <p:cNvPr id="895" name="Google Shape;895;p28" descr="skitched-3-4.jpg"/>
              <p:cNvPicPr preferRelativeResize="0"/>
              <p:nvPr/>
            </p:nvPicPr>
            <p:blipFill rotWithShape="1">
              <a:blip r:embed="rId6">
                <a:alphaModFix/>
              </a:blip>
              <a:srcRect/>
              <a:stretch/>
            </p:blipFill>
            <p:spPr>
              <a:xfrm>
                <a:off x="5863582" y="4974281"/>
                <a:ext cx="3132137" cy="1727200"/>
              </a:xfrm>
              <a:prstGeom prst="rect">
                <a:avLst/>
              </a:prstGeom>
              <a:noFill/>
              <a:ln>
                <a:noFill/>
              </a:ln>
            </p:spPr>
          </p:pic>
          <p:sp>
            <p:nvSpPr>
              <p:cNvPr id="896" name="Google Shape;896;p28"/>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a:p>
            </p:txBody>
          </p:sp>
        </p:grpSp>
        <p:grpSp>
          <p:nvGrpSpPr>
            <p:cNvPr id="897" name="Google Shape;897;p28"/>
            <p:cNvGrpSpPr/>
            <p:nvPr/>
          </p:nvGrpSpPr>
          <p:grpSpPr>
            <a:xfrm>
              <a:off x="4694389" y="230956"/>
              <a:ext cx="822968" cy="457595"/>
              <a:chOff x="979247" y="3371546"/>
              <a:chExt cx="2656685" cy="1477194"/>
            </a:xfrm>
          </p:grpSpPr>
          <p:sp>
            <p:nvSpPr>
              <p:cNvPr id="898" name="Google Shape;898;p28" descr="Roll out log: LSNs&#10;DB: PageLSNs&#10;RAM: flushedLSN" title="KEY"/>
              <p:cNvSpPr/>
              <p:nvPr/>
            </p:nvSpPr>
            <p:spPr>
              <a:xfrm>
                <a:off x="1754401" y="4550707"/>
                <a:ext cx="1881531" cy="274980"/>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899" name="Google Shape;899;p28" descr="Oak"/>
              <p:cNvSpPr/>
              <p:nvPr/>
            </p:nvSpPr>
            <p:spPr>
              <a:xfrm>
                <a:off x="979247" y="3371546"/>
                <a:ext cx="1477195" cy="1477194"/>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900" name="Google Shape;900;p28"/>
              <p:cNvSpPr/>
              <p:nvPr/>
            </p:nvSpPr>
            <p:spPr>
              <a:xfrm>
                <a:off x="1221929" y="3614228"/>
                <a:ext cx="991831" cy="991831"/>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901" name="Google Shape;901;p28"/>
              <p:cNvSpPr/>
              <p:nvPr/>
            </p:nvSpPr>
            <p:spPr>
              <a:xfrm>
                <a:off x="1475162" y="3867461"/>
                <a:ext cx="485364" cy="485364"/>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nvGrpSpPr>
            <p:cNvPr id="902" name="Google Shape;902;p28"/>
            <p:cNvGrpSpPr/>
            <p:nvPr/>
          </p:nvGrpSpPr>
          <p:grpSpPr>
            <a:xfrm>
              <a:off x="6830359" y="241438"/>
              <a:ext cx="874229" cy="461258"/>
              <a:chOff x="4768081" y="3045380"/>
              <a:chExt cx="3862832" cy="933387"/>
            </a:xfrm>
          </p:grpSpPr>
          <p:pic>
            <p:nvPicPr>
              <p:cNvPr id="903" name="Google Shape;903;p28" descr="Roll out log: LSNs&#10;DB: PageLSNs&#10;RAM: flushedLSN" title="Key"/>
              <p:cNvPicPr preferRelativeResize="0"/>
              <p:nvPr/>
            </p:nvPicPr>
            <p:blipFill rotWithShape="1">
              <a:blip r:embed="rId7">
                <a:alphaModFix/>
              </a:blip>
              <a:srcRect t="31964" b="31779"/>
              <a:stretch/>
            </p:blipFill>
            <p:spPr>
              <a:xfrm>
                <a:off x="4768081" y="3045380"/>
                <a:ext cx="3862832" cy="933387"/>
              </a:xfrm>
              <a:prstGeom prst="rect">
                <a:avLst/>
              </a:prstGeom>
              <a:noFill/>
              <a:ln>
                <a:noFill/>
              </a:ln>
            </p:spPr>
          </p:pic>
          <p:sp>
            <p:nvSpPr>
              <p:cNvPr id="904" name="Google Shape;904;p28" descr="Roll out log: LSNs&#10;DB: PageLSNs&#10;RAM: flushedLSN" title="KEY"/>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
        <p:nvSpPr>
          <p:cNvPr id="905" name="Google Shape;905;p28"/>
          <p:cNvSpPr/>
          <p:nvPr/>
        </p:nvSpPr>
        <p:spPr>
          <a:xfrm>
            <a:off x="4572000" y="851963"/>
            <a:ext cx="983443"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prevLSNs</a:t>
            </a:r>
            <a:endParaRPr sz="1500">
              <a:solidFill>
                <a:schemeClr val="accent2"/>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2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Log Records, Pt 2</a:t>
            </a:r>
            <a:endParaRPr/>
          </a:p>
        </p:txBody>
      </p:sp>
      <p:sp>
        <p:nvSpPr>
          <p:cNvPr id="911" name="Google Shape;911;p29"/>
          <p:cNvSpPr txBox="1">
            <a:spLocks noGrp="1"/>
          </p:cNvSpPr>
          <p:nvPr>
            <p:ph type="body" idx="1"/>
          </p:nvPr>
        </p:nvSpPr>
        <p:spPr>
          <a:xfrm>
            <a:off x="457200" y="971550"/>
            <a:ext cx="85344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b="1"/>
              <a:t>prevLSN</a:t>
            </a:r>
            <a:r>
              <a:rPr lang="en-US"/>
              <a:t> is the LSN of the previous log record written by this </a:t>
            </a:r>
            <a:r>
              <a:rPr lang="en-US" b="1"/>
              <a:t>XID</a:t>
            </a:r>
            <a:endParaRPr/>
          </a:p>
          <a:p>
            <a:pPr marL="742950" lvl="1" indent="-285750" algn="l" rtl="0">
              <a:spcBef>
                <a:spcPts val="360"/>
              </a:spcBef>
              <a:spcAft>
                <a:spcPts val="0"/>
              </a:spcAft>
              <a:buSzPts val="1800"/>
              <a:buChar char="•"/>
            </a:pPr>
            <a:r>
              <a:rPr lang="en-US"/>
              <a:t>So records of an Xact form a linked list backwards in time</a:t>
            </a:r>
            <a:endParaRPr/>
          </a:p>
          <a:p>
            <a:pPr marL="3657600" lvl="0" indent="-342900" algn="l" rtl="0">
              <a:spcBef>
                <a:spcPts val="400"/>
              </a:spcBef>
              <a:spcAft>
                <a:spcPts val="0"/>
              </a:spcAft>
              <a:buSzPts val="2000"/>
              <a:buChar char="•"/>
            </a:pPr>
            <a:r>
              <a:rPr lang="en-US"/>
              <a:t>Possible log record types:</a:t>
            </a:r>
            <a:endParaRPr/>
          </a:p>
          <a:p>
            <a:pPr marL="4057650" lvl="1" indent="-285750" algn="l" rtl="0">
              <a:spcBef>
                <a:spcPts val="360"/>
              </a:spcBef>
              <a:spcAft>
                <a:spcPts val="0"/>
              </a:spcAft>
              <a:buSzPts val="1800"/>
              <a:buChar char="•"/>
            </a:pPr>
            <a:r>
              <a:rPr lang="en-US"/>
              <a:t>Update, Commit, Abort</a:t>
            </a:r>
            <a:endParaRPr/>
          </a:p>
          <a:p>
            <a:pPr marL="4057650" lvl="1" indent="-285750" algn="l" rtl="0">
              <a:spcBef>
                <a:spcPts val="360"/>
              </a:spcBef>
              <a:spcAft>
                <a:spcPts val="0"/>
              </a:spcAft>
              <a:buSzPts val="1800"/>
              <a:buChar char="•"/>
            </a:pPr>
            <a:r>
              <a:rPr lang="en-US"/>
              <a:t>Checkpoint (for log maintainence)</a:t>
            </a:r>
            <a:endParaRPr/>
          </a:p>
          <a:p>
            <a:pPr marL="4057650" lvl="1" indent="-285750" algn="l" rtl="0">
              <a:spcBef>
                <a:spcPts val="360"/>
              </a:spcBef>
              <a:spcAft>
                <a:spcPts val="0"/>
              </a:spcAft>
              <a:buSzPts val="1800"/>
              <a:buChar char="•"/>
            </a:pPr>
            <a:r>
              <a:rPr lang="en-US"/>
              <a:t>Compensation Log Records (CLRs) </a:t>
            </a:r>
            <a:endParaRPr/>
          </a:p>
          <a:p>
            <a:pPr marL="4457700" lvl="2" indent="-228600" algn="l" rtl="0">
              <a:spcBef>
                <a:spcPts val="320"/>
              </a:spcBef>
              <a:spcAft>
                <a:spcPts val="0"/>
              </a:spcAft>
              <a:buSzPts val="1600"/>
              <a:buChar char="•"/>
            </a:pPr>
            <a:r>
              <a:rPr lang="en-US"/>
              <a:t>(for UNDO actions)</a:t>
            </a:r>
            <a:endParaRPr/>
          </a:p>
          <a:p>
            <a:pPr marL="4057650" lvl="1" indent="-285750" algn="l" rtl="0">
              <a:spcBef>
                <a:spcPts val="360"/>
              </a:spcBef>
              <a:spcAft>
                <a:spcPts val="0"/>
              </a:spcAft>
              <a:buSzPts val="1800"/>
              <a:buChar char="•"/>
            </a:pPr>
            <a:r>
              <a:rPr lang="en-US"/>
              <a:t>End (end of commit or abort)</a:t>
            </a:r>
            <a:endParaRPr/>
          </a:p>
        </p:txBody>
      </p:sp>
      <p:grpSp>
        <p:nvGrpSpPr>
          <p:cNvPr id="912" name="Google Shape;912;p29" descr="LSN&#10;prevLSN&#10;XID&#10;for updates:&#10;type, pageId, length, offset, before-image, after-image" title="LogRecord Fields"/>
          <p:cNvGrpSpPr/>
          <p:nvPr/>
        </p:nvGrpSpPr>
        <p:grpSpPr>
          <a:xfrm>
            <a:off x="990600" y="2038349"/>
            <a:ext cx="4114800" cy="3341915"/>
            <a:chOff x="1314450" y="857250"/>
            <a:chExt cx="4343400" cy="4171950"/>
          </a:xfrm>
        </p:grpSpPr>
        <p:sp>
          <p:nvSpPr>
            <p:cNvPr id="913" name="Google Shape;913;p29"/>
            <p:cNvSpPr/>
            <p:nvPr/>
          </p:nvSpPr>
          <p:spPr>
            <a:xfrm>
              <a:off x="1657350" y="4686300"/>
              <a:ext cx="142875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914" name="Google Shape;914;p29"/>
            <p:cNvSpPr/>
            <p:nvPr/>
          </p:nvSpPr>
          <p:spPr>
            <a:xfrm>
              <a:off x="3486150" y="4686300"/>
              <a:ext cx="217170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915" name="Google Shape;915;p29"/>
            <p:cNvSpPr/>
            <p:nvPr/>
          </p:nvSpPr>
          <p:spPr>
            <a:xfrm>
              <a:off x="2669381" y="1567688"/>
              <a:ext cx="983391" cy="698801"/>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600" u="sng">
                  <a:solidFill>
                    <a:srgbClr val="FF0000"/>
                  </a:solidFill>
                  <a:latin typeface="Helvetica Neue"/>
                  <a:ea typeface="Helvetica Neue"/>
                  <a:cs typeface="Helvetica Neue"/>
                  <a:sym typeface="Helvetica Neue"/>
                </a:rPr>
                <a:t>LSN</a:t>
              </a:r>
              <a:endParaRPr/>
            </a:p>
            <a:p>
              <a:pPr marL="0" marR="0" lvl="0" indent="0" algn="l" rtl="0">
                <a:spcBef>
                  <a:spcPts val="0"/>
                </a:spcBef>
                <a:spcAft>
                  <a:spcPts val="0"/>
                </a:spcAft>
                <a:buNone/>
              </a:pPr>
              <a:r>
                <a:rPr lang="en-US" sz="1600">
                  <a:solidFill>
                    <a:srgbClr val="FF0000"/>
                  </a:solidFill>
                  <a:latin typeface="Helvetica Neue"/>
                  <a:ea typeface="Helvetica Neue"/>
                  <a:cs typeface="Helvetica Neue"/>
                  <a:sym typeface="Helvetica Neue"/>
                </a:rPr>
                <a:t>prevLSN</a:t>
              </a:r>
              <a:endParaRPr sz="1600">
                <a:solidFill>
                  <a:srgbClr val="FF0000"/>
                </a:solidFill>
                <a:latin typeface="Helvetica Neue"/>
                <a:ea typeface="Helvetica Neue"/>
                <a:cs typeface="Helvetica Neue"/>
                <a:sym typeface="Helvetica Neue"/>
              </a:endParaRPr>
            </a:p>
          </p:txBody>
        </p:sp>
        <p:sp>
          <p:nvSpPr>
            <p:cNvPr id="916" name="Google Shape;916;p29"/>
            <p:cNvSpPr/>
            <p:nvPr/>
          </p:nvSpPr>
          <p:spPr>
            <a:xfrm>
              <a:off x="2669381" y="2211604"/>
              <a:ext cx="816769" cy="429847"/>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rgbClr val="FF0000"/>
                  </a:solidFill>
                  <a:latin typeface="Helvetica Neue"/>
                  <a:ea typeface="Helvetica Neue"/>
                  <a:cs typeface="Helvetica Neue"/>
                  <a:sym typeface="Helvetica Neue"/>
                </a:rPr>
                <a:t>XID</a:t>
              </a:r>
              <a:endParaRPr/>
            </a:p>
          </p:txBody>
        </p:sp>
        <p:sp>
          <p:nvSpPr>
            <p:cNvPr id="917" name="Google Shape;917;p29"/>
            <p:cNvSpPr/>
            <p:nvPr/>
          </p:nvSpPr>
          <p:spPr>
            <a:xfrm>
              <a:off x="2669381" y="2456260"/>
              <a:ext cx="616757" cy="429847"/>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rgbClr val="FF0000"/>
                  </a:solidFill>
                  <a:latin typeface="Helvetica Neue"/>
                  <a:ea typeface="Helvetica Neue"/>
                  <a:cs typeface="Helvetica Neue"/>
                  <a:sym typeface="Helvetica Neue"/>
                </a:rPr>
                <a:t>type</a:t>
              </a:r>
              <a:endParaRPr/>
            </a:p>
          </p:txBody>
        </p:sp>
        <p:sp>
          <p:nvSpPr>
            <p:cNvPr id="918" name="Google Shape;918;p29"/>
            <p:cNvSpPr/>
            <p:nvPr/>
          </p:nvSpPr>
          <p:spPr>
            <a:xfrm>
              <a:off x="2669381" y="3027760"/>
              <a:ext cx="773450"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length</a:t>
              </a:r>
              <a:endParaRPr/>
            </a:p>
          </p:txBody>
        </p:sp>
        <p:sp>
          <p:nvSpPr>
            <p:cNvPr id="919" name="Google Shape;919;p29"/>
            <p:cNvSpPr/>
            <p:nvPr/>
          </p:nvSpPr>
          <p:spPr>
            <a:xfrm>
              <a:off x="2669382" y="2742010"/>
              <a:ext cx="874439"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pageID</a:t>
              </a:r>
              <a:endParaRPr sz="1800">
                <a:solidFill>
                  <a:schemeClr val="dk2"/>
                </a:solidFill>
                <a:latin typeface="Helvetica Neue"/>
                <a:ea typeface="Helvetica Neue"/>
                <a:cs typeface="Helvetica Neue"/>
                <a:sym typeface="Helvetica Neue"/>
              </a:endParaRPr>
            </a:p>
          </p:txBody>
        </p:sp>
        <p:sp>
          <p:nvSpPr>
            <p:cNvPr id="920" name="Google Shape;920;p29"/>
            <p:cNvSpPr/>
            <p:nvPr/>
          </p:nvSpPr>
          <p:spPr>
            <a:xfrm>
              <a:off x="2669381" y="3314701"/>
              <a:ext cx="714780"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offset</a:t>
              </a:r>
              <a:endParaRPr/>
            </a:p>
          </p:txBody>
        </p:sp>
        <p:sp>
          <p:nvSpPr>
            <p:cNvPr id="921" name="Google Shape;921;p29"/>
            <p:cNvSpPr/>
            <p:nvPr/>
          </p:nvSpPr>
          <p:spPr>
            <a:xfrm>
              <a:off x="2669382" y="3600451"/>
              <a:ext cx="1513075"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before-image</a:t>
              </a:r>
              <a:endParaRPr/>
            </a:p>
          </p:txBody>
        </p:sp>
        <p:sp>
          <p:nvSpPr>
            <p:cNvPr id="922" name="Google Shape;922;p29"/>
            <p:cNvSpPr/>
            <p:nvPr/>
          </p:nvSpPr>
          <p:spPr>
            <a:xfrm>
              <a:off x="2669381" y="3888582"/>
              <a:ext cx="1307378"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after-image</a:t>
              </a:r>
              <a:endParaRPr/>
            </a:p>
          </p:txBody>
        </p:sp>
        <p:sp>
          <p:nvSpPr>
            <p:cNvPr id="923" name="Google Shape;923;p29"/>
            <p:cNvSpPr/>
            <p:nvPr/>
          </p:nvSpPr>
          <p:spPr>
            <a:xfrm>
              <a:off x="1563533" y="997241"/>
              <a:ext cx="2254560" cy="390493"/>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2100">
                  <a:solidFill>
                    <a:schemeClr val="dk2"/>
                  </a:solidFill>
                  <a:latin typeface="Helvetica Neue"/>
                  <a:ea typeface="Helvetica Neue"/>
                  <a:cs typeface="Helvetica Neue"/>
                  <a:sym typeface="Helvetica Neue"/>
                </a:rPr>
                <a:t>LogRecord fields:</a:t>
              </a:r>
              <a:endParaRPr/>
            </a:p>
          </p:txBody>
        </p:sp>
        <p:cxnSp>
          <p:nvCxnSpPr>
            <p:cNvPr id="924" name="Google Shape;924;p29"/>
            <p:cNvCxnSpPr/>
            <p:nvPr/>
          </p:nvCxnSpPr>
          <p:spPr>
            <a:xfrm>
              <a:off x="2514600" y="3045619"/>
              <a:ext cx="0" cy="390525"/>
            </a:xfrm>
            <a:prstGeom prst="straightConnector1">
              <a:avLst/>
            </a:prstGeom>
            <a:noFill/>
            <a:ln w="12700" cap="flat" cmpd="sng">
              <a:solidFill>
                <a:schemeClr val="dk2"/>
              </a:solidFill>
              <a:prstDash val="solid"/>
              <a:round/>
              <a:headEnd type="none" w="sm" len="sm"/>
              <a:tailEnd type="none" w="sm" len="sm"/>
            </a:ln>
          </p:spPr>
        </p:cxnSp>
        <p:cxnSp>
          <p:nvCxnSpPr>
            <p:cNvPr id="925" name="Google Shape;925;p29"/>
            <p:cNvCxnSpPr/>
            <p:nvPr/>
          </p:nvCxnSpPr>
          <p:spPr>
            <a:xfrm>
              <a:off x="2514600" y="3559969"/>
              <a:ext cx="0" cy="390525"/>
            </a:xfrm>
            <a:prstGeom prst="straightConnector1">
              <a:avLst/>
            </a:prstGeom>
            <a:noFill/>
            <a:ln w="12700" cap="flat" cmpd="sng">
              <a:solidFill>
                <a:schemeClr val="dk2"/>
              </a:solidFill>
              <a:prstDash val="solid"/>
              <a:round/>
              <a:headEnd type="none" w="sm" len="sm"/>
              <a:tailEnd type="none" w="sm" len="sm"/>
            </a:ln>
          </p:spPr>
        </p:cxnSp>
        <p:cxnSp>
          <p:nvCxnSpPr>
            <p:cNvPr id="926" name="Google Shape;926;p29"/>
            <p:cNvCxnSpPr/>
            <p:nvPr/>
          </p:nvCxnSpPr>
          <p:spPr>
            <a:xfrm rot="10800000">
              <a:off x="2452688" y="3493294"/>
              <a:ext cx="66675" cy="66675"/>
            </a:xfrm>
            <a:prstGeom prst="straightConnector1">
              <a:avLst/>
            </a:prstGeom>
            <a:noFill/>
            <a:ln w="12700" cap="flat" cmpd="sng">
              <a:solidFill>
                <a:schemeClr val="dk2"/>
              </a:solidFill>
              <a:prstDash val="solid"/>
              <a:round/>
              <a:headEnd type="none" w="sm" len="sm"/>
              <a:tailEnd type="none" w="sm" len="sm"/>
            </a:ln>
          </p:spPr>
        </p:cxnSp>
        <p:cxnSp>
          <p:nvCxnSpPr>
            <p:cNvPr id="927" name="Google Shape;927;p29"/>
            <p:cNvCxnSpPr/>
            <p:nvPr/>
          </p:nvCxnSpPr>
          <p:spPr>
            <a:xfrm rot="10800000" flipH="1">
              <a:off x="2462213" y="3436144"/>
              <a:ext cx="47625" cy="66675"/>
            </a:xfrm>
            <a:prstGeom prst="straightConnector1">
              <a:avLst/>
            </a:prstGeom>
            <a:noFill/>
            <a:ln w="12700" cap="flat" cmpd="sng">
              <a:solidFill>
                <a:schemeClr val="dk2"/>
              </a:solidFill>
              <a:prstDash val="solid"/>
              <a:round/>
              <a:headEnd type="none" w="sm" len="sm"/>
              <a:tailEnd type="none" w="sm" len="sm"/>
            </a:ln>
          </p:spPr>
        </p:cxnSp>
        <p:cxnSp>
          <p:nvCxnSpPr>
            <p:cNvPr id="928" name="Google Shape;928;p29"/>
            <p:cNvCxnSpPr/>
            <p:nvPr/>
          </p:nvCxnSpPr>
          <p:spPr>
            <a:xfrm rot="10800000" flipH="1">
              <a:off x="2519363" y="2864644"/>
              <a:ext cx="161925" cy="180975"/>
            </a:xfrm>
            <a:prstGeom prst="straightConnector1">
              <a:avLst/>
            </a:prstGeom>
            <a:noFill/>
            <a:ln w="12700" cap="flat" cmpd="sng">
              <a:solidFill>
                <a:schemeClr val="dk2"/>
              </a:solidFill>
              <a:prstDash val="solid"/>
              <a:round/>
              <a:headEnd type="none" w="sm" len="sm"/>
              <a:tailEnd type="none" w="sm" len="sm"/>
            </a:ln>
          </p:spPr>
        </p:cxnSp>
        <p:cxnSp>
          <p:nvCxnSpPr>
            <p:cNvPr id="929" name="Google Shape;929;p29"/>
            <p:cNvCxnSpPr/>
            <p:nvPr/>
          </p:nvCxnSpPr>
          <p:spPr>
            <a:xfrm rot="10800000">
              <a:off x="2509838" y="3950494"/>
              <a:ext cx="180975" cy="180975"/>
            </a:xfrm>
            <a:prstGeom prst="straightConnector1">
              <a:avLst/>
            </a:prstGeom>
            <a:noFill/>
            <a:ln w="12700" cap="flat" cmpd="sng">
              <a:solidFill>
                <a:schemeClr val="dk2"/>
              </a:solidFill>
              <a:prstDash val="solid"/>
              <a:round/>
              <a:headEnd type="none" w="sm" len="sm"/>
              <a:tailEnd type="none" w="sm" len="sm"/>
            </a:ln>
          </p:spPr>
        </p:cxnSp>
        <p:sp>
          <p:nvSpPr>
            <p:cNvPr id="930" name="Google Shape;930;p29"/>
            <p:cNvSpPr/>
            <p:nvPr/>
          </p:nvSpPr>
          <p:spPr>
            <a:xfrm>
              <a:off x="1584723" y="3082529"/>
              <a:ext cx="914193" cy="898324"/>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update</a:t>
              </a:r>
              <a:endParaRPr/>
            </a:p>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records</a:t>
              </a:r>
              <a:endParaRPr/>
            </a:p>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only</a:t>
              </a:r>
              <a:endParaRPr/>
            </a:p>
          </p:txBody>
        </p:sp>
        <p:sp>
          <p:nvSpPr>
            <p:cNvPr id="931" name="Google Shape;931;p29" descr="LSN&#10;prevLSN&#10;XID&#10;for updates:&#10;type, pageId, length, offset, before-image, after-image" title="LogRecrod Fields"/>
            <p:cNvSpPr/>
            <p:nvPr/>
          </p:nvSpPr>
          <p:spPr>
            <a:xfrm>
              <a:off x="1314450" y="857250"/>
              <a:ext cx="2857500" cy="3771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grpSp>
        <p:nvGrpSpPr>
          <p:cNvPr id="932" name="Google Shape;932;p29" descr="Roll out log: LSNs&#10;DB: PageLSNs&#10;RAM: flushedLSN" title="KEY"/>
          <p:cNvGrpSpPr/>
          <p:nvPr/>
        </p:nvGrpSpPr>
        <p:grpSpPr>
          <a:xfrm>
            <a:off x="4519613" y="119063"/>
            <a:ext cx="3362325" cy="962025"/>
            <a:chOff x="4519613" y="119063"/>
            <a:chExt cx="3362325" cy="962025"/>
          </a:xfrm>
        </p:grpSpPr>
        <p:sp>
          <p:nvSpPr>
            <p:cNvPr id="933" name="Google Shape;933;p29"/>
            <p:cNvSpPr/>
            <p:nvPr/>
          </p:nvSpPr>
          <p:spPr>
            <a:xfrm>
              <a:off x="6807318" y="212330"/>
              <a:ext cx="1045369" cy="561975"/>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934" name="Google Shape;934;p29"/>
            <p:cNvSpPr/>
            <p:nvPr/>
          </p:nvSpPr>
          <p:spPr>
            <a:xfrm>
              <a:off x="4669631" y="704850"/>
              <a:ext cx="60513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LSNs</a:t>
              </a:r>
              <a:endParaRPr/>
            </a:p>
          </p:txBody>
        </p:sp>
        <p:sp>
          <p:nvSpPr>
            <p:cNvPr id="935" name="Google Shape;935;p29"/>
            <p:cNvSpPr/>
            <p:nvPr/>
          </p:nvSpPr>
          <p:spPr>
            <a:xfrm>
              <a:off x="5517357" y="704850"/>
              <a:ext cx="1034739"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pageLSNs</a:t>
              </a:r>
              <a:endParaRPr sz="1500">
                <a:solidFill>
                  <a:schemeClr val="accent2"/>
                </a:solidFill>
                <a:latin typeface="Helvetica Neue"/>
                <a:ea typeface="Helvetica Neue"/>
                <a:cs typeface="Helvetica Neue"/>
                <a:sym typeface="Helvetica Neue"/>
              </a:endParaRPr>
            </a:p>
          </p:txBody>
        </p:sp>
        <p:sp>
          <p:nvSpPr>
            <p:cNvPr id="936" name="Google Shape;936;p29"/>
            <p:cNvSpPr/>
            <p:nvPr/>
          </p:nvSpPr>
          <p:spPr>
            <a:xfrm>
              <a:off x="6660357" y="704850"/>
              <a:ext cx="1137331"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flushedLSN</a:t>
              </a:r>
              <a:endParaRPr sz="1500">
                <a:solidFill>
                  <a:schemeClr val="accent2"/>
                </a:solidFill>
                <a:latin typeface="Helvetica Neue"/>
                <a:ea typeface="Helvetica Neue"/>
                <a:cs typeface="Helvetica Neue"/>
                <a:sym typeface="Helvetica Neue"/>
              </a:endParaRPr>
            </a:p>
          </p:txBody>
        </p:sp>
        <p:sp>
          <p:nvSpPr>
            <p:cNvPr id="937" name="Google Shape;937;p29"/>
            <p:cNvSpPr/>
            <p:nvPr/>
          </p:nvSpPr>
          <p:spPr>
            <a:xfrm>
              <a:off x="4519613" y="119063"/>
              <a:ext cx="3362325" cy="96202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938" name="Google Shape;938;p29"/>
            <p:cNvGrpSpPr/>
            <p:nvPr/>
          </p:nvGrpSpPr>
          <p:grpSpPr>
            <a:xfrm>
              <a:off x="5715436" y="247055"/>
              <a:ext cx="816082" cy="450024"/>
              <a:chOff x="5863582" y="4974281"/>
              <a:chExt cx="3132137" cy="1727200"/>
            </a:xfrm>
          </p:grpSpPr>
          <p:pic>
            <p:nvPicPr>
              <p:cNvPr id="939" name="Google Shape;939;p29"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940" name="Google Shape;940;p29"/>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a:p>
            </p:txBody>
          </p:sp>
        </p:grpSp>
        <p:grpSp>
          <p:nvGrpSpPr>
            <p:cNvPr id="941" name="Google Shape;941;p29"/>
            <p:cNvGrpSpPr/>
            <p:nvPr/>
          </p:nvGrpSpPr>
          <p:grpSpPr>
            <a:xfrm>
              <a:off x="4694389" y="230956"/>
              <a:ext cx="822968" cy="457595"/>
              <a:chOff x="979247" y="3371546"/>
              <a:chExt cx="2656685" cy="1477194"/>
            </a:xfrm>
          </p:grpSpPr>
          <p:sp>
            <p:nvSpPr>
              <p:cNvPr id="942" name="Google Shape;942;p29" descr="Roll out log: LSNs&#10;DB: PageLSNs&#10;RAM: flushedLSN" title="KEY"/>
              <p:cNvSpPr/>
              <p:nvPr/>
            </p:nvSpPr>
            <p:spPr>
              <a:xfrm>
                <a:off x="1754401" y="4550707"/>
                <a:ext cx="1881531" cy="274980"/>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943" name="Google Shape;943;p29" descr="Oak"/>
              <p:cNvSpPr/>
              <p:nvPr/>
            </p:nvSpPr>
            <p:spPr>
              <a:xfrm>
                <a:off x="979247" y="3371546"/>
                <a:ext cx="1477195" cy="1477194"/>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944" name="Google Shape;944;p29"/>
              <p:cNvSpPr/>
              <p:nvPr/>
            </p:nvSpPr>
            <p:spPr>
              <a:xfrm>
                <a:off x="1221929" y="3614228"/>
                <a:ext cx="991831" cy="991831"/>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945" name="Google Shape;945;p29"/>
              <p:cNvSpPr/>
              <p:nvPr/>
            </p:nvSpPr>
            <p:spPr>
              <a:xfrm>
                <a:off x="1475162" y="3867461"/>
                <a:ext cx="485364" cy="485364"/>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nvGrpSpPr>
            <p:cNvPr id="946" name="Google Shape;946;p29"/>
            <p:cNvGrpSpPr/>
            <p:nvPr/>
          </p:nvGrpSpPr>
          <p:grpSpPr>
            <a:xfrm>
              <a:off x="6830359" y="241438"/>
              <a:ext cx="874229" cy="461258"/>
              <a:chOff x="4768081" y="3045380"/>
              <a:chExt cx="3862832" cy="933387"/>
            </a:xfrm>
          </p:grpSpPr>
          <p:pic>
            <p:nvPicPr>
              <p:cNvPr id="947" name="Google Shape;947;p29" descr="Roll out log: LSNs&#10;DB: PageLSNs&#10;RAM: flushedLSN" title="Key"/>
              <p:cNvPicPr preferRelativeResize="0"/>
              <p:nvPr/>
            </p:nvPicPr>
            <p:blipFill rotWithShape="1">
              <a:blip r:embed="rId6">
                <a:alphaModFix/>
              </a:blip>
              <a:srcRect t="31964" b="31779"/>
              <a:stretch/>
            </p:blipFill>
            <p:spPr>
              <a:xfrm>
                <a:off x="4768081" y="3045380"/>
                <a:ext cx="3862832" cy="933387"/>
              </a:xfrm>
              <a:prstGeom prst="rect">
                <a:avLst/>
              </a:prstGeom>
              <a:noFill/>
              <a:ln>
                <a:noFill/>
              </a:ln>
            </p:spPr>
          </p:pic>
          <p:sp>
            <p:nvSpPr>
              <p:cNvPr id="948" name="Google Shape;948;p29" descr="Roll out log: LSNs&#10;DB: PageLSNs&#10;RAM: flushedLSN" title="KEY"/>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
        <p:nvSpPr>
          <p:cNvPr id="949" name="Google Shape;949;p29"/>
          <p:cNvSpPr/>
          <p:nvPr/>
        </p:nvSpPr>
        <p:spPr>
          <a:xfrm>
            <a:off x="4572000" y="851963"/>
            <a:ext cx="983443"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prevLSNs</a:t>
            </a:r>
            <a:endParaRPr sz="1500">
              <a:solidFill>
                <a:schemeClr val="accent2"/>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Motivation</a:t>
            </a:r>
            <a:endParaRPr/>
          </a:p>
        </p:txBody>
      </p:sp>
      <p:sp>
        <p:nvSpPr>
          <p:cNvPr id="139" name="Google Shape;139;p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850"/>
              <a:buChar char="•"/>
            </a:pPr>
            <a:r>
              <a:rPr lang="en-US" sz="1850"/>
              <a:t>Atomicity: </a:t>
            </a:r>
            <a:endParaRPr/>
          </a:p>
          <a:p>
            <a:pPr marL="742950" lvl="1" indent="-285750" algn="l" rtl="0">
              <a:lnSpc>
                <a:spcPct val="90000"/>
              </a:lnSpc>
              <a:spcBef>
                <a:spcPts val="333"/>
              </a:spcBef>
              <a:spcAft>
                <a:spcPts val="0"/>
              </a:spcAft>
              <a:buSzPts val="1665"/>
              <a:buChar char="•"/>
            </a:pPr>
            <a:r>
              <a:rPr lang="en-US" sz="1665"/>
              <a:t>Transactions may abort (“Rollback”).</a:t>
            </a:r>
            <a:endParaRPr/>
          </a:p>
          <a:p>
            <a:pPr marL="342900" lvl="0" indent="-342900" algn="l" rtl="0">
              <a:lnSpc>
                <a:spcPct val="90000"/>
              </a:lnSpc>
              <a:spcBef>
                <a:spcPts val="370"/>
              </a:spcBef>
              <a:spcAft>
                <a:spcPts val="0"/>
              </a:spcAft>
              <a:buSzPts val="1850"/>
              <a:buChar char="•"/>
            </a:pPr>
            <a:r>
              <a:rPr lang="en-US" sz="1850"/>
              <a:t>Durability:</a:t>
            </a:r>
            <a:endParaRPr/>
          </a:p>
          <a:p>
            <a:pPr marL="742950" lvl="1" indent="-285750" algn="l" rtl="0">
              <a:lnSpc>
                <a:spcPct val="90000"/>
              </a:lnSpc>
              <a:spcBef>
                <a:spcPts val="333"/>
              </a:spcBef>
              <a:spcAft>
                <a:spcPts val="0"/>
              </a:spcAft>
              <a:buSzPts val="1665"/>
              <a:buChar char="•"/>
            </a:pPr>
            <a:r>
              <a:rPr lang="en-US" sz="1665"/>
              <a:t>What if DBMS stops running?</a:t>
            </a:r>
            <a:endParaRPr/>
          </a:p>
          <a:p>
            <a:pPr marL="342900" lvl="0" indent="-342900" algn="l" rtl="0">
              <a:lnSpc>
                <a:spcPct val="90000"/>
              </a:lnSpc>
              <a:spcBef>
                <a:spcPts val="1500"/>
              </a:spcBef>
              <a:spcAft>
                <a:spcPts val="0"/>
              </a:spcAft>
              <a:buSzPts val="1850"/>
              <a:buChar char="•"/>
            </a:pPr>
            <a:r>
              <a:rPr lang="en-US" sz="1850">
                <a:latin typeface="Helvetica Neue"/>
                <a:ea typeface="Helvetica Neue"/>
                <a:cs typeface="Helvetica Neue"/>
                <a:sym typeface="Helvetica Neue"/>
              </a:rPr>
              <a:t>Desired state after system restarts:</a:t>
            </a:r>
            <a:endParaRPr sz="2127">
              <a:latin typeface="Helvetica Neue"/>
              <a:ea typeface="Helvetica Neue"/>
              <a:cs typeface="Helvetica Neue"/>
              <a:sym typeface="Helvetica Neue"/>
            </a:endParaRPr>
          </a:p>
          <a:p>
            <a:pPr marL="342900" lvl="0" indent="-342900" algn="l" rtl="0">
              <a:lnSpc>
                <a:spcPct val="90000"/>
              </a:lnSpc>
              <a:spcBef>
                <a:spcPts val="333"/>
              </a:spcBef>
              <a:spcAft>
                <a:spcPts val="0"/>
              </a:spcAft>
              <a:buClr>
                <a:schemeClr val="dk1"/>
              </a:buClr>
              <a:buSzPts val="1665"/>
              <a:buChar char="•"/>
            </a:pPr>
            <a:r>
              <a:rPr lang="en-US" sz="1665">
                <a:solidFill>
                  <a:srgbClr val="0000FF"/>
                </a:solidFill>
                <a:latin typeface="Helvetica Neue"/>
                <a:ea typeface="Helvetica Neue"/>
                <a:cs typeface="Helvetica Neue"/>
                <a:sym typeface="Helvetica Neue"/>
              </a:rPr>
              <a:t>T1</a:t>
            </a:r>
            <a:r>
              <a:rPr lang="en-US" sz="1665">
                <a:latin typeface="Helvetica Neue"/>
                <a:ea typeface="Helvetica Neue"/>
                <a:cs typeface="Helvetica Neue"/>
                <a:sym typeface="Helvetica Neue"/>
              </a:rPr>
              <a:t> &amp; </a:t>
            </a:r>
            <a:r>
              <a:rPr lang="en-US" sz="1665">
                <a:solidFill>
                  <a:srgbClr val="0000FF"/>
                </a:solidFill>
                <a:latin typeface="Helvetica Neue"/>
                <a:ea typeface="Helvetica Neue"/>
                <a:cs typeface="Helvetica Neue"/>
                <a:sym typeface="Helvetica Neue"/>
              </a:rPr>
              <a:t>T3</a:t>
            </a:r>
            <a:r>
              <a:rPr lang="en-US" sz="1665">
                <a:latin typeface="Helvetica Neue"/>
                <a:ea typeface="Helvetica Neue"/>
                <a:cs typeface="Helvetica Neue"/>
                <a:sym typeface="Helvetica Neue"/>
              </a:rPr>
              <a:t> should be </a:t>
            </a:r>
            <a:r>
              <a:rPr lang="en-US" sz="1665">
                <a:solidFill>
                  <a:srgbClr val="0000FF"/>
                </a:solidFill>
                <a:latin typeface="Helvetica Neue"/>
                <a:ea typeface="Helvetica Neue"/>
                <a:cs typeface="Helvetica Neue"/>
                <a:sym typeface="Helvetica Neue"/>
              </a:rPr>
              <a:t>durable.</a:t>
            </a:r>
            <a:endParaRPr sz="1665">
              <a:latin typeface="Helvetica Neue"/>
              <a:ea typeface="Helvetica Neue"/>
              <a:cs typeface="Helvetica Neue"/>
              <a:sym typeface="Helvetica Neue"/>
            </a:endParaRPr>
          </a:p>
          <a:p>
            <a:pPr marL="342900" lvl="0" indent="-342900" algn="l" rtl="0">
              <a:lnSpc>
                <a:spcPct val="90000"/>
              </a:lnSpc>
              <a:spcBef>
                <a:spcPts val="333"/>
              </a:spcBef>
              <a:spcAft>
                <a:spcPts val="0"/>
              </a:spcAft>
              <a:buClr>
                <a:schemeClr val="dk1"/>
              </a:buClr>
              <a:buSzPts val="1665"/>
              <a:buChar char="•"/>
            </a:pPr>
            <a:r>
              <a:rPr lang="en-US" sz="1665">
                <a:solidFill>
                  <a:srgbClr val="FF0000"/>
                </a:solidFill>
                <a:latin typeface="Helvetica Neue"/>
                <a:ea typeface="Helvetica Neue"/>
                <a:cs typeface="Helvetica Neue"/>
                <a:sym typeface="Helvetica Neue"/>
              </a:rPr>
              <a:t>T2, T4 </a:t>
            </a:r>
            <a:r>
              <a:rPr lang="en-US" sz="1665">
                <a:latin typeface="Helvetica Neue"/>
                <a:ea typeface="Helvetica Neue"/>
                <a:cs typeface="Helvetica Neue"/>
                <a:sym typeface="Helvetica Neue"/>
              </a:rPr>
              <a:t>&amp; </a:t>
            </a:r>
            <a:r>
              <a:rPr lang="en-US" sz="1665">
                <a:solidFill>
                  <a:srgbClr val="FF0000"/>
                </a:solidFill>
                <a:latin typeface="Helvetica Neue"/>
                <a:ea typeface="Helvetica Neue"/>
                <a:cs typeface="Helvetica Neue"/>
                <a:sym typeface="Helvetica Neue"/>
              </a:rPr>
              <a:t>T5 </a:t>
            </a:r>
            <a:r>
              <a:rPr lang="en-US" sz="1665">
                <a:latin typeface="Helvetica Neue"/>
                <a:ea typeface="Helvetica Neue"/>
                <a:cs typeface="Helvetica Neue"/>
                <a:sym typeface="Helvetica Neue"/>
              </a:rPr>
              <a:t>should be </a:t>
            </a:r>
            <a:r>
              <a:rPr lang="en-US" sz="1665">
                <a:solidFill>
                  <a:srgbClr val="FF0000"/>
                </a:solidFill>
                <a:latin typeface="Helvetica Neue"/>
                <a:ea typeface="Helvetica Neue"/>
                <a:cs typeface="Helvetica Neue"/>
                <a:sym typeface="Helvetica Neue"/>
              </a:rPr>
              <a:t>aborted </a:t>
            </a:r>
            <a:r>
              <a:rPr lang="en-US" sz="1665">
                <a:latin typeface="Helvetica Neue"/>
                <a:ea typeface="Helvetica Neue"/>
                <a:cs typeface="Helvetica Neue"/>
                <a:sym typeface="Helvetica Neue"/>
              </a:rPr>
              <a:t>(effects not seen).</a:t>
            </a:r>
            <a:endParaRPr/>
          </a:p>
          <a:p>
            <a:pPr marL="342900" lvl="0" indent="-237172" algn="l" rtl="0">
              <a:lnSpc>
                <a:spcPct val="90000"/>
              </a:lnSpc>
              <a:spcBef>
                <a:spcPts val="333"/>
              </a:spcBef>
              <a:spcAft>
                <a:spcPts val="0"/>
              </a:spcAft>
              <a:buClr>
                <a:schemeClr val="dk1"/>
              </a:buClr>
              <a:buSzPts val="1665"/>
              <a:buNone/>
            </a:pPr>
            <a:endParaRPr sz="1665">
              <a:latin typeface="Helvetica Neue"/>
              <a:ea typeface="Helvetica Neue"/>
              <a:cs typeface="Helvetica Neue"/>
              <a:sym typeface="Helvetica Neue"/>
            </a:endParaRPr>
          </a:p>
          <a:p>
            <a:pPr marL="342900" lvl="0" indent="-342900" algn="l" rtl="0">
              <a:lnSpc>
                <a:spcPct val="90000"/>
              </a:lnSpc>
              <a:spcBef>
                <a:spcPts val="333"/>
              </a:spcBef>
              <a:spcAft>
                <a:spcPts val="0"/>
              </a:spcAft>
              <a:buClr>
                <a:schemeClr val="dk1"/>
              </a:buClr>
              <a:buSzPts val="1665"/>
              <a:buChar char="•"/>
            </a:pPr>
            <a:r>
              <a:rPr lang="en-US" sz="1665">
                <a:latin typeface="Helvetica Neue"/>
                <a:ea typeface="Helvetica Neue"/>
                <a:cs typeface="Helvetica Neue"/>
                <a:sym typeface="Helvetica Neue"/>
              </a:rPr>
              <a:t>Questions:</a:t>
            </a:r>
            <a:endParaRPr/>
          </a:p>
          <a:p>
            <a:pPr marL="742950" lvl="1" indent="-285750" algn="l" rtl="0">
              <a:lnSpc>
                <a:spcPct val="90000"/>
              </a:lnSpc>
              <a:spcBef>
                <a:spcPts val="296"/>
              </a:spcBef>
              <a:spcAft>
                <a:spcPts val="0"/>
              </a:spcAft>
              <a:buClr>
                <a:schemeClr val="dk1"/>
              </a:buClr>
              <a:buSzPts val="1480"/>
              <a:buChar char="•"/>
            </a:pPr>
            <a:r>
              <a:rPr lang="en-US" sz="1480">
                <a:latin typeface="Helvetica Neue"/>
                <a:ea typeface="Helvetica Neue"/>
                <a:cs typeface="Helvetica Neue"/>
                <a:sym typeface="Helvetica Neue"/>
              </a:rPr>
              <a:t>Why do transactions abort?</a:t>
            </a:r>
            <a:endParaRPr/>
          </a:p>
          <a:p>
            <a:pPr marL="742950" lvl="1" indent="-285750" algn="l" rtl="0">
              <a:lnSpc>
                <a:spcPct val="90000"/>
              </a:lnSpc>
              <a:spcBef>
                <a:spcPts val="296"/>
              </a:spcBef>
              <a:spcAft>
                <a:spcPts val="0"/>
              </a:spcAft>
              <a:buClr>
                <a:schemeClr val="dk1"/>
              </a:buClr>
              <a:buSzPts val="1480"/>
              <a:buChar char="•"/>
            </a:pPr>
            <a:r>
              <a:rPr lang="en-US" sz="1480">
                <a:latin typeface="Helvetica Neue"/>
                <a:ea typeface="Helvetica Neue"/>
                <a:cs typeface="Helvetica Neue"/>
                <a:sym typeface="Helvetica Neue"/>
              </a:rPr>
              <a:t>Why do DBMSs stop running?</a:t>
            </a:r>
            <a:endParaRPr/>
          </a:p>
          <a:p>
            <a:pPr marL="742950" lvl="1" indent="-180022" algn="l" rtl="0">
              <a:lnSpc>
                <a:spcPct val="90000"/>
              </a:lnSpc>
              <a:spcBef>
                <a:spcPts val="333"/>
              </a:spcBef>
              <a:spcAft>
                <a:spcPts val="0"/>
              </a:spcAft>
              <a:buSzPts val="1665"/>
              <a:buNone/>
            </a:pPr>
            <a:endParaRPr sz="1665"/>
          </a:p>
        </p:txBody>
      </p:sp>
      <p:grpSp>
        <p:nvGrpSpPr>
          <p:cNvPr id="140" name="Google Shape;140;p3" descr="T1: Does something, commits&#10;T2: Does something, aborts&#10;T3: Does something, commits&#10;T4: Does something, neither commits not aborts&#10;T5: Does something, neither commits not aborts&#10;CRASH" title="Diagram"/>
          <p:cNvGrpSpPr/>
          <p:nvPr/>
        </p:nvGrpSpPr>
        <p:grpSpPr>
          <a:xfrm>
            <a:off x="5657850" y="1200151"/>
            <a:ext cx="3387969" cy="1751169"/>
            <a:chOff x="5657850" y="1200151"/>
            <a:chExt cx="3387969" cy="1751169"/>
          </a:xfrm>
        </p:grpSpPr>
        <p:sp>
          <p:nvSpPr>
            <p:cNvPr id="141" name="Google Shape;141;p3"/>
            <p:cNvSpPr/>
            <p:nvPr/>
          </p:nvSpPr>
          <p:spPr>
            <a:xfrm>
              <a:off x="8281987" y="1245395"/>
              <a:ext cx="763832"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b="0" i="0" u="none" strike="noStrike" cap="none">
                  <a:solidFill>
                    <a:schemeClr val="accent2"/>
                  </a:solidFill>
                  <a:latin typeface="Helvetica Neue"/>
                  <a:ea typeface="Helvetica Neue"/>
                  <a:cs typeface="Helvetica Neue"/>
                  <a:sym typeface="Helvetica Neue"/>
                </a:rPr>
                <a:t>crash!</a:t>
              </a:r>
              <a:endParaRPr/>
            </a:p>
          </p:txBody>
        </p:sp>
        <p:sp>
          <p:nvSpPr>
            <p:cNvPr id="142" name="Google Shape;142;p3"/>
            <p:cNvSpPr/>
            <p:nvPr/>
          </p:nvSpPr>
          <p:spPr>
            <a:xfrm>
              <a:off x="5720953" y="1498998"/>
              <a:ext cx="398347" cy="1452322"/>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b="0" i="0" u="none" strike="noStrike" cap="none">
                  <a:solidFill>
                    <a:schemeClr val="dk2"/>
                  </a:solidFill>
                  <a:latin typeface="Helvetica Neue"/>
                  <a:ea typeface="Helvetica Neue"/>
                  <a:cs typeface="Helvetica Neue"/>
                  <a:sym typeface="Helvetica Neue"/>
                </a:rPr>
                <a:t>T1</a:t>
              </a:r>
              <a:endParaRPr/>
            </a:p>
            <a:p>
              <a:pPr marL="0" marR="0" lvl="0" indent="0" algn="l" rtl="0">
                <a:spcBef>
                  <a:spcPts val="0"/>
                </a:spcBef>
                <a:spcAft>
                  <a:spcPts val="0"/>
                </a:spcAft>
                <a:buNone/>
              </a:pPr>
              <a:r>
                <a:rPr lang="en-US" sz="1800" b="0" i="0" u="none" strike="noStrike" cap="none">
                  <a:solidFill>
                    <a:schemeClr val="dk2"/>
                  </a:solidFill>
                  <a:latin typeface="Helvetica Neue"/>
                  <a:ea typeface="Helvetica Neue"/>
                  <a:cs typeface="Helvetica Neue"/>
                  <a:sym typeface="Helvetica Neue"/>
                </a:rPr>
                <a:t>T2</a:t>
              </a:r>
              <a:endParaRPr/>
            </a:p>
            <a:p>
              <a:pPr marL="0" marR="0" lvl="0" indent="0" algn="l" rtl="0">
                <a:spcBef>
                  <a:spcPts val="0"/>
                </a:spcBef>
                <a:spcAft>
                  <a:spcPts val="0"/>
                </a:spcAft>
                <a:buNone/>
              </a:pPr>
              <a:r>
                <a:rPr lang="en-US" sz="1800" b="0" i="0" u="none" strike="noStrike" cap="none">
                  <a:solidFill>
                    <a:schemeClr val="dk2"/>
                  </a:solidFill>
                  <a:latin typeface="Helvetica Neue"/>
                  <a:ea typeface="Helvetica Neue"/>
                  <a:cs typeface="Helvetica Neue"/>
                  <a:sym typeface="Helvetica Neue"/>
                </a:rPr>
                <a:t>T3</a:t>
              </a:r>
              <a:endParaRPr/>
            </a:p>
            <a:p>
              <a:pPr marL="0" marR="0" lvl="0" indent="0" algn="l" rtl="0">
                <a:spcBef>
                  <a:spcPts val="0"/>
                </a:spcBef>
                <a:spcAft>
                  <a:spcPts val="0"/>
                </a:spcAft>
                <a:buNone/>
              </a:pPr>
              <a:r>
                <a:rPr lang="en-US" sz="1800" b="0" i="0" u="none" strike="noStrike" cap="none">
                  <a:solidFill>
                    <a:schemeClr val="dk2"/>
                  </a:solidFill>
                  <a:latin typeface="Helvetica Neue"/>
                  <a:ea typeface="Helvetica Neue"/>
                  <a:cs typeface="Helvetica Neue"/>
                  <a:sym typeface="Helvetica Neue"/>
                </a:rPr>
                <a:t>T4</a:t>
              </a:r>
              <a:endParaRPr/>
            </a:p>
            <a:p>
              <a:pPr marL="0" marR="0" lvl="0" indent="0" algn="l" rtl="0">
                <a:spcBef>
                  <a:spcPts val="0"/>
                </a:spcBef>
                <a:spcAft>
                  <a:spcPts val="0"/>
                </a:spcAft>
                <a:buNone/>
              </a:pPr>
              <a:r>
                <a:rPr lang="en-US" sz="1800" b="0" i="0" u="none" strike="noStrike" cap="none">
                  <a:solidFill>
                    <a:schemeClr val="dk2"/>
                  </a:solidFill>
                  <a:latin typeface="Helvetica Neue"/>
                  <a:ea typeface="Helvetica Neue"/>
                  <a:cs typeface="Helvetica Neue"/>
                  <a:sym typeface="Helvetica Neue"/>
                </a:rPr>
                <a:t>T5</a:t>
              </a:r>
              <a:endParaRPr/>
            </a:p>
          </p:txBody>
        </p:sp>
        <p:cxnSp>
          <p:nvCxnSpPr>
            <p:cNvPr id="143" name="Google Shape;143;p3"/>
            <p:cNvCxnSpPr/>
            <p:nvPr/>
          </p:nvCxnSpPr>
          <p:spPr>
            <a:xfrm>
              <a:off x="6222206" y="1646635"/>
              <a:ext cx="852488" cy="0"/>
            </a:xfrm>
            <a:prstGeom prst="straightConnector1">
              <a:avLst/>
            </a:prstGeom>
            <a:noFill/>
            <a:ln w="50800" cap="flat" cmpd="sng">
              <a:solidFill>
                <a:srgbClr val="0000FF"/>
              </a:solidFill>
              <a:prstDash val="solid"/>
              <a:round/>
              <a:headEnd type="none" w="sm" len="sm"/>
              <a:tailEnd type="none" w="sm" len="sm"/>
            </a:ln>
          </p:spPr>
        </p:cxnSp>
        <p:cxnSp>
          <p:nvCxnSpPr>
            <p:cNvPr id="144" name="Google Shape;144;p3"/>
            <p:cNvCxnSpPr/>
            <p:nvPr/>
          </p:nvCxnSpPr>
          <p:spPr>
            <a:xfrm>
              <a:off x="6644878" y="1872854"/>
              <a:ext cx="851297" cy="0"/>
            </a:xfrm>
            <a:prstGeom prst="straightConnector1">
              <a:avLst/>
            </a:prstGeom>
            <a:noFill/>
            <a:ln w="50800" cap="flat" cmpd="sng">
              <a:solidFill>
                <a:srgbClr val="C00000"/>
              </a:solidFill>
              <a:prstDash val="solid"/>
              <a:round/>
              <a:headEnd type="none" w="sm" len="sm"/>
              <a:tailEnd type="none" w="sm" len="sm"/>
            </a:ln>
          </p:spPr>
        </p:cxnSp>
        <p:cxnSp>
          <p:nvCxnSpPr>
            <p:cNvPr id="145" name="Google Shape;145;p3"/>
            <p:cNvCxnSpPr/>
            <p:nvPr/>
          </p:nvCxnSpPr>
          <p:spPr>
            <a:xfrm>
              <a:off x="6962774" y="2159794"/>
              <a:ext cx="852488" cy="0"/>
            </a:xfrm>
            <a:prstGeom prst="straightConnector1">
              <a:avLst/>
            </a:prstGeom>
            <a:noFill/>
            <a:ln w="50800" cap="flat" cmpd="sng">
              <a:solidFill>
                <a:srgbClr val="0000FF"/>
              </a:solidFill>
              <a:prstDash val="solid"/>
              <a:round/>
              <a:headEnd type="none" w="sm" len="sm"/>
              <a:tailEnd type="none" w="sm" len="sm"/>
            </a:ln>
          </p:spPr>
        </p:cxnSp>
        <p:cxnSp>
          <p:nvCxnSpPr>
            <p:cNvPr id="146" name="Google Shape;146;p3"/>
            <p:cNvCxnSpPr/>
            <p:nvPr/>
          </p:nvCxnSpPr>
          <p:spPr>
            <a:xfrm>
              <a:off x="6123384" y="2439592"/>
              <a:ext cx="2543175" cy="0"/>
            </a:xfrm>
            <a:prstGeom prst="straightConnector1">
              <a:avLst/>
            </a:prstGeom>
            <a:noFill/>
            <a:ln w="50800" cap="flat" cmpd="sng">
              <a:solidFill>
                <a:srgbClr val="C00000"/>
              </a:solidFill>
              <a:prstDash val="solid"/>
              <a:round/>
              <a:headEnd type="none" w="sm" len="sm"/>
              <a:tailEnd type="none" w="sm" len="sm"/>
            </a:ln>
          </p:spPr>
        </p:cxnSp>
        <p:cxnSp>
          <p:nvCxnSpPr>
            <p:cNvPr id="147" name="Google Shape;147;p3"/>
            <p:cNvCxnSpPr/>
            <p:nvPr/>
          </p:nvCxnSpPr>
          <p:spPr>
            <a:xfrm>
              <a:off x="8097441" y="2674144"/>
              <a:ext cx="571500" cy="0"/>
            </a:xfrm>
            <a:prstGeom prst="straightConnector1">
              <a:avLst/>
            </a:prstGeom>
            <a:noFill/>
            <a:ln w="50800" cap="flat" cmpd="sng">
              <a:solidFill>
                <a:srgbClr val="C00000"/>
              </a:solidFill>
              <a:prstDash val="solid"/>
              <a:round/>
              <a:headEnd type="none" w="sm" len="sm"/>
              <a:tailEnd type="none" w="sm" len="sm"/>
            </a:ln>
          </p:spPr>
        </p:cxnSp>
        <p:cxnSp>
          <p:nvCxnSpPr>
            <p:cNvPr id="148" name="Google Shape;148;p3"/>
            <p:cNvCxnSpPr/>
            <p:nvPr/>
          </p:nvCxnSpPr>
          <p:spPr>
            <a:xfrm>
              <a:off x="8687991" y="1657351"/>
              <a:ext cx="0" cy="1179910"/>
            </a:xfrm>
            <a:prstGeom prst="straightConnector1">
              <a:avLst/>
            </a:prstGeom>
            <a:noFill/>
            <a:ln w="50800" cap="flat" cmpd="sng">
              <a:solidFill>
                <a:schemeClr val="accent2"/>
              </a:solidFill>
              <a:prstDash val="dash"/>
              <a:round/>
              <a:headEnd type="none" w="sm" len="sm"/>
              <a:tailEnd type="none" w="sm" len="sm"/>
            </a:ln>
          </p:spPr>
        </p:cxnSp>
        <p:cxnSp>
          <p:nvCxnSpPr>
            <p:cNvPr id="149" name="Google Shape;149;p3"/>
            <p:cNvCxnSpPr/>
            <p:nvPr/>
          </p:nvCxnSpPr>
          <p:spPr>
            <a:xfrm>
              <a:off x="6203156" y="1621632"/>
              <a:ext cx="0" cy="52388"/>
            </a:xfrm>
            <a:prstGeom prst="straightConnector1">
              <a:avLst/>
            </a:prstGeom>
            <a:noFill/>
            <a:ln w="50800" cap="flat" cmpd="sng">
              <a:solidFill>
                <a:schemeClr val="dk2"/>
              </a:solidFill>
              <a:prstDash val="solid"/>
              <a:round/>
              <a:headEnd type="none" w="sm" len="sm"/>
              <a:tailEnd type="none" w="sm" len="sm"/>
            </a:ln>
          </p:spPr>
        </p:cxnSp>
        <p:cxnSp>
          <p:nvCxnSpPr>
            <p:cNvPr id="150" name="Google Shape;150;p3"/>
            <p:cNvCxnSpPr/>
            <p:nvPr/>
          </p:nvCxnSpPr>
          <p:spPr>
            <a:xfrm>
              <a:off x="7093743" y="1621632"/>
              <a:ext cx="0" cy="52388"/>
            </a:xfrm>
            <a:prstGeom prst="straightConnector1">
              <a:avLst/>
            </a:prstGeom>
            <a:noFill/>
            <a:ln w="50800" cap="flat" cmpd="sng">
              <a:solidFill>
                <a:schemeClr val="dk2"/>
              </a:solidFill>
              <a:prstDash val="solid"/>
              <a:round/>
              <a:headEnd type="none" w="sm" len="sm"/>
              <a:tailEnd type="none" w="sm" len="sm"/>
            </a:ln>
          </p:spPr>
        </p:cxnSp>
        <p:cxnSp>
          <p:nvCxnSpPr>
            <p:cNvPr id="151" name="Google Shape;151;p3"/>
            <p:cNvCxnSpPr/>
            <p:nvPr/>
          </p:nvCxnSpPr>
          <p:spPr>
            <a:xfrm>
              <a:off x="6625828" y="1846660"/>
              <a:ext cx="0" cy="51197"/>
            </a:xfrm>
            <a:prstGeom prst="straightConnector1">
              <a:avLst/>
            </a:prstGeom>
            <a:noFill/>
            <a:ln w="50800" cap="flat" cmpd="sng">
              <a:solidFill>
                <a:schemeClr val="dk2"/>
              </a:solidFill>
              <a:prstDash val="solid"/>
              <a:round/>
              <a:headEnd type="none" w="sm" len="sm"/>
              <a:tailEnd type="none" w="sm" len="sm"/>
            </a:ln>
          </p:spPr>
        </p:cxnSp>
        <p:cxnSp>
          <p:nvCxnSpPr>
            <p:cNvPr id="152" name="Google Shape;152;p3"/>
            <p:cNvCxnSpPr/>
            <p:nvPr/>
          </p:nvCxnSpPr>
          <p:spPr>
            <a:xfrm>
              <a:off x="7515225" y="1846660"/>
              <a:ext cx="0" cy="51197"/>
            </a:xfrm>
            <a:prstGeom prst="straightConnector1">
              <a:avLst/>
            </a:prstGeom>
            <a:noFill/>
            <a:ln w="50800" cap="flat" cmpd="sng">
              <a:solidFill>
                <a:schemeClr val="dk2"/>
              </a:solidFill>
              <a:prstDash val="solid"/>
              <a:round/>
              <a:headEnd type="none" w="sm" len="sm"/>
              <a:tailEnd type="none" w="sm" len="sm"/>
            </a:ln>
          </p:spPr>
        </p:cxnSp>
        <p:cxnSp>
          <p:nvCxnSpPr>
            <p:cNvPr id="153" name="Google Shape;153;p3"/>
            <p:cNvCxnSpPr/>
            <p:nvPr/>
          </p:nvCxnSpPr>
          <p:spPr>
            <a:xfrm>
              <a:off x="6991350" y="2133600"/>
              <a:ext cx="0" cy="52388"/>
            </a:xfrm>
            <a:prstGeom prst="straightConnector1">
              <a:avLst/>
            </a:prstGeom>
            <a:noFill/>
            <a:ln w="50800" cap="flat" cmpd="sng">
              <a:solidFill>
                <a:schemeClr val="dk2"/>
              </a:solidFill>
              <a:prstDash val="solid"/>
              <a:round/>
              <a:headEnd type="none" w="sm" len="sm"/>
              <a:tailEnd type="none" w="sm" len="sm"/>
            </a:ln>
          </p:spPr>
        </p:cxnSp>
        <p:cxnSp>
          <p:nvCxnSpPr>
            <p:cNvPr id="154" name="Google Shape;154;p3"/>
            <p:cNvCxnSpPr/>
            <p:nvPr/>
          </p:nvCxnSpPr>
          <p:spPr>
            <a:xfrm>
              <a:off x="7824787" y="2133600"/>
              <a:ext cx="0" cy="52388"/>
            </a:xfrm>
            <a:prstGeom prst="straightConnector1">
              <a:avLst/>
            </a:prstGeom>
            <a:noFill/>
            <a:ln w="50800" cap="flat" cmpd="sng">
              <a:solidFill>
                <a:schemeClr val="dk2"/>
              </a:solidFill>
              <a:prstDash val="solid"/>
              <a:round/>
              <a:headEnd type="none" w="sm" len="sm"/>
              <a:tailEnd type="none" w="sm" len="sm"/>
            </a:ln>
          </p:spPr>
        </p:cxnSp>
        <p:cxnSp>
          <p:nvCxnSpPr>
            <p:cNvPr id="155" name="Google Shape;155;p3"/>
            <p:cNvCxnSpPr/>
            <p:nvPr/>
          </p:nvCxnSpPr>
          <p:spPr>
            <a:xfrm>
              <a:off x="6121003" y="2413398"/>
              <a:ext cx="0" cy="52388"/>
            </a:xfrm>
            <a:prstGeom prst="straightConnector1">
              <a:avLst/>
            </a:prstGeom>
            <a:noFill/>
            <a:ln w="50800" cap="flat" cmpd="sng">
              <a:solidFill>
                <a:schemeClr val="dk2"/>
              </a:solidFill>
              <a:prstDash val="solid"/>
              <a:round/>
              <a:headEnd type="none" w="sm" len="sm"/>
              <a:tailEnd type="none" w="sm" len="sm"/>
            </a:ln>
          </p:spPr>
        </p:cxnSp>
        <p:cxnSp>
          <p:nvCxnSpPr>
            <p:cNvPr id="156" name="Google Shape;156;p3"/>
            <p:cNvCxnSpPr/>
            <p:nvPr/>
          </p:nvCxnSpPr>
          <p:spPr>
            <a:xfrm>
              <a:off x="8078391" y="2646760"/>
              <a:ext cx="0" cy="52388"/>
            </a:xfrm>
            <a:prstGeom prst="straightConnector1">
              <a:avLst/>
            </a:prstGeom>
            <a:noFill/>
            <a:ln w="50800" cap="flat" cmpd="sng">
              <a:solidFill>
                <a:schemeClr val="dk2"/>
              </a:solidFill>
              <a:prstDash val="solid"/>
              <a:round/>
              <a:headEnd type="none" w="sm" len="sm"/>
              <a:tailEnd type="none" w="sm" len="sm"/>
            </a:ln>
          </p:spPr>
        </p:cxnSp>
        <p:sp>
          <p:nvSpPr>
            <p:cNvPr id="157" name="Google Shape;157;p3"/>
            <p:cNvSpPr/>
            <p:nvPr/>
          </p:nvSpPr>
          <p:spPr>
            <a:xfrm>
              <a:off x="5657850" y="1200151"/>
              <a:ext cx="3362325" cy="170497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b="0" i="0" u="none" strike="noStrike" cap="none">
                <a:solidFill>
                  <a:srgbClr val="CF0E30"/>
                </a:solidFill>
                <a:latin typeface="Helvetica Neue"/>
                <a:ea typeface="Helvetica Neue"/>
                <a:cs typeface="Helvetica Neue"/>
                <a:sym typeface="Helvetica Neue"/>
              </a:endParaRPr>
            </a:p>
          </p:txBody>
        </p:sp>
        <p:sp>
          <p:nvSpPr>
            <p:cNvPr id="158" name="Google Shape;158;p3"/>
            <p:cNvSpPr txBox="1"/>
            <p:nvPr/>
          </p:nvSpPr>
          <p:spPr>
            <a:xfrm>
              <a:off x="7521179" y="1709738"/>
              <a:ext cx="659155"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0" i="0" u="none" strike="noStrike" cap="none">
                  <a:solidFill>
                    <a:srgbClr val="CF0E30"/>
                  </a:solidFill>
                  <a:latin typeface="Helvetica Neue"/>
                  <a:ea typeface="Helvetica Neue"/>
                  <a:cs typeface="Helvetica Neue"/>
                  <a:sym typeface="Helvetica Neue"/>
                </a:rPr>
                <a:t>Abort</a:t>
              </a:r>
              <a:endParaRPr/>
            </a:p>
          </p:txBody>
        </p:sp>
        <p:sp>
          <p:nvSpPr>
            <p:cNvPr id="159" name="Google Shape;159;p3"/>
            <p:cNvSpPr txBox="1"/>
            <p:nvPr/>
          </p:nvSpPr>
          <p:spPr>
            <a:xfrm>
              <a:off x="7138988" y="1481138"/>
              <a:ext cx="865943"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0" i="0" u="none" strike="noStrike" cap="none">
                  <a:solidFill>
                    <a:srgbClr val="CF0E30"/>
                  </a:solidFill>
                  <a:latin typeface="Helvetica Neue"/>
                  <a:ea typeface="Helvetica Neue"/>
                  <a:cs typeface="Helvetica Neue"/>
                  <a:sym typeface="Helvetica Neue"/>
                </a:rPr>
                <a:t>Commit</a:t>
              </a:r>
              <a:endParaRPr/>
            </a:p>
          </p:txBody>
        </p:sp>
        <p:sp>
          <p:nvSpPr>
            <p:cNvPr id="160" name="Google Shape;160;p3"/>
            <p:cNvSpPr txBox="1"/>
            <p:nvPr/>
          </p:nvSpPr>
          <p:spPr>
            <a:xfrm>
              <a:off x="7824788" y="1995488"/>
              <a:ext cx="865943"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0" i="0" u="none" strike="noStrike" cap="none">
                  <a:solidFill>
                    <a:srgbClr val="CF0E30"/>
                  </a:solidFill>
                  <a:latin typeface="Helvetica Neue"/>
                  <a:ea typeface="Helvetica Neue"/>
                  <a:cs typeface="Helvetica Neue"/>
                  <a:sym typeface="Helvetica Neue"/>
                </a:rPr>
                <a:t>Commit</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3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Log Records, Pt 3</a:t>
            </a:r>
            <a:endParaRPr/>
          </a:p>
        </p:txBody>
      </p:sp>
      <p:sp>
        <p:nvSpPr>
          <p:cNvPr id="955" name="Google Shape;955;p30"/>
          <p:cNvSpPr txBox="1">
            <a:spLocks noGrp="1"/>
          </p:cNvSpPr>
          <p:nvPr>
            <p:ph type="body" idx="1"/>
          </p:nvPr>
        </p:nvSpPr>
        <p:spPr>
          <a:xfrm>
            <a:off x="457200" y="1200151"/>
            <a:ext cx="89154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Update records contain sufficient information for </a:t>
            </a:r>
            <a:r>
              <a:rPr lang="en-US" b="1"/>
              <a:t>REDO and UNDO</a:t>
            </a:r>
            <a:endParaRPr/>
          </a:p>
          <a:p>
            <a:pPr marL="3657600" lvl="0" indent="-342900" algn="l" rtl="0">
              <a:spcBef>
                <a:spcPts val="400"/>
              </a:spcBef>
              <a:spcAft>
                <a:spcPts val="0"/>
              </a:spcAft>
              <a:buSzPts val="2000"/>
              <a:buChar char="•"/>
            </a:pPr>
            <a:r>
              <a:rPr lang="en-US"/>
              <a:t>Our “physical diff” to the left works fine.</a:t>
            </a:r>
            <a:endParaRPr/>
          </a:p>
          <a:p>
            <a:pPr marL="3657600" lvl="0" indent="-342900" algn="l" rtl="0">
              <a:spcBef>
                <a:spcPts val="400"/>
              </a:spcBef>
              <a:spcAft>
                <a:spcPts val="0"/>
              </a:spcAft>
              <a:buSzPts val="2000"/>
              <a:buChar char="•"/>
            </a:pPr>
            <a:r>
              <a:rPr lang="en-US"/>
              <a:t>There are other encodings that can be more space-efficient</a:t>
            </a:r>
            <a:endParaRPr/>
          </a:p>
        </p:txBody>
      </p:sp>
      <p:grpSp>
        <p:nvGrpSpPr>
          <p:cNvPr id="956" name="Google Shape;956;p30" descr="LSN&#10;prevLSN&#10;XID&#10;for updates:&#10;type, pageId, length, offset, before-image, after-image" title="LogRecord fields"/>
          <p:cNvGrpSpPr/>
          <p:nvPr/>
        </p:nvGrpSpPr>
        <p:grpSpPr>
          <a:xfrm>
            <a:off x="990600" y="2038349"/>
            <a:ext cx="4114800" cy="3341915"/>
            <a:chOff x="1314450" y="857250"/>
            <a:chExt cx="4343400" cy="4171950"/>
          </a:xfrm>
        </p:grpSpPr>
        <p:sp>
          <p:nvSpPr>
            <p:cNvPr id="957" name="Google Shape;957;p30"/>
            <p:cNvSpPr/>
            <p:nvPr/>
          </p:nvSpPr>
          <p:spPr>
            <a:xfrm>
              <a:off x="1657350" y="4686300"/>
              <a:ext cx="142875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958" name="Google Shape;958;p30"/>
            <p:cNvSpPr/>
            <p:nvPr/>
          </p:nvSpPr>
          <p:spPr>
            <a:xfrm>
              <a:off x="3486150" y="4686300"/>
              <a:ext cx="217170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959" name="Google Shape;959;p30"/>
            <p:cNvSpPr/>
            <p:nvPr/>
          </p:nvSpPr>
          <p:spPr>
            <a:xfrm>
              <a:off x="2669381" y="1567688"/>
              <a:ext cx="983391" cy="698801"/>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600" u="sng">
                  <a:solidFill>
                    <a:srgbClr val="FF0000"/>
                  </a:solidFill>
                  <a:latin typeface="Helvetica Neue"/>
                  <a:ea typeface="Helvetica Neue"/>
                  <a:cs typeface="Helvetica Neue"/>
                  <a:sym typeface="Helvetica Neue"/>
                </a:rPr>
                <a:t>LSN</a:t>
              </a:r>
              <a:endParaRPr/>
            </a:p>
            <a:p>
              <a:pPr marL="0" marR="0" lvl="0" indent="0" algn="l" rtl="0">
                <a:spcBef>
                  <a:spcPts val="0"/>
                </a:spcBef>
                <a:spcAft>
                  <a:spcPts val="0"/>
                </a:spcAft>
                <a:buNone/>
              </a:pPr>
              <a:r>
                <a:rPr lang="en-US" sz="1600">
                  <a:solidFill>
                    <a:srgbClr val="FF0000"/>
                  </a:solidFill>
                  <a:latin typeface="Helvetica Neue"/>
                  <a:ea typeface="Helvetica Neue"/>
                  <a:cs typeface="Helvetica Neue"/>
                  <a:sym typeface="Helvetica Neue"/>
                </a:rPr>
                <a:t>prevLSN</a:t>
              </a:r>
              <a:endParaRPr sz="1600">
                <a:solidFill>
                  <a:srgbClr val="FF0000"/>
                </a:solidFill>
                <a:latin typeface="Helvetica Neue"/>
                <a:ea typeface="Helvetica Neue"/>
                <a:cs typeface="Helvetica Neue"/>
                <a:sym typeface="Helvetica Neue"/>
              </a:endParaRPr>
            </a:p>
          </p:txBody>
        </p:sp>
        <p:sp>
          <p:nvSpPr>
            <p:cNvPr id="960" name="Google Shape;960;p30"/>
            <p:cNvSpPr/>
            <p:nvPr/>
          </p:nvSpPr>
          <p:spPr>
            <a:xfrm>
              <a:off x="2669381" y="2211604"/>
              <a:ext cx="816769" cy="429847"/>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rgbClr val="FF0000"/>
                  </a:solidFill>
                  <a:latin typeface="Helvetica Neue"/>
                  <a:ea typeface="Helvetica Neue"/>
                  <a:cs typeface="Helvetica Neue"/>
                  <a:sym typeface="Helvetica Neue"/>
                </a:rPr>
                <a:t>XID</a:t>
              </a:r>
              <a:endParaRPr/>
            </a:p>
          </p:txBody>
        </p:sp>
        <p:sp>
          <p:nvSpPr>
            <p:cNvPr id="961" name="Google Shape;961;p30"/>
            <p:cNvSpPr/>
            <p:nvPr/>
          </p:nvSpPr>
          <p:spPr>
            <a:xfrm>
              <a:off x="2669381" y="2456260"/>
              <a:ext cx="616757" cy="429847"/>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rgbClr val="FF0000"/>
                  </a:solidFill>
                  <a:latin typeface="Helvetica Neue"/>
                  <a:ea typeface="Helvetica Neue"/>
                  <a:cs typeface="Helvetica Neue"/>
                  <a:sym typeface="Helvetica Neue"/>
                </a:rPr>
                <a:t>type</a:t>
              </a:r>
              <a:endParaRPr/>
            </a:p>
          </p:txBody>
        </p:sp>
        <p:sp>
          <p:nvSpPr>
            <p:cNvPr id="962" name="Google Shape;962;p30"/>
            <p:cNvSpPr/>
            <p:nvPr/>
          </p:nvSpPr>
          <p:spPr>
            <a:xfrm>
              <a:off x="2669381" y="3027760"/>
              <a:ext cx="773450"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length</a:t>
              </a:r>
              <a:endParaRPr/>
            </a:p>
          </p:txBody>
        </p:sp>
        <p:sp>
          <p:nvSpPr>
            <p:cNvPr id="963" name="Google Shape;963;p30"/>
            <p:cNvSpPr/>
            <p:nvPr/>
          </p:nvSpPr>
          <p:spPr>
            <a:xfrm>
              <a:off x="2669382" y="2742010"/>
              <a:ext cx="874439"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pageID</a:t>
              </a:r>
              <a:endParaRPr sz="1800">
                <a:solidFill>
                  <a:schemeClr val="dk2"/>
                </a:solidFill>
                <a:latin typeface="Helvetica Neue"/>
                <a:ea typeface="Helvetica Neue"/>
                <a:cs typeface="Helvetica Neue"/>
                <a:sym typeface="Helvetica Neue"/>
              </a:endParaRPr>
            </a:p>
          </p:txBody>
        </p:sp>
        <p:sp>
          <p:nvSpPr>
            <p:cNvPr id="964" name="Google Shape;964;p30"/>
            <p:cNvSpPr/>
            <p:nvPr/>
          </p:nvSpPr>
          <p:spPr>
            <a:xfrm>
              <a:off x="2669381" y="3314701"/>
              <a:ext cx="714780"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offset</a:t>
              </a:r>
              <a:endParaRPr/>
            </a:p>
          </p:txBody>
        </p:sp>
        <p:sp>
          <p:nvSpPr>
            <p:cNvPr id="965" name="Google Shape;965;p30"/>
            <p:cNvSpPr/>
            <p:nvPr/>
          </p:nvSpPr>
          <p:spPr>
            <a:xfrm>
              <a:off x="2669382" y="3600451"/>
              <a:ext cx="1513075"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before-image</a:t>
              </a:r>
              <a:endParaRPr/>
            </a:p>
          </p:txBody>
        </p:sp>
        <p:sp>
          <p:nvSpPr>
            <p:cNvPr id="966" name="Google Shape;966;p30"/>
            <p:cNvSpPr/>
            <p:nvPr/>
          </p:nvSpPr>
          <p:spPr>
            <a:xfrm>
              <a:off x="2669381" y="3888582"/>
              <a:ext cx="1307378"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after-image</a:t>
              </a:r>
              <a:endParaRPr/>
            </a:p>
          </p:txBody>
        </p:sp>
        <p:sp>
          <p:nvSpPr>
            <p:cNvPr id="967" name="Google Shape;967;p30"/>
            <p:cNvSpPr/>
            <p:nvPr/>
          </p:nvSpPr>
          <p:spPr>
            <a:xfrm>
              <a:off x="1563533" y="997241"/>
              <a:ext cx="2254560" cy="390493"/>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2100">
                  <a:solidFill>
                    <a:schemeClr val="dk2"/>
                  </a:solidFill>
                  <a:latin typeface="Helvetica Neue"/>
                  <a:ea typeface="Helvetica Neue"/>
                  <a:cs typeface="Helvetica Neue"/>
                  <a:sym typeface="Helvetica Neue"/>
                </a:rPr>
                <a:t>LogRecord fields:</a:t>
              </a:r>
              <a:endParaRPr/>
            </a:p>
          </p:txBody>
        </p:sp>
        <p:cxnSp>
          <p:nvCxnSpPr>
            <p:cNvPr id="968" name="Google Shape;968;p30"/>
            <p:cNvCxnSpPr/>
            <p:nvPr/>
          </p:nvCxnSpPr>
          <p:spPr>
            <a:xfrm>
              <a:off x="2514600" y="3045619"/>
              <a:ext cx="0" cy="390525"/>
            </a:xfrm>
            <a:prstGeom prst="straightConnector1">
              <a:avLst/>
            </a:prstGeom>
            <a:noFill/>
            <a:ln w="12700" cap="flat" cmpd="sng">
              <a:solidFill>
                <a:schemeClr val="dk2"/>
              </a:solidFill>
              <a:prstDash val="solid"/>
              <a:round/>
              <a:headEnd type="none" w="sm" len="sm"/>
              <a:tailEnd type="none" w="sm" len="sm"/>
            </a:ln>
          </p:spPr>
        </p:cxnSp>
        <p:cxnSp>
          <p:nvCxnSpPr>
            <p:cNvPr id="969" name="Google Shape;969;p30"/>
            <p:cNvCxnSpPr/>
            <p:nvPr/>
          </p:nvCxnSpPr>
          <p:spPr>
            <a:xfrm>
              <a:off x="2514600" y="3559969"/>
              <a:ext cx="0" cy="390525"/>
            </a:xfrm>
            <a:prstGeom prst="straightConnector1">
              <a:avLst/>
            </a:prstGeom>
            <a:noFill/>
            <a:ln w="12700" cap="flat" cmpd="sng">
              <a:solidFill>
                <a:schemeClr val="dk2"/>
              </a:solidFill>
              <a:prstDash val="solid"/>
              <a:round/>
              <a:headEnd type="none" w="sm" len="sm"/>
              <a:tailEnd type="none" w="sm" len="sm"/>
            </a:ln>
          </p:spPr>
        </p:cxnSp>
        <p:cxnSp>
          <p:nvCxnSpPr>
            <p:cNvPr id="970" name="Google Shape;970;p30"/>
            <p:cNvCxnSpPr/>
            <p:nvPr/>
          </p:nvCxnSpPr>
          <p:spPr>
            <a:xfrm rot="10800000">
              <a:off x="2452688" y="3493294"/>
              <a:ext cx="66675" cy="66675"/>
            </a:xfrm>
            <a:prstGeom prst="straightConnector1">
              <a:avLst/>
            </a:prstGeom>
            <a:noFill/>
            <a:ln w="12700" cap="flat" cmpd="sng">
              <a:solidFill>
                <a:schemeClr val="dk2"/>
              </a:solidFill>
              <a:prstDash val="solid"/>
              <a:round/>
              <a:headEnd type="none" w="sm" len="sm"/>
              <a:tailEnd type="none" w="sm" len="sm"/>
            </a:ln>
          </p:spPr>
        </p:cxnSp>
        <p:cxnSp>
          <p:nvCxnSpPr>
            <p:cNvPr id="971" name="Google Shape;971;p30"/>
            <p:cNvCxnSpPr/>
            <p:nvPr/>
          </p:nvCxnSpPr>
          <p:spPr>
            <a:xfrm rot="10800000" flipH="1">
              <a:off x="2462213" y="3436144"/>
              <a:ext cx="47625" cy="66675"/>
            </a:xfrm>
            <a:prstGeom prst="straightConnector1">
              <a:avLst/>
            </a:prstGeom>
            <a:noFill/>
            <a:ln w="12700" cap="flat" cmpd="sng">
              <a:solidFill>
                <a:schemeClr val="dk2"/>
              </a:solidFill>
              <a:prstDash val="solid"/>
              <a:round/>
              <a:headEnd type="none" w="sm" len="sm"/>
              <a:tailEnd type="none" w="sm" len="sm"/>
            </a:ln>
          </p:spPr>
        </p:cxnSp>
        <p:cxnSp>
          <p:nvCxnSpPr>
            <p:cNvPr id="972" name="Google Shape;972;p30"/>
            <p:cNvCxnSpPr/>
            <p:nvPr/>
          </p:nvCxnSpPr>
          <p:spPr>
            <a:xfrm rot="10800000" flipH="1">
              <a:off x="2519363" y="2864644"/>
              <a:ext cx="161925" cy="180975"/>
            </a:xfrm>
            <a:prstGeom prst="straightConnector1">
              <a:avLst/>
            </a:prstGeom>
            <a:noFill/>
            <a:ln w="12700" cap="flat" cmpd="sng">
              <a:solidFill>
                <a:schemeClr val="dk2"/>
              </a:solidFill>
              <a:prstDash val="solid"/>
              <a:round/>
              <a:headEnd type="none" w="sm" len="sm"/>
              <a:tailEnd type="none" w="sm" len="sm"/>
            </a:ln>
          </p:spPr>
        </p:cxnSp>
        <p:cxnSp>
          <p:nvCxnSpPr>
            <p:cNvPr id="973" name="Google Shape;973;p30"/>
            <p:cNvCxnSpPr/>
            <p:nvPr/>
          </p:nvCxnSpPr>
          <p:spPr>
            <a:xfrm rot="10800000">
              <a:off x="2509838" y="3950494"/>
              <a:ext cx="180975" cy="180975"/>
            </a:xfrm>
            <a:prstGeom prst="straightConnector1">
              <a:avLst/>
            </a:prstGeom>
            <a:noFill/>
            <a:ln w="12700" cap="flat" cmpd="sng">
              <a:solidFill>
                <a:schemeClr val="dk2"/>
              </a:solidFill>
              <a:prstDash val="solid"/>
              <a:round/>
              <a:headEnd type="none" w="sm" len="sm"/>
              <a:tailEnd type="none" w="sm" len="sm"/>
            </a:ln>
          </p:spPr>
        </p:cxnSp>
        <p:sp>
          <p:nvSpPr>
            <p:cNvPr id="974" name="Google Shape;974;p30"/>
            <p:cNvSpPr/>
            <p:nvPr/>
          </p:nvSpPr>
          <p:spPr>
            <a:xfrm>
              <a:off x="1584723" y="3082529"/>
              <a:ext cx="914193" cy="898324"/>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update</a:t>
              </a:r>
              <a:endParaRPr/>
            </a:p>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records</a:t>
              </a:r>
              <a:endParaRPr/>
            </a:p>
            <a:p>
              <a:pPr marL="0" marR="0" lvl="0" indent="0" algn="l" rtl="0">
                <a:spcBef>
                  <a:spcPts val="0"/>
                </a:spcBef>
                <a:spcAft>
                  <a:spcPts val="0"/>
                </a:spcAft>
                <a:buNone/>
              </a:pPr>
              <a:r>
                <a:rPr lang="en-US" sz="1800">
                  <a:solidFill>
                    <a:schemeClr val="dk2"/>
                  </a:solidFill>
                  <a:latin typeface="Helvetica Neue"/>
                  <a:ea typeface="Helvetica Neue"/>
                  <a:cs typeface="Helvetica Neue"/>
                  <a:sym typeface="Helvetica Neue"/>
                </a:rPr>
                <a:t>only</a:t>
              </a:r>
              <a:endParaRPr/>
            </a:p>
          </p:txBody>
        </p:sp>
        <p:sp>
          <p:nvSpPr>
            <p:cNvPr id="975" name="Google Shape;975;p30" descr="LSN&#10;prevLSN&#10;XID&#10;for updates:&#10;type, pageId, length, offset, before-image, after-image" title="LogRecrod Fields"/>
            <p:cNvSpPr/>
            <p:nvPr/>
          </p:nvSpPr>
          <p:spPr>
            <a:xfrm>
              <a:off x="1314450" y="857250"/>
              <a:ext cx="2857500" cy="3771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grpSp>
        <p:nvGrpSpPr>
          <p:cNvPr id="976" name="Google Shape;976;p30" descr="Roll out log: LSNs&#10;DB: PageLSNs&#10;RAM: flushedLSN" title="KEY"/>
          <p:cNvGrpSpPr/>
          <p:nvPr/>
        </p:nvGrpSpPr>
        <p:grpSpPr>
          <a:xfrm>
            <a:off x="4519613" y="119063"/>
            <a:ext cx="3362325" cy="962025"/>
            <a:chOff x="4519613" y="119063"/>
            <a:chExt cx="3362325" cy="962025"/>
          </a:xfrm>
        </p:grpSpPr>
        <p:sp>
          <p:nvSpPr>
            <p:cNvPr id="977" name="Google Shape;977;p30"/>
            <p:cNvSpPr/>
            <p:nvPr/>
          </p:nvSpPr>
          <p:spPr>
            <a:xfrm>
              <a:off x="6807318" y="212330"/>
              <a:ext cx="1045369" cy="561975"/>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978" name="Google Shape;978;p30"/>
            <p:cNvSpPr/>
            <p:nvPr/>
          </p:nvSpPr>
          <p:spPr>
            <a:xfrm>
              <a:off x="4669631" y="704850"/>
              <a:ext cx="605134"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LSNs</a:t>
              </a:r>
              <a:endParaRPr/>
            </a:p>
          </p:txBody>
        </p:sp>
        <p:sp>
          <p:nvSpPr>
            <p:cNvPr id="979" name="Google Shape;979;p30"/>
            <p:cNvSpPr/>
            <p:nvPr/>
          </p:nvSpPr>
          <p:spPr>
            <a:xfrm>
              <a:off x="5517357" y="704850"/>
              <a:ext cx="1034739"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pageLSNs</a:t>
              </a:r>
              <a:endParaRPr sz="1500">
                <a:solidFill>
                  <a:schemeClr val="accent2"/>
                </a:solidFill>
                <a:latin typeface="Helvetica Neue"/>
                <a:ea typeface="Helvetica Neue"/>
                <a:cs typeface="Helvetica Neue"/>
                <a:sym typeface="Helvetica Neue"/>
              </a:endParaRPr>
            </a:p>
          </p:txBody>
        </p:sp>
        <p:sp>
          <p:nvSpPr>
            <p:cNvPr id="980" name="Google Shape;980;p30"/>
            <p:cNvSpPr/>
            <p:nvPr/>
          </p:nvSpPr>
          <p:spPr>
            <a:xfrm>
              <a:off x="6660357" y="704850"/>
              <a:ext cx="1137331"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flushedLSN</a:t>
              </a:r>
              <a:endParaRPr sz="1500">
                <a:solidFill>
                  <a:schemeClr val="accent2"/>
                </a:solidFill>
                <a:latin typeface="Helvetica Neue"/>
                <a:ea typeface="Helvetica Neue"/>
                <a:cs typeface="Helvetica Neue"/>
                <a:sym typeface="Helvetica Neue"/>
              </a:endParaRPr>
            </a:p>
          </p:txBody>
        </p:sp>
        <p:sp>
          <p:nvSpPr>
            <p:cNvPr id="981" name="Google Shape;981;p30"/>
            <p:cNvSpPr/>
            <p:nvPr/>
          </p:nvSpPr>
          <p:spPr>
            <a:xfrm>
              <a:off x="4519613" y="119063"/>
              <a:ext cx="3362325" cy="96202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nvGrpSpPr>
            <p:cNvPr id="982" name="Google Shape;982;p30"/>
            <p:cNvGrpSpPr/>
            <p:nvPr/>
          </p:nvGrpSpPr>
          <p:grpSpPr>
            <a:xfrm>
              <a:off x="5715436" y="247055"/>
              <a:ext cx="816082" cy="450024"/>
              <a:chOff x="5863582" y="4974281"/>
              <a:chExt cx="3132137" cy="1727200"/>
            </a:xfrm>
          </p:grpSpPr>
          <p:pic>
            <p:nvPicPr>
              <p:cNvPr id="983" name="Google Shape;983;p30"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984" name="Google Shape;984;p30"/>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a:p>
            </p:txBody>
          </p:sp>
        </p:grpSp>
        <p:grpSp>
          <p:nvGrpSpPr>
            <p:cNvPr id="985" name="Google Shape;985;p30"/>
            <p:cNvGrpSpPr/>
            <p:nvPr/>
          </p:nvGrpSpPr>
          <p:grpSpPr>
            <a:xfrm>
              <a:off x="4694389" y="230956"/>
              <a:ext cx="822968" cy="457595"/>
              <a:chOff x="979247" y="3371546"/>
              <a:chExt cx="2656685" cy="1477194"/>
            </a:xfrm>
          </p:grpSpPr>
          <p:sp>
            <p:nvSpPr>
              <p:cNvPr id="986" name="Google Shape;986;p30" descr="Roll out log: LSNs&#10;DB: PageLSNs&#10;RAM: flushedLSN" title="KEY"/>
              <p:cNvSpPr/>
              <p:nvPr/>
            </p:nvSpPr>
            <p:spPr>
              <a:xfrm>
                <a:off x="1754401" y="4550707"/>
                <a:ext cx="1881531" cy="274980"/>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987" name="Google Shape;987;p30" descr="Oak"/>
              <p:cNvSpPr/>
              <p:nvPr/>
            </p:nvSpPr>
            <p:spPr>
              <a:xfrm>
                <a:off x="979247" y="3371546"/>
                <a:ext cx="1477195" cy="1477194"/>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988" name="Google Shape;988;p30"/>
              <p:cNvSpPr/>
              <p:nvPr/>
            </p:nvSpPr>
            <p:spPr>
              <a:xfrm>
                <a:off x="1221929" y="3614228"/>
                <a:ext cx="991831" cy="991831"/>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989" name="Google Shape;989;p30"/>
              <p:cNvSpPr/>
              <p:nvPr/>
            </p:nvSpPr>
            <p:spPr>
              <a:xfrm>
                <a:off x="1475162" y="3867461"/>
                <a:ext cx="485364" cy="485364"/>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nvGrpSpPr>
            <p:cNvPr id="990" name="Google Shape;990;p30"/>
            <p:cNvGrpSpPr/>
            <p:nvPr/>
          </p:nvGrpSpPr>
          <p:grpSpPr>
            <a:xfrm>
              <a:off x="6830359" y="241438"/>
              <a:ext cx="874229" cy="461258"/>
              <a:chOff x="4768081" y="3045380"/>
              <a:chExt cx="3862832" cy="933387"/>
            </a:xfrm>
          </p:grpSpPr>
          <p:pic>
            <p:nvPicPr>
              <p:cNvPr id="991" name="Google Shape;991;p30" descr="Roll out log: LSNs&#10;DB: PageLSNs&#10;RAM: flushedLSN" title="Key"/>
              <p:cNvPicPr preferRelativeResize="0"/>
              <p:nvPr/>
            </p:nvPicPr>
            <p:blipFill rotWithShape="1">
              <a:blip r:embed="rId6">
                <a:alphaModFix/>
              </a:blip>
              <a:srcRect t="31964" b="31779"/>
              <a:stretch/>
            </p:blipFill>
            <p:spPr>
              <a:xfrm>
                <a:off x="4768081" y="3045380"/>
                <a:ext cx="3862832" cy="933387"/>
              </a:xfrm>
              <a:prstGeom prst="rect">
                <a:avLst/>
              </a:prstGeom>
              <a:noFill/>
              <a:ln>
                <a:noFill/>
              </a:ln>
            </p:spPr>
          </p:pic>
          <p:sp>
            <p:nvSpPr>
              <p:cNvPr id="992" name="Google Shape;992;p30" descr="Roll out log: LSNs&#10;DB: PageLSNs&#10;RAM: flushedLSN" title="KEY"/>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
        <p:nvSpPr>
          <p:cNvPr id="993" name="Google Shape;993;p30"/>
          <p:cNvSpPr/>
          <p:nvPr/>
        </p:nvSpPr>
        <p:spPr>
          <a:xfrm>
            <a:off x="4572000" y="851963"/>
            <a:ext cx="983443" cy="298160"/>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chemeClr val="accent2"/>
                </a:solidFill>
                <a:latin typeface="Helvetica Neue"/>
                <a:ea typeface="Helvetica Neue"/>
                <a:cs typeface="Helvetica Neue"/>
                <a:sym typeface="Helvetica Neue"/>
              </a:rPr>
              <a:t>prevLSNs</a:t>
            </a:r>
            <a:endParaRPr sz="1500">
              <a:solidFill>
                <a:schemeClr val="accent2"/>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3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Other Log-Related State</a:t>
            </a:r>
            <a:endParaRPr/>
          </a:p>
        </p:txBody>
      </p:sp>
      <p:sp>
        <p:nvSpPr>
          <p:cNvPr id="999" name="Google Shape;999;p31"/>
          <p:cNvSpPr txBox="1">
            <a:spLocks noGrp="1"/>
          </p:cNvSpPr>
          <p:nvPr>
            <p:ph type="body" idx="1"/>
          </p:nvPr>
        </p:nvSpPr>
        <p:spPr>
          <a:xfrm>
            <a:off x="1524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850"/>
              <a:buChar char="•"/>
            </a:pPr>
            <a:r>
              <a:rPr lang="en-US" sz="1850"/>
              <a:t>Two in-memory tables:</a:t>
            </a:r>
            <a:endParaRPr/>
          </a:p>
          <a:p>
            <a:pPr marL="342900" lvl="0" indent="-342900" algn="l" rtl="0">
              <a:lnSpc>
                <a:spcPct val="90000"/>
              </a:lnSpc>
              <a:spcBef>
                <a:spcPts val="370"/>
              </a:spcBef>
              <a:spcAft>
                <a:spcPts val="0"/>
              </a:spcAft>
              <a:buSzPts val="1850"/>
              <a:buChar char="•"/>
            </a:pPr>
            <a:r>
              <a:rPr lang="en-US" sz="1850"/>
              <a:t>Transaction Table</a:t>
            </a:r>
            <a:endParaRPr/>
          </a:p>
          <a:p>
            <a:pPr marL="742950" lvl="1" indent="-285750" algn="l" rtl="0">
              <a:lnSpc>
                <a:spcPct val="90000"/>
              </a:lnSpc>
              <a:spcBef>
                <a:spcPts val="333"/>
              </a:spcBef>
              <a:spcAft>
                <a:spcPts val="0"/>
              </a:spcAft>
              <a:buSzPts val="1665"/>
              <a:buChar char="•"/>
            </a:pPr>
            <a:r>
              <a:rPr lang="en-US" sz="1665"/>
              <a:t>One entry per currently active Xact.</a:t>
            </a:r>
            <a:endParaRPr/>
          </a:p>
          <a:p>
            <a:pPr marL="1143000" lvl="2" indent="-228600" algn="l" rtl="0">
              <a:lnSpc>
                <a:spcPct val="90000"/>
              </a:lnSpc>
              <a:spcBef>
                <a:spcPts val="296"/>
              </a:spcBef>
              <a:spcAft>
                <a:spcPts val="0"/>
              </a:spcAft>
              <a:buSzPts val="1480"/>
              <a:buChar char="•"/>
            </a:pPr>
            <a:r>
              <a:rPr lang="en-US" sz="1480"/>
              <a:t>removed when Xact commits or aborts</a:t>
            </a:r>
            <a:endParaRPr/>
          </a:p>
          <a:p>
            <a:pPr marL="742950" lvl="1" indent="-285750" algn="l" rtl="0">
              <a:lnSpc>
                <a:spcPct val="90000"/>
              </a:lnSpc>
              <a:spcBef>
                <a:spcPts val="333"/>
              </a:spcBef>
              <a:spcAft>
                <a:spcPts val="0"/>
              </a:spcAft>
              <a:buSzPts val="1665"/>
              <a:buChar char="•"/>
            </a:pPr>
            <a:r>
              <a:rPr lang="en-US" sz="1665"/>
              <a:t>Contains:</a:t>
            </a:r>
            <a:endParaRPr/>
          </a:p>
          <a:p>
            <a:pPr marL="1143000" lvl="2" indent="-228600" algn="l" rtl="0">
              <a:lnSpc>
                <a:spcPct val="90000"/>
              </a:lnSpc>
              <a:spcBef>
                <a:spcPts val="296"/>
              </a:spcBef>
              <a:spcAft>
                <a:spcPts val="0"/>
              </a:spcAft>
              <a:buSzPts val="1480"/>
              <a:buChar char="•"/>
            </a:pPr>
            <a:r>
              <a:rPr lang="en-US" sz="1480" b="1"/>
              <a:t>XID</a:t>
            </a:r>
            <a:endParaRPr/>
          </a:p>
          <a:p>
            <a:pPr marL="1143000" lvl="2" indent="-228600" algn="l" rtl="0">
              <a:lnSpc>
                <a:spcPct val="90000"/>
              </a:lnSpc>
              <a:spcBef>
                <a:spcPts val="296"/>
              </a:spcBef>
              <a:spcAft>
                <a:spcPts val="0"/>
              </a:spcAft>
              <a:buSzPts val="1480"/>
              <a:buChar char="•"/>
            </a:pPr>
            <a:r>
              <a:rPr lang="en-US" sz="1480" b="1"/>
              <a:t>Status </a:t>
            </a:r>
            <a:r>
              <a:rPr lang="en-US" sz="1480"/>
              <a:t>(running, committing, aborting) </a:t>
            </a:r>
            <a:endParaRPr/>
          </a:p>
          <a:p>
            <a:pPr marL="1143000" lvl="2" indent="-228600" algn="l" rtl="0">
              <a:lnSpc>
                <a:spcPct val="90000"/>
              </a:lnSpc>
              <a:spcBef>
                <a:spcPts val="296"/>
              </a:spcBef>
              <a:spcAft>
                <a:spcPts val="0"/>
              </a:spcAft>
              <a:buSzPts val="1480"/>
              <a:buChar char="•"/>
            </a:pPr>
            <a:r>
              <a:rPr lang="en-US" sz="1480" b="1"/>
              <a:t>lastLSN </a:t>
            </a:r>
            <a:r>
              <a:rPr lang="en-US" sz="1480"/>
              <a:t>(most recent LSN written by Xact).</a:t>
            </a:r>
            <a:endParaRPr/>
          </a:p>
          <a:p>
            <a:pPr marL="342900" lvl="0" indent="-342900" algn="l" rtl="0">
              <a:lnSpc>
                <a:spcPct val="90000"/>
              </a:lnSpc>
              <a:spcBef>
                <a:spcPts val="370"/>
              </a:spcBef>
              <a:spcAft>
                <a:spcPts val="0"/>
              </a:spcAft>
              <a:buSzPts val="1850"/>
              <a:buChar char="•"/>
            </a:pPr>
            <a:r>
              <a:rPr lang="en-US" sz="1850"/>
              <a:t>Dirty Page Table</a:t>
            </a:r>
            <a:endParaRPr/>
          </a:p>
          <a:p>
            <a:pPr marL="742950" lvl="1" indent="-285750" algn="l" rtl="0">
              <a:lnSpc>
                <a:spcPct val="90000"/>
              </a:lnSpc>
              <a:spcBef>
                <a:spcPts val="333"/>
              </a:spcBef>
              <a:spcAft>
                <a:spcPts val="0"/>
              </a:spcAft>
              <a:buSzPts val="1665"/>
              <a:buChar char="•"/>
            </a:pPr>
            <a:r>
              <a:rPr lang="en-US" sz="1665"/>
              <a:t>One entry per dirty page currently in buffer pool.</a:t>
            </a:r>
            <a:endParaRPr/>
          </a:p>
          <a:p>
            <a:pPr marL="742950" lvl="1" indent="-285750" algn="l" rtl="0">
              <a:lnSpc>
                <a:spcPct val="90000"/>
              </a:lnSpc>
              <a:spcBef>
                <a:spcPts val="333"/>
              </a:spcBef>
              <a:spcAft>
                <a:spcPts val="0"/>
              </a:spcAft>
              <a:buSzPts val="1665"/>
              <a:buChar char="•"/>
            </a:pPr>
            <a:r>
              <a:rPr lang="en-US" sz="1665"/>
              <a:t>Contains </a:t>
            </a:r>
            <a:r>
              <a:rPr lang="en-US" sz="1665" b="1"/>
              <a:t>recLSN</a:t>
            </a:r>
            <a:r>
              <a:rPr lang="en-US" sz="1665"/>
              <a:t> </a:t>
            </a:r>
            <a:endParaRPr/>
          </a:p>
          <a:p>
            <a:pPr marL="1143000" lvl="2" indent="-228600" algn="l" rtl="0">
              <a:lnSpc>
                <a:spcPct val="90000"/>
              </a:lnSpc>
              <a:spcBef>
                <a:spcPts val="296"/>
              </a:spcBef>
              <a:spcAft>
                <a:spcPts val="0"/>
              </a:spcAft>
              <a:buSzPts val="1480"/>
              <a:buChar char="•"/>
            </a:pPr>
            <a:r>
              <a:rPr lang="en-US" sz="1480"/>
              <a:t>LSN of the log record which first caused the page to be dirty.</a:t>
            </a:r>
            <a:endParaRPr/>
          </a:p>
        </p:txBody>
      </p:sp>
      <p:graphicFrame>
        <p:nvGraphicFramePr>
          <p:cNvPr id="1000" name="Google Shape;1000;p31" descr="Holds XID, Status, lastLSN of all transactions" title="Transaction Table"/>
          <p:cNvGraphicFramePr/>
          <p:nvPr/>
        </p:nvGraphicFramePr>
        <p:xfrm>
          <a:off x="6253842" y="1233451"/>
          <a:ext cx="3000000" cy="3000000"/>
        </p:xfrm>
        <a:graphic>
          <a:graphicData uri="http://schemas.openxmlformats.org/drawingml/2006/table">
            <a:tbl>
              <a:tblPr firstRow="1" bandRow="1">
                <a:noFill/>
                <a:tableStyleId>{7683A092-E3E9-4A81-9BDC-C6B409FBEEC7}</a:tableStyleId>
              </a:tblPr>
              <a:tblGrid>
                <a:gridCol w="506175">
                  <a:extLst>
                    <a:ext uri="{9D8B030D-6E8A-4147-A177-3AD203B41FA5}">
                      <a16:colId xmlns:a16="http://schemas.microsoft.com/office/drawing/2014/main" val="20000"/>
                    </a:ext>
                  </a:extLst>
                </a:gridCol>
                <a:gridCol w="707575">
                  <a:extLst>
                    <a:ext uri="{9D8B030D-6E8A-4147-A177-3AD203B41FA5}">
                      <a16:colId xmlns:a16="http://schemas.microsoft.com/office/drawing/2014/main" val="20001"/>
                    </a:ext>
                  </a:extLst>
                </a:gridCol>
                <a:gridCol w="908950">
                  <a:extLst>
                    <a:ext uri="{9D8B030D-6E8A-4147-A177-3AD203B41FA5}">
                      <a16:colId xmlns:a16="http://schemas.microsoft.com/office/drawing/2014/main" val="20002"/>
                    </a:ext>
                  </a:extLst>
                </a:gridCol>
              </a:tblGrid>
              <a:tr h="274325">
                <a:tc>
                  <a:txBody>
                    <a:bodyPr/>
                    <a:lstStyle/>
                    <a:p>
                      <a:pPr marL="0" marR="0" lvl="0" indent="0" algn="ctr" rtl="0">
                        <a:spcBef>
                          <a:spcPts val="0"/>
                        </a:spcBef>
                        <a:spcAft>
                          <a:spcPts val="0"/>
                        </a:spcAft>
                        <a:buNone/>
                      </a:pPr>
                      <a:r>
                        <a:rPr lang="en-US" sz="1400" u="sng" strike="noStrike" cap="none"/>
                        <a:t>XID</a:t>
                      </a:r>
                      <a:endParaRPr/>
                    </a:p>
                  </a:txBody>
                  <a:tcPr marL="68575" marR="68575" marT="34300" marB="34300"/>
                </a:tc>
                <a:tc>
                  <a:txBody>
                    <a:bodyPr/>
                    <a:lstStyle/>
                    <a:p>
                      <a:pPr marL="0" marR="0" lvl="0" indent="0" algn="ctr" rtl="0">
                        <a:spcBef>
                          <a:spcPts val="0"/>
                        </a:spcBef>
                        <a:spcAft>
                          <a:spcPts val="0"/>
                        </a:spcAft>
                        <a:buNone/>
                      </a:pPr>
                      <a:r>
                        <a:rPr lang="en-US" sz="1400" u="none" strike="noStrike" cap="none"/>
                        <a:t>Status</a:t>
                      </a:r>
                      <a:endParaRPr/>
                    </a:p>
                  </a:txBody>
                  <a:tcPr marL="68575" marR="68575" marT="34300" marB="34300"/>
                </a:tc>
                <a:tc>
                  <a:txBody>
                    <a:bodyPr/>
                    <a:lstStyle/>
                    <a:p>
                      <a:pPr marL="0" marR="0" lvl="0" indent="0" algn="ctr" rtl="0">
                        <a:spcBef>
                          <a:spcPts val="0"/>
                        </a:spcBef>
                        <a:spcAft>
                          <a:spcPts val="0"/>
                        </a:spcAft>
                        <a:buNone/>
                      </a:pPr>
                      <a:r>
                        <a:rPr lang="en-US" sz="1400" u="none" strike="noStrike" cap="none"/>
                        <a:t>lastLSN</a:t>
                      </a:r>
                      <a:endParaRPr sz="1400" u="none" strike="noStrike" cap="none"/>
                    </a:p>
                  </a:txBody>
                  <a:tcPr marL="68575" marR="68575" marT="34300" marB="34300"/>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400" u="none" strike="noStrike" cap="none"/>
                        <a:t>1</a:t>
                      </a:r>
                      <a:endParaRPr/>
                    </a:p>
                  </a:txBody>
                  <a:tcPr marL="68575" marR="68575" marT="34300" marB="34300"/>
                </a:tc>
                <a:tc>
                  <a:txBody>
                    <a:bodyPr/>
                    <a:lstStyle/>
                    <a:p>
                      <a:pPr marL="0" marR="0" lvl="0" indent="0" algn="ctr" rtl="0">
                        <a:spcBef>
                          <a:spcPts val="0"/>
                        </a:spcBef>
                        <a:spcAft>
                          <a:spcPts val="0"/>
                        </a:spcAft>
                        <a:buNone/>
                      </a:pPr>
                      <a:r>
                        <a:rPr lang="en-US" sz="1400" u="none" strike="noStrike" cap="none"/>
                        <a:t>R</a:t>
                      </a:r>
                      <a:endParaRPr/>
                    </a:p>
                  </a:txBody>
                  <a:tcPr marL="68575" marR="68575" marT="34300" marB="34300"/>
                </a:tc>
                <a:tc>
                  <a:txBody>
                    <a:bodyPr/>
                    <a:lstStyle/>
                    <a:p>
                      <a:pPr marL="0" marR="0" lvl="0" indent="0" algn="ctr" rtl="0">
                        <a:spcBef>
                          <a:spcPts val="0"/>
                        </a:spcBef>
                        <a:spcAft>
                          <a:spcPts val="0"/>
                        </a:spcAft>
                        <a:buNone/>
                      </a:pPr>
                      <a:r>
                        <a:rPr lang="en-US" sz="1400" u="none" strike="noStrike" cap="none"/>
                        <a:t>33</a:t>
                      </a:r>
                      <a:endParaRPr/>
                    </a:p>
                  </a:txBody>
                  <a:tcPr marL="68575" marR="68575" marT="34300" marB="34300"/>
                </a:tc>
                <a:extLst>
                  <a:ext uri="{0D108BD9-81ED-4DB2-BD59-A6C34878D82A}">
                    <a16:rowId xmlns:a16="http://schemas.microsoft.com/office/drawing/2014/main" val="10001"/>
                  </a:ext>
                </a:extLst>
              </a:tr>
              <a:tr h="274325">
                <a:tc>
                  <a:txBody>
                    <a:bodyPr/>
                    <a:lstStyle/>
                    <a:p>
                      <a:pPr marL="0" marR="0" lvl="0" indent="0" algn="ctr" rtl="0">
                        <a:spcBef>
                          <a:spcPts val="0"/>
                        </a:spcBef>
                        <a:spcAft>
                          <a:spcPts val="0"/>
                        </a:spcAft>
                        <a:buNone/>
                      </a:pPr>
                      <a:r>
                        <a:rPr lang="en-US" sz="1400" u="none" strike="noStrike" cap="none"/>
                        <a:t>2</a:t>
                      </a:r>
                      <a:endParaRPr/>
                    </a:p>
                  </a:txBody>
                  <a:tcPr marL="68575" marR="68575" marT="34300" marB="34300"/>
                </a:tc>
                <a:tc>
                  <a:txBody>
                    <a:bodyPr/>
                    <a:lstStyle/>
                    <a:p>
                      <a:pPr marL="0" marR="0" lvl="0" indent="0" algn="ctr" rtl="0">
                        <a:spcBef>
                          <a:spcPts val="0"/>
                        </a:spcBef>
                        <a:spcAft>
                          <a:spcPts val="0"/>
                        </a:spcAft>
                        <a:buNone/>
                      </a:pPr>
                      <a:r>
                        <a:rPr lang="en-US" sz="1400" u="none" strike="noStrike" cap="none"/>
                        <a:t>C</a:t>
                      </a:r>
                      <a:endParaRPr/>
                    </a:p>
                  </a:txBody>
                  <a:tcPr marL="68575" marR="68575" marT="34300" marB="34300"/>
                </a:tc>
                <a:tc>
                  <a:txBody>
                    <a:bodyPr/>
                    <a:lstStyle/>
                    <a:p>
                      <a:pPr marL="0" marR="0" lvl="0" indent="0" algn="ctr" rtl="0">
                        <a:spcBef>
                          <a:spcPts val="0"/>
                        </a:spcBef>
                        <a:spcAft>
                          <a:spcPts val="0"/>
                        </a:spcAft>
                        <a:buNone/>
                      </a:pPr>
                      <a:r>
                        <a:rPr lang="en-US" sz="1400" u="none" strike="noStrike" cap="none"/>
                        <a:t>42</a:t>
                      </a:r>
                      <a:endParaRPr/>
                    </a:p>
                  </a:txBody>
                  <a:tcPr marL="68575" marR="68575" marT="34300" marB="34300"/>
                </a:tc>
                <a:extLst>
                  <a:ext uri="{0D108BD9-81ED-4DB2-BD59-A6C34878D82A}">
                    <a16:rowId xmlns:a16="http://schemas.microsoft.com/office/drawing/2014/main" val="10002"/>
                  </a:ext>
                </a:extLst>
              </a:tr>
            </a:tbl>
          </a:graphicData>
        </a:graphic>
      </p:graphicFrame>
      <p:graphicFrame>
        <p:nvGraphicFramePr>
          <p:cNvPr id="1001" name="Google Shape;1001;p31" descr="holds pageID and recLSN of dirty pages" title="Dirty Page Table"/>
          <p:cNvGraphicFramePr/>
          <p:nvPr/>
        </p:nvGraphicFramePr>
        <p:xfrm>
          <a:off x="6327319" y="2337598"/>
          <a:ext cx="3000000" cy="3000000"/>
        </p:xfrm>
        <a:graphic>
          <a:graphicData uri="http://schemas.openxmlformats.org/drawingml/2006/table">
            <a:tbl>
              <a:tblPr firstRow="1" bandRow="1">
                <a:noFill/>
                <a:tableStyleId>{7683A092-E3E9-4A81-9BDC-C6B409FBEEC7}</a:tableStyleId>
              </a:tblPr>
              <a:tblGrid>
                <a:gridCol w="915575">
                  <a:extLst>
                    <a:ext uri="{9D8B030D-6E8A-4147-A177-3AD203B41FA5}">
                      <a16:colId xmlns:a16="http://schemas.microsoft.com/office/drawing/2014/main" val="20000"/>
                    </a:ext>
                  </a:extLst>
                </a:gridCol>
                <a:gridCol w="760825">
                  <a:extLst>
                    <a:ext uri="{9D8B030D-6E8A-4147-A177-3AD203B41FA5}">
                      <a16:colId xmlns:a16="http://schemas.microsoft.com/office/drawing/2014/main" val="20001"/>
                    </a:ext>
                  </a:extLst>
                </a:gridCol>
              </a:tblGrid>
              <a:tr h="274325">
                <a:tc>
                  <a:txBody>
                    <a:bodyPr/>
                    <a:lstStyle/>
                    <a:p>
                      <a:pPr marL="0" marR="0" lvl="0" indent="0" algn="ctr" rtl="0">
                        <a:spcBef>
                          <a:spcPts val="0"/>
                        </a:spcBef>
                        <a:spcAft>
                          <a:spcPts val="0"/>
                        </a:spcAft>
                        <a:buNone/>
                      </a:pPr>
                      <a:r>
                        <a:rPr lang="en-US" sz="1400" u="sng" strike="noStrike" cap="none"/>
                        <a:t>PageID</a:t>
                      </a:r>
                      <a:endParaRPr sz="1400" u="sng" strike="noStrike" cap="none"/>
                    </a:p>
                  </a:txBody>
                  <a:tcPr marL="68575" marR="68575" marT="34300" marB="34300"/>
                </a:tc>
                <a:tc>
                  <a:txBody>
                    <a:bodyPr/>
                    <a:lstStyle/>
                    <a:p>
                      <a:pPr marL="0" marR="0" lvl="0" indent="0" algn="ctr" rtl="0">
                        <a:spcBef>
                          <a:spcPts val="0"/>
                        </a:spcBef>
                        <a:spcAft>
                          <a:spcPts val="0"/>
                        </a:spcAft>
                        <a:buNone/>
                      </a:pPr>
                      <a:r>
                        <a:rPr lang="en-US" sz="1400" u="none" strike="noStrike" cap="none"/>
                        <a:t>recLSN</a:t>
                      </a:r>
                      <a:endParaRPr sz="1400" u="none" strike="noStrike" cap="none"/>
                    </a:p>
                  </a:txBody>
                  <a:tcPr marL="68575" marR="68575" marT="34300" marB="34300"/>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400" u="none" strike="noStrike" cap="none"/>
                        <a:t>46</a:t>
                      </a:r>
                      <a:endParaRPr/>
                    </a:p>
                  </a:txBody>
                  <a:tcPr marL="68575" marR="68575" marT="34300" marB="34300"/>
                </a:tc>
                <a:tc>
                  <a:txBody>
                    <a:bodyPr/>
                    <a:lstStyle/>
                    <a:p>
                      <a:pPr marL="0" marR="0" lvl="0" indent="0" algn="ctr" rtl="0">
                        <a:spcBef>
                          <a:spcPts val="0"/>
                        </a:spcBef>
                        <a:spcAft>
                          <a:spcPts val="0"/>
                        </a:spcAft>
                        <a:buNone/>
                      </a:pPr>
                      <a:r>
                        <a:rPr lang="en-US" sz="1400" u="none" strike="noStrike" cap="none"/>
                        <a:t>11</a:t>
                      </a:r>
                      <a:endParaRPr/>
                    </a:p>
                  </a:txBody>
                  <a:tcPr marL="68575" marR="68575" marT="34300" marB="34300"/>
                </a:tc>
                <a:extLst>
                  <a:ext uri="{0D108BD9-81ED-4DB2-BD59-A6C34878D82A}">
                    <a16:rowId xmlns:a16="http://schemas.microsoft.com/office/drawing/2014/main" val="10001"/>
                  </a:ext>
                </a:extLst>
              </a:tr>
              <a:tr h="274325">
                <a:tc>
                  <a:txBody>
                    <a:bodyPr/>
                    <a:lstStyle/>
                    <a:p>
                      <a:pPr marL="0" marR="0" lvl="0" indent="0" algn="ctr" rtl="0">
                        <a:spcBef>
                          <a:spcPts val="0"/>
                        </a:spcBef>
                        <a:spcAft>
                          <a:spcPts val="0"/>
                        </a:spcAft>
                        <a:buNone/>
                      </a:pPr>
                      <a:r>
                        <a:rPr lang="en-US" sz="1400" u="none" strike="noStrike" cap="none"/>
                        <a:t>63</a:t>
                      </a:r>
                      <a:endParaRPr/>
                    </a:p>
                  </a:txBody>
                  <a:tcPr marL="68575" marR="68575" marT="34300" marB="34300"/>
                </a:tc>
                <a:tc>
                  <a:txBody>
                    <a:bodyPr/>
                    <a:lstStyle/>
                    <a:p>
                      <a:pPr marL="0" marR="0" lvl="0" indent="0" algn="ctr" rtl="0">
                        <a:spcBef>
                          <a:spcPts val="0"/>
                        </a:spcBef>
                        <a:spcAft>
                          <a:spcPts val="0"/>
                        </a:spcAft>
                        <a:buNone/>
                      </a:pPr>
                      <a:r>
                        <a:rPr lang="en-US" sz="1400" u="none" strike="noStrike" cap="none"/>
                        <a:t>24</a:t>
                      </a:r>
                      <a:endParaRPr/>
                    </a:p>
                  </a:txBody>
                  <a:tcPr marL="68575" marR="68575" marT="34300" marB="34300"/>
                </a:tc>
                <a:extLst>
                  <a:ext uri="{0D108BD9-81ED-4DB2-BD59-A6C34878D82A}">
                    <a16:rowId xmlns:a16="http://schemas.microsoft.com/office/drawing/2014/main" val="10002"/>
                  </a:ext>
                </a:extLst>
              </a:tr>
            </a:tbl>
          </a:graphicData>
        </a:graphic>
      </p:graphicFrame>
      <p:sp>
        <p:nvSpPr>
          <p:cNvPr id="1002" name="Google Shape;1002;p31"/>
          <p:cNvSpPr txBox="1"/>
          <p:nvPr/>
        </p:nvSpPr>
        <p:spPr>
          <a:xfrm>
            <a:off x="6612282" y="975124"/>
            <a:ext cx="138294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2"/>
                </a:solidFill>
                <a:latin typeface="Helvetica Neue"/>
                <a:ea typeface="Helvetica Neue"/>
                <a:cs typeface="Helvetica Neue"/>
                <a:sym typeface="Helvetica Neue"/>
              </a:rPr>
              <a:t>Transaction Table</a:t>
            </a:r>
            <a:endParaRPr/>
          </a:p>
        </p:txBody>
      </p:sp>
      <p:sp>
        <p:nvSpPr>
          <p:cNvPr id="1003" name="Google Shape;1003;p31"/>
          <p:cNvSpPr txBox="1"/>
          <p:nvPr/>
        </p:nvSpPr>
        <p:spPr>
          <a:xfrm>
            <a:off x="6511847" y="2130638"/>
            <a:ext cx="130734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2"/>
                </a:solidFill>
                <a:latin typeface="Helvetica Neue"/>
                <a:ea typeface="Helvetica Neue"/>
                <a:cs typeface="Helvetica Neue"/>
                <a:sym typeface="Helvetica Neue"/>
              </a:rPr>
              <a:t>Dirty Page Table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3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ARIES Big Picture:  What’s Stored Where</a:t>
            </a:r>
            <a:endParaRPr/>
          </a:p>
        </p:txBody>
      </p:sp>
      <p:grpSp>
        <p:nvGrpSpPr>
          <p:cNvPr id="1009" name="Google Shape;1009;p32" descr="Data pages: each with a pageLSN&#10;Master record" title="DB"/>
          <p:cNvGrpSpPr/>
          <p:nvPr/>
        </p:nvGrpSpPr>
        <p:grpSpPr>
          <a:xfrm>
            <a:off x="2062179" y="911660"/>
            <a:ext cx="2171700" cy="4000500"/>
            <a:chOff x="2062179" y="911660"/>
            <a:chExt cx="2171700" cy="4000500"/>
          </a:xfrm>
        </p:grpSpPr>
        <p:sp>
          <p:nvSpPr>
            <p:cNvPr id="1010" name="Google Shape;1010;p32"/>
            <p:cNvSpPr/>
            <p:nvPr/>
          </p:nvSpPr>
          <p:spPr>
            <a:xfrm>
              <a:off x="2062179" y="4569260"/>
              <a:ext cx="217170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1011" name="Google Shape;1011;p32"/>
            <p:cNvSpPr/>
            <p:nvPr/>
          </p:nvSpPr>
          <p:spPr>
            <a:xfrm>
              <a:off x="2220533" y="2364223"/>
              <a:ext cx="1316065" cy="808396"/>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800">
                  <a:solidFill>
                    <a:srgbClr val="0D1716"/>
                  </a:solidFill>
                  <a:latin typeface="Helvetica Neue"/>
                  <a:ea typeface="Helvetica Neue"/>
                  <a:cs typeface="Helvetica Neue"/>
                  <a:sym typeface="Helvetica Neue"/>
                </a:rPr>
                <a:t>Data pages</a:t>
              </a:r>
              <a:endParaRPr sz="1500">
                <a:solidFill>
                  <a:srgbClr val="0D1716"/>
                </a:solidFill>
                <a:latin typeface="Helvetica Neue"/>
                <a:ea typeface="Helvetica Neue"/>
                <a:cs typeface="Helvetica Neue"/>
                <a:sym typeface="Helvetica Neue"/>
              </a:endParaRPr>
            </a:p>
            <a:p>
              <a:pPr marL="0" marR="0" lvl="0" indent="0" algn="l" rtl="0">
                <a:spcBef>
                  <a:spcPts val="0"/>
                </a:spcBef>
                <a:spcAft>
                  <a:spcPts val="0"/>
                </a:spcAft>
                <a:buNone/>
              </a:pPr>
              <a:r>
                <a:rPr lang="en-US" sz="1500">
                  <a:solidFill>
                    <a:srgbClr val="0D1716"/>
                  </a:solidFill>
                  <a:latin typeface="Helvetica Neue"/>
                  <a:ea typeface="Helvetica Neue"/>
                  <a:cs typeface="Helvetica Neue"/>
                  <a:sym typeface="Helvetica Neue"/>
                </a:rPr>
                <a:t>each with a</a:t>
              </a:r>
              <a:endParaRPr/>
            </a:p>
            <a:p>
              <a:pPr marL="0" marR="0" lvl="0" indent="0" algn="l" rtl="0">
                <a:spcBef>
                  <a:spcPts val="0"/>
                </a:spcBef>
                <a:spcAft>
                  <a:spcPts val="0"/>
                </a:spcAft>
                <a:buNone/>
              </a:pPr>
              <a:r>
                <a:rPr lang="en-US" sz="1500">
                  <a:solidFill>
                    <a:srgbClr val="CF0E30"/>
                  </a:solidFill>
                  <a:latin typeface="Helvetica Neue"/>
                  <a:ea typeface="Helvetica Neue"/>
                  <a:cs typeface="Helvetica Neue"/>
                  <a:sym typeface="Helvetica Neue"/>
                </a:rPr>
                <a:t>pageLSN</a:t>
              </a:r>
              <a:endParaRPr sz="1500">
                <a:solidFill>
                  <a:srgbClr val="CF0E30"/>
                </a:solidFill>
                <a:latin typeface="Helvetica Neue"/>
                <a:ea typeface="Helvetica Neue"/>
                <a:cs typeface="Helvetica Neue"/>
                <a:sym typeface="Helvetica Neue"/>
              </a:endParaRPr>
            </a:p>
          </p:txBody>
        </p:sp>
        <p:sp>
          <p:nvSpPr>
            <p:cNvPr id="1012" name="Google Shape;1012;p32"/>
            <p:cNvSpPr/>
            <p:nvPr/>
          </p:nvSpPr>
          <p:spPr>
            <a:xfrm>
              <a:off x="2221367" y="3528456"/>
              <a:ext cx="1577034" cy="346731"/>
            </a:xfrm>
            <a:prstGeom prst="rect">
              <a:avLst/>
            </a:prstGeom>
            <a:noFill/>
            <a:ln>
              <a:noFill/>
            </a:ln>
          </p:spPr>
          <p:txBody>
            <a:bodyPr spcFirstLastPara="1" wrap="square" lIns="69050" tIns="34525" rIns="69050" bIns="34525" anchor="t" anchorCtr="0">
              <a:spAutoFit/>
            </a:bodyPr>
            <a:lstStyle/>
            <a:p>
              <a:pPr marL="0" marR="0" lvl="0" indent="0" algn="ctr" rtl="0">
                <a:spcBef>
                  <a:spcPts val="0"/>
                </a:spcBef>
                <a:spcAft>
                  <a:spcPts val="0"/>
                </a:spcAft>
                <a:buNone/>
              </a:pPr>
              <a:r>
                <a:rPr lang="en-US" sz="1800">
                  <a:solidFill>
                    <a:srgbClr val="0D1716"/>
                  </a:solidFill>
                  <a:latin typeface="Helvetica Neue"/>
                  <a:ea typeface="Helvetica Neue"/>
                  <a:cs typeface="Helvetica Neue"/>
                  <a:sym typeface="Helvetica Neue"/>
                </a:rPr>
                <a:t>Master record</a:t>
              </a:r>
              <a:endParaRPr/>
            </a:p>
          </p:txBody>
        </p:sp>
        <p:cxnSp>
          <p:nvCxnSpPr>
            <p:cNvPr id="1013" name="Google Shape;1013;p32"/>
            <p:cNvCxnSpPr/>
            <p:nvPr/>
          </p:nvCxnSpPr>
          <p:spPr>
            <a:xfrm>
              <a:off x="4119579" y="911660"/>
              <a:ext cx="0" cy="3714750"/>
            </a:xfrm>
            <a:prstGeom prst="straightConnector1">
              <a:avLst/>
            </a:prstGeom>
            <a:noFill/>
            <a:ln w="12700" cap="flat" cmpd="sng">
              <a:solidFill>
                <a:schemeClr val="dk1"/>
              </a:solidFill>
              <a:prstDash val="solid"/>
              <a:round/>
              <a:headEnd type="none" w="sm" len="sm"/>
              <a:tailEnd type="none" w="sm" len="sm"/>
            </a:ln>
          </p:spPr>
        </p:cxnSp>
        <p:grpSp>
          <p:nvGrpSpPr>
            <p:cNvPr id="1014" name="Google Shape;1014;p32"/>
            <p:cNvGrpSpPr/>
            <p:nvPr/>
          </p:nvGrpSpPr>
          <p:grpSpPr>
            <a:xfrm>
              <a:off x="2455643" y="1076836"/>
              <a:ext cx="1281761" cy="706820"/>
              <a:chOff x="5863582" y="4974281"/>
              <a:chExt cx="3132137" cy="1727200"/>
            </a:xfrm>
          </p:grpSpPr>
          <p:pic>
            <p:nvPicPr>
              <p:cNvPr id="1015" name="Google Shape;1015;p32" descr="skitched-3-4.jpg"/>
              <p:cNvPicPr preferRelativeResize="0"/>
              <p:nvPr/>
            </p:nvPicPr>
            <p:blipFill rotWithShape="1">
              <a:blip r:embed="rId3">
                <a:alphaModFix/>
              </a:blip>
              <a:srcRect/>
              <a:stretch/>
            </p:blipFill>
            <p:spPr>
              <a:xfrm>
                <a:off x="5863582" y="4974281"/>
                <a:ext cx="3132137" cy="1727200"/>
              </a:xfrm>
              <a:prstGeom prst="rect">
                <a:avLst/>
              </a:prstGeom>
              <a:noFill/>
              <a:ln>
                <a:noFill/>
              </a:ln>
            </p:spPr>
          </p:pic>
          <p:sp>
            <p:nvSpPr>
              <p:cNvPr id="1016" name="Google Shape;1016;p32"/>
              <p:cNvSpPr/>
              <p:nvPr/>
            </p:nvSpPr>
            <p:spPr>
              <a:xfrm>
                <a:off x="6269767" y="5664844"/>
                <a:ext cx="2470899" cy="815546"/>
              </a:xfrm>
              <a:prstGeom prst="rect">
                <a:avLst/>
              </a:prstGeom>
              <a:solidFill>
                <a:srgbClr val="F8B210"/>
              </a:solid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US" sz="1500" b="1">
                    <a:solidFill>
                      <a:srgbClr val="000000"/>
                    </a:solidFill>
                    <a:latin typeface="Calibri"/>
                    <a:ea typeface="Calibri"/>
                    <a:cs typeface="Calibri"/>
                    <a:sym typeface="Calibri"/>
                  </a:rPr>
                  <a:t>DB</a:t>
                </a:r>
                <a:endParaRPr sz="1500" b="1">
                  <a:solidFill>
                    <a:srgbClr val="000000"/>
                  </a:solidFill>
                  <a:latin typeface="Calibri"/>
                  <a:ea typeface="Calibri"/>
                  <a:cs typeface="Calibri"/>
                  <a:sym typeface="Calibri"/>
                </a:endParaRPr>
              </a:p>
            </p:txBody>
          </p:sp>
        </p:grpSp>
      </p:grpSp>
      <p:grpSp>
        <p:nvGrpSpPr>
          <p:cNvPr id="1017" name="Google Shape;1017;p32" descr="LSN, prevLSN,XID,type, pageId, length, offset, before-image, after-image" title="Log Records"/>
          <p:cNvGrpSpPr/>
          <p:nvPr/>
        </p:nvGrpSpPr>
        <p:grpSpPr>
          <a:xfrm>
            <a:off x="233379" y="911660"/>
            <a:ext cx="1885950" cy="4000500"/>
            <a:chOff x="233379" y="911660"/>
            <a:chExt cx="1885950" cy="4000500"/>
          </a:xfrm>
        </p:grpSpPr>
        <p:sp>
          <p:nvSpPr>
            <p:cNvPr id="1018" name="Google Shape;1018;p32"/>
            <p:cNvSpPr/>
            <p:nvPr/>
          </p:nvSpPr>
          <p:spPr>
            <a:xfrm>
              <a:off x="233379" y="4569260"/>
              <a:ext cx="142875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1019" name="Google Shape;1019;p32"/>
            <p:cNvSpPr/>
            <p:nvPr/>
          </p:nvSpPr>
          <p:spPr>
            <a:xfrm>
              <a:off x="817977" y="2226110"/>
              <a:ext cx="884601" cy="531397"/>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500" u="sng">
                  <a:solidFill>
                    <a:srgbClr val="FF0000"/>
                  </a:solidFill>
                  <a:latin typeface="Helvetica Neue"/>
                  <a:ea typeface="Helvetica Neue"/>
                  <a:cs typeface="Helvetica Neue"/>
                  <a:sym typeface="Helvetica Neue"/>
                </a:rPr>
                <a:t>LSN</a:t>
              </a:r>
              <a:endParaRPr/>
            </a:p>
            <a:p>
              <a:pPr marL="0" marR="0" lvl="0" indent="0" algn="l" rtl="0">
                <a:spcBef>
                  <a:spcPts val="0"/>
                </a:spcBef>
                <a:spcAft>
                  <a:spcPts val="0"/>
                </a:spcAft>
                <a:buNone/>
              </a:pPr>
              <a:r>
                <a:rPr lang="en-US" sz="1500">
                  <a:solidFill>
                    <a:srgbClr val="FF0000"/>
                  </a:solidFill>
                  <a:latin typeface="Helvetica Neue"/>
                  <a:ea typeface="Helvetica Neue"/>
                  <a:cs typeface="Helvetica Neue"/>
                  <a:sym typeface="Helvetica Neue"/>
                </a:rPr>
                <a:t>prevLSN</a:t>
              </a:r>
              <a:endParaRPr sz="1500">
                <a:solidFill>
                  <a:srgbClr val="FF0000"/>
                </a:solidFill>
                <a:latin typeface="Helvetica Neue"/>
                <a:ea typeface="Helvetica Neue"/>
                <a:cs typeface="Helvetica Neue"/>
                <a:sym typeface="Helvetica Neue"/>
              </a:endParaRPr>
            </a:p>
          </p:txBody>
        </p:sp>
        <p:sp>
          <p:nvSpPr>
            <p:cNvPr id="1020" name="Google Shape;1020;p32"/>
            <p:cNvSpPr/>
            <p:nvPr/>
          </p:nvSpPr>
          <p:spPr>
            <a:xfrm>
              <a:off x="819167" y="2704741"/>
              <a:ext cx="440825" cy="300565"/>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XID</a:t>
              </a:r>
              <a:endParaRPr/>
            </a:p>
          </p:txBody>
        </p:sp>
        <p:sp>
          <p:nvSpPr>
            <p:cNvPr id="1021" name="Google Shape;1021;p32"/>
            <p:cNvSpPr/>
            <p:nvPr/>
          </p:nvSpPr>
          <p:spPr>
            <a:xfrm>
              <a:off x="819167" y="2938104"/>
              <a:ext cx="512961" cy="300565"/>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type</a:t>
              </a:r>
              <a:endParaRPr/>
            </a:p>
          </p:txBody>
        </p:sp>
        <p:sp>
          <p:nvSpPr>
            <p:cNvPr id="1022" name="Google Shape;1022;p32"/>
            <p:cNvSpPr/>
            <p:nvPr/>
          </p:nvSpPr>
          <p:spPr>
            <a:xfrm>
              <a:off x="819167" y="3401257"/>
              <a:ext cx="671658" cy="300565"/>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length</a:t>
              </a:r>
              <a:endParaRPr/>
            </a:p>
          </p:txBody>
        </p:sp>
        <p:sp>
          <p:nvSpPr>
            <p:cNvPr id="1023" name="Google Shape;1023;p32"/>
            <p:cNvSpPr/>
            <p:nvPr/>
          </p:nvSpPr>
          <p:spPr>
            <a:xfrm>
              <a:off x="819167" y="3167895"/>
              <a:ext cx="753411" cy="300565"/>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pageID</a:t>
              </a:r>
              <a:endParaRPr sz="1500">
                <a:solidFill>
                  <a:schemeClr val="dk2"/>
                </a:solidFill>
                <a:latin typeface="Helvetica Neue"/>
                <a:ea typeface="Helvetica Neue"/>
                <a:cs typeface="Helvetica Neue"/>
                <a:sym typeface="Helvetica Neue"/>
              </a:endParaRPr>
            </a:p>
          </p:txBody>
        </p:sp>
        <p:sp>
          <p:nvSpPr>
            <p:cNvPr id="1024" name="Google Shape;1024;p32"/>
            <p:cNvSpPr/>
            <p:nvPr/>
          </p:nvSpPr>
          <p:spPr>
            <a:xfrm>
              <a:off x="819167" y="3633429"/>
              <a:ext cx="621709" cy="300565"/>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offset</a:t>
              </a:r>
              <a:endParaRPr/>
            </a:p>
          </p:txBody>
        </p:sp>
        <p:sp>
          <p:nvSpPr>
            <p:cNvPr id="1025" name="Google Shape;1025;p32"/>
            <p:cNvSpPr/>
            <p:nvPr/>
          </p:nvSpPr>
          <p:spPr>
            <a:xfrm>
              <a:off x="819167" y="3864410"/>
              <a:ext cx="1285352" cy="300565"/>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before-image</a:t>
              </a:r>
              <a:endParaRPr/>
            </a:p>
          </p:txBody>
        </p:sp>
        <p:sp>
          <p:nvSpPr>
            <p:cNvPr id="1026" name="Google Shape;1026;p32"/>
            <p:cNvSpPr/>
            <p:nvPr/>
          </p:nvSpPr>
          <p:spPr>
            <a:xfrm>
              <a:off x="819167" y="4100154"/>
              <a:ext cx="1114728" cy="300565"/>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after-image</a:t>
              </a:r>
              <a:endParaRPr/>
            </a:p>
          </p:txBody>
        </p:sp>
        <p:sp>
          <p:nvSpPr>
            <p:cNvPr id="1027" name="Google Shape;1027;p32"/>
            <p:cNvSpPr/>
            <p:nvPr/>
          </p:nvSpPr>
          <p:spPr>
            <a:xfrm>
              <a:off x="448883" y="1885950"/>
              <a:ext cx="1396856" cy="346731"/>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800">
                  <a:solidFill>
                    <a:srgbClr val="0D1716"/>
                  </a:solidFill>
                  <a:latin typeface="Helvetica Neue"/>
                  <a:ea typeface="Helvetica Neue"/>
                  <a:cs typeface="Helvetica Neue"/>
                  <a:sym typeface="Helvetica Neue"/>
                </a:rPr>
                <a:t>LogRecords</a:t>
              </a:r>
              <a:endParaRPr sz="1800">
                <a:solidFill>
                  <a:srgbClr val="0D1716"/>
                </a:solidFill>
                <a:latin typeface="Helvetica Neue"/>
                <a:ea typeface="Helvetica Neue"/>
                <a:cs typeface="Helvetica Neue"/>
                <a:sym typeface="Helvetica Neue"/>
              </a:endParaRPr>
            </a:p>
          </p:txBody>
        </p:sp>
        <p:cxnSp>
          <p:nvCxnSpPr>
            <p:cNvPr id="1028" name="Google Shape;1028;p32"/>
            <p:cNvCxnSpPr/>
            <p:nvPr/>
          </p:nvCxnSpPr>
          <p:spPr>
            <a:xfrm>
              <a:off x="692960" y="3147654"/>
              <a:ext cx="0" cy="327422"/>
            </a:xfrm>
            <a:prstGeom prst="straightConnector1">
              <a:avLst/>
            </a:prstGeom>
            <a:noFill/>
            <a:ln>
              <a:noFill/>
            </a:ln>
          </p:spPr>
        </p:cxnSp>
        <p:cxnSp>
          <p:nvCxnSpPr>
            <p:cNvPr id="1029" name="Google Shape;1029;p32"/>
            <p:cNvCxnSpPr/>
            <p:nvPr/>
          </p:nvCxnSpPr>
          <p:spPr>
            <a:xfrm rot="10800000" flipH="1">
              <a:off x="692960" y="3220282"/>
              <a:ext cx="139304" cy="138113"/>
            </a:xfrm>
            <a:prstGeom prst="straightConnector1">
              <a:avLst/>
            </a:prstGeom>
            <a:noFill/>
            <a:ln>
              <a:noFill/>
            </a:ln>
          </p:spPr>
        </p:cxnSp>
        <p:cxnSp>
          <p:nvCxnSpPr>
            <p:cNvPr id="1030" name="Google Shape;1030;p32"/>
            <p:cNvCxnSpPr/>
            <p:nvPr/>
          </p:nvCxnSpPr>
          <p:spPr>
            <a:xfrm rot="10800000">
              <a:off x="692960" y="4101345"/>
              <a:ext cx="139304" cy="140494"/>
            </a:xfrm>
            <a:prstGeom prst="straightConnector1">
              <a:avLst/>
            </a:prstGeom>
            <a:noFill/>
            <a:ln>
              <a:noFill/>
            </a:ln>
          </p:spPr>
        </p:cxnSp>
        <p:cxnSp>
          <p:nvCxnSpPr>
            <p:cNvPr id="1031" name="Google Shape;1031;p32"/>
            <p:cNvCxnSpPr/>
            <p:nvPr/>
          </p:nvCxnSpPr>
          <p:spPr>
            <a:xfrm>
              <a:off x="2119329" y="911660"/>
              <a:ext cx="0" cy="3714750"/>
            </a:xfrm>
            <a:prstGeom prst="straightConnector1">
              <a:avLst/>
            </a:prstGeom>
            <a:noFill/>
            <a:ln w="12700" cap="flat" cmpd="sng">
              <a:solidFill>
                <a:schemeClr val="dk1"/>
              </a:solidFill>
              <a:prstDash val="solid"/>
              <a:round/>
              <a:headEnd type="none" w="sm" len="sm"/>
              <a:tailEnd type="none" w="sm" len="sm"/>
            </a:ln>
          </p:spPr>
        </p:cxnSp>
        <p:grpSp>
          <p:nvGrpSpPr>
            <p:cNvPr id="1032" name="Google Shape;1032;p32"/>
            <p:cNvGrpSpPr/>
            <p:nvPr/>
          </p:nvGrpSpPr>
          <p:grpSpPr>
            <a:xfrm>
              <a:off x="420779" y="1192609"/>
              <a:ext cx="1285662" cy="457595"/>
              <a:chOff x="979247" y="3371546"/>
              <a:chExt cx="4150341" cy="1477194"/>
            </a:xfrm>
          </p:grpSpPr>
          <p:sp>
            <p:nvSpPr>
              <p:cNvPr id="1033" name="Google Shape;1033;p32" descr="LSN, prevLSN,XID,type, pageId, length, offset, before-image, after-image" title="LSN"/>
              <p:cNvSpPr/>
              <p:nvPr/>
            </p:nvSpPr>
            <p:spPr>
              <a:xfrm>
                <a:off x="1754401" y="4550706"/>
                <a:ext cx="3375187" cy="289809"/>
              </a:xfrm>
              <a:prstGeom prst="parallelogram">
                <a:avLst>
                  <a:gd name="adj" fmla="val 137851"/>
                </a:avLst>
              </a:prstGeom>
              <a:blipFill rotWithShape="1">
                <a:blip r:embed="rId4">
                  <a:alphaModFix/>
                </a:blip>
                <a:tile tx="0" ty="0" sx="100000" sy="100000" flip="none" algn="tl"/>
              </a:blipFill>
              <a:ln w="127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000000"/>
                  </a:solidFill>
                  <a:latin typeface="Helvetica Neue"/>
                  <a:ea typeface="Helvetica Neue"/>
                  <a:cs typeface="Helvetica Neue"/>
                  <a:sym typeface="Helvetica Neue"/>
                </a:endParaRPr>
              </a:p>
            </p:txBody>
          </p:sp>
          <p:sp>
            <p:nvSpPr>
              <p:cNvPr id="1034" name="Google Shape;1034;p32" descr="Oak"/>
              <p:cNvSpPr/>
              <p:nvPr/>
            </p:nvSpPr>
            <p:spPr>
              <a:xfrm>
                <a:off x="979247" y="3371546"/>
                <a:ext cx="1477195" cy="1477194"/>
              </a:xfrm>
              <a:prstGeom prst="ellipse">
                <a:avLst/>
              </a:prstGeom>
              <a:blipFill rotWithShape="1">
                <a:blip r:embed="rId5">
                  <a:alphaModFix/>
                </a:blip>
                <a:tile tx="0" ty="0" sx="100000" sy="100000" flip="none" algn="tl"/>
              </a:blipFill>
              <a:ln w="254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1035" name="Google Shape;1035;p32"/>
              <p:cNvSpPr/>
              <p:nvPr/>
            </p:nvSpPr>
            <p:spPr>
              <a:xfrm>
                <a:off x="1221929" y="3614228"/>
                <a:ext cx="991831" cy="991831"/>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sp>
            <p:nvSpPr>
              <p:cNvPr id="1036" name="Google Shape;1036;p32"/>
              <p:cNvSpPr/>
              <p:nvPr/>
            </p:nvSpPr>
            <p:spPr>
              <a:xfrm>
                <a:off x="1475162" y="3867461"/>
                <a:ext cx="485364" cy="485364"/>
              </a:xfrm>
              <a:prstGeom prst="ellipse">
                <a:avLst/>
              </a:prstGeom>
              <a:noFill/>
              <a:ln w="12700" cap="flat" cmpd="sng">
                <a:solidFill>
                  <a:srgbClr val="0D171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D1716"/>
                  </a:solidFill>
                  <a:latin typeface="Helvetica Neue"/>
                  <a:ea typeface="Helvetica Neue"/>
                  <a:cs typeface="Helvetica Neue"/>
                  <a:sym typeface="Helvetica Neue"/>
                </a:endParaRPr>
              </a:p>
            </p:txBody>
          </p:sp>
        </p:grpSp>
      </p:grpSp>
      <p:grpSp>
        <p:nvGrpSpPr>
          <p:cNvPr id="1037" name="Google Shape;1037;p32" descr="Xact Table: xid, lastLSN, status&#10;Dirty Page Table: pid, recLSN&#10;Log Tail: FlushedLSN&#10;Buffer Pool" title="RAM"/>
          <p:cNvGrpSpPr/>
          <p:nvPr/>
        </p:nvGrpSpPr>
        <p:grpSpPr>
          <a:xfrm>
            <a:off x="4496744" y="1086901"/>
            <a:ext cx="1668726" cy="3714632"/>
            <a:chOff x="4496744" y="1086901"/>
            <a:chExt cx="1668726" cy="3714632"/>
          </a:xfrm>
        </p:grpSpPr>
        <p:sp>
          <p:nvSpPr>
            <p:cNvPr id="1038" name="Google Shape;1038;p32"/>
            <p:cNvSpPr/>
            <p:nvPr/>
          </p:nvSpPr>
          <p:spPr>
            <a:xfrm>
              <a:off x="4496744" y="1846395"/>
              <a:ext cx="1668726" cy="2955138"/>
            </a:xfrm>
            <a:prstGeom prst="rect">
              <a:avLst/>
            </a:prstGeom>
            <a:noFill/>
            <a:ln>
              <a:noFill/>
            </a:ln>
          </p:spPr>
          <p:txBody>
            <a:bodyPr spcFirstLastPara="1" wrap="square" lIns="69050" tIns="34525" rIns="69050" bIns="34525" anchor="t" anchorCtr="0">
              <a:spAutoFit/>
            </a:bodyPr>
            <a:lstStyle/>
            <a:p>
              <a:pPr marL="0" marR="0" lvl="0" indent="0" algn="l" rtl="0">
                <a:spcBef>
                  <a:spcPts val="0"/>
                </a:spcBef>
                <a:spcAft>
                  <a:spcPts val="0"/>
                </a:spcAft>
                <a:buNone/>
              </a:pPr>
              <a:r>
                <a:rPr lang="en-US" sz="1500">
                  <a:solidFill>
                    <a:srgbClr val="0D1716"/>
                  </a:solidFill>
                  <a:latin typeface="Helvetica Neue"/>
                  <a:ea typeface="Helvetica Neue"/>
                  <a:cs typeface="Helvetica Neue"/>
                  <a:sym typeface="Helvetica Neue"/>
                </a:rPr>
                <a:t>Xact Table</a:t>
              </a:r>
              <a:br>
                <a:rPr lang="en-US" sz="1500">
                  <a:solidFill>
                    <a:srgbClr val="0D1716"/>
                  </a:solidFill>
                  <a:latin typeface="Helvetica Neue"/>
                  <a:ea typeface="Helvetica Neue"/>
                  <a:cs typeface="Helvetica Neue"/>
                  <a:sym typeface="Helvetica Neue"/>
                </a:rPr>
              </a:br>
              <a:r>
                <a:rPr lang="en-US" sz="1500">
                  <a:solidFill>
                    <a:srgbClr val="0D1716"/>
                  </a:solidFill>
                  <a:latin typeface="Helvetica Neue"/>
                  <a:ea typeface="Helvetica Neue"/>
                  <a:cs typeface="Helvetica Neue"/>
                  <a:sym typeface="Helvetica Neue"/>
                </a:rPr>
                <a:t>           	</a:t>
              </a:r>
              <a:r>
                <a:rPr lang="en-US" sz="1350" u="sng">
                  <a:solidFill>
                    <a:srgbClr val="0D1716"/>
                  </a:solidFill>
                  <a:latin typeface="Helvetica Neue"/>
                  <a:ea typeface="Helvetica Neue"/>
                  <a:cs typeface="Helvetica Neue"/>
                  <a:sym typeface="Helvetica Neue"/>
                </a:rPr>
                <a:t>xid</a:t>
              </a:r>
              <a:endParaRPr sz="1350" u="sng">
                <a:solidFill>
                  <a:srgbClr val="0D1716"/>
                </a:solidFill>
                <a:latin typeface="Helvetica Neue"/>
                <a:ea typeface="Helvetica Neue"/>
                <a:cs typeface="Helvetica Neue"/>
                <a:sym typeface="Helvetica Neue"/>
              </a:endParaRPr>
            </a:p>
            <a:p>
              <a:pPr marL="0" marR="0" lvl="0" indent="0" algn="l" rtl="0">
                <a:spcBef>
                  <a:spcPts val="0"/>
                </a:spcBef>
                <a:spcAft>
                  <a:spcPts val="0"/>
                </a:spcAft>
                <a:buNone/>
              </a:pPr>
              <a:r>
                <a:rPr lang="en-US" sz="1350">
                  <a:solidFill>
                    <a:schemeClr val="dk2"/>
                  </a:solidFill>
                  <a:latin typeface="Helvetica Neue"/>
                  <a:ea typeface="Helvetica Neue"/>
                  <a:cs typeface="Helvetica Neue"/>
                  <a:sym typeface="Helvetica Neue"/>
                </a:rPr>
                <a:t>	</a:t>
              </a:r>
              <a:r>
                <a:rPr lang="en-US" sz="1350">
                  <a:solidFill>
                    <a:srgbClr val="FF0000"/>
                  </a:solidFill>
                  <a:latin typeface="Helvetica Neue"/>
                  <a:ea typeface="Helvetica Neue"/>
                  <a:cs typeface="Helvetica Neue"/>
                  <a:sym typeface="Helvetica Neue"/>
                </a:rPr>
                <a:t>lastLSN</a:t>
              </a:r>
              <a:endParaRPr sz="1350">
                <a:solidFill>
                  <a:srgbClr val="FF0000"/>
                </a:solidFill>
                <a:latin typeface="Helvetica Neue"/>
                <a:ea typeface="Helvetica Neue"/>
                <a:cs typeface="Helvetica Neue"/>
                <a:sym typeface="Helvetica Neue"/>
              </a:endParaRPr>
            </a:p>
            <a:p>
              <a:pPr marL="0" marR="0" lvl="0" indent="0" algn="l" rtl="0">
                <a:spcBef>
                  <a:spcPts val="0"/>
                </a:spcBef>
                <a:spcAft>
                  <a:spcPts val="0"/>
                </a:spcAft>
                <a:buNone/>
              </a:pPr>
              <a:r>
                <a:rPr lang="en-US" sz="1350">
                  <a:solidFill>
                    <a:srgbClr val="FF0000"/>
                  </a:solidFill>
                  <a:latin typeface="Helvetica Neue"/>
                  <a:ea typeface="Helvetica Neue"/>
                  <a:cs typeface="Helvetica Neue"/>
                  <a:sym typeface="Helvetica Neue"/>
                </a:rPr>
                <a:t>	</a:t>
              </a:r>
              <a:r>
                <a:rPr lang="en-US" sz="1350">
                  <a:solidFill>
                    <a:srgbClr val="0D1716"/>
                  </a:solidFill>
                  <a:latin typeface="Helvetica Neue"/>
                  <a:ea typeface="Helvetica Neue"/>
                  <a:cs typeface="Helvetica Neue"/>
                  <a:sym typeface="Helvetica Neue"/>
                </a:rPr>
                <a:t>status</a:t>
              </a:r>
              <a:endParaRPr/>
            </a:p>
            <a:p>
              <a:pPr marL="0" marR="0" lvl="0" indent="0" algn="l" rtl="0">
                <a:spcBef>
                  <a:spcPts val="0"/>
                </a:spcBef>
                <a:spcAft>
                  <a:spcPts val="0"/>
                </a:spcAft>
                <a:buNone/>
              </a:pPr>
              <a:endParaRPr sz="1350">
                <a:solidFill>
                  <a:schemeClr val="dk2"/>
                </a:solidFill>
                <a:latin typeface="Helvetica Neue"/>
                <a:ea typeface="Helvetica Neue"/>
                <a:cs typeface="Helvetica Neue"/>
                <a:sym typeface="Helvetica Neue"/>
              </a:endParaRPr>
            </a:p>
            <a:p>
              <a:pPr marL="0" marR="0" lvl="0" indent="0" algn="l" rtl="0">
                <a:spcBef>
                  <a:spcPts val="0"/>
                </a:spcBef>
                <a:spcAft>
                  <a:spcPts val="0"/>
                </a:spcAft>
                <a:buNone/>
              </a:pPr>
              <a:r>
                <a:rPr lang="en-US" sz="1500">
                  <a:solidFill>
                    <a:srgbClr val="0D1716"/>
                  </a:solidFill>
                  <a:latin typeface="Helvetica Neue"/>
                  <a:ea typeface="Helvetica Neue"/>
                  <a:cs typeface="Helvetica Neue"/>
                  <a:sym typeface="Helvetica Neue"/>
                </a:rPr>
                <a:t>Dirty Page Table</a:t>
              </a:r>
              <a:endParaRPr/>
            </a:p>
            <a:p>
              <a:pPr marL="0" marR="0" lvl="0" indent="0" algn="l" rtl="0">
                <a:spcBef>
                  <a:spcPts val="0"/>
                </a:spcBef>
                <a:spcAft>
                  <a:spcPts val="0"/>
                </a:spcAft>
                <a:buNone/>
              </a:pPr>
              <a:r>
                <a:rPr lang="en-US" sz="1500">
                  <a:solidFill>
                    <a:srgbClr val="0D1716"/>
                  </a:solidFill>
                  <a:latin typeface="Helvetica Neue"/>
                  <a:ea typeface="Helvetica Neue"/>
                  <a:cs typeface="Helvetica Neue"/>
                  <a:sym typeface="Helvetica Neue"/>
                </a:rPr>
                <a:t>           	</a:t>
              </a:r>
              <a:r>
                <a:rPr lang="en-US" sz="1350" u="sng">
                  <a:solidFill>
                    <a:srgbClr val="0D1716"/>
                  </a:solidFill>
                  <a:latin typeface="Helvetica Neue"/>
                  <a:ea typeface="Helvetica Neue"/>
                  <a:cs typeface="Helvetica Neue"/>
                  <a:sym typeface="Helvetica Neue"/>
                </a:rPr>
                <a:t>pid</a:t>
              </a:r>
              <a:endParaRPr sz="1350" u="sng">
                <a:solidFill>
                  <a:srgbClr val="0D1716"/>
                </a:solidFill>
                <a:latin typeface="Helvetica Neue"/>
                <a:ea typeface="Helvetica Neue"/>
                <a:cs typeface="Helvetica Neue"/>
                <a:sym typeface="Helvetica Neue"/>
              </a:endParaRPr>
            </a:p>
            <a:p>
              <a:pPr marL="0" marR="0" lvl="0" indent="0" algn="l" rtl="0">
                <a:spcBef>
                  <a:spcPts val="0"/>
                </a:spcBef>
                <a:spcAft>
                  <a:spcPts val="0"/>
                </a:spcAft>
                <a:buNone/>
              </a:pPr>
              <a:r>
                <a:rPr lang="en-US" sz="1350">
                  <a:solidFill>
                    <a:schemeClr val="dk2"/>
                  </a:solidFill>
                  <a:latin typeface="Helvetica Neue"/>
                  <a:ea typeface="Helvetica Neue"/>
                  <a:cs typeface="Helvetica Neue"/>
                  <a:sym typeface="Helvetica Neue"/>
                </a:rPr>
                <a:t>	</a:t>
              </a:r>
              <a:r>
                <a:rPr lang="en-US" sz="1350">
                  <a:solidFill>
                    <a:srgbClr val="FF0000"/>
                  </a:solidFill>
                  <a:latin typeface="Helvetica Neue"/>
                  <a:ea typeface="Helvetica Neue"/>
                  <a:cs typeface="Helvetica Neue"/>
                  <a:sym typeface="Helvetica Neue"/>
                </a:rPr>
                <a:t>recLSN</a:t>
              </a:r>
              <a:endParaRPr sz="1350">
                <a:solidFill>
                  <a:srgbClr val="FF0000"/>
                </a:solidFill>
                <a:latin typeface="Helvetica Neue"/>
                <a:ea typeface="Helvetica Neue"/>
                <a:cs typeface="Helvetica Neue"/>
                <a:sym typeface="Helvetica Neue"/>
              </a:endParaRPr>
            </a:p>
            <a:p>
              <a:pPr marL="0" marR="0" lvl="0" indent="0" algn="l" rtl="0">
                <a:spcBef>
                  <a:spcPts val="0"/>
                </a:spcBef>
                <a:spcAft>
                  <a:spcPts val="0"/>
                </a:spcAft>
                <a:buNone/>
              </a:pPr>
              <a:endParaRPr sz="1350">
                <a:solidFill>
                  <a:schemeClr val="dk2"/>
                </a:solidFill>
                <a:latin typeface="Helvetica Neue"/>
                <a:ea typeface="Helvetica Neue"/>
                <a:cs typeface="Helvetica Neue"/>
                <a:sym typeface="Helvetica Neue"/>
              </a:endParaRPr>
            </a:p>
            <a:p>
              <a:pPr marL="0" marR="0" lvl="0" indent="0" algn="l" rtl="0">
                <a:spcBef>
                  <a:spcPts val="0"/>
                </a:spcBef>
                <a:spcAft>
                  <a:spcPts val="0"/>
                </a:spcAft>
                <a:buNone/>
              </a:pPr>
              <a:r>
                <a:rPr lang="en-US" sz="1500">
                  <a:solidFill>
                    <a:srgbClr val="0D1716"/>
                  </a:solidFill>
                  <a:latin typeface="Helvetica Neue"/>
                  <a:ea typeface="Helvetica Neue"/>
                  <a:cs typeface="Helvetica Neue"/>
                  <a:sym typeface="Helvetica Neue"/>
                </a:rPr>
                <a:t>Log tail</a:t>
              </a:r>
              <a:endParaRPr/>
            </a:p>
            <a:p>
              <a:pPr marL="0" marR="0" lvl="0" indent="0" algn="l" rtl="0">
                <a:spcBef>
                  <a:spcPts val="0"/>
                </a:spcBef>
                <a:spcAft>
                  <a:spcPts val="0"/>
                </a:spcAft>
                <a:buNone/>
              </a:pPr>
              <a:r>
                <a:rPr lang="en-US" sz="1500">
                  <a:solidFill>
                    <a:srgbClr val="FF0000"/>
                  </a:solidFill>
                  <a:latin typeface="Helvetica Neue"/>
                  <a:ea typeface="Helvetica Neue"/>
                  <a:cs typeface="Helvetica Neue"/>
                  <a:sym typeface="Helvetica Neue"/>
                </a:rPr>
                <a:t>flushedLSN</a:t>
              </a:r>
              <a:endParaRPr sz="1500">
                <a:solidFill>
                  <a:srgbClr val="FF0000"/>
                </a:solidFill>
                <a:latin typeface="Helvetica Neue"/>
                <a:ea typeface="Helvetica Neue"/>
                <a:cs typeface="Helvetica Neue"/>
                <a:sym typeface="Helvetica Neue"/>
              </a:endParaRPr>
            </a:p>
            <a:p>
              <a:pPr marL="0" marR="0" lvl="0" indent="0" algn="l" rtl="0">
                <a:spcBef>
                  <a:spcPts val="0"/>
                </a:spcBef>
                <a:spcAft>
                  <a:spcPts val="0"/>
                </a:spcAft>
                <a:buNone/>
              </a:pPr>
              <a:endParaRPr sz="1500">
                <a:solidFill>
                  <a:srgbClr val="AD6900"/>
                </a:solidFill>
                <a:latin typeface="Helvetica Neue"/>
                <a:ea typeface="Helvetica Neue"/>
                <a:cs typeface="Helvetica Neue"/>
                <a:sym typeface="Helvetica Neue"/>
              </a:endParaRPr>
            </a:p>
            <a:p>
              <a:pPr marL="0" marR="0" lvl="0" indent="0" algn="l" rtl="0">
                <a:spcBef>
                  <a:spcPts val="0"/>
                </a:spcBef>
                <a:spcAft>
                  <a:spcPts val="0"/>
                </a:spcAft>
                <a:buNone/>
              </a:pPr>
              <a:r>
                <a:rPr lang="en-US" sz="1500">
                  <a:solidFill>
                    <a:srgbClr val="0D1716"/>
                  </a:solidFill>
                  <a:latin typeface="Helvetica Neue"/>
                  <a:ea typeface="Helvetica Neue"/>
                  <a:cs typeface="Helvetica Neue"/>
                  <a:sym typeface="Helvetica Neue"/>
                </a:rPr>
                <a:t>Buffer pool</a:t>
              </a:r>
              <a:endParaRPr/>
            </a:p>
          </p:txBody>
        </p:sp>
        <p:grpSp>
          <p:nvGrpSpPr>
            <p:cNvPr id="1039" name="Google Shape;1039;p32"/>
            <p:cNvGrpSpPr/>
            <p:nvPr/>
          </p:nvGrpSpPr>
          <p:grpSpPr>
            <a:xfrm>
              <a:off x="4572000" y="1086901"/>
              <a:ext cx="1152559" cy="608110"/>
              <a:chOff x="4768081" y="3045380"/>
              <a:chExt cx="3862832" cy="933387"/>
            </a:xfrm>
          </p:grpSpPr>
          <p:pic>
            <p:nvPicPr>
              <p:cNvPr id="1040" name="Google Shape;1040;p32" descr="Xact Table: xid, lastLSN, status&#10;Dirty Page Table: pid, recLSN&#10;Log Tail: FlushedLSN&#10;Buffer Pool" title="RAM"/>
              <p:cNvPicPr preferRelativeResize="0"/>
              <p:nvPr/>
            </p:nvPicPr>
            <p:blipFill rotWithShape="1">
              <a:blip r:embed="rId6">
                <a:alphaModFix/>
              </a:blip>
              <a:srcRect t="31964" b="31779"/>
              <a:stretch/>
            </p:blipFill>
            <p:spPr>
              <a:xfrm>
                <a:off x="4768081" y="3045380"/>
                <a:ext cx="3862832" cy="933387"/>
              </a:xfrm>
              <a:prstGeom prst="rect">
                <a:avLst/>
              </a:prstGeom>
              <a:noFill/>
              <a:ln>
                <a:noFill/>
              </a:ln>
            </p:spPr>
          </p:pic>
          <p:sp>
            <p:nvSpPr>
              <p:cNvPr id="1041" name="Google Shape;1041;p32" descr="Xact Table: xid, lastLSN, status&#10;Dirty Page Table: pid, recLSN&#10;Log Tail: FlushedLSN&#10;Buffer Pool" title="RAM"/>
              <p:cNvSpPr/>
              <p:nvPr/>
            </p:nvSpPr>
            <p:spPr>
              <a:xfrm>
                <a:off x="5011155" y="3180795"/>
                <a:ext cx="3382751" cy="596115"/>
              </a:xfrm>
              <a:prstGeom prst="rect">
                <a:avLst/>
              </a:prstGeom>
              <a:solidFill>
                <a:srgbClr val="217821"/>
              </a:solidFill>
              <a:ln>
                <a:noFill/>
              </a:ln>
            </p:spPr>
            <p:txBody>
              <a:bodyPr spcFirstLastPara="1" wrap="square" lIns="68575" tIns="34275" rIns="68575" bIns="34275" anchor="b" anchorCtr="0">
                <a:noAutofit/>
              </a:bodyPr>
              <a:lstStyle/>
              <a:p>
                <a:pPr marL="0" marR="0" lvl="0" indent="0" algn="r" rtl="0">
                  <a:spcBef>
                    <a:spcPts val="0"/>
                  </a:spcBef>
                  <a:spcAft>
                    <a:spcPts val="0"/>
                  </a:spcAft>
                  <a:buNone/>
                </a:pPr>
                <a:r>
                  <a:rPr lang="en-US" sz="1500" b="1">
                    <a:solidFill>
                      <a:schemeClr val="lt1"/>
                    </a:solidFill>
                    <a:latin typeface="Helvetica Neue"/>
                    <a:ea typeface="Helvetica Neue"/>
                    <a:cs typeface="Helvetica Neue"/>
                    <a:sym typeface="Helvetica Neue"/>
                  </a:rPr>
                  <a:t>RAM</a:t>
                </a:r>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33"/>
          <p:cNvSpPr txBox="1">
            <a:spLocks noGrp="1"/>
          </p:cNvSpPr>
          <p:nvPr>
            <p:ph type="title"/>
          </p:nvPr>
        </p:nvSpPr>
        <p:spPr>
          <a:xfrm>
            <a:off x="623888" y="1282700"/>
            <a:ext cx="7886700" cy="213995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Helvetica Neue"/>
              <a:buNone/>
            </a:pPr>
            <a:r>
              <a:rPr lang="en-US">
                <a:latin typeface="Helvetica Neue"/>
                <a:ea typeface="Helvetica Neue"/>
                <a:cs typeface="Helvetica Neue"/>
                <a:sym typeface="Helvetica Neue"/>
              </a:rPr>
              <a:t>LOGGING</a:t>
            </a:r>
            <a:endParaRPr/>
          </a:p>
        </p:txBody>
      </p:sp>
      <p:sp>
        <p:nvSpPr>
          <p:cNvPr id="1047" name="Google Shape;1047;p33"/>
          <p:cNvSpPr txBox="1">
            <a:spLocks noGrp="1"/>
          </p:cNvSpPr>
          <p:nvPr>
            <p:ph type="body" idx="1"/>
          </p:nvPr>
        </p:nvSpPr>
        <p:spPr>
          <a:xfrm>
            <a:off x="623888" y="3441700"/>
            <a:ext cx="7886700" cy="11255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3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Normal Execution of an Xact</a:t>
            </a:r>
            <a:endParaRPr/>
          </a:p>
        </p:txBody>
      </p:sp>
      <p:sp>
        <p:nvSpPr>
          <p:cNvPr id="1053" name="Google Shape;1053;p3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850"/>
              <a:buChar char="•"/>
            </a:pPr>
            <a:r>
              <a:rPr lang="en-US" sz="1850"/>
              <a:t>Series of </a:t>
            </a:r>
            <a:r>
              <a:rPr lang="en-US" sz="1850" b="1"/>
              <a:t>reads</a:t>
            </a:r>
            <a:r>
              <a:rPr lang="en-US" sz="1850"/>
              <a:t> &amp; </a:t>
            </a:r>
            <a:r>
              <a:rPr lang="en-US" sz="1850" b="1"/>
              <a:t>writes</a:t>
            </a:r>
            <a:r>
              <a:rPr lang="en-US" sz="1850"/>
              <a:t>, followed by </a:t>
            </a:r>
            <a:r>
              <a:rPr lang="en-US" sz="1850" b="1"/>
              <a:t>commit</a:t>
            </a:r>
            <a:r>
              <a:rPr lang="en-US" sz="1850"/>
              <a:t> or </a:t>
            </a:r>
            <a:r>
              <a:rPr lang="en-US" sz="1850" b="1"/>
              <a:t>abort</a:t>
            </a:r>
            <a:r>
              <a:rPr lang="en-US" sz="1850"/>
              <a:t>.</a:t>
            </a:r>
            <a:endParaRPr/>
          </a:p>
          <a:p>
            <a:pPr marL="742950" lvl="1" indent="-285750" algn="l" rtl="0">
              <a:lnSpc>
                <a:spcPct val="90000"/>
              </a:lnSpc>
              <a:spcBef>
                <a:spcPts val="333"/>
              </a:spcBef>
              <a:spcAft>
                <a:spcPts val="0"/>
              </a:spcAft>
              <a:buSzPts val="1665"/>
              <a:buChar char="•"/>
            </a:pPr>
            <a:r>
              <a:rPr lang="en-US" sz="1665"/>
              <a:t>For our discussion, the recovery manager sees page-level reads/writes</a:t>
            </a:r>
            <a:endParaRPr/>
          </a:p>
          <a:p>
            <a:pPr marL="742950" lvl="1" indent="-285750" algn="l" rtl="0">
              <a:lnSpc>
                <a:spcPct val="90000"/>
              </a:lnSpc>
              <a:spcBef>
                <a:spcPts val="333"/>
              </a:spcBef>
              <a:spcAft>
                <a:spcPts val="0"/>
              </a:spcAft>
              <a:buSzPts val="1665"/>
              <a:buChar char="•"/>
            </a:pPr>
            <a:r>
              <a:rPr lang="en-US" sz="1665"/>
              <a:t>We will assume that disk write is atomic.</a:t>
            </a:r>
            <a:endParaRPr/>
          </a:p>
          <a:p>
            <a:pPr marL="1143000" lvl="2" indent="-228600" algn="l" rtl="0">
              <a:lnSpc>
                <a:spcPct val="90000"/>
              </a:lnSpc>
              <a:spcBef>
                <a:spcPts val="296"/>
              </a:spcBef>
              <a:spcAft>
                <a:spcPts val="0"/>
              </a:spcAft>
              <a:buSzPts val="1480"/>
              <a:buChar char="•"/>
            </a:pPr>
            <a:r>
              <a:rPr lang="en-US" sz="1480"/>
              <a:t>In practice, kind of tricky!</a:t>
            </a:r>
            <a:endParaRPr/>
          </a:p>
          <a:p>
            <a:pPr marL="342900" lvl="0" indent="-342900" algn="l" rtl="0">
              <a:lnSpc>
                <a:spcPct val="90000"/>
              </a:lnSpc>
              <a:spcBef>
                <a:spcPts val="370"/>
              </a:spcBef>
              <a:spcAft>
                <a:spcPts val="0"/>
              </a:spcAft>
              <a:buSzPts val="1850"/>
              <a:buChar char="•"/>
            </a:pPr>
            <a:r>
              <a:rPr lang="en-US" sz="1850"/>
              <a:t>STEAL, NO-FORCE buffer management, with Write-Ahead Logging.</a:t>
            </a:r>
            <a:endParaRPr/>
          </a:p>
          <a:p>
            <a:pPr marL="742950" lvl="1" indent="-285750" algn="l" rtl="0">
              <a:lnSpc>
                <a:spcPct val="90000"/>
              </a:lnSpc>
              <a:spcBef>
                <a:spcPts val="333"/>
              </a:spcBef>
              <a:spcAft>
                <a:spcPts val="0"/>
              </a:spcAft>
              <a:buSzPts val="1665"/>
              <a:buChar char="•"/>
            </a:pPr>
            <a:r>
              <a:rPr lang="en-US" sz="1665"/>
              <a:t>Update, Commit, Abort log records written to log tail as we go</a:t>
            </a:r>
            <a:endParaRPr/>
          </a:p>
          <a:p>
            <a:pPr marL="742950" lvl="1" indent="-285750" algn="l" rtl="0">
              <a:lnSpc>
                <a:spcPct val="90000"/>
              </a:lnSpc>
              <a:spcBef>
                <a:spcPts val="333"/>
              </a:spcBef>
              <a:spcAft>
                <a:spcPts val="0"/>
              </a:spcAft>
              <a:buSzPts val="1665"/>
              <a:buChar char="•"/>
            </a:pPr>
            <a:r>
              <a:rPr lang="en-US" sz="1665"/>
              <a:t>Transaction Table and Dirty Page Table being kept current</a:t>
            </a:r>
            <a:endParaRPr/>
          </a:p>
          <a:p>
            <a:pPr marL="742950" lvl="1" indent="-285750" algn="l" rtl="0">
              <a:lnSpc>
                <a:spcPct val="90000"/>
              </a:lnSpc>
              <a:spcBef>
                <a:spcPts val="333"/>
              </a:spcBef>
              <a:spcAft>
                <a:spcPts val="0"/>
              </a:spcAft>
              <a:buSzPts val="1665"/>
              <a:buChar char="•"/>
            </a:pPr>
            <a:r>
              <a:rPr lang="en-US" sz="1665"/>
              <a:t>PageLSNs updated in buffer pool</a:t>
            </a:r>
            <a:endParaRPr/>
          </a:p>
          <a:p>
            <a:pPr marL="742950" lvl="1" indent="-285750" algn="l" rtl="0">
              <a:lnSpc>
                <a:spcPct val="90000"/>
              </a:lnSpc>
              <a:spcBef>
                <a:spcPts val="333"/>
              </a:spcBef>
              <a:spcAft>
                <a:spcPts val="0"/>
              </a:spcAft>
              <a:buSzPts val="1665"/>
              <a:buChar char="•"/>
            </a:pPr>
            <a:r>
              <a:rPr lang="en-US" sz="1665"/>
              <a:t>Log tail flushed to disk periodically in background</a:t>
            </a:r>
            <a:endParaRPr/>
          </a:p>
          <a:p>
            <a:pPr marL="1143000" lvl="2" indent="-228600" algn="l" rtl="0">
              <a:lnSpc>
                <a:spcPct val="90000"/>
              </a:lnSpc>
              <a:spcBef>
                <a:spcPts val="296"/>
              </a:spcBef>
              <a:spcAft>
                <a:spcPts val="0"/>
              </a:spcAft>
              <a:buSzPts val="1480"/>
              <a:buChar char="•"/>
            </a:pPr>
            <a:r>
              <a:rPr lang="en-US" sz="1480"/>
              <a:t>And flushedLSN changed as needed</a:t>
            </a:r>
            <a:endParaRPr/>
          </a:p>
          <a:p>
            <a:pPr marL="742950" lvl="1" indent="-285750" algn="l" rtl="0">
              <a:lnSpc>
                <a:spcPct val="90000"/>
              </a:lnSpc>
              <a:spcBef>
                <a:spcPts val="333"/>
              </a:spcBef>
              <a:spcAft>
                <a:spcPts val="0"/>
              </a:spcAft>
              <a:buSzPts val="1665"/>
              <a:buChar char="•"/>
            </a:pPr>
            <a:r>
              <a:rPr lang="en-US" sz="1665"/>
              <a:t>Buffer manager stealing pages subject to WAL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3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Transaction Commit</a:t>
            </a:r>
            <a:endParaRPr/>
          </a:p>
        </p:txBody>
      </p:sp>
      <p:sp>
        <p:nvSpPr>
          <p:cNvPr id="1059" name="Google Shape;1059;p3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Write </a:t>
            </a:r>
            <a:r>
              <a:rPr lang="en-US" b="1"/>
              <a:t>commit</a:t>
            </a:r>
            <a:r>
              <a:rPr lang="en-US"/>
              <a:t> record to log.</a:t>
            </a:r>
            <a:endParaRPr/>
          </a:p>
          <a:p>
            <a:pPr marL="342900" lvl="0" indent="-342900" algn="l" rtl="0">
              <a:spcBef>
                <a:spcPts val="400"/>
              </a:spcBef>
              <a:spcAft>
                <a:spcPts val="0"/>
              </a:spcAft>
              <a:buSzPts val="2000"/>
              <a:buChar char="•"/>
            </a:pPr>
            <a:r>
              <a:rPr lang="en-US"/>
              <a:t>All log records up to Xact’s commit record are flushed to disk.</a:t>
            </a:r>
            <a:endParaRPr/>
          </a:p>
          <a:p>
            <a:pPr marL="742950" lvl="1" indent="-285750" algn="l" rtl="0">
              <a:spcBef>
                <a:spcPts val="360"/>
              </a:spcBef>
              <a:spcAft>
                <a:spcPts val="0"/>
              </a:spcAft>
              <a:buSzPts val="1800"/>
              <a:buChar char="•"/>
            </a:pPr>
            <a:r>
              <a:rPr lang="en-US"/>
              <a:t>Guarantees that </a:t>
            </a:r>
            <a:r>
              <a:rPr lang="en-US" b="1"/>
              <a:t>flushedLSN </a:t>
            </a:r>
            <a:r>
              <a:rPr lang="en-US" b="1">
                <a:latin typeface="Noto Sans Symbols"/>
                <a:ea typeface="Noto Sans Symbols"/>
                <a:cs typeface="Noto Sans Symbols"/>
                <a:sym typeface="Noto Sans Symbols"/>
              </a:rPr>
              <a:t>≥</a:t>
            </a:r>
            <a:r>
              <a:rPr lang="en-US" b="1"/>
              <a:t> lastLSN</a:t>
            </a:r>
            <a:r>
              <a:rPr lang="en-US"/>
              <a:t>.</a:t>
            </a:r>
            <a:endParaRPr/>
          </a:p>
          <a:p>
            <a:pPr marL="742950" lvl="1" indent="-285750" algn="l" rtl="0">
              <a:spcBef>
                <a:spcPts val="360"/>
              </a:spcBef>
              <a:spcAft>
                <a:spcPts val="0"/>
              </a:spcAft>
              <a:buSzPts val="1800"/>
              <a:buChar char="•"/>
            </a:pPr>
            <a:r>
              <a:rPr lang="en-US"/>
              <a:t>Note that log flushes are sequential, synchronous writes to disk.</a:t>
            </a:r>
            <a:endParaRPr/>
          </a:p>
          <a:p>
            <a:pPr marL="742950" lvl="1" indent="-285750" algn="l" rtl="0">
              <a:spcBef>
                <a:spcPts val="360"/>
              </a:spcBef>
              <a:spcAft>
                <a:spcPts val="0"/>
              </a:spcAft>
              <a:buSzPts val="1800"/>
              <a:buChar char="•"/>
            </a:pPr>
            <a:r>
              <a:rPr lang="en-US"/>
              <a:t>Many log records per log page.</a:t>
            </a:r>
            <a:endParaRPr/>
          </a:p>
          <a:p>
            <a:pPr marL="342900" lvl="0" indent="-342900" algn="l" rtl="0">
              <a:spcBef>
                <a:spcPts val="400"/>
              </a:spcBef>
              <a:spcAft>
                <a:spcPts val="0"/>
              </a:spcAft>
              <a:buSzPts val="2000"/>
              <a:buChar char="•"/>
            </a:pPr>
            <a:r>
              <a:rPr lang="en-US"/>
              <a:t>Commit() returns.</a:t>
            </a:r>
            <a:endParaRPr/>
          </a:p>
          <a:p>
            <a:pPr marL="342900" lvl="0" indent="-342900" algn="l" rtl="0">
              <a:spcBef>
                <a:spcPts val="400"/>
              </a:spcBef>
              <a:spcAft>
                <a:spcPts val="0"/>
              </a:spcAft>
              <a:buSzPts val="2000"/>
              <a:buChar char="•"/>
            </a:pPr>
            <a:r>
              <a:rPr lang="en-US"/>
              <a:t>Write end record to log.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3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Simple Transaction Abort</a:t>
            </a:r>
            <a:endParaRPr/>
          </a:p>
        </p:txBody>
      </p:sp>
      <p:sp>
        <p:nvSpPr>
          <p:cNvPr id="1065" name="Google Shape;1065;p3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For now, consider an explicit abort of a Xact.</a:t>
            </a:r>
            <a:endParaRPr/>
          </a:p>
          <a:p>
            <a:pPr marL="742950" lvl="1" indent="-285750" algn="l" rtl="0">
              <a:spcBef>
                <a:spcPts val="360"/>
              </a:spcBef>
              <a:spcAft>
                <a:spcPts val="0"/>
              </a:spcAft>
              <a:buSzPts val="1800"/>
              <a:buChar char="•"/>
            </a:pPr>
            <a:r>
              <a:rPr lang="en-US"/>
              <a:t>No crash involved.</a:t>
            </a:r>
            <a:endParaRPr/>
          </a:p>
          <a:p>
            <a:pPr marL="342900" lvl="0" indent="-342900" algn="l" rtl="0">
              <a:spcBef>
                <a:spcPts val="400"/>
              </a:spcBef>
              <a:spcAft>
                <a:spcPts val="0"/>
              </a:spcAft>
              <a:buSzPts val="2000"/>
              <a:buChar char="•"/>
            </a:pPr>
            <a:r>
              <a:rPr lang="en-US"/>
              <a:t>We want to “play back” the log in reverse order, UNDOing updates.</a:t>
            </a:r>
            <a:endParaRPr/>
          </a:p>
          <a:p>
            <a:pPr marL="742950" lvl="1" indent="-285750" algn="l" rtl="0">
              <a:spcBef>
                <a:spcPts val="360"/>
              </a:spcBef>
              <a:spcAft>
                <a:spcPts val="0"/>
              </a:spcAft>
              <a:buSzPts val="1800"/>
              <a:buChar char="•"/>
            </a:pPr>
            <a:r>
              <a:rPr lang="en-US"/>
              <a:t>Get </a:t>
            </a:r>
            <a:r>
              <a:rPr lang="en-US" b="1"/>
              <a:t>lastLSN</a:t>
            </a:r>
            <a:r>
              <a:rPr lang="en-US"/>
              <a:t> of Xact from Xact table.</a:t>
            </a:r>
            <a:endParaRPr/>
          </a:p>
          <a:p>
            <a:pPr marL="742950" lvl="1" indent="-285750" algn="l" rtl="0">
              <a:spcBef>
                <a:spcPts val="360"/>
              </a:spcBef>
              <a:spcAft>
                <a:spcPts val="0"/>
              </a:spcAft>
              <a:buSzPts val="1800"/>
              <a:buChar char="•"/>
            </a:pPr>
            <a:r>
              <a:rPr lang="en-US"/>
              <a:t>Write an </a:t>
            </a:r>
            <a:r>
              <a:rPr lang="en-US" b="1"/>
              <a:t>Abort</a:t>
            </a:r>
            <a:r>
              <a:rPr lang="en-US"/>
              <a:t> log record before starting to rollback operations </a:t>
            </a:r>
            <a:endParaRPr/>
          </a:p>
          <a:p>
            <a:pPr marL="742950" lvl="1" indent="-285750" algn="l" rtl="0">
              <a:spcBef>
                <a:spcPts val="360"/>
              </a:spcBef>
              <a:spcAft>
                <a:spcPts val="0"/>
              </a:spcAft>
              <a:buSzPts val="1800"/>
              <a:buChar char="•"/>
            </a:pPr>
            <a:r>
              <a:rPr lang="en-US"/>
              <a:t>Can follow chain of log records backward via the prevLSN field.</a:t>
            </a:r>
            <a:endParaRPr/>
          </a:p>
          <a:p>
            <a:pPr marL="742950" lvl="1" indent="-285750" algn="l" rtl="0">
              <a:spcBef>
                <a:spcPts val="360"/>
              </a:spcBef>
              <a:spcAft>
                <a:spcPts val="0"/>
              </a:spcAft>
              <a:buSzPts val="1800"/>
              <a:buChar char="•"/>
            </a:pPr>
            <a:r>
              <a:rPr lang="en-US"/>
              <a:t>Write a “</a:t>
            </a:r>
            <a:r>
              <a:rPr lang="en-US" b="1"/>
              <a:t>CLR</a:t>
            </a:r>
            <a:r>
              <a:rPr lang="en-US"/>
              <a:t>” (compensation log record) for each undone operation.</a:t>
            </a:r>
            <a:endParaRPr/>
          </a:p>
          <a:p>
            <a:pPr marL="342900" lvl="0" indent="-215900" algn="l" rtl="0">
              <a:spcBef>
                <a:spcPts val="400"/>
              </a:spcBef>
              <a:spcAft>
                <a:spcPts val="0"/>
              </a:spcAft>
              <a:buSzPts val="2000"/>
              <a:buNone/>
            </a:pPr>
            <a:endParaRPr/>
          </a:p>
          <a:p>
            <a:pPr marL="0" lvl="0" indent="0" algn="l" rtl="0">
              <a:spcBef>
                <a:spcPts val="300"/>
              </a:spcBef>
              <a:spcAft>
                <a:spcPts val="0"/>
              </a:spcAft>
              <a:buSzPts val="1500"/>
              <a:buNone/>
            </a:pPr>
            <a:r>
              <a:rPr lang="en-US" sz="1500"/>
              <a:t>Note: CLRs are a different type of log record we glossed over before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3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Abort, cont.</a:t>
            </a:r>
            <a:endParaRPr/>
          </a:p>
        </p:txBody>
      </p:sp>
      <p:sp>
        <p:nvSpPr>
          <p:cNvPr id="1071" name="Google Shape;1071;p3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SzPts val="1850"/>
              <a:buChar char="•"/>
            </a:pPr>
            <a:r>
              <a:rPr lang="en-US" sz="1850"/>
              <a:t>To perform UNDO, must have a lock on data!</a:t>
            </a:r>
            <a:endParaRPr/>
          </a:p>
          <a:p>
            <a:pPr marL="742950" lvl="1" indent="-285750" algn="l" rtl="0">
              <a:lnSpc>
                <a:spcPct val="80000"/>
              </a:lnSpc>
              <a:spcBef>
                <a:spcPts val="333"/>
              </a:spcBef>
              <a:spcAft>
                <a:spcPts val="0"/>
              </a:spcAft>
              <a:buSzPts val="1665"/>
              <a:buChar char="•"/>
            </a:pPr>
            <a:r>
              <a:rPr lang="en-US" sz="1665"/>
              <a:t>No problem!</a:t>
            </a:r>
            <a:endParaRPr/>
          </a:p>
          <a:p>
            <a:pPr marL="342900" lvl="0" indent="-342900" algn="l" rtl="0">
              <a:lnSpc>
                <a:spcPct val="80000"/>
              </a:lnSpc>
              <a:spcBef>
                <a:spcPts val="370"/>
              </a:spcBef>
              <a:spcAft>
                <a:spcPts val="0"/>
              </a:spcAft>
              <a:buSzPts val="1850"/>
              <a:buChar char="•"/>
            </a:pPr>
            <a:r>
              <a:rPr lang="en-US" sz="1850"/>
              <a:t>Before restoring old value of a page, write a CLR:</a:t>
            </a:r>
            <a:endParaRPr/>
          </a:p>
          <a:p>
            <a:pPr marL="742950" lvl="1" indent="-285750" algn="l" rtl="0">
              <a:lnSpc>
                <a:spcPct val="80000"/>
              </a:lnSpc>
              <a:spcBef>
                <a:spcPts val="333"/>
              </a:spcBef>
              <a:spcAft>
                <a:spcPts val="0"/>
              </a:spcAft>
              <a:buSzPts val="1665"/>
              <a:buChar char="•"/>
            </a:pPr>
            <a:r>
              <a:rPr lang="en-US" sz="1665"/>
              <a:t>You continue logging while you UNDO!!</a:t>
            </a:r>
            <a:endParaRPr/>
          </a:p>
          <a:p>
            <a:pPr marL="742950" lvl="1" indent="-285750" algn="l" rtl="0">
              <a:lnSpc>
                <a:spcPct val="80000"/>
              </a:lnSpc>
              <a:spcBef>
                <a:spcPts val="333"/>
              </a:spcBef>
              <a:spcAft>
                <a:spcPts val="0"/>
              </a:spcAft>
              <a:buSzPts val="1665"/>
              <a:buChar char="•"/>
            </a:pPr>
            <a:r>
              <a:rPr lang="en-US" sz="1665"/>
              <a:t>CLR has one extra field: </a:t>
            </a:r>
            <a:r>
              <a:rPr lang="en-US" sz="1665" b="1"/>
              <a:t>undonextLSN</a:t>
            </a:r>
            <a:endParaRPr sz="1665" b="1"/>
          </a:p>
          <a:p>
            <a:pPr marL="1143000" lvl="2" indent="-228600" algn="l" rtl="0">
              <a:lnSpc>
                <a:spcPct val="80000"/>
              </a:lnSpc>
              <a:spcBef>
                <a:spcPts val="296"/>
              </a:spcBef>
              <a:spcAft>
                <a:spcPts val="0"/>
              </a:spcAft>
              <a:buSzPts val="1480"/>
              <a:buChar char="•"/>
            </a:pPr>
            <a:r>
              <a:rPr lang="en-US" sz="1480"/>
              <a:t>Points to the next LSN to undo </a:t>
            </a:r>
            <a:endParaRPr/>
          </a:p>
          <a:p>
            <a:pPr marL="1600200" lvl="3" indent="-228600" algn="l" rtl="0">
              <a:lnSpc>
                <a:spcPct val="80000"/>
              </a:lnSpc>
              <a:spcBef>
                <a:spcPts val="277"/>
              </a:spcBef>
              <a:spcAft>
                <a:spcPts val="0"/>
              </a:spcAft>
              <a:buSzPts val="1387"/>
              <a:buChar char="•"/>
            </a:pPr>
            <a:r>
              <a:rPr lang="en-US" sz="1387"/>
              <a:t>i.e. the prevLSN of the record we’re currently undoing</a:t>
            </a:r>
            <a:endParaRPr/>
          </a:p>
          <a:p>
            <a:pPr marL="742950" lvl="1" indent="-285750" algn="l" rtl="0">
              <a:lnSpc>
                <a:spcPct val="80000"/>
              </a:lnSpc>
              <a:spcBef>
                <a:spcPts val="333"/>
              </a:spcBef>
              <a:spcAft>
                <a:spcPts val="0"/>
              </a:spcAft>
              <a:buSzPts val="1665"/>
              <a:buChar char="•"/>
            </a:pPr>
            <a:r>
              <a:rPr lang="en-US" sz="1665"/>
              <a:t>CLR contains REDO info</a:t>
            </a:r>
            <a:endParaRPr/>
          </a:p>
          <a:p>
            <a:pPr marL="742950" lvl="1" indent="-285750" algn="l" rtl="0">
              <a:lnSpc>
                <a:spcPct val="80000"/>
              </a:lnSpc>
              <a:spcBef>
                <a:spcPts val="333"/>
              </a:spcBef>
              <a:spcAft>
                <a:spcPts val="0"/>
              </a:spcAft>
              <a:buSzPts val="1665"/>
              <a:buChar char="•"/>
            </a:pPr>
            <a:r>
              <a:rPr lang="en-US" sz="1665"/>
              <a:t>CLRs </a:t>
            </a:r>
            <a:r>
              <a:rPr lang="en-US" sz="1665" b="1"/>
              <a:t>never</a:t>
            </a:r>
            <a:r>
              <a:rPr lang="en-US" sz="1665"/>
              <a:t> Undone </a:t>
            </a:r>
            <a:endParaRPr/>
          </a:p>
          <a:p>
            <a:pPr marL="1143000" lvl="2" indent="-228600" algn="l" rtl="0">
              <a:lnSpc>
                <a:spcPct val="80000"/>
              </a:lnSpc>
              <a:spcBef>
                <a:spcPts val="296"/>
              </a:spcBef>
              <a:spcAft>
                <a:spcPts val="0"/>
              </a:spcAft>
              <a:buSzPts val="1480"/>
              <a:buChar char="•"/>
            </a:pPr>
            <a:r>
              <a:rPr lang="en-US" sz="1480"/>
              <a:t>Undo needn’t be idempotent (&gt;1 UNDO won’t happen)</a:t>
            </a:r>
            <a:endParaRPr/>
          </a:p>
          <a:p>
            <a:pPr marL="1143000" lvl="2" indent="-228600" algn="l" rtl="0">
              <a:lnSpc>
                <a:spcPct val="80000"/>
              </a:lnSpc>
              <a:spcBef>
                <a:spcPts val="296"/>
              </a:spcBef>
              <a:spcAft>
                <a:spcPts val="0"/>
              </a:spcAft>
              <a:buSzPts val="1480"/>
              <a:buChar char="•"/>
            </a:pPr>
            <a:r>
              <a:rPr lang="en-US" sz="1480"/>
              <a:t>But they might be Redone when repeating history</a:t>
            </a:r>
            <a:endParaRPr/>
          </a:p>
          <a:p>
            <a:pPr marL="1600200" lvl="3" indent="-228600" algn="l" rtl="0">
              <a:lnSpc>
                <a:spcPct val="80000"/>
              </a:lnSpc>
              <a:spcBef>
                <a:spcPts val="277"/>
              </a:spcBef>
              <a:spcAft>
                <a:spcPts val="0"/>
              </a:spcAft>
              <a:buSzPts val="1387"/>
              <a:buChar char="•"/>
            </a:pPr>
            <a:r>
              <a:rPr lang="en-US" sz="1387"/>
              <a:t> (=1 UNDO guaranteed)</a:t>
            </a:r>
            <a:endParaRPr/>
          </a:p>
          <a:p>
            <a:pPr marL="342900" lvl="0" indent="-342900" algn="l" rtl="0">
              <a:lnSpc>
                <a:spcPct val="80000"/>
              </a:lnSpc>
              <a:spcBef>
                <a:spcPts val="370"/>
              </a:spcBef>
              <a:spcAft>
                <a:spcPts val="0"/>
              </a:spcAft>
              <a:buSzPts val="1850"/>
              <a:buChar char="•"/>
            </a:pPr>
            <a:r>
              <a:rPr lang="en-US" sz="1850"/>
              <a:t>At end of all UNDOs, write an “end” log record.</a:t>
            </a:r>
            <a:endParaRPr sz="1850"/>
          </a:p>
        </p:txBody>
      </p:sp>
      <p:grpSp>
        <p:nvGrpSpPr>
          <p:cNvPr id="1072" name="Google Shape;1072;p37" descr="LSN looks like a roll of paper being unrolled. The very end of it is the lsnLSN(CLR) undoNextLSN = 1234 XactTable, DPT. Currently undoing an LSN a little further back in time. The prevLSN for that LSN is 1234" title="LSN"/>
          <p:cNvGrpSpPr/>
          <p:nvPr/>
        </p:nvGrpSpPr>
        <p:grpSpPr>
          <a:xfrm>
            <a:off x="3981450" y="156144"/>
            <a:ext cx="3876796" cy="959370"/>
            <a:chOff x="3981450" y="156144"/>
            <a:chExt cx="3876796" cy="959370"/>
          </a:xfrm>
        </p:grpSpPr>
        <p:cxnSp>
          <p:nvCxnSpPr>
            <p:cNvPr id="1073" name="Google Shape;1073;p37"/>
            <p:cNvCxnSpPr/>
            <p:nvPr/>
          </p:nvCxnSpPr>
          <p:spPr>
            <a:xfrm rot="10800000">
              <a:off x="6953250" y="829764"/>
              <a:ext cx="0" cy="285750"/>
            </a:xfrm>
            <a:prstGeom prst="straightConnector1">
              <a:avLst/>
            </a:prstGeom>
            <a:noFill/>
            <a:ln w="25400" cap="flat" cmpd="sng">
              <a:solidFill>
                <a:schemeClr val="dk2"/>
              </a:solidFill>
              <a:prstDash val="solid"/>
              <a:round/>
              <a:headEnd type="none" w="sm" len="sm"/>
              <a:tailEnd type="triangle" w="lg" len="lg"/>
            </a:ln>
          </p:spPr>
        </p:cxnSp>
        <p:cxnSp>
          <p:nvCxnSpPr>
            <p:cNvPr id="1074" name="Google Shape;1074;p37"/>
            <p:cNvCxnSpPr/>
            <p:nvPr/>
          </p:nvCxnSpPr>
          <p:spPr>
            <a:xfrm rot="10800000">
              <a:off x="5181600" y="829764"/>
              <a:ext cx="0" cy="285750"/>
            </a:xfrm>
            <a:prstGeom prst="straightConnector1">
              <a:avLst/>
            </a:prstGeom>
            <a:noFill/>
            <a:ln w="25400" cap="flat" cmpd="sng">
              <a:solidFill>
                <a:schemeClr val="dk2"/>
              </a:solidFill>
              <a:prstDash val="solid"/>
              <a:round/>
              <a:headEnd type="none" w="sm" len="sm"/>
              <a:tailEnd type="triangle" w="lg" len="lg"/>
            </a:ln>
          </p:spPr>
        </p:cxnSp>
        <p:sp>
          <p:nvSpPr>
            <p:cNvPr id="1075" name="Google Shape;1075;p37" descr="Sand"/>
            <p:cNvSpPr/>
            <p:nvPr/>
          </p:nvSpPr>
          <p:spPr>
            <a:xfrm>
              <a:off x="6937773" y="718119"/>
              <a:ext cx="172640" cy="115491"/>
            </a:xfrm>
            <a:custGeom>
              <a:avLst/>
              <a:gdLst/>
              <a:ahLst/>
              <a:cxnLst/>
              <a:rect l="l" t="t" r="r" b="b"/>
              <a:pathLst>
                <a:path w="145" h="97" extrusionOk="0">
                  <a:moveTo>
                    <a:pt x="0" y="0"/>
                  </a:moveTo>
                  <a:lnTo>
                    <a:pt x="0" y="96"/>
                  </a:lnTo>
                  <a:lnTo>
                    <a:pt x="144" y="0"/>
                  </a:lnTo>
                  <a:lnTo>
                    <a:pt x="0" y="0"/>
                  </a:lnTo>
                </a:path>
              </a:pathLst>
            </a:custGeom>
            <a:blipFill rotWithShape="1">
              <a:blip r:embed="rId3">
                <a:alphaModFix/>
              </a:blip>
              <a:tile tx="0" ty="0" sx="100000" sy="100000" flip="none" algn="tl"/>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076" name="Google Shape;1076;p37" descr="Sand"/>
            <p:cNvSpPr/>
            <p:nvPr/>
          </p:nvSpPr>
          <p:spPr>
            <a:xfrm>
              <a:off x="4371975" y="718119"/>
              <a:ext cx="2571750" cy="114300"/>
            </a:xfrm>
            <a:prstGeom prst="rect">
              <a:avLst/>
            </a:prstGeom>
            <a:blipFill rotWithShape="1">
              <a:blip r:embed="rId4">
                <a:alphaModFix/>
              </a:blip>
              <a:tile tx="0" ty="0" sx="100000" sy="100000" flip="none" algn="tl"/>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cxnSp>
          <p:nvCxnSpPr>
            <p:cNvPr id="1077" name="Google Shape;1077;p37"/>
            <p:cNvCxnSpPr/>
            <p:nvPr/>
          </p:nvCxnSpPr>
          <p:spPr>
            <a:xfrm>
              <a:off x="4314825" y="832419"/>
              <a:ext cx="2628900" cy="0"/>
            </a:xfrm>
            <a:prstGeom prst="straightConnector1">
              <a:avLst/>
            </a:prstGeom>
            <a:noFill/>
            <a:ln w="25400" cap="flat" cmpd="sng">
              <a:solidFill>
                <a:schemeClr val="dk2"/>
              </a:solidFill>
              <a:prstDash val="solid"/>
              <a:round/>
              <a:headEnd type="none" w="sm" len="sm"/>
              <a:tailEnd type="none" w="sm" len="sm"/>
            </a:ln>
          </p:spPr>
        </p:cxnSp>
        <p:sp>
          <p:nvSpPr>
            <p:cNvPr id="1078" name="Google Shape;1078;p37" descr="Oak"/>
            <p:cNvSpPr/>
            <p:nvPr/>
          </p:nvSpPr>
          <p:spPr>
            <a:xfrm>
              <a:off x="3981450" y="156144"/>
              <a:ext cx="666750" cy="666750"/>
            </a:xfrm>
            <a:prstGeom prst="ellipse">
              <a:avLst/>
            </a:prstGeom>
            <a:blipFill rotWithShape="1">
              <a:blip r:embed="rId5">
                <a:alphaModFix/>
              </a:blip>
              <a:tile tx="0" ty="0" sx="100000" sy="100000" flip="none" algn="tl"/>
            </a:blip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cxnSp>
          <p:nvCxnSpPr>
            <p:cNvPr id="1079" name="Google Shape;1079;p37"/>
            <p:cNvCxnSpPr/>
            <p:nvPr/>
          </p:nvCxnSpPr>
          <p:spPr>
            <a:xfrm>
              <a:off x="4543425" y="718119"/>
              <a:ext cx="2571750" cy="0"/>
            </a:xfrm>
            <a:prstGeom prst="straightConnector1">
              <a:avLst/>
            </a:prstGeom>
            <a:noFill/>
            <a:ln w="12700" cap="flat" cmpd="sng">
              <a:solidFill>
                <a:schemeClr val="dk2"/>
              </a:solidFill>
              <a:prstDash val="solid"/>
              <a:round/>
              <a:headEnd type="none" w="sm" len="sm"/>
              <a:tailEnd type="none" w="sm" len="sm"/>
            </a:ln>
          </p:spPr>
        </p:cxnSp>
        <p:cxnSp>
          <p:nvCxnSpPr>
            <p:cNvPr id="1080" name="Google Shape;1080;p37"/>
            <p:cNvCxnSpPr/>
            <p:nvPr/>
          </p:nvCxnSpPr>
          <p:spPr>
            <a:xfrm rot="10800000" flipH="1">
              <a:off x="6943725" y="718119"/>
              <a:ext cx="171450" cy="114300"/>
            </a:xfrm>
            <a:prstGeom prst="straightConnector1">
              <a:avLst/>
            </a:prstGeom>
            <a:noFill/>
            <a:ln w="12700" cap="flat" cmpd="sng">
              <a:solidFill>
                <a:schemeClr val="dk2"/>
              </a:solidFill>
              <a:prstDash val="solid"/>
              <a:round/>
              <a:headEnd type="none" w="sm" len="sm"/>
              <a:tailEnd type="none" w="sm" len="sm"/>
            </a:ln>
          </p:spPr>
        </p:cxnSp>
        <p:cxnSp>
          <p:nvCxnSpPr>
            <p:cNvPr id="1081" name="Google Shape;1081;p37"/>
            <p:cNvCxnSpPr/>
            <p:nvPr/>
          </p:nvCxnSpPr>
          <p:spPr>
            <a:xfrm rot="10800000" flipH="1">
              <a:off x="5172075" y="718119"/>
              <a:ext cx="114300" cy="114300"/>
            </a:xfrm>
            <a:prstGeom prst="straightConnector1">
              <a:avLst/>
            </a:prstGeom>
            <a:noFill/>
            <a:ln w="12700" cap="flat" cmpd="sng">
              <a:solidFill>
                <a:schemeClr val="dk2"/>
              </a:solidFill>
              <a:prstDash val="solid"/>
              <a:round/>
              <a:headEnd type="none" w="sm" len="sm"/>
              <a:tailEnd type="none" w="sm" len="sm"/>
            </a:ln>
          </p:spPr>
        </p:cxnSp>
        <p:cxnSp>
          <p:nvCxnSpPr>
            <p:cNvPr id="1082" name="Google Shape;1082;p37"/>
            <p:cNvCxnSpPr/>
            <p:nvPr/>
          </p:nvCxnSpPr>
          <p:spPr>
            <a:xfrm rot="10800000" flipH="1">
              <a:off x="6886575" y="718119"/>
              <a:ext cx="171450" cy="114300"/>
            </a:xfrm>
            <a:prstGeom prst="straightConnector1">
              <a:avLst/>
            </a:prstGeom>
            <a:noFill/>
            <a:ln w="12700" cap="flat" cmpd="sng">
              <a:solidFill>
                <a:schemeClr val="dk2"/>
              </a:solidFill>
              <a:prstDash val="solid"/>
              <a:round/>
              <a:headEnd type="none" w="sm" len="sm"/>
              <a:tailEnd type="none" w="sm" len="sm"/>
            </a:ln>
          </p:spPr>
        </p:cxnSp>
        <p:sp>
          <p:nvSpPr>
            <p:cNvPr id="1083" name="Google Shape;1083;p37"/>
            <p:cNvSpPr/>
            <p:nvPr/>
          </p:nvSpPr>
          <p:spPr>
            <a:xfrm>
              <a:off x="4090988" y="265682"/>
              <a:ext cx="447675" cy="447675"/>
            </a:xfrm>
            <a:prstGeom prst="ellipse">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1084" name="Google Shape;1084;p37"/>
            <p:cNvSpPr/>
            <p:nvPr/>
          </p:nvSpPr>
          <p:spPr>
            <a:xfrm>
              <a:off x="4205288" y="379982"/>
              <a:ext cx="219075" cy="219075"/>
            </a:xfrm>
            <a:prstGeom prst="ellipse">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1085" name="Google Shape;1085;p37" descr="Currently Undoing&#10;PrevLsn=1234&#10;" title="Currently Undoing"/>
            <p:cNvSpPr txBox="1"/>
            <p:nvPr/>
          </p:nvSpPr>
          <p:spPr>
            <a:xfrm>
              <a:off x="4769984" y="192309"/>
              <a:ext cx="132574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Currently Undoing</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PrevLsn=1234</a:t>
              </a:r>
              <a:endParaRPr/>
            </a:p>
          </p:txBody>
        </p:sp>
        <p:sp>
          <p:nvSpPr>
            <p:cNvPr id="1086" name="Google Shape;1086;p37" descr="lastLSN(CLR)&#10;undoNextLSN = 1234&#10;" title="lastLSN"/>
            <p:cNvSpPr txBox="1"/>
            <p:nvPr/>
          </p:nvSpPr>
          <p:spPr>
            <a:xfrm>
              <a:off x="6362580" y="190332"/>
              <a:ext cx="14956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lastLSN(CLR)</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undoNextLSN = 1234</a:t>
              </a:r>
              <a:endParaRPr/>
            </a:p>
          </p:txBody>
        </p:sp>
      </p:grpSp>
      <p:sp>
        <p:nvSpPr>
          <p:cNvPr id="1087" name="Google Shape;1087;p37"/>
          <p:cNvSpPr/>
          <p:nvPr/>
        </p:nvSpPr>
        <p:spPr>
          <a:xfrm>
            <a:off x="6629399" y="1575369"/>
            <a:ext cx="2164917" cy="132201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145832" y="179818"/>
                </a:lnTo>
              </a:path>
            </a:pathLst>
          </a:custGeom>
          <a:solidFill>
            <a:srgbClr val="7F7F7F"/>
          </a:solid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i="1">
                <a:solidFill>
                  <a:schemeClr val="lt1"/>
                </a:solidFill>
                <a:latin typeface="Calibri"/>
                <a:ea typeface="Calibri"/>
                <a:cs typeface="Calibri"/>
                <a:sym typeface="Calibri"/>
              </a:rPr>
              <a:t>Idempotent:</a:t>
            </a:r>
            <a:r>
              <a:rPr lang="en-US" sz="1400">
                <a:solidFill>
                  <a:schemeClr val="lt1"/>
                </a:solidFill>
                <a:latin typeface="Calibri"/>
                <a:ea typeface="Calibri"/>
                <a:cs typeface="Calibri"/>
                <a:sym typeface="Calibri"/>
              </a:rPr>
              <a:t> can be applied multiple times without changing the result beyond the initial application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7"/>
                                        </p:tgtEl>
                                        <p:attrNameLst>
                                          <p:attrName>style.visibility</p:attrName>
                                        </p:attrNameLst>
                                      </p:cBhvr>
                                      <p:to>
                                        <p:strVal val="visible"/>
                                      </p:to>
                                    </p:set>
                                    <p:animEffect transition="in" filter="fade">
                                      <p:cBhvr>
                                        <p:cTn id="7" dur="500"/>
                                        <p:tgtEl>
                                          <p:spTgt spid="1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3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Checkpointing</a:t>
            </a:r>
            <a:endParaRPr/>
          </a:p>
        </p:txBody>
      </p:sp>
      <p:sp>
        <p:nvSpPr>
          <p:cNvPr id="1093" name="Google Shape;1093;p38"/>
          <p:cNvSpPr txBox="1">
            <a:spLocks noGrp="1"/>
          </p:cNvSpPr>
          <p:nvPr>
            <p:ph type="body" idx="1"/>
          </p:nvPr>
        </p:nvSpPr>
        <p:spPr>
          <a:xfrm>
            <a:off x="381000" y="1123950"/>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Conceptually, keep log around for all time.  </a:t>
            </a:r>
            <a:endParaRPr/>
          </a:p>
          <a:p>
            <a:pPr marL="742950" lvl="1" indent="-285750" algn="l" rtl="0">
              <a:spcBef>
                <a:spcPts val="360"/>
              </a:spcBef>
              <a:spcAft>
                <a:spcPts val="0"/>
              </a:spcAft>
              <a:buSzPts val="1800"/>
              <a:buChar char="•"/>
            </a:pPr>
            <a:r>
              <a:rPr lang="en-US"/>
              <a:t>Performance/implementation problems…</a:t>
            </a:r>
            <a:endParaRPr/>
          </a:p>
          <a:p>
            <a:pPr marL="342900" lvl="0" indent="-342900" algn="l" rtl="0">
              <a:spcBef>
                <a:spcPts val="400"/>
              </a:spcBef>
              <a:spcAft>
                <a:spcPts val="0"/>
              </a:spcAft>
              <a:buSzPts val="2000"/>
              <a:buChar char="•"/>
            </a:pPr>
            <a:r>
              <a:rPr lang="en-US"/>
              <a:t>Periodically, the DBMS creates a </a:t>
            </a:r>
            <a:r>
              <a:rPr lang="en-US" b="1" u="sng"/>
              <a:t>checkpoint</a:t>
            </a:r>
            <a:endParaRPr/>
          </a:p>
          <a:p>
            <a:pPr marL="742950" lvl="1" indent="-285750" algn="l" rtl="0">
              <a:spcBef>
                <a:spcPts val="360"/>
              </a:spcBef>
              <a:spcAft>
                <a:spcPts val="0"/>
              </a:spcAft>
              <a:buSzPts val="1800"/>
              <a:buChar char="•"/>
            </a:pPr>
            <a:r>
              <a:rPr lang="en-US"/>
              <a:t>Minimizes recovery time after crash.  Write to log:</a:t>
            </a:r>
            <a:endParaRPr/>
          </a:p>
          <a:p>
            <a:pPr marL="1143000" lvl="2" indent="-228600" algn="l" rtl="0">
              <a:spcBef>
                <a:spcPts val="320"/>
              </a:spcBef>
              <a:spcAft>
                <a:spcPts val="0"/>
              </a:spcAft>
              <a:buSzPts val="1600"/>
              <a:buChar char="•"/>
            </a:pPr>
            <a:r>
              <a:rPr lang="en-US" b="1"/>
              <a:t>begin_checkpoint </a:t>
            </a:r>
            <a:r>
              <a:rPr lang="en-US"/>
              <a:t>record:  Indicates when chkpt began.</a:t>
            </a:r>
            <a:endParaRPr/>
          </a:p>
          <a:p>
            <a:pPr marL="1143000" lvl="2" indent="-228600" algn="l" rtl="0">
              <a:spcBef>
                <a:spcPts val="320"/>
              </a:spcBef>
              <a:spcAft>
                <a:spcPts val="0"/>
              </a:spcAft>
              <a:buSzPts val="1600"/>
              <a:buChar char="•"/>
            </a:pPr>
            <a:r>
              <a:rPr lang="en-US" b="1"/>
              <a:t>end_checkpoint </a:t>
            </a:r>
            <a:r>
              <a:rPr lang="en-US"/>
              <a:t>record:  Contains current Xact table DPT</a:t>
            </a:r>
            <a:endParaRPr/>
          </a:p>
          <a:p>
            <a:pPr marL="1143000" lvl="2" indent="-228600" algn="l" rtl="0">
              <a:spcBef>
                <a:spcPts val="320"/>
              </a:spcBef>
              <a:spcAft>
                <a:spcPts val="0"/>
              </a:spcAft>
              <a:buSzPts val="1600"/>
              <a:buChar char="•"/>
            </a:pPr>
            <a:r>
              <a:rPr lang="en-US"/>
              <a:t>.  A “</a:t>
            </a:r>
            <a:r>
              <a:rPr lang="en-US" b="1"/>
              <a:t>fuzzy checkpoint</a:t>
            </a:r>
            <a:r>
              <a:rPr lang="en-US"/>
              <a:t>”: </a:t>
            </a:r>
            <a:r>
              <a:rPr lang="en-US" sz="1400"/>
              <a:t>Other Xacts continue to run;</a:t>
            </a:r>
            <a:endParaRPr/>
          </a:p>
          <a:p>
            <a:pPr marL="1600200" lvl="3" indent="-228600" algn="l" rtl="0">
              <a:spcBef>
                <a:spcPts val="280"/>
              </a:spcBef>
              <a:spcAft>
                <a:spcPts val="0"/>
              </a:spcAft>
              <a:buSzPts val="1400"/>
              <a:buChar char="•"/>
            </a:pPr>
            <a:r>
              <a:rPr lang="en-US" sz="1400"/>
              <a:t> So all we know is that these tables are after the time of the begin_checkpoint record.</a:t>
            </a:r>
            <a:endParaRPr/>
          </a:p>
          <a:p>
            <a:pPr marL="1143000" lvl="2" indent="-228600" algn="l" rtl="0">
              <a:spcBef>
                <a:spcPts val="320"/>
              </a:spcBef>
              <a:spcAft>
                <a:spcPts val="0"/>
              </a:spcAft>
              <a:buSzPts val="1600"/>
              <a:buChar char="•"/>
            </a:pPr>
            <a:r>
              <a:rPr lang="en-US"/>
              <a:t>Store LSN of most recent chkpt record in a safe place </a:t>
            </a:r>
            <a:endParaRPr/>
          </a:p>
          <a:p>
            <a:pPr marL="1143000" lvl="2" indent="-228600" algn="l" rtl="0">
              <a:spcBef>
                <a:spcPts val="320"/>
              </a:spcBef>
              <a:spcAft>
                <a:spcPts val="0"/>
              </a:spcAft>
              <a:buSzPts val="1600"/>
              <a:buChar char="•"/>
            </a:pPr>
            <a:r>
              <a:rPr lang="en-US"/>
              <a:t>(</a:t>
            </a:r>
            <a:r>
              <a:rPr lang="en-US" b="1"/>
              <a:t>master record</a:t>
            </a:r>
            <a:r>
              <a:rPr lang="en-US"/>
              <a:t>, often block 0 of the log file).</a:t>
            </a:r>
            <a:endParaRPr/>
          </a:p>
        </p:txBody>
      </p:sp>
      <p:grpSp>
        <p:nvGrpSpPr>
          <p:cNvPr id="1094" name="Google Shape;1094;p38" descr="LSN looks like a roll of paper being unrolled. The very end of it is the lsnLSN(CLR) undoNextLSN = 1234 XactTable, DPT. Currently undoing an LSN a little further back in time. The prevLSN for that LSN is 1234" title="LSN"/>
          <p:cNvGrpSpPr/>
          <p:nvPr/>
        </p:nvGrpSpPr>
        <p:grpSpPr>
          <a:xfrm>
            <a:off x="3981450" y="83166"/>
            <a:ext cx="3876796" cy="1032348"/>
            <a:chOff x="3981450" y="83166"/>
            <a:chExt cx="3876796" cy="1032348"/>
          </a:xfrm>
        </p:grpSpPr>
        <p:grpSp>
          <p:nvGrpSpPr>
            <p:cNvPr id="1095" name="Google Shape;1095;p38"/>
            <p:cNvGrpSpPr/>
            <p:nvPr/>
          </p:nvGrpSpPr>
          <p:grpSpPr>
            <a:xfrm>
              <a:off x="3981450" y="156144"/>
              <a:ext cx="3133725" cy="959370"/>
              <a:chOff x="3981450" y="156144"/>
              <a:chExt cx="3133725" cy="959370"/>
            </a:xfrm>
          </p:grpSpPr>
          <p:cxnSp>
            <p:nvCxnSpPr>
              <p:cNvPr id="1096" name="Google Shape;1096;p38"/>
              <p:cNvCxnSpPr/>
              <p:nvPr/>
            </p:nvCxnSpPr>
            <p:spPr>
              <a:xfrm rot="10800000">
                <a:off x="6953250" y="829764"/>
                <a:ext cx="0" cy="285750"/>
              </a:xfrm>
              <a:prstGeom prst="straightConnector1">
                <a:avLst/>
              </a:prstGeom>
              <a:noFill/>
              <a:ln w="25400" cap="flat" cmpd="sng">
                <a:solidFill>
                  <a:schemeClr val="dk2"/>
                </a:solidFill>
                <a:prstDash val="solid"/>
                <a:round/>
                <a:headEnd type="none" w="sm" len="sm"/>
                <a:tailEnd type="triangle" w="lg" len="lg"/>
              </a:ln>
            </p:spPr>
          </p:cxnSp>
          <p:cxnSp>
            <p:nvCxnSpPr>
              <p:cNvPr id="1097" name="Google Shape;1097;p38"/>
              <p:cNvCxnSpPr/>
              <p:nvPr/>
            </p:nvCxnSpPr>
            <p:spPr>
              <a:xfrm rot="10800000">
                <a:off x="5181600" y="829764"/>
                <a:ext cx="0" cy="285750"/>
              </a:xfrm>
              <a:prstGeom prst="straightConnector1">
                <a:avLst/>
              </a:prstGeom>
              <a:noFill/>
              <a:ln w="25400" cap="flat" cmpd="sng">
                <a:solidFill>
                  <a:schemeClr val="dk2"/>
                </a:solidFill>
                <a:prstDash val="solid"/>
                <a:round/>
                <a:headEnd type="none" w="sm" len="sm"/>
                <a:tailEnd type="triangle" w="lg" len="lg"/>
              </a:ln>
            </p:spPr>
          </p:cxnSp>
          <p:sp>
            <p:nvSpPr>
              <p:cNvPr id="1098" name="Google Shape;1098;p38" descr="Sand"/>
              <p:cNvSpPr/>
              <p:nvPr/>
            </p:nvSpPr>
            <p:spPr>
              <a:xfrm>
                <a:off x="6937773" y="718119"/>
                <a:ext cx="172640" cy="115491"/>
              </a:xfrm>
              <a:custGeom>
                <a:avLst/>
                <a:gdLst/>
                <a:ahLst/>
                <a:cxnLst/>
                <a:rect l="l" t="t" r="r" b="b"/>
                <a:pathLst>
                  <a:path w="145" h="97" extrusionOk="0">
                    <a:moveTo>
                      <a:pt x="0" y="0"/>
                    </a:moveTo>
                    <a:lnTo>
                      <a:pt x="0" y="96"/>
                    </a:lnTo>
                    <a:lnTo>
                      <a:pt x="144" y="0"/>
                    </a:lnTo>
                    <a:lnTo>
                      <a:pt x="0" y="0"/>
                    </a:lnTo>
                  </a:path>
                </a:pathLst>
              </a:custGeom>
              <a:blipFill rotWithShape="1">
                <a:blip r:embed="rId3">
                  <a:alphaModFix/>
                </a:blip>
                <a:tile tx="0" ty="0" sx="100000" sy="100000" flip="none" algn="tl"/>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099" name="Google Shape;1099;p38" descr="Sand"/>
              <p:cNvSpPr/>
              <p:nvPr/>
            </p:nvSpPr>
            <p:spPr>
              <a:xfrm>
                <a:off x="4371975" y="718119"/>
                <a:ext cx="2571750" cy="114300"/>
              </a:xfrm>
              <a:prstGeom prst="rect">
                <a:avLst/>
              </a:prstGeom>
              <a:blipFill rotWithShape="1">
                <a:blip r:embed="rId4">
                  <a:alphaModFix/>
                </a:blip>
                <a:tile tx="0" ty="0" sx="100000" sy="100000" flip="none" algn="tl"/>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cxnSp>
            <p:nvCxnSpPr>
              <p:cNvPr id="1100" name="Google Shape;1100;p38"/>
              <p:cNvCxnSpPr/>
              <p:nvPr/>
            </p:nvCxnSpPr>
            <p:spPr>
              <a:xfrm>
                <a:off x="4314825" y="832419"/>
                <a:ext cx="2628900" cy="0"/>
              </a:xfrm>
              <a:prstGeom prst="straightConnector1">
                <a:avLst/>
              </a:prstGeom>
              <a:noFill/>
              <a:ln w="25400" cap="flat" cmpd="sng">
                <a:solidFill>
                  <a:schemeClr val="dk2"/>
                </a:solidFill>
                <a:prstDash val="solid"/>
                <a:round/>
                <a:headEnd type="none" w="sm" len="sm"/>
                <a:tailEnd type="none" w="sm" len="sm"/>
              </a:ln>
            </p:spPr>
          </p:cxnSp>
          <p:sp>
            <p:nvSpPr>
              <p:cNvPr id="1101" name="Google Shape;1101;p38" descr="Oak"/>
              <p:cNvSpPr/>
              <p:nvPr/>
            </p:nvSpPr>
            <p:spPr>
              <a:xfrm>
                <a:off x="3981450" y="156144"/>
                <a:ext cx="666750" cy="666750"/>
              </a:xfrm>
              <a:prstGeom prst="ellipse">
                <a:avLst/>
              </a:prstGeom>
              <a:blipFill rotWithShape="1">
                <a:blip r:embed="rId5">
                  <a:alphaModFix/>
                </a:blip>
                <a:tile tx="0" ty="0" sx="100000" sy="100000" flip="none" algn="tl"/>
              </a:blip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cxnSp>
            <p:nvCxnSpPr>
              <p:cNvPr id="1102" name="Google Shape;1102;p38"/>
              <p:cNvCxnSpPr/>
              <p:nvPr/>
            </p:nvCxnSpPr>
            <p:spPr>
              <a:xfrm>
                <a:off x="4543425" y="718119"/>
                <a:ext cx="2571750" cy="0"/>
              </a:xfrm>
              <a:prstGeom prst="straightConnector1">
                <a:avLst/>
              </a:prstGeom>
              <a:noFill/>
              <a:ln w="12700" cap="flat" cmpd="sng">
                <a:solidFill>
                  <a:schemeClr val="dk2"/>
                </a:solidFill>
                <a:prstDash val="solid"/>
                <a:round/>
                <a:headEnd type="none" w="sm" len="sm"/>
                <a:tailEnd type="none" w="sm" len="sm"/>
              </a:ln>
            </p:spPr>
          </p:cxnSp>
          <p:cxnSp>
            <p:nvCxnSpPr>
              <p:cNvPr id="1103" name="Google Shape;1103;p38"/>
              <p:cNvCxnSpPr/>
              <p:nvPr/>
            </p:nvCxnSpPr>
            <p:spPr>
              <a:xfrm rot="10800000" flipH="1">
                <a:off x="6943725" y="718119"/>
                <a:ext cx="171450" cy="114300"/>
              </a:xfrm>
              <a:prstGeom prst="straightConnector1">
                <a:avLst/>
              </a:prstGeom>
              <a:noFill/>
              <a:ln w="12700" cap="flat" cmpd="sng">
                <a:solidFill>
                  <a:schemeClr val="dk2"/>
                </a:solidFill>
                <a:prstDash val="solid"/>
                <a:round/>
                <a:headEnd type="none" w="sm" len="sm"/>
                <a:tailEnd type="none" w="sm" len="sm"/>
              </a:ln>
            </p:spPr>
          </p:cxnSp>
          <p:cxnSp>
            <p:nvCxnSpPr>
              <p:cNvPr id="1104" name="Google Shape;1104;p38"/>
              <p:cNvCxnSpPr/>
              <p:nvPr/>
            </p:nvCxnSpPr>
            <p:spPr>
              <a:xfrm rot="10800000" flipH="1">
                <a:off x="5172075" y="718119"/>
                <a:ext cx="114300" cy="114300"/>
              </a:xfrm>
              <a:prstGeom prst="straightConnector1">
                <a:avLst/>
              </a:prstGeom>
              <a:noFill/>
              <a:ln w="12700" cap="flat" cmpd="sng">
                <a:solidFill>
                  <a:schemeClr val="dk2"/>
                </a:solidFill>
                <a:prstDash val="solid"/>
                <a:round/>
                <a:headEnd type="none" w="sm" len="sm"/>
                <a:tailEnd type="none" w="sm" len="sm"/>
              </a:ln>
            </p:spPr>
          </p:cxnSp>
          <p:cxnSp>
            <p:nvCxnSpPr>
              <p:cNvPr id="1105" name="Google Shape;1105;p38"/>
              <p:cNvCxnSpPr/>
              <p:nvPr/>
            </p:nvCxnSpPr>
            <p:spPr>
              <a:xfrm rot="10800000" flipH="1">
                <a:off x="6886575" y="718119"/>
                <a:ext cx="171450" cy="114300"/>
              </a:xfrm>
              <a:prstGeom prst="straightConnector1">
                <a:avLst/>
              </a:prstGeom>
              <a:noFill/>
              <a:ln w="12700" cap="flat" cmpd="sng">
                <a:solidFill>
                  <a:schemeClr val="dk2"/>
                </a:solidFill>
                <a:prstDash val="solid"/>
                <a:round/>
                <a:headEnd type="none" w="sm" len="sm"/>
                <a:tailEnd type="none" w="sm" len="sm"/>
              </a:ln>
            </p:spPr>
          </p:cxnSp>
          <p:sp>
            <p:nvSpPr>
              <p:cNvPr id="1106" name="Google Shape;1106;p38"/>
              <p:cNvSpPr/>
              <p:nvPr/>
            </p:nvSpPr>
            <p:spPr>
              <a:xfrm>
                <a:off x="4090988" y="265682"/>
                <a:ext cx="447675" cy="447675"/>
              </a:xfrm>
              <a:prstGeom prst="ellipse">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1107" name="Google Shape;1107;p38"/>
              <p:cNvSpPr/>
              <p:nvPr/>
            </p:nvSpPr>
            <p:spPr>
              <a:xfrm>
                <a:off x="4205288" y="379982"/>
                <a:ext cx="219075" cy="219075"/>
              </a:xfrm>
              <a:prstGeom prst="ellipse">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1108" name="Google Shape;1108;p38" descr="Currently Undoing&#10;PrevLsn=1234&#10;" title="Currently Undoing"/>
              <p:cNvSpPr txBox="1"/>
              <p:nvPr/>
            </p:nvSpPr>
            <p:spPr>
              <a:xfrm>
                <a:off x="4769984" y="192309"/>
                <a:ext cx="132574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Currently Undoing</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PrevLsn=1234</a:t>
                </a:r>
                <a:endParaRPr/>
              </a:p>
            </p:txBody>
          </p:sp>
        </p:grpSp>
        <p:sp>
          <p:nvSpPr>
            <p:cNvPr id="1109" name="Google Shape;1109;p38" descr="lastLSN(CLR)&#10;undoNextLSN = 1234&#10;Xact Table, DPT&#10;" title="lastLSN"/>
            <p:cNvSpPr txBox="1"/>
            <p:nvPr/>
          </p:nvSpPr>
          <p:spPr>
            <a:xfrm>
              <a:off x="6362580" y="83166"/>
              <a:ext cx="149566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lastLSN(CLR)</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undoNextLSN = 1234</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Xact Table, DPT</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39"/>
          <p:cNvSpPr txBox="1">
            <a:spLocks noGrp="1"/>
          </p:cNvSpPr>
          <p:nvPr>
            <p:ph type="title"/>
          </p:nvPr>
        </p:nvSpPr>
        <p:spPr>
          <a:xfrm>
            <a:off x="623888" y="1282700"/>
            <a:ext cx="7886700" cy="213995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Helvetica Neue"/>
              <a:buNone/>
            </a:pPr>
            <a:r>
              <a:rPr lang="en-US">
                <a:latin typeface="Helvetica Neue"/>
                <a:ea typeface="Helvetica Neue"/>
                <a:cs typeface="Helvetica Neue"/>
                <a:sym typeface="Helvetica Neue"/>
              </a:rPr>
              <a:t>CRASH RECOVERY</a:t>
            </a:r>
            <a:endParaRPr/>
          </a:p>
        </p:txBody>
      </p:sp>
      <p:sp>
        <p:nvSpPr>
          <p:cNvPr id="1116" name="Google Shape;1116;p39"/>
          <p:cNvSpPr txBox="1">
            <a:spLocks noGrp="1"/>
          </p:cNvSpPr>
          <p:nvPr>
            <p:ph type="body" idx="1"/>
          </p:nvPr>
        </p:nvSpPr>
        <p:spPr>
          <a:xfrm>
            <a:off x="623888" y="3441700"/>
            <a:ext cx="7886700" cy="11255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Atomicity: Why Do Transactions Abort?</a:t>
            </a:r>
            <a:endParaRPr/>
          </a:p>
        </p:txBody>
      </p:sp>
      <p:sp>
        <p:nvSpPr>
          <p:cNvPr id="166" name="Google Shape;166;p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User/Application explicitly aborts</a:t>
            </a:r>
            <a:endParaRPr/>
          </a:p>
          <a:p>
            <a:pPr marL="342900" lvl="0" indent="-342900" algn="l" rtl="0">
              <a:spcBef>
                <a:spcPts val="400"/>
              </a:spcBef>
              <a:spcAft>
                <a:spcPts val="0"/>
              </a:spcAft>
              <a:buSzPts val="2000"/>
              <a:buChar char="•"/>
            </a:pPr>
            <a:r>
              <a:rPr lang="en-US"/>
              <a:t>Failed Consistency check</a:t>
            </a:r>
            <a:endParaRPr/>
          </a:p>
          <a:p>
            <a:pPr marL="742950" lvl="1" indent="-285750" algn="l" rtl="0">
              <a:spcBef>
                <a:spcPts val="360"/>
              </a:spcBef>
              <a:spcAft>
                <a:spcPts val="0"/>
              </a:spcAft>
              <a:buSzPts val="1800"/>
              <a:buChar char="•"/>
            </a:pPr>
            <a:r>
              <a:rPr lang="en-US"/>
              <a:t>Integrity constraint violated</a:t>
            </a:r>
            <a:endParaRPr/>
          </a:p>
          <a:p>
            <a:pPr marL="342900" lvl="0" indent="-342900" algn="l" rtl="0">
              <a:spcBef>
                <a:spcPts val="400"/>
              </a:spcBef>
              <a:spcAft>
                <a:spcPts val="0"/>
              </a:spcAft>
              <a:buSzPts val="2000"/>
              <a:buChar char="•"/>
            </a:pPr>
            <a:r>
              <a:rPr lang="en-US"/>
              <a:t>Deadlock</a:t>
            </a:r>
            <a:endParaRPr/>
          </a:p>
          <a:p>
            <a:pPr marL="342900" lvl="0" indent="-342900" algn="l" rtl="0">
              <a:spcBef>
                <a:spcPts val="400"/>
              </a:spcBef>
              <a:spcAft>
                <a:spcPts val="0"/>
              </a:spcAft>
              <a:buSzPts val="2000"/>
              <a:buChar char="•"/>
            </a:pPr>
            <a:r>
              <a:rPr lang="en-US"/>
              <a:t>System failure prior to successful commit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Crash Recovery: Big Picture</a:t>
            </a:r>
            <a:endParaRPr/>
          </a:p>
        </p:txBody>
      </p:sp>
      <p:sp>
        <p:nvSpPr>
          <p:cNvPr id="1122" name="Google Shape;1122;p40"/>
          <p:cNvSpPr txBox="1">
            <a:spLocks noGrp="1"/>
          </p:cNvSpPr>
          <p:nvPr>
            <p:ph type="body" idx="1"/>
          </p:nvPr>
        </p:nvSpPr>
        <p:spPr>
          <a:xfrm>
            <a:off x="457200" y="1200151"/>
            <a:ext cx="5268516"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Start from a </a:t>
            </a:r>
            <a:r>
              <a:rPr lang="en-US" b="1"/>
              <a:t>checkpoint</a:t>
            </a:r>
            <a:r>
              <a:rPr lang="en-US"/>
              <a:t> </a:t>
            </a:r>
            <a:endParaRPr/>
          </a:p>
          <a:p>
            <a:pPr marL="742950" lvl="1" indent="-285750" algn="l" rtl="0">
              <a:spcBef>
                <a:spcPts val="360"/>
              </a:spcBef>
              <a:spcAft>
                <a:spcPts val="0"/>
              </a:spcAft>
              <a:buSzPts val="1800"/>
              <a:buChar char="•"/>
            </a:pPr>
            <a:r>
              <a:rPr lang="en-US"/>
              <a:t>found via master record.</a:t>
            </a:r>
            <a:endParaRPr/>
          </a:p>
          <a:p>
            <a:pPr marL="342900" lvl="0" indent="-342900" algn="l" rtl="0">
              <a:spcBef>
                <a:spcPts val="400"/>
              </a:spcBef>
              <a:spcAft>
                <a:spcPts val="0"/>
              </a:spcAft>
              <a:buSzPts val="2000"/>
              <a:buChar char="•"/>
            </a:pPr>
            <a:r>
              <a:rPr lang="en-US"/>
              <a:t>Three phases.  Need to do:</a:t>
            </a:r>
            <a:endParaRPr/>
          </a:p>
          <a:p>
            <a:pPr marL="742950" lvl="1" indent="-285750" algn="l" rtl="0">
              <a:spcBef>
                <a:spcPts val="360"/>
              </a:spcBef>
              <a:spcAft>
                <a:spcPts val="0"/>
              </a:spcAft>
              <a:buSzPts val="1800"/>
              <a:buChar char="•"/>
            </a:pPr>
            <a:r>
              <a:rPr lang="en-US" b="1"/>
              <a:t>Analysis</a:t>
            </a:r>
            <a:r>
              <a:rPr lang="en-US"/>
              <a:t> - Figure out which Xacts committed since checkpoint, which failed.</a:t>
            </a:r>
            <a:endParaRPr/>
          </a:p>
          <a:p>
            <a:pPr marL="742950" lvl="1" indent="-285750" algn="l" rtl="0">
              <a:spcBef>
                <a:spcPts val="360"/>
              </a:spcBef>
              <a:spcAft>
                <a:spcPts val="0"/>
              </a:spcAft>
              <a:buSzPts val="1800"/>
              <a:buChar char="•"/>
            </a:pPr>
            <a:r>
              <a:rPr lang="en-US" b="1"/>
              <a:t>REDO</a:t>
            </a:r>
            <a:r>
              <a:rPr lang="en-US"/>
              <a:t> all actions.</a:t>
            </a:r>
            <a:endParaRPr/>
          </a:p>
          <a:p>
            <a:pPr marL="1143000" lvl="2" indent="-228600" algn="l" rtl="0">
              <a:spcBef>
                <a:spcPts val="320"/>
              </a:spcBef>
              <a:spcAft>
                <a:spcPts val="0"/>
              </a:spcAft>
              <a:buSzPts val="1600"/>
              <a:buChar char="•"/>
            </a:pPr>
            <a:r>
              <a:rPr lang="en-US"/>
              <a:t>(repeat history)</a:t>
            </a:r>
            <a:endParaRPr/>
          </a:p>
          <a:p>
            <a:pPr marL="742950" lvl="1" indent="-285750" algn="l" rtl="0">
              <a:spcBef>
                <a:spcPts val="360"/>
              </a:spcBef>
              <a:spcAft>
                <a:spcPts val="0"/>
              </a:spcAft>
              <a:buSzPts val="1800"/>
              <a:buChar char="•"/>
            </a:pPr>
            <a:r>
              <a:rPr lang="en-US" b="1"/>
              <a:t>UNDO</a:t>
            </a:r>
            <a:r>
              <a:rPr lang="en-US"/>
              <a:t> effects of failed Xacts.</a:t>
            </a:r>
            <a:endParaRPr/>
          </a:p>
        </p:txBody>
      </p:sp>
      <p:grpSp>
        <p:nvGrpSpPr>
          <p:cNvPr id="1123" name="Google Shape;1123;p40"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GrpSpPr/>
          <p:nvPr/>
        </p:nvGrpSpPr>
        <p:grpSpPr>
          <a:xfrm>
            <a:off x="5932288" y="170934"/>
            <a:ext cx="2546313" cy="3583787"/>
            <a:chOff x="5932288" y="170934"/>
            <a:chExt cx="2546313" cy="3583787"/>
          </a:xfrm>
        </p:grpSpPr>
        <p:sp>
          <p:nvSpPr>
            <p:cNvPr id="1124" name="Google Shape;1124;p40"/>
            <p:cNvSpPr/>
            <p:nvPr/>
          </p:nvSpPr>
          <p:spPr>
            <a:xfrm>
              <a:off x="6305550" y="3411821"/>
              <a:ext cx="142875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cxnSp>
          <p:nvCxnSpPr>
            <p:cNvPr id="1125" name="Google Shape;1125;p40"/>
            <p:cNvCxnSpPr/>
            <p:nvPr/>
          </p:nvCxnSpPr>
          <p:spPr>
            <a:xfrm>
              <a:off x="7333060" y="205979"/>
              <a:ext cx="1190" cy="2958192"/>
            </a:xfrm>
            <a:prstGeom prst="straightConnector1">
              <a:avLst/>
            </a:prstGeom>
            <a:noFill/>
            <a:ln w="50800" cap="flat" cmpd="sng">
              <a:solidFill>
                <a:schemeClr val="dk2"/>
              </a:solidFill>
              <a:prstDash val="dot"/>
              <a:round/>
              <a:headEnd type="none" w="sm" len="sm"/>
              <a:tailEnd type="none" w="sm" len="sm"/>
            </a:ln>
          </p:spPr>
        </p:cxnSp>
        <p:sp>
          <p:nvSpPr>
            <p:cNvPr id="1126" name="Google Shape;1126;p40"/>
            <p:cNvSpPr/>
            <p:nvPr/>
          </p:nvSpPr>
          <p:spPr>
            <a:xfrm>
              <a:off x="5932288" y="170934"/>
              <a:ext cx="1263254" cy="690575"/>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Oldest log rec. of Xact active at crash</a:t>
              </a:r>
              <a:endParaRPr/>
            </a:p>
          </p:txBody>
        </p:sp>
        <p:sp>
          <p:nvSpPr>
            <p:cNvPr id="1127" name="Google Shape;1127;p40"/>
            <p:cNvSpPr/>
            <p:nvPr/>
          </p:nvSpPr>
          <p:spPr>
            <a:xfrm>
              <a:off x="6012657" y="1051421"/>
              <a:ext cx="1263253" cy="1106073"/>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Smallest recLSN in dirty page table after Analysis</a:t>
              </a:r>
              <a:endParaRPr/>
            </a:p>
          </p:txBody>
        </p:sp>
        <p:sp>
          <p:nvSpPr>
            <p:cNvPr id="1128" name="Google Shape;1128;p40"/>
            <p:cNvSpPr/>
            <p:nvPr/>
          </p:nvSpPr>
          <p:spPr>
            <a:xfrm>
              <a:off x="6012656" y="2539094"/>
              <a:ext cx="1263254"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Last chkpt</a:t>
              </a:r>
              <a:endParaRPr sz="1350">
                <a:solidFill>
                  <a:schemeClr val="dk1"/>
                </a:solidFill>
                <a:latin typeface="Helvetica Neue"/>
                <a:ea typeface="Helvetica Neue"/>
                <a:cs typeface="Helvetica Neue"/>
                <a:sym typeface="Helvetica Neue"/>
              </a:endParaRPr>
            </a:p>
          </p:txBody>
        </p:sp>
        <p:sp>
          <p:nvSpPr>
            <p:cNvPr id="1129" name="Google Shape;1129;p40"/>
            <p:cNvSpPr/>
            <p:nvPr/>
          </p:nvSpPr>
          <p:spPr>
            <a:xfrm>
              <a:off x="6069806" y="3053444"/>
              <a:ext cx="1263254"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1"/>
                  </a:solidFill>
                  <a:latin typeface="Helvetica Neue"/>
                  <a:ea typeface="Helvetica Neue"/>
                  <a:cs typeface="Helvetica Neue"/>
                  <a:sym typeface="Helvetica Neue"/>
                </a:rPr>
                <a:t>CRASH</a:t>
              </a:r>
              <a:endParaRPr/>
            </a:p>
          </p:txBody>
        </p:sp>
        <p:cxnSp>
          <p:nvCxnSpPr>
            <p:cNvPr id="1130" name="Google Shape;1130;p40"/>
            <p:cNvCxnSpPr/>
            <p:nvPr/>
          </p:nvCxnSpPr>
          <p:spPr>
            <a:xfrm>
              <a:off x="7229475" y="440021"/>
              <a:ext cx="209550" cy="0"/>
            </a:xfrm>
            <a:prstGeom prst="straightConnector1">
              <a:avLst/>
            </a:prstGeom>
            <a:noFill/>
            <a:ln w="25400" cap="flat" cmpd="sng">
              <a:solidFill>
                <a:schemeClr val="dk2"/>
              </a:solidFill>
              <a:prstDash val="solid"/>
              <a:round/>
              <a:headEnd type="none" w="sm" len="sm"/>
              <a:tailEnd type="none" w="sm" len="sm"/>
            </a:ln>
          </p:spPr>
        </p:cxnSp>
        <p:cxnSp>
          <p:nvCxnSpPr>
            <p:cNvPr id="1131" name="Google Shape;1131;p40"/>
            <p:cNvCxnSpPr/>
            <p:nvPr/>
          </p:nvCxnSpPr>
          <p:spPr>
            <a:xfrm>
              <a:off x="7229475" y="1468721"/>
              <a:ext cx="209550" cy="0"/>
            </a:xfrm>
            <a:prstGeom prst="straightConnector1">
              <a:avLst/>
            </a:prstGeom>
            <a:noFill/>
            <a:ln w="25400" cap="flat" cmpd="sng">
              <a:solidFill>
                <a:schemeClr val="dk2"/>
              </a:solidFill>
              <a:prstDash val="solid"/>
              <a:round/>
              <a:headEnd type="none" w="sm" len="sm"/>
              <a:tailEnd type="none" w="sm" len="sm"/>
            </a:ln>
          </p:spPr>
        </p:cxnSp>
        <p:cxnSp>
          <p:nvCxnSpPr>
            <p:cNvPr id="1132" name="Google Shape;1132;p40"/>
            <p:cNvCxnSpPr/>
            <p:nvPr/>
          </p:nvCxnSpPr>
          <p:spPr>
            <a:xfrm>
              <a:off x="7229475" y="2668871"/>
              <a:ext cx="209550" cy="0"/>
            </a:xfrm>
            <a:prstGeom prst="straightConnector1">
              <a:avLst/>
            </a:prstGeom>
            <a:noFill/>
            <a:ln w="25400" cap="flat" cmpd="sng">
              <a:solidFill>
                <a:schemeClr val="dk2"/>
              </a:solidFill>
              <a:prstDash val="solid"/>
              <a:round/>
              <a:headEnd type="none" w="sm" len="sm"/>
              <a:tailEnd type="none" w="sm" len="sm"/>
            </a:ln>
          </p:spPr>
        </p:cxnSp>
        <p:cxnSp>
          <p:nvCxnSpPr>
            <p:cNvPr id="1133" name="Google Shape;1133;p40"/>
            <p:cNvCxnSpPr/>
            <p:nvPr/>
          </p:nvCxnSpPr>
          <p:spPr>
            <a:xfrm>
              <a:off x="7229475" y="3240371"/>
              <a:ext cx="209550" cy="0"/>
            </a:xfrm>
            <a:prstGeom prst="straightConnector1">
              <a:avLst/>
            </a:prstGeom>
            <a:noFill/>
            <a:ln w="25400" cap="flat" cmpd="sng">
              <a:solidFill>
                <a:schemeClr val="dk2"/>
              </a:solidFill>
              <a:prstDash val="solid"/>
              <a:round/>
              <a:headEnd type="none" w="sm" len="sm"/>
              <a:tailEnd type="none" w="sm" len="sm"/>
            </a:ln>
          </p:spPr>
        </p:cxnSp>
        <p:cxnSp>
          <p:nvCxnSpPr>
            <p:cNvPr id="1134" name="Google Shape;1134;p40"/>
            <p:cNvCxnSpPr/>
            <p:nvPr/>
          </p:nvCxnSpPr>
          <p:spPr>
            <a:xfrm>
              <a:off x="7620000" y="2687921"/>
              <a:ext cx="0" cy="533400"/>
            </a:xfrm>
            <a:prstGeom prst="straightConnector1">
              <a:avLst/>
            </a:prstGeom>
            <a:noFill/>
            <a:ln w="50800" cap="flat" cmpd="sng">
              <a:solidFill>
                <a:srgbClr val="0000FF"/>
              </a:solidFill>
              <a:prstDash val="solid"/>
              <a:round/>
              <a:headEnd type="none" w="sm" len="sm"/>
              <a:tailEnd type="stealth" w="med" len="med"/>
            </a:ln>
          </p:spPr>
        </p:cxnSp>
        <p:cxnSp>
          <p:nvCxnSpPr>
            <p:cNvPr id="1135" name="Google Shape;1135;p40"/>
            <p:cNvCxnSpPr/>
            <p:nvPr/>
          </p:nvCxnSpPr>
          <p:spPr>
            <a:xfrm>
              <a:off x="7962900" y="1487771"/>
              <a:ext cx="0" cy="1733550"/>
            </a:xfrm>
            <a:prstGeom prst="straightConnector1">
              <a:avLst/>
            </a:prstGeom>
            <a:noFill/>
            <a:ln w="50800" cap="flat" cmpd="sng">
              <a:solidFill>
                <a:schemeClr val="accent2"/>
              </a:solidFill>
              <a:prstDash val="solid"/>
              <a:round/>
              <a:headEnd type="none" w="sm" len="sm"/>
              <a:tailEnd type="stealth" w="med" len="med"/>
            </a:ln>
          </p:spPr>
        </p:cxnSp>
        <p:cxnSp>
          <p:nvCxnSpPr>
            <p:cNvPr id="1136" name="Google Shape;1136;p40"/>
            <p:cNvCxnSpPr/>
            <p:nvPr/>
          </p:nvCxnSpPr>
          <p:spPr>
            <a:xfrm>
              <a:off x="8305800" y="459071"/>
              <a:ext cx="0" cy="2762250"/>
            </a:xfrm>
            <a:prstGeom prst="straightConnector1">
              <a:avLst/>
            </a:prstGeom>
            <a:noFill/>
            <a:ln w="50800" cap="flat" cmpd="sng">
              <a:solidFill>
                <a:srgbClr val="009900"/>
              </a:solidFill>
              <a:prstDash val="solid"/>
              <a:round/>
              <a:headEnd type="stealth" w="med" len="med"/>
              <a:tailEnd type="none" w="sm" len="sm"/>
            </a:ln>
          </p:spPr>
        </p:cxnSp>
        <p:sp>
          <p:nvSpPr>
            <p:cNvPr id="1137" name="Google Shape;1137;p40"/>
            <p:cNvSpPr/>
            <p:nvPr/>
          </p:nvSpPr>
          <p:spPr>
            <a:xfrm>
              <a:off x="7489032" y="3339194"/>
              <a:ext cx="286137"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rgbClr val="0000FF"/>
                  </a:solidFill>
                  <a:latin typeface="Helvetica Neue"/>
                  <a:ea typeface="Helvetica Neue"/>
                  <a:cs typeface="Helvetica Neue"/>
                  <a:sym typeface="Helvetica Neue"/>
                </a:rPr>
                <a:t>A</a:t>
              </a:r>
              <a:endParaRPr/>
            </a:p>
          </p:txBody>
        </p:sp>
        <p:sp>
          <p:nvSpPr>
            <p:cNvPr id="1138" name="Google Shape;1138;p40"/>
            <p:cNvSpPr/>
            <p:nvPr/>
          </p:nvSpPr>
          <p:spPr>
            <a:xfrm>
              <a:off x="7831932" y="3340384"/>
              <a:ext cx="295755"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accent2"/>
                  </a:solidFill>
                  <a:latin typeface="Helvetica Neue"/>
                  <a:ea typeface="Helvetica Neue"/>
                  <a:cs typeface="Helvetica Neue"/>
                  <a:sym typeface="Helvetica Neue"/>
                </a:rPr>
                <a:t>R</a:t>
              </a:r>
              <a:endParaRPr/>
            </a:p>
          </p:txBody>
        </p:sp>
        <p:sp>
          <p:nvSpPr>
            <p:cNvPr id="1139" name="Google Shape;1139;p40"/>
            <p:cNvSpPr/>
            <p:nvPr/>
          </p:nvSpPr>
          <p:spPr>
            <a:xfrm>
              <a:off x="8174831" y="3340384"/>
              <a:ext cx="303770"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rgbClr val="009900"/>
                  </a:solidFill>
                  <a:latin typeface="Helvetica Neue"/>
                  <a:ea typeface="Helvetica Neue"/>
                  <a:cs typeface="Helvetica Neue"/>
                  <a:sym typeface="Helvetica Neue"/>
                </a:rPr>
                <a:t>U</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Recovery: The Analysis Phase</a:t>
            </a:r>
            <a:endParaRPr/>
          </a:p>
        </p:txBody>
      </p:sp>
      <p:sp>
        <p:nvSpPr>
          <p:cNvPr id="1145" name="Google Shape;1145;p41"/>
          <p:cNvSpPr txBox="1">
            <a:spLocks noGrp="1"/>
          </p:cNvSpPr>
          <p:nvPr>
            <p:ph type="body" idx="1"/>
          </p:nvPr>
        </p:nvSpPr>
        <p:spPr>
          <a:xfrm>
            <a:off x="457200" y="1063229"/>
            <a:ext cx="8229600" cy="4114799"/>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SzPts val="1550"/>
              <a:buChar char="•"/>
            </a:pPr>
            <a:r>
              <a:rPr lang="en-US" sz="1550" dirty="0"/>
              <a:t>Re-establish knowledge of state at checkpoint.</a:t>
            </a:r>
            <a:endParaRPr dirty="0"/>
          </a:p>
          <a:p>
            <a:pPr marL="742950" lvl="1" indent="-285750" algn="l" rtl="0">
              <a:lnSpc>
                <a:spcPct val="80000"/>
              </a:lnSpc>
              <a:spcBef>
                <a:spcPts val="279"/>
              </a:spcBef>
              <a:spcAft>
                <a:spcPts val="0"/>
              </a:spcAft>
              <a:buSzPts val="1395"/>
              <a:buChar char="•"/>
            </a:pPr>
            <a:r>
              <a:rPr lang="en-US" sz="1395" dirty="0"/>
              <a:t>via transaction table and dirty page table stored in the checkpoint</a:t>
            </a:r>
            <a:endParaRPr dirty="0"/>
          </a:p>
          <a:p>
            <a:pPr marL="342900" lvl="0" indent="-342900" algn="l" rtl="0">
              <a:lnSpc>
                <a:spcPct val="80000"/>
              </a:lnSpc>
              <a:spcBef>
                <a:spcPts val="2000"/>
              </a:spcBef>
              <a:spcAft>
                <a:spcPts val="0"/>
              </a:spcAft>
              <a:buSzPts val="1550"/>
              <a:buChar char="•"/>
            </a:pPr>
            <a:r>
              <a:rPr lang="en-US" sz="1550" dirty="0"/>
              <a:t>Scan log forward from checkpoint.</a:t>
            </a:r>
            <a:endParaRPr dirty="0"/>
          </a:p>
          <a:p>
            <a:pPr marL="742950" lvl="1" indent="-285750" algn="l" rtl="0">
              <a:lnSpc>
                <a:spcPct val="80000"/>
              </a:lnSpc>
              <a:spcBef>
                <a:spcPts val="279"/>
              </a:spcBef>
              <a:spcAft>
                <a:spcPts val="0"/>
              </a:spcAft>
              <a:buSzPts val="1395"/>
              <a:buChar char="•"/>
            </a:pPr>
            <a:r>
              <a:rPr lang="en-US" sz="1395" b="1" dirty="0"/>
              <a:t>End</a:t>
            </a:r>
            <a:r>
              <a:rPr lang="en-US" sz="1395" dirty="0"/>
              <a:t> record: </a:t>
            </a:r>
            <a:endParaRPr dirty="0"/>
          </a:p>
          <a:p>
            <a:pPr marL="1143000" lvl="2" indent="-228600" algn="l" rtl="0">
              <a:lnSpc>
                <a:spcPct val="80000"/>
              </a:lnSpc>
              <a:spcBef>
                <a:spcPts val="248"/>
              </a:spcBef>
              <a:spcAft>
                <a:spcPts val="0"/>
              </a:spcAft>
              <a:buSzPts val="1240"/>
              <a:buChar char="•"/>
            </a:pPr>
            <a:r>
              <a:rPr lang="en-US" sz="1240" dirty="0"/>
              <a:t>Remove Xact from Xact table</a:t>
            </a:r>
            <a:endParaRPr dirty="0"/>
          </a:p>
          <a:p>
            <a:pPr marL="742950" lvl="1" indent="-285750" algn="l" rtl="0">
              <a:lnSpc>
                <a:spcPct val="80000"/>
              </a:lnSpc>
              <a:spcBef>
                <a:spcPts val="279"/>
              </a:spcBef>
              <a:spcAft>
                <a:spcPts val="0"/>
              </a:spcAft>
              <a:buSzPts val="1395"/>
              <a:buChar char="•"/>
            </a:pPr>
            <a:r>
              <a:rPr lang="en-US" sz="1395" b="1" dirty="0"/>
              <a:t>Update</a:t>
            </a:r>
            <a:r>
              <a:rPr lang="en-US" sz="1395" dirty="0"/>
              <a:t> record: </a:t>
            </a:r>
            <a:endParaRPr dirty="0"/>
          </a:p>
          <a:p>
            <a:pPr marL="1143000" lvl="2" indent="-228600" algn="l" rtl="0">
              <a:lnSpc>
                <a:spcPct val="80000"/>
              </a:lnSpc>
              <a:spcBef>
                <a:spcPts val="248"/>
              </a:spcBef>
              <a:spcAft>
                <a:spcPts val="0"/>
              </a:spcAft>
              <a:buSzPts val="1240"/>
              <a:buChar char="•"/>
            </a:pPr>
            <a:r>
              <a:rPr lang="en-US" sz="1240" dirty="0"/>
              <a:t>If page P not in Dirty Page Table, Add P to DPT, set its </a:t>
            </a:r>
            <a:r>
              <a:rPr lang="en-US" sz="1240" b="1" dirty="0" err="1"/>
              <a:t>recLSN</a:t>
            </a:r>
            <a:r>
              <a:rPr lang="en-US" sz="1240" b="1" dirty="0"/>
              <a:t>=LSN.</a:t>
            </a:r>
            <a:endParaRPr dirty="0"/>
          </a:p>
          <a:p>
            <a:pPr marL="742950" lvl="1" indent="-285750" algn="l" rtl="0">
              <a:lnSpc>
                <a:spcPct val="80000"/>
              </a:lnSpc>
              <a:spcBef>
                <a:spcPts val="279"/>
              </a:spcBef>
              <a:spcAft>
                <a:spcPts val="0"/>
              </a:spcAft>
              <a:buSzPts val="1395"/>
              <a:buChar char="•"/>
            </a:pPr>
            <a:r>
              <a:rPr lang="en-US" sz="1395" dirty="0"/>
              <a:t>!</a:t>
            </a:r>
            <a:r>
              <a:rPr lang="en-US" sz="1395" b="1" dirty="0"/>
              <a:t>End</a:t>
            </a:r>
            <a:r>
              <a:rPr lang="en-US" sz="1395" dirty="0"/>
              <a:t> record: </a:t>
            </a:r>
            <a:endParaRPr dirty="0"/>
          </a:p>
          <a:p>
            <a:pPr marL="1143000" lvl="2" indent="-228600" algn="l" rtl="0">
              <a:lnSpc>
                <a:spcPct val="80000"/>
              </a:lnSpc>
              <a:spcBef>
                <a:spcPts val="248"/>
              </a:spcBef>
              <a:spcAft>
                <a:spcPts val="0"/>
              </a:spcAft>
              <a:buSzPts val="1240"/>
              <a:buChar char="•"/>
            </a:pPr>
            <a:r>
              <a:rPr lang="en-US" sz="1240" dirty="0"/>
              <a:t>Add Xact to Xact table</a:t>
            </a:r>
            <a:endParaRPr dirty="0"/>
          </a:p>
          <a:p>
            <a:pPr marL="1143000" lvl="2" indent="-228600" algn="l" rtl="0">
              <a:lnSpc>
                <a:spcPct val="80000"/>
              </a:lnSpc>
              <a:spcBef>
                <a:spcPts val="248"/>
              </a:spcBef>
              <a:spcAft>
                <a:spcPts val="0"/>
              </a:spcAft>
              <a:buSzPts val="1240"/>
              <a:buChar char="•"/>
            </a:pPr>
            <a:r>
              <a:rPr lang="en-US" sz="1240" dirty="0"/>
              <a:t>set </a:t>
            </a:r>
            <a:r>
              <a:rPr lang="en-US" sz="1240" dirty="0" err="1"/>
              <a:t>lastLSN</a:t>
            </a:r>
            <a:r>
              <a:rPr lang="en-US" sz="1240" dirty="0"/>
              <a:t>=LSN</a:t>
            </a:r>
            <a:endParaRPr dirty="0"/>
          </a:p>
          <a:p>
            <a:pPr marL="1143000" lvl="2" indent="-228600" algn="l" rtl="0">
              <a:lnSpc>
                <a:spcPct val="80000"/>
              </a:lnSpc>
              <a:spcBef>
                <a:spcPts val="248"/>
              </a:spcBef>
              <a:spcAft>
                <a:spcPts val="0"/>
              </a:spcAft>
              <a:buSzPts val="1240"/>
              <a:buChar char="•"/>
            </a:pPr>
            <a:r>
              <a:rPr lang="en-US" sz="1240" dirty="0"/>
              <a:t>change Xact status on commit.</a:t>
            </a:r>
            <a:endParaRPr dirty="0"/>
          </a:p>
          <a:p>
            <a:pPr marL="342900" lvl="0" indent="-342900" algn="l" rtl="0">
              <a:lnSpc>
                <a:spcPct val="80000"/>
              </a:lnSpc>
              <a:spcBef>
                <a:spcPts val="1500"/>
              </a:spcBef>
              <a:spcAft>
                <a:spcPts val="0"/>
              </a:spcAft>
              <a:buSzPts val="1550"/>
              <a:buChar char="•"/>
            </a:pPr>
            <a:r>
              <a:rPr lang="en-US" sz="1550" dirty="0"/>
              <a:t>At end of Analysis…</a:t>
            </a:r>
            <a:endParaRPr dirty="0"/>
          </a:p>
          <a:p>
            <a:pPr marL="742950" lvl="1" indent="-285750" algn="l" rtl="0">
              <a:lnSpc>
                <a:spcPct val="80000"/>
              </a:lnSpc>
              <a:spcBef>
                <a:spcPts val="279"/>
              </a:spcBef>
              <a:spcAft>
                <a:spcPts val="0"/>
              </a:spcAft>
              <a:buSzPts val="1395"/>
              <a:buChar char="•"/>
            </a:pPr>
            <a:r>
              <a:rPr lang="en-US" sz="1395" dirty="0"/>
              <a:t>For any </a:t>
            </a:r>
            <a:r>
              <a:rPr lang="en-US" sz="1395" dirty="0" err="1"/>
              <a:t>Xacts</a:t>
            </a:r>
            <a:r>
              <a:rPr lang="en-US" sz="1395" dirty="0"/>
              <a:t> in the Xact table in Committing state,:</a:t>
            </a:r>
            <a:endParaRPr dirty="0"/>
          </a:p>
          <a:p>
            <a:pPr marL="1143000" lvl="2" indent="-228600" algn="l" rtl="0">
              <a:lnSpc>
                <a:spcPct val="80000"/>
              </a:lnSpc>
              <a:spcBef>
                <a:spcPts val="248"/>
              </a:spcBef>
              <a:spcAft>
                <a:spcPts val="0"/>
              </a:spcAft>
              <a:buSzPts val="1240"/>
              <a:buChar char="•"/>
            </a:pPr>
            <a:r>
              <a:rPr lang="en-US" sz="1240" dirty="0"/>
              <a:t>Write a corresponding END log record</a:t>
            </a:r>
            <a:endParaRPr dirty="0"/>
          </a:p>
          <a:p>
            <a:pPr marL="1143000" lvl="2" indent="-228600" algn="l" rtl="0">
              <a:lnSpc>
                <a:spcPct val="80000"/>
              </a:lnSpc>
              <a:spcBef>
                <a:spcPts val="248"/>
              </a:spcBef>
              <a:spcAft>
                <a:spcPts val="0"/>
              </a:spcAft>
              <a:buSzPts val="1240"/>
              <a:buChar char="•"/>
            </a:pPr>
            <a:r>
              <a:rPr lang="en-US" sz="1240" dirty="0"/>
              <a:t>…and Remove Xact from Xact table.</a:t>
            </a:r>
            <a:endParaRPr dirty="0"/>
          </a:p>
          <a:p>
            <a:pPr marL="742950" lvl="1" indent="-285750" algn="l" rtl="0">
              <a:lnSpc>
                <a:spcPct val="80000"/>
              </a:lnSpc>
              <a:spcBef>
                <a:spcPts val="279"/>
              </a:spcBef>
              <a:spcAft>
                <a:spcPts val="0"/>
              </a:spcAft>
              <a:buSzPts val="1395"/>
              <a:buChar char="•"/>
            </a:pPr>
            <a:r>
              <a:rPr lang="en-US" sz="1395" dirty="0"/>
              <a:t>Now, Xact table says which </a:t>
            </a:r>
            <a:r>
              <a:rPr lang="en-US" sz="1395" dirty="0" err="1"/>
              <a:t>xacts</a:t>
            </a:r>
            <a:r>
              <a:rPr lang="en-US" sz="1395" dirty="0"/>
              <a:t> were active at time of crash.</a:t>
            </a:r>
          </a:p>
          <a:p>
            <a:pPr marL="1200150" lvl="2" indent="-285750">
              <a:lnSpc>
                <a:spcPct val="80000"/>
              </a:lnSpc>
              <a:spcBef>
                <a:spcPts val="279"/>
              </a:spcBef>
              <a:buSzPts val="1395"/>
            </a:pPr>
            <a:r>
              <a:rPr lang="en-US" sz="1240" dirty="0"/>
              <a:t>Change status of running </a:t>
            </a:r>
            <a:r>
              <a:rPr lang="en-US" sz="1240" dirty="0" err="1"/>
              <a:t>xacts</a:t>
            </a:r>
            <a:r>
              <a:rPr lang="en-US" sz="1240" dirty="0"/>
              <a:t> to aborting and write abort records</a:t>
            </a:r>
          </a:p>
          <a:p>
            <a:pPr marL="742950" lvl="1" indent="-285750">
              <a:lnSpc>
                <a:spcPct val="80000"/>
              </a:lnSpc>
              <a:spcBef>
                <a:spcPts val="279"/>
              </a:spcBef>
              <a:buSzPts val="1395"/>
            </a:pPr>
            <a:r>
              <a:rPr lang="en-US" sz="1400" dirty="0"/>
              <a:t>DPT says which dirty pages might not have made it to disk</a:t>
            </a:r>
            <a:endParaRPr sz="1400" dirty="0"/>
          </a:p>
        </p:txBody>
      </p:sp>
      <p:pic>
        <p:nvPicPr>
          <p:cNvPr id="1146" name="Google Shape;1146;p41"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PicPr preferRelativeResize="0"/>
          <p:nvPr/>
        </p:nvPicPr>
        <p:blipFill rotWithShape="1">
          <a:blip r:embed="rId3">
            <a:alphaModFix/>
          </a:blip>
          <a:srcRect/>
          <a:stretch/>
        </p:blipFill>
        <p:spPr>
          <a:xfrm>
            <a:off x="7391400" y="205979"/>
            <a:ext cx="1551644" cy="212461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Phase 2: The REDO Phase</a:t>
            </a:r>
            <a:endParaRPr/>
          </a:p>
        </p:txBody>
      </p:sp>
      <p:sp>
        <p:nvSpPr>
          <p:cNvPr id="1152" name="Google Shape;1152;p42"/>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700"/>
              <a:buChar char="•"/>
            </a:pPr>
            <a:r>
              <a:rPr lang="en-US" sz="1700"/>
              <a:t>We </a:t>
            </a:r>
            <a:r>
              <a:rPr lang="en-US" sz="1700" b="1"/>
              <a:t>Repeat History </a:t>
            </a:r>
            <a:r>
              <a:rPr lang="en-US" sz="1700"/>
              <a:t>to reconstruct state at crash:</a:t>
            </a:r>
            <a:endParaRPr/>
          </a:p>
          <a:p>
            <a:pPr marL="742950" lvl="1" indent="-285750" algn="l" rtl="0">
              <a:lnSpc>
                <a:spcPct val="90000"/>
              </a:lnSpc>
              <a:spcBef>
                <a:spcPts val="306"/>
              </a:spcBef>
              <a:spcAft>
                <a:spcPts val="0"/>
              </a:spcAft>
              <a:buSzPts val="1530"/>
              <a:buChar char="•"/>
            </a:pPr>
            <a:r>
              <a:rPr lang="en-US" sz="1530"/>
              <a:t>Reapply </a:t>
            </a:r>
            <a:r>
              <a:rPr lang="en-US" sz="1530" b="1"/>
              <a:t>all</a:t>
            </a:r>
            <a:r>
              <a:rPr lang="en-US" sz="1530"/>
              <a:t> updates (even of aborted Xacts!), redo CLRs.</a:t>
            </a:r>
            <a:endParaRPr/>
          </a:p>
          <a:p>
            <a:pPr marL="342900" lvl="0" indent="-342900" algn="l" rtl="0">
              <a:lnSpc>
                <a:spcPct val="90000"/>
              </a:lnSpc>
              <a:spcBef>
                <a:spcPts val="340"/>
              </a:spcBef>
              <a:spcAft>
                <a:spcPts val="0"/>
              </a:spcAft>
              <a:buSzPts val="1700"/>
              <a:buChar char="•"/>
            </a:pPr>
            <a:r>
              <a:rPr lang="en-US" sz="1700"/>
              <a:t>Scan forward from log rec containing smallest recLSN in DPT.    </a:t>
            </a:r>
            <a:endParaRPr/>
          </a:p>
          <a:p>
            <a:pPr marL="742950" lvl="1" indent="-285750" algn="l" rtl="0">
              <a:lnSpc>
                <a:spcPct val="90000"/>
              </a:lnSpc>
              <a:spcBef>
                <a:spcPts val="306"/>
              </a:spcBef>
              <a:spcAft>
                <a:spcPts val="0"/>
              </a:spcAft>
              <a:buSzPts val="1530"/>
              <a:buChar char="•"/>
            </a:pPr>
            <a:r>
              <a:rPr lang="en-US" sz="1530"/>
              <a:t>Q: why start here?</a:t>
            </a:r>
            <a:endParaRPr/>
          </a:p>
          <a:p>
            <a:pPr marL="342900" lvl="0" indent="-342900" algn="l" rtl="0">
              <a:lnSpc>
                <a:spcPct val="90000"/>
              </a:lnSpc>
              <a:spcBef>
                <a:spcPts val="2000"/>
              </a:spcBef>
              <a:spcAft>
                <a:spcPts val="0"/>
              </a:spcAft>
              <a:buSzPts val="1700"/>
              <a:buChar char="•"/>
            </a:pPr>
            <a:r>
              <a:rPr lang="en-US" sz="1700"/>
              <a:t>For each update log record or CLR  with a given LSN, </a:t>
            </a:r>
            <a:r>
              <a:rPr lang="en-US" sz="1700" b="1"/>
              <a:t>REDO</a:t>
            </a:r>
            <a:r>
              <a:rPr lang="en-US" sz="1700"/>
              <a:t> the action unless:  </a:t>
            </a:r>
            <a:endParaRPr/>
          </a:p>
          <a:p>
            <a:pPr marL="742950" lvl="1" indent="-285750" algn="l" rtl="0">
              <a:lnSpc>
                <a:spcPct val="90000"/>
              </a:lnSpc>
              <a:spcBef>
                <a:spcPts val="306"/>
              </a:spcBef>
              <a:spcAft>
                <a:spcPts val="0"/>
              </a:spcAft>
              <a:buSzPts val="1530"/>
              <a:buChar char="•"/>
            </a:pPr>
            <a:r>
              <a:rPr lang="en-US" sz="1530">
                <a:solidFill>
                  <a:srgbClr val="C00000"/>
                </a:solidFill>
              </a:rPr>
              <a:t>Affected page is not in the Dirty Page Table, or</a:t>
            </a:r>
            <a:endParaRPr/>
          </a:p>
          <a:p>
            <a:pPr marL="742950" lvl="1" indent="-285750" algn="l" rtl="0">
              <a:lnSpc>
                <a:spcPct val="90000"/>
              </a:lnSpc>
              <a:spcBef>
                <a:spcPts val="306"/>
              </a:spcBef>
              <a:spcAft>
                <a:spcPts val="0"/>
              </a:spcAft>
              <a:buSzPts val="1530"/>
              <a:buChar char="•"/>
            </a:pPr>
            <a:r>
              <a:rPr lang="en-US" sz="1530">
                <a:solidFill>
                  <a:srgbClr val="C00000"/>
                </a:solidFill>
              </a:rPr>
              <a:t>Affected page is in D.P.T., but has recLSN &gt; LSN, or</a:t>
            </a:r>
            <a:endParaRPr/>
          </a:p>
          <a:p>
            <a:pPr marL="742950" lvl="1" indent="-285750" algn="l" rtl="0">
              <a:lnSpc>
                <a:spcPct val="90000"/>
              </a:lnSpc>
              <a:spcBef>
                <a:spcPts val="306"/>
              </a:spcBef>
              <a:spcAft>
                <a:spcPts val="0"/>
              </a:spcAft>
              <a:buSzPts val="1530"/>
              <a:buChar char="•"/>
            </a:pPr>
            <a:r>
              <a:rPr lang="en-US" sz="1530">
                <a:solidFill>
                  <a:srgbClr val="C00000"/>
                </a:solidFill>
              </a:rPr>
              <a:t>pageLSN (in DB) &gt;= LSN. (this last case requires I/O)</a:t>
            </a:r>
            <a:endParaRPr/>
          </a:p>
          <a:p>
            <a:pPr marL="342900" lvl="0" indent="-342900" algn="l" rtl="0">
              <a:lnSpc>
                <a:spcPct val="90000"/>
              </a:lnSpc>
              <a:spcBef>
                <a:spcPts val="340"/>
              </a:spcBef>
              <a:spcAft>
                <a:spcPts val="0"/>
              </a:spcAft>
              <a:buSzPts val="1700"/>
              <a:buChar char="•"/>
            </a:pPr>
            <a:r>
              <a:rPr lang="en-US" sz="1700"/>
              <a:t>To REDO an action:</a:t>
            </a:r>
            <a:endParaRPr/>
          </a:p>
          <a:p>
            <a:pPr marL="742950" lvl="1" indent="-285750" algn="l" rtl="0">
              <a:lnSpc>
                <a:spcPct val="90000"/>
              </a:lnSpc>
              <a:spcBef>
                <a:spcPts val="306"/>
              </a:spcBef>
              <a:spcAft>
                <a:spcPts val="0"/>
              </a:spcAft>
              <a:buSzPts val="1530"/>
              <a:buChar char="•"/>
            </a:pPr>
            <a:r>
              <a:rPr lang="en-US" sz="1530"/>
              <a:t>Reapply logged action.</a:t>
            </a:r>
            <a:endParaRPr/>
          </a:p>
          <a:p>
            <a:pPr marL="742950" lvl="1" indent="-285750" algn="l" rtl="0">
              <a:lnSpc>
                <a:spcPct val="90000"/>
              </a:lnSpc>
              <a:spcBef>
                <a:spcPts val="306"/>
              </a:spcBef>
              <a:spcAft>
                <a:spcPts val="0"/>
              </a:spcAft>
              <a:buSzPts val="1530"/>
              <a:buChar char="•"/>
            </a:pPr>
            <a:r>
              <a:rPr lang="en-US" sz="1530"/>
              <a:t>Set pageLSN to LSN.  No additional logging, no forcing!</a:t>
            </a:r>
            <a:endParaRPr/>
          </a:p>
        </p:txBody>
      </p:sp>
      <p:pic>
        <p:nvPicPr>
          <p:cNvPr id="1153" name="Google Shape;1153;p42"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PicPr preferRelativeResize="0"/>
          <p:nvPr/>
        </p:nvPicPr>
        <p:blipFill rotWithShape="1">
          <a:blip r:embed="rId3">
            <a:alphaModFix/>
          </a:blip>
          <a:srcRect/>
          <a:stretch/>
        </p:blipFill>
        <p:spPr>
          <a:xfrm>
            <a:off x="7391400" y="205979"/>
            <a:ext cx="1551644" cy="212461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200"/>
              <a:buFont typeface="Helvetica Neue"/>
              <a:buNone/>
            </a:pPr>
            <a:r>
              <a:rPr lang="en-US">
                <a:solidFill>
                  <a:srgbClr val="C00000"/>
                </a:solidFill>
              </a:rPr>
              <a:t>Scenarios When We Do Not REDO </a:t>
            </a:r>
            <a:endParaRPr/>
          </a:p>
        </p:txBody>
      </p:sp>
      <p:sp>
        <p:nvSpPr>
          <p:cNvPr id="1159" name="Google Shape;1159;p4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sz="1600"/>
              <a:t>Given an update log record…</a:t>
            </a:r>
            <a:endParaRPr/>
          </a:p>
          <a:p>
            <a:pPr marL="342900" lvl="0" indent="-342900" algn="l" rtl="0">
              <a:spcBef>
                <a:spcPts val="320"/>
              </a:spcBef>
              <a:spcAft>
                <a:spcPts val="0"/>
              </a:spcAft>
              <a:buSzPts val="1600"/>
              <a:buChar char="•"/>
            </a:pPr>
            <a:r>
              <a:rPr lang="en-US" sz="1600"/>
              <a:t>Affected page is not in the Dirty Page Table.</a:t>
            </a:r>
            <a:r>
              <a:rPr lang="en-US" sz="1600" i="1"/>
              <a:t>   How did that happen?</a:t>
            </a:r>
            <a:endParaRPr sz="1600"/>
          </a:p>
          <a:p>
            <a:pPr marL="742950" lvl="1" indent="-285750" algn="l" rtl="0">
              <a:spcBef>
                <a:spcPts val="280"/>
              </a:spcBef>
              <a:spcAft>
                <a:spcPts val="0"/>
              </a:spcAft>
              <a:buSzPts val="1400"/>
              <a:buChar char="•"/>
            </a:pPr>
            <a:r>
              <a:rPr lang="en-US" sz="1400"/>
              <a:t>This page was flushed to DB, removed from DPT before checkpoint</a:t>
            </a:r>
            <a:endParaRPr/>
          </a:p>
          <a:p>
            <a:pPr marL="742950" lvl="1" indent="-285750" algn="l" rtl="0">
              <a:spcBef>
                <a:spcPts val="280"/>
              </a:spcBef>
              <a:spcAft>
                <a:spcPts val="0"/>
              </a:spcAft>
              <a:buSzPts val="1400"/>
              <a:buChar char="•"/>
            </a:pPr>
            <a:r>
              <a:rPr lang="en-US" sz="1400" i="1"/>
              <a:t>Then</a:t>
            </a:r>
            <a:r>
              <a:rPr lang="en-US" sz="1400"/>
              <a:t> DPT flushed to checkpoint</a:t>
            </a:r>
            <a:endParaRPr/>
          </a:p>
          <a:p>
            <a:pPr marL="342900" lvl="0" indent="-342900" algn="l" rtl="0">
              <a:spcBef>
                <a:spcPts val="320"/>
              </a:spcBef>
              <a:spcAft>
                <a:spcPts val="0"/>
              </a:spcAft>
              <a:buSzPts val="1600"/>
              <a:buChar char="•"/>
            </a:pPr>
            <a:r>
              <a:rPr lang="en-US" sz="1600"/>
              <a:t>Affected page is in DPT, but has DPT recLSN &gt; LSN.   </a:t>
            </a:r>
            <a:r>
              <a:rPr lang="en-US" sz="1600" i="1"/>
              <a:t>H.D.T.H.?</a:t>
            </a:r>
            <a:endParaRPr sz="1600"/>
          </a:p>
          <a:p>
            <a:pPr marL="742950" lvl="1" indent="-285750" algn="l" rtl="0">
              <a:spcBef>
                <a:spcPts val="280"/>
              </a:spcBef>
              <a:spcAft>
                <a:spcPts val="0"/>
              </a:spcAft>
              <a:buSzPts val="1400"/>
              <a:buChar char="•"/>
            </a:pPr>
            <a:r>
              <a:rPr lang="en-US" sz="1400"/>
              <a:t>This page was flushed to DB, removed from DPT before checkpoint</a:t>
            </a:r>
            <a:endParaRPr/>
          </a:p>
          <a:p>
            <a:pPr marL="742950" lvl="1" indent="-285750" algn="l" rtl="0">
              <a:spcBef>
                <a:spcPts val="280"/>
              </a:spcBef>
              <a:spcAft>
                <a:spcPts val="0"/>
              </a:spcAft>
              <a:buSzPts val="1400"/>
              <a:buChar char="•"/>
            </a:pPr>
            <a:r>
              <a:rPr lang="en-US" sz="1400" i="1"/>
              <a:t>Then </a:t>
            </a:r>
            <a:r>
              <a:rPr lang="en-US" sz="1400"/>
              <a:t>this page was referenced </a:t>
            </a:r>
            <a:r>
              <a:rPr lang="en-US" sz="1400" i="1"/>
              <a:t>again</a:t>
            </a:r>
            <a:r>
              <a:rPr lang="en-US" sz="1400"/>
              <a:t> and reinserted in DPT with larger recLSN </a:t>
            </a:r>
            <a:endParaRPr/>
          </a:p>
          <a:p>
            <a:pPr marL="342900" lvl="0" indent="-342900" algn="l" rtl="0">
              <a:spcBef>
                <a:spcPts val="320"/>
              </a:spcBef>
              <a:spcAft>
                <a:spcPts val="0"/>
              </a:spcAft>
              <a:buSzPts val="1600"/>
              <a:buChar char="•"/>
            </a:pPr>
            <a:r>
              <a:rPr lang="en-US" sz="1600"/>
              <a:t>pageLSN (in DB) &gt;= LSN. (this last case requires DB I/O). </a:t>
            </a:r>
            <a:r>
              <a:rPr lang="en-US" sz="1600" i="1"/>
              <a:t>H.D.T.H.?</a:t>
            </a:r>
            <a:endParaRPr/>
          </a:p>
          <a:p>
            <a:pPr marL="742950" lvl="1" indent="-285750" algn="l" rtl="0">
              <a:spcBef>
                <a:spcPts val="280"/>
              </a:spcBef>
              <a:spcAft>
                <a:spcPts val="0"/>
              </a:spcAft>
              <a:buSzPts val="1400"/>
              <a:buChar char="•"/>
            </a:pPr>
            <a:r>
              <a:rPr lang="en-US" sz="1400"/>
              <a:t>This page was updated again and flushed to DB</a:t>
            </a:r>
            <a:br>
              <a:rPr lang="en-US" sz="1400"/>
            </a:br>
            <a:r>
              <a:rPr lang="en-US" sz="1400"/>
              <a:t>after this log record</a:t>
            </a:r>
            <a:endParaRPr/>
          </a:p>
        </p:txBody>
      </p:sp>
      <p:pic>
        <p:nvPicPr>
          <p:cNvPr id="1160" name="Google Shape;1160;p43"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PicPr preferRelativeResize="0"/>
          <p:nvPr/>
        </p:nvPicPr>
        <p:blipFill rotWithShape="1">
          <a:blip r:embed="rId3">
            <a:alphaModFix/>
          </a:blip>
          <a:srcRect/>
          <a:stretch/>
        </p:blipFill>
        <p:spPr>
          <a:xfrm>
            <a:off x="7391400" y="205979"/>
            <a:ext cx="1551644" cy="2124614"/>
          </a:xfrm>
          <a:prstGeom prst="rect">
            <a:avLst/>
          </a:prstGeom>
          <a:noFill/>
          <a:ln>
            <a:noFill/>
          </a:ln>
        </p:spPr>
      </p:pic>
      <p:cxnSp>
        <p:nvCxnSpPr>
          <p:cNvPr id="1161" name="Google Shape;1161;p43" descr="If a page was flushed to DB and removed to DPT before checkpoint it has a lower LSN" title="Arrow 1"/>
          <p:cNvCxnSpPr/>
          <p:nvPr/>
        </p:nvCxnSpPr>
        <p:spPr>
          <a:xfrm rot="10800000" flipH="1">
            <a:off x="6705600" y="1352550"/>
            <a:ext cx="1447800" cy="609600"/>
          </a:xfrm>
          <a:prstGeom prst="straightConnector1">
            <a:avLst/>
          </a:prstGeom>
          <a:noFill/>
          <a:ln w="9525" cap="flat" cmpd="sng">
            <a:solidFill>
              <a:srgbClr val="D62528"/>
            </a:solidFill>
            <a:prstDash val="solid"/>
            <a:round/>
            <a:headEnd type="none" w="sm" len="sm"/>
            <a:tailEnd type="triangle" w="med" len="med"/>
          </a:ln>
        </p:spPr>
      </p:cxnSp>
      <p:cxnSp>
        <p:nvCxnSpPr>
          <p:cNvPr id="1162" name="Google Shape;1162;p43" descr="If affected Page is in DPT, but has DPT recLSN &gt; LSN then this page was flushed to DB and removed from DPT but referenced again and reinserted ot the DPT with a larger recLSN" title="Arrow 2 and 3"/>
          <p:cNvCxnSpPr/>
          <p:nvPr/>
        </p:nvCxnSpPr>
        <p:spPr>
          <a:xfrm rot="10800000" flipH="1">
            <a:off x="6705600" y="1428750"/>
            <a:ext cx="1447800" cy="1295400"/>
          </a:xfrm>
          <a:prstGeom prst="straightConnector1">
            <a:avLst/>
          </a:prstGeom>
          <a:noFill/>
          <a:ln w="9525" cap="flat" cmpd="sng">
            <a:solidFill>
              <a:srgbClr val="D62528"/>
            </a:solidFill>
            <a:prstDash val="solid"/>
            <a:round/>
            <a:headEnd type="none" w="sm" len="sm"/>
            <a:tailEnd type="triangle" w="med" len="med"/>
          </a:ln>
        </p:spPr>
      </p:cxnSp>
      <p:cxnSp>
        <p:nvCxnSpPr>
          <p:cNvPr id="1163" name="Google Shape;1163;p43" descr="If affected Page is in DPT, but has DPT recLSN &gt; LSN then this page was flushed to DB and removed from DPT but referenced again and reinserted ot the DPT with a larger recLSN" title="Arrow 2 and 3"/>
          <p:cNvCxnSpPr/>
          <p:nvPr/>
        </p:nvCxnSpPr>
        <p:spPr>
          <a:xfrm rot="10800000" flipH="1">
            <a:off x="7924800" y="1581150"/>
            <a:ext cx="228600" cy="1295400"/>
          </a:xfrm>
          <a:prstGeom prst="straightConnector1">
            <a:avLst/>
          </a:prstGeom>
          <a:noFill/>
          <a:ln w="9525" cap="flat" cmpd="sng">
            <a:solidFill>
              <a:srgbClr val="D62528"/>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1"/>
                                        </p:tgtEl>
                                        <p:attrNameLst>
                                          <p:attrName>style.visibility</p:attrName>
                                        </p:attrNameLst>
                                      </p:cBhvr>
                                      <p:to>
                                        <p:strVal val="visible"/>
                                      </p:to>
                                    </p:set>
                                    <p:animEffect transition="in" filter="fade">
                                      <p:cBhvr>
                                        <p:cTn id="7" dur="500"/>
                                        <p:tgtEl>
                                          <p:spTgt spid="1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2"/>
                                        </p:tgtEl>
                                        <p:attrNameLst>
                                          <p:attrName>style.visibility</p:attrName>
                                        </p:attrNameLst>
                                      </p:cBhvr>
                                      <p:to>
                                        <p:strVal val="visible"/>
                                      </p:to>
                                    </p:set>
                                    <p:animEffect transition="in" filter="fade">
                                      <p:cBhvr>
                                        <p:cTn id="12" dur="500"/>
                                        <p:tgtEl>
                                          <p:spTgt spid="11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3"/>
                                        </p:tgtEl>
                                        <p:attrNameLst>
                                          <p:attrName>style.visibility</p:attrName>
                                        </p:attrNameLst>
                                      </p:cBhvr>
                                      <p:to>
                                        <p:strVal val="visible"/>
                                      </p:to>
                                    </p:set>
                                    <p:animEffect transition="in" filter="fade">
                                      <p:cBhvr>
                                        <p:cTn id="17" dur="500"/>
                                        <p:tgtEl>
                                          <p:spTgt spid="1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4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Phase 3: The UNDO Phase</a:t>
            </a:r>
            <a:endParaRPr/>
          </a:p>
        </p:txBody>
      </p:sp>
      <p:sp>
        <p:nvSpPr>
          <p:cNvPr id="1169" name="Google Shape;1169;p4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dirty="0"/>
              <a:t>A simple solution:</a:t>
            </a:r>
            <a:endParaRPr dirty="0"/>
          </a:p>
          <a:p>
            <a:pPr marL="742950" lvl="1" indent="-285750" algn="l" rtl="0">
              <a:spcBef>
                <a:spcPts val="360"/>
              </a:spcBef>
              <a:spcAft>
                <a:spcPts val="0"/>
              </a:spcAft>
              <a:buSzPts val="1800"/>
              <a:buChar char="•"/>
            </a:pPr>
            <a:r>
              <a:rPr lang="en-US" dirty="0"/>
              <a:t>The </a:t>
            </a:r>
            <a:r>
              <a:rPr lang="en-US" dirty="0" err="1"/>
              <a:t>xacts</a:t>
            </a:r>
            <a:r>
              <a:rPr lang="en-US" dirty="0"/>
              <a:t> in the Xact Table are losers.</a:t>
            </a:r>
            <a:endParaRPr dirty="0"/>
          </a:p>
          <a:p>
            <a:pPr marL="742950" lvl="1" indent="-285750" algn="l" rtl="0">
              <a:spcBef>
                <a:spcPts val="360"/>
              </a:spcBef>
              <a:spcAft>
                <a:spcPts val="0"/>
              </a:spcAft>
              <a:buSzPts val="1800"/>
              <a:buChar char="•"/>
            </a:pPr>
            <a:r>
              <a:rPr lang="en-US" dirty="0"/>
              <a:t>For each loser, perform simple transaction abort (start or </a:t>
            </a:r>
          </a:p>
          <a:p>
            <a:pPr marL="457200" lvl="1" indent="0" algn="l" rtl="0">
              <a:spcBef>
                <a:spcPts val="360"/>
              </a:spcBef>
              <a:spcAft>
                <a:spcPts val="0"/>
              </a:spcAft>
              <a:buSzPts val="1800"/>
              <a:buNone/>
            </a:pPr>
            <a:r>
              <a:rPr lang="en-US" dirty="0"/>
              <a:t>     continue </a:t>
            </a:r>
            <a:r>
              <a:rPr lang="en-US" dirty="0" err="1"/>
              <a:t>xact</a:t>
            </a:r>
            <a:r>
              <a:rPr lang="en-US" dirty="0"/>
              <a:t> rollback)</a:t>
            </a:r>
            <a:endParaRPr dirty="0"/>
          </a:p>
          <a:p>
            <a:pPr marL="742950" lvl="1" indent="-285750" algn="l" rtl="0">
              <a:spcBef>
                <a:spcPts val="360"/>
              </a:spcBef>
              <a:spcAft>
                <a:spcPts val="0"/>
              </a:spcAft>
              <a:buSzPts val="1800"/>
              <a:buChar char="•"/>
            </a:pPr>
            <a:r>
              <a:rPr lang="en-US" dirty="0"/>
              <a:t>Problem?</a:t>
            </a:r>
            <a:endParaRPr dirty="0"/>
          </a:p>
          <a:p>
            <a:pPr marL="1143000" lvl="2" indent="-228600" algn="l" rtl="0">
              <a:spcBef>
                <a:spcPts val="320"/>
              </a:spcBef>
              <a:spcAft>
                <a:spcPts val="0"/>
              </a:spcAft>
              <a:buSzPts val="1600"/>
              <a:buChar char="•"/>
            </a:pPr>
            <a:r>
              <a:rPr lang="en-US" dirty="0"/>
              <a:t>Lots of random I/O in the log following </a:t>
            </a:r>
            <a:r>
              <a:rPr lang="en-US" dirty="0" err="1"/>
              <a:t>undoNextLSN</a:t>
            </a:r>
            <a:r>
              <a:rPr lang="en-US" dirty="0"/>
              <a:t> chains.</a:t>
            </a:r>
            <a:endParaRPr dirty="0"/>
          </a:p>
          <a:p>
            <a:pPr marL="1143000" lvl="2" indent="-228600" algn="l" rtl="0">
              <a:spcBef>
                <a:spcPts val="320"/>
              </a:spcBef>
              <a:spcAft>
                <a:spcPts val="0"/>
              </a:spcAft>
              <a:buSzPts val="1600"/>
              <a:buChar char="•"/>
            </a:pPr>
            <a:r>
              <a:rPr lang="en-US" dirty="0"/>
              <a:t>Can we do this in one backwards pass of log? </a:t>
            </a:r>
            <a:endParaRPr dirty="0"/>
          </a:p>
          <a:p>
            <a:pPr marL="1600200" lvl="3" indent="-228600" algn="l" rtl="0">
              <a:spcBef>
                <a:spcPts val="400"/>
              </a:spcBef>
              <a:spcAft>
                <a:spcPts val="0"/>
              </a:spcAft>
              <a:buSzPts val="1400"/>
              <a:buChar char="•"/>
            </a:pPr>
            <a:r>
              <a:rPr lang="en-US" sz="1400" dirty="0">
                <a:latin typeface="Helvetica Neue"/>
                <a:ea typeface="Helvetica Neue"/>
                <a:cs typeface="Helvetica Neue"/>
                <a:sym typeface="Helvetica Neue"/>
              </a:rPr>
              <a:t>Next slide!</a:t>
            </a:r>
            <a:r>
              <a:rPr lang="en-US" dirty="0"/>
              <a:t> </a:t>
            </a:r>
            <a:endParaRPr dirty="0"/>
          </a:p>
        </p:txBody>
      </p:sp>
      <p:pic>
        <p:nvPicPr>
          <p:cNvPr id="1170" name="Google Shape;1170;p44"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PicPr preferRelativeResize="0"/>
          <p:nvPr/>
        </p:nvPicPr>
        <p:blipFill rotWithShape="1">
          <a:blip r:embed="rId3">
            <a:alphaModFix/>
          </a:blip>
          <a:srcRect/>
          <a:stretch/>
        </p:blipFill>
        <p:spPr>
          <a:xfrm>
            <a:off x="7391400" y="205979"/>
            <a:ext cx="1551644" cy="212461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4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Phase 3: The UNDO Phase, cont</a:t>
            </a:r>
            <a:endParaRPr/>
          </a:p>
        </p:txBody>
      </p:sp>
      <p:sp>
        <p:nvSpPr>
          <p:cNvPr id="1176" name="Google Shape;1176;p45"/>
          <p:cNvSpPr txBox="1">
            <a:spLocks noGrp="1"/>
          </p:cNvSpPr>
          <p:nvPr>
            <p:ph type="body" idx="1"/>
          </p:nvPr>
        </p:nvSpPr>
        <p:spPr>
          <a:xfrm>
            <a:off x="444759" y="1063229"/>
            <a:ext cx="8229600" cy="394334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40"/>
              <a:buNone/>
            </a:pPr>
            <a:r>
              <a:rPr lang="en-US" sz="1140">
                <a:latin typeface="Droid Sans Mono"/>
                <a:ea typeface="Droid Sans Mono"/>
                <a:cs typeface="Droid Sans Mono"/>
                <a:sym typeface="Droid Sans Mono"/>
              </a:rPr>
              <a:t>toUndo = {lastLSNs of all Xacts in the Xact Table}</a:t>
            </a:r>
            <a:endParaRPr/>
          </a:p>
          <a:p>
            <a:pPr marL="0" lvl="0" indent="0" algn="l" rtl="0">
              <a:lnSpc>
                <a:spcPct val="100000"/>
              </a:lnSpc>
              <a:spcBef>
                <a:spcPts val="228"/>
              </a:spcBef>
              <a:spcAft>
                <a:spcPts val="0"/>
              </a:spcAft>
              <a:buSzPts val="1140"/>
              <a:buNone/>
            </a:pPr>
            <a:r>
              <a:rPr lang="en-US" sz="1140">
                <a:latin typeface="Droid Sans Mono"/>
                <a:ea typeface="Droid Sans Mono"/>
                <a:cs typeface="Droid Sans Mono"/>
                <a:sym typeface="Droid Sans Mono"/>
              </a:rPr>
              <a:t>while !toUndo.empty():</a:t>
            </a:r>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thisLR = toUndo.find_and_remove_largest_LSN()</a:t>
            </a:r>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if thisLR.type == CLR:</a:t>
            </a:r>
            <a:endParaRPr sz="1140">
              <a:latin typeface="Droid Sans Mono"/>
              <a:ea typeface="Droid Sans Mono"/>
              <a:cs typeface="Droid Sans Mono"/>
              <a:sym typeface="Droid Sans Mono"/>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if thisLR.undoNextLSN != NULL:</a:t>
            </a:r>
            <a:endParaRPr/>
          </a:p>
          <a:p>
            <a:pPr marL="0" lvl="0" indent="0" algn="l" rtl="0">
              <a:lnSpc>
                <a:spcPct val="100000"/>
              </a:lnSpc>
              <a:spcBef>
                <a:spcPts val="228"/>
              </a:spcBef>
              <a:spcAft>
                <a:spcPts val="0"/>
              </a:spcAft>
              <a:buSzPts val="1140"/>
              <a:buNone/>
            </a:pPr>
            <a:r>
              <a:rPr lang="en-US" sz="1140">
                <a:latin typeface="Droid Sans Mono"/>
                <a:ea typeface="Droid Sans Mono"/>
                <a:cs typeface="Droid Sans Mono"/>
                <a:sym typeface="Droid Sans Mono"/>
              </a:rPr>
              <a:t>			toUndo.insert(thisLR.undonextLSN)</a:t>
            </a:r>
            <a:endParaRPr/>
          </a:p>
          <a:p>
            <a:pPr marL="0" lvl="0" indent="0" algn="l" rtl="0">
              <a:lnSpc>
                <a:spcPct val="100000"/>
              </a:lnSpc>
              <a:spcBef>
                <a:spcPts val="228"/>
              </a:spcBef>
              <a:spcAft>
                <a:spcPts val="0"/>
              </a:spcAft>
              <a:buSzPts val="1140"/>
              <a:buNone/>
            </a:pPr>
            <a:r>
              <a:rPr lang="en-US" sz="1140">
                <a:latin typeface="Droid Sans Mono"/>
                <a:ea typeface="Droid Sans Mono"/>
                <a:cs typeface="Droid Sans Mono"/>
                <a:sym typeface="Droid Sans Mono"/>
              </a:rPr>
              <a:t>		else: </a:t>
            </a:r>
            <a:r>
              <a:rPr lang="en-US" sz="1140">
                <a:solidFill>
                  <a:srgbClr val="7F7F7F"/>
                </a:solidFill>
                <a:latin typeface="Droid Sans Mono"/>
                <a:ea typeface="Droid Sans Mono"/>
                <a:cs typeface="Droid Sans Mono"/>
                <a:sym typeface="Droid Sans Mono"/>
              </a:rPr>
              <a:t>// thisLR.undonextLSN == NULL</a:t>
            </a:r>
            <a:endParaRPr/>
          </a:p>
          <a:p>
            <a:pPr marL="0" lvl="0" indent="0" algn="l" rtl="0">
              <a:lnSpc>
                <a:spcPct val="100000"/>
              </a:lnSpc>
              <a:spcBef>
                <a:spcPts val="228"/>
              </a:spcBef>
              <a:spcAft>
                <a:spcPts val="0"/>
              </a:spcAft>
              <a:buSzPts val="1140"/>
              <a:buNone/>
            </a:pPr>
            <a:r>
              <a:rPr lang="en-US" sz="1140">
                <a:latin typeface="Droid Sans Mono"/>
                <a:ea typeface="Droid Sans Mono"/>
                <a:cs typeface="Droid Sans Mono"/>
                <a:sym typeface="Droid Sans Mono"/>
              </a:rPr>
              <a:t>			 write an End record for thisLR.xid in the log</a:t>
            </a:r>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else: </a:t>
            </a:r>
            <a:endParaRPr sz="1140">
              <a:solidFill>
                <a:srgbClr val="7F7F7F"/>
              </a:solidFill>
              <a:latin typeface="Droid Sans Mono"/>
              <a:ea typeface="Droid Sans Mono"/>
              <a:cs typeface="Droid Sans Mono"/>
              <a:sym typeface="Droid Sans Mono"/>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if thisLR.type == UPDATE:  </a:t>
            </a:r>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write a CLR for the undo in the log </a:t>
            </a:r>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undo the update in the database</a:t>
            </a:r>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if thisLR.prevLSN != NULL:</a:t>
            </a:r>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toUndo.insert(thisLR.prevLSN)</a:t>
            </a:r>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elif thisLR.prevLSN == NULL:</a:t>
            </a:r>
            <a:endParaRPr/>
          </a:p>
          <a:p>
            <a:pPr marL="0" lvl="0" indent="0" algn="l" rtl="0">
              <a:lnSpc>
                <a:spcPct val="100000"/>
              </a:lnSpc>
              <a:spcBef>
                <a:spcPts val="600"/>
              </a:spcBef>
              <a:spcAft>
                <a:spcPts val="0"/>
              </a:spcAft>
              <a:buSzPts val="1140"/>
              <a:buNone/>
            </a:pPr>
            <a:r>
              <a:rPr lang="en-US" sz="1140">
                <a:latin typeface="Droid Sans Mono"/>
                <a:ea typeface="Droid Sans Mono"/>
                <a:cs typeface="Droid Sans Mono"/>
                <a:sym typeface="Droid Sans Mono"/>
              </a:rPr>
              <a:t>			write an END record for thisLR.xid</a:t>
            </a:r>
            <a:endParaRPr sz="1140">
              <a:latin typeface="Droid Sans Mono"/>
              <a:ea typeface="Droid Sans Mono"/>
              <a:cs typeface="Droid Sans Mono"/>
              <a:sym typeface="Droid Sans Mono"/>
            </a:endParaRPr>
          </a:p>
          <a:p>
            <a:pPr marL="0" lvl="0" indent="0" algn="l" rtl="0">
              <a:lnSpc>
                <a:spcPct val="100000"/>
              </a:lnSpc>
              <a:spcBef>
                <a:spcPts val="190"/>
              </a:spcBef>
              <a:spcAft>
                <a:spcPts val="0"/>
              </a:spcAft>
              <a:buSzPts val="950"/>
              <a:buNone/>
            </a:pPr>
            <a:endParaRPr sz="950">
              <a:latin typeface="Droid Sans Mono"/>
              <a:ea typeface="Droid Sans Mono"/>
              <a:cs typeface="Droid Sans Mono"/>
              <a:sym typeface="Droid Sans Mono"/>
            </a:endParaRPr>
          </a:p>
        </p:txBody>
      </p:sp>
      <p:pic>
        <p:nvPicPr>
          <p:cNvPr id="1177" name="Google Shape;1177;p45"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PicPr preferRelativeResize="0"/>
          <p:nvPr/>
        </p:nvPicPr>
        <p:blipFill rotWithShape="1">
          <a:blip r:embed="rId3">
            <a:alphaModFix/>
          </a:blip>
          <a:srcRect/>
          <a:stretch/>
        </p:blipFill>
        <p:spPr>
          <a:xfrm>
            <a:off x="7391400" y="205979"/>
            <a:ext cx="1551644" cy="212461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Example of Recovery</a:t>
            </a:r>
            <a:endParaRPr/>
          </a:p>
        </p:txBody>
      </p:sp>
      <p:grpSp>
        <p:nvGrpSpPr>
          <p:cNvPr id="1183" name="Google Shape;1183;p46" descr="LSN: 0 begin_checkpoint&#10;LSN 05:  end_checkpoint&#10;LSN 10: update: T1 writes P5&#10;LSN 20: update T2 writes P3&#10;LSN 30: T1 abort (arrow to LSN 10 prevLSN)&#10;LSN 40 CLR: Undo T1 LSN 10&#10;LSN 45 T1 End (arrow to LSN 30 - prevLSN)&#10;LSN 50: update: T3 writes P1&#10;LSN 60: update: T2 writes P5 (arrow to LSN 20 - prevLSN)&#10;CRASH, RESTART&#10;" title="Recovery"/>
          <p:cNvGrpSpPr/>
          <p:nvPr/>
        </p:nvGrpSpPr>
        <p:grpSpPr>
          <a:xfrm>
            <a:off x="2286000" y="1047750"/>
            <a:ext cx="4515622" cy="3901677"/>
            <a:chOff x="2286000" y="1047750"/>
            <a:chExt cx="4515622" cy="3901677"/>
          </a:xfrm>
        </p:grpSpPr>
        <p:sp>
          <p:nvSpPr>
            <p:cNvPr id="1184" name="Google Shape;1184;p46"/>
            <p:cNvSpPr/>
            <p:nvPr/>
          </p:nvSpPr>
          <p:spPr>
            <a:xfrm>
              <a:off x="2286000" y="4606527"/>
              <a:ext cx="217170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1185" name="Google Shape;1185;p46"/>
            <p:cNvSpPr/>
            <p:nvPr/>
          </p:nvSpPr>
          <p:spPr>
            <a:xfrm>
              <a:off x="3224212" y="1488281"/>
              <a:ext cx="2055853" cy="3035319"/>
            </a:xfrm>
            <a:prstGeom prst="rect">
              <a:avLst/>
            </a:prstGeom>
            <a:noFill/>
            <a:ln>
              <a:noFill/>
            </a:ln>
          </p:spPr>
          <p:txBody>
            <a:bodyPr spcFirstLastPara="1" wrap="square" lIns="67850" tIns="33325" rIns="67850" bIns="33325" anchor="t" anchorCtr="0">
              <a:spAutoFit/>
            </a:bodyPr>
            <a:lstStyle/>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begin_checkpoint</a:t>
              </a:r>
              <a:endParaRPr sz="1500">
                <a:solidFill>
                  <a:schemeClr val="dk1"/>
                </a:solidFill>
                <a:latin typeface="Helvetica Neue"/>
                <a:ea typeface="Helvetica Neue"/>
                <a:cs typeface="Helvetica Neue"/>
                <a:sym typeface="Helvetica Neue"/>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end_checkpoint</a:t>
              </a:r>
              <a:endParaRPr sz="1500">
                <a:solidFill>
                  <a:schemeClr val="dk1"/>
                </a:solidFill>
                <a:latin typeface="Helvetica Neue"/>
                <a:ea typeface="Helvetica Neue"/>
                <a:cs typeface="Helvetica Neue"/>
                <a:sym typeface="Helvetica Neue"/>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update: T1 writes P5</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update: T2 writes P3</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T1 abort</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CLR: Undo T1 LSN 10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T1 End</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update: T3 writes P1</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update: T2 writes P5</a:t>
              </a:r>
              <a:endParaRPr/>
            </a:p>
            <a:p>
              <a:pPr marL="0" marR="0" lvl="0" indent="0" algn="l" rtl="0">
                <a:lnSpc>
                  <a:spcPct val="130000"/>
                </a:lnSpc>
                <a:spcBef>
                  <a:spcPts val="0"/>
                </a:spcBef>
                <a:spcAft>
                  <a:spcPts val="0"/>
                </a:spcAft>
                <a:buNone/>
              </a:pPr>
              <a:r>
                <a:rPr lang="en-US" sz="1500">
                  <a:solidFill>
                    <a:schemeClr val="accent2"/>
                  </a:solidFill>
                  <a:latin typeface="Helvetica Neue"/>
                  <a:ea typeface="Helvetica Neue"/>
                  <a:cs typeface="Helvetica Neue"/>
                  <a:sym typeface="Helvetica Neue"/>
                </a:rPr>
                <a:t>CRASH, RESTART</a:t>
              </a:r>
              <a:endParaRPr/>
            </a:p>
          </p:txBody>
        </p:sp>
        <p:cxnSp>
          <p:nvCxnSpPr>
            <p:cNvPr id="1186" name="Google Shape;1186;p46"/>
            <p:cNvCxnSpPr/>
            <p:nvPr/>
          </p:nvCxnSpPr>
          <p:spPr>
            <a:xfrm>
              <a:off x="3124200" y="1310877"/>
              <a:ext cx="0" cy="3048000"/>
            </a:xfrm>
            <a:prstGeom prst="straightConnector1">
              <a:avLst/>
            </a:prstGeom>
            <a:noFill/>
            <a:ln w="50800" cap="flat" cmpd="sng">
              <a:solidFill>
                <a:schemeClr val="dk2"/>
              </a:solidFill>
              <a:prstDash val="dot"/>
              <a:round/>
              <a:headEnd type="none" w="sm" len="sm"/>
              <a:tailEnd type="none" w="sm" len="sm"/>
            </a:ln>
          </p:spPr>
        </p:cxnSp>
        <p:cxnSp>
          <p:nvCxnSpPr>
            <p:cNvPr id="1187" name="Google Shape;1187;p46"/>
            <p:cNvCxnSpPr/>
            <p:nvPr/>
          </p:nvCxnSpPr>
          <p:spPr>
            <a:xfrm>
              <a:off x="3019425" y="4035027"/>
              <a:ext cx="209550" cy="0"/>
            </a:xfrm>
            <a:prstGeom prst="straightConnector1">
              <a:avLst/>
            </a:prstGeom>
            <a:noFill/>
            <a:ln w="25400" cap="flat" cmpd="sng">
              <a:solidFill>
                <a:schemeClr val="dk2"/>
              </a:solidFill>
              <a:prstDash val="solid"/>
              <a:round/>
              <a:headEnd type="none" w="sm" len="sm"/>
              <a:tailEnd type="none" w="sm" len="sm"/>
            </a:ln>
          </p:spPr>
        </p:cxnSp>
        <p:cxnSp>
          <p:nvCxnSpPr>
            <p:cNvPr id="1188" name="Google Shape;1188;p46"/>
            <p:cNvCxnSpPr/>
            <p:nvPr/>
          </p:nvCxnSpPr>
          <p:spPr>
            <a:xfrm>
              <a:off x="3019425" y="3749277"/>
              <a:ext cx="209550" cy="0"/>
            </a:xfrm>
            <a:prstGeom prst="straightConnector1">
              <a:avLst/>
            </a:prstGeom>
            <a:noFill/>
            <a:ln w="25400" cap="flat" cmpd="sng">
              <a:solidFill>
                <a:schemeClr val="dk2"/>
              </a:solidFill>
              <a:prstDash val="solid"/>
              <a:round/>
              <a:headEnd type="none" w="sm" len="sm"/>
              <a:tailEnd type="none" w="sm" len="sm"/>
            </a:ln>
          </p:spPr>
        </p:cxnSp>
        <p:cxnSp>
          <p:nvCxnSpPr>
            <p:cNvPr id="1189" name="Google Shape;1189;p46"/>
            <p:cNvCxnSpPr/>
            <p:nvPr/>
          </p:nvCxnSpPr>
          <p:spPr>
            <a:xfrm>
              <a:off x="3019425" y="3463527"/>
              <a:ext cx="209550" cy="0"/>
            </a:xfrm>
            <a:prstGeom prst="straightConnector1">
              <a:avLst/>
            </a:prstGeom>
            <a:noFill/>
            <a:ln w="25400" cap="flat" cmpd="sng">
              <a:solidFill>
                <a:schemeClr val="dk2"/>
              </a:solidFill>
              <a:prstDash val="solid"/>
              <a:round/>
              <a:headEnd type="none" w="sm" len="sm"/>
              <a:tailEnd type="none" w="sm" len="sm"/>
            </a:ln>
          </p:spPr>
        </p:cxnSp>
        <p:cxnSp>
          <p:nvCxnSpPr>
            <p:cNvPr id="1190" name="Google Shape;1190;p46"/>
            <p:cNvCxnSpPr/>
            <p:nvPr/>
          </p:nvCxnSpPr>
          <p:spPr>
            <a:xfrm>
              <a:off x="3019425" y="3177777"/>
              <a:ext cx="209550" cy="0"/>
            </a:xfrm>
            <a:prstGeom prst="straightConnector1">
              <a:avLst/>
            </a:prstGeom>
            <a:noFill/>
            <a:ln w="25400" cap="flat" cmpd="sng">
              <a:solidFill>
                <a:schemeClr val="dk2"/>
              </a:solidFill>
              <a:prstDash val="solid"/>
              <a:round/>
              <a:headEnd type="none" w="sm" len="sm"/>
              <a:tailEnd type="none" w="sm" len="sm"/>
            </a:ln>
          </p:spPr>
        </p:cxnSp>
        <p:cxnSp>
          <p:nvCxnSpPr>
            <p:cNvPr id="1191" name="Google Shape;1191;p46"/>
            <p:cNvCxnSpPr/>
            <p:nvPr/>
          </p:nvCxnSpPr>
          <p:spPr>
            <a:xfrm>
              <a:off x="3019425" y="2892027"/>
              <a:ext cx="209550" cy="0"/>
            </a:xfrm>
            <a:prstGeom prst="straightConnector1">
              <a:avLst/>
            </a:prstGeom>
            <a:noFill/>
            <a:ln w="25400" cap="flat" cmpd="sng">
              <a:solidFill>
                <a:schemeClr val="dk2"/>
              </a:solidFill>
              <a:prstDash val="solid"/>
              <a:round/>
              <a:headEnd type="none" w="sm" len="sm"/>
              <a:tailEnd type="none" w="sm" len="sm"/>
            </a:ln>
          </p:spPr>
        </p:cxnSp>
        <p:cxnSp>
          <p:nvCxnSpPr>
            <p:cNvPr id="1192" name="Google Shape;1192;p46"/>
            <p:cNvCxnSpPr/>
            <p:nvPr/>
          </p:nvCxnSpPr>
          <p:spPr>
            <a:xfrm>
              <a:off x="3019425" y="2549127"/>
              <a:ext cx="209550" cy="0"/>
            </a:xfrm>
            <a:prstGeom prst="straightConnector1">
              <a:avLst/>
            </a:prstGeom>
            <a:noFill/>
            <a:ln w="25400" cap="flat" cmpd="sng">
              <a:solidFill>
                <a:schemeClr val="dk2"/>
              </a:solidFill>
              <a:prstDash val="solid"/>
              <a:round/>
              <a:headEnd type="none" w="sm" len="sm"/>
              <a:tailEnd type="none" w="sm" len="sm"/>
            </a:ln>
          </p:spPr>
        </p:cxnSp>
        <p:cxnSp>
          <p:nvCxnSpPr>
            <p:cNvPr id="1193" name="Google Shape;1193;p46"/>
            <p:cNvCxnSpPr/>
            <p:nvPr/>
          </p:nvCxnSpPr>
          <p:spPr>
            <a:xfrm>
              <a:off x="3019425" y="1691877"/>
              <a:ext cx="209550" cy="0"/>
            </a:xfrm>
            <a:prstGeom prst="straightConnector1">
              <a:avLst/>
            </a:prstGeom>
            <a:noFill/>
            <a:ln w="25400" cap="flat" cmpd="sng">
              <a:solidFill>
                <a:schemeClr val="dk2"/>
              </a:solidFill>
              <a:prstDash val="solid"/>
              <a:round/>
              <a:headEnd type="none" w="sm" len="sm"/>
              <a:tailEnd type="none" w="sm" len="sm"/>
            </a:ln>
          </p:spPr>
        </p:cxnSp>
        <p:sp>
          <p:nvSpPr>
            <p:cNvPr id="1194" name="Google Shape;1194;p46"/>
            <p:cNvSpPr/>
            <p:nvPr/>
          </p:nvSpPr>
          <p:spPr>
            <a:xfrm>
              <a:off x="2421731" y="1047750"/>
              <a:ext cx="1635866"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u="sng">
                  <a:solidFill>
                    <a:schemeClr val="dk1"/>
                  </a:solidFill>
                  <a:latin typeface="Helvetica Neue"/>
                  <a:ea typeface="Helvetica Neue"/>
                  <a:cs typeface="Helvetica Neue"/>
                  <a:sym typeface="Helvetica Neue"/>
                </a:rPr>
                <a:t>LSN         LOG</a:t>
              </a:r>
              <a:endParaRPr/>
            </a:p>
          </p:txBody>
        </p:sp>
        <p:sp>
          <p:nvSpPr>
            <p:cNvPr id="1195" name="Google Shape;1195;p46"/>
            <p:cNvSpPr/>
            <p:nvPr/>
          </p:nvSpPr>
          <p:spPr>
            <a:xfrm>
              <a:off x="2421731" y="1487089"/>
              <a:ext cx="616356" cy="2735237"/>
            </a:xfrm>
            <a:prstGeom prst="rect">
              <a:avLst/>
            </a:prstGeom>
            <a:noFill/>
            <a:ln>
              <a:noFill/>
            </a:ln>
          </p:spPr>
          <p:txBody>
            <a:bodyPr spcFirstLastPara="1" wrap="square" lIns="67850" tIns="33325" rIns="67850" bIns="33325" anchor="t" anchorCtr="0">
              <a:spAutoFit/>
            </a:bodyPr>
            <a:lstStyle/>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00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05</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10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20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30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40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45</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50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60</a:t>
              </a:r>
              <a:endParaRPr/>
            </a:p>
          </p:txBody>
        </p:sp>
        <p:grpSp>
          <p:nvGrpSpPr>
            <p:cNvPr id="1196" name="Google Shape;1196;p46"/>
            <p:cNvGrpSpPr/>
            <p:nvPr/>
          </p:nvGrpSpPr>
          <p:grpSpPr>
            <a:xfrm>
              <a:off x="3000375" y="4273152"/>
              <a:ext cx="247650" cy="152400"/>
              <a:chOff x="2440" y="3656"/>
              <a:chExt cx="208" cy="128"/>
            </a:xfrm>
          </p:grpSpPr>
          <p:cxnSp>
            <p:nvCxnSpPr>
              <p:cNvPr id="1197" name="Google Shape;1197;p46"/>
              <p:cNvCxnSpPr/>
              <p:nvPr/>
            </p:nvCxnSpPr>
            <p:spPr>
              <a:xfrm>
                <a:off x="2456" y="3656"/>
                <a:ext cx="176" cy="128"/>
              </a:xfrm>
              <a:prstGeom prst="straightConnector1">
                <a:avLst/>
              </a:prstGeom>
              <a:noFill/>
              <a:ln w="25400" cap="flat" cmpd="sng">
                <a:solidFill>
                  <a:schemeClr val="dk2"/>
                </a:solidFill>
                <a:prstDash val="solid"/>
                <a:round/>
                <a:headEnd type="none" w="sm" len="sm"/>
                <a:tailEnd type="none" w="sm" len="sm"/>
              </a:ln>
            </p:spPr>
          </p:cxnSp>
          <p:cxnSp>
            <p:nvCxnSpPr>
              <p:cNvPr id="1198" name="Google Shape;1198;p46"/>
              <p:cNvCxnSpPr/>
              <p:nvPr/>
            </p:nvCxnSpPr>
            <p:spPr>
              <a:xfrm flipH="1">
                <a:off x="2440" y="3656"/>
                <a:ext cx="208" cy="128"/>
              </a:xfrm>
              <a:prstGeom prst="straightConnector1">
                <a:avLst/>
              </a:prstGeom>
              <a:noFill/>
              <a:ln w="25400" cap="flat" cmpd="sng">
                <a:solidFill>
                  <a:schemeClr val="dk2"/>
                </a:solidFill>
                <a:prstDash val="solid"/>
                <a:round/>
                <a:headEnd type="none" w="sm" len="sm"/>
                <a:tailEnd type="none" w="sm" len="sm"/>
              </a:ln>
            </p:spPr>
          </p:cxnSp>
        </p:grpSp>
        <p:sp>
          <p:nvSpPr>
            <p:cNvPr id="1199" name="Google Shape;1199;p46"/>
            <p:cNvSpPr/>
            <p:nvPr/>
          </p:nvSpPr>
          <p:spPr>
            <a:xfrm>
              <a:off x="5907882" y="2127646"/>
              <a:ext cx="893740"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2"/>
                  </a:solidFill>
                  <a:latin typeface="Helvetica Neue"/>
                  <a:ea typeface="Helvetica Neue"/>
                  <a:cs typeface="Helvetica Neue"/>
                  <a:sym typeface="Helvetica Neue"/>
                </a:rPr>
                <a:t>prevLSNs</a:t>
              </a:r>
              <a:endParaRPr sz="1350">
                <a:solidFill>
                  <a:schemeClr val="dk2"/>
                </a:solidFill>
                <a:latin typeface="Helvetica Neue"/>
                <a:ea typeface="Helvetica Neue"/>
                <a:cs typeface="Helvetica Neue"/>
                <a:sym typeface="Helvetica Neue"/>
              </a:endParaRPr>
            </a:p>
          </p:txBody>
        </p:sp>
        <p:cxnSp>
          <p:nvCxnSpPr>
            <p:cNvPr id="1200" name="Google Shape;1200;p46"/>
            <p:cNvCxnSpPr/>
            <p:nvPr/>
          </p:nvCxnSpPr>
          <p:spPr>
            <a:xfrm flipH="1">
              <a:off x="5229225" y="2272902"/>
              <a:ext cx="704850" cy="209550"/>
            </a:xfrm>
            <a:prstGeom prst="straightConnector1">
              <a:avLst/>
            </a:prstGeom>
            <a:noFill/>
            <a:ln w="25400" cap="flat" cmpd="sng">
              <a:solidFill>
                <a:schemeClr val="dk2"/>
              </a:solidFill>
              <a:prstDash val="dot"/>
              <a:round/>
              <a:headEnd type="none" w="sm" len="sm"/>
              <a:tailEnd type="stealth" w="med" len="med"/>
            </a:ln>
          </p:spPr>
        </p:cxnSp>
        <p:cxnSp>
          <p:nvCxnSpPr>
            <p:cNvPr id="1201" name="Google Shape;1201;p46"/>
            <p:cNvCxnSpPr/>
            <p:nvPr/>
          </p:nvCxnSpPr>
          <p:spPr>
            <a:xfrm flipH="1">
              <a:off x="5407819" y="2387202"/>
              <a:ext cx="812006" cy="502444"/>
            </a:xfrm>
            <a:prstGeom prst="straightConnector1">
              <a:avLst/>
            </a:prstGeom>
            <a:noFill/>
            <a:ln w="25400" cap="flat" cmpd="sng">
              <a:solidFill>
                <a:schemeClr val="dk2"/>
              </a:solidFill>
              <a:prstDash val="dot"/>
              <a:round/>
              <a:headEnd type="none" w="sm" len="sm"/>
              <a:tailEnd type="stealth" w="med" len="med"/>
            </a:ln>
          </p:spPr>
        </p:cxnSp>
        <p:cxnSp>
          <p:nvCxnSpPr>
            <p:cNvPr id="1202" name="Google Shape;1202;p46"/>
            <p:cNvCxnSpPr/>
            <p:nvPr/>
          </p:nvCxnSpPr>
          <p:spPr>
            <a:xfrm>
              <a:off x="3019425" y="1977627"/>
              <a:ext cx="209550" cy="0"/>
            </a:xfrm>
            <a:prstGeom prst="straightConnector1">
              <a:avLst/>
            </a:prstGeom>
            <a:noFill/>
            <a:ln w="25400" cap="flat" cmpd="sng">
              <a:solidFill>
                <a:schemeClr val="dk2"/>
              </a:solidFill>
              <a:prstDash val="solid"/>
              <a:round/>
              <a:headEnd type="none" w="sm" len="sm"/>
              <a:tailEnd type="none" w="sm" len="sm"/>
            </a:ln>
          </p:spPr>
        </p:cxnSp>
        <p:cxnSp>
          <p:nvCxnSpPr>
            <p:cNvPr id="1203" name="Google Shape;1203;p46"/>
            <p:cNvCxnSpPr/>
            <p:nvPr/>
          </p:nvCxnSpPr>
          <p:spPr>
            <a:xfrm>
              <a:off x="3019425" y="2263377"/>
              <a:ext cx="209550" cy="0"/>
            </a:xfrm>
            <a:prstGeom prst="straightConnector1">
              <a:avLst/>
            </a:prstGeom>
            <a:noFill/>
            <a:ln w="25400" cap="flat" cmpd="sng">
              <a:solidFill>
                <a:schemeClr val="dk2"/>
              </a:solidFill>
              <a:prstDash val="solid"/>
              <a:round/>
              <a:headEnd type="none" w="sm" len="sm"/>
              <a:tailEnd type="none" w="sm" len="sm"/>
            </a:ln>
          </p:spPr>
        </p:cxnSp>
        <p:sp>
          <p:nvSpPr>
            <p:cNvPr id="1204" name="Google Shape;1204;p46" descr="Arrow from LSN 30 to LSN 20" title="Arrow 3"/>
            <p:cNvSpPr/>
            <p:nvPr/>
          </p:nvSpPr>
          <p:spPr>
            <a:xfrm>
              <a:off x="4381500" y="2299096"/>
              <a:ext cx="795338" cy="590550"/>
            </a:xfrm>
            <a:custGeom>
              <a:avLst/>
              <a:gdLst/>
              <a:ahLst/>
              <a:cxnLst/>
              <a:rect l="l" t="t" r="r" b="b"/>
              <a:pathLst>
                <a:path w="21600" h="32267" fill="none" extrusionOk="0">
                  <a:moveTo>
                    <a:pt x="18782" y="-1"/>
                  </a:moveTo>
                  <a:cubicBezTo>
                    <a:pt x="20629" y="3251"/>
                    <a:pt x="21600" y="6927"/>
                    <a:pt x="21600" y="10667"/>
                  </a:cubicBezTo>
                  <a:cubicBezTo>
                    <a:pt x="21600" y="22596"/>
                    <a:pt x="11929" y="32266"/>
                    <a:pt x="0" y="32267"/>
                  </a:cubicBezTo>
                </a:path>
                <a:path w="21600" h="32267" extrusionOk="0">
                  <a:moveTo>
                    <a:pt x="18782" y="-1"/>
                  </a:moveTo>
                  <a:cubicBezTo>
                    <a:pt x="20629" y="3251"/>
                    <a:pt x="21600" y="6927"/>
                    <a:pt x="21600" y="10667"/>
                  </a:cubicBezTo>
                  <a:cubicBezTo>
                    <a:pt x="21600" y="22596"/>
                    <a:pt x="11929" y="32266"/>
                    <a:pt x="0" y="32267"/>
                  </a:cubicBezTo>
                  <a:lnTo>
                    <a:pt x="0" y="10667"/>
                  </a:lnTo>
                  <a:lnTo>
                    <a:pt x="18782" y="-1"/>
                  </a:lnTo>
                  <a:close/>
                </a:path>
              </a:pathLst>
            </a:custGeom>
            <a:no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205" name="Google Shape;1205;p46" descr="Arrow from LSN 60 to LSN 20" title="Arrow 4"/>
            <p:cNvSpPr/>
            <p:nvPr/>
          </p:nvSpPr>
          <p:spPr>
            <a:xfrm>
              <a:off x="5074444" y="2583656"/>
              <a:ext cx="333375" cy="1506140"/>
            </a:xfrm>
            <a:custGeom>
              <a:avLst/>
              <a:gdLst/>
              <a:ahLst/>
              <a:cxnLst/>
              <a:rect l="l" t="t" r="r" b="b"/>
              <a:pathLst>
                <a:path w="25617" h="43200" fill="none" extrusionOk="0">
                  <a:moveTo>
                    <a:pt x="-1" y="376"/>
                  </a:moveTo>
                  <a:cubicBezTo>
                    <a:pt x="1324" y="126"/>
                    <a:pt x="2669" y="-1"/>
                    <a:pt x="4017" y="0"/>
                  </a:cubicBezTo>
                  <a:cubicBezTo>
                    <a:pt x="15946" y="0"/>
                    <a:pt x="25617" y="9670"/>
                    <a:pt x="25617" y="21600"/>
                  </a:cubicBezTo>
                  <a:cubicBezTo>
                    <a:pt x="25617" y="33529"/>
                    <a:pt x="15946" y="43199"/>
                    <a:pt x="4017" y="43200"/>
                  </a:cubicBezTo>
                </a:path>
                <a:path w="25617" h="43200" extrusionOk="0">
                  <a:moveTo>
                    <a:pt x="-1" y="376"/>
                  </a:moveTo>
                  <a:cubicBezTo>
                    <a:pt x="1324" y="126"/>
                    <a:pt x="2669" y="-1"/>
                    <a:pt x="4017" y="0"/>
                  </a:cubicBezTo>
                  <a:cubicBezTo>
                    <a:pt x="15946" y="0"/>
                    <a:pt x="25617" y="9670"/>
                    <a:pt x="25617" y="21600"/>
                  </a:cubicBezTo>
                  <a:cubicBezTo>
                    <a:pt x="25617" y="33529"/>
                    <a:pt x="15946" y="43199"/>
                    <a:pt x="4017" y="43200"/>
                  </a:cubicBezTo>
                  <a:lnTo>
                    <a:pt x="4017" y="21600"/>
                  </a:lnTo>
                  <a:lnTo>
                    <a:pt x="-1" y="376"/>
                  </a:lnTo>
                  <a:close/>
                </a:path>
              </a:pathLst>
            </a:custGeom>
            <a:no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cxnSp>
          <p:nvCxnSpPr>
            <p:cNvPr id="1206" name="Google Shape;1206;p46"/>
            <p:cNvCxnSpPr/>
            <p:nvPr/>
          </p:nvCxnSpPr>
          <p:spPr>
            <a:xfrm flipH="1">
              <a:off x="5457825" y="2444352"/>
              <a:ext cx="1104900" cy="838200"/>
            </a:xfrm>
            <a:prstGeom prst="straightConnector1">
              <a:avLst/>
            </a:prstGeom>
            <a:noFill/>
            <a:ln w="25400" cap="flat" cmpd="sng">
              <a:solidFill>
                <a:schemeClr val="dk2"/>
              </a:solidFill>
              <a:prstDash val="dot"/>
              <a:round/>
              <a:headEnd type="none" w="sm" len="sm"/>
              <a:tailEnd type="stealth" w="med" len="med"/>
            </a:ln>
          </p:spPr>
        </p:cxnSp>
      </p:grpSp>
      <p:grpSp>
        <p:nvGrpSpPr>
          <p:cNvPr id="1207" name="Google Shape;1207;p46" descr="Xact Table: lastLSN, status&#10;DPT: recLSN&#10;flushedLSN&#10;ToUndo" title="RAM"/>
          <p:cNvGrpSpPr/>
          <p:nvPr/>
        </p:nvGrpSpPr>
        <p:grpSpPr>
          <a:xfrm>
            <a:off x="451757" y="939233"/>
            <a:ext cx="1902618" cy="3995737"/>
            <a:chOff x="451757" y="939233"/>
            <a:chExt cx="1902618" cy="3995737"/>
          </a:xfrm>
        </p:grpSpPr>
        <p:sp>
          <p:nvSpPr>
            <p:cNvPr id="1208" name="Google Shape;1208;p46"/>
            <p:cNvSpPr/>
            <p:nvPr/>
          </p:nvSpPr>
          <p:spPr>
            <a:xfrm>
              <a:off x="582725" y="4592070"/>
              <a:ext cx="142875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1209" name="Google Shape;1209;p46"/>
            <p:cNvSpPr/>
            <p:nvPr/>
          </p:nvSpPr>
          <p:spPr>
            <a:xfrm>
              <a:off x="480331" y="2139383"/>
              <a:ext cx="1735252" cy="1683154"/>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rgbClr val="0000FF"/>
                  </a:solidFill>
                  <a:latin typeface="Helvetica Neue"/>
                  <a:ea typeface="Helvetica Neue"/>
                  <a:cs typeface="Helvetica Neue"/>
                  <a:sym typeface="Helvetica Neue"/>
                </a:rPr>
                <a:t>Xact Table</a:t>
              </a:r>
              <a:endParaRPr/>
            </a:p>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	lastLSN</a:t>
              </a:r>
              <a:endParaRPr sz="1500">
                <a:solidFill>
                  <a:schemeClr val="dk2"/>
                </a:solidFill>
                <a:latin typeface="Helvetica Neue"/>
                <a:ea typeface="Helvetica Neue"/>
                <a:cs typeface="Helvetica Neue"/>
                <a:sym typeface="Helvetica Neue"/>
              </a:endParaRPr>
            </a:p>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	status</a:t>
              </a:r>
              <a:endParaRPr/>
            </a:p>
            <a:p>
              <a:pPr marL="0" marR="0" lvl="0" indent="0" algn="l" rtl="0">
                <a:spcBef>
                  <a:spcPts val="0"/>
                </a:spcBef>
                <a:spcAft>
                  <a:spcPts val="0"/>
                </a:spcAft>
                <a:buNone/>
              </a:pPr>
              <a:r>
                <a:rPr lang="en-US" sz="1500">
                  <a:solidFill>
                    <a:srgbClr val="0000FF"/>
                  </a:solidFill>
                  <a:latin typeface="Helvetica Neue"/>
                  <a:ea typeface="Helvetica Neue"/>
                  <a:cs typeface="Helvetica Neue"/>
                  <a:sym typeface="Helvetica Neue"/>
                </a:rPr>
                <a:t>Dirty Page Table</a:t>
              </a:r>
              <a:endParaRPr sz="1500">
                <a:solidFill>
                  <a:schemeClr val="dk2"/>
                </a:solidFill>
                <a:latin typeface="Helvetica Neue"/>
                <a:ea typeface="Helvetica Neue"/>
                <a:cs typeface="Helvetica Neue"/>
                <a:sym typeface="Helvetica Neue"/>
              </a:endParaRPr>
            </a:p>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	recLSN</a:t>
              </a:r>
              <a:endParaRPr sz="1500">
                <a:solidFill>
                  <a:schemeClr val="dk2"/>
                </a:solidFill>
                <a:latin typeface="Helvetica Neue"/>
                <a:ea typeface="Helvetica Neue"/>
                <a:cs typeface="Helvetica Neue"/>
                <a:sym typeface="Helvetica Neue"/>
              </a:endParaRPr>
            </a:p>
            <a:p>
              <a:pPr marL="0" marR="0" lvl="0" indent="0" algn="l" rtl="0">
                <a:spcBef>
                  <a:spcPts val="0"/>
                </a:spcBef>
                <a:spcAft>
                  <a:spcPts val="0"/>
                </a:spcAft>
                <a:buNone/>
              </a:pPr>
              <a:r>
                <a:rPr lang="en-US" sz="1500">
                  <a:solidFill>
                    <a:srgbClr val="0000FF"/>
                  </a:solidFill>
                  <a:latin typeface="Helvetica Neue"/>
                  <a:ea typeface="Helvetica Neue"/>
                  <a:cs typeface="Helvetica Neue"/>
                  <a:sym typeface="Helvetica Neue"/>
                </a:rPr>
                <a:t>flushedLSN</a:t>
              </a:r>
              <a:endParaRPr sz="1500">
                <a:solidFill>
                  <a:srgbClr val="0000FF"/>
                </a:solidFill>
                <a:latin typeface="Helvetica Neue"/>
                <a:ea typeface="Helvetica Neue"/>
                <a:cs typeface="Helvetica Neue"/>
                <a:sym typeface="Helvetica Neue"/>
              </a:endParaRPr>
            </a:p>
            <a:p>
              <a:pPr marL="0" marR="0" lvl="0" indent="0" algn="l" rtl="0">
                <a:spcBef>
                  <a:spcPts val="0"/>
                </a:spcBef>
                <a:spcAft>
                  <a:spcPts val="0"/>
                </a:spcAft>
                <a:buNone/>
              </a:pPr>
              <a:endParaRPr sz="1500">
                <a:solidFill>
                  <a:srgbClr val="0000FF"/>
                </a:solidFill>
                <a:latin typeface="Helvetica Neue"/>
                <a:ea typeface="Helvetica Neue"/>
                <a:cs typeface="Helvetica Neue"/>
                <a:sym typeface="Helvetica Neue"/>
              </a:endParaRPr>
            </a:p>
          </p:txBody>
        </p:sp>
        <p:cxnSp>
          <p:nvCxnSpPr>
            <p:cNvPr id="1210" name="Google Shape;1210;p46"/>
            <p:cNvCxnSpPr/>
            <p:nvPr/>
          </p:nvCxnSpPr>
          <p:spPr>
            <a:xfrm>
              <a:off x="2354375" y="939233"/>
              <a:ext cx="0" cy="3933825"/>
            </a:xfrm>
            <a:prstGeom prst="straightConnector1">
              <a:avLst/>
            </a:prstGeom>
            <a:noFill/>
            <a:ln w="12700" cap="flat" cmpd="sng">
              <a:solidFill>
                <a:schemeClr val="dk2"/>
              </a:solidFill>
              <a:prstDash val="solid"/>
              <a:round/>
              <a:headEnd type="none" w="sm" len="sm"/>
              <a:tailEnd type="none" w="sm" len="sm"/>
            </a:ln>
          </p:spPr>
        </p:cxnSp>
        <p:sp>
          <p:nvSpPr>
            <p:cNvPr id="1211" name="Google Shape;1211;p46"/>
            <p:cNvSpPr/>
            <p:nvPr/>
          </p:nvSpPr>
          <p:spPr>
            <a:xfrm>
              <a:off x="451757" y="3833643"/>
              <a:ext cx="941765"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accent2"/>
                  </a:solidFill>
                  <a:latin typeface="Helvetica Neue"/>
                  <a:ea typeface="Helvetica Neue"/>
                  <a:cs typeface="Helvetica Neue"/>
                  <a:sym typeface="Helvetica Neue"/>
                </a:rPr>
                <a:t>ToUndo</a:t>
              </a:r>
              <a:endParaRPr sz="1800">
                <a:solidFill>
                  <a:schemeClr val="accent2"/>
                </a:solidFill>
                <a:latin typeface="Helvetica Neue"/>
                <a:ea typeface="Helvetica Neue"/>
                <a:cs typeface="Helvetica Neue"/>
                <a:sym typeface="Helvetica Neue"/>
              </a:endParaRPr>
            </a:p>
          </p:txBody>
        </p:sp>
        <p:grpSp>
          <p:nvGrpSpPr>
            <p:cNvPr id="1212" name="Google Shape;1212;p46"/>
            <p:cNvGrpSpPr/>
            <p:nvPr/>
          </p:nvGrpSpPr>
          <p:grpSpPr>
            <a:xfrm>
              <a:off x="586298" y="1328568"/>
              <a:ext cx="1258490" cy="686990"/>
              <a:chOff x="435" y="1195"/>
              <a:chExt cx="1057" cy="577"/>
            </a:xfrm>
          </p:grpSpPr>
          <p:sp>
            <p:nvSpPr>
              <p:cNvPr id="1213" name="Google Shape;1213;p46"/>
              <p:cNvSpPr/>
              <p:nvPr/>
            </p:nvSpPr>
            <p:spPr>
              <a:xfrm>
                <a:off x="658" y="1380"/>
                <a:ext cx="542" cy="289"/>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RAM</a:t>
                </a:r>
                <a:endParaRPr/>
              </a:p>
            </p:txBody>
          </p:sp>
          <p:grpSp>
            <p:nvGrpSpPr>
              <p:cNvPr id="1214" name="Google Shape;1214;p46"/>
              <p:cNvGrpSpPr/>
              <p:nvPr/>
            </p:nvGrpSpPr>
            <p:grpSpPr>
              <a:xfrm>
                <a:off x="435" y="1195"/>
                <a:ext cx="1057" cy="577"/>
                <a:chOff x="435" y="1195"/>
                <a:chExt cx="1057" cy="577"/>
              </a:xfrm>
            </p:grpSpPr>
            <p:sp>
              <p:nvSpPr>
                <p:cNvPr id="1215" name="Google Shape;1215;p46"/>
                <p:cNvSpPr/>
                <p:nvPr/>
              </p:nvSpPr>
              <p:spPr>
                <a:xfrm>
                  <a:off x="436" y="1245"/>
                  <a:ext cx="1019" cy="527"/>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cxnSp>
              <p:nvCxnSpPr>
                <p:cNvPr id="1216" name="Google Shape;1216;p46"/>
                <p:cNvCxnSpPr/>
                <p:nvPr/>
              </p:nvCxnSpPr>
              <p:spPr>
                <a:xfrm rot="10800000" flipH="1">
                  <a:off x="435"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17" name="Google Shape;1217;p46"/>
                <p:cNvCxnSpPr/>
                <p:nvPr/>
              </p:nvCxnSpPr>
              <p:spPr>
                <a:xfrm rot="10800000" flipH="1">
                  <a:off x="492"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18" name="Google Shape;1218;p46"/>
                <p:cNvCxnSpPr/>
                <p:nvPr/>
              </p:nvCxnSpPr>
              <p:spPr>
                <a:xfrm flipH="1">
                  <a:off x="542"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19" name="Google Shape;1219;p46"/>
                <p:cNvCxnSpPr/>
                <p:nvPr/>
              </p:nvCxnSpPr>
              <p:spPr>
                <a:xfrm flipH="1">
                  <a:off x="599"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20" name="Google Shape;1220;p46"/>
                <p:cNvCxnSpPr/>
                <p:nvPr/>
              </p:nvCxnSpPr>
              <p:spPr>
                <a:xfrm rot="10800000" flipH="1">
                  <a:off x="663"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21" name="Google Shape;1221;p46"/>
                <p:cNvCxnSpPr/>
                <p:nvPr/>
              </p:nvCxnSpPr>
              <p:spPr>
                <a:xfrm rot="10800000" flipH="1">
                  <a:off x="720"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22" name="Google Shape;1222;p46"/>
                <p:cNvCxnSpPr/>
                <p:nvPr/>
              </p:nvCxnSpPr>
              <p:spPr>
                <a:xfrm flipH="1">
                  <a:off x="770"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23" name="Google Shape;1223;p46"/>
                <p:cNvCxnSpPr/>
                <p:nvPr/>
              </p:nvCxnSpPr>
              <p:spPr>
                <a:xfrm flipH="1">
                  <a:off x="828" y="1204"/>
                  <a:ext cx="36" cy="33"/>
                </a:xfrm>
                <a:prstGeom prst="straightConnector1">
                  <a:avLst/>
                </a:prstGeom>
                <a:noFill/>
                <a:ln w="12700" cap="flat" cmpd="sng">
                  <a:solidFill>
                    <a:schemeClr val="dk2"/>
                  </a:solidFill>
                  <a:prstDash val="solid"/>
                  <a:round/>
                  <a:headEnd type="none" w="sm" len="sm"/>
                  <a:tailEnd type="none" w="sm" len="sm"/>
                </a:ln>
              </p:spPr>
            </p:cxnSp>
            <p:cxnSp>
              <p:nvCxnSpPr>
                <p:cNvPr id="1224" name="Google Shape;1224;p46"/>
                <p:cNvCxnSpPr/>
                <p:nvPr/>
              </p:nvCxnSpPr>
              <p:spPr>
                <a:xfrm rot="10800000" flipH="1">
                  <a:off x="893" y="1195"/>
                  <a:ext cx="20" cy="49"/>
                </a:xfrm>
                <a:prstGeom prst="straightConnector1">
                  <a:avLst/>
                </a:prstGeom>
                <a:noFill/>
                <a:ln w="12700" cap="flat" cmpd="sng">
                  <a:solidFill>
                    <a:schemeClr val="dk2"/>
                  </a:solidFill>
                  <a:prstDash val="solid"/>
                  <a:round/>
                  <a:headEnd type="none" w="sm" len="sm"/>
                  <a:tailEnd type="none" w="sm" len="sm"/>
                </a:ln>
              </p:spPr>
            </p:cxnSp>
            <p:cxnSp>
              <p:nvCxnSpPr>
                <p:cNvPr id="1225" name="Google Shape;1225;p46"/>
                <p:cNvCxnSpPr/>
                <p:nvPr/>
              </p:nvCxnSpPr>
              <p:spPr>
                <a:xfrm rot="10800000" flipH="1">
                  <a:off x="950" y="1195"/>
                  <a:ext cx="20" cy="49"/>
                </a:xfrm>
                <a:prstGeom prst="straightConnector1">
                  <a:avLst/>
                </a:prstGeom>
                <a:noFill/>
                <a:ln w="12700" cap="flat" cmpd="sng">
                  <a:solidFill>
                    <a:schemeClr val="dk2"/>
                  </a:solidFill>
                  <a:prstDash val="solid"/>
                  <a:round/>
                  <a:headEnd type="none" w="sm" len="sm"/>
                  <a:tailEnd type="none" w="sm" len="sm"/>
                </a:ln>
              </p:spPr>
            </p:cxnSp>
            <p:cxnSp>
              <p:nvCxnSpPr>
                <p:cNvPr id="1226" name="Google Shape;1226;p46"/>
                <p:cNvCxnSpPr/>
                <p:nvPr/>
              </p:nvCxnSpPr>
              <p:spPr>
                <a:xfrm flipH="1">
                  <a:off x="999" y="1204"/>
                  <a:ext cx="36" cy="33"/>
                </a:xfrm>
                <a:prstGeom prst="straightConnector1">
                  <a:avLst/>
                </a:prstGeom>
                <a:noFill/>
                <a:ln w="12700" cap="flat" cmpd="sng">
                  <a:solidFill>
                    <a:schemeClr val="dk2"/>
                  </a:solidFill>
                  <a:prstDash val="solid"/>
                  <a:round/>
                  <a:headEnd type="none" w="sm" len="sm"/>
                  <a:tailEnd type="none" w="sm" len="sm"/>
                </a:ln>
              </p:spPr>
            </p:cxnSp>
            <p:cxnSp>
              <p:nvCxnSpPr>
                <p:cNvPr id="1227" name="Google Shape;1227;p46"/>
                <p:cNvCxnSpPr/>
                <p:nvPr/>
              </p:nvCxnSpPr>
              <p:spPr>
                <a:xfrm flipH="1">
                  <a:off x="1056" y="1204"/>
                  <a:ext cx="36" cy="33"/>
                </a:xfrm>
                <a:prstGeom prst="straightConnector1">
                  <a:avLst/>
                </a:prstGeom>
                <a:noFill/>
                <a:ln w="12700" cap="flat" cmpd="sng">
                  <a:solidFill>
                    <a:schemeClr val="dk2"/>
                  </a:solidFill>
                  <a:prstDash val="solid"/>
                  <a:round/>
                  <a:headEnd type="none" w="sm" len="sm"/>
                  <a:tailEnd type="none" w="sm" len="sm"/>
                </a:ln>
              </p:spPr>
            </p:cxnSp>
            <p:cxnSp>
              <p:nvCxnSpPr>
                <p:cNvPr id="1228" name="Google Shape;1228;p46"/>
                <p:cNvCxnSpPr/>
                <p:nvPr/>
              </p:nvCxnSpPr>
              <p:spPr>
                <a:xfrm rot="10800000" flipH="1">
                  <a:off x="1120"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29" name="Google Shape;1229;p46"/>
                <p:cNvCxnSpPr/>
                <p:nvPr/>
              </p:nvCxnSpPr>
              <p:spPr>
                <a:xfrm rot="10800000" flipH="1">
                  <a:off x="1177"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30" name="Google Shape;1230;p46"/>
                <p:cNvCxnSpPr/>
                <p:nvPr/>
              </p:nvCxnSpPr>
              <p:spPr>
                <a:xfrm flipH="1">
                  <a:off x="1227"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31" name="Google Shape;1231;p46"/>
                <p:cNvCxnSpPr/>
                <p:nvPr/>
              </p:nvCxnSpPr>
              <p:spPr>
                <a:xfrm flipH="1">
                  <a:off x="1284"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32" name="Google Shape;1232;p46"/>
                <p:cNvCxnSpPr/>
                <p:nvPr/>
              </p:nvCxnSpPr>
              <p:spPr>
                <a:xfrm rot="10800000" flipH="1">
                  <a:off x="1348"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33" name="Google Shape;1233;p46"/>
                <p:cNvCxnSpPr/>
                <p:nvPr/>
              </p:nvCxnSpPr>
              <p:spPr>
                <a:xfrm flipH="1">
                  <a:off x="1398"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34" name="Google Shape;1234;p46"/>
                <p:cNvCxnSpPr/>
                <p:nvPr/>
              </p:nvCxnSpPr>
              <p:spPr>
                <a:xfrm flipH="1">
                  <a:off x="1455"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35" name="Google Shape;1235;p46"/>
                <p:cNvCxnSpPr/>
                <p:nvPr/>
              </p:nvCxnSpPr>
              <p:spPr>
                <a:xfrm flipH="1">
                  <a:off x="1455" y="1739"/>
                  <a:ext cx="37" cy="33"/>
                </a:xfrm>
                <a:prstGeom prst="straightConnector1">
                  <a:avLst/>
                </a:prstGeom>
                <a:noFill/>
                <a:ln w="12700" cap="flat" cmpd="sng">
                  <a:solidFill>
                    <a:schemeClr val="dk2"/>
                  </a:solidFill>
                  <a:prstDash val="solid"/>
                  <a:round/>
                  <a:headEnd type="none" w="sm" len="sm"/>
                  <a:tailEnd type="none" w="sm" len="sm"/>
                </a:ln>
              </p:spPr>
            </p:cxnSp>
            <p:sp>
              <p:nvSpPr>
                <p:cNvPr id="1236" name="Google Shape;1236;p46"/>
                <p:cNvSpPr/>
                <p:nvPr/>
              </p:nvSpPr>
              <p:spPr>
                <a:xfrm>
                  <a:off x="465" y="1286"/>
                  <a:ext cx="962" cy="44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grpSp>
      </p:grpSp>
      <p:sp>
        <p:nvSpPr>
          <p:cNvPr id="1237" name="Google Shape;1237;p46"/>
          <p:cNvSpPr txBox="1"/>
          <p:nvPr/>
        </p:nvSpPr>
        <p:spPr>
          <a:xfrm>
            <a:off x="6730094" y="264313"/>
            <a:ext cx="2312191"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a:solidFill>
                  <a:srgbClr val="C00000"/>
                </a:solidFill>
                <a:latin typeface="Helvetica Neue"/>
                <a:ea typeface="Helvetica Neue"/>
                <a:cs typeface="Helvetica Neue"/>
                <a:sym typeface="Helvetica Neue"/>
              </a:rPr>
              <a:t>Using pencil and paper, run the ARIES recovery algorithm on this log, assuming you have access to a master record pointing to LSN 05. Maintain all the state on the left as you go!</a:t>
            </a:r>
            <a:endParaRPr/>
          </a:p>
        </p:txBody>
      </p:sp>
      <p:sp>
        <p:nvSpPr>
          <p:cNvPr id="1238" name="Google Shape;1238;p46" descr="Arrow from LSN 40 to LSN 30" title="Arrow 2"/>
          <p:cNvSpPr/>
          <p:nvPr/>
        </p:nvSpPr>
        <p:spPr>
          <a:xfrm>
            <a:off x="4352544" y="2931160"/>
            <a:ext cx="926592" cy="214376"/>
          </a:xfrm>
          <a:custGeom>
            <a:avLst/>
            <a:gdLst/>
            <a:ahLst/>
            <a:cxnLst/>
            <a:rect l="l" t="t" r="r" b="b"/>
            <a:pathLst>
              <a:path w="926592" h="214376" extrusionOk="0">
                <a:moveTo>
                  <a:pt x="926592" y="214376"/>
                </a:moveTo>
                <a:cubicBezTo>
                  <a:pt x="887984" y="134112"/>
                  <a:pt x="849376" y="53848"/>
                  <a:pt x="694944" y="19304"/>
                </a:cubicBezTo>
                <a:cubicBezTo>
                  <a:pt x="540512" y="-15240"/>
                  <a:pt x="0" y="7112"/>
                  <a:pt x="0" y="7112"/>
                </a:cubicBezTo>
                <a:lnTo>
                  <a:pt x="0" y="7112"/>
                </a:lnTo>
                <a:lnTo>
                  <a:pt x="0" y="7112"/>
                </a:lnTo>
              </a:path>
            </a:pathLst>
          </a:custGeom>
          <a:noFill/>
          <a:ln w="12700" cap="flat" cmpd="sng">
            <a:solidFill>
              <a:srgbClr val="4E1F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9" name="Google Shape;1239;p46" descr="Arrow from LSN 45 to LSN 40" title="Arrow 1"/>
          <p:cNvSpPr/>
          <p:nvPr/>
        </p:nvSpPr>
        <p:spPr>
          <a:xfrm>
            <a:off x="4184073" y="3228109"/>
            <a:ext cx="1077302" cy="247525"/>
          </a:xfrm>
          <a:custGeom>
            <a:avLst/>
            <a:gdLst/>
            <a:ahLst/>
            <a:cxnLst/>
            <a:rect l="l" t="t" r="r" b="b"/>
            <a:pathLst>
              <a:path w="1077302" h="247525" extrusionOk="0">
                <a:moveTo>
                  <a:pt x="0" y="235527"/>
                </a:moveTo>
                <a:cubicBezTo>
                  <a:pt x="347518" y="245918"/>
                  <a:pt x="695036" y="256309"/>
                  <a:pt x="872836" y="235527"/>
                </a:cubicBezTo>
                <a:cubicBezTo>
                  <a:pt x="1050636" y="214745"/>
                  <a:pt x="1036782" y="150090"/>
                  <a:pt x="1066800" y="110836"/>
                </a:cubicBezTo>
                <a:cubicBezTo>
                  <a:pt x="1096818" y="71582"/>
                  <a:pt x="1052945" y="0"/>
                  <a:pt x="1052945" y="0"/>
                </a:cubicBezTo>
              </a:path>
            </a:pathLst>
          </a:custGeom>
          <a:noFill/>
          <a:ln w="12700" cap="flat" cmpd="sng">
            <a:solidFill>
              <a:srgbClr val="4E1F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47"/>
          <p:cNvSpPr txBox="1">
            <a:spLocks noGrp="1"/>
          </p:cNvSpPr>
          <p:nvPr>
            <p:ph type="title"/>
          </p:nvPr>
        </p:nvSpPr>
        <p:spPr>
          <a:xfrm>
            <a:off x="457200" y="205979"/>
            <a:ext cx="8229600" cy="857250"/>
          </a:xfrm>
          <a:prstGeom prst="rect">
            <a:avLst/>
          </a:prstGeom>
          <a:noFill/>
          <a:ln>
            <a:noFill/>
          </a:ln>
        </p:spPr>
        <p:txBody>
          <a:bodyPr spcFirstLastPara="1" wrap="square" lIns="67850" tIns="33325" rIns="67850" bIns="33325" anchor="ctr" anchorCtr="0">
            <a:normAutofit/>
          </a:bodyPr>
          <a:lstStyle/>
          <a:p>
            <a:pPr marL="0" lvl="0" indent="0" algn="l" rtl="0">
              <a:spcBef>
                <a:spcPts val="0"/>
              </a:spcBef>
              <a:spcAft>
                <a:spcPts val="0"/>
              </a:spcAft>
              <a:buClr>
                <a:schemeClr val="dk1"/>
              </a:buClr>
              <a:buSzPts val="3200"/>
              <a:buFont typeface="Helvetica Neue"/>
              <a:buNone/>
            </a:pPr>
            <a:r>
              <a:rPr lang="en-US"/>
              <a:t>Example: Crash During Restart!</a:t>
            </a:r>
            <a:endParaRPr/>
          </a:p>
        </p:txBody>
      </p:sp>
      <p:grpSp>
        <p:nvGrpSpPr>
          <p:cNvPr id="1245" name="Google Shape;1245;p47" descr="Xact Table: lastLSN, status&#10;DPT: recLSN&#10;flushedLSN&#10;ToUndo" title="RAM"/>
          <p:cNvGrpSpPr/>
          <p:nvPr/>
        </p:nvGrpSpPr>
        <p:grpSpPr>
          <a:xfrm>
            <a:off x="451757" y="939233"/>
            <a:ext cx="1902618" cy="3995737"/>
            <a:chOff x="451757" y="939233"/>
            <a:chExt cx="1902618" cy="3995737"/>
          </a:xfrm>
        </p:grpSpPr>
        <p:sp>
          <p:nvSpPr>
            <p:cNvPr id="1246" name="Google Shape;1246;p47"/>
            <p:cNvSpPr/>
            <p:nvPr/>
          </p:nvSpPr>
          <p:spPr>
            <a:xfrm>
              <a:off x="582725" y="4592070"/>
              <a:ext cx="142875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1247" name="Google Shape;1247;p47"/>
            <p:cNvSpPr/>
            <p:nvPr/>
          </p:nvSpPr>
          <p:spPr>
            <a:xfrm>
              <a:off x="480331" y="2139383"/>
              <a:ext cx="1735252" cy="1683154"/>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500">
                  <a:solidFill>
                    <a:srgbClr val="0000FF"/>
                  </a:solidFill>
                  <a:latin typeface="Helvetica Neue"/>
                  <a:ea typeface="Helvetica Neue"/>
                  <a:cs typeface="Helvetica Neue"/>
                  <a:sym typeface="Helvetica Neue"/>
                </a:rPr>
                <a:t>Xact Table</a:t>
              </a:r>
              <a:endParaRPr/>
            </a:p>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	lastLSN</a:t>
              </a:r>
              <a:endParaRPr sz="1500">
                <a:solidFill>
                  <a:schemeClr val="dk2"/>
                </a:solidFill>
                <a:latin typeface="Helvetica Neue"/>
                <a:ea typeface="Helvetica Neue"/>
                <a:cs typeface="Helvetica Neue"/>
                <a:sym typeface="Helvetica Neue"/>
              </a:endParaRPr>
            </a:p>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	status</a:t>
              </a:r>
              <a:endParaRPr/>
            </a:p>
            <a:p>
              <a:pPr marL="0" marR="0" lvl="0" indent="0" algn="l" rtl="0">
                <a:spcBef>
                  <a:spcPts val="0"/>
                </a:spcBef>
                <a:spcAft>
                  <a:spcPts val="0"/>
                </a:spcAft>
                <a:buNone/>
              </a:pPr>
              <a:r>
                <a:rPr lang="en-US" sz="1500">
                  <a:solidFill>
                    <a:srgbClr val="0000FF"/>
                  </a:solidFill>
                  <a:latin typeface="Helvetica Neue"/>
                  <a:ea typeface="Helvetica Neue"/>
                  <a:cs typeface="Helvetica Neue"/>
                  <a:sym typeface="Helvetica Neue"/>
                </a:rPr>
                <a:t>Dirty Page Table</a:t>
              </a:r>
              <a:endParaRPr sz="1500">
                <a:solidFill>
                  <a:schemeClr val="dk2"/>
                </a:solidFill>
                <a:latin typeface="Helvetica Neue"/>
                <a:ea typeface="Helvetica Neue"/>
                <a:cs typeface="Helvetica Neue"/>
                <a:sym typeface="Helvetica Neue"/>
              </a:endParaRPr>
            </a:p>
            <a:p>
              <a:pPr marL="0" marR="0" lvl="0" indent="0" algn="l" rtl="0">
                <a:spcBef>
                  <a:spcPts val="0"/>
                </a:spcBef>
                <a:spcAft>
                  <a:spcPts val="0"/>
                </a:spcAft>
                <a:buNone/>
              </a:pPr>
              <a:r>
                <a:rPr lang="en-US" sz="1500">
                  <a:solidFill>
                    <a:schemeClr val="dk2"/>
                  </a:solidFill>
                  <a:latin typeface="Helvetica Neue"/>
                  <a:ea typeface="Helvetica Neue"/>
                  <a:cs typeface="Helvetica Neue"/>
                  <a:sym typeface="Helvetica Neue"/>
                </a:rPr>
                <a:t>	recLSN</a:t>
              </a:r>
              <a:endParaRPr sz="1500">
                <a:solidFill>
                  <a:schemeClr val="dk2"/>
                </a:solidFill>
                <a:latin typeface="Helvetica Neue"/>
                <a:ea typeface="Helvetica Neue"/>
                <a:cs typeface="Helvetica Neue"/>
                <a:sym typeface="Helvetica Neue"/>
              </a:endParaRPr>
            </a:p>
            <a:p>
              <a:pPr marL="0" marR="0" lvl="0" indent="0" algn="l" rtl="0">
                <a:spcBef>
                  <a:spcPts val="0"/>
                </a:spcBef>
                <a:spcAft>
                  <a:spcPts val="0"/>
                </a:spcAft>
                <a:buNone/>
              </a:pPr>
              <a:r>
                <a:rPr lang="en-US" sz="1500">
                  <a:solidFill>
                    <a:srgbClr val="0000FF"/>
                  </a:solidFill>
                  <a:latin typeface="Helvetica Neue"/>
                  <a:ea typeface="Helvetica Neue"/>
                  <a:cs typeface="Helvetica Neue"/>
                  <a:sym typeface="Helvetica Neue"/>
                </a:rPr>
                <a:t>flushedLSN</a:t>
              </a:r>
              <a:endParaRPr sz="1500">
                <a:solidFill>
                  <a:srgbClr val="0000FF"/>
                </a:solidFill>
                <a:latin typeface="Helvetica Neue"/>
                <a:ea typeface="Helvetica Neue"/>
                <a:cs typeface="Helvetica Neue"/>
                <a:sym typeface="Helvetica Neue"/>
              </a:endParaRPr>
            </a:p>
            <a:p>
              <a:pPr marL="0" marR="0" lvl="0" indent="0" algn="l" rtl="0">
                <a:spcBef>
                  <a:spcPts val="0"/>
                </a:spcBef>
                <a:spcAft>
                  <a:spcPts val="0"/>
                </a:spcAft>
                <a:buNone/>
              </a:pPr>
              <a:endParaRPr sz="1500">
                <a:solidFill>
                  <a:srgbClr val="0000FF"/>
                </a:solidFill>
                <a:latin typeface="Helvetica Neue"/>
                <a:ea typeface="Helvetica Neue"/>
                <a:cs typeface="Helvetica Neue"/>
                <a:sym typeface="Helvetica Neue"/>
              </a:endParaRPr>
            </a:p>
          </p:txBody>
        </p:sp>
        <p:cxnSp>
          <p:nvCxnSpPr>
            <p:cNvPr id="1248" name="Google Shape;1248;p47"/>
            <p:cNvCxnSpPr/>
            <p:nvPr/>
          </p:nvCxnSpPr>
          <p:spPr>
            <a:xfrm>
              <a:off x="2354375" y="939233"/>
              <a:ext cx="0" cy="3933825"/>
            </a:xfrm>
            <a:prstGeom prst="straightConnector1">
              <a:avLst/>
            </a:prstGeom>
            <a:noFill/>
            <a:ln w="12700" cap="flat" cmpd="sng">
              <a:solidFill>
                <a:schemeClr val="dk2"/>
              </a:solidFill>
              <a:prstDash val="solid"/>
              <a:round/>
              <a:headEnd type="none" w="sm" len="sm"/>
              <a:tailEnd type="none" w="sm" len="sm"/>
            </a:ln>
          </p:spPr>
        </p:cxnSp>
        <p:sp>
          <p:nvSpPr>
            <p:cNvPr id="1249" name="Google Shape;1249;p47"/>
            <p:cNvSpPr/>
            <p:nvPr/>
          </p:nvSpPr>
          <p:spPr>
            <a:xfrm>
              <a:off x="451757" y="3833643"/>
              <a:ext cx="941765"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accent2"/>
                  </a:solidFill>
                  <a:latin typeface="Helvetica Neue"/>
                  <a:ea typeface="Helvetica Neue"/>
                  <a:cs typeface="Helvetica Neue"/>
                  <a:sym typeface="Helvetica Neue"/>
                </a:rPr>
                <a:t>ToUndo</a:t>
              </a:r>
              <a:endParaRPr sz="1800">
                <a:solidFill>
                  <a:schemeClr val="accent2"/>
                </a:solidFill>
                <a:latin typeface="Helvetica Neue"/>
                <a:ea typeface="Helvetica Neue"/>
                <a:cs typeface="Helvetica Neue"/>
                <a:sym typeface="Helvetica Neue"/>
              </a:endParaRPr>
            </a:p>
          </p:txBody>
        </p:sp>
        <p:grpSp>
          <p:nvGrpSpPr>
            <p:cNvPr id="1250" name="Google Shape;1250;p47"/>
            <p:cNvGrpSpPr/>
            <p:nvPr/>
          </p:nvGrpSpPr>
          <p:grpSpPr>
            <a:xfrm>
              <a:off x="586298" y="1328568"/>
              <a:ext cx="1258490" cy="686990"/>
              <a:chOff x="435" y="1195"/>
              <a:chExt cx="1057" cy="577"/>
            </a:xfrm>
          </p:grpSpPr>
          <p:sp>
            <p:nvSpPr>
              <p:cNvPr id="1251" name="Google Shape;1251;p47"/>
              <p:cNvSpPr/>
              <p:nvPr/>
            </p:nvSpPr>
            <p:spPr>
              <a:xfrm>
                <a:off x="658" y="1380"/>
                <a:ext cx="542" cy="289"/>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RAM</a:t>
                </a:r>
                <a:endParaRPr/>
              </a:p>
            </p:txBody>
          </p:sp>
          <p:grpSp>
            <p:nvGrpSpPr>
              <p:cNvPr id="1252" name="Google Shape;1252;p47"/>
              <p:cNvGrpSpPr/>
              <p:nvPr/>
            </p:nvGrpSpPr>
            <p:grpSpPr>
              <a:xfrm>
                <a:off x="435" y="1195"/>
                <a:ext cx="1057" cy="577"/>
                <a:chOff x="435" y="1195"/>
                <a:chExt cx="1057" cy="577"/>
              </a:xfrm>
            </p:grpSpPr>
            <p:sp>
              <p:nvSpPr>
                <p:cNvPr id="1253" name="Google Shape;1253;p47"/>
                <p:cNvSpPr/>
                <p:nvPr/>
              </p:nvSpPr>
              <p:spPr>
                <a:xfrm>
                  <a:off x="436" y="1245"/>
                  <a:ext cx="1019" cy="527"/>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cxnSp>
              <p:nvCxnSpPr>
                <p:cNvPr id="1254" name="Google Shape;1254;p47"/>
                <p:cNvCxnSpPr/>
                <p:nvPr/>
              </p:nvCxnSpPr>
              <p:spPr>
                <a:xfrm rot="10800000" flipH="1">
                  <a:off x="435"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55" name="Google Shape;1255;p47"/>
                <p:cNvCxnSpPr/>
                <p:nvPr/>
              </p:nvCxnSpPr>
              <p:spPr>
                <a:xfrm rot="10800000" flipH="1">
                  <a:off x="492"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56" name="Google Shape;1256;p47"/>
                <p:cNvCxnSpPr/>
                <p:nvPr/>
              </p:nvCxnSpPr>
              <p:spPr>
                <a:xfrm flipH="1">
                  <a:off x="542"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57" name="Google Shape;1257;p47"/>
                <p:cNvCxnSpPr/>
                <p:nvPr/>
              </p:nvCxnSpPr>
              <p:spPr>
                <a:xfrm flipH="1">
                  <a:off x="599"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58" name="Google Shape;1258;p47"/>
                <p:cNvCxnSpPr/>
                <p:nvPr/>
              </p:nvCxnSpPr>
              <p:spPr>
                <a:xfrm rot="10800000" flipH="1">
                  <a:off x="663"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59" name="Google Shape;1259;p47"/>
                <p:cNvCxnSpPr/>
                <p:nvPr/>
              </p:nvCxnSpPr>
              <p:spPr>
                <a:xfrm rot="10800000" flipH="1">
                  <a:off x="720"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60" name="Google Shape;1260;p47"/>
                <p:cNvCxnSpPr/>
                <p:nvPr/>
              </p:nvCxnSpPr>
              <p:spPr>
                <a:xfrm flipH="1">
                  <a:off x="770"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61" name="Google Shape;1261;p47"/>
                <p:cNvCxnSpPr/>
                <p:nvPr/>
              </p:nvCxnSpPr>
              <p:spPr>
                <a:xfrm flipH="1">
                  <a:off x="828" y="1204"/>
                  <a:ext cx="36" cy="33"/>
                </a:xfrm>
                <a:prstGeom prst="straightConnector1">
                  <a:avLst/>
                </a:prstGeom>
                <a:noFill/>
                <a:ln w="12700" cap="flat" cmpd="sng">
                  <a:solidFill>
                    <a:schemeClr val="dk2"/>
                  </a:solidFill>
                  <a:prstDash val="solid"/>
                  <a:round/>
                  <a:headEnd type="none" w="sm" len="sm"/>
                  <a:tailEnd type="none" w="sm" len="sm"/>
                </a:ln>
              </p:spPr>
            </p:cxnSp>
            <p:cxnSp>
              <p:nvCxnSpPr>
                <p:cNvPr id="1262" name="Google Shape;1262;p47"/>
                <p:cNvCxnSpPr/>
                <p:nvPr/>
              </p:nvCxnSpPr>
              <p:spPr>
                <a:xfrm rot="10800000" flipH="1">
                  <a:off x="893" y="1195"/>
                  <a:ext cx="20" cy="49"/>
                </a:xfrm>
                <a:prstGeom prst="straightConnector1">
                  <a:avLst/>
                </a:prstGeom>
                <a:noFill/>
                <a:ln w="12700" cap="flat" cmpd="sng">
                  <a:solidFill>
                    <a:schemeClr val="dk2"/>
                  </a:solidFill>
                  <a:prstDash val="solid"/>
                  <a:round/>
                  <a:headEnd type="none" w="sm" len="sm"/>
                  <a:tailEnd type="none" w="sm" len="sm"/>
                </a:ln>
              </p:spPr>
            </p:cxnSp>
            <p:cxnSp>
              <p:nvCxnSpPr>
                <p:cNvPr id="1263" name="Google Shape;1263;p47"/>
                <p:cNvCxnSpPr/>
                <p:nvPr/>
              </p:nvCxnSpPr>
              <p:spPr>
                <a:xfrm rot="10800000" flipH="1">
                  <a:off x="950" y="1195"/>
                  <a:ext cx="20" cy="49"/>
                </a:xfrm>
                <a:prstGeom prst="straightConnector1">
                  <a:avLst/>
                </a:prstGeom>
                <a:noFill/>
                <a:ln w="12700" cap="flat" cmpd="sng">
                  <a:solidFill>
                    <a:schemeClr val="dk2"/>
                  </a:solidFill>
                  <a:prstDash val="solid"/>
                  <a:round/>
                  <a:headEnd type="none" w="sm" len="sm"/>
                  <a:tailEnd type="none" w="sm" len="sm"/>
                </a:ln>
              </p:spPr>
            </p:cxnSp>
            <p:cxnSp>
              <p:nvCxnSpPr>
                <p:cNvPr id="1264" name="Google Shape;1264;p47"/>
                <p:cNvCxnSpPr/>
                <p:nvPr/>
              </p:nvCxnSpPr>
              <p:spPr>
                <a:xfrm flipH="1">
                  <a:off x="999" y="1204"/>
                  <a:ext cx="36" cy="33"/>
                </a:xfrm>
                <a:prstGeom prst="straightConnector1">
                  <a:avLst/>
                </a:prstGeom>
                <a:noFill/>
                <a:ln w="12700" cap="flat" cmpd="sng">
                  <a:solidFill>
                    <a:schemeClr val="dk2"/>
                  </a:solidFill>
                  <a:prstDash val="solid"/>
                  <a:round/>
                  <a:headEnd type="none" w="sm" len="sm"/>
                  <a:tailEnd type="none" w="sm" len="sm"/>
                </a:ln>
              </p:spPr>
            </p:cxnSp>
            <p:cxnSp>
              <p:nvCxnSpPr>
                <p:cNvPr id="1265" name="Google Shape;1265;p47"/>
                <p:cNvCxnSpPr/>
                <p:nvPr/>
              </p:nvCxnSpPr>
              <p:spPr>
                <a:xfrm flipH="1">
                  <a:off x="1056" y="1204"/>
                  <a:ext cx="36" cy="33"/>
                </a:xfrm>
                <a:prstGeom prst="straightConnector1">
                  <a:avLst/>
                </a:prstGeom>
                <a:noFill/>
                <a:ln w="12700" cap="flat" cmpd="sng">
                  <a:solidFill>
                    <a:schemeClr val="dk2"/>
                  </a:solidFill>
                  <a:prstDash val="solid"/>
                  <a:round/>
                  <a:headEnd type="none" w="sm" len="sm"/>
                  <a:tailEnd type="none" w="sm" len="sm"/>
                </a:ln>
              </p:spPr>
            </p:cxnSp>
            <p:cxnSp>
              <p:nvCxnSpPr>
                <p:cNvPr id="1266" name="Google Shape;1266;p47"/>
                <p:cNvCxnSpPr/>
                <p:nvPr/>
              </p:nvCxnSpPr>
              <p:spPr>
                <a:xfrm rot="10800000" flipH="1">
                  <a:off x="1120"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67" name="Google Shape;1267;p47"/>
                <p:cNvCxnSpPr/>
                <p:nvPr/>
              </p:nvCxnSpPr>
              <p:spPr>
                <a:xfrm rot="10800000" flipH="1">
                  <a:off x="1177"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68" name="Google Shape;1268;p47"/>
                <p:cNvCxnSpPr/>
                <p:nvPr/>
              </p:nvCxnSpPr>
              <p:spPr>
                <a:xfrm flipH="1">
                  <a:off x="1227"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69" name="Google Shape;1269;p47"/>
                <p:cNvCxnSpPr/>
                <p:nvPr/>
              </p:nvCxnSpPr>
              <p:spPr>
                <a:xfrm flipH="1">
                  <a:off x="1284"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70" name="Google Shape;1270;p47"/>
                <p:cNvCxnSpPr/>
                <p:nvPr/>
              </p:nvCxnSpPr>
              <p:spPr>
                <a:xfrm rot="10800000" flipH="1">
                  <a:off x="1348" y="1195"/>
                  <a:ext cx="21" cy="49"/>
                </a:xfrm>
                <a:prstGeom prst="straightConnector1">
                  <a:avLst/>
                </a:prstGeom>
                <a:noFill/>
                <a:ln w="12700" cap="flat" cmpd="sng">
                  <a:solidFill>
                    <a:schemeClr val="dk2"/>
                  </a:solidFill>
                  <a:prstDash val="solid"/>
                  <a:round/>
                  <a:headEnd type="none" w="sm" len="sm"/>
                  <a:tailEnd type="none" w="sm" len="sm"/>
                </a:ln>
              </p:spPr>
            </p:cxnSp>
            <p:cxnSp>
              <p:nvCxnSpPr>
                <p:cNvPr id="1271" name="Google Shape;1271;p47"/>
                <p:cNvCxnSpPr/>
                <p:nvPr/>
              </p:nvCxnSpPr>
              <p:spPr>
                <a:xfrm flipH="1">
                  <a:off x="1398"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72" name="Google Shape;1272;p47"/>
                <p:cNvCxnSpPr/>
                <p:nvPr/>
              </p:nvCxnSpPr>
              <p:spPr>
                <a:xfrm flipH="1">
                  <a:off x="1455" y="1204"/>
                  <a:ext cx="37" cy="33"/>
                </a:xfrm>
                <a:prstGeom prst="straightConnector1">
                  <a:avLst/>
                </a:prstGeom>
                <a:noFill/>
                <a:ln w="12700" cap="flat" cmpd="sng">
                  <a:solidFill>
                    <a:schemeClr val="dk2"/>
                  </a:solidFill>
                  <a:prstDash val="solid"/>
                  <a:round/>
                  <a:headEnd type="none" w="sm" len="sm"/>
                  <a:tailEnd type="none" w="sm" len="sm"/>
                </a:ln>
              </p:spPr>
            </p:cxnSp>
            <p:cxnSp>
              <p:nvCxnSpPr>
                <p:cNvPr id="1273" name="Google Shape;1273;p47"/>
                <p:cNvCxnSpPr/>
                <p:nvPr/>
              </p:nvCxnSpPr>
              <p:spPr>
                <a:xfrm flipH="1">
                  <a:off x="1455" y="1739"/>
                  <a:ext cx="37" cy="33"/>
                </a:xfrm>
                <a:prstGeom prst="straightConnector1">
                  <a:avLst/>
                </a:prstGeom>
                <a:noFill/>
                <a:ln w="12700" cap="flat" cmpd="sng">
                  <a:solidFill>
                    <a:schemeClr val="dk2"/>
                  </a:solidFill>
                  <a:prstDash val="solid"/>
                  <a:round/>
                  <a:headEnd type="none" w="sm" len="sm"/>
                  <a:tailEnd type="none" w="sm" len="sm"/>
                </a:ln>
              </p:spPr>
            </p:cxnSp>
            <p:sp>
              <p:nvSpPr>
                <p:cNvPr id="1274" name="Google Shape;1274;p47"/>
                <p:cNvSpPr/>
                <p:nvPr/>
              </p:nvSpPr>
              <p:spPr>
                <a:xfrm>
                  <a:off x="465" y="1286"/>
                  <a:ext cx="962" cy="445"/>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grpSp>
        </p:grpSp>
      </p:grpSp>
      <p:grpSp>
        <p:nvGrpSpPr>
          <p:cNvPr id="1275" name="Google Shape;1275;p47" descr="LSN: 0-5 - begin_checkpoint end_checkpoint&#10;LSN: 10 update: T1 writes P5&#10;LSN: 20 update T2 writes P3&#10;LSN 30 T1 abort&#10;LSN: 40, 45 CLR: Undo T1 LSN 10, T1 End&#10;LSN 50 update: T3 writes P1&#10;LSN 60 update: T2 writes P5&#10; CRASH, RESTART&#10;LSN 70: CLR: Undo T2 LSN 60 (arrow to LSN 20- undoNextLSN)&#10;LSN 80, 85: CLR: Undo T3 LSN 50, T3 end&#10;CRASH, RESTART&#10;LSN 90 CLR: Undo T2 LSN 20, T2 end&#10;" title="Log Table"/>
          <p:cNvGrpSpPr/>
          <p:nvPr/>
        </p:nvGrpSpPr>
        <p:grpSpPr>
          <a:xfrm>
            <a:off x="2385863" y="844069"/>
            <a:ext cx="5528222" cy="4248150"/>
            <a:chOff x="2232020" y="1051560"/>
            <a:chExt cx="5528222" cy="4083877"/>
          </a:xfrm>
        </p:grpSpPr>
        <p:sp>
          <p:nvSpPr>
            <p:cNvPr id="1276" name="Google Shape;1276;p47"/>
            <p:cNvSpPr/>
            <p:nvPr/>
          </p:nvSpPr>
          <p:spPr>
            <a:xfrm>
              <a:off x="2411525" y="4592070"/>
              <a:ext cx="2171700" cy="342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CF0E30"/>
                </a:solidFill>
                <a:latin typeface="Helvetica Neue"/>
                <a:ea typeface="Helvetica Neue"/>
                <a:cs typeface="Helvetica Neue"/>
                <a:sym typeface="Helvetica Neue"/>
              </a:endParaRPr>
            </a:p>
          </p:txBody>
        </p:sp>
        <p:sp>
          <p:nvSpPr>
            <p:cNvPr id="1277" name="Google Shape;1277;p47"/>
            <p:cNvSpPr/>
            <p:nvPr/>
          </p:nvSpPr>
          <p:spPr>
            <a:xfrm>
              <a:off x="3198529" y="1244033"/>
              <a:ext cx="3096201" cy="3784921"/>
            </a:xfrm>
            <a:prstGeom prst="rect">
              <a:avLst/>
            </a:prstGeom>
            <a:noFill/>
            <a:ln>
              <a:noFill/>
            </a:ln>
          </p:spPr>
          <p:txBody>
            <a:bodyPr spcFirstLastPara="1" wrap="square" lIns="67850" tIns="33325" rIns="67850" bIns="33325" anchor="t" anchorCtr="0">
              <a:spAutoFit/>
            </a:bodyPr>
            <a:lstStyle/>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begin_checkpoint, end_checkpoint</a:t>
              </a:r>
              <a:endParaRPr sz="1500">
                <a:solidFill>
                  <a:schemeClr val="dk1"/>
                </a:solidFill>
                <a:latin typeface="Helvetica Neue"/>
                <a:ea typeface="Helvetica Neue"/>
                <a:cs typeface="Helvetica Neue"/>
                <a:sym typeface="Helvetica Neue"/>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update: T1 writes P5</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update T2 writes P3</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T1 abort</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CLR: Undo T1 LSN 10, T1 End</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update: T3 writes P1</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update: T2 writes P5</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CRASH, RESTART</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T2 abort, T3 abort</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CLR: Undo T2 LSN 60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CLR: Undo T3 LSN 50, T3 end</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CRASH, RESTART</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CLR: Undo T2 LSN 20, T2 end</a:t>
              </a:r>
              <a:endParaRPr/>
            </a:p>
          </p:txBody>
        </p:sp>
        <p:cxnSp>
          <p:nvCxnSpPr>
            <p:cNvPr id="1278" name="Google Shape;1278;p47"/>
            <p:cNvCxnSpPr/>
            <p:nvPr/>
          </p:nvCxnSpPr>
          <p:spPr>
            <a:xfrm>
              <a:off x="3097324" y="1344045"/>
              <a:ext cx="29768" cy="3791392"/>
            </a:xfrm>
            <a:prstGeom prst="straightConnector1">
              <a:avLst/>
            </a:prstGeom>
            <a:noFill/>
            <a:ln w="25400" cap="flat" cmpd="sng">
              <a:solidFill>
                <a:schemeClr val="dk2"/>
              </a:solidFill>
              <a:prstDash val="dot"/>
              <a:round/>
              <a:headEnd type="none" w="sm" len="sm"/>
              <a:tailEnd type="none" w="sm" len="sm"/>
            </a:ln>
          </p:spPr>
        </p:cxnSp>
        <p:cxnSp>
          <p:nvCxnSpPr>
            <p:cNvPr id="1279" name="Google Shape;1279;p47"/>
            <p:cNvCxnSpPr/>
            <p:nvPr/>
          </p:nvCxnSpPr>
          <p:spPr>
            <a:xfrm>
              <a:off x="3018831" y="4934970"/>
              <a:ext cx="209550" cy="0"/>
            </a:xfrm>
            <a:prstGeom prst="straightConnector1">
              <a:avLst/>
            </a:prstGeom>
            <a:noFill/>
            <a:ln w="25400" cap="flat" cmpd="sng">
              <a:solidFill>
                <a:schemeClr val="dk2"/>
              </a:solidFill>
              <a:prstDash val="solid"/>
              <a:round/>
              <a:headEnd type="none" w="sm" len="sm"/>
              <a:tailEnd type="none" w="sm" len="sm"/>
            </a:ln>
          </p:spPr>
        </p:cxnSp>
        <p:cxnSp>
          <p:nvCxnSpPr>
            <p:cNvPr id="1280" name="Google Shape;1280;p47"/>
            <p:cNvCxnSpPr/>
            <p:nvPr/>
          </p:nvCxnSpPr>
          <p:spPr>
            <a:xfrm>
              <a:off x="2989685" y="4053969"/>
              <a:ext cx="209550" cy="0"/>
            </a:xfrm>
            <a:prstGeom prst="straightConnector1">
              <a:avLst/>
            </a:prstGeom>
            <a:noFill/>
            <a:ln w="25400" cap="flat" cmpd="sng">
              <a:solidFill>
                <a:schemeClr val="dk2"/>
              </a:solidFill>
              <a:prstDash val="solid"/>
              <a:round/>
              <a:headEnd type="none" w="sm" len="sm"/>
              <a:tailEnd type="none" w="sm" len="sm"/>
            </a:ln>
          </p:spPr>
        </p:cxnSp>
        <p:cxnSp>
          <p:nvCxnSpPr>
            <p:cNvPr id="1281" name="Google Shape;1281;p47"/>
            <p:cNvCxnSpPr/>
            <p:nvPr/>
          </p:nvCxnSpPr>
          <p:spPr>
            <a:xfrm>
              <a:off x="2992550" y="3791970"/>
              <a:ext cx="209550" cy="0"/>
            </a:xfrm>
            <a:prstGeom prst="straightConnector1">
              <a:avLst/>
            </a:prstGeom>
            <a:noFill/>
            <a:ln w="25400" cap="flat" cmpd="sng">
              <a:solidFill>
                <a:schemeClr val="dk2"/>
              </a:solidFill>
              <a:prstDash val="solid"/>
              <a:round/>
              <a:headEnd type="none" w="sm" len="sm"/>
              <a:tailEnd type="none" w="sm" len="sm"/>
            </a:ln>
          </p:spPr>
        </p:cxnSp>
        <p:cxnSp>
          <p:nvCxnSpPr>
            <p:cNvPr id="1282" name="Google Shape;1282;p47"/>
            <p:cNvCxnSpPr/>
            <p:nvPr/>
          </p:nvCxnSpPr>
          <p:spPr>
            <a:xfrm>
              <a:off x="2992550" y="3220470"/>
              <a:ext cx="209550" cy="0"/>
            </a:xfrm>
            <a:prstGeom prst="straightConnector1">
              <a:avLst/>
            </a:prstGeom>
            <a:noFill/>
            <a:ln w="25400" cap="flat" cmpd="sng">
              <a:solidFill>
                <a:schemeClr val="dk2"/>
              </a:solidFill>
              <a:prstDash val="solid"/>
              <a:round/>
              <a:headEnd type="none" w="sm" len="sm"/>
              <a:tailEnd type="none" w="sm" len="sm"/>
            </a:ln>
          </p:spPr>
        </p:cxnSp>
        <p:cxnSp>
          <p:nvCxnSpPr>
            <p:cNvPr id="1283" name="Google Shape;1283;p47"/>
            <p:cNvCxnSpPr/>
            <p:nvPr/>
          </p:nvCxnSpPr>
          <p:spPr>
            <a:xfrm>
              <a:off x="2992550" y="2934720"/>
              <a:ext cx="209550" cy="0"/>
            </a:xfrm>
            <a:prstGeom prst="straightConnector1">
              <a:avLst/>
            </a:prstGeom>
            <a:noFill/>
            <a:ln w="25400" cap="flat" cmpd="sng">
              <a:solidFill>
                <a:schemeClr val="dk2"/>
              </a:solidFill>
              <a:prstDash val="solid"/>
              <a:round/>
              <a:headEnd type="none" w="sm" len="sm"/>
              <a:tailEnd type="none" w="sm" len="sm"/>
            </a:ln>
          </p:spPr>
        </p:cxnSp>
        <p:cxnSp>
          <p:nvCxnSpPr>
            <p:cNvPr id="1284" name="Google Shape;1284;p47"/>
            <p:cNvCxnSpPr/>
            <p:nvPr/>
          </p:nvCxnSpPr>
          <p:spPr>
            <a:xfrm>
              <a:off x="2992550" y="2639179"/>
              <a:ext cx="209550" cy="0"/>
            </a:xfrm>
            <a:prstGeom prst="straightConnector1">
              <a:avLst/>
            </a:prstGeom>
            <a:noFill/>
            <a:ln w="25400" cap="flat" cmpd="sng">
              <a:solidFill>
                <a:schemeClr val="dk2"/>
              </a:solidFill>
              <a:prstDash val="solid"/>
              <a:round/>
              <a:headEnd type="none" w="sm" len="sm"/>
              <a:tailEnd type="none" w="sm" len="sm"/>
            </a:ln>
          </p:spPr>
        </p:cxnSp>
        <p:cxnSp>
          <p:nvCxnSpPr>
            <p:cNvPr id="1285" name="Google Shape;1285;p47"/>
            <p:cNvCxnSpPr/>
            <p:nvPr/>
          </p:nvCxnSpPr>
          <p:spPr>
            <a:xfrm>
              <a:off x="2992550" y="2272912"/>
              <a:ext cx="209550" cy="0"/>
            </a:xfrm>
            <a:prstGeom prst="straightConnector1">
              <a:avLst/>
            </a:prstGeom>
            <a:noFill/>
            <a:ln w="25400" cap="flat" cmpd="sng">
              <a:solidFill>
                <a:schemeClr val="dk2"/>
              </a:solidFill>
              <a:prstDash val="solid"/>
              <a:round/>
              <a:headEnd type="none" w="sm" len="sm"/>
              <a:tailEnd type="none" w="sm" len="sm"/>
            </a:ln>
          </p:spPr>
        </p:cxnSp>
        <p:cxnSp>
          <p:nvCxnSpPr>
            <p:cNvPr id="1286" name="Google Shape;1286;p47"/>
            <p:cNvCxnSpPr/>
            <p:nvPr/>
          </p:nvCxnSpPr>
          <p:spPr>
            <a:xfrm>
              <a:off x="2991655" y="2016223"/>
              <a:ext cx="209550" cy="0"/>
            </a:xfrm>
            <a:prstGeom prst="straightConnector1">
              <a:avLst/>
            </a:prstGeom>
            <a:noFill/>
            <a:ln w="25400" cap="flat" cmpd="sng">
              <a:solidFill>
                <a:schemeClr val="dk2"/>
              </a:solidFill>
              <a:prstDash val="solid"/>
              <a:round/>
              <a:headEnd type="none" w="sm" len="sm"/>
              <a:tailEnd type="none" w="sm" len="sm"/>
            </a:ln>
          </p:spPr>
        </p:cxnSp>
        <p:cxnSp>
          <p:nvCxnSpPr>
            <p:cNvPr id="1287" name="Google Shape;1287;p47"/>
            <p:cNvCxnSpPr/>
            <p:nvPr/>
          </p:nvCxnSpPr>
          <p:spPr>
            <a:xfrm>
              <a:off x="2992550" y="1734570"/>
              <a:ext cx="209550" cy="0"/>
            </a:xfrm>
            <a:prstGeom prst="straightConnector1">
              <a:avLst/>
            </a:prstGeom>
            <a:noFill/>
            <a:ln w="25400" cap="flat" cmpd="sng">
              <a:solidFill>
                <a:schemeClr val="dk2"/>
              </a:solidFill>
              <a:prstDash val="solid"/>
              <a:round/>
              <a:headEnd type="none" w="sm" len="sm"/>
              <a:tailEnd type="none" w="sm" len="sm"/>
            </a:ln>
          </p:spPr>
        </p:cxnSp>
        <p:cxnSp>
          <p:nvCxnSpPr>
            <p:cNvPr id="1288" name="Google Shape;1288;p47"/>
            <p:cNvCxnSpPr/>
            <p:nvPr/>
          </p:nvCxnSpPr>
          <p:spPr>
            <a:xfrm>
              <a:off x="2992550" y="1448820"/>
              <a:ext cx="209550" cy="0"/>
            </a:xfrm>
            <a:prstGeom prst="straightConnector1">
              <a:avLst/>
            </a:prstGeom>
            <a:noFill/>
            <a:ln w="25400" cap="flat" cmpd="sng">
              <a:solidFill>
                <a:schemeClr val="dk2"/>
              </a:solidFill>
              <a:prstDash val="solid"/>
              <a:round/>
              <a:headEnd type="none" w="sm" len="sm"/>
              <a:tailEnd type="none" w="sm" len="sm"/>
            </a:ln>
          </p:spPr>
        </p:cxnSp>
        <p:sp>
          <p:nvSpPr>
            <p:cNvPr id="1289" name="Google Shape;1289;p47"/>
            <p:cNvSpPr/>
            <p:nvPr/>
          </p:nvSpPr>
          <p:spPr>
            <a:xfrm>
              <a:off x="2423160" y="1051560"/>
              <a:ext cx="1635866" cy="34432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800" u="sng">
                  <a:solidFill>
                    <a:schemeClr val="dk1"/>
                  </a:solidFill>
                  <a:latin typeface="Helvetica Neue"/>
                  <a:ea typeface="Helvetica Neue"/>
                  <a:cs typeface="Helvetica Neue"/>
                  <a:sym typeface="Helvetica Neue"/>
                </a:rPr>
                <a:t>LSN         LOG</a:t>
              </a:r>
              <a:endParaRPr/>
            </a:p>
          </p:txBody>
        </p:sp>
        <p:sp>
          <p:nvSpPr>
            <p:cNvPr id="1290" name="Google Shape;1290;p47"/>
            <p:cNvSpPr/>
            <p:nvPr/>
          </p:nvSpPr>
          <p:spPr>
            <a:xfrm>
              <a:off x="2232020" y="1266605"/>
              <a:ext cx="1022874" cy="3784921"/>
            </a:xfrm>
            <a:prstGeom prst="rect">
              <a:avLst/>
            </a:prstGeom>
            <a:noFill/>
            <a:ln>
              <a:noFill/>
            </a:ln>
          </p:spPr>
          <p:txBody>
            <a:bodyPr spcFirstLastPara="1" wrap="square" lIns="67850" tIns="33325" rIns="67850" bIns="33325" anchor="t" anchorCtr="0">
              <a:spAutoFit/>
            </a:bodyPr>
            <a:lstStyle/>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00,05</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10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20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30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40,45</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50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60</a:t>
              </a:r>
              <a:endParaRPr/>
            </a:p>
            <a:p>
              <a:pPr marL="0" marR="0" lvl="0" indent="0" algn="l" rtl="0">
                <a:lnSpc>
                  <a:spcPct val="130000"/>
                </a:lnSpc>
                <a:spcBef>
                  <a:spcPts val="0"/>
                </a:spcBef>
                <a:spcAft>
                  <a:spcPts val="0"/>
                </a:spcAft>
                <a:buNone/>
              </a:pPr>
              <a:endParaRPr sz="1500">
                <a:solidFill>
                  <a:schemeClr val="dk1"/>
                </a:solidFill>
                <a:latin typeface="Helvetica Neue"/>
                <a:ea typeface="Helvetica Neue"/>
                <a:cs typeface="Helvetica Neue"/>
                <a:sym typeface="Helvetica Neue"/>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70,80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        90</a:t>
              </a:r>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100,105</a:t>
              </a:r>
              <a:endParaRPr/>
            </a:p>
            <a:p>
              <a:pPr marL="0" marR="0" lvl="0" indent="0" algn="l" rtl="0">
                <a:lnSpc>
                  <a:spcPct val="130000"/>
                </a:lnSpc>
                <a:spcBef>
                  <a:spcPts val="0"/>
                </a:spcBef>
                <a:spcAft>
                  <a:spcPts val="0"/>
                </a:spcAft>
                <a:buNone/>
              </a:pPr>
              <a:endParaRPr sz="1500">
                <a:solidFill>
                  <a:schemeClr val="dk1"/>
                </a:solidFill>
                <a:latin typeface="Helvetica Neue"/>
                <a:ea typeface="Helvetica Neue"/>
                <a:cs typeface="Helvetica Neue"/>
                <a:sym typeface="Helvetica Neue"/>
              </a:endParaRPr>
            </a:p>
            <a:p>
              <a:pPr marL="0" marR="0" lvl="0" indent="0" algn="l" rtl="0">
                <a:lnSpc>
                  <a:spcPct val="130000"/>
                </a:lnSpc>
                <a:spcBef>
                  <a:spcPts val="0"/>
                </a:spcBef>
                <a:spcAft>
                  <a:spcPts val="0"/>
                </a:spcAft>
                <a:buNone/>
              </a:pPr>
              <a:r>
                <a:rPr lang="en-US" sz="1500">
                  <a:solidFill>
                    <a:schemeClr val="dk1"/>
                  </a:solidFill>
                  <a:latin typeface="Helvetica Neue"/>
                  <a:ea typeface="Helvetica Neue"/>
                  <a:cs typeface="Helvetica Neue"/>
                  <a:sym typeface="Helvetica Neue"/>
                </a:rPr>
                <a:t>110,115</a:t>
              </a:r>
              <a:endParaRPr/>
            </a:p>
          </p:txBody>
        </p:sp>
        <p:cxnSp>
          <p:nvCxnSpPr>
            <p:cNvPr id="1291" name="Google Shape;1291;p47"/>
            <p:cNvCxnSpPr/>
            <p:nvPr/>
          </p:nvCxnSpPr>
          <p:spPr>
            <a:xfrm>
              <a:off x="3049700" y="3458595"/>
              <a:ext cx="152400" cy="152400"/>
            </a:xfrm>
            <a:prstGeom prst="straightConnector1">
              <a:avLst/>
            </a:prstGeom>
            <a:noFill/>
            <a:ln w="25400" cap="flat" cmpd="sng">
              <a:solidFill>
                <a:schemeClr val="dk2"/>
              </a:solidFill>
              <a:prstDash val="solid"/>
              <a:round/>
              <a:headEnd type="none" w="sm" len="sm"/>
              <a:tailEnd type="none" w="sm" len="sm"/>
            </a:ln>
          </p:spPr>
        </p:cxnSp>
        <p:cxnSp>
          <p:nvCxnSpPr>
            <p:cNvPr id="1292" name="Google Shape;1292;p47"/>
            <p:cNvCxnSpPr/>
            <p:nvPr/>
          </p:nvCxnSpPr>
          <p:spPr>
            <a:xfrm flipH="1">
              <a:off x="3030650" y="3458595"/>
              <a:ext cx="190500" cy="152400"/>
            </a:xfrm>
            <a:prstGeom prst="straightConnector1">
              <a:avLst/>
            </a:prstGeom>
            <a:noFill/>
            <a:ln w="25400" cap="flat" cmpd="sng">
              <a:solidFill>
                <a:schemeClr val="dk2"/>
              </a:solidFill>
              <a:prstDash val="solid"/>
              <a:round/>
              <a:headEnd type="none" w="sm" len="sm"/>
              <a:tailEnd type="none" w="sm" len="sm"/>
            </a:ln>
          </p:spPr>
        </p:cxnSp>
        <p:cxnSp>
          <p:nvCxnSpPr>
            <p:cNvPr id="1293" name="Google Shape;1293;p47"/>
            <p:cNvCxnSpPr/>
            <p:nvPr/>
          </p:nvCxnSpPr>
          <p:spPr>
            <a:xfrm>
              <a:off x="3062142" y="4484784"/>
              <a:ext cx="152400" cy="152400"/>
            </a:xfrm>
            <a:prstGeom prst="straightConnector1">
              <a:avLst/>
            </a:prstGeom>
            <a:noFill/>
            <a:ln w="25400" cap="flat" cmpd="sng">
              <a:solidFill>
                <a:schemeClr val="dk2"/>
              </a:solidFill>
              <a:prstDash val="solid"/>
              <a:round/>
              <a:headEnd type="none" w="sm" len="sm"/>
              <a:tailEnd type="none" w="sm" len="sm"/>
            </a:ln>
          </p:spPr>
        </p:cxnSp>
        <p:cxnSp>
          <p:nvCxnSpPr>
            <p:cNvPr id="1294" name="Google Shape;1294;p47"/>
            <p:cNvCxnSpPr/>
            <p:nvPr/>
          </p:nvCxnSpPr>
          <p:spPr>
            <a:xfrm flipH="1">
              <a:off x="3033143" y="4506345"/>
              <a:ext cx="190500" cy="152400"/>
            </a:xfrm>
            <a:prstGeom prst="straightConnector1">
              <a:avLst/>
            </a:prstGeom>
            <a:noFill/>
            <a:ln w="25400" cap="flat" cmpd="sng">
              <a:solidFill>
                <a:schemeClr val="dk2"/>
              </a:solidFill>
              <a:prstDash val="solid"/>
              <a:round/>
              <a:headEnd type="none" w="sm" len="sm"/>
              <a:tailEnd type="none" w="sm" len="sm"/>
            </a:ln>
          </p:spPr>
        </p:cxnSp>
        <p:sp>
          <p:nvSpPr>
            <p:cNvPr id="1295" name="Google Shape;1295;p47"/>
            <p:cNvSpPr/>
            <p:nvPr/>
          </p:nvSpPr>
          <p:spPr>
            <a:xfrm>
              <a:off x="6561997" y="2016223"/>
              <a:ext cx="1198245" cy="275076"/>
            </a:xfrm>
            <a:prstGeom prst="rect">
              <a:avLst/>
            </a:prstGeom>
            <a:noFill/>
            <a:ln>
              <a:noFill/>
            </a:ln>
          </p:spPr>
          <p:txBody>
            <a:bodyPr spcFirstLastPara="1" wrap="square" lIns="67850" tIns="33325" rIns="67850" bIns="33325" anchor="t" anchorCtr="0">
              <a:spAutoFit/>
            </a:bodyPr>
            <a:lstStyle/>
            <a:p>
              <a:pPr marL="0" marR="0" lvl="0" indent="0" algn="l" rtl="0">
                <a:spcBef>
                  <a:spcPts val="0"/>
                </a:spcBef>
                <a:spcAft>
                  <a:spcPts val="0"/>
                </a:spcAft>
                <a:buNone/>
              </a:pPr>
              <a:r>
                <a:rPr lang="en-US" sz="1350">
                  <a:solidFill>
                    <a:schemeClr val="dk2"/>
                  </a:solidFill>
                  <a:latin typeface="Helvetica Neue"/>
                  <a:ea typeface="Helvetica Neue"/>
                  <a:cs typeface="Helvetica Neue"/>
                  <a:sym typeface="Helvetica Neue"/>
                </a:rPr>
                <a:t>undonextLSN</a:t>
              </a:r>
              <a:endParaRPr sz="1350">
                <a:solidFill>
                  <a:schemeClr val="dk2"/>
                </a:solidFill>
                <a:latin typeface="Helvetica Neue"/>
                <a:ea typeface="Helvetica Neue"/>
                <a:cs typeface="Helvetica Neue"/>
                <a:sym typeface="Helvetica Neue"/>
              </a:endParaRPr>
            </a:p>
          </p:txBody>
        </p:sp>
        <p:cxnSp>
          <p:nvCxnSpPr>
            <p:cNvPr id="1296" name="Google Shape;1296;p47"/>
            <p:cNvCxnSpPr/>
            <p:nvPr/>
          </p:nvCxnSpPr>
          <p:spPr>
            <a:xfrm flipH="1">
              <a:off x="6261064" y="2291299"/>
              <a:ext cx="476250" cy="609600"/>
            </a:xfrm>
            <a:prstGeom prst="straightConnector1">
              <a:avLst/>
            </a:prstGeom>
            <a:noFill/>
            <a:ln w="25400" cap="flat" cmpd="sng">
              <a:solidFill>
                <a:schemeClr val="dk2"/>
              </a:solidFill>
              <a:prstDash val="dot"/>
              <a:round/>
              <a:headEnd type="none" w="sm" len="sm"/>
              <a:tailEnd type="stealth" w="med" len="med"/>
            </a:ln>
          </p:spPr>
        </p:cxnSp>
        <p:sp>
          <p:nvSpPr>
            <p:cNvPr id="1297" name="Google Shape;1297;p47"/>
            <p:cNvSpPr/>
            <p:nvPr/>
          </p:nvSpPr>
          <p:spPr>
            <a:xfrm>
              <a:off x="5257799" y="1970314"/>
              <a:ext cx="898703" cy="2011382"/>
            </a:xfrm>
            <a:custGeom>
              <a:avLst/>
              <a:gdLst/>
              <a:ahLst/>
              <a:cxnLst/>
              <a:rect l="l" t="t" r="r" b="b"/>
              <a:pathLst>
                <a:path w="26918" h="43200" fill="none" extrusionOk="0">
                  <a:moveTo>
                    <a:pt x="-1" y="664"/>
                  </a:moveTo>
                  <a:cubicBezTo>
                    <a:pt x="1738" y="223"/>
                    <a:pt x="3524" y="-1"/>
                    <a:pt x="5318" y="0"/>
                  </a:cubicBezTo>
                  <a:cubicBezTo>
                    <a:pt x="17247" y="0"/>
                    <a:pt x="26918" y="9670"/>
                    <a:pt x="26918" y="21600"/>
                  </a:cubicBezTo>
                  <a:cubicBezTo>
                    <a:pt x="26918" y="33529"/>
                    <a:pt x="17247" y="43200"/>
                    <a:pt x="5318" y="43200"/>
                  </a:cubicBezTo>
                  <a:cubicBezTo>
                    <a:pt x="5294" y="43200"/>
                    <a:pt x="5271" y="43199"/>
                    <a:pt x="5248" y="43199"/>
                  </a:cubicBezTo>
                </a:path>
                <a:path w="26918" h="43200" extrusionOk="0">
                  <a:moveTo>
                    <a:pt x="-1" y="664"/>
                  </a:moveTo>
                  <a:cubicBezTo>
                    <a:pt x="1738" y="223"/>
                    <a:pt x="3524" y="-1"/>
                    <a:pt x="5318" y="0"/>
                  </a:cubicBezTo>
                  <a:cubicBezTo>
                    <a:pt x="17247" y="0"/>
                    <a:pt x="26918" y="9670"/>
                    <a:pt x="26918" y="21600"/>
                  </a:cubicBezTo>
                  <a:cubicBezTo>
                    <a:pt x="26918" y="33529"/>
                    <a:pt x="17247" y="43200"/>
                    <a:pt x="5318" y="43200"/>
                  </a:cubicBezTo>
                  <a:cubicBezTo>
                    <a:pt x="5294" y="43200"/>
                    <a:pt x="5271" y="43199"/>
                    <a:pt x="5248" y="43199"/>
                  </a:cubicBezTo>
                  <a:lnTo>
                    <a:pt x="5318" y="21600"/>
                  </a:lnTo>
                  <a:lnTo>
                    <a:pt x="-1" y="664"/>
                  </a:lnTo>
                  <a:close/>
                </a:path>
              </a:pathLst>
            </a:custGeom>
            <a:noFill/>
            <a:ln w="127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sp>
        <p:nvSpPr>
          <p:cNvPr id="1298" name="Google Shape;1298;p47"/>
          <p:cNvSpPr txBox="1"/>
          <p:nvPr/>
        </p:nvSpPr>
        <p:spPr>
          <a:xfrm>
            <a:off x="6730094" y="264313"/>
            <a:ext cx="2312191"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a:solidFill>
                  <a:srgbClr val="C00000"/>
                </a:solidFill>
                <a:latin typeface="Helvetica Neue"/>
                <a:ea typeface="Helvetica Neue"/>
                <a:cs typeface="Helvetica Neue"/>
                <a:sym typeface="Helvetica Neue"/>
              </a:rPr>
              <a:t>Using pencil and paper, run the ARIES recovery algorithm on this log, assuming you have access to a master record pointing to LSN 05. Maintain all the state on the left as you go!</a:t>
            </a:r>
            <a:endParaRPr/>
          </a:p>
        </p:txBody>
      </p:sp>
      <p:cxnSp>
        <p:nvCxnSpPr>
          <p:cNvPr id="1299" name="Google Shape;1299;p47"/>
          <p:cNvCxnSpPr/>
          <p:nvPr/>
        </p:nvCxnSpPr>
        <p:spPr>
          <a:xfrm>
            <a:off x="3199187" y="4248150"/>
            <a:ext cx="209550" cy="0"/>
          </a:xfrm>
          <a:prstGeom prst="straightConnector1">
            <a:avLst/>
          </a:prstGeom>
          <a:noFill/>
          <a:ln w="25400" cap="flat" cmpd="sng">
            <a:solidFill>
              <a:schemeClr val="dk2"/>
            </a:solidFill>
            <a:prstDash val="solid"/>
            <a:round/>
            <a:headEnd type="none" w="sm" len="sm"/>
            <a:tailEnd type="none" w="sm" len="sm"/>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4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Additional Crash FAQs to Understand</a:t>
            </a:r>
            <a:endParaRPr/>
          </a:p>
        </p:txBody>
      </p:sp>
      <p:sp>
        <p:nvSpPr>
          <p:cNvPr id="1305" name="Google Shape;1305;p4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50"/>
              <a:buNone/>
            </a:pPr>
            <a:r>
              <a:rPr lang="en-US" sz="1850"/>
              <a:t>Q: What happens if system crashes during Analysis?</a:t>
            </a:r>
            <a:endParaRPr/>
          </a:p>
          <a:p>
            <a:pPr marL="57150" lvl="0" indent="0" algn="l" rtl="0">
              <a:lnSpc>
                <a:spcPct val="90000"/>
              </a:lnSpc>
              <a:spcBef>
                <a:spcPts val="370"/>
              </a:spcBef>
              <a:spcAft>
                <a:spcPts val="0"/>
              </a:spcAft>
              <a:buSzPts val="1850"/>
              <a:buNone/>
            </a:pPr>
            <a:r>
              <a:rPr lang="en-US" sz="1850" i="1"/>
              <a:t>A: Nothing serious. RAM state lost, need to start over next time.</a:t>
            </a:r>
            <a:endParaRPr/>
          </a:p>
          <a:p>
            <a:pPr marL="0" lvl="0" indent="0" algn="l" rtl="0">
              <a:lnSpc>
                <a:spcPct val="90000"/>
              </a:lnSpc>
              <a:spcBef>
                <a:spcPts val="2400"/>
              </a:spcBef>
              <a:spcAft>
                <a:spcPts val="0"/>
              </a:spcAft>
              <a:buSzPts val="1850"/>
              <a:buNone/>
            </a:pPr>
            <a:r>
              <a:rPr lang="en-US" sz="1850"/>
              <a:t>Q: What happens if the system crashes during REDO?</a:t>
            </a:r>
            <a:endParaRPr/>
          </a:p>
          <a:p>
            <a:pPr marL="57150" lvl="0" indent="0" algn="l" rtl="0">
              <a:lnSpc>
                <a:spcPct val="90000"/>
              </a:lnSpc>
              <a:spcBef>
                <a:spcPts val="370"/>
              </a:spcBef>
              <a:spcAft>
                <a:spcPts val="0"/>
              </a:spcAft>
              <a:buSzPts val="1850"/>
              <a:buNone/>
            </a:pPr>
            <a:r>
              <a:rPr lang="en-US" sz="1850" i="1"/>
              <a:t>A: Nothing bad. Some REDOs done, and we’ll detect that next time.</a:t>
            </a:r>
            <a:endParaRPr/>
          </a:p>
          <a:p>
            <a:pPr marL="0" lvl="0" indent="0" algn="l" rtl="0">
              <a:lnSpc>
                <a:spcPct val="90000"/>
              </a:lnSpc>
              <a:spcBef>
                <a:spcPts val="2400"/>
              </a:spcBef>
              <a:spcAft>
                <a:spcPts val="0"/>
              </a:spcAft>
              <a:buSzPts val="1850"/>
              <a:buNone/>
            </a:pPr>
            <a:r>
              <a:rPr lang="en-US" sz="1850"/>
              <a:t>Q: How do you limit the amount of work in REDO?</a:t>
            </a:r>
            <a:endParaRPr/>
          </a:p>
          <a:p>
            <a:pPr marL="57150" lvl="0" indent="0" algn="l" rtl="0">
              <a:lnSpc>
                <a:spcPct val="90000"/>
              </a:lnSpc>
              <a:spcBef>
                <a:spcPts val="370"/>
              </a:spcBef>
              <a:spcAft>
                <a:spcPts val="0"/>
              </a:spcAft>
              <a:buSzPts val="1850"/>
              <a:buNone/>
            </a:pPr>
            <a:r>
              <a:rPr lang="en-US" sz="1850" i="1"/>
              <a:t>A: Flush asynchronously in the background. Even“hot” pages!</a:t>
            </a:r>
            <a:endParaRPr/>
          </a:p>
          <a:p>
            <a:pPr marL="0" lvl="0" indent="0" algn="l" rtl="0">
              <a:lnSpc>
                <a:spcPct val="90000"/>
              </a:lnSpc>
              <a:spcBef>
                <a:spcPts val="2400"/>
              </a:spcBef>
              <a:spcAft>
                <a:spcPts val="0"/>
              </a:spcAft>
              <a:buSzPts val="1850"/>
              <a:buNone/>
            </a:pPr>
            <a:r>
              <a:rPr lang="en-US" sz="1850"/>
              <a:t>Q: How do you limit the amount of work in UNDO?</a:t>
            </a:r>
            <a:endParaRPr/>
          </a:p>
          <a:p>
            <a:pPr marL="57150" lvl="0" indent="0" algn="l" rtl="0">
              <a:lnSpc>
                <a:spcPct val="90000"/>
              </a:lnSpc>
              <a:spcBef>
                <a:spcPts val="370"/>
              </a:spcBef>
              <a:spcAft>
                <a:spcPts val="0"/>
              </a:spcAft>
              <a:buSzPts val="1850"/>
              <a:buNone/>
            </a:pPr>
            <a:r>
              <a:rPr lang="en-US" sz="1850" i="1"/>
              <a:t>A: Avoid long-running Xacts.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4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Summary of Logging/Recovery</a:t>
            </a:r>
            <a:endParaRPr/>
          </a:p>
        </p:txBody>
      </p:sp>
      <p:sp>
        <p:nvSpPr>
          <p:cNvPr id="1311" name="Google Shape;1311;p4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b="1"/>
              <a:t>Recovery Manager </a:t>
            </a:r>
            <a:r>
              <a:rPr lang="en-US"/>
              <a:t>guarantees Atomicity &amp; Durability.</a:t>
            </a:r>
            <a:endParaRPr/>
          </a:p>
          <a:p>
            <a:pPr marL="342900" lvl="0" indent="-342900" algn="l" rtl="0">
              <a:spcBef>
                <a:spcPts val="400"/>
              </a:spcBef>
              <a:spcAft>
                <a:spcPts val="0"/>
              </a:spcAft>
              <a:buSzPts val="2000"/>
              <a:buChar char="•"/>
            </a:pPr>
            <a:r>
              <a:rPr lang="en-US"/>
              <a:t>Use WAL to allow STEAL/NO-FORCE w/o sacrificing correctness.</a:t>
            </a:r>
            <a:endParaRPr/>
          </a:p>
          <a:p>
            <a:pPr marL="342900" lvl="0" indent="-342900" algn="l" rtl="0">
              <a:spcBef>
                <a:spcPts val="400"/>
              </a:spcBef>
              <a:spcAft>
                <a:spcPts val="0"/>
              </a:spcAft>
              <a:buSzPts val="2000"/>
              <a:buChar char="•"/>
            </a:pPr>
            <a:r>
              <a:rPr lang="en-US"/>
              <a:t>LSNs identify log records; linked into backwards chains per transaction (via prevLSN).</a:t>
            </a:r>
            <a:endParaRPr/>
          </a:p>
          <a:p>
            <a:pPr marL="342900" lvl="0" indent="-342900" algn="l" rtl="0">
              <a:spcBef>
                <a:spcPts val="400"/>
              </a:spcBef>
              <a:spcAft>
                <a:spcPts val="0"/>
              </a:spcAft>
              <a:buSzPts val="2000"/>
              <a:buChar char="•"/>
            </a:pPr>
            <a:r>
              <a:rPr lang="en-US"/>
              <a:t>pageLSN allows comparison of data page and log records.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Transactions and SQL</a:t>
            </a:r>
            <a:endParaRPr/>
          </a:p>
        </p:txBody>
      </p:sp>
      <p:sp>
        <p:nvSpPr>
          <p:cNvPr id="172" name="Google Shape;172;p5"/>
          <p:cNvSpPr txBox="1">
            <a:spLocks noGrp="1"/>
          </p:cNvSpPr>
          <p:nvPr>
            <p:ph type="body" idx="1"/>
          </p:nvPr>
        </p:nvSpPr>
        <p:spPr>
          <a:xfrm>
            <a:off x="457200" y="1200150"/>
            <a:ext cx="8229600" cy="38861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You don’t need SQL to want transactions and vice versa</a:t>
            </a:r>
            <a:endParaRPr/>
          </a:p>
          <a:p>
            <a:pPr marL="742950" lvl="1" indent="-285750" algn="l" rtl="0">
              <a:spcBef>
                <a:spcPts val="360"/>
              </a:spcBef>
              <a:spcAft>
                <a:spcPts val="0"/>
              </a:spcAft>
              <a:buSzPts val="1800"/>
              <a:buChar char="•"/>
            </a:pPr>
            <a:r>
              <a:rPr lang="en-US"/>
              <a:t>But they often go together</a:t>
            </a:r>
            <a:endParaRPr/>
          </a:p>
          <a:p>
            <a:pPr marL="342900" lvl="0" indent="-342900" algn="l" rtl="0">
              <a:spcBef>
                <a:spcPts val="400"/>
              </a:spcBef>
              <a:spcAft>
                <a:spcPts val="0"/>
              </a:spcAft>
              <a:buSzPts val="2000"/>
              <a:buChar char="•"/>
            </a:pPr>
            <a:r>
              <a:rPr lang="en-US"/>
              <a:t>SQL Basics</a:t>
            </a:r>
            <a:endParaRPr/>
          </a:p>
          <a:p>
            <a:pPr marL="742950" lvl="1" indent="-285750" algn="l" rtl="0">
              <a:spcBef>
                <a:spcPts val="360"/>
              </a:spcBef>
              <a:spcAft>
                <a:spcPts val="0"/>
              </a:spcAft>
              <a:buSzPts val="1800"/>
              <a:buChar char="•"/>
            </a:pPr>
            <a:r>
              <a:rPr lang="en-US">
                <a:latin typeface="Courier New"/>
                <a:ea typeface="Courier New"/>
                <a:cs typeface="Courier New"/>
                <a:sym typeface="Courier New"/>
              </a:rPr>
              <a:t>BEGIN</a:t>
            </a:r>
            <a:endParaRPr/>
          </a:p>
          <a:p>
            <a:pPr marL="742950" lvl="1" indent="-285750" algn="l" rtl="0">
              <a:spcBef>
                <a:spcPts val="360"/>
              </a:spcBef>
              <a:spcAft>
                <a:spcPts val="0"/>
              </a:spcAft>
              <a:buSzPts val="1800"/>
              <a:buChar char="•"/>
            </a:pPr>
            <a:r>
              <a:rPr lang="en-US">
                <a:latin typeface="Courier New"/>
                <a:ea typeface="Courier New"/>
                <a:cs typeface="Courier New"/>
                <a:sym typeface="Courier New"/>
              </a:rPr>
              <a:t>COMMIT</a:t>
            </a:r>
            <a:endParaRPr/>
          </a:p>
          <a:p>
            <a:pPr marL="742950" lvl="1" indent="-285750" algn="l" rtl="0">
              <a:spcBef>
                <a:spcPts val="360"/>
              </a:spcBef>
              <a:spcAft>
                <a:spcPts val="0"/>
              </a:spcAft>
              <a:buSzPts val="1800"/>
              <a:buChar char="•"/>
            </a:pPr>
            <a:r>
              <a:rPr lang="en-US">
                <a:latin typeface="Courier New"/>
                <a:ea typeface="Courier New"/>
                <a:cs typeface="Courier New"/>
                <a:sym typeface="Courier New"/>
              </a:rPr>
              <a:t>ROLLBACK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5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Summary, Cont.</a:t>
            </a:r>
            <a:endParaRPr/>
          </a:p>
        </p:txBody>
      </p:sp>
      <p:sp>
        <p:nvSpPr>
          <p:cNvPr id="1317" name="Google Shape;1317;p50"/>
          <p:cNvSpPr txBox="1">
            <a:spLocks noGrp="1"/>
          </p:cNvSpPr>
          <p:nvPr>
            <p:ph type="body" idx="1"/>
          </p:nvPr>
        </p:nvSpPr>
        <p:spPr>
          <a:xfrm>
            <a:off x="457200" y="1200151"/>
            <a:ext cx="92202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b="1"/>
              <a:t>Checkpointing</a:t>
            </a:r>
            <a:r>
              <a:rPr lang="en-US"/>
              <a:t>:  </a:t>
            </a:r>
            <a:r>
              <a:rPr lang="en-US" sz="1800"/>
              <a:t>Quick way to limit the amount of log to scan on recovery</a:t>
            </a:r>
            <a:r>
              <a:rPr lang="en-US"/>
              <a:t>. </a:t>
            </a:r>
            <a:endParaRPr/>
          </a:p>
          <a:p>
            <a:pPr marL="342900" lvl="0" indent="-342900" algn="l" rtl="0">
              <a:spcBef>
                <a:spcPts val="400"/>
              </a:spcBef>
              <a:spcAft>
                <a:spcPts val="0"/>
              </a:spcAft>
              <a:buSzPts val="2000"/>
              <a:buChar char="•"/>
            </a:pPr>
            <a:r>
              <a:rPr lang="en-US"/>
              <a:t>Recovery works in 3 phases:</a:t>
            </a:r>
            <a:endParaRPr/>
          </a:p>
          <a:p>
            <a:pPr marL="742950" lvl="1" indent="-285750" algn="l" rtl="0">
              <a:spcBef>
                <a:spcPts val="360"/>
              </a:spcBef>
              <a:spcAft>
                <a:spcPts val="0"/>
              </a:spcAft>
              <a:buSzPts val="1800"/>
              <a:buChar char="•"/>
            </a:pPr>
            <a:r>
              <a:rPr lang="en-US" b="1"/>
              <a:t>Analysis</a:t>
            </a:r>
            <a:r>
              <a:rPr lang="en-US"/>
              <a:t>: Forward from checkpoint.</a:t>
            </a:r>
            <a:endParaRPr/>
          </a:p>
          <a:p>
            <a:pPr marL="742950" lvl="1" indent="-285750" algn="l" rtl="0">
              <a:spcBef>
                <a:spcPts val="360"/>
              </a:spcBef>
              <a:spcAft>
                <a:spcPts val="0"/>
              </a:spcAft>
              <a:buSzPts val="1800"/>
              <a:buChar char="•"/>
            </a:pPr>
            <a:r>
              <a:rPr lang="en-US" b="1"/>
              <a:t>Redo</a:t>
            </a:r>
            <a:r>
              <a:rPr lang="en-US"/>
              <a:t>: Forward from oldest recLSN.</a:t>
            </a:r>
            <a:endParaRPr/>
          </a:p>
          <a:p>
            <a:pPr marL="742950" lvl="1" indent="-285750" algn="l" rtl="0">
              <a:spcBef>
                <a:spcPts val="360"/>
              </a:spcBef>
              <a:spcAft>
                <a:spcPts val="0"/>
              </a:spcAft>
              <a:buSzPts val="1800"/>
              <a:buChar char="•"/>
            </a:pPr>
            <a:r>
              <a:rPr lang="en-US" b="1"/>
              <a:t>Undo</a:t>
            </a:r>
            <a:r>
              <a:rPr lang="en-US"/>
              <a:t>: Backward from end to first LSN of oldest Xact alive (running, aborting) after Redo.</a:t>
            </a:r>
            <a:endParaRPr/>
          </a:p>
          <a:p>
            <a:pPr marL="342900" lvl="0" indent="-342900" algn="l" rtl="0">
              <a:spcBef>
                <a:spcPts val="400"/>
              </a:spcBef>
              <a:spcAft>
                <a:spcPts val="0"/>
              </a:spcAft>
              <a:buSzPts val="2000"/>
              <a:buChar char="•"/>
            </a:pPr>
            <a:r>
              <a:rPr lang="en-US"/>
              <a:t>Upon Undo, write CLRs.</a:t>
            </a:r>
            <a:endParaRPr/>
          </a:p>
          <a:p>
            <a:pPr marL="342900" lvl="0" indent="-342900" algn="l" rtl="0">
              <a:spcBef>
                <a:spcPts val="400"/>
              </a:spcBef>
              <a:spcAft>
                <a:spcPts val="0"/>
              </a:spcAft>
              <a:buSzPts val="2000"/>
              <a:buChar char="•"/>
            </a:pPr>
            <a:r>
              <a:rPr lang="en-US"/>
              <a:t>Redo “repeats history”: Simplifies the logic!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SQL Savepoints</a:t>
            </a:r>
            <a:endParaRPr/>
          </a:p>
        </p:txBody>
      </p:sp>
      <p:sp>
        <p:nvSpPr>
          <p:cNvPr id="179" name="Google Shape;179;p6"/>
          <p:cNvSpPr txBox="1">
            <a:spLocks noGrp="1"/>
          </p:cNvSpPr>
          <p:nvPr>
            <p:ph type="body" idx="1"/>
          </p:nvPr>
        </p:nvSpPr>
        <p:spPr>
          <a:xfrm>
            <a:off x="457200" y="1200151"/>
            <a:ext cx="8229600" cy="17526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850"/>
              <a:buChar char="•"/>
            </a:pPr>
            <a:r>
              <a:rPr lang="en-US" sz="1850"/>
              <a:t>Savepoints</a:t>
            </a:r>
            <a:endParaRPr sz="1850"/>
          </a:p>
          <a:p>
            <a:pPr marL="742950" lvl="1" indent="-285750" algn="l" rtl="0">
              <a:lnSpc>
                <a:spcPct val="90000"/>
              </a:lnSpc>
              <a:spcBef>
                <a:spcPts val="333"/>
              </a:spcBef>
              <a:spcAft>
                <a:spcPts val="0"/>
              </a:spcAft>
              <a:buSzPts val="1665"/>
              <a:buChar char="•"/>
            </a:pPr>
            <a:r>
              <a:rPr lang="en-US" sz="1665">
                <a:latin typeface="Courier New"/>
                <a:ea typeface="Courier New"/>
                <a:cs typeface="Courier New"/>
                <a:sym typeface="Courier New"/>
              </a:rPr>
              <a:t>SAVEPOINT &lt;name&gt;</a:t>
            </a:r>
            <a:endParaRPr/>
          </a:p>
          <a:p>
            <a:pPr marL="742950" lvl="1" indent="-285750" algn="l" rtl="0">
              <a:lnSpc>
                <a:spcPct val="90000"/>
              </a:lnSpc>
              <a:spcBef>
                <a:spcPts val="333"/>
              </a:spcBef>
              <a:spcAft>
                <a:spcPts val="0"/>
              </a:spcAft>
              <a:buSzPts val="1665"/>
              <a:buChar char="•"/>
            </a:pPr>
            <a:r>
              <a:rPr lang="en-US" sz="1665">
                <a:latin typeface="Courier New"/>
                <a:ea typeface="Courier New"/>
                <a:cs typeface="Courier New"/>
                <a:sym typeface="Courier New"/>
              </a:rPr>
              <a:t>RELEASE SAVEPOINT &lt;name&gt;</a:t>
            </a:r>
            <a:endParaRPr/>
          </a:p>
          <a:p>
            <a:pPr marL="1143000" lvl="2" indent="-228600" algn="l" rtl="0">
              <a:lnSpc>
                <a:spcPct val="90000"/>
              </a:lnSpc>
              <a:spcBef>
                <a:spcPts val="296"/>
              </a:spcBef>
              <a:spcAft>
                <a:spcPts val="0"/>
              </a:spcAft>
              <a:buSzPts val="1480"/>
              <a:buChar char="•"/>
            </a:pPr>
            <a:r>
              <a:rPr lang="en-US" sz="1480">
                <a:latin typeface="Helvetica Neue"/>
                <a:ea typeface="Helvetica Neue"/>
                <a:cs typeface="Helvetica Neue"/>
                <a:sym typeface="Helvetica Neue"/>
              </a:rPr>
              <a:t>Makes it as if the savepoint never existed</a:t>
            </a:r>
            <a:endParaRPr/>
          </a:p>
          <a:p>
            <a:pPr marL="742950" lvl="1" indent="-285750" algn="l" rtl="0">
              <a:lnSpc>
                <a:spcPct val="90000"/>
              </a:lnSpc>
              <a:spcBef>
                <a:spcPts val="333"/>
              </a:spcBef>
              <a:spcAft>
                <a:spcPts val="0"/>
              </a:spcAft>
              <a:buSzPts val="1665"/>
              <a:buChar char="•"/>
            </a:pPr>
            <a:r>
              <a:rPr lang="en-US" sz="1665">
                <a:latin typeface="Courier New"/>
                <a:ea typeface="Courier New"/>
                <a:cs typeface="Courier New"/>
                <a:sym typeface="Courier New"/>
              </a:rPr>
              <a:t>ROLLBACK TO SAVEPOINT &lt;name&gt;</a:t>
            </a:r>
            <a:endParaRPr sz="1665">
              <a:latin typeface="Helvetica Neue"/>
              <a:ea typeface="Helvetica Neue"/>
              <a:cs typeface="Helvetica Neue"/>
              <a:sym typeface="Helvetica Neue"/>
            </a:endParaRPr>
          </a:p>
          <a:p>
            <a:pPr marL="1143000" lvl="2" indent="-228600" algn="l" rtl="0">
              <a:lnSpc>
                <a:spcPct val="90000"/>
              </a:lnSpc>
              <a:spcBef>
                <a:spcPts val="296"/>
              </a:spcBef>
              <a:spcAft>
                <a:spcPts val="0"/>
              </a:spcAft>
              <a:buSzPts val="1480"/>
              <a:buChar char="•"/>
            </a:pPr>
            <a:r>
              <a:rPr lang="en-US" sz="1480">
                <a:latin typeface="Helvetica Neue"/>
                <a:ea typeface="Helvetica Neue"/>
                <a:cs typeface="Helvetica Neue"/>
                <a:sym typeface="Helvetica Neue"/>
              </a:rPr>
              <a:t>Statements since the savepoint are rolled back</a:t>
            </a:r>
            <a:endParaRPr/>
          </a:p>
        </p:txBody>
      </p:sp>
      <p:sp>
        <p:nvSpPr>
          <p:cNvPr id="180" name="Google Shape;180;p6"/>
          <p:cNvSpPr/>
          <p:nvPr/>
        </p:nvSpPr>
        <p:spPr>
          <a:xfrm>
            <a:off x="685800" y="3089673"/>
            <a:ext cx="4114800" cy="1938992"/>
          </a:xfrm>
          <a:prstGeom prst="rect">
            <a:avLst/>
          </a:prstGeom>
          <a:solidFill>
            <a:srgbClr val="F8F9FA"/>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D0A0B"/>
              </a:buClr>
              <a:buSzPts val="1200"/>
              <a:buFont typeface="Courier New"/>
              <a:buNone/>
            </a:pPr>
            <a:r>
              <a:rPr lang="en-US" sz="1200" b="0" i="0" u="none" strike="noStrike" cap="none">
                <a:solidFill>
                  <a:srgbClr val="0D0A0B"/>
                </a:solidFill>
                <a:latin typeface="Courier New"/>
                <a:ea typeface="Courier New"/>
                <a:cs typeface="Courier New"/>
                <a:sym typeface="Courier New"/>
              </a:rPr>
              <a:t>BEGIN;</a:t>
            </a:r>
            <a:br>
              <a:rPr lang="en-US" sz="1200" b="0" i="0" u="none" strike="noStrike" cap="none">
                <a:solidFill>
                  <a:srgbClr val="0D0A0B"/>
                </a:solidFill>
                <a:latin typeface="Courier New"/>
                <a:ea typeface="Courier New"/>
                <a:cs typeface="Courier New"/>
                <a:sym typeface="Courier New"/>
              </a:rPr>
            </a:br>
            <a:r>
              <a:rPr lang="en-US" sz="1200" b="0" i="0" u="none" strike="noStrike" cap="none">
                <a:solidFill>
                  <a:srgbClr val="0D0A0B"/>
                </a:solidFill>
                <a:latin typeface="Courier New"/>
                <a:ea typeface="Courier New"/>
                <a:cs typeface="Courier New"/>
                <a:sym typeface="Courier New"/>
              </a:rPr>
              <a:t>	INSERT INTO table1 VALUES ('yes1'); </a:t>
            </a:r>
            <a:br>
              <a:rPr lang="en-US" sz="1200" b="0" i="0" u="none" strike="noStrike" cap="none">
                <a:solidFill>
                  <a:srgbClr val="0D0A0B"/>
                </a:solidFill>
                <a:latin typeface="Courier New"/>
                <a:ea typeface="Courier New"/>
                <a:cs typeface="Courier New"/>
                <a:sym typeface="Courier New"/>
              </a:rPr>
            </a:br>
            <a:r>
              <a:rPr lang="en-US" sz="1200" b="0" i="0" u="none" strike="noStrike" cap="none">
                <a:solidFill>
                  <a:srgbClr val="0D0A0B"/>
                </a:solidFill>
                <a:latin typeface="Courier New"/>
                <a:ea typeface="Courier New"/>
                <a:cs typeface="Courier New"/>
                <a:sym typeface="Courier New"/>
              </a:rPr>
              <a:t>	SAVEPOINT sp1;</a:t>
            </a:r>
            <a:endParaRPr/>
          </a:p>
          <a:p>
            <a:pPr marL="0" marR="0" lvl="0" indent="0" algn="l" rtl="0">
              <a:spcBef>
                <a:spcPts val="0"/>
              </a:spcBef>
              <a:spcAft>
                <a:spcPts val="0"/>
              </a:spcAft>
              <a:buNone/>
            </a:pPr>
            <a:r>
              <a:rPr lang="en-US" sz="1200" b="0" i="0" u="none" strike="noStrike" cap="none">
                <a:solidFill>
                  <a:srgbClr val="0D0A0B"/>
                </a:solidFill>
                <a:latin typeface="Courier New"/>
                <a:ea typeface="Courier New"/>
                <a:cs typeface="Courier New"/>
                <a:sym typeface="Courier New"/>
              </a:rPr>
              <a:t>		INSERT INTO table1 VALUES ('yes2');</a:t>
            </a:r>
            <a:endParaRPr/>
          </a:p>
          <a:p>
            <a:pPr marL="0" marR="0" lvl="0" indent="0" algn="l" rtl="0">
              <a:spcBef>
                <a:spcPts val="0"/>
              </a:spcBef>
              <a:spcAft>
                <a:spcPts val="0"/>
              </a:spcAft>
              <a:buNone/>
            </a:pPr>
            <a:r>
              <a:rPr lang="en-US" sz="1200" b="0" i="0" u="none" strike="noStrike" cap="none">
                <a:solidFill>
                  <a:srgbClr val="0D0A0B"/>
                </a:solidFill>
                <a:latin typeface="Courier New"/>
                <a:ea typeface="Courier New"/>
                <a:cs typeface="Courier New"/>
                <a:sym typeface="Courier New"/>
              </a:rPr>
              <a:t>	RELEASE SAVEPOINT sp1;</a:t>
            </a:r>
            <a:endParaRPr/>
          </a:p>
          <a:p>
            <a:pPr marL="0" marR="0" lvl="0" indent="0" algn="l" rtl="0">
              <a:spcBef>
                <a:spcPts val="0"/>
              </a:spcBef>
              <a:spcAft>
                <a:spcPts val="0"/>
              </a:spcAft>
              <a:buNone/>
            </a:pPr>
            <a:r>
              <a:rPr lang="en-US" sz="1200" b="0" i="0" u="none" strike="noStrike" cap="none">
                <a:solidFill>
                  <a:srgbClr val="0D0A0B"/>
                </a:solidFill>
                <a:latin typeface="Courier New"/>
                <a:ea typeface="Courier New"/>
                <a:cs typeface="Courier New"/>
                <a:sym typeface="Courier New"/>
              </a:rPr>
              <a:t>	SAVEPOINT sp2;</a:t>
            </a:r>
            <a:endParaRPr/>
          </a:p>
          <a:p>
            <a:pPr marL="0" marR="0" lvl="0" indent="0" algn="l" rtl="0">
              <a:spcBef>
                <a:spcPts val="0"/>
              </a:spcBef>
              <a:spcAft>
                <a:spcPts val="0"/>
              </a:spcAft>
              <a:buNone/>
            </a:pPr>
            <a:r>
              <a:rPr lang="en-US" sz="1200" b="0" i="0" u="none" strike="noStrike" cap="none">
                <a:solidFill>
                  <a:srgbClr val="0D0A0B"/>
                </a:solidFill>
                <a:latin typeface="Courier New"/>
                <a:ea typeface="Courier New"/>
                <a:cs typeface="Courier New"/>
                <a:sym typeface="Courier New"/>
              </a:rPr>
              <a:t>		INSERT INTO table1 VALUES ('no');</a:t>
            </a:r>
            <a:br>
              <a:rPr lang="en-US" sz="1200" b="0" i="0" u="none" strike="noStrike" cap="none">
                <a:solidFill>
                  <a:srgbClr val="0D0A0B"/>
                </a:solidFill>
                <a:latin typeface="Courier New"/>
                <a:ea typeface="Courier New"/>
                <a:cs typeface="Courier New"/>
                <a:sym typeface="Courier New"/>
              </a:rPr>
            </a:br>
            <a:r>
              <a:rPr lang="en-US" sz="1200" b="0" i="0" u="none" strike="noStrike" cap="none">
                <a:solidFill>
                  <a:srgbClr val="0D0A0B"/>
                </a:solidFill>
                <a:latin typeface="Courier New"/>
                <a:ea typeface="Courier New"/>
                <a:cs typeface="Courier New"/>
                <a:sym typeface="Courier New"/>
              </a:rPr>
              <a:t>	ROLLBACK TO SAVEPOINT sp2; </a:t>
            </a:r>
            <a:br>
              <a:rPr lang="en-US" sz="1200" b="0" i="0" u="none" strike="noStrike" cap="none">
                <a:solidFill>
                  <a:srgbClr val="0D0A0B"/>
                </a:solidFill>
                <a:latin typeface="Courier New"/>
                <a:ea typeface="Courier New"/>
                <a:cs typeface="Courier New"/>
                <a:sym typeface="Courier New"/>
              </a:rPr>
            </a:br>
            <a:r>
              <a:rPr lang="en-US" sz="1200" b="0" i="0" u="none" strike="noStrike" cap="none">
                <a:solidFill>
                  <a:srgbClr val="0D0A0B"/>
                </a:solidFill>
                <a:latin typeface="Courier New"/>
                <a:ea typeface="Courier New"/>
                <a:cs typeface="Courier New"/>
                <a:sym typeface="Courier New"/>
              </a:rPr>
              <a:t>	INSERT INTO table1 VALUES ('yes3');</a:t>
            </a:r>
            <a:br>
              <a:rPr lang="en-US" sz="1200" b="0" i="0" u="none" strike="noStrike" cap="none">
                <a:solidFill>
                  <a:srgbClr val="0D0A0B"/>
                </a:solidFill>
                <a:latin typeface="Courier New"/>
                <a:ea typeface="Courier New"/>
                <a:cs typeface="Courier New"/>
                <a:sym typeface="Courier New"/>
              </a:rPr>
            </a:br>
            <a:r>
              <a:rPr lang="en-US" sz="1200" b="0" i="0" u="none" strike="noStrike" cap="none">
                <a:solidFill>
                  <a:srgbClr val="0D0A0B"/>
                </a:solidFill>
                <a:latin typeface="Courier New"/>
                <a:ea typeface="Courier New"/>
                <a:cs typeface="Courier New"/>
                <a:sym typeface="Courier New"/>
              </a:rPr>
              <a:t>COMMIT;</a:t>
            </a:r>
            <a:r>
              <a:rPr lang="en-US" sz="1200" b="0" i="0" u="none" strike="noStrike" cap="none">
                <a:solidFill>
                  <a:schemeClr val="dk1"/>
                </a:solidFill>
                <a:latin typeface="Courier New"/>
                <a:ea typeface="Courier New"/>
                <a:cs typeface="Courier New"/>
                <a:sym typeface="Courier New"/>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7" descr="Creating SQL tables for Sailors and Reserves. Commit the changes. Begin a check point. Delete some rows from sailors, update rows from sailors. Insert into sailors. Transaction is aborted. " title="SQL "/>
          <p:cNvPicPr preferRelativeResize="0"/>
          <p:nvPr/>
        </p:nvPicPr>
        <p:blipFill rotWithShape="1">
          <a:blip r:embed="rId3">
            <a:alphaModFix/>
          </a:blip>
          <a:srcRect t="3639" b="4853"/>
          <a:stretch/>
        </p:blipFill>
        <p:spPr>
          <a:xfrm>
            <a:off x="0" y="1685730"/>
            <a:ext cx="6400800" cy="3251791"/>
          </a:xfrm>
          <a:prstGeom prst="rect">
            <a:avLst/>
          </a:prstGeom>
          <a:noFill/>
          <a:ln>
            <a:noFill/>
          </a:ln>
        </p:spPr>
      </p:pic>
      <p:sp>
        <p:nvSpPr>
          <p:cNvPr id="187" name="Google Shape;187;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Example of SQL Integrity Constraints</a:t>
            </a:r>
            <a:endParaRPr/>
          </a:p>
        </p:txBody>
      </p:sp>
      <p:sp>
        <p:nvSpPr>
          <p:cNvPr id="188" name="Google Shape;188;p7"/>
          <p:cNvSpPr txBox="1">
            <a:spLocks noGrp="1"/>
          </p:cNvSpPr>
          <p:nvPr>
            <p:ph type="body" idx="1"/>
          </p:nvPr>
        </p:nvSpPr>
        <p:spPr>
          <a:xfrm>
            <a:off x="457200" y="1200150"/>
            <a:ext cx="8153400" cy="35051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a:t>Constraint violation rolls back transaction</a:t>
            </a:r>
            <a:endParaRPr/>
          </a:p>
          <a:p>
            <a:pPr marL="342900" lvl="0" indent="-215900" algn="l" rtl="0">
              <a:spcBef>
                <a:spcPts val="400"/>
              </a:spcBef>
              <a:spcAft>
                <a:spcPts val="0"/>
              </a:spcAft>
              <a:buSzPts val="2000"/>
              <a:buNone/>
            </a:pPr>
            <a:endParaRPr>
              <a:latin typeface="Helvetica Neue"/>
              <a:ea typeface="Helvetica Neue"/>
              <a:cs typeface="Helvetica Neue"/>
              <a:sym typeface="Helvetica Neue"/>
            </a:endParaRPr>
          </a:p>
        </p:txBody>
      </p:sp>
      <p:sp>
        <p:nvSpPr>
          <p:cNvPr id="189" name="Google Shape;189;p7" descr="Highlighting the parts of the SQL that happen during the checkpoint" title="Highlighting"/>
          <p:cNvSpPr/>
          <p:nvPr/>
        </p:nvSpPr>
        <p:spPr>
          <a:xfrm>
            <a:off x="7776" y="2986227"/>
            <a:ext cx="6400800" cy="990600"/>
          </a:xfrm>
          <a:prstGeom prst="rect">
            <a:avLst/>
          </a:prstGeom>
          <a:solidFill>
            <a:srgbClr val="FFFF00">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7" descr="Highlighting the parts of the SQL that happen during the checkpoint" title="Highlighting"/>
          <p:cNvSpPr/>
          <p:nvPr/>
        </p:nvSpPr>
        <p:spPr>
          <a:xfrm>
            <a:off x="6220" y="4108191"/>
            <a:ext cx="6400800" cy="768609"/>
          </a:xfrm>
          <a:prstGeom prst="rect">
            <a:avLst/>
          </a:prstGeom>
          <a:solidFill>
            <a:srgbClr val="FFFF00">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Helvetica Neue"/>
              <a:buNone/>
            </a:pPr>
            <a:r>
              <a:rPr lang="en-US"/>
              <a:t>Durability: Why Do Databases Crash? </a:t>
            </a:r>
            <a:endParaRPr/>
          </a:p>
        </p:txBody>
      </p:sp>
      <p:sp>
        <p:nvSpPr>
          <p:cNvPr id="197" name="Google Shape;197;p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000"/>
              <a:buChar char="•"/>
            </a:pPr>
            <a:r>
              <a:rPr lang="en-US"/>
              <a:t>Operator Error</a:t>
            </a:r>
            <a:endParaRPr/>
          </a:p>
          <a:p>
            <a:pPr marL="742950" lvl="1" indent="-285750" algn="l" rtl="0">
              <a:lnSpc>
                <a:spcPct val="90000"/>
              </a:lnSpc>
              <a:spcBef>
                <a:spcPts val="360"/>
              </a:spcBef>
              <a:spcAft>
                <a:spcPts val="0"/>
              </a:spcAft>
              <a:buSzPts val="1800"/>
              <a:buChar char="•"/>
            </a:pPr>
            <a:r>
              <a:rPr lang="en-US"/>
              <a:t>Trip over the power cord</a:t>
            </a:r>
            <a:endParaRPr/>
          </a:p>
          <a:p>
            <a:pPr marL="742950" lvl="1" indent="-285750" algn="l" rtl="0">
              <a:lnSpc>
                <a:spcPct val="90000"/>
              </a:lnSpc>
              <a:spcBef>
                <a:spcPts val="360"/>
              </a:spcBef>
              <a:spcAft>
                <a:spcPts val="0"/>
              </a:spcAft>
              <a:buSzPts val="1800"/>
              <a:buChar char="•"/>
            </a:pPr>
            <a:r>
              <a:rPr lang="en-US"/>
              <a:t>Type the wrong command</a:t>
            </a:r>
            <a:endParaRPr/>
          </a:p>
          <a:p>
            <a:pPr marL="342900" lvl="0" indent="-342900" algn="l" rtl="0">
              <a:lnSpc>
                <a:spcPct val="90000"/>
              </a:lnSpc>
              <a:spcBef>
                <a:spcPts val="400"/>
              </a:spcBef>
              <a:spcAft>
                <a:spcPts val="0"/>
              </a:spcAft>
              <a:buSzPts val="2000"/>
              <a:buChar char="•"/>
            </a:pPr>
            <a:r>
              <a:rPr lang="en-US"/>
              <a:t>Configuration Error</a:t>
            </a:r>
            <a:endParaRPr/>
          </a:p>
          <a:p>
            <a:pPr marL="742950" lvl="1" indent="-285750" algn="l" rtl="0">
              <a:lnSpc>
                <a:spcPct val="90000"/>
              </a:lnSpc>
              <a:spcBef>
                <a:spcPts val="360"/>
              </a:spcBef>
              <a:spcAft>
                <a:spcPts val="0"/>
              </a:spcAft>
              <a:buSzPts val="1800"/>
              <a:buChar char="•"/>
            </a:pPr>
            <a:r>
              <a:rPr lang="en-US"/>
              <a:t>Insufficient resources: disk space</a:t>
            </a:r>
            <a:endParaRPr/>
          </a:p>
          <a:p>
            <a:pPr marL="742950" lvl="1" indent="-285750" algn="l" rtl="0">
              <a:lnSpc>
                <a:spcPct val="90000"/>
              </a:lnSpc>
              <a:spcBef>
                <a:spcPts val="360"/>
              </a:spcBef>
              <a:spcAft>
                <a:spcPts val="0"/>
              </a:spcAft>
              <a:buSzPts val="1800"/>
              <a:buChar char="•"/>
            </a:pPr>
            <a:r>
              <a:rPr lang="en-US"/>
              <a:t>File permissions, etc.</a:t>
            </a:r>
            <a:endParaRPr/>
          </a:p>
          <a:p>
            <a:pPr marL="342900" lvl="0" indent="-342900" algn="l" rtl="0">
              <a:lnSpc>
                <a:spcPct val="90000"/>
              </a:lnSpc>
              <a:spcBef>
                <a:spcPts val="400"/>
              </a:spcBef>
              <a:spcAft>
                <a:spcPts val="0"/>
              </a:spcAft>
              <a:buSzPts val="2000"/>
              <a:buChar char="•"/>
            </a:pPr>
            <a:r>
              <a:rPr lang="en-US"/>
              <a:t>Software Failure</a:t>
            </a:r>
            <a:endParaRPr/>
          </a:p>
          <a:p>
            <a:pPr marL="742950" lvl="1" indent="-285750" algn="l" rtl="0">
              <a:lnSpc>
                <a:spcPct val="90000"/>
              </a:lnSpc>
              <a:spcBef>
                <a:spcPts val="360"/>
              </a:spcBef>
              <a:spcAft>
                <a:spcPts val="0"/>
              </a:spcAft>
              <a:buSzPts val="1800"/>
              <a:buChar char="•"/>
            </a:pPr>
            <a:r>
              <a:rPr lang="en-US"/>
              <a:t>DBMS bugs, security flaws, OS bugs</a:t>
            </a:r>
            <a:endParaRPr/>
          </a:p>
          <a:p>
            <a:pPr marL="342900" lvl="0" indent="-342900" algn="l" rtl="0">
              <a:lnSpc>
                <a:spcPct val="90000"/>
              </a:lnSpc>
              <a:spcBef>
                <a:spcPts val="400"/>
              </a:spcBef>
              <a:spcAft>
                <a:spcPts val="0"/>
              </a:spcAft>
              <a:buSzPts val="2000"/>
              <a:buChar char="•"/>
            </a:pPr>
            <a:r>
              <a:rPr lang="en-US"/>
              <a:t>Hardware Failure</a:t>
            </a:r>
            <a:endParaRPr/>
          </a:p>
          <a:p>
            <a:pPr marL="742950" lvl="1" indent="-285750" algn="l" rtl="0">
              <a:lnSpc>
                <a:spcPct val="90000"/>
              </a:lnSpc>
              <a:spcBef>
                <a:spcPts val="360"/>
              </a:spcBef>
              <a:spcAft>
                <a:spcPts val="0"/>
              </a:spcAft>
              <a:buSzPts val="1800"/>
              <a:buChar char="•"/>
            </a:pPr>
            <a:r>
              <a:rPr lang="en-US"/>
              <a:t>Media or Server</a:t>
            </a:r>
            <a:endParaRPr/>
          </a:p>
        </p:txBody>
      </p:sp>
      <p:pic>
        <p:nvPicPr>
          <p:cNvPr id="198" name="Google Shape;198;p8" descr="Related image"/>
          <p:cNvPicPr preferRelativeResize="0"/>
          <p:nvPr/>
        </p:nvPicPr>
        <p:blipFill rotWithShape="1">
          <a:blip r:embed="rId3">
            <a:alphaModFix/>
          </a:blip>
          <a:srcRect/>
          <a:stretch/>
        </p:blipFill>
        <p:spPr>
          <a:xfrm>
            <a:off x="5272373" y="1063228"/>
            <a:ext cx="3861392" cy="25753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3486</Words>
  <Application>Microsoft Office PowerPoint</Application>
  <PresentationFormat>On-screen Show (16:9)</PresentationFormat>
  <Paragraphs>665</Paragraphs>
  <Slides>50</Slides>
  <Notes>50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50</vt:i4>
      </vt:variant>
    </vt:vector>
  </HeadingPairs>
  <TitlesOfParts>
    <vt:vector size="60" baseType="lpstr">
      <vt:lpstr>Times New Roman</vt:lpstr>
      <vt:lpstr>Droid Sans Mono</vt:lpstr>
      <vt:lpstr>Noto Sans Symbols</vt:lpstr>
      <vt:lpstr>Century Gothic</vt:lpstr>
      <vt:lpstr>Helvetica Neue</vt:lpstr>
      <vt:lpstr>Arial</vt:lpstr>
      <vt:lpstr>Courier New</vt:lpstr>
      <vt:lpstr>Calibri</vt:lpstr>
      <vt:lpstr>Office Theme</vt:lpstr>
      <vt:lpstr>Custom Design</vt:lpstr>
      <vt:lpstr>Recovery</vt:lpstr>
      <vt:lpstr>Review: The ACID properties</vt:lpstr>
      <vt:lpstr>Motivation</vt:lpstr>
      <vt:lpstr>Atomicity: Why Do Transactions Abort?</vt:lpstr>
      <vt:lpstr>Transactions and SQL</vt:lpstr>
      <vt:lpstr>SQL Savepoints</vt:lpstr>
      <vt:lpstr>Example of SQL Integrity Constraints</vt:lpstr>
      <vt:lpstr>Durability: Why Do Databases Crash? </vt:lpstr>
      <vt:lpstr>PowerPoint Presentation</vt:lpstr>
      <vt:lpstr>Assumptions for Our Recovery Discussion</vt:lpstr>
      <vt:lpstr>Exercise in Simplicity</vt:lpstr>
      <vt:lpstr>Exercise in Simplicity, cont</vt:lpstr>
      <vt:lpstr>Problems with Our Simplistic Solution</vt:lpstr>
      <vt:lpstr>Buffer Management Plays a Key Role</vt:lpstr>
      <vt:lpstr>Preferred Policy: Steal/No-Force</vt:lpstr>
      <vt:lpstr>Buffer Management summary</vt:lpstr>
      <vt:lpstr>Basic Idea: Logging</vt:lpstr>
      <vt:lpstr>Write-Ahead Logging (WAL)</vt:lpstr>
      <vt:lpstr>WAL &amp; the Log</vt:lpstr>
      <vt:lpstr>WAL &amp; the Log, Pt 2</vt:lpstr>
      <vt:lpstr>WAL &amp; the Log, Pt 3</vt:lpstr>
      <vt:lpstr>WAL &amp; the Log, Pt 4</vt:lpstr>
      <vt:lpstr>WAL &amp; the Log, Pt 5</vt:lpstr>
      <vt:lpstr>WAL &amp; the Log, Pt 6</vt:lpstr>
      <vt:lpstr>WAL &amp; the Log, Pt 7</vt:lpstr>
      <vt:lpstr>Summary</vt:lpstr>
      <vt:lpstr>PowerPoint Presentation</vt:lpstr>
      <vt:lpstr>ARIES Log Records</vt:lpstr>
      <vt:lpstr>Log Records, Pt 2</vt:lpstr>
      <vt:lpstr>Log Records, Pt 3</vt:lpstr>
      <vt:lpstr>Other Log-Related State</vt:lpstr>
      <vt:lpstr>ARIES Big Picture:  What’s Stored Where</vt:lpstr>
      <vt:lpstr>LOGGING</vt:lpstr>
      <vt:lpstr>Normal Execution of an Xact</vt:lpstr>
      <vt:lpstr>Transaction Commit</vt:lpstr>
      <vt:lpstr>Simple Transaction Abort</vt:lpstr>
      <vt:lpstr>Abort, cont.</vt:lpstr>
      <vt:lpstr>Checkpointing</vt:lpstr>
      <vt:lpstr>CRASH RECOVERY</vt:lpstr>
      <vt:lpstr>Crash Recovery: Big Picture</vt:lpstr>
      <vt:lpstr>Recovery: The Analysis Phase</vt:lpstr>
      <vt:lpstr>Phase 2: The REDO Phase</vt:lpstr>
      <vt:lpstr>Scenarios When We Do Not REDO </vt:lpstr>
      <vt:lpstr>Phase 3: The UNDO Phase</vt:lpstr>
      <vt:lpstr>Phase 3: The UNDO Phase, cont</vt:lpstr>
      <vt:lpstr>Example of Recovery</vt:lpstr>
      <vt:lpstr>Example: Crash During Restart!</vt:lpstr>
      <vt:lpstr>Additional Crash FAQs to Understand</vt:lpstr>
      <vt:lpstr>Summary of Logging/Recovery</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Recovery</dc:title>
  <dc:creator>Daphne Nhuch</dc:creator>
  <cp:lastModifiedBy>jcheng412</cp:lastModifiedBy>
  <cp:revision>3</cp:revision>
  <dcterms:created xsi:type="dcterms:W3CDTF">2018-03-13T04:30:50Z</dcterms:created>
  <dcterms:modified xsi:type="dcterms:W3CDTF">2020-05-20T00:39:07Z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